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56" r:id="rId2"/>
    <p:sldId id="257" r:id="rId3"/>
    <p:sldId id="264" r:id="rId4"/>
    <p:sldId id="267" r:id="rId5"/>
    <p:sldId id="268" r:id="rId6"/>
    <p:sldId id="269" r:id="rId7"/>
    <p:sldId id="270" r:id="rId8"/>
    <p:sldId id="271" r:id="rId9"/>
    <p:sldId id="405" r:id="rId10"/>
    <p:sldId id="358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359" r:id="rId19"/>
    <p:sldId id="280" r:id="rId20"/>
    <p:sldId id="281" r:id="rId21"/>
    <p:sldId id="282" r:id="rId22"/>
    <p:sldId id="283" r:id="rId23"/>
    <p:sldId id="360" r:id="rId24"/>
    <p:sldId id="284" r:id="rId25"/>
    <p:sldId id="285" r:id="rId26"/>
    <p:sldId id="286" r:id="rId27"/>
    <p:sldId id="287" r:id="rId28"/>
    <p:sldId id="288" r:id="rId29"/>
    <p:sldId id="289" r:id="rId30"/>
    <p:sldId id="401" r:id="rId31"/>
    <p:sldId id="290" r:id="rId32"/>
    <p:sldId id="291" r:id="rId33"/>
    <p:sldId id="292" r:id="rId34"/>
    <p:sldId id="293" r:id="rId35"/>
    <p:sldId id="296" r:id="rId36"/>
    <p:sldId id="297" r:id="rId37"/>
    <p:sldId id="361" r:id="rId38"/>
    <p:sldId id="362" r:id="rId39"/>
    <p:sldId id="363" r:id="rId40"/>
    <p:sldId id="300" r:id="rId41"/>
    <p:sldId id="302" r:id="rId42"/>
    <p:sldId id="303" r:id="rId43"/>
    <p:sldId id="304" r:id="rId44"/>
    <p:sldId id="305" r:id="rId45"/>
    <p:sldId id="306" r:id="rId46"/>
    <p:sldId id="364" r:id="rId47"/>
    <p:sldId id="400" r:id="rId48"/>
    <p:sldId id="308" r:id="rId49"/>
    <p:sldId id="309" r:id="rId50"/>
    <p:sldId id="310" r:id="rId51"/>
    <p:sldId id="311" r:id="rId52"/>
    <p:sldId id="312" r:id="rId53"/>
    <p:sldId id="313" r:id="rId54"/>
    <p:sldId id="365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1" r:id="rId71"/>
    <p:sldId id="402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5" r:id="rId84"/>
    <p:sldId id="403" r:id="rId85"/>
    <p:sldId id="346" r:id="rId86"/>
    <p:sldId id="347" r:id="rId87"/>
    <p:sldId id="348" r:id="rId88"/>
    <p:sldId id="366" r:id="rId89"/>
    <p:sldId id="355" r:id="rId90"/>
    <p:sldId id="398" r:id="rId91"/>
    <p:sldId id="367" r:id="rId92"/>
    <p:sldId id="368" r:id="rId93"/>
    <p:sldId id="356" r:id="rId94"/>
    <p:sldId id="369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94" r:id="rId105"/>
    <p:sldId id="380" r:id="rId106"/>
    <p:sldId id="381" r:id="rId107"/>
    <p:sldId id="382" r:id="rId108"/>
    <p:sldId id="383" r:id="rId109"/>
    <p:sldId id="384" r:id="rId110"/>
    <p:sldId id="385" r:id="rId111"/>
    <p:sldId id="386" r:id="rId112"/>
    <p:sldId id="387" r:id="rId113"/>
    <p:sldId id="395" r:id="rId114"/>
    <p:sldId id="396" r:id="rId115"/>
    <p:sldId id="397" r:id="rId116"/>
    <p:sldId id="389" r:id="rId117"/>
    <p:sldId id="390" r:id="rId118"/>
    <p:sldId id="391" r:id="rId119"/>
    <p:sldId id="392" r:id="rId120"/>
    <p:sldId id="399" r:id="rId121"/>
    <p:sldId id="404" r:id="rId1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2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7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57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0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8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7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0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3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8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0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7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1AEB98-9880-449F-B3EB-695D0D548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2019 European Thyroid Association Guidelines for the Treatment and Follow-Up of Advanced Radioiodine-Refractory Thyroid Cancer</a:t>
            </a:r>
            <a:endParaRPr lang="fa-IR" sz="2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D9975C-5897-4BB8-B16B-51DEF5F44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 European Thyroid Association Published by  S. Karger AG, Basel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046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B7E152-B20C-4979-AE25-4A658B39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35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08D562-2C02-4F90-AEC0-B024B75B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0647"/>
            <a:ext cx="9015306" cy="5406887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400" b="1" dirty="0"/>
              <a:t>In the new classification of the </a:t>
            </a:r>
            <a:r>
              <a:rPr lang="en-US" sz="2400" b="1" dirty="0">
                <a:solidFill>
                  <a:srgbClr val="FF0000"/>
                </a:solidFill>
              </a:rPr>
              <a:t>WHO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HC or </a:t>
            </a:r>
            <a:r>
              <a:rPr lang="en-US" sz="2400" b="1" dirty="0" err="1">
                <a:solidFill>
                  <a:srgbClr val="FF0000"/>
                </a:solidFill>
              </a:rPr>
              <a:t>oncocytic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/>
              <a:t>tumours</a:t>
            </a:r>
            <a:r>
              <a:rPr lang="en-US" sz="2400" b="1" dirty="0"/>
              <a:t> are regarded as a separate group. 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HC</a:t>
            </a:r>
            <a:r>
              <a:rPr lang="en-US" sz="2400" b="1" dirty="0"/>
              <a:t> carcinomas are </a:t>
            </a:r>
            <a:r>
              <a:rPr lang="en-US" sz="2400" b="1" dirty="0">
                <a:solidFill>
                  <a:srgbClr val="FF0000"/>
                </a:solidFill>
              </a:rPr>
              <a:t>divided</a:t>
            </a:r>
            <a:r>
              <a:rPr lang="en-US" sz="2400" b="1" dirty="0"/>
              <a:t> into </a:t>
            </a:r>
            <a:r>
              <a:rPr lang="en-US" sz="2400" b="1" dirty="0">
                <a:solidFill>
                  <a:srgbClr val="FF0000"/>
                </a:solidFill>
              </a:rPr>
              <a:t>minimally </a:t>
            </a:r>
            <a:r>
              <a:rPr lang="en-US" sz="2400" b="1" dirty="0">
                <a:solidFill>
                  <a:schemeClr val="tx1"/>
                </a:solidFill>
              </a:rPr>
              <a:t>invasive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encapsulated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angioinvasive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widely invasive </a:t>
            </a:r>
            <a:r>
              <a:rPr lang="en-US" sz="2400" b="1" dirty="0"/>
              <a:t>subtypes, following the </a:t>
            </a:r>
            <a:r>
              <a:rPr lang="en-US" sz="2400" b="1" dirty="0">
                <a:solidFill>
                  <a:srgbClr val="FF0000"/>
                </a:solidFill>
              </a:rPr>
              <a:t>same criteria </a:t>
            </a:r>
            <a:r>
              <a:rPr lang="en-US" sz="2400" b="1" dirty="0"/>
              <a:t>as those applied to </a:t>
            </a:r>
            <a:r>
              <a:rPr lang="en-US" sz="2400" b="1" dirty="0">
                <a:solidFill>
                  <a:srgbClr val="FF0000"/>
                </a:solidFill>
              </a:rPr>
              <a:t>FTC</a:t>
            </a:r>
            <a:r>
              <a:rPr lang="en-US" sz="2400" b="1" dirty="0"/>
              <a:t>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2616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2DBDA-6AAB-4957-9E2B-9B53B383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5F6CF9-B90E-4434-96EA-DA9DD93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7" y="1186542"/>
            <a:ext cx="9901644" cy="562573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 </a:t>
            </a:r>
            <a:r>
              <a:rPr lang="en-US" sz="2400" b="1" dirty="0"/>
              <a:t>Anorexia and weight loss should be carefully </a:t>
            </a:r>
            <a:r>
              <a:rPr lang="en-US" sz="2400" b="1" dirty="0">
                <a:solidFill>
                  <a:srgbClr val="FF0000"/>
                </a:solidFill>
              </a:rPr>
              <a:t>managed</a:t>
            </a:r>
            <a:r>
              <a:rPr lang="en-US" sz="2400" b="1" dirty="0"/>
              <a:t> by </a:t>
            </a:r>
            <a:r>
              <a:rPr lang="en-US" sz="2400" b="1" dirty="0">
                <a:solidFill>
                  <a:srgbClr val="FF0000"/>
                </a:solidFill>
              </a:rPr>
              <a:t>nutritional </a:t>
            </a:r>
            <a:r>
              <a:rPr lang="en-US" sz="2400" b="1" dirty="0"/>
              <a:t>assessment at baseline and then periodically, always with the support of an expert nutritionist. Oral </a:t>
            </a:r>
            <a:r>
              <a:rPr lang="en-US" sz="2400" b="1" dirty="0">
                <a:solidFill>
                  <a:srgbClr val="FF0000"/>
                </a:solidFill>
              </a:rPr>
              <a:t>protein-rich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hypercaloric supplements </a:t>
            </a:r>
            <a:r>
              <a:rPr lang="en-US" sz="2400" b="1" dirty="0"/>
              <a:t>(200–250 kcal/100 ml) should be given at the first demonstration of weight loss, eventually associated with antioxidants. </a:t>
            </a:r>
            <a:r>
              <a:rPr lang="en-US" sz="2400" b="1" dirty="0">
                <a:solidFill>
                  <a:srgbClr val="FF0000"/>
                </a:solidFill>
              </a:rPr>
              <a:t>Enteral nutrition </a:t>
            </a:r>
            <a:r>
              <a:rPr lang="en-US" sz="2400" b="1" dirty="0"/>
              <a:t>(1,000–1,200 kcal/L) should be given in more severe cases.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86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41D362-A0FD-45EE-BACA-30FDB645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810B74-C0E5-4EDA-BFE9-536CA6A7E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32411"/>
            <a:ext cx="9823268" cy="5442858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It is one of the </a:t>
            </a:r>
            <a:r>
              <a:rPr lang="en-US" sz="2000" b="1" dirty="0">
                <a:solidFill>
                  <a:srgbClr val="FF0000"/>
                </a:solidFill>
              </a:rPr>
              <a:t>most common </a:t>
            </a:r>
            <a:r>
              <a:rPr lang="en-US" sz="2000" b="1" dirty="0"/>
              <a:t>and probably one of the most disabling AE observed during MKI treatment. In the registration studies as well as in real-life studies ,fatigue was recorded in around </a:t>
            </a:r>
            <a:r>
              <a:rPr lang="en-US" sz="2000" b="1" dirty="0">
                <a:solidFill>
                  <a:srgbClr val="FF0000"/>
                </a:solidFill>
              </a:rPr>
              <a:t>50–70% of patients</a:t>
            </a:r>
            <a:r>
              <a:rPr lang="en-US" sz="2000" b="1" dirty="0"/>
              <a:t>, and it was a </a:t>
            </a:r>
            <a:r>
              <a:rPr lang="en-US" sz="2000" b="1" dirty="0">
                <a:solidFill>
                  <a:srgbClr val="FF0000"/>
                </a:solidFill>
              </a:rPr>
              <a:t>common reason </a:t>
            </a:r>
            <a:r>
              <a:rPr lang="en-US" sz="2000" b="1" dirty="0"/>
              <a:t>for drug </a:t>
            </a:r>
            <a:r>
              <a:rPr lang="en-US" sz="2000" b="1" dirty="0">
                <a:solidFill>
                  <a:srgbClr val="FF0000"/>
                </a:solidFill>
              </a:rPr>
              <a:t>discontinuation</a:t>
            </a:r>
            <a:r>
              <a:rPr lang="en-US" sz="2000" b="1" dirty="0"/>
              <a:t> or dose reduction.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Several recommendations are given to patients, such as </a:t>
            </a:r>
            <a:r>
              <a:rPr lang="en-US" sz="2000" b="1" dirty="0">
                <a:solidFill>
                  <a:srgbClr val="FF0000"/>
                </a:solidFill>
              </a:rPr>
              <a:t>exercising</a:t>
            </a:r>
            <a:r>
              <a:rPr lang="en-US" sz="2000" b="1" dirty="0"/>
              <a:t> (to maintain muscle mass), taking </a:t>
            </a:r>
            <a:r>
              <a:rPr lang="en-US" sz="2000" b="1" dirty="0">
                <a:solidFill>
                  <a:srgbClr val="FF0000"/>
                </a:solidFill>
              </a:rPr>
              <a:t>caffeine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MKI</a:t>
            </a:r>
            <a:r>
              <a:rPr lang="en-US" sz="2000" b="1" dirty="0"/>
              <a:t> intake in the </a:t>
            </a:r>
            <a:r>
              <a:rPr lang="en-US" sz="2000" b="1" dirty="0">
                <a:solidFill>
                  <a:srgbClr val="FF0000"/>
                </a:solidFill>
              </a:rPr>
              <a:t>evening</a:t>
            </a:r>
            <a:r>
              <a:rPr lang="en-US" sz="2000" b="1" dirty="0"/>
              <a:t>, monitoring </a:t>
            </a:r>
            <a:r>
              <a:rPr lang="en-US" sz="2000" b="1" dirty="0">
                <a:solidFill>
                  <a:srgbClr val="FF0000"/>
                </a:solidFill>
              </a:rPr>
              <a:t>electrolytes,</a:t>
            </a:r>
            <a:r>
              <a:rPr lang="en-US" sz="2000" b="1" dirty="0"/>
              <a:t> </a:t>
            </a:r>
            <a:r>
              <a:rPr lang="en-US" sz="2000" b="1" dirty="0" err="1"/>
              <a:t>haemoglobin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and TSH</a:t>
            </a:r>
            <a:r>
              <a:rPr lang="en-US" sz="2000" b="1" dirty="0"/>
              <a:t>, maintaining </a:t>
            </a:r>
            <a:r>
              <a:rPr lang="en-US" sz="2000" b="1" dirty="0">
                <a:solidFill>
                  <a:srgbClr val="FF0000"/>
                </a:solidFill>
              </a:rPr>
              <a:t>hydration </a:t>
            </a:r>
            <a:r>
              <a:rPr lang="en-US" sz="2000" b="1" dirty="0"/>
              <a:t>and adequate </a:t>
            </a:r>
            <a:r>
              <a:rPr lang="en-US" sz="2000" b="1" dirty="0">
                <a:solidFill>
                  <a:srgbClr val="FF0000"/>
                </a:solidFill>
              </a:rPr>
              <a:t>food intake</a:t>
            </a:r>
            <a:r>
              <a:rPr lang="en-US" sz="2000" b="1" dirty="0"/>
              <a:t>, but in most cases these recommendations are </a:t>
            </a:r>
            <a:r>
              <a:rPr lang="en-US" sz="2000" b="1" dirty="0">
                <a:solidFill>
                  <a:srgbClr val="FF0000"/>
                </a:solidFill>
              </a:rPr>
              <a:t>not effective</a:t>
            </a:r>
            <a:endParaRPr lang="fa-I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6D419-734E-46E8-84FF-45E01D13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354DB5-8C9D-4EEC-99EC-FDA237FB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86246"/>
            <a:ext cx="9180769" cy="5734593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800" b="1" dirty="0"/>
              <a:t>It has been recently reported that </a:t>
            </a:r>
            <a:r>
              <a:rPr lang="en-US" sz="2800" b="1" dirty="0">
                <a:solidFill>
                  <a:srgbClr val="FF0000"/>
                </a:solidFill>
                <a:highlight>
                  <a:srgbClr val="00FFFF"/>
                </a:highlight>
              </a:rPr>
              <a:t>primary adrenal insufficiency</a:t>
            </a:r>
            <a:r>
              <a:rPr lang="en-US" sz="2800" b="1" dirty="0"/>
              <a:t> (PAI) occurs frequently in patients treated with </a:t>
            </a:r>
            <a:r>
              <a:rPr lang="en-US" sz="2800" b="1" dirty="0" err="1">
                <a:solidFill>
                  <a:srgbClr val="FF0000"/>
                </a:solidFill>
              </a:rPr>
              <a:t>lenvatinib</a:t>
            </a:r>
            <a:r>
              <a:rPr lang="en-US" sz="2800" b="1" dirty="0"/>
              <a:t>, and that replacement treatment with </a:t>
            </a:r>
            <a:r>
              <a:rPr lang="en-US" sz="2800" b="1" dirty="0">
                <a:solidFill>
                  <a:srgbClr val="FF0000"/>
                </a:solidFill>
              </a:rPr>
              <a:t>cortisone</a:t>
            </a:r>
            <a:r>
              <a:rPr lang="en-US" sz="2800" b="1" dirty="0"/>
              <a:t> acetate consequently leads to </a:t>
            </a:r>
            <a:r>
              <a:rPr lang="en-US" sz="2800" b="1" dirty="0">
                <a:solidFill>
                  <a:srgbClr val="FF0000"/>
                </a:solidFill>
              </a:rPr>
              <a:t>relief of </a:t>
            </a:r>
            <a:r>
              <a:rPr lang="en-US" sz="2800" b="1" dirty="0" smtClean="0">
                <a:solidFill>
                  <a:srgbClr val="FF0000"/>
                </a:solidFill>
              </a:rPr>
              <a:t>fatigue.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5E381-C159-4F6A-B042-C1F7CD7B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Dermatological AEs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3F5F5A-A80A-4357-B4B2-BDE7D0A5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" y="1297577"/>
            <a:ext cx="9919063" cy="547769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Cutaneous alterations, such as the palmar-plantar </a:t>
            </a:r>
            <a:r>
              <a:rPr lang="en-US" sz="2000" b="1" dirty="0" err="1"/>
              <a:t>erythrodysaesthesia</a:t>
            </a:r>
            <a:r>
              <a:rPr lang="en-US" sz="2000" b="1" dirty="0"/>
              <a:t> syndrome (“</a:t>
            </a:r>
            <a:r>
              <a:rPr lang="en-US" sz="2000" b="1" dirty="0">
                <a:solidFill>
                  <a:srgbClr val="FF0000"/>
                </a:solidFill>
              </a:rPr>
              <a:t>hand-foot syndrome</a:t>
            </a:r>
            <a:r>
              <a:rPr lang="en-US" sz="2000" b="1" dirty="0"/>
              <a:t>”), are rare during </a:t>
            </a:r>
            <a:r>
              <a:rPr lang="en-US" sz="2000" b="1" dirty="0" err="1">
                <a:solidFill>
                  <a:srgbClr val="FF0000"/>
                </a:solidFill>
              </a:rPr>
              <a:t>lenvatinib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treatment, but extremely frequent under </a:t>
            </a: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sorafenib</a:t>
            </a:r>
            <a:r>
              <a:rPr lang="en-US" sz="2000" b="1" dirty="0">
                <a:highlight>
                  <a:srgbClr val="00FFFF"/>
                </a:highlight>
              </a:rPr>
              <a:t>,</a:t>
            </a:r>
            <a:r>
              <a:rPr lang="en-US" sz="2000" b="1" dirty="0"/>
              <a:t> being the most </a:t>
            </a:r>
            <a:r>
              <a:rPr lang="en-US" sz="2000" b="1" dirty="0">
                <a:solidFill>
                  <a:srgbClr val="FF0000"/>
                </a:solidFill>
              </a:rPr>
              <a:t>common reason </a:t>
            </a:r>
            <a:r>
              <a:rPr lang="en-US" sz="2000" b="1" dirty="0"/>
              <a:t>for </a:t>
            </a:r>
            <a:r>
              <a:rPr lang="en-US" sz="2000" b="1" dirty="0">
                <a:solidFill>
                  <a:srgbClr val="FF0000"/>
                </a:solidFill>
              </a:rPr>
              <a:t>dose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reduction</a:t>
            </a:r>
            <a:r>
              <a:rPr lang="en-US" sz="2000" b="1" dirty="0"/>
              <a:t>, interruption, and </a:t>
            </a:r>
            <a:r>
              <a:rPr lang="en-US" sz="2000" b="1" dirty="0">
                <a:solidFill>
                  <a:srgbClr val="FF0000"/>
                </a:solidFill>
              </a:rPr>
              <a:t>withdrawal</a:t>
            </a:r>
            <a:r>
              <a:rPr lang="en-US" sz="2000" b="1" dirty="0"/>
              <a:t> (Fig. 3).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The intensity is variable and increases in the </a:t>
            </a:r>
            <a:r>
              <a:rPr lang="en-US" sz="2000" b="1" dirty="0">
                <a:solidFill>
                  <a:srgbClr val="FF0000"/>
                </a:solidFill>
              </a:rPr>
              <a:t>first months </a:t>
            </a:r>
            <a:r>
              <a:rPr lang="en-US" sz="2000" b="1" dirty="0"/>
              <a:t>of therapy with a progressive decrease thereafter.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722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4DC977F-E50C-4367-B1E8-D0667B9E0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2" t="22609" r="5435" b="15072"/>
          <a:stretch/>
        </p:blipFill>
        <p:spPr>
          <a:xfrm>
            <a:off x="159026" y="0"/>
            <a:ext cx="12032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A67D1-9CF1-49E7-901A-60EC466E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39931"/>
            <a:ext cx="8596668" cy="6966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162DC-DD7F-406E-8F11-732DCBE1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5" y="975361"/>
            <a:ext cx="9823268" cy="5773782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250000"/>
              </a:lnSpc>
            </a:pPr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Management</a:t>
            </a:r>
            <a:r>
              <a:rPr lang="en-US" sz="2000" b="1" dirty="0"/>
              <a:t> includes keeping </a:t>
            </a:r>
            <a:r>
              <a:rPr lang="en-US" sz="2000" b="1" dirty="0">
                <a:solidFill>
                  <a:srgbClr val="FF0000"/>
                </a:solidFill>
              </a:rPr>
              <a:t>hands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feet</a:t>
            </a:r>
            <a:r>
              <a:rPr lang="en-US" sz="2000" b="1" dirty="0"/>
              <a:t> well </a:t>
            </a:r>
            <a:r>
              <a:rPr lang="en-US" sz="2000" b="1" dirty="0">
                <a:solidFill>
                  <a:srgbClr val="FF0000"/>
                </a:solidFill>
              </a:rPr>
              <a:t>hydrated</a:t>
            </a:r>
            <a:r>
              <a:rPr lang="en-US" sz="2000" b="1" dirty="0"/>
              <a:t>, wearing comfortable shoes, </a:t>
            </a:r>
            <a:r>
              <a:rPr lang="en-US" sz="2000" b="1" dirty="0">
                <a:solidFill>
                  <a:srgbClr val="FF0000"/>
                </a:solidFill>
              </a:rPr>
              <a:t>avoiding</a:t>
            </a:r>
            <a:r>
              <a:rPr lang="en-US" sz="2000" b="1" dirty="0"/>
              <a:t> hot water and </a:t>
            </a:r>
            <a:r>
              <a:rPr lang="en-US" sz="2000" b="1" dirty="0">
                <a:solidFill>
                  <a:srgbClr val="FF0000"/>
                </a:solidFill>
              </a:rPr>
              <a:t>trauma</a:t>
            </a:r>
            <a:r>
              <a:rPr lang="en-US" sz="2000" b="1" dirty="0"/>
              <a:t>, removing calluses, and using pain medication as needed. In </a:t>
            </a:r>
            <a:r>
              <a:rPr lang="en-US" sz="2000" b="1" dirty="0">
                <a:solidFill>
                  <a:srgbClr val="FF0000"/>
                </a:solidFill>
              </a:rPr>
              <a:t>more severe </a:t>
            </a:r>
            <a:r>
              <a:rPr lang="en-US" sz="2000" b="1" dirty="0"/>
              <a:t>cases, </a:t>
            </a:r>
            <a:r>
              <a:rPr lang="en-US" sz="2000" b="1" dirty="0">
                <a:solidFill>
                  <a:srgbClr val="FF0000"/>
                </a:solidFill>
              </a:rPr>
              <a:t>ibuprofen</a:t>
            </a:r>
            <a:r>
              <a:rPr lang="en-US" sz="2000" b="1" dirty="0"/>
              <a:t> (600 mg three times a day) can be prescribed, though </a:t>
            </a:r>
            <a:r>
              <a:rPr lang="en-US" sz="2000" b="1" dirty="0">
                <a:solidFill>
                  <a:srgbClr val="FF0000"/>
                </a:solidFill>
              </a:rPr>
              <a:t>dose reduction </a:t>
            </a:r>
            <a:r>
              <a:rPr lang="en-US" sz="2000" b="1" dirty="0"/>
              <a:t>or short interruptions of MKIs can be required.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/>
              <a:t> Skin rash/sun burn after outdoor activities are also underestimated AEs and can be prevented by </a:t>
            </a:r>
            <a:r>
              <a:rPr lang="en-US" sz="2000" b="1" dirty="0">
                <a:solidFill>
                  <a:srgbClr val="FF0000"/>
                </a:solidFill>
              </a:rPr>
              <a:t>avoiding direct sunlight exposure</a:t>
            </a:r>
            <a:r>
              <a:rPr lang="en-US" sz="2000" b="1" dirty="0"/>
              <a:t>, wearing protective clothing, including a hat and using </a:t>
            </a:r>
            <a:r>
              <a:rPr lang="en-US" sz="2000" b="1" dirty="0">
                <a:solidFill>
                  <a:srgbClr val="FF0000"/>
                </a:solidFill>
              </a:rPr>
              <a:t>sunblock </a:t>
            </a:r>
            <a:r>
              <a:rPr lang="en-US" sz="2000" b="1" dirty="0"/>
              <a:t>(UF ≥50).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2959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405BF-DFCF-4C68-BA10-569F7956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Mucositis/Stomatitis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02DAAE-85A2-4B19-9C85-EF3F5C8D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9" y="1428207"/>
            <a:ext cx="9988731" cy="534706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Oral AEs usually occur within </a:t>
            </a:r>
            <a:r>
              <a:rPr lang="en-US" sz="2400" b="1" dirty="0">
                <a:solidFill>
                  <a:srgbClr val="FF0000"/>
                </a:solidFill>
              </a:rPr>
              <a:t>2–4 weeks </a:t>
            </a:r>
            <a:r>
              <a:rPr lang="en-US" sz="2400" b="1" dirty="0"/>
              <a:t>of initiating therapy. </a:t>
            </a:r>
            <a:r>
              <a:rPr lang="en-US" sz="2400" b="1" dirty="0">
                <a:solidFill>
                  <a:srgbClr val="FF0000"/>
                </a:solidFill>
              </a:rPr>
              <a:t>Oral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hygiene</a:t>
            </a:r>
            <a:r>
              <a:rPr lang="en-US" sz="2400" b="1" dirty="0"/>
              <a:t> and frequent mouthwash with water and baking soda, high-molecular-weight </a:t>
            </a:r>
            <a:r>
              <a:rPr lang="en-US" sz="2400" b="1" dirty="0">
                <a:solidFill>
                  <a:srgbClr val="FF0000"/>
                </a:solidFill>
              </a:rPr>
              <a:t>hyaluronic acid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rgbClr val="FF0000"/>
                </a:solidFill>
              </a:rPr>
              <a:t>aloe vera </a:t>
            </a:r>
            <a:r>
              <a:rPr lang="en-US" sz="2400" b="1" dirty="0"/>
              <a:t>extracts are recommended.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Topical </a:t>
            </a:r>
            <a:r>
              <a:rPr lang="en-US" sz="2400" b="1" dirty="0" err="1">
                <a:solidFill>
                  <a:srgbClr val="FF0000"/>
                </a:solidFill>
              </a:rPr>
              <a:t>anaalgesics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alone or in combination (</a:t>
            </a:r>
            <a:r>
              <a:rPr lang="en-US" sz="2400" b="1" dirty="0">
                <a:solidFill>
                  <a:srgbClr val="FF0000"/>
                </a:solidFill>
              </a:rPr>
              <a:t>lidocaine 2%, diphenhydramine</a:t>
            </a:r>
            <a:r>
              <a:rPr lang="en-US" sz="2400" b="1" dirty="0"/>
              <a:t>, bismuth s</a:t>
            </a:r>
            <a:r>
              <a:rPr lang="en-US" sz="2400" b="1" dirty="0">
                <a:solidFill>
                  <a:srgbClr val="FF0000"/>
                </a:solidFill>
              </a:rPr>
              <a:t>ubsalicylate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aluminum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magnesium</a:t>
            </a:r>
            <a:r>
              <a:rPr lang="en-US" sz="2400" b="1" dirty="0"/>
              <a:t> hydroxide) can be used in more severe cases 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7016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B622BB-96BF-455D-AA07-F95C31B2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Proteinuria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464C6-70AC-43D7-9063-CE5210400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" y="1254034"/>
            <a:ext cx="10189029" cy="5477691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Baseline and periodic assessment of urinary protein excretion is mandatory particularly in </a:t>
            </a:r>
            <a:r>
              <a:rPr lang="en-US" sz="2800" b="1" dirty="0" err="1">
                <a:solidFill>
                  <a:srgbClr val="FF0000"/>
                </a:solidFill>
              </a:rPr>
              <a:t>lenvatinib</a:t>
            </a:r>
            <a:r>
              <a:rPr lang="en-US" sz="2800" b="1" dirty="0"/>
              <a:t> treatment. </a:t>
            </a:r>
            <a:r>
              <a:rPr lang="en-US" sz="2800" b="1" dirty="0">
                <a:solidFill>
                  <a:srgbClr val="FF0000"/>
                </a:solidFill>
              </a:rPr>
              <a:t>Angiotensin-converting enzyme </a:t>
            </a:r>
            <a:r>
              <a:rPr lang="en-US" sz="2800" b="1" dirty="0"/>
              <a:t>inhibitors or angiotensin receptor antagonist are generally effective. In the rare occurrence of </a:t>
            </a:r>
            <a:r>
              <a:rPr lang="en-US" sz="2800" b="1" dirty="0">
                <a:solidFill>
                  <a:srgbClr val="FF0000"/>
                </a:solidFill>
              </a:rPr>
              <a:t>nephrotic syndrome</a:t>
            </a:r>
            <a:r>
              <a:rPr lang="en-US" sz="2800" b="1" dirty="0"/>
              <a:t>, MKI treatment must be temporarily </a:t>
            </a:r>
            <a:r>
              <a:rPr lang="en-US" sz="2800" b="1" dirty="0">
                <a:solidFill>
                  <a:srgbClr val="FF0000"/>
                </a:solidFill>
              </a:rPr>
              <a:t>discontinued.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A5D56-D64C-4B93-8133-77BC1412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TSH Levels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CAF5E9-6E2E-4A8E-8F1C-D8557145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0789"/>
            <a:ext cx="8596668" cy="522514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Thyroid function should be monitored </a:t>
            </a:r>
            <a:r>
              <a:rPr lang="en-US" sz="2400" b="1" dirty="0">
                <a:solidFill>
                  <a:srgbClr val="FF0000"/>
                </a:solidFill>
              </a:rPr>
              <a:t>every 1–2 months </a:t>
            </a:r>
            <a:r>
              <a:rPr lang="en-US" sz="2400" b="1" dirty="0"/>
              <a:t>since </a:t>
            </a:r>
            <a:r>
              <a:rPr lang="en-US" sz="2400" b="1" dirty="0">
                <a:solidFill>
                  <a:srgbClr val="FF0000"/>
                </a:solidFill>
              </a:rPr>
              <a:t>thyroxine dosage </a:t>
            </a:r>
            <a:r>
              <a:rPr lang="en-US" sz="2400" b="1" dirty="0"/>
              <a:t>needs to be </a:t>
            </a:r>
            <a:r>
              <a:rPr lang="en-US" sz="2400" b="1" dirty="0">
                <a:solidFill>
                  <a:srgbClr val="FF0000"/>
                </a:solidFill>
              </a:rPr>
              <a:t>increased</a:t>
            </a:r>
            <a:r>
              <a:rPr lang="en-US" sz="2400" b="1" dirty="0"/>
              <a:t> in many TC patients on MKIs 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8202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C89B16-BD5B-4B95-AE9D-616E467B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Wound Healing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690A4F-E98F-4781-8A70-68026439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9" y="1524001"/>
            <a:ext cx="9622971" cy="513805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2800" b="1" dirty="0"/>
              <a:t>Inhibition of the VEGFR </a:t>
            </a:r>
            <a:r>
              <a:rPr lang="en-US" sz="2800" b="1" dirty="0" err="1"/>
              <a:t>signalling</a:t>
            </a:r>
            <a:r>
              <a:rPr lang="en-US" sz="2800" b="1" dirty="0"/>
              <a:t> pathway </a:t>
            </a:r>
            <a:r>
              <a:rPr lang="en-US" sz="2800" b="1" dirty="0">
                <a:solidFill>
                  <a:srgbClr val="FF0000"/>
                </a:solidFill>
              </a:rPr>
              <a:t>impairs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angiogenesis</a:t>
            </a:r>
            <a:r>
              <a:rPr lang="en-US" sz="2800" b="1" dirty="0"/>
              <a:t> and can delay the wound healing process. It is thus recommended to </a:t>
            </a:r>
            <a:r>
              <a:rPr lang="en-US" sz="2800" b="1" dirty="0">
                <a:solidFill>
                  <a:srgbClr val="FF0000"/>
                </a:solidFill>
              </a:rPr>
              <a:t>withdraw MKI </a:t>
            </a:r>
            <a:r>
              <a:rPr lang="en-US" sz="2800" b="1" dirty="0"/>
              <a:t>treatment </a:t>
            </a:r>
            <a:r>
              <a:rPr lang="en-US" sz="2800" b="1" dirty="0">
                <a:solidFill>
                  <a:srgbClr val="FF0000"/>
                </a:solidFill>
              </a:rPr>
              <a:t>3–10</a:t>
            </a:r>
            <a:r>
              <a:rPr lang="en-US" sz="2800" b="1" dirty="0"/>
              <a:t> days </a:t>
            </a:r>
            <a:r>
              <a:rPr lang="en-US" sz="2800" b="1" dirty="0">
                <a:solidFill>
                  <a:srgbClr val="FF0000"/>
                </a:solidFill>
              </a:rPr>
              <a:t>before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after surgery </a:t>
            </a:r>
            <a:r>
              <a:rPr lang="en-US" sz="2800" b="1" dirty="0"/>
              <a:t>or </a:t>
            </a:r>
            <a:r>
              <a:rPr lang="en-US" sz="2800" b="1" dirty="0">
                <a:solidFill>
                  <a:srgbClr val="FF0000"/>
                </a:solidFill>
              </a:rPr>
              <a:t>tooth extraction</a:t>
            </a:r>
            <a:r>
              <a:rPr lang="en-US" sz="2800" b="1" dirty="0"/>
              <a:t>, depending on the extent of the procedure.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9383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A606C3-FAC0-4AD9-8D4A-7D0887F9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A7A7C1-9EE4-4A69-9A76-A784BFB9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70059"/>
            <a:ext cx="9042863" cy="5711025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Poorly differentiated </a:t>
            </a:r>
            <a:r>
              <a:rPr lang="en-US" sz="2800" b="1" dirty="0"/>
              <a:t>thyroid carcinoma (</a:t>
            </a:r>
            <a:r>
              <a:rPr lang="en-US" sz="2800" b="1" dirty="0">
                <a:solidFill>
                  <a:srgbClr val="FF0000"/>
                </a:solidFill>
              </a:rPr>
              <a:t>PDTC</a:t>
            </a:r>
            <a:r>
              <a:rPr lang="en-US" sz="2800" b="1" dirty="0"/>
              <a:t>) is a </a:t>
            </a:r>
            <a:r>
              <a:rPr lang="en-US" sz="2800" b="1" dirty="0">
                <a:solidFill>
                  <a:srgbClr val="FF0000"/>
                </a:solidFill>
              </a:rPr>
              <a:t>follicular neoplasm </a:t>
            </a:r>
            <a:r>
              <a:rPr lang="en-US" sz="2800" b="1" dirty="0"/>
              <a:t>that shows limited evidence of follicular cell differentiation, which lies </a:t>
            </a:r>
            <a:r>
              <a:rPr lang="en-US" sz="2800" b="1" dirty="0">
                <a:solidFill>
                  <a:srgbClr val="FF0000"/>
                </a:solidFill>
              </a:rPr>
              <a:t>morphologically</a:t>
            </a:r>
            <a:r>
              <a:rPr lang="en-US" sz="2800" b="1" dirty="0"/>
              <a:t> and </a:t>
            </a:r>
            <a:r>
              <a:rPr lang="en-US" sz="2800" b="1" dirty="0" err="1">
                <a:solidFill>
                  <a:srgbClr val="FF0000"/>
                </a:solidFill>
              </a:rPr>
              <a:t>behaviourally</a:t>
            </a:r>
            <a:r>
              <a:rPr lang="en-US" sz="2800" b="1" dirty="0"/>
              <a:t> between </a:t>
            </a:r>
            <a:r>
              <a:rPr lang="en-US" sz="2800" b="1" dirty="0">
                <a:solidFill>
                  <a:srgbClr val="FF0000"/>
                </a:solidFill>
              </a:rPr>
              <a:t>differentiated</a:t>
            </a:r>
            <a:r>
              <a:rPr lang="en-US" sz="2800" b="1" dirty="0"/>
              <a:t> (follicular and papillary) and </a:t>
            </a:r>
            <a:r>
              <a:rPr lang="en-US" sz="2800" b="1" dirty="0">
                <a:solidFill>
                  <a:srgbClr val="FF0000"/>
                </a:solidFill>
              </a:rPr>
              <a:t>anaplastic</a:t>
            </a:r>
            <a:r>
              <a:rPr lang="en-US" sz="2800" b="1" dirty="0"/>
              <a:t> carcinomas.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459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4B44A2-D682-4347-BFC9-5F155BA7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AEs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0AEEE4-58F0-4CA6-BA06-8C1A7219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" y="1358537"/>
            <a:ext cx="10572206" cy="530352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/>
              <a:t>Some rare AEs are the consequence of MKI-induced hypertension, such as </a:t>
            </a:r>
            <a:r>
              <a:rPr lang="en-US" sz="2400" b="1" dirty="0">
                <a:solidFill>
                  <a:srgbClr val="FF0000"/>
                </a:solidFill>
              </a:rPr>
              <a:t>congestive </a:t>
            </a:r>
            <a:r>
              <a:rPr lang="en-US" sz="2400" b="1" dirty="0"/>
              <a:t>heart failure, </a:t>
            </a:r>
            <a:r>
              <a:rPr lang="en-US" sz="2400" b="1" dirty="0" err="1">
                <a:solidFill>
                  <a:srgbClr val="FF0000"/>
                </a:solidFill>
              </a:rPr>
              <a:t>haemorrhage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cardiac infarction</a:t>
            </a:r>
            <a:r>
              <a:rPr lang="en-US" sz="2400" b="1" dirty="0"/>
              <a:t>. Arterial </a:t>
            </a:r>
            <a:r>
              <a:rPr lang="en-US" sz="2400" b="1" dirty="0">
                <a:solidFill>
                  <a:srgbClr val="FF0000"/>
                </a:solidFill>
              </a:rPr>
              <a:t>thrombotic events</a:t>
            </a:r>
            <a:r>
              <a:rPr lang="en-US" sz="2400" b="1" dirty="0"/>
              <a:t>, in particular acute coronary syndrome, require immediate cardiological treatment.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/>
              <a:t> The occurrence of </a:t>
            </a:r>
            <a:r>
              <a:rPr lang="en-US" sz="2400" b="1" dirty="0">
                <a:solidFill>
                  <a:srgbClr val="FF0000"/>
                </a:solidFill>
              </a:rPr>
              <a:t>arterial thrombotic </a:t>
            </a:r>
            <a:r>
              <a:rPr lang="en-US" sz="2400" b="1" dirty="0"/>
              <a:t>events may require permanent </a:t>
            </a:r>
            <a:r>
              <a:rPr lang="en-US" sz="2400" b="1" dirty="0">
                <a:solidFill>
                  <a:srgbClr val="FF0000"/>
                </a:solidFill>
              </a:rPr>
              <a:t>drug withdrawal</a:t>
            </a:r>
            <a:r>
              <a:rPr lang="en-US" sz="2400" b="1" dirty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Venous thrombotic </a:t>
            </a:r>
            <a:r>
              <a:rPr lang="en-US" sz="2400" b="1" dirty="0"/>
              <a:t>events should be managed by </a:t>
            </a:r>
            <a:r>
              <a:rPr lang="en-US" sz="2400" b="1" dirty="0">
                <a:solidFill>
                  <a:srgbClr val="FF0000"/>
                </a:solidFill>
              </a:rPr>
              <a:t>low-molecular</a:t>
            </a:r>
            <a:r>
              <a:rPr lang="en-US" sz="2400" b="1" dirty="0"/>
              <a:t>-weight </a:t>
            </a:r>
            <a:r>
              <a:rPr lang="en-US" sz="2400" b="1" dirty="0">
                <a:solidFill>
                  <a:srgbClr val="FF0000"/>
                </a:solidFill>
              </a:rPr>
              <a:t>heparin</a:t>
            </a:r>
            <a:r>
              <a:rPr lang="en-US" sz="2400" b="1" dirty="0"/>
              <a:t>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3572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7C7AE-8F64-4A0F-BA1F-574C7FFE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C7EB2E-56CA-4ABB-9AC7-75884145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" y="1073330"/>
            <a:ext cx="9588137" cy="5560423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Alterations in </a:t>
            </a:r>
            <a:r>
              <a:rPr lang="en-US" sz="2400" b="1" dirty="0">
                <a:solidFill>
                  <a:srgbClr val="FF0000"/>
                </a:solidFill>
              </a:rPr>
              <a:t>blood cell count </a:t>
            </a:r>
            <a:r>
              <a:rPr lang="en-US" sz="2400" b="1" dirty="0"/>
              <a:t>can occur during MKI treatment, and in most cases are </a:t>
            </a:r>
            <a:r>
              <a:rPr lang="en-US" sz="2400" b="1" dirty="0">
                <a:solidFill>
                  <a:srgbClr val="FF0000"/>
                </a:solidFill>
              </a:rPr>
              <a:t>grade 1 and 2 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Arthralgias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myalgias</a:t>
            </a:r>
            <a:r>
              <a:rPr lang="en-US" sz="2400" b="1" dirty="0"/>
              <a:t> occur in around </a:t>
            </a:r>
            <a:r>
              <a:rPr lang="en-US" sz="2400" b="1" dirty="0">
                <a:solidFill>
                  <a:srgbClr val="FF0000"/>
                </a:solidFill>
              </a:rPr>
              <a:t>10% </a:t>
            </a:r>
            <a:r>
              <a:rPr lang="en-US" sz="2400" b="1" dirty="0"/>
              <a:t>of patients and can be managed by </a:t>
            </a:r>
            <a:r>
              <a:rPr lang="en-US" sz="2400" b="1" dirty="0">
                <a:solidFill>
                  <a:srgbClr val="FF0000"/>
                </a:solidFill>
              </a:rPr>
              <a:t>analgesia</a:t>
            </a:r>
            <a:r>
              <a:rPr lang="en-US" sz="2400" b="1" dirty="0"/>
              <a:t> and if required </a:t>
            </a:r>
            <a:r>
              <a:rPr lang="en-US" sz="2400" b="1" dirty="0">
                <a:solidFill>
                  <a:srgbClr val="FF0000"/>
                </a:solidFill>
              </a:rPr>
              <a:t>corticosteroid</a:t>
            </a:r>
            <a:r>
              <a:rPr lang="en-US" sz="2400" b="1" dirty="0"/>
              <a:t> therapy.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Hoarseness </a:t>
            </a:r>
            <a:r>
              <a:rPr lang="en-US" sz="2400" b="1" dirty="0"/>
              <a:t>has been reported in around </a:t>
            </a:r>
            <a:r>
              <a:rPr lang="en-US" sz="2400" b="1" dirty="0">
                <a:solidFill>
                  <a:srgbClr val="FF0000"/>
                </a:solidFill>
              </a:rPr>
              <a:t>15% </a:t>
            </a:r>
            <a:r>
              <a:rPr lang="en-US" sz="2400" b="1" dirty="0"/>
              <a:t>of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/>
              <a:t>-treated patients.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59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A6BD2-E00F-46C1-A504-D33FC75D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57349"/>
            <a:ext cx="8596668" cy="5225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227DBC-4635-4793-A961-203D5979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6" y="923108"/>
            <a:ext cx="9666514" cy="5817325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rare</a:t>
            </a:r>
            <a:r>
              <a:rPr lang="en-US" sz="2400" b="1" dirty="0"/>
              <a:t> but </a:t>
            </a:r>
            <a:r>
              <a:rPr lang="en-US" sz="2400" b="1" dirty="0">
                <a:solidFill>
                  <a:srgbClr val="FF0000"/>
                </a:solidFill>
              </a:rPr>
              <a:t>severe AE</a:t>
            </a:r>
            <a:r>
              <a:rPr lang="en-US" sz="2400" b="1" dirty="0"/>
              <a:t> is the </a:t>
            </a:r>
            <a:r>
              <a:rPr lang="en-US" sz="2400" b="1" dirty="0">
                <a:solidFill>
                  <a:srgbClr val="FF0000"/>
                </a:solidFill>
              </a:rPr>
              <a:t>reversible</a:t>
            </a:r>
            <a:r>
              <a:rPr lang="en-US" sz="2400" b="1" dirty="0"/>
              <a:t> posterior </a:t>
            </a:r>
            <a:r>
              <a:rPr lang="en-US" sz="2400" b="1" dirty="0">
                <a:solidFill>
                  <a:srgbClr val="FF0000"/>
                </a:solidFill>
              </a:rPr>
              <a:t>leukoencephalopathy</a:t>
            </a:r>
            <a:r>
              <a:rPr lang="en-US" sz="2400" b="1" dirty="0"/>
              <a:t> syndrome. At onset, </a:t>
            </a:r>
            <a:r>
              <a:rPr lang="en-US" sz="2400" b="1" dirty="0">
                <a:solidFill>
                  <a:srgbClr val="FF0000"/>
                </a:solidFill>
              </a:rPr>
              <a:t>neurological </a:t>
            </a:r>
            <a:r>
              <a:rPr lang="en-US" sz="2400" b="1" dirty="0"/>
              <a:t>symptoms can be observed, and alterations of the white matter, consistent with toxic encephalopathy, can be documented on </a:t>
            </a:r>
            <a:r>
              <a:rPr lang="en-US" sz="2400" b="1" dirty="0">
                <a:solidFill>
                  <a:srgbClr val="FF0000"/>
                </a:solidFill>
              </a:rPr>
              <a:t>cranial MR</a:t>
            </a:r>
            <a:r>
              <a:rPr lang="en-US" sz="2400" b="1" dirty="0"/>
              <a:t>I. MKI treatment must be </a:t>
            </a:r>
            <a:r>
              <a:rPr lang="en-US" sz="2400" b="1" dirty="0">
                <a:solidFill>
                  <a:srgbClr val="FF0000"/>
                </a:solidFill>
              </a:rPr>
              <a:t>stopped </a:t>
            </a:r>
            <a:r>
              <a:rPr lang="en-US" sz="2400" b="1" dirty="0"/>
              <a:t>and a “restitution ad integrum” is usually observed within </a:t>
            </a:r>
            <a:r>
              <a:rPr lang="en-US" sz="2400" b="1" dirty="0">
                <a:solidFill>
                  <a:srgbClr val="FF0000"/>
                </a:solidFill>
              </a:rPr>
              <a:t>2–3 weeks.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39A6898-995F-463F-8852-D298BB2CE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4" t="17301" r="4881" b="19418"/>
          <a:stretch/>
        </p:blipFill>
        <p:spPr>
          <a:xfrm>
            <a:off x="130629" y="0"/>
            <a:ext cx="12061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E481FB-C88A-49D7-A199-79675BD7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A0E3DB-87A1-4D2F-B146-783639BC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6" y="794657"/>
            <a:ext cx="9884228" cy="598061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A range of potentially </a:t>
            </a:r>
            <a:r>
              <a:rPr lang="en-US" sz="2400" b="1" dirty="0">
                <a:solidFill>
                  <a:srgbClr val="FF0000"/>
                </a:solidFill>
              </a:rPr>
              <a:t>serious gastrointestinal </a:t>
            </a:r>
            <a:r>
              <a:rPr lang="en-US" sz="2400" b="1" dirty="0"/>
              <a:t>(GI) tract AEs, such as </a:t>
            </a:r>
            <a:r>
              <a:rPr lang="en-US" sz="2400" b="1" dirty="0" err="1">
                <a:solidFill>
                  <a:srgbClr val="FF0000"/>
                </a:solidFill>
              </a:rPr>
              <a:t>haemorrhage</a:t>
            </a:r>
            <a:r>
              <a:rPr lang="en-US" sz="2400" b="1" dirty="0"/>
              <a:t>, intestinal </a:t>
            </a:r>
            <a:r>
              <a:rPr lang="en-US" sz="2400" b="1" dirty="0">
                <a:solidFill>
                  <a:srgbClr val="FF0000"/>
                </a:solidFill>
              </a:rPr>
              <a:t>perforation</a:t>
            </a:r>
            <a:r>
              <a:rPr lang="en-US" sz="2400" b="1" dirty="0"/>
              <a:t> and GI and non-GI (i.e., tracheal or </a:t>
            </a:r>
            <a:r>
              <a:rPr lang="en-US" sz="2400" b="1" dirty="0" err="1"/>
              <a:t>oesophageal</a:t>
            </a:r>
            <a:r>
              <a:rPr lang="en-US" sz="2400" b="1" dirty="0"/>
              <a:t>) </a:t>
            </a:r>
            <a:r>
              <a:rPr lang="en-US" sz="2400" b="1" dirty="0">
                <a:solidFill>
                  <a:srgbClr val="FF0000"/>
                </a:solidFill>
              </a:rPr>
              <a:t>fistulas </a:t>
            </a:r>
            <a:r>
              <a:rPr lang="en-US" sz="2400" b="1" dirty="0"/>
              <a:t>can be observed 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The risk of intestinal </a:t>
            </a:r>
            <a:r>
              <a:rPr lang="en-US" sz="2400" b="1" dirty="0">
                <a:solidFill>
                  <a:srgbClr val="FF0000"/>
                </a:solidFill>
              </a:rPr>
              <a:t>perforation</a:t>
            </a:r>
            <a:r>
              <a:rPr lang="en-US" sz="2400" b="1" dirty="0"/>
              <a:t> with MKIs is probably </a:t>
            </a:r>
            <a:r>
              <a:rPr lang="en-US" sz="2400" b="1" dirty="0">
                <a:solidFill>
                  <a:srgbClr val="FF0000"/>
                </a:solidFill>
              </a:rPr>
              <a:t>higher</a:t>
            </a:r>
            <a:r>
              <a:rPr lang="en-US" sz="2400" b="1" dirty="0"/>
              <a:t> in patients with a history of bowel conditions, such as </a:t>
            </a:r>
            <a:r>
              <a:rPr lang="en-US" sz="2400" b="1" dirty="0">
                <a:solidFill>
                  <a:srgbClr val="FF0000"/>
                </a:solidFill>
              </a:rPr>
              <a:t>colitis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diverticulitis</a:t>
            </a:r>
            <a:r>
              <a:rPr lang="en-US" sz="2400" b="1" dirty="0"/>
              <a:t>, and tracheal or </a:t>
            </a:r>
            <a:r>
              <a:rPr lang="en-US" sz="2400" b="1" dirty="0" err="1"/>
              <a:t>oesophageal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fistulas</a:t>
            </a:r>
            <a:r>
              <a:rPr lang="en-US" sz="2400" b="1" dirty="0"/>
              <a:t> preferentially </a:t>
            </a:r>
            <a:r>
              <a:rPr lang="en-US" sz="2400" b="1" dirty="0">
                <a:solidFill>
                  <a:srgbClr val="FF0000"/>
                </a:solidFill>
              </a:rPr>
              <a:t>occur</a:t>
            </a:r>
            <a:r>
              <a:rPr lang="en-US" sz="2400" b="1" dirty="0"/>
              <a:t> at site of </a:t>
            </a:r>
            <a:r>
              <a:rPr lang="en-US" sz="2400" b="1" dirty="0">
                <a:solidFill>
                  <a:srgbClr val="FF0000"/>
                </a:solidFill>
              </a:rPr>
              <a:t>previous surgery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irradiation</a:t>
            </a:r>
            <a:r>
              <a:rPr lang="en-US" sz="2400" b="1" dirty="0"/>
              <a:t>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8866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5F604-D071-4034-8388-462A6EAC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496389"/>
            <a:ext cx="8596668" cy="11321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EDCFC-27C4-472F-B87F-C710F582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" y="844731"/>
            <a:ext cx="9718765" cy="5895703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800" b="1" dirty="0"/>
              <a:t>Treatment must be discontinued if a perforation or a fistula occurs. 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Lenvatinib</a:t>
            </a:r>
            <a:r>
              <a:rPr lang="en-US" sz="2800" b="1" dirty="0"/>
              <a:t>-induced renal failure has recently been reported, due to </a:t>
            </a:r>
            <a:r>
              <a:rPr lang="en-US" sz="2800" b="1" dirty="0">
                <a:solidFill>
                  <a:srgbClr val="FF0000"/>
                </a:solidFill>
              </a:rPr>
              <a:t>glomerular damage </a:t>
            </a:r>
            <a:r>
              <a:rPr lang="en-US" sz="2800" b="1" dirty="0"/>
              <a:t>with proteinuria or tubulointerstitial injury without proteinuria.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6186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25E2DA-2498-4BBA-BC57-3E0B4760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2B5533-F526-4977-9A30-D050B409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3" y="1332411"/>
            <a:ext cx="9675223" cy="5460275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[</a:t>
            </a:r>
            <a:r>
              <a:rPr lang="en-US" sz="2000" b="1" dirty="0">
                <a:highlight>
                  <a:srgbClr val="00FFFF"/>
                </a:highlight>
              </a:rPr>
              <a:t>R28</a:t>
            </a:r>
            <a:r>
              <a:rPr lang="en-US" sz="2000" b="1" dirty="0"/>
              <a:t>] An accurate </a:t>
            </a:r>
            <a:r>
              <a:rPr lang="en-US" sz="2000" b="1" dirty="0">
                <a:solidFill>
                  <a:srgbClr val="FF0000"/>
                </a:solidFill>
              </a:rPr>
              <a:t>multidisciplinary evaluation </a:t>
            </a:r>
            <a:r>
              <a:rPr lang="en-US" sz="2000" b="1" dirty="0"/>
              <a:t>of the </a:t>
            </a:r>
            <a:r>
              <a:rPr lang="en-US" sz="2000" b="1" dirty="0">
                <a:solidFill>
                  <a:srgbClr val="FF0000"/>
                </a:solidFill>
              </a:rPr>
              <a:t>clinical features </a:t>
            </a:r>
            <a:r>
              <a:rPr lang="en-US" sz="2000" b="1" dirty="0"/>
              <a:t>of the patient should be performed </a:t>
            </a:r>
            <a:r>
              <a:rPr lang="en-US" sz="2000" b="1" dirty="0">
                <a:solidFill>
                  <a:srgbClr val="FF0000"/>
                </a:solidFill>
              </a:rPr>
              <a:t>before starting </a:t>
            </a:r>
            <a:r>
              <a:rPr lang="en-US" sz="2000" b="1" dirty="0"/>
              <a:t>MKIs.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[</a:t>
            </a:r>
            <a:r>
              <a:rPr lang="en-US" sz="2000" b="1" dirty="0">
                <a:highlight>
                  <a:srgbClr val="00FFFF"/>
                </a:highlight>
              </a:rPr>
              <a:t>R29</a:t>
            </a:r>
            <a:r>
              <a:rPr lang="en-US" sz="2000" b="1" dirty="0"/>
              <a:t>] </a:t>
            </a:r>
            <a:r>
              <a:rPr lang="en-US" sz="2000" b="1" dirty="0">
                <a:solidFill>
                  <a:srgbClr val="FF0000"/>
                </a:solidFill>
              </a:rPr>
              <a:t>Patient</a:t>
            </a:r>
            <a:r>
              <a:rPr lang="en-US" sz="2000" b="1" dirty="0"/>
              <a:t> and </a:t>
            </a:r>
            <a:r>
              <a:rPr lang="en-US" sz="2000" b="1" dirty="0" err="1">
                <a:solidFill>
                  <a:srgbClr val="FF0000"/>
                </a:solidFill>
              </a:rPr>
              <a:t>carer</a:t>
            </a:r>
            <a:r>
              <a:rPr lang="en-US" sz="2000" b="1" dirty="0">
                <a:solidFill>
                  <a:srgbClr val="FF0000"/>
                </a:solidFill>
              </a:rPr>
              <a:t> education </a:t>
            </a:r>
            <a:r>
              <a:rPr lang="en-US" sz="2000" b="1" dirty="0"/>
              <a:t>regarding potential toxicities and their management should be provided prior to initiation of treatment.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[</a:t>
            </a:r>
            <a:r>
              <a:rPr lang="en-US" sz="2000" b="1" dirty="0">
                <a:highlight>
                  <a:srgbClr val="00FFFF"/>
                </a:highlight>
              </a:rPr>
              <a:t>R30</a:t>
            </a:r>
            <a:r>
              <a:rPr lang="en-US" sz="2000" b="1" dirty="0"/>
              <a:t>] Patients must be instructed to </a:t>
            </a:r>
            <a:r>
              <a:rPr lang="en-US" sz="2000" b="1" dirty="0">
                <a:solidFill>
                  <a:srgbClr val="FF0000"/>
                </a:solidFill>
              </a:rPr>
              <a:t>report AE</a:t>
            </a:r>
            <a:r>
              <a:rPr lang="en-US" sz="2000" b="1" dirty="0"/>
              <a:t>s, even when they are </a:t>
            </a:r>
            <a:r>
              <a:rPr lang="en-US" sz="2000" b="1" dirty="0">
                <a:solidFill>
                  <a:srgbClr val="FF0000"/>
                </a:solidFill>
              </a:rPr>
              <a:t>still low grade</a:t>
            </a:r>
            <a:r>
              <a:rPr lang="en-US" sz="20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[</a:t>
            </a:r>
            <a:r>
              <a:rPr lang="en-US" sz="2000" b="1" dirty="0">
                <a:highlight>
                  <a:srgbClr val="00FFFF"/>
                </a:highlight>
              </a:rPr>
              <a:t>R31</a:t>
            </a:r>
            <a:r>
              <a:rPr lang="en-US" sz="2000" b="1" dirty="0"/>
              <a:t>] Patients must be treated by a TC specialist within an </a:t>
            </a:r>
            <a:r>
              <a:rPr lang="en-US" sz="2000" b="1" dirty="0">
                <a:solidFill>
                  <a:srgbClr val="FF0000"/>
                </a:solidFill>
              </a:rPr>
              <a:t>MDT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timely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effective supportive care </a:t>
            </a:r>
            <a:r>
              <a:rPr lang="en-US" sz="2000" b="1" dirty="0"/>
              <a:t>and MKI </a:t>
            </a:r>
            <a:r>
              <a:rPr lang="en-US" sz="2000" b="1" dirty="0">
                <a:solidFill>
                  <a:srgbClr val="FF0000"/>
                </a:solidFill>
              </a:rPr>
              <a:t>dose adjustmen</a:t>
            </a:r>
            <a:r>
              <a:rPr lang="en-US" sz="2000" b="1" dirty="0"/>
              <a:t>t should be given as needed.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5460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6F90E2-FE2B-4508-81D7-E52F02ED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726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72056-3045-4EBF-B3B8-F1C04EFA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58241"/>
            <a:ext cx="9206895" cy="547769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/>
              <a:t>[</a:t>
            </a:r>
            <a:r>
              <a:rPr lang="en-US" sz="2000" dirty="0">
                <a:highlight>
                  <a:srgbClr val="00FFFF"/>
                </a:highlight>
              </a:rPr>
              <a:t>R32</a:t>
            </a:r>
            <a:r>
              <a:rPr lang="en-US" sz="2000" dirty="0"/>
              <a:t>] </a:t>
            </a:r>
            <a:r>
              <a:rPr lang="en-US" sz="2000" dirty="0">
                <a:solidFill>
                  <a:srgbClr val="FF0000"/>
                </a:solidFill>
              </a:rPr>
              <a:t>Clinical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biochemical</a:t>
            </a:r>
            <a:r>
              <a:rPr lang="en-US" sz="2000" dirty="0"/>
              <a:t> controls (including clinical examination, evaluation of AEs, </a:t>
            </a:r>
            <a:r>
              <a:rPr lang="en-US" sz="2000" dirty="0">
                <a:solidFill>
                  <a:srgbClr val="FF0000"/>
                </a:solidFill>
              </a:rPr>
              <a:t>blood count</a:t>
            </a:r>
            <a:r>
              <a:rPr lang="en-US" sz="2000" dirty="0"/>
              <a:t>, urine analysis, </a:t>
            </a:r>
            <a:r>
              <a:rPr lang="en-US" sz="2000" dirty="0">
                <a:solidFill>
                  <a:srgbClr val="FF0000"/>
                </a:solidFill>
              </a:rPr>
              <a:t>renal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hepatic </a:t>
            </a:r>
            <a:r>
              <a:rPr lang="en-US" sz="2000" dirty="0"/>
              <a:t>function, </a:t>
            </a:r>
            <a:r>
              <a:rPr lang="en-US" sz="2000" dirty="0">
                <a:solidFill>
                  <a:srgbClr val="FF0000"/>
                </a:solidFill>
              </a:rPr>
              <a:t>TSH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calcium</a:t>
            </a:r>
            <a:r>
              <a:rPr lang="en-US" sz="2000" dirty="0"/>
              <a:t>) must be performed </a:t>
            </a:r>
            <a:r>
              <a:rPr lang="en-US" sz="2000" dirty="0">
                <a:solidFill>
                  <a:srgbClr val="FF0000"/>
                </a:solidFill>
              </a:rPr>
              <a:t>every 2 weeks</a:t>
            </a:r>
            <a:r>
              <a:rPr lang="en-US" sz="2000" dirty="0"/>
              <a:t> during the first </a:t>
            </a:r>
            <a:r>
              <a:rPr lang="en-US" sz="2000" dirty="0">
                <a:solidFill>
                  <a:srgbClr val="FF0000"/>
                </a:solidFill>
              </a:rPr>
              <a:t>2 months </a:t>
            </a:r>
            <a:r>
              <a:rPr lang="en-US" sz="2000" dirty="0"/>
              <a:t>of treatment.</a:t>
            </a:r>
          </a:p>
          <a:p>
            <a:pPr algn="l" rtl="0">
              <a:lnSpc>
                <a:spcPct val="200000"/>
              </a:lnSpc>
            </a:pPr>
            <a:r>
              <a:rPr lang="en-US" sz="2000" dirty="0"/>
              <a:t> [</a:t>
            </a:r>
            <a:r>
              <a:rPr lang="en-US" sz="2000" dirty="0">
                <a:highlight>
                  <a:srgbClr val="00FFFF"/>
                </a:highlight>
              </a:rPr>
              <a:t>R33</a:t>
            </a:r>
            <a:r>
              <a:rPr lang="en-US" sz="2000" dirty="0"/>
              <a:t>] In order to </a:t>
            </a:r>
            <a:r>
              <a:rPr lang="en-US" sz="2000" dirty="0">
                <a:solidFill>
                  <a:srgbClr val="FF0000"/>
                </a:solidFill>
              </a:rPr>
              <a:t>limit the number of visits </a:t>
            </a:r>
            <a:r>
              <a:rPr lang="en-US" sz="2000" dirty="0"/>
              <a:t>and to increase the compliance of patients, it is suggested to establish a dedicated </a:t>
            </a:r>
            <a:r>
              <a:rPr lang="en-US" sz="2000" dirty="0">
                <a:solidFill>
                  <a:srgbClr val="FF0000"/>
                </a:solidFill>
              </a:rPr>
              <a:t>contact number</a:t>
            </a:r>
            <a:r>
              <a:rPr lang="en-US" sz="2000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dirty="0"/>
              <a:t>[</a:t>
            </a:r>
            <a:r>
              <a:rPr lang="en-US" sz="2000" dirty="0">
                <a:highlight>
                  <a:srgbClr val="00FFFF"/>
                </a:highlight>
              </a:rPr>
              <a:t>R34</a:t>
            </a:r>
            <a:r>
              <a:rPr lang="en-US" sz="2000" dirty="0"/>
              <a:t>] </a:t>
            </a:r>
            <a:r>
              <a:rPr lang="en-US" sz="2000" dirty="0">
                <a:solidFill>
                  <a:srgbClr val="FF0000"/>
                </a:solidFill>
              </a:rPr>
              <a:t>Every effort </a:t>
            </a:r>
            <a:r>
              <a:rPr lang="en-US" sz="2000" dirty="0"/>
              <a:t>and intervention should be made in order to limit </a:t>
            </a:r>
            <a:r>
              <a:rPr lang="en-US" sz="2000" dirty="0">
                <a:solidFill>
                  <a:srgbClr val="FF0000"/>
                </a:solidFill>
              </a:rPr>
              <a:t>dose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reduction </a:t>
            </a:r>
            <a:r>
              <a:rPr lang="en-US" sz="2000" dirty="0"/>
              <a:t>and to avoid drug discontinuation.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42160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C84364-161F-45EF-BE8F-2EF6A070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Palliative Treatments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C31E00-B774-4D3E-8670-CAB7C4EBA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" y="1323703"/>
            <a:ext cx="9805852" cy="5390606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[</a:t>
            </a:r>
            <a:r>
              <a:rPr lang="en-US" sz="2400" b="1" dirty="0">
                <a:highlight>
                  <a:srgbClr val="00FFFF"/>
                </a:highlight>
              </a:rPr>
              <a:t>R35</a:t>
            </a:r>
            <a:r>
              <a:rPr lang="en-US" sz="2400" b="1" dirty="0"/>
              <a:t>] </a:t>
            </a:r>
            <a:r>
              <a:rPr lang="en-US" sz="2400" b="1" dirty="0">
                <a:solidFill>
                  <a:srgbClr val="FF0000"/>
                </a:solidFill>
              </a:rPr>
              <a:t>Early involvement </a:t>
            </a:r>
            <a:r>
              <a:rPr lang="en-US" sz="2400" b="1" dirty="0"/>
              <a:t>of the palliative care team is encouraged to optimize </a:t>
            </a:r>
            <a:r>
              <a:rPr lang="en-US" sz="2400" b="1" dirty="0">
                <a:solidFill>
                  <a:srgbClr val="FF0000"/>
                </a:solidFill>
              </a:rPr>
              <a:t>symptom control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psychosocial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support</a:t>
            </a:r>
            <a:r>
              <a:rPr lang="en-US" sz="2400" b="1" dirty="0"/>
              <a:t> in patients with advanced TC.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[</a:t>
            </a:r>
            <a:r>
              <a:rPr lang="en-US" sz="2400" b="1" dirty="0">
                <a:highlight>
                  <a:srgbClr val="00FFFF"/>
                </a:highlight>
              </a:rPr>
              <a:t>R36</a:t>
            </a:r>
            <a:r>
              <a:rPr lang="en-US" sz="2400" b="1" dirty="0"/>
              <a:t>] Consideration should be given to </a:t>
            </a:r>
            <a:r>
              <a:rPr lang="en-US" sz="2400" b="1" dirty="0">
                <a:solidFill>
                  <a:srgbClr val="FF0000"/>
                </a:solidFill>
              </a:rPr>
              <a:t>locally ablative </a:t>
            </a:r>
            <a:r>
              <a:rPr lang="en-US" sz="2400" b="1" dirty="0"/>
              <a:t>therapies to </a:t>
            </a:r>
            <a:r>
              <a:rPr lang="en-US" sz="2400" b="1" dirty="0">
                <a:solidFill>
                  <a:srgbClr val="FF0000"/>
                </a:solidFill>
              </a:rPr>
              <a:t>palliate specific symptoms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[</a:t>
            </a:r>
            <a:r>
              <a:rPr lang="en-US" sz="2400" b="1" dirty="0">
                <a:highlight>
                  <a:srgbClr val="00FFFF"/>
                </a:highlight>
              </a:rPr>
              <a:t>R37</a:t>
            </a:r>
            <a:r>
              <a:rPr lang="en-US" sz="2400" b="1" dirty="0"/>
              <a:t>] Consideration should be given to the </a:t>
            </a:r>
            <a:r>
              <a:rPr lang="en-US" sz="2400" b="1" dirty="0">
                <a:solidFill>
                  <a:srgbClr val="FF0000"/>
                </a:solidFill>
              </a:rPr>
              <a:t>systemic</a:t>
            </a:r>
            <a:r>
              <a:rPr lang="en-US" sz="2400" b="1" dirty="0"/>
              <a:t> management of </a:t>
            </a:r>
            <a:r>
              <a:rPr lang="en-US" sz="2400" b="1" dirty="0">
                <a:solidFill>
                  <a:srgbClr val="FF0000"/>
                </a:solidFill>
              </a:rPr>
              <a:t>bone metasta</a:t>
            </a:r>
            <a:r>
              <a:rPr lang="en-US" sz="2400" b="1" dirty="0"/>
              <a:t>ses to </a:t>
            </a:r>
            <a:r>
              <a:rPr lang="en-US" sz="2400" b="1" dirty="0">
                <a:solidFill>
                  <a:srgbClr val="FF0000"/>
                </a:solidFill>
              </a:rPr>
              <a:t>minimize</a:t>
            </a:r>
            <a:r>
              <a:rPr lang="en-US" sz="2400" b="1" dirty="0"/>
              <a:t> SREs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7289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68168-FF2F-4D93-9571-C1B82533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482C6B-4C7A-47B1-A636-7864D234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" y="1262743"/>
            <a:ext cx="9936480" cy="544285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[</a:t>
            </a:r>
            <a:r>
              <a:rPr lang="en-US" sz="2000" b="1" dirty="0">
                <a:highlight>
                  <a:srgbClr val="00FFFF"/>
                </a:highlight>
              </a:rPr>
              <a:t>R38</a:t>
            </a:r>
            <a:r>
              <a:rPr lang="en-US" sz="2000" b="1" dirty="0"/>
              <a:t>] The </a:t>
            </a:r>
            <a:r>
              <a:rPr lang="en-US" sz="2000" b="1" dirty="0">
                <a:solidFill>
                  <a:srgbClr val="FF0000"/>
                </a:solidFill>
              </a:rPr>
              <a:t>management</a:t>
            </a:r>
            <a:r>
              <a:rPr lang="en-US" sz="2000" b="1" dirty="0"/>
              <a:t> of patients with advanced RAI-R TC should </a:t>
            </a:r>
            <a:r>
              <a:rPr lang="en-US" sz="2000" b="1" dirty="0">
                <a:solidFill>
                  <a:srgbClr val="FF0000"/>
                </a:solidFill>
              </a:rPr>
              <a:t>respect general ethical </a:t>
            </a:r>
            <a:r>
              <a:rPr lang="en-US" sz="2000" b="1" dirty="0"/>
              <a:t>principles, such as: equality, competence, </a:t>
            </a:r>
            <a:r>
              <a:rPr lang="en-US" sz="2000" b="1" dirty="0">
                <a:solidFill>
                  <a:srgbClr val="FF0000"/>
                </a:solidFill>
              </a:rPr>
              <a:t>cultural values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physician</a:t>
            </a:r>
            <a:r>
              <a:rPr lang="en-US" sz="2000" b="1" dirty="0"/>
              <a:t>-patient communication, </a:t>
            </a:r>
            <a:r>
              <a:rPr lang="en-US" sz="2000" b="1" dirty="0">
                <a:solidFill>
                  <a:srgbClr val="FF0000"/>
                </a:solidFill>
              </a:rPr>
              <a:t>privacy</a:t>
            </a:r>
            <a:r>
              <a:rPr lang="en-US" sz="2000" b="1" dirty="0"/>
              <a:t> and confidentiality, and conflicts of interest. Physicians are obliged to respect </a:t>
            </a:r>
            <a:r>
              <a:rPr lang="en-US" sz="2000" b="1" dirty="0">
                <a:solidFill>
                  <a:srgbClr val="FF0000"/>
                </a:solidFill>
              </a:rPr>
              <a:t>autonomous patients’ preference</a:t>
            </a:r>
            <a:r>
              <a:rPr lang="en-US" sz="2000" b="1" dirty="0"/>
              <a:t>. [</a:t>
            </a:r>
            <a:r>
              <a:rPr lang="en-US" sz="2000" b="1" dirty="0">
                <a:highlight>
                  <a:srgbClr val="00FFFF"/>
                </a:highlight>
              </a:rPr>
              <a:t>R39</a:t>
            </a:r>
            <a:r>
              <a:rPr lang="en-US" sz="2000" b="1" dirty="0"/>
              <a:t>] Once </a:t>
            </a:r>
            <a:r>
              <a:rPr lang="en-US" sz="2000" b="1" dirty="0">
                <a:solidFill>
                  <a:srgbClr val="FF0000"/>
                </a:solidFill>
              </a:rPr>
              <a:t>approved therapies </a:t>
            </a:r>
            <a:r>
              <a:rPr lang="en-US" sz="2000" b="1" dirty="0"/>
              <a:t>have </a:t>
            </a:r>
            <a:r>
              <a:rPr lang="en-US" sz="2000" b="1" dirty="0">
                <a:solidFill>
                  <a:srgbClr val="FF0000"/>
                </a:solidFill>
              </a:rPr>
              <a:t>failed</a:t>
            </a:r>
            <a:r>
              <a:rPr lang="en-US" sz="2000" b="1" dirty="0"/>
              <a:t> or if there are </a:t>
            </a:r>
            <a:r>
              <a:rPr lang="en-US" sz="2000" b="1" dirty="0">
                <a:solidFill>
                  <a:srgbClr val="FF0000"/>
                </a:solidFill>
              </a:rPr>
              <a:t>reasons</a:t>
            </a:r>
            <a:r>
              <a:rPr lang="en-US" sz="2000" b="1" dirty="0"/>
              <a:t> for </a:t>
            </a:r>
            <a:r>
              <a:rPr lang="en-US" sz="2000" b="1" dirty="0">
                <a:solidFill>
                  <a:srgbClr val="FF0000"/>
                </a:solidFill>
              </a:rPr>
              <a:t>rejecting</a:t>
            </a:r>
            <a:r>
              <a:rPr lang="en-US" sz="2000" b="1" dirty="0"/>
              <a:t> them, patients with </a:t>
            </a:r>
            <a:r>
              <a:rPr lang="en-US" sz="2000" b="1" dirty="0">
                <a:solidFill>
                  <a:srgbClr val="FF0000"/>
                </a:solidFill>
              </a:rPr>
              <a:t>advanced TC </a:t>
            </a:r>
            <a:r>
              <a:rPr lang="en-US" sz="2000" b="1" dirty="0"/>
              <a:t>should be treated preferably within </a:t>
            </a:r>
            <a:r>
              <a:rPr lang="en-US" sz="2000" b="1" dirty="0">
                <a:solidFill>
                  <a:srgbClr val="FF0000"/>
                </a:solidFill>
              </a:rPr>
              <a:t>randomized clinical trials </a:t>
            </a:r>
            <a:r>
              <a:rPr lang="en-US" sz="2000" b="1" dirty="0"/>
              <a:t>to provide evidence-based data on adequate therapeutic approach.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5315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4F639-8DFE-4AAC-94F1-5EBF74DE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10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1203B2-23DB-42EF-96ED-C3A5660A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54157"/>
            <a:ext cx="8596668" cy="5709036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b="1" dirty="0"/>
              <a:t>The histopathological </a:t>
            </a:r>
            <a:r>
              <a:rPr lang="en-US" b="1" dirty="0">
                <a:solidFill>
                  <a:srgbClr val="FF0000"/>
                </a:solidFill>
              </a:rPr>
              <a:t>diagnostic criteria </a:t>
            </a:r>
            <a:r>
              <a:rPr lang="en-US" b="1" dirty="0"/>
              <a:t>for </a:t>
            </a:r>
            <a:r>
              <a:rPr lang="en-US" b="1" dirty="0">
                <a:solidFill>
                  <a:srgbClr val="FF0000"/>
                </a:solidFill>
              </a:rPr>
              <a:t>PDTC</a:t>
            </a:r>
            <a:r>
              <a:rPr lang="en-US" b="1" dirty="0"/>
              <a:t> are defined in the Turin Consensus proposal: (1) </a:t>
            </a:r>
            <a:r>
              <a:rPr lang="en-US" b="1" dirty="0">
                <a:solidFill>
                  <a:srgbClr val="FF0000"/>
                </a:solidFill>
              </a:rPr>
              <a:t>malignant</a:t>
            </a:r>
            <a:r>
              <a:rPr lang="en-US" b="1" dirty="0"/>
              <a:t> thyroid follicular cell neoplasm (presence of </a:t>
            </a:r>
            <a:r>
              <a:rPr lang="en-US" b="1" dirty="0">
                <a:solidFill>
                  <a:srgbClr val="FF0000"/>
                </a:solidFill>
              </a:rPr>
              <a:t>invasion</a:t>
            </a:r>
            <a:r>
              <a:rPr lang="en-US" b="1" dirty="0"/>
              <a:t> and/or </a:t>
            </a:r>
            <a:r>
              <a:rPr lang="en-US" b="1" dirty="0">
                <a:solidFill>
                  <a:srgbClr val="FF0000"/>
                </a:solidFill>
              </a:rPr>
              <a:t>metastasis</a:t>
            </a:r>
            <a:r>
              <a:rPr lang="en-US" b="1" dirty="0"/>
              <a:t>) (2) </a:t>
            </a:r>
            <a:r>
              <a:rPr lang="en-US" b="1" dirty="0">
                <a:solidFill>
                  <a:srgbClr val="FF0000"/>
                </a:solidFill>
              </a:rPr>
              <a:t>solid, trabecular</a:t>
            </a:r>
            <a:r>
              <a:rPr lang="en-US" b="1" dirty="0"/>
              <a:t>, or insular </a:t>
            </a:r>
            <a:r>
              <a:rPr lang="en-US" b="1" dirty="0">
                <a:solidFill>
                  <a:srgbClr val="FF0000"/>
                </a:solidFill>
              </a:rPr>
              <a:t>growth</a:t>
            </a:r>
            <a:r>
              <a:rPr lang="en-US" b="1" dirty="0"/>
              <a:t> pattern; (3) </a:t>
            </a:r>
            <a:r>
              <a:rPr lang="en-US" b="1" dirty="0">
                <a:solidFill>
                  <a:srgbClr val="FF0000"/>
                </a:solidFill>
              </a:rPr>
              <a:t>absence</a:t>
            </a:r>
            <a:r>
              <a:rPr lang="en-US" b="1" dirty="0"/>
              <a:t> of the conventional </a:t>
            </a:r>
            <a:r>
              <a:rPr lang="en-US" b="1" dirty="0">
                <a:solidFill>
                  <a:srgbClr val="FF0000"/>
                </a:solidFill>
              </a:rPr>
              <a:t>nuclear features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PTC</a:t>
            </a:r>
            <a:r>
              <a:rPr lang="en-US" b="1" dirty="0"/>
              <a:t>; (4) </a:t>
            </a:r>
            <a:r>
              <a:rPr lang="en-US" b="1" dirty="0">
                <a:solidFill>
                  <a:srgbClr val="FF0000"/>
                </a:solidFill>
              </a:rPr>
              <a:t>at least one </a:t>
            </a:r>
            <a:r>
              <a:rPr lang="en-US" b="1" dirty="0"/>
              <a:t>of the following three features:</a:t>
            </a:r>
          </a:p>
          <a:p>
            <a:pPr algn="l" rtl="0">
              <a:lnSpc>
                <a:spcPct val="250000"/>
              </a:lnSpc>
            </a:pPr>
            <a:r>
              <a:rPr lang="en-US" b="1" dirty="0">
                <a:solidFill>
                  <a:srgbClr val="FF0000"/>
                </a:solidFill>
              </a:rPr>
              <a:t> convoluted nuclei </a:t>
            </a:r>
            <a:r>
              <a:rPr lang="en-US" b="1" dirty="0"/>
              <a:t>(defined as </a:t>
            </a:r>
            <a:r>
              <a:rPr lang="en-US" b="1" dirty="0">
                <a:solidFill>
                  <a:srgbClr val="FF0000"/>
                </a:solidFill>
              </a:rPr>
              <a:t>a small round hyperchromatic </a:t>
            </a:r>
            <a:r>
              <a:rPr lang="en-US" b="1" dirty="0"/>
              <a:t>nuclei with convolutions of the nuclear membrane), 3 or more than </a:t>
            </a:r>
            <a:r>
              <a:rPr lang="en-US" b="1" dirty="0">
                <a:solidFill>
                  <a:srgbClr val="FF0000"/>
                </a:solidFill>
              </a:rPr>
              <a:t>3 mitoses per 10 high-power </a:t>
            </a:r>
            <a:r>
              <a:rPr lang="en-US" b="1" dirty="0"/>
              <a:t>fields, and </a:t>
            </a:r>
            <a:r>
              <a:rPr lang="en-US" b="1" dirty="0" err="1">
                <a:solidFill>
                  <a:srgbClr val="FF0000"/>
                </a:solidFill>
              </a:rPr>
              <a:t>tumour</a:t>
            </a:r>
            <a:r>
              <a:rPr lang="en-US" b="1" dirty="0">
                <a:solidFill>
                  <a:srgbClr val="FF0000"/>
                </a:solidFill>
              </a:rPr>
              <a:t> necrosis.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7990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D73718-11A2-414C-8A77-E4EF709B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1783E-E59A-4B8C-AD5D-B9D4DFC1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dirty="0"/>
              <a:t>با تشکر از توجه شما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ACA4C2-A4BF-4BA2-848D-C682176D3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83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4A29D-B203-40BA-AABB-01A4AE01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24786"/>
            <a:ext cx="8596668" cy="84814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068DC1-B5CF-4541-A930-CFCFC702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8985"/>
            <a:ext cx="8596668" cy="5907818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Vascular</a:t>
            </a:r>
            <a:r>
              <a:rPr lang="en-US" sz="2000" b="1" dirty="0"/>
              <a:t> invasion, </a:t>
            </a:r>
            <a:r>
              <a:rPr lang="en-US" sz="2000" b="1" dirty="0">
                <a:solidFill>
                  <a:srgbClr val="FF0000"/>
                </a:solidFill>
              </a:rPr>
              <a:t>lymph</a:t>
            </a:r>
            <a:r>
              <a:rPr lang="en-US" sz="2000" b="1" dirty="0"/>
              <a:t> node metastases, </a:t>
            </a:r>
            <a:r>
              <a:rPr lang="en-US" sz="2000" b="1" dirty="0">
                <a:solidFill>
                  <a:srgbClr val="FF0000"/>
                </a:solidFill>
              </a:rPr>
              <a:t>extrathyroidal</a:t>
            </a:r>
            <a:r>
              <a:rPr lang="en-US" sz="2000" b="1" dirty="0"/>
              <a:t> </a:t>
            </a:r>
            <a:r>
              <a:rPr lang="en-US" sz="2000" b="1" dirty="0" err="1"/>
              <a:t>tumour</a:t>
            </a:r>
            <a:r>
              <a:rPr lang="en-US" sz="2000" b="1" dirty="0"/>
              <a:t> extension are very </a:t>
            </a:r>
            <a:r>
              <a:rPr lang="en-US" sz="2000" b="1" dirty="0">
                <a:solidFill>
                  <a:srgbClr val="FF0000"/>
                </a:solidFill>
              </a:rPr>
              <a:t>common in PDTC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distant</a:t>
            </a:r>
            <a:r>
              <a:rPr lang="en-US" sz="2000" b="1" dirty="0"/>
              <a:t> metastases may be detected at presentation or </a:t>
            </a:r>
            <a:r>
              <a:rPr lang="en-US" sz="2000" b="1" dirty="0">
                <a:solidFill>
                  <a:srgbClr val="FF0000"/>
                </a:solidFill>
              </a:rPr>
              <a:t>shortly after </a:t>
            </a:r>
            <a:r>
              <a:rPr lang="en-US" sz="2000" b="1" dirty="0"/>
              <a:t>initial </a:t>
            </a:r>
            <a:r>
              <a:rPr lang="en-US" sz="2000" b="1" dirty="0">
                <a:solidFill>
                  <a:srgbClr val="FF0000"/>
                </a:solidFill>
              </a:rPr>
              <a:t>diagnosis</a:t>
            </a:r>
            <a:r>
              <a:rPr lang="en-US" sz="2000" b="1" dirty="0"/>
              <a:t> 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PDTCs</a:t>
            </a:r>
            <a:r>
              <a:rPr lang="en-US" sz="2000" b="1" dirty="0"/>
              <a:t> are frequently </a:t>
            </a:r>
            <a:r>
              <a:rPr lang="en-US" sz="2000" b="1" dirty="0">
                <a:solidFill>
                  <a:srgbClr val="FF0000"/>
                </a:solidFill>
              </a:rPr>
              <a:t>resistant to radioactive </a:t>
            </a:r>
            <a:r>
              <a:rPr lang="en-US" sz="2000" b="1" dirty="0"/>
              <a:t>iodine, and have a   </a:t>
            </a:r>
            <a:r>
              <a:rPr lang="en-US" sz="2000" b="1" dirty="0">
                <a:solidFill>
                  <a:srgbClr val="FF0000"/>
                </a:solidFill>
              </a:rPr>
              <a:t>5-year</a:t>
            </a:r>
            <a:r>
              <a:rPr lang="en-US" sz="2000" b="1" dirty="0"/>
              <a:t> overall survival rate of </a:t>
            </a:r>
            <a:r>
              <a:rPr lang="en-US" sz="2000" b="1" dirty="0">
                <a:solidFill>
                  <a:srgbClr val="FF0000"/>
                </a:solidFill>
              </a:rPr>
              <a:t>60–85%</a:t>
            </a:r>
            <a:r>
              <a:rPr lang="en-US" sz="2000" b="1" dirty="0"/>
              <a:t> 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PDTC with predominant </a:t>
            </a:r>
            <a:r>
              <a:rPr lang="en-US" sz="2000" b="1" dirty="0" err="1">
                <a:solidFill>
                  <a:srgbClr val="FF0000"/>
                </a:solidFill>
              </a:rPr>
              <a:t>oncocytic</a:t>
            </a:r>
            <a:r>
              <a:rPr lang="en-US" sz="2000" b="1" dirty="0"/>
              <a:t> features defines the </a:t>
            </a:r>
            <a:r>
              <a:rPr lang="en-US" sz="2000" b="1" dirty="0" err="1">
                <a:solidFill>
                  <a:srgbClr val="FF0000"/>
                </a:solidFill>
              </a:rPr>
              <a:t>oncocytic</a:t>
            </a:r>
            <a:r>
              <a:rPr lang="en-US" sz="2000" b="1" dirty="0">
                <a:solidFill>
                  <a:srgbClr val="FF0000"/>
                </a:solidFill>
              </a:rPr>
              <a:t> variant of PDTC</a:t>
            </a:r>
            <a:r>
              <a:rPr lang="en-US" sz="2000" b="1" dirty="0"/>
              <a:t>, which is characterized by an even </a:t>
            </a:r>
            <a:r>
              <a:rPr lang="en-US" sz="2000" b="1" dirty="0">
                <a:solidFill>
                  <a:srgbClr val="FF0000"/>
                </a:solidFill>
              </a:rPr>
              <a:t>poorer prognosis </a:t>
            </a:r>
            <a:r>
              <a:rPr lang="en-US" sz="2000" b="1" dirty="0"/>
              <a:t>in terms of overall and </a:t>
            </a:r>
            <a:r>
              <a:rPr lang="en-US" sz="2000" b="1" dirty="0" err="1"/>
              <a:t>tumour</a:t>
            </a:r>
            <a:r>
              <a:rPr lang="en-US" sz="2000" b="1" dirty="0"/>
              <a:t> specific survival.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3936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84E28F-3F7A-4440-9A34-5ECC81B0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40689"/>
            <a:ext cx="8596668" cy="6891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4AA848-A5C4-4641-ACB0-04EB9F4B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98497"/>
            <a:ext cx="8596668" cy="577264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DTC</a:t>
            </a:r>
            <a:r>
              <a:rPr lang="en-US" sz="2400" b="1" dirty="0"/>
              <a:t>s, </a:t>
            </a:r>
            <a:r>
              <a:rPr lang="en-US" sz="2400" b="1" dirty="0">
                <a:solidFill>
                  <a:srgbClr val="FF0000"/>
                </a:solidFill>
              </a:rPr>
              <a:t>HC</a:t>
            </a:r>
            <a:r>
              <a:rPr lang="en-US" sz="2400" b="1" dirty="0"/>
              <a:t>s, or </a:t>
            </a:r>
            <a:r>
              <a:rPr lang="en-US" sz="2400" b="1" dirty="0">
                <a:solidFill>
                  <a:srgbClr val="FF0000"/>
                </a:solidFill>
              </a:rPr>
              <a:t>PDTC</a:t>
            </a:r>
            <a:r>
              <a:rPr lang="en-US" sz="2400" b="1" dirty="0"/>
              <a:t>s which, during </a:t>
            </a:r>
            <a:r>
              <a:rPr lang="en-US" sz="2400" b="1" dirty="0" err="1"/>
              <a:t>tumour</a:t>
            </a:r>
            <a:r>
              <a:rPr lang="en-US" sz="2400" b="1" dirty="0"/>
              <a:t> progression, </a:t>
            </a:r>
            <a:r>
              <a:rPr lang="en-US" sz="2400" b="1" dirty="0">
                <a:solidFill>
                  <a:srgbClr val="FF0000"/>
                </a:solidFill>
              </a:rPr>
              <a:t>lose</a:t>
            </a:r>
            <a:r>
              <a:rPr lang="en-US" sz="2400" b="1" dirty="0"/>
              <a:t> their </a:t>
            </a:r>
            <a:r>
              <a:rPr lang="en-US" sz="2400" b="1" dirty="0">
                <a:solidFill>
                  <a:srgbClr val="FF0000"/>
                </a:solidFill>
              </a:rPr>
              <a:t>ability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uptake</a:t>
            </a:r>
            <a:r>
              <a:rPr lang="en-US" sz="2400" b="1" dirty="0"/>
              <a:t> and concentrate radioiodine, and in </a:t>
            </a:r>
            <a:r>
              <a:rPr lang="en-US" sz="2400" b="1" dirty="0">
                <a:solidFill>
                  <a:srgbClr val="FF0000"/>
                </a:solidFill>
              </a:rPr>
              <a:t>some</a:t>
            </a:r>
            <a:r>
              <a:rPr lang="en-US" sz="2400" b="1" dirty="0"/>
              <a:t> cases to </a:t>
            </a:r>
            <a:r>
              <a:rPr lang="en-US" sz="2400" b="1" dirty="0">
                <a:solidFill>
                  <a:srgbClr val="FF0000"/>
                </a:solidFill>
              </a:rPr>
              <a:t>produce</a:t>
            </a:r>
            <a:r>
              <a:rPr lang="en-US" sz="2400" b="1" dirty="0"/>
              <a:t> thyroglobulin (</a:t>
            </a:r>
            <a:r>
              <a:rPr lang="en-US" sz="2400" b="1" dirty="0" err="1">
                <a:solidFill>
                  <a:srgbClr val="FF0000"/>
                </a:solidFill>
              </a:rPr>
              <a:t>Tg</a:t>
            </a:r>
            <a:r>
              <a:rPr lang="en-US" sz="2400" b="1" dirty="0"/>
              <a:t>), are commonly clinically </a:t>
            </a:r>
            <a:r>
              <a:rPr lang="en-US" sz="2400" b="1" dirty="0">
                <a:solidFill>
                  <a:srgbClr val="FF0000"/>
                </a:solidFill>
              </a:rPr>
              <a:t>defined as dedifferentiated </a:t>
            </a:r>
            <a:r>
              <a:rPr lang="en-US" sz="2400" b="1" dirty="0"/>
              <a:t>TCs (</a:t>
            </a:r>
            <a:r>
              <a:rPr lang="en-US" sz="2400" b="1" dirty="0" err="1"/>
              <a:t>DeDTC</a:t>
            </a:r>
            <a:r>
              <a:rPr lang="en-US" sz="2400" b="1" dirty="0"/>
              <a:t>).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 err="1"/>
              <a:t>DeDTC</a:t>
            </a:r>
            <a:r>
              <a:rPr lang="en-US" sz="2400" b="1" dirty="0"/>
              <a:t> is </a:t>
            </a:r>
            <a:r>
              <a:rPr lang="en-US" sz="2400" b="1" dirty="0">
                <a:solidFill>
                  <a:srgbClr val="FF0000"/>
                </a:solidFill>
              </a:rPr>
              <a:t>not a histopathological </a:t>
            </a:r>
            <a:r>
              <a:rPr lang="en-US" sz="2400" b="1" dirty="0"/>
              <a:t>entity and can be thus diagnosed only </a:t>
            </a:r>
            <a:r>
              <a:rPr lang="en-US" sz="2400" b="1" dirty="0">
                <a:solidFill>
                  <a:srgbClr val="FF0000"/>
                </a:solidFill>
              </a:rPr>
              <a:t>during the course </a:t>
            </a:r>
            <a:r>
              <a:rPr lang="en-US" sz="2400" b="1" dirty="0"/>
              <a:t>of the disease.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7465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B2FE8-FB03-45AD-84D8-0E8F493A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87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3D5755-F520-42D0-B24C-7E95553B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65475"/>
            <a:ext cx="8959647" cy="551025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Indeed, current </a:t>
            </a:r>
            <a:r>
              <a:rPr lang="en-US" sz="2400" b="1" dirty="0">
                <a:solidFill>
                  <a:srgbClr val="FF0000"/>
                </a:solidFill>
              </a:rPr>
              <a:t>WHO classification </a:t>
            </a:r>
            <a:r>
              <a:rPr lang="en-US" sz="2400" b="1" dirty="0"/>
              <a:t>does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precisely define the </a:t>
            </a:r>
            <a:r>
              <a:rPr lang="en-US" sz="2400" b="1" dirty="0">
                <a:solidFill>
                  <a:srgbClr val="FF0000"/>
                </a:solidFill>
              </a:rPr>
              <a:t>pathological criteria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00B0F0"/>
                </a:solidFill>
              </a:rPr>
              <a:t>dedifferentiation</a:t>
            </a:r>
            <a:r>
              <a:rPr lang="en-US" sz="2400" b="1" dirty="0"/>
              <a:t>, though </a:t>
            </a:r>
            <a:r>
              <a:rPr lang="en-US" sz="2400" b="1" dirty="0">
                <a:solidFill>
                  <a:srgbClr val="FF0000"/>
                </a:solidFill>
              </a:rPr>
              <a:t>pathologists</a:t>
            </a:r>
            <a:r>
              <a:rPr lang="en-US" sz="2400" b="1" dirty="0"/>
              <a:t> refer to this term when they observe signs of dedifferentiation in </a:t>
            </a:r>
            <a:r>
              <a:rPr lang="en-US" sz="2400" b="1" dirty="0">
                <a:solidFill>
                  <a:srgbClr val="FF0000"/>
                </a:solidFill>
              </a:rPr>
              <a:t>nuclei</a:t>
            </a:r>
            <a:r>
              <a:rPr lang="en-US" sz="2400" b="1" dirty="0"/>
              <a:t>, in the </a:t>
            </a:r>
            <a:r>
              <a:rPr lang="en-US" sz="2400" b="1" dirty="0">
                <a:solidFill>
                  <a:srgbClr val="FF0000"/>
                </a:solidFill>
              </a:rPr>
              <a:t>growth pattern</a:t>
            </a:r>
            <a:r>
              <a:rPr lang="en-US" sz="2400" b="1" dirty="0"/>
              <a:t>, a </a:t>
            </a:r>
            <a:r>
              <a:rPr lang="en-US" sz="2400" b="1" dirty="0">
                <a:solidFill>
                  <a:srgbClr val="FF0000"/>
                </a:solidFill>
              </a:rPr>
              <a:t>high mitotic </a:t>
            </a:r>
            <a:r>
              <a:rPr lang="en-US" sz="2400" b="1" dirty="0"/>
              <a:t>activity, and </a:t>
            </a:r>
            <a:r>
              <a:rPr lang="en-US" sz="2400" b="1" dirty="0">
                <a:solidFill>
                  <a:srgbClr val="FF0000"/>
                </a:solidFill>
              </a:rPr>
              <a:t>necrosis</a:t>
            </a:r>
            <a:r>
              <a:rPr lang="en-US" sz="2400" b="1" dirty="0"/>
              <a:t> in the </a:t>
            </a:r>
            <a:r>
              <a:rPr lang="en-US" sz="2400" b="1" dirty="0">
                <a:solidFill>
                  <a:srgbClr val="FF0000"/>
                </a:solidFill>
              </a:rPr>
              <a:t>recurrent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metastatic</a:t>
            </a:r>
            <a:r>
              <a:rPr lang="en-US" sz="2400" b="1" dirty="0"/>
              <a:t> lesion of a patient with primary diagnosis of </a:t>
            </a:r>
            <a:r>
              <a:rPr lang="en-US" sz="2400" b="1" dirty="0">
                <a:solidFill>
                  <a:srgbClr val="FF0000"/>
                </a:solidFill>
              </a:rPr>
              <a:t>DTC.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9562F-F5AD-4FF5-8DE0-4A312F1B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10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FD31CC-6943-4A46-A288-F2D27515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60891"/>
            <a:ext cx="8935793" cy="5438692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molecular</a:t>
            </a:r>
            <a:r>
              <a:rPr lang="en-US" sz="2000" b="1" dirty="0"/>
              <a:t> pattern of DTCs is often characterized by mutations in the </a:t>
            </a:r>
            <a:r>
              <a:rPr lang="en-US" sz="2000" b="1" dirty="0">
                <a:solidFill>
                  <a:srgbClr val="FF0000"/>
                </a:solidFill>
              </a:rPr>
              <a:t>MAPK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PI3K</a:t>
            </a:r>
            <a:r>
              <a:rPr lang="en-US" sz="2000" b="1" dirty="0"/>
              <a:t> pathways, prevalently </a:t>
            </a:r>
            <a:r>
              <a:rPr lang="en-US" sz="2000" b="1" dirty="0">
                <a:solidFill>
                  <a:srgbClr val="FF0000"/>
                </a:solidFill>
              </a:rPr>
              <a:t>BRAF and RAS </a:t>
            </a:r>
            <a:r>
              <a:rPr lang="en-US" sz="2000" b="1" dirty="0"/>
              <a:t>mutations in </a:t>
            </a:r>
            <a:r>
              <a:rPr lang="en-US" sz="2000" b="1" dirty="0">
                <a:solidFill>
                  <a:srgbClr val="FF0000"/>
                </a:solidFill>
              </a:rPr>
              <a:t>PTC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RAS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PAX8/</a:t>
            </a:r>
            <a:r>
              <a:rPr lang="en-US" sz="2000" b="1" dirty="0" err="1">
                <a:solidFill>
                  <a:srgbClr val="FF0000"/>
                </a:solidFill>
              </a:rPr>
              <a:t>PPARγ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mutations in </a:t>
            </a:r>
            <a:r>
              <a:rPr lang="en-US" sz="2000" b="1" dirty="0">
                <a:solidFill>
                  <a:srgbClr val="FF0000"/>
                </a:solidFill>
              </a:rPr>
              <a:t>FTC</a:t>
            </a:r>
            <a:r>
              <a:rPr lang="en-US" sz="2000" b="1" dirty="0"/>
              <a:t> 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During</a:t>
            </a:r>
            <a:r>
              <a:rPr lang="en-US" sz="2000" b="1" dirty="0"/>
              <a:t> the </a:t>
            </a:r>
            <a:r>
              <a:rPr lang="en-US" sz="2000" b="1" dirty="0">
                <a:solidFill>
                  <a:srgbClr val="FF0000"/>
                </a:solidFill>
              </a:rPr>
              <a:t>dedifferentiation</a:t>
            </a:r>
            <a:r>
              <a:rPr lang="en-US" sz="2000" b="1" dirty="0"/>
              <a:t> process, DTCs acquire subsequent mutations, and they frequently </a:t>
            </a:r>
            <a:r>
              <a:rPr lang="en-US" sz="2000" b="1" dirty="0" err="1">
                <a:solidFill>
                  <a:srgbClr val="FF0000"/>
                </a:solidFill>
              </a:rPr>
              <a:t>harbour</a:t>
            </a:r>
            <a:r>
              <a:rPr lang="en-US" sz="2000" b="1" dirty="0"/>
              <a:t>, as </a:t>
            </a:r>
            <a:r>
              <a:rPr lang="en-US" sz="2000" b="1" dirty="0">
                <a:solidFill>
                  <a:srgbClr val="FF0000"/>
                </a:solidFill>
              </a:rPr>
              <a:t>PDTC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multiple somatic </a:t>
            </a:r>
            <a:r>
              <a:rPr lang="en-US" sz="2000" b="1" dirty="0"/>
              <a:t>genetic alterations including </a:t>
            </a:r>
            <a:r>
              <a:rPr lang="en-US" sz="2000" b="1" dirty="0">
                <a:solidFill>
                  <a:srgbClr val="FF0000"/>
                </a:solidFill>
              </a:rPr>
              <a:t>TERT</a:t>
            </a:r>
            <a:r>
              <a:rPr lang="en-US" sz="2000" b="1" dirty="0"/>
              <a:t> promoter and </a:t>
            </a:r>
            <a:r>
              <a:rPr lang="en-US" sz="2000" b="1" dirty="0">
                <a:solidFill>
                  <a:srgbClr val="FF0000"/>
                </a:solidFill>
              </a:rPr>
              <a:t>EIF1AX</a:t>
            </a:r>
            <a:r>
              <a:rPr lang="en-US" sz="2000" b="1" dirty="0"/>
              <a:t> mutations.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24264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37361-E82F-4234-BFEE-122CB474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703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CAEA62-84CE-44F8-B94F-503FD1FB1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5718"/>
            <a:ext cx="9431170" cy="5677231"/>
          </a:xfrm>
        </p:spPr>
        <p:txBody>
          <a:bodyPr>
            <a:noAutofit/>
          </a:bodyPr>
          <a:lstStyle/>
          <a:p>
            <a:pPr algn="l" rtl="0">
              <a:lnSpc>
                <a:spcPct val="250000"/>
              </a:lnSpc>
            </a:pPr>
            <a:r>
              <a:rPr lang="en-US" sz="2400" b="1" dirty="0"/>
              <a:t>In terms of </a:t>
            </a:r>
            <a:r>
              <a:rPr lang="en-US" sz="2400" b="1" dirty="0">
                <a:solidFill>
                  <a:srgbClr val="FF0000"/>
                </a:solidFill>
              </a:rPr>
              <a:t>mortality</a:t>
            </a:r>
            <a:r>
              <a:rPr lang="en-US" sz="2400" b="1" dirty="0"/>
              <a:t>, the </a:t>
            </a:r>
            <a:r>
              <a:rPr lang="en-US" sz="2400" b="1" dirty="0">
                <a:solidFill>
                  <a:srgbClr val="00B0F0"/>
                </a:solidFill>
              </a:rPr>
              <a:t>IRR</a:t>
            </a:r>
            <a:r>
              <a:rPr lang="en-US" sz="2400" b="1" dirty="0"/>
              <a:t> are </a:t>
            </a:r>
            <a:r>
              <a:rPr lang="en-US" sz="2400" b="1" dirty="0">
                <a:solidFill>
                  <a:srgbClr val="FF0000"/>
                </a:solidFill>
              </a:rPr>
              <a:t>0.7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0.5 </a:t>
            </a:r>
            <a:r>
              <a:rPr lang="en-US" sz="2400" b="1" dirty="0"/>
              <a:t>cases per </a:t>
            </a:r>
            <a:r>
              <a:rPr lang="en-US" sz="2400" b="1" dirty="0">
                <a:solidFill>
                  <a:srgbClr val="FF0000"/>
                </a:solidFill>
              </a:rPr>
              <a:t>100,000</a:t>
            </a:r>
            <a:r>
              <a:rPr lang="en-US" sz="2400" b="1" dirty="0"/>
              <a:t> person-years for </a:t>
            </a:r>
            <a:r>
              <a:rPr lang="en-US" sz="2400" b="1" dirty="0">
                <a:solidFill>
                  <a:srgbClr val="FF0000"/>
                </a:solidFill>
              </a:rPr>
              <a:t>women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men</a:t>
            </a:r>
            <a:r>
              <a:rPr lang="en-US" sz="2400" b="1" dirty="0"/>
              <a:t>, respectively (mean 0.6 deaths). 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/>
              <a:t>The vast majority of </a:t>
            </a:r>
            <a:r>
              <a:rPr lang="en-US" sz="2400" b="1" dirty="0">
                <a:solidFill>
                  <a:srgbClr val="FF0000"/>
                </a:solidFill>
              </a:rPr>
              <a:t>TCs </a:t>
            </a:r>
            <a:r>
              <a:rPr lang="en-US" sz="2400" b="1" dirty="0"/>
              <a:t>have an </a:t>
            </a:r>
            <a:r>
              <a:rPr lang="en-US" sz="2400" b="1" dirty="0">
                <a:solidFill>
                  <a:srgbClr val="FF0000"/>
                </a:solidFill>
              </a:rPr>
              <a:t>excellent</a:t>
            </a:r>
            <a:r>
              <a:rPr lang="en-US" sz="2400" b="1" dirty="0"/>
              <a:t> prognosis, </a:t>
            </a:r>
            <a:r>
              <a:rPr lang="en-US" sz="2400" b="1" dirty="0">
                <a:solidFill>
                  <a:srgbClr val="FF0000"/>
                </a:solidFill>
              </a:rPr>
              <a:t>but 5–10</a:t>
            </a:r>
            <a:r>
              <a:rPr lang="en-US" sz="2400" b="1" dirty="0"/>
              <a:t>% of cases (6–7 new cases/ year/million) will develop </a:t>
            </a:r>
            <a:r>
              <a:rPr lang="en-US" sz="2400" b="1" dirty="0">
                <a:solidFill>
                  <a:srgbClr val="FF0000"/>
                </a:solidFill>
              </a:rPr>
              <a:t>metastatic</a:t>
            </a:r>
            <a:r>
              <a:rPr lang="en-US" sz="2400" b="1" dirty="0"/>
              <a:t> disease, mostly located in </a:t>
            </a:r>
            <a:r>
              <a:rPr lang="en-US" sz="2400" b="1" dirty="0">
                <a:solidFill>
                  <a:srgbClr val="FF0000"/>
                </a:solidFill>
              </a:rPr>
              <a:t>lungs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bones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9295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FCB3A6-C423-4EB7-B88F-3114A34B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1A0EC-C55D-4D44-BAF4-BD452968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46205"/>
            <a:ext cx="9031209" cy="5613621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prognosis </a:t>
            </a:r>
            <a:r>
              <a:rPr lang="en-US" sz="2000" b="1" dirty="0"/>
              <a:t>of these metastatic </a:t>
            </a:r>
            <a:r>
              <a:rPr lang="en-US" sz="2000" b="1" dirty="0">
                <a:solidFill>
                  <a:srgbClr val="FF0000"/>
                </a:solidFill>
              </a:rPr>
              <a:t>cases remains </a:t>
            </a:r>
            <a:r>
              <a:rPr lang="en-US" sz="2000" b="1" dirty="0" err="1">
                <a:solidFill>
                  <a:srgbClr val="FF0000"/>
                </a:solidFill>
              </a:rPr>
              <a:t>favourable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as long as they maintain a response to the treatment with </a:t>
            </a:r>
            <a:r>
              <a:rPr lang="en-US" sz="2000" b="1" dirty="0">
                <a:solidFill>
                  <a:srgbClr val="FF0000"/>
                </a:solidFill>
              </a:rPr>
              <a:t>radioiodine.</a:t>
            </a:r>
            <a:r>
              <a:rPr lang="en-US" sz="2000" b="1" dirty="0"/>
              <a:t>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Unfortunately, around </a:t>
            </a:r>
            <a:r>
              <a:rPr lang="en-US" sz="2000" b="1" dirty="0">
                <a:solidFill>
                  <a:srgbClr val="FF0000"/>
                </a:solidFill>
              </a:rPr>
              <a:t>60–70% </a:t>
            </a:r>
            <a:r>
              <a:rPr lang="en-US" sz="2000" b="1" dirty="0"/>
              <a:t>of this </a:t>
            </a:r>
            <a:r>
              <a:rPr lang="en-US" sz="2000" b="1" dirty="0">
                <a:solidFill>
                  <a:srgbClr val="FF0000"/>
                </a:solidFill>
              </a:rPr>
              <a:t>subset</a:t>
            </a:r>
            <a:r>
              <a:rPr lang="en-US" sz="2000" b="1" dirty="0"/>
              <a:t>, still </a:t>
            </a:r>
            <a:r>
              <a:rPr lang="en-US" sz="2000" b="1" dirty="0">
                <a:solidFill>
                  <a:srgbClr val="FF0000"/>
                </a:solidFill>
              </a:rPr>
              <a:t>less than 5% </a:t>
            </a:r>
            <a:r>
              <a:rPr lang="en-US" sz="2000" b="1" dirty="0"/>
              <a:t>of all patients with TC, will become </a:t>
            </a:r>
            <a:r>
              <a:rPr lang="en-US" sz="2000" b="1" dirty="0">
                <a:solidFill>
                  <a:srgbClr val="FF0000"/>
                </a:solidFill>
              </a:rPr>
              <a:t>RAI-R</a:t>
            </a:r>
            <a:r>
              <a:rPr lang="en-US" sz="2000" b="1" dirty="0"/>
              <a:t>, representing 4–5 new cases/year/million. This has a significant impact on prognosis, with the 10-year survival rate dropping to less than 20% and the mean life expectancy to </a:t>
            </a:r>
            <a:r>
              <a:rPr lang="en-US" sz="2000" b="1" dirty="0">
                <a:solidFill>
                  <a:srgbClr val="FF0000"/>
                </a:solidFill>
              </a:rPr>
              <a:t>3–5 years </a:t>
            </a:r>
            <a:r>
              <a:rPr lang="en-US" sz="2000" b="1" dirty="0"/>
              <a:t>once the disease is RAI-R.</a:t>
            </a:r>
            <a:endParaRPr lang="fa-IR" sz="2000" b="1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54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4A77A-297E-4E9A-9EB7-0A83663B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65FAB5-1441-4AED-A5CC-7850372E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5577"/>
            <a:ext cx="8951696" cy="5311470"/>
          </a:xfrm>
        </p:spPr>
        <p:txBody>
          <a:bodyPr/>
          <a:lstStyle/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[R1] </a:t>
            </a:r>
            <a:r>
              <a:rPr lang="en-US" sz="2000" b="1" dirty="0"/>
              <a:t>The development of </a:t>
            </a:r>
            <a:r>
              <a:rPr lang="en-US" sz="2000" b="1" dirty="0">
                <a:solidFill>
                  <a:srgbClr val="00B0F0"/>
                </a:solidFill>
              </a:rPr>
              <a:t>dedifferentiation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RAI refractoriness </a:t>
            </a:r>
            <a:r>
              <a:rPr lang="en-US" sz="2000" b="1" dirty="0"/>
              <a:t>during the course of the </a:t>
            </a:r>
            <a:r>
              <a:rPr lang="en-US" sz="2000" b="1" dirty="0">
                <a:solidFill>
                  <a:srgbClr val="FF0000"/>
                </a:solidFill>
              </a:rPr>
              <a:t>DTC should </a:t>
            </a:r>
            <a:r>
              <a:rPr lang="en-US" sz="2000" b="1" dirty="0"/>
              <a:t>be taken into </a:t>
            </a:r>
            <a:r>
              <a:rPr lang="en-US" sz="2000" b="1" dirty="0">
                <a:solidFill>
                  <a:srgbClr val="FF0000"/>
                </a:solidFill>
              </a:rPr>
              <a:t>consideration</a:t>
            </a:r>
            <a:r>
              <a:rPr lang="en-US" sz="2000" b="1" dirty="0"/>
              <a:t>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 [R2]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Poorly</a:t>
            </a:r>
            <a:r>
              <a:rPr lang="en-US" sz="2000" b="1" dirty="0"/>
              <a:t> differentiated TC is </a:t>
            </a:r>
            <a:r>
              <a:rPr lang="en-US" sz="2000" b="1" dirty="0">
                <a:solidFill>
                  <a:srgbClr val="FF0000"/>
                </a:solidFill>
              </a:rPr>
              <a:t>frequently RAI-R </a:t>
            </a:r>
            <a:r>
              <a:rPr lang="en-US" sz="2000" b="1" dirty="0"/>
              <a:t>and </a:t>
            </a:r>
            <a:r>
              <a:rPr lang="en-US" sz="2000" b="1" dirty="0" err="1"/>
              <a:t>harbours</a:t>
            </a:r>
            <a:r>
              <a:rPr lang="en-US" sz="2000" b="1" dirty="0"/>
              <a:t> a </a:t>
            </a:r>
            <a:r>
              <a:rPr lang="en-US" sz="2000" b="1" dirty="0">
                <a:solidFill>
                  <a:srgbClr val="FF0000"/>
                </a:solidFill>
              </a:rPr>
              <a:t>high risk</a:t>
            </a:r>
            <a:r>
              <a:rPr lang="en-US" sz="2000" b="1" dirty="0"/>
              <a:t> of </a:t>
            </a:r>
            <a:r>
              <a:rPr lang="en-US" sz="2000" b="1" dirty="0">
                <a:solidFill>
                  <a:srgbClr val="FF0000"/>
                </a:solidFill>
              </a:rPr>
              <a:t>recurrent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metastatic </a:t>
            </a:r>
            <a:r>
              <a:rPr lang="en-US" sz="2000" b="1" dirty="0"/>
              <a:t>disease and </a:t>
            </a:r>
            <a:r>
              <a:rPr lang="en-US" sz="2000" b="1" dirty="0" smtClean="0"/>
              <a:t>cancer related </a:t>
            </a:r>
            <a:r>
              <a:rPr lang="en-US" sz="2000" b="1" dirty="0"/>
              <a:t>death. 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[R3] </a:t>
            </a:r>
            <a:r>
              <a:rPr lang="en-US" sz="2000" b="1" dirty="0"/>
              <a:t>RAI refractoriness occurs in around </a:t>
            </a:r>
            <a:r>
              <a:rPr lang="en-US" sz="2000" b="1" dirty="0">
                <a:solidFill>
                  <a:srgbClr val="FF0000"/>
                </a:solidFill>
              </a:rPr>
              <a:t>60–70% of metastatic </a:t>
            </a:r>
            <a:r>
              <a:rPr lang="en-US" sz="2000" b="1" dirty="0"/>
              <a:t>TCs, but </a:t>
            </a:r>
            <a:r>
              <a:rPr lang="en-US" sz="2000" b="1" dirty="0">
                <a:solidFill>
                  <a:srgbClr val="FF0000"/>
                </a:solidFill>
              </a:rPr>
              <a:t>less than 5%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all</a:t>
            </a:r>
            <a:r>
              <a:rPr lang="en-US" sz="2000" b="1" dirty="0"/>
              <a:t> patients with TC.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579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1F2D7B-FE02-49B2-BE71-466E2D8A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2081"/>
          </a:xfrm>
        </p:spPr>
        <p:txBody>
          <a:bodyPr/>
          <a:lstStyle/>
          <a:p>
            <a:r>
              <a:rPr lang="en-US" dirty="0"/>
              <a:t>Abstract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1A77E-4B77-454F-A370-28D7D371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2" y="1399431"/>
            <a:ext cx="8746522" cy="5343014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The vast majority of </a:t>
            </a:r>
            <a:r>
              <a:rPr lang="en-US" sz="2800" b="1" dirty="0">
                <a:solidFill>
                  <a:srgbClr val="FF0000"/>
                </a:solidFill>
              </a:rPr>
              <a:t>thyroid cancers </a:t>
            </a:r>
            <a:r>
              <a:rPr lang="en-US" sz="2800" b="1" dirty="0"/>
              <a:t>of follicular origin (TC) have a </a:t>
            </a:r>
            <a:r>
              <a:rPr lang="en-US" sz="2800" b="1" dirty="0">
                <a:solidFill>
                  <a:srgbClr val="FF0000"/>
                </a:solidFill>
              </a:rPr>
              <a:t>very </a:t>
            </a:r>
            <a:r>
              <a:rPr lang="en-US" sz="2800" b="1" dirty="0" err="1">
                <a:solidFill>
                  <a:srgbClr val="FF0000"/>
                </a:solidFill>
              </a:rPr>
              <a:t>favourable</a:t>
            </a:r>
            <a:r>
              <a:rPr lang="en-US" sz="2800" b="1" dirty="0">
                <a:solidFill>
                  <a:srgbClr val="FF0000"/>
                </a:solidFill>
              </a:rPr>
              <a:t> outcome</a:t>
            </a:r>
            <a:r>
              <a:rPr lang="en-US" sz="2800" b="1" dirty="0"/>
              <a:t>, but </a:t>
            </a:r>
            <a:r>
              <a:rPr lang="en-US" sz="2800" b="1" dirty="0">
                <a:solidFill>
                  <a:srgbClr val="FF0000"/>
                </a:solidFill>
              </a:rPr>
              <a:t>5–10% </a:t>
            </a:r>
            <a:r>
              <a:rPr lang="en-US" sz="2800" b="1" dirty="0"/>
              <a:t>of cases will develop </a:t>
            </a:r>
            <a:r>
              <a:rPr lang="en-US" sz="2800" b="1" dirty="0">
                <a:solidFill>
                  <a:srgbClr val="FF0000"/>
                </a:solidFill>
              </a:rPr>
              <a:t>metastatic disease</a:t>
            </a:r>
            <a:r>
              <a:rPr lang="en-US" sz="28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/>
              <a:t> Around </a:t>
            </a:r>
            <a:r>
              <a:rPr lang="en-US" sz="2800" b="1" dirty="0">
                <a:solidFill>
                  <a:srgbClr val="FF0000"/>
                </a:solidFill>
              </a:rPr>
              <a:t>60–70%</a:t>
            </a:r>
            <a:r>
              <a:rPr lang="en-US" sz="2800" b="1" dirty="0"/>
              <a:t> of this subset, hence less than </a:t>
            </a:r>
            <a:r>
              <a:rPr lang="en-US" sz="2800" b="1" dirty="0">
                <a:solidFill>
                  <a:srgbClr val="FF0000"/>
                </a:solidFill>
              </a:rPr>
              <a:t>5%</a:t>
            </a:r>
            <a:r>
              <a:rPr lang="en-US" sz="2800" b="1" dirty="0"/>
              <a:t> of all patients with TC, will become </a:t>
            </a:r>
            <a:r>
              <a:rPr lang="en-US" sz="2800" b="1" dirty="0">
                <a:solidFill>
                  <a:srgbClr val="FF0000"/>
                </a:solidFill>
              </a:rPr>
              <a:t>radioiodine refractory </a:t>
            </a:r>
            <a:r>
              <a:rPr lang="en-US" sz="2800" b="1" dirty="0"/>
              <a:t>(RAI-R), with a significant negative impact on prognosis and a mean </a:t>
            </a:r>
            <a:r>
              <a:rPr lang="en-US" sz="2800" b="1" dirty="0">
                <a:solidFill>
                  <a:srgbClr val="FF0000"/>
                </a:solidFill>
              </a:rPr>
              <a:t>life expectancy of 3–5 </a:t>
            </a:r>
            <a:r>
              <a:rPr lang="en-US" sz="2800" b="1" dirty="0"/>
              <a:t>years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403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58DF3-9AC8-4CB7-8C6F-4D2C1CC7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RAI-R TC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6EF80B-3606-4B53-9DE3-4664E8ED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21" y="1270000"/>
            <a:ext cx="9102770" cy="5351228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In recent years, </a:t>
            </a:r>
            <a:r>
              <a:rPr lang="en-US" sz="2000" b="1" dirty="0">
                <a:solidFill>
                  <a:srgbClr val="FF0000"/>
                </a:solidFill>
              </a:rPr>
              <a:t>many new drugs </a:t>
            </a:r>
            <a:r>
              <a:rPr lang="en-US" sz="2000" b="1" dirty="0"/>
              <a:t>have been investigated for the treatment of progressive RAI-R TC.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Currently, 2 </a:t>
            </a:r>
            <a:r>
              <a:rPr lang="en-US" sz="2000" b="1" dirty="0" err="1">
                <a:solidFill>
                  <a:srgbClr val="FF0000"/>
                </a:solidFill>
              </a:rPr>
              <a:t>multikinase</a:t>
            </a:r>
            <a:r>
              <a:rPr lang="en-US" sz="2000" b="1" dirty="0">
                <a:solidFill>
                  <a:srgbClr val="FF0000"/>
                </a:solidFill>
              </a:rPr>
              <a:t> inhibitors </a:t>
            </a:r>
            <a:r>
              <a:rPr lang="en-US" sz="2000" b="1" dirty="0"/>
              <a:t>(MKI) have been approved for treatment by the Food and Drug Administration (</a:t>
            </a:r>
            <a:r>
              <a:rPr lang="en-US" sz="2000" b="1" dirty="0">
                <a:solidFill>
                  <a:srgbClr val="FF0000"/>
                </a:solidFill>
              </a:rPr>
              <a:t>FDA</a:t>
            </a:r>
            <a:r>
              <a:rPr lang="en-US" sz="2000" b="1" dirty="0"/>
              <a:t>) and the European Medicines Agency (EMA), e.g. </a:t>
            </a:r>
            <a:r>
              <a:rPr lang="en-US" sz="2000" b="1" dirty="0">
                <a:solidFill>
                  <a:srgbClr val="FF0000"/>
                </a:solidFill>
              </a:rPr>
              <a:t>sorafenib </a:t>
            </a:r>
            <a:r>
              <a:rPr lang="en-US" sz="2000" b="1" dirty="0"/>
              <a:t>and </a:t>
            </a:r>
            <a:r>
              <a:rPr lang="en-US" sz="2000" b="1" dirty="0" err="1">
                <a:solidFill>
                  <a:srgbClr val="FF0000"/>
                </a:solidFill>
              </a:rPr>
              <a:t>lenvatinib</a:t>
            </a:r>
            <a:r>
              <a:rPr lang="en-US" sz="2000" b="1" dirty="0"/>
              <a:t>. The </a:t>
            </a:r>
            <a:r>
              <a:rPr lang="en-US" sz="2000" b="1" dirty="0">
                <a:solidFill>
                  <a:srgbClr val="FF0000"/>
                </a:solidFill>
              </a:rPr>
              <a:t>efficacy</a:t>
            </a:r>
            <a:r>
              <a:rPr lang="en-US" sz="2000" b="1" dirty="0"/>
              <a:t> of both drugs  has been demonstrated in </a:t>
            </a:r>
            <a:r>
              <a:rPr lang="en-US" b="1" dirty="0"/>
              <a:t>phase III </a:t>
            </a:r>
            <a:r>
              <a:rPr lang="en-US" sz="2000" b="1" dirty="0"/>
              <a:t>studies (DECISION study for </a:t>
            </a:r>
            <a:r>
              <a:rPr lang="en-US" sz="2000" b="1" dirty="0">
                <a:solidFill>
                  <a:srgbClr val="FF0000"/>
                </a:solidFill>
              </a:rPr>
              <a:t>sorafenib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SELECT study for </a:t>
            </a:r>
            <a:r>
              <a:rPr lang="en-US" sz="2000" b="1" dirty="0" err="1">
                <a:solidFill>
                  <a:srgbClr val="FF0000"/>
                </a:solidFill>
              </a:rPr>
              <a:t>lenvatinib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and has been confirmed in </a:t>
            </a:r>
            <a:r>
              <a:rPr lang="en-US" sz="2000" b="1" dirty="0">
                <a:solidFill>
                  <a:srgbClr val="FF0000"/>
                </a:solidFill>
              </a:rPr>
              <a:t>“real-life</a:t>
            </a:r>
            <a:r>
              <a:rPr lang="en-US" sz="2000" b="1" dirty="0"/>
              <a:t>” </a:t>
            </a:r>
            <a:r>
              <a:rPr lang="en-US" sz="2000" b="1" dirty="0">
                <a:solidFill>
                  <a:srgbClr val="FF0000"/>
                </a:solidFill>
              </a:rPr>
              <a:t>studies</a:t>
            </a:r>
            <a:r>
              <a:rPr lang="en-US" sz="2000" b="1" dirty="0"/>
              <a:t>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4243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80F11F-417C-4BA6-95F8-66FC35DA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35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3BE829-0DA4-446F-8A67-2E566FE40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9816"/>
            <a:ext cx="9078916" cy="5685181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Although </a:t>
            </a:r>
            <a:r>
              <a:rPr lang="en-US" sz="2000" b="1" dirty="0">
                <a:solidFill>
                  <a:srgbClr val="FF0000"/>
                </a:solidFill>
              </a:rPr>
              <a:t>criteria </a:t>
            </a:r>
            <a:r>
              <a:rPr lang="en-US" sz="2000" b="1" dirty="0"/>
              <a:t>for prescribing both MKIs include RAI-R disease and progression, the definition of both categories can be challenging in clinical practice. In international guidelines and scientific publications ,there is </a:t>
            </a:r>
            <a:r>
              <a:rPr lang="en-US" sz="2000" b="1" dirty="0">
                <a:solidFill>
                  <a:srgbClr val="FF0000"/>
                </a:solidFill>
              </a:rPr>
              <a:t>no consensus on the definition </a:t>
            </a:r>
            <a:r>
              <a:rPr lang="en-US" sz="2000" b="1" dirty="0"/>
              <a:t>of RAI-R disease.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In most publications, the </a:t>
            </a:r>
            <a:r>
              <a:rPr lang="en-US" sz="2000" b="1" dirty="0">
                <a:solidFill>
                  <a:srgbClr val="00B0F0"/>
                </a:solidFill>
              </a:rPr>
              <a:t>following categories </a:t>
            </a:r>
            <a:r>
              <a:rPr lang="en-US" sz="2000" b="1" dirty="0"/>
              <a:t>are proposed: (</a:t>
            </a:r>
            <a:r>
              <a:rPr lang="en-US" sz="2000" b="1" dirty="0">
                <a:solidFill>
                  <a:srgbClr val="00B0F0"/>
                </a:solidFill>
              </a:rPr>
              <a:t>1</a:t>
            </a:r>
            <a:r>
              <a:rPr lang="en-US" sz="2000" b="1" dirty="0"/>
              <a:t>) the </a:t>
            </a:r>
            <a:r>
              <a:rPr lang="en-US" sz="2000" b="1" dirty="0">
                <a:solidFill>
                  <a:srgbClr val="FF0000"/>
                </a:solidFill>
              </a:rPr>
              <a:t>absence</a:t>
            </a:r>
            <a:r>
              <a:rPr lang="en-US" sz="2000" b="1" dirty="0"/>
              <a:t> of </a:t>
            </a:r>
            <a:r>
              <a:rPr lang="en-US" sz="2000" b="1" dirty="0">
                <a:solidFill>
                  <a:srgbClr val="FF0000"/>
                </a:solidFill>
              </a:rPr>
              <a:t>uptake</a:t>
            </a:r>
            <a:r>
              <a:rPr lang="en-US" sz="2000" b="1" dirty="0"/>
              <a:t> of RAI in </a:t>
            </a:r>
            <a:r>
              <a:rPr lang="en-US" sz="2000" b="1" dirty="0">
                <a:solidFill>
                  <a:srgbClr val="FF0000"/>
                </a:solidFill>
              </a:rPr>
              <a:t>all lesions </a:t>
            </a:r>
            <a:r>
              <a:rPr lang="en-US" sz="2000" b="1" dirty="0"/>
              <a:t>on scintigraphy; (</a:t>
            </a:r>
            <a:r>
              <a:rPr lang="en-US" sz="2000" b="1" dirty="0">
                <a:solidFill>
                  <a:srgbClr val="00B0F0"/>
                </a:solidFill>
              </a:rPr>
              <a:t>2</a:t>
            </a:r>
            <a:r>
              <a:rPr lang="en-US" sz="2000" b="1" dirty="0"/>
              <a:t>) the </a:t>
            </a:r>
            <a:r>
              <a:rPr lang="en-US" sz="2000" b="1" dirty="0">
                <a:solidFill>
                  <a:srgbClr val="FF0000"/>
                </a:solidFill>
              </a:rPr>
              <a:t>absence </a:t>
            </a:r>
            <a:r>
              <a:rPr lang="en-US" sz="2000" b="1" dirty="0"/>
              <a:t>of RAI uptake in </a:t>
            </a:r>
            <a:r>
              <a:rPr lang="en-US" sz="2000" b="1" dirty="0">
                <a:solidFill>
                  <a:srgbClr val="FF0000"/>
                </a:solidFill>
              </a:rPr>
              <a:t>some but not all </a:t>
            </a:r>
            <a:r>
              <a:rPr lang="en-US" sz="2000" b="1" dirty="0"/>
              <a:t>lesions; (</a:t>
            </a:r>
            <a:r>
              <a:rPr lang="en-US" sz="2000" b="1" dirty="0">
                <a:solidFill>
                  <a:srgbClr val="00B0F0"/>
                </a:solidFill>
              </a:rPr>
              <a:t>3</a:t>
            </a:r>
            <a:r>
              <a:rPr lang="en-US" sz="2000" b="1" dirty="0"/>
              <a:t>) </a:t>
            </a:r>
            <a:r>
              <a:rPr lang="en-US" sz="2000" b="1" dirty="0">
                <a:solidFill>
                  <a:srgbClr val="FF0000"/>
                </a:solidFill>
              </a:rPr>
              <a:t>progression</a:t>
            </a:r>
            <a:r>
              <a:rPr lang="en-US" sz="2000" b="1" dirty="0"/>
              <a:t> despite uptake of RAI (</a:t>
            </a:r>
            <a:r>
              <a:rPr lang="en-US" sz="2000" b="1" dirty="0">
                <a:solidFill>
                  <a:srgbClr val="00B0F0"/>
                </a:solidFill>
              </a:rPr>
              <a:t>4</a:t>
            </a:r>
            <a:r>
              <a:rPr lang="en-US" sz="2000" b="1" dirty="0"/>
              <a:t>) reaching the </a:t>
            </a:r>
            <a:r>
              <a:rPr lang="en-US" sz="2000" b="1" dirty="0">
                <a:solidFill>
                  <a:srgbClr val="FF0000"/>
                </a:solidFill>
              </a:rPr>
              <a:t>maximum recommended </a:t>
            </a:r>
            <a:r>
              <a:rPr lang="en-US" sz="2000" b="1" dirty="0"/>
              <a:t>activity of RAI.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96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BE790-3A78-44CC-A1C0-1ACC2586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017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61CF51-B0B8-4F4B-A109-1AB550CF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81377"/>
            <a:ext cx="8983501" cy="551820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Absence of Uptake of RAI on </a:t>
            </a:r>
            <a:r>
              <a:rPr lang="en-US" sz="2400" b="1" dirty="0" err="1" smtClean="0">
                <a:solidFill>
                  <a:srgbClr val="00B0F0"/>
                </a:solidFill>
              </a:rPr>
              <a:t>Scintigraphy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pPr algn="l" rtl="0">
              <a:lnSpc>
                <a:spcPct val="20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Publications differ </a:t>
            </a:r>
            <a:r>
              <a:rPr lang="en-US" sz="2400" b="1" dirty="0"/>
              <a:t>in their criteria for absence of RAI uptake on scintigraphy, some stating </a:t>
            </a:r>
            <a:r>
              <a:rPr lang="en-US" sz="2400" b="1" dirty="0">
                <a:solidFill>
                  <a:srgbClr val="FF0000"/>
                </a:solidFill>
              </a:rPr>
              <a:t>post-RAI therapy </a:t>
            </a:r>
            <a:r>
              <a:rPr lang="en-US" sz="2400" b="1" dirty="0"/>
              <a:t>scintigraphy ,others </a:t>
            </a:r>
            <a:r>
              <a:rPr lang="en-US" sz="2400" b="1" dirty="0">
                <a:solidFill>
                  <a:srgbClr val="FF0000"/>
                </a:solidFill>
              </a:rPr>
              <a:t>diagnostic scintigraphy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both 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It should be noted that </a:t>
            </a:r>
            <a:r>
              <a:rPr lang="en-US" sz="2400" b="1" dirty="0">
                <a:solidFill>
                  <a:srgbClr val="FF0000"/>
                </a:solidFill>
              </a:rPr>
              <a:t>diagnostic scintigraphy</a:t>
            </a:r>
            <a:r>
              <a:rPr lang="en-US" sz="2400" b="1" dirty="0"/>
              <a:t>, even with </a:t>
            </a:r>
            <a:r>
              <a:rPr lang="en-US" sz="2400" b="1" dirty="0">
                <a:solidFill>
                  <a:srgbClr val="FF0000"/>
                </a:solidFill>
              </a:rPr>
              <a:t>I-124</a:t>
            </a:r>
            <a:r>
              <a:rPr lang="en-US" sz="2400" b="1" dirty="0"/>
              <a:t>, is </a:t>
            </a:r>
            <a:r>
              <a:rPr lang="en-US" sz="2400" b="1" dirty="0">
                <a:solidFill>
                  <a:srgbClr val="FF0000"/>
                </a:solidFill>
              </a:rPr>
              <a:t>inferior</a:t>
            </a:r>
            <a:r>
              <a:rPr lang="en-US" sz="2400" b="1" dirty="0"/>
              <a:t> to post-therapeutic scintigraphy 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070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6D7AA-CC5F-449C-9AFD-DE91CB07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06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31D617-15FC-4906-85EC-A50EFF81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13183"/>
            <a:ext cx="8999403" cy="5573864"/>
          </a:xfrm>
        </p:spPr>
        <p:txBody>
          <a:bodyPr/>
          <a:lstStyle/>
          <a:p>
            <a:pPr lvl="0" algn="l" rtl="0">
              <a:lnSpc>
                <a:spcPct val="200000"/>
              </a:lnSpc>
              <a:buClr>
                <a:srgbClr val="90C22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addition, factors that </a:t>
            </a:r>
            <a:r>
              <a:rPr lang="en-US" sz="2400" b="1" dirty="0">
                <a:solidFill>
                  <a:srgbClr val="FF0000"/>
                </a:solidFill>
              </a:rPr>
              <a:t>influence RAI uptake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including </a:t>
            </a:r>
            <a:r>
              <a:rPr lang="en-US" sz="2400" b="1" dirty="0">
                <a:solidFill>
                  <a:srgbClr val="FF0000"/>
                </a:solidFill>
              </a:rPr>
              <a:t>patient preparation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administered activity, and </a:t>
            </a:r>
            <a:r>
              <a:rPr lang="en-US" sz="2400" b="1" dirty="0">
                <a:solidFill>
                  <a:srgbClr val="FF0000"/>
                </a:solidFill>
              </a:rPr>
              <a:t>scanning protocols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are often not specified, though these factors may influence RAI accumulation by the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tumour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the sensitivity of detection .</a:t>
            </a:r>
          </a:p>
          <a:p>
            <a:pPr lvl="0" algn="l" rtl="0">
              <a:lnSpc>
                <a:spcPct val="200000"/>
              </a:lnSpc>
              <a:buClr>
                <a:srgbClr val="90C22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contrast, the </a:t>
            </a:r>
            <a:r>
              <a:rPr lang="en-US" sz="2400" b="1" dirty="0">
                <a:solidFill>
                  <a:srgbClr val="FF0000"/>
                </a:solidFill>
              </a:rPr>
              <a:t>presence of RAI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uptake </a:t>
            </a:r>
            <a:r>
              <a:rPr lang="en-US" sz="2400" b="1" dirty="0">
                <a:solidFill>
                  <a:srgbClr val="00B0F0"/>
                </a:solidFill>
              </a:rPr>
              <a:t>does not guarantee </a:t>
            </a:r>
            <a:r>
              <a:rPr lang="en-US" sz="2400" b="1" dirty="0">
                <a:solidFill>
                  <a:srgbClr val="FF0000"/>
                </a:solidFill>
              </a:rPr>
              <a:t>RAI sensitive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disease.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900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86343-9C67-4890-AEAB-7055B669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7CBFE1-B675-4B32-9145-B99D48DFD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3183"/>
            <a:ext cx="9063014" cy="552019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Absence</a:t>
            </a:r>
            <a:r>
              <a:rPr lang="en-US" sz="2000" b="1" dirty="0"/>
              <a:t> of RAI Uptake in </a:t>
            </a:r>
            <a:r>
              <a:rPr lang="en-US" sz="2000" b="1" dirty="0">
                <a:solidFill>
                  <a:srgbClr val="00B0F0"/>
                </a:solidFill>
              </a:rPr>
              <a:t>Some but Not All </a:t>
            </a:r>
            <a:r>
              <a:rPr lang="en-US" sz="2000" b="1" dirty="0"/>
              <a:t>Lesions Although a </a:t>
            </a:r>
            <a:r>
              <a:rPr lang="en-US" sz="2000" b="1" dirty="0">
                <a:solidFill>
                  <a:srgbClr val="FF0000"/>
                </a:solidFill>
              </a:rPr>
              <a:t>mixed </a:t>
            </a:r>
            <a:r>
              <a:rPr lang="en-US" sz="2000" b="1" dirty="0"/>
              <a:t>pattern with some lesions accumulating RAI and others not is also considered RAI refractory disease in most publications, it is </a:t>
            </a:r>
            <a:r>
              <a:rPr lang="en-US" sz="2000" b="1" dirty="0">
                <a:solidFill>
                  <a:srgbClr val="FF0000"/>
                </a:solidFill>
              </a:rPr>
              <a:t>uncertain</a:t>
            </a:r>
            <a:r>
              <a:rPr lang="en-US" sz="2000" b="1" dirty="0"/>
              <a:t> whether this is correct, as </a:t>
            </a:r>
            <a:r>
              <a:rPr lang="en-US" sz="2000" b="1" dirty="0">
                <a:solidFill>
                  <a:srgbClr val="FF0000"/>
                </a:solidFill>
              </a:rPr>
              <a:t>no study </a:t>
            </a:r>
            <a:r>
              <a:rPr lang="en-US" sz="2000" b="1" dirty="0"/>
              <a:t>has shown that continuation of RAI </a:t>
            </a:r>
            <a:r>
              <a:rPr lang="en-US" sz="2000" b="1" dirty="0">
                <a:solidFill>
                  <a:srgbClr val="FF0000"/>
                </a:solidFill>
              </a:rPr>
              <a:t>treatment</a:t>
            </a:r>
            <a:r>
              <a:rPr lang="en-US" sz="2000" b="1" dirty="0"/>
              <a:t> in this situation is </a:t>
            </a:r>
            <a:r>
              <a:rPr lang="en-US" sz="2000" b="1" dirty="0">
                <a:solidFill>
                  <a:srgbClr val="FF0000"/>
                </a:solidFill>
              </a:rPr>
              <a:t>not beneficial</a:t>
            </a:r>
            <a:r>
              <a:rPr lang="en-US" sz="20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combination of RAI </a:t>
            </a:r>
            <a:r>
              <a:rPr lang="en-US" sz="2000" b="1" dirty="0"/>
              <a:t>therapy for </a:t>
            </a:r>
            <a:r>
              <a:rPr lang="en-US" sz="2000" b="1" dirty="0">
                <a:solidFill>
                  <a:srgbClr val="FF0000"/>
                </a:solidFill>
              </a:rPr>
              <a:t>RAI-avid lesions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local treatment </a:t>
            </a:r>
            <a:r>
              <a:rPr lang="en-US" sz="2000" b="1" dirty="0"/>
              <a:t>for one or a limited number of </a:t>
            </a:r>
            <a:r>
              <a:rPr lang="en-US" sz="2000" b="1" dirty="0">
                <a:solidFill>
                  <a:srgbClr val="FF0000"/>
                </a:solidFill>
              </a:rPr>
              <a:t>RAI refractory </a:t>
            </a:r>
            <a:r>
              <a:rPr lang="en-US" sz="2000" b="1" dirty="0"/>
              <a:t>lesions may be considered in certain patients.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4934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C1E17-2084-4667-8623-554E6D90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093C73-1544-4031-89D9-C78873B5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5718"/>
            <a:ext cx="8596668" cy="564741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50000"/>
              </a:lnSpc>
            </a:pPr>
            <a:r>
              <a:rPr lang="en-US" b="1" dirty="0">
                <a:solidFill>
                  <a:srgbClr val="00B0F0"/>
                </a:solidFill>
              </a:rPr>
              <a:t>Progression despite Uptake </a:t>
            </a:r>
            <a:r>
              <a:rPr lang="en-US" b="1" dirty="0"/>
              <a:t>of RAI Although most publications agree that progression is a criterion for RAI-R disease, huge variation exists in the definition of progression. </a:t>
            </a:r>
          </a:p>
          <a:p>
            <a:pPr algn="l" rtl="0">
              <a:lnSpc>
                <a:spcPct val="250000"/>
              </a:lnSpc>
            </a:pPr>
            <a:r>
              <a:rPr lang="en-US" b="1" dirty="0">
                <a:solidFill>
                  <a:srgbClr val="FF0000"/>
                </a:solidFill>
              </a:rPr>
              <a:t>Radiological</a:t>
            </a:r>
            <a:r>
              <a:rPr lang="en-US" b="1" dirty="0"/>
              <a:t> progression is </a:t>
            </a:r>
            <a:r>
              <a:rPr lang="en-US" b="1" dirty="0">
                <a:solidFill>
                  <a:srgbClr val="FF0000"/>
                </a:solidFill>
              </a:rPr>
              <a:t>widely accepted </a:t>
            </a:r>
            <a:r>
              <a:rPr lang="en-US" b="1" dirty="0"/>
              <a:t>as an important criterion, but some studies </a:t>
            </a:r>
            <a:r>
              <a:rPr lang="en-US" b="1" dirty="0">
                <a:solidFill>
                  <a:srgbClr val="FF0000"/>
                </a:solidFill>
              </a:rPr>
              <a:t>also</a:t>
            </a:r>
            <a:r>
              <a:rPr lang="en-US" b="1" dirty="0"/>
              <a:t> include </a:t>
            </a:r>
            <a:r>
              <a:rPr lang="en-US" b="1" dirty="0">
                <a:solidFill>
                  <a:srgbClr val="FF0000"/>
                </a:solidFill>
              </a:rPr>
              <a:t>biochemical </a:t>
            </a:r>
            <a:r>
              <a:rPr lang="en-US" b="1" dirty="0"/>
              <a:t>progression .</a:t>
            </a:r>
          </a:p>
          <a:p>
            <a:pPr algn="l" rtl="0">
              <a:lnSpc>
                <a:spcPct val="250000"/>
              </a:lnSpc>
            </a:pPr>
            <a:r>
              <a:rPr lang="en-US" b="1" dirty="0">
                <a:solidFill>
                  <a:srgbClr val="FF0000"/>
                </a:solidFill>
              </a:rPr>
              <a:t>Metrics </a:t>
            </a:r>
            <a:r>
              <a:rPr lang="en-US" b="1" dirty="0"/>
              <a:t>for </a:t>
            </a:r>
            <a:r>
              <a:rPr lang="en-US" b="1" dirty="0">
                <a:solidFill>
                  <a:srgbClr val="FF0000"/>
                </a:solidFill>
              </a:rPr>
              <a:t>radiological </a:t>
            </a:r>
            <a:r>
              <a:rPr lang="en-US" b="1" dirty="0"/>
              <a:t>progression </a:t>
            </a:r>
            <a:r>
              <a:rPr lang="en-US" b="1" dirty="0">
                <a:solidFill>
                  <a:srgbClr val="FF0000"/>
                </a:solidFill>
              </a:rPr>
              <a:t>are not specified </a:t>
            </a:r>
            <a:r>
              <a:rPr lang="en-US" b="1" dirty="0"/>
              <a:t>in most publications. In clinical trials, RECIST 1.1 criteria are strictly followed to define progression.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132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8A9462-BDC8-4E0C-A3CE-030F9CF5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D9A855-2850-4A47-9F4A-DD9D79A5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20362"/>
            <a:ext cx="9047111" cy="5774635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250000"/>
              </a:lnSpc>
            </a:pPr>
            <a:r>
              <a:rPr lang="en-US" dirty="0"/>
              <a:t> </a:t>
            </a:r>
            <a:r>
              <a:rPr lang="en-US" sz="2000" b="1" dirty="0"/>
              <a:t>Nevertheless, it should be noted that </a:t>
            </a:r>
            <a:r>
              <a:rPr lang="en-US" sz="2000" b="1" dirty="0">
                <a:solidFill>
                  <a:srgbClr val="FF0000"/>
                </a:solidFill>
              </a:rPr>
              <a:t>these criteria </a:t>
            </a:r>
            <a:r>
              <a:rPr lang="en-US" sz="2000" b="1" dirty="0"/>
              <a:t>are </a:t>
            </a:r>
            <a:r>
              <a:rPr lang="en-US" sz="2000" b="1" dirty="0">
                <a:solidFill>
                  <a:srgbClr val="FF0000"/>
                </a:solidFill>
              </a:rPr>
              <a:t>not designed </a:t>
            </a:r>
            <a:r>
              <a:rPr lang="en-US" sz="2000" b="1" dirty="0"/>
              <a:t>for </a:t>
            </a:r>
            <a:r>
              <a:rPr lang="en-US" sz="2000" b="1" dirty="0">
                <a:solidFill>
                  <a:srgbClr val="FF0000"/>
                </a:solidFill>
              </a:rPr>
              <a:t>individual patient </a:t>
            </a:r>
            <a:r>
              <a:rPr lang="en-US" sz="2000" b="1" dirty="0"/>
              <a:t>care since progression, as defined by RECIST, is </a:t>
            </a:r>
            <a:r>
              <a:rPr lang="en-US" sz="2000" b="1" dirty="0">
                <a:solidFill>
                  <a:srgbClr val="FF0000"/>
                </a:solidFill>
              </a:rPr>
              <a:t>not identical </a:t>
            </a:r>
            <a:r>
              <a:rPr lang="en-US" sz="2000" b="1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clinically</a:t>
            </a:r>
            <a:r>
              <a:rPr lang="en-US" sz="2000" b="1" dirty="0"/>
              <a:t> relevant </a:t>
            </a:r>
            <a:r>
              <a:rPr lang="en-US" sz="2000" b="1" dirty="0">
                <a:solidFill>
                  <a:srgbClr val="FF0000"/>
                </a:solidFill>
              </a:rPr>
              <a:t>progression</a:t>
            </a:r>
            <a:r>
              <a:rPr lang="en-US" sz="2000" b="1" dirty="0"/>
              <a:t>. 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As an example</a:t>
            </a:r>
            <a:r>
              <a:rPr lang="en-US" sz="2000" b="1" dirty="0"/>
              <a:t>, the appearance of a </a:t>
            </a:r>
            <a:r>
              <a:rPr lang="en-US" sz="2000" b="1" dirty="0">
                <a:solidFill>
                  <a:srgbClr val="FF0000"/>
                </a:solidFill>
              </a:rPr>
              <a:t>small new lesion </a:t>
            </a:r>
            <a:r>
              <a:rPr lang="en-US" sz="2000" b="1" dirty="0"/>
              <a:t>is technically defined as </a:t>
            </a:r>
            <a:r>
              <a:rPr lang="en-US" sz="2000" b="1" dirty="0">
                <a:solidFill>
                  <a:srgbClr val="FF0000"/>
                </a:solidFill>
              </a:rPr>
              <a:t>radiological progression</a:t>
            </a:r>
            <a:r>
              <a:rPr lang="en-US" sz="2000" b="1" dirty="0"/>
              <a:t>, but can be </a:t>
            </a:r>
            <a:r>
              <a:rPr lang="en-US" sz="2000" b="1" dirty="0">
                <a:solidFill>
                  <a:srgbClr val="FF0000"/>
                </a:solidFill>
              </a:rPr>
              <a:t>clinically irrelevant</a:t>
            </a:r>
            <a:r>
              <a:rPr lang="en-US" sz="2000" b="1" dirty="0"/>
              <a:t>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/>
              <a:t> On the other hand, </a:t>
            </a:r>
            <a:r>
              <a:rPr lang="en-US" sz="2000" b="1" dirty="0">
                <a:solidFill>
                  <a:srgbClr val="FF0000"/>
                </a:solidFill>
              </a:rPr>
              <a:t>even a minor increase </a:t>
            </a:r>
            <a:r>
              <a:rPr lang="en-US" sz="2000" b="1" dirty="0"/>
              <a:t>in volume can have a </a:t>
            </a:r>
            <a:r>
              <a:rPr lang="en-US" sz="2000" b="1" dirty="0">
                <a:solidFill>
                  <a:srgbClr val="FF0000"/>
                </a:solidFill>
              </a:rPr>
              <a:t>major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clinical impact</a:t>
            </a:r>
            <a:r>
              <a:rPr lang="en-US" sz="2000" b="1" dirty="0"/>
              <a:t> depending on the </a:t>
            </a:r>
            <a:r>
              <a:rPr lang="en-US" sz="2000" b="1" dirty="0">
                <a:solidFill>
                  <a:srgbClr val="FF0000"/>
                </a:solidFill>
              </a:rPr>
              <a:t>anatomical position </a:t>
            </a:r>
            <a:r>
              <a:rPr lang="en-US" sz="2000" b="1" dirty="0"/>
              <a:t>of the metastatic lesion.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3606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CBCE1-4F0F-4C69-B961-BE980CC2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9C9387-8B4D-4BCA-8A1B-EECF8E5E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93" y="1135048"/>
            <a:ext cx="9331968" cy="543471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A second uncertainty in defining progression is </a:t>
            </a:r>
            <a:r>
              <a:rPr lang="en-US" sz="2400" b="1" dirty="0">
                <a:solidFill>
                  <a:srgbClr val="FF0000"/>
                </a:solidFill>
              </a:rPr>
              <a:t>progression rate</a:t>
            </a:r>
            <a:r>
              <a:rPr lang="en-US" sz="2400" b="1" dirty="0"/>
              <a:t>. In most publications,  there is </a:t>
            </a:r>
            <a:r>
              <a:rPr lang="en-US" sz="2400" b="1" dirty="0">
                <a:solidFill>
                  <a:srgbClr val="FF0000"/>
                </a:solidFill>
              </a:rPr>
              <a:t>no time frame </a:t>
            </a:r>
            <a:r>
              <a:rPr lang="en-US" sz="2400" b="1" dirty="0"/>
              <a:t>indicated concerning progression. In the DECISION and SELECT trials, time periods were defined as </a:t>
            </a:r>
            <a:r>
              <a:rPr lang="en-US" sz="2400" b="1" dirty="0">
                <a:solidFill>
                  <a:srgbClr val="FF0000"/>
                </a:solidFill>
              </a:rPr>
              <a:t>14 and 12 months</a:t>
            </a:r>
            <a:r>
              <a:rPr lang="en-US" sz="2400" b="1" dirty="0"/>
              <a:t>, respectively, some publications mention intervals of </a:t>
            </a:r>
            <a:r>
              <a:rPr lang="en-US" sz="2400" b="1" dirty="0">
                <a:solidFill>
                  <a:srgbClr val="FF0000"/>
                </a:solidFill>
              </a:rPr>
              <a:t>6–12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months</a:t>
            </a:r>
            <a:r>
              <a:rPr lang="en-US" sz="2400" b="1" dirty="0"/>
              <a:t>, whereas others do </a:t>
            </a:r>
            <a:r>
              <a:rPr lang="en-US" sz="2400" b="1" dirty="0">
                <a:solidFill>
                  <a:srgbClr val="FF0000"/>
                </a:solidFill>
              </a:rPr>
              <a:t>not specify </a:t>
            </a:r>
            <a:r>
              <a:rPr lang="en-US" sz="2400" b="1" dirty="0"/>
              <a:t>time frames.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9858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5BEB8-2A7F-4B6D-A01D-42A0C43F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D5E7E7-D2CB-4BB1-9113-7E79DD4D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9146"/>
            <a:ext cx="8596668" cy="5583803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Reaching the </a:t>
            </a:r>
            <a:r>
              <a:rPr lang="en-US" b="1" dirty="0">
                <a:solidFill>
                  <a:srgbClr val="00B0F0"/>
                </a:solidFill>
              </a:rPr>
              <a:t>Maximum Activity of RAI </a:t>
            </a:r>
            <a:r>
              <a:rPr lang="en-US" b="1" dirty="0"/>
              <a:t>In a </a:t>
            </a:r>
            <a:r>
              <a:rPr lang="en-US" b="1" dirty="0">
                <a:solidFill>
                  <a:srgbClr val="FF0000"/>
                </a:solidFill>
              </a:rPr>
              <a:t>study</a:t>
            </a:r>
            <a:r>
              <a:rPr lang="en-US" b="1" dirty="0"/>
              <a:t> from </a:t>
            </a:r>
            <a:r>
              <a:rPr lang="en-US" b="1" dirty="0">
                <a:solidFill>
                  <a:srgbClr val="FF0000"/>
                </a:solidFill>
              </a:rPr>
              <a:t>France</a:t>
            </a:r>
            <a:r>
              <a:rPr lang="en-US" b="1" dirty="0"/>
              <a:t>, it was observed that after a </a:t>
            </a:r>
            <a:r>
              <a:rPr lang="en-US" b="1" dirty="0">
                <a:solidFill>
                  <a:srgbClr val="FF0000"/>
                </a:solidFill>
              </a:rPr>
              <a:t>cumulative activity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22.2 </a:t>
            </a:r>
            <a:r>
              <a:rPr lang="en-US" b="1" dirty="0" err="1">
                <a:solidFill>
                  <a:srgbClr val="FF0000"/>
                </a:solidFill>
              </a:rPr>
              <a:t>GBq</a:t>
            </a:r>
            <a:r>
              <a:rPr lang="en-US" b="1" dirty="0"/>
              <a:t>, no further complete remissions were achieved in patients with metastasized TC. 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Hence</a:t>
            </a:r>
            <a:r>
              <a:rPr lang="en-US" b="1" dirty="0"/>
              <a:t>, it was concluded that further RAI treatment </a:t>
            </a:r>
            <a:r>
              <a:rPr lang="en-US" b="1" dirty="0">
                <a:solidFill>
                  <a:srgbClr val="FF0000"/>
                </a:solidFill>
              </a:rPr>
              <a:t>exceeding 22 </a:t>
            </a:r>
            <a:r>
              <a:rPr lang="en-US" b="1" dirty="0" err="1">
                <a:solidFill>
                  <a:srgbClr val="FF0000"/>
                </a:solidFill>
              </a:rPr>
              <a:t>GBq</a:t>
            </a:r>
            <a:r>
              <a:rPr lang="en-US" b="1" dirty="0">
                <a:solidFill>
                  <a:srgbClr val="FF0000"/>
                </a:solidFill>
              </a:rPr>
              <a:t> would not be beneficial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However, this conclusion, based on </a:t>
            </a:r>
            <a:r>
              <a:rPr lang="en-US" b="1" dirty="0">
                <a:solidFill>
                  <a:srgbClr val="FF0000"/>
                </a:solidFill>
              </a:rPr>
              <a:t>one study, cannot </a:t>
            </a:r>
            <a:r>
              <a:rPr lang="en-US" b="1" dirty="0"/>
              <a:t>be translated into a universal </a:t>
            </a:r>
            <a:r>
              <a:rPr lang="en-US" b="1" dirty="0">
                <a:solidFill>
                  <a:srgbClr val="FF0000"/>
                </a:solidFill>
              </a:rPr>
              <a:t>cut-off value </a:t>
            </a:r>
            <a:r>
              <a:rPr lang="en-US" b="1" dirty="0"/>
              <a:t>for RAI activity. For instance, if a patient has </a:t>
            </a:r>
            <a:r>
              <a:rPr lang="en-US" b="1" dirty="0">
                <a:solidFill>
                  <a:srgbClr val="FF0000"/>
                </a:solidFill>
              </a:rPr>
              <a:t>stable </a:t>
            </a:r>
            <a:r>
              <a:rPr lang="en-US" b="1" dirty="0"/>
              <a:t>disease </a:t>
            </a:r>
            <a:r>
              <a:rPr lang="en-US" b="1" dirty="0">
                <a:solidFill>
                  <a:srgbClr val="FF0000"/>
                </a:solidFill>
              </a:rPr>
              <a:t>after multiple therapies </a:t>
            </a:r>
            <a:r>
              <a:rPr lang="en-US" b="1" dirty="0"/>
              <a:t>with RAI, this </a:t>
            </a:r>
            <a:r>
              <a:rPr lang="en-US" b="1" dirty="0">
                <a:solidFill>
                  <a:srgbClr val="FF0000"/>
                </a:solidFill>
              </a:rPr>
              <a:t>should not be regarded </a:t>
            </a:r>
            <a:r>
              <a:rPr lang="en-US" b="1" dirty="0"/>
              <a:t>as </a:t>
            </a:r>
            <a:r>
              <a:rPr lang="en-US" b="1" dirty="0">
                <a:solidFill>
                  <a:srgbClr val="FF0000"/>
                </a:solidFill>
              </a:rPr>
              <a:t>RAIR </a:t>
            </a:r>
            <a:r>
              <a:rPr lang="en-US" b="1" dirty="0"/>
              <a:t>disease, as is acknowledged in the ATA guidelines.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449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22B045-45F5-4465-A271-103F01FC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4657"/>
          </a:xfrm>
        </p:spPr>
        <p:txBody>
          <a:bodyPr/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D0EACB-E4F8-45EE-9FF3-184A9ACA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3283"/>
            <a:ext cx="9493801" cy="5255813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[</a:t>
            </a:r>
            <a:r>
              <a:rPr lang="en-US" b="1" dirty="0">
                <a:solidFill>
                  <a:srgbClr val="00B0F0"/>
                </a:solidFill>
              </a:rPr>
              <a:t>R4</a:t>
            </a:r>
            <a:r>
              <a:rPr lang="en-US" b="1" dirty="0"/>
              <a:t>] In patients with </a:t>
            </a:r>
            <a:r>
              <a:rPr lang="en-US" b="1" dirty="0">
                <a:solidFill>
                  <a:srgbClr val="FF0000"/>
                </a:solidFill>
              </a:rPr>
              <a:t>radiologically</a:t>
            </a:r>
            <a:r>
              <a:rPr lang="en-US" b="1" dirty="0"/>
              <a:t> proven lesions, </a:t>
            </a:r>
            <a:r>
              <a:rPr lang="en-US" b="1" dirty="0">
                <a:solidFill>
                  <a:srgbClr val="FF0000"/>
                </a:solidFill>
              </a:rPr>
              <a:t>RAI-R disease </a:t>
            </a:r>
            <a:r>
              <a:rPr lang="en-US" b="1" dirty="0"/>
              <a:t>is almost certain in the </a:t>
            </a:r>
            <a:r>
              <a:rPr lang="en-US" b="1" dirty="0">
                <a:solidFill>
                  <a:srgbClr val="FF0000"/>
                </a:solidFill>
              </a:rPr>
              <a:t>absence of RAI uptake </a:t>
            </a:r>
            <a:r>
              <a:rPr lang="en-US" b="1" dirty="0"/>
              <a:t>on SPECT-CT, performed </a:t>
            </a:r>
            <a:r>
              <a:rPr lang="en-US" b="1" dirty="0">
                <a:solidFill>
                  <a:srgbClr val="FF0000"/>
                </a:solidFill>
              </a:rPr>
              <a:t>after</a:t>
            </a:r>
            <a:r>
              <a:rPr lang="en-US" b="1" dirty="0"/>
              <a:t> high-activity RAI and prepared with </a:t>
            </a:r>
            <a:r>
              <a:rPr lang="en-US" b="1" dirty="0">
                <a:solidFill>
                  <a:srgbClr val="FF0000"/>
                </a:solidFill>
              </a:rPr>
              <a:t>high TSH </a:t>
            </a:r>
            <a:r>
              <a:rPr lang="en-US" b="1" dirty="0"/>
              <a:t>and a </a:t>
            </a:r>
            <a:r>
              <a:rPr lang="en-US" b="1" dirty="0">
                <a:solidFill>
                  <a:srgbClr val="FF0000"/>
                </a:solidFill>
              </a:rPr>
              <a:t>diet with low iodine </a:t>
            </a:r>
            <a:r>
              <a:rPr lang="en-US" b="1" dirty="0"/>
              <a:t>content</a:t>
            </a:r>
            <a:r>
              <a:rPr lang="en-US" b="1" dirty="0" smtClean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 </a:t>
            </a:r>
            <a:r>
              <a:rPr lang="en-US" b="1" dirty="0"/>
              <a:t>[</a:t>
            </a:r>
            <a:r>
              <a:rPr lang="en-US" b="1" dirty="0">
                <a:solidFill>
                  <a:srgbClr val="00B0F0"/>
                </a:solidFill>
              </a:rPr>
              <a:t>R5</a:t>
            </a:r>
            <a:r>
              <a:rPr lang="en-US" b="1" dirty="0"/>
              <a:t>] </a:t>
            </a:r>
            <a:r>
              <a:rPr lang="en-US" b="1" dirty="0">
                <a:solidFill>
                  <a:srgbClr val="FF0000"/>
                </a:solidFill>
              </a:rPr>
              <a:t>The question </a:t>
            </a:r>
            <a:r>
              <a:rPr lang="en-US" b="1" dirty="0"/>
              <a:t>of whether to continue with RAI therapy or not in a patient </a:t>
            </a:r>
            <a:r>
              <a:rPr lang="en-US" b="1" dirty="0">
                <a:solidFill>
                  <a:srgbClr val="FF0000"/>
                </a:solidFill>
              </a:rPr>
              <a:t>without RAI </a:t>
            </a:r>
            <a:r>
              <a:rPr lang="en-US" b="1" dirty="0"/>
              <a:t>uptake, or with a </a:t>
            </a:r>
            <a:r>
              <a:rPr lang="en-US" b="1" dirty="0">
                <a:solidFill>
                  <a:srgbClr val="FF0000"/>
                </a:solidFill>
              </a:rPr>
              <a:t>mixed </a:t>
            </a:r>
            <a:r>
              <a:rPr lang="en-US" b="1" dirty="0"/>
              <a:t>pattern of uptake, or </a:t>
            </a:r>
            <a:r>
              <a:rPr lang="en-US" b="1" dirty="0">
                <a:solidFill>
                  <a:srgbClr val="FF0000"/>
                </a:solidFill>
              </a:rPr>
              <a:t>progressing </a:t>
            </a:r>
            <a:r>
              <a:rPr lang="en-US" b="1" dirty="0"/>
              <a:t>despite RAI uptake, can only be addressed in a </a:t>
            </a:r>
            <a:r>
              <a:rPr lang="en-US" b="1" dirty="0">
                <a:solidFill>
                  <a:srgbClr val="FF0000"/>
                </a:solidFill>
              </a:rPr>
              <a:t>multidisciplinary team </a:t>
            </a:r>
            <a:r>
              <a:rPr lang="en-US" b="1" dirty="0"/>
              <a:t>(MDT), weighing the benefits and disadvantages of continuing RAI eventually </a:t>
            </a:r>
            <a:r>
              <a:rPr lang="en-US" b="1" dirty="0">
                <a:solidFill>
                  <a:srgbClr val="FF0000"/>
                </a:solidFill>
              </a:rPr>
              <a:t>combined</a:t>
            </a:r>
            <a:r>
              <a:rPr lang="en-US" b="1" dirty="0"/>
              <a:t> with </a:t>
            </a:r>
            <a:r>
              <a:rPr lang="en-US" b="1" dirty="0">
                <a:solidFill>
                  <a:srgbClr val="FF0000"/>
                </a:solidFill>
              </a:rPr>
              <a:t>local treatments</a:t>
            </a:r>
            <a:r>
              <a:rPr lang="en-US" b="1" dirty="0"/>
              <a:t>.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4144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DF997F-91B3-4AFE-93F8-43E8C32B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and Classification of TC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684F05-8E57-4167-B828-719179D4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9430"/>
            <a:ext cx="8919890" cy="5390983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According to the European Network of Cancer Registries in </a:t>
            </a:r>
            <a:r>
              <a:rPr lang="en-US" sz="2000" b="1" dirty="0">
                <a:solidFill>
                  <a:srgbClr val="FF0000"/>
                </a:solidFill>
              </a:rPr>
              <a:t>Europe </a:t>
            </a:r>
            <a:r>
              <a:rPr lang="en-US" sz="2000" b="1" dirty="0"/>
              <a:t>an </a:t>
            </a:r>
            <a:r>
              <a:rPr lang="en-US" sz="2000" b="1" dirty="0">
                <a:solidFill>
                  <a:srgbClr val="FF0000"/>
                </a:solidFill>
              </a:rPr>
              <a:t>estimated 53,000 TC </a:t>
            </a:r>
            <a:r>
              <a:rPr lang="en-US" sz="2000" b="1" dirty="0"/>
              <a:t>cases were newly diagnosed in </a:t>
            </a:r>
            <a:r>
              <a:rPr lang="en-US" sz="2000" b="1" dirty="0">
                <a:solidFill>
                  <a:srgbClr val="FF0000"/>
                </a:solidFill>
              </a:rPr>
              <a:t>2012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In the same year, </a:t>
            </a:r>
            <a:r>
              <a:rPr lang="en-US" sz="2000" b="1" dirty="0">
                <a:solidFill>
                  <a:srgbClr val="FF0000"/>
                </a:solidFill>
              </a:rPr>
              <a:t>6,300</a:t>
            </a:r>
            <a:r>
              <a:rPr lang="en-US" sz="2000" b="1" dirty="0"/>
              <a:t> Europeans are estimated to have </a:t>
            </a:r>
            <a:r>
              <a:rPr lang="en-US" sz="2000" b="1" dirty="0">
                <a:solidFill>
                  <a:srgbClr val="FF0000"/>
                </a:solidFill>
              </a:rPr>
              <a:t>died </a:t>
            </a:r>
            <a:r>
              <a:rPr lang="en-US" sz="2000" b="1" dirty="0"/>
              <a:t>of TC.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 Women</a:t>
            </a:r>
            <a:r>
              <a:rPr lang="en-US" sz="2000" b="1" dirty="0"/>
              <a:t> have a </a:t>
            </a:r>
            <a:r>
              <a:rPr lang="en-US" sz="2000" b="1" dirty="0">
                <a:solidFill>
                  <a:srgbClr val="FF0000"/>
                </a:solidFill>
              </a:rPr>
              <a:t>3-fold higher </a:t>
            </a:r>
            <a:r>
              <a:rPr lang="en-US" sz="2000" b="1" dirty="0"/>
              <a:t>estimated age-standardized rate of TC incidence (IRR) than men, with </a:t>
            </a:r>
            <a:r>
              <a:rPr lang="en-US" sz="2000" b="1" dirty="0">
                <a:solidFill>
                  <a:srgbClr val="FF0000"/>
                </a:solidFill>
              </a:rPr>
              <a:t>9.3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3.1 </a:t>
            </a:r>
            <a:r>
              <a:rPr lang="en-US" sz="2000" b="1" dirty="0"/>
              <a:t>cases per </a:t>
            </a:r>
            <a:r>
              <a:rPr lang="en-US" sz="2000" b="1" dirty="0">
                <a:solidFill>
                  <a:srgbClr val="FF0000"/>
                </a:solidFill>
              </a:rPr>
              <a:t>100,000</a:t>
            </a:r>
            <a:r>
              <a:rPr lang="en-US" sz="2000" b="1" dirty="0"/>
              <a:t> person-years, respectively (mean 6.3 cases).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27456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8539FEC-B9FC-4A0F-83F4-0E7F8819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5" y="78060"/>
            <a:ext cx="11965257" cy="67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D78CE-7FA7-4588-89B5-6F0B7BBD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35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37912D-DC52-4C1A-A870-19101035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8842"/>
            <a:ext cx="8927842" cy="5510253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[</a:t>
            </a:r>
            <a:r>
              <a:rPr lang="en-US" b="1" dirty="0">
                <a:solidFill>
                  <a:srgbClr val="00B0F0"/>
                </a:solidFill>
              </a:rPr>
              <a:t>R6</a:t>
            </a:r>
            <a:r>
              <a:rPr lang="en-US" b="1" dirty="0"/>
              <a:t>] The </a:t>
            </a:r>
            <a:r>
              <a:rPr lang="en-US" b="1" dirty="0">
                <a:solidFill>
                  <a:srgbClr val="FF0000"/>
                </a:solidFill>
              </a:rPr>
              <a:t>question </a:t>
            </a:r>
            <a:r>
              <a:rPr lang="en-US" b="1" dirty="0"/>
              <a:t>of whether RAI therapy should be continued in patients who have </a:t>
            </a:r>
            <a:r>
              <a:rPr lang="en-US" b="1" dirty="0">
                <a:solidFill>
                  <a:srgbClr val="FF0000"/>
                </a:solidFill>
              </a:rPr>
              <a:t>received multiple treatments </a:t>
            </a:r>
            <a:r>
              <a:rPr lang="en-US" b="1" dirty="0"/>
              <a:t>with RAI can only be addressed in an </a:t>
            </a:r>
            <a:r>
              <a:rPr lang="en-US" b="1" dirty="0">
                <a:solidFill>
                  <a:srgbClr val="FF0000"/>
                </a:solidFill>
              </a:rPr>
              <a:t>MDT</a:t>
            </a:r>
            <a:r>
              <a:rPr lang="en-US" b="1" dirty="0"/>
              <a:t>, weighing the benefits and disadvantages of continuing RAI.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[</a:t>
            </a:r>
            <a:r>
              <a:rPr lang="en-US" b="1" dirty="0">
                <a:solidFill>
                  <a:srgbClr val="00B0F0"/>
                </a:solidFill>
              </a:rPr>
              <a:t>R7</a:t>
            </a:r>
            <a:r>
              <a:rPr lang="en-US" b="1" dirty="0"/>
              <a:t>] </a:t>
            </a:r>
            <a:r>
              <a:rPr lang="en-US" b="1" dirty="0">
                <a:solidFill>
                  <a:srgbClr val="FF0000"/>
                </a:solidFill>
              </a:rPr>
              <a:t>Progression </a:t>
            </a:r>
            <a:r>
              <a:rPr lang="en-US" b="1" dirty="0"/>
              <a:t>should be defined as </a:t>
            </a:r>
            <a:r>
              <a:rPr lang="en-US" b="1" dirty="0">
                <a:solidFill>
                  <a:srgbClr val="FF0000"/>
                </a:solidFill>
              </a:rPr>
              <a:t>radiological</a:t>
            </a:r>
            <a:r>
              <a:rPr lang="en-US" b="1" dirty="0"/>
              <a:t> progression, according to RECIST 1.1 criteria, within a clinically relevant time frame, which is usually considered </a:t>
            </a:r>
            <a:r>
              <a:rPr lang="en-US" b="1" dirty="0">
                <a:solidFill>
                  <a:srgbClr val="FF0000"/>
                </a:solidFill>
              </a:rPr>
              <a:t>6–12 months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Tg</a:t>
            </a:r>
            <a:r>
              <a:rPr lang="en-US" b="1" dirty="0">
                <a:solidFill>
                  <a:srgbClr val="FF0000"/>
                </a:solidFill>
              </a:rPr>
              <a:t> can </a:t>
            </a:r>
            <a:r>
              <a:rPr lang="en-US" b="1" dirty="0"/>
              <a:t>be used as an indicator </a:t>
            </a:r>
            <a:r>
              <a:rPr lang="en-US" b="1" dirty="0">
                <a:solidFill>
                  <a:srgbClr val="FF0000"/>
                </a:solidFill>
              </a:rPr>
              <a:t>for progression</a:t>
            </a:r>
            <a:r>
              <a:rPr lang="en-US" b="1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b="1" dirty="0"/>
              <a:t>as a </a:t>
            </a:r>
            <a:r>
              <a:rPr lang="en-US" b="1" dirty="0">
                <a:solidFill>
                  <a:srgbClr val="FF0000"/>
                </a:solidFill>
              </a:rPr>
              <a:t>surrogate</a:t>
            </a:r>
            <a:r>
              <a:rPr lang="en-US" b="1" dirty="0"/>
              <a:t> for </a:t>
            </a:r>
            <a:r>
              <a:rPr lang="en-US" b="1" dirty="0">
                <a:solidFill>
                  <a:srgbClr val="FF0000"/>
                </a:solidFill>
              </a:rPr>
              <a:t>radiological </a:t>
            </a:r>
            <a:r>
              <a:rPr lang="en-US" b="1" dirty="0"/>
              <a:t>assessment. The question whether </a:t>
            </a:r>
            <a:r>
              <a:rPr lang="en-US" b="1" dirty="0">
                <a:solidFill>
                  <a:srgbClr val="FF0000"/>
                </a:solidFill>
              </a:rPr>
              <a:t>progression is clinically </a:t>
            </a:r>
            <a:r>
              <a:rPr lang="en-US" b="1" dirty="0"/>
              <a:t>meaningful cannot be answered from the literature and should be addressed in an </a:t>
            </a:r>
            <a:r>
              <a:rPr lang="en-US" b="1" dirty="0">
                <a:solidFill>
                  <a:srgbClr val="FF0000"/>
                </a:solidFill>
              </a:rPr>
              <a:t>MDT.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275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80002-66B5-40CD-9300-6045E579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4657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Tools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5D85C0-90B9-4C6C-A484-46C14C8F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4" y="1359673"/>
            <a:ext cx="9398442" cy="534327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Diagnostics </a:t>
            </a:r>
            <a:r>
              <a:rPr lang="en-US" sz="2000" b="1" dirty="0"/>
              <a:t>in advanced TC are directed to assess </a:t>
            </a:r>
            <a:r>
              <a:rPr lang="en-US" sz="2000" b="1" dirty="0" err="1">
                <a:solidFill>
                  <a:srgbClr val="FF0000"/>
                </a:solidFill>
              </a:rPr>
              <a:t>tumour</a:t>
            </a:r>
            <a:r>
              <a:rPr lang="en-US" sz="2000" b="1" dirty="0">
                <a:solidFill>
                  <a:srgbClr val="FF0000"/>
                </a:solidFill>
              </a:rPr>
              <a:t> biology </a:t>
            </a:r>
            <a:r>
              <a:rPr lang="en-US" sz="2000" b="1" dirty="0"/>
              <a:t>and </a:t>
            </a:r>
            <a:r>
              <a:rPr lang="en-US" sz="2000" b="1" dirty="0" err="1">
                <a:solidFill>
                  <a:srgbClr val="FF0000"/>
                </a:solidFill>
              </a:rPr>
              <a:t>tumour</a:t>
            </a:r>
            <a:r>
              <a:rPr lang="en-US" sz="2000" b="1" dirty="0">
                <a:solidFill>
                  <a:srgbClr val="FF0000"/>
                </a:solidFill>
              </a:rPr>
              <a:t> burden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Clinical examination </a:t>
            </a:r>
            <a:r>
              <a:rPr lang="en-US" sz="2000" b="1" dirty="0"/>
              <a:t>will clarify to what extent the patient is affected by </a:t>
            </a:r>
            <a:r>
              <a:rPr lang="en-US" sz="2000" b="1" dirty="0">
                <a:solidFill>
                  <a:srgbClr val="FF0000"/>
                </a:solidFill>
              </a:rPr>
              <a:t>local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distant </a:t>
            </a:r>
            <a:r>
              <a:rPr lang="en-US" sz="2000" b="1" dirty="0" err="1"/>
              <a:t>tumour</a:t>
            </a:r>
            <a:r>
              <a:rPr lang="en-US" sz="2000" b="1" dirty="0"/>
              <a:t> manifestations, e.g. </a:t>
            </a:r>
            <a:r>
              <a:rPr lang="en-US" sz="2000" b="1" dirty="0">
                <a:solidFill>
                  <a:srgbClr val="FF0000"/>
                </a:solidFill>
              </a:rPr>
              <a:t>tracheal</a:t>
            </a:r>
            <a:r>
              <a:rPr lang="en-US" sz="2000" b="1" dirty="0"/>
              <a:t> and/or </a:t>
            </a:r>
            <a:r>
              <a:rPr lang="en-US" sz="2000" b="1" dirty="0">
                <a:solidFill>
                  <a:srgbClr val="FF0000"/>
                </a:solidFill>
              </a:rPr>
              <a:t>esophageal </a:t>
            </a:r>
            <a:r>
              <a:rPr lang="en-US" sz="2000" b="1" dirty="0"/>
              <a:t>compression, metastases to </a:t>
            </a:r>
            <a:r>
              <a:rPr lang="en-US" sz="2000" b="1" dirty="0">
                <a:solidFill>
                  <a:srgbClr val="FF0000"/>
                </a:solidFill>
              </a:rPr>
              <a:t>bone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lung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brain</a:t>
            </a:r>
            <a:r>
              <a:rPr lang="en-US" sz="20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It should also include </a:t>
            </a:r>
            <a:r>
              <a:rPr lang="en-US" sz="2000" b="1" dirty="0">
                <a:solidFill>
                  <a:srgbClr val="FF0000"/>
                </a:solidFill>
              </a:rPr>
              <a:t>assessment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general symptoms </a:t>
            </a:r>
            <a:r>
              <a:rPr lang="en-US" sz="2000" b="1" dirty="0"/>
              <a:t>such as pain, </a:t>
            </a:r>
            <a:r>
              <a:rPr lang="en-US" sz="2000" b="1" dirty="0">
                <a:solidFill>
                  <a:srgbClr val="FF0000"/>
                </a:solidFill>
              </a:rPr>
              <a:t>fatigue</a:t>
            </a:r>
            <a:r>
              <a:rPr lang="en-US" sz="2000" b="1" dirty="0"/>
              <a:t>, changes in </a:t>
            </a:r>
            <a:r>
              <a:rPr lang="en-US" sz="2000" b="1" dirty="0">
                <a:solidFill>
                  <a:srgbClr val="FF0000"/>
                </a:solidFill>
              </a:rPr>
              <a:t>weight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appetite</a:t>
            </a:r>
            <a:r>
              <a:rPr lang="en-US" sz="2000" b="1" dirty="0"/>
              <a:t>, and importantly the impact of disease on </a:t>
            </a:r>
            <a:r>
              <a:rPr lang="en-US" sz="2000" b="1" dirty="0">
                <a:solidFill>
                  <a:srgbClr val="FF0000"/>
                </a:solidFill>
              </a:rPr>
              <a:t>daily life</a:t>
            </a:r>
            <a:r>
              <a:rPr lang="en-US" sz="2000" b="1" dirty="0"/>
              <a:t>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6200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C83366-14B2-4661-82E3-47AA67E8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C52473-2C85-4895-B514-69ED2C1A9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1134"/>
            <a:ext cx="8880134" cy="5526155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The latter is critical in relation to treatment with </a:t>
            </a:r>
            <a:r>
              <a:rPr lang="en-US" sz="2400" b="1" dirty="0">
                <a:solidFill>
                  <a:srgbClr val="FF0000"/>
                </a:solidFill>
              </a:rPr>
              <a:t>MKIs </a:t>
            </a:r>
            <a:r>
              <a:rPr lang="en-US" sz="2400" b="1" dirty="0"/>
              <a:t>since </a:t>
            </a:r>
            <a:r>
              <a:rPr lang="en-US" sz="2400" b="1" dirty="0">
                <a:solidFill>
                  <a:srgbClr val="FF0000"/>
                </a:solidFill>
              </a:rPr>
              <a:t>side effects </a:t>
            </a:r>
            <a:r>
              <a:rPr lang="en-US" sz="2400" b="1" dirty="0"/>
              <a:t>may </a:t>
            </a:r>
            <a:r>
              <a:rPr lang="en-US" sz="2400" b="1" dirty="0">
                <a:solidFill>
                  <a:srgbClr val="FF0000"/>
                </a:solidFill>
              </a:rPr>
              <a:t>significantly</a:t>
            </a:r>
            <a:r>
              <a:rPr lang="en-US" sz="2400" b="1" dirty="0"/>
              <a:t> impact </a:t>
            </a:r>
            <a:r>
              <a:rPr lang="en-US" sz="2400" b="1" dirty="0">
                <a:solidFill>
                  <a:srgbClr val="FF0000"/>
                </a:solidFill>
              </a:rPr>
              <a:t>daily activities </a:t>
            </a:r>
            <a:r>
              <a:rPr lang="en-US" sz="2400" b="1" dirty="0"/>
              <a:t>in an otherwise asymptomatic patient.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Tumour biology </a:t>
            </a:r>
            <a:r>
              <a:rPr lang="en-US" sz="2400" b="1" dirty="0"/>
              <a:t>comprises the </a:t>
            </a:r>
            <a:r>
              <a:rPr lang="en-US" sz="2400" b="1" dirty="0">
                <a:solidFill>
                  <a:srgbClr val="FF0000"/>
                </a:solidFill>
              </a:rPr>
              <a:t>histological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molecular</a:t>
            </a:r>
            <a:r>
              <a:rPr lang="en-US" sz="2400" b="1" dirty="0"/>
              <a:t> features of TC, its functional properties, in particular the </a:t>
            </a:r>
            <a:r>
              <a:rPr lang="en-US" sz="2400" b="1" dirty="0">
                <a:solidFill>
                  <a:srgbClr val="FF0000"/>
                </a:solidFill>
              </a:rPr>
              <a:t>ability</a:t>
            </a:r>
            <a:r>
              <a:rPr lang="en-US" sz="2400" b="1" dirty="0"/>
              <a:t> to concentrate </a:t>
            </a:r>
            <a:r>
              <a:rPr lang="en-US" sz="2400" b="1" dirty="0">
                <a:solidFill>
                  <a:srgbClr val="FF0000"/>
                </a:solidFill>
              </a:rPr>
              <a:t>iodine </a:t>
            </a:r>
            <a:r>
              <a:rPr lang="en-US" sz="2400" b="1" dirty="0"/>
              <a:t>in a therapeutically relevant manner, and the </a:t>
            </a:r>
            <a:r>
              <a:rPr lang="en-US" sz="2400" b="1" dirty="0">
                <a:solidFill>
                  <a:srgbClr val="FF0000"/>
                </a:solidFill>
              </a:rPr>
              <a:t>rate</a:t>
            </a:r>
            <a:r>
              <a:rPr lang="en-US" sz="2400" b="1" dirty="0"/>
              <a:t> of </a:t>
            </a:r>
            <a:r>
              <a:rPr lang="en-US" sz="2400" b="1" dirty="0" err="1">
                <a:solidFill>
                  <a:srgbClr val="FF0000"/>
                </a:solidFill>
              </a:rPr>
              <a:t>tumour</a:t>
            </a:r>
            <a:r>
              <a:rPr lang="en-US" sz="2400" b="1" dirty="0">
                <a:solidFill>
                  <a:srgbClr val="FF0000"/>
                </a:solidFill>
              </a:rPr>
              <a:t> growth</a:t>
            </a:r>
            <a:r>
              <a:rPr lang="en-US" sz="2400" b="1" dirty="0"/>
              <a:t>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611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38D4F4-38B1-4FFA-B665-18A24584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148A43-5E98-491C-B932-75559E9D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07828"/>
            <a:ext cx="9031209" cy="5639461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The contribution of </a:t>
            </a:r>
            <a:r>
              <a:rPr lang="en-US" sz="2000" b="1" dirty="0">
                <a:solidFill>
                  <a:srgbClr val="FF0000"/>
                </a:solidFill>
              </a:rPr>
              <a:t>pathology</a:t>
            </a:r>
            <a:r>
              <a:rPr lang="en-US" sz="2000" b="1" dirty="0"/>
              <a:t> to determining </a:t>
            </a:r>
            <a:r>
              <a:rPr lang="en-US" sz="2000" b="1" dirty="0" err="1"/>
              <a:t>tumour</a:t>
            </a:r>
            <a:r>
              <a:rPr lang="en-US" sz="2000" b="1" dirty="0"/>
              <a:t> biology resides on two principles: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first</a:t>
            </a:r>
            <a:r>
              <a:rPr lang="en-US" sz="2000" b="1" dirty="0"/>
              <a:t>, a careful review of the </a:t>
            </a:r>
            <a:r>
              <a:rPr lang="en-US" sz="2000" b="1" dirty="0">
                <a:solidFill>
                  <a:srgbClr val="FF0000"/>
                </a:solidFill>
              </a:rPr>
              <a:t>initial histopathology </a:t>
            </a:r>
            <a:r>
              <a:rPr lang="en-US" sz="2000" b="1" dirty="0"/>
              <a:t>and, if required, a </a:t>
            </a:r>
            <a:r>
              <a:rPr lang="en-US" sz="2000" b="1" dirty="0">
                <a:solidFill>
                  <a:srgbClr val="FF0000"/>
                </a:solidFill>
              </a:rPr>
              <a:t>second assessment</a:t>
            </a:r>
            <a:r>
              <a:rPr lang="en-US" sz="2000" b="1" dirty="0"/>
              <a:t> by a thyroid reference pathologist may both help to understand the </a:t>
            </a:r>
            <a:r>
              <a:rPr lang="en-US" sz="2000" b="1" dirty="0">
                <a:solidFill>
                  <a:srgbClr val="FF0000"/>
                </a:solidFill>
              </a:rPr>
              <a:t>aggressive disease course </a:t>
            </a:r>
            <a:r>
              <a:rPr lang="en-US" sz="2000" b="1" dirty="0"/>
              <a:t>observed.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Second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molecular</a:t>
            </a:r>
            <a:r>
              <a:rPr lang="en-US" sz="2000" b="1" dirty="0"/>
              <a:t> pathology, in particular screening for </a:t>
            </a:r>
            <a:r>
              <a:rPr lang="en-US" sz="2000" b="1" dirty="0">
                <a:solidFill>
                  <a:srgbClr val="FF0000"/>
                </a:solidFill>
              </a:rPr>
              <a:t>BRAF</a:t>
            </a:r>
            <a:r>
              <a:rPr lang="en-US" sz="2000" b="1" dirty="0"/>
              <a:t> mutations and </a:t>
            </a:r>
            <a:r>
              <a:rPr lang="en-US" sz="2000" b="1" dirty="0">
                <a:solidFill>
                  <a:srgbClr val="FF0000"/>
                </a:solidFill>
              </a:rPr>
              <a:t>ALK, NTRK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RET </a:t>
            </a:r>
            <a:r>
              <a:rPr lang="en-US" sz="2000" b="1" dirty="0"/>
              <a:t>rearrangements may have a therapeutic impact, e.g. for considering </a:t>
            </a:r>
            <a:r>
              <a:rPr lang="en-US" sz="2000" b="1" dirty="0">
                <a:solidFill>
                  <a:srgbClr val="FF0000"/>
                </a:solidFill>
              </a:rPr>
              <a:t>targeted treatment</a:t>
            </a:r>
            <a:r>
              <a:rPr lang="en-US" sz="2000" b="1" dirty="0"/>
              <a:t>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4098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1018F8-1E9A-4383-9394-0DCFA57C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82D51-9BF7-4BCC-B317-36851322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896510"/>
            <a:ext cx="9651411" cy="5752767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Tumour growth </a:t>
            </a:r>
            <a:r>
              <a:rPr lang="en-US" sz="2400" b="1" dirty="0"/>
              <a:t>is assessed by </a:t>
            </a:r>
            <a:r>
              <a:rPr lang="en-US" sz="2400" b="1" dirty="0">
                <a:solidFill>
                  <a:srgbClr val="FF0000"/>
                </a:solidFill>
              </a:rPr>
              <a:t>sequential CT </a:t>
            </a:r>
            <a:r>
              <a:rPr lang="en-US" sz="2400" b="1" dirty="0"/>
              <a:t>scanning, most commonly at </a:t>
            </a:r>
            <a:r>
              <a:rPr lang="en-US" sz="2400" b="1" dirty="0">
                <a:solidFill>
                  <a:srgbClr val="FF0000"/>
                </a:solidFill>
              </a:rPr>
              <a:t>6- to 12-month </a:t>
            </a:r>
            <a:r>
              <a:rPr lang="en-US" sz="2400" b="1" dirty="0"/>
              <a:t>intervals and applying RECIST 1.1 criteria to </a:t>
            </a:r>
            <a:r>
              <a:rPr lang="en-US" sz="2400" b="1" dirty="0">
                <a:solidFill>
                  <a:srgbClr val="FF0000"/>
                </a:solidFill>
              </a:rPr>
              <a:t>determine disease </a:t>
            </a:r>
            <a:r>
              <a:rPr lang="en-US" sz="2400" b="1" dirty="0"/>
              <a:t>status.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Recently, Tuttle and co-workers proposed that </a:t>
            </a:r>
            <a:r>
              <a:rPr lang="en-US" sz="2400" b="1" dirty="0">
                <a:solidFill>
                  <a:srgbClr val="FF0000"/>
                </a:solidFill>
              </a:rPr>
              <a:t>changes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FF0000"/>
                </a:solidFill>
              </a:rPr>
              <a:t>lesion volume</a:t>
            </a:r>
            <a:r>
              <a:rPr lang="en-US" sz="2400" b="1" dirty="0"/>
              <a:t>, e.g. in </a:t>
            </a:r>
            <a:r>
              <a:rPr lang="en-US" sz="2400" b="1" dirty="0">
                <a:solidFill>
                  <a:srgbClr val="FF0000"/>
                </a:solidFill>
              </a:rPr>
              <a:t>lung metastases</a:t>
            </a:r>
            <a:r>
              <a:rPr lang="en-US" sz="2400" b="1" dirty="0"/>
              <a:t>, may be a more reliable </a:t>
            </a:r>
            <a:r>
              <a:rPr lang="en-US" sz="2400" b="1" dirty="0">
                <a:solidFill>
                  <a:srgbClr val="FF0000"/>
                </a:solidFill>
              </a:rPr>
              <a:t>prognostic marker </a:t>
            </a:r>
            <a:r>
              <a:rPr lang="en-US" sz="2400" b="1" dirty="0"/>
              <a:t>for </a:t>
            </a:r>
            <a:r>
              <a:rPr lang="en-US" sz="2400" b="1" dirty="0" err="1"/>
              <a:t>tumour</a:t>
            </a:r>
            <a:r>
              <a:rPr lang="en-US" sz="2400" b="1" dirty="0"/>
              <a:t> growth than RECIST and may possibly facilitate the </a:t>
            </a:r>
            <a:r>
              <a:rPr lang="en-US" sz="2400" b="1" dirty="0">
                <a:solidFill>
                  <a:srgbClr val="FF0000"/>
                </a:solidFill>
              </a:rPr>
              <a:t>decision</a:t>
            </a:r>
            <a:r>
              <a:rPr lang="en-US" sz="2400" b="1" dirty="0"/>
              <a:t> when to </a:t>
            </a:r>
            <a:r>
              <a:rPr lang="en-US" sz="2400" b="1" dirty="0">
                <a:solidFill>
                  <a:srgbClr val="FF0000"/>
                </a:solidFill>
              </a:rPr>
              <a:t>start MKI </a:t>
            </a:r>
            <a:r>
              <a:rPr lang="en-US" sz="2400" b="1" dirty="0"/>
              <a:t>therapy.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0870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FC6C6E-E2A8-4D9A-A3EF-D9075A48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00932"/>
            <a:ext cx="8596668" cy="10866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E803C7-DDC1-4D7A-98FB-1702956C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22351"/>
            <a:ext cx="9007355" cy="5661329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 In addition to </a:t>
            </a:r>
            <a:r>
              <a:rPr lang="en-US" sz="2000" b="1" dirty="0">
                <a:solidFill>
                  <a:srgbClr val="FF0000"/>
                </a:solidFill>
              </a:rPr>
              <a:t>morphological imaging</a:t>
            </a:r>
            <a:r>
              <a:rPr lang="en-US" sz="2000" b="1" dirty="0"/>
              <a:t>, important prognostic indicators may be derived from </a:t>
            </a:r>
            <a:r>
              <a:rPr lang="en-US" sz="2000" b="1" dirty="0">
                <a:solidFill>
                  <a:srgbClr val="FF0000"/>
                </a:solidFill>
              </a:rPr>
              <a:t>FDG-PET/CT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In a </a:t>
            </a:r>
            <a:r>
              <a:rPr lang="en-US" sz="2000" b="1" dirty="0">
                <a:solidFill>
                  <a:srgbClr val="FF0000"/>
                </a:solidFill>
              </a:rPr>
              <a:t>pilot</a:t>
            </a:r>
            <a:r>
              <a:rPr lang="en-US" sz="2000" b="1" dirty="0"/>
              <a:t> study, TC patients with </a:t>
            </a:r>
            <a:r>
              <a:rPr lang="en-US" sz="2000" b="1" dirty="0">
                <a:solidFill>
                  <a:srgbClr val="FF0000"/>
                </a:solidFill>
              </a:rPr>
              <a:t>FDG-PET-positive</a:t>
            </a:r>
            <a:r>
              <a:rPr lang="en-US" sz="2000" b="1" dirty="0"/>
              <a:t> </a:t>
            </a:r>
            <a:r>
              <a:rPr lang="en-US" sz="2000" b="1" dirty="0" err="1"/>
              <a:t>tumour</a:t>
            </a:r>
            <a:r>
              <a:rPr lang="en-US" sz="2000" b="1" dirty="0"/>
              <a:t> lesions had a </a:t>
            </a:r>
            <a:r>
              <a:rPr lang="en-US" sz="2000" b="1" dirty="0">
                <a:solidFill>
                  <a:srgbClr val="00B0F0"/>
                </a:solidFill>
              </a:rPr>
              <a:t>significantly shorter survival</a:t>
            </a:r>
            <a:r>
              <a:rPr lang="en-US" sz="2000" b="1" dirty="0"/>
              <a:t> than patients with </a:t>
            </a:r>
            <a:r>
              <a:rPr lang="en-US" sz="2000" b="1" dirty="0">
                <a:solidFill>
                  <a:srgbClr val="FF0000"/>
                </a:solidFill>
              </a:rPr>
              <a:t>metastatic</a:t>
            </a:r>
            <a:r>
              <a:rPr lang="en-US" sz="2000" b="1" dirty="0"/>
              <a:t> TC, but no increased glucose uptake 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Furthermore, by comparison with </a:t>
            </a:r>
            <a:r>
              <a:rPr lang="en-US" sz="2000" b="1" dirty="0">
                <a:solidFill>
                  <a:srgbClr val="FF0000"/>
                </a:solidFill>
              </a:rPr>
              <a:t>RAI avidity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00B0F0"/>
                </a:solidFill>
              </a:rPr>
              <a:t>FDG </a:t>
            </a:r>
            <a:r>
              <a:rPr lang="en-US" sz="2000" b="1" dirty="0">
                <a:solidFill>
                  <a:srgbClr val="FF0000"/>
                </a:solidFill>
              </a:rPr>
              <a:t>positivity </a:t>
            </a:r>
            <a:r>
              <a:rPr lang="en-US" sz="2000" b="1" dirty="0"/>
              <a:t>had a more </a:t>
            </a:r>
            <a:r>
              <a:rPr lang="en-US" sz="2000" b="1" dirty="0">
                <a:solidFill>
                  <a:srgbClr val="00B0F0"/>
                </a:solidFill>
              </a:rPr>
              <a:t>profound negative impact </a:t>
            </a:r>
            <a:r>
              <a:rPr lang="en-US" sz="2000" b="1" dirty="0"/>
              <a:t>on survival, as confirmed in an independent second study.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4313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5B473-12AD-4324-B055-39E245F2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2919D1-4A20-435C-9E3D-45094F8E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66692"/>
            <a:ext cx="8959647" cy="5852159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Tumour burden </a:t>
            </a:r>
            <a:r>
              <a:rPr lang="en-US" sz="2400" b="1" dirty="0"/>
              <a:t>describes the total </a:t>
            </a:r>
            <a:r>
              <a:rPr lang="en-US" sz="2400" b="1" dirty="0" err="1"/>
              <a:t>tumour</a:t>
            </a:r>
            <a:r>
              <a:rPr lang="en-US" sz="2400" b="1" dirty="0"/>
              <a:t> mass in the body.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Its </a:t>
            </a:r>
            <a:r>
              <a:rPr lang="en-US" sz="2400" b="1" dirty="0">
                <a:solidFill>
                  <a:srgbClr val="FF0000"/>
                </a:solidFill>
              </a:rPr>
              <a:t>assessment</a:t>
            </a:r>
            <a:r>
              <a:rPr lang="en-US" sz="2400" b="1" dirty="0"/>
              <a:t> should be based on </a:t>
            </a:r>
            <a:r>
              <a:rPr lang="en-US" sz="2400" b="1" dirty="0">
                <a:solidFill>
                  <a:srgbClr val="FF0000"/>
                </a:solidFill>
              </a:rPr>
              <a:t>imaging</a:t>
            </a:r>
            <a:r>
              <a:rPr lang="en-US" sz="2400" b="1" dirty="0"/>
              <a:t> including high-resolution </a:t>
            </a:r>
            <a:r>
              <a:rPr lang="en-US" sz="2400" b="1" dirty="0">
                <a:solidFill>
                  <a:srgbClr val="FF0000"/>
                </a:solidFill>
              </a:rPr>
              <a:t>neck ultrasonography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rgbClr val="FF0000"/>
                </a:solidFill>
              </a:rPr>
              <a:t>CT</a:t>
            </a:r>
            <a:r>
              <a:rPr lang="en-US" sz="2400" b="1" dirty="0"/>
              <a:t> scanning of </a:t>
            </a:r>
            <a:r>
              <a:rPr lang="en-US" sz="2400" b="1" dirty="0">
                <a:solidFill>
                  <a:srgbClr val="FF0000"/>
                </a:solidFill>
              </a:rPr>
              <a:t>neck</a:t>
            </a:r>
            <a:r>
              <a:rPr lang="en-US" sz="2400" b="1" dirty="0"/>
              <a:t>, chest, </a:t>
            </a:r>
            <a:r>
              <a:rPr lang="en-US" sz="2400" b="1" dirty="0">
                <a:solidFill>
                  <a:srgbClr val="FF0000"/>
                </a:solidFill>
              </a:rPr>
              <a:t>abdomen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brain</a:t>
            </a:r>
            <a:r>
              <a:rPr lang="en-US" sz="2400" b="1" dirty="0"/>
              <a:t>, in addition to assessment for bone metastases by </a:t>
            </a:r>
            <a:r>
              <a:rPr lang="en-US" sz="2400" b="1" dirty="0">
                <a:solidFill>
                  <a:srgbClr val="FF0000"/>
                </a:solidFill>
              </a:rPr>
              <a:t>scintigraphy </a:t>
            </a:r>
            <a:r>
              <a:rPr lang="en-US" sz="2400" b="1" dirty="0"/>
              <a:t>and CT.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6482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A78AF-545D-4E26-BB04-1E28F9F5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40689"/>
            <a:ext cx="8596668" cy="6891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08364A-4A38-45C8-B1B0-D0EE5891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61" y="747423"/>
            <a:ext cx="9961511" cy="5953897"/>
          </a:xfrm>
        </p:spPr>
        <p:txBody>
          <a:bodyPr>
            <a:noAutofit/>
          </a:bodyPr>
          <a:lstStyle/>
          <a:p>
            <a:pPr algn="l" rtl="0">
              <a:lnSpc>
                <a:spcPct val="300000"/>
              </a:lnSpc>
            </a:pPr>
            <a:r>
              <a:rPr lang="en-US" sz="2400" b="1" dirty="0"/>
              <a:t>Alternatively and due to its prognostic impact, </a:t>
            </a:r>
            <a:r>
              <a:rPr lang="en-US" sz="2400" b="1" dirty="0">
                <a:solidFill>
                  <a:srgbClr val="FF0000"/>
                </a:solidFill>
              </a:rPr>
              <a:t>FDGPET/CT </a:t>
            </a:r>
            <a:r>
              <a:rPr lang="en-US" sz="2400" b="1" dirty="0"/>
              <a:t>scanning should be considered in </a:t>
            </a:r>
            <a:r>
              <a:rPr lang="en-US" sz="2400" b="1" dirty="0">
                <a:solidFill>
                  <a:srgbClr val="FF0000"/>
                </a:solidFill>
              </a:rPr>
              <a:t>RAI-R disease</a:t>
            </a:r>
            <a:r>
              <a:rPr lang="en-US" sz="2400" b="1" dirty="0"/>
              <a:t>.</a:t>
            </a:r>
          </a:p>
          <a:p>
            <a:pPr algn="l" rtl="0">
              <a:lnSpc>
                <a:spcPct val="300000"/>
              </a:lnSpc>
            </a:pPr>
            <a:r>
              <a:rPr lang="en-US" sz="2400" b="1" dirty="0"/>
              <a:t> Moreover, </a:t>
            </a:r>
            <a:r>
              <a:rPr lang="en-US" sz="2400" b="1" dirty="0">
                <a:solidFill>
                  <a:srgbClr val="FF0000"/>
                </a:solidFill>
              </a:rPr>
              <a:t>focused diagnostics</a:t>
            </a:r>
            <a:r>
              <a:rPr lang="en-US" sz="2400" b="1" dirty="0"/>
              <a:t>, e.g. </a:t>
            </a:r>
            <a:r>
              <a:rPr lang="en-US" sz="2400" b="1" dirty="0">
                <a:solidFill>
                  <a:srgbClr val="FF0000"/>
                </a:solidFill>
              </a:rPr>
              <a:t>bronchoscopy</a:t>
            </a:r>
            <a:r>
              <a:rPr lang="en-US" sz="2400" b="1" dirty="0"/>
              <a:t> or </a:t>
            </a:r>
            <a:r>
              <a:rPr lang="en-US" sz="2400" b="1" dirty="0" err="1"/>
              <a:t>oesophago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duodenoscopy</a:t>
            </a:r>
            <a:r>
              <a:rPr lang="en-US" sz="2400" b="1" dirty="0"/>
              <a:t>, may be indicated to </a:t>
            </a:r>
            <a:r>
              <a:rPr lang="en-US" sz="2400" b="1" dirty="0">
                <a:solidFill>
                  <a:srgbClr val="FF0000"/>
                </a:solidFill>
              </a:rPr>
              <a:t>clarify local </a:t>
            </a:r>
            <a:r>
              <a:rPr lang="en-US" sz="2400" b="1" dirty="0" err="1">
                <a:solidFill>
                  <a:srgbClr val="FF0000"/>
                </a:solidFill>
              </a:rPr>
              <a:t>tumour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extension with current, imminent, or likely complications.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3822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35E7B-74FD-4F54-AD71-E5261BD0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03D30A-77C9-4E18-87C2-D86911C9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20362"/>
            <a:ext cx="9253845" cy="5736867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Tumour burden </a:t>
            </a:r>
            <a:r>
              <a:rPr lang="en-US" sz="2000" b="1" dirty="0"/>
              <a:t>can be roughly estimated by </a:t>
            </a:r>
            <a:r>
              <a:rPr lang="en-US" sz="2000" b="1" dirty="0" err="1">
                <a:solidFill>
                  <a:srgbClr val="FF0000"/>
                </a:solidFill>
              </a:rPr>
              <a:t>Tg</a:t>
            </a:r>
            <a:r>
              <a:rPr lang="en-US" sz="2000" b="1" dirty="0">
                <a:solidFill>
                  <a:srgbClr val="FF0000"/>
                </a:solidFill>
              </a:rPr>
              <a:t> levels</a:t>
            </a:r>
            <a:r>
              <a:rPr lang="en-US" sz="2000" b="1" dirty="0"/>
              <a:t>, as well as the </a:t>
            </a:r>
            <a:r>
              <a:rPr lang="en-US" sz="2000" b="1" dirty="0">
                <a:solidFill>
                  <a:srgbClr val="FF0000"/>
                </a:solidFill>
              </a:rPr>
              <a:t>rapid progression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poor </a:t>
            </a:r>
            <a:r>
              <a:rPr lang="en-US" sz="2000" b="1" dirty="0"/>
              <a:t>prognosis of the disease can be predicted by a </a:t>
            </a:r>
            <a:r>
              <a:rPr lang="en-US" sz="2000" b="1" dirty="0" err="1">
                <a:solidFill>
                  <a:srgbClr val="00B0F0"/>
                </a:solidFill>
              </a:rPr>
              <a:t>Tg</a:t>
            </a:r>
            <a:r>
              <a:rPr lang="en-US" sz="2000" b="1" dirty="0">
                <a:solidFill>
                  <a:srgbClr val="00B0F0"/>
                </a:solidFill>
              </a:rPr>
              <a:t> doubling time </a:t>
            </a:r>
            <a:r>
              <a:rPr lang="en-US" sz="2000" b="1" dirty="0">
                <a:solidFill>
                  <a:srgbClr val="FF0000"/>
                </a:solidFill>
              </a:rPr>
              <a:t>&lt; 1 year 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However, in </a:t>
            </a:r>
            <a:r>
              <a:rPr lang="en-US" sz="2000" b="1" dirty="0">
                <a:solidFill>
                  <a:srgbClr val="FF0000"/>
                </a:solidFill>
              </a:rPr>
              <a:t>some aggressive </a:t>
            </a:r>
            <a:r>
              <a:rPr lang="en-US" sz="2000" b="1" dirty="0"/>
              <a:t>TC, with a </a:t>
            </a:r>
            <a:r>
              <a:rPr lang="en-US" sz="2000" b="1" dirty="0">
                <a:solidFill>
                  <a:srgbClr val="FF0000"/>
                </a:solidFill>
              </a:rPr>
              <a:t>poor level of </a:t>
            </a:r>
            <a:r>
              <a:rPr lang="en-US" sz="2000" b="1" dirty="0" err="1">
                <a:solidFill>
                  <a:srgbClr val="FF0000"/>
                </a:solidFill>
              </a:rPr>
              <a:t>Tg</a:t>
            </a:r>
            <a:r>
              <a:rPr lang="en-US" sz="2000" b="1" dirty="0">
                <a:solidFill>
                  <a:srgbClr val="FF0000"/>
                </a:solidFill>
              </a:rPr>
              <a:t> secretion</a:t>
            </a:r>
            <a:r>
              <a:rPr lang="en-US" sz="2000" b="1" dirty="0"/>
              <a:t>, </a:t>
            </a:r>
            <a:r>
              <a:rPr lang="en-US" sz="2000" b="1" dirty="0" err="1"/>
              <a:t>Tg</a:t>
            </a:r>
            <a:r>
              <a:rPr lang="en-US" sz="2000" b="1" dirty="0"/>
              <a:t> level might </a:t>
            </a:r>
            <a:r>
              <a:rPr lang="en-US" sz="2000" b="1" dirty="0">
                <a:solidFill>
                  <a:srgbClr val="FF0000"/>
                </a:solidFill>
              </a:rPr>
              <a:t>underestimate </a:t>
            </a:r>
            <a:r>
              <a:rPr lang="en-US" sz="2000" b="1" dirty="0" err="1"/>
              <a:t>tumour</a:t>
            </a:r>
            <a:r>
              <a:rPr lang="en-US" sz="2000" b="1" dirty="0"/>
              <a:t> burden. Furthermore, in the presence of </a:t>
            </a:r>
            <a:r>
              <a:rPr lang="en-US" sz="2000" b="1" dirty="0" err="1">
                <a:solidFill>
                  <a:srgbClr val="FF0000"/>
                </a:solidFill>
              </a:rPr>
              <a:t>TgAb</a:t>
            </a:r>
            <a:r>
              <a:rPr lang="en-US" sz="2000" b="1" dirty="0"/>
              <a:t>, </a:t>
            </a:r>
            <a:r>
              <a:rPr lang="en-US" sz="2000" b="1" dirty="0" err="1"/>
              <a:t>Tg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cannot</a:t>
            </a:r>
            <a:r>
              <a:rPr lang="en-US" sz="2000" b="1" dirty="0"/>
              <a:t> be used as a </a:t>
            </a:r>
            <a:r>
              <a:rPr lang="en-US" sz="2000" b="1" dirty="0">
                <a:solidFill>
                  <a:srgbClr val="FF0000"/>
                </a:solidFill>
              </a:rPr>
              <a:t>reliable</a:t>
            </a:r>
            <a:r>
              <a:rPr lang="en-US" sz="2000" b="1" dirty="0"/>
              <a:t> </a:t>
            </a:r>
            <a:r>
              <a:rPr lang="en-US" sz="2000" b="1" dirty="0" err="1"/>
              <a:t>tumour</a:t>
            </a:r>
            <a:r>
              <a:rPr lang="en-US" sz="2000" b="1" dirty="0"/>
              <a:t> marker.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It is worth noting that in patients with </a:t>
            </a:r>
            <a:r>
              <a:rPr lang="en-US" sz="2000" b="1" dirty="0">
                <a:solidFill>
                  <a:srgbClr val="FF0000"/>
                </a:solidFill>
              </a:rPr>
              <a:t>advanced </a:t>
            </a:r>
            <a:r>
              <a:rPr lang="en-US" sz="2000" b="1" dirty="0"/>
              <a:t>TC, </a:t>
            </a:r>
            <a:r>
              <a:rPr lang="en-US" sz="2000" b="1" dirty="0" err="1">
                <a:solidFill>
                  <a:srgbClr val="FF0000"/>
                </a:solidFill>
              </a:rPr>
              <a:t>rhTSH</a:t>
            </a:r>
            <a:r>
              <a:rPr lang="en-US" sz="2000" b="1" dirty="0">
                <a:solidFill>
                  <a:srgbClr val="FF0000"/>
                </a:solidFill>
              </a:rPr>
              <a:t> test </a:t>
            </a:r>
            <a:r>
              <a:rPr lang="en-US" sz="2000" b="1" dirty="0"/>
              <a:t>is </a:t>
            </a:r>
            <a:r>
              <a:rPr lang="en-US" sz="2000" b="1" dirty="0">
                <a:solidFill>
                  <a:srgbClr val="FF0000"/>
                </a:solidFill>
              </a:rPr>
              <a:t>not </a:t>
            </a:r>
            <a:r>
              <a:rPr lang="en-US" sz="2000" b="1" dirty="0"/>
              <a:t>performed since data on the </a:t>
            </a:r>
            <a:r>
              <a:rPr lang="en-US" sz="2000" b="1" dirty="0" err="1"/>
              <a:t>Tg</a:t>
            </a:r>
            <a:r>
              <a:rPr lang="en-US" sz="2000" b="1" dirty="0"/>
              <a:t>-stimulated levels </a:t>
            </a:r>
            <a:r>
              <a:rPr lang="en-US" sz="2000" b="1" dirty="0">
                <a:solidFill>
                  <a:srgbClr val="FF0000"/>
                </a:solidFill>
              </a:rPr>
              <a:t>do not add </a:t>
            </a:r>
            <a:r>
              <a:rPr lang="en-US" sz="2000" b="1" dirty="0"/>
              <a:t>any additional relevant </a:t>
            </a:r>
            <a:r>
              <a:rPr lang="en-US" sz="2000" b="1" dirty="0">
                <a:solidFill>
                  <a:srgbClr val="FF0000"/>
                </a:solidFill>
              </a:rPr>
              <a:t>information</a:t>
            </a:r>
            <a:r>
              <a:rPr lang="en-US" sz="2000" b="1" dirty="0"/>
              <a:t> for the management of these patients.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3478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9B21D-5460-4EC1-86A1-E191BA12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96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86569F-76EF-4BD6-A3B9-AF61C6F5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200647"/>
            <a:ext cx="9493801" cy="5462546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5-year</a:t>
            </a:r>
            <a:r>
              <a:rPr lang="en-US" sz="2400" b="1" dirty="0"/>
              <a:t> relative </a:t>
            </a:r>
            <a:r>
              <a:rPr lang="en-US" sz="2400" b="1" dirty="0">
                <a:solidFill>
                  <a:srgbClr val="FF0000"/>
                </a:solidFill>
              </a:rPr>
              <a:t>survival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TC</a:t>
            </a:r>
            <a:r>
              <a:rPr lang="en-US" sz="2400" b="1" dirty="0"/>
              <a:t> in Europe ranges from </a:t>
            </a:r>
            <a:r>
              <a:rPr lang="en-US" sz="2400" b="1" dirty="0">
                <a:solidFill>
                  <a:srgbClr val="FF0000"/>
                </a:solidFill>
              </a:rPr>
              <a:t>80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90%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TC includes </a:t>
            </a:r>
            <a:r>
              <a:rPr lang="en-US" sz="2400" b="1" dirty="0">
                <a:solidFill>
                  <a:srgbClr val="FF0000"/>
                </a:solidFill>
              </a:rPr>
              <a:t>histological types</a:t>
            </a:r>
            <a:r>
              <a:rPr lang="en-US" sz="2400" b="1" dirty="0"/>
              <a:t> with extremely </a:t>
            </a:r>
            <a:r>
              <a:rPr lang="en-US" sz="2400" b="1" dirty="0">
                <a:solidFill>
                  <a:srgbClr val="FF0000"/>
                </a:solidFill>
              </a:rPr>
              <a:t>different </a:t>
            </a:r>
            <a:r>
              <a:rPr lang="en-US" sz="2400" b="1" dirty="0"/>
              <a:t>prevalence. Among </a:t>
            </a:r>
            <a:r>
              <a:rPr lang="en-US" sz="2400" b="1" dirty="0" err="1"/>
              <a:t>tumours</a:t>
            </a:r>
            <a:r>
              <a:rPr lang="en-US" sz="2400" b="1" dirty="0"/>
              <a:t> originating from the </a:t>
            </a:r>
            <a:r>
              <a:rPr lang="en-US" sz="2400" b="1" dirty="0">
                <a:solidFill>
                  <a:srgbClr val="00B0F0"/>
                </a:solidFill>
              </a:rPr>
              <a:t>follicular epithelium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differentiated TC </a:t>
            </a:r>
            <a:r>
              <a:rPr lang="en-US" sz="2400" b="1" dirty="0"/>
              <a:t>(DTC) is the </a:t>
            </a:r>
            <a:r>
              <a:rPr lang="en-US" sz="2400" b="1" dirty="0">
                <a:solidFill>
                  <a:srgbClr val="FF0000"/>
                </a:solidFill>
              </a:rPr>
              <a:t>most common </a:t>
            </a:r>
            <a:r>
              <a:rPr lang="en-US" sz="2400" b="1" dirty="0"/>
              <a:t>type and includes the </a:t>
            </a:r>
            <a:r>
              <a:rPr lang="en-US" sz="2400" b="1" dirty="0">
                <a:solidFill>
                  <a:srgbClr val="FF0000"/>
                </a:solidFill>
              </a:rPr>
              <a:t>papillary and follicular </a:t>
            </a:r>
            <a:r>
              <a:rPr lang="en-US" sz="2400" b="1" dirty="0" err="1"/>
              <a:t>histotypes</a:t>
            </a:r>
            <a:r>
              <a:rPr lang="en-US" sz="2400" b="1" dirty="0"/>
              <a:t>, making up about </a:t>
            </a:r>
            <a:r>
              <a:rPr lang="en-US" sz="2400" b="1" dirty="0">
                <a:solidFill>
                  <a:srgbClr val="FF0000"/>
                </a:solidFill>
              </a:rPr>
              <a:t>85–95%</a:t>
            </a:r>
            <a:r>
              <a:rPr lang="en-US" sz="2400" b="1" dirty="0"/>
              <a:t> of all </a:t>
            </a:r>
            <a:r>
              <a:rPr lang="en-US" sz="2400" b="1" dirty="0" smtClean="0"/>
              <a:t>TCs.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whereas </a:t>
            </a:r>
            <a:r>
              <a:rPr lang="en-US" sz="2400" b="1" dirty="0" err="1">
                <a:solidFill>
                  <a:srgbClr val="FF0000"/>
                </a:solidFill>
              </a:rPr>
              <a:t>Hürtle</a:t>
            </a:r>
            <a:r>
              <a:rPr lang="en-US" sz="2400" b="1" dirty="0">
                <a:solidFill>
                  <a:srgbClr val="FF0000"/>
                </a:solidFill>
              </a:rPr>
              <a:t> cell</a:t>
            </a:r>
            <a:r>
              <a:rPr lang="en-US" sz="2400" b="1" dirty="0"/>
              <a:t> carcinomas (HC) and </a:t>
            </a:r>
            <a:r>
              <a:rPr lang="en-US" sz="2400" b="1" dirty="0">
                <a:solidFill>
                  <a:srgbClr val="FF0000"/>
                </a:solidFill>
              </a:rPr>
              <a:t>poorly differentiated</a:t>
            </a:r>
            <a:r>
              <a:rPr lang="en-US" sz="2400" b="1" dirty="0"/>
              <a:t> TC account for </a:t>
            </a:r>
            <a:r>
              <a:rPr lang="en-US" sz="2400" b="1" dirty="0">
                <a:solidFill>
                  <a:srgbClr val="FF0000"/>
                </a:solidFill>
              </a:rPr>
              <a:t>2–5%</a:t>
            </a:r>
            <a:r>
              <a:rPr lang="en-US" sz="2400" b="1" dirty="0"/>
              <a:t> each.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7326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EC331-6BED-4F4C-B9B7-1F981712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989BA8-D2ED-4643-9781-7662A27F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85962"/>
            <a:ext cx="8596668" cy="5567901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000" b="1" dirty="0"/>
              <a:t>All patients with advanced </a:t>
            </a:r>
            <a:r>
              <a:rPr lang="en-US" sz="2000" b="1" dirty="0">
                <a:solidFill>
                  <a:srgbClr val="FF0000"/>
                </a:solidFill>
              </a:rPr>
              <a:t>TCs</a:t>
            </a:r>
            <a:r>
              <a:rPr lang="en-US" sz="2000" b="1" dirty="0"/>
              <a:t> require control of their thyroid function in order to maintain </a:t>
            </a:r>
            <a:r>
              <a:rPr lang="en-US" sz="2000" b="1" dirty="0">
                <a:solidFill>
                  <a:srgbClr val="FF0000"/>
                </a:solidFill>
              </a:rPr>
              <a:t>suppressed TSH </a:t>
            </a:r>
            <a:r>
              <a:rPr lang="en-US" sz="2000" b="1" dirty="0"/>
              <a:t>levels. Thus, </a:t>
            </a:r>
            <a:r>
              <a:rPr lang="en-US" sz="2000" b="1" dirty="0">
                <a:solidFill>
                  <a:srgbClr val="FF0000"/>
                </a:solidFill>
              </a:rPr>
              <a:t>TSH and fT4 </a:t>
            </a:r>
            <a:r>
              <a:rPr lang="en-US" sz="2000" b="1" dirty="0"/>
              <a:t>serum concentrations should be obtained at </a:t>
            </a:r>
            <a:r>
              <a:rPr lang="en-US" sz="2000" b="1" dirty="0">
                <a:solidFill>
                  <a:srgbClr val="FF0000"/>
                </a:solidFill>
              </a:rPr>
              <a:t>6- to 12-month </a:t>
            </a:r>
            <a:r>
              <a:rPr lang="en-US" sz="2000" b="1" dirty="0"/>
              <a:t>intervals and </a:t>
            </a:r>
            <a:r>
              <a:rPr lang="en-US" sz="2000" b="1" dirty="0">
                <a:solidFill>
                  <a:srgbClr val="FF0000"/>
                </a:solidFill>
              </a:rPr>
              <a:t>more frequently</a:t>
            </a:r>
            <a:r>
              <a:rPr lang="en-US" sz="2000" b="1" dirty="0"/>
              <a:t> if </a:t>
            </a:r>
            <a:r>
              <a:rPr lang="en-US" sz="2000" b="1" dirty="0">
                <a:solidFill>
                  <a:srgbClr val="FF0000"/>
                </a:solidFill>
              </a:rPr>
              <a:t>MKI treatment </a:t>
            </a:r>
            <a:r>
              <a:rPr lang="en-US" sz="2000" b="1" dirty="0"/>
              <a:t>is started. In case of postoperative </a:t>
            </a:r>
            <a:r>
              <a:rPr lang="en-US" sz="2000" b="1" dirty="0">
                <a:solidFill>
                  <a:srgbClr val="FF0000"/>
                </a:solidFill>
              </a:rPr>
              <a:t>hypoparathyroidism</a:t>
            </a:r>
            <a:r>
              <a:rPr lang="en-US" sz="2000" b="1" dirty="0"/>
              <a:t>, regular control of </a:t>
            </a:r>
            <a:r>
              <a:rPr lang="en-US" sz="2000" b="1" dirty="0">
                <a:solidFill>
                  <a:srgbClr val="FF0000"/>
                </a:solidFill>
              </a:rPr>
              <a:t>calcium </a:t>
            </a:r>
            <a:r>
              <a:rPr lang="en-US" sz="2000" b="1" dirty="0"/>
              <a:t>status is required following the recent recommendations of the American Thyroid Association.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7013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292D9-6F7C-4464-B6CC-3C0850EA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4EC95D-CBC7-4E9F-8FD0-17791BEA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5819"/>
            <a:ext cx="8880134" cy="544664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[</a:t>
            </a:r>
            <a:r>
              <a:rPr lang="en-US" sz="2000" b="1" dirty="0">
                <a:highlight>
                  <a:srgbClr val="00FFFF"/>
                </a:highlight>
              </a:rPr>
              <a:t>R8</a:t>
            </a:r>
            <a:r>
              <a:rPr lang="en-US" sz="2000" b="1" dirty="0"/>
              <a:t>] A careful </a:t>
            </a:r>
            <a:r>
              <a:rPr lang="en-US" sz="2000" b="1" dirty="0">
                <a:solidFill>
                  <a:srgbClr val="FF0000"/>
                </a:solidFill>
              </a:rPr>
              <a:t>clinical assessment </a:t>
            </a:r>
            <a:r>
              <a:rPr lang="en-US" sz="2000" b="1" dirty="0"/>
              <a:t>is recommended at </a:t>
            </a:r>
            <a:r>
              <a:rPr lang="en-US" sz="2000" b="1" dirty="0">
                <a:solidFill>
                  <a:srgbClr val="FF0000"/>
                </a:solidFill>
              </a:rPr>
              <a:t>every follow-up </a:t>
            </a:r>
            <a:r>
              <a:rPr lang="en-US" sz="2000" b="1" dirty="0"/>
              <a:t>visit. Particular attention should be paid to </a:t>
            </a:r>
            <a:r>
              <a:rPr lang="en-US" sz="2000" b="1" dirty="0">
                <a:solidFill>
                  <a:srgbClr val="FF0000"/>
                </a:solidFill>
              </a:rPr>
              <a:t>clinical manifestations </a:t>
            </a:r>
            <a:r>
              <a:rPr lang="en-US" sz="2000" b="1" dirty="0"/>
              <a:t>of advanced disease and </a:t>
            </a:r>
            <a:r>
              <a:rPr lang="en-US" sz="2000" b="1" dirty="0">
                <a:solidFill>
                  <a:srgbClr val="FF0000"/>
                </a:solidFill>
              </a:rPr>
              <a:t>quality of life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[</a:t>
            </a:r>
            <a:r>
              <a:rPr lang="en-US" sz="2000" b="1" dirty="0">
                <a:highlight>
                  <a:srgbClr val="00FFFF"/>
                </a:highlight>
              </a:rPr>
              <a:t>R9</a:t>
            </a:r>
            <a:r>
              <a:rPr lang="en-US" sz="2000" b="1" dirty="0"/>
              <a:t>] Laboratory assessment should include </a:t>
            </a:r>
            <a:r>
              <a:rPr lang="en-US" sz="2000" b="1" dirty="0">
                <a:solidFill>
                  <a:srgbClr val="FF0000"/>
                </a:solidFill>
              </a:rPr>
              <a:t>TSH, fT4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calcium </a:t>
            </a:r>
            <a:r>
              <a:rPr lang="en-US" sz="2000" b="1" dirty="0"/>
              <a:t>status in case of postoperative hypoparathyroidism. </a:t>
            </a:r>
            <a:r>
              <a:rPr lang="en-US" sz="2000" b="1" dirty="0" err="1">
                <a:solidFill>
                  <a:srgbClr val="FF0000"/>
                </a:solidFill>
              </a:rPr>
              <a:t>Tg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and </a:t>
            </a:r>
            <a:r>
              <a:rPr lang="en-US" sz="2000" b="1" dirty="0" err="1"/>
              <a:t>Tg</a:t>
            </a:r>
            <a:r>
              <a:rPr lang="en-US" sz="2000" b="1" dirty="0"/>
              <a:t> antibody </a:t>
            </a:r>
            <a:r>
              <a:rPr lang="en-US" sz="2000" b="1" dirty="0" err="1"/>
              <a:t>titre</a:t>
            </a:r>
            <a:r>
              <a:rPr lang="en-US" sz="2000" b="1" dirty="0"/>
              <a:t> should be assessed using the locally available </a:t>
            </a:r>
            <a:r>
              <a:rPr lang="en-US" sz="2000" b="1" dirty="0" err="1"/>
              <a:t>Tg</a:t>
            </a:r>
            <a:r>
              <a:rPr lang="en-US" sz="2000" b="1" dirty="0"/>
              <a:t> assay and relying on </a:t>
            </a:r>
            <a:r>
              <a:rPr lang="en-US" sz="2000" b="1" dirty="0">
                <a:solidFill>
                  <a:srgbClr val="FF0000"/>
                </a:solidFill>
              </a:rPr>
              <a:t>dynamics in sequential </a:t>
            </a:r>
            <a:r>
              <a:rPr lang="en-US" sz="2000" b="1" dirty="0"/>
              <a:t>measurements rather than absolute </a:t>
            </a:r>
            <a:r>
              <a:rPr lang="en-US" sz="2000" b="1" dirty="0" err="1"/>
              <a:t>Tg</a:t>
            </a:r>
            <a:r>
              <a:rPr lang="en-US" sz="2000" b="1" dirty="0"/>
              <a:t> concentrations. A </a:t>
            </a:r>
            <a:r>
              <a:rPr lang="en-US" sz="2000" b="1" dirty="0">
                <a:solidFill>
                  <a:srgbClr val="FF0000"/>
                </a:solidFill>
              </a:rPr>
              <a:t>change in assays </a:t>
            </a:r>
            <a:r>
              <a:rPr lang="en-US" sz="2000" b="1" dirty="0"/>
              <a:t>should be </a:t>
            </a:r>
            <a:r>
              <a:rPr lang="en-US" sz="2000" b="1" dirty="0">
                <a:solidFill>
                  <a:srgbClr val="FF0000"/>
                </a:solidFill>
              </a:rPr>
              <a:t>avoided</a:t>
            </a:r>
            <a:r>
              <a:rPr lang="en-US" sz="2000" b="1" dirty="0"/>
              <a:t>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8005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AE580-3699-4784-9258-57D527E1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8A1D46-F476-42E9-9ABC-C61828D24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4216"/>
            <a:ext cx="8896036" cy="5609647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[</a:t>
            </a:r>
            <a:r>
              <a:rPr lang="en-US" b="1" dirty="0">
                <a:highlight>
                  <a:srgbClr val="00FFFF"/>
                </a:highlight>
              </a:rPr>
              <a:t>R10</a:t>
            </a:r>
            <a:r>
              <a:rPr lang="en-US" b="1" dirty="0"/>
              <a:t>] In advanced TC, </a:t>
            </a:r>
            <a:r>
              <a:rPr lang="en-US" b="1" dirty="0">
                <a:solidFill>
                  <a:srgbClr val="FF0000"/>
                </a:solidFill>
              </a:rPr>
              <a:t>serial imaging </a:t>
            </a:r>
            <a:r>
              <a:rPr lang="en-US" b="1" dirty="0"/>
              <a:t>at </a:t>
            </a:r>
            <a:r>
              <a:rPr lang="en-US" b="1" dirty="0">
                <a:solidFill>
                  <a:srgbClr val="FF0000"/>
                </a:solidFill>
              </a:rPr>
              <a:t>6- to 12-month </a:t>
            </a:r>
            <a:r>
              <a:rPr lang="en-US" b="1" dirty="0"/>
              <a:t>intervals, e.g. with w</a:t>
            </a:r>
            <a:r>
              <a:rPr lang="en-US" b="1" dirty="0">
                <a:solidFill>
                  <a:srgbClr val="FF0000"/>
                </a:solidFill>
              </a:rPr>
              <a:t>hole-body CT </a:t>
            </a:r>
            <a:r>
              <a:rPr lang="en-US" b="1" dirty="0"/>
              <a:t>and applying RECIST, is useful to assess dynamics of </a:t>
            </a:r>
            <a:r>
              <a:rPr lang="en-US" b="1" dirty="0" err="1"/>
              <a:t>tumour</a:t>
            </a:r>
            <a:r>
              <a:rPr lang="en-US" b="1" dirty="0"/>
              <a:t> growth. </a:t>
            </a:r>
            <a:r>
              <a:rPr lang="en-US" b="1" dirty="0">
                <a:solidFill>
                  <a:srgbClr val="FF0000"/>
                </a:solidFill>
              </a:rPr>
              <a:t>18-FDG-PET/CT </a:t>
            </a:r>
            <a:r>
              <a:rPr lang="en-US" b="1" dirty="0"/>
              <a:t>scanning may yield additional information on </a:t>
            </a:r>
            <a:r>
              <a:rPr lang="en-US" b="1" dirty="0" err="1">
                <a:solidFill>
                  <a:srgbClr val="FF0000"/>
                </a:solidFill>
              </a:rPr>
              <a:t>tumour</a:t>
            </a:r>
            <a:r>
              <a:rPr lang="en-US" b="1" dirty="0">
                <a:solidFill>
                  <a:srgbClr val="FF0000"/>
                </a:solidFill>
              </a:rPr>
              <a:t> biology</a:t>
            </a:r>
            <a:r>
              <a:rPr lang="en-US" b="1" dirty="0"/>
              <a:t> with a negative prognostic impact for lesions with increased glucose uptake.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[</a:t>
            </a:r>
            <a:r>
              <a:rPr lang="en-US" b="1" dirty="0">
                <a:highlight>
                  <a:srgbClr val="00FFFF"/>
                </a:highlight>
              </a:rPr>
              <a:t>R11</a:t>
            </a:r>
            <a:r>
              <a:rPr lang="en-US" b="1" dirty="0"/>
              <a:t>] </a:t>
            </a:r>
            <a:r>
              <a:rPr lang="en-US" b="1" dirty="0">
                <a:solidFill>
                  <a:srgbClr val="FF0000"/>
                </a:solidFill>
              </a:rPr>
              <a:t>No single imaging </a:t>
            </a:r>
            <a:r>
              <a:rPr lang="en-US" b="1" dirty="0"/>
              <a:t>modality provides “</a:t>
            </a:r>
            <a:r>
              <a:rPr lang="en-US" b="1" dirty="0">
                <a:solidFill>
                  <a:srgbClr val="FF0000"/>
                </a:solidFill>
              </a:rPr>
              <a:t>one and all</a:t>
            </a:r>
            <a:r>
              <a:rPr lang="en-US" b="1" dirty="0"/>
              <a:t>” information on </a:t>
            </a:r>
            <a:r>
              <a:rPr lang="en-US" b="1" dirty="0" err="1"/>
              <a:t>tumour</a:t>
            </a:r>
            <a:r>
              <a:rPr lang="en-US" b="1" dirty="0"/>
              <a:t> biology; hence, a </a:t>
            </a:r>
            <a:r>
              <a:rPr lang="en-US" b="1" dirty="0">
                <a:solidFill>
                  <a:srgbClr val="00B0F0"/>
                </a:solidFill>
              </a:rPr>
              <a:t>combination of imaging </a:t>
            </a:r>
            <a:r>
              <a:rPr lang="en-US" b="1" dirty="0"/>
              <a:t>techniques and where indicated, other diagnostics, e.g. </a:t>
            </a:r>
            <a:r>
              <a:rPr lang="en-US" b="1" dirty="0">
                <a:solidFill>
                  <a:srgbClr val="FF0000"/>
                </a:solidFill>
              </a:rPr>
              <a:t>endoscopy</a:t>
            </a:r>
            <a:r>
              <a:rPr lang="en-US" b="1" dirty="0"/>
              <a:t>, are required to unravel which </a:t>
            </a:r>
            <a:r>
              <a:rPr lang="en-US" b="1" dirty="0" err="1"/>
              <a:t>tumour</a:t>
            </a:r>
            <a:r>
              <a:rPr lang="en-US" b="1" dirty="0"/>
              <a:t> lesions require </a:t>
            </a:r>
            <a:r>
              <a:rPr lang="en-US" b="1" dirty="0">
                <a:solidFill>
                  <a:srgbClr val="FF0000"/>
                </a:solidFill>
              </a:rPr>
              <a:t>local or systemic intervention</a:t>
            </a:r>
            <a:r>
              <a:rPr lang="en-US" b="1" dirty="0"/>
              <a:t>.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7788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CE9640-FEC6-48E4-B3B1-B7C16C0D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514162-9D6B-48CE-9679-DF952FD2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57523"/>
            <a:ext cx="8864231" cy="5631513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[</a:t>
            </a:r>
            <a:r>
              <a:rPr lang="en-US" b="1" dirty="0">
                <a:highlight>
                  <a:srgbClr val="00FFFF"/>
                </a:highlight>
              </a:rPr>
              <a:t>R12</a:t>
            </a:r>
            <a:r>
              <a:rPr lang="en-US" b="1" dirty="0"/>
              <a:t>] </a:t>
            </a:r>
            <a:r>
              <a:rPr lang="en-US" b="1" dirty="0">
                <a:solidFill>
                  <a:srgbClr val="FF0000"/>
                </a:solidFill>
              </a:rPr>
              <a:t>Histopathology</a:t>
            </a:r>
            <a:r>
              <a:rPr lang="en-US" b="1" dirty="0"/>
              <a:t> together with </a:t>
            </a:r>
            <a:r>
              <a:rPr lang="en-US" b="1" dirty="0">
                <a:solidFill>
                  <a:srgbClr val="FF0000"/>
                </a:solidFill>
              </a:rPr>
              <a:t>molecular </a:t>
            </a:r>
            <a:r>
              <a:rPr lang="en-US" b="1" dirty="0"/>
              <a:t>pathology </a:t>
            </a:r>
            <a:r>
              <a:rPr lang="en-US" b="1" dirty="0">
                <a:solidFill>
                  <a:srgbClr val="FF0000"/>
                </a:solidFill>
              </a:rPr>
              <a:t>may </a:t>
            </a:r>
            <a:r>
              <a:rPr lang="en-US" b="1" dirty="0"/>
              <a:t>be </a:t>
            </a:r>
            <a:r>
              <a:rPr lang="en-US" b="1" dirty="0">
                <a:solidFill>
                  <a:srgbClr val="FF0000"/>
                </a:solidFill>
              </a:rPr>
              <a:t>predictive</a:t>
            </a:r>
            <a:r>
              <a:rPr lang="en-US" b="1" dirty="0"/>
              <a:t> of the course of TC, </a:t>
            </a:r>
            <a:r>
              <a:rPr lang="en-US" b="1" dirty="0">
                <a:solidFill>
                  <a:srgbClr val="FF0000"/>
                </a:solidFill>
              </a:rPr>
              <a:t>but</a:t>
            </a:r>
            <a:r>
              <a:rPr lang="en-US" b="1" dirty="0"/>
              <a:t> so far has </a:t>
            </a:r>
            <a:r>
              <a:rPr lang="en-US" b="1" dirty="0">
                <a:solidFill>
                  <a:srgbClr val="FF0000"/>
                </a:solidFill>
              </a:rPr>
              <a:t>limited</a:t>
            </a:r>
            <a:r>
              <a:rPr lang="en-US" b="1" dirty="0"/>
              <a:t> impact on management. However, </a:t>
            </a:r>
            <a:r>
              <a:rPr lang="en-US" b="1" dirty="0">
                <a:solidFill>
                  <a:srgbClr val="FF0000"/>
                </a:solidFill>
              </a:rPr>
              <a:t>molecular</a:t>
            </a:r>
            <a:r>
              <a:rPr lang="en-US" b="1" dirty="0"/>
              <a:t> pathology may be useful for individualized, </a:t>
            </a:r>
            <a:r>
              <a:rPr lang="en-US" b="1" dirty="0">
                <a:solidFill>
                  <a:srgbClr val="FF0000"/>
                </a:solidFill>
              </a:rPr>
              <a:t>off-label</a:t>
            </a:r>
            <a:r>
              <a:rPr lang="en-US" b="1" dirty="0"/>
              <a:t> targeted therapies, when no clinical studies are available.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[</a:t>
            </a:r>
            <a:r>
              <a:rPr lang="en-US" b="1" dirty="0">
                <a:highlight>
                  <a:srgbClr val="00FFFF"/>
                </a:highlight>
              </a:rPr>
              <a:t>R13</a:t>
            </a:r>
            <a:r>
              <a:rPr lang="en-US" b="1" dirty="0"/>
              <a:t>] Interpretation of all </a:t>
            </a:r>
            <a:r>
              <a:rPr lang="en-US" b="1" dirty="0">
                <a:solidFill>
                  <a:srgbClr val="FF0000"/>
                </a:solidFill>
              </a:rPr>
              <a:t>diagnostics investigations </a:t>
            </a:r>
            <a:r>
              <a:rPr lang="en-US" b="1" dirty="0"/>
              <a:t>that contribute to the assessment of advanced TC biology requires a </a:t>
            </a:r>
            <a:r>
              <a:rPr lang="en-US" b="1" dirty="0">
                <a:solidFill>
                  <a:srgbClr val="FF0000"/>
                </a:solidFill>
              </a:rPr>
              <a:t>multidisciplinary board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physicians </a:t>
            </a:r>
            <a:r>
              <a:rPr lang="en-US" b="1" dirty="0"/>
              <a:t>with expertise in </a:t>
            </a:r>
            <a:r>
              <a:rPr lang="en-US" b="1" dirty="0">
                <a:solidFill>
                  <a:srgbClr val="FF0000"/>
                </a:solidFill>
              </a:rPr>
              <a:t>endocrinology</a:t>
            </a:r>
            <a:r>
              <a:rPr lang="en-US" b="1" dirty="0"/>
              <a:t>, endocrine </a:t>
            </a:r>
            <a:r>
              <a:rPr lang="en-US" b="1" dirty="0">
                <a:solidFill>
                  <a:srgbClr val="FF0000"/>
                </a:solidFill>
              </a:rPr>
              <a:t>oncology</a:t>
            </a:r>
            <a:r>
              <a:rPr lang="en-US" b="1" dirty="0"/>
              <a:t>, endocrine </a:t>
            </a:r>
            <a:r>
              <a:rPr lang="en-US" b="1" dirty="0">
                <a:solidFill>
                  <a:srgbClr val="FF0000"/>
                </a:solidFill>
              </a:rPr>
              <a:t>surgery</a:t>
            </a:r>
            <a:r>
              <a:rPr lang="en-US" b="1" dirty="0"/>
              <a:t>, radiologist, nuclear medicine, and </a:t>
            </a:r>
            <a:r>
              <a:rPr lang="en-US" b="1" dirty="0">
                <a:solidFill>
                  <a:srgbClr val="FF0000"/>
                </a:solidFill>
              </a:rPr>
              <a:t>pathology</a:t>
            </a:r>
            <a:r>
              <a:rPr lang="en-US" b="1" dirty="0"/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849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86570-ADA6-4BD3-9A22-3C12E48C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Treatments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C8D324-2C7E-4FAB-A066-FC6F53D04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1722"/>
            <a:ext cx="9134576" cy="5438691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Before</a:t>
            </a:r>
            <a:r>
              <a:rPr lang="en-US" sz="2000" b="1" dirty="0"/>
              <a:t> starting systemic therapy with </a:t>
            </a:r>
            <a:r>
              <a:rPr lang="en-US" sz="2000" b="1" dirty="0">
                <a:solidFill>
                  <a:srgbClr val="FF0000"/>
                </a:solidFill>
              </a:rPr>
              <a:t>MKIs</a:t>
            </a:r>
            <a:r>
              <a:rPr lang="en-US" sz="2000" b="1" dirty="0"/>
              <a:t>, a careful analysis of some </a:t>
            </a:r>
            <a:r>
              <a:rPr lang="en-US" sz="2000" b="1" dirty="0">
                <a:solidFill>
                  <a:srgbClr val="FF0000"/>
                </a:solidFill>
              </a:rPr>
              <a:t>clinical</a:t>
            </a:r>
            <a:r>
              <a:rPr lang="en-US" sz="2000" b="1" dirty="0"/>
              <a:t> features of the patient, such as </a:t>
            </a:r>
            <a:r>
              <a:rPr lang="en-US" sz="2000" b="1" dirty="0">
                <a:solidFill>
                  <a:srgbClr val="FF0000"/>
                </a:solidFill>
              </a:rPr>
              <a:t>age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general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health</a:t>
            </a:r>
            <a:r>
              <a:rPr lang="en-US" sz="2000" b="1" dirty="0"/>
              <a:t> conditions, as well as some considerations about the </a:t>
            </a:r>
            <a:r>
              <a:rPr lang="en-US" sz="2000" b="1" dirty="0">
                <a:solidFill>
                  <a:srgbClr val="FF0000"/>
                </a:solidFill>
              </a:rPr>
              <a:t>number</a:t>
            </a:r>
            <a:r>
              <a:rPr lang="en-US" sz="2000" b="1" dirty="0"/>
              <a:t>, the </a:t>
            </a:r>
            <a:r>
              <a:rPr lang="en-US" sz="2000" b="1" dirty="0">
                <a:solidFill>
                  <a:srgbClr val="FF0000"/>
                </a:solidFill>
              </a:rPr>
              <a:t>size</a:t>
            </a:r>
            <a:r>
              <a:rPr lang="en-US" sz="2000" b="1" dirty="0"/>
              <a:t>, the </a:t>
            </a:r>
            <a:r>
              <a:rPr lang="en-US" sz="2000" b="1" dirty="0">
                <a:solidFill>
                  <a:srgbClr val="FF0000"/>
                </a:solidFill>
              </a:rPr>
              <a:t>site</a:t>
            </a:r>
            <a:r>
              <a:rPr lang="en-US" sz="2000" b="1" dirty="0"/>
              <a:t>, and the </a:t>
            </a:r>
            <a:r>
              <a:rPr lang="en-US" sz="2000" b="1" dirty="0">
                <a:solidFill>
                  <a:srgbClr val="FF0000"/>
                </a:solidFill>
              </a:rPr>
              <a:t>rate of growth</a:t>
            </a:r>
            <a:r>
              <a:rPr lang="en-US" sz="2000" b="1" dirty="0"/>
              <a:t> of the </a:t>
            </a:r>
            <a:r>
              <a:rPr lang="en-US" sz="2000" b="1" dirty="0">
                <a:solidFill>
                  <a:srgbClr val="FF0000"/>
                </a:solidFill>
              </a:rPr>
              <a:t>lesions s</a:t>
            </a:r>
            <a:r>
              <a:rPr lang="en-US" sz="2000" b="1" dirty="0"/>
              <a:t>hould be performed.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/>
              <a:t> The reason for this reappraisal is related to </a:t>
            </a:r>
            <a:r>
              <a:rPr lang="en-US" sz="2000" b="1" dirty="0">
                <a:solidFill>
                  <a:srgbClr val="FF0000"/>
                </a:solidFill>
              </a:rPr>
              <a:t>the awareness </a:t>
            </a:r>
            <a:r>
              <a:rPr lang="en-US" sz="2000" b="1" dirty="0"/>
              <a:t>of the </a:t>
            </a:r>
            <a:r>
              <a:rPr lang="en-US" sz="2000" b="1" dirty="0">
                <a:solidFill>
                  <a:srgbClr val="FF0000"/>
                </a:solidFill>
              </a:rPr>
              <a:t>negative </a:t>
            </a:r>
            <a:r>
              <a:rPr lang="en-US" sz="2000" b="1" dirty="0"/>
              <a:t>impact of these </a:t>
            </a:r>
            <a:r>
              <a:rPr lang="en-US" sz="2000" b="1" dirty="0">
                <a:solidFill>
                  <a:srgbClr val="FF0000"/>
                </a:solidFill>
              </a:rPr>
              <a:t>drugs</a:t>
            </a:r>
            <a:r>
              <a:rPr lang="en-US" sz="2000" b="1" dirty="0"/>
              <a:t> on the </a:t>
            </a:r>
            <a:r>
              <a:rPr lang="en-US" sz="2000" b="1" dirty="0">
                <a:solidFill>
                  <a:srgbClr val="FF0000"/>
                </a:solidFill>
              </a:rPr>
              <a:t>quality</a:t>
            </a:r>
            <a:r>
              <a:rPr lang="en-US" sz="2000" b="1" dirty="0"/>
              <a:t> of life of patients.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4035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27407-CEB6-4634-A338-7AD29BC5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96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A8CE9D-ABF9-437E-AC77-C4F62684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3671"/>
            <a:ext cx="9015306" cy="5653376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As a consequence</a:t>
            </a:r>
            <a:r>
              <a:rPr lang="en-US" sz="2000" b="1" dirty="0"/>
              <a:t>, whenever </a:t>
            </a:r>
            <a:r>
              <a:rPr lang="en-US" sz="2000" b="1" dirty="0">
                <a:solidFill>
                  <a:srgbClr val="FF0000"/>
                </a:solidFill>
              </a:rPr>
              <a:t>possible a local treatment</a:t>
            </a:r>
            <a:r>
              <a:rPr lang="en-US" sz="2000" b="1" dirty="0"/>
              <a:t>, including </a:t>
            </a:r>
            <a:r>
              <a:rPr lang="en-US" sz="2000" b="1" dirty="0">
                <a:solidFill>
                  <a:srgbClr val="FF0000"/>
                </a:solidFill>
              </a:rPr>
              <a:t>surgery</a:t>
            </a:r>
            <a:r>
              <a:rPr lang="en-US" sz="2000" b="1" dirty="0"/>
              <a:t>, should be preferred, and </a:t>
            </a:r>
            <a:r>
              <a:rPr lang="en-US" sz="2000" b="1" dirty="0">
                <a:solidFill>
                  <a:srgbClr val="FF0000"/>
                </a:solidFill>
              </a:rPr>
              <a:t>systemic therapy </a:t>
            </a:r>
            <a:r>
              <a:rPr lang="en-US" sz="2000" b="1" dirty="0"/>
              <a:t>should be </a:t>
            </a:r>
            <a:r>
              <a:rPr lang="en-US" sz="2000" b="1" dirty="0">
                <a:solidFill>
                  <a:srgbClr val="FF0000"/>
                </a:solidFill>
              </a:rPr>
              <a:t>postponed</a:t>
            </a:r>
            <a:r>
              <a:rPr lang="en-US" sz="2000" b="1" dirty="0"/>
              <a:t> until evidence of a </a:t>
            </a:r>
            <a:r>
              <a:rPr lang="en-US" sz="2000" b="1" dirty="0" err="1">
                <a:solidFill>
                  <a:srgbClr val="FF0000"/>
                </a:solidFill>
              </a:rPr>
              <a:t>multimetastatic</a:t>
            </a:r>
            <a:r>
              <a:rPr lang="en-US" sz="2000" b="1" dirty="0"/>
              <a:t> progressive disease (Fig. 1).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/>
              <a:t> The possibility of using the same types of </a:t>
            </a:r>
            <a:r>
              <a:rPr lang="en-US" sz="2000" b="1" dirty="0">
                <a:solidFill>
                  <a:srgbClr val="FF0000"/>
                </a:solidFill>
              </a:rPr>
              <a:t>local treatments </a:t>
            </a:r>
            <a:r>
              <a:rPr lang="en-US" sz="2000" b="1" dirty="0"/>
              <a:t>should be </a:t>
            </a:r>
            <a:r>
              <a:rPr lang="en-US" sz="2000" b="1" dirty="0">
                <a:solidFill>
                  <a:srgbClr val="FF0000"/>
                </a:solidFill>
              </a:rPr>
              <a:t>considered</a:t>
            </a:r>
            <a:r>
              <a:rPr lang="en-US" sz="2000" b="1" dirty="0"/>
              <a:t> also when the patient is already receiving </a:t>
            </a:r>
            <a:r>
              <a:rPr lang="en-US" sz="2000" b="1" dirty="0">
                <a:solidFill>
                  <a:srgbClr val="FF0000"/>
                </a:solidFill>
              </a:rPr>
              <a:t>MKI treatment </a:t>
            </a:r>
            <a:r>
              <a:rPr lang="en-US" sz="2000" b="1" dirty="0"/>
              <a:t>with a </a:t>
            </a:r>
            <a:r>
              <a:rPr lang="en-US" sz="2000" b="1" dirty="0">
                <a:solidFill>
                  <a:srgbClr val="FF0000"/>
                </a:solidFill>
              </a:rPr>
              <a:t>good control </a:t>
            </a:r>
            <a:r>
              <a:rPr lang="en-US" sz="2000" b="1" dirty="0"/>
              <a:t>of the majority of systemic disease with the </a:t>
            </a:r>
            <a:r>
              <a:rPr lang="en-US" sz="2000" b="1" dirty="0">
                <a:solidFill>
                  <a:srgbClr val="FF0000"/>
                </a:solidFill>
              </a:rPr>
              <a:t>exception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only one </a:t>
            </a:r>
            <a:r>
              <a:rPr lang="en-US" sz="2000" b="1" dirty="0"/>
              <a:t>lesion.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27334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0510CFB-A28E-4F4C-A81C-26F440E75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4" t="22223" r="5735" b="5360"/>
          <a:stretch/>
        </p:blipFill>
        <p:spPr>
          <a:xfrm>
            <a:off x="-125506" y="0"/>
            <a:ext cx="12317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پازل پردردسر‬‎">
            <a:extLst>
              <a:ext uri="{FF2B5EF4-FFF2-40B4-BE49-F238E27FC236}">
                <a16:creationId xmlns="" xmlns:a16="http://schemas.microsoft.com/office/drawing/2014/main" id="{8182D0B5-A439-4359-B957-6E9BAD79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78059"/>
            <a:ext cx="11508057" cy="67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03A206-0C81-478D-B5B6-5334B33E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Beam Radiotherapy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253F71-2C2E-4FF0-93E4-D1BC8649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3284"/>
            <a:ext cx="9047111" cy="5228562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Although </a:t>
            </a:r>
            <a:r>
              <a:rPr lang="en-US" b="1" dirty="0">
                <a:solidFill>
                  <a:srgbClr val="FF0000"/>
                </a:solidFill>
              </a:rPr>
              <a:t>RAI-R TC </a:t>
            </a:r>
            <a:r>
              <a:rPr lang="en-US" b="1" dirty="0"/>
              <a:t>are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b="1" dirty="0"/>
              <a:t>very </a:t>
            </a:r>
            <a:r>
              <a:rPr lang="en-US" b="1" dirty="0">
                <a:solidFill>
                  <a:srgbClr val="FF0000"/>
                </a:solidFill>
              </a:rPr>
              <a:t>sensitive to radiation</a:t>
            </a:r>
            <a:r>
              <a:rPr lang="en-US" b="1" dirty="0"/>
              <a:t>, external beam radiotherapy (</a:t>
            </a:r>
            <a:r>
              <a:rPr lang="en-US" b="1" dirty="0">
                <a:solidFill>
                  <a:srgbClr val="FF0000"/>
                </a:solidFill>
              </a:rPr>
              <a:t>EBRT</a:t>
            </a:r>
            <a:r>
              <a:rPr lang="en-US" b="1" dirty="0"/>
              <a:t>) may be indicated in some specific cases 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The primary objective of EBRT in these </a:t>
            </a:r>
            <a:r>
              <a:rPr lang="en-US" b="1" dirty="0" err="1"/>
              <a:t>tumours</a:t>
            </a:r>
            <a:r>
              <a:rPr lang="en-US" b="1" dirty="0"/>
              <a:t> is to </a:t>
            </a:r>
            <a:r>
              <a:rPr lang="en-US" b="1" dirty="0">
                <a:solidFill>
                  <a:srgbClr val="FF0000"/>
                </a:solidFill>
              </a:rPr>
              <a:t>stop the growth </a:t>
            </a:r>
            <a:r>
              <a:rPr lang="en-US" b="1" dirty="0"/>
              <a:t>or at least to </a:t>
            </a:r>
            <a:r>
              <a:rPr lang="en-US" b="1" dirty="0">
                <a:solidFill>
                  <a:srgbClr val="FF0000"/>
                </a:solidFill>
              </a:rPr>
              <a:t>reduce</a:t>
            </a:r>
            <a:r>
              <a:rPr lang="en-US" b="1" dirty="0"/>
              <a:t> the rate of </a:t>
            </a:r>
            <a:r>
              <a:rPr lang="en-US" b="1" dirty="0">
                <a:solidFill>
                  <a:srgbClr val="FF0000"/>
                </a:solidFill>
              </a:rPr>
              <a:t>growth </a:t>
            </a:r>
            <a:r>
              <a:rPr lang="en-US" b="1" dirty="0"/>
              <a:t>in order to </a:t>
            </a:r>
            <a:r>
              <a:rPr lang="en-US" b="1" dirty="0">
                <a:solidFill>
                  <a:srgbClr val="FF0000"/>
                </a:solidFill>
              </a:rPr>
              <a:t>control or prevent symptoms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For this reason, EBRT can be used for the treatment of </a:t>
            </a:r>
            <a:r>
              <a:rPr lang="en-US" b="1" dirty="0">
                <a:solidFill>
                  <a:srgbClr val="FF0000"/>
                </a:solidFill>
              </a:rPr>
              <a:t>inoperable primary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locally recurrent </a:t>
            </a:r>
            <a:r>
              <a:rPr lang="en-US" b="1" dirty="0"/>
              <a:t>TC. Similarly, it can be considered in case of </a:t>
            </a:r>
            <a:r>
              <a:rPr lang="en-US" b="1" dirty="0">
                <a:solidFill>
                  <a:srgbClr val="FF0000"/>
                </a:solidFill>
              </a:rPr>
              <a:t>recurrent lymph node</a:t>
            </a:r>
            <a:r>
              <a:rPr lang="en-US" b="1" dirty="0"/>
              <a:t> metastases </a:t>
            </a:r>
            <a:r>
              <a:rPr lang="en-US" b="1" dirty="0">
                <a:solidFill>
                  <a:srgbClr val="FF0000"/>
                </a:solidFill>
              </a:rPr>
              <a:t>after</a:t>
            </a:r>
            <a:r>
              <a:rPr lang="en-US" b="1" dirty="0"/>
              <a:t> repetitive </a:t>
            </a:r>
            <a:r>
              <a:rPr lang="en-US" b="1" dirty="0">
                <a:solidFill>
                  <a:srgbClr val="FF0000"/>
                </a:solidFill>
              </a:rPr>
              <a:t>surgery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EBRT</a:t>
            </a:r>
            <a:r>
              <a:rPr lang="en-US" b="1" dirty="0"/>
              <a:t> is associated with </a:t>
            </a:r>
            <a:r>
              <a:rPr lang="en-US" b="1" dirty="0">
                <a:solidFill>
                  <a:srgbClr val="FF0000"/>
                </a:solidFill>
              </a:rPr>
              <a:t>improved local </a:t>
            </a:r>
            <a:r>
              <a:rPr lang="en-US" b="1" dirty="0"/>
              <a:t>disease </a:t>
            </a:r>
            <a:r>
              <a:rPr lang="en-US" b="1" dirty="0">
                <a:solidFill>
                  <a:srgbClr val="FF0000"/>
                </a:solidFill>
              </a:rPr>
              <a:t>control </a:t>
            </a:r>
            <a:r>
              <a:rPr lang="en-US" b="1" dirty="0"/>
              <a:t>and a </a:t>
            </a:r>
            <a:r>
              <a:rPr lang="en-US" b="1" dirty="0">
                <a:solidFill>
                  <a:srgbClr val="FF0000"/>
                </a:solidFill>
              </a:rPr>
              <a:t>longer progression</a:t>
            </a:r>
            <a:r>
              <a:rPr lang="en-US" b="1" dirty="0"/>
              <a:t> free </a:t>
            </a:r>
            <a:r>
              <a:rPr lang="en-US" b="1" dirty="0">
                <a:solidFill>
                  <a:srgbClr val="FF0000"/>
                </a:solidFill>
              </a:rPr>
              <a:t>survival</a:t>
            </a:r>
            <a:r>
              <a:rPr lang="en-US" b="1" dirty="0"/>
              <a:t> time.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2919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D8B69-3C05-44CE-9FF5-0CEB8CAD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15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D7455B-4FC6-4675-9BF5-43B65358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4014"/>
            <a:ext cx="9245894" cy="5390983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 With the same medical objective, but also to </a:t>
            </a:r>
            <a:r>
              <a:rPr lang="en-US" sz="2000" b="1" dirty="0">
                <a:solidFill>
                  <a:srgbClr val="FF0000"/>
                </a:solidFill>
              </a:rPr>
              <a:t>reduce the pain</a:t>
            </a:r>
            <a:r>
              <a:rPr lang="en-US" sz="2000" b="1" dirty="0"/>
              <a:t>, EBRT can be used in </a:t>
            </a:r>
            <a:r>
              <a:rPr lang="en-US" sz="2000" b="1" dirty="0">
                <a:solidFill>
                  <a:srgbClr val="FF0000"/>
                </a:solidFill>
              </a:rPr>
              <a:t>bone metastases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Brain metastases </a:t>
            </a:r>
            <a:r>
              <a:rPr lang="en-US" sz="2000" b="1" dirty="0"/>
              <a:t>may be also treated with EBRT, with a </a:t>
            </a:r>
            <a:r>
              <a:rPr lang="en-US" sz="2000" b="1" dirty="0">
                <a:solidFill>
                  <a:srgbClr val="FF0000"/>
                </a:solidFill>
              </a:rPr>
              <a:t>stereotactic radiosurgery</a:t>
            </a:r>
            <a:r>
              <a:rPr lang="en-US" sz="2000" b="1" dirty="0"/>
              <a:t> and/or </a:t>
            </a:r>
            <a:r>
              <a:rPr lang="en-US" sz="2000" b="1" dirty="0">
                <a:solidFill>
                  <a:srgbClr val="FF0000"/>
                </a:solidFill>
              </a:rPr>
              <a:t>whole brain </a:t>
            </a:r>
            <a:r>
              <a:rPr lang="en-US" sz="2000" b="1" dirty="0"/>
              <a:t>radiotherapy, and a </a:t>
            </a:r>
            <a:r>
              <a:rPr lang="en-US" sz="2000" b="1" dirty="0">
                <a:solidFill>
                  <a:srgbClr val="FF0000"/>
                </a:solidFill>
              </a:rPr>
              <a:t>rapid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reliable response</a:t>
            </a:r>
            <a:r>
              <a:rPr lang="en-US" sz="2000" b="1" dirty="0"/>
              <a:t> may be obtained.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The recent introduction of </a:t>
            </a:r>
            <a:r>
              <a:rPr lang="en-US" sz="2000" b="1" dirty="0">
                <a:solidFill>
                  <a:srgbClr val="FF0000"/>
                </a:solidFill>
              </a:rPr>
              <a:t>stereotactic EBRT </a:t>
            </a:r>
            <a:r>
              <a:rPr lang="en-US" sz="2000" b="1" dirty="0"/>
              <a:t>has opened up the possibility of treating </a:t>
            </a:r>
            <a:r>
              <a:rPr lang="en-US" sz="2000" b="1" dirty="0">
                <a:solidFill>
                  <a:srgbClr val="FF0000"/>
                </a:solidFill>
              </a:rPr>
              <a:t>small metastatic </a:t>
            </a:r>
            <a:r>
              <a:rPr lang="en-US" sz="2000" b="1" dirty="0"/>
              <a:t>lesions in any organ including </a:t>
            </a:r>
            <a:r>
              <a:rPr lang="en-US" sz="2000" b="1" dirty="0">
                <a:solidFill>
                  <a:srgbClr val="FF0000"/>
                </a:solidFill>
              </a:rPr>
              <a:t>lungs</a:t>
            </a:r>
            <a:r>
              <a:rPr lang="en-US" sz="2000" b="1" dirty="0"/>
              <a:t>, for which a </a:t>
            </a:r>
            <a:r>
              <a:rPr lang="en-US" sz="2000" b="1" dirty="0">
                <a:solidFill>
                  <a:srgbClr val="FF0000"/>
                </a:solidFill>
              </a:rPr>
              <a:t>diffuse radiation </a:t>
            </a:r>
            <a:r>
              <a:rPr lang="en-US" sz="2000" b="1" dirty="0"/>
              <a:t>exposure </a:t>
            </a:r>
            <a:r>
              <a:rPr lang="en-US" sz="2000" b="1" dirty="0">
                <a:solidFill>
                  <a:srgbClr val="FF0000"/>
                </a:solidFill>
              </a:rPr>
              <a:t>is contraindicated </a:t>
            </a:r>
            <a:r>
              <a:rPr lang="en-US" sz="2000" b="1" dirty="0"/>
              <a:t>due to the </a:t>
            </a:r>
            <a:r>
              <a:rPr lang="en-US" sz="2000" b="1" dirty="0">
                <a:solidFill>
                  <a:srgbClr val="FF0000"/>
                </a:solidFill>
              </a:rPr>
              <a:t>high risk </a:t>
            </a:r>
            <a:r>
              <a:rPr lang="en-US" sz="2000" b="1" dirty="0"/>
              <a:t>of radiation </a:t>
            </a:r>
            <a:r>
              <a:rPr lang="en-US" sz="2000" b="1" dirty="0">
                <a:solidFill>
                  <a:srgbClr val="FF0000"/>
                </a:solidFill>
              </a:rPr>
              <a:t>fibrosis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respiratory dysfunction</a:t>
            </a:r>
            <a:r>
              <a:rPr lang="en-US" sz="2000" b="1" dirty="0"/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454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D70D50-A2D9-45D5-87DE-9B2FBEFD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636081-B7EE-46A0-8633-21943A87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9390"/>
            <a:ext cx="9428774" cy="5577839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i="1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Anaplastic thyroid </a:t>
            </a:r>
            <a:r>
              <a:rPr lang="en-US" sz="2400" b="1" i="1" dirty="0"/>
              <a:t>carcinoma comprises approximately </a:t>
            </a:r>
            <a:r>
              <a:rPr lang="en-US" sz="2400" b="1" i="1" dirty="0">
                <a:solidFill>
                  <a:srgbClr val="FF0000"/>
                </a:solidFill>
              </a:rPr>
              <a:t>1.7%</a:t>
            </a:r>
            <a:r>
              <a:rPr lang="en-US" sz="2400" b="1" i="1" dirty="0"/>
              <a:t> of all cases of TC and is a </a:t>
            </a:r>
            <a:r>
              <a:rPr lang="en-US" sz="2400" b="1" i="1" dirty="0">
                <a:solidFill>
                  <a:srgbClr val="FF0000"/>
                </a:solidFill>
              </a:rPr>
              <a:t>very aggressive malignancy </a:t>
            </a:r>
            <a:r>
              <a:rPr lang="en-US" sz="2400" b="1" i="1" dirty="0"/>
              <a:t>with an average survival time following diagnosis of </a:t>
            </a:r>
            <a:r>
              <a:rPr lang="en-US" sz="2400" b="1" i="1" dirty="0">
                <a:solidFill>
                  <a:srgbClr val="FF0000"/>
                </a:solidFill>
              </a:rPr>
              <a:t>6 months </a:t>
            </a:r>
            <a:r>
              <a:rPr lang="en-US" sz="2400" b="1" i="1" dirty="0"/>
              <a:t>or less.</a:t>
            </a:r>
          </a:p>
          <a:p>
            <a:pPr algn="l" rtl="0">
              <a:lnSpc>
                <a:spcPct val="200000"/>
              </a:lnSpc>
            </a:pPr>
            <a:r>
              <a:rPr lang="en-US" sz="2400" b="1" i="1" dirty="0"/>
              <a:t> Finally, </a:t>
            </a:r>
            <a:r>
              <a:rPr lang="en-US" sz="2400" b="1" i="1" dirty="0">
                <a:solidFill>
                  <a:srgbClr val="FF0000"/>
                </a:solidFill>
              </a:rPr>
              <a:t>medullary TC</a:t>
            </a:r>
            <a:r>
              <a:rPr lang="en-US" sz="2400" b="1" i="1" dirty="0"/>
              <a:t>, originating from the parafollicular C cells of neuroendocrine origin, accounts for </a:t>
            </a:r>
            <a:r>
              <a:rPr lang="en-US" sz="2400" b="1" i="1" dirty="0">
                <a:solidFill>
                  <a:srgbClr val="FF0000"/>
                </a:solidFill>
              </a:rPr>
              <a:t>3–5%</a:t>
            </a:r>
            <a:r>
              <a:rPr lang="en-US" sz="2400" b="1" i="1" dirty="0"/>
              <a:t> of all TCs. It can be classified as </a:t>
            </a:r>
            <a:r>
              <a:rPr lang="en-US" sz="2400" b="1" i="1" dirty="0">
                <a:solidFill>
                  <a:srgbClr val="FF0000"/>
                </a:solidFill>
              </a:rPr>
              <a:t>sporadic</a:t>
            </a:r>
            <a:r>
              <a:rPr lang="en-US" sz="2400" b="1" i="1" dirty="0"/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75%</a:t>
            </a:r>
            <a:r>
              <a:rPr lang="en-US" sz="2400" b="1" i="1" dirty="0"/>
              <a:t> of cases), or </a:t>
            </a:r>
            <a:r>
              <a:rPr lang="en-US" sz="2400" b="1" i="1" dirty="0">
                <a:solidFill>
                  <a:srgbClr val="FF0000"/>
                </a:solidFill>
              </a:rPr>
              <a:t>familial MTC</a:t>
            </a:r>
            <a:r>
              <a:rPr lang="en-US" sz="2400" b="1" i="1" dirty="0"/>
              <a:t>. </a:t>
            </a:r>
            <a:endParaRPr lang="fa-IR" sz="2400" b="1" i="1" dirty="0"/>
          </a:p>
        </p:txBody>
      </p:sp>
    </p:spTree>
    <p:extLst>
      <p:ext uri="{BB962C8B-B14F-4D97-AF65-F5344CB8AC3E}">
        <p14:creationId xmlns:p14="http://schemas.microsoft.com/office/powerpoint/2010/main" val="10965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7D136-A40A-4093-9D99-D51F3BFB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Tracheal Infiltration or Compression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0A5673-C232-4E7C-A158-7F5143DE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3385"/>
            <a:ext cx="9261796" cy="501727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When the </a:t>
            </a:r>
            <a:r>
              <a:rPr lang="en-US" sz="2400" b="1" dirty="0">
                <a:solidFill>
                  <a:srgbClr val="FF0000"/>
                </a:solidFill>
              </a:rPr>
              <a:t>trachea</a:t>
            </a:r>
            <a:r>
              <a:rPr lang="en-US" sz="2400" b="1" dirty="0"/>
              <a:t> is infiltrated and </a:t>
            </a:r>
            <a:r>
              <a:rPr lang="en-US" sz="2400" b="1" dirty="0" err="1">
                <a:solidFill>
                  <a:srgbClr val="FF0000"/>
                </a:solidFill>
              </a:rPr>
              <a:t>tumour</a:t>
            </a:r>
            <a:r>
              <a:rPr lang="en-US" sz="2400" b="1" dirty="0">
                <a:solidFill>
                  <a:srgbClr val="FF0000"/>
                </a:solidFill>
              </a:rPr>
              <a:t> invasion </a:t>
            </a:r>
            <a:r>
              <a:rPr lang="en-US" sz="2400" b="1" dirty="0"/>
              <a:t>of the </a:t>
            </a:r>
            <a:r>
              <a:rPr lang="en-US" sz="2400" b="1" dirty="0">
                <a:solidFill>
                  <a:srgbClr val="FF0000"/>
                </a:solidFill>
              </a:rPr>
              <a:t>tracheal lumen </a:t>
            </a:r>
            <a:r>
              <a:rPr lang="en-US" sz="2400" b="1" dirty="0"/>
              <a:t>is found at </a:t>
            </a:r>
            <a:r>
              <a:rPr lang="en-US" sz="2400" b="1" dirty="0">
                <a:solidFill>
                  <a:srgbClr val="FF0000"/>
                </a:solidFill>
              </a:rPr>
              <a:t>bronchoscopy</a:t>
            </a:r>
            <a:r>
              <a:rPr lang="en-US" sz="2400" b="1" dirty="0"/>
              <a:t>, an </a:t>
            </a:r>
            <a:r>
              <a:rPr lang="en-US" sz="2400" b="1" dirty="0">
                <a:solidFill>
                  <a:srgbClr val="FF0000"/>
                </a:solidFill>
              </a:rPr>
              <a:t>ablative laser </a:t>
            </a:r>
            <a:r>
              <a:rPr lang="en-US" sz="2400" b="1" dirty="0"/>
              <a:t>treatment to minimize obstruction can be performed.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If necessary, this treatment can be </a:t>
            </a:r>
            <a:r>
              <a:rPr lang="en-US" sz="2400" b="1" dirty="0">
                <a:solidFill>
                  <a:srgbClr val="FF0000"/>
                </a:solidFill>
              </a:rPr>
              <a:t>periodically repeated</a:t>
            </a:r>
            <a:r>
              <a:rPr lang="en-US" sz="2400" b="1" dirty="0"/>
              <a:t>, possibly </a:t>
            </a:r>
            <a:r>
              <a:rPr lang="en-US" sz="2400" b="1" dirty="0">
                <a:solidFill>
                  <a:srgbClr val="FF0000"/>
                </a:solidFill>
              </a:rPr>
              <a:t>not more </a:t>
            </a:r>
            <a:r>
              <a:rPr lang="en-US" sz="2400" b="1" dirty="0"/>
              <a:t>frequently than </a:t>
            </a:r>
            <a:r>
              <a:rPr lang="en-US" sz="2400" b="1" dirty="0">
                <a:solidFill>
                  <a:srgbClr val="FF0000"/>
                </a:solidFill>
              </a:rPr>
              <a:t>every 6 months</a:t>
            </a:r>
            <a:r>
              <a:rPr lang="en-US" sz="2400" b="1" dirty="0"/>
              <a:t>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4326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291A9-9420-48E5-80F7-B41B3253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6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CFB5B0-715A-49C7-93C3-F10A9C7A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62108"/>
            <a:ext cx="9443697" cy="5756743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b="1" dirty="0"/>
              <a:t>This treatment should be </a:t>
            </a:r>
            <a:r>
              <a:rPr lang="en-US" sz="2400" b="1" dirty="0">
                <a:solidFill>
                  <a:srgbClr val="FF0000"/>
                </a:solidFill>
              </a:rPr>
              <a:t>preferred to EBRT </a:t>
            </a:r>
            <a:r>
              <a:rPr lang="en-US" sz="2400" b="1" dirty="0"/>
              <a:t>of the trachea in patients who are </a:t>
            </a:r>
            <a:r>
              <a:rPr lang="en-US" sz="2400" b="1" dirty="0">
                <a:solidFill>
                  <a:srgbClr val="FF0000"/>
                </a:solidFill>
              </a:rPr>
              <a:t>candidates for MKI </a:t>
            </a:r>
            <a:r>
              <a:rPr lang="en-US" sz="2400" b="1" dirty="0"/>
              <a:t>treatment, since, </a:t>
            </a:r>
            <a:r>
              <a:rPr lang="en-US" sz="2400" b="1" dirty="0">
                <a:solidFill>
                  <a:srgbClr val="FF0000"/>
                </a:solidFill>
              </a:rPr>
              <a:t>in real life</a:t>
            </a:r>
            <a:r>
              <a:rPr lang="en-US" sz="2400" b="1" dirty="0"/>
              <a:t>, patients previously submitted to </a:t>
            </a:r>
            <a:r>
              <a:rPr lang="en-US" sz="2400" b="1" dirty="0">
                <a:solidFill>
                  <a:srgbClr val="FF0000"/>
                </a:solidFill>
              </a:rPr>
              <a:t>external radiotherapy </a:t>
            </a:r>
            <a:r>
              <a:rPr lang="en-US" sz="2400" b="1" dirty="0"/>
              <a:t>seem to be at risk to develop an </a:t>
            </a:r>
            <a:r>
              <a:rPr lang="en-US" sz="2400" b="1" dirty="0">
                <a:solidFill>
                  <a:srgbClr val="FF0000"/>
                </a:solidFill>
              </a:rPr>
              <a:t>irreparable fistula </a:t>
            </a:r>
            <a:r>
              <a:rPr lang="en-US" sz="2400" b="1" dirty="0"/>
              <a:t>(Fig. 2) If the </a:t>
            </a:r>
            <a:r>
              <a:rPr lang="en-US" sz="2400" b="1" dirty="0">
                <a:solidFill>
                  <a:srgbClr val="FF0000"/>
                </a:solidFill>
              </a:rPr>
              <a:t>trachea is not infiltrated </a:t>
            </a:r>
            <a:r>
              <a:rPr lang="en-US" sz="2400" b="1" dirty="0"/>
              <a:t>but progressively compressed by the local </a:t>
            </a:r>
            <a:r>
              <a:rPr lang="en-US" sz="2400" b="1" dirty="0" err="1">
                <a:solidFill>
                  <a:srgbClr val="FF0000"/>
                </a:solidFill>
              </a:rPr>
              <a:t>tumour</a:t>
            </a:r>
            <a:r>
              <a:rPr lang="en-US" sz="2400" b="1" dirty="0">
                <a:solidFill>
                  <a:srgbClr val="FF0000"/>
                </a:solidFill>
              </a:rPr>
              <a:t> mass</a:t>
            </a:r>
            <a:r>
              <a:rPr lang="en-US" sz="2400" b="1" dirty="0"/>
              <a:t>, an </a:t>
            </a:r>
            <a:r>
              <a:rPr lang="en-US" sz="2400" b="1" dirty="0">
                <a:solidFill>
                  <a:srgbClr val="FF0000"/>
                </a:solidFill>
              </a:rPr>
              <a:t>endotracheal stent</a:t>
            </a:r>
            <a:r>
              <a:rPr lang="en-US" sz="2400" b="1" dirty="0"/>
              <a:t> may be applied to </a:t>
            </a:r>
            <a:r>
              <a:rPr lang="en-US" sz="2400" b="1" dirty="0">
                <a:solidFill>
                  <a:srgbClr val="FF0000"/>
                </a:solidFill>
              </a:rPr>
              <a:t>reduce the risk </a:t>
            </a:r>
            <a:r>
              <a:rPr lang="en-US" sz="2400" b="1" dirty="0"/>
              <a:t>of suffocation.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2897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AAB5CC-F028-4D63-BCEE-21691AD3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Metastasectomy</a:t>
            </a:r>
            <a:r>
              <a:rPr lang="en-US" dirty="0"/>
              <a:t> of Bone and Lung Metastases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F35B3A-5BA5-41D4-A471-1CDAD9642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49287"/>
            <a:ext cx="9055063" cy="4969565"/>
          </a:xfrm>
        </p:spPr>
        <p:txBody>
          <a:bodyPr/>
          <a:lstStyle/>
          <a:p>
            <a:pPr algn="l" rtl="0">
              <a:lnSpc>
                <a:spcPct val="250000"/>
              </a:lnSpc>
            </a:pPr>
            <a:r>
              <a:rPr lang="en-US" sz="2400" b="1" dirty="0"/>
              <a:t>With the </a:t>
            </a:r>
            <a:r>
              <a:rPr lang="en-US" sz="2400" b="1" dirty="0">
                <a:solidFill>
                  <a:srgbClr val="FF0000"/>
                </a:solidFill>
              </a:rPr>
              <a:t>improvement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surgical skills </a:t>
            </a:r>
            <a:r>
              <a:rPr lang="en-US" sz="2400" b="1" dirty="0"/>
              <a:t>and techniques, </a:t>
            </a:r>
            <a:r>
              <a:rPr lang="en-US" sz="2400" b="1" dirty="0">
                <a:solidFill>
                  <a:srgbClr val="FF0000"/>
                </a:solidFill>
              </a:rPr>
              <a:t>bone metastases </a:t>
            </a:r>
            <a:r>
              <a:rPr lang="en-US" sz="2400" b="1" dirty="0"/>
              <a:t>(e.g., vertebral lesions) can be safely </a:t>
            </a:r>
            <a:r>
              <a:rPr lang="en-US" sz="2400" b="1" dirty="0">
                <a:solidFill>
                  <a:srgbClr val="FF0000"/>
                </a:solidFill>
              </a:rPr>
              <a:t>removed </a:t>
            </a:r>
            <a:r>
              <a:rPr lang="en-US" sz="2400" b="1" dirty="0"/>
              <a:t>.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/>
              <a:t>Similarly, </a:t>
            </a:r>
            <a:r>
              <a:rPr lang="en-US" sz="2400" b="1" dirty="0">
                <a:solidFill>
                  <a:srgbClr val="FF0000"/>
                </a:solidFill>
              </a:rPr>
              <a:t>selected lung nodules </a:t>
            </a:r>
            <a:r>
              <a:rPr lang="en-US" sz="2400" b="1" dirty="0"/>
              <a:t>can be removed under </a:t>
            </a:r>
            <a:r>
              <a:rPr lang="en-US" sz="2400" b="1" dirty="0">
                <a:solidFill>
                  <a:srgbClr val="FF0000"/>
                </a:solidFill>
              </a:rPr>
              <a:t>thoracoscopy</a:t>
            </a:r>
            <a:r>
              <a:rPr lang="en-US" sz="2400" b="1" dirty="0"/>
              <a:t> without surgical morbidity.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695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76BC1C-97C3-457F-9532-EA302C80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Percutaneous Interventional Techniques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066BBC-A73F-406D-B409-EB7F3999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5089"/>
            <a:ext cx="9781899" cy="5247861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400" b="1" dirty="0"/>
              <a:t>They can be classified as vascular, ablative or consolidative treatments. The vascular techniques include the </a:t>
            </a:r>
            <a:r>
              <a:rPr lang="en-US" sz="2400" b="1" dirty="0" err="1">
                <a:solidFill>
                  <a:srgbClr val="FF0000"/>
                </a:solidFill>
              </a:rPr>
              <a:t>transarterial</a:t>
            </a:r>
            <a:r>
              <a:rPr lang="en-US" sz="2400" b="1" dirty="0">
                <a:solidFill>
                  <a:srgbClr val="FF0000"/>
                </a:solidFill>
              </a:rPr>
              <a:t> embolization </a:t>
            </a:r>
            <a:r>
              <a:rPr lang="en-US" sz="2400" b="1" dirty="0"/>
              <a:t>and the </a:t>
            </a:r>
            <a:r>
              <a:rPr lang="en-US" sz="2400" b="1" dirty="0" err="1">
                <a:solidFill>
                  <a:srgbClr val="FF0000"/>
                </a:solidFill>
              </a:rPr>
              <a:t>transarterial</a:t>
            </a:r>
            <a:r>
              <a:rPr lang="en-US" sz="2400" b="1" dirty="0">
                <a:solidFill>
                  <a:srgbClr val="FF0000"/>
                </a:solidFill>
              </a:rPr>
              <a:t> chemoembolization </a:t>
            </a:r>
            <a:r>
              <a:rPr lang="en-US" sz="2400" b="1" dirty="0"/>
              <a:t>(TACE) and exploit the </a:t>
            </a:r>
            <a:r>
              <a:rPr lang="en-US" sz="2400" b="1" dirty="0">
                <a:solidFill>
                  <a:srgbClr val="FF0000"/>
                </a:solidFill>
              </a:rPr>
              <a:t>hyper-vascular </a:t>
            </a:r>
            <a:r>
              <a:rPr lang="en-US" sz="2400" b="1" dirty="0"/>
              <a:t>characteristic of the </a:t>
            </a:r>
            <a:r>
              <a:rPr lang="en-US" sz="2400" b="1" dirty="0">
                <a:solidFill>
                  <a:srgbClr val="FF0000"/>
                </a:solidFill>
              </a:rPr>
              <a:t>TC visceral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bone metastases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31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288099"/>
            <a:ext cx="8596668" cy="3215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39453"/>
            <a:ext cx="9568957" cy="5787024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ablative</a:t>
            </a:r>
            <a:r>
              <a:rPr lang="en-US" sz="2400" b="1" dirty="0"/>
              <a:t> techniques are applied to achieve </a:t>
            </a:r>
            <a:r>
              <a:rPr lang="en-US" sz="2400" b="1" dirty="0">
                <a:solidFill>
                  <a:srgbClr val="FF0000"/>
                </a:solidFill>
              </a:rPr>
              <a:t>partial or complete necrosis </a:t>
            </a:r>
            <a:r>
              <a:rPr lang="en-US" sz="2400" b="1" dirty="0"/>
              <a:t>of the </a:t>
            </a:r>
            <a:r>
              <a:rPr lang="en-US" sz="2400" b="1" dirty="0">
                <a:solidFill>
                  <a:srgbClr val="FF0000"/>
                </a:solidFill>
              </a:rPr>
              <a:t>neoplastic</a:t>
            </a:r>
            <a:r>
              <a:rPr lang="en-US" sz="2400" b="1" dirty="0"/>
              <a:t> tissue by causing a </a:t>
            </a:r>
            <a:r>
              <a:rPr lang="en-US" sz="2400" b="1" dirty="0">
                <a:solidFill>
                  <a:srgbClr val="FF0000"/>
                </a:solidFill>
              </a:rPr>
              <a:t>dramatic increase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≥55</a:t>
            </a:r>
            <a:r>
              <a:rPr lang="en-US" sz="2400" b="1" dirty="0"/>
              <a:t>  ° C in </a:t>
            </a:r>
            <a:r>
              <a:rPr lang="en-US" sz="2400" b="1" dirty="0">
                <a:solidFill>
                  <a:srgbClr val="FF0000"/>
                </a:solidFill>
              </a:rPr>
              <a:t>radiofrequency</a:t>
            </a:r>
            <a:r>
              <a:rPr lang="en-US" sz="2400" b="1" dirty="0"/>
              <a:t>) or </a:t>
            </a:r>
            <a:r>
              <a:rPr lang="en-US" sz="2400" b="1" dirty="0">
                <a:solidFill>
                  <a:srgbClr val="FF0000"/>
                </a:solidFill>
              </a:rPr>
              <a:t>decrease</a:t>
            </a:r>
            <a:r>
              <a:rPr lang="en-US" sz="2400" b="1" dirty="0"/>
              <a:t> (around </a:t>
            </a:r>
            <a:r>
              <a:rPr lang="en-US" sz="2400" b="1" dirty="0">
                <a:solidFill>
                  <a:srgbClr val="FF0000"/>
                </a:solidFill>
              </a:rPr>
              <a:t>–40  ° C </a:t>
            </a:r>
            <a:r>
              <a:rPr lang="en-US" sz="2400" b="1" dirty="0"/>
              <a:t>through </a:t>
            </a:r>
            <a:r>
              <a:rPr lang="en-US" sz="2400" b="1" dirty="0" err="1">
                <a:solidFill>
                  <a:srgbClr val="FF0000"/>
                </a:solidFill>
              </a:rPr>
              <a:t>cryoablation</a:t>
            </a:r>
            <a:r>
              <a:rPr lang="en-US" sz="2400" b="1" dirty="0"/>
              <a:t>) of the intra-</a:t>
            </a:r>
            <a:r>
              <a:rPr lang="en-US" sz="2400" b="1" dirty="0" err="1"/>
              <a:t>tumoral</a:t>
            </a:r>
            <a:r>
              <a:rPr lang="en-US" sz="2400" b="1" dirty="0"/>
              <a:t> temperature in the </a:t>
            </a:r>
            <a:r>
              <a:rPr lang="en-US" sz="2400" b="1" dirty="0">
                <a:solidFill>
                  <a:srgbClr val="00B0F0"/>
                </a:solidFill>
              </a:rPr>
              <a:t>visceral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B0F0"/>
                </a:solidFill>
              </a:rPr>
              <a:t>bone</a:t>
            </a:r>
            <a:r>
              <a:rPr lang="en-US" sz="2400" b="1" dirty="0"/>
              <a:t> metastases.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necrotic process </a:t>
            </a:r>
            <a:r>
              <a:rPr lang="en-US" sz="2400" b="1" dirty="0"/>
              <a:t>can be also achieved by the </a:t>
            </a:r>
            <a:r>
              <a:rPr lang="en-US" sz="2400" b="1" dirty="0">
                <a:solidFill>
                  <a:srgbClr val="FF0000"/>
                </a:solidFill>
              </a:rPr>
              <a:t>ultrasound guided </a:t>
            </a:r>
            <a:r>
              <a:rPr lang="en-US" sz="2400" b="1" dirty="0">
                <a:solidFill>
                  <a:srgbClr val="00B0F0"/>
                </a:solidFill>
              </a:rPr>
              <a:t>ethanol injection</a:t>
            </a:r>
            <a:r>
              <a:rPr lang="en-US" sz="2400" b="1" dirty="0"/>
              <a:t>, usually </a:t>
            </a:r>
            <a:r>
              <a:rPr lang="en-US" sz="2400" b="1" dirty="0">
                <a:solidFill>
                  <a:srgbClr val="FF0000"/>
                </a:solidFill>
              </a:rPr>
              <a:t>in metastatic </a:t>
            </a:r>
            <a:r>
              <a:rPr lang="en-US" sz="2400" b="1" dirty="0">
                <a:solidFill>
                  <a:srgbClr val="00B0F0"/>
                </a:solidFill>
              </a:rPr>
              <a:t>lymph nodes</a:t>
            </a:r>
            <a:r>
              <a:rPr lang="en-US" sz="2400" b="1" dirty="0"/>
              <a:t>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6144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ABFA5B-C23E-464C-A5BA-D963D361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TACE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10529F-03D9-43C9-B824-0C9339357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0647"/>
            <a:ext cx="9305911" cy="5446643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This technique is commonly used for </a:t>
            </a:r>
            <a:r>
              <a:rPr lang="en-US" sz="2000" b="1" dirty="0">
                <a:solidFill>
                  <a:srgbClr val="FF0000"/>
                </a:solidFill>
              </a:rPr>
              <a:t>palliative treatment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advanced hepatocellular carcinoma</a:t>
            </a:r>
            <a:r>
              <a:rPr lang="en-US" sz="2000" b="1" dirty="0"/>
              <a:t>, but in some advanced cases of </a:t>
            </a:r>
            <a:r>
              <a:rPr lang="en-US" sz="2000" b="1" dirty="0">
                <a:solidFill>
                  <a:srgbClr val="FF0000"/>
                </a:solidFill>
              </a:rPr>
              <a:t>liver metastatic </a:t>
            </a:r>
            <a:r>
              <a:rPr lang="en-US" sz="2000" b="1" dirty="0"/>
              <a:t>disease can also be applied in other human </a:t>
            </a:r>
            <a:r>
              <a:rPr lang="en-US" sz="2000" b="1" dirty="0" err="1"/>
              <a:t>tumours</a:t>
            </a:r>
            <a:r>
              <a:rPr lang="en-US" sz="2000" b="1" dirty="0"/>
              <a:t> including </a:t>
            </a:r>
            <a:r>
              <a:rPr lang="en-US" sz="2000" b="1" dirty="0">
                <a:solidFill>
                  <a:srgbClr val="FF0000"/>
                </a:solidFill>
              </a:rPr>
              <a:t>advanced TC</a:t>
            </a:r>
            <a:r>
              <a:rPr lang="en-US" sz="20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This procedure seems to have a clinical benefit when liver metastases are </a:t>
            </a:r>
            <a:r>
              <a:rPr lang="en-US" sz="2000" b="1" dirty="0">
                <a:solidFill>
                  <a:srgbClr val="FF0000"/>
                </a:solidFill>
              </a:rPr>
              <a:t>smaller than 3 cm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liver involvement </a:t>
            </a:r>
            <a:r>
              <a:rPr lang="en-US" sz="2000" b="1" dirty="0"/>
              <a:t>is </a:t>
            </a:r>
            <a:r>
              <a:rPr lang="en-US" sz="2000" b="1" dirty="0">
                <a:solidFill>
                  <a:srgbClr val="FF0000"/>
                </a:solidFill>
              </a:rPr>
              <a:t>less than 30%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It is yet </a:t>
            </a:r>
            <a:r>
              <a:rPr lang="en-US" sz="2000" b="1" dirty="0">
                <a:solidFill>
                  <a:srgbClr val="FF0000"/>
                </a:solidFill>
              </a:rPr>
              <a:t>unproven</a:t>
            </a:r>
            <a:r>
              <a:rPr lang="en-US" sz="2000" b="1" dirty="0"/>
              <a:t> if </a:t>
            </a:r>
            <a:r>
              <a:rPr lang="en-US" sz="2000" b="1" dirty="0">
                <a:solidFill>
                  <a:srgbClr val="FF0000"/>
                </a:solidFill>
              </a:rPr>
              <a:t>conventional TACE </a:t>
            </a:r>
            <a:r>
              <a:rPr lang="en-US" sz="2000" b="1" dirty="0"/>
              <a:t>used in selected patients with advanced TC is </a:t>
            </a:r>
            <a:r>
              <a:rPr lang="en-US" sz="2000" b="1" dirty="0">
                <a:solidFill>
                  <a:srgbClr val="FF0000"/>
                </a:solidFill>
              </a:rPr>
              <a:t>really effective </a:t>
            </a:r>
            <a:r>
              <a:rPr lang="en-US" sz="2000" b="1" dirty="0"/>
              <a:t>at prolonging survival or at least progression-free survival. </a:t>
            </a:r>
            <a:r>
              <a:rPr lang="en-US" sz="2000" b="1" dirty="0">
                <a:solidFill>
                  <a:srgbClr val="FF0000"/>
                </a:solidFill>
              </a:rPr>
              <a:t>Cases </a:t>
            </a:r>
            <a:r>
              <a:rPr lang="en-US" sz="2000" b="1" dirty="0"/>
              <a:t>are relatively </a:t>
            </a:r>
            <a:r>
              <a:rPr lang="en-US" sz="2000" b="1" dirty="0">
                <a:solidFill>
                  <a:srgbClr val="FF0000"/>
                </a:solidFill>
              </a:rPr>
              <a:t>rare</a:t>
            </a:r>
            <a:r>
              <a:rPr lang="en-US" sz="2000" b="1" dirty="0"/>
              <a:t>, and a prospective study is still missing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8600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8A2C0C-69A3-4AB5-98FB-77468280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066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443917-1C46-460A-9D46-A30B2EEA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17767"/>
            <a:ext cx="8959647" cy="5840233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400" b="1" dirty="0"/>
              <a:t>Recently, the </a:t>
            </a:r>
            <a:r>
              <a:rPr lang="en-US" sz="2400" b="1" dirty="0" err="1">
                <a:solidFill>
                  <a:srgbClr val="FF0000"/>
                </a:solidFill>
              </a:rPr>
              <a:t>transarterial</a:t>
            </a:r>
            <a:r>
              <a:rPr lang="en-US" sz="2400" b="1" dirty="0"/>
              <a:t> delivery of Y90 </a:t>
            </a:r>
            <a:r>
              <a:rPr lang="en-US" sz="2400" b="1" dirty="0">
                <a:solidFill>
                  <a:srgbClr val="FF0000"/>
                </a:solidFill>
              </a:rPr>
              <a:t>radiolabelled</a:t>
            </a:r>
            <a:r>
              <a:rPr lang="en-US" sz="2400" b="1" dirty="0"/>
              <a:t> resin microspheres, named </a:t>
            </a:r>
            <a:r>
              <a:rPr lang="en-US" sz="2400" b="1" dirty="0">
                <a:solidFill>
                  <a:srgbClr val="FF0000"/>
                </a:solidFill>
              </a:rPr>
              <a:t>radioembolization</a:t>
            </a:r>
            <a:r>
              <a:rPr lang="en-US" sz="2400" b="1" dirty="0"/>
              <a:t> (or </a:t>
            </a:r>
            <a:r>
              <a:rPr lang="en-US" sz="2400" b="1" dirty="0" err="1"/>
              <a:t>cTARE</a:t>
            </a:r>
            <a:r>
              <a:rPr lang="en-US" sz="2400" b="1" dirty="0"/>
              <a:t>), has been successfully introduced into clinical practice for treatment of </a:t>
            </a:r>
            <a:r>
              <a:rPr lang="en-US" sz="2400" b="1" dirty="0">
                <a:solidFill>
                  <a:srgbClr val="FF0000"/>
                </a:solidFill>
              </a:rPr>
              <a:t>hepatocellular carcinoma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neuroendocrine </a:t>
            </a:r>
            <a:r>
              <a:rPr lang="en-US" sz="2400" b="1" dirty="0" err="1">
                <a:solidFill>
                  <a:srgbClr val="FF0000"/>
                </a:solidFill>
              </a:rPr>
              <a:t>tumours</a:t>
            </a:r>
            <a:r>
              <a:rPr lang="en-US" sz="2400" b="1" dirty="0"/>
              <a:t>, but studies on </a:t>
            </a:r>
            <a:r>
              <a:rPr lang="en-US" sz="2400" b="1" dirty="0">
                <a:solidFill>
                  <a:srgbClr val="FF0000"/>
                </a:solidFill>
              </a:rPr>
              <a:t>liver metastasis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RAI-R TC </a:t>
            </a:r>
            <a:r>
              <a:rPr lang="en-US" sz="2400" b="1" dirty="0"/>
              <a:t>are </a:t>
            </a:r>
            <a:r>
              <a:rPr lang="en-US" sz="2400" b="1" dirty="0">
                <a:solidFill>
                  <a:srgbClr val="FF0000"/>
                </a:solidFill>
              </a:rPr>
              <a:t>missing</a:t>
            </a:r>
            <a:r>
              <a:rPr lang="en-US" sz="2400" b="1" dirty="0"/>
              <a:t>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9624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5E7C6-A9FA-4B1F-8964-64E6F06A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Radiofrequency </a:t>
            </a:r>
            <a:r>
              <a:rPr lang="en-US" dirty="0" err="1"/>
              <a:t>Thermoablation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2F73A-9CCC-45F4-8F42-BFC8E385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235"/>
            <a:ext cx="9222040" cy="525581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This procedure is based on the use of </a:t>
            </a:r>
            <a:r>
              <a:rPr lang="en-US" sz="2000" b="1" dirty="0">
                <a:solidFill>
                  <a:srgbClr val="FF0000"/>
                </a:solidFill>
              </a:rPr>
              <a:t>electromagnetic waves </a:t>
            </a:r>
            <a:r>
              <a:rPr lang="en-US" sz="2000" b="1" dirty="0"/>
              <a:t>that induce movement and consequently the production of </a:t>
            </a:r>
            <a:r>
              <a:rPr lang="en-US" sz="2000" b="1" dirty="0">
                <a:solidFill>
                  <a:srgbClr val="FF0000"/>
                </a:solidFill>
              </a:rPr>
              <a:t>heat </a:t>
            </a:r>
            <a:r>
              <a:rPr lang="en-US" sz="2000" b="1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destroy</a:t>
            </a:r>
            <a:r>
              <a:rPr lang="en-US" sz="2000" b="1" dirty="0"/>
              <a:t> </a:t>
            </a:r>
            <a:r>
              <a:rPr lang="en-US" sz="2000" b="1" dirty="0" err="1"/>
              <a:t>tumour</a:t>
            </a:r>
            <a:r>
              <a:rPr lang="en-US" sz="2000" b="1" dirty="0"/>
              <a:t> cells.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The technique was initially developed for the treatment of </a:t>
            </a:r>
            <a:r>
              <a:rPr lang="en-US" sz="2000" b="1" dirty="0">
                <a:solidFill>
                  <a:srgbClr val="FF0000"/>
                </a:solidFill>
              </a:rPr>
              <a:t>primary and </a:t>
            </a:r>
            <a:r>
              <a:rPr lang="en-US" sz="2000" b="1" dirty="0">
                <a:solidFill>
                  <a:schemeClr val="tx1"/>
                </a:solidFill>
              </a:rPr>
              <a:t>metastatic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liver malignancies </a:t>
            </a:r>
            <a:r>
              <a:rPr lang="en-US" sz="2000" b="1" dirty="0"/>
              <a:t>.This treatment can be applied to local disease, such as </a:t>
            </a:r>
            <a:r>
              <a:rPr lang="en-US" sz="2000" b="1" dirty="0">
                <a:solidFill>
                  <a:srgbClr val="FF0000"/>
                </a:solidFill>
              </a:rPr>
              <a:t>metastatic lymph nodes </a:t>
            </a:r>
            <a:r>
              <a:rPr lang="en-US" sz="2000" b="1" dirty="0"/>
              <a:t>but also to </a:t>
            </a:r>
            <a:r>
              <a:rPr lang="en-US" sz="2000" b="1" dirty="0">
                <a:solidFill>
                  <a:srgbClr val="FF0000"/>
                </a:solidFill>
              </a:rPr>
              <a:t>bone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liver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lung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lesions</a:t>
            </a:r>
            <a:r>
              <a:rPr lang="en-US" sz="2000" b="1" dirty="0"/>
              <a:t>, if technically possible and clinically indicated.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52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3D4569-67BD-4607-8C01-60D9A336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163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FA4A7-B1E1-47DC-9535-E5B1162A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93913"/>
            <a:ext cx="9126624" cy="5780598"/>
          </a:xfrm>
        </p:spPr>
        <p:txBody>
          <a:bodyPr/>
          <a:lstStyle/>
          <a:p>
            <a:pPr algn="l" rtl="0">
              <a:lnSpc>
                <a:spcPct val="250000"/>
              </a:lnSpc>
            </a:pPr>
            <a:r>
              <a:rPr lang="en-US" sz="2000" b="1" dirty="0"/>
              <a:t>Thus, it might be performed when the lesion to be treated is the </a:t>
            </a:r>
            <a:r>
              <a:rPr lang="en-US" sz="2000" b="1" dirty="0">
                <a:solidFill>
                  <a:srgbClr val="FF0000"/>
                </a:solidFill>
              </a:rPr>
              <a:t>only site</a:t>
            </a:r>
            <a:r>
              <a:rPr lang="en-US" sz="2000" b="1" dirty="0"/>
              <a:t> of disease or the </a:t>
            </a:r>
            <a:r>
              <a:rPr lang="en-US" sz="2000" b="1" dirty="0">
                <a:solidFill>
                  <a:srgbClr val="FF0000"/>
                </a:solidFill>
              </a:rPr>
              <a:t>only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one</a:t>
            </a:r>
            <a:r>
              <a:rPr lang="en-US" sz="2000" b="1" dirty="0"/>
              <a:t> amongst others that </a:t>
            </a:r>
            <a:r>
              <a:rPr lang="en-US" sz="2000" b="1" dirty="0">
                <a:solidFill>
                  <a:srgbClr val="FF0000"/>
                </a:solidFill>
              </a:rPr>
              <a:t>is growing</a:t>
            </a:r>
            <a:r>
              <a:rPr lang="en-US" sz="2000" b="1" dirty="0"/>
              <a:t>, and where there is </a:t>
            </a:r>
            <a:r>
              <a:rPr lang="en-US" sz="2000" b="1" dirty="0">
                <a:solidFill>
                  <a:srgbClr val="FF0000"/>
                </a:solidFill>
              </a:rPr>
              <a:t>no surgical option</a:t>
            </a:r>
            <a:r>
              <a:rPr lang="en-US" sz="2000" b="1" dirty="0"/>
              <a:t>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 Radiofrequency </a:t>
            </a:r>
            <a:r>
              <a:rPr lang="en-US" sz="2000" b="1" dirty="0" err="1">
                <a:solidFill>
                  <a:srgbClr val="FF0000"/>
                </a:solidFill>
              </a:rPr>
              <a:t>thermoablation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is a </a:t>
            </a:r>
            <a:r>
              <a:rPr lang="en-US" sz="2000" b="1" dirty="0">
                <a:solidFill>
                  <a:srgbClr val="FF0000"/>
                </a:solidFill>
              </a:rPr>
              <a:t>safe</a:t>
            </a:r>
            <a:r>
              <a:rPr lang="en-US" sz="2000" b="1" dirty="0"/>
              <a:t> procedure to treat the </a:t>
            </a:r>
            <a:r>
              <a:rPr lang="en-US" sz="2000" b="1" dirty="0">
                <a:solidFill>
                  <a:srgbClr val="FF0000"/>
                </a:solidFill>
              </a:rPr>
              <a:t>viable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tumour</a:t>
            </a:r>
            <a:r>
              <a:rPr lang="en-US" sz="2000" b="1" dirty="0"/>
              <a:t> tissue and to </a:t>
            </a:r>
            <a:r>
              <a:rPr lang="en-US" sz="2000" b="1" dirty="0">
                <a:solidFill>
                  <a:srgbClr val="FF0000"/>
                </a:solidFill>
              </a:rPr>
              <a:t>reduce</a:t>
            </a:r>
            <a:r>
              <a:rPr lang="en-US" sz="2000" b="1" dirty="0"/>
              <a:t> the </a:t>
            </a:r>
            <a:r>
              <a:rPr lang="en-US" sz="2000" b="1" dirty="0">
                <a:solidFill>
                  <a:srgbClr val="FF0000"/>
                </a:solidFill>
              </a:rPr>
              <a:t>volume</a:t>
            </a:r>
            <a:r>
              <a:rPr lang="en-US" sz="2000" b="1" dirty="0"/>
              <a:t> of a </a:t>
            </a:r>
            <a:r>
              <a:rPr lang="en-US" sz="2000" b="1" dirty="0">
                <a:solidFill>
                  <a:srgbClr val="FF0000"/>
                </a:solidFill>
              </a:rPr>
              <a:t>metastatic lesion </a:t>
            </a:r>
            <a:r>
              <a:rPr lang="en-US" sz="2000" b="1" dirty="0"/>
              <a:t>,which can be after wards submitted to surgical removal.</a:t>
            </a:r>
          </a:p>
          <a:p>
            <a:r>
              <a:rPr lang="en-US" dirty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323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822E1A-507C-4720-8E11-39540D3C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Ultrasound-Guided Percutaneous Ethanol Ablation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6E9247-2F97-4239-83BF-14BE9824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230754" cy="4860013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In case of </a:t>
            </a:r>
            <a:r>
              <a:rPr lang="en-US" sz="2000" b="1" dirty="0">
                <a:solidFill>
                  <a:srgbClr val="FF0000"/>
                </a:solidFill>
              </a:rPr>
              <a:t>neck relapse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small</a:t>
            </a:r>
            <a:r>
              <a:rPr lang="en-US" sz="2000" b="1" dirty="0"/>
              <a:t> metastatic </a:t>
            </a:r>
            <a:r>
              <a:rPr lang="en-US" sz="2000" b="1" dirty="0">
                <a:solidFill>
                  <a:srgbClr val="FF0000"/>
                </a:solidFill>
              </a:rPr>
              <a:t>lymph nodes </a:t>
            </a:r>
            <a:r>
              <a:rPr lang="en-US" sz="2000" b="1" dirty="0"/>
              <a:t>&lt; </a:t>
            </a:r>
            <a:r>
              <a:rPr lang="en-US" sz="2000" b="1" dirty="0">
                <a:solidFill>
                  <a:srgbClr val="FF0000"/>
                </a:solidFill>
              </a:rPr>
              <a:t>1.0–1.5 cm </a:t>
            </a:r>
            <a:r>
              <a:rPr lang="en-US" sz="2000" b="1" dirty="0"/>
              <a:t>can be frequently found.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If </a:t>
            </a:r>
            <a:r>
              <a:rPr lang="en-US" sz="2000" b="1" dirty="0">
                <a:solidFill>
                  <a:srgbClr val="FF0000"/>
                </a:solidFill>
              </a:rPr>
              <a:t>smaller</a:t>
            </a:r>
            <a:r>
              <a:rPr lang="en-US" sz="2000" b="1" dirty="0"/>
              <a:t> than </a:t>
            </a:r>
            <a:r>
              <a:rPr lang="en-US" sz="2000" b="1" dirty="0">
                <a:solidFill>
                  <a:srgbClr val="FF0000"/>
                </a:solidFill>
              </a:rPr>
              <a:t>1.5 cm </a:t>
            </a:r>
            <a:r>
              <a:rPr lang="en-US" sz="2000" b="1" dirty="0"/>
              <a:t>in the </a:t>
            </a:r>
            <a:r>
              <a:rPr lang="en-US" sz="2000" b="1" dirty="0">
                <a:solidFill>
                  <a:srgbClr val="FF0000"/>
                </a:solidFill>
              </a:rPr>
              <a:t>largest diameter</a:t>
            </a:r>
            <a:r>
              <a:rPr lang="en-US" sz="2000" b="1" dirty="0"/>
              <a:t>, they can just be </a:t>
            </a:r>
            <a:r>
              <a:rPr lang="en-US" sz="2000" b="1" dirty="0">
                <a:solidFill>
                  <a:srgbClr val="FF0000"/>
                </a:solidFill>
              </a:rPr>
              <a:t>periodically observed </a:t>
            </a:r>
            <a:r>
              <a:rPr lang="en-US" sz="2000" b="1" dirty="0"/>
              <a:t>(every </a:t>
            </a:r>
            <a:r>
              <a:rPr lang="en-US" sz="2000" b="1" dirty="0">
                <a:solidFill>
                  <a:srgbClr val="FF0000"/>
                </a:solidFill>
              </a:rPr>
              <a:t>6–12 </a:t>
            </a:r>
            <a:r>
              <a:rPr lang="en-US" sz="2000" b="1" dirty="0"/>
              <a:t>months) until the evidence of a </a:t>
            </a:r>
            <a:r>
              <a:rPr lang="en-US" sz="2000" b="1" dirty="0">
                <a:solidFill>
                  <a:srgbClr val="FF0000"/>
                </a:solidFill>
              </a:rPr>
              <a:t>stable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volume</a:t>
            </a:r>
            <a:r>
              <a:rPr lang="en-US" sz="2000" b="1" dirty="0"/>
              <a:t> and a </a:t>
            </a:r>
            <a:r>
              <a:rPr lang="en-US" sz="2000" b="1" dirty="0">
                <a:solidFill>
                  <a:srgbClr val="FF0000"/>
                </a:solidFill>
              </a:rPr>
              <a:t>stable number</a:t>
            </a:r>
            <a:r>
              <a:rPr lang="en-US" sz="20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If growing</a:t>
            </a:r>
            <a:r>
              <a:rPr lang="en-US" sz="2000" b="1" dirty="0"/>
              <a:t>, they can be successfully and safely treated with ultrasound-guided percutaneous </a:t>
            </a:r>
            <a:r>
              <a:rPr lang="en-US" sz="2000" b="1" dirty="0">
                <a:solidFill>
                  <a:srgbClr val="FF0000"/>
                </a:solidFill>
              </a:rPr>
              <a:t>ethanol ablation </a:t>
            </a:r>
            <a:r>
              <a:rPr lang="en-US" sz="2000" b="1" dirty="0"/>
              <a:t>that can be </a:t>
            </a:r>
            <a:r>
              <a:rPr lang="en-US" sz="2000" b="1" dirty="0">
                <a:solidFill>
                  <a:srgbClr val="FF0000"/>
                </a:solidFill>
              </a:rPr>
              <a:t>repeated </a:t>
            </a:r>
            <a:r>
              <a:rPr lang="en-US" sz="2000" b="1" dirty="0"/>
              <a:t>in case of </a:t>
            </a:r>
            <a:r>
              <a:rPr lang="en-US" sz="2000" b="1" dirty="0">
                <a:solidFill>
                  <a:srgbClr val="FF0000"/>
                </a:solidFill>
              </a:rPr>
              <a:t>recurrence.</a:t>
            </a:r>
            <a:endParaRPr lang="fa-I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3F4B6-4D0C-435B-B9B2-A5856165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703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25A410-0D07-4597-81A5-3232618A2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9673"/>
            <a:ext cx="8935793" cy="537508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Familial forms </a:t>
            </a:r>
            <a:r>
              <a:rPr lang="en-US" sz="2800" b="1" dirty="0"/>
              <a:t>are </a:t>
            </a:r>
            <a:r>
              <a:rPr lang="en-US" sz="2800" b="1" dirty="0">
                <a:solidFill>
                  <a:srgbClr val="FF0000"/>
                </a:solidFill>
              </a:rPr>
              <a:t>generally bilateral </a:t>
            </a:r>
            <a:r>
              <a:rPr lang="en-US" sz="2800" b="1" dirty="0"/>
              <a:t>with multiple foci, are due to germline mutations in the </a:t>
            </a:r>
            <a:r>
              <a:rPr lang="en-US" sz="2800" b="1" dirty="0">
                <a:solidFill>
                  <a:srgbClr val="FF0000"/>
                </a:solidFill>
              </a:rPr>
              <a:t>RET</a:t>
            </a:r>
            <a:r>
              <a:rPr lang="en-US" sz="2800" b="1" dirty="0"/>
              <a:t> gene and can associate with other diseases in the context of Multiple Endocrine </a:t>
            </a:r>
            <a:r>
              <a:rPr lang="en-US" sz="2800" b="1" dirty="0" err="1"/>
              <a:t>Neoplasias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MEN 2A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MEN 2B</a:t>
            </a:r>
            <a:r>
              <a:rPr lang="en-US" sz="2800" b="1" dirty="0"/>
              <a:t>.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8591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B0E90-4E2D-4D11-990E-26529305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11B775-F53A-4A01-BD4D-8DA71C6D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58902"/>
            <a:ext cx="9047111" cy="5482425"/>
          </a:xfrm>
        </p:spPr>
        <p:txBody>
          <a:bodyPr/>
          <a:lstStyle/>
          <a:p>
            <a:pPr algn="l" rtl="0">
              <a:lnSpc>
                <a:spcPct val="250000"/>
              </a:lnSpc>
            </a:pPr>
            <a:r>
              <a:rPr lang="en-US" b="1" dirty="0"/>
              <a:t> </a:t>
            </a:r>
            <a:r>
              <a:rPr lang="en-US" sz="2000" b="1" dirty="0"/>
              <a:t>This procedure is often manageable at ambulatory level, </a:t>
            </a:r>
            <a:r>
              <a:rPr lang="en-US" sz="2000" b="1" dirty="0">
                <a:solidFill>
                  <a:srgbClr val="FF0000"/>
                </a:solidFill>
              </a:rPr>
              <a:t>does not require hospitalization</a:t>
            </a:r>
            <a:r>
              <a:rPr lang="en-US" sz="2000" b="1" dirty="0"/>
              <a:t>, and has a very low cost.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 However</a:t>
            </a:r>
            <a:r>
              <a:rPr lang="en-US" sz="2000" b="1" dirty="0"/>
              <a:t>, it is worth to note that in advanced and </a:t>
            </a:r>
            <a:r>
              <a:rPr lang="en-US" sz="2000" b="1" dirty="0">
                <a:solidFill>
                  <a:srgbClr val="FF0000"/>
                </a:solidFill>
              </a:rPr>
              <a:t>progressive TC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neck lymph node </a:t>
            </a:r>
            <a:r>
              <a:rPr lang="en-US" sz="2000" b="1" dirty="0"/>
              <a:t>metastases are often a </a:t>
            </a:r>
            <a:r>
              <a:rPr lang="en-US" sz="2000" b="1" dirty="0">
                <a:solidFill>
                  <a:srgbClr val="FF0000"/>
                </a:solidFill>
              </a:rPr>
              <a:t>negligible problem </a:t>
            </a:r>
            <a:r>
              <a:rPr lang="en-US" sz="2000" b="1" dirty="0"/>
              <a:t>compared to the </a:t>
            </a:r>
            <a:r>
              <a:rPr lang="en-US" sz="2000" b="1" dirty="0">
                <a:solidFill>
                  <a:srgbClr val="FF0000"/>
                </a:solidFill>
              </a:rPr>
              <a:t>other types</a:t>
            </a:r>
            <a:r>
              <a:rPr lang="en-US" sz="2000" b="1" dirty="0"/>
              <a:t> of metastases, and therefore </a:t>
            </a:r>
            <a:r>
              <a:rPr lang="en-US" sz="2000" b="1" dirty="0">
                <a:solidFill>
                  <a:srgbClr val="FF0000"/>
                </a:solidFill>
              </a:rPr>
              <a:t>observation</a:t>
            </a:r>
            <a:r>
              <a:rPr lang="en-US" sz="2000" b="1" dirty="0"/>
              <a:t> may be sufficient.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775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B2D99F-B2D7-460B-A2B1-AA163CAE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Cementoplasty</a:t>
            </a:r>
            <a:r>
              <a:rPr lang="en-US" dirty="0"/>
              <a:t> of Bone Metastases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414C4D-C027-4120-ABDB-8A8A75F3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0749"/>
            <a:ext cx="9330963" cy="5216054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It is a </a:t>
            </a:r>
            <a:r>
              <a:rPr lang="en-US" sz="2000" b="1" dirty="0">
                <a:solidFill>
                  <a:srgbClr val="FF0000"/>
                </a:solidFill>
              </a:rPr>
              <a:t>palliative treatment </a:t>
            </a:r>
            <a:r>
              <a:rPr lang="en-US" sz="2000" b="1" dirty="0"/>
              <a:t>for </a:t>
            </a:r>
            <a:r>
              <a:rPr lang="en-US" sz="2000" b="1" dirty="0">
                <a:solidFill>
                  <a:srgbClr val="FF0000"/>
                </a:solidFill>
              </a:rPr>
              <a:t>osteolytic bone </a:t>
            </a:r>
            <a:r>
              <a:rPr lang="en-US" sz="2000" b="1" dirty="0"/>
              <a:t>metastases, to be performed </a:t>
            </a:r>
            <a:r>
              <a:rPr lang="en-US" sz="2000" b="1" dirty="0">
                <a:solidFill>
                  <a:srgbClr val="FF0000"/>
                </a:solidFill>
              </a:rPr>
              <a:t>alone </a:t>
            </a:r>
            <a:r>
              <a:rPr lang="en-US" sz="2000" b="1" dirty="0"/>
              <a:t>or in </a:t>
            </a:r>
            <a:r>
              <a:rPr lang="en-US" sz="2000" b="1" dirty="0">
                <a:solidFill>
                  <a:srgbClr val="FF0000"/>
                </a:solidFill>
              </a:rPr>
              <a:t>combination </a:t>
            </a:r>
            <a:r>
              <a:rPr lang="en-US" sz="2000" b="1" dirty="0"/>
              <a:t>with other local treatments, such as </a:t>
            </a:r>
            <a:r>
              <a:rPr lang="en-US" sz="2000" b="1" dirty="0">
                <a:solidFill>
                  <a:srgbClr val="FF0000"/>
                </a:solidFill>
              </a:rPr>
              <a:t>radiofrequency </a:t>
            </a:r>
            <a:r>
              <a:rPr lang="en-US" sz="2000" b="1" dirty="0"/>
              <a:t>ablation or </a:t>
            </a:r>
            <a:r>
              <a:rPr lang="en-US" sz="2000" b="1" dirty="0">
                <a:solidFill>
                  <a:srgbClr val="FF0000"/>
                </a:solidFill>
              </a:rPr>
              <a:t>EBRT</a:t>
            </a:r>
            <a:r>
              <a:rPr lang="en-US" sz="20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Its aim is to obtain the </a:t>
            </a:r>
            <a:r>
              <a:rPr lang="en-US" sz="2000" b="1" dirty="0">
                <a:solidFill>
                  <a:srgbClr val="FF0000"/>
                </a:solidFill>
              </a:rPr>
              <a:t>reinforcement of bone defect </a:t>
            </a:r>
            <a:r>
              <a:rPr lang="en-US" sz="2000" b="1" dirty="0"/>
              <a:t>through percutaneous injection of </a:t>
            </a:r>
            <a:r>
              <a:rPr lang="en-US" sz="2000" b="1" dirty="0">
                <a:solidFill>
                  <a:srgbClr val="FF0000"/>
                </a:solidFill>
              </a:rPr>
              <a:t>polymethylmethacrylate</a:t>
            </a:r>
            <a:r>
              <a:rPr lang="en-US" sz="2000" b="1" dirty="0"/>
              <a:t> cement. This </a:t>
            </a:r>
            <a:r>
              <a:rPr lang="en-US" sz="2000" b="1" dirty="0">
                <a:solidFill>
                  <a:srgbClr val="FF0000"/>
                </a:solidFill>
              </a:rPr>
              <a:t>minimally invasive </a:t>
            </a:r>
            <a:r>
              <a:rPr lang="en-US" sz="2000" b="1" dirty="0"/>
              <a:t>technique can be performed in </a:t>
            </a:r>
            <a:r>
              <a:rPr lang="en-US" sz="2000" b="1" dirty="0">
                <a:solidFill>
                  <a:srgbClr val="FF0000"/>
                </a:solidFill>
              </a:rPr>
              <a:t>any metastatic site </a:t>
            </a:r>
            <a:r>
              <a:rPr lang="en-US" sz="2000" b="1" dirty="0"/>
              <a:t>and results in </a:t>
            </a:r>
            <a:r>
              <a:rPr lang="en-US" sz="2000" b="1" dirty="0">
                <a:solidFill>
                  <a:srgbClr val="FF0000"/>
                </a:solidFill>
              </a:rPr>
              <a:t>significant pain </a:t>
            </a:r>
            <a:r>
              <a:rPr lang="en-US" sz="2000" b="1" dirty="0"/>
              <a:t>relief, offering </a:t>
            </a:r>
            <a:r>
              <a:rPr lang="en-US" sz="2000" b="1" dirty="0">
                <a:solidFill>
                  <a:srgbClr val="FF0000"/>
                </a:solidFill>
              </a:rPr>
              <a:t>stability </a:t>
            </a:r>
            <a:r>
              <a:rPr lang="en-US" sz="2000" b="1" dirty="0"/>
              <a:t>of the affected bones.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1023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F9D12B-36EE-4790-B9F5-B6B91471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A48B24-257B-410F-8C1F-C93269163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3283"/>
            <a:ext cx="8596668" cy="519220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[</a:t>
            </a:r>
            <a:r>
              <a:rPr lang="en-US" sz="2000" b="1" dirty="0">
                <a:solidFill>
                  <a:srgbClr val="00B0F0"/>
                </a:solidFill>
              </a:rPr>
              <a:t>R14</a:t>
            </a:r>
            <a:r>
              <a:rPr lang="en-US" sz="2000" b="1" dirty="0"/>
              <a:t>] If the progression is limited to a </a:t>
            </a:r>
            <a:r>
              <a:rPr lang="en-US" sz="2000" b="1" dirty="0">
                <a:solidFill>
                  <a:srgbClr val="FF0000"/>
                </a:solidFill>
              </a:rPr>
              <a:t>single lesion </a:t>
            </a:r>
            <a:r>
              <a:rPr lang="en-US" sz="2000" b="1" dirty="0"/>
              <a:t>or more than one lesion within the </a:t>
            </a:r>
            <a:r>
              <a:rPr lang="en-US" sz="2000" b="1" dirty="0">
                <a:solidFill>
                  <a:srgbClr val="FF0000"/>
                </a:solidFill>
              </a:rPr>
              <a:t>same organ</a:t>
            </a:r>
            <a:r>
              <a:rPr lang="en-US" sz="2000" b="1" dirty="0"/>
              <a:t>, the possibility of performing a </a:t>
            </a:r>
            <a:r>
              <a:rPr lang="en-US" sz="2000" b="1" dirty="0">
                <a:solidFill>
                  <a:srgbClr val="FF0000"/>
                </a:solidFill>
              </a:rPr>
              <a:t>local treatment </a:t>
            </a:r>
            <a:r>
              <a:rPr lang="en-US" sz="2000" b="1" dirty="0"/>
              <a:t>should be considered.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[</a:t>
            </a:r>
            <a:r>
              <a:rPr lang="en-US" sz="2000" b="1" dirty="0">
                <a:solidFill>
                  <a:srgbClr val="00B0F0"/>
                </a:solidFill>
              </a:rPr>
              <a:t>R15</a:t>
            </a:r>
            <a:r>
              <a:rPr lang="en-US" sz="2000" b="1" dirty="0"/>
              <a:t>] </a:t>
            </a:r>
            <a:r>
              <a:rPr lang="en-US" sz="2000" b="1" dirty="0">
                <a:solidFill>
                  <a:srgbClr val="FF0000"/>
                </a:solidFill>
              </a:rPr>
              <a:t>Local</a:t>
            </a:r>
            <a:r>
              <a:rPr lang="en-US" sz="2000" b="1" dirty="0"/>
              <a:t> treatment can be also done </a:t>
            </a:r>
            <a:r>
              <a:rPr lang="en-US" sz="2000" b="1" dirty="0">
                <a:solidFill>
                  <a:srgbClr val="FF0000"/>
                </a:solidFill>
              </a:rPr>
              <a:t>during systemic therapy </a:t>
            </a:r>
            <a:r>
              <a:rPr lang="en-US" sz="2000" b="1" dirty="0"/>
              <a:t>if only a </a:t>
            </a:r>
            <a:r>
              <a:rPr lang="en-US" sz="2000" b="1" dirty="0">
                <a:solidFill>
                  <a:srgbClr val="FF0000"/>
                </a:solidFill>
              </a:rPr>
              <a:t>single lesion </a:t>
            </a:r>
            <a:r>
              <a:rPr lang="en-US" sz="2000" b="1" dirty="0"/>
              <a:t>starts to </a:t>
            </a:r>
            <a:r>
              <a:rPr lang="en-US" sz="2000" b="1" dirty="0">
                <a:solidFill>
                  <a:srgbClr val="FF0000"/>
                </a:solidFill>
              </a:rPr>
              <a:t>grow</a:t>
            </a:r>
            <a:r>
              <a:rPr lang="en-US" sz="2000" b="1" dirty="0"/>
              <a:t>. In this case, local therapy can be considered </a:t>
            </a:r>
            <a:r>
              <a:rPr lang="en-US" sz="2000" b="1" dirty="0">
                <a:solidFill>
                  <a:srgbClr val="FF0000"/>
                </a:solidFill>
              </a:rPr>
              <a:t>without interrupting MKI </a:t>
            </a:r>
            <a:r>
              <a:rPr lang="en-US" sz="2000" b="1" dirty="0"/>
              <a:t>treatment temporarily or </a:t>
            </a:r>
            <a:r>
              <a:rPr lang="en-US" sz="2000" b="1" dirty="0">
                <a:solidFill>
                  <a:srgbClr val="FF0000"/>
                </a:solidFill>
              </a:rPr>
              <a:t>withdrawing</a:t>
            </a:r>
            <a:r>
              <a:rPr lang="en-US" sz="2000" b="1" dirty="0"/>
              <a:t> it </a:t>
            </a:r>
            <a:r>
              <a:rPr lang="en-US" sz="2000" b="1" dirty="0">
                <a:solidFill>
                  <a:srgbClr val="FF0000"/>
                </a:solidFill>
              </a:rPr>
              <a:t>just</a:t>
            </a:r>
            <a:r>
              <a:rPr lang="en-US" sz="2000" b="1" dirty="0"/>
              <a:t> for few days.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5199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4A226-C6A2-4F41-81BD-0F3A3CF5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Start Treatment with MKIs?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4CD33-BC88-4004-A754-34B523F2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358"/>
            <a:ext cx="9102770" cy="5009321"/>
          </a:xfrm>
        </p:spPr>
        <p:txBody>
          <a:bodyPr/>
          <a:lstStyle/>
          <a:p>
            <a:pPr algn="l" rtl="0">
              <a:lnSpc>
                <a:spcPct val="25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conclusion</a:t>
            </a:r>
            <a:r>
              <a:rPr lang="en-US" sz="2400" b="1" dirty="0"/>
              <a:t> that a patient has </a:t>
            </a:r>
            <a:r>
              <a:rPr lang="en-US" sz="2400" b="1" dirty="0">
                <a:solidFill>
                  <a:srgbClr val="FF0000"/>
                </a:solidFill>
              </a:rPr>
              <a:t>RAI-R </a:t>
            </a:r>
            <a:r>
              <a:rPr lang="en-US" sz="2400" b="1" dirty="0"/>
              <a:t>disease and/ or disease </a:t>
            </a:r>
            <a:r>
              <a:rPr lang="en-US" sz="2400" b="1" dirty="0">
                <a:solidFill>
                  <a:srgbClr val="FF0000"/>
                </a:solidFill>
              </a:rPr>
              <a:t>progression </a:t>
            </a:r>
            <a:r>
              <a:rPr lang="en-US" sz="2400" b="1" dirty="0">
                <a:solidFill>
                  <a:srgbClr val="00B0F0"/>
                </a:solidFill>
              </a:rPr>
              <a:t>should not </a:t>
            </a:r>
            <a:r>
              <a:rPr lang="en-US" sz="2400" b="1" dirty="0"/>
              <a:t>a</a:t>
            </a:r>
            <a:r>
              <a:rPr lang="en-US" sz="2400" b="1" dirty="0">
                <a:solidFill>
                  <a:srgbClr val="FF0000"/>
                </a:solidFill>
              </a:rPr>
              <a:t>utomatically</a:t>
            </a:r>
            <a:r>
              <a:rPr lang="en-US" sz="2400" b="1" dirty="0"/>
              <a:t> lead to the initiation of treatment with </a:t>
            </a:r>
            <a:r>
              <a:rPr lang="en-US" sz="2400" b="1" dirty="0">
                <a:solidFill>
                  <a:srgbClr val="FF0000"/>
                </a:solidFill>
              </a:rPr>
              <a:t>MKI</a:t>
            </a:r>
            <a:r>
              <a:rPr lang="en-US" sz="2400" b="1" dirty="0"/>
              <a:t>.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/>
              <a:t> In answering the </a:t>
            </a:r>
            <a:r>
              <a:rPr lang="en-US" sz="2400" b="1" dirty="0">
                <a:solidFill>
                  <a:srgbClr val="FF0000"/>
                </a:solidFill>
              </a:rPr>
              <a:t>question </a:t>
            </a:r>
            <a:r>
              <a:rPr lang="en-US" sz="2400" b="1" dirty="0"/>
              <a:t>whether or not </a:t>
            </a:r>
            <a:r>
              <a:rPr lang="en-US" sz="2400" b="1" dirty="0">
                <a:solidFill>
                  <a:srgbClr val="FF0000"/>
                </a:solidFill>
              </a:rPr>
              <a:t>initiation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MKI </a:t>
            </a:r>
            <a:r>
              <a:rPr lang="en-US" sz="2400" b="1" dirty="0"/>
              <a:t>is beneficial, the following questions are relevant.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930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FC9D04-1751-4583-8013-27E76B36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Tumour Load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BA04A8-2597-4E36-92CF-78C9DF5B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9644113" cy="4759787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Currently, </a:t>
            </a:r>
            <a:r>
              <a:rPr lang="en-US" sz="2400" b="1" dirty="0">
                <a:solidFill>
                  <a:srgbClr val="FF0000"/>
                </a:solidFill>
              </a:rPr>
              <a:t>no studies </a:t>
            </a:r>
            <a:r>
              <a:rPr lang="en-US" sz="2400" b="1" dirty="0"/>
              <a:t>have been published on the relationship between </a:t>
            </a:r>
            <a:r>
              <a:rPr lang="en-US" sz="2400" b="1" dirty="0" err="1">
                <a:solidFill>
                  <a:srgbClr val="FF0000"/>
                </a:solidFill>
              </a:rPr>
              <a:t>tumour</a:t>
            </a:r>
            <a:r>
              <a:rPr lang="en-US" sz="2400" b="1" dirty="0">
                <a:solidFill>
                  <a:srgbClr val="FF0000"/>
                </a:solidFill>
              </a:rPr>
              <a:t> load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efficacy of MKIs</a:t>
            </a:r>
            <a:r>
              <a:rPr lang="en-US" sz="24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Subgroup analyses </a:t>
            </a:r>
            <a:r>
              <a:rPr lang="en-US" sz="2400" b="1" dirty="0"/>
              <a:t>of the DECISION and SELECT studies indicated that sorafenib and </a:t>
            </a:r>
            <a:r>
              <a:rPr lang="en-US" sz="2400" b="1" dirty="0" err="1"/>
              <a:t>lenvatinib</a:t>
            </a:r>
            <a:r>
              <a:rPr lang="en-US" sz="2400" b="1" dirty="0"/>
              <a:t> were </a:t>
            </a:r>
            <a:r>
              <a:rPr lang="en-US" sz="2400" b="1" dirty="0">
                <a:solidFill>
                  <a:srgbClr val="FF0000"/>
                </a:solidFill>
              </a:rPr>
              <a:t>more effective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smaller </a:t>
            </a:r>
            <a:r>
              <a:rPr lang="en-US" sz="2400" b="1" dirty="0" err="1">
                <a:solidFill>
                  <a:srgbClr val="FF0000"/>
                </a:solidFill>
              </a:rPr>
              <a:t>tumours</a:t>
            </a:r>
            <a:r>
              <a:rPr lang="en-US" sz="2400" b="1" dirty="0">
                <a:solidFill>
                  <a:srgbClr val="FF0000"/>
                </a:solidFill>
              </a:rPr>
              <a:t> ,</a:t>
            </a:r>
            <a:r>
              <a:rPr lang="en-US" sz="2400" b="1" dirty="0"/>
              <a:t>however, </a:t>
            </a:r>
            <a:r>
              <a:rPr lang="en-US" sz="2400" b="1" dirty="0">
                <a:solidFill>
                  <a:srgbClr val="FF0000"/>
                </a:solidFill>
              </a:rPr>
              <a:t>no definite cut-off </a:t>
            </a:r>
            <a:r>
              <a:rPr lang="en-US" sz="2400" b="1" dirty="0"/>
              <a:t>level with respect to </a:t>
            </a:r>
            <a:r>
              <a:rPr lang="en-US" sz="2400" b="1" dirty="0" err="1"/>
              <a:t>tumour</a:t>
            </a:r>
            <a:r>
              <a:rPr lang="en-US" sz="2400" b="1" dirty="0"/>
              <a:t> size can be derived from the literature.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1319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A1050D-9568-4AF3-ABD4-35F3467D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C69994-28C3-48E9-9717-E79E5C9C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5441"/>
            <a:ext cx="9193176" cy="517619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No studies </a:t>
            </a:r>
            <a:r>
              <a:rPr lang="en-US" b="1" dirty="0"/>
              <a:t>are available on the </a:t>
            </a:r>
            <a:r>
              <a:rPr lang="en-US" b="1" dirty="0">
                <a:solidFill>
                  <a:srgbClr val="FF0000"/>
                </a:solidFill>
              </a:rPr>
              <a:t>relationship</a:t>
            </a:r>
            <a:r>
              <a:rPr lang="en-US" b="1" dirty="0"/>
              <a:t> between </a:t>
            </a:r>
            <a:r>
              <a:rPr lang="en-US" b="1" dirty="0">
                <a:solidFill>
                  <a:srgbClr val="FF0000"/>
                </a:solidFill>
              </a:rPr>
              <a:t>clinical symptoms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efficacy of MKIs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Subgroup</a:t>
            </a:r>
            <a:r>
              <a:rPr lang="en-US" b="1" dirty="0"/>
              <a:t> analyses of the DECISION and SELECT studies </a:t>
            </a:r>
            <a:r>
              <a:rPr lang="en-US" b="1" dirty="0">
                <a:solidFill>
                  <a:srgbClr val="FF0000"/>
                </a:solidFill>
              </a:rPr>
              <a:t>did not show </a:t>
            </a:r>
            <a:r>
              <a:rPr lang="en-US" b="1" dirty="0"/>
              <a:t>differences in efficacy in relation to the presence of symptoms, Consequently, it </a:t>
            </a:r>
            <a:r>
              <a:rPr lang="en-US" b="1" dirty="0">
                <a:solidFill>
                  <a:srgbClr val="FF0000"/>
                </a:solidFill>
              </a:rPr>
              <a:t>cannot</a:t>
            </a:r>
            <a:r>
              <a:rPr lang="en-US" b="1" dirty="0"/>
              <a:t> be concluded from the literature if an </a:t>
            </a:r>
            <a:r>
              <a:rPr lang="en-US" b="1" dirty="0">
                <a:solidFill>
                  <a:srgbClr val="FF0000"/>
                </a:solidFill>
              </a:rPr>
              <a:t>MKI </a:t>
            </a:r>
            <a:r>
              <a:rPr lang="en-US" b="1" dirty="0"/>
              <a:t>should </a:t>
            </a:r>
            <a:r>
              <a:rPr lang="en-US" b="1" dirty="0">
                <a:solidFill>
                  <a:srgbClr val="FF0000"/>
                </a:solidFill>
              </a:rPr>
              <a:t>be initiated before</a:t>
            </a:r>
            <a:r>
              <a:rPr lang="en-US" b="1" dirty="0"/>
              <a:t> the occurrence of clinical symptoms or when clinical </a:t>
            </a:r>
            <a:r>
              <a:rPr lang="en-US" b="1" dirty="0">
                <a:solidFill>
                  <a:srgbClr val="FF0000"/>
                </a:solidFill>
              </a:rPr>
              <a:t>symptoms</a:t>
            </a:r>
            <a:r>
              <a:rPr lang="en-US" b="1" dirty="0"/>
              <a:t> have </a:t>
            </a:r>
            <a:r>
              <a:rPr lang="en-US" b="1" dirty="0">
                <a:solidFill>
                  <a:srgbClr val="FF0000"/>
                </a:solidFill>
              </a:rPr>
              <a:t>occurred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However, </a:t>
            </a:r>
            <a:r>
              <a:rPr lang="en-US" b="1" dirty="0">
                <a:solidFill>
                  <a:srgbClr val="FF0000"/>
                </a:solidFill>
              </a:rPr>
              <a:t>ECOG</a:t>
            </a:r>
            <a:r>
              <a:rPr lang="en-US" b="1" dirty="0"/>
              <a:t> is a major </a:t>
            </a:r>
            <a:r>
              <a:rPr lang="en-US" b="1" dirty="0">
                <a:solidFill>
                  <a:srgbClr val="FF0000"/>
                </a:solidFill>
              </a:rPr>
              <a:t>criterion</a:t>
            </a:r>
            <a:r>
              <a:rPr lang="en-US" b="1" dirty="0"/>
              <a:t> with treatment being </a:t>
            </a:r>
            <a:r>
              <a:rPr lang="en-US" b="1" dirty="0">
                <a:solidFill>
                  <a:srgbClr val="FF0000"/>
                </a:solidFill>
              </a:rPr>
              <a:t>more efficient </a:t>
            </a:r>
            <a:r>
              <a:rPr lang="en-US" b="1" dirty="0"/>
              <a:t>in patients with ECOG 0–1. Currently, an international prospective observational trial is being performed to address this issue.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6566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40D229-2764-4D3D-B709-9BA09E1F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Metastases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04AE2C-94AE-4347-AE01-71EBB1D8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7381"/>
            <a:ext cx="9218228" cy="5271715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No relationship </a:t>
            </a:r>
            <a:r>
              <a:rPr lang="en-US" sz="2400" b="1" dirty="0"/>
              <a:t>has currently been identified between </a:t>
            </a:r>
            <a:r>
              <a:rPr lang="en-US" sz="2400" b="1" dirty="0">
                <a:solidFill>
                  <a:srgbClr val="FF0000"/>
                </a:solidFill>
              </a:rPr>
              <a:t>location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metastases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efficacy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MKIs</a:t>
            </a:r>
            <a:r>
              <a:rPr lang="en-US" sz="2400" b="1" dirty="0"/>
              <a:t>.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Subgroup </a:t>
            </a:r>
            <a:r>
              <a:rPr lang="en-US" sz="2400" b="1" dirty="0"/>
              <a:t>analyses of the DECISION and SELECT studies </a:t>
            </a:r>
            <a:r>
              <a:rPr lang="en-US" sz="2400" b="1" dirty="0">
                <a:solidFill>
                  <a:srgbClr val="FF0000"/>
                </a:solidFill>
              </a:rPr>
              <a:t>did not show</a:t>
            </a:r>
            <a:r>
              <a:rPr lang="en-US" sz="2400" b="1" dirty="0"/>
              <a:t> differences in efficacy in </a:t>
            </a:r>
            <a:r>
              <a:rPr lang="en-US" sz="2400" b="1" dirty="0">
                <a:solidFill>
                  <a:srgbClr val="FF0000"/>
                </a:solidFill>
              </a:rPr>
              <a:t>relation to location </a:t>
            </a:r>
            <a:r>
              <a:rPr lang="en-US" sz="2400" b="1" dirty="0"/>
              <a:t>of metastases 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Brain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liver</a:t>
            </a:r>
            <a:r>
              <a:rPr lang="en-US" sz="2400" b="1" dirty="0"/>
              <a:t> metastases might be </a:t>
            </a:r>
            <a:r>
              <a:rPr lang="en-US" sz="2400" b="1" dirty="0">
                <a:solidFill>
                  <a:srgbClr val="FF0000"/>
                </a:solidFill>
              </a:rPr>
              <a:t>less responsive </a:t>
            </a:r>
            <a:r>
              <a:rPr lang="en-US" sz="2400" b="1" dirty="0"/>
              <a:t>than other sites</a:t>
            </a:r>
            <a:r>
              <a:rPr lang="en-US" sz="2000" b="1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743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21482-E5AF-46C5-9424-10A4CBAA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359F75-AB69-4FD3-BD88-8167DCCE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5129"/>
            <a:ext cx="9969790" cy="5334454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In a </a:t>
            </a:r>
            <a:r>
              <a:rPr lang="en-US" sz="2400" b="1" dirty="0">
                <a:solidFill>
                  <a:srgbClr val="FF0000"/>
                </a:solidFill>
              </a:rPr>
              <a:t>sub-analysis</a:t>
            </a:r>
            <a:r>
              <a:rPr lang="en-US" sz="2400" b="1" dirty="0"/>
              <a:t> of the SELECT trial by Brose et al. the safety and efficacy of treatment with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/>
              <a:t> were compared between a group of patients with a median age of </a:t>
            </a:r>
            <a:r>
              <a:rPr lang="en-US" sz="2400" b="1" dirty="0">
                <a:solidFill>
                  <a:srgbClr val="FF0000"/>
                </a:solidFill>
              </a:rPr>
              <a:t>56 years</a:t>
            </a:r>
            <a:r>
              <a:rPr lang="en-US" sz="2400" b="1" dirty="0"/>
              <a:t>, and a group of </a:t>
            </a:r>
            <a:r>
              <a:rPr lang="en-US" sz="2400" b="1" dirty="0">
                <a:solidFill>
                  <a:srgbClr val="FF0000"/>
                </a:solidFill>
              </a:rPr>
              <a:t>older patients </a:t>
            </a:r>
            <a:r>
              <a:rPr lang="en-US" sz="2400" b="1" dirty="0"/>
              <a:t>with a median age of </a:t>
            </a:r>
            <a:r>
              <a:rPr lang="en-US" sz="2400" b="1" dirty="0">
                <a:solidFill>
                  <a:srgbClr val="FF0000"/>
                </a:solidFill>
              </a:rPr>
              <a:t>71 years</a:t>
            </a:r>
            <a:r>
              <a:rPr lang="en-US" sz="24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The incidence of severe treatment-related </a:t>
            </a:r>
            <a:r>
              <a:rPr lang="en-US" sz="2400" b="1" dirty="0">
                <a:solidFill>
                  <a:srgbClr val="FF0000"/>
                </a:solidFill>
              </a:rPr>
              <a:t>adverse events </a:t>
            </a:r>
            <a:r>
              <a:rPr lang="en-US" sz="2400" b="1" dirty="0"/>
              <a:t>(AEs) was </a:t>
            </a:r>
            <a:r>
              <a:rPr lang="en-US" sz="2400" b="1" dirty="0">
                <a:solidFill>
                  <a:srgbClr val="FF0000"/>
                </a:solidFill>
              </a:rPr>
              <a:t>significantly higher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older patients </a:t>
            </a:r>
            <a:r>
              <a:rPr lang="en-US" sz="2400" b="1" dirty="0"/>
              <a:t>versus younger patients (89 vs. 67%, respectively; p &lt; 0 .001).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6697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888AD-1A5D-49FB-AA8A-0112DF45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A51D64-7879-495A-9E13-AD4FD57D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6" y="1002082"/>
            <a:ext cx="9916367" cy="5686817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Older patients </a:t>
            </a:r>
            <a:r>
              <a:rPr lang="en-US" sz="2400" b="1" dirty="0"/>
              <a:t>were also more likely to </a:t>
            </a:r>
            <a:r>
              <a:rPr lang="en-US" sz="2400" b="1" dirty="0">
                <a:solidFill>
                  <a:srgbClr val="FF0000"/>
                </a:solidFill>
              </a:rPr>
              <a:t>experience AE</a:t>
            </a:r>
            <a:r>
              <a:rPr lang="en-US" sz="2400" b="1" dirty="0"/>
              <a:t>s requiring dose </a:t>
            </a:r>
            <a:r>
              <a:rPr lang="en-US" sz="2400" b="1" dirty="0">
                <a:solidFill>
                  <a:srgbClr val="FF0000"/>
                </a:solidFill>
              </a:rPr>
              <a:t>modifications</a:t>
            </a:r>
            <a:r>
              <a:rPr lang="en-US" sz="2400" b="1" dirty="0"/>
              <a:t>, and they received a </a:t>
            </a:r>
            <a:r>
              <a:rPr lang="en-US" sz="2400" b="1" dirty="0">
                <a:solidFill>
                  <a:srgbClr val="FF0000"/>
                </a:solidFill>
              </a:rPr>
              <a:t>lower</a:t>
            </a:r>
            <a:r>
              <a:rPr lang="en-US" sz="2400" b="1" dirty="0"/>
              <a:t> median daily </a:t>
            </a:r>
            <a:r>
              <a:rPr lang="en-US" sz="2400" b="1" dirty="0">
                <a:solidFill>
                  <a:srgbClr val="FF0000"/>
                </a:solidFill>
              </a:rPr>
              <a:t>dose</a:t>
            </a:r>
            <a:r>
              <a:rPr lang="en-US" sz="2400" b="1" dirty="0"/>
              <a:t>, though </a:t>
            </a:r>
            <a:r>
              <a:rPr lang="en-US" sz="2400" b="1" dirty="0">
                <a:solidFill>
                  <a:srgbClr val="FF0000"/>
                </a:solidFill>
              </a:rPr>
              <a:t>no significant </a:t>
            </a:r>
            <a:r>
              <a:rPr lang="en-US" sz="2400" b="1" dirty="0"/>
              <a:t>difference was observed in </a:t>
            </a:r>
            <a:r>
              <a:rPr lang="en-US" sz="2400" b="1" dirty="0">
                <a:solidFill>
                  <a:srgbClr val="FF0000"/>
                </a:solidFill>
              </a:rPr>
              <a:t>progression</a:t>
            </a:r>
            <a:r>
              <a:rPr lang="en-US" sz="2400" b="1" dirty="0"/>
              <a:t>-free survival between the </a:t>
            </a:r>
            <a:r>
              <a:rPr lang="en-US" sz="2400" b="1" dirty="0">
                <a:solidFill>
                  <a:srgbClr val="FF0000"/>
                </a:solidFill>
              </a:rPr>
              <a:t>two groups</a:t>
            </a:r>
            <a:r>
              <a:rPr lang="en-US" sz="2400" b="1" dirty="0"/>
              <a:t>.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/>
              <a:t> This highlights the </a:t>
            </a:r>
            <a:r>
              <a:rPr lang="en-US" sz="2400" b="1" dirty="0">
                <a:solidFill>
                  <a:srgbClr val="FF0000"/>
                </a:solidFill>
              </a:rPr>
              <a:t>importance </a:t>
            </a:r>
            <a:r>
              <a:rPr lang="en-US" sz="2400" b="1" dirty="0"/>
              <a:t>to accurately evaluate </a:t>
            </a:r>
            <a:r>
              <a:rPr lang="en-US" sz="2400" b="1" dirty="0">
                <a:solidFill>
                  <a:srgbClr val="FF0000"/>
                </a:solidFill>
              </a:rPr>
              <a:t>risks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benefits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MKI</a:t>
            </a:r>
            <a:r>
              <a:rPr lang="en-US" sz="2400" b="1" dirty="0"/>
              <a:t> treatment in </a:t>
            </a:r>
            <a:r>
              <a:rPr lang="en-US" sz="2400" b="1" dirty="0">
                <a:solidFill>
                  <a:srgbClr val="FF0000"/>
                </a:solidFill>
              </a:rPr>
              <a:t>each patient</a:t>
            </a:r>
            <a:r>
              <a:rPr lang="en-US" sz="2400" b="1" dirty="0"/>
              <a:t>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5809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12696-3317-481B-813C-735AA8EE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Profile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7F8FEB-A12C-4B28-A4A2-61A09EC2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5129"/>
            <a:ext cx="9506326" cy="5231087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Although </a:t>
            </a:r>
            <a:r>
              <a:rPr lang="en-US" sz="2400" b="1" dirty="0">
                <a:solidFill>
                  <a:srgbClr val="FF0000"/>
                </a:solidFill>
              </a:rPr>
              <a:t>MKIs</a:t>
            </a:r>
            <a:r>
              <a:rPr lang="en-US" sz="2400" b="1" dirty="0"/>
              <a:t> have distinct </a:t>
            </a:r>
            <a:r>
              <a:rPr lang="en-US" sz="2400" b="1" dirty="0" err="1">
                <a:solidFill>
                  <a:srgbClr val="FF0000"/>
                </a:solidFill>
              </a:rPr>
              <a:t>invitro</a:t>
            </a:r>
            <a:r>
              <a:rPr lang="en-US" sz="2400" b="1" dirty="0"/>
              <a:t> activity in </a:t>
            </a:r>
            <a:r>
              <a:rPr lang="en-US" sz="2400" b="1" dirty="0">
                <a:solidFill>
                  <a:srgbClr val="FF0000"/>
                </a:solidFill>
              </a:rPr>
              <a:t>relation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molecular</a:t>
            </a:r>
            <a:r>
              <a:rPr lang="en-US" sz="2400" b="1" dirty="0"/>
              <a:t> targets, </a:t>
            </a:r>
            <a:r>
              <a:rPr lang="en-US" sz="2400" b="1" dirty="0">
                <a:solidFill>
                  <a:srgbClr val="FF0000"/>
                </a:solidFill>
              </a:rPr>
              <a:t>no clear relationships </a:t>
            </a:r>
            <a:r>
              <a:rPr lang="en-US" sz="2400" b="1" dirty="0"/>
              <a:t>have been identified between </a:t>
            </a:r>
            <a:r>
              <a:rPr lang="en-US" sz="2400" b="1" dirty="0">
                <a:solidFill>
                  <a:srgbClr val="FF0000"/>
                </a:solidFill>
              </a:rPr>
              <a:t>genetic profiles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TC</a:t>
            </a:r>
            <a:r>
              <a:rPr lang="en-US" sz="2400" b="1" dirty="0"/>
              <a:t> in patients and efficacy of drugs.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Subgroup analyses </a:t>
            </a:r>
            <a:r>
              <a:rPr lang="en-US" sz="2400" b="1" dirty="0"/>
              <a:t>of the DECISION and SELECT studies </a:t>
            </a:r>
            <a:r>
              <a:rPr lang="en-US" sz="2400" b="1" dirty="0">
                <a:solidFill>
                  <a:srgbClr val="FF0000"/>
                </a:solidFill>
              </a:rPr>
              <a:t>did not </a:t>
            </a:r>
            <a:r>
              <a:rPr lang="en-US" sz="2400" b="1" dirty="0"/>
              <a:t>show differences in </a:t>
            </a:r>
            <a:r>
              <a:rPr lang="en-US" sz="2400" b="1" dirty="0">
                <a:solidFill>
                  <a:srgbClr val="FF0000"/>
                </a:solidFill>
              </a:rPr>
              <a:t>efficacy</a:t>
            </a:r>
            <a:r>
              <a:rPr lang="en-US" sz="2400" b="1" dirty="0"/>
              <a:t> in relation to </a:t>
            </a:r>
            <a:r>
              <a:rPr lang="en-US" sz="2400" b="1" dirty="0">
                <a:solidFill>
                  <a:srgbClr val="FF0000"/>
                </a:solidFill>
              </a:rPr>
              <a:t>BRAF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RAS genetic </a:t>
            </a:r>
            <a:r>
              <a:rPr lang="en-US" sz="2400" b="1" dirty="0"/>
              <a:t>alterations.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0899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F30EFA-6F44-4444-A885-7DEB3B7F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F98C5C-4B41-41EE-86F9-9B3C8EE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6611"/>
            <a:ext cx="8596668" cy="5504290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These guidelines focus on </a:t>
            </a:r>
            <a:r>
              <a:rPr lang="en-US" sz="2800" b="1" dirty="0">
                <a:solidFill>
                  <a:srgbClr val="FF0000"/>
                </a:solidFill>
              </a:rPr>
              <a:t>radioiodine refractory </a:t>
            </a:r>
            <a:r>
              <a:rPr lang="en-US" sz="2800" b="1" dirty="0"/>
              <a:t>(RAIR) TCs; hence, only </a:t>
            </a:r>
            <a:r>
              <a:rPr lang="en-US" sz="2800" b="1" dirty="0">
                <a:solidFill>
                  <a:srgbClr val="FF0000"/>
                </a:solidFill>
              </a:rPr>
              <a:t>TCs originating </a:t>
            </a:r>
            <a:r>
              <a:rPr lang="en-US" sz="2800" b="1" dirty="0"/>
              <a:t>from the </a:t>
            </a:r>
            <a:r>
              <a:rPr lang="en-US" sz="2800" b="1" dirty="0">
                <a:solidFill>
                  <a:srgbClr val="FF0000"/>
                </a:solidFill>
              </a:rPr>
              <a:t>follicular epithelium </a:t>
            </a:r>
            <a:r>
              <a:rPr lang="en-US" sz="2800" b="1" dirty="0"/>
              <a:t>and predicted to be capable of radioiodine uptake, will be discussed.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377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A9DDA-5C15-4BCA-9575-958AEF15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AA325B-B399-44D7-BF08-7C428879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7869"/>
            <a:ext cx="8596668" cy="4713494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decision </a:t>
            </a:r>
            <a:r>
              <a:rPr lang="en-US" sz="2800" b="1" dirty="0"/>
              <a:t>on when to start treatment with </a:t>
            </a:r>
            <a:r>
              <a:rPr lang="en-US" sz="2800" b="1" dirty="0">
                <a:solidFill>
                  <a:srgbClr val="FF0000"/>
                </a:solidFill>
              </a:rPr>
              <a:t>MKIs </a:t>
            </a:r>
            <a:r>
              <a:rPr lang="en-US" sz="2800" b="1" dirty="0"/>
              <a:t>should be addressed in an </a:t>
            </a:r>
            <a:r>
              <a:rPr lang="en-US" sz="2800" b="1" dirty="0">
                <a:solidFill>
                  <a:srgbClr val="FF0000"/>
                </a:solidFill>
              </a:rPr>
              <a:t>MDT</a:t>
            </a:r>
            <a:r>
              <a:rPr lang="en-US" sz="2800" b="1" dirty="0"/>
              <a:t>, weighing all the </a:t>
            </a:r>
            <a:r>
              <a:rPr lang="en-US" sz="2800" b="1" dirty="0">
                <a:solidFill>
                  <a:srgbClr val="FF0000"/>
                </a:solidFill>
              </a:rPr>
              <a:t>benefits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disadvantages</a:t>
            </a:r>
            <a:r>
              <a:rPr lang="en-US" sz="2800" b="1" dirty="0"/>
              <a:t>.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8017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="" xmlns:a16="http://schemas.microsoft.com/office/drawing/2014/main" id="{ED699648-AA4B-41D2-8F23-CE55AA6C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" y="89210"/>
            <a:ext cx="11296185" cy="66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C24EF-43A2-44EA-A8B3-A530F253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355D62-1BCC-4672-ACCE-A54964654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83527"/>
            <a:ext cx="9218229" cy="5474473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b="1" dirty="0"/>
              <a:t>[</a:t>
            </a:r>
            <a:r>
              <a:rPr lang="en-US" b="1" dirty="0">
                <a:solidFill>
                  <a:srgbClr val="00B0F0"/>
                </a:solidFill>
              </a:rPr>
              <a:t>R16</a:t>
            </a:r>
            <a:r>
              <a:rPr lang="en-US" b="1" dirty="0"/>
              <a:t>] As currently </a:t>
            </a:r>
            <a:r>
              <a:rPr lang="en-US" b="1" dirty="0">
                <a:solidFill>
                  <a:srgbClr val="FF0000"/>
                </a:solidFill>
              </a:rPr>
              <a:t>no curative </a:t>
            </a:r>
            <a:r>
              <a:rPr lang="en-US" b="1" dirty="0"/>
              <a:t>drug treatments for </a:t>
            </a:r>
            <a:r>
              <a:rPr lang="en-US" b="1" dirty="0">
                <a:solidFill>
                  <a:srgbClr val="FF0000"/>
                </a:solidFill>
              </a:rPr>
              <a:t>RAI-R</a:t>
            </a:r>
            <a:r>
              <a:rPr lang="en-US" b="1" dirty="0"/>
              <a:t> TC are present, and </a:t>
            </a:r>
            <a:r>
              <a:rPr lang="en-US" b="1" dirty="0">
                <a:solidFill>
                  <a:srgbClr val="FF0000"/>
                </a:solidFill>
              </a:rPr>
              <a:t>MKIs</a:t>
            </a:r>
            <a:r>
              <a:rPr lang="en-US" b="1" dirty="0"/>
              <a:t> are accompanied by </a:t>
            </a:r>
            <a:r>
              <a:rPr lang="en-US" b="1" dirty="0">
                <a:solidFill>
                  <a:srgbClr val="FF0000"/>
                </a:solidFill>
              </a:rPr>
              <a:t>side effects</a:t>
            </a:r>
            <a:r>
              <a:rPr lang="en-US" b="1" dirty="0"/>
              <a:t>, experts agree that treatment with MKIs </a:t>
            </a:r>
            <a:r>
              <a:rPr lang="en-US" b="1" dirty="0">
                <a:solidFill>
                  <a:srgbClr val="FF0000"/>
                </a:solidFill>
              </a:rPr>
              <a:t>should only </a:t>
            </a:r>
            <a:r>
              <a:rPr lang="en-US" b="1" dirty="0"/>
              <a:t>be considered in patients with </a:t>
            </a:r>
            <a:r>
              <a:rPr lang="en-US" b="1" dirty="0">
                <a:solidFill>
                  <a:srgbClr val="FF0000"/>
                </a:solidFill>
              </a:rPr>
              <a:t>progressive RAI-R disease</a:t>
            </a:r>
            <a:r>
              <a:rPr lang="en-US" b="1" dirty="0"/>
              <a:t>, with </a:t>
            </a:r>
            <a:r>
              <a:rPr lang="en-US" b="1" dirty="0">
                <a:solidFill>
                  <a:srgbClr val="FF0000"/>
                </a:solidFill>
              </a:rPr>
              <a:t>considerable </a:t>
            </a:r>
            <a:r>
              <a:rPr lang="en-US" b="1" dirty="0" err="1">
                <a:solidFill>
                  <a:srgbClr val="FF0000"/>
                </a:solidFill>
              </a:rPr>
              <a:t>tumour</a:t>
            </a:r>
            <a:r>
              <a:rPr lang="en-US" b="1" dirty="0">
                <a:solidFill>
                  <a:srgbClr val="FF0000"/>
                </a:solidFill>
              </a:rPr>
              <a:t> load </a:t>
            </a:r>
            <a:r>
              <a:rPr lang="en-US" b="1" dirty="0"/>
              <a:t>and when, according to a </a:t>
            </a:r>
            <a:r>
              <a:rPr lang="en-US" b="1" dirty="0">
                <a:solidFill>
                  <a:srgbClr val="FF0000"/>
                </a:solidFill>
              </a:rPr>
              <a:t>multidisciplinary group of experts</a:t>
            </a:r>
            <a:r>
              <a:rPr lang="en-US" b="1" dirty="0"/>
              <a:t>, refraining from treatment with MKIs would lead to considerable </a:t>
            </a:r>
            <a:r>
              <a:rPr lang="en-US" b="1" dirty="0">
                <a:solidFill>
                  <a:srgbClr val="FF0000"/>
                </a:solidFill>
              </a:rPr>
              <a:t>harm/clinical complications </a:t>
            </a:r>
            <a:r>
              <a:rPr lang="en-US" b="1" dirty="0"/>
              <a:t>within the near future.</a:t>
            </a:r>
          </a:p>
          <a:p>
            <a:pPr algn="l" rtl="0">
              <a:lnSpc>
                <a:spcPct val="250000"/>
              </a:lnSpc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Before</a:t>
            </a:r>
            <a:r>
              <a:rPr lang="en-US" b="1" dirty="0"/>
              <a:t> starting </a:t>
            </a:r>
            <a:r>
              <a:rPr lang="en-US" b="1" dirty="0">
                <a:solidFill>
                  <a:srgbClr val="FF0000"/>
                </a:solidFill>
              </a:rPr>
              <a:t>MKIs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local treatments </a:t>
            </a:r>
            <a:r>
              <a:rPr lang="en-US" b="1" dirty="0"/>
              <a:t>should be considered.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5843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FDF060-B631-455F-ADF0-2AC3B260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94454" y="365760"/>
            <a:ext cx="8596668" cy="92765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1C8399-FDAA-49D7-A37F-31BF8D4C0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55375"/>
            <a:ext cx="9031209" cy="583625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[</a:t>
            </a:r>
            <a:r>
              <a:rPr lang="en-US" sz="2800" b="1" dirty="0">
                <a:solidFill>
                  <a:srgbClr val="00B0F0"/>
                </a:solidFill>
              </a:rPr>
              <a:t>R17</a:t>
            </a:r>
            <a:r>
              <a:rPr lang="en-US" sz="2800" b="1" dirty="0"/>
              <a:t>] The </a:t>
            </a:r>
            <a:r>
              <a:rPr lang="en-US" sz="2800" b="1" dirty="0">
                <a:solidFill>
                  <a:srgbClr val="FF0000"/>
                </a:solidFill>
              </a:rPr>
              <a:t>decision</a:t>
            </a:r>
            <a:r>
              <a:rPr lang="en-US" sz="2800" b="1" dirty="0"/>
              <a:t> to start </a:t>
            </a:r>
            <a:r>
              <a:rPr lang="en-US" sz="2800" b="1" dirty="0">
                <a:solidFill>
                  <a:srgbClr val="FF0000"/>
                </a:solidFill>
              </a:rPr>
              <a:t>MKIs</a:t>
            </a:r>
            <a:r>
              <a:rPr lang="en-US" sz="2800" b="1" dirty="0"/>
              <a:t> should include </a:t>
            </a:r>
            <a:r>
              <a:rPr lang="en-US" sz="2800" b="1" dirty="0">
                <a:solidFill>
                  <a:srgbClr val="FF0000"/>
                </a:solidFill>
              </a:rPr>
              <a:t>patient-related</a:t>
            </a:r>
            <a:r>
              <a:rPr lang="en-US" sz="2800" b="1" dirty="0"/>
              <a:t> medical factors (age, </a:t>
            </a:r>
            <a:r>
              <a:rPr lang="en-US" sz="2800" b="1" dirty="0">
                <a:solidFill>
                  <a:srgbClr val="FF0000"/>
                </a:solidFill>
              </a:rPr>
              <a:t>health</a:t>
            </a:r>
            <a:r>
              <a:rPr lang="en-US" sz="2800" b="1" dirty="0"/>
              <a:t> status, </a:t>
            </a:r>
            <a:r>
              <a:rPr lang="en-US" sz="2800" b="1" dirty="0">
                <a:solidFill>
                  <a:srgbClr val="FF0000"/>
                </a:solidFill>
              </a:rPr>
              <a:t>comorbidities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contraindications</a:t>
            </a:r>
            <a:r>
              <a:rPr lang="en-US" sz="2800" b="1" dirty="0"/>
              <a:t>) and patient </a:t>
            </a:r>
            <a:r>
              <a:rPr lang="en-US" sz="2800" b="1" dirty="0">
                <a:solidFill>
                  <a:srgbClr val="FF0000"/>
                </a:solidFill>
              </a:rPr>
              <a:t>preferences</a:t>
            </a:r>
            <a:r>
              <a:rPr lang="en-US" sz="2800" b="1" dirty="0"/>
              <a:t> with respect to treatment goals and values, and acceptance of </a:t>
            </a:r>
            <a:r>
              <a:rPr lang="en-US" sz="2800" b="1" dirty="0">
                <a:solidFill>
                  <a:srgbClr val="FF0000"/>
                </a:solidFill>
              </a:rPr>
              <a:t>adverse effects</a:t>
            </a:r>
            <a:r>
              <a:rPr lang="en-US" sz="2800" b="1" dirty="0"/>
              <a:t>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5830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81F04A-D5BC-4BE8-8A56-6B910BF6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A32B0D-CFA4-45E2-8AC6-94F7E935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1" y="1377863"/>
            <a:ext cx="9569885" cy="5253525"/>
          </a:xfrm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</a:pPr>
            <a:r>
              <a:rPr lang="en-US" sz="2000" b="1" dirty="0"/>
              <a:t>Following the DECISION trial, </a:t>
            </a:r>
            <a:r>
              <a:rPr lang="en-US" sz="2000" b="1" dirty="0">
                <a:solidFill>
                  <a:srgbClr val="FF0000"/>
                </a:solidFill>
              </a:rPr>
              <a:t>approval</a:t>
            </a:r>
            <a:r>
              <a:rPr lang="en-US" sz="2000" b="1" dirty="0"/>
              <a:t> for </a:t>
            </a:r>
            <a:r>
              <a:rPr lang="en-US" sz="2000" b="1" dirty="0">
                <a:solidFill>
                  <a:srgbClr val="FF0000"/>
                </a:solidFill>
              </a:rPr>
              <a:t>sorafenib</a:t>
            </a:r>
            <a:r>
              <a:rPr lang="en-US" sz="2000" b="1" dirty="0"/>
              <a:t> was given at the dosage of </a:t>
            </a:r>
            <a:r>
              <a:rPr lang="en-US" sz="2000" b="1" dirty="0">
                <a:solidFill>
                  <a:srgbClr val="FF0000"/>
                </a:solidFill>
              </a:rPr>
              <a:t>400</a:t>
            </a:r>
            <a:r>
              <a:rPr lang="en-US" sz="2000" b="1" dirty="0"/>
              <a:t> mg (2 × 200-mg tablets) </a:t>
            </a:r>
            <a:r>
              <a:rPr lang="en-US" sz="2000" b="1" dirty="0">
                <a:solidFill>
                  <a:srgbClr val="FF0000"/>
                </a:solidFill>
              </a:rPr>
              <a:t>twice daily </a:t>
            </a:r>
            <a:r>
              <a:rPr lang="en-US" sz="2000" b="1" dirty="0"/>
              <a:t>(adult patients) .</a:t>
            </a:r>
          </a:p>
          <a:p>
            <a:pPr algn="l" rtl="0">
              <a:lnSpc>
                <a:spcPct val="170000"/>
              </a:lnSpc>
            </a:pPr>
            <a:r>
              <a:rPr lang="en-US" sz="2000" b="1" dirty="0"/>
              <a:t>The drug should be taken 12 h apart, </a:t>
            </a:r>
            <a:r>
              <a:rPr lang="en-US" sz="2000" b="1" dirty="0">
                <a:solidFill>
                  <a:srgbClr val="FF0000"/>
                </a:solidFill>
              </a:rPr>
              <a:t>without food</a:t>
            </a:r>
            <a:r>
              <a:rPr lang="en-US" sz="2000" b="1" dirty="0"/>
              <a:t>, at least </a:t>
            </a:r>
            <a:r>
              <a:rPr lang="en-US" sz="2000" b="1" dirty="0">
                <a:solidFill>
                  <a:srgbClr val="FF0000"/>
                </a:solidFill>
              </a:rPr>
              <a:t>1 h before </a:t>
            </a:r>
            <a:r>
              <a:rPr lang="en-US" sz="2000" b="1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2 h after </a:t>
            </a:r>
            <a:r>
              <a:rPr lang="en-US" sz="2000" b="1" dirty="0"/>
              <a:t>a meal. </a:t>
            </a:r>
          </a:p>
          <a:p>
            <a:pPr algn="l" rtl="0">
              <a:lnSpc>
                <a:spcPct val="170000"/>
              </a:lnSpc>
            </a:pPr>
            <a:r>
              <a:rPr lang="en-US" sz="2000" b="1" dirty="0"/>
              <a:t>Following the SELECT trial, approval for </a:t>
            </a:r>
            <a:r>
              <a:rPr lang="en-US" sz="2000" b="1" dirty="0" err="1">
                <a:solidFill>
                  <a:srgbClr val="FF0000"/>
                </a:solidFill>
              </a:rPr>
              <a:t>lenvatinib</a:t>
            </a:r>
            <a:r>
              <a:rPr lang="en-US" sz="2000" b="1" dirty="0"/>
              <a:t> was given at the dosage of </a:t>
            </a:r>
            <a:r>
              <a:rPr lang="en-US" sz="2000" b="1" dirty="0">
                <a:solidFill>
                  <a:srgbClr val="FF0000"/>
                </a:solidFill>
              </a:rPr>
              <a:t>24 mg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2 ×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10-mg and 1 × 4-mg </a:t>
            </a:r>
            <a:r>
              <a:rPr lang="en-US" sz="2000" b="1" dirty="0"/>
              <a:t>tablets), </a:t>
            </a:r>
            <a:r>
              <a:rPr lang="en-US" sz="2000" b="1" dirty="0">
                <a:solidFill>
                  <a:srgbClr val="FF0000"/>
                </a:solidFill>
              </a:rPr>
              <a:t>once daily </a:t>
            </a:r>
            <a:r>
              <a:rPr lang="en-US" sz="2000" b="1" dirty="0"/>
              <a:t>(adult patients) .</a:t>
            </a:r>
          </a:p>
          <a:p>
            <a:pPr algn="l" rtl="0">
              <a:lnSpc>
                <a:spcPct val="17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Capsules</a:t>
            </a:r>
            <a:r>
              <a:rPr lang="en-US" sz="2000" b="1" dirty="0"/>
              <a:t> can be </a:t>
            </a:r>
            <a:r>
              <a:rPr lang="en-US" sz="2000" b="1" dirty="0">
                <a:solidFill>
                  <a:srgbClr val="FF0000"/>
                </a:solidFill>
              </a:rPr>
              <a:t>swallowed</a:t>
            </a:r>
            <a:r>
              <a:rPr lang="en-US" sz="2000" b="1" dirty="0"/>
              <a:t> whole or, in selected cases, they can be dissolved in a </a:t>
            </a:r>
            <a:r>
              <a:rPr lang="en-US" sz="2000" b="1" dirty="0">
                <a:solidFill>
                  <a:srgbClr val="FF0000"/>
                </a:solidFill>
              </a:rPr>
              <a:t>small </a:t>
            </a:r>
            <a:r>
              <a:rPr lang="en-US" sz="2000" b="1" dirty="0"/>
              <a:t>amount of </a:t>
            </a:r>
            <a:r>
              <a:rPr lang="en-US" sz="2000" b="1" dirty="0">
                <a:solidFill>
                  <a:srgbClr val="FF0000"/>
                </a:solidFill>
              </a:rPr>
              <a:t>water </a:t>
            </a:r>
            <a:r>
              <a:rPr lang="en-US" sz="2000" b="1" dirty="0"/>
              <a:t>and administered </a:t>
            </a:r>
            <a:r>
              <a:rPr lang="en-US" sz="2000" b="1" dirty="0">
                <a:solidFill>
                  <a:srgbClr val="FF0000"/>
                </a:solidFill>
              </a:rPr>
              <a:t>with or without food </a:t>
            </a:r>
            <a:r>
              <a:rPr lang="en-US" sz="2000" b="1" dirty="0"/>
              <a:t>intake.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2755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5E8AE-D63D-4F75-A390-DDB93C2B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066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933EDC-263E-4EEE-8A2B-F7965A993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5718"/>
            <a:ext cx="8596668" cy="5645425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400" b="1" dirty="0"/>
              <a:t> In case of </a:t>
            </a:r>
            <a:r>
              <a:rPr lang="en-US" sz="2400" b="1" dirty="0">
                <a:solidFill>
                  <a:srgbClr val="FF0000"/>
                </a:solidFill>
              </a:rPr>
              <a:t>severe renal </a:t>
            </a:r>
            <a:r>
              <a:rPr lang="en-US" sz="2400" b="1" dirty="0"/>
              <a:t>impairment (creatinine clearance less than </a:t>
            </a:r>
            <a:r>
              <a:rPr lang="en-US" sz="2400" b="1" dirty="0">
                <a:solidFill>
                  <a:srgbClr val="FF0000"/>
                </a:solidFill>
              </a:rPr>
              <a:t>30 mL/min </a:t>
            </a:r>
            <a:r>
              <a:rPr lang="en-US" sz="2400" b="1" dirty="0"/>
              <a:t>calculated by the Cockcroft-Gault equation using actual body weight), or in case of </a:t>
            </a:r>
            <a:r>
              <a:rPr lang="en-US" sz="2400" b="1" dirty="0">
                <a:solidFill>
                  <a:srgbClr val="FF0000"/>
                </a:solidFill>
              </a:rPr>
              <a:t>severe hepatic </a:t>
            </a:r>
            <a:r>
              <a:rPr lang="en-US" sz="2400" b="1" dirty="0"/>
              <a:t>impairment (</a:t>
            </a:r>
            <a:r>
              <a:rPr lang="en-US" sz="2400" b="1" dirty="0">
                <a:solidFill>
                  <a:srgbClr val="FF0000"/>
                </a:solidFill>
              </a:rPr>
              <a:t>Child-Pugh C</a:t>
            </a:r>
            <a:r>
              <a:rPr lang="en-US" sz="2400" b="1" dirty="0"/>
              <a:t>), the recommended dosage of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for DTC patients is </a:t>
            </a:r>
            <a:r>
              <a:rPr lang="en-US" sz="2400" b="1" dirty="0">
                <a:solidFill>
                  <a:srgbClr val="FF0000"/>
                </a:solidFill>
              </a:rPr>
              <a:t>14 mg orally once</a:t>
            </a:r>
            <a:r>
              <a:rPr lang="en-US" sz="2400" b="1" dirty="0"/>
              <a:t>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6075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1E3C8-9BB5-41ED-AD44-02EAC11E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DBDFB7-1F60-455D-8607-5D67FB63B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60121"/>
            <a:ext cx="9182283" cy="5679218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50000"/>
              </a:lnSpc>
            </a:pPr>
            <a:r>
              <a:rPr lang="en-US" sz="2000" b="1" dirty="0"/>
              <a:t>Globally, in case of </a:t>
            </a:r>
            <a:r>
              <a:rPr lang="en-US" sz="2000" b="1" dirty="0">
                <a:solidFill>
                  <a:srgbClr val="FF0000"/>
                </a:solidFill>
              </a:rPr>
              <a:t>grade 3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grade 4 AEs</a:t>
            </a:r>
            <a:r>
              <a:rPr lang="en-US" sz="2000" b="1" dirty="0"/>
              <a:t>, it is recommended to with </a:t>
            </a:r>
            <a:r>
              <a:rPr lang="en-US" sz="2000" b="1" dirty="0">
                <a:solidFill>
                  <a:srgbClr val="FF0000"/>
                </a:solidFill>
              </a:rPr>
              <a:t>hold</a:t>
            </a:r>
            <a:r>
              <a:rPr lang="en-US" sz="2000" b="1" dirty="0"/>
              <a:t> the </a:t>
            </a:r>
            <a:r>
              <a:rPr lang="en-US" sz="2000" b="1" dirty="0">
                <a:solidFill>
                  <a:srgbClr val="FF0000"/>
                </a:solidFill>
              </a:rPr>
              <a:t>drug</a:t>
            </a:r>
            <a:r>
              <a:rPr lang="en-US" sz="2000" b="1" dirty="0"/>
              <a:t> until improvement to </a:t>
            </a:r>
            <a:r>
              <a:rPr lang="en-US" sz="2000" b="1" dirty="0">
                <a:solidFill>
                  <a:srgbClr val="FF0000"/>
                </a:solidFill>
              </a:rPr>
              <a:t>grade 0 or 1 </a:t>
            </a:r>
            <a:r>
              <a:rPr lang="en-US" sz="2000" b="1" dirty="0"/>
              <a:t>or baseline and then to either resume at a </a:t>
            </a:r>
            <a:r>
              <a:rPr lang="en-US" sz="2000" b="1" dirty="0">
                <a:solidFill>
                  <a:srgbClr val="FF0000"/>
                </a:solidFill>
              </a:rPr>
              <a:t>reduced</a:t>
            </a:r>
            <a:r>
              <a:rPr lang="en-US" sz="2000" b="1" dirty="0"/>
              <a:t> dose </a:t>
            </a:r>
            <a:r>
              <a:rPr lang="en-US" sz="2000" b="1" dirty="0">
                <a:solidFill>
                  <a:srgbClr val="FF0000"/>
                </a:solidFill>
              </a:rPr>
              <a:t>or</a:t>
            </a:r>
            <a:r>
              <a:rPr lang="en-US" sz="2000" b="1" dirty="0"/>
              <a:t> to discontinue.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/>
              <a:t> However, this depends on the type of AE, and in some cases such as </a:t>
            </a:r>
            <a:r>
              <a:rPr lang="en-US" sz="2000" b="1" dirty="0">
                <a:solidFill>
                  <a:srgbClr val="FF0000"/>
                </a:solidFill>
              </a:rPr>
              <a:t>fistulas</a:t>
            </a:r>
            <a:r>
              <a:rPr lang="en-US" sz="2000" b="1" dirty="0"/>
              <a:t>, it is recommended to </a:t>
            </a:r>
            <a:r>
              <a:rPr lang="en-US" sz="2000" b="1" dirty="0">
                <a:solidFill>
                  <a:srgbClr val="FF0000"/>
                </a:solidFill>
              </a:rPr>
              <a:t>withdraw</a:t>
            </a:r>
            <a:r>
              <a:rPr lang="en-US" sz="2000" b="1" dirty="0"/>
              <a:t> permanently. </a:t>
            </a:r>
            <a:endParaRPr lang="en-US" sz="2000" b="1" dirty="0" smtClean="0"/>
          </a:p>
          <a:p>
            <a:pPr algn="l" rtl="0">
              <a:lnSpc>
                <a:spcPct val="250000"/>
              </a:lnSpc>
            </a:pPr>
            <a:r>
              <a:rPr lang="en-US" sz="2000" b="1" dirty="0" smtClean="0"/>
              <a:t>For </a:t>
            </a:r>
            <a:r>
              <a:rPr lang="en-US" sz="2000" b="1" dirty="0">
                <a:solidFill>
                  <a:srgbClr val="FF0000"/>
                </a:solidFill>
              </a:rPr>
              <a:t>sorafenib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dosage</a:t>
            </a:r>
            <a:r>
              <a:rPr lang="en-US" sz="2000" b="1" dirty="0"/>
              <a:t> may be </a:t>
            </a:r>
            <a:r>
              <a:rPr lang="en-US" sz="2000" b="1" dirty="0">
                <a:solidFill>
                  <a:srgbClr val="FF0000"/>
                </a:solidFill>
              </a:rPr>
              <a:t>reduced to 400 mg </a:t>
            </a:r>
            <a:r>
              <a:rPr lang="en-US" sz="2000" b="1" dirty="0"/>
              <a:t>once daily or to a single 400 mg dose every other day.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5238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54CBF-F112-4B0A-A050-261F3C72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08883"/>
            <a:ext cx="8596668" cy="100717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465FDF-AAC7-42DC-A1A7-D4FA0A1ED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06449"/>
            <a:ext cx="9110722" cy="5828306"/>
          </a:xfrm>
        </p:spPr>
        <p:txBody>
          <a:bodyPr/>
          <a:lstStyle/>
          <a:p>
            <a:pPr algn="l" rtl="0">
              <a:lnSpc>
                <a:spcPct val="250000"/>
              </a:lnSpc>
            </a:pPr>
            <a:r>
              <a:rPr lang="en-US" dirty="0"/>
              <a:t> </a:t>
            </a:r>
            <a:r>
              <a:rPr lang="en-US" sz="2400" b="1" dirty="0"/>
              <a:t>For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/>
              <a:t>, first reduction is to </a:t>
            </a:r>
            <a:r>
              <a:rPr lang="en-US" sz="2400" b="1" dirty="0">
                <a:solidFill>
                  <a:srgbClr val="FF0000"/>
                </a:solidFill>
              </a:rPr>
              <a:t>20 mg</a:t>
            </a:r>
            <a:r>
              <a:rPr lang="en-US" sz="2400" b="1" dirty="0"/>
              <a:t>, second to </a:t>
            </a:r>
            <a:r>
              <a:rPr lang="en-US" sz="2400" b="1" dirty="0">
                <a:solidFill>
                  <a:srgbClr val="FF0000"/>
                </a:solidFill>
              </a:rPr>
              <a:t>14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mg</a:t>
            </a:r>
            <a:r>
              <a:rPr lang="en-US" sz="2400" b="1" dirty="0"/>
              <a:t>, third to </a:t>
            </a:r>
            <a:r>
              <a:rPr lang="en-US" sz="2400" b="1" dirty="0">
                <a:solidFill>
                  <a:srgbClr val="FF0000"/>
                </a:solidFill>
              </a:rPr>
              <a:t>10 mg</a:t>
            </a:r>
            <a:r>
              <a:rPr lang="en-US" sz="2400" b="1" dirty="0"/>
              <a:t>. 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/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no data </a:t>
            </a:r>
            <a:r>
              <a:rPr lang="en-US" sz="2400" b="1" dirty="0"/>
              <a:t>on the use of </a:t>
            </a:r>
            <a:r>
              <a:rPr lang="en-US" sz="2400" b="1" dirty="0">
                <a:solidFill>
                  <a:srgbClr val="FF0000"/>
                </a:solidFill>
              </a:rPr>
              <a:t>sorafenib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FF0000"/>
                </a:solidFill>
              </a:rPr>
              <a:t>children</a:t>
            </a:r>
            <a:r>
              <a:rPr lang="en-US" sz="2400" b="1" dirty="0"/>
              <a:t>, whereas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/>
              <a:t> was given in </a:t>
            </a:r>
            <a:r>
              <a:rPr lang="en-US" sz="2400" b="1" dirty="0">
                <a:solidFill>
                  <a:srgbClr val="FF0000"/>
                </a:solidFill>
              </a:rPr>
              <a:t>children</a:t>
            </a:r>
            <a:r>
              <a:rPr lang="en-US" sz="2400" b="1" dirty="0"/>
              <a:t> at the dose of </a:t>
            </a:r>
            <a:r>
              <a:rPr lang="en-US" sz="2400" b="1" dirty="0">
                <a:solidFill>
                  <a:srgbClr val="FF0000"/>
                </a:solidFill>
              </a:rPr>
              <a:t>14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mg/m2</a:t>
            </a:r>
            <a:r>
              <a:rPr lang="en-US" sz="2400" b="1" dirty="0"/>
              <a:t>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498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2AB47-D700-47AA-80CF-54708F31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40689"/>
            <a:ext cx="8596668" cy="6891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7FE6EF-26DE-41A4-B9CB-5555D69E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98497"/>
            <a:ext cx="9769374" cy="5756745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Data from the </a:t>
            </a:r>
            <a:r>
              <a:rPr lang="en-US" sz="2400" b="1" dirty="0">
                <a:solidFill>
                  <a:srgbClr val="FF0000"/>
                </a:solidFill>
              </a:rPr>
              <a:t>phase III trials </a:t>
            </a:r>
            <a:r>
              <a:rPr lang="en-US" sz="2400" b="1" dirty="0"/>
              <a:t>showed that </a:t>
            </a:r>
            <a:r>
              <a:rPr lang="en-US" sz="2400" b="1" dirty="0">
                <a:solidFill>
                  <a:srgbClr val="FF0000"/>
                </a:solidFill>
              </a:rPr>
              <a:t>64%</a:t>
            </a:r>
            <a:r>
              <a:rPr lang="en-US" sz="2400" b="1" dirty="0"/>
              <a:t> of the patients under </a:t>
            </a:r>
            <a:r>
              <a:rPr lang="en-US" sz="2400" b="1" dirty="0">
                <a:solidFill>
                  <a:srgbClr val="FF0000"/>
                </a:solidFill>
              </a:rPr>
              <a:t>sorafenib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68%</a:t>
            </a:r>
            <a:r>
              <a:rPr lang="en-US" sz="2400" b="1" dirty="0"/>
              <a:t> of the patients under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needed a dose </a:t>
            </a:r>
            <a:r>
              <a:rPr lang="en-US" sz="2400" b="1" dirty="0">
                <a:solidFill>
                  <a:srgbClr val="FF0000"/>
                </a:solidFill>
              </a:rPr>
              <a:t>reduction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66%</a:t>
            </a:r>
            <a:r>
              <a:rPr lang="en-US" sz="2400" b="1" dirty="0"/>
              <a:t> of the patients under </a:t>
            </a:r>
            <a:r>
              <a:rPr lang="en-US" sz="2400" b="1" dirty="0">
                <a:solidFill>
                  <a:srgbClr val="FF0000"/>
                </a:solidFill>
              </a:rPr>
              <a:t>sorafenib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88%</a:t>
            </a:r>
            <a:r>
              <a:rPr lang="en-US" sz="2400" b="1" dirty="0"/>
              <a:t> of the patients under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/>
              <a:t> required a temporary </a:t>
            </a:r>
            <a:r>
              <a:rPr lang="en-US" sz="2400" b="1" dirty="0">
                <a:solidFill>
                  <a:srgbClr val="FF0000"/>
                </a:solidFill>
              </a:rPr>
              <a:t>dose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interruption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19%</a:t>
            </a:r>
            <a:r>
              <a:rPr lang="en-US" sz="2400" b="1" dirty="0"/>
              <a:t> of the patients under </a:t>
            </a:r>
            <a:r>
              <a:rPr lang="en-US" sz="2400" b="1" dirty="0">
                <a:solidFill>
                  <a:srgbClr val="FF0000"/>
                </a:solidFill>
              </a:rPr>
              <a:t>sorafenib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14%</a:t>
            </a:r>
            <a:r>
              <a:rPr lang="en-US" sz="2400" b="1" dirty="0"/>
              <a:t> under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/>
              <a:t> needed </a:t>
            </a:r>
            <a:r>
              <a:rPr lang="en-US" sz="2400" b="1" dirty="0">
                <a:solidFill>
                  <a:srgbClr val="FF0000"/>
                </a:solidFill>
              </a:rPr>
              <a:t>withdrawal</a:t>
            </a:r>
            <a:r>
              <a:rPr lang="en-US" sz="2400" b="1" dirty="0"/>
              <a:t> due to </a:t>
            </a:r>
            <a:r>
              <a:rPr lang="en-US" sz="2400" b="1" dirty="0">
                <a:solidFill>
                  <a:srgbClr val="FF0000"/>
                </a:solidFill>
              </a:rPr>
              <a:t>side </a:t>
            </a:r>
            <a:r>
              <a:rPr lang="en-US" sz="2400" b="1" dirty="0" smtClean="0">
                <a:solidFill>
                  <a:srgbClr val="FF0000"/>
                </a:solidFill>
              </a:rPr>
              <a:t>effects.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4FB18B-DD88-46BD-B198-75AF3A73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703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AF1AAE-C4B5-4F1C-9F01-FEB33756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0403"/>
            <a:ext cx="9015306" cy="537508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b="1" dirty="0"/>
              <a:t>Although for </a:t>
            </a:r>
            <a:r>
              <a:rPr lang="en-US" b="1" dirty="0" err="1">
                <a:solidFill>
                  <a:srgbClr val="FF0000"/>
                </a:solidFill>
              </a:rPr>
              <a:t>lenvatinib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correlation</a:t>
            </a:r>
            <a:r>
              <a:rPr lang="en-US" b="1" dirty="0"/>
              <a:t> was shown </a:t>
            </a:r>
            <a:r>
              <a:rPr lang="en-US" b="1" dirty="0">
                <a:solidFill>
                  <a:srgbClr val="FF0000"/>
                </a:solidFill>
              </a:rPr>
              <a:t>between </a:t>
            </a: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drug exposure </a:t>
            </a:r>
            <a:r>
              <a:rPr lang="en-US" b="1" dirty="0"/>
              <a:t>and the percent of </a:t>
            </a:r>
            <a:r>
              <a:rPr lang="en-US" b="1" dirty="0" err="1">
                <a:solidFill>
                  <a:srgbClr val="FF0000"/>
                </a:solidFill>
              </a:rPr>
              <a:t>tumour</a:t>
            </a:r>
            <a:r>
              <a:rPr lang="en-US" b="1" dirty="0">
                <a:solidFill>
                  <a:srgbClr val="FF0000"/>
                </a:solidFill>
              </a:rPr>
              <a:t> size decrease </a:t>
            </a:r>
            <a:r>
              <a:rPr lang="en-US" b="1" dirty="0"/>
              <a:t>,it should be noted that patients over the age of </a:t>
            </a:r>
            <a:r>
              <a:rPr lang="en-US" b="1" dirty="0">
                <a:solidFill>
                  <a:srgbClr val="FF0000"/>
                </a:solidFill>
              </a:rPr>
              <a:t>65 years old</a:t>
            </a:r>
            <a:r>
              <a:rPr lang="en-US" b="1" dirty="0"/>
              <a:t>, who represent the majority of patients with advanced TC, have </a:t>
            </a:r>
            <a:r>
              <a:rPr lang="en-US" b="1" dirty="0">
                <a:solidFill>
                  <a:srgbClr val="FF0000"/>
                </a:solidFill>
              </a:rPr>
              <a:t>more AEs </a:t>
            </a:r>
            <a:r>
              <a:rPr lang="en-US" b="1" dirty="0"/>
              <a:t>than those &lt; 65 years old 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Based on these results, the question of </a:t>
            </a:r>
            <a:r>
              <a:rPr lang="en-US" b="1" dirty="0">
                <a:solidFill>
                  <a:srgbClr val="FF0000"/>
                </a:solidFill>
              </a:rPr>
              <a:t>starting </a:t>
            </a:r>
            <a:r>
              <a:rPr lang="en-US" b="1" dirty="0" err="1">
                <a:solidFill>
                  <a:srgbClr val="FF0000"/>
                </a:solidFill>
              </a:rPr>
              <a:t>lenvatinib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at a </a:t>
            </a:r>
            <a:r>
              <a:rPr lang="en-US" b="1" dirty="0">
                <a:solidFill>
                  <a:srgbClr val="FF0000"/>
                </a:solidFill>
              </a:rPr>
              <a:t>lower dosage </a:t>
            </a:r>
            <a:r>
              <a:rPr lang="en-US" b="1" dirty="0"/>
              <a:t>has been raised, a prospective </a:t>
            </a:r>
            <a:r>
              <a:rPr lang="en-US" b="1" dirty="0">
                <a:solidFill>
                  <a:srgbClr val="FF0000"/>
                </a:solidFill>
              </a:rPr>
              <a:t>phase II trial </a:t>
            </a:r>
            <a:r>
              <a:rPr lang="en-US" b="1" dirty="0"/>
              <a:t>is ongoing comparing the dosage of </a:t>
            </a:r>
            <a:r>
              <a:rPr lang="en-US" b="1" dirty="0">
                <a:solidFill>
                  <a:srgbClr val="FF0000"/>
                </a:solidFill>
              </a:rPr>
              <a:t>24 mg with 18 mg</a:t>
            </a:r>
            <a:r>
              <a:rPr lang="en-US" b="1" dirty="0"/>
              <a:t>, in order to evaluate if starting </a:t>
            </a:r>
            <a:r>
              <a:rPr lang="en-US" b="1" dirty="0" err="1">
                <a:solidFill>
                  <a:srgbClr val="FF0000"/>
                </a:solidFill>
              </a:rPr>
              <a:t>lenvatinib</a:t>
            </a:r>
            <a:r>
              <a:rPr lang="en-US" b="1" dirty="0"/>
              <a:t> at a </a:t>
            </a:r>
            <a:r>
              <a:rPr lang="en-US" b="1" dirty="0">
                <a:solidFill>
                  <a:srgbClr val="FF0000"/>
                </a:solidFill>
              </a:rPr>
              <a:t>lower dosage decreases</a:t>
            </a:r>
            <a:r>
              <a:rPr lang="en-US" b="1" dirty="0"/>
              <a:t> secondary effects </a:t>
            </a:r>
            <a:r>
              <a:rPr lang="en-US" b="1" dirty="0">
                <a:solidFill>
                  <a:srgbClr val="FF0000"/>
                </a:solidFill>
              </a:rPr>
              <a:t>without</a:t>
            </a:r>
            <a:r>
              <a:rPr lang="en-US" b="1" dirty="0"/>
              <a:t> altering treatment </a:t>
            </a:r>
            <a:r>
              <a:rPr lang="en-US" b="1" dirty="0">
                <a:solidFill>
                  <a:srgbClr val="FF0000"/>
                </a:solidFill>
              </a:rPr>
              <a:t>efficacy</a:t>
            </a:r>
            <a:r>
              <a:rPr lang="en-US" b="1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34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E1630-3FDA-480F-B1FE-0AB6FB28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25A1E-59B1-4485-ABB0-165C6BCB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8255"/>
            <a:ext cx="8596668" cy="5724938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Among DTCs, papillary TC (</a:t>
            </a:r>
            <a:r>
              <a:rPr lang="en-US" sz="2000" b="1" dirty="0">
                <a:solidFill>
                  <a:srgbClr val="FF0000"/>
                </a:solidFill>
              </a:rPr>
              <a:t>PTC</a:t>
            </a:r>
            <a:r>
              <a:rPr lang="en-US" sz="2000" b="1" dirty="0"/>
              <a:t>) is the </a:t>
            </a:r>
            <a:r>
              <a:rPr lang="en-US" sz="2000" b="1" dirty="0">
                <a:solidFill>
                  <a:srgbClr val="FF0000"/>
                </a:solidFill>
              </a:rPr>
              <a:t>most common </a:t>
            </a:r>
            <a:r>
              <a:rPr lang="en-US" sz="2000" b="1" dirty="0"/>
              <a:t>type, and it is defined as a malignant epithelial </a:t>
            </a:r>
            <a:r>
              <a:rPr lang="en-US" sz="2000" b="1" dirty="0" err="1"/>
              <a:t>tumour</a:t>
            </a:r>
            <a:r>
              <a:rPr lang="en-US" sz="2000" b="1" dirty="0"/>
              <a:t> with evidence of follicular differentiation and a series of </a:t>
            </a:r>
            <a:r>
              <a:rPr lang="en-US" sz="2000" b="1" dirty="0">
                <a:solidFill>
                  <a:srgbClr val="FF0000"/>
                </a:solidFill>
              </a:rPr>
              <a:t>specific nuclear </a:t>
            </a:r>
            <a:r>
              <a:rPr lang="en-US" sz="2000" b="1" dirty="0"/>
              <a:t>features.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According to the </a:t>
            </a:r>
            <a:r>
              <a:rPr lang="en-US" sz="2000" b="1" dirty="0">
                <a:solidFill>
                  <a:srgbClr val="FF0000"/>
                </a:solidFill>
              </a:rPr>
              <a:t>last WHO </a:t>
            </a:r>
            <a:r>
              <a:rPr lang="en-US" sz="2000" b="1" dirty="0"/>
              <a:t>classification, it can be sub-classified according to the </a:t>
            </a:r>
            <a:r>
              <a:rPr lang="en-US" sz="2000" b="1" dirty="0">
                <a:solidFill>
                  <a:srgbClr val="FF0000"/>
                </a:solidFill>
              </a:rPr>
              <a:t>pathological features </a:t>
            </a:r>
            <a:r>
              <a:rPr lang="en-US" sz="2000" b="1" dirty="0"/>
              <a:t>as papillary </a:t>
            </a:r>
            <a:r>
              <a:rPr lang="en-US" sz="2000" b="1" dirty="0">
                <a:solidFill>
                  <a:srgbClr val="FF0000"/>
                </a:solidFill>
              </a:rPr>
              <a:t>microcarcinoma,</a:t>
            </a:r>
            <a:r>
              <a:rPr lang="en-US" sz="2000" b="1" dirty="0"/>
              <a:t> as </a:t>
            </a:r>
            <a:r>
              <a:rPr lang="en-US" sz="2000" b="1" dirty="0">
                <a:solidFill>
                  <a:srgbClr val="FF0000"/>
                </a:solidFill>
              </a:rPr>
              <a:t>encapsulated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follicular</a:t>
            </a:r>
            <a:r>
              <a:rPr lang="en-US" sz="2000" b="1" dirty="0"/>
              <a:t>, diffuse </a:t>
            </a:r>
            <a:r>
              <a:rPr lang="en-US" sz="2000" b="1" dirty="0">
                <a:solidFill>
                  <a:srgbClr val="FF0000"/>
                </a:solidFill>
              </a:rPr>
              <a:t>sclerotizing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tall</a:t>
            </a:r>
            <a:r>
              <a:rPr lang="en-US" sz="2000" b="1" dirty="0"/>
              <a:t> cell, </a:t>
            </a:r>
            <a:r>
              <a:rPr lang="en-US" sz="2000" b="1" dirty="0">
                <a:solidFill>
                  <a:srgbClr val="FF0000"/>
                </a:solidFill>
              </a:rPr>
              <a:t>columnar </a:t>
            </a:r>
            <a:r>
              <a:rPr lang="en-US" sz="2000" b="1" dirty="0"/>
              <a:t>cell, </a:t>
            </a:r>
            <a:r>
              <a:rPr lang="en-US" sz="2000" b="1" dirty="0">
                <a:solidFill>
                  <a:srgbClr val="FF0000"/>
                </a:solidFill>
              </a:rPr>
              <a:t>cribriform-</a:t>
            </a:r>
            <a:r>
              <a:rPr lang="en-US" sz="2000" b="1" dirty="0"/>
              <a:t>morular, and </a:t>
            </a:r>
            <a:r>
              <a:rPr lang="en-US" sz="2000" b="1" dirty="0">
                <a:solidFill>
                  <a:srgbClr val="FF0000"/>
                </a:solidFill>
              </a:rPr>
              <a:t>hobnail </a:t>
            </a:r>
            <a:r>
              <a:rPr lang="en-US" sz="2000" b="1" dirty="0"/>
              <a:t>cell variants, and as </a:t>
            </a:r>
            <a:r>
              <a:rPr lang="en-US" sz="2000" b="1" dirty="0">
                <a:solidFill>
                  <a:srgbClr val="FF0000"/>
                </a:solidFill>
              </a:rPr>
              <a:t>fibromatosis/fasciitis </a:t>
            </a:r>
            <a:r>
              <a:rPr lang="en-US" sz="2000" b="1" dirty="0"/>
              <a:t>stroma, </a:t>
            </a:r>
            <a:r>
              <a:rPr lang="en-US" sz="2000" b="1" dirty="0">
                <a:solidFill>
                  <a:srgbClr val="FF0000"/>
                </a:solidFill>
              </a:rPr>
              <a:t>solid/trabecular</a:t>
            </a:r>
            <a:r>
              <a:rPr lang="en-US" sz="2000" b="1" dirty="0"/>
              <a:t>, </a:t>
            </a:r>
            <a:r>
              <a:rPr lang="en-US" sz="2000" b="1" dirty="0" err="1"/>
              <a:t>oncocytic</a:t>
            </a:r>
            <a:r>
              <a:rPr lang="en-US" sz="2000" b="1" dirty="0">
                <a:solidFill>
                  <a:srgbClr val="FF0000"/>
                </a:solidFill>
              </a:rPr>
              <a:t>, fusiform cell</a:t>
            </a:r>
            <a:r>
              <a:rPr lang="en-US" sz="2000" b="1" dirty="0"/>
              <a:t>, clear cell and Warthin type variants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80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472EFF-525A-48A9-AC58-1749C4F4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5FD0C3-0201-4D0B-92C1-D575D395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5819"/>
            <a:ext cx="8880134" cy="5168348"/>
          </a:xfrm>
        </p:spPr>
        <p:txBody>
          <a:bodyPr/>
          <a:lstStyle/>
          <a:p>
            <a:pPr algn="l" rtl="0">
              <a:lnSpc>
                <a:spcPct val="250000"/>
              </a:lnSpc>
            </a:pPr>
            <a:r>
              <a:rPr lang="en-US" sz="2000" b="1" dirty="0"/>
              <a:t>[</a:t>
            </a:r>
            <a:r>
              <a:rPr lang="en-US" sz="2000" b="1" dirty="0">
                <a:solidFill>
                  <a:srgbClr val="00B0F0"/>
                </a:solidFill>
              </a:rPr>
              <a:t>R18</a:t>
            </a:r>
            <a:r>
              <a:rPr lang="en-US" sz="2000" b="1" dirty="0"/>
              <a:t>] With the </a:t>
            </a:r>
            <a:r>
              <a:rPr lang="en-US" sz="2000" b="1" dirty="0">
                <a:solidFill>
                  <a:srgbClr val="FF0000"/>
                </a:solidFill>
              </a:rPr>
              <a:t>exception</a:t>
            </a:r>
            <a:r>
              <a:rPr lang="en-US" sz="2000" b="1" dirty="0"/>
              <a:t> of patients with </a:t>
            </a:r>
            <a:r>
              <a:rPr lang="en-US" sz="2000" b="1" dirty="0">
                <a:solidFill>
                  <a:srgbClr val="FF0000"/>
                </a:solidFill>
              </a:rPr>
              <a:t>severe renal </a:t>
            </a:r>
            <a:r>
              <a:rPr lang="en-US" sz="2000" b="1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liver </a:t>
            </a:r>
            <a:r>
              <a:rPr lang="en-US" sz="2000" b="1" dirty="0"/>
              <a:t>dysfunction, treatment should be </a:t>
            </a:r>
            <a:r>
              <a:rPr lang="en-US" sz="2000" b="1" dirty="0">
                <a:solidFill>
                  <a:srgbClr val="FF0000"/>
                </a:solidFill>
              </a:rPr>
              <a:t>started</a:t>
            </a:r>
            <a:r>
              <a:rPr lang="en-US" sz="2000" b="1" dirty="0"/>
              <a:t> at the </a:t>
            </a:r>
            <a:r>
              <a:rPr lang="en-US" sz="2000" b="1" dirty="0">
                <a:solidFill>
                  <a:srgbClr val="FF0000"/>
                </a:solidFill>
              </a:rPr>
              <a:t>approved dosage</a:t>
            </a:r>
            <a:r>
              <a:rPr lang="en-US" sz="2000" b="1" dirty="0"/>
              <a:t>. However, active </a:t>
            </a:r>
            <a:r>
              <a:rPr lang="en-US" sz="2000" b="1" dirty="0">
                <a:solidFill>
                  <a:srgbClr val="FF0000"/>
                </a:solidFill>
              </a:rPr>
              <a:t>management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AEs</a:t>
            </a:r>
            <a:r>
              <a:rPr lang="en-US" sz="2000" b="1" dirty="0"/>
              <a:t> should be organized in </a:t>
            </a:r>
            <a:r>
              <a:rPr lang="en-US" sz="2000" b="1" dirty="0">
                <a:solidFill>
                  <a:srgbClr val="FF0000"/>
                </a:solidFill>
              </a:rPr>
              <a:t>order</a:t>
            </a:r>
            <a:r>
              <a:rPr lang="en-US" sz="2000" b="1" dirty="0"/>
              <a:t> to </a:t>
            </a:r>
            <a:r>
              <a:rPr lang="en-US" sz="2000" b="1" dirty="0">
                <a:solidFill>
                  <a:srgbClr val="FF0000"/>
                </a:solidFill>
              </a:rPr>
              <a:t>decrease</a:t>
            </a:r>
            <a:r>
              <a:rPr lang="en-US" sz="2000" b="1" dirty="0"/>
              <a:t> the dose in case of </a:t>
            </a:r>
            <a:r>
              <a:rPr lang="en-US" sz="2000" b="1" dirty="0">
                <a:solidFill>
                  <a:srgbClr val="FF0000"/>
                </a:solidFill>
              </a:rPr>
              <a:t>AE</a:t>
            </a:r>
            <a:r>
              <a:rPr lang="en-US" sz="2000" b="1" dirty="0"/>
              <a:t>. </a:t>
            </a:r>
          </a:p>
          <a:p>
            <a:pPr algn="l" rtl="0">
              <a:lnSpc>
                <a:spcPct val="2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Special attention </a:t>
            </a:r>
            <a:r>
              <a:rPr lang="en-US" sz="2000" b="1" dirty="0"/>
              <a:t>should be given to </a:t>
            </a:r>
            <a:r>
              <a:rPr lang="en-US" sz="2000" b="1" dirty="0">
                <a:solidFill>
                  <a:srgbClr val="FF0000"/>
                </a:solidFill>
              </a:rPr>
              <a:t>older</a:t>
            </a:r>
            <a:r>
              <a:rPr lang="en-US" sz="2000" b="1" dirty="0"/>
              <a:t> patients because of a higher rate of AEs.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442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DBD133-7F80-42C2-B82B-88CF3E07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Advise the Patient and the Family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C3FB42-5E9B-48B6-8B34-7C632F5A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5332"/>
            <a:ext cx="8991452" cy="5192201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Decisions</a:t>
            </a:r>
            <a:r>
              <a:rPr lang="en-US" sz="2400" b="1" dirty="0"/>
              <a:t> regarding the </a:t>
            </a:r>
            <a:r>
              <a:rPr lang="en-US" sz="2400" b="1" dirty="0">
                <a:solidFill>
                  <a:srgbClr val="FF0000"/>
                </a:solidFill>
              </a:rPr>
              <a:t>management </a:t>
            </a:r>
            <a:r>
              <a:rPr lang="en-US" sz="2400" b="1" dirty="0"/>
              <a:t>of advanced RAI-R TCs are complicated and challenging for the patient and the </a:t>
            </a:r>
            <a:r>
              <a:rPr lang="en-US" sz="2400" b="1" dirty="0">
                <a:solidFill>
                  <a:srgbClr val="FF0000"/>
                </a:solidFill>
              </a:rPr>
              <a:t>medical team</a:t>
            </a:r>
            <a:r>
              <a:rPr lang="en-US" sz="2400" b="1" dirty="0"/>
              <a:t>. As in all situations in medicine, a </a:t>
            </a:r>
            <a:r>
              <a:rPr lang="en-US" sz="2400" b="1" dirty="0">
                <a:solidFill>
                  <a:srgbClr val="FF0000"/>
                </a:solidFill>
              </a:rPr>
              <a:t>careful decision making </a:t>
            </a:r>
            <a:r>
              <a:rPr lang="en-US" sz="2400" b="1" dirty="0"/>
              <a:t>process involving </a:t>
            </a:r>
            <a:r>
              <a:rPr lang="en-US" sz="2400" b="1" dirty="0">
                <a:solidFill>
                  <a:srgbClr val="FF0000"/>
                </a:solidFill>
              </a:rPr>
              <a:t>medical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emotional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social</a:t>
            </a:r>
            <a:r>
              <a:rPr lang="en-US" sz="2400" b="1" dirty="0"/>
              <a:t>, and spiritual factors is essential to find the </a:t>
            </a:r>
            <a:r>
              <a:rPr lang="en-US" sz="2400" b="1" dirty="0">
                <a:solidFill>
                  <a:srgbClr val="FF0000"/>
                </a:solidFill>
              </a:rPr>
              <a:t>optimal approach </a:t>
            </a:r>
            <a:r>
              <a:rPr lang="en-US" sz="2400" b="1" dirty="0"/>
              <a:t>for a patient. </a:t>
            </a:r>
          </a:p>
        </p:txBody>
      </p:sp>
    </p:spTree>
    <p:extLst>
      <p:ext uri="{BB962C8B-B14F-4D97-AF65-F5344CB8AC3E}">
        <p14:creationId xmlns:p14="http://schemas.microsoft.com/office/powerpoint/2010/main" val="39595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E086D0-780D-4ACA-A650-830F3C12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56C0B6-05E2-48E0-9FA1-340C8442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7759"/>
            <a:ext cx="9794425" cy="5319531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b="1" dirty="0">
                <a:solidFill>
                  <a:srgbClr val="FF0000"/>
                </a:solidFill>
              </a:rPr>
              <a:t>Before management </a:t>
            </a:r>
            <a:r>
              <a:rPr lang="en-US" b="1" dirty="0"/>
              <a:t>proposals can be formulated, information should be collected on the following items: (</a:t>
            </a:r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en-US" b="1" dirty="0"/>
              <a:t>) The </a:t>
            </a:r>
            <a:r>
              <a:rPr lang="en-US" b="1" dirty="0">
                <a:solidFill>
                  <a:srgbClr val="FF0000"/>
                </a:solidFill>
              </a:rPr>
              <a:t>medical state </a:t>
            </a:r>
            <a:r>
              <a:rPr lang="en-US" b="1" dirty="0"/>
              <a:t>of the patient, including the disease status, </a:t>
            </a:r>
            <a:r>
              <a:rPr lang="en-US" b="1" dirty="0">
                <a:solidFill>
                  <a:srgbClr val="FF0000"/>
                </a:solidFill>
              </a:rPr>
              <a:t>physical</a:t>
            </a:r>
            <a:r>
              <a:rPr lang="en-US" b="1" dirty="0"/>
              <a:t> performance, </a:t>
            </a:r>
            <a:r>
              <a:rPr lang="en-US" b="1" dirty="0">
                <a:solidFill>
                  <a:srgbClr val="FF0000"/>
                </a:solidFill>
              </a:rPr>
              <a:t>presence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comorbidities</a:t>
            </a:r>
            <a:r>
              <a:rPr lang="en-US" b="1" dirty="0"/>
              <a:t> and co-medication. (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b="1" dirty="0"/>
              <a:t>) The </a:t>
            </a:r>
            <a:r>
              <a:rPr lang="en-US" b="1" dirty="0">
                <a:solidFill>
                  <a:srgbClr val="FF0000"/>
                </a:solidFill>
              </a:rPr>
              <a:t>emotional</a:t>
            </a:r>
            <a:r>
              <a:rPr lang="en-US" b="1" dirty="0"/>
              <a:t> situation of the patient. What is the degree of anxiety? Is there depression? (</a:t>
            </a:r>
            <a:r>
              <a:rPr lang="en-US" b="1" dirty="0">
                <a:solidFill>
                  <a:srgbClr val="00B0F0"/>
                </a:solidFill>
              </a:rPr>
              <a:t>c</a:t>
            </a:r>
            <a:r>
              <a:rPr lang="en-US" b="1" dirty="0"/>
              <a:t>) The </a:t>
            </a:r>
            <a:r>
              <a:rPr lang="en-US" b="1" dirty="0">
                <a:solidFill>
                  <a:srgbClr val="FF0000"/>
                </a:solidFill>
              </a:rPr>
              <a:t>social situation </a:t>
            </a:r>
            <a:r>
              <a:rPr lang="en-US" b="1" dirty="0"/>
              <a:t>of the patient, including dependency, competences and vulnerabilities and the supportive network. (d) The </a:t>
            </a:r>
            <a:r>
              <a:rPr lang="en-US" b="1" dirty="0">
                <a:solidFill>
                  <a:srgbClr val="FF0000"/>
                </a:solidFill>
              </a:rPr>
              <a:t>personal expectations</a:t>
            </a:r>
            <a:r>
              <a:rPr lang="en-US" b="1" dirty="0"/>
              <a:t>, perspectives, </a:t>
            </a:r>
            <a:r>
              <a:rPr lang="en-US" b="1" dirty="0">
                <a:solidFill>
                  <a:srgbClr val="FF0000"/>
                </a:solidFill>
              </a:rPr>
              <a:t>goals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needs</a:t>
            </a:r>
            <a:r>
              <a:rPr lang="en-US" b="1" dirty="0"/>
              <a:t> of the patient.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938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B7902-AD93-4885-8E81-DC58D985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9F6CF5-D238-4DD5-8911-75A75D4B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7247"/>
            <a:ext cx="9198186" cy="5381896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[</a:t>
            </a:r>
            <a:r>
              <a:rPr lang="en-US" sz="2400" b="1" dirty="0">
                <a:highlight>
                  <a:srgbClr val="00FFFF"/>
                </a:highlight>
              </a:rPr>
              <a:t>R19</a:t>
            </a:r>
            <a:r>
              <a:rPr lang="en-US" sz="2400" b="1" dirty="0"/>
              <a:t>] Gather extensive information on the patients’ </a:t>
            </a:r>
            <a:r>
              <a:rPr lang="en-US" sz="2400" b="1" dirty="0">
                <a:solidFill>
                  <a:srgbClr val="FF0000"/>
                </a:solidFill>
              </a:rPr>
              <a:t>psychophysical </a:t>
            </a:r>
            <a:r>
              <a:rPr lang="en-US" sz="2400" b="1" dirty="0"/>
              <a:t>status </a:t>
            </a:r>
            <a:r>
              <a:rPr lang="en-US" sz="2400" b="1" dirty="0">
                <a:solidFill>
                  <a:srgbClr val="FF0000"/>
                </a:solidFill>
              </a:rPr>
              <a:t>before</a:t>
            </a:r>
            <a:r>
              <a:rPr lang="en-US" sz="2400" b="1" dirty="0"/>
              <a:t> formulating </a:t>
            </a:r>
            <a:r>
              <a:rPr lang="en-US" sz="2400" b="1" dirty="0">
                <a:solidFill>
                  <a:srgbClr val="FF0000"/>
                </a:solidFill>
              </a:rPr>
              <a:t>management </a:t>
            </a:r>
            <a:r>
              <a:rPr lang="en-US" sz="2400" b="1" dirty="0"/>
              <a:t>proposals.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[</a:t>
            </a:r>
            <a:r>
              <a:rPr lang="en-US" sz="2400" b="1" dirty="0">
                <a:highlight>
                  <a:srgbClr val="00FFFF"/>
                </a:highlight>
              </a:rPr>
              <a:t>R20</a:t>
            </a:r>
            <a:r>
              <a:rPr lang="en-US" sz="2400" b="1" dirty="0"/>
              <a:t>] Develop management plans mostly based on expert opinion of an </a:t>
            </a:r>
            <a:r>
              <a:rPr lang="en-US" sz="2400" b="1" dirty="0">
                <a:solidFill>
                  <a:srgbClr val="FF0000"/>
                </a:solidFill>
              </a:rPr>
              <a:t>MDT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[</a:t>
            </a:r>
            <a:r>
              <a:rPr lang="en-US" sz="2400" b="1" dirty="0">
                <a:highlight>
                  <a:srgbClr val="00FFFF"/>
                </a:highlight>
              </a:rPr>
              <a:t>R21</a:t>
            </a:r>
            <a:r>
              <a:rPr lang="en-US" sz="2400" b="1" dirty="0"/>
              <a:t>] </a:t>
            </a:r>
            <a:r>
              <a:rPr lang="en-US" sz="2400" b="1" dirty="0">
                <a:solidFill>
                  <a:srgbClr val="FF0000"/>
                </a:solidFill>
              </a:rPr>
              <a:t>Inform patient </a:t>
            </a:r>
            <a:r>
              <a:rPr lang="en-US" sz="2400" b="1" dirty="0"/>
              <a:t>and relatives </a:t>
            </a:r>
            <a:r>
              <a:rPr lang="en-US" sz="2400" b="1" dirty="0">
                <a:solidFill>
                  <a:srgbClr val="FF0000"/>
                </a:solidFill>
              </a:rPr>
              <a:t>on benefits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disadvantages </a:t>
            </a:r>
            <a:r>
              <a:rPr lang="en-US" sz="2400" b="1" dirty="0"/>
              <a:t>of the </a:t>
            </a:r>
            <a:r>
              <a:rPr lang="en-US" sz="2400" b="1" dirty="0">
                <a:solidFill>
                  <a:srgbClr val="FF0000"/>
                </a:solidFill>
              </a:rPr>
              <a:t>different </a:t>
            </a:r>
            <a:r>
              <a:rPr lang="en-US" sz="2400" b="1" dirty="0"/>
              <a:t>available </a:t>
            </a:r>
            <a:r>
              <a:rPr lang="en-US" sz="2400" b="1" dirty="0">
                <a:solidFill>
                  <a:srgbClr val="FF0000"/>
                </a:solidFill>
              </a:rPr>
              <a:t>management</a:t>
            </a:r>
            <a:r>
              <a:rPr lang="en-US" sz="2400" b="1" dirty="0"/>
              <a:t> plans and </a:t>
            </a:r>
            <a:r>
              <a:rPr lang="en-US" sz="2400" b="1" dirty="0">
                <a:solidFill>
                  <a:srgbClr val="FF0000"/>
                </a:solidFill>
              </a:rPr>
              <a:t>together decide </a:t>
            </a:r>
            <a:r>
              <a:rPr lang="en-US" sz="2400" b="1" dirty="0"/>
              <a:t>on appropriate management for the </a:t>
            </a:r>
            <a:r>
              <a:rPr lang="en-US" sz="2400" b="1" dirty="0">
                <a:solidFill>
                  <a:srgbClr val="FF0000"/>
                </a:solidFill>
              </a:rPr>
              <a:t>individual patient</a:t>
            </a:r>
            <a:r>
              <a:rPr lang="en-US" sz="2400" b="1" dirty="0"/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936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A398049-4C1F-4B20-BBD3-D7E79FEF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61" y="78059"/>
            <a:ext cx="7872762" cy="66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E8D23-A943-423A-8D60-6EB267A1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Treatment and Follow-Up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50C05B-D5E5-481B-91FD-F58AE74A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6287"/>
            <a:ext cx="9973249" cy="5442856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/>
              <a:t>Tyrosine kinase </a:t>
            </a:r>
            <a:r>
              <a:rPr lang="en-US" sz="2000" b="1" dirty="0">
                <a:solidFill>
                  <a:srgbClr val="FF0000"/>
                </a:solidFill>
              </a:rPr>
              <a:t>inhibitors</a:t>
            </a:r>
            <a:r>
              <a:rPr lang="en-US" sz="2000" b="1" dirty="0"/>
              <a:t> are </a:t>
            </a:r>
            <a:r>
              <a:rPr lang="en-US" sz="2000" b="1" dirty="0">
                <a:solidFill>
                  <a:srgbClr val="FF0000"/>
                </a:solidFill>
              </a:rPr>
              <a:t>cytostatic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not cytotoxic </a:t>
            </a:r>
            <a:r>
              <a:rPr lang="en-US" sz="2000" b="1" dirty="0"/>
              <a:t>drugs; thus, they exert a </a:t>
            </a:r>
            <a:r>
              <a:rPr lang="en-US" sz="2000" b="1" dirty="0">
                <a:solidFill>
                  <a:srgbClr val="FF0000"/>
                </a:solidFill>
              </a:rPr>
              <a:t>break </a:t>
            </a:r>
            <a:r>
              <a:rPr lang="en-US" sz="2000" b="1" dirty="0"/>
              <a:t>to the </a:t>
            </a:r>
            <a:r>
              <a:rPr lang="en-US" sz="2000" b="1" dirty="0">
                <a:solidFill>
                  <a:srgbClr val="FF0000"/>
                </a:solidFill>
              </a:rPr>
              <a:t>cell growth </a:t>
            </a:r>
            <a:r>
              <a:rPr lang="en-US" sz="2000" b="1" dirty="0"/>
              <a:t>that can </a:t>
            </a:r>
            <a:r>
              <a:rPr lang="en-US" sz="2000" b="1" dirty="0">
                <a:solidFill>
                  <a:srgbClr val="FF0000"/>
                </a:solidFill>
              </a:rPr>
              <a:t>restart immediately </a:t>
            </a:r>
            <a:r>
              <a:rPr lang="en-US" sz="2000" b="1" dirty="0"/>
              <a:t>when the </a:t>
            </a:r>
            <a:r>
              <a:rPr lang="en-US" sz="2000" b="1" dirty="0">
                <a:solidFill>
                  <a:srgbClr val="FF0000"/>
                </a:solidFill>
              </a:rPr>
              <a:t>break is removed 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This is the rationale why an </a:t>
            </a:r>
            <a:r>
              <a:rPr lang="en-US" sz="2000" b="1" dirty="0">
                <a:solidFill>
                  <a:srgbClr val="FF0000"/>
                </a:solidFill>
              </a:rPr>
              <a:t>MKI</a:t>
            </a:r>
            <a:r>
              <a:rPr lang="en-US" sz="2000" b="1" dirty="0"/>
              <a:t> therapy </a:t>
            </a:r>
            <a:r>
              <a:rPr lang="en-US" sz="2000" b="1" dirty="0">
                <a:solidFill>
                  <a:srgbClr val="FF0000"/>
                </a:solidFill>
              </a:rPr>
              <a:t>should be continued </a:t>
            </a:r>
            <a:r>
              <a:rPr lang="en-US" sz="2000" b="1" dirty="0">
                <a:solidFill>
                  <a:srgbClr val="00B0F0"/>
                </a:solidFill>
              </a:rPr>
              <a:t>until</a:t>
            </a:r>
            <a:r>
              <a:rPr lang="en-US" sz="2000" b="1" dirty="0"/>
              <a:t> the evidence of </a:t>
            </a:r>
            <a:r>
              <a:rPr lang="en-US" sz="2000" b="1" dirty="0">
                <a:solidFill>
                  <a:srgbClr val="FF0000"/>
                </a:solidFill>
              </a:rPr>
              <a:t>no further </a:t>
            </a:r>
            <a:r>
              <a:rPr lang="en-US" sz="2000" b="1" dirty="0"/>
              <a:t>clinical </a:t>
            </a:r>
            <a:r>
              <a:rPr lang="en-US" sz="2000" b="1" dirty="0">
                <a:solidFill>
                  <a:srgbClr val="FF0000"/>
                </a:solidFill>
              </a:rPr>
              <a:t>benefit</a:t>
            </a:r>
            <a:r>
              <a:rPr lang="en-US" sz="2000" b="1" dirty="0"/>
              <a:t>. The concept of </a:t>
            </a:r>
            <a:r>
              <a:rPr lang="en-US" sz="2000" b="1" dirty="0">
                <a:solidFill>
                  <a:srgbClr val="00B0F0"/>
                </a:solidFill>
              </a:rPr>
              <a:t>clinical benefit </a:t>
            </a:r>
            <a:r>
              <a:rPr lang="en-US" sz="2000" b="1" dirty="0"/>
              <a:t>is not well defined, but we can recapitulate it according to a series of clinical factors such as: (</a:t>
            </a:r>
            <a:r>
              <a:rPr lang="en-US" sz="2000" b="1" dirty="0">
                <a:highlight>
                  <a:srgbClr val="00FFFF"/>
                </a:highlight>
              </a:rPr>
              <a:t>a</a:t>
            </a:r>
            <a:r>
              <a:rPr lang="en-US" sz="2000" b="1" dirty="0"/>
              <a:t>) the evidence of </a:t>
            </a:r>
            <a:r>
              <a:rPr lang="en-US" sz="2000" b="1" dirty="0">
                <a:solidFill>
                  <a:srgbClr val="FF0000"/>
                </a:solidFill>
              </a:rPr>
              <a:t>partial remission </a:t>
            </a:r>
            <a:r>
              <a:rPr lang="en-US" sz="2000" b="1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stabilization </a:t>
            </a:r>
            <a:r>
              <a:rPr lang="en-US" sz="2000" b="1" dirty="0"/>
              <a:t>of the </a:t>
            </a:r>
            <a:r>
              <a:rPr lang="en-US" sz="2000" b="1" dirty="0" err="1"/>
              <a:t>tumour</a:t>
            </a:r>
            <a:r>
              <a:rPr lang="en-US" sz="2000" b="1" dirty="0"/>
              <a:t> burden, (</a:t>
            </a:r>
            <a:r>
              <a:rPr lang="en-US" sz="2000" b="1" dirty="0">
                <a:highlight>
                  <a:srgbClr val="00FFFF"/>
                </a:highlight>
              </a:rPr>
              <a:t>b</a:t>
            </a:r>
            <a:r>
              <a:rPr lang="en-US" sz="2000" b="1" dirty="0"/>
              <a:t>) the </a:t>
            </a:r>
            <a:r>
              <a:rPr lang="en-US" sz="2000" b="1" dirty="0">
                <a:solidFill>
                  <a:srgbClr val="FF0000"/>
                </a:solidFill>
              </a:rPr>
              <a:t>improvement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symptoms</a:t>
            </a:r>
            <a:r>
              <a:rPr lang="en-US" sz="2000" b="1" dirty="0"/>
              <a:t>, (</a:t>
            </a:r>
            <a:r>
              <a:rPr lang="en-US" sz="2000" b="1" dirty="0">
                <a:highlight>
                  <a:srgbClr val="00FFFF"/>
                </a:highlight>
              </a:rPr>
              <a:t>c</a:t>
            </a:r>
            <a:r>
              <a:rPr lang="en-US" sz="2000" b="1" dirty="0"/>
              <a:t>) the </a:t>
            </a:r>
            <a:r>
              <a:rPr lang="en-US" sz="2000" b="1" dirty="0">
                <a:solidFill>
                  <a:srgbClr val="FF0000"/>
                </a:solidFill>
              </a:rPr>
              <a:t>slow progression </a:t>
            </a:r>
            <a:r>
              <a:rPr lang="en-US" sz="2000" b="1" dirty="0"/>
              <a:t>of the disease </a:t>
            </a:r>
            <a:r>
              <a:rPr lang="en-US" sz="2000" b="1" dirty="0">
                <a:solidFill>
                  <a:srgbClr val="FF0000"/>
                </a:solidFill>
              </a:rPr>
              <a:t>or</a:t>
            </a:r>
            <a:r>
              <a:rPr lang="en-US" sz="2000" b="1" dirty="0"/>
              <a:t> the </a:t>
            </a:r>
            <a:r>
              <a:rPr lang="en-US" sz="2000" b="1" dirty="0">
                <a:solidFill>
                  <a:srgbClr val="FF0000"/>
                </a:solidFill>
              </a:rPr>
              <a:t>progression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only one lesion </a:t>
            </a:r>
            <a:r>
              <a:rPr lang="en-US" sz="2000" b="1" dirty="0"/>
              <a:t>while the others are stable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2536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590B60-426F-4B5F-8710-21F049E1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496389"/>
            <a:ext cx="8596668" cy="11321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BB96B1-86C4-420C-B539-A3EAB978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96983"/>
            <a:ext cx="9302689" cy="5756366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b="1" dirty="0"/>
              <a:t>Moreover, there is </a:t>
            </a:r>
            <a:r>
              <a:rPr lang="en-US" sz="2400" b="1" dirty="0">
                <a:solidFill>
                  <a:srgbClr val="FF0000"/>
                </a:solidFill>
              </a:rPr>
              <a:t>evidence</a:t>
            </a:r>
            <a:r>
              <a:rPr lang="en-US" sz="2400" b="1" dirty="0"/>
              <a:t>, at least for </a:t>
            </a:r>
            <a:r>
              <a:rPr lang="en-US" sz="2400" b="1" dirty="0">
                <a:solidFill>
                  <a:srgbClr val="FF0000"/>
                </a:solidFill>
              </a:rPr>
              <a:t>sorafenib</a:t>
            </a:r>
            <a:r>
              <a:rPr lang="en-US" sz="2400" b="1" dirty="0"/>
              <a:t>, that patients who entered into progression and continued to be treated with the drug showed a </a:t>
            </a:r>
            <a:r>
              <a:rPr lang="en-US" sz="2400" b="1" dirty="0">
                <a:solidFill>
                  <a:srgbClr val="FF0000"/>
                </a:solidFill>
              </a:rPr>
              <a:t>slower progression </a:t>
            </a:r>
            <a:r>
              <a:rPr lang="en-US" sz="2400" b="1" dirty="0"/>
              <a:t>than those who stopped the drug 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On the basis of this evidence, the </a:t>
            </a:r>
            <a:r>
              <a:rPr lang="en-US" sz="2400" b="1" dirty="0">
                <a:solidFill>
                  <a:srgbClr val="FF0000"/>
                </a:solidFill>
              </a:rPr>
              <a:t>best option </a:t>
            </a:r>
            <a:r>
              <a:rPr lang="en-US" sz="2400" b="1" dirty="0"/>
              <a:t>for the patient is to </a:t>
            </a:r>
            <a:r>
              <a:rPr lang="en-US" sz="2400" b="1" dirty="0">
                <a:solidFill>
                  <a:srgbClr val="FF0000"/>
                </a:solidFill>
              </a:rPr>
              <a:t>continue the drug </a:t>
            </a:r>
            <a:r>
              <a:rPr lang="en-US" sz="2400" b="1" dirty="0"/>
              <a:t>at least </a:t>
            </a:r>
            <a:r>
              <a:rPr lang="en-US" sz="2400" b="1" dirty="0">
                <a:solidFill>
                  <a:srgbClr val="FF0000"/>
                </a:solidFill>
              </a:rPr>
              <a:t>until</a:t>
            </a:r>
            <a:r>
              <a:rPr lang="en-US" sz="2400" b="1" dirty="0"/>
              <a:t> the evidence that a </a:t>
            </a:r>
            <a:r>
              <a:rPr lang="en-US" sz="2400" b="1" dirty="0">
                <a:solidFill>
                  <a:srgbClr val="FF0000"/>
                </a:solidFill>
              </a:rPr>
              <a:t>second line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MKI</a:t>
            </a:r>
            <a:r>
              <a:rPr lang="en-US" sz="2400" b="1" dirty="0"/>
              <a:t> or a clinical trial with </a:t>
            </a:r>
            <a:r>
              <a:rPr lang="en-US" sz="2400" b="1" dirty="0">
                <a:solidFill>
                  <a:srgbClr val="FF0000"/>
                </a:solidFill>
              </a:rPr>
              <a:t>new experimental drugs </a:t>
            </a:r>
            <a:r>
              <a:rPr lang="en-US" sz="2400" b="1" dirty="0"/>
              <a:t>is available and, at this point, it could be </a:t>
            </a:r>
            <a:r>
              <a:rPr lang="en-US" sz="2400" b="1" dirty="0">
                <a:solidFill>
                  <a:srgbClr val="FF0000"/>
                </a:solidFill>
              </a:rPr>
              <a:t>useful to switch </a:t>
            </a:r>
            <a:r>
              <a:rPr lang="en-US" sz="2400" b="1" dirty="0"/>
              <a:t>the therapy.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8296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7E1A48-94DF-4E9E-A9A5-DE220C6E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29EFCC-622B-4C26-B2F0-5B34BF0B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51708"/>
            <a:ext cx="9032723" cy="558872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Sometimes, </a:t>
            </a:r>
            <a:r>
              <a:rPr lang="en-US" b="1" dirty="0">
                <a:solidFill>
                  <a:srgbClr val="FF0000"/>
                </a:solidFill>
              </a:rPr>
              <a:t>MKI</a:t>
            </a:r>
            <a:r>
              <a:rPr lang="en-US" b="1" dirty="0"/>
              <a:t> therapy leads to </a:t>
            </a:r>
            <a:r>
              <a:rPr lang="en-US" b="1" dirty="0">
                <a:solidFill>
                  <a:srgbClr val="FF0000"/>
                </a:solidFill>
              </a:rPr>
              <a:t>severe side effects </a:t>
            </a:r>
            <a:r>
              <a:rPr lang="en-US" b="1" dirty="0"/>
              <a:t>and if the </a:t>
            </a:r>
            <a:r>
              <a:rPr lang="en-US" b="1" dirty="0">
                <a:solidFill>
                  <a:srgbClr val="FF0000"/>
                </a:solidFill>
              </a:rPr>
              <a:t>degree</a:t>
            </a:r>
            <a:r>
              <a:rPr lang="en-US" b="1" dirty="0"/>
              <a:t> of severity, according to the Common Terminology Criteria for Adverse Events (CTCAE) scale, </a:t>
            </a:r>
            <a:r>
              <a:rPr lang="en-US" b="1" dirty="0">
                <a:solidFill>
                  <a:srgbClr val="FF0000"/>
                </a:solidFill>
              </a:rPr>
              <a:t>is ≥3</a:t>
            </a:r>
            <a:r>
              <a:rPr lang="en-US" b="1" dirty="0"/>
              <a:t>, the drug </a:t>
            </a:r>
            <a:r>
              <a:rPr lang="en-US" b="1" dirty="0">
                <a:solidFill>
                  <a:srgbClr val="FF0000"/>
                </a:solidFill>
              </a:rPr>
              <a:t>must be stopped </a:t>
            </a:r>
            <a:r>
              <a:rPr lang="en-US" b="1" dirty="0"/>
              <a:t>until recovery from the side effects, but then it should be </a:t>
            </a:r>
            <a:r>
              <a:rPr lang="en-US" b="1" dirty="0">
                <a:solidFill>
                  <a:srgbClr val="FF0000"/>
                </a:solidFill>
              </a:rPr>
              <a:t>restarted at a lower </a:t>
            </a:r>
            <a:r>
              <a:rPr lang="en-US" b="1" dirty="0"/>
              <a:t>daily dose.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 However</a:t>
            </a:r>
            <a:r>
              <a:rPr lang="en-US" b="1" dirty="0"/>
              <a:t>, patients must be clearly instructed to </a:t>
            </a:r>
            <a:r>
              <a:rPr lang="en-US" b="1" dirty="0">
                <a:solidFill>
                  <a:srgbClr val="FF0000"/>
                </a:solidFill>
              </a:rPr>
              <a:t>report side effects </a:t>
            </a:r>
            <a:r>
              <a:rPr lang="en-US" b="1" dirty="0"/>
              <a:t>even when they are still </a:t>
            </a:r>
            <a:r>
              <a:rPr lang="en-US" b="1" dirty="0">
                <a:solidFill>
                  <a:srgbClr val="FF0000"/>
                </a:solidFill>
              </a:rPr>
              <a:t>low grade </a:t>
            </a:r>
            <a:r>
              <a:rPr lang="en-US" b="1" dirty="0"/>
              <a:t>in order to avoid MKI interruption. Overall </a:t>
            </a:r>
            <a:r>
              <a:rPr lang="en-US" b="1" dirty="0">
                <a:solidFill>
                  <a:srgbClr val="FF0000"/>
                </a:solidFill>
              </a:rPr>
              <a:t>dose reduction</a:t>
            </a:r>
            <a:r>
              <a:rPr lang="en-US" b="1" dirty="0"/>
              <a:t>, which can be effective when a side effect is still low grade, should be preferred. The final objective is to </a:t>
            </a:r>
            <a:r>
              <a:rPr lang="en-US" b="1" dirty="0">
                <a:solidFill>
                  <a:srgbClr val="FF0000"/>
                </a:solidFill>
              </a:rPr>
              <a:t>find</a:t>
            </a:r>
            <a:r>
              <a:rPr lang="en-US" b="1" dirty="0"/>
              <a:t> a </a:t>
            </a:r>
            <a:r>
              <a:rPr lang="en-US" b="1" dirty="0">
                <a:solidFill>
                  <a:srgbClr val="FF0000"/>
                </a:solidFill>
              </a:rPr>
              <a:t>daily dose </a:t>
            </a:r>
            <a:r>
              <a:rPr lang="en-US" b="1" dirty="0"/>
              <a:t>that can provide a </a:t>
            </a:r>
            <a:r>
              <a:rPr lang="en-US" b="1" dirty="0">
                <a:solidFill>
                  <a:srgbClr val="FF0000"/>
                </a:solidFill>
              </a:rPr>
              <a:t>good balance </a:t>
            </a:r>
            <a:r>
              <a:rPr lang="en-US" b="1" dirty="0"/>
              <a:t>between the quality of life of the patient and the positive effect of the drug.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967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EE8FEDD-BB90-4896-B512-6BEF381B8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6" t="22656" r="50000" b="5274"/>
          <a:stretch/>
        </p:blipFill>
        <p:spPr>
          <a:xfrm>
            <a:off x="136479" y="1"/>
            <a:ext cx="11054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8E6AF-6972-49B7-83F5-AD03C112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6852A5-27A6-4D7D-B717-E266D03A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3703"/>
            <a:ext cx="9198186" cy="5286103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[</a:t>
            </a:r>
            <a:r>
              <a:rPr lang="en-US" sz="2000" b="1" dirty="0">
                <a:highlight>
                  <a:srgbClr val="00FFFF"/>
                </a:highlight>
              </a:rPr>
              <a:t>R22</a:t>
            </a:r>
            <a:r>
              <a:rPr lang="en-US" sz="2000" b="1" dirty="0"/>
              <a:t>] </a:t>
            </a:r>
            <a:r>
              <a:rPr lang="en-US" sz="2000" b="1" dirty="0">
                <a:solidFill>
                  <a:srgbClr val="FF0000"/>
                </a:solidFill>
              </a:rPr>
              <a:t>MKI</a:t>
            </a:r>
            <a:r>
              <a:rPr lang="en-US" sz="2000" b="1" dirty="0"/>
              <a:t> treatment should be continued </a:t>
            </a:r>
            <a:r>
              <a:rPr lang="en-US" sz="2000" b="1" dirty="0">
                <a:solidFill>
                  <a:srgbClr val="FF0000"/>
                </a:solidFill>
              </a:rPr>
              <a:t>as long as </a:t>
            </a:r>
            <a:r>
              <a:rPr lang="en-US" sz="2000" b="1" dirty="0"/>
              <a:t>there is </a:t>
            </a:r>
            <a:r>
              <a:rPr lang="en-US" sz="2000" b="1" dirty="0">
                <a:solidFill>
                  <a:srgbClr val="FF0000"/>
                </a:solidFill>
              </a:rPr>
              <a:t>evidence of clinical benefit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[</a:t>
            </a:r>
            <a:r>
              <a:rPr lang="en-US" sz="2000" b="1" dirty="0">
                <a:highlight>
                  <a:srgbClr val="00FFFF"/>
                </a:highlight>
              </a:rPr>
              <a:t>R23</a:t>
            </a:r>
            <a:r>
              <a:rPr lang="en-US" sz="2000" b="1" dirty="0"/>
              <a:t>] </a:t>
            </a:r>
            <a:r>
              <a:rPr lang="en-US" sz="2000" b="1" dirty="0">
                <a:solidFill>
                  <a:srgbClr val="FF0000"/>
                </a:solidFill>
              </a:rPr>
              <a:t>MKI</a:t>
            </a:r>
            <a:r>
              <a:rPr lang="en-US" sz="2000" b="1" dirty="0"/>
              <a:t> should be </a:t>
            </a:r>
            <a:r>
              <a:rPr lang="en-US" sz="2000" b="1" dirty="0">
                <a:solidFill>
                  <a:srgbClr val="FF0000"/>
                </a:solidFill>
              </a:rPr>
              <a:t>stopped only </a:t>
            </a:r>
            <a:r>
              <a:rPr lang="en-US" sz="2000" b="1" dirty="0"/>
              <a:t>when another therapeutic </a:t>
            </a:r>
            <a:r>
              <a:rPr lang="en-US" sz="2000" b="1" dirty="0">
                <a:solidFill>
                  <a:srgbClr val="FF0000"/>
                </a:solidFill>
              </a:rPr>
              <a:t>option is available </a:t>
            </a:r>
            <a:r>
              <a:rPr lang="en-US" sz="2000" b="1" dirty="0"/>
              <a:t>or the </a:t>
            </a:r>
            <a:r>
              <a:rPr lang="en-US" sz="2000" b="1" dirty="0">
                <a:solidFill>
                  <a:srgbClr val="FF0000"/>
                </a:solidFill>
              </a:rPr>
              <a:t>side effects </a:t>
            </a:r>
            <a:r>
              <a:rPr lang="en-US" sz="2000" b="1" dirty="0"/>
              <a:t>are intolerable </a:t>
            </a:r>
            <a:r>
              <a:rPr lang="en-US" sz="2000" b="1" dirty="0">
                <a:solidFill>
                  <a:srgbClr val="FF0000"/>
                </a:solidFill>
              </a:rPr>
              <a:t>or</a:t>
            </a:r>
            <a:r>
              <a:rPr lang="en-US" sz="2000" b="1" dirty="0"/>
              <a:t> treatment is </a:t>
            </a:r>
            <a:r>
              <a:rPr lang="en-US" sz="2000" b="1" dirty="0">
                <a:solidFill>
                  <a:srgbClr val="FF0000"/>
                </a:solidFill>
              </a:rPr>
              <a:t>no longer </a:t>
            </a:r>
            <a:r>
              <a:rPr lang="en-US" sz="2000" b="1" dirty="0"/>
              <a:t>providing </a:t>
            </a:r>
            <a:r>
              <a:rPr lang="en-US" sz="2000" b="1" dirty="0">
                <a:solidFill>
                  <a:srgbClr val="FF0000"/>
                </a:solidFill>
              </a:rPr>
              <a:t>clinical benefit </a:t>
            </a:r>
            <a:r>
              <a:rPr lang="en-US" sz="2000" b="1" dirty="0"/>
              <a:t>or at patients’ request.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[</a:t>
            </a:r>
            <a:r>
              <a:rPr lang="en-US" sz="2000" b="1" dirty="0">
                <a:highlight>
                  <a:srgbClr val="00FFFF"/>
                </a:highlight>
              </a:rPr>
              <a:t>R24</a:t>
            </a:r>
            <a:r>
              <a:rPr lang="en-US" sz="2000" b="1" dirty="0"/>
              <a:t>] In case of </a:t>
            </a:r>
            <a:r>
              <a:rPr lang="en-US" sz="2000" b="1" dirty="0">
                <a:solidFill>
                  <a:srgbClr val="FF0000"/>
                </a:solidFill>
              </a:rPr>
              <a:t>side effects</a:t>
            </a:r>
            <a:r>
              <a:rPr lang="en-US" sz="2000" b="1" dirty="0"/>
              <a:t>, MKI daily dose should be </a:t>
            </a:r>
            <a:r>
              <a:rPr lang="en-US" sz="2000" b="1" dirty="0">
                <a:solidFill>
                  <a:srgbClr val="FF0000"/>
                </a:solidFill>
              </a:rPr>
              <a:t>reduced</a:t>
            </a:r>
            <a:r>
              <a:rPr lang="en-US" sz="2000" b="1" dirty="0"/>
              <a:t> to maintain a </a:t>
            </a:r>
            <a:r>
              <a:rPr lang="en-US" sz="2000" b="1" dirty="0">
                <a:solidFill>
                  <a:srgbClr val="FF0000"/>
                </a:solidFill>
              </a:rPr>
              <a:t>balance</a:t>
            </a:r>
            <a:r>
              <a:rPr lang="en-US" sz="2000" b="1" dirty="0"/>
              <a:t> between a good quality of life and control of disease.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9917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C0A41-155C-425A-9962-C9AA5696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0615AF-0415-42A6-A574-00560C23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3325"/>
            <a:ext cx="8856280" cy="5995284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 Follicular </a:t>
            </a:r>
            <a:r>
              <a:rPr lang="en-US" sz="3200" b="1" dirty="0"/>
              <a:t>TC (FTC) is defined as a malignant </a:t>
            </a:r>
            <a:r>
              <a:rPr lang="en-US" sz="3200" b="1" dirty="0" err="1"/>
              <a:t>tumour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lacking the nuclear </a:t>
            </a:r>
            <a:r>
              <a:rPr lang="en-US" sz="3200" b="1" dirty="0"/>
              <a:t>characteristics of PTC. </a:t>
            </a:r>
            <a:endParaRPr lang="en-US" sz="3200" b="1" dirty="0" smtClean="0"/>
          </a:p>
          <a:p>
            <a:pPr algn="l" rtl="0">
              <a:lnSpc>
                <a:spcPct val="200000"/>
              </a:lnSpc>
            </a:pPr>
            <a:r>
              <a:rPr lang="en-US" sz="3200" b="1" dirty="0" smtClean="0"/>
              <a:t>Three </a:t>
            </a:r>
            <a:r>
              <a:rPr lang="en-US" sz="3200" b="1" dirty="0"/>
              <a:t>main subtypes are established: (1) </a:t>
            </a:r>
            <a:r>
              <a:rPr lang="en-US" sz="3200" b="1" dirty="0">
                <a:solidFill>
                  <a:srgbClr val="FF0000"/>
                </a:solidFill>
              </a:rPr>
              <a:t>minimally invasive FTC </a:t>
            </a:r>
            <a:r>
              <a:rPr lang="en-US" sz="3200" b="1" dirty="0"/>
              <a:t>(encapsulated and with invasion only of the capsule); (2) </a:t>
            </a:r>
            <a:r>
              <a:rPr lang="en-US" sz="3200" b="1" dirty="0">
                <a:solidFill>
                  <a:srgbClr val="FF0000"/>
                </a:solidFill>
              </a:rPr>
              <a:t>encapsulated </a:t>
            </a:r>
            <a:r>
              <a:rPr lang="en-US" sz="3200" b="1" dirty="0" err="1">
                <a:solidFill>
                  <a:srgbClr val="FF0000"/>
                </a:solidFill>
              </a:rPr>
              <a:t>angioinvasive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FTC (3) </a:t>
            </a:r>
            <a:r>
              <a:rPr lang="en-US" sz="3200" b="1" dirty="0">
                <a:solidFill>
                  <a:srgbClr val="FF0000"/>
                </a:solidFill>
              </a:rPr>
              <a:t>widely invasive </a:t>
            </a:r>
            <a:r>
              <a:rPr lang="en-US" sz="3200" b="1" dirty="0"/>
              <a:t>FTC.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5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80813-9F85-4421-B1FE-E9CC7258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C0E22C-D0F3-4B33-9B46-EA0CD1F50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848" y="1166948"/>
            <a:ext cx="8596668" cy="5660572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000" b="1" dirty="0"/>
              <a:t>[</a:t>
            </a: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R25</a:t>
            </a:r>
            <a:r>
              <a:rPr lang="en-US" sz="2000" b="1" dirty="0"/>
              <a:t>] Patients must be </a:t>
            </a:r>
            <a:r>
              <a:rPr lang="en-US" sz="2000" b="1" dirty="0">
                <a:solidFill>
                  <a:srgbClr val="FF0000"/>
                </a:solidFill>
              </a:rPr>
              <a:t>strictly followed </a:t>
            </a:r>
            <a:r>
              <a:rPr lang="en-US" sz="2000" b="1" dirty="0"/>
              <a:t>during the </a:t>
            </a:r>
            <a:r>
              <a:rPr lang="en-US" sz="2000" b="1" dirty="0">
                <a:solidFill>
                  <a:srgbClr val="FF0000"/>
                </a:solidFill>
              </a:rPr>
              <a:t>first 2 months </a:t>
            </a:r>
            <a:r>
              <a:rPr lang="en-US" sz="2000" b="1" dirty="0"/>
              <a:t>of therapy with </a:t>
            </a:r>
            <a:r>
              <a:rPr lang="en-US" sz="2000" b="1" dirty="0">
                <a:solidFill>
                  <a:srgbClr val="FF0000"/>
                </a:solidFill>
              </a:rPr>
              <a:t>blood tests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ECG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clinical monitoring</a:t>
            </a:r>
            <a:r>
              <a:rPr lang="en-US" sz="20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[</a:t>
            </a: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R26</a:t>
            </a:r>
            <a:r>
              <a:rPr lang="en-US" sz="2000" b="1" dirty="0"/>
              <a:t>] After </a:t>
            </a:r>
            <a:r>
              <a:rPr lang="en-US" sz="2000" b="1" dirty="0">
                <a:solidFill>
                  <a:srgbClr val="FF0000"/>
                </a:solidFill>
              </a:rPr>
              <a:t>2–3 months </a:t>
            </a:r>
            <a:r>
              <a:rPr lang="en-US" sz="2000" b="1" dirty="0"/>
              <a:t>of therapy, a </a:t>
            </a:r>
            <a:r>
              <a:rPr lang="en-US" sz="2000" b="1" dirty="0">
                <a:solidFill>
                  <a:srgbClr val="FF0000"/>
                </a:solidFill>
              </a:rPr>
              <a:t>first imaging </a:t>
            </a:r>
            <a:r>
              <a:rPr lang="en-US" sz="2000" b="1" dirty="0"/>
              <a:t>evaluation should be performed </a:t>
            </a:r>
            <a:r>
              <a:rPr lang="en-US" sz="2000" b="1" dirty="0">
                <a:solidFill>
                  <a:srgbClr val="FF0000"/>
                </a:solidFill>
              </a:rPr>
              <a:t>to verify </a:t>
            </a: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effectiveness</a:t>
            </a:r>
            <a:r>
              <a:rPr lang="en-US" sz="2000" b="1" dirty="0"/>
              <a:t> of MKI.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 [</a:t>
            </a: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R27</a:t>
            </a:r>
            <a:r>
              <a:rPr lang="en-US" sz="2000" b="1" dirty="0"/>
              <a:t>] Follow-up visits should be performed </a:t>
            </a:r>
            <a:r>
              <a:rPr lang="en-US" sz="2000" b="1" dirty="0">
                <a:solidFill>
                  <a:srgbClr val="FF0000"/>
                </a:solidFill>
              </a:rPr>
              <a:t>every 2 weeks </a:t>
            </a:r>
            <a:r>
              <a:rPr lang="en-US" sz="2000" b="1" dirty="0"/>
              <a:t>during the </a:t>
            </a:r>
            <a:r>
              <a:rPr lang="en-US" sz="2000" b="1" dirty="0">
                <a:solidFill>
                  <a:srgbClr val="FF0000"/>
                </a:solidFill>
              </a:rPr>
              <a:t>first 2 months </a:t>
            </a:r>
            <a:r>
              <a:rPr lang="en-US" sz="2000" b="1" dirty="0"/>
              <a:t>of MKI therapy, and then </a:t>
            </a:r>
            <a:r>
              <a:rPr lang="en-US" sz="2000" b="1" dirty="0">
                <a:solidFill>
                  <a:srgbClr val="FF0000"/>
                </a:solidFill>
              </a:rPr>
              <a:t>every month </a:t>
            </a:r>
            <a:r>
              <a:rPr lang="en-US" sz="2000" b="1" dirty="0"/>
              <a:t>until the </a:t>
            </a:r>
            <a:r>
              <a:rPr lang="en-US" sz="2000" b="1" dirty="0">
                <a:solidFill>
                  <a:srgbClr val="FF0000"/>
                </a:solidFill>
              </a:rPr>
              <a:t>first 6 months</a:t>
            </a:r>
            <a:r>
              <a:rPr lang="en-US" sz="2000" b="1" dirty="0"/>
              <a:t>, every </a:t>
            </a:r>
            <a:r>
              <a:rPr lang="en-US" sz="2000" b="1" dirty="0">
                <a:solidFill>
                  <a:srgbClr val="FF0000"/>
                </a:solidFill>
              </a:rPr>
              <a:t>3 months </a:t>
            </a:r>
            <a:r>
              <a:rPr lang="en-US" sz="2000" b="1" dirty="0"/>
              <a:t>within the </a:t>
            </a:r>
            <a:r>
              <a:rPr lang="en-US" sz="2000" b="1" dirty="0">
                <a:solidFill>
                  <a:srgbClr val="FF0000"/>
                </a:solidFill>
              </a:rPr>
              <a:t>first yea</a:t>
            </a:r>
            <a:r>
              <a:rPr lang="en-US" sz="2000" b="1" dirty="0"/>
              <a:t>r, and after that every </a:t>
            </a:r>
            <a:r>
              <a:rPr lang="en-US" sz="2000" b="1" dirty="0">
                <a:solidFill>
                  <a:srgbClr val="FF0000"/>
                </a:solidFill>
              </a:rPr>
              <a:t>4 mo</a:t>
            </a:r>
            <a:r>
              <a:rPr lang="en-US" sz="2000" b="1" dirty="0"/>
              <a:t>nths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4184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1870E-EF4C-444A-9564-E43DEB23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Side Effects</a:t>
            </a:r>
            <a:br>
              <a:rPr lang="en-US" dirty="0"/>
            </a:b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66AF2B-AF2C-4B4C-9BD5-4597FFE67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73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9AD3ADA-F548-48AC-8DA9-688D147FD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11207" r="16848" b="6473"/>
          <a:stretch/>
        </p:blipFill>
        <p:spPr>
          <a:xfrm>
            <a:off x="-145774" y="-1"/>
            <a:ext cx="12245009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8FA01-0075-4D20-91F6-843A96C7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237B1E-11BC-4149-BD49-15D5E4BF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18606"/>
            <a:ext cx="9206895" cy="603939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Among the most </a:t>
            </a:r>
            <a:r>
              <a:rPr lang="en-US" sz="2400" b="1" dirty="0">
                <a:solidFill>
                  <a:srgbClr val="FF0000"/>
                </a:solidFill>
              </a:rPr>
              <a:t>frequent AEs </a:t>
            </a:r>
            <a:r>
              <a:rPr lang="en-US" sz="2400" b="1" dirty="0"/>
              <a:t>(≥50% of patients), are </a:t>
            </a:r>
            <a:r>
              <a:rPr lang="en-US" sz="2400" b="1" dirty="0">
                <a:solidFill>
                  <a:srgbClr val="FF0000"/>
                </a:solidFill>
              </a:rPr>
              <a:t>hypertension</a:t>
            </a:r>
            <a:r>
              <a:rPr lang="en-US" sz="2400" b="1" dirty="0"/>
              <a:t>, particularly in patients taking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diarrhoea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weight loss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fatigue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Dermatological AEs, such as </a:t>
            </a:r>
            <a:r>
              <a:rPr lang="en-US" sz="2400" b="1" dirty="0">
                <a:solidFill>
                  <a:srgbClr val="FF0000"/>
                </a:solidFill>
              </a:rPr>
              <a:t>palmar-plantar </a:t>
            </a:r>
            <a:r>
              <a:rPr lang="en-US" sz="2400" b="1" dirty="0" err="1"/>
              <a:t>erythrodysaesthesia</a:t>
            </a:r>
            <a:r>
              <a:rPr lang="en-US" sz="2400" b="1" dirty="0"/>
              <a:t> syndrome, </a:t>
            </a:r>
            <a:r>
              <a:rPr lang="en-US" sz="2400" b="1" dirty="0">
                <a:solidFill>
                  <a:srgbClr val="FF0000"/>
                </a:solidFill>
              </a:rPr>
              <a:t>skin</a:t>
            </a:r>
            <a:r>
              <a:rPr lang="en-US" sz="2400" b="1" dirty="0"/>
              <a:t> rash, and </a:t>
            </a:r>
            <a:r>
              <a:rPr lang="en-US" sz="2400" b="1" dirty="0">
                <a:solidFill>
                  <a:srgbClr val="FF0000"/>
                </a:solidFill>
              </a:rPr>
              <a:t>alopecia</a:t>
            </a:r>
            <a:r>
              <a:rPr lang="en-US" sz="2400" b="1" dirty="0"/>
              <a:t> are more frequent during </a:t>
            </a:r>
            <a:r>
              <a:rPr lang="en-US" sz="2400" b="1" dirty="0">
                <a:solidFill>
                  <a:srgbClr val="FF0000"/>
                </a:solidFill>
              </a:rPr>
              <a:t>sorafenib</a:t>
            </a:r>
            <a:r>
              <a:rPr lang="en-US" sz="2400" b="1" dirty="0"/>
              <a:t> therapy.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while </a:t>
            </a:r>
            <a:r>
              <a:rPr lang="en-US" sz="2400" b="1" dirty="0">
                <a:solidFill>
                  <a:srgbClr val="FF0000"/>
                </a:solidFill>
              </a:rPr>
              <a:t>mucositis/ stomatitis </a:t>
            </a:r>
            <a:r>
              <a:rPr lang="en-US" sz="2400" b="1" dirty="0"/>
              <a:t>seem to occur more often during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treatment.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3266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6B8334-D249-4194-9292-86DFB858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22514"/>
            <a:ext cx="8596668" cy="87086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5B1F08-DDA3-437E-AF98-3025C468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14400"/>
            <a:ext cx="8997889" cy="5791199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AEs</a:t>
            </a:r>
            <a:r>
              <a:rPr lang="en-US" sz="2400" b="1" dirty="0"/>
              <a:t> occur at a median time of </a:t>
            </a:r>
            <a:r>
              <a:rPr lang="en-US" sz="2400" b="1" dirty="0">
                <a:solidFill>
                  <a:srgbClr val="FF0000"/>
                </a:solidFill>
              </a:rPr>
              <a:t>3–12 weeks </a:t>
            </a:r>
            <a:r>
              <a:rPr lang="en-US" sz="2400" b="1" dirty="0"/>
              <a:t>after the start of the </a:t>
            </a:r>
            <a:r>
              <a:rPr lang="en-US" sz="2400" b="1" dirty="0">
                <a:solidFill>
                  <a:srgbClr val="FF0000"/>
                </a:solidFill>
              </a:rPr>
              <a:t>MKIs</a:t>
            </a:r>
            <a:r>
              <a:rPr lang="en-US" sz="2400" b="1" dirty="0"/>
              <a:t> and, generally, the frequencies of AEs are </a:t>
            </a:r>
            <a:r>
              <a:rPr lang="en-US" sz="2400" b="1" dirty="0">
                <a:solidFill>
                  <a:srgbClr val="FF0000"/>
                </a:solidFill>
              </a:rPr>
              <a:t>higher</a:t>
            </a:r>
            <a:r>
              <a:rPr lang="en-US" sz="2400" b="1" dirty="0"/>
              <a:t> in the </a:t>
            </a:r>
            <a:r>
              <a:rPr lang="en-US" sz="2400" b="1" dirty="0">
                <a:solidFill>
                  <a:srgbClr val="FF0000"/>
                </a:solidFill>
              </a:rPr>
              <a:t>earlier cycles </a:t>
            </a:r>
            <a:r>
              <a:rPr lang="en-US" sz="2400" b="1" dirty="0"/>
              <a:t>of treatment and diminish over the course of treatment ,indicating that they </a:t>
            </a:r>
            <a:r>
              <a:rPr lang="en-US" sz="2400" b="1" dirty="0">
                <a:solidFill>
                  <a:srgbClr val="FF0000"/>
                </a:solidFill>
              </a:rPr>
              <a:t>may be self-limiting </a:t>
            </a:r>
            <a:r>
              <a:rPr lang="en-US" sz="2400" b="1" dirty="0"/>
              <a:t>in some cases. The response to toxicities should include </a:t>
            </a:r>
            <a:r>
              <a:rPr lang="en-US" sz="2400" b="1" dirty="0">
                <a:solidFill>
                  <a:srgbClr val="FF0000"/>
                </a:solidFill>
              </a:rPr>
              <a:t>therapies to rapidly 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39F62B-7745-4F17-BB96-EB9FDB61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84BA2F-1B88-4060-9174-70C0CB66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" y="1149531"/>
            <a:ext cx="9710057" cy="563444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It is a </a:t>
            </a:r>
            <a:r>
              <a:rPr lang="en-US" sz="2400" b="1" dirty="0">
                <a:solidFill>
                  <a:srgbClr val="FF0000"/>
                </a:solidFill>
              </a:rPr>
              <a:t>frequent AE </a:t>
            </a:r>
            <a:r>
              <a:rPr lang="en-US" sz="2400" b="1" dirty="0"/>
              <a:t>of MKI treatment and often is </a:t>
            </a:r>
            <a:r>
              <a:rPr lang="en-US" sz="2400" b="1" dirty="0">
                <a:solidFill>
                  <a:srgbClr val="FF0000"/>
                </a:solidFill>
              </a:rPr>
              <a:t>grade 2 or 3</a:t>
            </a:r>
            <a:r>
              <a:rPr lang="en-US" sz="2400" b="1" dirty="0"/>
              <a:t>. Interestingly, recent data in patients with RAI-R TC treated with </a:t>
            </a:r>
            <a:r>
              <a:rPr lang="en-US" sz="2400" b="1" dirty="0" err="1">
                <a:solidFill>
                  <a:srgbClr val="FF0000"/>
                </a:solidFill>
              </a:rPr>
              <a:t>lenvatinib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showed that </a:t>
            </a:r>
            <a:r>
              <a:rPr lang="en-US" sz="2400" b="1" dirty="0">
                <a:solidFill>
                  <a:srgbClr val="FF0000"/>
                </a:solidFill>
              </a:rPr>
              <a:t>hypertension significantly </a:t>
            </a:r>
            <a:r>
              <a:rPr lang="en-US" sz="2400" b="1" dirty="0"/>
              <a:t>correlated with </a:t>
            </a:r>
            <a:r>
              <a:rPr lang="en-US" sz="2400" b="1" dirty="0">
                <a:solidFill>
                  <a:srgbClr val="FF0000"/>
                </a:solidFill>
              </a:rPr>
              <a:t>improved outcomes</a:t>
            </a:r>
            <a:r>
              <a:rPr lang="en-US" sz="2400" b="1" dirty="0"/>
              <a:t>, indicating that it may be predictive of drug efficacy 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Blood pressure and </a:t>
            </a:r>
            <a:r>
              <a:rPr lang="en-US" sz="2400" b="1" dirty="0">
                <a:solidFill>
                  <a:srgbClr val="FF0000"/>
                </a:solidFill>
              </a:rPr>
              <a:t>left ventricular ejection fraction </a:t>
            </a:r>
            <a:r>
              <a:rPr lang="en-US" sz="2400" b="1" dirty="0"/>
              <a:t>should be measured and optimized </a:t>
            </a:r>
            <a:r>
              <a:rPr lang="en-US" sz="2400" b="1" dirty="0">
                <a:solidFill>
                  <a:srgbClr val="FF0000"/>
                </a:solidFill>
              </a:rPr>
              <a:t>before starting </a:t>
            </a:r>
            <a:r>
              <a:rPr lang="en-US" sz="2400" b="1" dirty="0"/>
              <a:t>treatment.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8052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D4097-BD8D-4D1C-8B5B-8B392963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3C38C0-C38F-47DD-A994-DCA6E53A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1055915"/>
            <a:ext cx="9805850" cy="5632268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choice </a:t>
            </a:r>
            <a:r>
              <a:rPr lang="en-US" sz="2000" b="1" dirty="0"/>
              <a:t>of the antihypertensive drug should be individualized, using </a:t>
            </a:r>
            <a:r>
              <a:rPr lang="en-US" sz="2000" b="1" dirty="0">
                <a:solidFill>
                  <a:srgbClr val="FF0000"/>
                </a:solidFill>
              </a:rPr>
              <a:t>angiotensin</a:t>
            </a:r>
            <a:r>
              <a:rPr lang="en-US" sz="2000" b="1" dirty="0"/>
              <a:t>-converting enzyme inhibitors and/or </a:t>
            </a:r>
            <a:r>
              <a:rPr lang="en-US" sz="2000" b="1" dirty="0">
                <a:solidFill>
                  <a:srgbClr val="FF0000"/>
                </a:solidFill>
              </a:rPr>
              <a:t>calcium channel </a:t>
            </a:r>
            <a:r>
              <a:rPr lang="en-US" sz="2000" b="1" dirty="0"/>
              <a:t>blockers, alone or in association, as the first-line drugs.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If this is not effective, a </a:t>
            </a:r>
            <a:r>
              <a:rPr lang="en-US" sz="2000" b="1" dirty="0">
                <a:solidFill>
                  <a:srgbClr val="FF0000"/>
                </a:solidFill>
              </a:rPr>
              <a:t>diuretic</a:t>
            </a:r>
            <a:r>
              <a:rPr lang="en-US" sz="2000" b="1" dirty="0"/>
              <a:t> should be added, </a:t>
            </a:r>
            <a:r>
              <a:rPr lang="en-US" sz="2000" b="1" dirty="0">
                <a:solidFill>
                  <a:srgbClr val="FF0000"/>
                </a:solidFill>
              </a:rPr>
              <a:t>electrolytes monitored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dehydration avoided</a:t>
            </a:r>
            <a:r>
              <a:rPr lang="en-US" sz="20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Patients should check </a:t>
            </a:r>
            <a:r>
              <a:rPr lang="en-US" sz="2000" b="1" dirty="0">
                <a:solidFill>
                  <a:srgbClr val="FF0000"/>
                </a:solidFill>
              </a:rPr>
              <a:t>their blood pressure </a:t>
            </a:r>
            <a:r>
              <a:rPr lang="en-US" sz="2000" b="1" dirty="0"/>
              <a:t>at home, with a </a:t>
            </a:r>
            <a:r>
              <a:rPr lang="en-US" sz="2000" b="1" dirty="0">
                <a:solidFill>
                  <a:srgbClr val="FF0000"/>
                </a:solidFill>
              </a:rPr>
              <a:t>daily or biweekly </a:t>
            </a:r>
            <a:r>
              <a:rPr lang="en-US" sz="2000" b="1" dirty="0"/>
              <a:t>frequency, in order to allow a closer monitoring and titration of antihypertensive therapy, with a target blood pressure </a:t>
            </a:r>
            <a:r>
              <a:rPr lang="en-US" sz="2000" b="1" dirty="0">
                <a:solidFill>
                  <a:srgbClr val="FF0000"/>
                </a:solidFill>
              </a:rPr>
              <a:t>≤140/90 mm </a:t>
            </a:r>
            <a:r>
              <a:rPr lang="en-US" sz="2000" b="1" dirty="0"/>
              <a:t>Hg (lower in case of overt proteinuria).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70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B0B41F-2382-4D35-9FC8-CD3AE21E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Diarrhoea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EA1EFE-6F20-4FE2-887B-1E60FBFEF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88" y="1210491"/>
            <a:ext cx="9701349" cy="5538652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It is an extremely frequent AE, involving around </a:t>
            </a:r>
            <a:r>
              <a:rPr lang="en-US" sz="2000" b="1" dirty="0">
                <a:solidFill>
                  <a:srgbClr val="FF0000"/>
                </a:solidFill>
              </a:rPr>
              <a:t>80% of patients </a:t>
            </a:r>
            <a:r>
              <a:rPr lang="en-US" sz="2000" b="1" dirty="0"/>
              <a:t>taking MKIs, and is likely one of the most disabling when the </a:t>
            </a:r>
            <a:r>
              <a:rPr lang="en-US" sz="2000" b="1" dirty="0">
                <a:solidFill>
                  <a:srgbClr val="FF0000"/>
                </a:solidFill>
              </a:rPr>
              <a:t>degree of severity is high </a:t>
            </a:r>
            <a:r>
              <a:rPr lang="en-US" sz="20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It occurs mostly as </a:t>
            </a:r>
            <a:r>
              <a:rPr lang="en-US" sz="2000" b="1" dirty="0">
                <a:solidFill>
                  <a:srgbClr val="FF0000"/>
                </a:solidFill>
              </a:rPr>
              <a:t>grade 1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grade 2</a:t>
            </a:r>
            <a:r>
              <a:rPr lang="en-US" sz="2000" b="1" dirty="0"/>
              <a:t>, has a </a:t>
            </a:r>
            <a:r>
              <a:rPr lang="en-US" sz="2000" b="1" dirty="0">
                <a:solidFill>
                  <a:srgbClr val="FF0000"/>
                </a:solidFill>
              </a:rPr>
              <a:t>slow onset</a:t>
            </a:r>
            <a:r>
              <a:rPr lang="en-US" sz="2000" b="1" dirty="0"/>
              <a:t>, and is </a:t>
            </a:r>
            <a:r>
              <a:rPr lang="en-US" sz="2000" b="1" dirty="0">
                <a:solidFill>
                  <a:srgbClr val="FF0000"/>
                </a:solidFill>
              </a:rPr>
              <a:t>typically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intermittent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000" b="1" dirty="0"/>
              <a:t> episodes </a:t>
            </a:r>
            <a:r>
              <a:rPr lang="en-US" sz="2000" b="1" dirty="0">
                <a:solidFill>
                  <a:srgbClr val="FF0000"/>
                </a:solidFill>
              </a:rPr>
              <a:t>per week</a:t>
            </a:r>
            <a:r>
              <a:rPr lang="en-US" sz="2000" b="1" dirty="0"/>
              <a:t>).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When the degree of </a:t>
            </a:r>
            <a:r>
              <a:rPr lang="en-US" sz="2000" b="1" dirty="0">
                <a:solidFill>
                  <a:srgbClr val="FF0000"/>
                </a:solidFill>
              </a:rPr>
              <a:t>severity is &lt; 3</a:t>
            </a:r>
            <a:r>
              <a:rPr lang="en-US" sz="2000" b="1" dirty="0"/>
              <a:t>, it can be managed with </a:t>
            </a:r>
            <a:r>
              <a:rPr lang="en-US" sz="2000" b="1" dirty="0">
                <a:solidFill>
                  <a:srgbClr val="FF0000"/>
                </a:solidFill>
              </a:rPr>
              <a:t>dietary </a:t>
            </a:r>
            <a:r>
              <a:rPr lang="en-US" sz="2000" b="1" dirty="0"/>
              <a:t>adjustments, with fluid and </a:t>
            </a:r>
            <a:r>
              <a:rPr lang="en-US" sz="2000" b="1" dirty="0">
                <a:solidFill>
                  <a:srgbClr val="FF0000"/>
                </a:solidFill>
              </a:rPr>
              <a:t>electrolyte replacement</a:t>
            </a:r>
            <a:r>
              <a:rPr lang="en-US" sz="2000" b="1" dirty="0"/>
              <a:t>, usually accompanied by pharmacological interventions (such as </a:t>
            </a:r>
            <a:r>
              <a:rPr lang="en-US" sz="2000" b="1" dirty="0">
                <a:solidFill>
                  <a:srgbClr val="FF0000"/>
                </a:solidFill>
              </a:rPr>
              <a:t>loperamide</a:t>
            </a:r>
            <a:r>
              <a:rPr lang="en-US" sz="2000" b="1" dirty="0"/>
              <a:t>, </a:t>
            </a:r>
            <a:r>
              <a:rPr lang="en-US" sz="2000" b="1" dirty="0" err="1"/>
              <a:t>amisulpride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codeine</a:t>
            </a:r>
            <a:r>
              <a:rPr lang="en-US" sz="2000" b="1" dirty="0"/>
              <a:t>). 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5989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54ECF2-2CCD-43D2-B7FB-3F872643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7E881A-4118-4388-8151-BDE1DE104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89" y="1027611"/>
            <a:ext cx="9562011" cy="5675813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800" b="1" dirty="0"/>
              <a:t>Some patients report </a:t>
            </a:r>
            <a:r>
              <a:rPr lang="en-US" sz="2800" b="1" dirty="0">
                <a:solidFill>
                  <a:srgbClr val="FF0000"/>
                </a:solidFill>
              </a:rPr>
              <a:t>benefits</a:t>
            </a:r>
            <a:r>
              <a:rPr lang="en-US" sz="2800" b="1" dirty="0"/>
              <a:t> upon </a:t>
            </a:r>
            <a:r>
              <a:rPr lang="en-US" sz="2800" b="1" dirty="0">
                <a:solidFill>
                  <a:srgbClr val="FF0000"/>
                </a:solidFill>
              </a:rPr>
              <a:t>intermittent</a:t>
            </a:r>
            <a:r>
              <a:rPr lang="en-US" sz="2800" b="1" dirty="0"/>
              <a:t> or prophylactic consumption of </a:t>
            </a:r>
            <a:r>
              <a:rPr lang="en-US" sz="2800" b="1" dirty="0">
                <a:solidFill>
                  <a:srgbClr val="FF0000"/>
                </a:solidFill>
              </a:rPr>
              <a:t>natural </a:t>
            </a:r>
            <a:r>
              <a:rPr lang="en-US" sz="2800" b="1" dirty="0"/>
              <a:t>remedies such as aloe or </a:t>
            </a:r>
            <a:r>
              <a:rPr lang="en-US" sz="2800" b="1" dirty="0">
                <a:solidFill>
                  <a:srgbClr val="FF0000"/>
                </a:solidFill>
              </a:rPr>
              <a:t>probiotics</a:t>
            </a:r>
            <a:r>
              <a:rPr lang="en-US" sz="28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/>
              <a:t> In case of </a:t>
            </a:r>
            <a:r>
              <a:rPr lang="en-US" sz="2800" b="1" dirty="0">
                <a:solidFill>
                  <a:srgbClr val="FF0000"/>
                </a:solidFill>
              </a:rPr>
              <a:t>grade 3 or 4</a:t>
            </a:r>
            <a:r>
              <a:rPr lang="en-US" sz="2800" b="1" dirty="0"/>
              <a:t>, a </a:t>
            </a:r>
            <a:r>
              <a:rPr lang="en-US" sz="2800" b="1" dirty="0">
                <a:solidFill>
                  <a:srgbClr val="FF0000"/>
                </a:solidFill>
              </a:rPr>
              <a:t>dose reduction </a:t>
            </a:r>
            <a:r>
              <a:rPr lang="en-US" sz="2800" b="1" dirty="0"/>
              <a:t>or interruption until </a:t>
            </a:r>
            <a:r>
              <a:rPr lang="en-US" sz="2800" b="1" dirty="0" err="1"/>
              <a:t>diarrhoea</a:t>
            </a:r>
            <a:r>
              <a:rPr lang="en-US" sz="2800" b="1" dirty="0"/>
              <a:t> returns to grade 1 is needed.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6671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FA2967-B8A7-443E-9FBC-E7F5DE4A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Loss 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5664D5-66A9-416D-B9AE-D102F88D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7577"/>
            <a:ext cx="9875520" cy="545156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/>
              <a:t>I</a:t>
            </a:r>
            <a:r>
              <a:rPr lang="en-US" sz="2000" b="1" dirty="0"/>
              <a:t>t is one of the </a:t>
            </a:r>
            <a:r>
              <a:rPr lang="en-US" sz="2000" b="1" dirty="0">
                <a:solidFill>
                  <a:srgbClr val="FF0000"/>
                </a:solidFill>
              </a:rPr>
              <a:t>most important AEs </a:t>
            </a:r>
            <a:r>
              <a:rPr lang="en-US" sz="2000" b="1" dirty="0"/>
              <a:t>on MKIs, particularly frequent in the real-life experiences with </a:t>
            </a:r>
            <a:r>
              <a:rPr lang="en-US" sz="2000" b="1" dirty="0" err="1">
                <a:solidFill>
                  <a:srgbClr val="FF0000"/>
                </a:solidFill>
              </a:rPr>
              <a:t>lenvatinib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(Table 2).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 Anorexia </a:t>
            </a:r>
            <a:r>
              <a:rPr lang="en-US" sz="2000" b="1" dirty="0"/>
              <a:t>in general or </a:t>
            </a:r>
            <a:r>
              <a:rPr lang="en-US" sz="2000" b="1" dirty="0">
                <a:solidFill>
                  <a:srgbClr val="FF0000"/>
                </a:solidFill>
              </a:rPr>
              <a:t>limited </a:t>
            </a:r>
            <a:r>
              <a:rPr lang="en-US" sz="2000" b="1" dirty="0"/>
              <a:t>to some </a:t>
            </a:r>
            <a:r>
              <a:rPr lang="en-US" sz="2000" b="1" dirty="0">
                <a:solidFill>
                  <a:srgbClr val="FF0000"/>
                </a:solidFill>
              </a:rPr>
              <a:t>foods </a:t>
            </a:r>
            <a:r>
              <a:rPr lang="en-US" sz="2000" b="1" dirty="0"/>
              <a:t>is frequent, and together with </a:t>
            </a:r>
            <a:r>
              <a:rPr lang="en-US" sz="2000" b="1" dirty="0" err="1">
                <a:solidFill>
                  <a:srgbClr val="FF0000"/>
                </a:solidFill>
              </a:rPr>
              <a:t>diarrhoea</a:t>
            </a:r>
            <a:r>
              <a:rPr lang="en-US" sz="2000" b="1" dirty="0"/>
              <a:t> is one of the main causes of weight loss.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/>
              <a:t>Further AEs can contribute to weight loss, such as dysgeusia, oral </a:t>
            </a:r>
            <a:r>
              <a:rPr lang="en-US" sz="2000" b="1" dirty="0">
                <a:solidFill>
                  <a:srgbClr val="FF0000"/>
                </a:solidFill>
              </a:rPr>
              <a:t>mucositis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dyspepsia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nausea</a:t>
            </a:r>
            <a:r>
              <a:rPr lang="en-US" sz="2000" b="1" dirty="0"/>
              <a:t> which can improve by treatment with </a:t>
            </a:r>
            <a:r>
              <a:rPr lang="en-US" sz="2000" b="1" dirty="0">
                <a:solidFill>
                  <a:srgbClr val="FF0000"/>
                </a:solidFill>
              </a:rPr>
              <a:t>metoclopramide </a:t>
            </a:r>
            <a:r>
              <a:rPr lang="en-US" sz="2000" b="1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serotonin receptor antagonists</a:t>
            </a:r>
            <a:r>
              <a:rPr lang="en-US" sz="2000" b="1" dirty="0"/>
              <a:t>. MKIs seem to mostly affect </a:t>
            </a:r>
            <a:r>
              <a:rPr lang="en-US" sz="2000" b="1" dirty="0">
                <a:solidFill>
                  <a:srgbClr val="FF0000"/>
                </a:solidFill>
              </a:rPr>
              <a:t>muscular mass</a:t>
            </a:r>
            <a:r>
              <a:rPr lang="en-US" sz="2000" b="1" dirty="0"/>
              <a:t>, but the fat mass is involved too.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17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1713</TotalTime>
  <Words>7712</Words>
  <Application>Microsoft Office PowerPoint</Application>
  <PresentationFormat>Widescreen</PresentationFormat>
  <Paragraphs>281</Paragraphs>
  <Slides>121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6" baseType="lpstr">
      <vt:lpstr>Arial</vt:lpstr>
      <vt:lpstr>Tahoma</vt:lpstr>
      <vt:lpstr>Trebuchet MS</vt:lpstr>
      <vt:lpstr>Wingdings 3</vt:lpstr>
      <vt:lpstr>Facet</vt:lpstr>
      <vt:lpstr>2019 European Thyroid Association Guidelines for the Treatment and Follow-Up of Advanced Radioiodine-Refractory Thyroid Cancer</vt:lpstr>
      <vt:lpstr>Abstract</vt:lpstr>
      <vt:lpstr>Epidemiology and Classification of 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Definition of RAI-R TC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PowerPoint Presentation</vt:lpstr>
      <vt:lpstr>PowerPoint Presentation</vt:lpstr>
      <vt:lpstr>Diagnostic Tools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PowerPoint Presentation</vt:lpstr>
      <vt:lpstr>PowerPoint Presentation</vt:lpstr>
      <vt:lpstr>Local Treatments </vt:lpstr>
      <vt:lpstr>PowerPoint Presentation</vt:lpstr>
      <vt:lpstr>PowerPoint Presentation</vt:lpstr>
      <vt:lpstr>PowerPoint Presentation</vt:lpstr>
      <vt:lpstr>External Beam Radiotherapy </vt:lpstr>
      <vt:lpstr>PowerPoint Presentation</vt:lpstr>
      <vt:lpstr>Treatment of Tracheal Infiltration or Compression </vt:lpstr>
      <vt:lpstr>PowerPoint Presentation</vt:lpstr>
      <vt:lpstr>Metastasectomy of Bone and Lung Metastases </vt:lpstr>
      <vt:lpstr>Percutaneous Interventional Techniques </vt:lpstr>
      <vt:lpstr>PowerPoint Presentation</vt:lpstr>
      <vt:lpstr>Conventional TACE </vt:lpstr>
      <vt:lpstr>PowerPoint Presentation</vt:lpstr>
      <vt:lpstr>Radiofrequency Thermoablation</vt:lpstr>
      <vt:lpstr>PowerPoint Presentation</vt:lpstr>
      <vt:lpstr>Ultrasound-Guided Percutaneous Ethanol Ablation </vt:lpstr>
      <vt:lpstr>PowerPoint Presentation</vt:lpstr>
      <vt:lpstr>Cementoplasty of Bone Metastases </vt:lpstr>
      <vt:lpstr>Recommendation</vt:lpstr>
      <vt:lpstr>When to Start Treatment with MKIs?</vt:lpstr>
      <vt:lpstr>Tumour Load</vt:lpstr>
      <vt:lpstr>Symptoms</vt:lpstr>
      <vt:lpstr>Location of Metastases</vt:lpstr>
      <vt:lpstr>Age</vt:lpstr>
      <vt:lpstr>PowerPoint Presentation</vt:lpstr>
      <vt:lpstr>Genetic Profile</vt:lpstr>
      <vt:lpstr>PowerPoint Presentation</vt:lpstr>
      <vt:lpstr>PowerPoint Presentation</vt:lpstr>
      <vt:lpstr>Recommendation</vt:lpstr>
      <vt:lpstr>PowerPoint Presentation</vt:lpstr>
      <vt:lpstr>Dosage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How to Advise the Patient and the Family </vt:lpstr>
      <vt:lpstr>History</vt:lpstr>
      <vt:lpstr>Recommendation</vt:lpstr>
      <vt:lpstr>PowerPoint Presentation</vt:lpstr>
      <vt:lpstr>Duration of Treatment and Follow-Up</vt:lpstr>
      <vt:lpstr>PowerPoint Presentation</vt:lpstr>
      <vt:lpstr>PowerPoint Presentation</vt:lpstr>
      <vt:lpstr>PowerPoint Presentation</vt:lpstr>
      <vt:lpstr>Follow-Up</vt:lpstr>
      <vt:lpstr>PowerPoint Presentation</vt:lpstr>
      <vt:lpstr>Management of Side Effects </vt:lpstr>
      <vt:lpstr>PowerPoint Presentation</vt:lpstr>
      <vt:lpstr>PowerPoint Presentation</vt:lpstr>
      <vt:lpstr>PowerPoint Presentation</vt:lpstr>
      <vt:lpstr>Hypertension</vt:lpstr>
      <vt:lpstr>PowerPoint Presentation</vt:lpstr>
      <vt:lpstr>Diarrhoea</vt:lpstr>
      <vt:lpstr>PowerPoint Presentation</vt:lpstr>
      <vt:lpstr>Weight Loss </vt:lpstr>
      <vt:lpstr>PowerPoint Presentation</vt:lpstr>
      <vt:lpstr>Fatigue</vt:lpstr>
      <vt:lpstr>PowerPoint Presentation</vt:lpstr>
      <vt:lpstr>Dermatological AEs </vt:lpstr>
      <vt:lpstr>PowerPoint Presentation</vt:lpstr>
      <vt:lpstr>PowerPoint Presentation</vt:lpstr>
      <vt:lpstr>Mucositis/Stomatitis</vt:lpstr>
      <vt:lpstr>Proteinuria</vt:lpstr>
      <vt:lpstr>Increase in TSH Levels</vt:lpstr>
      <vt:lpstr>Delay in Wound Healing </vt:lpstr>
      <vt:lpstr>Rare AEs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Recommendation</vt:lpstr>
      <vt:lpstr>Palliative Treatments </vt:lpstr>
      <vt:lpstr>Ethical Considerations</vt:lpstr>
      <vt:lpstr>PowerPoint Presentation</vt:lpstr>
      <vt:lpstr>با تشکر از توجه شما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European Thyroid Association Guidelines for the Treatment and Follow-Up of Advanced Radioiodine-Refractory Thyroid Cancer</dc:title>
  <dc:creator>ahmad reza</dc:creator>
  <cp:lastModifiedBy>MRT</cp:lastModifiedBy>
  <cp:revision>96</cp:revision>
  <dcterms:created xsi:type="dcterms:W3CDTF">2019-12-22T18:16:01Z</dcterms:created>
  <dcterms:modified xsi:type="dcterms:W3CDTF">2019-12-30T14:30:21Z</dcterms:modified>
</cp:coreProperties>
</file>