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58" r:id="rId5"/>
    <p:sldId id="263" r:id="rId6"/>
    <p:sldId id="278" r:id="rId7"/>
    <p:sldId id="273" r:id="rId8"/>
    <p:sldId id="264" r:id="rId9"/>
    <p:sldId id="280" r:id="rId10"/>
    <p:sldId id="279" r:id="rId11"/>
    <p:sldId id="260" r:id="rId12"/>
    <p:sldId id="262" r:id="rId13"/>
    <p:sldId id="283" r:id="rId14"/>
    <p:sldId id="281" r:id="rId15"/>
    <p:sldId id="275" r:id="rId16"/>
    <p:sldId id="268" r:id="rId17"/>
    <p:sldId id="270" r:id="rId18"/>
    <p:sldId id="269" r:id="rId19"/>
    <p:sldId id="284" r:id="rId20"/>
    <p:sldId id="272" r:id="rId21"/>
    <p:sldId id="271" r:id="rId22"/>
    <p:sldId id="282" r:id="rId23"/>
    <p:sldId id="285" r:id="rId24"/>
    <p:sldId id="287" r:id="rId25"/>
    <p:sldId id="288" r:id="rId26"/>
    <p:sldId id="289" r:id="rId27"/>
    <p:sldId id="265" r:id="rId28"/>
    <p:sldId id="2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0099"/>
    <a:srgbClr val="009900"/>
    <a:srgbClr val="0000FF"/>
    <a:srgbClr val="99CC00"/>
    <a:srgbClr val="FF9900"/>
    <a:srgbClr val="AF1198"/>
    <a:srgbClr val="6D5366"/>
    <a:srgbClr val="003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9C76-4F57-4AAB-B8CA-CEF65E92574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F141-76E5-43F4-BC5F-BBF99003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9C76-4F57-4AAB-B8CA-CEF65E92574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F141-76E5-43F4-BC5F-BBF99003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9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9C76-4F57-4AAB-B8CA-CEF65E92574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F141-76E5-43F4-BC5F-BBF99003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3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9C76-4F57-4AAB-B8CA-CEF65E92574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F141-76E5-43F4-BC5F-BBF99003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4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9C76-4F57-4AAB-B8CA-CEF65E92574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F141-76E5-43F4-BC5F-BBF99003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9C76-4F57-4AAB-B8CA-CEF65E92574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F141-76E5-43F4-BC5F-BBF99003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9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9C76-4F57-4AAB-B8CA-CEF65E92574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F141-76E5-43F4-BC5F-BBF99003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9C76-4F57-4AAB-B8CA-CEF65E92574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F141-76E5-43F4-BC5F-BBF99003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9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9C76-4F57-4AAB-B8CA-CEF65E92574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F141-76E5-43F4-BC5F-BBF99003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0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9C76-4F57-4AAB-B8CA-CEF65E92574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F141-76E5-43F4-BC5F-BBF99003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9C76-4F57-4AAB-B8CA-CEF65E92574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F141-76E5-43F4-BC5F-BBF99003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9C76-4F57-4AAB-B8CA-CEF65E92574D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F141-76E5-43F4-BC5F-BBF99003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9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Hypogonadism in Men: Approaches and Treatment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Ashraf Aminorroaya MD, Professor of Internal Medicine and Endocrinology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0041" y="5433848"/>
            <a:ext cx="648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93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34227"/>
          <a:stretch/>
        </p:blipFill>
        <p:spPr>
          <a:xfrm>
            <a:off x="54375" y="1466193"/>
            <a:ext cx="12043032" cy="4456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1338" y="5922579"/>
            <a:ext cx="362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May 2018, 103(5):1–30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Academy of Andrology</a:t>
            </a:r>
          </a:p>
        </p:txBody>
      </p:sp>
    </p:spTree>
    <p:extLst>
      <p:ext uri="{BB962C8B-B14F-4D97-AF65-F5344CB8AC3E}">
        <p14:creationId xmlns:p14="http://schemas.microsoft.com/office/powerpoint/2010/main" val="4094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00" t="29452" r="22730" b="7552"/>
          <a:stretch/>
        </p:blipFill>
        <p:spPr>
          <a:xfrm>
            <a:off x="1742616" y="1457660"/>
            <a:ext cx="8057478" cy="5400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9324" y="557048"/>
            <a:ext cx="542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Diagnostic approach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0094" y="5643036"/>
            <a:ext cx="2543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May 2018, 103(5):1–30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Academy of Andrology</a:t>
            </a:r>
          </a:p>
        </p:txBody>
      </p:sp>
    </p:spTree>
    <p:extLst>
      <p:ext uri="{BB962C8B-B14F-4D97-AF65-F5344CB8AC3E}">
        <p14:creationId xmlns:p14="http://schemas.microsoft.com/office/powerpoint/2010/main" val="23761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94" t="32211" r="42141" b="9562"/>
          <a:stretch/>
        </p:blipFill>
        <p:spPr>
          <a:xfrm>
            <a:off x="3100552" y="1219000"/>
            <a:ext cx="4981904" cy="5556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8386" y="5791200"/>
            <a:ext cx="316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May 2018, 103(5):1–30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Academy of Andrology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2289" y="136635"/>
            <a:ext cx="6148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Diagnostic Approach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18483" y="1986455"/>
            <a:ext cx="3436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CC00"/>
                </a:solidFill>
              </a:rPr>
              <a:t>LH and FSH </a:t>
            </a:r>
            <a:r>
              <a:rPr lang="en-US" dirty="0">
                <a:solidFill>
                  <a:srgbClr val="000099"/>
                </a:solidFill>
              </a:rPr>
              <a:t>assays are susceptible to biotin </a:t>
            </a:r>
            <a:r>
              <a:rPr lang="en-US" dirty="0" smtClean="0">
                <a:solidFill>
                  <a:srgbClr val="000099"/>
                </a:solidFill>
              </a:rPr>
              <a:t>interference </a:t>
            </a:r>
            <a:r>
              <a:rPr lang="en-US" dirty="0">
                <a:solidFill>
                  <a:srgbClr val="000099"/>
                </a:solidFill>
              </a:rPr>
              <a:t>that can cause falsely high or low values</a:t>
            </a:r>
            <a:r>
              <a:rPr lang="en-US" dirty="0" smtClean="0">
                <a:solidFill>
                  <a:srgbClr val="000099"/>
                </a:solidFill>
              </a:rPr>
              <a:t>; accordingly</a:t>
            </a:r>
            <a:r>
              <a:rPr lang="en-US" dirty="0">
                <a:solidFill>
                  <a:srgbClr val="000099"/>
                </a:solidFill>
              </a:rPr>
              <a:t>, clinicians should stop </a:t>
            </a:r>
            <a:r>
              <a:rPr lang="en-US" dirty="0">
                <a:solidFill>
                  <a:srgbClr val="99CC00"/>
                </a:solidFill>
              </a:rPr>
              <a:t>biotin</a:t>
            </a:r>
            <a:r>
              <a:rPr lang="en-US" dirty="0">
                <a:solidFill>
                  <a:srgbClr val="000099"/>
                </a:solidFill>
              </a:rPr>
              <a:t> supplements for </a:t>
            </a:r>
            <a:r>
              <a:rPr lang="en-US" dirty="0">
                <a:solidFill>
                  <a:srgbClr val="FF9900"/>
                </a:solidFill>
              </a:rPr>
              <a:t>at least 72 hours </a:t>
            </a:r>
            <a:r>
              <a:rPr lang="en-US" dirty="0">
                <a:solidFill>
                  <a:srgbClr val="000099"/>
                </a:solidFill>
              </a:rPr>
              <a:t>before </a:t>
            </a:r>
            <a:r>
              <a:rPr lang="en-US" dirty="0" smtClean="0">
                <a:solidFill>
                  <a:srgbClr val="000099"/>
                </a:solidFill>
              </a:rPr>
              <a:t>testing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Is pituitary MRI necessary in middle aged and older men with hypogonadotropic hypogonadism?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Surveys </a:t>
            </a:r>
            <a:r>
              <a:rPr lang="en-US" dirty="0"/>
              <a:t>of middle-aged and older men with </a:t>
            </a:r>
            <a:r>
              <a:rPr lang="en-US" dirty="0" smtClean="0"/>
              <a:t>secondary hypogonadism </a:t>
            </a:r>
            <a:r>
              <a:rPr lang="en-US" dirty="0"/>
              <a:t>and sexual dysfunction have revealed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00A44A"/>
                </a:solidFill>
              </a:rPr>
              <a:t>low </a:t>
            </a:r>
            <a:r>
              <a:rPr lang="en-US" dirty="0">
                <a:solidFill>
                  <a:srgbClr val="00A44A"/>
                </a:solidFill>
              </a:rPr>
              <a:t>prevalence </a:t>
            </a:r>
            <a:r>
              <a:rPr lang="en-US" dirty="0"/>
              <a:t>of </a:t>
            </a:r>
            <a:r>
              <a:rPr lang="en-US" dirty="0">
                <a:solidFill>
                  <a:srgbClr val="00A44A"/>
                </a:solidFill>
              </a:rPr>
              <a:t>hypothalamic–pituitary </a:t>
            </a:r>
            <a:r>
              <a:rPr lang="en-US" dirty="0" smtClean="0">
                <a:solidFill>
                  <a:srgbClr val="00A44A"/>
                </a:solidFill>
              </a:rPr>
              <a:t>abnormalities</a:t>
            </a:r>
          </a:p>
          <a:p>
            <a:endParaRPr lang="en-US" dirty="0"/>
          </a:p>
          <a:p>
            <a:r>
              <a:rPr lang="en-US" dirty="0" smtClean="0"/>
              <a:t>Clinicians </a:t>
            </a:r>
            <a:r>
              <a:rPr lang="en-US" dirty="0"/>
              <a:t>can improve the diagnostic yield of </a:t>
            </a:r>
            <a:r>
              <a:rPr lang="en-US" dirty="0" smtClean="0"/>
              <a:t>pituitary imaging </a:t>
            </a:r>
            <a:r>
              <a:rPr lang="en-US" dirty="0"/>
              <a:t>to exclude pituitary and/or </a:t>
            </a:r>
            <a:r>
              <a:rPr lang="en-US" dirty="0" smtClean="0"/>
              <a:t>hypothalamic tumors </a:t>
            </a:r>
            <a:r>
              <a:rPr lang="en-US" dirty="0"/>
              <a:t>by performing this procedure in men with </a:t>
            </a:r>
            <a:r>
              <a:rPr lang="en-US" dirty="0" err="1" smtClean="0">
                <a:solidFill>
                  <a:srgbClr val="C00000"/>
                </a:solidFill>
              </a:rPr>
              <a:t>panhypopituitarism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persistent </a:t>
            </a:r>
            <a:r>
              <a:rPr lang="en-US" dirty="0">
                <a:solidFill>
                  <a:srgbClr val="C00000"/>
                </a:solidFill>
              </a:rPr>
              <a:t>hyperprolactinemia</a:t>
            </a:r>
            <a:r>
              <a:rPr lang="en-US" dirty="0"/>
              <a:t>, </a:t>
            </a:r>
            <a:r>
              <a:rPr lang="en-US" dirty="0" smtClean="0"/>
              <a:t>serum </a:t>
            </a:r>
            <a:r>
              <a:rPr lang="en-US" dirty="0" smtClean="0">
                <a:solidFill>
                  <a:srgbClr val="C00000"/>
                </a:solidFill>
              </a:rPr>
              <a:t>TT &lt; 1.5ng/mL </a:t>
            </a:r>
            <a:r>
              <a:rPr lang="en-US" dirty="0"/>
              <a:t>(5.2 </a:t>
            </a:r>
            <a:r>
              <a:rPr lang="en-US" dirty="0" err="1"/>
              <a:t>nmol</a:t>
            </a:r>
            <a:r>
              <a:rPr lang="en-US" dirty="0"/>
              <a:t>/L</a:t>
            </a:r>
            <a:r>
              <a:rPr lang="en-US" dirty="0" smtClean="0"/>
              <a:t>), </a:t>
            </a:r>
            <a:r>
              <a:rPr lang="en-US" dirty="0"/>
              <a:t>or symptoms of </a:t>
            </a:r>
            <a:r>
              <a:rPr lang="en-US" dirty="0" smtClean="0">
                <a:solidFill>
                  <a:srgbClr val="C00000"/>
                </a:solidFill>
              </a:rPr>
              <a:t>tumor mass </a:t>
            </a:r>
            <a:r>
              <a:rPr lang="en-US" dirty="0">
                <a:solidFill>
                  <a:srgbClr val="C00000"/>
                </a:solidFill>
              </a:rPr>
              <a:t>effect </a:t>
            </a:r>
            <a:r>
              <a:rPr lang="en-US" dirty="0"/>
              <a:t>(e.g., visual impairment, visual field defect, </a:t>
            </a:r>
            <a:r>
              <a:rPr lang="en-US" dirty="0" smtClean="0"/>
              <a:t>or new </a:t>
            </a:r>
            <a:r>
              <a:rPr lang="en-US" dirty="0"/>
              <a:t>onset headache).</a:t>
            </a:r>
          </a:p>
        </p:txBody>
      </p:sp>
    </p:spTree>
    <p:extLst>
      <p:ext uri="{BB962C8B-B14F-4D97-AF65-F5344CB8AC3E}">
        <p14:creationId xmlns:p14="http://schemas.microsoft.com/office/powerpoint/2010/main" val="193922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Men with </a:t>
            </a:r>
            <a:r>
              <a:rPr lang="en-US" dirty="0" err="1" smtClean="0">
                <a:solidFill>
                  <a:srgbClr val="0000FF"/>
                </a:solidFill>
              </a:rPr>
              <a:t>Klinefelter</a:t>
            </a:r>
            <a:r>
              <a:rPr lang="en-US" dirty="0" smtClean="0">
                <a:solidFill>
                  <a:srgbClr val="0000FF"/>
                </a:solidFill>
              </a:rPr>
              <a:t> Syndrome </a:t>
            </a:r>
            <a:r>
              <a:rPr lang="en-US" dirty="0">
                <a:solidFill>
                  <a:srgbClr val="0000FF"/>
                </a:solidFill>
              </a:rPr>
              <a:t>can benefit from genetic 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They need </a:t>
            </a:r>
            <a:r>
              <a:rPr lang="en-US" dirty="0">
                <a:solidFill>
                  <a:prstClr val="black"/>
                </a:solidFill>
              </a:rPr>
              <a:t>surveillance for certain disorders, such </a:t>
            </a:r>
            <a:r>
              <a:rPr lang="en-US" dirty="0" smtClean="0">
                <a:solidFill>
                  <a:prstClr val="black"/>
                </a:solidFill>
              </a:rPr>
              <a:t>as </a:t>
            </a:r>
            <a:r>
              <a:rPr lang="en-US" dirty="0" smtClean="0">
                <a:solidFill>
                  <a:srgbClr val="C00000"/>
                </a:solidFill>
              </a:rPr>
              <a:t>breast </a:t>
            </a:r>
            <a:r>
              <a:rPr lang="en-US" dirty="0">
                <a:solidFill>
                  <a:srgbClr val="C00000"/>
                </a:solidFill>
              </a:rPr>
              <a:t>cancer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srgbClr val="C00000"/>
                </a:solidFill>
              </a:rPr>
              <a:t>autoimmune disorders</a:t>
            </a:r>
            <a:r>
              <a:rPr lang="en-US" dirty="0">
                <a:solidFill>
                  <a:prstClr val="black"/>
                </a:solidFill>
              </a:rPr>
              <a:t>, for which </a:t>
            </a:r>
            <a:r>
              <a:rPr lang="en-US" dirty="0" smtClean="0">
                <a:solidFill>
                  <a:prstClr val="black"/>
                </a:solidFill>
              </a:rPr>
              <a:t>they are </a:t>
            </a:r>
            <a:r>
              <a:rPr lang="en-US" dirty="0">
                <a:solidFill>
                  <a:prstClr val="black"/>
                </a:solidFill>
              </a:rPr>
              <a:t>at increased risk </a:t>
            </a:r>
          </a:p>
          <a:p>
            <a:endParaRPr lang="en-US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karyotype obtained from </a:t>
            </a:r>
            <a:r>
              <a:rPr lang="en-US" sz="2400" dirty="0" smtClean="0">
                <a:solidFill>
                  <a:srgbClr val="00A44A"/>
                </a:solidFill>
              </a:rPr>
              <a:t>peripheral blood </a:t>
            </a:r>
            <a:r>
              <a:rPr lang="en-US" sz="2400" dirty="0">
                <a:solidFill>
                  <a:srgbClr val="00A44A"/>
                </a:solidFill>
              </a:rPr>
              <a:t>lymphocytes </a:t>
            </a:r>
            <a:r>
              <a:rPr lang="en-US" sz="2400" dirty="0"/>
              <a:t>may be </a:t>
            </a:r>
            <a:r>
              <a:rPr lang="en-US" sz="2400" dirty="0">
                <a:solidFill>
                  <a:srgbClr val="00A44A"/>
                </a:solidFill>
              </a:rPr>
              <a:t>normal </a:t>
            </a:r>
            <a:r>
              <a:rPr lang="en-US" sz="2400" dirty="0"/>
              <a:t>(46 XY) </a:t>
            </a:r>
            <a:r>
              <a:rPr lang="en-US" sz="2400" dirty="0" smtClean="0"/>
              <a:t>in some </a:t>
            </a:r>
            <a:r>
              <a:rPr lang="en-US" sz="2400" dirty="0"/>
              <a:t>men with KS who have </a:t>
            </a:r>
            <a:r>
              <a:rPr lang="en-US" sz="2400" dirty="0">
                <a:solidFill>
                  <a:srgbClr val="00A44A"/>
                </a:solidFill>
              </a:rPr>
              <a:t>mosaicism</a:t>
            </a:r>
            <a:r>
              <a:rPr lang="en-US" sz="2400" dirty="0"/>
              <a:t> (46 </a:t>
            </a:r>
            <a:r>
              <a:rPr lang="en-US" sz="2400" dirty="0" smtClean="0"/>
              <a:t>XY/47XXY)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51531" y="5528441"/>
            <a:ext cx="394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prstClr val="black"/>
                </a:solidFill>
              </a:rPr>
              <a:t>J Clin Endocrinol Metab, May 2018, 103(5):1–30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European Academy of Andrology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22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Contraindications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for testosterone </a:t>
            </a:r>
            <a:r>
              <a:rPr lang="en-US" dirty="0" smtClean="0">
                <a:solidFill>
                  <a:srgbClr val="C00000"/>
                </a:solidFill>
              </a:rPr>
              <a:t>therapy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783583"/>
            <a:ext cx="10733691" cy="435133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Breast </a:t>
            </a:r>
            <a:r>
              <a:rPr lang="en-US" dirty="0">
                <a:solidFill>
                  <a:srgbClr val="0000FF"/>
                </a:solidFill>
              </a:rPr>
              <a:t>or prostate </a:t>
            </a:r>
            <a:r>
              <a:rPr lang="en-US" dirty="0" smtClean="0">
                <a:solidFill>
                  <a:srgbClr val="0000FF"/>
                </a:solidFill>
              </a:rPr>
              <a:t>cancer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A </a:t>
            </a:r>
            <a:r>
              <a:rPr lang="en-US" dirty="0">
                <a:solidFill>
                  <a:srgbClr val="009900"/>
                </a:solidFill>
              </a:rPr>
              <a:t>palpable prostate nodule or </a:t>
            </a:r>
            <a:r>
              <a:rPr lang="en-US" dirty="0" smtClean="0">
                <a:solidFill>
                  <a:srgbClr val="009900"/>
                </a:solidFill>
              </a:rPr>
              <a:t>induration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Prostate-specific </a:t>
            </a:r>
            <a:r>
              <a:rPr lang="en-US" dirty="0">
                <a:solidFill>
                  <a:srgbClr val="0000FF"/>
                </a:solidFill>
              </a:rPr>
              <a:t>antigen level </a:t>
            </a:r>
            <a:r>
              <a:rPr lang="en-US" dirty="0" smtClean="0">
                <a:solidFill>
                  <a:srgbClr val="0000FF"/>
                </a:solidFill>
              </a:rPr>
              <a:t>&gt; 4 ng/mL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Prostate-specific </a:t>
            </a:r>
            <a:r>
              <a:rPr lang="en-US" dirty="0">
                <a:solidFill>
                  <a:srgbClr val="FF0000"/>
                </a:solidFill>
              </a:rPr>
              <a:t>antigen 3ng/mL in men at increased risk of </a:t>
            </a:r>
            <a:r>
              <a:rPr lang="en-US" dirty="0" smtClean="0">
                <a:solidFill>
                  <a:srgbClr val="FF0000"/>
                </a:solidFill>
              </a:rPr>
              <a:t>prostate </a:t>
            </a:r>
            <a:r>
              <a:rPr lang="en-US" dirty="0">
                <a:solidFill>
                  <a:srgbClr val="FF0000"/>
                </a:solidFill>
              </a:rPr>
              <a:t>cancer without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further </a:t>
            </a:r>
            <a:r>
              <a:rPr lang="en-US" dirty="0">
                <a:solidFill>
                  <a:srgbClr val="FF0000"/>
                </a:solidFill>
              </a:rPr>
              <a:t>urological </a:t>
            </a:r>
            <a:r>
              <a:rPr lang="en-US" dirty="0" smtClean="0">
                <a:solidFill>
                  <a:srgbClr val="FF0000"/>
                </a:solidFill>
              </a:rPr>
              <a:t>evaluation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AF1198"/>
                </a:solidFill>
              </a:rPr>
              <a:t>Elevated </a:t>
            </a:r>
            <a:r>
              <a:rPr lang="en-US" dirty="0">
                <a:solidFill>
                  <a:srgbClr val="AF1198"/>
                </a:solidFill>
              </a:rPr>
              <a:t>hematocrit (more than upper limit of </a:t>
            </a:r>
            <a:r>
              <a:rPr lang="en-US" dirty="0" smtClean="0">
                <a:solidFill>
                  <a:srgbClr val="AF1198"/>
                </a:solidFill>
              </a:rPr>
              <a:t>normal range, &gt;48% or &gt;50% in higher altitude)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Untreated </a:t>
            </a:r>
            <a:r>
              <a:rPr lang="en-US" dirty="0">
                <a:solidFill>
                  <a:srgbClr val="0000FF"/>
                </a:solidFill>
              </a:rPr>
              <a:t>severe obstructive sleep apnea (&gt;30 </a:t>
            </a:r>
            <a:r>
              <a:rPr lang="en-US" dirty="0" smtClean="0">
                <a:solidFill>
                  <a:srgbClr val="0000FF"/>
                </a:solidFill>
              </a:rPr>
              <a:t>apnea/h)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 Severe </a:t>
            </a:r>
            <a:r>
              <a:rPr lang="en-US" dirty="0">
                <a:solidFill>
                  <a:srgbClr val="C00000"/>
                </a:solidFill>
              </a:rPr>
              <a:t>lower urinary tract </a:t>
            </a:r>
            <a:r>
              <a:rPr lang="en-US" dirty="0" smtClean="0">
                <a:solidFill>
                  <a:srgbClr val="C00000"/>
                </a:solidFill>
              </a:rPr>
              <a:t>symptoms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Desire </a:t>
            </a:r>
            <a:r>
              <a:rPr lang="en-US" dirty="0">
                <a:solidFill>
                  <a:srgbClr val="0000FF"/>
                </a:solidFill>
              </a:rPr>
              <a:t>for fertility in the near </a:t>
            </a:r>
            <a:r>
              <a:rPr lang="en-US" dirty="0" smtClean="0">
                <a:solidFill>
                  <a:srgbClr val="0000FF"/>
                </a:solidFill>
              </a:rPr>
              <a:t>term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 Uncontrolled </a:t>
            </a:r>
            <a:r>
              <a:rPr lang="en-US" dirty="0">
                <a:solidFill>
                  <a:srgbClr val="C00000"/>
                </a:solidFill>
              </a:rPr>
              <a:t>heart </a:t>
            </a:r>
            <a:r>
              <a:rPr lang="en-US" dirty="0" smtClean="0">
                <a:solidFill>
                  <a:srgbClr val="C00000"/>
                </a:solidFill>
              </a:rPr>
              <a:t>failure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Myocardial </a:t>
            </a:r>
            <a:r>
              <a:rPr lang="en-US" dirty="0">
                <a:solidFill>
                  <a:srgbClr val="0000FF"/>
                </a:solidFill>
              </a:rPr>
              <a:t>infarction or stroke within the last 6 </a:t>
            </a:r>
            <a:r>
              <a:rPr lang="en-US" dirty="0" smtClean="0">
                <a:solidFill>
                  <a:srgbClr val="0000FF"/>
                </a:solidFill>
              </a:rPr>
              <a:t>months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 Thrombophilia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18178" y="5812317"/>
            <a:ext cx="318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prstClr val="black"/>
                </a:solidFill>
              </a:rPr>
              <a:t>J Clin Endocrinol Metab, May 2018, 103(5):1–30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European Academy of Andrology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9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Potential Adverse Effects </a:t>
            </a:r>
            <a:r>
              <a:rPr lang="en-US" sz="3600" dirty="0" smtClean="0">
                <a:solidFill>
                  <a:srgbClr val="0000FF"/>
                </a:solidFill>
              </a:rPr>
              <a:t>of Testosterone </a:t>
            </a:r>
            <a:r>
              <a:rPr lang="en-US" sz="3600" dirty="0">
                <a:solidFill>
                  <a:srgbClr val="0000FF"/>
                </a:solidFill>
              </a:rPr>
              <a:t>Replacement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Adverse events for which there is evidence of </a:t>
            </a:r>
            <a:r>
              <a:rPr lang="en-US" dirty="0" smtClean="0">
                <a:solidFill>
                  <a:srgbClr val="FF0000"/>
                </a:solidFill>
              </a:rPr>
              <a:t>association with </a:t>
            </a:r>
            <a:r>
              <a:rPr lang="en-US" dirty="0">
                <a:solidFill>
                  <a:srgbClr val="FF0000"/>
                </a:solidFill>
              </a:rPr>
              <a:t>T administration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993353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Erythrocytosis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Acne and oily skin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Detection of subclinical prostate cancer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Growth of metastatic prostate cancer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Reduced sperm production and fertility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57813" cy="82391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Uncommon adverse events for which there is weak</a:t>
            </a:r>
          </a:p>
          <a:p>
            <a:r>
              <a:rPr lang="en-US" dirty="0">
                <a:solidFill>
                  <a:srgbClr val="7030A0"/>
                </a:solidFill>
              </a:rPr>
              <a:t>evidence of association with </a:t>
            </a:r>
            <a:r>
              <a:rPr lang="en-US" dirty="0" smtClean="0">
                <a:solidFill>
                  <a:srgbClr val="7030A0"/>
                </a:solidFill>
              </a:rPr>
              <a:t>Testosterone </a:t>
            </a:r>
            <a:r>
              <a:rPr lang="en-US" dirty="0">
                <a:solidFill>
                  <a:srgbClr val="7030A0"/>
                </a:solidFill>
              </a:rPr>
              <a:t>administration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90927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Gynecomastia</a:t>
            </a:r>
          </a:p>
          <a:p>
            <a:r>
              <a:rPr lang="en-US" sz="1800" dirty="0">
                <a:solidFill>
                  <a:srgbClr val="7030A0"/>
                </a:solidFill>
              </a:rPr>
              <a:t>Male pattern balding (familial)</a:t>
            </a:r>
          </a:p>
          <a:p>
            <a:r>
              <a:rPr lang="en-US" sz="1800" dirty="0">
                <a:solidFill>
                  <a:srgbClr val="7030A0"/>
                </a:solidFill>
              </a:rPr>
              <a:t>Growth of breast cancer</a:t>
            </a:r>
          </a:p>
          <a:p>
            <a:r>
              <a:rPr lang="en-US" sz="1800" dirty="0">
                <a:solidFill>
                  <a:srgbClr val="7030A0"/>
                </a:solidFill>
              </a:rPr>
              <a:t>Induction or worsening of obstructive sleep apnea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788" y="4844590"/>
            <a:ext cx="7598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Formulation-specific adverse </a:t>
            </a:r>
            <a:r>
              <a:rPr lang="en-US" b="1" dirty="0" smtClean="0"/>
              <a:t>effects:</a:t>
            </a:r>
          </a:p>
          <a:p>
            <a:r>
              <a:rPr lang="en-US" dirty="0"/>
              <a:t>Intramuscular injections of T </a:t>
            </a:r>
            <a:r>
              <a:rPr lang="en-US" dirty="0" err="1"/>
              <a:t>enanthate</a:t>
            </a:r>
            <a:r>
              <a:rPr lang="en-US" dirty="0"/>
              <a:t>, </a:t>
            </a:r>
            <a:r>
              <a:rPr lang="en-US" dirty="0" err="1"/>
              <a:t>cypionate</a:t>
            </a:r>
            <a:r>
              <a:rPr lang="en-US" dirty="0"/>
              <a:t>, or </a:t>
            </a:r>
            <a:r>
              <a:rPr lang="en-US" dirty="0" smtClean="0"/>
              <a:t>undecanoate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Fluctuation in mood or libido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 at injection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Coughing episodes immediately after the </a:t>
            </a:r>
            <a:r>
              <a:rPr lang="en-US" dirty="0" smtClean="0"/>
              <a:t>intramuscular injection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851105" y="5906419"/>
            <a:ext cx="319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May 2018, 103(5):1–30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Academy of Andrology</a:t>
            </a:r>
          </a:p>
        </p:txBody>
      </p:sp>
    </p:spTree>
    <p:extLst>
      <p:ext uri="{BB962C8B-B14F-4D97-AF65-F5344CB8AC3E}">
        <p14:creationId xmlns:p14="http://schemas.microsoft.com/office/powerpoint/2010/main" val="35996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823" t="31609" r="50612" b="13953"/>
          <a:stretch/>
        </p:blipFill>
        <p:spPr>
          <a:xfrm>
            <a:off x="1208072" y="1021975"/>
            <a:ext cx="5476508" cy="54866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0938" y="294290"/>
            <a:ext cx="547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Formulation-specific Adverse Effects of Testosterone Replacement Therapy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55118" y="5842337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May 2018, 103(5):1–30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Academy of Andrology</a:t>
            </a:r>
          </a:p>
          <a:p>
            <a:pPr lvl="0"/>
            <a:r>
              <a:rPr lang="en-US" sz="1200" i="1" dirty="0">
                <a:solidFill>
                  <a:prstClr val="black"/>
                </a:solidFill>
              </a:rPr>
              <a:t>William Textbook of Endocrinology, 14</a:t>
            </a:r>
            <a:r>
              <a:rPr lang="en-US" sz="1200" i="1" baseline="30000" dirty="0">
                <a:solidFill>
                  <a:prstClr val="black"/>
                </a:solidFill>
              </a:rPr>
              <a:t>th</a:t>
            </a:r>
            <a:r>
              <a:rPr lang="en-US" sz="1200" i="1" dirty="0">
                <a:solidFill>
                  <a:prstClr val="black"/>
                </a:solidFill>
              </a:rPr>
              <a:t> Edition,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77352" y="1021975"/>
            <a:ext cx="4046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Avoid oral 17</a:t>
            </a:r>
            <a:r>
              <a:rPr lang="el-GR" dirty="0" smtClean="0">
                <a:solidFill>
                  <a:srgbClr val="C00000"/>
                </a:solidFill>
              </a:rPr>
              <a:t>α</a:t>
            </a:r>
            <a:r>
              <a:rPr lang="en-US" dirty="0" smtClean="0">
                <a:solidFill>
                  <a:srgbClr val="C00000"/>
                </a:solidFill>
              </a:rPr>
              <a:t>- alkylated T derivatives, such as methyltestosterone and fluxymesterone for T replacement therapy as they are weak androgens with low bioavailability and having potential hepatotoxicity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82455" y="3076023"/>
            <a:ext cx="3289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Oral T undecanoate in caster oil, Androil Testocaps absorb via lymphatics, not portal system, T concentrations fall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quickly after discontinuation. I is indicated in older men with significant prostate disease and comorbid conditions and in whom low-dose T supplementation is needed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855" y="2790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Monitoring of </a:t>
            </a:r>
            <a:r>
              <a:rPr lang="en-US" sz="4000" dirty="0" smtClean="0">
                <a:solidFill>
                  <a:srgbClr val="0000FF"/>
                </a:solidFill>
              </a:rPr>
              <a:t>Testosterone Replacement Therapy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79376"/>
            <a:ext cx="10515600" cy="4351338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Explain the potential benefits and risks of monitoring for </a:t>
            </a:r>
            <a:r>
              <a:rPr lang="en-US" sz="1800" dirty="0" smtClean="0">
                <a:solidFill>
                  <a:srgbClr val="C00000"/>
                </a:solidFill>
              </a:rPr>
              <a:t>prostate cancer </a:t>
            </a:r>
            <a:r>
              <a:rPr lang="en-US" sz="1800" dirty="0">
                <a:solidFill>
                  <a:srgbClr val="C00000"/>
                </a:solidFill>
              </a:rPr>
              <a:t>and engage the patient in shared decision </a:t>
            </a:r>
            <a:r>
              <a:rPr lang="en-US" sz="1800" dirty="0" smtClean="0">
                <a:solidFill>
                  <a:srgbClr val="C00000"/>
                </a:solidFill>
              </a:rPr>
              <a:t>making regarding </a:t>
            </a:r>
            <a:r>
              <a:rPr lang="en-US" sz="1800" dirty="0">
                <a:solidFill>
                  <a:srgbClr val="C00000"/>
                </a:solidFill>
              </a:rPr>
              <a:t>the prostate monitoring </a:t>
            </a:r>
            <a:r>
              <a:rPr lang="en-US" sz="1800" dirty="0" smtClean="0">
                <a:solidFill>
                  <a:srgbClr val="C00000"/>
                </a:solidFill>
              </a:rPr>
              <a:t>plan</a:t>
            </a:r>
          </a:p>
          <a:p>
            <a:r>
              <a:rPr lang="en-US" sz="1800" dirty="0"/>
              <a:t>Evaluate the patient at 3–12 </a:t>
            </a:r>
            <a:r>
              <a:rPr lang="en-US" sz="1800" dirty="0" err="1"/>
              <a:t>mo</a:t>
            </a:r>
            <a:r>
              <a:rPr lang="en-US" sz="1800" dirty="0"/>
              <a:t> after treatment initiation </a:t>
            </a:r>
            <a:r>
              <a:rPr lang="en-US" sz="1800" dirty="0" smtClean="0"/>
              <a:t>and then </a:t>
            </a:r>
            <a:r>
              <a:rPr lang="en-US" sz="1800" dirty="0"/>
              <a:t>annually to assess whether symptoms </a:t>
            </a:r>
            <a:r>
              <a:rPr lang="en-US" sz="1800" dirty="0" smtClean="0"/>
              <a:t>have responded </a:t>
            </a:r>
            <a:r>
              <a:rPr lang="en-US" sz="1800" dirty="0"/>
              <a:t>to treatment and whether the patient </a:t>
            </a:r>
            <a:r>
              <a:rPr lang="en-US" sz="1800" dirty="0" smtClean="0"/>
              <a:t>is suffering </a:t>
            </a:r>
            <a:r>
              <a:rPr lang="en-US" sz="1800" dirty="0"/>
              <a:t>from any adverse </a:t>
            </a:r>
            <a:r>
              <a:rPr lang="en-US" sz="1800" dirty="0" smtClean="0"/>
              <a:t>effects</a:t>
            </a:r>
          </a:p>
          <a:p>
            <a:r>
              <a:rPr lang="en-US" sz="1800" dirty="0">
                <a:solidFill>
                  <a:srgbClr val="00B050"/>
                </a:solidFill>
              </a:rPr>
              <a:t>Monitor T concentrations 3–6 </a:t>
            </a:r>
            <a:r>
              <a:rPr lang="en-US" sz="1800" dirty="0" err="1">
                <a:solidFill>
                  <a:srgbClr val="00B050"/>
                </a:solidFill>
              </a:rPr>
              <a:t>mo</a:t>
            </a:r>
            <a:r>
              <a:rPr lang="en-US" sz="1800" dirty="0">
                <a:solidFill>
                  <a:srgbClr val="00B050"/>
                </a:solidFill>
              </a:rPr>
              <a:t> after initiation of T </a:t>
            </a:r>
            <a:r>
              <a:rPr lang="en-US" sz="1800" dirty="0" smtClean="0">
                <a:solidFill>
                  <a:srgbClr val="00B050"/>
                </a:solidFill>
              </a:rPr>
              <a:t>therapy: Therapy </a:t>
            </a:r>
            <a:r>
              <a:rPr lang="en-US" sz="1800" dirty="0">
                <a:solidFill>
                  <a:srgbClr val="00B050"/>
                </a:solidFill>
              </a:rPr>
              <a:t>should aim to raise serum T concentrations into </a:t>
            </a:r>
            <a:r>
              <a:rPr lang="en-US" sz="1800" dirty="0" smtClean="0">
                <a:solidFill>
                  <a:srgbClr val="00B050"/>
                </a:solidFill>
              </a:rPr>
              <a:t>the mid-normal range</a:t>
            </a:r>
            <a:endParaRPr lang="en-US" sz="1800" dirty="0">
              <a:solidFill>
                <a:srgbClr val="00B050"/>
              </a:solidFill>
            </a:endParaRPr>
          </a:p>
          <a:p>
            <a:r>
              <a:rPr lang="en-US" sz="1800" dirty="0">
                <a:solidFill>
                  <a:srgbClr val="7030A0"/>
                </a:solidFill>
              </a:rPr>
              <a:t>Injectable T </a:t>
            </a:r>
            <a:r>
              <a:rPr lang="en-US" sz="1800" dirty="0" err="1">
                <a:solidFill>
                  <a:srgbClr val="7030A0"/>
                </a:solidFill>
              </a:rPr>
              <a:t>enanthate</a:t>
            </a:r>
            <a:r>
              <a:rPr lang="en-US" sz="1800" dirty="0">
                <a:solidFill>
                  <a:srgbClr val="7030A0"/>
                </a:solidFill>
              </a:rPr>
              <a:t> or </a:t>
            </a:r>
            <a:r>
              <a:rPr lang="en-US" sz="1800" dirty="0" err="1">
                <a:solidFill>
                  <a:srgbClr val="7030A0"/>
                </a:solidFill>
              </a:rPr>
              <a:t>cypionate</a:t>
            </a:r>
            <a:r>
              <a:rPr lang="en-US" sz="1800" dirty="0">
                <a:solidFill>
                  <a:srgbClr val="7030A0"/>
                </a:solidFill>
              </a:rPr>
              <a:t>: measure serum </a:t>
            </a:r>
            <a:r>
              <a:rPr lang="en-US" sz="1800" dirty="0" smtClean="0">
                <a:solidFill>
                  <a:srgbClr val="7030A0"/>
                </a:solidFill>
              </a:rPr>
              <a:t>T concentrations </a:t>
            </a:r>
            <a:r>
              <a:rPr lang="en-US" sz="1800" dirty="0">
                <a:solidFill>
                  <a:srgbClr val="7030A0"/>
                </a:solidFill>
              </a:rPr>
              <a:t>midway between injections. If </a:t>
            </a:r>
            <a:r>
              <a:rPr lang="en-US" sz="1800" dirty="0" smtClean="0">
                <a:solidFill>
                  <a:srgbClr val="7030A0"/>
                </a:solidFill>
              </a:rPr>
              <a:t>mid interval T </a:t>
            </a:r>
            <a:r>
              <a:rPr lang="en-US" sz="1800" dirty="0">
                <a:solidFill>
                  <a:srgbClr val="7030A0"/>
                </a:solidFill>
              </a:rPr>
              <a:t>is </a:t>
            </a:r>
            <a:r>
              <a:rPr lang="en-US" sz="1800" dirty="0" smtClean="0">
                <a:solidFill>
                  <a:srgbClr val="7030A0"/>
                </a:solidFill>
              </a:rPr>
              <a:t>&gt; 6ng/mL </a:t>
            </a:r>
            <a:r>
              <a:rPr lang="en-US" sz="1800" dirty="0">
                <a:solidFill>
                  <a:srgbClr val="7030A0"/>
                </a:solidFill>
              </a:rPr>
              <a:t>(24.5 </a:t>
            </a:r>
            <a:r>
              <a:rPr lang="en-US" sz="1800" dirty="0" err="1">
                <a:solidFill>
                  <a:srgbClr val="7030A0"/>
                </a:solidFill>
              </a:rPr>
              <a:t>nmol</a:t>
            </a:r>
            <a:r>
              <a:rPr lang="en-US" sz="1800" dirty="0">
                <a:solidFill>
                  <a:srgbClr val="7030A0"/>
                </a:solidFill>
              </a:rPr>
              <a:t>/L) or </a:t>
            </a:r>
            <a:r>
              <a:rPr lang="en-US" sz="1800" dirty="0" smtClean="0">
                <a:solidFill>
                  <a:srgbClr val="7030A0"/>
                </a:solidFill>
              </a:rPr>
              <a:t>&lt;3.5 ng/mL (14.1 </a:t>
            </a:r>
            <a:r>
              <a:rPr lang="en-US" sz="1800" dirty="0" err="1">
                <a:solidFill>
                  <a:srgbClr val="7030A0"/>
                </a:solidFill>
              </a:rPr>
              <a:t>nmol</a:t>
            </a:r>
            <a:r>
              <a:rPr lang="en-US" sz="1800" dirty="0">
                <a:solidFill>
                  <a:srgbClr val="7030A0"/>
                </a:solidFill>
              </a:rPr>
              <a:t>/L), adjust dose or </a:t>
            </a:r>
            <a:r>
              <a:rPr lang="en-US" sz="1800" dirty="0" smtClean="0">
                <a:solidFill>
                  <a:srgbClr val="7030A0"/>
                </a:solidFill>
              </a:rPr>
              <a:t>frequency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Check hematocrit at baseline, 3–6 </a:t>
            </a:r>
            <a:r>
              <a:rPr lang="en-US" sz="1800" dirty="0" err="1">
                <a:solidFill>
                  <a:srgbClr val="0000FF"/>
                </a:solidFill>
              </a:rPr>
              <a:t>mo</a:t>
            </a:r>
            <a:r>
              <a:rPr lang="en-US" sz="1800" dirty="0">
                <a:solidFill>
                  <a:srgbClr val="0000FF"/>
                </a:solidFill>
              </a:rPr>
              <a:t> after starting </a:t>
            </a:r>
            <a:r>
              <a:rPr lang="en-US" sz="1800" dirty="0" smtClean="0">
                <a:solidFill>
                  <a:srgbClr val="0000FF"/>
                </a:solidFill>
              </a:rPr>
              <a:t>treatment, and </a:t>
            </a:r>
            <a:r>
              <a:rPr lang="en-US" sz="1800" dirty="0">
                <a:solidFill>
                  <a:srgbClr val="0000FF"/>
                </a:solidFill>
              </a:rPr>
              <a:t>then annually. If hematocrit is </a:t>
            </a:r>
            <a:r>
              <a:rPr lang="en-US" sz="1800" dirty="0" smtClean="0">
                <a:solidFill>
                  <a:srgbClr val="0000FF"/>
                </a:solidFill>
              </a:rPr>
              <a:t>54</a:t>
            </a:r>
            <a:r>
              <a:rPr lang="en-US" sz="1800" dirty="0">
                <a:solidFill>
                  <a:srgbClr val="0000FF"/>
                </a:solidFill>
              </a:rPr>
              <a:t>%, stop </a:t>
            </a:r>
            <a:r>
              <a:rPr lang="en-US" sz="1800" dirty="0" smtClean="0">
                <a:solidFill>
                  <a:srgbClr val="0000FF"/>
                </a:solidFill>
              </a:rPr>
              <a:t>therapy until </a:t>
            </a:r>
            <a:r>
              <a:rPr lang="en-US" sz="1800" dirty="0">
                <a:solidFill>
                  <a:srgbClr val="0000FF"/>
                </a:solidFill>
              </a:rPr>
              <a:t>hematocrit decreases to a safe level; evaluate </a:t>
            </a:r>
            <a:r>
              <a:rPr lang="en-US" sz="1800" dirty="0" smtClean="0">
                <a:solidFill>
                  <a:srgbClr val="0000FF"/>
                </a:solidFill>
              </a:rPr>
              <a:t>the patient </a:t>
            </a:r>
            <a:r>
              <a:rPr lang="en-US" sz="1800" dirty="0">
                <a:solidFill>
                  <a:srgbClr val="0000FF"/>
                </a:solidFill>
              </a:rPr>
              <a:t>for hypoxia and sleep apnea; </a:t>
            </a:r>
            <a:r>
              <a:rPr lang="en-US" sz="1800" dirty="0" smtClean="0">
                <a:solidFill>
                  <a:srgbClr val="0000FF"/>
                </a:solidFill>
              </a:rPr>
              <a:t>reinitiate therapy with </a:t>
            </a:r>
            <a:r>
              <a:rPr lang="en-US" sz="1800" dirty="0">
                <a:solidFill>
                  <a:srgbClr val="0000FF"/>
                </a:solidFill>
              </a:rPr>
              <a:t>a reduced dose.</a:t>
            </a:r>
          </a:p>
          <a:p>
            <a:r>
              <a:rPr lang="en-US" sz="1800" dirty="0" err="1" smtClean="0">
                <a:solidFill>
                  <a:srgbClr val="00A44A"/>
                </a:solidFill>
              </a:rPr>
              <a:t>Testostrone</a:t>
            </a:r>
            <a:r>
              <a:rPr lang="en-US" sz="1800" dirty="0" smtClean="0">
                <a:solidFill>
                  <a:srgbClr val="00A44A"/>
                </a:solidFill>
              </a:rPr>
              <a:t> administration does not produce liver toxicity, </a:t>
            </a:r>
            <a:r>
              <a:rPr lang="en-US" sz="1800" dirty="0">
                <a:solidFill>
                  <a:srgbClr val="00A44A"/>
                </a:solidFill>
              </a:rPr>
              <a:t>except </a:t>
            </a:r>
            <a:r>
              <a:rPr lang="en-US" sz="1800" dirty="0" smtClean="0">
                <a:solidFill>
                  <a:srgbClr val="00A44A"/>
                </a:solidFill>
              </a:rPr>
              <a:t>17a-alkylated androgens, so, liver function test monitoring is not recommended</a:t>
            </a:r>
            <a:endParaRPr lang="en-US" sz="1800" dirty="0">
              <a:solidFill>
                <a:srgbClr val="0000FF"/>
              </a:solidFill>
            </a:endParaRPr>
          </a:p>
          <a:p>
            <a:endParaRPr lang="en-US" sz="1800" dirty="0" smtClean="0">
              <a:solidFill>
                <a:srgbClr val="00A44A"/>
              </a:solidFill>
            </a:endParaRPr>
          </a:p>
          <a:p>
            <a:endParaRPr lang="en-US" sz="1800" dirty="0" smtClean="0">
              <a:solidFill>
                <a:srgbClr val="7030A0"/>
              </a:solidFill>
            </a:endParaRPr>
          </a:p>
          <a:p>
            <a:endParaRPr lang="en-US" sz="1800" dirty="0">
              <a:solidFill>
                <a:srgbClr val="7030A0"/>
              </a:solidFill>
            </a:endParaRPr>
          </a:p>
          <a:p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7462" y="5657671"/>
            <a:ext cx="3594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May 2018, 103(5):1–30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Academy of </a:t>
            </a:r>
            <a:r>
              <a:rPr lang="en-US" sz="1200" dirty="0" smtClean="0">
                <a:solidFill>
                  <a:prstClr val="black"/>
                </a:solidFill>
              </a:rPr>
              <a:t>Andrology</a:t>
            </a:r>
          </a:p>
          <a:p>
            <a:r>
              <a:rPr lang="en-US" sz="1200" i="1" dirty="0">
                <a:solidFill>
                  <a:prstClr val="black"/>
                </a:solidFill>
              </a:rPr>
              <a:t>William Textbook of Endocrinology, 14</a:t>
            </a:r>
            <a:r>
              <a:rPr lang="en-US" sz="1200" i="1" baseline="30000" dirty="0">
                <a:solidFill>
                  <a:prstClr val="black"/>
                </a:solidFill>
              </a:rPr>
              <a:t>th</a:t>
            </a:r>
            <a:r>
              <a:rPr lang="en-US" sz="1200" i="1" dirty="0">
                <a:solidFill>
                  <a:prstClr val="black"/>
                </a:solidFill>
              </a:rPr>
              <a:t> Edition, 2020</a:t>
            </a:r>
          </a:p>
          <a:p>
            <a:pPr lvl="0"/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Monitoring of Testosterone Replacement Therapy </a:t>
            </a:r>
            <a:r>
              <a:rPr lang="en-US" dirty="0" smtClean="0">
                <a:solidFill>
                  <a:srgbClr val="0000FF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hypogonadal</a:t>
            </a:r>
            <a:r>
              <a:rPr lang="en-US" dirty="0"/>
              <a:t> men receiving T replacement, clinicians should treat osteoporosis in patients at </a:t>
            </a:r>
            <a:r>
              <a:rPr lang="en-US" dirty="0">
                <a:solidFill>
                  <a:srgbClr val="00A44A"/>
                </a:solidFill>
              </a:rPr>
              <a:t>high risk of bone fracture </a:t>
            </a:r>
            <a:r>
              <a:rPr lang="en-US" dirty="0"/>
              <a:t>with a </a:t>
            </a:r>
            <a:r>
              <a:rPr lang="en-US" dirty="0" smtClean="0"/>
              <a:t>pharmacologic </a:t>
            </a:r>
            <a:r>
              <a:rPr lang="en-US" dirty="0"/>
              <a:t>agent that has been approved for the treatment of osteoporosis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/>
              <a:t>hypogonadal</a:t>
            </a:r>
            <a:r>
              <a:rPr lang="en-US" dirty="0"/>
              <a:t> men who have osteoporosis, </a:t>
            </a:r>
            <a:r>
              <a:rPr lang="en-US" dirty="0">
                <a:solidFill>
                  <a:srgbClr val="00A44A"/>
                </a:solidFill>
              </a:rPr>
              <a:t>are not at high risk</a:t>
            </a:r>
            <a:r>
              <a:rPr lang="en-US" dirty="0"/>
              <a:t> of bone fracture, and are being started on T-replacement therapy, clinicians may consider deferring treatment with approved osteoporosis drugs until they have evaluated the response to T replacement by </a:t>
            </a:r>
            <a:r>
              <a:rPr lang="en-US" dirty="0">
                <a:solidFill>
                  <a:srgbClr val="00A44A"/>
                </a:solidFill>
              </a:rPr>
              <a:t>repeating BMD tests </a:t>
            </a:r>
            <a:r>
              <a:rPr lang="en-US" dirty="0"/>
              <a:t>of the lumbar spine, femoral neck, and hip </a:t>
            </a:r>
            <a:r>
              <a:rPr lang="en-US" dirty="0">
                <a:solidFill>
                  <a:srgbClr val="00A44A"/>
                </a:solidFill>
              </a:rPr>
              <a:t>after 1 to 2 years of T </a:t>
            </a:r>
            <a:r>
              <a:rPr lang="en-US" dirty="0" smtClean="0">
                <a:solidFill>
                  <a:srgbClr val="00A44A"/>
                </a:solidFill>
              </a:rPr>
              <a:t>therapy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93269" y="5591503"/>
            <a:ext cx="4035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May 2018, 103(5):1–30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Academy of Andrology</a:t>
            </a:r>
          </a:p>
          <a:p>
            <a:pPr lvl="0"/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8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45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Male Hypogonadism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172583"/>
            <a:ext cx="10515600" cy="4819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Definition </a:t>
            </a:r>
          </a:p>
          <a:p>
            <a:r>
              <a:rPr lang="en-US" dirty="0" smtClean="0"/>
              <a:t>Androgen Deficiency and Impairment of Sperm Production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smtClean="0">
                <a:solidFill>
                  <a:srgbClr val="00A44A"/>
                </a:solidFill>
              </a:rPr>
              <a:t>OR</a:t>
            </a:r>
          </a:p>
          <a:p>
            <a:r>
              <a:rPr lang="en-US" dirty="0" smtClean="0"/>
              <a:t>Isolated Impairment of Sperm Production or Function with Normal Testosterone Production </a:t>
            </a:r>
            <a:r>
              <a:rPr lang="en-US" sz="1800" dirty="0" smtClean="0">
                <a:solidFill>
                  <a:srgbClr val="009900"/>
                </a:solidFill>
              </a:rPr>
              <a:t>(include testosterone producing tumors, androgenic anabolic steroids and most </a:t>
            </a:r>
            <a:r>
              <a:rPr lang="en-US" sz="1800" dirty="0" smtClean="0">
                <a:solidFill>
                  <a:srgbClr val="009900"/>
                </a:solidFill>
              </a:rPr>
              <a:t>men with male infertility, infertility with azoospermia [no sperm], </a:t>
            </a:r>
            <a:r>
              <a:rPr lang="en-US" sz="1800" dirty="0" smtClean="0">
                <a:solidFill>
                  <a:srgbClr val="FF0000"/>
                </a:solidFill>
              </a:rPr>
              <a:t>Oligospermia</a:t>
            </a:r>
            <a:r>
              <a:rPr lang="en-US" sz="1800" dirty="0" smtClean="0">
                <a:solidFill>
                  <a:srgbClr val="009900"/>
                </a:solidFill>
              </a:rPr>
              <a:t>, teratospermia [sperm with abnormal morphologic appearance], asthenospermia [reduced or absent motility],  or their combination on spermogram)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9900"/>
                </a:solidFill>
              </a:rPr>
              <a:t>	</a:t>
            </a:r>
            <a:endParaRPr lang="en-US" sz="18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Oligospermia: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Mild </a:t>
            </a:r>
            <a:r>
              <a:rPr lang="en-US" sz="1800" dirty="0">
                <a:solidFill>
                  <a:srgbClr val="FF0000"/>
                </a:solidFill>
              </a:rPr>
              <a:t>oligospermia is 10 to 15 million </a:t>
            </a:r>
            <a:r>
              <a:rPr lang="en-US" sz="1800" dirty="0" smtClean="0">
                <a:solidFill>
                  <a:srgbClr val="FF0000"/>
                </a:solidFill>
              </a:rPr>
              <a:t>sperm/mL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Moderate </a:t>
            </a:r>
            <a:r>
              <a:rPr lang="en-US" sz="1800" dirty="0">
                <a:solidFill>
                  <a:srgbClr val="FF0000"/>
                </a:solidFill>
              </a:rPr>
              <a:t>oligospermia is considered 5 to 10 million sperm/</a:t>
            </a:r>
            <a:r>
              <a:rPr lang="en-US" sz="1800" dirty="0" err="1">
                <a:solidFill>
                  <a:srgbClr val="FF0000"/>
                </a:solidFill>
              </a:rPr>
              <a:t>mL.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Severe </a:t>
            </a:r>
            <a:r>
              <a:rPr lang="en-US" sz="1800" dirty="0">
                <a:solidFill>
                  <a:srgbClr val="FF0000"/>
                </a:solidFill>
              </a:rPr>
              <a:t>oligospermia is diagnosed when sperm counts fall </a:t>
            </a:r>
            <a:r>
              <a:rPr lang="en-US" sz="1800" dirty="0" smtClean="0">
                <a:solidFill>
                  <a:srgbClr val="FF0000"/>
                </a:solidFill>
              </a:rPr>
              <a:t>&lt;5 </a:t>
            </a:r>
            <a:r>
              <a:rPr lang="en-US" sz="1800" dirty="0">
                <a:solidFill>
                  <a:srgbClr val="FF0000"/>
                </a:solidFill>
              </a:rPr>
              <a:t>million sperm/</a:t>
            </a:r>
            <a:r>
              <a:rPr lang="en-US" sz="1800" dirty="0" err="1">
                <a:solidFill>
                  <a:srgbClr val="FF0000"/>
                </a:solidFill>
              </a:rPr>
              <a:t>mL.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22777" y="6164132"/>
            <a:ext cx="563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i="1" dirty="0">
                <a:solidFill>
                  <a:prstClr val="black"/>
                </a:solidFill>
              </a:rPr>
              <a:t>William Textbook of Endocrinology, 14</a:t>
            </a:r>
            <a:r>
              <a:rPr lang="en-US" sz="1400" i="1" baseline="30000" dirty="0">
                <a:solidFill>
                  <a:prstClr val="black"/>
                </a:solidFill>
              </a:rPr>
              <a:t>th</a:t>
            </a:r>
            <a:r>
              <a:rPr lang="en-US" sz="1400" i="1" dirty="0">
                <a:solidFill>
                  <a:prstClr val="black"/>
                </a:solidFill>
              </a:rPr>
              <a:t> Edition, 2020</a:t>
            </a:r>
          </a:p>
        </p:txBody>
      </p:sp>
    </p:spTree>
    <p:extLst>
      <p:ext uri="{BB962C8B-B14F-4D97-AF65-F5344CB8AC3E}">
        <p14:creationId xmlns:p14="http://schemas.microsoft.com/office/powerpoint/2010/main" val="1453175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Monitoring of Testosterone Replacement </a:t>
            </a:r>
            <a:r>
              <a:rPr lang="en-US" dirty="0" smtClean="0">
                <a:solidFill>
                  <a:srgbClr val="0000FF"/>
                </a:solidFill>
              </a:rPr>
              <a:t>Therapy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7200" dirty="0">
                <a:solidFill>
                  <a:srgbClr val="009900"/>
                </a:solidFill>
              </a:rPr>
              <a:t>For men 55–69 years of age and for men 40–69 years of age who are at increased risk for prostate cancer who choose prostate monitoring, perform digital rectal </a:t>
            </a:r>
            <a:r>
              <a:rPr lang="en-US" sz="7200" dirty="0" smtClean="0">
                <a:solidFill>
                  <a:srgbClr val="009900"/>
                </a:solidFill>
              </a:rPr>
              <a:t>examination and </a:t>
            </a:r>
            <a:r>
              <a:rPr lang="en-US" sz="7200" dirty="0">
                <a:solidFill>
                  <a:srgbClr val="009900"/>
                </a:solidFill>
              </a:rPr>
              <a:t>check PSA level before initiating treatment; </a:t>
            </a:r>
            <a:r>
              <a:rPr lang="en-US" sz="7200" dirty="0" smtClean="0">
                <a:solidFill>
                  <a:srgbClr val="009900"/>
                </a:solidFill>
              </a:rPr>
              <a:t>check PSA </a:t>
            </a:r>
            <a:r>
              <a:rPr lang="en-US" sz="7200" dirty="0">
                <a:solidFill>
                  <a:srgbClr val="009900"/>
                </a:solidFill>
              </a:rPr>
              <a:t>and perform digital rectal examination 3–12 </a:t>
            </a:r>
            <a:r>
              <a:rPr lang="en-US" sz="7200" dirty="0" err="1">
                <a:solidFill>
                  <a:srgbClr val="009900"/>
                </a:solidFill>
              </a:rPr>
              <a:t>mo</a:t>
            </a:r>
            <a:r>
              <a:rPr lang="en-US" sz="7200" dirty="0">
                <a:solidFill>
                  <a:srgbClr val="009900"/>
                </a:solidFill>
              </a:rPr>
              <a:t> </a:t>
            </a:r>
            <a:r>
              <a:rPr lang="en-US" sz="7200" dirty="0" smtClean="0">
                <a:solidFill>
                  <a:srgbClr val="009900"/>
                </a:solidFill>
              </a:rPr>
              <a:t>after initiating </a:t>
            </a:r>
            <a:r>
              <a:rPr lang="en-US" sz="7200" dirty="0">
                <a:solidFill>
                  <a:srgbClr val="009900"/>
                </a:solidFill>
              </a:rPr>
              <a:t>T treatment, and then in accordance </a:t>
            </a:r>
            <a:r>
              <a:rPr lang="en-US" sz="7200" dirty="0" smtClean="0">
                <a:solidFill>
                  <a:srgbClr val="009900"/>
                </a:solidFill>
              </a:rPr>
              <a:t>with guidelines </a:t>
            </a:r>
            <a:r>
              <a:rPr lang="en-US" sz="7200" dirty="0">
                <a:solidFill>
                  <a:srgbClr val="009900"/>
                </a:solidFill>
              </a:rPr>
              <a:t>for prostate cancer screening depending </a:t>
            </a:r>
            <a:r>
              <a:rPr lang="en-US" sz="7200" dirty="0" smtClean="0">
                <a:solidFill>
                  <a:srgbClr val="009900"/>
                </a:solidFill>
              </a:rPr>
              <a:t>on the </a:t>
            </a:r>
            <a:r>
              <a:rPr lang="en-US" sz="7200" dirty="0">
                <a:solidFill>
                  <a:srgbClr val="009900"/>
                </a:solidFill>
              </a:rPr>
              <a:t>age and race of the </a:t>
            </a:r>
            <a:r>
              <a:rPr lang="en-US" sz="7200" dirty="0" smtClean="0">
                <a:solidFill>
                  <a:srgbClr val="009900"/>
                </a:solidFill>
              </a:rPr>
              <a:t>patient</a:t>
            </a:r>
          </a:p>
          <a:p>
            <a:pPr>
              <a:lnSpc>
                <a:spcPct val="120000"/>
              </a:lnSpc>
            </a:pPr>
            <a:endParaRPr lang="en-US" sz="7200" dirty="0">
              <a:solidFill>
                <a:srgbClr val="0099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7200" dirty="0"/>
              <a:t>Obtain urological consultation if there is: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/>
              <a:t>	</a:t>
            </a:r>
            <a:r>
              <a:rPr lang="en-US" sz="7200" dirty="0" smtClean="0">
                <a:solidFill>
                  <a:srgbClr val="0000FF"/>
                </a:solidFill>
              </a:rPr>
              <a:t>An </a:t>
            </a:r>
            <a:r>
              <a:rPr lang="en-US" sz="7200" dirty="0">
                <a:solidFill>
                  <a:srgbClr val="0000FF"/>
                </a:solidFill>
              </a:rPr>
              <a:t>increase in serum PSA concentration </a:t>
            </a:r>
            <a:r>
              <a:rPr lang="en-US" sz="7200" dirty="0" smtClean="0">
                <a:solidFill>
                  <a:srgbClr val="0000FF"/>
                </a:solidFill>
              </a:rPr>
              <a:t>1.4 </a:t>
            </a:r>
            <a:r>
              <a:rPr lang="en-US" sz="7200" dirty="0">
                <a:solidFill>
                  <a:srgbClr val="0000FF"/>
                </a:solidFill>
              </a:rPr>
              <a:t>ng/mL within </a:t>
            </a:r>
            <a:r>
              <a:rPr lang="en-US" sz="7200" dirty="0" smtClean="0">
                <a:solidFill>
                  <a:srgbClr val="0000FF"/>
                </a:solidFill>
              </a:rPr>
              <a:t>12 </a:t>
            </a:r>
            <a:r>
              <a:rPr lang="en-US" sz="7200" dirty="0" err="1" smtClean="0">
                <a:solidFill>
                  <a:srgbClr val="0000FF"/>
                </a:solidFill>
              </a:rPr>
              <a:t>mo</a:t>
            </a:r>
            <a:r>
              <a:rPr lang="en-US" sz="7200" dirty="0" smtClean="0">
                <a:solidFill>
                  <a:srgbClr val="0000FF"/>
                </a:solidFill>
              </a:rPr>
              <a:t> </a:t>
            </a:r>
            <a:r>
              <a:rPr lang="en-US" sz="7200" dirty="0">
                <a:solidFill>
                  <a:srgbClr val="0000FF"/>
                </a:solidFill>
              </a:rPr>
              <a:t>of initiating T treatment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solidFill>
                  <a:srgbClr val="0000FF"/>
                </a:solidFill>
              </a:rPr>
              <a:t>	A </a:t>
            </a:r>
            <a:r>
              <a:rPr lang="en-US" sz="7200" dirty="0">
                <a:solidFill>
                  <a:srgbClr val="0000FF"/>
                </a:solidFill>
              </a:rPr>
              <a:t>confirmed </a:t>
            </a:r>
            <a:r>
              <a:rPr lang="en-US" sz="7200" dirty="0" smtClean="0">
                <a:solidFill>
                  <a:srgbClr val="0000FF"/>
                </a:solidFill>
              </a:rPr>
              <a:t>PSA&gt; 4 </a:t>
            </a:r>
            <a:r>
              <a:rPr lang="en-US" sz="7200" dirty="0">
                <a:solidFill>
                  <a:srgbClr val="0000FF"/>
                </a:solidFill>
              </a:rPr>
              <a:t>ng/mL at any time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solidFill>
                  <a:srgbClr val="0000FF"/>
                </a:solidFill>
              </a:rPr>
              <a:t>	Detection </a:t>
            </a:r>
            <a:r>
              <a:rPr lang="en-US" sz="7200" dirty="0">
                <a:solidFill>
                  <a:srgbClr val="0000FF"/>
                </a:solidFill>
              </a:rPr>
              <a:t>of a prostatic abnormality on DRE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solidFill>
                  <a:srgbClr val="0000FF"/>
                </a:solidFill>
              </a:rPr>
              <a:t>	Substantial </a:t>
            </a:r>
            <a:r>
              <a:rPr lang="en-US" sz="7200" dirty="0">
                <a:solidFill>
                  <a:srgbClr val="0000FF"/>
                </a:solidFill>
              </a:rPr>
              <a:t>worsening of </a:t>
            </a:r>
            <a:r>
              <a:rPr lang="en-US" sz="7200" dirty="0" smtClean="0">
                <a:solidFill>
                  <a:srgbClr val="0000FF"/>
                </a:solidFill>
              </a:rPr>
              <a:t>LUTS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720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7200" dirty="0" smtClean="0"/>
              <a:t>Evaluate </a:t>
            </a:r>
            <a:r>
              <a:rPr lang="en-US" sz="7200" dirty="0"/>
              <a:t>formulation-specific adverse effects at each </a:t>
            </a:r>
            <a:r>
              <a:rPr lang="en-US" sz="7200" dirty="0" smtClean="0"/>
              <a:t>visit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44607" y="5896401"/>
            <a:ext cx="377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May 2018, 103(5):1–30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Academy of Andrology</a:t>
            </a:r>
          </a:p>
        </p:txBody>
      </p:sp>
    </p:spTree>
    <p:extLst>
      <p:ext uri="{BB962C8B-B14F-4D97-AF65-F5344CB8AC3E}">
        <p14:creationId xmlns:p14="http://schemas.microsoft.com/office/powerpoint/2010/main" val="5083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Monitoring </a:t>
            </a:r>
            <a:r>
              <a:rPr lang="en-US" dirty="0" smtClean="0">
                <a:solidFill>
                  <a:srgbClr val="0000FF"/>
                </a:solidFill>
              </a:rPr>
              <a:t>treatment with other formulations of Testosterone </a:t>
            </a:r>
            <a:r>
              <a:rPr lang="en-US" dirty="0">
                <a:solidFill>
                  <a:srgbClr val="0000FF"/>
                </a:solidFill>
              </a:rPr>
              <a:t>Replacement </a:t>
            </a:r>
            <a:r>
              <a:rPr lang="en-US" dirty="0" smtClean="0">
                <a:solidFill>
                  <a:srgbClr val="0000FF"/>
                </a:solidFill>
              </a:rPr>
              <a:t>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Transdermal gels: </a:t>
            </a:r>
            <a:r>
              <a:rPr lang="en-US" sz="2000" dirty="0"/>
              <a:t>assess T concentrations 2–8 h </a:t>
            </a:r>
            <a:r>
              <a:rPr lang="en-US" sz="2000" dirty="0" smtClean="0"/>
              <a:t>following the </a:t>
            </a:r>
            <a:r>
              <a:rPr lang="en-US" sz="2000" dirty="0"/>
              <a:t>gel application, after the patient has been </a:t>
            </a:r>
            <a:r>
              <a:rPr lang="en-US" sz="2000" dirty="0" smtClean="0"/>
              <a:t>on treatment </a:t>
            </a:r>
            <a:r>
              <a:rPr lang="en-US" sz="2000" dirty="0"/>
              <a:t>for at least 1 </a:t>
            </a:r>
            <a:r>
              <a:rPr lang="en-US" sz="2000" dirty="0" err="1"/>
              <a:t>wk</a:t>
            </a:r>
            <a:r>
              <a:rPr lang="en-US" sz="2000" dirty="0"/>
              <a:t>; adjust dose to achieve </a:t>
            </a:r>
            <a:r>
              <a:rPr lang="en-US" sz="2000" dirty="0" err="1" smtClean="0"/>
              <a:t>serumT</a:t>
            </a:r>
            <a:r>
              <a:rPr lang="en-US" sz="2000" dirty="0" smtClean="0"/>
              <a:t> </a:t>
            </a:r>
            <a:r>
              <a:rPr lang="en-US" sz="2000" dirty="0"/>
              <a:t>concentrations in the mid-normal range.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Transdermal patches: </a:t>
            </a:r>
            <a:r>
              <a:rPr lang="en-US" sz="2000" dirty="0"/>
              <a:t>assess T concentrations 3–12 h </a:t>
            </a:r>
            <a:r>
              <a:rPr lang="en-US" sz="2000" dirty="0" smtClean="0"/>
              <a:t>after application</a:t>
            </a:r>
            <a:r>
              <a:rPr lang="en-US" sz="2000" dirty="0"/>
              <a:t>; adjust dose to achieve T concentration in </a:t>
            </a:r>
            <a:r>
              <a:rPr lang="en-US" sz="2000" dirty="0" smtClean="0"/>
              <a:t>the mid-normal </a:t>
            </a:r>
            <a:r>
              <a:rPr lang="en-US" sz="2000" dirty="0"/>
              <a:t>range.</a:t>
            </a:r>
          </a:p>
          <a:p>
            <a:r>
              <a:rPr lang="en-US" sz="2000" dirty="0">
                <a:solidFill>
                  <a:srgbClr val="0000FF"/>
                </a:solidFill>
              </a:rPr>
              <a:t>Buccal T </a:t>
            </a:r>
            <a:r>
              <a:rPr lang="en-US" sz="2000" dirty="0" err="1">
                <a:solidFill>
                  <a:srgbClr val="0000FF"/>
                </a:solidFill>
              </a:rPr>
              <a:t>bioadhesive</a:t>
            </a:r>
            <a:r>
              <a:rPr lang="en-US" sz="2000" dirty="0">
                <a:solidFill>
                  <a:srgbClr val="0000FF"/>
                </a:solidFill>
              </a:rPr>
              <a:t> tablet: </a:t>
            </a:r>
            <a:r>
              <a:rPr lang="en-US" sz="2000" dirty="0"/>
              <a:t>assess </a:t>
            </a:r>
            <a:r>
              <a:rPr lang="en-US" sz="2000" dirty="0" smtClean="0"/>
              <a:t>concentrations immediately </a:t>
            </a:r>
            <a:r>
              <a:rPr lang="en-US" sz="2000" dirty="0"/>
              <a:t>before or after application of fresh system.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 pellets: </a:t>
            </a:r>
            <a:r>
              <a:rPr lang="en-US" sz="2000" dirty="0"/>
              <a:t>measure T concentrations at the end of the </a:t>
            </a:r>
            <a:r>
              <a:rPr lang="en-US" sz="2000" dirty="0" smtClean="0"/>
              <a:t>dosing interval</a:t>
            </a:r>
            <a:r>
              <a:rPr lang="en-US" sz="2000" dirty="0"/>
              <a:t>. Adjust the number of pellets and/or the </a:t>
            </a:r>
            <a:r>
              <a:rPr lang="en-US" sz="2000" dirty="0" smtClean="0"/>
              <a:t>dosing interval </a:t>
            </a:r>
            <a:r>
              <a:rPr lang="en-US" sz="2000" dirty="0"/>
              <a:t>to maintain serum T concentrations in the </a:t>
            </a:r>
            <a:r>
              <a:rPr lang="en-US" sz="2000" dirty="0" err="1" smtClean="0"/>
              <a:t>midnormal</a:t>
            </a:r>
            <a:r>
              <a:rPr lang="en-US" sz="2000" dirty="0" smtClean="0"/>
              <a:t> range</a:t>
            </a:r>
            <a:r>
              <a:rPr lang="en-US" sz="2000" dirty="0"/>
              <a:t>.</a:t>
            </a:r>
          </a:p>
          <a:p>
            <a:r>
              <a:rPr lang="en-US" sz="2000" dirty="0">
                <a:solidFill>
                  <a:srgbClr val="0000FF"/>
                </a:solidFill>
              </a:rPr>
              <a:t>Oral T </a:t>
            </a:r>
            <a:r>
              <a:rPr lang="en-US" sz="2000" dirty="0" smtClean="0">
                <a:solidFill>
                  <a:srgbClr val="0000FF"/>
                </a:solidFill>
              </a:rPr>
              <a:t>undecanoate: </a:t>
            </a:r>
            <a:r>
              <a:rPr lang="en-US" sz="2000" dirty="0"/>
              <a:t>monitor serum T concentrations </a:t>
            </a:r>
            <a:r>
              <a:rPr lang="en-US" sz="2000" dirty="0" smtClean="0"/>
              <a:t>3–5h after </a:t>
            </a:r>
            <a:r>
              <a:rPr lang="en-US" sz="2000" dirty="0"/>
              <a:t>ingestion with a fat-containing meal.</a:t>
            </a:r>
          </a:p>
          <a:p>
            <a:r>
              <a:rPr lang="en-US" sz="2000" dirty="0">
                <a:solidFill>
                  <a:srgbClr val="0000FF"/>
                </a:solidFill>
              </a:rPr>
              <a:t>Injectable T undecanoate: </a:t>
            </a:r>
            <a:r>
              <a:rPr lang="en-US" sz="2000" dirty="0"/>
              <a:t>measure serum T levels at the </a:t>
            </a:r>
            <a:r>
              <a:rPr lang="en-US" sz="2000" dirty="0" smtClean="0"/>
              <a:t>end of </a:t>
            </a:r>
            <a:r>
              <a:rPr lang="en-US" sz="2000" dirty="0"/>
              <a:t>the dosing interval just prior to the next injection </a:t>
            </a:r>
            <a:r>
              <a:rPr lang="en-US" sz="2000" dirty="0" smtClean="0"/>
              <a:t>and aim </a:t>
            </a:r>
            <a:r>
              <a:rPr lang="en-US" sz="2000" dirty="0"/>
              <a:t>to achieve nadir levels in low-mid range.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1545" y="5896401"/>
            <a:ext cx="351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May 2018, 103(5):1–30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Academy of Andrology</a:t>
            </a:r>
          </a:p>
        </p:txBody>
      </p:sp>
    </p:spTree>
    <p:extLst>
      <p:ext uri="{BB962C8B-B14F-4D97-AF65-F5344CB8AC3E}">
        <p14:creationId xmlns:p14="http://schemas.microsoft.com/office/powerpoint/2010/main" val="36102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Fertility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</a:t>
            </a:r>
            <a:r>
              <a:rPr lang="en-US" dirty="0">
                <a:solidFill>
                  <a:srgbClr val="AF1198"/>
                </a:solidFill>
              </a:rPr>
              <a:t>at least two </a:t>
            </a:r>
            <a:r>
              <a:rPr lang="en-US" dirty="0"/>
              <a:t>semen </a:t>
            </a:r>
            <a:r>
              <a:rPr lang="en-US" dirty="0" smtClean="0"/>
              <a:t>analyses separated </a:t>
            </a:r>
            <a:r>
              <a:rPr lang="en-US" dirty="0"/>
              <a:t>by an interval of </a:t>
            </a:r>
            <a:r>
              <a:rPr lang="en-US" dirty="0">
                <a:solidFill>
                  <a:srgbClr val="AF1198"/>
                </a:solidFill>
              </a:rPr>
              <a:t>several </a:t>
            </a:r>
            <a:r>
              <a:rPr lang="en-US" dirty="0" smtClean="0">
                <a:solidFill>
                  <a:srgbClr val="AF1198"/>
                </a:solidFill>
              </a:rPr>
              <a:t>weeks (at least 1-2 weeks) </a:t>
            </a:r>
            <a:r>
              <a:rPr lang="en-US" dirty="0"/>
              <a:t>on </a:t>
            </a:r>
            <a:r>
              <a:rPr lang="en-US" dirty="0" smtClean="0"/>
              <a:t>semen samples </a:t>
            </a:r>
            <a:r>
              <a:rPr lang="en-US" dirty="0"/>
              <a:t>collected within 1 hour of ejaculation after </a:t>
            </a:r>
            <a:r>
              <a:rPr lang="en-US" dirty="0" smtClean="0">
                <a:solidFill>
                  <a:srgbClr val="FF9900"/>
                </a:solidFill>
              </a:rPr>
              <a:t>at least </a:t>
            </a:r>
            <a:r>
              <a:rPr lang="en-US" dirty="0">
                <a:solidFill>
                  <a:srgbClr val="FF9900"/>
                </a:solidFill>
              </a:rPr>
              <a:t>48 hours </a:t>
            </a:r>
            <a:r>
              <a:rPr lang="en-US" dirty="0"/>
              <a:t>of </a:t>
            </a:r>
            <a:r>
              <a:rPr lang="en-US" dirty="0">
                <a:solidFill>
                  <a:srgbClr val="FF9900"/>
                </a:solidFill>
              </a:rPr>
              <a:t>abstinence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0" y="5791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prstClr val="black"/>
                </a:solidFill>
              </a:rPr>
              <a:t>J Clin Endocrinol Metab, May 2018, 103(5):1–30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European Academy of Andrology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63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Normal Seminal fluid analysis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44A"/>
                </a:solidFill>
              </a:rPr>
              <a:t>Sperm concentration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Semen Volume</a:t>
            </a:r>
          </a:p>
          <a:p>
            <a:r>
              <a:rPr lang="en-US" dirty="0" smtClean="0"/>
              <a:t>Sperm Count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Sperm motility</a:t>
            </a:r>
          </a:p>
          <a:p>
            <a:endParaRPr lang="en-US" dirty="0" smtClean="0">
              <a:solidFill>
                <a:srgbClr val="99CC00"/>
              </a:solidFill>
            </a:endParaRPr>
          </a:p>
          <a:p>
            <a:endParaRPr lang="en-US" dirty="0" smtClean="0">
              <a:solidFill>
                <a:srgbClr val="99CC00"/>
              </a:solidFill>
            </a:endParaRPr>
          </a:p>
          <a:p>
            <a:r>
              <a:rPr lang="en-US" dirty="0" smtClean="0"/>
              <a:t>Sperm morphology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 err="1" smtClean="0"/>
              <a:t>Vaalue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44A"/>
                </a:solidFill>
              </a:rPr>
              <a:t>≥15 million/ml</a:t>
            </a:r>
          </a:p>
          <a:p>
            <a:pPr lvl="0"/>
            <a:r>
              <a:rPr lang="en-US" dirty="0">
                <a:solidFill>
                  <a:srgbClr val="0000FF"/>
                </a:solidFill>
              </a:rPr>
              <a:t>≥</a:t>
            </a:r>
            <a:r>
              <a:rPr lang="en-US" dirty="0" smtClean="0">
                <a:solidFill>
                  <a:srgbClr val="0000FF"/>
                </a:solidFill>
              </a:rPr>
              <a:t>1.5 ml</a:t>
            </a:r>
          </a:p>
          <a:p>
            <a:pPr lvl="0"/>
            <a:r>
              <a:rPr lang="en-US" dirty="0" smtClean="0"/>
              <a:t>≥39 million per ejaculate</a:t>
            </a:r>
            <a:endParaRPr lang="en-US" dirty="0"/>
          </a:p>
          <a:p>
            <a:pPr lvl="0"/>
            <a:r>
              <a:rPr lang="en-US" dirty="0" smtClean="0">
                <a:solidFill>
                  <a:srgbClr val="99CC00"/>
                </a:solidFill>
              </a:rPr>
              <a:t>≥40% </a:t>
            </a:r>
            <a:r>
              <a:rPr lang="en-US" sz="2400" dirty="0" smtClean="0">
                <a:solidFill>
                  <a:srgbClr val="99CC00"/>
                </a:solidFill>
              </a:rPr>
              <a:t>(progressive and non-progressive) </a:t>
            </a:r>
          </a:p>
          <a:p>
            <a:pPr lvl="0"/>
            <a:r>
              <a:rPr lang="en-US" sz="2400" dirty="0" smtClean="0">
                <a:solidFill>
                  <a:srgbClr val="99CC00"/>
                </a:solidFill>
              </a:rPr>
              <a:t>&gt;</a:t>
            </a:r>
            <a:r>
              <a:rPr lang="en-US" sz="2400" dirty="0">
                <a:solidFill>
                  <a:srgbClr val="99CC00"/>
                </a:solidFill>
              </a:rPr>
              <a:t>32%)</a:t>
            </a:r>
            <a:r>
              <a:rPr lang="en-US" sz="2400" dirty="0" smtClean="0">
                <a:solidFill>
                  <a:srgbClr val="99CC00"/>
                </a:solidFill>
              </a:rPr>
              <a:t>(progressive sperm motility)</a:t>
            </a:r>
            <a:endParaRPr lang="en-US" sz="2400" dirty="0">
              <a:solidFill>
                <a:srgbClr val="99CC00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≥</a:t>
            </a:r>
            <a:r>
              <a:rPr lang="en-US" dirty="0" smtClean="0">
                <a:solidFill>
                  <a:prstClr val="black"/>
                </a:solidFill>
              </a:rPr>
              <a:t>4% normal forms </a:t>
            </a:r>
            <a:r>
              <a:rPr lang="en-US" sz="2000" dirty="0" smtClean="0">
                <a:solidFill>
                  <a:prstClr val="black"/>
                </a:solidFill>
              </a:rPr>
              <a:t>(by strict criteria excluding sperm with mild abnormalities)</a:t>
            </a:r>
            <a:endParaRPr lang="en-US" sz="2000" dirty="0">
              <a:solidFill>
                <a:srgbClr val="00A44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8883" y="6327228"/>
            <a:ext cx="385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 smtClean="0">
                <a:solidFill>
                  <a:prstClr val="black"/>
                </a:solidFill>
              </a:rPr>
              <a:t>William </a:t>
            </a:r>
            <a:r>
              <a:rPr lang="en-US" sz="1200" i="1" dirty="0">
                <a:solidFill>
                  <a:prstClr val="black"/>
                </a:solidFill>
              </a:rPr>
              <a:t>Textbook of Endocrinology, 14</a:t>
            </a:r>
            <a:r>
              <a:rPr lang="en-US" sz="1200" i="1" baseline="30000" dirty="0">
                <a:solidFill>
                  <a:prstClr val="black"/>
                </a:solidFill>
              </a:rPr>
              <a:t>th</a:t>
            </a:r>
            <a:r>
              <a:rPr lang="en-US" sz="1200" i="1" dirty="0">
                <a:solidFill>
                  <a:prstClr val="black"/>
                </a:solidFill>
              </a:rPr>
              <a:t> Edition, 2020</a:t>
            </a:r>
          </a:p>
          <a:p>
            <a:pPr lvl="0"/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87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Subfertile range of Seminal fluid analysis parameters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44A"/>
                </a:solidFill>
              </a:rPr>
              <a:t>Sperm concentration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Sperm motility</a:t>
            </a:r>
          </a:p>
          <a:p>
            <a:endParaRPr lang="en-US" dirty="0" smtClean="0">
              <a:solidFill>
                <a:srgbClr val="99CC00"/>
              </a:solidFill>
            </a:endParaRPr>
          </a:p>
          <a:p>
            <a:r>
              <a:rPr lang="en-US" dirty="0" smtClean="0"/>
              <a:t>Sperm morphology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 err="1" smtClean="0"/>
              <a:t>Vaalue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44A"/>
                </a:solidFill>
              </a:rPr>
              <a:t>&lt;13.5 million/ml</a:t>
            </a:r>
          </a:p>
          <a:p>
            <a:pPr lvl="0"/>
            <a:r>
              <a:rPr lang="en-US" dirty="0" smtClean="0">
                <a:solidFill>
                  <a:srgbClr val="99CC00"/>
                </a:solidFill>
              </a:rPr>
              <a:t>&lt;32% </a:t>
            </a:r>
            <a:r>
              <a:rPr lang="en-US" sz="2400" dirty="0" smtClean="0">
                <a:solidFill>
                  <a:srgbClr val="99CC00"/>
                </a:solidFill>
              </a:rPr>
              <a:t>(progressive and non-progressive)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&lt;9% normal forms </a:t>
            </a:r>
            <a:r>
              <a:rPr lang="en-US" sz="2000" dirty="0" smtClean="0">
                <a:solidFill>
                  <a:prstClr val="black"/>
                </a:solidFill>
              </a:rPr>
              <a:t>(by strict criteria excluding sperm with mild abnormalities)</a:t>
            </a:r>
            <a:endParaRPr lang="en-US" sz="2000" dirty="0">
              <a:solidFill>
                <a:srgbClr val="00A44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8883" y="6327228"/>
            <a:ext cx="385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 smtClean="0">
                <a:solidFill>
                  <a:prstClr val="black"/>
                </a:solidFill>
              </a:rPr>
              <a:t>William </a:t>
            </a:r>
            <a:r>
              <a:rPr lang="en-US" sz="1200" i="1" dirty="0">
                <a:solidFill>
                  <a:prstClr val="black"/>
                </a:solidFill>
              </a:rPr>
              <a:t>Textbook of Endocrinology, 14</a:t>
            </a:r>
            <a:r>
              <a:rPr lang="en-US" sz="1200" i="1" baseline="30000" dirty="0">
                <a:solidFill>
                  <a:prstClr val="black"/>
                </a:solidFill>
              </a:rPr>
              <a:t>th</a:t>
            </a:r>
            <a:r>
              <a:rPr lang="en-US" sz="1200" i="1" dirty="0">
                <a:solidFill>
                  <a:prstClr val="black"/>
                </a:solidFill>
              </a:rPr>
              <a:t> Edition, 2020</a:t>
            </a:r>
          </a:p>
          <a:p>
            <a:pPr lvl="0"/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36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Fertile </a:t>
            </a:r>
            <a:r>
              <a:rPr lang="en-US" dirty="0">
                <a:solidFill>
                  <a:srgbClr val="0000FF"/>
                </a:solidFill>
              </a:rPr>
              <a:t>range of Seminal fluid analysis parameters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44A"/>
                </a:solidFill>
              </a:rPr>
              <a:t>Sperm concentration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Semen Volume</a:t>
            </a:r>
          </a:p>
          <a:p>
            <a:r>
              <a:rPr lang="en-US" dirty="0" smtClean="0"/>
              <a:t>Sperm Count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Sperm motility</a:t>
            </a:r>
          </a:p>
          <a:p>
            <a:r>
              <a:rPr lang="en-US" dirty="0" smtClean="0"/>
              <a:t>Sperm morphology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 err="1" smtClean="0"/>
              <a:t>Vaalue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6019800" cy="3684588"/>
          </a:xfrm>
        </p:spPr>
        <p:txBody>
          <a:bodyPr/>
          <a:lstStyle/>
          <a:p>
            <a:r>
              <a:rPr lang="en-US" dirty="0" smtClean="0">
                <a:solidFill>
                  <a:srgbClr val="00A44A"/>
                </a:solidFill>
              </a:rPr>
              <a:t>&gt;48 million/ml</a:t>
            </a:r>
          </a:p>
          <a:p>
            <a:pPr lvl="0"/>
            <a:r>
              <a:rPr lang="en-US" dirty="0">
                <a:solidFill>
                  <a:srgbClr val="0000FF"/>
                </a:solidFill>
              </a:rPr>
              <a:t>≥</a:t>
            </a:r>
            <a:r>
              <a:rPr lang="en-US" dirty="0" smtClean="0">
                <a:solidFill>
                  <a:srgbClr val="0000FF"/>
                </a:solidFill>
              </a:rPr>
              <a:t>1.5 ml</a:t>
            </a:r>
          </a:p>
          <a:p>
            <a:pPr lvl="0"/>
            <a:r>
              <a:rPr lang="en-US" dirty="0" smtClean="0"/>
              <a:t>≥39 million per ejaculate</a:t>
            </a:r>
            <a:endParaRPr lang="en-US" dirty="0"/>
          </a:p>
          <a:p>
            <a:pPr lvl="0"/>
            <a:r>
              <a:rPr lang="en-US" dirty="0" smtClean="0">
                <a:solidFill>
                  <a:srgbClr val="99CC00"/>
                </a:solidFill>
              </a:rPr>
              <a:t>&gt;63% </a:t>
            </a:r>
            <a:r>
              <a:rPr lang="en-US" sz="2400" dirty="0" smtClean="0">
                <a:solidFill>
                  <a:srgbClr val="99CC00"/>
                </a:solidFill>
              </a:rPr>
              <a:t>(progressive and non-progressive)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&gt;12% normal forms </a:t>
            </a:r>
            <a:r>
              <a:rPr lang="en-US" sz="2000" dirty="0" smtClean="0">
                <a:solidFill>
                  <a:prstClr val="black"/>
                </a:solidFill>
              </a:rPr>
              <a:t>(by strict criteria excluding sperm with mild abnormalities)</a:t>
            </a:r>
            <a:endParaRPr lang="en-US" sz="2000" dirty="0">
              <a:solidFill>
                <a:srgbClr val="00A44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8883" y="6327228"/>
            <a:ext cx="385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 smtClean="0">
                <a:solidFill>
                  <a:prstClr val="black"/>
                </a:solidFill>
              </a:rPr>
              <a:t>William </a:t>
            </a:r>
            <a:r>
              <a:rPr lang="en-US" sz="1200" i="1" dirty="0">
                <a:solidFill>
                  <a:prstClr val="black"/>
                </a:solidFill>
              </a:rPr>
              <a:t>Textbook of Endocrinology, 14</a:t>
            </a:r>
            <a:r>
              <a:rPr lang="en-US" sz="1200" i="1" baseline="30000" dirty="0">
                <a:solidFill>
                  <a:prstClr val="black"/>
                </a:solidFill>
              </a:rPr>
              <a:t>th</a:t>
            </a:r>
            <a:r>
              <a:rPr lang="en-US" sz="1200" i="1" dirty="0">
                <a:solidFill>
                  <a:prstClr val="black"/>
                </a:solidFill>
              </a:rPr>
              <a:t> Edition, 2020</a:t>
            </a:r>
          </a:p>
          <a:p>
            <a:pPr lvl="0"/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6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Gonadotropin Therapy in secondary hypogonadism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115"/>
            <a:ext cx="10515600" cy="409169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To initiate and maintain spermatogenesis to establish and restore fertility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hCG: LH like activity (IM or SC injection)</a:t>
            </a:r>
          </a:p>
          <a:p>
            <a:r>
              <a:rPr lang="en-US" dirty="0" err="1" smtClean="0">
                <a:solidFill>
                  <a:srgbClr val="009900"/>
                </a:solidFill>
              </a:rPr>
              <a:t>hMG</a:t>
            </a:r>
            <a:r>
              <a:rPr lang="en-US" dirty="0" smtClean="0">
                <a:solidFill>
                  <a:srgbClr val="009900"/>
                </a:solidFill>
              </a:rPr>
              <a:t>: </a:t>
            </a:r>
            <a:r>
              <a:rPr lang="en-US" dirty="0" smtClean="0">
                <a:solidFill>
                  <a:srgbClr val="009900"/>
                </a:solidFill>
              </a:rPr>
              <a:t>LH+FSH like activity</a:t>
            </a:r>
            <a:endParaRPr lang="en-US" dirty="0" smtClean="0">
              <a:solidFill>
                <a:srgbClr val="009900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hCG: </a:t>
            </a:r>
            <a:r>
              <a:rPr lang="en-US" dirty="0" smtClean="0">
                <a:solidFill>
                  <a:srgbClr val="000099"/>
                </a:solidFill>
              </a:rPr>
              <a:t>Initiate </a:t>
            </a:r>
            <a:r>
              <a:rPr lang="en-US" dirty="0" smtClean="0">
                <a:solidFill>
                  <a:srgbClr val="000099"/>
                </a:solidFill>
              </a:rPr>
              <a:t>with 500-2000 IU SC 2-3 times weekly and increasing to normalize T </a:t>
            </a:r>
            <a:r>
              <a:rPr lang="en-US" dirty="0" smtClean="0">
                <a:solidFill>
                  <a:srgbClr val="000099"/>
                </a:solidFill>
              </a:rPr>
              <a:t>levels (Eugonadal men range).  </a:t>
            </a:r>
            <a:r>
              <a:rPr lang="en-US" dirty="0" smtClean="0">
                <a:solidFill>
                  <a:srgbClr val="000099"/>
                </a:solidFill>
              </a:rPr>
              <a:t>Up to 3000-5000 IU </a:t>
            </a:r>
            <a:r>
              <a:rPr lang="en-US" dirty="0">
                <a:solidFill>
                  <a:srgbClr val="000099"/>
                </a:solidFill>
              </a:rPr>
              <a:t>2-3 times weekly </a:t>
            </a:r>
            <a:r>
              <a:rPr lang="en-US" dirty="0" smtClean="0">
                <a:solidFill>
                  <a:srgbClr val="000099"/>
                </a:solidFill>
              </a:rPr>
              <a:t>may be necessary in combined form of hypogonadism (secondary with </a:t>
            </a:r>
            <a:r>
              <a:rPr lang="en-US" dirty="0" smtClean="0">
                <a:solidFill>
                  <a:srgbClr val="000099"/>
                </a:solidFill>
              </a:rPr>
              <a:t>primary (for e.g. cryptorchidism</a:t>
            </a:r>
            <a:r>
              <a:rPr lang="en-US" dirty="0" smtClean="0">
                <a:solidFill>
                  <a:srgbClr val="000099"/>
                </a:solidFill>
              </a:rPr>
              <a:t>), if testicular damage is severe, hCG is completely ineffective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In a small proportion of patients with partial gonadotropin deficiency of Prepubertal onset and in almost all men with acquired postpubertal </a:t>
            </a:r>
            <a:r>
              <a:rPr lang="en-US" dirty="0">
                <a:solidFill>
                  <a:srgbClr val="000099"/>
                </a:solidFill>
              </a:rPr>
              <a:t>gonadotropin </a:t>
            </a:r>
            <a:r>
              <a:rPr lang="en-US" dirty="0" smtClean="0">
                <a:solidFill>
                  <a:srgbClr val="000099"/>
                </a:solidFill>
              </a:rPr>
              <a:t>deficiency, treatment with hCG alone may stimulate sperm production.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Evidences of </a:t>
            </a:r>
            <a:r>
              <a:rPr lang="en-US" sz="3100" dirty="0">
                <a:solidFill>
                  <a:srgbClr val="000099"/>
                </a:solidFill>
              </a:rPr>
              <a:t>partial gonadotropin </a:t>
            </a:r>
            <a:r>
              <a:rPr lang="en-US" sz="3100" dirty="0" smtClean="0">
                <a:solidFill>
                  <a:srgbClr val="000099"/>
                </a:solidFill>
              </a:rPr>
              <a:t>deficiency:</a:t>
            </a:r>
          </a:p>
          <a:p>
            <a:pPr lvl="1"/>
            <a:r>
              <a:rPr lang="en-US" sz="2700" dirty="0" smtClean="0">
                <a:solidFill>
                  <a:srgbClr val="000099"/>
                </a:solidFill>
              </a:rPr>
              <a:t>Bilateral testicular volume&gt;8 ml</a:t>
            </a:r>
          </a:p>
          <a:p>
            <a:pPr lvl="1"/>
            <a:r>
              <a:rPr lang="en-US" sz="2700" dirty="0" smtClean="0">
                <a:solidFill>
                  <a:srgbClr val="000099"/>
                </a:solidFill>
              </a:rPr>
              <a:t>Partial </a:t>
            </a:r>
            <a:r>
              <a:rPr lang="en-US" sz="2700" dirty="0" err="1" smtClean="0">
                <a:solidFill>
                  <a:srgbClr val="000099"/>
                </a:solidFill>
              </a:rPr>
              <a:t>androgenization</a:t>
            </a:r>
            <a:endParaRPr lang="en-US" sz="2700" dirty="0" smtClean="0">
              <a:solidFill>
                <a:srgbClr val="000099"/>
              </a:solidFill>
            </a:endParaRPr>
          </a:p>
          <a:p>
            <a:pPr lvl="1"/>
            <a:r>
              <a:rPr lang="en-US" sz="2700" dirty="0" smtClean="0">
                <a:solidFill>
                  <a:srgbClr val="000099"/>
                </a:solidFill>
              </a:rPr>
              <a:t>Low normal serum gonadotropin concentrations</a:t>
            </a:r>
          </a:p>
          <a:p>
            <a:pPr lvl="1"/>
            <a:r>
              <a:rPr lang="en-US" sz="2700" dirty="0">
                <a:solidFill>
                  <a:srgbClr val="000099"/>
                </a:solidFill>
              </a:rPr>
              <a:t>Low normal serum </a:t>
            </a:r>
            <a:r>
              <a:rPr lang="en-US" sz="2700" dirty="0" smtClean="0">
                <a:solidFill>
                  <a:srgbClr val="000099"/>
                </a:solidFill>
              </a:rPr>
              <a:t>Inhibin B concentrations </a:t>
            </a:r>
            <a:endParaRPr lang="en-US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Most men with congenital hypogonadotropic hypogonadism (CHH) require FSH treatment in addition to hCG to stimulate complete spermatogenesis and induce fertility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If no sperm is present in the ejaculate after 6-12 months after treatment with hCG and serum T in Eugonadal range, </a:t>
            </a:r>
            <a:r>
              <a:rPr lang="en-US" dirty="0" err="1" smtClean="0">
                <a:solidFill>
                  <a:srgbClr val="000099"/>
                </a:solidFill>
              </a:rPr>
              <a:t>hMG</a:t>
            </a:r>
            <a:r>
              <a:rPr lang="en-US" dirty="0" smtClean="0">
                <a:solidFill>
                  <a:srgbClr val="000099"/>
                </a:solidFill>
              </a:rPr>
              <a:t> or FSH at a dose of 75 IU three times weekly (increasing up to as much as 300IU SC </a:t>
            </a:r>
            <a:r>
              <a:rPr lang="en-US" sz="2700" dirty="0">
                <a:solidFill>
                  <a:srgbClr val="000099"/>
                </a:solidFill>
              </a:rPr>
              <a:t>three times </a:t>
            </a:r>
            <a:r>
              <a:rPr lang="en-US" sz="2700" dirty="0" smtClean="0">
                <a:solidFill>
                  <a:srgbClr val="000099"/>
                </a:solidFill>
              </a:rPr>
              <a:t>weekly) is added, in combination with the same dose of hCG, for an additional 6-12 months or longer, until spermatogenesis induced. </a:t>
            </a:r>
          </a:p>
          <a:p>
            <a:r>
              <a:rPr lang="en-US" sz="2700" dirty="0" smtClean="0">
                <a:solidFill>
                  <a:srgbClr val="000099"/>
                </a:solidFill>
              </a:rPr>
              <a:t>The induction of sperm production by gonadotropin therapy may take 12 to 24 months.</a:t>
            </a:r>
            <a:endParaRPr lang="en-US" dirty="0" smtClean="0">
              <a:solidFill>
                <a:srgbClr val="000099"/>
              </a:solidFill>
            </a:endParaRPr>
          </a:p>
          <a:p>
            <a:endParaRPr lang="en-US" dirty="0" smtClean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34702" y="6581001"/>
            <a:ext cx="398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>
                <a:solidFill>
                  <a:prstClr val="black"/>
                </a:solidFill>
              </a:rPr>
              <a:t>William Textbook of Endocrinology, 14</a:t>
            </a:r>
            <a:r>
              <a:rPr lang="en-US" sz="1200" i="1" baseline="30000" dirty="0">
                <a:solidFill>
                  <a:prstClr val="black"/>
                </a:solidFill>
              </a:rPr>
              <a:t>th</a:t>
            </a:r>
            <a:r>
              <a:rPr lang="en-US" sz="1200" i="1" dirty="0">
                <a:solidFill>
                  <a:prstClr val="black"/>
                </a:solidFill>
              </a:rPr>
              <a:t> Edition, 2020</a:t>
            </a:r>
          </a:p>
        </p:txBody>
      </p:sp>
    </p:spTree>
    <p:extLst>
      <p:ext uri="{BB962C8B-B14F-4D97-AF65-F5344CB8AC3E}">
        <p14:creationId xmlns:p14="http://schemas.microsoft.com/office/powerpoint/2010/main" val="3718492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Conclusion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300" dirty="0"/>
              <a:t>Male hypogonadism may be hypergonadotropic or </a:t>
            </a:r>
            <a:r>
              <a:rPr lang="en-US" sz="3300" dirty="0" smtClean="0"/>
              <a:t>hypogonadotropic, functional or organic </a:t>
            </a:r>
          </a:p>
          <a:p>
            <a:r>
              <a:rPr lang="en-US" sz="3300" dirty="0"/>
              <a:t>Treatment of </a:t>
            </a:r>
            <a:r>
              <a:rPr lang="en-US" sz="3300" dirty="0" smtClean="0"/>
              <a:t>functional </a:t>
            </a:r>
            <a:r>
              <a:rPr lang="en-US" sz="3300" dirty="0"/>
              <a:t>hypogonadism depends on the treatment of </a:t>
            </a:r>
            <a:r>
              <a:rPr lang="en-US" sz="3300" dirty="0" smtClean="0"/>
              <a:t>the etiology, If </a:t>
            </a:r>
            <a:r>
              <a:rPr lang="en-US" sz="3300" dirty="0"/>
              <a:t>hypogonadism </a:t>
            </a:r>
            <a:r>
              <a:rPr lang="en-US" sz="3300" dirty="0" smtClean="0"/>
              <a:t>still persists, testosterone </a:t>
            </a:r>
            <a:r>
              <a:rPr lang="en-US" sz="3300" dirty="0"/>
              <a:t>replacement therapy </a:t>
            </a:r>
            <a:r>
              <a:rPr lang="en-US" sz="3300" dirty="0" smtClean="0"/>
              <a:t>has to be done</a:t>
            </a:r>
          </a:p>
          <a:p>
            <a:r>
              <a:rPr lang="en-US" sz="3300" dirty="0" smtClean="0">
                <a:solidFill>
                  <a:srgbClr val="C00000"/>
                </a:solidFill>
              </a:rPr>
              <a:t>Contraindications</a:t>
            </a:r>
            <a:r>
              <a:rPr lang="en-US" sz="3300" dirty="0" smtClean="0"/>
              <a:t> for testosterone therapy: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C00000"/>
                </a:solidFill>
              </a:rPr>
              <a:t>Breast </a:t>
            </a:r>
            <a:r>
              <a:rPr lang="en-US" sz="3300" dirty="0">
                <a:solidFill>
                  <a:srgbClr val="C00000"/>
                </a:solidFill>
              </a:rPr>
              <a:t>or prostate cancer, a palpable prostate nodule or induration, </a:t>
            </a:r>
            <a:r>
              <a:rPr lang="en-US" sz="3300" dirty="0" smtClean="0">
                <a:solidFill>
                  <a:srgbClr val="C00000"/>
                </a:solidFill>
              </a:rPr>
              <a:t>prostate-specific </a:t>
            </a:r>
            <a:r>
              <a:rPr lang="en-US" sz="3300" dirty="0">
                <a:solidFill>
                  <a:srgbClr val="C00000"/>
                </a:solidFill>
              </a:rPr>
              <a:t>antigen level 4 ng/mL, prostate-specific antigen </a:t>
            </a:r>
            <a:r>
              <a:rPr lang="en-US" sz="3300" dirty="0" smtClean="0">
                <a:solidFill>
                  <a:srgbClr val="C00000"/>
                </a:solidFill>
              </a:rPr>
              <a:t>3ng/mL </a:t>
            </a:r>
            <a:r>
              <a:rPr lang="en-US" sz="3300" dirty="0">
                <a:solidFill>
                  <a:srgbClr val="C00000"/>
                </a:solidFill>
              </a:rPr>
              <a:t>in men at increased risk of prostate cancer </a:t>
            </a:r>
            <a:r>
              <a:rPr lang="en-US" sz="3300" dirty="0" smtClean="0">
                <a:solidFill>
                  <a:srgbClr val="C00000"/>
                </a:solidFill>
              </a:rPr>
              <a:t>without further urological </a:t>
            </a:r>
            <a:r>
              <a:rPr lang="en-US" sz="3300" dirty="0">
                <a:solidFill>
                  <a:srgbClr val="C00000"/>
                </a:solidFill>
              </a:rPr>
              <a:t>evaluation, elevated </a:t>
            </a:r>
            <a:r>
              <a:rPr lang="en-US" sz="3300" dirty="0" smtClean="0">
                <a:solidFill>
                  <a:srgbClr val="C00000"/>
                </a:solidFill>
              </a:rPr>
              <a:t>hematocrit (more than upper limit of normal </a:t>
            </a:r>
            <a:r>
              <a:rPr lang="en-US" sz="3300" dirty="0" err="1" smtClean="0">
                <a:solidFill>
                  <a:srgbClr val="C00000"/>
                </a:solidFill>
              </a:rPr>
              <a:t>range,untreated</a:t>
            </a:r>
            <a:r>
              <a:rPr lang="en-US" sz="3300" dirty="0" smtClean="0">
                <a:solidFill>
                  <a:srgbClr val="C00000"/>
                </a:solidFill>
              </a:rPr>
              <a:t> severe obstructive </a:t>
            </a:r>
            <a:r>
              <a:rPr lang="en-US" sz="3300" dirty="0">
                <a:solidFill>
                  <a:srgbClr val="C00000"/>
                </a:solidFill>
              </a:rPr>
              <a:t>sleep </a:t>
            </a:r>
            <a:r>
              <a:rPr lang="en-US" sz="3300" dirty="0" smtClean="0">
                <a:solidFill>
                  <a:srgbClr val="C00000"/>
                </a:solidFill>
              </a:rPr>
              <a:t>apnea (&gt;30 apnea /h), </a:t>
            </a:r>
            <a:r>
              <a:rPr lang="en-US" sz="3300" dirty="0">
                <a:solidFill>
                  <a:srgbClr val="C00000"/>
                </a:solidFill>
              </a:rPr>
              <a:t>severe lower urinary tract symptoms, </a:t>
            </a:r>
            <a:r>
              <a:rPr lang="en-US" sz="3300" dirty="0" smtClean="0">
                <a:solidFill>
                  <a:srgbClr val="C00000"/>
                </a:solidFill>
              </a:rPr>
              <a:t>desire </a:t>
            </a:r>
            <a:r>
              <a:rPr lang="en-US" sz="3300" dirty="0">
                <a:solidFill>
                  <a:srgbClr val="C00000"/>
                </a:solidFill>
              </a:rPr>
              <a:t>for fertility in the near </a:t>
            </a:r>
            <a:r>
              <a:rPr lang="en-US" sz="3300" dirty="0" smtClean="0">
                <a:solidFill>
                  <a:srgbClr val="C00000"/>
                </a:solidFill>
              </a:rPr>
              <a:t>term, uncontrolled </a:t>
            </a:r>
            <a:r>
              <a:rPr lang="en-US" sz="3300" dirty="0">
                <a:solidFill>
                  <a:srgbClr val="C00000"/>
                </a:solidFill>
              </a:rPr>
              <a:t>heart failure, myocardial infarction or stroke within the </a:t>
            </a:r>
            <a:r>
              <a:rPr lang="en-US" sz="3300" dirty="0" smtClean="0">
                <a:solidFill>
                  <a:srgbClr val="C00000"/>
                </a:solidFill>
              </a:rPr>
              <a:t>last </a:t>
            </a:r>
            <a:r>
              <a:rPr lang="en-US" sz="3300" dirty="0">
                <a:solidFill>
                  <a:srgbClr val="C00000"/>
                </a:solidFill>
              </a:rPr>
              <a:t>6 months, or thrombophilia</a:t>
            </a:r>
            <a:r>
              <a:rPr lang="en-US" sz="3300" dirty="0" smtClean="0"/>
              <a:t>.</a:t>
            </a:r>
          </a:p>
          <a:p>
            <a:r>
              <a:rPr lang="en-US" sz="3300" dirty="0" smtClean="0"/>
              <a:t> </a:t>
            </a:r>
            <a:r>
              <a:rPr lang="en-US" sz="3300" dirty="0" smtClean="0">
                <a:solidFill>
                  <a:srgbClr val="009900"/>
                </a:solidFill>
              </a:rPr>
              <a:t>Aim </a:t>
            </a:r>
            <a:r>
              <a:rPr lang="en-US" sz="3300" dirty="0"/>
              <a:t>of testosterone </a:t>
            </a:r>
            <a:r>
              <a:rPr lang="en-US" sz="3300" dirty="0" smtClean="0"/>
              <a:t>therapy:</a:t>
            </a:r>
          </a:p>
          <a:p>
            <a:pPr marL="0" indent="0">
              <a:buNone/>
            </a:pPr>
            <a:r>
              <a:rPr lang="en-US" sz="3300" dirty="0" smtClean="0"/>
              <a:t>To </a:t>
            </a:r>
            <a:r>
              <a:rPr lang="en-US" sz="3300" dirty="0"/>
              <a:t>keep testosterone concentrations in the </a:t>
            </a:r>
            <a:r>
              <a:rPr lang="en-US" sz="3300" dirty="0">
                <a:solidFill>
                  <a:srgbClr val="009900"/>
                </a:solidFill>
              </a:rPr>
              <a:t>mid-normal range </a:t>
            </a:r>
            <a:r>
              <a:rPr lang="en-US" sz="3300" dirty="0"/>
              <a:t>during treatment with any of the approved formulations, by considering patient preference, formulation-specific adverse effects, treatment burden, and </a:t>
            </a:r>
            <a:r>
              <a:rPr lang="en-US" sz="3300" dirty="0" smtClean="0"/>
              <a:t>cost</a:t>
            </a:r>
          </a:p>
          <a:p>
            <a:pPr marL="0" indent="0">
              <a:buNone/>
            </a:pPr>
            <a:r>
              <a:rPr lang="en-US" sz="3300" dirty="0" smtClean="0"/>
              <a:t>Monitoring of the patient </a:t>
            </a:r>
            <a:r>
              <a:rPr lang="en-US" sz="3300" dirty="0"/>
              <a:t>by evaluating symptoms, testosterone adverse effects, and </a:t>
            </a:r>
            <a:r>
              <a:rPr lang="en-US" sz="3300" dirty="0" smtClean="0"/>
              <a:t>patient’s compliance</a:t>
            </a:r>
            <a:r>
              <a:rPr lang="en-US" sz="3300" dirty="0"/>
              <a:t>; measuring serum testosterone and hematocrit concentrations; and evaluating prostate cancer risk during testosterone </a:t>
            </a:r>
            <a:r>
              <a:rPr lang="en-US" sz="3300" dirty="0" smtClean="0"/>
              <a:t>therapy</a:t>
            </a:r>
          </a:p>
          <a:p>
            <a:r>
              <a:rPr lang="en-US" sz="3300" dirty="0" smtClean="0">
                <a:solidFill>
                  <a:srgbClr val="00A44A"/>
                </a:solidFill>
              </a:rPr>
              <a:t>Gonadotropin therapy for treating </a:t>
            </a:r>
            <a:r>
              <a:rPr lang="en-US" sz="3300" dirty="0" smtClean="0">
                <a:solidFill>
                  <a:srgbClr val="00A44A"/>
                </a:solidFill>
              </a:rPr>
              <a:t>infertility in secondary hypogonadism </a:t>
            </a:r>
            <a:r>
              <a:rPr lang="en-US" dirty="0" smtClean="0">
                <a:solidFill>
                  <a:srgbClr val="00A44A"/>
                </a:solidFill>
              </a:rPr>
              <a:t>or </a:t>
            </a:r>
            <a:r>
              <a:rPr lang="en-US" dirty="0" smtClean="0">
                <a:solidFill>
                  <a:srgbClr val="00A44A"/>
                </a:solidFill>
              </a:rPr>
              <a:t>combination of </a:t>
            </a:r>
            <a:r>
              <a:rPr lang="en-US" sz="2900" dirty="0" smtClean="0">
                <a:solidFill>
                  <a:srgbClr val="00A44A"/>
                </a:solidFill>
              </a:rPr>
              <a:t>primary </a:t>
            </a:r>
            <a:r>
              <a:rPr lang="en-US" sz="2900" dirty="0">
                <a:solidFill>
                  <a:srgbClr val="00A44A"/>
                </a:solidFill>
              </a:rPr>
              <a:t>hypogonadism </a:t>
            </a:r>
            <a:endParaRPr lang="en-US" dirty="0">
              <a:solidFill>
                <a:srgbClr val="00A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shraf\photos\flower&amp;scenes\Zafar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Male Hypogonadism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>
                <a:solidFill>
                  <a:srgbClr val="009900"/>
                </a:solidFill>
              </a:rPr>
              <a:t>Primary</a:t>
            </a:r>
            <a:r>
              <a:rPr lang="en-US" sz="4000" dirty="0"/>
              <a:t>: Primary disorders of the testis </a:t>
            </a:r>
            <a:r>
              <a:rPr lang="en-US" dirty="0"/>
              <a:t>(infertility usually not treatable with hormone therapy and requires other options such as donor sperm, </a:t>
            </a:r>
            <a:r>
              <a:rPr lang="en-US" dirty="0" smtClean="0"/>
              <a:t>ART </a:t>
            </a:r>
            <a:r>
              <a:rPr lang="en-US" dirty="0"/>
              <a:t>(e.g. </a:t>
            </a:r>
            <a:r>
              <a:rPr lang="en-US" dirty="0">
                <a:solidFill>
                  <a:srgbClr val="FF0000"/>
                </a:solidFill>
              </a:rPr>
              <a:t>ICSI</a:t>
            </a:r>
            <a:r>
              <a:rPr lang="en-US" dirty="0"/>
              <a:t>), or </a:t>
            </a:r>
            <a:r>
              <a:rPr lang="en-US" dirty="0" smtClean="0"/>
              <a:t>adoption.</a:t>
            </a:r>
          </a:p>
          <a:p>
            <a:pPr marL="0" indent="0">
              <a:buNone/>
            </a:pPr>
            <a:r>
              <a:rPr lang="en-US" dirty="0" smtClean="0"/>
              <a:t>	  </a:t>
            </a:r>
            <a:r>
              <a:rPr lang="en-US" sz="2600" dirty="0"/>
              <a:t>Medications (</a:t>
            </a:r>
            <a:r>
              <a:rPr lang="en-US" sz="2600" dirty="0" smtClean="0"/>
              <a:t>androgen synthesis </a:t>
            </a:r>
            <a:r>
              <a:rPr lang="en-US" sz="2600" dirty="0"/>
              <a:t>inhibitors</a:t>
            </a:r>
            <a:r>
              <a:rPr lang="en-US" sz="2600" dirty="0" smtClean="0"/>
              <a:t>) and </a:t>
            </a:r>
            <a:r>
              <a:rPr lang="en-US" sz="2600" dirty="0"/>
              <a:t>e</a:t>
            </a:r>
            <a:r>
              <a:rPr lang="en-US" sz="2600" dirty="0" smtClean="0"/>
              <a:t>nd-stage </a:t>
            </a:r>
            <a:r>
              <a:rPr lang="en-US" sz="2600" dirty="0"/>
              <a:t>renal </a:t>
            </a:r>
            <a:r>
              <a:rPr lang="en-US" sz="2600" dirty="0" smtClean="0"/>
              <a:t>disease may produce functional</a:t>
            </a:r>
          </a:p>
          <a:p>
            <a:pPr marL="0" indent="0">
              <a:buNone/>
            </a:pPr>
            <a:r>
              <a:rPr lang="en-US" sz="2600" dirty="0" smtClean="0"/>
              <a:t> 	  primary hypogonadism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2100" dirty="0" smtClean="0">
                <a:solidFill>
                  <a:srgbClr val="FF0000"/>
                </a:solidFill>
              </a:rPr>
              <a:t>Intracytoplasmic </a:t>
            </a:r>
            <a:r>
              <a:rPr lang="en-US" sz="2100" dirty="0">
                <a:solidFill>
                  <a:srgbClr val="FF0000"/>
                </a:solidFill>
              </a:rPr>
              <a:t>sperm </a:t>
            </a:r>
            <a:r>
              <a:rPr lang="en-US" sz="2100" dirty="0" smtClean="0">
                <a:solidFill>
                  <a:srgbClr val="FF0000"/>
                </a:solidFill>
              </a:rPr>
              <a:t>injection (ICSI)  </a:t>
            </a:r>
            <a:r>
              <a:rPr lang="en-US" sz="2100" dirty="0">
                <a:solidFill>
                  <a:srgbClr val="FF0000"/>
                </a:solidFill>
              </a:rPr>
              <a:t>is an in vitro fertilization (IVF) </a:t>
            </a:r>
            <a:r>
              <a:rPr lang="en-US" sz="2100" dirty="0" smtClean="0">
                <a:solidFill>
                  <a:srgbClr val="FF0000"/>
                </a:solidFill>
              </a:rPr>
              <a:t>procedure in </a:t>
            </a:r>
            <a:r>
              <a:rPr lang="en-US" sz="2100" dirty="0">
                <a:solidFill>
                  <a:srgbClr val="FF0000"/>
                </a:solidFill>
              </a:rPr>
              <a:t>which a single sperm cell </a:t>
            </a:r>
            <a:endParaRPr lang="en-US" sz="21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   is </a:t>
            </a:r>
            <a:r>
              <a:rPr lang="en-US" sz="2100" dirty="0">
                <a:solidFill>
                  <a:srgbClr val="FF0000"/>
                </a:solidFill>
              </a:rPr>
              <a:t>injected directly into the cytoplasm of an </a:t>
            </a:r>
            <a:r>
              <a:rPr lang="en-US" sz="2100" dirty="0" smtClean="0">
                <a:solidFill>
                  <a:srgbClr val="FF0000"/>
                </a:solidFill>
              </a:rPr>
              <a:t>ovum</a:t>
            </a:r>
          </a:p>
          <a:p>
            <a:pPr marL="0" indent="0">
              <a:buNone/>
            </a:pPr>
            <a:endParaRPr lang="en-US" sz="21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009900"/>
                </a:solidFill>
              </a:rPr>
              <a:t>Secondary</a:t>
            </a:r>
            <a:r>
              <a:rPr lang="en-US" sz="4000" dirty="0"/>
              <a:t>: Secondary to a disorder of the pituitary or hypothalamus </a:t>
            </a:r>
            <a:r>
              <a:rPr lang="en-US" dirty="0"/>
              <a:t>(may be reversible: nutritional deficiency, opioids, glucocorticoid)(fertility may be restored with gonadotropin or </a:t>
            </a:r>
            <a:r>
              <a:rPr lang="en-US" dirty="0" err="1"/>
              <a:t>GnRH</a:t>
            </a:r>
            <a:r>
              <a:rPr lang="en-US" dirty="0"/>
              <a:t> therapy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000" dirty="0">
                <a:solidFill>
                  <a:srgbClr val="009900"/>
                </a:solidFill>
              </a:rPr>
              <a:t>Combined primary and secondary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44291" y="6176963"/>
            <a:ext cx="43676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i="1" dirty="0" smtClean="0">
              <a:solidFill>
                <a:prstClr val="black"/>
              </a:solidFill>
            </a:endParaRPr>
          </a:p>
          <a:p>
            <a:pPr lvl="0"/>
            <a:r>
              <a:rPr lang="en-US" sz="1400" i="1" dirty="0" smtClean="0">
                <a:solidFill>
                  <a:prstClr val="black"/>
                </a:solidFill>
              </a:rPr>
              <a:t>William </a:t>
            </a:r>
            <a:r>
              <a:rPr lang="en-US" sz="1400" i="1" dirty="0">
                <a:solidFill>
                  <a:prstClr val="black"/>
                </a:solidFill>
              </a:rPr>
              <a:t>Textbook of Endocrinology, 14</a:t>
            </a:r>
            <a:r>
              <a:rPr lang="en-US" sz="1400" i="1" baseline="30000" dirty="0">
                <a:solidFill>
                  <a:prstClr val="black"/>
                </a:solidFill>
              </a:rPr>
              <a:t>th</a:t>
            </a:r>
            <a:r>
              <a:rPr lang="en-US" sz="1400" i="1" dirty="0">
                <a:solidFill>
                  <a:prstClr val="black"/>
                </a:solidFill>
              </a:rPr>
              <a:t> Edition,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0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753" t="22925" r="49200" b="17341"/>
          <a:stretch/>
        </p:blipFill>
        <p:spPr>
          <a:xfrm>
            <a:off x="2978066" y="157656"/>
            <a:ext cx="4978261" cy="6421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38897" y="6027003"/>
            <a:ext cx="3153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May 2018, 103(5):1–30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Academy of Andrology</a:t>
            </a:r>
          </a:p>
        </p:txBody>
      </p:sp>
    </p:spTree>
    <p:extLst>
      <p:ext uri="{BB962C8B-B14F-4D97-AF65-F5344CB8AC3E}">
        <p14:creationId xmlns:p14="http://schemas.microsoft.com/office/powerpoint/2010/main" val="28426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Symptoms </a:t>
            </a:r>
            <a:r>
              <a:rPr lang="en-US" b="1" dirty="0">
                <a:solidFill>
                  <a:srgbClr val="0000FF"/>
                </a:solidFill>
              </a:rPr>
              <a:t>and Signs Suggestive of </a:t>
            </a:r>
            <a:r>
              <a:rPr lang="en-US" b="1" dirty="0" smtClean="0">
                <a:solidFill>
                  <a:srgbClr val="0000FF"/>
                </a:solidFill>
              </a:rPr>
              <a:t>Testosterone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Deficiency in Men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Specific symptoms and </a:t>
            </a:r>
            <a:r>
              <a:rPr lang="en-US" dirty="0" smtClean="0">
                <a:solidFill>
                  <a:srgbClr val="FF0000"/>
                </a:solidFill>
              </a:rPr>
              <a:t>signs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404773"/>
          </a:xfrm>
        </p:spPr>
        <p:txBody>
          <a:bodyPr>
            <a:normAutofit/>
          </a:bodyPr>
          <a:lstStyle/>
          <a:p>
            <a:r>
              <a:rPr lang="en-US" sz="2000" dirty="0"/>
              <a:t>Incomplete or delayed sexual development</a:t>
            </a:r>
          </a:p>
          <a:p>
            <a:r>
              <a:rPr lang="en-US" sz="2000" dirty="0"/>
              <a:t>Loss of body (axillary and pubic) hair</a:t>
            </a:r>
          </a:p>
          <a:p>
            <a:r>
              <a:rPr lang="en-US" sz="2000" dirty="0"/>
              <a:t>Very small testes </a:t>
            </a:r>
            <a:r>
              <a:rPr lang="en-US" sz="2000" dirty="0" smtClean="0"/>
              <a:t>(&lt;4-6 </a:t>
            </a:r>
            <a:r>
              <a:rPr lang="en-US" sz="2000" dirty="0"/>
              <a:t>mL</a:t>
            </a:r>
            <a:r>
              <a:rPr lang="en-US" sz="2000" dirty="0" smtClean="0"/>
              <a:t>)(&lt;2cm in length)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Suggestive symptoms and </a:t>
            </a:r>
            <a:r>
              <a:rPr lang="en-US" dirty="0" smtClean="0">
                <a:solidFill>
                  <a:srgbClr val="FF9900"/>
                </a:solidFill>
              </a:rPr>
              <a:t>signs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93979" cy="36845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Reduced sexual desire (libido) and activity</a:t>
            </a:r>
          </a:p>
          <a:p>
            <a:r>
              <a:rPr lang="en-US" dirty="0"/>
              <a:t>Decreased spontaneous erections, erectile dysfunction</a:t>
            </a:r>
          </a:p>
          <a:p>
            <a:r>
              <a:rPr lang="en-US" dirty="0"/>
              <a:t>Breast discomfort, gynecomastia</a:t>
            </a:r>
          </a:p>
          <a:p>
            <a:r>
              <a:rPr lang="en-US" dirty="0" err="1"/>
              <a:t>Eunuchoidal</a:t>
            </a:r>
            <a:r>
              <a:rPr lang="en-US" dirty="0"/>
              <a:t> body </a:t>
            </a:r>
            <a:r>
              <a:rPr lang="en-US" dirty="0" smtClean="0"/>
              <a:t>proportions </a:t>
            </a:r>
          </a:p>
          <a:p>
            <a:r>
              <a:rPr lang="en-US" dirty="0" smtClean="0"/>
              <a:t>Inability </a:t>
            </a:r>
            <a:r>
              <a:rPr lang="en-US" dirty="0"/>
              <a:t>to father children, low sperm count</a:t>
            </a:r>
          </a:p>
          <a:p>
            <a:r>
              <a:rPr lang="en-US" dirty="0"/>
              <a:t>Height loss, low-trauma fracture, low BMD</a:t>
            </a:r>
          </a:p>
          <a:p>
            <a:r>
              <a:rPr lang="en-US" dirty="0"/>
              <a:t>Hot flushes, sweats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788" y="4025462"/>
            <a:ext cx="444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900"/>
                </a:solidFill>
              </a:rPr>
              <a:t>Nonspecific symptoms and signs associated </a:t>
            </a:r>
            <a:r>
              <a:rPr lang="en-US" sz="2000" b="1" dirty="0" smtClean="0">
                <a:solidFill>
                  <a:srgbClr val="009900"/>
                </a:solidFill>
              </a:rPr>
              <a:t>with testosterone </a:t>
            </a:r>
            <a:r>
              <a:rPr lang="en-US" sz="2000" b="1" dirty="0">
                <a:solidFill>
                  <a:srgbClr val="009900"/>
                </a:solidFill>
              </a:rPr>
              <a:t>deficiency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788" y="4733348"/>
            <a:ext cx="48042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Decreased energy, motivation, initiative, and self-confidence</a:t>
            </a:r>
          </a:p>
          <a:p>
            <a:r>
              <a:rPr lang="en-US" sz="1500" dirty="0"/>
              <a:t>Feeling sad or blue, depressed mood, persistent low-grade</a:t>
            </a:r>
          </a:p>
          <a:p>
            <a:r>
              <a:rPr lang="en-US" sz="1500" dirty="0"/>
              <a:t>depressive disorder</a:t>
            </a:r>
          </a:p>
          <a:p>
            <a:r>
              <a:rPr lang="en-US" sz="1500" dirty="0"/>
              <a:t>Poor concentration and memory</a:t>
            </a:r>
          </a:p>
          <a:p>
            <a:r>
              <a:rPr lang="en-US" sz="1500" dirty="0"/>
              <a:t>Sleep disturbance, increased sleepiness</a:t>
            </a:r>
          </a:p>
          <a:p>
            <a:r>
              <a:rPr lang="en-US" sz="1500" dirty="0"/>
              <a:t>Mild unexplained anemia (normochromic, normocytic)</a:t>
            </a:r>
          </a:p>
          <a:p>
            <a:r>
              <a:rPr lang="en-US" sz="1500" dirty="0"/>
              <a:t>Reduced muscle bulk and strength</a:t>
            </a:r>
          </a:p>
          <a:p>
            <a:r>
              <a:rPr lang="en-US" sz="1500" dirty="0"/>
              <a:t>Increased body fat, body mass index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4739" y="5881179"/>
            <a:ext cx="5381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May 2018, 103(5):</a:t>
            </a:r>
            <a:r>
              <a:rPr lang="en-US" sz="1200" dirty="0" smtClean="0">
                <a:solidFill>
                  <a:prstClr val="black"/>
                </a:solidFill>
              </a:rPr>
              <a:t>1–30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</a:rPr>
              <a:t>Endocrine Society</a:t>
            </a:r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Academy of </a:t>
            </a:r>
            <a:r>
              <a:rPr lang="en-US" sz="1200" dirty="0" smtClean="0">
                <a:solidFill>
                  <a:prstClr val="black"/>
                </a:solidFill>
              </a:rPr>
              <a:t>Andrology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</a:rPr>
              <a:t>Williams Textbook of Endocrinology, 14</a:t>
            </a:r>
            <a:r>
              <a:rPr lang="en-US" sz="1200" baseline="30000" dirty="0" smtClean="0">
                <a:solidFill>
                  <a:prstClr val="black"/>
                </a:solidFill>
              </a:rPr>
              <a:t>th</a:t>
            </a:r>
            <a:r>
              <a:rPr lang="en-US" sz="1200" dirty="0" smtClean="0">
                <a:solidFill>
                  <a:prstClr val="black"/>
                </a:solidFill>
              </a:rPr>
              <a:t> edition, 2020</a:t>
            </a:r>
          </a:p>
        </p:txBody>
      </p:sp>
    </p:spTree>
    <p:extLst>
      <p:ext uri="{BB962C8B-B14F-4D97-AF65-F5344CB8AC3E}">
        <p14:creationId xmlns:p14="http://schemas.microsoft.com/office/powerpoint/2010/main" val="16150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Testosterone Measurement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Testosterone </a:t>
            </a:r>
            <a:r>
              <a:rPr lang="en-US" dirty="0" smtClean="0"/>
              <a:t>has significant </a:t>
            </a:r>
            <a:r>
              <a:rPr lang="en-US" dirty="0" smtClean="0">
                <a:solidFill>
                  <a:srgbClr val="00A44A"/>
                </a:solidFill>
              </a:rPr>
              <a:t>diurnal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00A44A"/>
                </a:solidFill>
              </a:rPr>
              <a:t>day-to-day </a:t>
            </a:r>
            <a:r>
              <a:rPr lang="en-US" dirty="0" smtClean="0">
                <a:solidFill>
                  <a:srgbClr val="00A44A"/>
                </a:solidFill>
              </a:rPr>
              <a:t>variations</a:t>
            </a:r>
          </a:p>
          <a:p>
            <a:r>
              <a:rPr lang="en-US" dirty="0" smtClean="0"/>
              <a:t>It may </a:t>
            </a:r>
            <a:r>
              <a:rPr lang="en-US" dirty="0"/>
              <a:t>be </a:t>
            </a:r>
            <a:r>
              <a:rPr lang="en-US" dirty="0" smtClean="0">
                <a:solidFill>
                  <a:srgbClr val="C00000"/>
                </a:solidFill>
              </a:rPr>
              <a:t>suppressed</a:t>
            </a:r>
            <a:r>
              <a:rPr lang="en-US" dirty="0" smtClean="0"/>
              <a:t> by </a:t>
            </a:r>
            <a:r>
              <a:rPr lang="en-US" dirty="0">
                <a:solidFill>
                  <a:srgbClr val="C00000"/>
                </a:solidFill>
              </a:rPr>
              <a:t>food intake or </a:t>
            </a:r>
            <a:r>
              <a:rPr lang="en-US" dirty="0" smtClean="0">
                <a:solidFill>
                  <a:srgbClr val="C00000"/>
                </a:solidFill>
              </a:rPr>
              <a:t>glucose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9900"/>
                </a:solidFill>
              </a:rPr>
              <a:t>Total </a:t>
            </a:r>
            <a:r>
              <a:rPr lang="en-US" dirty="0">
                <a:solidFill>
                  <a:srgbClr val="009900"/>
                </a:solidFill>
              </a:rPr>
              <a:t>testosterone concentrations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should </a:t>
            </a:r>
            <a:r>
              <a:rPr lang="en-US" dirty="0" smtClean="0">
                <a:solidFill>
                  <a:srgbClr val="009900"/>
                </a:solidFill>
              </a:rPr>
              <a:t>measured</a:t>
            </a:r>
            <a:endParaRPr lang="en-US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900"/>
                </a:solidFill>
              </a:rPr>
              <a:t>	on </a:t>
            </a:r>
            <a:r>
              <a:rPr lang="en-US" dirty="0">
                <a:solidFill>
                  <a:srgbClr val="009900"/>
                </a:solidFill>
              </a:rPr>
              <a:t>two separate mornings when </a:t>
            </a:r>
            <a:r>
              <a:rPr lang="en-US" dirty="0" smtClean="0">
                <a:solidFill>
                  <a:srgbClr val="009900"/>
                </a:solidFill>
              </a:rPr>
              <a:t>the patient </a:t>
            </a:r>
            <a:r>
              <a:rPr lang="en-US" dirty="0">
                <a:solidFill>
                  <a:srgbClr val="009900"/>
                </a:solidFill>
              </a:rPr>
              <a:t>is </a:t>
            </a:r>
            <a:r>
              <a:rPr lang="en-US" dirty="0" smtClean="0">
                <a:solidFill>
                  <a:srgbClr val="009900"/>
                </a:solidFill>
              </a:rPr>
              <a:t>fasting</a:t>
            </a:r>
          </a:p>
          <a:p>
            <a:pPr marL="0" indent="0">
              <a:buNone/>
            </a:pPr>
            <a:endParaRPr lang="en-US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99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Testosterone should be measured if clinically indicated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00A44A"/>
                </a:solidFill>
              </a:rPr>
              <a:t>  No screening </a:t>
            </a:r>
            <a:r>
              <a:rPr lang="en-US" b="1" dirty="0">
                <a:solidFill>
                  <a:srgbClr val="00A44A"/>
                </a:solidFill>
              </a:rPr>
              <a:t>and case detection for hypogonadism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3379" y="6043448"/>
            <a:ext cx="3678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prstClr val="black"/>
                </a:solidFill>
              </a:rPr>
              <a:t>J Clin Endocrinol Metab, May 2018, 103(5):1–30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European Academy of Andrology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5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56441" y="365125"/>
            <a:ext cx="10909737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Conditions in Which There Is a </a:t>
            </a:r>
            <a:r>
              <a:rPr lang="en-US" sz="3200" b="1" dirty="0" smtClean="0">
                <a:solidFill>
                  <a:srgbClr val="0000FF"/>
                </a:solidFill>
              </a:rPr>
              <a:t>High prevalence </a:t>
            </a:r>
            <a:r>
              <a:rPr lang="en-US" sz="3200" b="1" dirty="0">
                <a:solidFill>
                  <a:srgbClr val="0000FF"/>
                </a:solidFill>
              </a:rPr>
              <a:t>of Low T </a:t>
            </a:r>
            <a:r>
              <a:rPr lang="en-US" sz="3200" b="1" dirty="0" smtClean="0">
                <a:solidFill>
                  <a:srgbClr val="0000FF"/>
                </a:solidFill>
              </a:rPr>
              <a:t>levels: Measure Serum </a:t>
            </a:r>
            <a:r>
              <a:rPr lang="en-US" sz="3200" b="1" dirty="0">
                <a:solidFill>
                  <a:srgbClr val="0000FF"/>
                </a:solidFill>
              </a:rPr>
              <a:t>T </a:t>
            </a:r>
            <a:r>
              <a:rPr lang="en-US" sz="3200" b="1" dirty="0" smtClean="0">
                <a:solidFill>
                  <a:srgbClr val="0000FF"/>
                </a:solidFill>
              </a:rPr>
              <a:t>Concentrations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618"/>
                </a:solidFill>
              </a:rPr>
              <a:t>Pituitary mass, radiation to the pituitary region, or other </a:t>
            </a:r>
            <a:r>
              <a:rPr lang="en-US" dirty="0" smtClean="0">
                <a:solidFill>
                  <a:srgbClr val="003618"/>
                </a:solidFill>
              </a:rPr>
              <a:t>diseases of </a:t>
            </a:r>
            <a:r>
              <a:rPr lang="en-US" dirty="0">
                <a:solidFill>
                  <a:srgbClr val="003618"/>
                </a:solidFill>
              </a:rPr>
              <a:t>the </a:t>
            </a:r>
            <a:r>
              <a:rPr lang="en-US" dirty="0" err="1">
                <a:solidFill>
                  <a:srgbClr val="003618"/>
                </a:solidFill>
              </a:rPr>
              <a:t>sellar</a:t>
            </a:r>
            <a:r>
              <a:rPr lang="en-US" dirty="0">
                <a:solidFill>
                  <a:srgbClr val="003618"/>
                </a:solidFill>
              </a:rPr>
              <a:t> region</a:t>
            </a:r>
          </a:p>
          <a:p>
            <a:r>
              <a:rPr lang="en-US" dirty="0">
                <a:solidFill>
                  <a:srgbClr val="C00000"/>
                </a:solidFill>
              </a:rPr>
              <a:t>Treatment with medications that affect T production </a:t>
            </a:r>
            <a:r>
              <a:rPr lang="en-US" dirty="0" smtClean="0">
                <a:solidFill>
                  <a:srgbClr val="C00000"/>
                </a:solidFill>
              </a:rPr>
              <a:t>or metabolism</a:t>
            </a:r>
            <a:r>
              <a:rPr lang="en-US" dirty="0">
                <a:solidFill>
                  <a:srgbClr val="C00000"/>
                </a:solidFill>
              </a:rPr>
              <a:t>, such as opioids and glucocorticoids</a:t>
            </a:r>
          </a:p>
          <a:p>
            <a:r>
              <a:rPr lang="en-US" dirty="0">
                <a:solidFill>
                  <a:srgbClr val="00B0F0"/>
                </a:solidFill>
              </a:rPr>
              <a:t>Withdrawal from long-term androgenic–anabolic steroid (AAS) </a:t>
            </a:r>
            <a:r>
              <a:rPr lang="en-US" dirty="0" smtClean="0">
                <a:solidFill>
                  <a:srgbClr val="00B0F0"/>
                </a:solidFill>
              </a:rPr>
              <a:t>use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HIV-associated weight loss</a:t>
            </a:r>
          </a:p>
          <a:p>
            <a:r>
              <a:rPr lang="en-US" dirty="0"/>
              <a:t>Infertility</a:t>
            </a:r>
          </a:p>
          <a:p>
            <a:r>
              <a:rPr lang="en-US" dirty="0">
                <a:solidFill>
                  <a:srgbClr val="00A44A"/>
                </a:solidFill>
              </a:rPr>
              <a:t>Osteoporosis or low trauma </a:t>
            </a:r>
            <a:r>
              <a:rPr lang="en-US" dirty="0" smtClean="0">
                <a:solidFill>
                  <a:srgbClr val="00A44A"/>
                </a:solidFill>
              </a:rPr>
              <a:t>fracture</a:t>
            </a:r>
            <a:endParaRPr lang="en-US" dirty="0">
              <a:solidFill>
                <a:srgbClr val="00A44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6649" y="5896401"/>
            <a:ext cx="358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May 2018, 103(5):1–30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Academy of Andrology</a:t>
            </a:r>
          </a:p>
        </p:txBody>
      </p:sp>
    </p:spTree>
    <p:extLst>
      <p:ext uri="{BB962C8B-B14F-4D97-AF65-F5344CB8AC3E}">
        <p14:creationId xmlns:p14="http://schemas.microsoft.com/office/powerpoint/2010/main" val="14992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3283" y="5699262"/>
            <a:ext cx="3153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J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Endocrinol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Metab</a:t>
            </a:r>
            <a:r>
              <a:rPr lang="en-US" sz="1200" dirty="0">
                <a:solidFill>
                  <a:prstClr val="black"/>
                </a:solidFill>
              </a:rPr>
              <a:t>, May 2018, 103(5):1–30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European Academy of Andrology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53" t="26063" r="50541" b="10690"/>
          <a:stretch/>
        </p:blipFill>
        <p:spPr>
          <a:xfrm>
            <a:off x="3110197" y="122839"/>
            <a:ext cx="5813086" cy="67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Total testosterone (TT) and Bioavailable 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A44A"/>
                </a:solidFill>
              </a:rPr>
              <a:t>Serum TT concentration</a:t>
            </a:r>
            <a:r>
              <a:rPr lang="en-US" dirty="0"/>
              <a:t>: Sum of </a:t>
            </a:r>
            <a:r>
              <a:rPr lang="en-US" dirty="0">
                <a:solidFill>
                  <a:srgbClr val="00A44A"/>
                </a:solidFill>
              </a:rPr>
              <a:t>unbound and protein-bound </a:t>
            </a:r>
            <a:r>
              <a:rPr lang="en-US" dirty="0"/>
              <a:t>T in circulation</a:t>
            </a:r>
          </a:p>
          <a:p>
            <a:r>
              <a:rPr lang="en-US" dirty="0"/>
              <a:t> Most of the circulating T is bound to </a:t>
            </a:r>
            <a:r>
              <a:rPr lang="en-US" dirty="0">
                <a:solidFill>
                  <a:srgbClr val="FF0000"/>
                </a:solidFill>
              </a:rPr>
              <a:t>SHBG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albumin</a:t>
            </a:r>
            <a:r>
              <a:rPr lang="en-US" dirty="0"/>
              <a:t> and, to a lesser extent, to </a:t>
            </a:r>
            <a:r>
              <a:rPr lang="en-US" dirty="0">
                <a:solidFill>
                  <a:srgbClr val="FF0000"/>
                </a:solidFill>
              </a:rPr>
              <a:t>cortisol-binding </a:t>
            </a:r>
            <a:r>
              <a:rPr lang="en-US" dirty="0" smtClean="0">
                <a:solidFill>
                  <a:srgbClr val="FF0000"/>
                </a:solidFill>
              </a:rPr>
              <a:t>globulin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orosomucoid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only 2.0% to 4.0% </a:t>
            </a:r>
            <a:r>
              <a:rPr lang="en-US" dirty="0"/>
              <a:t>of </a:t>
            </a:r>
            <a:r>
              <a:rPr lang="en-US" dirty="0" smtClean="0"/>
              <a:t>circulating T </a:t>
            </a:r>
            <a:r>
              <a:rPr lang="en-US" dirty="0"/>
              <a:t>is unbound or </a:t>
            </a:r>
            <a:r>
              <a:rPr lang="en-US" dirty="0">
                <a:solidFill>
                  <a:srgbClr val="0000FF"/>
                </a:solidFill>
              </a:rPr>
              <a:t>free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rgbClr val="00A44A"/>
                </a:solidFill>
              </a:rPr>
              <a:t>B</a:t>
            </a:r>
            <a:r>
              <a:rPr lang="en-US" dirty="0" smtClean="0">
                <a:solidFill>
                  <a:srgbClr val="00A44A"/>
                </a:solidFill>
              </a:rPr>
              <a:t>ioavailable 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A44A"/>
                </a:solidFill>
              </a:rPr>
              <a:t>Unbound </a:t>
            </a:r>
            <a:r>
              <a:rPr lang="en-US" dirty="0">
                <a:solidFill>
                  <a:srgbClr val="00A44A"/>
                </a:solidFill>
              </a:rPr>
              <a:t>T plus T bound </a:t>
            </a:r>
            <a:r>
              <a:rPr lang="en-US" dirty="0" smtClean="0">
                <a:solidFill>
                  <a:srgbClr val="00A44A"/>
                </a:solidFill>
              </a:rPr>
              <a:t>with low </a:t>
            </a:r>
            <a:r>
              <a:rPr lang="en-US" dirty="0">
                <a:solidFill>
                  <a:srgbClr val="00A44A"/>
                </a:solidFill>
              </a:rPr>
              <a:t>affinity to albumin</a:t>
            </a:r>
            <a:r>
              <a:rPr lang="en-US" dirty="0"/>
              <a:t>, reflecting the view </a:t>
            </a:r>
            <a:r>
              <a:rPr lang="en-US" dirty="0" smtClean="0"/>
              <a:t>that albumin-bound </a:t>
            </a:r>
            <a:r>
              <a:rPr lang="en-US" dirty="0"/>
              <a:t>T is dissociable at the </a:t>
            </a:r>
            <a:r>
              <a:rPr lang="en-US" dirty="0" smtClean="0"/>
              <a:t>capillary level</a:t>
            </a:r>
            <a:r>
              <a:rPr lang="en-US" dirty="0"/>
              <a:t>, especially in tissues with relatively long </a:t>
            </a:r>
            <a:r>
              <a:rPr lang="en-US" dirty="0" smtClean="0"/>
              <a:t>blood transit </a:t>
            </a:r>
            <a:r>
              <a:rPr lang="en-US" dirty="0"/>
              <a:t>times (such as the liver and brain), and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00A44A"/>
                </a:solidFill>
              </a:rPr>
              <a:t>biologically </a:t>
            </a:r>
            <a:r>
              <a:rPr lang="en-US" dirty="0">
                <a:solidFill>
                  <a:srgbClr val="00A44A"/>
                </a:solidFill>
              </a:rPr>
              <a:t>available </a:t>
            </a:r>
            <a:r>
              <a:rPr lang="en-US" dirty="0"/>
              <a:t>for action in those tissues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Bioavailable testosterone concentrations are measured by ammonium sulfate precipitation or </a:t>
            </a:r>
            <a:r>
              <a:rPr lang="en-US" dirty="0" smtClean="0"/>
              <a:t>calculated from </a:t>
            </a:r>
            <a:r>
              <a:rPr lang="en-US" dirty="0"/>
              <a:t>TT, SHBG, and albumin levels 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39200" y="6027003"/>
            <a:ext cx="325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prstClr val="black"/>
                </a:solidFill>
              </a:rPr>
              <a:t>J Clin Endocrinol Metab, May 2018, 103(5):1–30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Endocrine Society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European Society of Endocrinology</a:t>
            </a:r>
          </a:p>
          <a:p>
            <a:pPr lvl="0"/>
            <a:r>
              <a:rPr lang="en-US" sz="1200">
                <a:solidFill>
                  <a:prstClr val="black"/>
                </a:solidFill>
              </a:rPr>
              <a:t>European Academy of Andrology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2534</Words>
  <Application>Microsoft Office PowerPoint</Application>
  <PresentationFormat>Widescreen</PresentationFormat>
  <Paragraphs>288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Hypogonadism in Men: Approaches and Treatment </vt:lpstr>
      <vt:lpstr>Male Hypogonadism</vt:lpstr>
      <vt:lpstr>Male Hypogonadism</vt:lpstr>
      <vt:lpstr>PowerPoint Presentation</vt:lpstr>
      <vt:lpstr>Symptoms and Signs Suggestive of Testosterone Deficiency in Men</vt:lpstr>
      <vt:lpstr>Testosterone Measurement</vt:lpstr>
      <vt:lpstr>Conditions in Which There Is a High prevalence of Low T levels: Measure Serum T Concentrations</vt:lpstr>
      <vt:lpstr>PowerPoint Presentation</vt:lpstr>
      <vt:lpstr>Total testosterone (TT) and Bioavailable T</vt:lpstr>
      <vt:lpstr>PowerPoint Presentation</vt:lpstr>
      <vt:lpstr>PowerPoint Presentation</vt:lpstr>
      <vt:lpstr>PowerPoint Presentation</vt:lpstr>
      <vt:lpstr>Is pituitary MRI necessary in middle aged and older men with hypogonadotropic hypogonadism?</vt:lpstr>
      <vt:lpstr>Men with Klinefelter Syndrome can benefit from genetic counseling</vt:lpstr>
      <vt:lpstr>Contraindications for testosterone therapy</vt:lpstr>
      <vt:lpstr>Potential Adverse Effects of Testosterone Replacement</vt:lpstr>
      <vt:lpstr>PowerPoint Presentation</vt:lpstr>
      <vt:lpstr>Monitoring of Testosterone Replacement Therapy </vt:lpstr>
      <vt:lpstr>Monitoring of Testosterone Replacement Therapy (Cont.)</vt:lpstr>
      <vt:lpstr>Monitoring of Testosterone Replacement Therapy (Cont.)</vt:lpstr>
      <vt:lpstr>Monitoring treatment with other formulations of Testosterone Replacement Therapy </vt:lpstr>
      <vt:lpstr>Fertility</vt:lpstr>
      <vt:lpstr>Normal Seminal fluid analysis</vt:lpstr>
      <vt:lpstr>Subfertile range of Seminal fluid analysis parameters</vt:lpstr>
      <vt:lpstr>Fertile range of Seminal fluid analysis parameters</vt:lpstr>
      <vt:lpstr>Gonadotropin Therapy in secondary hypogonadism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Dr.AshrafAminorroaya</dc:creator>
  <cp:lastModifiedBy>Dr.AshrafAminorroaya</cp:lastModifiedBy>
  <cp:revision>149</cp:revision>
  <dcterms:created xsi:type="dcterms:W3CDTF">2019-11-10T06:28:22Z</dcterms:created>
  <dcterms:modified xsi:type="dcterms:W3CDTF">2019-12-26T19:05:41Z</dcterms:modified>
</cp:coreProperties>
</file>