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477" r:id="rId4"/>
    <p:sldId id="478" r:id="rId5"/>
    <p:sldId id="479" r:id="rId6"/>
    <p:sldId id="480" r:id="rId7"/>
    <p:sldId id="481" r:id="rId8"/>
    <p:sldId id="482" r:id="rId9"/>
    <p:sldId id="485" r:id="rId10"/>
    <p:sldId id="257" r:id="rId11"/>
    <p:sldId id="363" r:id="rId12"/>
    <p:sldId id="318" r:id="rId13"/>
    <p:sldId id="367" r:id="rId14"/>
    <p:sldId id="383" r:id="rId15"/>
    <p:sldId id="378" r:id="rId16"/>
    <p:sldId id="379" r:id="rId17"/>
    <p:sldId id="380" r:id="rId18"/>
    <p:sldId id="400" r:id="rId19"/>
    <p:sldId id="381" r:id="rId20"/>
    <p:sldId id="384" r:id="rId21"/>
    <p:sldId id="319" r:id="rId22"/>
    <p:sldId id="320" r:id="rId23"/>
    <p:sldId id="455" r:id="rId24"/>
    <p:sldId id="462" r:id="rId25"/>
    <p:sldId id="463" r:id="rId26"/>
    <p:sldId id="464" r:id="rId27"/>
    <p:sldId id="387" r:id="rId28"/>
    <p:sldId id="405" r:id="rId29"/>
    <p:sldId id="486" r:id="rId30"/>
    <p:sldId id="487" r:id="rId31"/>
    <p:sldId id="406" r:id="rId32"/>
    <p:sldId id="468" r:id="rId33"/>
    <p:sldId id="467" r:id="rId34"/>
    <p:sldId id="471" r:id="rId35"/>
    <p:sldId id="442" r:id="rId36"/>
    <p:sldId id="469" r:id="rId37"/>
    <p:sldId id="447" r:id="rId38"/>
    <p:sldId id="470" r:id="rId39"/>
    <p:sldId id="472" r:id="rId40"/>
    <p:sldId id="412" r:id="rId41"/>
    <p:sldId id="409" r:id="rId42"/>
    <p:sldId id="410" r:id="rId43"/>
    <p:sldId id="473" r:id="rId44"/>
    <p:sldId id="411" r:id="rId45"/>
    <p:sldId id="421" r:id="rId46"/>
    <p:sldId id="390" r:id="rId47"/>
    <p:sldId id="389" r:id="rId48"/>
    <p:sldId id="474" r:id="rId49"/>
    <p:sldId id="392" r:id="rId50"/>
    <p:sldId id="393" r:id="rId51"/>
    <p:sldId id="403" r:id="rId52"/>
    <p:sldId id="402" r:id="rId53"/>
    <p:sldId id="451" r:id="rId54"/>
    <p:sldId id="413" r:id="rId55"/>
    <p:sldId id="397" r:id="rId56"/>
    <p:sldId id="453" r:id="rId57"/>
    <p:sldId id="398" r:id="rId58"/>
    <p:sldId id="401" r:id="rId59"/>
    <p:sldId id="461" r:id="rId60"/>
    <p:sldId id="476" r:id="rId61"/>
    <p:sldId id="433" r:id="rId62"/>
    <p:sldId id="326" r:id="rId63"/>
    <p:sldId id="417" r:id="rId64"/>
    <p:sldId id="424" r:id="rId65"/>
    <p:sldId id="435" r:id="rId66"/>
    <p:sldId id="432" r:id="rId67"/>
    <p:sldId id="489" r:id="rId68"/>
    <p:sldId id="427" r:id="rId69"/>
    <p:sldId id="437" r:id="rId70"/>
    <p:sldId id="458" r:id="rId71"/>
    <p:sldId id="460" r:id="rId72"/>
    <p:sldId id="488" r:id="rId73"/>
    <p:sldId id="425" r:id="rId74"/>
    <p:sldId id="426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B2A33-5D11-40F7-A3DB-33125CEFC6B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BFABD3-B2F3-4704-A4A5-5534E3EA4C4B}">
      <dgm:prSet phldrT="[Text]" phldr="1"/>
      <dgm:spPr/>
      <dgm:t>
        <a:bodyPr/>
        <a:lstStyle/>
        <a:p>
          <a:endParaRPr lang="en-US" dirty="0"/>
        </a:p>
      </dgm:t>
    </dgm:pt>
    <dgm:pt modelId="{563D70F7-85C3-43DC-A8CD-56D665551EB2}" type="parTrans" cxnId="{E730C1D3-E8D3-41D9-B92E-DD7CFD4B42E4}">
      <dgm:prSet/>
      <dgm:spPr/>
      <dgm:t>
        <a:bodyPr/>
        <a:lstStyle/>
        <a:p>
          <a:endParaRPr lang="en-US"/>
        </a:p>
      </dgm:t>
    </dgm:pt>
    <dgm:pt modelId="{77749F9B-D71B-4271-8D20-A7E9DD26F72E}" type="sibTrans" cxnId="{E730C1D3-E8D3-41D9-B92E-DD7CFD4B42E4}">
      <dgm:prSet/>
      <dgm:spPr/>
      <dgm:t>
        <a:bodyPr/>
        <a:lstStyle/>
        <a:p>
          <a:endParaRPr lang="en-US"/>
        </a:p>
      </dgm:t>
    </dgm:pt>
    <dgm:pt modelId="{47871D2A-A451-4856-B321-C15B3DD61C8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 smtClean="0"/>
            <a:t>Normal weight  :  % 14</a:t>
          </a:r>
          <a:endParaRPr lang="en-US" sz="2800" dirty="0"/>
        </a:p>
      </dgm:t>
    </dgm:pt>
    <dgm:pt modelId="{7995FF8C-FF86-4E51-B284-11996E5D831C}" type="parTrans" cxnId="{1D5342F2-F736-4166-A880-36201F3DC07C}">
      <dgm:prSet/>
      <dgm:spPr/>
      <dgm:t>
        <a:bodyPr/>
        <a:lstStyle/>
        <a:p>
          <a:endParaRPr lang="en-US"/>
        </a:p>
      </dgm:t>
    </dgm:pt>
    <dgm:pt modelId="{A92DDC59-872C-41B5-A76F-D22CE9EF4477}" type="sibTrans" cxnId="{1D5342F2-F736-4166-A880-36201F3DC07C}">
      <dgm:prSet/>
      <dgm:spPr/>
      <dgm:t>
        <a:bodyPr/>
        <a:lstStyle/>
        <a:p>
          <a:endParaRPr lang="en-US"/>
        </a:p>
      </dgm:t>
    </dgm:pt>
    <dgm:pt modelId="{E37C798E-02F6-42D4-B66B-97AC7AD32D00}">
      <dgm:prSet phldrT="[Text]" phldr="1"/>
      <dgm:spPr/>
      <dgm:t>
        <a:bodyPr/>
        <a:lstStyle/>
        <a:p>
          <a:endParaRPr lang="en-US"/>
        </a:p>
      </dgm:t>
    </dgm:pt>
    <dgm:pt modelId="{B96DF65D-FB91-4FD4-9C6C-6ED9728F1F6B}" type="parTrans" cxnId="{0318D8C1-CD30-4F22-BFD3-0ECC08A545EB}">
      <dgm:prSet/>
      <dgm:spPr/>
      <dgm:t>
        <a:bodyPr/>
        <a:lstStyle/>
        <a:p>
          <a:endParaRPr lang="en-US"/>
        </a:p>
      </dgm:t>
    </dgm:pt>
    <dgm:pt modelId="{546FB9FE-B420-40A8-8D27-FC975290B258}" type="sibTrans" cxnId="{0318D8C1-CD30-4F22-BFD3-0ECC08A545EB}">
      <dgm:prSet/>
      <dgm:spPr/>
      <dgm:t>
        <a:bodyPr/>
        <a:lstStyle/>
        <a:p>
          <a:endParaRPr lang="en-US"/>
        </a:p>
      </dgm:t>
    </dgm:pt>
    <dgm:pt modelId="{378DF0F8-1F8E-47C1-B7F9-6C14039AA6C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 smtClean="0"/>
            <a:t>Overweight  : % 22</a:t>
          </a:r>
          <a:endParaRPr lang="en-US" sz="2800" dirty="0"/>
        </a:p>
      </dgm:t>
    </dgm:pt>
    <dgm:pt modelId="{773FF833-4F1C-49DC-9D6C-1C344CAF1232}" type="parTrans" cxnId="{67400652-9841-4E31-9483-D01E9D6821D7}">
      <dgm:prSet/>
      <dgm:spPr/>
      <dgm:t>
        <a:bodyPr/>
        <a:lstStyle/>
        <a:p>
          <a:endParaRPr lang="en-US"/>
        </a:p>
      </dgm:t>
    </dgm:pt>
    <dgm:pt modelId="{67C0AECF-F436-403D-9CB0-E36DACFB389E}" type="sibTrans" cxnId="{67400652-9841-4E31-9483-D01E9D6821D7}">
      <dgm:prSet/>
      <dgm:spPr/>
      <dgm:t>
        <a:bodyPr/>
        <a:lstStyle/>
        <a:p>
          <a:endParaRPr lang="en-US"/>
        </a:p>
      </dgm:t>
    </dgm:pt>
    <dgm:pt modelId="{C181AB35-3D3A-4528-8DC1-97D0610251AD}">
      <dgm:prSet phldrT="[Text]" phldr="1"/>
      <dgm:spPr/>
      <dgm:t>
        <a:bodyPr/>
        <a:lstStyle/>
        <a:p>
          <a:endParaRPr lang="en-US"/>
        </a:p>
      </dgm:t>
    </dgm:pt>
    <dgm:pt modelId="{4A0D49B1-6E24-407C-92CD-1B4ACC850F6F}" type="parTrans" cxnId="{4EC6CBEE-AA75-461D-8986-0743BAB27475}">
      <dgm:prSet/>
      <dgm:spPr/>
      <dgm:t>
        <a:bodyPr/>
        <a:lstStyle/>
        <a:p>
          <a:endParaRPr lang="en-US"/>
        </a:p>
      </dgm:t>
    </dgm:pt>
    <dgm:pt modelId="{230B9418-A314-4B4A-BC9D-5C08FCEF6987}" type="sibTrans" cxnId="{4EC6CBEE-AA75-461D-8986-0743BAB27475}">
      <dgm:prSet/>
      <dgm:spPr/>
      <dgm:t>
        <a:bodyPr/>
        <a:lstStyle/>
        <a:p>
          <a:endParaRPr lang="en-US"/>
        </a:p>
      </dgm:t>
    </dgm:pt>
    <dgm:pt modelId="{D769C707-B2FA-4BE3-8FEC-703A5B96CA2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dirty="0" smtClean="0"/>
            <a:t>Obese  : % 43 </a:t>
          </a:r>
          <a:endParaRPr lang="en-US" sz="2800" dirty="0"/>
        </a:p>
      </dgm:t>
    </dgm:pt>
    <dgm:pt modelId="{C00C1A6B-83FF-4BB4-AEF7-79AA309CE7D3}" type="parTrans" cxnId="{2AB90CF8-D19F-43F4-9FF6-FF71BA06974B}">
      <dgm:prSet/>
      <dgm:spPr/>
      <dgm:t>
        <a:bodyPr/>
        <a:lstStyle/>
        <a:p>
          <a:endParaRPr lang="en-US"/>
        </a:p>
      </dgm:t>
    </dgm:pt>
    <dgm:pt modelId="{B60E0799-0EB8-421B-9348-90BF37D9685D}" type="sibTrans" cxnId="{2AB90CF8-D19F-43F4-9FF6-FF71BA06974B}">
      <dgm:prSet/>
      <dgm:spPr/>
      <dgm:t>
        <a:bodyPr/>
        <a:lstStyle/>
        <a:p>
          <a:endParaRPr lang="en-US"/>
        </a:p>
      </dgm:t>
    </dgm:pt>
    <dgm:pt modelId="{D05D5DF5-0393-4193-9D2D-67B736FD52D1}" type="pres">
      <dgm:prSet presAssocID="{704B2A33-5D11-40F7-A3DB-33125CEFC6B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1FC3290E-026C-4229-B288-D50DA1C263F0}" type="pres">
      <dgm:prSet presAssocID="{DCBFABD3-B2F3-4704-A4A5-5534E3EA4C4B}" presName="parenttextcomposite" presStyleCnt="0"/>
      <dgm:spPr/>
    </dgm:pt>
    <dgm:pt modelId="{A92F68E2-3880-460A-B77F-853C136B7E8A}" type="pres">
      <dgm:prSet presAssocID="{DCBFABD3-B2F3-4704-A4A5-5534E3EA4C4B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4075E-049F-4C9B-8B70-23F4D1C570BB}" type="pres">
      <dgm:prSet presAssocID="{DCBFABD3-B2F3-4704-A4A5-5534E3EA4C4B}" presName="composite" presStyleCnt="0"/>
      <dgm:spPr/>
    </dgm:pt>
    <dgm:pt modelId="{52BDBA01-91B6-47CB-802E-9CACC92E5211}" type="pres">
      <dgm:prSet presAssocID="{DCBFABD3-B2F3-4704-A4A5-5534E3EA4C4B}" presName="chevron1" presStyleLbl="alignNode1" presStyleIdx="0" presStyleCnt="21"/>
      <dgm:spPr/>
    </dgm:pt>
    <dgm:pt modelId="{56F3D7CE-157E-4AEB-AEB3-6D59C2D83C7E}" type="pres">
      <dgm:prSet presAssocID="{DCBFABD3-B2F3-4704-A4A5-5534E3EA4C4B}" presName="chevron2" presStyleLbl="alignNode1" presStyleIdx="1" presStyleCnt="21"/>
      <dgm:spPr/>
    </dgm:pt>
    <dgm:pt modelId="{4386CA2B-1A8D-4125-B546-56AC92038249}" type="pres">
      <dgm:prSet presAssocID="{DCBFABD3-B2F3-4704-A4A5-5534E3EA4C4B}" presName="chevron3" presStyleLbl="alignNode1" presStyleIdx="2" presStyleCnt="21"/>
      <dgm:spPr/>
    </dgm:pt>
    <dgm:pt modelId="{9F02B92C-660A-428D-A543-A2B5742B1CDC}" type="pres">
      <dgm:prSet presAssocID="{DCBFABD3-B2F3-4704-A4A5-5534E3EA4C4B}" presName="chevron4" presStyleLbl="alignNode1" presStyleIdx="3" presStyleCnt="21"/>
      <dgm:spPr/>
    </dgm:pt>
    <dgm:pt modelId="{6B4B1167-F765-49E2-A527-7E72D7CF1C78}" type="pres">
      <dgm:prSet presAssocID="{DCBFABD3-B2F3-4704-A4A5-5534E3EA4C4B}" presName="chevron5" presStyleLbl="alignNode1" presStyleIdx="4" presStyleCnt="21"/>
      <dgm:spPr/>
    </dgm:pt>
    <dgm:pt modelId="{E1DB40DA-1210-4D4B-97F6-FC3B20B30C74}" type="pres">
      <dgm:prSet presAssocID="{DCBFABD3-B2F3-4704-A4A5-5534E3EA4C4B}" presName="chevron6" presStyleLbl="alignNode1" presStyleIdx="5" presStyleCnt="21"/>
      <dgm:spPr/>
    </dgm:pt>
    <dgm:pt modelId="{A6DE8982-84AC-471A-A554-5332671DB6E4}" type="pres">
      <dgm:prSet presAssocID="{DCBFABD3-B2F3-4704-A4A5-5534E3EA4C4B}" presName="chevron7" presStyleLbl="alignNode1" presStyleIdx="6" presStyleCnt="21"/>
      <dgm:spPr/>
    </dgm:pt>
    <dgm:pt modelId="{DC6E5CFE-8744-4FF7-9622-79CCA16A923E}" type="pres">
      <dgm:prSet presAssocID="{DCBFABD3-B2F3-4704-A4A5-5534E3EA4C4B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AE0E6-CE97-4444-B0EC-679F756B088A}" type="pres">
      <dgm:prSet presAssocID="{77749F9B-D71B-4271-8D20-A7E9DD26F72E}" presName="sibTrans" presStyleCnt="0"/>
      <dgm:spPr/>
    </dgm:pt>
    <dgm:pt modelId="{7A614DD2-2F9D-4518-93A2-A5D343545642}" type="pres">
      <dgm:prSet presAssocID="{E37C798E-02F6-42D4-B66B-97AC7AD32D00}" presName="parenttextcomposite" presStyleCnt="0"/>
      <dgm:spPr/>
    </dgm:pt>
    <dgm:pt modelId="{B6563239-A786-429F-9A6B-C14C5772B5D5}" type="pres">
      <dgm:prSet presAssocID="{E37C798E-02F6-42D4-B66B-97AC7AD32D0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F489E-9452-4EBF-A3DD-DD5359374902}" type="pres">
      <dgm:prSet presAssocID="{E37C798E-02F6-42D4-B66B-97AC7AD32D00}" presName="composite" presStyleCnt="0"/>
      <dgm:spPr/>
    </dgm:pt>
    <dgm:pt modelId="{263573E5-175C-46D8-BED8-278019F86EE9}" type="pres">
      <dgm:prSet presAssocID="{E37C798E-02F6-42D4-B66B-97AC7AD32D00}" presName="chevron1" presStyleLbl="alignNode1" presStyleIdx="7" presStyleCnt="21"/>
      <dgm:spPr/>
    </dgm:pt>
    <dgm:pt modelId="{CB988F6E-0B9D-494C-B42A-F3BFECC225E9}" type="pres">
      <dgm:prSet presAssocID="{E37C798E-02F6-42D4-B66B-97AC7AD32D00}" presName="chevron2" presStyleLbl="alignNode1" presStyleIdx="8" presStyleCnt="21"/>
      <dgm:spPr/>
    </dgm:pt>
    <dgm:pt modelId="{548AA413-DA92-49EA-BD48-FC63AF1EB05F}" type="pres">
      <dgm:prSet presAssocID="{E37C798E-02F6-42D4-B66B-97AC7AD32D00}" presName="chevron3" presStyleLbl="alignNode1" presStyleIdx="9" presStyleCnt="21"/>
      <dgm:spPr/>
    </dgm:pt>
    <dgm:pt modelId="{F508670A-5196-4CE9-975D-43DE1D23F4C1}" type="pres">
      <dgm:prSet presAssocID="{E37C798E-02F6-42D4-B66B-97AC7AD32D00}" presName="chevron4" presStyleLbl="alignNode1" presStyleIdx="10" presStyleCnt="21"/>
      <dgm:spPr/>
    </dgm:pt>
    <dgm:pt modelId="{30C95AAC-9735-4221-911F-824C4DB8B65D}" type="pres">
      <dgm:prSet presAssocID="{E37C798E-02F6-42D4-B66B-97AC7AD32D00}" presName="chevron5" presStyleLbl="alignNode1" presStyleIdx="11" presStyleCnt="21"/>
      <dgm:spPr/>
    </dgm:pt>
    <dgm:pt modelId="{819F5174-57A6-4805-853C-642FF57BEE6B}" type="pres">
      <dgm:prSet presAssocID="{E37C798E-02F6-42D4-B66B-97AC7AD32D00}" presName="chevron6" presStyleLbl="alignNode1" presStyleIdx="12" presStyleCnt="21"/>
      <dgm:spPr/>
    </dgm:pt>
    <dgm:pt modelId="{0DD4E300-4BDD-4B93-B988-3847E759C002}" type="pres">
      <dgm:prSet presAssocID="{E37C798E-02F6-42D4-B66B-97AC7AD32D00}" presName="chevron7" presStyleLbl="alignNode1" presStyleIdx="13" presStyleCnt="21"/>
      <dgm:spPr/>
    </dgm:pt>
    <dgm:pt modelId="{CF50C471-896F-4C15-AE8F-DAA827165275}" type="pres">
      <dgm:prSet presAssocID="{E37C798E-02F6-42D4-B66B-97AC7AD32D00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A28B5-B22D-44C0-82C0-8D1F66C0719C}" type="pres">
      <dgm:prSet presAssocID="{546FB9FE-B420-40A8-8D27-FC975290B258}" presName="sibTrans" presStyleCnt="0"/>
      <dgm:spPr/>
    </dgm:pt>
    <dgm:pt modelId="{C9D61732-F9DA-493A-BFF9-EB46E2DABA6B}" type="pres">
      <dgm:prSet presAssocID="{C181AB35-3D3A-4528-8DC1-97D0610251AD}" presName="parenttextcomposite" presStyleCnt="0"/>
      <dgm:spPr/>
    </dgm:pt>
    <dgm:pt modelId="{0C44B34B-292D-4247-AF01-5BE7439885E1}" type="pres">
      <dgm:prSet presAssocID="{C181AB35-3D3A-4528-8DC1-97D0610251A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7DDC4-B964-4C9E-A2CE-38638EE4D7B9}" type="pres">
      <dgm:prSet presAssocID="{C181AB35-3D3A-4528-8DC1-97D0610251AD}" presName="composite" presStyleCnt="0"/>
      <dgm:spPr/>
    </dgm:pt>
    <dgm:pt modelId="{674A6056-73F0-4CA7-BD2F-741458E5B9CF}" type="pres">
      <dgm:prSet presAssocID="{C181AB35-3D3A-4528-8DC1-97D0610251AD}" presName="chevron1" presStyleLbl="alignNode1" presStyleIdx="14" presStyleCnt="21"/>
      <dgm:spPr/>
    </dgm:pt>
    <dgm:pt modelId="{59C00B55-0078-48E1-A881-C21605BF72AD}" type="pres">
      <dgm:prSet presAssocID="{C181AB35-3D3A-4528-8DC1-97D0610251AD}" presName="chevron2" presStyleLbl="alignNode1" presStyleIdx="15" presStyleCnt="21"/>
      <dgm:spPr/>
    </dgm:pt>
    <dgm:pt modelId="{A7B9A48E-1429-4FB9-A477-882F995E0DEB}" type="pres">
      <dgm:prSet presAssocID="{C181AB35-3D3A-4528-8DC1-97D0610251AD}" presName="chevron3" presStyleLbl="alignNode1" presStyleIdx="16" presStyleCnt="21"/>
      <dgm:spPr/>
    </dgm:pt>
    <dgm:pt modelId="{D8C2B5A6-2DBD-45BC-9B21-4770DAE47804}" type="pres">
      <dgm:prSet presAssocID="{C181AB35-3D3A-4528-8DC1-97D0610251AD}" presName="chevron4" presStyleLbl="alignNode1" presStyleIdx="17" presStyleCnt="21"/>
      <dgm:spPr/>
    </dgm:pt>
    <dgm:pt modelId="{36FE3483-1627-4668-82E2-3AC2E3D7A441}" type="pres">
      <dgm:prSet presAssocID="{C181AB35-3D3A-4528-8DC1-97D0610251AD}" presName="chevron5" presStyleLbl="alignNode1" presStyleIdx="18" presStyleCnt="21"/>
      <dgm:spPr/>
    </dgm:pt>
    <dgm:pt modelId="{76025A0F-906D-4384-9913-E9612D4AC5A0}" type="pres">
      <dgm:prSet presAssocID="{C181AB35-3D3A-4528-8DC1-97D0610251AD}" presName="chevron6" presStyleLbl="alignNode1" presStyleIdx="19" presStyleCnt="21"/>
      <dgm:spPr/>
    </dgm:pt>
    <dgm:pt modelId="{1A5DCF9F-76CE-4DAF-BE27-09C4800C7EEE}" type="pres">
      <dgm:prSet presAssocID="{C181AB35-3D3A-4528-8DC1-97D0610251AD}" presName="chevron7" presStyleLbl="alignNode1" presStyleIdx="20" presStyleCnt="21"/>
      <dgm:spPr/>
    </dgm:pt>
    <dgm:pt modelId="{06EDC3C2-5494-4821-809A-D015FA02469E}" type="pres">
      <dgm:prSet presAssocID="{C181AB35-3D3A-4528-8DC1-97D0610251A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18D8C1-CD30-4F22-BFD3-0ECC08A545EB}" srcId="{704B2A33-5D11-40F7-A3DB-33125CEFC6B9}" destId="{E37C798E-02F6-42D4-B66B-97AC7AD32D00}" srcOrd="1" destOrd="0" parTransId="{B96DF65D-FB91-4FD4-9C6C-6ED9728F1F6B}" sibTransId="{546FB9FE-B420-40A8-8D27-FC975290B258}"/>
    <dgm:cxn modelId="{5EA8FE5C-C932-4201-912B-D031CC593F1C}" type="presOf" srcId="{378DF0F8-1F8E-47C1-B7F9-6C14039AA6CD}" destId="{CF50C471-896F-4C15-AE8F-DAA827165275}" srcOrd="0" destOrd="0" presId="urn:microsoft.com/office/officeart/2008/layout/VerticalAccentList"/>
    <dgm:cxn modelId="{87DEA56D-D216-4FFA-B15E-B2C97C56808E}" type="presOf" srcId="{C181AB35-3D3A-4528-8DC1-97D0610251AD}" destId="{0C44B34B-292D-4247-AF01-5BE7439885E1}" srcOrd="0" destOrd="0" presId="urn:microsoft.com/office/officeart/2008/layout/VerticalAccentList"/>
    <dgm:cxn modelId="{F05FB1D7-FDFB-42EE-B63C-18686503BF6F}" type="presOf" srcId="{47871D2A-A451-4856-B321-C15B3DD61C88}" destId="{DC6E5CFE-8744-4FF7-9622-79CCA16A923E}" srcOrd="0" destOrd="0" presId="urn:microsoft.com/office/officeart/2008/layout/VerticalAccentList"/>
    <dgm:cxn modelId="{B10D7137-41AC-49E2-8BCA-F74C92A18219}" type="presOf" srcId="{DCBFABD3-B2F3-4704-A4A5-5534E3EA4C4B}" destId="{A92F68E2-3880-460A-B77F-853C136B7E8A}" srcOrd="0" destOrd="0" presId="urn:microsoft.com/office/officeart/2008/layout/VerticalAccentList"/>
    <dgm:cxn modelId="{4EC6CBEE-AA75-461D-8986-0743BAB27475}" srcId="{704B2A33-5D11-40F7-A3DB-33125CEFC6B9}" destId="{C181AB35-3D3A-4528-8DC1-97D0610251AD}" srcOrd="2" destOrd="0" parTransId="{4A0D49B1-6E24-407C-92CD-1B4ACC850F6F}" sibTransId="{230B9418-A314-4B4A-BC9D-5C08FCEF6987}"/>
    <dgm:cxn modelId="{1D5342F2-F736-4166-A880-36201F3DC07C}" srcId="{DCBFABD3-B2F3-4704-A4A5-5534E3EA4C4B}" destId="{47871D2A-A451-4856-B321-C15B3DD61C88}" srcOrd="0" destOrd="0" parTransId="{7995FF8C-FF86-4E51-B284-11996E5D831C}" sibTransId="{A92DDC59-872C-41B5-A76F-D22CE9EF4477}"/>
    <dgm:cxn modelId="{F761ECC6-1B96-4C81-8815-5BC659D8098B}" type="presOf" srcId="{D769C707-B2FA-4BE3-8FEC-703A5B96CA2F}" destId="{06EDC3C2-5494-4821-809A-D015FA02469E}" srcOrd="0" destOrd="0" presId="urn:microsoft.com/office/officeart/2008/layout/VerticalAccentList"/>
    <dgm:cxn modelId="{E730C1D3-E8D3-41D9-B92E-DD7CFD4B42E4}" srcId="{704B2A33-5D11-40F7-A3DB-33125CEFC6B9}" destId="{DCBFABD3-B2F3-4704-A4A5-5534E3EA4C4B}" srcOrd="0" destOrd="0" parTransId="{563D70F7-85C3-43DC-A8CD-56D665551EB2}" sibTransId="{77749F9B-D71B-4271-8D20-A7E9DD26F72E}"/>
    <dgm:cxn modelId="{67400652-9841-4E31-9483-D01E9D6821D7}" srcId="{E37C798E-02F6-42D4-B66B-97AC7AD32D00}" destId="{378DF0F8-1F8E-47C1-B7F9-6C14039AA6CD}" srcOrd="0" destOrd="0" parTransId="{773FF833-4F1C-49DC-9D6C-1C344CAF1232}" sibTransId="{67C0AECF-F436-403D-9CB0-E36DACFB389E}"/>
    <dgm:cxn modelId="{C5064653-F101-4B68-B4CD-431C81838369}" type="presOf" srcId="{704B2A33-5D11-40F7-A3DB-33125CEFC6B9}" destId="{D05D5DF5-0393-4193-9D2D-67B736FD52D1}" srcOrd="0" destOrd="0" presId="urn:microsoft.com/office/officeart/2008/layout/VerticalAccentList"/>
    <dgm:cxn modelId="{1D6E1FC3-325F-49AF-9130-C2625A51DBCF}" type="presOf" srcId="{E37C798E-02F6-42D4-B66B-97AC7AD32D00}" destId="{B6563239-A786-429F-9A6B-C14C5772B5D5}" srcOrd="0" destOrd="0" presId="urn:microsoft.com/office/officeart/2008/layout/VerticalAccentList"/>
    <dgm:cxn modelId="{2AB90CF8-D19F-43F4-9FF6-FF71BA06974B}" srcId="{C181AB35-3D3A-4528-8DC1-97D0610251AD}" destId="{D769C707-B2FA-4BE3-8FEC-703A5B96CA2F}" srcOrd="0" destOrd="0" parTransId="{C00C1A6B-83FF-4BB4-AEF7-79AA309CE7D3}" sibTransId="{B60E0799-0EB8-421B-9348-90BF37D9685D}"/>
    <dgm:cxn modelId="{39BB6FD0-041C-473D-9332-A4D952B76945}" type="presParOf" srcId="{D05D5DF5-0393-4193-9D2D-67B736FD52D1}" destId="{1FC3290E-026C-4229-B288-D50DA1C263F0}" srcOrd="0" destOrd="0" presId="urn:microsoft.com/office/officeart/2008/layout/VerticalAccentList"/>
    <dgm:cxn modelId="{412F5993-B3B1-4E18-BB9B-5B09F68AF415}" type="presParOf" srcId="{1FC3290E-026C-4229-B288-D50DA1C263F0}" destId="{A92F68E2-3880-460A-B77F-853C136B7E8A}" srcOrd="0" destOrd="0" presId="urn:microsoft.com/office/officeart/2008/layout/VerticalAccentList"/>
    <dgm:cxn modelId="{147542A5-0DF8-473B-BE81-3FFDD815018C}" type="presParOf" srcId="{D05D5DF5-0393-4193-9D2D-67B736FD52D1}" destId="{08E4075E-049F-4C9B-8B70-23F4D1C570BB}" srcOrd="1" destOrd="0" presId="urn:microsoft.com/office/officeart/2008/layout/VerticalAccentList"/>
    <dgm:cxn modelId="{1F5FB58F-6F0F-4919-9E80-DC2FBE77DEBA}" type="presParOf" srcId="{08E4075E-049F-4C9B-8B70-23F4D1C570BB}" destId="{52BDBA01-91B6-47CB-802E-9CACC92E5211}" srcOrd="0" destOrd="0" presId="urn:microsoft.com/office/officeart/2008/layout/VerticalAccentList"/>
    <dgm:cxn modelId="{A7D81515-0E97-4B3E-BD9B-B943180054D2}" type="presParOf" srcId="{08E4075E-049F-4C9B-8B70-23F4D1C570BB}" destId="{56F3D7CE-157E-4AEB-AEB3-6D59C2D83C7E}" srcOrd="1" destOrd="0" presId="urn:microsoft.com/office/officeart/2008/layout/VerticalAccentList"/>
    <dgm:cxn modelId="{33E79ACB-1265-45DD-B595-3206F0CB5C4D}" type="presParOf" srcId="{08E4075E-049F-4C9B-8B70-23F4D1C570BB}" destId="{4386CA2B-1A8D-4125-B546-56AC92038249}" srcOrd="2" destOrd="0" presId="urn:microsoft.com/office/officeart/2008/layout/VerticalAccentList"/>
    <dgm:cxn modelId="{74C4316C-BF2E-48BC-B9CD-BF37F202FA90}" type="presParOf" srcId="{08E4075E-049F-4C9B-8B70-23F4D1C570BB}" destId="{9F02B92C-660A-428D-A543-A2B5742B1CDC}" srcOrd="3" destOrd="0" presId="urn:microsoft.com/office/officeart/2008/layout/VerticalAccentList"/>
    <dgm:cxn modelId="{F608EEB7-5B13-4B7D-BD42-E6AA639DF6ED}" type="presParOf" srcId="{08E4075E-049F-4C9B-8B70-23F4D1C570BB}" destId="{6B4B1167-F765-49E2-A527-7E72D7CF1C78}" srcOrd="4" destOrd="0" presId="urn:microsoft.com/office/officeart/2008/layout/VerticalAccentList"/>
    <dgm:cxn modelId="{320141F5-6D53-4BA0-A1B6-E4806820FE5D}" type="presParOf" srcId="{08E4075E-049F-4C9B-8B70-23F4D1C570BB}" destId="{E1DB40DA-1210-4D4B-97F6-FC3B20B30C74}" srcOrd="5" destOrd="0" presId="urn:microsoft.com/office/officeart/2008/layout/VerticalAccentList"/>
    <dgm:cxn modelId="{E6B71E08-9C1D-4796-B511-19392E508633}" type="presParOf" srcId="{08E4075E-049F-4C9B-8B70-23F4D1C570BB}" destId="{A6DE8982-84AC-471A-A554-5332671DB6E4}" srcOrd="6" destOrd="0" presId="urn:microsoft.com/office/officeart/2008/layout/VerticalAccentList"/>
    <dgm:cxn modelId="{4F53D586-C9E0-4ED6-9D2A-E94E4ECFA194}" type="presParOf" srcId="{08E4075E-049F-4C9B-8B70-23F4D1C570BB}" destId="{DC6E5CFE-8744-4FF7-9622-79CCA16A923E}" srcOrd="7" destOrd="0" presId="urn:microsoft.com/office/officeart/2008/layout/VerticalAccentList"/>
    <dgm:cxn modelId="{CE14E00B-1055-4684-A2F8-6268E1742140}" type="presParOf" srcId="{D05D5DF5-0393-4193-9D2D-67B736FD52D1}" destId="{D0CAE0E6-CE97-4444-B0EC-679F756B088A}" srcOrd="2" destOrd="0" presId="urn:microsoft.com/office/officeart/2008/layout/VerticalAccentList"/>
    <dgm:cxn modelId="{4289731C-62E7-44EE-8668-C9101F51B264}" type="presParOf" srcId="{D05D5DF5-0393-4193-9D2D-67B736FD52D1}" destId="{7A614DD2-2F9D-4518-93A2-A5D343545642}" srcOrd="3" destOrd="0" presId="urn:microsoft.com/office/officeart/2008/layout/VerticalAccentList"/>
    <dgm:cxn modelId="{A8BF10D3-9028-4B06-8956-B986C9484640}" type="presParOf" srcId="{7A614DD2-2F9D-4518-93A2-A5D343545642}" destId="{B6563239-A786-429F-9A6B-C14C5772B5D5}" srcOrd="0" destOrd="0" presId="urn:microsoft.com/office/officeart/2008/layout/VerticalAccentList"/>
    <dgm:cxn modelId="{DAA162EE-1A74-439F-BD31-930DEF45DFD2}" type="presParOf" srcId="{D05D5DF5-0393-4193-9D2D-67B736FD52D1}" destId="{5A3F489E-9452-4EBF-A3DD-DD5359374902}" srcOrd="4" destOrd="0" presId="urn:microsoft.com/office/officeart/2008/layout/VerticalAccentList"/>
    <dgm:cxn modelId="{A37E5A75-BDB4-48B8-B7FF-B6C204230AC9}" type="presParOf" srcId="{5A3F489E-9452-4EBF-A3DD-DD5359374902}" destId="{263573E5-175C-46D8-BED8-278019F86EE9}" srcOrd="0" destOrd="0" presId="urn:microsoft.com/office/officeart/2008/layout/VerticalAccentList"/>
    <dgm:cxn modelId="{3B7182B9-3BD1-40F4-81F5-3CBA616D70BB}" type="presParOf" srcId="{5A3F489E-9452-4EBF-A3DD-DD5359374902}" destId="{CB988F6E-0B9D-494C-B42A-F3BFECC225E9}" srcOrd="1" destOrd="0" presId="urn:microsoft.com/office/officeart/2008/layout/VerticalAccentList"/>
    <dgm:cxn modelId="{FFA87F50-D22B-418B-B298-C6F7E26FD688}" type="presParOf" srcId="{5A3F489E-9452-4EBF-A3DD-DD5359374902}" destId="{548AA413-DA92-49EA-BD48-FC63AF1EB05F}" srcOrd="2" destOrd="0" presId="urn:microsoft.com/office/officeart/2008/layout/VerticalAccentList"/>
    <dgm:cxn modelId="{C1551B0D-6CF3-424E-AA68-ABD296729F63}" type="presParOf" srcId="{5A3F489E-9452-4EBF-A3DD-DD5359374902}" destId="{F508670A-5196-4CE9-975D-43DE1D23F4C1}" srcOrd="3" destOrd="0" presId="urn:microsoft.com/office/officeart/2008/layout/VerticalAccentList"/>
    <dgm:cxn modelId="{BAED447A-EA54-4E3E-B5C1-9F4261CC6EA9}" type="presParOf" srcId="{5A3F489E-9452-4EBF-A3DD-DD5359374902}" destId="{30C95AAC-9735-4221-911F-824C4DB8B65D}" srcOrd="4" destOrd="0" presId="urn:microsoft.com/office/officeart/2008/layout/VerticalAccentList"/>
    <dgm:cxn modelId="{8DBA55B6-79BF-46B2-AA62-0FB07AC00B0C}" type="presParOf" srcId="{5A3F489E-9452-4EBF-A3DD-DD5359374902}" destId="{819F5174-57A6-4805-853C-642FF57BEE6B}" srcOrd="5" destOrd="0" presId="urn:microsoft.com/office/officeart/2008/layout/VerticalAccentList"/>
    <dgm:cxn modelId="{AB846D0E-F151-4CD9-A818-364C973C409E}" type="presParOf" srcId="{5A3F489E-9452-4EBF-A3DD-DD5359374902}" destId="{0DD4E300-4BDD-4B93-B988-3847E759C002}" srcOrd="6" destOrd="0" presId="urn:microsoft.com/office/officeart/2008/layout/VerticalAccentList"/>
    <dgm:cxn modelId="{F2459841-42CD-4FA0-865A-E0F98E3B1996}" type="presParOf" srcId="{5A3F489E-9452-4EBF-A3DD-DD5359374902}" destId="{CF50C471-896F-4C15-AE8F-DAA827165275}" srcOrd="7" destOrd="0" presId="urn:microsoft.com/office/officeart/2008/layout/VerticalAccentList"/>
    <dgm:cxn modelId="{4D354ED2-65FC-4CA0-9646-9F47C237D34C}" type="presParOf" srcId="{D05D5DF5-0393-4193-9D2D-67B736FD52D1}" destId="{68DA28B5-B22D-44C0-82C0-8D1F66C0719C}" srcOrd="5" destOrd="0" presId="urn:microsoft.com/office/officeart/2008/layout/VerticalAccentList"/>
    <dgm:cxn modelId="{4BA8C5D4-69FA-4E0E-B3F6-C6E8A0118EE3}" type="presParOf" srcId="{D05D5DF5-0393-4193-9D2D-67B736FD52D1}" destId="{C9D61732-F9DA-493A-BFF9-EB46E2DABA6B}" srcOrd="6" destOrd="0" presId="urn:microsoft.com/office/officeart/2008/layout/VerticalAccentList"/>
    <dgm:cxn modelId="{2F002404-3870-4EA6-9DC1-22A276A0EA97}" type="presParOf" srcId="{C9D61732-F9DA-493A-BFF9-EB46E2DABA6B}" destId="{0C44B34B-292D-4247-AF01-5BE7439885E1}" srcOrd="0" destOrd="0" presId="urn:microsoft.com/office/officeart/2008/layout/VerticalAccentList"/>
    <dgm:cxn modelId="{939C3F58-32EB-4EA8-A56A-3F92AB3FA8A8}" type="presParOf" srcId="{D05D5DF5-0393-4193-9D2D-67B736FD52D1}" destId="{E257DDC4-B964-4C9E-A2CE-38638EE4D7B9}" srcOrd="7" destOrd="0" presId="urn:microsoft.com/office/officeart/2008/layout/VerticalAccentList"/>
    <dgm:cxn modelId="{388815E6-908C-46EF-AD52-9B12BEE1E4A5}" type="presParOf" srcId="{E257DDC4-B964-4C9E-A2CE-38638EE4D7B9}" destId="{674A6056-73F0-4CA7-BD2F-741458E5B9CF}" srcOrd="0" destOrd="0" presId="urn:microsoft.com/office/officeart/2008/layout/VerticalAccentList"/>
    <dgm:cxn modelId="{6B617284-ADD7-4999-B7E3-87F9CD84CAED}" type="presParOf" srcId="{E257DDC4-B964-4C9E-A2CE-38638EE4D7B9}" destId="{59C00B55-0078-48E1-A881-C21605BF72AD}" srcOrd="1" destOrd="0" presId="urn:microsoft.com/office/officeart/2008/layout/VerticalAccentList"/>
    <dgm:cxn modelId="{724500D4-B837-4DD3-8CBC-8F6070C4B40B}" type="presParOf" srcId="{E257DDC4-B964-4C9E-A2CE-38638EE4D7B9}" destId="{A7B9A48E-1429-4FB9-A477-882F995E0DEB}" srcOrd="2" destOrd="0" presId="urn:microsoft.com/office/officeart/2008/layout/VerticalAccentList"/>
    <dgm:cxn modelId="{E266B9F7-3A75-430A-8026-96FE5DE9DC90}" type="presParOf" srcId="{E257DDC4-B964-4C9E-A2CE-38638EE4D7B9}" destId="{D8C2B5A6-2DBD-45BC-9B21-4770DAE47804}" srcOrd="3" destOrd="0" presId="urn:microsoft.com/office/officeart/2008/layout/VerticalAccentList"/>
    <dgm:cxn modelId="{D96F05D4-2959-47A9-839C-0F08609E5591}" type="presParOf" srcId="{E257DDC4-B964-4C9E-A2CE-38638EE4D7B9}" destId="{36FE3483-1627-4668-82E2-3AC2E3D7A441}" srcOrd="4" destOrd="0" presId="urn:microsoft.com/office/officeart/2008/layout/VerticalAccentList"/>
    <dgm:cxn modelId="{B5450D07-7A6B-48C1-A7B5-40FF7E79921B}" type="presParOf" srcId="{E257DDC4-B964-4C9E-A2CE-38638EE4D7B9}" destId="{76025A0F-906D-4384-9913-E9612D4AC5A0}" srcOrd="5" destOrd="0" presId="urn:microsoft.com/office/officeart/2008/layout/VerticalAccentList"/>
    <dgm:cxn modelId="{49AFB889-1245-4D4D-8D22-8741378CA294}" type="presParOf" srcId="{E257DDC4-B964-4C9E-A2CE-38638EE4D7B9}" destId="{1A5DCF9F-76CE-4DAF-BE27-09C4800C7EEE}" srcOrd="6" destOrd="0" presId="urn:microsoft.com/office/officeart/2008/layout/VerticalAccentList"/>
    <dgm:cxn modelId="{E8D52A1F-FCD0-4CFB-AF7E-61B373655EBC}" type="presParOf" srcId="{E257DDC4-B964-4C9E-A2CE-38638EE4D7B9}" destId="{06EDC3C2-5494-4821-809A-D015FA02469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F790C-4334-4147-AD20-E6B6A46506D8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CB3075-015C-4412-89CD-26EBE511ED1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Monogenic</a:t>
          </a:r>
          <a:endParaRPr lang="en-US" dirty="0"/>
        </a:p>
      </dgm:t>
    </dgm:pt>
    <dgm:pt modelId="{F8660F89-5F86-465A-ABEC-4381C61D8B6B}" type="parTrans" cxnId="{FC6363C9-B62C-4B94-B149-97E1381F5BCC}">
      <dgm:prSet/>
      <dgm:spPr/>
      <dgm:t>
        <a:bodyPr/>
        <a:lstStyle/>
        <a:p>
          <a:endParaRPr lang="en-US"/>
        </a:p>
      </dgm:t>
    </dgm:pt>
    <dgm:pt modelId="{49C80DBE-7DD5-4E08-8D4F-61A7C07E020E}" type="sibTrans" cxnId="{FC6363C9-B62C-4B94-B149-97E1381F5BCC}">
      <dgm:prSet/>
      <dgm:spPr/>
      <dgm:t>
        <a:bodyPr/>
        <a:lstStyle/>
        <a:p>
          <a:endParaRPr lang="en-US"/>
        </a:p>
      </dgm:t>
    </dgm:pt>
    <dgm:pt modelId="{8A7B8637-A80F-4A39-A7F9-E29DF9557177}">
      <dgm:prSet phldrT="[Text]" phldr="1"/>
      <dgm:spPr/>
      <dgm:t>
        <a:bodyPr/>
        <a:lstStyle/>
        <a:p>
          <a:endParaRPr lang="en-US" dirty="0"/>
        </a:p>
      </dgm:t>
    </dgm:pt>
    <dgm:pt modelId="{4830267F-564F-4721-B393-87D624DE4EC6}" type="parTrans" cxnId="{A7E125C6-4A3E-48FC-A70F-FBB87380B36D}">
      <dgm:prSet/>
      <dgm:spPr/>
      <dgm:t>
        <a:bodyPr/>
        <a:lstStyle/>
        <a:p>
          <a:endParaRPr lang="en-US"/>
        </a:p>
      </dgm:t>
    </dgm:pt>
    <dgm:pt modelId="{9AE60427-E909-4B56-978B-AA88CC22C3FC}" type="sibTrans" cxnId="{A7E125C6-4A3E-48FC-A70F-FBB87380B36D}">
      <dgm:prSet/>
      <dgm:spPr/>
      <dgm:t>
        <a:bodyPr/>
        <a:lstStyle/>
        <a:p>
          <a:endParaRPr lang="en-US"/>
        </a:p>
      </dgm:t>
    </dgm:pt>
    <dgm:pt modelId="{F8C69DB1-6B16-4AC9-ACC6-A51098DD4EC7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Secondary</a:t>
          </a:r>
          <a:endParaRPr lang="en-US" dirty="0"/>
        </a:p>
      </dgm:t>
    </dgm:pt>
    <dgm:pt modelId="{96DA7711-1650-4601-9B16-D221432CDD16}" type="parTrans" cxnId="{3D452FB5-F63B-42E3-A698-15D3FE387608}">
      <dgm:prSet/>
      <dgm:spPr/>
      <dgm:t>
        <a:bodyPr/>
        <a:lstStyle/>
        <a:p>
          <a:endParaRPr lang="en-US"/>
        </a:p>
      </dgm:t>
    </dgm:pt>
    <dgm:pt modelId="{F433F55F-AE1C-4072-A747-A44841482940}" type="sibTrans" cxnId="{3D452FB5-F63B-42E3-A698-15D3FE387608}">
      <dgm:prSet/>
      <dgm:spPr/>
      <dgm:t>
        <a:bodyPr/>
        <a:lstStyle/>
        <a:p>
          <a:endParaRPr lang="en-US"/>
        </a:p>
      </dgm:t>
    </dgm:pt>
    <dgm:pt modelId="{7AFA2146-CBD5-42ED-AC89-5767FF0DDC3E}">
      <dgm:prSet phldrT="[Text]" phldr="1"/>
      <dgm:spPr/>
      <dgm:t>
        <a:bodyPr/>
        <a:lstStyle/>
        <a:p>
          <a:endParaRPr lang="en-US"/>
        </a:p>
      </dgm:t>
    </dgm:pt>
    <dgm:pt modelId="{BBFA14F0-8EA4-4557-8FFF-C5CF369455F8}" type="parTrans" cxnId="{815106E7-11D2-4905-87BF-F4719FE8CD2B}">
      <dgm:prSet/>
      <dgm:spPr/>
      <dgm:t>
        <a:bodyPr/>
        <a:lstStyle/>
        <a:p>
          <a:endParaRPr lang="en-US"/>
        </a:p>
      </dgm:t>
    </dgm:pt>
    <dgm:pt modelId="{54129F7D-3034-41E5-8832-FBD25CFF3127}" type="sibTrans" cxnId="{815106E7-11D2-4905-87BF-F4719FE8CD2B}">
      <dgm:prSet/>
      <dgm:spPr/>
      <dgm:t>
        <a:bodyPr/>
        <a:lstStyle/>
        <a:p>
          <a:endParaRPr lang="en-US"/>
        </a:p>
      </dgm:t>
    </dgm:pt>
    <dgm:pt modelId="{5D5E0EBC-58FC-4152-A253-52019295023B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Related to specific diseases</a:t>
          </a:r>
          <a:endParaRPr lang="en-US" b="1" dirty="0">
            <a:solidFill>
              <a:srgbClr val="C00000"/>
            </a:solidFill>
          </a:endParaRPr>
        </a:p>
      </dgm:t>
    </dgm:pt>
    <dgm:pt modelId="{98E9DA10-52C4-4F85-8A7D-5E6D4040B8AE}" type="parTrans" cxnId="{FD059962-3CAF-47C3-98F4-18A876BC0086}">
      <dgm:prSet/>
      <dgm:spPr/>
      <dgm:t>
        <a:bodyPr/>
        <a:lstStyle/>
        <a:p>
          <a:endParaRPr lang="en-US"/>
        </a:p>
      </dgm:t>
    </dgm:pt>
    <dgm:pt modelId="{7009D555-5F43-4EE8-8D6A-F82B670C8E7E}" type="sibTrans" cxnId="{FD059962-3CAF-47C3-98F4-18A876BC0086}">
      <dgm:prSet/>
      <dgm:spPr/>
      <dgm:t>
        <a:bodyPr/>
        <a:lstStyle/>
        <a:p>
          <a:endParaRPr lang="en-US"/>
        </a:p>
      </dgm:t>
    </dgm:pt>
    <dgm:pt modelId="{BA4D57C1-5445-450F-B1E1-FC5C4608FB59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Idiopathic</a:t>
          </a:r>
          <a:endParaRPr lang="en-US" dirty="0"/>
        </a:p>
      </dgm:t>
    </dgm:pt>
    <dgm:pt modelId="{0B0F8226-72BF-48CB-8309-6FED9D4FD679}" type="parTrans" cxnId="{42DC8BA4-8247-4366-AE42-6EF494212288}">
      <dgm:prSet/>
      <dgm:spPr/>
      <dgm:t>
        <a:bodyPr/>
        <a:lstStyle/>
        <a:p>
          <a:endParaRPr lang="en-US"/>
        </a:p>
      </dgm:t>
    </dgm:pt>
    <dgm:pt modelId="{04391E99-403F-4623-B49A-A5DB56711430}" type="sibTrans" cxnId="{42DC8BA4-8247-4366-AE42-6EF494212288}">
      <dgm:prSet/>
      <dgm:spPr/>
      <dgm:t>
        <a:bodyPr/>
        <a:lstStyle/>
        <a:p>
          <a:endParaRPr lang="en-US"/>
        </a:p>
      </dgm:t>
    </dgm:pt>
    <dgm:pt modelId="{CAF47927-223D-4534-969F-C58F0F0945CF}">
      <dgm:prSet phldrT="[Text]" phldr="1"/>
      <dgm:spPr/>
      <dgm:t>
        <a:bodyPr/>
        <a:lstStyle/>
        <a:p>
          <a:endParaRPr lang="en-US"/>
        </a:p>
      </dgm:t>
    </dgm:pt>
    <dgm:pt modelId="{266FC5EC-1190-40DE-AAD6-2E553594414B}" type="parTrans" cxnId="{136416EA-F0B1-4632-B20A-207DCA129755}">
      <dgm:prSet/>
      <dgm:spPr/>
      <dgm:t>
        <a:bodyPr/>
        <a:lstStyle/>
        <a:p>
          <a:endParaRPr lang="en-US"/>
        </a:p>
      </dgm:t>
    </dgm:pt>
    <dgm:pt modelId="{2C787A8D-7730-4132-BBAB-E0A8ED866352}" type="sibTrans" cxnId="{136416EA-F0B1-4632-B20A-207DCA129755}">
      <dgm:prSet/>
      <dgm:spPr/>
      <dgm:t>
        <a:bodyPr/>
        <a:lstStyle/>
        <a:p>
          <a:endParaRPr lang="en-US"/>
        </a:p>
      </dgm:t>
    </dgm:pt>
    <dgm:pt modelId="{76A021CF-E2E8-40E0-874A-D0C73B8B3A31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Related to polygenic defects</a:t>
          </a:r>
          <a:endParaRPr lang="en-US" b="1" dirty="0">
            <a:solidFill>
              <a:srgbClr val="C00000"/>
            </a:solidFill>
          </a:endParaRPr>
        </a:p>
      </dgm:t>
    </dgm:pt>
    <dgm:pt modelId="{8C95856D-E01D-4419-8A52-D76F88114955}" type="parTrans" cxnId="{76451385-0BCD-4497-B401-074288C1A61A}">
      <dgm:prSet/>
      <dgm:spPr/>
      <dgm:t>
        <a:bodyPr/>
        <a:lstStyle/>
        <a:p>
          <a:endParaRPr lang="en-US"/>
        </a:p>
      </dgm:t>
    </dgm:pt>
    <dgm:pt modelId="{2290566B-0EE6-4FF6-AD50-BCEEF77DB912}" type="sibTrans" cxnId="{76451385-0BCD-4497-B401-074288C1A61A}">
      <dgm:prSet/>
      <dgm:spPr/>
      <dgm:t>
        <a:bodyPr/>
        <a:lstStyle/>
        <a:p>
          <a:endParaRPr lang="en-US"/>
        </a:p>
      </dgm:t>
    </dgm:pt>
    <dgm:pt modelId="{5218D5A1-3EDC-45E1-A41E-FCD0C600318E}">
      <dgm:prSet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Single gene defect</a:t>
          </a:r>
          <a:endParaRPr lang="en-US" b="1" dirty="0">
            <a:solidFill>
              <a:srgbClr val="C00000"/>
            </a:solidFill>
          </a:endParaRPr>
        </a:p>
      </dgm:t>
    </dgm:pt>
    <dgm:pt modelId="{40CC7322-E219-4AEC-8E0C-E1D80FE4B18E}" type="parTrans" cxnId="{84F3CAA4-FD31-45BE-879F-D2A742FDEEB9}">
      <dgm:prSet/>
      <dgm:spPr/>
      <dgm:t>
        <a:bodyPr/>
        <a:lstStyle/>
        <a:p>
          <a:endParaRPr lang="en-US"/>
        </a:p>
      </dgm:t>
    </dgm:pt>
    <dgm:pt modelId="{9E6C6DF0-3020-4B44-BD4E-5E330F8EFF66}" type="sibTrans" cxnId="{84F3CAA4-FD31-45BE-879F-D2A742FDEEB9}">
      <dgm:prSet/>
      <dgm:spPr/>
      <dgm:t>
        <a:bodyPr/>
        <a:lstStyle/>
        <a:p>
          <a:endParaRPr lang="en-US"/>
        </a:p>
      </dgm:t>
    </dgm:pt>
    <dgm:pt modelId="{DF6982C7-8EAF-4FDB-87A2-2839C3C44032}" type="pres">
      <dgm:prSet presAssocID="{A39F790C-4334-4147-AD20-E6B6A46506D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3B8FAE3-DA6F-44B9-84A6-231A4C1CFBEF}" type="pres">
      <dgm:prSet presAssocID="{37CB3075-015C-4412-89CD-26EBE511ED1C}" presName="composite" presStyleCnt="0"/>
      <dgm:spPr/>
    </dgm:pt>
    <dgm:pt modelId="{001530D3-1264-4BD4-ACB9-A505A1D222D5}" type="pres">
      <dgm:prSet presAssocID="{37CB3075-015C-4412-89CD-26EBE511ED1C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1ED74-A15A-4A8B-A020-1745639703A2}" type="pres">
      <dgm:prSet presAssocID="{37CB3075-015C-4412-89CD-26EBE511ED1C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468A4-80B6-4F6A-80F1-5130C8D48317}" type="pres">
      <dgm:prSet presAssocID="{37CB3075-015C-4412-89CD-26EBE511ED1C}" presName="Accent" presStyleLbl="parChTrans1D1" presStyleIdx="0" presStyleCnt="3"/>
      <dgm:spPr/>
    </dgm:pt>
    <dgm:pt modelId="{0FB8EF84-9447-4899-A0B5-1334381307A9}" type="pres">
      <dgm:prSet presAssocID="{37CB3075-015C-4412-89CD-26EBE511ED1C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16F75-3702-4E96-98F7-28EC40160B1D}" type="pres">
      <dgm:prSet presAssocID="{49C80DBE-7DD5-4E08-8D4F-61A7C07E020E}" presName="sibTrans" presStyleCnt="0"/>
      <dgm:spPr/>
    </dgm:pt>
    <dgm:pt modelId="{732CB190-8973-4E72-85A6-74A467359320}" type="pres">
      <dgm:prSet presAssocID="{F8C69DB1-6B16-4AC9-ACC6-A51098DD4EC7}" presName="composite" presStyleCnt="0"/>
      <dgm:spPr/>
    </dgm:pt>
    <dgm:pt modelId="{08456DA7-D220-4EED-B20B-64EB1C170F25}" type="pres">
      <dgm:prSet presAssocID="{F8C69DB1-6B16-4AC9-ACC6-A51098DD4EC7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3EF43-4952-47F4-9C18-AF789B91148E}" type="pres">
      <dgm:prSet presAssocID="{F8C69DB1-6B16-4AC9-ACC6-A51098DD4EC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88F9C-ACEC-4FE3-907C-1326D2CFB571}" type="pres">
      <dgm:prSet presAssocID="{F8C69DB1-6B16-4AC9-ACC6-A51098DD4EC7}" presName="Accent" presStyleLbl="parChTrans1D1" presStyleIdx="1" presStyleCnt="3"/>
      <dgm:spPr/>
    </dgm:pt>
    <dgm:pt modelId="{913A4904-5309-46E5-8E46-47C99A2F64AE}" type="pres">
      <dgm:prSet presAssocID="{F8C69DB1-6B16-4AC9-ACC6-A51098DD4EC7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CEF9F-203D-4216-ADDE-2EFED19FABC0}" type="pres">
      <dgm:prSet presAssocID="{F433F55F-AE1C-4072-A747-A44841482940}" presName="sibTrans" presStyleCnt="0"/>
      <dgm:spPr/>
    </dgm:pt>
    <dgm:pt modelId="{0DAB36D3-D02C-4EB3-AB6D-C5590799C820}" type="pres">
      <dgm:prSet presAssocID="{BA4D57C1-5445-450F-B1E1-FC5C4608FB59}" presName="composite" presStyleCnt="0"/>
      <dgm:spPr/>
    </dgm:pt>
    <dgm:pt modelId="{4B8008AE-0C89-409D-9C10-1C0EA22DFA87}" type="pres">
      <dgm:prSet presAssocID="{BA4D57C1-5445-450F-B1E1-FC5C4608FB59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85CED-2870-4C7C-9F27-28C07ABD92BA}" type="pres">
      <dgm:prSet presAssocID="{BA4D57C1-5445-450F-B1E1-FC5C4608FB59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AAE88-AF97-478A-8A4C-81621CECFCFC}" type="pres">
      <dgm:prSet presAssocID="{BA4D57C1-5445-450F-B1E1-FC5C4608FB59}" presName="Accent" presStyleLbl="parChTrans1D1" presStyleIdx="2" presStyleCnt="3"/>
      <dgm:spPr/>
    </dgm:pt>
    <dgm:pt modelId="{5365F45E-5AA5-4C9B-9287-1C88240FA13F}" type="pres">
      <dgm:prSet presAssocID="{BA4D57C1-5445-450F-B1E1-FC5C4608FB59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52FB5-F63B-42E3-A698-15D3FE387608}" srcId="{A39F790C-4334-4147-AD20-E6B6A46506D8}" destId="{F8C69DB1-6B16-4AC9-ACC6-A51098DD4EC7}" srcOrd="1" destOrd="0" parTransId="{96DA7711-1650-4601-9B16-D221432CDD16}" sibTransId="{F433F55F-AE1C-4072-A747-A44841482940}"/>
    <dgm:cxn modelId="{C0C86176-95CC-41BC-A8B5-CD2EA39FFB5E}" type="presOf" srcId="{76A021CF-E2E8-40E0-874A-D0C73B8B3A31}" destId="{5365F45E-5AA5-4C9B-9287-1C88240FA13F}" srcOrd="0" destOrd="0" presId="urn:microsoft.com/office/officeart/2011/layout/TabList"/>
    <dgm:cxn modelId="{136416EA-F0B1-4632-B20A-207DCA129755}" srcId="{BA4D57C1-5445-450F-B1E1-FC5C4608FB59}" destId="{CAF47927-223D-4534-969F-C58F0F0945CF}" srcOrd="0" destOrd="0" parTransId="{266FC5EC-1190-40DE-AAD6-2E553594414B}" sibTransId="{2C787A8D-7730-4132-BBAB-E0A8ED866352}"/>
    <dgm:cxn modelId="{FD4CA4A8-F39E-4774-8E4B-0371F9D141F9}" type="presOf" srcId="{5218D5A1-3EDC-45E1-A41E-FCD0C600318E}" destId="{0FB8EF84-9447-4899-A0B5-1334381307A9}" srcOrd="0" destOrd="0" presId="urn:microsoft.com/office/officeart/2011/layout/TabList"/>
    <dgm:cxn modelId="{47FF0C90-8844-4447-B7BA-1DA02CA7084B}" type="presOf" srcId="{37CB3075-015C-4412-89CD-26EBE511ED1C}" destId="{1DB1ED74-A15A-4A8B-A020-1745639703A2}" srcOrd="0" destOrd="0" presId="urn:microsoft.com/office/officeart/2011/layout/TabList"/>
    <dgm:cxn modelId="{9349226A-9C43-47F9-B0A1-0CE8A1878662}" type="presOf" srcId="{8A7B8637-A80F-4A39-A7F9-E29DF9557177}" destId="{001530D3-1264-4BD4-ACB9-A505A1D222D5}" srcOrd="0" destOrd="0" presId="urn:microsoft.com/office/officeart/2011/layout/TabList"/>
    <dgm:cxn modelId="{4A96463E-45E8-4474-B9E6-665C1DEC678C}" type="presOf" srcId="{7AFA2146-CBD5-42ED-AC89-5767FF0DDC3E}" destId="{08456DA7-D220-4EED-B20B-64EB1C170F25}" srcOrd="0" destOrd="0" presId="urn:microsoft.com/office/officeart/2011/layout/TabList"/>
    <dgm:cxn modelId="{FC6363C9-B62C-4B94-B149-97E1381F5BCC}" srcId="{A39F790C-4334-4147-AD20-E6B6A46506D8}" destId="{37CB3075-015C-4412-89CD-26EBE511ED1C}" srcOrd="0" destOrd="0" parTransId="{F8660F89-5F86-465A-ABEC-4381C61D8B6B}" sibTransId="{49C80DBE-7DD5-4E08-8D4F-61A7C07E020E}"/>
    <dgm:cxn modelId="{F669AE6B-FB31-4D04-A3F6-2E3FA803E301}" type="presOf" srcId="{F8C69DB1-6B16-4AC9-ACC6-A51098DD4EC7}" destId="{93C3EF43-4952-47F4-9C18-AF789B91148E}" srcOrd="0" destOrd="0" presId="urn:microsoft.com/office/officeart/2011/layout/TabList"/>
    <dgm:cxn modelId="{0313453C-A14E-497F-A189-5151CAB96A35}" type="presOf" srcId="{5D5E0EBC-58FC-4152-A253-52019295023B}" destId="{913A4904-5309-46E5-8E46-47C99A2F64AE}" srcOrd="0" destOrd="0" presId="urn:microsoft.com/office/officeart/2011/layout/TabList"/>
    <dgm:cxn modelId="{84F3CAA4-FD31-45BE-879F-D2A742FDEEB9}" srcId="{37CB3075-015C-4412-89CD-26EBE511ED1C}" destId="{5218D5A1-3EDC-45E1-A41E-FCD0C600318E}" srcOrd="1" destOrd="0" parTransId="{40CC7322-E219-4AEC-8E0C-E1D80FE4B18E}" sibTransId="{9E6C6DF0-3020-4B44-BD4E-5E330F8EFF66}"/>
    <dgm:cxn modelId="{46FAA904-6D84-46C1-82C3-9A238B32E816}" type="presOf" srcId="{BA4D57C1-5445-450F-B1E1-FC5C4608FB59}" destId="{38885CED-2870-4C7C-9F27-28C07ABD92BA}" srcOrd="0" destOrd="0" presId="urn:microsoft.com/office/officeart/2011/layout/TabList"/>
    <dgm:cxn modelId="{42DC8BA4-8247-4366-AE42-6EF494212288}" srcId="{A39F790C-4334-4147-AD20-E6B6A46506D8}" destId="{BA4D57C1-5445-450F-B1E1-FC5C4608FB59}" srcOrd="2" destOrd="0" parTransId="{0B0F8226-72BF-48CB-8309-6FED9D4FD679}" sibTransId="{04391E99-403F-4623-B49A-A5DB56711430}"/>
    <dgm:cxn modelId="{FD059962-3CAF-47C3-98F4-18A876BC0086}" srcId="{F8C69DB1-6B16-4AC9-ACC6-A51098DD4EC7}" destId="{5D5E0EBC-58FC-4152-A253-52019295023B}" srcOrd="1" destOrd="0" parTransId="{98E9DA10-52C4-4F85-8A7D-5E6D4040B8AE}" sibTransId="{7009D555-5F43-4EE8-8D6A-F82B670C8E7E}"/>
    <dgm:cxn modelId="{815106E7-11D2-4905-87BF-F4719FE8CD2B}" srcId="{F8C69DB1-6B16-4AC9-ACC6-A51098DD4EC7}" destId="{7AFA2146-CBD5-42ED-AC89-5767FF0DDC3E}" srcOrd="0" destOrd="0" parTransId="{BBFA14F0-8EA4-4557-8FFF-C5CF369455F8}" sibTransId="{54129F7D-3034-41E5-8832-FBD25CFF3127}"/>
    <dgm:cxn modelId="{76451385-0BCD-4497-B401-074288C1A61A}" srcId="{BA4D57C1-5445-450F-B1E1-FC5C4608FB59}" destId="{76A021CF-E2E8-40E0-874A-D0C73B8B3A31}" srcOrd="1" destOrd="0" parTransId="{8C95856D-E01D-4419-8A52-D76F88114955}" sibTransId="{2290566B-0EE6-4FF6-AD50-BCEEF77DB912}"/>
    <dgm:cxn modelId="{AD94F5ED-CE87-43B2-99A8-63D13B3CAC5F}" type="presOf" srcId="{CAF47927-223D-4534-969F-C58F0F0945CF}" destId="{4B8008AE-0C89-409D-9C10-1C0EA22DFA87}" srcOrd="0" destOrd="0" presId="urn:microsoft.com/office/officeart/2011/layout/TabList"/>
    <dgm:cxn modelId="{A7E125C6-4A3E-48FC-A70F-FBB87380B36D}" srcId="{37CB3075-015C-4412-89CD-26EBE511ED1C}" destId="{8A7B8637-A80F-4A39-A7F9-E29DF9557177}" srcOrd="0" destOrd="0" parTransId="{4830267F-564F-4721-B393-87D624DE4EC6}" sibTransId="{9AE60427-E909-4B56-978B-AA88CC22C3FC}"/>
    <dgm:cxn modelId="{D2C3014B-3938-43EC-98C8-EA3E908E5AE5}" type="presOf" srcId="{A39F790C-4334-4147-AD20-E6B6A46506D8}" destId="{DF6982C7-8EAF-4FDB-87A2-2839C3C44032}" srcOrd="0" destOrd="0" presId="urn:microsoft.com/office/officeart/2011/layout/TabList"/>
    <dgm:cxn modelId="{670ACD7D-D82F-4D0E-A44D-203299FB6A3E}" type="presParOf" srcId="{DF6982C7-8EAF-4FDB-87A2-2839C3C44032}" destId="{93B8FAE3-DA6F-44B9-84A6-231A4C1CFBEF}" srcOrd="0" destOrd="0" presId="urn:microsoft.com/office/officeart/2011/layout/TabList"/>
    <dgm:cxn modelId="{8E8C1076-60DA-40CA-BCB6-1F1D44DC6159}" type="presParOf" srcId="{93B8FAE3-DA6F-44B9-84A6-231A4C1CFBEF}" destId="{001530D3-1264-4BD4-ACB9-A505A1D222D5}" srcOrd="0" destOrd="0" presId="urn:microsoft.com/office/officeart/2011/layout/TabList"/>
    <dgm:cxn modelId="{DC92A9DF-579B-4D12-9E20-79AD839E19CD}" type="presParOf" srcId="{93B8FAE3-DA6F-44B9-84A6-231A4C1CFBEF}" destId="{1DB1ED74-A15A-4A8B-A020-1745639703A2}" srcOrd="1" destOrd="0" presId="urn:microsoft.com/office/officeart/2011/layout/TabList"/>
    <dgm:cxn modelId="{7BD9FABB-43C3-4CE0-A6E0-092B930E8722}" type="presParOf" srcId="{93B8FAE3-DA6F-44B9-84A6-231A4C1CFBEF}" destId="{AEC468A4-80B6-4F6A-80F1-5130C8D48317}" srcOrd="2" destOrd="0" presId="urn:microsoft.com/office/officeart/2011/layout/TabList"/>
    <dgm:cxn modelId="{EDC30F9A-C885-4079-B9C5-EEC2EB829B4B}" type="presParOf" srcId="{DF6982C7-8EAF-4FDB-87A2-2839C3C44032}" destId="{0FB8EF84-9447-4899-A0B5-1334381307A9}" srcOrd="1" destOrd="0" presId="urn:microsoft.com/office/officeart/2011/layout/TabList"/>
    <dgm:cxn modelId="{E41B433C-2A3A-480A-8AD0-EFC57BD5EAFA}" type="presParOf" srcId="{DF6982C7-8EAF-4FDB-87A2-2839C3C44032}" destId="{6DE16F75-3702-4E96-98F7-28EC40160B1D}" srcOrd="2" destOrd="0" presId="urn:microsoft.com/office/officeart/2011/layout/TabList"/>
    <dgm:cxn modelId="{E3EC31BD-CA13-4540-87FB-BFF08A91F791}" type="presParOf" srcId="{DF6982C7-8EAF-4FDB-87A2-2839C3C44032}" destId="{732CB190-8973-4E72-85A6-74A467359320}" srcOrd="3" destOrd="0" presId="urn:microsoft.com/office/officeart/2011/layout/TabList"/>
    <dgm:cxn modelId="{0EA8C6D1-DC36-423C-9326-C19649CD6A25}" type="presParOf" srcId="{732CB190-8973-4E72-85A6-74A467359320}" destId="{08456DA7-D220-4EED-B20B-64EB1C170F25}" srcOrd="0" destOrd="0" presId="urn:microsoft.com/office/officeart/2011/layout/TabList"/>
    <dgm:cxn modelId="{109A0542-3303-4108-8AF7-0818356B4341}" type="presParOf" srcId="{732CB190-8973-4E72-85A6-74A467359320}" destId="{93C3EF43-4952-47F4-9C18-AF789B91148E}" srcOrd="1" destOrd="0" presId="urn:microsoft.com/office/officeart/2011/layout/TabList"/>
    <dgm:cxn modelId="{9435B466-824F-482B-BB72-514DD013E4E5}" type="presParOf" srcId="{732CB190-8973-4E72-85A6-74A467359320}" destId="{EC188F9C-ACEC-4FE3-907C-1326D2CFB571}" srcOrd="2" destOrd="0" presId="urn:microsoft.com/office/officeart/2011/layout/TabList"/>
    <dgm:cxn modelId="{E36E04A8-2CF0-4525-A172-E7B43D2CA672}" type="presParOf" srcId="{DF6982C7-8EAF-4FDB-87A2-2839C3C44032}" destId="{913A4904-5309-46E5-8E46-47C99A2F64AE}" srcOrd="4" destOrd="0" presId="urn:microsoft.com/office/officeart/2011/layout/TabList"/>
    <dgm:cxn modelId="{398BB2E8-8368-4202-8527-F9C28382B4F1}" type="presParOf" srcId="{DF6982C7-8EAF-4FDB-87A2-2839C3C44032}" destId="{578CEF9F-203D-4216-ADDE-2EFED19FABC0}" srcOrd="5" destOrd="0" presId="urn:microsoft.com/office/officeart/2011/layout/TabList"/>
    <dgm:cxn modelId="{591D4F82-3B70-4D83-9DDD-12D31F5AB849}" type="presParOf" srcId="{DF6982C7-8EAF-4FDB-87A2-2839C3C44032}" destId="{0DAB36D3-D02C-4EB3-AB6D-C5590799C820}" srcOrd="6" destOrd="0" presId="urn:microsoft.com/office/officeart/2011/layout/TabList"/>
    <dgm:cxn modelId="{04A8D07B-C272-4BAD-A91C-EB974A4A8C42}" type="presParOf" srcId="{0DAB36D3-D02C-4EB3-AB6D-C5590799C820}" destId="{4B8008AE-0C89-409D-9C10-1C0EA22DFA87}" srcOrd="0" destOrd="0" presId="urn:microsoft.com/office/officeart/2011/layout/TabList"/>
    <dgm:cxn modelId="{177319D6-825C-46FD-9DC0-11B1DE00A3EB}" type="presParOf" srcId="{0DAB36D3-D02C-4EB3-AB6D-C5590799C820}" destId="{38885CED-2870-4C7C-9F27-28C07ABD92BA}" srcOrd="1" destOrd="0" presId="urn:microsoft.com/office/officeart/2011/layout/TabList"/>
    <dgm:cxn modelId="{3BA61511-5C67-439E-8BC9-7002DDAB74F8}" type="presParOf" srcId="{0DAB36D3-D02C-4EB3-AB6D-C5590799C820}" destId="{A08AAE88-AF97-478A-8A4C-81621CECFCFC}" srcOrd="2" destOrd="0" presId="urn:microsoft.com/office/officeart/2011/layout/TabList"/>
    <dgm:cxn modelId="{FF29CCBB-DD0D-42D3-BBF6-DBD64C8B1CDC}" type="presParOf" srcId="{DF6982C7-8EAF-4FDB-87A2-2839C3C44032}" destId="{5365F45E-5AA5-4C9B-9287-1C88240FA13F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F68E2-3880-460A-B77F-853C136B7E8A}">
      <dsp:nvSpPr>
        <dsp:cNvPr id="0" name=""/>
        <dsp:cNvSpPr/>
      </dsp:nvSpPr>
      <dsp:spPr>
        <a:xfrm>
          <a:off x="2488909" y="276"/>
          <a:ext cx="5138677" cy="467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488909" y="276"/>
        <a:ext cx="5138677" cy="467152"/>
      </dsp:txXfrm>
    </dsp:sp>
    <dsp:sp modelId="{52BDBA01-91B6-47CB-802E-9CACC92E5211}">
      <dsp:nvSpPr>
        <dsp:cNvPr id="0" name=""/>
        <dsp:cNvSpPr/>
      </dsp:nvSpPr>
      <dsp:spPr>
        <a:xfrm>
          <a:off x="2488909" y="467429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3D7CE-157E-4AEB-AEB3-6D59C2D83C7E}">
      <dsp:nvSpPr>
        <dsp:cNvPr id="0" name=""/>
        <dsp:cNvSpPr/>
      </dsp:nvSpPr>
      <dsp:spPr>
        <a:xfrm>
          <a:off x="3211178" y="467429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6CA2B-1A8D-4125-B546-56AC92038249}">
      <dsp:nvSpPr>
        <dsp:cNvPr id="0" name=""/>
        <dsp:cNvSpPr/>
      </dsp:nvSpPr>
      <dsp:spPr>
        <a:xfrm>
          <a:off x="3934019" y="467429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2B92C-660A-428D-A543-A2B5742B1CDC}">
      <dsp:nvSpPr>
        <dsp:cNvPr id="0" name=""/>
        <dsp:cNvSpPr/>
      </dsp:nvSpPr>
      <dsp:spPr>
        <a:xfrm>
          <a:off x="4656289" y="467429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B1167-F765-49E2-A527-7E72D7CF1C78}">
      <dsp:nvSpPr>
        <dsp:cNvPr id="0" name=""/>
        <dsp:cNvSpPr/>
      </dsp:nvSpPr>
      <dsp:spPr>
        <a:xfrm>
          <a:off x="5379129" y="467429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B40DA-1210-4D4B-97F6-FC3B20B30C74}">
      <dsp:nvSpPr>
        <dsp:cNvPr id="0" name=""/>
        <dsp:cNvSpPr/>
      </dsp:nvSpPr>
      <dsp:spPr>
        <a:xfrm>
          <a:off x="6101399" y="467429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E8982-84AC-471A-A554-5332671DB6E4}">
      <dsp:nvSpPr>
        <dsp:cNvPr id="0" name=""/>
        <dsp:cNvSpPr/>
      </dsp:nvSpPr>
      <dsp:spPr>
        <a:xfrm>
          <a:off x="6824240" y="467429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E5CFE-8744-4FF7-9622-79CCA16A923E}">
      <dsp:nvSpPr>
        <dsp:cNvPr id="0" name=""/>
        <dsp:cNvSpPr/>
      </dsp:nvSpPr>
      <dsp:spPr>
        <a:xfrm>
          <a:off x="2488909" y="562590"/>
          <a:ext cx="5205480" cy="76128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Normal weight  :  % 14</a:t>
          </a:r>
          <a:endParaRPr lang="en-US" sz="2800" kern="1200" dirty="0"/>
        </a:p>
      </dsp:txBody>
      <dsp:txXfrm>
        <a:off x="2488909" y="562590"/>
        <a:ext cx="5205480" cy="761285"/>
      </dsp:txXfrm>
    </dsp:sp>
    <dsp:sp modelId="{B6563239-A786-429F-9A6B-C14C5772B5D5}">
      <dsp:nvSpPr>
        <dsp:cNvPr id="0" name=""/>
        <dsp:cNvSpPr/>
      </dsp:nvSpPr>
      <dsp:spPr>
        <a:xfrm>
          <a:off x="2488909" y="1466289"/>
          <a:ext cx="5138677" cy="467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488909" y="1466289"/>
        <a:ext cx="5138677" cy="467152"/>
      </dsp:txXfrm>
    </dsp:sp>
    <dsp:sp modelId="{263573E5-175C-46D8-BED8-278019F86EE9}">
      <dsp:nvSpPr>
        <dsp:cNvPr id="0" name=""/>
        <dsp:cNvSpPr/>
      </dsp:nvSpPr>
      <dsp:spPr>
        <a:xfrm>
          <a:off x="2488909" y="1933441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88F6E-0B9D-494C-B42A-F3BFECC225E9}">
      <dsp:nvSpPr>
        <dsp:cNvPr id="0" name=""/>
        <dsp:cNvSpPr/>
      </dsp:nvSpPr>
      <dsp:spPr>
        <a:xfrm>
          <a:off x="3211178" y="1933441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AA413-DA92-49EA-BD48-FC63AF1EB05F}">
      <dsp:nvSpPr>
        <dsp:cNvPr id="0" name=""/>
        <dsp:cNvSpPr/>
      </dsp:nvSpPr>
      <dsp:spPr>
        <a:xfrm>
          <a:off x="3934019" y="1933441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8670A-5196-4CE9-975D-43DE1D23F4C1}">
      <dsp:nvSpPr>
        <dsp:cNvPr id="0" name=""/>
        <dsp:cNvSpPr/>
      </dsp:nvSpPr>
      <dsp:spPr>
        <a:xfrm>
          <a:off x="4656289" y="1933441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95AAC-9735-4221-911F-824C4DB8B65D}">
      <dsp:nvSpPr>
        <dsp:cNvPr id="0" name=""/>
        <dsp:cNvSpPr/>
      </dsp:nvSpPr>
      <dsp:spPr>
        <a:xfrm>
          <a:off x="5379129" y="1933441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F5174-57A6-4805-853C-642FF57BEE6B}">
      <dsp:nvSpPr>
        <dsp:cNvPr id="0" name=""/>
        <dsp:cNvSpPr/>
      </dsp:nvSpPr>
      <dsp:spPr>
        <a:xfrm>
          <a:off x="6101399" y="1933441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E300-4BDD-4B93-B988-3847E759C002}">
      <dsp:nvSpPr>
        <dsp:cNvPr id="0" name=""/>
        <dsp:cNvSpPr/>
      </dsp:nvSpPr>
      <dsp:spPr>
        <a:xfrm>
          <a:off x="6824240" y="1933441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0C471-896F-4C15-AE8F-DAA827165275}">
      <dsp:nvSpPr>
        <dsp:cNvPr id="0" name=""/>
        <dsp:cNvSpPr/>
      </dsp:nvSpPr>
      <dsp:spPr>
        <a:xfrm>
          <a:off x="2488909" y="2028602"/>
          <a:ext cx="5205480" cy="76128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Overweight  : % 22</a:t>
          </a:r>
          <a:endParaRPr lang="en-US" sz="2800" kern="1200" dirty="0"/>
        </a:p>
      </dsp:txBody>
      <dsp:txXfrm>
        <a:off x="2488909" y="2028602"/>
        <a:ext cx="5205480" cy="761285"/>
      </dsp:txXfrm>
    </dsp:sp>
    <dsp:sp modelId="{0C44B34B-292D-4247-AF01-5BE7439885E1}">
      <dsp:nvSpPr>
        <dsp:cNvPr id="0" name=""/>
        <dsp:cNvSpPr/>
      </dsp:nvSpPr>
      <dsp:spPr>
        <a:xfrm>
          <a:off x="2488909" y="2932301"/>
          <a:ext cx="5138677" cy="467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488909" y="2932301"/>
        <a:ext cx="5138677" cy="467152"/>
      </dsp:txXfrm>
    </dsp:sp>
    <dsp:sp modelId="{674A6056-73F0-4CA7-BD2F-741458E5B9CF}">
      <dsp:nvSpPr>
        <dsp:cNvPr id="0" name=""/>
        <dsp:cNvSpPr/>
      </dsp:nvSpPr>
      <dsp:spPr>
        <a:xfrm>
          <a:off x="2488909" y="3399454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00B55-0078-48E1-A881-C21605BF72AD}">
      <dsp:nvSpPr>
        <dsp:cNvPr id="0" name=""/>
        <dsp:cNvSpPr/>
      </dsp:nvSpPr>
      <dsp:spPr>
        <a:xfrm>
          <a:off x="3211178" y="3399454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9A48E-1429-4FB9-A477-882F995E0DEB}">
      <dsp:nvSpPr>
        <dsp:cNvPr id="0" name=""/>
        <dsp:cNvSpPr/>
      </dsp:nvSpPr>
      <dsp:spPr>
        <a:xfrm>
          <a:off x="3934019" y="3399454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2B5A6-2DBD-45BC-9B21-4770DAE47804}">
      <dsp:nvSpPr>
        <dsp:cNvPr id="0" name=""/>
        <dsp:cNvSpPr/>
      </dsp:nvSpPr>
      <dsp:spPr>
        <a:xfrm>
          <a:off x="4656289" y="3399454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E3483-1627-4668-82E2-3AC2E3D7A441}">
      <dsp:nvSpPr>
        <dsp:cNvPr id="0" name=""/>
        <dsp:cNvSpPr/>
      </dsp:nvSpPr>
      <dsp:spPr>
        <a:xfrm>
          <a:off x="5379129" y="3399454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25A0F-906D-4384-9913-E9612D4AC5A0}">
      <dsp:nvSpPr>
        <dsp:cNvPr id="0" name=""/>
        <dsp:cNvSpPr/>
      </dsp:nvSpPr>
      <dsp:spPr>
        <a:xfrm>
          <a:off x="6101399" y="3399454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CF9F-76CE-4DAF-BE27-09C4800C7EEE}">
      <dsp:nvSpPr>
        <dsp:cNvPr id="0" name=""/>
        <dsp:cNvSpPr/>
      </dsp:nvSpPr>
      <dsp:spPr>
        <a:xfrm>
          <a:off x="6824240" y="3399454"/>
          <a:ext cx="1202450" cy="9516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DC3C2-5494-4821-809A-D015FA02469E}">
      <dsp:nvSpPr>
        <dsp:cNvPr id="0" name=""/>
        <dsp:cNvSpPr/>
      </dsp:nvSpPr>
      <dsp:spPr>
        <a:xfrm>
          <a:off x="2488909" y="3494614"/>
          <a:ext cx="5205480" cy="761285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Obese  : % 43 </a:t>
          </a:r>
          <a:endParaRPr lang="en-US" sz="2800" kern="1200" dirty="0"/>
        </a:p>
      </dsp:txBody>
      <dsp:txXfrm>
        <a:off x="2488909" y="3494614"/>
        <a:ext cx="5205480" cy="761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AAE88-AF97-478A-8A4C-81621CECFCFC}">
      <dsp:nvSpPr>
        <dsp:cNvPr id="0" name=""/>
        <dsp:cNvSpPr/>
      </dsp:nvSpPr>
      <dsp:spPr>
        <a:xfrm>
          <a:off x="0" y="3394652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88F9C-ACEC-4FE3-907C-1326D2CFB571}">
      <dsp:nvSpPr>
        <dsp:cNvPr id="0" name=""/>
        <dsp:cNvSpPr/>
      </dsp:nvSpPr>
      <dsp:spPr>
        <a:xfrm>
          <a:off x="0" y="1936595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468A4-80B6-4F6A-80F1-5130C8D48317}">
      <dsp:nvSpPr>
        <dsp:cNvPr id="0" name=""/>
        <dsp:cNvSpPr/>
      </dsp:nvSpPr>
      <dsp:spPr>
        <a:xfrm>
          <a:off x="0" y="478538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530D3-1264-4BD4-ACB9-A505A1D222D5}">
      <dsp:nvSpPr>
        <dsp:cNvPr id="0" name=""/>
        <dsp:cNvSpPr/>
      </dsp:nvSpPr>
      <dsp:spPr>
        <a:xfrm>
          <a:off x="2734055" y="533"/>
          <a:ext cx="7781544" cy="47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2734055" y="533"/>
        <a:ext cx="7781544" cy="478004"/>
      </dsp:txXfrm>
    </dsp:sp>
    <dsp:sp modelId="{1DB1ED74-A15A-4A8B-A020-1745639703A2}">
      <dsp:nvSpPr>
        <dsp:cNvPr id="0" name=""/>
        <dsp:cNvSpPr/>
      </dsp:nvSpPr>
      <dsp:spPr>
        <a:xfrm>
          <a:off x="0" y="533"/>
          <a:ext cx="2734056" cy="478004"/>
        </a:xfrm>
        <a:prstGeom prst="round2SameRect">
          <a:avLst>
            <a:gd name="adj1" fmla="val 16670"/>
            <a:gd name="adj2" fmla="val 0"/>
          </a:avLst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Monogenic</a:t>
          </a:r>
          <a:endParaRPr lang="en-US" sz="2500" kern="1200" dirty="0"/>
        </a:p>
      </dsp:txBody>
      <dsp:txXfrm>
        <a:off x="23338" y="23871"/>
        <a:ext cx="2687380" cy="454666"/>
      </dsp:txXfrm>
    </dsp:sp>
    <dsp:sp modelId="{0FB8EF84-9447-4899-A0B5-1334381307A9}">
      <dsp:nvSpPr>
        <dsp:cNvPr id="0" name=""/>
        <dsp:cNvSpPr/>
      </dsp:nvSpPr>
      <dsp:spPr>
        <a:xfrm>
          <a:off x="0" y="478538"/>
          <a:ext cx="10515600" cy="95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C00000"/>
              </a:solidFill>
            </a:rPr>
            <a:t>Single gene defect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0" y="478538"/>
        <a:ext cx="10515600" cy="956152"/>
      </dsp:txXfrm>
    </dsp:sp>
    <dsp:sp modelId="{08456DA7-D220-4EED-B20B-64EB1C170F25}">
      <dsp:nvSpPr>
        <dsp:cNvPr id="0" name=""/>
        <dsp:cNvSpPr/>
      </dsp:nvSpPr>
      <dsp:spPr>
        <a:xfrm>
          <a:off x="2734055" y="1458590"/>
          <a:ext cx="7781544" cy="47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734055" y="1458590"/>
        <a:ext cx="7781544" cy="478004"/>
      </dsp:txXfrm>
    </dsp:sp>
    <dsp:sp modelId="{93C3EF43-4952-47F4-9C18-AF789B91148E}">
      <dsp:nvSpPr>
        <dsp:cNvPr id="0" name=""/>
        <dsp:cNvSpPr/>
      </dsp:nvSpPr>
      <dsp:spPr>
        <a:xfrm>
          <a:off x="0" y="1458590"/>
          <a:ext cx="2734056" cy="478004"/>
        </a:xfrm>
        <a:prstGeom prst="round2SameRect">
          <a:avLst>
            <a:gd name="adj1" fmla="val 16670"/>
            <a:gd name="adj2" fmla="val 0"/>
          </a:avLst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Secondary</a:t>
          </a:r>
          <a:endParaRPr lang="en-US" sz="2500" kern="1200" dirty="0"/>
        </a:p>
      </dsp:txBody>
      <dsp:txXfrm>
        <a:off x="23338" y="1481928"/>
        <a:ext cx="2687380" cy="454666"/>
      </dsp:txXfrm>
    </dsp:sp>
    <dsp:sp modelId="{913A4904-5309-46E5-8E46-47C99A2F64AE}">
      <dsp:nvSpPr>
        <dsp:cNvPr id="0" name=""/>
        <dsp:cNvSpPr/>
      </dsp:nvSpPr>
      <dsp:spPr>
        <a:xfrm>
          <a:off x="0" y="1936595"/>
          <a:ext cx="10515600" cy="95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C00000"/>
              </a:solidFill>
            </a:rPr>
            <a:t>Related to specific diseases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0" y="1936595"/>
        <a:ext cx="10515600" cy="956152"/>
      </dsp:txXfrm>
    </dsp:sp>
    <dsp:sp modelId="{4B8008AE-0C89-409D-9C10-1C0EA22DFA87}">
      <dsp:nvSpPr>
        <dsp:cNvPr id="0" name=""/>
        <dsp:cNvSpPr/>
      </dsp:nvSpPr>
      <dsp:spPr>
        <a:xfrm>
          <a:off x="2734055" y="2916647"/>
          <a:ext cx="7781544" cy="47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734055" y="2916647"/>
        <a:ext cx="7781544" cy="478004"/>
      </dsp:txXfrm>
    </dsp:sp>
    <dsp:sp modelId="{38885CED-2870-4C7C-9F27-28C07ABD92BA}">
      <dsp:nvSpPr>
        <dsp:cNvPr id="0" name=""/>
        <dsp:cNvSpPr/>
      </dsp:nvSpPr>
      <dsp:spPr>
        <a:xfrm>
          <a:off x="0" y="2916647"/>
          <a:ext cx="2734056" cy="478004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Idiopathic</a:t>
          </a:r>
          <a:endParaRPr lang="en-US" sz="2500" kern="1200" dirty="0"/>
        </a:p>
      </dsp:txBody>
      <dsp:txXfrm>
        <a:off x="23338" y="2939985"/>
        <a:ext cx="2687380" cy="454666"/>
      </dsp:txXfrm>
    </dsp:sp>
    <dsp:sp modelId="{5365F45E-5AA5-4C9B-9287-1C88240FA13F}">
      <dsp:nvSpPr>
        <dsp:cNvPr id="0" name=""/>
        <dsp:cNvSpPr/>
      </dsp:nvSpPr>
      <dsp:spPr>
        <a:xfrm>
          <a:off x="0" y="3394652"/>
          <a:ext cx="10515600" cy="95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C00000"/>
              </a:solidFill>
            </a:rPr>
            <a:t>Related to polygenic defects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0" y="3394652"/>
        <a:ext cx="10515600" cy="95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E86-1F9E-4313-AAD7-8A670DD75AB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8E9C-ED54-49E9-8044-C1E557C9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9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E86-1F9E-4313-AAD7-8A670DD75AB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8E9C-ED54-49E9-8044-C1E557C9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E86-1F9E-4313-AAD7-8A670DD75AB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8E9C-ED54-49E9-8044-C1E557C9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E86-1F9E-4313-AAD7-8A670DD75AB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8E9C-ED54-49E9-8044-C1E557C9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9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E86-1F9E-4313-AAD7-8A670DD75AB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8E9C-ED54-49E9-8044-C1E557C9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1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E86-1F9E-4313-AAD7-8A670DD75AB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8E9C-ED54-49E9-8044-C1E557C9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E86-1F9E-4313-AAD7-8A670DD75AB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8E9C-ED54-49E9-8044-C1E557C9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E86-1F9E-4313-AAD7-8A670DD75AB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8E9C-ED54-49E9-8044-C1E557C9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7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E86-1F9E-4313-AAD7-8A670DD75AB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8E9C-ED54-49E9-8044-C1E557C9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E86-1F9E-4313-AAD7-8A670DD75AB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8E9C-ED54-49E9-8044-C1E557C9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E86-1F9E-4313-AAD7-8A670DD75AB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8E9C-ED54-49E9-8044-C1E557C9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7DE86-1F9E-4313-AAD7-8A670DD75AB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C8E9C-ED54-49E9-8044-C1E557C9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1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بسم ا.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893" y="1201271"/>
            <a:ext cx="7261413" cy="4262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2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INTRODUCTION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Familial hypercholesterolemia (FH) is </a:t>
            </a:r>
            <a:r>
              <a:rPr lang="en-US" dirty="0" smtClean="0"/>
              <a:t>an autosomal dominant disorder </a:t>
            </a:r>
            <a:r>
              <a:rPr lang="en-US" dirty="0"/>
              <a:t>in which mutations occur in the low-density lipoprotein (LDL) receptor and its related </a:t>
            </a:r>
            <a:r>
              <a:rPr lang="en-US" dirty="0" smtClean="0"/>
              <a:t>genes.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associated impairment in function of these receptors results in reduced clearance of LDL-C particles from the circulation and an elevation in serum LDL-C.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CLASSIFICATION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Homozygous </a:t>
            </a:r>
            <a:r>
              <a:rPr lang="en-US" dirty="0" smtClean="0"/>
              <a:t>FH   </a:t>
            </a:r>
          </a:p>
          <a:p>
            <a:r>
              <a:rPr lang="en-US" dirty="0" smtClean="0"/>
              <a:t>Heterozygous FH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Homozygous </a:t>
            </a:r>
            <a:r>
              <a:rPr lang="en-US" dirty="0"/>
              <a:t>(</a:t>
            </a:r>
            <a:r>
              <a:rPr lang="en-US" dirty="0" err="1"/>
              <a:t>HoFH</a:t>
            </a:r>
            <a:r>
              <a:rPr lang="en-US" dirty="0"/>
              <a:t>) is a rare and life-threatening </a:t>
            </a:r>
            <a:r>
              <a:rPr lang="en-US" dirty="0" smtClean="0"/>
              <a:t>disease. </a:t>
            </a:r>
          </a:p>
          <a:p>
            <a:r>
              <a:rPr lang="en-US" dirty="0"/>
              <a:t>M</a:t>
            </a:r>
            <a:r>
              <a:rPr lang="en-US" dirty="0" smtClean="0"/>
              <a:t>arkedly </a:t>
            </a:r>
            <a:r>
              <a:rPr lang="en-US" dirty="0"/>
              <a:t>elevated circulating levels of </a:t>
            </a:r>
            <a:r>
              <a:rPr lang="en-US" dirty="0" smtClean="0"/>
              <a:t>LDL-C. </a:t>
            </a:r>
          </a:p>
          <a:p>
            <a:r>
              <a:rPr lang="en-US" dirty="0"/>
              <a:t>A</a:t>
            </a:r>
            <a:r>
              <a:rPr lang="en-US" dirty="0" smtClean="0"/>
              <a:t>ccelerated</a:t>
            </a:r>
            <a:r>
              <a:rPr lang="en-US" dirty="0"/>
              <a:t>, premature atherosclerotic cardiovascular disease </a:t>
            </a:r>
            <a:r>
              <a:rPr lang="en-US" dirty="0" smtClean="0"/>
              <a:t>(</a:t>
            </a:r>
            <a:r>
              <a:rPr lang="en-US" dirty="0"/>
              <a:t>ACVD). 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H</a:t>
            </a:r>
            <a:r>
              <a:rPr lang="en-US" sz="3200" b="1" dirty="0" smtClean="0">
                <a:solidFill>
                  <a:srgbClr val="0070C0"/>
                </a:solidFill>
              </a:rPr>
              <a:t>omozygous Familial Hypercholesterolemia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HoFH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major CV events often occur during adolescence, although angina pectoris, myocardial infarction and death have been reported in early childhood.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Prevalence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condition occurs in 1 </a:t>
            </a:r>
            <a:r>
              <a:rPr lang="en-US" dirty="0" smtClean="0"/>
              <a:t>in 1,000,000 </a:t>
            </a:r>
            <a:r>
              <a:rPr lang="en-US" dirty="0"/>
              <a:t>persons</a:t>
            </a:r>
            <a:r>
              <a:rPr lang="en-US" dirty="0" smtClean="0"/>
              <a:t>. ( 160 – 300000 )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Genetics of </a:t>
            </a:r>
            <a:r>
              <a:rPr lang="en-US" sz="3600" b="1" dirty="0" err="1">
                <a:solidFill>
                  <a:srgbClr val="0070C0"/>
                </a:solidFill>
              </a:rPr>
              <a:t>HoFH</a:t>
            </a: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1524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LDL receptor mutation ( 85 </a:t>
            </a:r>
            <a:r>
              <a:rPr lang="en-US" sz="2000" dirty="0"/>
              <a:t>to 90 </a:t>
            </a:r>
            <a:r>
              <a:rPr lang="en-US" sz="2000" dirty="0" smtClean="0"/>
              <a:t>% ) </a:t>
            </a:r>
          </a:p>
          <a:p>
            <a:r>
              <a:rPr lang="en-US" sz="2000" dirty="0" smtClean="0"/>
              <a:t>APOB</a:t>
            </a:r>
            <a:r>
              <a:rPr lang="en-US" sz="2000" dirty="0"/>
              <a:t> </a:t>
            </a:r>
            <a:r>
              <a:rPr lang="en-US" sz="2000" dirty="0" smtClean="0"/>
              <a:t>mutations</a:t>
            </a:r>
            <a:r>
              <a:rPr lang="en-US" sz="2000" dirty="0"/>
              <a:t> </a:t>
            </a:r>
            <a:r>
              <a:rPr lang="en-US" sz="2000" dirty="0" smtClean="0"/>
              <a:t> ( 1 </a:t>
            </a:r>
            <a:r>
              <a:rPr lang="en-US" sz="2000" dirty="0"/>
              <a:t>to </a:t>
            </a:r>
            <a:r>
              <a:rPr lang="en-US" sz="2000" dirty="0" smtClean="0"/>
              <a:t>12 % )</a:t>
            </a:r>
          </a:p>
          <a:p>
            <a:r>
              <a:rPr lang="en-US" sz="2000" dirty="0"/>
              <a:t>Gain-of function </a:t>
            </a:r>
            <a:r>
              <a:rPr lang="en-US" sz="2000" i="1" dirty="0"/>
              <a:t>PCSK9</a:t>
            </a:r>
            <a:r>
              <a:rPr lang="en-US" sz="2000" dirty="0"/>
              <a:t>  mutations  ( 2 to 4 % ) </a:t>
            </a:r>
            <a:endParaRPr lang="en-US" sz="2000" dirty="0" smtClean="0"/>
          </a:p>
          <a:p>
            <a:r>
              <a:rPr lang="en-US" sz="2000" dirty="0" smtClean="0"/>
              <a:t>LDLRAP1 mutation ( AR 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87" y="2783542"/>
            <a:ext cx="6911789" cy="34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1" dirty="0" smtClean="0">
                <a:solidFill>
                  <a:srgbClr val="0070C0"/>
                </a:solidFill>
              </a:rPr>
              <a:t>Combination of genetic mutation showing Homozygous </a:t>
            </a:r>
            <a:r>
              <a:rPr lang="en-US" sz="3100" b="1" dirty="0">
                <a:solidFill>
                  <a:srgbClr val="0070C0"/>
                </a:solidFill>
              </a:rPr>
              <a:t>FH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67" y="1547719"/>
            <a:ext cx="6686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Genetics of </a:t>
            </a:r>
            <a:r>
              <a:rPr lang="en-US" sz="3600" b="1" dirty="0" err="1">
                <a:solidFill>
                  <a:srgbClr val="0070C0"/>
                </a:solidFill>
              </a:rPr>
              <a:t>HoFH</a:t>
            </a: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LDLR</a:t>
            </a:r>
            <a:r>
              <a:rPr lang="en-US" dirty="0" smtClean="0"/>
              <a:t>-negative</a:t>
            </a:r>
            <a:r>
              <a:rPr lang="en-US" dirty="0"/>
              <a:t>, &lt;2% residual </a:t>
            </a:r>
            <a:r>
              <a:rPr lang="en-US" dirty="0" smtClean="0"/>
              <a:t>activity, </a:t>
            </a:r>
            <a:r>
              <a:rPr lang="en-US" dirty="0"/>
              <a:t>clinical severity is greater than </a:t>
            </a:r>
            <a:r>
              <a:rPr lang="en-US" i="1" dirty="0" smtClean="0"/>
              <a:t>LDLR</a:t>
            </a:r>
            <a:r>
              <a:rPr lang="en-US" dirty="0" smtClean="0"/>
              <a:t>-defective</a:t>
            </a:r>
            <a:r>
              <a:rPr lang="en-US" dirty="0"/>
              <a:t>, 2-25% residual </a:t>
            </a:r>
            <a:r>
              <a:rPr lang="en-US" dirty="0" smtClean="0"/>
              <a:t>activity.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" y="905210"/>
            <a:ext cx="11046320" cy="4907896"/>
          </a:xfrm>
        </p:spPr>
      </p:pic>
    </p:spTree>
    <p:extLst>
      <p:ext uri="{BB962C8B-B14F-4D97-AF65-F5344CB8AC3E}">
        <p14:creationId xmlns:p14="http://schemas.microsoft.com/office/powerpoint/2010/main" val="25128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92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Familial hypercholesterolemia in children “</a:t>
            </a:r>
            <a:r>
              <a:rPr lang="en-US" sz="4000" b="1" i="1" dirty="0" smtClean="0">
                <a:solidFill>
                  <a:srgbClr val="0070C0"/>
                </a:solidFill>
              </a:rPr>
              <a:t>Diagnosis and </a:t>
            </a:r>
            <a:r>
              <a:rPr lang="en-US" sz="4000" b="1" i="1" dirty="0">
                <a:solidFill>
                  <a:srgbClr val="0070C0"/>
                </a:solidFill>
              </a:rPr>
              <a:t>T</a:t>
            </a:r>
            <a:r>
              <a:rPr lang="en-US" sz="4000" b="1" i="1" dirty="0" smtClean="0">
                <a:solidFill>
                  <a:srgbClr val="0070C0"/>
                </a:solidFill>
              </a:rPr>
              <a:t>reatment “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4542"/>
            <a:ext cx="9144000" cy="137849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defRPr/>
            </a:pPr>
            <a:endParaRPr lang="en-US" b="1" spc="50" dirty="0" smtClean="0">
              <a:ln w="11430"/>
              <a:solidFill>
                <a:srgbClr val="0070C0"/>
              </a:solidFill>
              <a:cs typeface="Arial" pitchFamily="34" charset="0"/>
            </a:endParaRPr>
          </a:p>
          <a:p>
            <a:pPr marL="342900" indent="-342900">
              <a:defRPr/>
            </a:pPr>
            <a:r>
              <a:rPr lang="en-US" b="1" spc="50" dirty="0" err="1" smtClean="0">
                <a:ln w="11430"/>
                <a:solidFill>
                  <a:srgbClr val="0070C0"/>
                </a:solidFill>
                <a:cs typeface="Arial" pitchFamily="34" charset="0"/>
              </a:rPr>
              <a:t>Dr</a:t>
            </a:r>
            <a:r>
              <a:rPr lang="en-US" b="1" spc="50" dirty="0" smtClean="0">
                <a:ln w="11430"/>
                <a:solidFill>
                  <a:srgbClr val="0070C0"/>
                </a:solidFill>
                <a:cs typeface="Arial" pitchFamily="34" charset="0"/>
              </a:rPr>
              <a:t> . </a:t>
            </a:r>
            <a:r>
              <a:rPr lang="en-US" b="1" spc="50" dirty="0" err="1" smtClean="0">
                <a:ln w="11430"/>
                <a:solidFill>
                  <a:srgbClr val="0070C0"/>
                </a:solidFill>
                <a:cs typeface="Arial" pitchFamily="34" charset="0"/>
              </a:rPr>
              <a:t>Hashemi</a:t>
            </a:r>
            <a:r>
              <a:rPr lang="en-US" b="1" spc="50" dirty="0" smtClean="0">
                <a:ln w="11430"/>
                <a:solidFill>
                  <a:srgbClr val="0070C0"/>
                </a:solidFill>
                <a:cs typeface="Arial" pitchFamily="34" charset="0"/>
              </a:rPr>
              <a:t> </a:t>
            </a:r>
          </a:p>
          <a:p>
            <a:pPr marL="342900" indent="-342900">
              <a:defRPr/>
            </a:pPr>
            <a:r>
              <a:rPr lang="en-US" b="1" spc="50" dirty="0" smtClean="0">
                <a:ln w="11430"/>
                <a:solidFill>
                  <a:srgbClr val="0070C0"/>
                </a:solidFill>
                <a:cs typeface="Arial" pitchFamily="34" charset="0"/>
              </a:rPr>
              <a:t>Pediatric </a:t>
            </a:r>
            <a:r>
              <a:rPr lang="en-US" b="1" spc="50" dirty="0">
                <a:ln w="11430"/>
                <a:solidFill>
                  <a:srgbClr val="0070C0"/>
                </a:solidFill>
                <a:cs typeface="Arial" pitchFamily="34" charset="0"/>
              </a:rPr>
              <a:t>Endocrinologist</a:t>
            </a:r>
          </a:p>
          <a:p>
            <a:pPr marL="342900" indent="-342900">
              <a:defRPr/>
            </a:pPr>
            <a:r>
              <a:rPr lang="en-US" b="1" spc="50" dirty="0">
                <a:ln w="11430"/>
                <a:solidFill>
                  <a:srgbClr val="0070C0"/>
                </a:solidFill>
                <a:cs typeface="Arial" pitchFamily="34" charset="0"/>
              </a:rPr>
              <a:t>Isfahan University Of Medical Sciences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3" y="4105955"/>
            <a:ext cx="3158939" cy="1788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801" y="4105955"/>
            <a:ext cx="3138487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Diagnosis of </a:t>
            </a:r>
            <a:r>
              <a:rPr lang="en-US" sz="3600" b="1" dirty="0" err="1">
                <a:solidFill>
                  <a:srgbClr val="0070C0"/>
                </a:solidFill>
              </a:rPr>
              <a:t>HoFH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confirmation of two mutant alleles </a:t>
            </a:r>
            <a:r>
              <a:rPr lang="en-US" sz="2000" dirty="0" smtClean="0"/>
              <a:t>(</a:t>
            </a:r>
            <a:r>
              <a:rPr lang="en-US" sz="2000" i="1" dirty="0" smtClean="0"/>
              <a:t>LDLR</a:t>
            </a:r>
            <a:r>
              <a:rPr lang="en-US" sz="2000" dirty="0" smtClean="0"/>
              <a:t>, </a:t>
            </a:r>
            <a:r>
              <a:rPr lang="en-US" sz="2000" i="1" dirty="0" smtClean="0"/>
              <a:t>APOB</a:t>
            </a:r>
            <a:r>
              <a:rPr lang="en-US" sz="2000" dirty="0" smtClean="0"/>
              <a:t>, </a:t>
            </a:r>
            <a:r>
              <a:rPr lang="en-US" sz="2000" i="1" dirty="0" smtClean="0"/>
              <a:t>PCSK9 </a:t>
            </a:r>
            <a:r>
              <a:rPr lang="en-US" sz="2000" dirty="0" smtClean="0"/>
              <a:t>or </a:t>
            </a:r>
            <a:r>
              <a:rPr lang="en-US" sz="2000" i="1" dirty="0" smtClean="0"/>
              <a:t>LDLRAP1 )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An </a:t>
            </a:r>
            <a:r>
              <a:rPr lang="en-US" dirty="0"/>
              <a:t>untreated LDL-C &gt; </a:t>
            </a:r>
            <a:r>
              <a:rPr lang="en-US" dirty="0" smtClean="0"/>
              <a:t>500 mg/dl  or treated </a:t>
            </a:r>
            <a:r>
              <a:rPr lang="en-US" dirty="0"/>
              <a:t>LDL-C ≥ </a:t>
            </a:r>
            <a:r>
              <a:rPr lang="en-US" dirty="0" smtClean="0"/>
              <a:t>300 mg/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  <a:r>
              <a:rPr lang="en-US" dirty="0"/>
              <a:t>together with either:</a:t>
            </a:r>
          </a:p>
          <a:p>
            <a:pPr marL="742950" lvl="1" indent="-285750"/>
            <a:r>
              <a:rPr lang="en-US" dirty="0"/>
              <a:t>Cutaneous or tendon xanthoma before age 10 years or</a:t>
            </a:r>
          </a:p>
          <a:p>
            <a:pPr marL="742950" lvl="1" indent="-285750"/>
            <a:r>
              <a:rPr lang="en-US" dirty="0"/>
              <a:t>Untreated elevated LDL-C levels </a:t>
            </a:r>
            <a:r>
              <a:rPr lang="en-US" dirty="0" smtClean="0"/>
              <a:t>in </a:t>
            </a:r>
            <a:r>
              <a:rPr lang="en-US" dirty="0"/>
              <a:t>both parents</a:t>
            </a:r>
          </a:p>
          <a:p>
            <a:pPr marL="0" indent="0" algn="ctr">
              <a:buNone/>
            </a:pPr>
            <a:r>
              <a:rPr lang="en-US" sz="2000" dirty="0" smtClean="0"/>
              <a:t>These </a:t>
            </a:r>
            <a:r>
              <a:rPr lang="en-US" sz="2000" dirty="0"/>
              <a:t>LDL-C levels are only indicative, and lower levels, especially in children or in treated patients, do not exclude </a:t>
            </a:r>
            <a:r>
              <a:rPr lang="en-US" sz="2000" dirty="0" err="1"/>
              <a:t>HoFH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Clinical Features of Homozygous FH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Cholesterol </a:t>
            </a:r>
            <a:r>
              <a:rPr lang="en-US" dirty="0"/>
              <a:t>: threefold to </a:t>
            </a:r>
            <a:r>
              <a:rPr lang="en-US" dirty="0" err="1"/>
              <a:t>sixfold</a:t>
            </a:r>
            <a:r>
              <a:rPr lang="en-US" dirty="0"/>
              <a:t> average </a:t>
            </a:r>
            <a:r>
              <a:rPr lang="en-US" dirty="0" smtClean="0"/>
              <a:t>(600 </a:t>
            </a:r>
            <a:r>
              <a:rPr lang="en-US" dirty="0"/>
              <a:t>- 1,200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LDL-C : 550 - 950 mg/</a:t>
            </a:r>
            <a:r>
              <a:rPr lang="en-US" dirty="0" err="1" smtClean="0"/>
              <a:t>dL</a:t>
            </a:r>
            <a:endParaRPr lang="en-US" dirty="0"/>
          </a:p>
          <a:p>
            <a:r>
              <a:rPr lang="en-US" dirty="0"/>
              <a:t>Triglyceride levels are normal to mildly elevated.</a:t>
            </a:r>
          </a:p>
          <a:p>
            <a:r>
              <a:rPr lang="en-US" dirty="0"/>
              <a:t>HDL levels may be slightly decreased.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Clinical Features of Homozygous FH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u="sng" dirty="0" err="1" smtClean="0"/>
              <a:t>Xanthelasma</a:t>
            </a:r>
            <a:endParaRPr lang="en-US" i="1" u="sng" dirty="0" smtClean="0"/>
          </a:p>
          <a:p>
            <a:pPr marL="0" indent="0" algn="ctr">
              <a:buNone/>
            </a:pPr>
            <a:r>
              <a:rPr lang="en-US" sz="2000" dirty="0" smtClean="0"/>
              <a:t>Cholesterol-filled</a:t>
            </a:r>
            <a:r>
              <a:rPr lang="en-US" sz="2000" dirty="0"/>
              <a:t>, soft, yellow plaques that usually appear on the medial aspects of the </a:t>
            </a:r>
            <a:r>
              <a:rPr lang="en-US" sz="2000" dirty="0" smtClean="0"/>
              <a:t>eyelids.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24" y="3033358"/>
            <a:ext cx="4114800" cy="2838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46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u="sng" dirty="0"/>
              <a:t>Tendon xanthomata </a:t>
            </a:r>
            <a:endParaRPr lang="en-US" i="1" u="sng" dirty="0" smtClean="0"/>
          </a:p>
          <a:p>
            <a:pPr marL="0" indent="0" algn="ctr">
              <a:buNone/>
            </a:pPr>
            <a:r>
              <a:rPr lang="en-US" sz="2000" dirty="0"/>
              <a:t>A</a:t>
            </a:r>
            <a:r>
              <a:rPr lang="en-US" sz="2000" dirty="0" smtClean="0"/>
              <a:t>re </a:t>
            </a:r>
            <a:r>
              <a:rPr lang="en-US" sz="2000" dirty="0"/>
              <a:t>most common in the Achilles tendons and dorsum of the hands but can occur at other sites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Clinical Features of Homozygous FH</a:t>
            </a:r>
            <a:endParaRPr lang="en-US" sz="3200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11" y="3165025"/>
            <a:ext cx="5394501" cy="291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u="sng" dirty="0"/>
              <a:t>T</a:t>
            </a:r>
            <a:r>
              <a:rPr lang="en-US" i="1" u="sng" dirty="0" smtClean="0"/>
              <a:t>uberous </a:t>
            </a:r>
            <a:r>
              <a:rPr lang="en-US" i="1" u="sng" dirty="0"/>
              <a:t>xanthomata </a:t>
            </a:r>
          </a:p>
          <a:p>
            <a:pPr marL="0" indent="0" algn="ctr">
              <a:buNone/>
            </a:pPr>
            <a:r>
              <a:rPr lang="en-US" sz="2000" dirty="0"/>
              <a:t>T</a:t>
            </a:r>
            <a:r>
              <a:rPr lang="en-US" sz="2000" dirty="0" smtClean="0"/>
              <a:t>ypically </a:t>
            </a:r>
            <a:r>
              <a:rPr lang="en-US" sz="2000" dirty="0"/>
              <a:t>occur over extensor surfaces such as the knee and </a:t>
            </a:r>
            <a:r>
              <a:rPr lang="en-US" sz="2000" dirty="0" smtClean="0"/>
              <a:t>elbow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62" y="2842266"/>
            <a:ext cx="2648179" cy="333469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Clinical Features of Homozygous FH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84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u="sng" dirty="0"/>
              <a:t>Planar xanthomas </a:t>
            </a:r>
            <a:endParaRPr lang="en-US" i="1" u="sng" dirty="0" smtClean="0"/>
          </a:p>
          <a:p>
            <a:pPr marL="0" indent="0" algn="ctr">
              <a:buNone/>
            </a:pPr>
            <a:r>
              <a:rPr lang="en-US" sz="2000" dirty="0" smtClean="0"/>
              <a:t>Occur </a:t>
            </a:r>
            <a:r>
              <a:rPr lang="en-US" sz="2000" dirty="0"/>
              <a:t>on the palms of the hands and soles of the feet and are often </a:t>
            </a:r>
            <a:r>
              <a:rPr lang="en-US" sz="2000" dirty="0" smtClean="0"/>
              <a:t>painful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34" y="2836724"/>
            <a:ext cx="2556732" cy="364267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Clinical Features of Homozygous FH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42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u="sng" dirty="0"/>
              <a:t>Premature arcus cornea </a:t>
            </a:r>
            <a:endParaRPr lang="en-US" i="1" u="sng" dirty="0" smtClean="0"/>
          </a:p>
          <a:p>
            <a:pPr marL="0" indent="0" algn="ctr">
              <a:buNone/>
            </a:pPr>
            <a:r>
              <a:rPr lang="en-US" dirty="0">
                <a:cs typeface="Arial" panose="020B0604020202020204" pitchFamily="34" charset="0"/>
              </a:rPr>
              <a:t> </a:t>
            </a:r>
            <a:r>
              <a:rPr lang="en-US" sz="2000" dirty="0" smtClean="0">
                <a:cs typeface="Arial" panose="020B0604020202020204" pitchFamily="34" charset="0"/>
              </a:rPr>
              <a:t>White </a:t>
            </a:r>
            <a:r>
              <a:rPr lang="en-US" sz="2000" dirty="0">
                <a:cs typeface="Arial" panose="020B0604020202020204" pitchFamily="34" charset="0"/>
              </a:rPr>
              <a:t>or grey arc or ring around the cornea due to deposition of </a:t>
            </a:r>
            <a:r>
              <a:rPr lang="en-US" sz="2000" dirty="0" smtClean="0">
                <a:cs typeface="Arial" panose="020B0604020202020204" pitchFamily="34" charset="0"/>
              </a:rPr>
              <a:t>cholesterol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smtClean="0">
                <a:cs typeface="Arial" panose="020B0604020202020204" pitchFamily="34" charset="0"/>
              </a:rPr>
              <a:t>(age &lt; 40Y )</a:t>
            </a:r>
            <a:endParaRPr lang="en-US" sz="2000" dirty="0"/>
          </a:p>
          <a:p>
            <a:pPr algn="ctr"/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Clinical Features of Homozygous FH</a:t>
            </a:r>
            <a:endParaRPr lang="en-US" sz="32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88" y="3051586"/>
            <a:ext cx="4746812" cy="2738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12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>
                <a:solidFill>
                  <a:srgbClr val="0070C0"/>
                </a:solidFill>
              </a:rPr>
              <a:t>HoFH</a:t>
            </a: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Lifestyle </a:t>
            </a:r>
            <a:r>
              <a:rPr lang="en-US" b="1" i="1" u="sng" dirty="0"/>
              <a:t>intervention </a:t>
            </a:r>
            <a:r>
              <a:rPr lang="en-US" dirty="0"/>
              <a:t>and </a:t>
            </a:r>
            <a:r>
              <a:rPr lang="en-US" b="1" i="1" u="sng" dirty="0"/>
              <a:t>maximal statin therapy</a:t>
            </a:r>
            <a:r>
              <a:rPr lang="en-US" dirty="0"/>
              <a:t> are the mainstays of treatment, and should be started </a:t>
            </a:r>
            <a:r>
              <a:rPr lang="en-US" dirty="0" smtClean="0"/>
              <a:t>: </a:t>
            </a:r>
          </a:p>
          <a:p>
            <a:r>
              <a:rPr lang="en-US" b="1" i="1" dirty="0"/>
              <a:t>I</a:t>
            </a:r>
            <a:r>
              <a:rPr lang="en-US" b="1" i="1" dirty="0" smtClean="0"/>
              <a:t>n </a:t>
            </a:r>
            <a:r>
              <a:rPr lang="en-US" b="1" i="1" dirty="0"/>
              <a:t>the first year of life </a:t>
            </a:r>
            <a:endParaRPr lang="en-US" b="1" i="1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r>
              <a:rPr lang="en-US" b="1" i="1" dirty="0"/>
              <a:t>A</a:t>
            </a:r>
            <a:r>
              <a:rPr lang="en-US" b="1" i="1" dirty="0" smtClean="0"/>
              <a:t>t </a:t>
            </a:r>
            <a:r>
              <a:rPr lang="en-US" b="1" i="1" dirty="0"/>
              <a:t>initial </a:t>
            </a:r>
            <a:r>
              <a:rPr lang="en-US" b="1" i="1" dirty="0" smtClean="0"/>
              <a:t>diagnosis</a:t>
            </a:r>
          </a:p>
          <a:p>
            <a:r>
              <a:rPr lang="en-US" dirty="0"/>
              <a:t>Typically start statin therapy simultaneously with lifestyle changes.</a:t>
            </a:r>
          </a:p>
          <a:p>
            <a:endParaRPr lang="en-US" dirty="0"/>
          </a:p>
          <a:p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Lifestyle intervention </a:t>
            </a:r>
            <a:r>
              <a:rPr lang="en-US" dirty="0"/>
              <a:t> </a:t>
            </a:r>
            <a:r>
              <a:rPr lang="en-US" dirty="0" smtClean="0"/>
              <a:t>— dietary </a:t>
            </a:r>
            <a:r>
              <a:rPr lang="en-US" dirty="0"/>
              <a:t>modification, physical activity, weight loss for obese children, and avoidance of nicotine exposure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(Lifestyle intervention)</a:t>
            </a: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Dietary modification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Children </a:t>
            </a:r>
            <a:r>
              <a:rPr lang="en-US" dirty="0"/>
              <a:t>should be encouraged to eat a diet that is 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in fiber from fruits, vegetables, and whole </a:t>
            </a:r>
            <a:r>
              <a:rPr lang="en-US" dirty="0" smtClean="0"/>
              <a:t>grains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in polyunsaturated and monounsaturated </a:t>
            </a:r>
            <a:r>
              <a:rPr lang="en-US" dirty="0" smtClean="0"/>
              <a:t>fats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/>
              <a:t>in saturated </a:t>
            </a:r>
            <a:r>
              <a:rPr lang="en-US" dirty="0" smtClean="0"/>
              <a:t>fat and </a:t>
            </a:r>
            <a:r>
              <a:rPr lang="en-US" dirty="0"/>
              <a:t>devoid of trans fats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Fat </a:t>
            </a:r>
            <a:r>
              <a:rPr lang="en-US" dirty="0"/>
              <a:t>should comprise approximately 30 percent of total energy intake, and saturated fats should be limited to &lt;10 percent of total energy intake.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Definition of pediatric dyslipidemia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Based on </a:t>
            </a:r>
            <a:r>
              <a:rPr lang="en-US" dirty="0" smtClean="0"/>
              <a:t>normative data: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“Acceptable"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“Borderline"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“Abnormal"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patients with persistent </a:t>
            </a:r>
            <a:r>
              <a:rPr lang="en-US" dirty="0" err="1"/>
              <a:t>hypercholesteremia</a:t>
            </a:r>
            <a:r>
              <a:rPr lang="en-US" dirty="0"/>
              <a:t> despite appropriate dietary modification, further restricting fat intake may be </a:t>
            </a:r>
            <a:r>
              <a:rPr lang="en-US" dirty="0" smtClean="0"/>
              <a:t>reasonable: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</a:t>
            </a:r>
            <a:r>
              <a:rPr lang="en-US" dirty="0" smtClean="0"/>
              <a:t>imiting </a:t>
            </a:r>
            <a:r>
              <a:rPr lang="en-US" dirty="0"/>
              <a:t>total fat to 25 to 30 percent of total calories and saturated fat to ≤7 percent of total </a:t>
            </a:r>
            <a:r>
              <a:rPr lang="en-US" dirty="0" smtClean="0"/>
              <a:t>calories.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1 to 2 years: Fat and cholesterol intake are not restricted.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Dietary modification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(Statins)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  <p:pic>
        <p:nvPicPr>
          <p:cNvPr id="6" name="Picture 5" descr="200804262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15" y="2482560"/>
            <a:ext cx="4558552" cy="10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marL="0" indent="0" algn="ctr">
              <a:buNone/>
            </a:pPr>
            <a:r>
              <a:rPr lang="en-US" sz="2400" b="1" dirty="0" smtClean="0"/>
              <a:t>Decrease </a:t>
            </a:r>
            <a:r>
              <a:rPr lang="en-US" sz="2400" b="1" dirty="0"/>
              <a:t>cholesterol </a:t>
            </a:r>
            <a:r>
              <a:rPr lang="en-US" sz="2400" b="1" dirty="0" smtClean="0"/>
              <a:t>synthesis, </a:t>
            </a:r>
            <a:r>
              <a:rPr lang="en-US" sz="2400" b="1" dirty="0"/>
              <a:t>increase LDL receptor-mediated removal of LDL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806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60" y="1690688"/>
            <a:ext cx="8321040" cy="387191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(Statins)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6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60" y="523240"/>
            <a:ext cx="7970520" cy="5545158"/>
          </a:xfrm>
        </p:spPr>
      </p:pic>
    </p:spTree>
    <p:extLst>
      <p:ext uri="{BB962C8B-B14F-4D97-AF65-F5344CB8AC3E}">
        <p14:creationId xmlns:p14="http://schemas.microsoft.com/office/powerpoint/2010/main" val="24815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Timing of administration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majority of cholesterol synthesis appears to occur at night , presumably reflecting the effects of a fasting state.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FDA has </a:t>
            </a:r>
            <a:r>
              <a:rPr lang="en-US" dirty="0"/>
              <a:t>recommended evening administration for statins with shorter half-lives </a:t>
            </a:r>
            <a:r>
              <a:rPr lang="en-US" sz="2000" dirty="0"/>
              <a:t>(lovastatin 2 </a:t>
            </a:r>
            <a:r>
              <a:rPr lang="en-US" sz="2000" dirty="0" smtClean="0"/>
              <a:t>h , </a:t>
            </a:r>
            <a:r>
              <a:rPr lang="en-US" sz="2000" dirty="0"/>
              <a:t>simvastatin &lt; 5 </a:t>
            </a:r>
            <a:r>
              <a:rPr lang="en-US" sz="2000" dirty="0" smtClean="0"/>
              <a:t>h , </a:t>
            </a:r>
            <a:r>
              <a:rPr lang="en-US" sz="2000" dirty="0"/>
              <a:t>and </a:t>
            </a:r>
            <a:r>
              <a:rPr lang="en-US" sz="2000" dirty="0" err="1"/>
              <a:t>fluvastatin</a:t>
            </a:r>
            <a:r>
              <a:rPr lang="en-US" sz="2000" dirty="0"/>
              <a:t> &lt; 3 </a:t>
            </a:r>
            <a:r>
              <a:rPr lang="en-US" sz="2000" dirty="0" smtClean="0"/>
              <a:t>h). </a:t>
            </a:r>
          </a:p>
          <a:p>
            <a:r>
              <a:rPr lang="en-US" dirty="0" smtClean="0"/>
              <a:t>FDA </a:t>
            </a:r>
            <a:r>
              <a:rPr lang="en-US" dirty="0"/>
              <a:t>suggests daytime administration for statins with longer half-lives </a:t>
            </a:r>
            <a:r>
              <a:rPr lang="en-US" sz="2000" dirty="0"/>
              <a:t>(atorvastatin 14 </a:t>
            </a:r>
            <a:r>
              <a:rPr lang="en-US" sz="2000" dirty="0" smtClean="0"/>
              <a:t>h , </a:t>
            </a:r>
            <a:r>
              <a:rPr lang="en-US" sz="2000" dirty="0" err="1"/>
              <a:t>rosuvastatin</a:t>
            </a:r>
            <a:r>
              <a:rPr lang="en-US" sz="2000" dirty="0"/>
              <a:t> 19 </a:t>
            </a:r>
            <a:r>
              <a:rPr lang="en-US" sz="2000" dirty="0" smtClean="0"/>
              <a:t>h , </a:t>
            </a:r>
            <a:r>
              <a:rPr lang="en-US" sz="2000" dirty="0"/>
              <a:t>and pravastatin 22 </a:t>
            </a:r>
            <a:r>
              <a:rPr lang="en-US" sz="2000" dirty="0" smtClean="0"/>
              <a:t>h). 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Timing of administration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Side effects with statins are rare and </a:t>
            </a:r>
            <a:r>
              <a:rPr lang="en-US" dirty="0" smtClean="0"/>
              <a:t>include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en-US" dirty="0"/>
              <a:t>yopathy </a:t>
            </a:r>
            <a:r>
              <a:rPr lang="en-US" dirty="0" smtClean="0"/>
              <a:t> </a:t>
            </a:r>
            <a:r>
              <a:rPr lang="en-US" sz="2000" dirty="0" smtClean="0"/>
              <a:t>( hypothyroidism </a:t>
            </a:r>
            <a:r>
              <a:rPr lang="en-US" sz="2000" dirty="0"/>
              <a:t>may predispose </a:t>
            </a:r>
            <a:r>
              <a:rPr lang="en-US" sz="20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New-onset </a:t>
            </a:r>
            <a:r>
              <a:rPr lang="en-US" dirty="0"/>
              <a:t>type 2 diabetes </a:t>
            </a:r>
            <a:r>
              <a:rPr lang="en-US" dirty="0" smtClean="0"/>
              <a:t>mellitus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epatic </a:t>
            </a:r>
            <a:r>
              <a:rPr lang="en-US" dirty="0"/>
              <a:t>enzyme elevation </a:t>
            </a:r>
            <a:r>
              <a:rPr lang="en-US" dirty="0" smtClean="0"/>
              <a:t> </a:t>
            </a:r>
            <a:r>
              <a:rPr lang="en-US" sz="1800" dirty="0" smtClean="0"/>
              <a:t>( 0.5 </a:t>
            </a:r>
            <a:r>
              <a:rPr lang="en-US" sz="1800" dirty="0"/>
              <a:t>to 3.0 </a:t>
            </a:r>
            <a:r>
              <a:rPr lang="en-US" sz="1800" dirty="0" smtClean="0"/>
              <a:t>%, first </a:t>
            </a:r>
            <a:r>
              <a:rPr lang="en-US" sz="1800" dirty="0"/>
              <a:t>3</a:t>
            </a:r>
            <a:r>
              <a:rPr lang="en-US" sz="1800" dirty="0" smtClean="0"/>
              <a:t> </a:t>
            </a:r>
            <a:r>
              <a:rPr lang="en-US" sz="1800" dirty="0"/>
              <a:t>months of therapy and is </a:t>
            </a:r>
            <a:r>
              <a:rPr lang="en-US" sz="1800" dirty="0" smtClean="0"/>
              <a:t>dose-dependent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 </a:t>
            </a:r>
            <a:r>
              <a:rPr lang="en-US" dirty="0" smtClean="0"/>
              <a:t>Renal dysfunction</a:t>
            </a:r>
            <a:r>
              <a:rPr lang="en-US" dirty="0"/>
              <a:t> </a:t>
            </a:r>
            <a:r>
              <a:rPr lang="en-US" sz="1800" dirty="0" smtClean="0"/>
              <a:t>(proteinuria </a:t>
            </a:r>
            <a:r>
              <a:rPr lang="en-US" sz="1800" dirty="0"/>
              <a:t>through tubular inhibition of active transport of </a:t>
            </a:r>
            <a:r>
              <a:rPr lang="en-US" sz="1800" dirty="0" smtClean="0"/>
              <a:t>small MWP)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Side effects of Statins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Other possible </a:t>
            </a:r>
            <a:r>
              <a:rPr lang="en-US" sz="3200" b="1" dirty="0" smtClean="0">
                <a:solidFill>
                  <a:srgbClr val="0070C0"/>
                </a:solidFill>
              </a:rPr>
              <a:t>associations with Statins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Cancer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 smtClean="0"/>
              <a:t>Cataract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 smtClean="0"/>
              <a:t>Neuropathy</a:t>
            </a:r>
          </a:p>
          <a:p>
            <a:r>
              <a:rPr lang="en-US" b="1" dirty="0" smtClean="0"/>
              <a:t>Lupus</a:t>
            </a:r>
            <a:r>
              <a:rPr lang="en-US" dirty="0"/>
              <a:t> </a:t>
            </a:r>
          </a:p>
          <a:p>
            <a:r>
              <a:rPr lang="en-US" b="1" dirty="0"/>
              <a:t>Androgen synthesis</a:t>
            </a:r>
            <a:r>
              <a:rPr lang="en-US" dirty="0"/>
              <a:t> </a:t>
            </a:r>
          </a:p>
          <a:p>
            <a:r>
              <a:rPr lang="en-US" b="1" dirty="0"/>
              <a:t>Immune response</a:t>
            </a:r>
            <a:r>
              <a:rPr lang="en-US" dirty="0"/>
              <a:t> </a:t>
            </a:r>
          </a:p>
          <a:p>
            <a:r>
              <a:rPr lang="en-US" b="1" dirty="0"/>
              <a:t>Risks in pregnancy and breastfeeding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Monitoring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</a:t>
            </a:r>
            <a:r>
              <a:rPr lang="en-US" sz="2400" dirty="0" smtClean="0"/>
              <a:t>aseline </a:t>
            </a:r>
            <a:r>
              <a:rPr lang="en-US" sz="2400" dirty="0"/>
              <a:t>laboratory evaluation prior to initiating statin therapy:</a:t>
            </a:r>
          </a:p>
          <a:p>
            <a:r>
              <a:rPr lang="en-US" sz="2400" dirty="0" smtClean="0"/>
              <a:t>FLP</a:t>
            </a:r>
            <a:endParaRPr lang="en-US" sz="2400" dirty="0"/>
          </a:p>
          <a:p>
            <a:r>
              <a:rPr lang="en-US" sz="2400" dirty="0" smtClean="0"/>
              <a:t>Serum </a:t>
            </a:r>
            <a:r>
              <a:rPr lang="en-US" sz="2400" dirty="0" err="1"/>
              <a:t>creatine</a:t>
            </a:r>
            <a:r>
              <a:rPr lang="en-US" sz="2400" dirty="0"/>
              <a:t> kinase (CK)</a:t>
            </a:r>
          </a:p>
          <a:p>
            <a:r>
              <a:rPr lang="en-US" sz="2400" dirty="0" smtClean="0"/>
              <a:t>Serum </a:t>
            </a:r>
            <a:r>
              <a:rPr lang="en-US" sz="2400" dirty="0"/>
              <a:t>alanine aminotransferase (ALT)</a:t>
            </a:r>
          </a:p>
          <a:p>
            <a:r>
              <a:rPr lang="en-US" sz="2400" dirty="0" smtClean="0"/>
              <a:t>Blood </a:t>
            </a:r>
            <a:r>
              <a:rPr lang="en-US" sz="2400" dirty="0"/>
              <a:t>glucose and hemoglobin A1C levels</a:t>
            </a:r>
          </a:p>
          <a:p>
            <a:r>
              <a:rPr lang="en-US" sz="2400" dirty="0" smtClean="0"/>
              <a:t>Pregnancy </a:t>
            </a:r>
            <a:r>
              <a:rPr lang="en-US" sz="2400" dirty="0"/>
              <a:t>test, if clinically indicated</a:t>
            </a:r>
          </a:p>
          <a:p>
            <a:r>
              <a:rPr lang="en-US" sz="2400" dirty="0"/>
              <a:t>FLP, </a:t>
            </a:r>
            <a:r>
              <a:rPr lang="en-US" sz="2400" dirty="0" smtClean="0"/>
              <a:t> </a:t>
            </a:r>
            <a:r>
              <a:rPr lang="en-US" sz="2400" dirty="0"/>
              <a:t>ALT, glucose, and hemoglobin A1C are repeated four and eight weeks after starting therapy to determine the efficacy of the treatment and to assess for adverse </a:t>
            </a:r>
            <a:r>
              <a:rPr lang="en-US" sz="2400" dirty="0" smtClean="0"/>
              <a:t>effects.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</a:t>
            </a:r>
            <a:r>
              <a:rPr lang="en-US" dirty="0"/>
              <a:t>on stable therapy, lipid levels, glucose, and A1C are repeated every six months. </a:t>
            </a:r>
            <a:endParaRPr lang="en-US" dirty="0" smtClean="0"/>
          </a:p>
          <a:p>
            <a:r>
              <a:rPr lang="en-US" dirty="0" smtClean="0"/>
              <a:t>Ongoing </a:t>
            </a:r>
            <a:r>
              <a:rPr lang="en-US" dirty="0"/>
              <a:t>monitoring of growth and other measures of general and cardiovascular health (</a:t>
            </a:r>
            <a:r>
              <a:rPr lang="en-US" dirty="0" err="1"/>
              <a:t>eg</a:t>
            </a:r>
            <a:r>
              <a:rPr lang="en-US" dirty="0"/>
              <a:t>, blood pressure) should also occur at each visit. </a:t>
            </a:r>
            <a:endParaRPr lang="en-US" dirty="0" smtClean="0"/>
          </a:p>
          <a:p>
            <a:r>
              <a:rPr lang="en-US" dirty="0" smtClean="0"/>
              <a:t>Repeated </a:t>
            </a:r>
            <a:r>
              <a:rPr lang="en-US" dirty="0"/>
              <a:t>testing of liver function tests and CK in asymptomatic patients is controversial, and many clinicians </a:t>
            </a:r>
            <a:r>
              <a:rPr lang="en-US" dirty="0" smtClean="0"/>
              <a:t>consider </a:t>
            </a:r>
            <a:r>
              <a:rPr lang="en-US" dirty="0"/>
              <a:t>this </a:t>
            </a:r>
            <a:r>
              <a:rPr lang="en-US" dirty="0" smtClean="0"/>
              <a:t>unnecessary.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Monitoring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11286913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701662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3655341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16212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Acceptable 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Borderline 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mg/dl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97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170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170 - 199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≥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200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4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LDL - 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110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 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 129 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≥ 130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25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 – HDL - 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120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 </a:t>
                      </a:r>
                      <a:r>
                        <a:rPr lang="en-US" baseline="0" dirty="0" smtClean="0"/>
                        <a:t> -</a:t>
                      </a:r>
                      <a:r>
                        <a:rPr lang="en-US" dirty="0" smtClean="0"/>
                        <a:t> 144    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≥ 145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0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TG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8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0 – 9 years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75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75 - 99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≥ 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874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10 – 19 years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90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90 -</a:t>
                      </a:r>
                      <a:r>
                        <a:rPr lang="en-US" baseline="0" dirty="0" smtClean="0"/>
                        <a:t> 129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≥ 130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APO B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90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109 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≥ 110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22751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20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b="1" dirty="0">
                <a:latin typeface="+mn-lt"/>
              </a:rPr>
              <a:t>Definition of lipid levels in children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91164" y="5939118"/>
            <a:ext cx="1232647" cy="30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ven </a:t>
            </a:r>
            <a:r>
              <a:rPr lang="en-US" dirty="0"/>
              <a:t>at the highest doses of the most efficacious </a:t>
            </a:r>
            <a:r>
              <a:rPr lang="en-US" b="1" i="1" u="sng" dirty="0" smtClean="0"/>
              <a:t>Statins</a:t>
            </a:r>
            <a:r>
              <a:rPr lang="en-US" dirty="0" smtClean="0"/>
              <a:t>, </a:t>
            </a:r>
            <a:r>
              <a:rPr lang="en-US" dirty="0"/>
              <a:t>only modest reductions in LDL </a:t>
            </a:r>
            <a:r>
              <a:rPr lang="en-US" dirty="0" smtClean="0"/>
              <a:t>levels are </a:t>
            </a:r>
            <a:r>
              <a:rPr lang="en-US" dirty="0"/>
              <a:t>observed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Combination of statin plus </a:t>
            </a:r>
            <a:r>
              <a:rPr lang="en-US" b="1" i="1" u="sng" dirty="0"/>
              <a:t>E</a:t>
            </a:r>
            <a:r>
              <a:rPr lang="en-US" b="1" i="1" u="sng" dirty="0" smtClean="0"/>
              <a:t>zetimibe</a:t>
            </a:r>
            <a:r>
              <a:rPr lang="en-US" dirty="0" smtClean="0"/>
              <a:t> can </a:t>
            </a:r>
            <a:r>
              <a:rPr lang="en-US" dirty="0"/>
              <a:t>produce a further decrease in </a:t>
            </a:r>
            <a:r>
              <a:rPr lang="en-US" dirty="0" smtClean="0"/>
              <a:t>LDL levels </a:t>
            </a:r>
            <a:r>
              <a:rPr lang="en-US" dirty="0"/>
              <a:t>of 10-15%.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>
                <a:solidFill>
                  <a:srgbClr val="0070C0"/>
                </a:solidFill>
              </a:rPr>
              <a:t>HoFH</a:t>
            </a: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</a:t>
            </a:r>
            <a:r>
              <a:rPr lang="en-US" sz="2400" b="1" dirty="0">
                <a:solidFill>
                  <a:srgbClr val="0070C0"/>
                </a:solidFill>
              </a:rPr>
              <a:t>Cholesterol absorption </a:t>
            </a:r>
            <a:r>
              <a:rPr lang="en-US" sz="2400" b="1" dirty="0" smtClean="0">
                <a:solidFill>
                  <a:srgbClr val="0070C0"/>
                </a:solidFill>
              </a:rPr>
              <a:t>inhibitors)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Ezetimibe (10 </a:t>
            </a:r>
            <a:r>
              <a:rPr lang="en-US" dirty="0"/>
              <a:t>mg </a:t>
            </a:r>
            <a:r>
              <a:rPr lang="en-US" dirty="0" smtClean="0"/>
              <a:t>/ </a:t>
            </a:r>
            <a:r>
              <a:rPr lang="en-US" dirty="0"/>
              <a:t>day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Side effects : diarrhea</a:t>
            </a:r>
            <a:r>
              <a:rPr lang="en-US" smtClean="0"/>
              <a:t>, myalgia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76" y="2522117"/>
            <a:ext cx="3550024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(Bile </a:t>
            </a:r>
            <a:r>
              <a:rPr lang="en-US" sz="2400" b="1" dirty="0">
                <a:solidFill>
                  <a:srgbClr val="0070C0"/>
                </a:solidFill>
              </a:rPr>
              <a:t>acid </a:t>
            </a:r>
            <a:r>
              <a:rPr lang="en-US" sz="2400" b="1" dirty="0" err="1" smtClean="0">
                <a:solidFill>
                  <a:srgbClr val="0070C0"/>
                </a:solidFill>
              </a:rPr>
              <a:t>sequestrants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 are </a:t>
            </a:r>
            <a:r>
              <a:rPr lang="en-US" dirty="0"/>
              <a:t>not as effective as statins in lowering LDL-C and have adverse side effects </a:t>
            </a:r>
            <a:r>
              <a:rPr lang="en-US" dirty="0" smtClean="0"/>
              <a:t>(constipation </a:t>
            </a:r>
            <a:r>
              <a:rPr lang="en-US" dirty="0"/>
              <a:t>and bloating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For </a:t>
            </a:r>
            <a:r>
              <a:rPr lang="en-US" dirty="0"/>
              <a:t>these reasons, </a:t>
            </a:r>
            <a:r>
              <a:rPr lang="en-US" dirty="0" smtClean="0"/>
              <a:t>are </a:t>
            </a:r>
            <a:r>
              <a:rPr lang="en-US" dirty="0"/>
              <a:t>used relatively infrequently.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  <p:pic>
        <p:nvPicPr>
          <p:cNvPr id="5" name="Picture 1" descr="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70" y="3554505"/>
            <a:ext cx="4289051" cy="279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6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80" y="614681"/>
            <a:ext cx="6563360" cy="52019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5" y="2070847"/>
            <a:ext cx="10260106" cy="280682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(Bile </a:t>
            </a:r>
            <a:r>
              <a:rPr lang="en-US" sz="2400" b="1" dirty="0">
                <a:solidFill>
                  <a:srgbClr val="0070C0"/>
                </a:solidFill>
              </a:rPr>
              <a:t>acid </a:t>
            </a:r>
            <a:r>
              <a:rPr lang="en-US" sz="2400" b="1" dirty="0" err="1" smtClean="0">
                <a:solidFill>
                  <a:srgbClr val="0070C0"/>
                </a:solidFill>
              </a:rPr>
              <a:t>sequestrants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olesevelam</a:t>
            </a:r>
            <a:r>
              <a:rPr lang="en-US" dirty="0" smtClean="0"/>
              <a:t> </a:t>
            </a:r>
            <a:r>
              <a:rPr lang="en-US" dirty="0"/>
              <a:t>is the best tolerated </a:t>
            </a:r>
            <a:r>
              <a:rPr lang="en-US" dirty="0" smtClean="0"/>
              <a:t>of these </a:t>
            </a:r>
            <a:r>
              <a:rPr lang="en-US" dirty="0"/>
              <a:t>agents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</a:t>
            </a:r>
            <a:r>
              <a:rPr lang="en-US" dirty="0"/>
              <a:t>agents can affect the absorption of </a:t>
            </a:r>
            <a:r>
              <a:rPr lang="en-US" dirty="0" smtClean="0"/>
              <a:t>folate and </a:t>
            </a:r>
            <a:r>
              <a:rPr lang="en-US" dirty="0"/>
              <a:t>fat-soluble vitamins, appropriate supplementation and </a:t>
            </a:r>
            <a:r>
              <a:rPr lang="en-US" dirty="0" smtClean="0"/>
              <a:t>monitoring.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(Bile </a:t>
            </a:r>
            <a:r>
              <a:rPr lang="en-US" sz="2400" b="1" dirty="0">
                <a:solidFill>
                  <a:srgbClr val="0070C0"/>
                </a:solidFill>
              </a:rPr>
              <a:t>acid </a:t>
            </a:r>
            <a:r>
              <a:rPr lang="en-US" sz="2400" b="1" dirty="0" err="1" smtClean="0">
                <a:solidFill>
                  <a:srgbClr val="0070C0"/>
                </a:solidFill>
              </a:rPr>
              <a:t>sequestrants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Minimal </a:t>
            </a:r>
            <a:r>
              <a:rPr lang="en-US" dirty="0"/>
              <a:t>target </a:t>
            </a:r>
            <a:r>
              <a:rPr lang="en-US" dirty="0" smtClean="0"/>
              <a:t>is </a:t>
            </a:r>
            <a:r>
              <a:rPr lang="en-US" dirty="0"/>
              <a:t>&lt;150 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Very </a:t>
            </a:r>
            <a:r>
              <a:rPr lang="en-US" dirty="0"/>
              <a:t>rarely achieved with conventional </a:t>
            </a:r>
            <a:r>
              <a:rPr lang="en-US" dirty="0" smtClean="0"/>
              <a:t>treatments.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>
                <a:solidFill>
                  <a:srgbClr val="0070C0"/>
                </a:solidFill>
              </a:rPr>
              <a:t>HoFH</a:t>
            </a: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36" y="20497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the patient fails to reach the following LDL-C targets with diet and pharmacotherapy:</a:t>
            </a:r>
          </a:p>
          <a:p>
            <a:pPr marL="0" indent="0">
              <a:buNone/>
            </a:pPr>
            <a:r>
              <a:rPr lang="en-US" dirty="0"/>
              <a:t>●LDL-C ≥160 mg/</a:t>
            </a:r>
            <a:r>
              <a:rPr lang="en-US" dirty="0" err="1"/>
              <a:t>dL</a:t>
            </a:r>
            <a:r>
              <a:rPr lang="en-US" dirty="0"/>
              <a:t> in children </a:t>
            </a:r>
            <a:r>
              <a:rPr lang="en-US" dirty="0" smtClean="0"/>
              <a:t>with </a:t>
            </a:r>
            <a:r>
              <a:rPr lang="en-US" dirty="0"/>
              <a:t>established atherosclerotic CVD.</a:t>
            </a:r>
          </a:p>
          <a:p>
            <a:pPr marL="0" indent="0">
              <a:buNone/>
            </a:pPr>
            <a:r>
              <a:rPr lang="en-US" dirty="0"/>
              <a:t>●LDL-C ≥250 mg/</a:t>
            </a:r>
            <a:r>
              <a:rPr lang="en-US" dirty="0" err="1"/>
              <a:t>dL</a:t>
            </a:r>
            <a:r>
              <a:rPr lang="en-US" dirty="0"/>
              <a:t> in children without established atherosclerotic </a:t>
            </a:r>
            <a:r>
              <a:rPr lang="en-US" dirty="0" smtClean="0"/>
              <a:t>CVD.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700" b="1" dirty="0" smtClean="0">
                <a:solidFill>
                  <a:srgbClr val="0070C0"/>
                </a:solidFill>
              </a:rPr>
              <a:t>(Lipoprotein apheresis)</a:t>
            </a:r>
            <a:r>
              <a:rPr lang="en-US" sz="2700" b="1" dirty="0">
                <a:solidFill>
                  <a:srgbClr val="0070C0"/>
                </a:solidFill>
              </a:rPr>
              <a:t/>
            </a:r>
            <a:br>
              <a:rPr lang="en-US" sz="2700" b="1" dirty="0">
                <a:solidFill>
                  <a:srgbClr val="0070C0"/>
                </a:solidFill>
              </a:rPr>
            </a:br>
            <a:r>
              <a:rPr lang="en-US" sz="2700" b="1" dirty="0">
                <a:solidFill>
                  <a:srgbClr val="0070C0"/>
                </a:solidFill>
              </a:rPr>
              <a:t/>
            </a:r>
            <a:br>
              <a:rPr lang="en-US" sz="2700" b="1" dirty="0">
                <a:solidFill>
                  <a:srgbClr val="0070C0"/>
                </a:solidFill>
              </a:rPr>
            </a:br>
            <a:endParaRPr lang="en-US" sz="27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LDL apheresis refers to the extracorporeal removal of circulating </a:t>
            </a:r>
            <a:r>
              <a:rPr lang="en-US" dirty="0" err="1"/>
              <a:t>apo</a:t>
            </a:r>
            <a:r>
              <a:rPr lang="en-US" dirty="0"/>
              <a:t> B-containing lipoproteins, including LDL, lipoprotein (a), and </a:t>
            </a:r>
            <a:r>
              <a:rPr lang="en-US" dirty="0" smtClean="0"/>
              <a:t>VLDL. </a:t>
            </a:r>
          </a:p>
          <a:p>
            <a:pPr marL="0" indent="0" algn="ctr">
              <a:buNone/>
            </a:pPr>
            <a:r>
              <a:rPr lang="en-US" sz="2000" dirty="0" smtClean="0"/>
              <a:t>(Dextran </a:t>
            </a:r>
            <a:r>
              <a:rPr lang="en-US" sz="2000" dirty="0" err="1"/>
              <a:t>sulphate</a:t>
            </a:r>
            <a:r>
              <a:rPr lang="en-US" sz="2000" dirty="0"/>
              <a:t> cellulose adsorption, heparin-induced extracorporeal LDL cholesterol precipitation, </a:t>
            </a:r>
            <a:r>
              <a:rPr lang="en-US" sz="2000" dirty="0" err="1"/>
              <a:t>immunoadsorption</a:t>
            </a:r>
            <a:r>
              <a:rPr lang="en-US" sz="2000" dirty="0"/>
              <a:t>, and double filtration plasma </a:t>
            </a:r>
            <a:r>
              <a:rPr lang="en-US" sz="2000" dirty="0" err="1"/>
              <a:t>pheresis</a:t>
            </a:r>
            <a:r>
              <a:rPr lang="en-US" sz="2000" dirty="0"/>
              <a:t> of </a:t>
            </a:r>
            <a:r>
              <a:rPr lang="en-US" sz="2000" dirty="0" smtClean="0"/>
              <a:t>lipoproteins)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700" b="1" dirty="0" smtClean="0">
                <a:solidFill>
                  <a:srgbClr val="0070C0"/>
                </a:solidFill>
              </a:rPr>
              <a:t>(Lipoprotein apheresis)</a:t>
            </a:r>
            <a:r>
              <a:rPr lang="en-US" sz="2700" b="1" dirty="0">
                <a:solidFill>
                  <a:srgbClr val="0070C0"/>
                </a:solidFill>
              </a:rPr>
              <a:t/>
            </a:r>
            <a:br>
              <a:rPr lang="en-US" sz="2700" b="1" dirty="0">
                <a:solidFill>
                  <a:srgbClr val="0070C0"/>
                </a:solidFill>
              </a:rPr>
            </a:br>
            <a:r>
              <a:rPr lang="en-US" sz="2700" b="1" dirty="0">
                <a:solidFill>
                  <a:srgbClr val="0070C0"/>
                </a:solidFill>
              </a:rPr>
              <a:t/>
            </a:r>
            <a:br>
              <a:rPr lang="en-US" sz="2700" b="1" dirty="0">
                <a:solidFill>
                  <a:srgbClr val="0070C0"/>
                </a:solidFill>
              </a:rPr>
            </a:br>
            <a:endParaRPr lang="en-US" sz="27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15" y="3610376"/>
            <a:ext cx="3833192" cy="2701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</a:t>
            </a:r>
            <a:r>
              <a:rPr lang="en-US" dirty="0"/>
              <a:t>lipoprotein apheresis can contribute to plaque regression and/or </a:t>
            </a:r>
            <a:r>
              <a:rPr lang="en-US" dirty="0" err="1"/>
              <a:t>stabilisation</a:t>
            </a:r>
            <a:r>
              <a:rPr lang="en-US" dirty="0"/>
              <a:t> and improve prognosis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Treatment </a:t>
            </a:r>
            <a:r>
              <a:rPr lang="en-US" dirty="0"/>
              <a:t>should be started by age 5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procedure is performed weekly or </a:t>
            </a:r>
            <a:r>
              <a:rPr lang="en-US" dirty="0" smtClean="0"/>
              <a:t>biweekly.</a:t>
            </a:r>
          </a:p>
          <a:p>
            <a:r>
              <a:rPr lang="en-US" dirty="0"/>
              <a:t>L</a:t>
            </a:r>
            <a:r>
              <a:rPr lang="en-US" dirty="0" smtClean="0"/>
              <a:t>owers </a:t>
            </a:r>
            <a:r>
              <a:rPr lang="en-US" dirty="0"/>
              <a:t>LDL-C acutely by 50 to 76 </a:t>
            </a:r>
            <a:r>
              <a:rPr lang="en-US" dirty="0" smtClean="0"/>
              <a:t>percent.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700" b="1" dirty="0" smtClean="0">
                <a:solidFill>
                  <a:srgbClr val="0070C0"/>
                </a:solidFill>
              </a:rPr>
              <a:t>(Lipoprotein apheresis)</a:t>
            </a:r>
            <a:r>
              <a:rPr lang="en-US" sz="2700" b="1" dirty="0">
                <a:solidFill>
                  <a:srgbClr val="0070C0"/>
                </a:solidFill>
              </a:rPr>
              <a:t/>
            </a:r>
            <a:br>
              <a:rPr lang="en-US" sz="2700" b="1" dirty="0">
                <a:solidFill>
                  <a:srgbClr val="0070C0"/>
                </a:solidFill>
              </a:rPr>
            </a:br>
            <a:r>
              <a:rPr lang="en-US" sz="2700" b="1" dirty="0">
                <a:solidFill>
                  <a:srgbClr val="0070C0"/>
                </a:solidFill>
              </a:rPr>
              <a:t/>
            </a:r>
            <a:br>
              <a:rPr lang="en-US" sz="2700" b="1" dirty="0">
                <a:solidFill>
                  <a:srgbClr val="0070C0"/>
                </a:solidFill>
              </a:rPr>
            </a:br>
            <a:endParaRPr lang="en-US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936376"/>
          <a:ext cx="10515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9603988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7337932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649194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92022"/>
                    </a:ext>
                  </a:extLst>
                </a:gridCol>
              </a:tblGrid>
              <a:tr h="529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Acceptable mg/dl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Borderline mg/dl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445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HDL - 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45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40 - 45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&lt; 40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15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APO A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120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115 - 120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&lt; 115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39529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54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b="1" dirty="0">
                <a:latin typeface="+mn-lt"/>
              </a:rPr>
              <a:t>Definition of lipid levels in children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21153" y="5780498"/>
            <a:ext cx="1232647" cy="30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 </a:t>
            </a:r>
            <a:r>
              <a:rPr lang="en-US" dirty="0"/>
              <a:t>effects </a:t>
            </a:r>
            <a:r>
              <a:rPr lang="en-US" dirty="0" smtClean="0"/>
              <a:t>:  </a:t>
            </a:r>
            <a:r>
              <a:rPr lang="en-US" dirty="0"/>
              <a:t>hypotension, anemia, nausea, flushing, and headache. </a:t>
            </a:r>
            <a:endParaRPr lang="en-US" dirty="0" smtClean="0"/>
          </a:p>
          <a:p>
            <a:r>
              <a:rPr lang="en-US" dirty="0" smtClean="0"/>
              <a:t>Venous </a:t>
            </a:r>
            <a:r>
              <a:rPr lang="en-US" dirty="0"/>
              <a:t>access is </a:t>
            </a:r>
            <a:r>
              <a:rPr lang="en-US" dirty="0" smtClean="0"/>
              <a:t>necessary.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700" b="1" dirty="0" smtClean="0">
                <a:solidFill>
                  <a:srgbClr val="0070C0"/>
                </a:solidFill>
              </a:rPr>
              <a:t>(Lipoprotein apheresis)</a:t>
            </a:r>
            <a:r>
              <a:rPr lang="en-US" sz="2700" b="1" dirty="0">
                <a:solidFill>
                  <a:srgbClr val="0070C0"/>
                </a:solidFill>
              </a:rPr>
              <a:t/>
            </a:r>
            <a:br>
              <a:rPr lang="en-US" sz="2700" b="1" dirty="0">
                <a:solidFill>
                  <a:srgbClr val="0070C0"/>
                </a:solidFill>
              </a:rPr>
            </a:br>
            <a:r>
              <a:rPr lang="en-US" sz="2700" b="1" dirty="0">
                <a:solidFill>
                  <a:srgbClr val="0070C0"/>
                </a:solidFill>
              </a:rPr>
              <a:t/>
            </a:r>
            <a:br>
              <a:rPr lang="en-US" sz="2700" b="1" dirty="0">
                <a:solidFill>
                  <a:srgbClr val="0070C0"/>
                </a:solidFill>
              </a:rPr>
            </a:br>
            <a:endParaRPr lang="en-US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22" y="1682708"/>
            <a:ext cx="7323455" cy="46371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700" b="1" dirty="0" smtClean="0">
                <a:solidFill>
                  <a:srgbClr val="0070C0"/>
                </a:solidFill>
              </a:rPr>
              <a:t>(PCSK9 inhibitors)</a:t>
            </a:r>
            <a:r>
              <a:rPr lang="en-US" sz="2700" dirty="0">
                <a:solidFill>
                  <a:srgbClr val="0070C0"/>
                </a:solidFill>
              </a:rPr>
              <a:t/>
            </a:r>
            <a:br>
              <a:rPr lang="en-US" sz="2700" dirty="0">
                <a:solidFill>
                  <a:srgbClr val="0070C0"/>
                </a:solidFill>
              </a:rPr>
            </a:br>
            <a:r>
              <a:rPr lang="en-US" sz="2700" b="1" dirty="0">
                <a:solidFill>
                  <a:srgbClr val="0070C0"/>
                </a:solidFill>
              </a:rPr>
              <a:t/>
            </a:r>
            <a:br>
              <a:rPr lang="en-US" sz="2700" b="1" dirty="0">
                <a:solidFill>
                  <a:srgbClr val="0070C0"/>
                </a:solidFill>
              </a:rPr>
            </a:br>
            <a:endParaRPr lang="en-US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Evolocumab</a:t>
            </a:r>
            <a:r>
              <a:rPr lang="en-US" dirty="0" smtClean="0"/>
              <a:t> is </a:t>
            </a:r>
            <a:r>
              <a:rPr lang="en-US" dirty="0"/>
              <a:t>approved in adolescents (≥12 years old) with homozygous FH </a:t>
            </a:r>
            <a:r>
              <a:rPr lang="en-US" dirty="0" smtClean="0"/>
              <a:t> (140 </a:t>
            </a:r>
            <a:r>
              <a:rPr lang="en-US" dirty="0"/>
              <a:t>mg subcutaneously every two weeks or 420 mg once </a:t>
            </a:r>
            <a:r>
              <a:rPr lang="en-US" dirty="0" smtClean="0"/>
              <a:t>monthly)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51412"/>
            <a:ext cx="5439893" cy="206188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700" b="1" dirty="0" smtClean="0">
                <a:solidFill>
                  <a:srgbClr val="0070C0"/>
                </a:solidFill>
              </a:rPr>
              <a:t>(PCSK9 inhibitors)</a:t>
            </a:r>
            <a:r>
              <a:rPr lang="en-US" sz="2700" dirty="0">
                <a:solidFill>
                  <a:srgbClr val="0070C0"/>
                </a:solidFill>
              </a:rPr>
              <a:t/>
            </a:r>
            <a:br>
              <a:rPr lang="en-US" sz="2700" dirty="0">
                <a:solidFill>
                  <a:srgbClr val="0070C0"/>
                </a:solidFill>
              </a:rPr>
            </a:br>
            <a:r>
              <a:rPr lang="en-US" sz="2700" b="1" dirty="0">
                <a:solidFill>
                  <a:srgbClr val="0070C0"/>
                </a:solidFill>
              </a:rPr>
              <a:t/>
            </a:r>
            <a:br>
              <a:rPr lang="en-US" sz="2700" b="1" dirty="0">
                <a:solidFill>
                  <a:srgbClr val="0070C0"/>
                </a:solidFill>
              </a:rPr>
            </a:br>
            <a:endParaRPr lang="en-US" sz="27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Immunologic and allergic effects</a:t>
            </a:r>
            <a:r>
              <a:rPr lang="en-US" dirty="0"/>
              <a:t> — Hypersensitivity reactions such as rash, pruritus, and </a:t>
            </a:r>
            <a:r>
              <a:rPr lang="en-US" dirty="0" err="1"/>
              <a:t>urticaria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Hepatitis C virus (HCV) infectivity</a:t>
            </a:r>
            <a:r>
              <a:rPr lang="en-US" dirty="0"/>
              <a:t> — </a:t>
            </a:r>
            <a:r>
              <a:rPr lang="en-US" dirty="0" smtClean="0"/>
              <a:t> Theoretically, PCSK9 </a:t>
            </a:r>
            <a:r>
              <a:rPr lang="en-US" dirty="0"/>
              <a:t>antibodies can boost HCV entry into the liver by upregulation of LDL-R and CD81 on hepatocytes 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Side effects of PCSK9 inhibitors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/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</a:t>
            </a:r>
            <a:r>
              <a:rPr lang="en-US" sz="2400" b="1" dirty="0" err="1" smtClean="0">
                <a:solidFill>
                  <a:srgbClr val="0070C0"/>
                </a:solidFill>
              </a:rPr>
              <a:t>Mipomersen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≥12 years </a:t>
            </a:r>
            <a:endParaRPr lang="en-US" dirty="0" smtClean="0"/>
          </a:p>
          <a:p>
            <a:r>
              <a:rPr lang="en-US" dirty="0" smtClean="0"/>
              <a:t>Once weekly subcutaneous injection.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200</a:t>
            </a:r>
            <a:r>
              <a:rPr lang="en-US" dirty="0"/>
              <a:t> mg per week (160 mg if body weight was &lt;50 kg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40" y="2317375"/>
            <a:ext cx="2864223" cy="327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6" y="3857522"/>
            <a:ext cx="34099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HoFH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</a:t>
            </a:r>
            <a:r>
              <a:rPr lang="en-US" sz="2400" b="1" dirty="0" err="1" smtClean="0">
                <a:solidFill>
                  <a:srgbClr val="0070C0"/>
                </a:solidFill>
              </a:rPr>
              <a:t>Lomitapide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Lomitapide</a:t>
            </a:r>
            <a:r>
              <a:rPr lang="en-US" dirty="0" smtClean="0"/>
              <a:t> </a:t>
            </a:r>
            <a:r>
              <a:rPr lang="en-US" sz="2400" dirty="0" smtClean="0"/>
              <a:t>(inhibitor </a:t>
            </a:r>
            <a:r>
              <a:rPr lang="en-US" sz="2400" dirty="0"/>
              <a:t>of microsomal triglyceride transfer </a:t>
            </a:r>
            <a:r>
              <a:rPr lang="en-US" sz="2400" dirty="0" smtClean="0"/>
              <a:t>protein) </a:t>
            </a:r>
          </a:p>
          <a:p>
            <a:r>
              <a:rPr lang="en-US" dirty="0" smtClean="0"/>
              <a:t>≥</a:t>
            </a:r>
            <a:r>
              <a:rPr lang="en-US" dirty="0"/>
              <a:t>18 </a:t>
            </a:r>
            <a:r>
              <a:rPr lang="en-US" dirty="0" smtClean="0"/>
              <a:t>years (0.03 </a:t>
            </a:r>
            <a:r>
              <a:rPr lang="en-US" dirty="0" smtClean="0"/>
              <a:t>- 1 </a:t>
            </a:r>
            <a:r>
              <a:rPr lang="en-US" dirty="0" smtClean="0"/>
              <a:t>mg/kg/day ).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84" y="3057000"/>
            <a:ext cx="2987488" cy="2965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633" y="3224157"/>
            <a:ext cx="3166384" cy="32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Side effects of </a:t>
            </a:r>
            <a:r>
              <a:rPr lang="en-US" sz="3600" b="1" dirty="0" err="1" smtClean="0">
                <a:solidFill>
                  <a:srgbClr val="0070C0"/>
                </a:solidFill>
              </a:rPr>
              <a:t>Lomitapide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iver toxicity</a:t>
            </a:r>
          </a:p>
          <a:p>
            <a:r>
              <a:rPr lang="en-US" dirty="0" err="1" smtClean="0"/>
              <a:t>Embryotoxic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evere diarrhea ( </a:t>
            </a:r>
            <a:r>
              <a:rPr lang="en-US" dirty="0"/>
              <a:t>strict low fat </a:t>
            </a:r>
            <a:r>
              <a:rPr lang="en-US" dirty="0" smtClean="0"/>
              <a:t>diet 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Management of </a:t>
            </a:r>
            <a:r>
              <a:rPr lang="en-US" sz="3600" b="1" dirty="0" err="1">
                <a:solidFill>
                  <a:srgbClr val="0070C0"/>
                </a:solidFill>
              </a:rPr>
              <a:t>HoFH</a:t>
            </a: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Liver </a:t>
            </a:r>
            <a:r>
              <a:rPr lang="en-US" dirty="0"/>
              <a:t>transplantation is increasingly considered as </a:t>
            </a:r>
            <a:r>
              <a:rPr lang="en-US" dirty="0" smtClean="0"/>
              <a:t>a therapeutic </a:t>
            </a:r>
            <a:r>
              <a:rPr lang="en-US" dirty="0"/>
              <a:t>approach in difficult cases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POTENTIAL FUTURE APPROACHES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 </a:t>
            </a:r>
            <a:r>
              <a:rPr lang="en-US" b="1" dirty="0" smtClean="0"/>
              <a:t>therapy</a:t>
            </a:r>
          </a:p>
          <a:p>
            <a:r>
              <a:rPr lang="en-US" b="1" dirty="0"/>
              <a:t>CETP </a:t>
            </a:r>
            <a:r>
              <a:rPr lang="en-US" b="1" dirty="0" smtClean="0"/>
              <a:t>inhibition</a:t>
            </a:r>
          </a:p>
          <a:p>
            <a:r>
              <a:rPr lang="en-US" b="1" dirty="0"/>
              <a:t>Antibody removal of </a:t>
            </a:r>
            <a:r>
              <a:rPr lang="en-US" b="1" dirty="0" err="1" smtClean="0"/>
              <a:t>resistin</a:t>
            </a:r>
            <a:r>
              <a:rPr lang="en-US" b="1" dirty="0" smtClean="0"/>
              <a:t>  </a:t>
            </a:r>
            <a:r>
              <a:rPr lang="en-US" sz="2000" dirty="0"/>
              <a:t>(</a:t>
            </a:r>
            <a:r>
              <a:rPr lang="en-US" sz="2000" dirty="0" smtClean="0"/>
              <a:t>down-regulate </a:t>
            </a:r>
            <a:r>
              <a:rPr lang="en-US" sz="2000" dirty="0"/>
              <a:t>LDL-receptor expression, potentially by increasing the expression of </a:t>
            </a:r>
            <a:r>
              <a:rPr lang="en-US" sz="2000" dirty="0" smtClean="0"/>
              <a:t>PCSK9)</a:t>
            </a:r>
          </a:p>
          <a:p>
            <a:r>
              <a:rPr lang="en-US" b="1" dirty="0" smtClean="0"/>
              <a:t>ETC-1002   </a:t>
            </a:r>
            <a:r>
              <a:rPr lang="en-US" sz="2000" dirty="0" smtClean="0"/>
              <a:t>(novel</a:t>
            </a:r>
            <a:r>
              <a:rPr lang="en-US" sz="2000" dirty="0"/>
              <a:t>, small molecule regulator of lipid and carbohydrate </a:t>
            </a:r>
            <a:r>
              <a:rPr lang="en-US" sz="2000" dirty="0" smtClean="0"/>
              <a:t>metabolism)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Comprehensive cardiovascular evaluation</a:t>
            </a:r>
            <a:r>
              <a:rPr lang="en-US" sz="3200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At diagnosis testing includes:</a:t>
            </a:r>
            <a:endParaRPr lang="en-US" dirty="0"/>
          </a:p>
          <a:p>
            <a:r>
              <a:rPr lang="en-US" dirty="0" smtClean="0"/>
              <a:t>Electrocardiogram</a:t>
            </a:r>
            <a:endParaRPr lang="en-US" dirty="0"/>
          </a:p>
          <a:p>
            <a:r>
              <a:rPr lang="en-US" dirty="0" smtClean="0"/>
              <a:t>Echocardiography</a:t>
            </a:r>
          </a:p>
          <a:p>
            <a:r>
              <a:rPr lang="en-US" dirty="0"/>
              <a:t>Coronary artery </a:t>
            </a:r>
            <a:r>
              <a:rPr lang="en-US" dirty="0" smtClean="0"/>
              <a:t>imaging</a:t>
            </a:r>
            <a:r>
              <a:rPr lang="en-US" dirty="0"/>
              <a:t> </a:t>
            </a:r>
            <a:r>
              <a:rPr lang="en-US" dirty="0" smtClean="0"/>
              <a:t>( cardiac </a:t>
            </a:r>
            <a:r>
              <a:rPr lang="en-US" dirty="0"/>
              <a:t>catheterization or </a:t>
            </a:r>
            <a:r>
              <a:rPr lang="en-US" dirty="0" smtClean="0"/>
              <a:t>CT)</a:t>
            </a:r>
          </a:p>
          <a:p>
            <a:pPr marL="0" indent="0">
              <a:buNone/>
            </a:pPr>
            <a:r>
              <a:rPr lang="en-US" dirty="0" smtClean="0"/>
              <a:t>Angiography </a:t>
            </a:r>
            <a:r>
              <a:rPr lang="en-US" dirty="0"/>
              <a:t>is then performed every two to three </a:t>
            </a:r>
            <a:r>
              <a:rPr lang="en-US" dirty="0" smtClean="0"/>
              <a:t>years.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PREVALENCE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pproximately </a:t>
            </a:r>
            <a:r>
              <a:rPr lang="en-US" dirty="0"/>
              <a:t>20 percent of children (age 6 to 19 years) have adverse levels of one or more lipid value 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91164" y="5939118"/>
            <a:ext cx="1232647" cy="30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Prognosis of </a:t>
            </a:r>
            <a:r>
              <a:rPr lang="en-US" sz="3200" b="1" dirty="0">
                <a:solidFill>
                  <a:srgbClr val="0070C0"/>
                </a:solidFill>
              </a:rPr>
              <a:t>Homozygous FH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Symptomatic CHD can occur before age 10 </a:t>
            </a:r>
            <a:r>
              <a:rPr lang="en-US" dirty="0" smtClean="0"/>
              <a:t>years.</a:t>
            </a:r>
          </a:p>
          <a:p>
            <a:r>
              <a:rPr lang="en-US" dirty="0" smtClean="0"/>
              <a:t>Susceptible to both </a:t>
            </a:r>
            <a:r>
              <a:rPr lang="en-US" dirty="0" err="1" smtClean="0"/>
              <a:t>valvular</a:t>
            </a:r>
            <a:r>
              <a:rPr lang="en-US" dirty="0" smtClean="0"/>
              <a:t> and </a:t>
            </a:r>
            <a:r>
              <a:rPr lang="en-US" dirty="0" err="1" smtClean="0"/>
              <a:t>supravalvular</a:t>
            </a:r>
            <a:r>
              <a:rPr lang="en-US" dirty="0" smtClean="0"/>
              <a:t> aortic stenosis.</a:t>
            </a:r>
          </a:p>
          <a:p>
            <a:r>
              <a:rPr lang="en-US" dirty="0"/>
              <a:t>If not treated, these persons usually die from myocardial infarction by age 20 years.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Heterozygous FH is one of the most common single-gene </a:t>
            </a:r>
            <a:r>
              <a:rPr lang="en-US" dirty="0" smtClean="0"/>
              <a:t>mutations.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Heterozygous Familial Hypercholesterolemia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Plasma </a:t>
            </a:r>
            <a:r>
              <a:rPr lang="en-US" dirty="0"/>
              <a:t>cholesterol :  twofold to threefold average </a:t>
            </a:r>
            <a:r>
              <a:rPr lang="en-US" dirty="0" smtClean="0"/>
              <a:t> (&gt;300 mg/ dl) </a:t>
            </a:r>
          </a:p>
          <a:p>
            <a:r>
              <a:rPr lang="en-US" dirty="0" smtClean="0"/>
              <a:t>LDL-C is &gt; 250 mg/</a:t>
            </a:r>
            <a:r>
              <a:rPr lang="en-US" dirty="0" err="1" smtClean="0"/>
              <a:t>dL</a:t>
            </a:r>
            <a:r>
              <a:rPr lang="en-US" dirty="0"/>
              <a:t> </a:t>
            </a:r>
            <a:r>
              <a:rPr lang="en-US" dirty="0" smtClean="0"/>
              <a:t>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Clinical Features of Heterozygous FH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Clinical Features of Heterozygous FH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children </a:t>
            </a:r>
            <a:r>
              <a:rPr lang="en-US" dirty="0" smtClean="0"/>
              <a:t>usually present </a:t>
            </a:r>
            <a:r>
              <a:rPr lang="en-US" dirty="0"/>
              <a:t>with </a:t>
            </a:r>
            <a:r>
              <a:rPr lang="en-US" dirty="0" smtClean="0"/>
              <a:t>xanthomas  (75%) </a:t>
            </a:r>
          </a:p>
          <a:p>
            <a:r>
              <a:rPr lang="en-US" dirty="0" smtClean="0"/>
              <a:t>Premature </a:t>
            </a:r>
            <a:r>
              <a:rPr lang="en-US" dirty="0"/>
              <a:t>arcus </a:t>
            </a:r>
            <a:r>
              <a:rPr lang="en-US" dirty="0" smtClean="0"/>
              <a:t>cornea</a:t>
            </a:r>
          </a:p>
          <a:p>
            <a:r>
              <a:rPr lang="en-US" dirty="0"/>
              <a:t>A</a:t>
            </a:r>
            <a:r>
              <a:rPr lang="en-US" dirty="0" smtClean="0"/>
              <a:t>ffected </a:t>
            </a:r>
            <a:r>
              <a:rPr lang="en-US" dirty="0"/>
              <a:t>subjects </a:t>
            </a:r>
            <a:r>
              <a:rPr lang="en-US" dirty="0" smtClean="0"/>
              <a:t> may have </a:t>
            </a:r>
            <a:r>
              <a:rPr lang="en-US" dirty="0"/>
              <a:t>no physical findings.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Prevalence of </a:t>
            </a:r>
            <a:r>
              <a:rPr lang="en-US" b="1" dirty="0" err="1" smtClean="0">
                <a:solidFill>
                  <a:srgbClr val="0070C0"/>
                </a:solidFill>
              </a:rPr>
              <a:t>HeFH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HeFH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common, </a:t>
            </a:r>
            <a:r>
              <a:rPr lang="en-US" dirty="0"/>
              <a:t>present in ∼1 per 200–250 of the general </a:t>
            </a:r>
            <a:r>
              <a:rPr lang="en-US" dirty="0" smtClean="0"/>
              <a:t>population.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HeFH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Lifestyle modification</a:t>
            </a:r>
          </a:p>
          <a:p>
            <a:pPr marL="0" indent="0">
              <a:buNone/>
            </a:pPr>
            <a:r>
              <a:rPr lang="en-US" dirty="0" smtClean="0"/>
              <a:t>Lipid-lowering agents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dietary and lifestyle modifications fail to achieve this, pharmacologic treatment with statins is recommended beginning at ages 8-10 years.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HeFH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Pravastatin has FDA approval for children age ≥ 8 years with </a:t>
            </a:r>
            <a:r>
              <a:rPr lang="en-US" dirty="0" err="1"/>
              <a:t>HeFH</a:t>
            </a:r>
            <a:r>
              <a:rPr lang="en-US" dirty="0"/>
              <a:t>. Lovastatin, simvastatin, </a:t>
            </a:r>
            <a:r>
              <a:rPr lang="en-US" dirty="0" err="1"/>
              <a:t>fluvastatin</a:t>
            </a:r>
            <a:r>
              <a:rPr lang="en-US" dirty="0"/>
              <a:t>, atorvastatin, and </a:t>
            </a:r>
            <a:r>
              <a:rPr lang="en-US" dirty="0" err="1"/>
              <a:t>rosuvastatin</a:t>
            </a:r>
            <a:r>
              <a:rPr lang="en-US" dirty="0"/>
              <a:t> have been approved for children ≥10 years with </a:t>
            </a:r>
            <a:r>
              <a:rPr lang="en-US" dirty="0" err="1"/>
              <a:t>HeFH</a:t>
            </a:r>
            <a:r>
              <a:rPr lang="en-US" dirty="0"/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HeFH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LDL-C </a:t>
            </a:r>
            <a:r>
              <a:rPr lang="en-US" dirty="0"/>
              <a:t>level &lt;</a:t>
            </a:r>
            <a:r>
              <a:rPr lang="en-US" dirty="0" smtClean="0"/>
              <a:t> 130 mg/dl </a:t>
            </a:r>
            <a:r>
              <a:rPr lang="en-US" dirty="0" smtClean="0"/>
              <a:t> OR</a:t>
            </a:r>
            <a:r>
              <a:rPr lang="en-US" dirty="0"/>
              <a:t> </a:t>
            </a:r>
            <a:r>
              <a:rPr lang="en-US" dirty="0" smtClean="0"/>
              <a:t>50</a:t>
            </a:r>
            <a:r>
              <a:rPr lang="en-US" dirty="0"/>
              <a:t>% reduction from pre-treatment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Management of </a:t>
            </a:r>
            <a:r>
              <a:rPr lang="en-US" sz="3600" b="1" dirty="0" err="1" smtClean="0">
                <a:solidFill>
                  <a:srgbClr val="0070C0"/>
                </a:solidFill>
              </a:rPr>
              <a:t>HeFH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Prognosis of </a:t>
            </a:r>
            <a:r>
              <a:rPr lang="en-US" sz="3200" b="1" dirty="0">
                <a:solidFill>
                  <a:srgbClr val="0070C0"/>
                </a:solidFill>
              </a:rPr>
              <a:t>Heterozygous FH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Premature coronary artery disease is </a:t>
            </a:r>
            <a:r>
              <a:rPr lang="en-US" dirty="0" smtClean="0"/>
              <a:t>common</a:t>
            </a:r>
          </a:p>
          <a:p>
            <a:r>
              <a:rPr lang="en-US" dirty="0" smtClean="0"/>
              <a:t>Age </a:t>
            </a:r>
            <a:r>
              <a:rPr lang="en-US" dirty="0"/>
              <a:t>of onset of coronary disease is about 45 years in men and </a:t>
            </a:r>
            <a:r>
              <a:rPr lang="en-US" dirty="0" smtClean="0"/>
              <a:t>women.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334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PREVALENCE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91164" y="5939118"/>
            <a:ext cx="1232647" cy="30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611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Familial </a:t>
            </a:r>
            <a:r>
              <a:rPr lang="en-US" dirty="0"/>
              <a:t>combined </a:t>
            </a:r>
            <a:r>
              <a:rPr lang="en-US" dirty="0" smtClean="0"/>
              <a:t>hyperlipidemia  </a:t>
            </a:r>
          </a:p>
          <a:p>
            <a:pPr marL="0" indent="0" algn="ctr">
              <a:buNone/>
            </a:pPr>
            <a:r>
              <a:rPr lang="en-US" sz="1800" dirty="0" smtClean="0"/>
              <a:t>(some hypertriglyceridemia</a:t>
            </a:r>
            <a:r>
              <a:rPr lang="en-US" sz="1800" dirty="0"/>
              <a:t>, some hypercholesterolemia, some </a:t>
            </a:r>
            <a:r>
              <a:rPr lang="en-US" sz="1800" dirty="0" smtClean="0"/>
              <a:t>both, DM, Obesity)</a:t>
            </a:r>
          </a:p>
          <a:p>
            <a:r>
              <a:rPr lang="en-US" dirty="0" smtClean="0"/>
              <a:t>Polygenic hypercholesterolemia</a:t>
            </a:r>
          </a:p>
          <a:p>
            <a:pPr marL="0" indent="0" algn="ctr">
              <a:buNone/>
            </a:pPr>
            <a:r>
              <a:rPr lang="en-US" sz="2000" dirty="0" smtClean="0"/>
              <a:t>(elevated </a:t>
            </a:r>
            <a:r>
              <a:rPr lang="en-US" sz="2000" dirty="0"/>
              <a:t>LDL-C </a:t>
            </a:r>
            <a:r>
              <a:rPr lang="en-US" sz="2000" dirty="0" smtClean="0"/>
              <a:t>, normal TG , tendon </a:t>
            </a:r>
            <a:r>
              <a:rPr lang="en-US" sz="2000" dirty="0"/>
              <a:t>xanthoma are not </a:t>
            </a:r>
            <a:r>
              <a:rPr lang="en-US" sz="2000" dirty="0" smtClean="0"/>
              <a:t>seen)</a:t>
            </a:r>
            <a:r>
              <a:rPr lang="en-US" dirty="0"/>
              <a:t> </a:t>
            </a:r>
          </a:p>
          <a:p>
            <a:r>
              <a:rPr lang="en-US" dirty="0" smtClean="0"/>
              <a:t>Familial </a:t>
            </a:r>
            <a:r>
              <a:rPr lang="en-US" dirty="0" err="1"/>
              <a:t>dysbetalipoproteinemia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sz="2000" dirty="0"/>
              <a:t>(elevated </a:t>
            </a:r>
            <a:r>
              <a:rPr lang="en-US" sz="2000" dirty="0" smtClean="0"/>
              <a:t>LDL-C = elevated TG , </a:t>
            </a:r>
            <a:r>
              <a:rPr lang="en-US" sz="2000" dirty="0" smtClean="0"/>
              <a:t> </a:t>
            </a:r>
            <a:r>
              <a:rPr lang="en-US" sz="2000" dirty="0" smtClean="0"/>
              <a:t>xanthoma , rarely in &lt; 20 y ) </a:t>
            </a:r>
            <a:endParaRPr lang="en-US" sz="2000" dirty="0" smtClean="0"/>
          </a:p>
          <a:p>
            <a:r>
              <a:rPr lang="en-US" dirty="0" smtClean="0"/>
              <a:t>Secondary </a:t>
            </a:r>
            <a:r>
              <a:rPr lang="en-US" dirty="0"/>
              <a:t>causes of </a:t>
            </a:r>
            <a:r>
              <a:rPr lang="en-US" dirty="0" smtClean="0"/>
              <a:t>dyslipidemia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Sitosterolemia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ABCG5 – ABCG8</a:t>
            </a:r>
            <a:endParaRPr lang="en-US" dirty="0" smtClean="0"/>
          </a:p>
          <a:p>
            <a:r>
              <a:rPr lang="en-US" dirty="0" err="1"/>
              <a:t>H</a:t>
            </a:r>
            <a:r>
              <a:rPr lang="en-US" dirty="0" err="1" smtClean="0"/>
              <a:t>yperabsorption</a:t>
            </a:r>
            <a:r>
              <a:rPr lang="en-US" dirty="0" smtClean="0"/>
              <a:t> </a:t>
            </a:r>
            <a:r>
              <a:rPr lang="en-US" dirty="0"/>
              <a:t>of cholesterol and plant sterols from the </a:t>
            </a:r>
            <a:r>
              <a:rPr lang="en-US" dirty="0" smtClean="0"/>
              <a:t>intestine.</a:t>
            </a:r>
          </a:p>
          <a:p>
            <a:r>
              <a:rPr lang="en-US" dirty="0"/>
              <a:t>T</a:t>
            </a:r>
            <a:r>
              <a:rPr lang="en-US" dirty="0" smtClean="0"/>
              <a:t>endinous </a:t>
            </a:r>
            <a:r>
              <a:rPr lang="en-US" dirty="0"/>
              <a:t>and/or tuberous xanthomas in </a:t>
            </a:r>
            <a:r>
              <a:rPr lang="en-US" dirty="0" smtClean="0"/>
              <a:t>childhood.</a:t>
            </a:r>
          </a:p>
          <a:p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plasma cholesterol and atherosclerotic complications.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ypically </a:t>
            </a:r>
            <a:r>
              <a:rPr lang="en-US" dirty="0"/>
              <a:t>respond well to diet </a:t>
            </a:r>
            <a:r>
              <a:rPr lang="en-US" dirty="0" smtClean="0"/>
              <a:t>, BAS , and</a:t>
            </a:r>
            <a:r>
              <a:rPr lang="en-US" dirty="0"/>
              <a:t> </a:t>
            </a:r>
            <a:r>
              <a:rPr lang="en-US" dirty="0" smtClean="0"/>
              <a:t>ezetimibe.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DIFFERENTIAL DIAGNOSIS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Cerebrotendinous </a:t>
            </a:r>
            <a:r>
              <a:rPr lang="en-US" dirty="0" err="1"/>
              <a:t>xanthomatosis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Deficiency of 27 hydroxylase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lock </a:t>
            </a:r>
            <a:r>
              <a:rPr lang="en-US" dirty="0"/>
              <a:t>in bile acid synthesis 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eurologic</a:t>
            </a:r>
            <a:r>
              <a:rPr lang="en-US" dirty="0"/>
              <a:t>, cognitive, </a:t>
            </a:r>
            <a:r>
              <a:rPr lang="en-US" dirty="0"/>
              <a:t>O</a:t>
            </a:r>
            <a:r>
              <a:rPr lang="en-US" dirty="0" smtClean="0"/>
              <a:t>phthalmic symptoms, Osteoporosis </a:t>
            </a:r>
            <a:endParaRPr lang="en-US" dirty="0"/>
          </a:p>
          <a:p>
            <a:r>
              <a:rPr lang="en-US" dirty="0" smtClean="0"/>
              <a:t>Xanthoma</a:t>
            </a:r>
          </a:p>
          <a:p>
            <a:r>
              <a:rPr lang="en-US" dirty="0" smtClean="0"/>
              <a:t>High level of Cholesterol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DIFFERENTIAL DIAGNOSIS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89" y="447675"/>
            <a:ext cx="1120588" cy="1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Uptodate</a:t>
            </a:r>
            <a:r>
              <a:rPr lang="en-US" dirty="0" smtClean="0"/>
              <a:t> 2019</a:t>
            </a:r>
          </a:p>
          <a:p>
            <a:r>
              <a:rPr lang="en-US" dirty="0" smtClean="0"/>
              <a:t>Williams text book of endocrinology 2018</a:t>
            </a:r>
          </a:p>
          <a:p>
            <a:r>
              <a:rPr lang="en-US" dirty="0" smtClean="0"/>
              <a:t>Emedicine</a:t>
            </a:r>
          </a:p>
          <a:p>
            <a:r>
              <a:rPr lang="en-US" dirty="0" smtClean="0"/>
              <a:t>Nelson text book of pediatric 2020</a:t>
            </a:r>
          </a:p>
          <a:p>
            <a:r>
              <a:rPr lang="en-US" dirty="0" smtClean="0"/>
              <a:t>Guidance </a:t>
            </a:r>
            <a:r>
              <a:rPr lang="en-US" dirty="0"/>
              <a:t>for Pediatric Familial Hypercholesterolemia 2017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66" y="638174"/>
            <a:ext cx="2573991" cy="2814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1643"/>
            <a:ext cx="4016188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10" y="936813"/>
            <a:ext cx="9924490" cy="5074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376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5" y="490632"/>
            <a:ext cx="10515600" cy="86304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ETIOLOGY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9991164" y="5939118"/>
            <a:ext cx="1232647" cy="30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2485464" y="1766047"/>
            <a:ext cx="7221071" cy="3460376"/>
          </a:xfrm>
          <a:prstGeom prst="foldedCorner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Familial hypercholesterolemia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2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1747</Words>
  <Application>Microsoft Office PowerPoint</Application>
  <PresentationFormat>Widescreen</PresentationFormat>
  <Paragraphs>296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Calibri Light</vt:lpstr>
      <vt:lpstr>Times New Roman</vt:lpstr>
      <vt:lpstr>Wingdings</vt:lpstr>
      <vt:lpstr>Office Theme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Familial hypercholesterolemia in children “Diagnosis and Treatment “</vt:lpstr>
      <vt:lpstr>Definition of pediatric dyslipidemia</vt:lpstr>
      <vt:lpstr>Definition of lipid levels in children </vt:lpstr>
      <vt:lpstr>Definition of lipid levels in children </vt:lpstr>
      <vt:lpstr>PREVALENCE</vt:lpstr>
      <vt:lpstr>PREVALENCE</vt:lpstr>
      <vt:lpstr>ETIOLOGY</vt:lpstr>
      <vt:lpstr>PowerPoint Presentation</vt:lpstr>
      <vt:lpstr>INTRODUCTION</vt:lpstr>
      <vt:lpstr>INTRODUCTION</vt:lpstr>
      <vt:lpstr>CLASSIFICATION</vt:lpstr>
      <vt:lpstr>Homozygous Familial Hypercholesterolemia </vt:lpstr>
      <vt:lpstr>HoFH</vt:lpstr>
      <vt:lpstr>Prevalence of HoFH  </vt:lpstr>
      <vt:lpstr>Genetics of HoFH </vt:lpstr>
      <vt:lpstr>Combination of genetic mutation showing Homozygous FH    </vt:lpstr>
      <vt:lpstr>Genetics of HoFH </vt:lpstr>
      <vt:lpstr>PowerPoint Presentation</vt:lpstr>
      <vt:lpstr>Diagnosis of HoFH </vt:lpstr>
      <vt:lpstr>Clinical Features of Homozygous FH</vt:lpstr>
      <vt:lpstr>Clinical Features of Homozygous FH</vt:lpstr>
      <vt:lpstr>Clinical Features of Homozygous FH</vt:lpstr>
      <vt:lpstr>Clinical Features of Homozygous FH</vt:lpstr>
      <vt:lpstr>Clinical Features of Homozygous FH</vt:lpstr>
      <vt:lpstr>Clinical Features of Homozygous FH</vt:lpstr>
      <vt:lpstr>Management of HoFH </vt:lpstr>
      <vt:lpstr>Management of HoFH (Lifestyle intervention) </vt:lpstr>
      <vt:lpstr>Dietary modification</vt:lpstr>
      <vt:lpstr>Dietary modification</vt:lpstr>
      <vt:lpstr>Management of HoFH (Statins)</vt:lpstr>
      <vt:lpstr>Management of HoFH (Statins)</vt:lpstr>
      <vt:lpstr>PowerPoint Presentation</vt:lpstr>
      <vt:lpstr>Timing of administration</vt:lpstr>
      <vt:lpstr>Timing of administration</vt:lpstr>
      <vt:lpstr>Side effects of Statins</vt:lpstr>
      <vt:lpstr>Other possible associations with Statins </vt:lpstr>
      <vt:lpstr>Monitoring</vt:lpstr>
      <vt:lpstr>Monitoring</vt:lpstr>
      <vt:lpstr>Management of HoFH </vt:lpstr>
      <vt:lpstr>Management of HoFH (Cholesterol absorption inhibitors) </vt:lpstr>
      <vt:lpstr>Management of HoFH (Bile acid sequestrants)</vt:lpstr>
      <vt:lpstr>PowerPoint Presentation</vt:lpstr>
      <vt:lpstr>Management of HoFH (Bile acid sequestrants)</vt:lpstr>
      <vt:lpstr>Management of HoFH (Bile acid sequestrants)</vt:lpstr>
      <vt:lpstr>Management of HoFH </vt:lpstr>
      <vt:lpstr>Management of HoFH (Lipoprotein apheresis)  </vt:lpstr>
      <vt:lpstr>Management of HoFH (Lipoprotein apheresis)  </vt:lpstr>
      <vt:lpstr>Management of HoFH (Lipoprotein apheresis)  </vt:lpstr>
      <vt:lpstr>Management of HoFH (Lipoprotein apheresis)  </vt:lpstr>
      <vt:lpstr>Management of HoFH (PCSK9 inhibitors)  </vt:lpstr>
      <vt:lpstr>Management of HoFH (PCSK9 inhibitors)  </vt:lpstr>
      <vt:lpstr> Side effects of PCSK9 inhibitors  </vt:lpstr>
      <vt:lpstr>Management of HoFH (Mipomersen) </vt:lpstr>
      <vt:lpstr>Management of HoFH (Lomitapide) </vt:lpstr>
      <vt:lpstr>Side effects of Lomitapide</vt:lpstr>
      <vt:lpstr>Management of HoFH </vt:lpstr>
      <vt:lpstr>POTENTIAL FUTURE APPROACHES</vt:lpstr>
      <vt:lpstr>Comprehensive cardiovascular evaluation </vt:lpstr>
      <vt:lpstr>Prognosis of Homozygous FH</vt:lpstr>
      <vt:lpstr>Heterozygous Familial Hypercholesterolemia </vt:lpstr>
      <vt:lpstr>Clinical Features of Heterozygous FH</vt:lpstr>
      <vt:lpstr>Clinical Features of Heterozygous FH</vt:lpstr>
      <vt:lpstr> Prevalence of HeFH</vt:lpstr>
      <vt:lpstr>Management of HeFH</vt:lpstr>
      <vt:lpstr>Management of HeFH</vt:lpstr>
      <vt:lpstr>Management of HeFH</vt:lpstr>
      <vt:lpstr>Management of HeFH</vt:lpstr>
      <vt:lpstr>Prognosis of Heterozygous FH</vt:lpstr>
      <vt:lpstr>DIFFERENTIAL DIAGNOSIS</vt:lpstr>
      <vt:lpstr>DIFFERENTIAL DIAGNOSIS</vt:lpstr>
      <vt:lpstr>DIFFERENTIAL DIAGNOSIS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295</cp:revision>
  <dcterms:created xsi:type="dcterms:W3CDTF">2019-09-18T17:35:19Z</dcterms:created>
  <dcterms:modified xsi:type="dcterms:W3CDTF">2019-12-09T20:02:25Z</dcterms:modified>
</cp:coreProperties>
</file>