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6"/>
  </p:notesMasterIdLst>
  <p:sldIdLst>
    <p:sldId id="349" r:id="rId2"/>
    <p:sldId id="352" r:id="rId3"/>
    <p:sldId id="305" r:id="rId4"/>
    <p:sldId id="354" r:id="rId5"/>
    <p:sldId id="358" r:id="rId6"/>
    <p:sldId id="308" r:id="rId7"/>
    <p:sldId id="309" r:id="rId8"/>
    <p:sldId id="310" r:id="rId9"/>
    <p:sldId id="311" r:id="rId10"/>
    <p:sldId id="313" r:id="rId11"/>
    <p:sldId id="366" r:id="rId12"/>
    <p:sldId id="316" r:id="rId13"/>
    <p:sldId id="360" r:id="rId14"/>
    <p:sldId id="318" r:id="rId15"/>
    <p:sldId id="319" r:id="rId16"/>
    <p:sldId id="320" r:id="rId17"/>
    <p:sldId id="321" r:id="rId18"/>
    <p:sldId id="322" r:id="rId19"/>
    <p:sldId id="362" r:id="rId20"/>
    <p:sldId id="323" r:id="rId21"/>
    <p:sldId id="324" r:id="rId22"/>
    <p:sldId id="325" r:id="rId23"/>
    <p:sldId id="326" r:id="rId24"/>
    <p:sldId id="256" r:id="rId25"/>
    <p:sldId id="257" r:id="rId26"/>
    <p:sldId id="258" r:id="rId27"/>
    <p:sldId id="260" r:id="rId28"/>
    <p:sldId id="368" r:id="rId29"/>
    <p:sldId id="261" r:id="rId30"/>
    <p:sldId id="262" r:id="rId31"/>
    <p:sldId id="263" r:id="rId32"/>
    <p:sldId id="264" r:id="rId33"/>
    <p:sldId id="265" r:id="rId34"/>
    <p:sldId id="369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4" r:id="rId43"/>
    <p:sldId id="275" r:id="rId44"/>
    <p:sldId id="276" r:id="rId45"/>
    <p:sldId id="277" r:id="rId46"/>
    <p:sldId id="278" r:id="rId47"/>
    <p:sldId id="279" r:id="rId48"/>
    <p:sldId id="281" r:id="rId49"/>
    <p:sldId id="282" r:id="rId50"/>
    <p:sldId id="283" r:id="rId51"/>
    <p:sldId id="286" r:id="rId52"/>
    <p:sldId id="287" r:id="rId53"/>
    <p:sldId id="288" r:id="rId54"/>
    <p:sldId id="370" r:id="rId55"/>
    <p:sldId id="371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72" r:id="rId71"/>
    <p:sldId id="303" r:id="rId72"/>
    <p:sldId id="304" r:id="rId73"/>
    <p:sldId id="374" r:id="rId74"/>
    <p:sldId id="375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0FB14-C4F5-4C72-B802-E49703202D7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81E80-8AF1-47FC-8663-A62B94AD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FCCF-23BC-4FAB-86CC-45D865D522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DCA8-77D1-4367-BD71-125F8BF9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7017"/>
            <a:ext cx="9144000" cy="15806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</a:rPr>
              <a:t>Management Of Graves </a:t>
            </a:r>
            <a:r>
              <a:rPr lang="en-US" sz="4000" b="1" dirty="0" err="1" smtClean="0">
                <a:solidFill>
                  <a:srgbClr val="FF0066"/>
                </a:solidFill>
              </a:rPr>
              <a:t>Orbitopathy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9900"/>
                </a:solidFill>
              </a:rPr>
              <a:t>by: </a:t>
            </a:r>
            <a:r>
              <a:rPr lang="en-US" b="1" i="1" dirty="0" err="1">
                <a:solidFill>
                  <a:srgbClr val="009900"/>
                </a:solidFill>
              </a:rPr>
              <a:t>atefeh</a:t>
            </a:r>
            <a:r>
              <a:rPr lang="en-US" b="1" i="1" dirty="0">
                <a:solidFill>
                  <a:srgbClr val="009900"/>
                </a:solidFill>
              </a:rPr>
              <a:t> </a:t>
            </a:r>
            <a:r>
              <a:rPr lang="en-US" b="1" i="1" dirty="0" err="1">
                <a:solidFill>
                  <a:srgbClr val="009900"/>
                </a:solidFill>
              </a:rPr>
              <a:t>rezaeifar</a:t>
            </a:r>
            <a:r>
              <a:rPr lang="en-US" b="1" i="1" dirty="0">
                <a:solidFill>
                  <a:srgbClr val="009900"/>
                </a:solidFill>
              </a:rPr>
              <a:t>    </a:t>
            </a:r>
          </a:p>
          <a:p>
            <a:r>
              <a:rPr lang="en-US" b="1" i="1" dirty="0">
                <a:solidFill>
                  <a:srgbClr val="009900"/>
                </a:solidFill>
              </a:rPr>
              <a:t>Endocrinology fellow</a:t>
            </a:r>
          </a:p>
          <a:p>
            <a:r>
              <a:rPr lang="en-US" b="1" i="1" dirty="0" smtClean="0">
                <a:solidFill>
                  <a:srgbClr val="009900"/>
                </a:solidFill>
              </a:rPr>
              <a:t>Nov 2019</a:t>
            </a:r>
            <a:endParaRPr lang="en-US" b="1" i="1" dirty="0">
              <a:solidFill>
                <a:srgbClr val="0099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1" y="1240971"/>
            <a:ext cx="1062228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410844"/>
            <a:ext cx="11795759" cy="64471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GO severity assessment according to EUGOGO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FF0066"/>
                </a:solidFill>
              </a:rPr>
              <a:t>* Mild GO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features </a:t>
            </a:r>
            <a:r>
              <a:rPr lang="en-US" sz="3600" b="1" dirty="0">
                <a:solidFill>
                  <a:srgbClr val="0070C0"/>
                </a:solidFill>
              </a:rPr>
              <a:t>of GO </a:t>
            </a:r>
            <a:r>
              <a:rPr lang="en-US" sz="3600" b="1" dirty="0"/>
              <a:t>have only a minor </a:t>
            </a:r>
            <a:r>
              <a:rPr lang="en-US" sz="3600" b="1" dirty="0" smtClean="0"/>
              <a:t>impact on </a:t>
            </a:r>
            <a:r>
              <a:rPr lang="en-US" sz="3600" b="1" dirty="0"/>
              <a:t>daily life </a:t>
            </a:r>
            <a:r>
              <a:rPr lang="en-US" sz="3600" b="1" dirty="0">
                <a:solidFill>
                  <a:srgbClr val="0070C0"/>
                </a:solidFill>
              </a:rPr>
              <a:t>insufficient to justify </a:t>
            </a:r>
            <a:r>
              <a:rPr lang="en-US" sz="3600" b="1" dirty="0"/>
              <a:t>immunosuppressive </a:t>
            </a:r>
          </a:p>
          <a:p>
            <a:pPr marL="0" indent="0">
              <a:buNone/>
            </a:pPr>
            <a:r>
              <a:rPr lang="en-US" sz="3600" b="1" dirty="0" smtClean="0"/>
              <a:t>or surgical </a:t>
            </a:r>
            <a:r>
              <a:rPr lang="en-US" sz="3600" b="1" dirty="0"/>
              <a:t>treatment. </a:t>
            </a:r>
            <a:r>
              <a:rPr lang="en-US" sz="3600" b="1" dirty="0" smtClean="0"/>
              <a:t>one </a:t>
            </a:r>
            <a:r>
              <a:rPr lang="en-US" sz="3600" b="1" dirty="0"/>
              <a:t>or more of </a:t>
            </a:r>
            <a:r>
              <a:rPr lang="en-US" sz="3600" b="1" dirty="0" err="1" smtClean="0"/>
              <a:t>the</a:t>
            </a:r>
            <a:r>
              <a:rPr lang="en-US" sz="3600" b="1" dirty="0" err="1"/>
              <a:t>following</a:t>
            </a:r>
            <a:r>
              <a:rPr lang="en-US" sz="3600" b="1" dirty="0"/>
              <a:t>: </a:t>
            </a:r>
          </a:p>
          <a:p>
            <a:pPr marL="0" indent="0">
              <a:buNone/>
            </a:pPr>
            <a:r>
              <a:rPr lang="en-US" sz="3600" b="1" dirty="0"/>
              <a:t>minor </a:t>
            </a:r>
            <a:r>
              <a:rPr lang="en-US" sz="3600" b="1" dirty="0">
                <a:solidFill>
                  <a:srgbClr val="0070C0"/>
                </a:solidFill>
              </a:rPr>
              <a:t>lid retraction (&lt;2 mm</a:t>
            </a:r>
            <a:r>
              <a:rPr lang="en-US" sz="3600" b="1" dirty="0"/>
              <a:t>), </a:t>
            </a:r>
            <a:r>
              <a:rPr lang="en-US" sz="3600" b="1" dirty="0">
                <a:solidFill>
                  <a:srgbClr val="0070C0"/>
                </a:solidFill>
              </a:rPr>
              <a:t>mild </a:t>
            </a:r>
            <a:r>
              <a:rPr lang="en-US" sz="3600" b="1" dirty="0" smtClean="0">
                <a:solidFill>
                  <a:srgbClr val="0070C0"/>
                </a:solidFill>
              </a:rPr>
              <a:t>soft-tissue </a:t>
            </a:r>
            <a:r>
              <a:rPr lang="en-US" sz="3600" b="1" dirty="0" smtClean="0"/>
              <a:t>involvement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0070C0"/>
                </a:solidFill>
              </a:rPr>
              <a:t>exophthalmos &lt;3 </a:t>
            </a:r>
            <a:r>
              <a:rPr lang="en-US" sz="3600" b="1" dirty="0" smtClean="0">
                <a:solidFill>
                  <a:srgbClr val="0070C0"/>
                </a:solidFill>
              </a:rPr>
              <a:t>mm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nl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en-US" sz="3600" b="1" dirty="0" smtClean="0">
                <a:solidFill>
                  <a:srgbClr val="0070C0"/>
                </a:solidFill>
              </a:rPr>
              <a:t>no </a:t>
            </a:r>
            <a:r>
              <a:rPr lang="en-US" sz="3600" b="1" dirty="0">
                <a:solidFill>
                  <a:srgbClr val="0070C0"/>
                </a:solidFill>
              </a:rPr>
              <a:t>or intermittent diplopia </a:t>
            </a:r>
            <a:r>
              <a:rPr lang="en-US" sz="3600" b="1" dirty="0"/>
              <a:t>and </a:t>
            </a:r>
            <a:r>
              <a:rPr lang="en-US" sz="3600" b="1" dirty="0" smtClean="0">
                <a:solidFill>
                  <a:srgbClr val="0070C0"/>
                </a:solidFill>
              </a:rPr>
              <a:t>corneal exposure </a:t>
            </a:r>
            <a:r>
              <a:rPr lang="en-US" sz="3600" b="1" dirty="0">
                <a:solidFill>
                  <a:srgbClr val="0070C0"/>
                </a:solidFill>
              </a:rPr>
              <a:t>responsive to lubricants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800" dirty="0"/>
              <a:t>* </a:t>
            </a:r>
            <a:r>
              <a:rPr lang="en-US" sz="3800" b="1" dirty="0" smtClean="0">
                <a:solidFill>
                  <a:srgbClr val="FF0066"/>
                </a:solidFill>
              </a:rPr>
              <a:t>Moderate-to-severe </a:t>
            </a:r>
            <a:r>
              <a:rPr lang="en-US" sz="3800" b="1" dirty="0">
                <a:solidFill>
                  <a:srgbClr val="FF0066"/>
                </a:solidFill>
              </a:rPr>
              <a:t>GO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9900"/>
                </a:solidFill>
              </a:rPr>
              <a:t>without sight-threatening GO</a:t>
            </a:r>
            <a:r>
              <a:rPr lang="en-US" sz="3800" dirty="0"/>
              <a:t> </a:t>
            </a:r>
          </a:p>
          <a:p>
            <a:pPr marL="0" indent="0">
              <a:buNone/>
            </a:pPr>
            <a:r>
              <a:rPr lang="en-US" sz="3800" dirty="0"/>
              <a:t>eye </a:t>
            </a:r>
            <a:r>
              <a:rPr lang="en-US" sz="3800" dirty="0" smtClean="0"/>
              <a:t>disease has </a:t>
            </a:r>
            <a:r>
              <a:rPr lang="en-US" sz="3800" dirty="0"/>
              <a:t>sufficient impact on daily life to</a:t>
            </a:r>
            <a:r>
              <a:rPr lang="en-US" sz="3800" b="1" dirty="0">
                <a:solidFill>
                  <a:srgbClr val="00B050"/>
                </a:solidFill>
              </a:rPr>
              <a:t> justify </a:t>
            </a:r>
            <a:r>
              <a:rPr lang="en-US" sz="3800" dirty="0"/>
              <a:t>the risks </a:t>
            </a:r>
            <a:r>
              <a:rPr lang="en-US" sz="3800" dirty="0" smtClean="0"/>
              <a:t>of immunosuppression</a:t>
            </a:r>
            <a:r>
              <a:rPr lang="en-US" sz="3800" dirty="0"/>
              <a:t> (if active) or surgical intervention (</a:t>
            </a:r>
            <a:r>
              <a:rPr lang="en-US" sz="3800" dirty="0" smtClean="0"/>
              <a:t>if inactive</a:t>
            </a:r>
            <a:r>
              <a:rPr lang="en-US" sz="3800" dirty="0"/>
              <a:t>)</a:t>
            </a:r>
          </a:p>
          <a:p>
            <a:pPr marL="0" indent="0">
              <a:buNone/>
            </a:pPr>
            <a:r>
              <a:rPr lang="en-US" sz="3800" dirty="0" smtClean="0"/>
              <a:t>. </a:t>
            </a:r>
            <a:r>
              <a:rPr lang="en-US" sz="3800" b="1" dirty="0">
                <a:solidFill>
                  <a:srgbClr val="009900"/>
                </a:solidFill>
              </a:rPr>
              <a:t>two or more </a:t>
            </a:r>
            <a:r>
              <a:rPr lang="en-US" sz="3800" dirty="0"/>
              <a:t>of the following: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9900"/>
                </a:solidFill>
              </a:rPr>
              <a:t>lid retraction ≥2 mm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9900"/>
                </a:solidFill>
              </a:rPr>
              <a:t>moderate or severe </a:t>
            </a:r>
            <a:r>
              <a:rPr lang="en-US" sz="3800" b="1" dirty="0" smtClean="0">
                <a:solidFill>
                  <a:srgbClr val="009900"/>
                </a:solidFill>
              </a:rPr>
              <a:t>soft-tissue involvement </a:t>
            </a:r>
            <a:endParaRPr lang="en-US" sz="3800" b="1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rgbClr val="009900"/>
                </a:solidFill>
              </a:rPr>
              <a:t>exophthalmos ≥3 mm </a:t>
            </a:r>
            <a:r>
              <a:rPr lang="en-US" sz="3800" dirty="0"/>
              <a:t>above </a:t>
            </a:r>
            <a:r>
              <a:rPr lang="en-US" sz="3800" dirty="0" smtClean="0"/>
              <a:t>normal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009900"/>
                </a:solidFill>
              </a:rPr>
              <a:t>inconstant or constant diplopia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66"/>
                </a:solidFill>
              </a:rPr>
              <a:t>* </a:t>
            </a:r>
            <a:r>
              <a:rPr lang="en-US" sz="3800" b="1" dirty="0">
                <a:solidFill>
                  <a:srgbClr val="FF0066"/>
                </a:solidFill>
              </a:rPr>
              <a:t>Sight-threatening GO (very severe GO)</a:t>
            </a:r>
          </a:p>
          <a:p>
            <a:pPr marL="0" indent="0">
              <a:buNone/>
            </a:pPr>
            <a:r>
              <a:rPr lang="en-US" sz="3800" dirty="0"/>
              <a:t>Patients with </a:t>
            </a:r>
            <a:r>
              <a:rPr lang="en-US" sz="3800" b="1" dirty="0">
                <a:solidFill>
                  <a:srgbClr val="FF0000"/>
                </a:solidFill>
              </a:rPr>
              <a:t>DON</a:t>
            </a:r>
            <a:r>
              <a:rPr lang="en-US" sz="3800" dirty="0"/>
              <a:t> and/or </a:t>
            </a:r>
            <a:r>
              <a:rPr lang="en-US" sz="3800" b="1" dirty="0">
                <a:solidFill>
                  <a:srgbClr val="FF0000"/>
                </a:solidFill>
              </a:rPr>
              <a:t>corneal breakdown</a:t>
            </a:r>
          </a:p>
        </p:txBody>
      </p:sp>
    </p:spTree>
    <p:extLst>
      <p:ext uri="{BB962C8B-B14F-4D97-AF65-F5344CB8AC3E}">
        <p14:creationId xmlns:p14="http://schemas.microsoft.com/office/powerpoint/2010/main" val="4094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431074"/>
            <a:ext cx="11982994" cy="6426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00B050"/>
                </a:solidFill>
              </a:rPr>
              <a:t>Should All Patients with GO Be Referred to </a:t>
            </a:r>
            <a:r>
              <a:rPr lang="en-US" sz="4200" b="1" dirty="0" smtClean="0">
                <a:solidFill>
                  <a:srgbClr val="00B050"/>
                </a:solidFill>
              </a:rPr>
              <a:t>Specialized Centers </a:t>
            </a:r>
            <a:r>
              <a:rPr lang="en-US" sz="4200" b="1" dirty="0">
                <a:solidFill>
                  <a:srgbClr val="00B050"/>
                </a:solidFill>
              </a:rPr>
              <a:t>or Thyroid-Eye Clinics?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 smtClean="0"/>
              <a:t>GO </a:t>
            </a:r>
            <a:r>
              <a:rPr lang="en-US" sz="4200" dirty="0"/>
              <a:t>appears to be </a:t>
            </a:r>
            <a:r>
              <a:rPr lang="en-US" sz="4200" dirty="0">
                <a:solidFill>
                  <a:srgbClr val="FF0000"/>
                </a:solidFill>
              </a:rPr>
              <a:t>less frequent </a:t>
            </a:r>
            <a:r>
              <a:rPr lang="en-US" sz="4200" dirty="0"/>
              <a:t>and </a:t>
            </a:r>
            <a:r>
              <a:rPr lang="en-US" sz="4200" dirty="0">
                <a:solidFill>
                  <a:srgbClr val="FF0000"/>
                </a:solidFill>
              </a:rPr>
              <a:t>milder</a:t>
            </a:r>
            <a:r>
              <a:rPr lang="en-US" sz="4200" dirty="0"/>
              <a:t> in </a:t>
            </a:r>
            <a:r>
              <a:rPr lang="en-US" sz="4200" dirty="0" smtClean="0"/>
              <a:t>patients with </a:t>
            </a:r>
            <a:r>
              <a:rPr lang="en-US" sz="4200" dirty="0">
                <a:solidFill>
                  <a:srgbClr val="FF0000"/>
                </a:solidFill>
              </a:rPr>
              <a:t>newly diagnosed Graves’ </a:t>
            </a:r>
            <a:r>
              <a:rPr lang="en-US" sz="4200" dirty="0"/>
              <a:t>hyperthyroidism now </a:t>
            </a:r>
            <a:r>
              <a:rPr lang="en-US" sz="4200" dirty="0" smtClean="0"/>
              <a:t>than some </a:t>
            </a:r>
            <a:r>
              <a:rPr lang="en-US" sz="4200" dirty="0"/>
              <a:t>years ago and rarely progressive to more </a:t>
            </a:r>
            <a:r>
              <a:rPr lang="en-US" sz="4200" dirty="0" smtClean="0"/>
              <a:t>severe</a:t>
            </a:r>
            <a:r>
              <a:rPr lang="en-US" sz="4200" dirty="0"/>
              <a:t> forms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Also, patients </a:t>
            </a:r>
            <a:r>
              <a:rPr lang="en-US" sz="4200" dirty="0">
                <a:solidFill>
                  <a:srgbClr val="FF0000"/>
                </a:solidFill>
              </a:rPr>
              <a:t>referred to tertiary referral centers </a:t>
            </a:r>
            <a:r>
              <a:rPr lang="en-US" sz="4200" dirty="0"/>
              <a:t>have </a:t>
            </a:r>
            <a:r>
              <a:rPr lang="en-US" sz="4200" dirty="0">
                <a:solidFill>
                  <a:srgbClr val="FF0000"/>
                </a:solidFill>
              </a:rPr>
              <a:t>less severe </a:t>
            </a:r>
            <a:r>
              <a:rPr lang="en-US" sz="4200" dirty="0"/>
              <a:t>and, more often, inactive GO than in the past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These trends may reflect </a:t>
            </a:r>
            <a:r>
              <a:rPr lang="en-US" sz="4200" dirty="0">
                <a:solidFill>
                  <a:srgbClr val="FF0000"/>
                </a:solidFill>
              </a:rPr>
              <a:t>earlier diagnosis of GO and more effective management </a:t>
            </a:r>
            <a:endParaRPr lang="en-US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200" dirty="0" smtClean="0"/>
              <a:t>strategies </a:t>
            </a:r>
            <a:r>
              <a:rPr lang="en-US" sz="4200" dirty="0"/>
              <a:t>of Graves disease by </a:t>
            </a:r>
            <a:r>
              <a:rPr lang="en-US" sz="4200" dirty="0">
                <a:solidFill>
                  <a:srgbClr val="FF0000"/>
                </a:solidFill>
              </a:rPr>
              <a:t>endocrinologists</a:t>
            </a:r>
            <a:r>
              <a:rPr lang="en-US" sz="4200" dirty="0"/>
              <a:t> and </a:t>
            </a:r>
            <a:r>
              <a:rPr lang="en-US" sz="4200" dirty="0">
                <a:solidFill>
                  <a:srgbClr val="FF0000"/>
                </a:solidFill>
              </a:rPr>
              <a:t>ophthalmologists</a:t>
            </a:r>
            <a:r>
              <a:rPr lang="en-US" sz="4200" dirty="0"/>
              <a:t>, </a:t>
            </a:r>
            <a:r>
              <a:rPr lang="en-US" sz="4200" dirty="0" smtClean="0"/>
              <a:t>and under </a:t>
            </a:r>
            <a:r>
              <a:rPr lang="en-US" sz="4200" dirty="0"/>
              <a:t>score </a:t>
            </a: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the </a:t>
            </a:r>
            <a:r>
              <a:rPr lang="en-US" sz="4200" dirty="0"/>
              <a:t>role of specialized centers for early clinical care of these patients.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2900" dirty="0" smtClean="0"/>
              <a:t>. 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7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2" b="-5322"/>
          <a:stretch>
            <a:fillRect/>
          </a:stretch>
        </p:blipFill>
        <p:spPr>
          <a:xfrm>
            <a:off x="1981200" y="233364"/>
            <a:ext cx="8229600" cy="6300787"/>
          </a:xfrm>
        </p:spPr>
      </p:pic>
    </p:spTree>
    <p:extLst>
      <p:ext uri="{BB962C8B-B14F-4D97-AF65-F5344CB8AC3E}">
        <p14:creationId xmlns:p14="http://schemas.microsoft.com/office/powerpoint/2010/main" val="34389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5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Recommendation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recommend that primary-care physicians, </a:t>
            </a:r>
            <a:r>
              <a:rPr lang="en-US" dirty="0" smtClean="0"/>
              <a:t>general practitioners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general </a:t>
            </a:r>
            <a:r>
              <a:rPr lang="en-US" dirty="0"/>
              <a:t>internists and specialists </a:t>
            </a:r>
            <a:r>
              <a:rPr lang="en-US" dirty="0" smtClean="0"/>
              <a:t>should refer </a:t>
            </a:r>
            <a:r>
              <a:rPr lang="en-US" dirty="0">
                <a:solidFill>
                  <a:srgbClr val="FF0000"/>
                </a:solidFill>
              </a:rPr>
              <a:t>patients with GO </a:t>
            </a:r>
            <a:r>
              <a:rPr lang="en-US" dirty="0"/>
              <a:t>to combined </a:t>
            </a:r>
            <a:r>
              <a:rPr lang="en-US" dirty="0" smtClean="0"/>
              <a:t>thyroid-eye </a:t>
            </a:r>
            <a:r>
              <a:rPr lang="en-US" dirty="0" err="1" smtClean="0"/>
              <a:t>clinicsor</a:t>
            </a:r>
            <a:r>
              <a:rPr lang="en-US" dirty="0" smtClean="0"/>
              <a:t> </a:t>
            </a:r>
            <a:r>
              <a:rPr lang="en-US" dirty="0"/>
              <a:t>specialized centers providing </a:t>
            </a:r>
            <a:r>
              <a:rPr lang="en-US" dirty="0" err="1"/>
              <a:t>endocrinological</a:t>
            </a:r>
            <a:r>
              <a:rPr lang="en-US" dirty="0"/>
              <a:t> and</a:t>
            </a:r>
          </a:p>
          <a:p>
            <a:pPr marL="0" indent="0">
              <a:buNone/>
            </a:pPr>
            <a:r>
              <a:rPr lang="en-US" dirty="0"/>
              <a:t>ophthalmological expertise – </a:t>
            </a:r>
            <a:r>
              <a:rPr lang="en-US" dirty="0">
                <a:solidFill>
                  <a:srgbClr val="FF0000"/>
                </a:solidFill>
              </a:rPr>
              <a:t>except </a:t>
            </a:r>
            <a:r>
              <a:rPr lang="en-US" dirty="0"/>
              <a:t>for the </a:t>
            </a:r>
            <a:r>
              <a:rPr lang="en-US" dirty="0" smtClean="0">
                <a:solidFill>
                  <a:srgbClr val="FF0000"/>
                </a:solidFill>
              </a:rPr>
              <a:t>mildest cases</a:t>
            </a:r>
            <a:r>
              <a:rPr lang="en-US" dirty="0" smtClean="0"/>
              <a:t> </a:t>
            </a:r>
            <a:r>
              <a:rPr lang="en-US" dirty="0"/>
              <a:t>improving with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normalizing thyroid status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local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lubricants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(1, ∅ ∅ ○○)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8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914400"/>
            <a:ext cx="11808823" cy="526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How Should Risk Factors for GO Occurrence </a:t>
            </a:r>
            <a:r>
              <a:rPr lang="en-US" sz="2400" b="1" dirty="0" smtClean="0">
                <a:solidFill>
                  <a:srgbClr val="00B050"/>
                </a:solidFill>
              </a:rPr>
              <a:t>or Progression </a:t>
            </a:r>
            <a:r>
              <a:rPr lang="en-US" sz="2400" b="1" dirty="0">
                <a:solidFill>
                  <a:srgbClr val="00B050"/>
                </a:solidFill>
              </a:rPr>
              <a:t>Be Managed?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Smoking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association between smoking and GO is well established</a:t>
            </a:r>
          </a:p>
          <a:p>
            <a:pPr marL="0" indent="0">
              <a:buNone/>
            </a:pPr>
            <a:r>
              <a:rPr lang="en-US" sz="2400" dirty="0" smtClean="0"/>
              <a:t>smokers </a:t>
            </a:r>
            <a:r>
              <a:rPr lang="en-US" sz="2400" dirty="0"/>
              <a:t>have </a:t>
            </a:r>
            <a:r>
              <a:rPr lang="en-US" sz="2400" dirty="0">
                <a:solidFill>
                  <a:srgbClr val="FF0000"/>
                </a:solidFill>
              </a:rPr>
              <a:t>more severe GO </a:t>
            </a:r>
            <a:r>
              <a:rPr lang="en-US" sz="2400" dirty="0"/>
              <a:t>than nonsmokers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smokers </a:t>
            </a:r>
            <a:r>
              <a:rPr lang="en-US" sz="2400" dirty="0"/>
              <a:t>are more likely to show </a:t>
            </a:r>
            <a:r>
              <a:rPr lang="en-US" sz="2400" dirty="0">
                <a:solidFill>
                  <a:srgbClr val="FF0000"/>
                </a:solidFill>
              </a:rPr>
              <a:t>progression</a:t>
            </a:r>
            <a:r>
              <a:rPr lang="en-US" sz="2400" dirty="0"/>
              <a:t> or </a:t>
            </a:r>
            <a:r>
              <a:rPr lang="en-US" sz="2400" dirty="0" err="1" smtClean="0">
                <a:solidFill>
                  <a:srgbClr val="FF0000"/>
                </a:solidFill>
              </a:rPr>
              <a:t>de</a:t>
            </a:r>
            <a:r>
              <a:rPr lang="en-US" sz="2400" dirty="0" err="1">
                <a:solidFill>
                  <a:srgbClr val="FF0000"/>
                </a:solidFill>
              </a:rPr>
              <a:t>novo</a:t>
            </a:r>
            <a:r>
              <a:rPr lang="en-US" sz="2400" dirty="0">
                <a:solidFill>
                  <a:srgbClr val="FF0000"/>
                </a:solidFill>
              </a:rPr>
              <a:t> occurrence of GO after radioiodine</a:t>
            </a:r>
            <a:r>
              <a:rPr lang="en-US" sz="2400" dirty="0"/>
              <a:t> treatment 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smoking </a:t>
            </a:r>
            <a:r>
              <a:rPr lang="en-US" sz="2400" dirty="0">
                <a:solidFill>
                  <a:srgbClr val="FF0000"/>
                </a:solidFill>
              </a:rPr>
              <a:t>delays or worsens the outcome </a:t>
            </a:r>
            <a:r>
              <a:rPr lang="en-US" sz="2400" dirty="0"/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immunosuppressive treatment </a:t>
            </a:r>
            <a:r>
              <a:rPr lang="en-US" sz="2400" dirty="0"/>
              <a:t>for GO </a:t>
            </a:r>
          </a:p>
          <a:p>
            <a:pPr marL="0" indent="0">
              <a:buNone/>
            </a:pPr>
            <a:r>
              <a:rPr lang="en-US" sz="2400" dirty="0" smtClean="0"/>
              <a:t>smoking </a:t>
            </a:r>
            <a:r>
              <a:rPr lang="en-US" sz="2400" dirty="0"/>
              <a:t>cessation was </a:t>
            </a:r>
            <a:r>
              <a:rPr lang="en-US" sz="2400" dirty="0" smtClean="0"/>
              <a:t>associated with </a:t>
            </a:r>
            <a:r>
              <a:rPr lang="en-US" sz="2400" dirty="0"/>
              <a:t>a better outcome of GO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all </a:t>
            </a:r>
            <a:r>
              <a:rPr lang="en-US" sz="2400" b="1" dirty="0">
                <a:solidFill>
                  <a:srgbClr val="0070C0"/>
                </a:solidFill>
              </a:rPr>
              <a:t>patients with Graves’ hyperthyroidism, irrespective </a:t>
            </a:r>
            <a:r>
              <a:rPr lang="en-US" sz="2400" b="1" dirty="0" smtClean="0">
                <a:solidFill>
                  <a:srgbClr val="0070C0"/>
                </a:solidFill>
              </a:rPr>
              <a:t>of the </a:t>
            </a:r>
            <a:r>
              <a:rPr lang="en-US" sz="2400" b="1" dirty="0">
                <a:solidFill>
                  <a:srgbClr val="0070C0"/>
                </a:solidFill>
              </a:rPr>
              <a:t>presence or absence of GO,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should </a:t>
            </a:r>
            <a:r>
              <a:rPr lang="en-US" sz="2400" b="1" dirty="0">
                <a:solidFill>
                  <a:srgbClr val="0070C0"/>
                </a:solidFill>
              </a:rPr>
              <a:t>be urged to </a:t>
            </a:r>
            <a:r>
              <a:rPr lang="en-US" sz="2400" b="1" dirty="0" smtClean="0">
                <a:solidFill>
                  <a:srgbClr val="0070C0"/>
                </a:solidFill>
              </a:rPr>
              <a:t>quit smoking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3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Recommendation</a:t>
            </a:r>
            <a:r>
              <a:rPr lang="en-US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recommend that physicians </a:t>
            </a:r>
            <a:r>
              <a:rPr lang="en-US" dirty="0">
                <a:solidFill>
                  <a:srgbClr val="FF0000"/>
                </a:solidFill>
              </a:rPr>
              <a:t>urge all patients </a:t>
            </a:r>
            <a:r>
              <a:rPr lang="en-US" dirty="0" err="1" smtClean="0">
                <a:solidFill>
                  <a:srgbClr val="FF0000"/>
                </a:solidFill>
              </a:rPr>
              <a:t>with</a:t>
            </a:r>
            <a:r>
              <a:rPr lang="en-US" dirty="0" err="1">
                <a:solidFill>
                  <a:srgbClr val="FF0000"/>
                </a:solidFill>
              </a:rPr>
              <a:t>Graves</a:t>
            </a:r>
            <a:r>
              <a:rPr lang="en-US" dirty="0">
                <a:solidFill>
                  <a:srgbClr val="FF0000"/>
                </a:solidFill>
              </a:rPr>
              <a:t>’ hyperthyroidism, irrespective of the </a:t>
            </a:r>
            <a:r>
              <a:rPr lang="en-US" dirty="0" smtClean="0">
                <a:solidFill>
                  <a:srgbClr val="FF0000"/>
                </a:solidFill>
              </a:rPr>
              <a:t>presence/</a:t>
            </a:r>
            <a:r>
              <a:rPr lang="en-US" dirty="0">
                <a:solidFill>
                  <a:srgbClr val="FF0000"/>
                </a:solidFill>
              </a:rPr>
              <a:t>absence of GO</a:t>
            </a:r>
            <a:r>
              <a:rPr lang="en-US" dirty="0"/>
              <a:t>, to refrain </a:t>
            </a:r>
          </a:p>
          <a:p>
            <a:pPr marL="0" indent="0">
              <a:buNone/>
            </a:pPr>
            <a:r>
              <a:rPr lang="en-US" dirty="0"/>
              <a:t>from smoking, if </a:t>
            </a:r>
            <a:r>
              <a:rPr lang="en-US" dirty="0" smtClean="0"/>
              <a:t>necessary with </a:t>
            </a:r>
            <a:r>
              <a:rPr lang="en-US" dirty="0"/>
              <a:t>the help of specialized smoking </a:t>
            </a:r>
          </a:p>
          <a:p>
            <a:pPr marL="0" indent="0">
              <a:buNone/>
            </a:pPr>
            <a:r>
              <a:rPr lang="en-US" dirty="0"/>
              <a:t>cessation </a:t>
            </a:r>
            <a:r>
              <a:rPr lang="en-US" dirty="0" smtClean="0"/>
              <a:t>programs or </a:t>
            </a:r>
            <a:r>
              <a:rPr lang="en-US" dirty="0"/>
              <a:t>clinics.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(1, ∅ ∅ ∅ ○)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8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979714"/>
            <a:ext cx="11286309" cy="4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705395"/>
            <a:ext cx="11665131" cy="593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CC"/>
                </a:solidFill>
              </a:rPr>
              <a:t>Thyroid Dysfunction and </a:t>
            </a:r>
            <a:r>
              <a:rPr lang="en-US" b="1" dirty="0" smtClean="0">
                <a:solidFill>
                  <a:srgbClr val="FF66CC"/>
                </a:solidFill>
              </a:rPr>
              <a:t>Treatment:</a:t>
            </a:r>
            <a:endParaRPr lang="en-US" b="1" dirty="0">
              <a:solidFill>
                <a:srgbClr val="FF66CC"/>
              </a:solidFill>
            </a:endParaRPr>
          </a:p>
          <a:p>
            <a:pPr marL="0" indent="0">
              <a:buNone/>
            </a:pPr>
            <a:r>
              <a:rPr lang="en-US" sz="2400" dirty="0"/>
              <a:t>Restoration and maintenance of </a:t>
            </a:r>
            <a:r>
              <a:rPr lang="en-US" sz="2400" dirty="0" err="1"/>
              <a:t>euthyroidism</a:t>
            </a:r>
            <a:r>
              <a:rPr lang="en-US" sz="2400" dirty="0"/>
              <a:t> is </a:t>
            </a:r>
            <a:r>
              <a:rPr lang="en-US" sz="2400" dirty="0" smtClean="0"/>
              <a:t>imperative in </a:t>
            </a:r>
            <a:r>
              <a:rPr lang="en-US" sz="2400" dirty="0"/>
              <a:t>the presence of GO, </a:t>
            </a:r>
          </a:p>
          <a:p>
            <a:pPr marL="0" indent="0">
              <a:buNone/>
            </a:pPr>
            <a:r>
              <a:rPr lang="en-US" sz="2400" dirty="0" smtClean="0"/>
              <a:t>because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both hyper- </a:t>
            </a:r>
            <a:r>
              <a:rPr lang="en-US" sz="2400" b="1" dirty="0" smtClean="0">
                <a:solidFill>
                  <a:srgbClr val="0070C0"/>
                </a:solidFill>
              </a:rPr>
              <a:t>and hypothyroidism </a:t>
            </a:r>
            <a:r>
              <a:rPr lang="en-US" sz="2400" b="1" dirty="0">
                <a:solidFill>
                  <a:srgbClr val="0070C0"/>
                </a:solidFill>
              </a:rPr>
              <a:t>have a negative impact on GO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Antithyroid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drugs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thyroidectomy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r>
              <a:rPr lang="en-US" dirty="0"/>
              <a:t>per se </a:t>
            </a:r>
            <a:r>
              <a:rPr lang="en-US" dirty="0" err="1" smtClean="0"/>
              <a:t>do</a:t>
            </a:r>
            <a:r>
              <a:rPr lang="en-US" dirty="0" err="1"/>
              <a:t>not</a:t>
            </a:r>
            <a:r>
              <a:rPr lang="en-US" dirty="0"/>
              <a:t> appear to</a:t>
            </a:r>
            <a:r>
              <a:rPr lang="en-US" sz="2400" dirty="0"/>
              <a:t> </a:t>
            </a:r>
            <a:r>
              <a:rPr lang="en-US" dirty="0"/>
              <a:t>affect the natural </a:t>
            </a:r>
          </a:p>
          <a:p>
            <a:pPr marL="0" indent="0">
              <a:buNone/>
            </a:pPr>
            <a:r>
              <a:rPr lang="en-US" dirty="0" smtClean="0"/>
              <a:t>course </a:t>
            </a:r>
            <a:r>
              <a:rPr lang="en-US" dirty="0"/>
              <a:t>of GO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Radioiodine </a:t>
            </a:r>
            <a:r>
              <a:rPr lang="en-US" sz="2400" b="1" dirty="0">
                <a:solidFill>
                  <a:srgbClr val="FF0000"/>
                </a:solidFill>
              </a:rPr>
              <a:t>treatment </a:t>
            </a:r>
            <a:r>
              <a:rPr lang="en-US" sz="2400" dirty="0"/>
              <a:t>confers a small, but </a:t>
            </a:r>
            <a:r>
              <a:rPr lang="en-US" sz="2400" dirty="0" smtClean="0"/>
              <a:t>definite </a:t>
            </a:r>
            <a:r>
              <a:rPr lang="en-US" sz="2400" dirty="0" smtClean="0">
                <a:solidFill>
                  <a:srgbClr val="FF0000"/>
                </a:solidFill>
              </a:rPr>
              <a:t>risk </a:t>
            </a:r>
            <a:r>
              <a:rPr lang="en-US" sz="2400" dirty="0">
                <a:solidFill>
                  <a:srgbClr val="FF0000"/>
                </a:solidFill>
              </a:rPr>
              <a:t>of exacerbation </a:t>
            </a:r>
            <a:r>
              <a:rPr lang="en-US" sz="2400" dirty="0"/>
              <a:t>or de </a:t>
            </a:r>
            <a:r>
              <a:rPr lang="en-US" sz="2400" dirty="0" smtClean="0"/>
              <a:t>novo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development of GO particularly in </a:t>
            </a:r>
            <a:r>
              <a:rPr lang="en-US" sz="2400" dirty="0">
                <a:solidFill>
                  <a:srgbClr val="009900"/>
                </a:solidFill>
              </a:rPr>
              <a:t>smokers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B050"/>
                </a:solidFill>
              </a:rPr>
              <a:t>severe </a:t>
            </a:r>
            <a:r>
              <a:rPr lang="en-US" sz="2400" dirty="0" smtClean="0">
                <a:solidFill>
                  <a:srgbClr val="00B050"/>
                </a:solidFill>
              </a:rPr>
              <a:t>hyperthyroidism</a:t>
            </a:r>
            <a:r>
              <a:rPr lang="en-US" sz="2400" dirty="0">
                <a:solidFill>
                  <a:srgbClr val="FF0000"/>
                </a:solidFill>
              </a:rPr>
              <a:t>(high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free thyroid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hormone </a:t>
            </a:r>
            <a:r>
              <a:rPr lang="en-US" sz="2400" dirty="0"/>
              <a:t>levels and/or </a:t>
            </a:r>
            <a:r>
              <a:rPr lang="en-US" sz="2400" dirty="0" err="1">
                <a:solidFill>
                  <a:srgbClr val="FF0000"/>
                </a:solidFill>
              </a:rPr>
              <a:t>TSHreceptor</a:t>
            </a:r>
            <a:r>
              <a:rPr lang="en-US" sz="2400" dirty="0">
                <a:solidFill>
                  <a:srgbClr val="FF0000"/>
                </a:solidFill>
              </a:rPr>
              <a:t> autoantibodies</a:t>
            </a:r>
            <a:r>
              <a:rPr lang="en-US" sz="2400" dirty="0"/>
              <a:t>) and </a:t>
            </a:r>
            <a:r>
              <a:rPr lang="en-US" sz="2400" dirty="0" smtClean="0">
                <a:solidFill>
                  <a:srgbClr val="009900"/>
                </a:solidFill>
              </a:rPr>
              <a:t>hyperthyroidism of </a:t>
            </a:r>
            <a:r>
              <a:rPr lang="en-US" sz="2400" dirty="0">
                <a:solidFill>
                  <a:srgbClr val="009900"/>
                </a:solidFill>
              </a:rPr>
              <a:t>recent onset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4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3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7" b="-5347"/>
          <a:stretch>
            <a:fillRect/>
          </a:stretch>
        </p:blipFill>
        <p:spPr>
          <a:xfrm>
            <a:off x="483326" y="368301"/>
            <a:ext cx="11155680" cy="6265863"/>
          </a:xfrm>
        </p:spPr>
      </p:pic>
    </p:spTree>
    <p:extLst>
      <p:ext uri="{BB962C8B-B14F-4D97-AF65-F5344CB8AC3E}">
        <p14:creationId xmlns:p14="http://schemas.microsoft.com/office/powerpoint/2010/main" val="32256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0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 b="12692"/>
          <a:stretch>
            <a:fillRect/>
          </a:stretch>
        </p:blipFill>
        <p:spPr>
          <a:xfrm>
            <a:off x="613954" y="104503"/>
            <a:ext cx="11038115" cy="6557553"/>
          </a:xfrm>
        </p:spPr>
      </p:pic>
    </p:spTree>
    <p:extLst>
      <p:ext uri="{BB962C8B-B14F-4D97-AF65-F5344CB8AC3E}">
        <p14:creationId xmlns:p14="http://schemas.microsoft.com/office/powerpoint/2010/main" val="1598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653143"/>
            <a:ext cx="11403873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detrimental effect </a:t>
            </a:r>
            <a:r>
              <a:rPr lang="en-US" sz="2400" dirty="0" smtClean="0"/>
              <a:t>can be </a:t>
            </a:r>
            <a:r>
              <a:rPr lang="en-US" sz="2400" dirty="0"/>
              <a:t>nearly always </a:t>
            </a:r>
            <a:r>
              <a:rPr lang="en-US" sz="2400" dirty="0">
                <a:solidFill>
                  <a:srgbClr val="FF0000"/>
                </a:solidFill>
              </a:rPr>
              <a:t>prevented</a:t>
            </a:r>
            <a:r>
              <a:rPr lang="en-US" sz="2400" dirty="0"/>
              <a:t> in patients at risk by </a:t>
            </a:r>
            <a:r>
              <a:rPr lang="en-US" sz="2400" dirty="0">
                <a:solidFill>
                  <a:srgbClr val="FF0000"/>
                </a:solidFill>
              </a:rPr>
              <a:t>oral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prednisone prophylaxis</a:t>
            </a:r>
            <a:r>
              <a:rPr lang="en-US" sz="2400" dirty="0"/>
              <a:t> given concomitantly with </a:t>
            </a:r>
            <a:r>
              <a:rPr lang="en-US" sz="2400" dirty="0" smtClean="0">
                <a:solidFill>
                  <a:srgbClr val="FF0000"/>
                </a:solidFill>
              </a:rPr>
              <a:t>radioiodine treatment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. </a:t>
            </a:r>
            <a:r>
              <a:rPr lang="en-US" sz="2400" dirty="0"/>
              <a:t>The original schedule used a </a:t>
            </a:r>
            <a:r>
              <a:rPr lang="en-US" sz="2400" dirty="0" smtClean="0">
                <a:solidFill>
                  <a:srgbClr val="FF0000"/>
                </a:solidFill>
              </a:rPr>
              <a:t>starting dose </a:t>
            </a:r>
            <a:r>
              <a:rPr lang="en-US" sz="2400" dirty="0">
                <a:solidFill>
                  <a:srgbClr val="FF0000"/>
                </a:solidFill>
              </a:rPr>
              <a:t>of 0.3–0.5 mg </a:t>
            </a:r>
            <a:r>
              <a:rPr lang="en-US" sz="2400" dirty="0" smtClean="0">
                <a:solidFill>
                  <a:srgbClr val="FF0000"/>
                </a:solidFill>
              </a:rPr>
              <a:t>prednisone/kg/</a:t>
            </a:r>
            <a:r>
              <a:rPr lang="en-US" sz="2400" dirty="0">
                <a:solidFill>
                  <a:srgbClr val="FF0000"/>
                </a:solidFill>
              </a:rPr>
              <a:t>day, </a:t>
            </a:r>
          </a:p>
          <a:p>
            <a:pPr marL="0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duration of treatment was </a:t>
            </a:r>
            <a:r>
              <a:rPr lang="en-US" sz="2400" dirty="0">
                <a:solidFill>
                  <a:srgbClr val="FF0000"/>
                </a:solidFill>
              </a:rPr>
              <a:t>3 months </a:t>
            </a:r>
            <a:r>
              <a:rPr lang="en-US" sz="2400" dirty="0" smtClean="0"/>
              <a:t>. </a:t>
            </a:r>
            <a:r>
              <a:rPr lang="en-US" sz="2400" dirty="0"/>
              <a:t>It </a:t>
            </a:r>
            <a:r>
              <a:rPr lang="en-US" sz="2400" dirty="0" smtClean="0"/>
              <a:t>was subsequently </a:t>
            </a:r>
            <a:r>
              <a:rPr lang="en-US" sz="2400" dirty="0"/>
              <a:t>shown that a </a:t>
            </a:r>
            <a:r>
              <a:rPr lang="en-US" sz="2400" dirty="0">
                <a:solidFill>
                  <a:srgbClr val="0070C0"/>
                </a:solidFill>
              </a:rPr>
              <a:t>6-week</a:t>
            </a:r>
            <a:r>
              <a:rPr lang="en-US" sz="2400" dirty="0"/>
              <a:t> course using </a:t>
            </a:r>
            <a:r>
              <a:rPr lang="en-US" sz="2400" dirty="0" smtClean="0">
                <a:solidFill>
                  <a:srgbClr val="0070C0"/>
                </a:solidFill>
              </a:rPr>
              <a:t>lower doses </a:t>
            </a:r>
            <a:r>
              <a:rPr lang="en-US" sz="2400" dirty="0"/>
              <a:t>(starting dose, </a:t>
            </a:r>
            <a:r>
              <a:rPr lang="en-US" sz="2400" dirty="0">
                <a:solidFill>
                  <a:srgbClr val="0070C0"/>
                </a:solidFill>
              </a:rPr>
              <a:t>0.2 mg prednisone/kg </a:t>
            </a:r>
            <a:r>
              <a:rPr lang="en-US" sz="2400" dirty="0" smtClean="0">
                <a:solidFill>
                  <a:srgbClr val="0070C0"/>
                </a:solidFill>
              </a:rPr>
              <a:t>/day</a:t>
            </a:r>
            <a:r>
              <a:rPr lang="en-US" sz="2400" dirty="0"/>
              <a:t>) was </a:t>
            </a:r>
            <a:r>
              <a:rPr lang="en-US" sz="2400" dirty="0">
                <a:solidFill>
                  <a:srgbClr val="0070C0"/>
                </a:solidFill>
              </a:rPr>
              <a:t>equally </a:t>
            </a:r>
            <a:r>
              <a:rPr lang="en-US" sz="2400" dirty="0" smtClean="0">
                <a:solidFill>
                  <a:srgbClr val="0070C0"/>
                </a:solidFill>
              </a:rPr>
              <a:t>effective.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9900"/>
                </a:solidFill>
              </a:rPr>
              <a:t>However</a:t>
            </a:r>
            <a:r>
              <a:rPr lang="en-US" sz="2400" b="1" dirty="0" smtClean="0">
                <a:solidFill>
                  <a:srgbClr val="009900"/>
                </a:solidFill>
              </a:rPr>
              <a:t>,</a:t>
            </a:r>
            <a:r>
              <a:rPr lang="en-US" sz="2400" b="1" dirty="0">
                <a:solidFill>
                  <a:srgbClr val="009900"/>
                </a:solidFill>
              </a:rPr>
              <a:t> a recent randomized prospective study from </a:t>
            </a:r>
            <a:r>
              <a:rPr lang="en-US" sz="2400" b="1" dirty="0" smtClean="0">
                <a:solidFill>
                  <a:srgbClr val="009900"/>
                </a:solidFill>
              </a:rPr>
              <a:t>Japan showed </a:t>
            </a:r>
            <a:r>
              <a:rPr lang="en-US" sz="2400" b="1" dirty="0">
                <a:solidFill>
                  <a:srgbClr val="009900"/>
                </a:solidFill>
              </a:rPr>
              <a:t>that the low-dose oral prednisone schedule </a:t>
            </a:r>
            <a:r>
              <a:rPr lang="en-US" sz="2400" b="1" dirty="0" smtClean="0">
                <a:solidFill>
                  <a:srgbClr val="009900"/>
                </a:solidFill>
              </a:rPr>
              <a:t>may not </a:t>
            </a:r>
            <a:r>
              <a:rPr lang="en-US" sz="2400" b="1" dirty="0">
                <a:solidFill>
                  <a:srgbClr val="009900"/>
                </a:solidFill>
              </a:rPr>
              <a:t>always be sufficient </a:t>
            </a:r>
            <a:r>
              <a:rPr lang="en-US" sz="2400" b="1" dirty="0" smtClean="0">
                <a:solidFill>
                  <a:srgbClr val="009900"/>
                </a:solidFill>
              </a:rPr>
              <a:t>.</a:t>
            </a:r>
            <a:endParaRPr lang="en-US" sz="2400" b="1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3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97280"/>
            <a:ext cx="11035937" cy="5079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after radioiodine treatment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Vigilance is required to anticipate and prevent thyroid dysfunction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err="1"/>
              <a:t>dysthyroidism</a:t>
            </a:r>
            <a:r>
              <a:rPr lang="en-US" dirty="0"/>
              <a:t> occurs, it should </a:t>
            </a:r>
            <a:r>
              <a:rPr lang="en-US" dirty="0" smtClean="0"/>
              <a:t>be corrected </a:t>
            </a:r>
            <a:r>
              <a:rPr lang="en-US" dirty="0"/>
              <a:t>promptly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Antithyroid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drugs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thyroidectomy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radioiodine treatment </a:t>
            </a:r>
            <a:r>
              <a:rPr lang="en-US" dirty="0"/>
              <a:t>(with </a:t>
            </a:r>
            <a:r>
              <a:rPr lang="en-US" dirty="0" smtClean="0"/>
              <a:t>steroid prophylaxis </a:t>
            </a:r>
            <a:r>
              <a:rPr lang="en-US" dirty="0"/>
              <a:t>if indicated)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effective </a:t>
            </a:r>
            <a:r>
              <a:rPr lang="en-US" dirty="0"/>
              <a:t>treatments for hyperthyroidism</a:t>
            </a:r>
            <a:r>
              <a:rPr lang="en-US" dirty="0" smtClean="0"/>
              <a:t>,</a:t>
            </a:r>
            <a:r>
              <a:rPr lang="en-US" dirty="0"/>
              <a:t> and there is </a:t>
            </a:r>
            <a:r>
              <a:rPr lang="en-US" dirty="0">
                <a:solidFill>
                  <a:srgbClr val="0070C0"/>
                </a:solidFill>
              </a:rPr>
              <a:t>no evidence of a </a:t>
            </a:r>
            <a:r>
              <a:rPr lang="en-US" dirty="0" smtClean="0">
                <a:solidFill>
                  <a:srgbClr val="0070C0"/>
                </a:solidFill>
              </a:rPr>
              <a:t>substantial difference </a:t>
            </a:r>
            <a:r>
              <a:rPr lang="en-US" dirty="0">
                <a:solidFill>
                  <a:srgbClr val="0070C0"/>
                </a:solidFill>
              </a:rPr>
              <a:t>on the impact that they have on GO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The choice </a:t>
            </a:r>
            <a:r>
              <a:rPr lang="en-US" dirty="0"/>
              <a:t>between these three </a:t>
            </a:r>
            <a:r>
              <a:rPr lang="en-US" dirty="0" smtClean="0"/>
              <a:t>options: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depends </a:t>
            </a:r>
            <a:r>
              <a:rPr lang="en-US" dirty="0"/>
              <a:t>on the </a:t>
            </a:r>
            <a:r>
              <a:rPr lang="en-US" dirty="0" smtClean="0"/>
              <a:t>individual circumstances </a:t>
            </a:r>
            <a:r>
              <a:rPr lang="en-US" dirty="0"/>
              <a:t>of patients and their </a:t>
            </a:r>
            <a:r>
              <a:rPr lang="en-US" dirty="0" smtClean="0"/>
              <a:t>preference.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5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18457"/>
            <a:ext cx="10918371" cy="5812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Recommendations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recommend that </a:t>
            </a:r>
            <a:r>
              <a:rPr lang="en-US" sz="2400" dirty="0" err="1">
                <a:solidFill>
                  <a:srgbClr val="FF0000"/>
                </a:solidFill>
              </a:rPr>
              <a:t>euthyroidism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be promptly </a:t>
            </a:r>
            <a:r>
              <a:rPr lang="en-US" sz="2400" dirty="0" smtClean="0">
                <a:solidFill>
                  <a:srgbClr val="FF0000"/>
                </a:solidFill>
              </a:rPr>
              <a:t>restored </a:t>
            </a:r>
            <a:r>
              <a:rPr lang="en-US" sz="2400" dirty="0" smtClean="0"/>
              <a:t>and </a:t>
            </a:r>
            <a:r>
              <a:rPr lang="en-US" sz="2400" dirty="0"/>
              <a:t>stably maintained in all patients with GO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(1, ∅ ∅ ∅ ∅ 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6</a:t>
            </a:r>
            <a:r>
              <a:rPr lang="en-US" sz="2400" dirty="0" smtClean="0"/>
              <a:t> </a:t>
            </a:r>
            <a:r>
              <a:rPr lang="en-US" sz="2400" dirty="0"/>
              <a:t>We recommend that </a:t>
            </a:r>
            <a:r>
              <a:rPr lang="en-US" sz="2400" dirty="0">
                <a:solidFill>
                  <a:srgbClr val="FF0000"/>
                </a:solidFill>
              </a:rPr>
              <a:t>oral prednisone prophylaxis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starting with a daily dose of 0.3–0.5 mg </a:t>
            </a:r>
            <a:r>
              <a:rPr lang="en-US" sz="2400" dirty="0" smtClean="0"/>
              <a:t>prednisone/kg/day</a:t>
            </a:r>
            <a:r>
              <a:rPr lang="en-US" sz="2400" dirty="0"/>
              <a:t>, be given in radioiodine-treated </a:t>
            </a:r>
            <a:r>
              <a:rPr lang="en-US" sz="2400" dirty="0" err="1" smtClean="0"/>
              <a:t>patientsat</a:t>
            </a:r>
            <a:r>
              <a:rPr lang="en-US" sz="2400" dirty="0"/>
              <a:t> high risk of progression or de novo development </a:t>
            </a:r>
            <a:r>
              <a:rPr lang="en-US" sz="2400" dirty="0" err="1"/>
              <a:t>ofGO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Lower-dose </a:t>
            </a:r>
            <a:r>
              <a:rPr lang="en-US" sz="2400" dirty="0">
                <a:solidFill>
                  <a:srgbClr val="FF0000"/>
                </a:solidFill>
              </a:rPr>
              <a:t>prednisone can be used in </a:t>
            </a:r>
            <a:r>
              <a:rPr lang="en-US" sz="2400" dirty="0" smtClean="0">
                <a:solidFill>
                  <a:srgbClr val="FF0000"/>
                </a:solidFill>
              </a:rPr>
              <a:t>low-risk patients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Patients with inactive GO </a:t>
            </a:r>
            <a:r>
              <a:rPr lang="en-US" sz="2400" dirty="0"/>
              <a:t>can safely </a:t>
            </a:r>
            <a:r>
              <a:rPr lang="en-US" sz="2400" dirty="0">
                <a:solidFill>
                  <a:srgbClr val="FF0000"/>
                </a:solidFill>
              </a:rPr>
              <a:t>receive radioiodine without steroid cover</a:t>
            </a:r>
          </a:p>
          <a:p>
            <a:pPr marL="0" indent="0">
              <a:buNone/>
            </a:pPr>
            <a:r>
              <a:rPr lang="en-US" sz="2400" dirty="0"/>
              <a:t>, as long as hypothyroidism is avoided, if other risk factors for GO progression, particularly smoking, are absent.</a:t>
            </a:r>
          </a:p>
          <a:p>
            <a:pPr marL="0" indent="0">
              <a:buNone/>
            </a:pPr>
            <a:r>
              <a:rPr lang="en-US" sz="2400" dirty="0"/>
              <a:t>(1, ∅ ∅ ∅ ∅ 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16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862151"/>
            <a:ext cx="11800114" cy="52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671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451" y="1384663"/>
            <a:ext cx="11090366" cy="500307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The Rationale for the Use of Topical Treatments </a:t>
            </a:r>
            <a:r>
              <a:rPr lang="en-US" b="1" i="1" dirty="0" smtClean="0">
                <a:solidFill>
                  <a:srgbClr val="FF0000"/>
                </a:solidFill>
              </a:rPr>
              <a:t>at All Times in the Course of GO:</a:t>
            </a:r>
          </a:p>
          <a:p>
            <a:endParaRPr lang="en-US" b="1" i="1" dirty="0" smtClean="0"/>
          </a:p>
          <a:p>
            <a:pPr algn="l"/>
            <a:r>
              <a:rPr lang="en-US" b="1" dirty="0">
                <a:solidFill>
                  <a:srgbClr val="009900"/>
                </a:solidFill>
              </a:rPr>
              <a:t>Ocular surface inflammatory </a:t>
            </a:r>
            <a:r>
              <a:rPr lang="en-US" b="1" dirty="0"/>
              <a:t>disease and </a:t>
            </a:r>
            <a:r>
              <a:rPr lang="en-US" b="1" dirty="0">
                <a:solidFill>
                  <a:srgbClr val="009900"/>
                </a:solidFill>
              </a:rPr>
              <a:t>dry eye </a:t>
            </a:r>
            <a:r>
              <a:rPr lang="en-US" b="1" dirty="0" smtClean="0"/>
              <a:t>are frequent findings in patients with </a:t>
            </a:r>
            <a:r>
              <a:rPr lang="en-US" b="1" dirty="0"/>
              <a:t>Graves’ hyperthyroidism </a:t>
            </a:r>
            <a:r>
              <a:rPr lang="en-US" b="1" dirty="0">
                <a:solidFill>
                  <a:srgbClr val="009900"/>
                </a:solidFill>
              </a:rPr>
              <a:t>even before the onset of overt GO</a:t>
            </a:r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increased </a:t>
            </a:r>
            <a:r>
              <a:rPr lang="en-US" b="1" dirty="0">
                <a:solidFill>
                  <a:srgbClr val="00B050"/>
                </a:solidFill>
              </a:rPr>
              <a:t>palpebral fissure width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exophthalmos</a:t>
            </a:r>
            <a:r>
              <a:rPr lang="en-US" b="1" dirty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blink</a:t>
            </a:r>
            <a:r>
              <a:rPr lang="en-US" b="1" dirty="0" smtClean="0"/>
              <a:t> rate, </a:t>
            </a:r>
            <a:r>
              <a:rPr lang="en-US" b="1" dirty="0" smtClean="0">
                <a:solidFill>
                  <a:srgbClr val="00B050"/>
                </a:solidFill>
              </a:rPr>
              <a:t>lid lag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lag </a:t>
            </a:r>
            <a:r>
              <a:rPr lang="en-US" b="1" dirty="0" err="1" smtClean="0">
                <a:solidFill>
                  <a:srgbClr val="00B050"/>
                </a:solidFill>
              </a:rPr>
              <a:t>ophthalmos</a:t>
            </a:r>
            <a:r>
              <a:rPr lang="en-US" b="1" dirty="0" smtClean="0"/>
              <a:t>, </a:t>
            </a:r>
            <a:endParaRPr lang="en-US" b="1" dirty="0"/>
          </a:p>
          <a:p>
            <a:pPr algn="l"/>
            <a:r>
              <a:rPr lang="en-US" b="1" dirty="0" smtClean="0"/>
              <a:t>deficit </a:t>
            </a:r>
            <a:r>
              <a:rPr lang="en-US" b="1" dirty="0"/>
              <a:t>in elevation </a:t>
            </a:r>
            <a:r>
              <a:rPr lang="en-US" b="1" dirty="0" smtClean="0"/>
              <a:t> can all potentially </a:t>
            </a:r>
            <a:r>
              <a:rPr lang="en-US" b="1" dirty="0" smtClean="0">
                <a:solidFill>
                  <a:srgbClr val="009900"/>
                </a:solidFill>
              </a:rPr>
              <a:t>cause drying </a:t>
            </a:r>
            <a:r>
              <a:rPr lang="en-US" b="1" smtClean="0">
                <a:solidFill>
                  <a:srgbClr val="009900"/>
                </a:solidFill>
              </a:rPr>
              <a:t>of the ocular </a:t>
            </a:r>
            <a:r>
              <a:rPr lang="en-US" b="1" dirty="0">
                <a:solidFill>
                  <a:srgbClr val="009900"/>
                </a:solidFill>
              </a:rPr>
              <a:t>surface.</a:t>
            </a:r>
            <a:endParaRPr lang="en-US" b="1" i="1" dirty="0">
              <a:solidFill>
                <a:srgbClr val="009900"/>
              </a:solidFill>
            </a:endParaRPr>
          </a:p>
          <a:p>
            <a:pPr algn="l"/>
            <a:endParaRPr lang="en-US" b="1" dirty="0" smtClean="0">
              <a:solidFill>
                <a:srgbClr val="009900"/>
              </a:solidFill>
            </a:endParaRPr>
          </a:p>
          <a:p>
            <a:pPr algn="l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045029"/>
            <a:ext cx="11586754" cy="5643154"/>
          </a:xfrm>
        </p:spPr>
        <p:txBody>
          <a:bodyPr/>
          <a:lstStyle/>
          <a:p>
            <a:r>
              <a:rPr lang="en-US" dirty="0"/>
              <a:t>the damage to the </a:t>
            </a:r>
            <a:r>
              <a:rPr lang="en-US" dirty="0" smtClean="0"/>
              <a:t>ocular surface depends mainly on  </a:t>
            </a:r>
            <a:r>
              <a:rPr lang="en-US" dirty="0" smtClean="0">
                <a:solidFill>
                  <a:srgbClr val="FF0000"/>
                </a:solidFill>
              </a:rPr>
              <a:t>widened palpebral fissure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FF0000"/>
                </a:solidFill>
              </a:rPr>
              <a:t>increases ocular surface evaporation </a:t>
            </a:r>
            <a:r>
              <a:rPr lang="en-US" dirty="0" smtClean="0"/>
              <a:t>resulting in an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elevated tear film </a:t>
            </a:r>
            <a:r>
              <a:rPr lang="en-US" dirty="0" err="1" smtClean="0">
                <a:solidFill>
                  <a:srgbClr val="FF0000"/>
                </a:solidFill>
              </a:rPr>
              <a:t>osmolarity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similar to that of </a:t>
            </a:r>
            <a:r>
              <a:rPr lang="en-US" dirty="0" err="1" smtClean="0"/>
              <a:t>Keratoconjunctivitis</a:t>
            </a:r>
            <a:r>
              <a:rPr lang="en-US" dirty="0" smtClean="0"/>
              <a:t> </a:t>
            </a:r>
            <a:r>
              <a:rPr lang="en-US" dirty="0" err="1" smtClean="0"/>
              <a:t>sicca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. </a:t>
            </a:r>
            <a:r>
              <a:rPr lang="en-US" dirty="0">
                <a:solidFill>
                  <a:srgbClr val="FF0000"/>
                </a:solidFill>
              </a:rPr>
              <a:t>Rose </a:t>
            </a:r>
            <a:r>
              <a:rPr lang="en-US" dirty="0" err="1">
                <a:solidFill>
                  <a:srgbClr val="FF0000"/>
                </a:solidFill>
              </a:rPr>
              <a:t>bengal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lissamine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green staining </a:t>
            </a:r>
            <a:r>
              <a:rPr lang="en-US" dirty="0" smtClean="0"/>
              <a:t>clearly demonstrated a significant presence of </a:t>
            </a:r>
            <a:r>
              <a:rPr lang="en-US" dirty="0" smtClean="0">
                <a:solidFill>
                  <a:srgbClr val="FF0000"/>
                </a:solidFill>
              </a:rPr>
              <a:t>drying epithelial cells </a:t>
            </a:r>
            <a:r>
              <a:rPr lang="en-US" dirty="0" smtClean="0"/>
              <a:t>in early as well as </a:t>
            </a:r>
            <a:r>
              <a:rPr lang="en-US" dirty="0"/>
              <a:t>in late GO patients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compared to controls.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48194"/>
            <a:ext cx="10515600" cy="1169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653142"/>
            <a:ext cx="11939451" cy="6204857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100" b="1" dirty="0" smtClean="0"/>
              <a:t>When active GO has been specifically studied, </a:t>
            </a:r>
            <a:r>
              <a:rPr lang="en-US" sz="3100" b="1" dirty="0" smtClean="0">
                <a:solidFill>
                  <a:srgbClr val="FF0000"/>
                </a:solidFill>
              </a:rPr>
              <a:t>ocular surface damage </a:t>
            </a:r>
            <a:r>
              <a:rPr lang="en-US" sz="3100" b="1" dirty="0" smtClean="0"/>
              <a:t>correlated </a:t>
            </a:r>
          </a:p>
          <a:p>
            <a:pPr marL="457200" lvl="1" indent="0">
              <a:buNone/>
            </a:pPr>
            <a:r>
              <a:rPr lang="en-US" sz="3100" b="1" dirty="0" smtClean="0"/>
              <a:t>significantly with a </a:t>
            </a:r>
            <a:r>
              <a:rPr lang="en-US" sz="3100" b="1" dirty="0" smtClean="0">
                <a:solidFill>
                  <a:srgbClr val="FF0000"/>
                </a:solidFill>
              </a:rPr>
              <a:t>reduced tear secretion</a:t>
            </a:r>
            <a:r>
              <a:rPr lang="en-US" sz="3100" b="1" dirty="0" smtClean="0"/>
              <a:t>. </a:t>
            </a:r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r>
              <a:rPr lang="en-US" sz="3100" b="1" dirty="0" smtClean="0"/>
              <a:t>The</a:t>
            </a:r>
            <a:r>
              <a:rPr lang="en-US" sz="3100" b="1" dirty="0" smtClean="0">
                <a:solidFill>
                  <a:srgbClr val="00B050"/>
                </a:solidFill>
              </a:rPr>
              <a:t> lacrimal </a:t>
            </a:r>
            <a:r>
              <a:rPr lang="en-US" sz="3100" b="1" dirty="0" smtClean="0"/>
              <a:t>gland physiologically expresses the </a:t>
            </a:r>
            <a:r>
              <a:rPr lang="en-US" sz="3100" b="1" dirty="0" smtClean="0">
                <a:solidFill>
                  <a:srgbClr val="00B050"/>
                </a:solidFill>
              </a:rPr>
              <a:t>TSH receptor</a:t>
            </a:r>
            <a:r>
              <a:rPr lang="en-US" sz="3100" b="1" dirty="0" smtClean="0"/>
              <a:t>, which, in </a:t>
            </a:r>
            <a:r>
              <a:rPr lang="en-US" sz="3100" b="1" dirty="0" smtClean="0">
                <a:solidFill>
                  <a:srgbClr val="00B050"/>
                </a:solidFill>
              </a:rPr>
              <a:t>active GO</a:t>
            </a:r>
            <a:r>
              <a:rPr lang="en-US" sz="3100" b="1" dirty="0" smtClean="0"/>
              <a:t>, can bind with circulating </a:t>
            </a:r>
            <a:r>
              <a:rPr lang="en-US" sz="3100" b="1" dirty="0" smtClean="0">
                <a:solidFill>
                  <a:srgbClr val="00B050"/>
                </a:solidFill>
              </a:rPr>
              <a:t>anti-TSHR autoantibodies </a:t>
            </a:r>
            <a:r>
              <a:rPr lang="en-US" sz="3100" b="1" dirty="0" smtClean="0"/>
              <a:t>and contribute to </a:t>
            </a:r>
            <a:r>
              <a:rPr lang="en-US" sz="3100" b="1" dirty="0" smtClean="0">
                <a:solidFill>
                  <a:srgbClr val="00B050"/>
                </a:solidFill>
              </a:rPr>
              <a:t>lacrimal gland impairment </a:t>
            </a:r>
            <a:r>
              <a:rPr lang="en-US" sz="3100" b="1" dirty="0" smtClean="0"/>
              <a:t>.</a:t>
            </a:r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r>
              <a:rPr lang="en-US" sz="3100" b="1" dirty="0" smtClean="0"/>
              <a:t>This is an </a:t>
            </a:r>
            <a:r>
              <a:rPr lang="en-US" sz="3100" b="1" dirty="0" smtClean="0">
                <a:solidFill>
                  <a:srgbClr val="FF0000"/>
                </a:solidFill>
              </a:rPr>
              <a:t>immune mediated lacrimal gland </a:t>
            </a:r>
            <a:r>
              <a:rPr lang="en-US" sz="3100" b="1" dirty="0" smtClean="0"/>
              <a:t>dysfunction initially characterized by </a:t>
            </a:r>
            <a:r>
              <a:rPr lang="en-US" sz="3100" b="1" dirty="0" smtClean="0">
                <a:solidFill>
                  <a:srgbClr val="FF0000"/>
                </a:solidFill>
              </a:rPr>
              <a:t>inflammation</a:t>
            </a:r>
            <a:r>
              <a:rPr lang="en-US" sz="3100" b="1" dirty="0" smtClean="0"/>
              <a:t> </a:t>
            </a:r>
          </a:p>
          <a:p>
            <a:pPr marL="457200" lvl="1" indent="0">
              <a:buNone/>
            </a:pPr>
            <a:r>
              <a:rPr lang="en-US" sz="3100" b="1" dirty="0" smtClean="0"/>
              <a:t>and followed by gland </a:t>
            </a:r>
            <a:r>
              <a:rPr lang="en-US" sz="3100" b="1" dirty="0" smtClean="0">
                <a:solidFill>
                  <a:srgbClr val="FF0000"/>
                </a:solidFill>
              </a:rPr>
              <a:t>fibrosis</a:t>
            </a:r>
            <a:r>
              <a:rPr lang="en-US" sz="3100" b="1" dirty="0" smtClean="0"/>
              <a:t> and </a:t>
            </a:r>
            <a:r>
              <a:rPr lang="en-US" sz="3100" b="1" dirty="0" smtClean="0">
                <a:solidFill>
                  <a:srgbClr val="FF0000"/>
                </a:solidFill>
              </a:rPr>
              <a:t>dropout</a:t>
            </a:r>
            <a:r>
              <a:rPr lang="en-US" sz="3100" b="1" dirty="0" smtClean="0"/>
              <a:t>, manifesting as a secondary </a:t>
            </a:r>
            <a:r>
              <a:rPr lang="en-US" sz="3100" b="1" dirty="0" err="1" smtClean="0"/>
              <a:t>Sjögren’s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syndromein</a:t>
            </a:r>
            <a:r>
              <a:rPr lang="en-US" sz="3100" b="1" dirty="0" smtClean="0"/>
              <a:t> long-lasting disease .</a:t>
            </a:r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endParaRPr lang="en-US" sz="3100" b="1" dirty="0" smtClean="0"/>
          </a:p>
          <a:p>
            <a:pPr marL="457200" lvl="1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Elevated tear </a:t>
            </a:r>
            <a:r>
              <a:rPr lang="en-US" sz="3100" b="1" dirty="0" err="1" smtClean="0">
                <a:solidFill>
                  <a:srgbClr val="FF0000"/>
                </a:solidFill>
              </a:rPr>
              <a:t>osmolarity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/>
              <a:t>is the main component of dry eye in GO, leading to symptomatic</a:t>
            </a:r>
          </a:p>
          <a:p>
            <a:pPr marL="457200" lvl="1" indent="0">
              <a:buNone/>
            </a:pPr>
            <a:r>
              <a:rPr lang="en-US" sz="3100" b="1" dirty="0" smtClean="0"/>
              <a:t> </a:t>
            </a:r>
          </a:p>
          <a:p>
            <a:pPr marL="457200" lvl="1" indent="0">
              <a:buNone/>
            </a:pPr>
            <a:r>
              <a:rPr lang="en-US" sz="3100" b="1" dirty="0" smtClean="0"/>
              <a:t>ocular surface disease that </a:t>
            </a:r>
            <a:r>
              <a:rPr lang="en-US" sz="3100" b="1" dirty="0" smtClean="0">
                <a:solidFill>
                  <a:srgbClr val="FF0000"/>
                </a:solidFill>
              </a:rPr>
              <a:t>significantly affects </a:t>
            </a:r>
            <a:r>
              <a:rPr lang="en-US" sz="3100" b="1" dirty="0" err="1" smtClean="0">
                <a:solidFill>
                  <a:srgbClr val="FF0000"/>
                </a:solidFill>
              </a:rPr>
              <a:t>QoL</a:t>
            </a:r>
            <a:r>
              <a:rPr lang="en-US" sz="3100" b="1" dirty="0" smtClean="0"/>
              <a:t>. </a:t>
            </a:r>
          </a:p>
          <a:p>
            <a:pPr marL="457200" lvl="1" indent="0">
              <a:buNone/>
            </a:pPr>
            <a:endParaRPr lang="en-US" sz="31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6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Recommendation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 smtClean="0"/>
              <a:t>We recommend that all patients with GO be evaluated for ocular  </a:t>
            </a:r>
          </a:p>
          <a:p>
            <a:pPr marL="0" indent="0">
              <a:buNone/>
            </a:pPr>
            <a:r>
              <a:rPr lang="en-US" sz="3000" b="1" dirty="0" smtClean="0"/>
              <a:t>surface disease and treated extensively with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nonpreserved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rgbClr val="00B0F0"/>
                </a:solidFill>
              </a:rPr>
              <a:t>artificial tears </a:t>
            </a:r>
            <a:r>
              <a:rPr lang="en-US" sz="3000" b="1" dirty="0" smtClean="0"/>
              <a:t>with </a:t>
            </a:r>
            <a:r>
              <a:rPr lang="en-US" sz="3000" b="1" dirty="0" err="1" smtClean="0">
                <a:solidFill>
                  <a:srgbClr val="00B0F0"/>
                </a:solidFill>
              </a:rPr>
              <a:t>osmoprotective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smtClean="0"/>
              <a:t>properties at all times in the course </a:t>
            </a:r>
            <a:r>
              <a:rPr lang="en-US" sz="3000" b="1" dirty="0"/>
              <a:t>of their disease </a:t>
            </a:r>
            <a:endParaRPr lang="en-US" sz="3000" b="1" dirty="0" smtClean="0"/>
          </a:p>
          <a:p>
            <a:pPr marL="0" indent="0">
              <a:buNone/>
            </a:pPr>
            <a:endParaRPr lang="en-US" sz="30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unless</a:t>
            </a:r>
            <a:r>
              <a:rPr lang="en-US" sz="3000" b="1" dirty="0" smtClean="0">
                <a:solidFill>
                  <a:srgbClr val="00B0F0"/>
                </a:solidFill>
              </a:rPr>
              <a:t> corneal exposure </a:t>
            </a:r>
            <a:r>
              <a:rPr lang="en-US" sz="3000" b="1" dirty="0" smtClean="0"/>
              <a:t>requires the </a:t>
            </a:r>
            <a:r>
              <a:rPr lang="en-US" sz="3000" b="1" dirty="0" smtClean="0">
                <a:solidFill>
                  <a:srgbClr val="00B0F0"/>
                </a:solidFill>
              </a:rPr>
              <a:t>higher protection</a:t>
            </a:r>
            <a:r>
              <a:rPr lang="en-US" sz="3000" b="1" dirty="0"/>
              <a:t> that </a:t>
            </a:r>
            <a:r>
              <a:rPr lang="en-US" sz="3000" b="1" dirty="0">
                <a:solidFill>
                  <a:srgbClr val="00B0F0"/>
                </a:solidFill>
              </a:rPr>
              <a:t>gels or ointment </a:t>
            </a:r>
            <a:endParaRPr lang="en-US" sz="30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000" b="1" dirty="0" smtClean="0"/>
              <a:t>can offer especially at nighttime. (1, ∅ ∅ ○○)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1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58091"/>
            <a:ext cx="11079480" cy="511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Local measures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50"/>
                </a:solidFill>
              </a:rPr>
              <a:t>eye </a:t>
            </a:r>
            <a:r>
              <a:rPr lang="en-US" sz="2400" dirty="0">
                <a:solidFill>
                  <a:srgbClr val="00B050"/>
                </a:solidFill>
              </a:rPr>
              <a:t>shades</a:t>
            </a:r>
            <a:r>
              <a:rPr lang="en-US" sz="2400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artificial tears </a:t>
            </a:r>
            <a:r>
              <a:rPr lang="en-US" sz="2400" dirty="0"/>
              <a:t>(saline eye drops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50"/>
                </a:solidFill>
              </a:rPr>
              <a:t>raising </a:t>
            </a:r>
            <a:r>
              <a:rPr lang="en-US" sz="2400" dirty="0">
                <a:solidFill>
                  <a:srgbClr val="00B050"/>
                </a:solidFill>
              </a:rPr>
              <a:t>the head of the bed at </a:t>
            </a:r>
            <a:r>
              <a:rPr lang="en-US" sz="2400" dirty="0" smtClean="0">
                <a:solidFill>
                  <a:srgbClr val="00B050"/>
                </a:solidFill>
              </a:rPr>
              <a:t>night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50"/>
                </a:solidFill>
              </a:rPr>
              <a:t>dark </a:t>
            </a:r>
            <a:r>
              <a:rPr lang="en-US" sz="2400" dirty="0">
                <a:solidFill>
                  <a:srgbClr val="00B050"/>
                </a:solidFill>
              </a:rPr>
              <a:t>glasses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artificial </a:t>
            </a:r>
            <a:r>
              <a:rPr lang="en-US" sz="2400" dirty="0">
                <a:solidFill>
                  <a:srgbClr val="00B050"/>
                </a:solidFill>
              </a:rPr>
              <a:t>tears </a:t>
            </a:r>
            <a:r>
              <a:rPr lang="en-US" sz="2400" dirty="0"/>
              <a:t>every two to three </a:t>
            </a:r>
            <a:r>
              <a:rPr lang="en-US" sz="2400" dirty="0" smtClean="0"/>
              <a:t>hours during </a:t>
            </a:r>
            <a:r>
              <a:rPr lang="en-US" sz="2400" dirty="0"/>
              <a:t>the day </a:t>
            </a:r>
          </a:p>
          <a:p>
            <a:pPr marL="0" indent="0">
              <a:buNone/>
            </a:pP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lubricants</a:t>
            </a:r>
            <a:r>
              <a:rPr lang="en-US" sz="2400" dirty="0" smtClean="0"/>
              <a:t>(1</a:t>
            </a:r>
            <a:r>
              <a:rPr lang="en-US" sz="2400" dirty="0"/>
              <a:t>% methylcellulose drops and/or petrolatum jelly, at </a:t>
            </a:r>
            <a:r>
              <a:rPr lang="en-US" sz="2400" dirty="0" smtClean="0"/>
              <a:t>night relieved Photophobia </a:t>
            </a:r>
            <a:r>
              <a:rPr lang="en-US" sz="2400" dirty="0"/>
              <a:t>and sensitivity to wind or cold air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000" dirty="0"/>
              <a:t>Treatment of Graves' </a:t>
            </a:r>
            <a:r>
              <a:rPr lang="en-US" sz="2000" dirty="0" err="1"/>
              <a:t>orbitopathy</a:t>
            </a:r>
            <a:r>
              <a:rPr lang="en-US" sz="2000" dirty="0"/>
              <a:t> (</a:t>
            </a:r>
            <a:r>
              <a:rPr lang="en-US" sz="2000" dirty="0" err="1"/>
              <a:t>ophthalmopathy</a:t>
            </a:r>
            <a:r>
              <a:rPr lang="en-US" sz="2000" dirty="0"/>
              <a:t>) up to date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9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66CC"/>
                </a:solidFill>
              </a:rPr>
              <a:t>How Should Mild GO Be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097280"/>
            <a:ext cx="12074434" cy="5656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 most patients with mild GO, a </a:t>
            </a:r>
            <a:r>
              <a:rPr lang="en-US" sz="2400" b="1" dirty="0" smtClean="0">
                <a:solidFill>
                  <a:srgbClr val="FF0000"/>
                </a:solidFill>
              </a:rPr>
              <a:t>watch </a:t>
            </a:r>
            <a:r>
              <a:rPr lang="en-US" sz="2400" b="1" dirty="0" err="1" smtClean="0">
                <a:solidFill>
                  <a:srgbClr val="FF0000"/>
                </a:solidFill>
              </a:rPr>
              <a:t>ful</a:t>
            </a:r>
            <a:r>
              <a:rPr lang="en-US" sz="2400" b="1" dirty="0" smtClean="0">
                <a:solidFill>
                  <a:srgbClr val="FF0000"/>
                </a:solidFill>
              </a:rPr>
              <a:t> strategy </a:t>
            </a:r>
            <a:r>
              <a:rPr lang="en-US" sz="2400" b="1" dirty="0" smtClean="0"/>
              <a:t>is sufficient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Control of thyroid dysfunction</a:t>
            </a:r>
            <a:r>
              <a:rPr lang="en-US" sz="2400" b="1" dirty="0" smtClean="0"/>
              <a:t>, refraining from </a:t>
            </a:r>
            <a:r>
              <a:rPr lang="en-US" sz="2400" b="1" dirty="0" smtClean="0">
                <a:solidFill>
                  <a:srgbClr val="FF0000"/>
                </a:solidFill>
              </a:rPr>
              <a:t>smoking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local measures </a:t>
            </a:r>
            <a:r>
              <a:rPr lang="en-US" sz="2400" b="1" dirty="0" smtClean="0"/>
              <a:t>(artificial tears or ointments) should be implemented 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. Occasionally, objectively </a:t>
            </a:r>
            <a:r>
              <a:rPr lang="en-US" sz="2400" b="1" dirty="0" smtClean="0">
                <a:solidFill>
                  <a:srgbClr val="FF0000"/>
                </a:solidFill>
              </a:rPr>
              <a:t>mild GO has a profound impact on </a:t>
            </a:r>
            <a:r>
              <a:rPr lang="en-US" sz="2400" b="1" dirty="0" err="1" smtClean="0">
                <a:solidFill>
                  <a:srgbClr val="FF0000"/>
                </a:solidFill>
              </a:rPr>
              <a:t>QoL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these cases may be considered as </a:t>
            </a:r>
            <a:r>
              <a:rPr lang="en-US" sz="2400" b="1" dirty="0" smtClean="0">
                <a:solidFill>
                  <a:srgbClr val="FF0000"/>
                </a:solidFill>
              </a:rPr>
              <a:t>moderate-to-severe GO </a:t>
            </a:r>
            <a:r>
              <a:rPr lang="en-US" sz="2400" b="1" dirty="0" smtClean="0"/>
              <a:t>and offered </a:t>
            </a:r>
            <a:r>
              <a:rPr lang="en-US" sz="2400" b="1" dirty="0" smtClean="0">
                <a:solidFill>
                  <a:srgbClr val="FF0000"/>
                </a:solidFill>
              </a:rPr>
              <a:t>immunosuppressive </a:t>
            </a:r>
            <a:r>
              <a:rPr lang="en-US" sz="2400" b="1" dirty="0" smtClean="0"/>
              <a:t>treatment or </a:t>
            </a:r>
            <a:r>
              <a:rPr lang="en-US" sz="2400" b="1" dirty="0" smtClean="0">
                <a:solidFill>
                  <a:srgbClr val="FF0000"/>
                </a:solidFill>
              </a:rPr>
              <a:t>rehabilitative surgery.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3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4137"/>
            <a:ext cx="9144000" cy="1828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796834"/>
            <a:ext cx="12191999" cy="57737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incidence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0070C0"/>
                </a:solidFill>
              </a:rPr>
              <a:t>Graves’ </a:t>
            </a:r>
            <a:r>
              <a:rPr lang="en-US" b="1" dirty="0" smtClean="0">
                <a:solidFill>
                  <a:srgbClr val="0070C0"/>
                </a:solidFill>
              </a:rPr>
              <a:t>hyperthyroidism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the general population of Sweden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algn="l"/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210 </a:t>
            </a:r>
            <a:r>
              <a:rPr lang="en-US" dirty="0"/>
              <a:t>per </a:t>
            </a:r>
            <a:r>
              <a:rPr lang="en-US" dirty="0" smtClean="0"/>
              <a:t>million per </a:t>
            </a:r>
            <a:r>
              <a:rPr lang="en-US" dirty="0"/>
              <a:t>year, </a:t>
            </a:r>
            <a:r>
              <a:rPr lang="en-US" b="1" dirty="0" err="1" smtClean="0">
                <a:solidFill>
                  <a:srgbClr val="FF0066"/>
                </a:solidFill>
              </a:rPr>
              <a:t>female:male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ratio of 3.9: 1 </a:t>
            </a:r>
            <a:r>
              <a:rPr lang="en-US" dirty="0"/>
              <a:t>and a peak </a:t>
            </a:r>
            <a:r>
              <a:rPr lang="en-US" dirty="0" smtClean="0"/>
              <a:t>incidence between </a:t>
            </a:r>
            <a:r>
              <a:rPr lang="en-US" dirty="0">
                <a:solidFill>
                  <a:srgbClr val="FF0066"/>
                </a:solidFill>
              </a:rPr>
              <a:t>40 and 60 </a:t>
            </a:r>
            <a:r>
              <a:rPr lang="en-US" dirty="0"/>
              <a:t>years 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incidence of GO </a:t>
            </a:r>
            <a:r>
              <a:rPr lang="en-US" b="1" dirty="0" smtClean="0">
                <a:solidFill>
                  <a:srgbClr val="FF0066"/>
                </a:solidFill>
              </a:rPr>
              <a:t>42.2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million per year (20.1% of the incidence of </a:t>
            </a:r>
            <a:r>
              <a:rPr lang="en-US" dirty="0">
                <a:solidFill>
                  <a:srgbClr val="FF0066"/>
                </a:solidFill>
              </a:rPr>
              <a:t>Graves’ hyperthyroidism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incidence of GO In </a:t>
            </a:r>
            <a:r>
              <a:rPr lang="en-US" b="1" dirty="0">
                <a:solidFill>
                  <a:srgbClr val="0070C0"/>
                </a:solidFill>
              </a:rPr>
              <a:t>Denmark: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Incidence of </a:t>
            </a:r>
            <a:r>
              <a:rPr lang="en-US" dirty="0" smtClean="0">
                <a:solidFill>
                  <a:srgbClr val="009900"/>
                </a:solidFill>
              </a:rPr>
              <a:t>moderate-to-severe and very severe </a:t>
            </a:r>
            <a:r>
              <a:rPr lang="en-US" dirty="0" smtClean="0"/>
              <a:t>GO is </a:t>
            </a:r>
            <a:r>
              <a:rPr lang="en-US" dirty="0" smtClean="0">
                <a:solidFill>
                  <a:srgbClr val="009900"/>
                </a:solidFill>
              </a:rPr>
              <a:t>16.1</a:t>
            </a:r>
            <a:r>
              <a:rPr lang="en-US" dirty="0" smtClean="0"/>
              <a:t> per million per year in </a:t>
            </a:r>
          </a:p>
          <a:p>
            <a:pPr algn="l"/>
            <a:r>
              <a:rPr lang="en-US" dirty="0" smtClean="0"/>
              <a:t>the </a:t>
            </a:r>
            <a:r>
              <a:rPr lang="en-US" dirty="0"/>
              <a:t>general </a:t>
            </a:r>
            <a:r>
              <a:rPr lang="en-US" dirty="0" smtClean="0"/>
              <a:t>population</a:t>
            </a:r>
            <a:r>
              <a:rPr lang="en-US" dirty="0"/>
              <a:t>, with a </a:t>
            </a:r>
            <a:r>
              <a:rPr lang="en-US" b="1" dirty="0" err="1" smtClean="0"/>
              <a:t>female:male</a:t>
            </a:r>
            <a:r>
              <a:rPr lang="en-US" b="1" dirty="0" smtClean="0"/>
              <a:t> ratio </a:t>
            </a:r>
            <a:r>
              <a:rPr lang="en-US" b="1" dirty="0"/>
              <a:t>of 5: 1 </a:t>
            </a:r>
            <a:r>
              <a:rPr lang="en-US" dirty="0"/>
              <a:t>and a peak incidence between </a:t>
            </a:r>
            <a:r>
              <a:rPr lang="en-US" b="1" dirty="0"/>
              <a:t>40 and 60 </a:t>
            </a:r>
            <a:r>
              <a:rPr lang="en-US" b="1" dirty="0" smtClean="0"/>
              <a:t>years.</a:t>
            </a:r>
            <a:endParaRPr lang="en-US" b="1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9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419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Selenium</a:t>
            </a:r>
            <a:r>
              <a:rPr lang="en-US" dirty="0" smtClean="0"/>
              <a:t> is incorporated as </a:t>
            </a:r>
            <a:r>
              <a:rPr lang="en-US" dirty="0" err="1" smtClean="0"/>
              <a:t>selenocysteine</a:t>
            </a:r>
            <a:r>
              <a:rPr lang="en-US" dirty="0" smtClean="0"/>
              <a:t> into several </a:t>
            </a:r>
            <a:r>
              <a:rPr lang="en-US" dirty="0" err="1" smtClean="0"/>
              <a:t>selenoproteins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which have a </a:t>
            </a:r>
            <a:r>
              <a:rPr lang="en-US" dirty="0" smtClean="0">
                <a:solidFill>
                  <a:srgbClr val="FF0000"/>
                </a:solidFill>
              </a:rPr>
              <a:t>major role </a:t>
            </a:r>
            <a:r>
              <a:rPr lang="en-US" dirty="0" smtClean="0"/>
              <a:t>in the maintenance of the </a:t>
            </a:r>
            <a:r>
              <a:rPr lang="en-US" dirty="0" smtClean="0">
                <a:solidFill>
                  <a:srgbClr val="FF0000"/>
                </a:solidFill>
              </a:rPr>
              <a:t>cellular redox state </a:t>
            </a:r>
          </a:p>
          <a:p>
            <a:pPr marL="0" indent="0">
              <a:buNone/>
            </a:pPr>
            <a:r>
              <a:rPr lang="en-US" dirty="0" smtClean="0"/>
              <a:t>In vivo and </a:t>
            </a:r>
            <a:r>
              <a:rPr lang="en-US" dirty="0" err="1" smtClean="0"/>
              <a:t>invitro</a:t>
            </a:r>
            <a:r>
              <a:rPr lang="en-US" dirty="0" smtClean="0"/>
              <a:t> studies have shown that </a:t>
            </a:r>
            <a:r>
              <a:rPr lang="en-US" dirty="0" smtClean="0">
                <a:solidFill>
                  <a:srgbClr val="FF0000"/>
                </a:solidFill>
              </a:rPr>
              <a:t>increased generation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reactive oxygen species </a:t>
            </a:r>
            <a:r>
              <a:rPr lang="en-US" dirty="0" smtClean="0"/>
              <a:t>may be involved in the pathogenesis of GO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effect of selenium </a:t>
            </a:r>
            <a:r>
              <a:rPr lang="en-US" dirty="0" smtClean="0"/>
              <a:t>supplementation on the course of mild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GO </a:t>
            </a:r>
            <a:r>
              <a:rPr lang="en-US" dirty="0"/>
              <a:t>was evaluated in a large, multicenter</a:t>
            </a:r>
            <a:r>
              <a:rPr lang="en-US" dirty="0" smtClean="0"/>
              <a:t>, randomized, double-blind, placebo-controlled trial.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36023"/>
            <a:ext cx="11062063" cy="534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Patients were randomly assigned to 6 months of treatment with </a:t>
            </a:r>
          </a:p>
          <a:p>
            <a:pPr marL="0" indent="0">
              <a:buNone/>
            </a:pPr>
            <a:r>
              <a:rPr lang="en-US" dirty="0" smtClean="0"/>
              <a:t>sodium selenite (100 </a:t>
            </a:r>
            <a:r>
              <a:rPr lang="en-US" dirty="0" err="1" smtClean="0"/>
              <a:t>μg</a:t>
            </a:r>
            <a:r>
              <a:rPr lang="en-US" dirty="0" smtClean="0"/>
              <a:t> twice daily, corresponding to 93.6 </a:t>
            </a:r>
            <a:r>
              <a:rPr lang="en-US" dirty="0" err="1" smtClean="0"/>
              <a:t>μg</a:t>
            </a:r>
            <a:r>
              <a:rPr lang="en-US" dirty="0" smtClean="0"/>
              <a:t> of elemental selenium/day) or placebo.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primary outcomes were changes in the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QoL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overall </a:t>
            </a:r>
            <a:r>
              <a:rPr lang="en-US" dirty="0" smtClean="0">
                <a:solidFill>
                  <a:srgbClr val="00B050"/>
                </a:solidFill>
              </a:rPr>
              <a:t>ocular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involvement</a:t>
            </a:r>
            <a:r>
              <a:rPr lang="en-US" dirty="0" smtClean="0">
                <a:solidFill>
                  <a:srgbClr val="FF0000"/>
                </a:solidFill>
              </a:rPr>
              <a:t> at 6 months. </a:t>
            </a:r>
          </a:p>
          <a:p>
            <a:pPr marL="0" indent="0">
              <a:buNone/>
            </a:pPr>
            <a:r>
              <a:rPr lang="en-US" dirty="0" smtClean="0"/>
              <a:t>Both improved significantly in the selenium group compared to the placebo group (overall ocular improvement: 61 vs. 36% in the placebo group, p &lt; 0.001), and improvement was </a:t>
            </a:r>
            <a:r>
              <a:rPr lang="en-US" dirty="0" smtClean="0">
                <a:solidFill>
                  <a:srgbClr val="009900"/>
                </a:solidFill>
              </a:rPr>
              <a:t>maintained at 12 months</a:t>
            </a:r>
            <a:r>
              <a:rPr lang="en-US" dirty="0" smtClean="0"/>
              <a:t>, after selenium </a:t>
            </a:r>
            <a:r>
              <a:rPr lang="en-US" dirty="0" smtClean="0">
                <a:solidFill>
                  <a:srgbClr val="009900"/>
                </a:solidFill>
              </a:rPr>
              <a:t>withdrawal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7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979714"/>
            <a:ext cx="11639005" cy="51972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 addition, the </a:t>
            </a:r>
            <a:r>
              <a:rPr lang="en-US" dirty="0" smtClean="0">
                <a:solidFill>
                  <a:srgbClr val="009900"/>
                </a:solidFill>
              </a:rPr>
              <a:t>rate of progression </a:t>
            </a:r>
            <a:r>
              <a:rPr lang="en-US" dirty="0" smtClean="0"/>
              <a:t>of GO to more severe forms after intervention was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significantly </a:t>
            </a:r>
            <a:r>
              <a:rPr lang="en-US" dirty="0">
                <a:solidFill>
                  <a:srgbClr val="00B050"/>
                </a:solidFill>
              </a:rPr>
              <a:t>lower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selenium</a:t>
            </a:r>
            <a:r>
              <a:rPr lang="en-US" dirty="0" smtClean="0"/>
              <a:t> group (7 vs. 26% in the placebo group, p &lt;0.001)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 </a:t>
            </a:r>
            <a:r>
              <a:rPr lang="en-US" dirty="0">
                <a:solidFill>
                  <a:srgbClr val="FF0000"/>
                </a:solidFill>
              </a:rPr>
              <a:t>No selenium-related adverse events were observed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Whether selenium supplementation is beneficial and safe also for patients with mild GO residing in </a:t>
            </a:r>
            <a:r>
              <a:rPr lang="en-US" dirty="0" smtClean="0">
                <a:solidFill>
                  <a:srgbClr val="FF0000"/>
                </a:solidFill>
              </a:rPr>
              <a:t>selenium-sufficient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areas is </a:t>
            </a:r>
            <a:r>
              <a:rPr lang="en-US" dirty="0" smtClean="0">
                <a:solidFill>
                  <a:srgbClr val="FF0000"/>
                </a:solidFill>
              </a:rPr>
              <a:t>unclear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long-standing, inactive, mild GO, there is </a:t>
            </a:r>
            <a:r>
              <a:rPr lang="en-US" dirty="0" smtClean="0">
                <a:solidFill>
                  <a:srgbClr val="FF0000"/>
                </a:solidFill>
              </a:rPr>
              <a:t>no evidence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selenium is effective.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these cases, </a:t>
            </a:r>
            <a:r>
              <a:rPr lang="en-US" dirty="0" smtClean="0">
                <a:solidFill>
                  <a:srgbClr val="FF0000"/>
                </a:solidFill>
              </a:rPr>
              <a:t>rehabilitative surgery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be performed, as needed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1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6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718457"/>
            <a:ext cx="11586755" cy="5969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Recommendations8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We recommend that </a:t>
            </a:r>
            <a:r>
              <a:rPr lang="en-US" sz="2400" b="1" dirty="0" smtClean="0">
                <a:solidFill>
                  <a:srgbClr val="FF0000"/>
                </a:solidFill>
              </a:rPr>
              <a:t>mild GO </a:t>
            </a:r>
            <a:r>
              <a:rPr lang="en-US" sz="2400" b="1" dirty="0" smtClean="0"/>
              <a:t>be treated with </a:t>
            </a:r>
            <a:r>
              <a:rPr lang="en-US" sz="2400" b="1" dirty="0" smtClean="0">
                <a:solidFill>
                  <a:srgbClr val="FF0000"/>
                </a:solidFill>
              </a:rPr>
              <a:t>local treatments </a:t>
            </a:r>
            <a:r>
              <a:rPr lang="en-US" sz="2400" b="1" dirty="0" smtClean="0"/>
              <a:t>and general measures </a:t>
            </a:r>
          </a:p>
          <a:p>
            <a:pPr marL="0" indent="0">
              <a:buNone/>
            </a:pPr>
            <a:r>
              <a:rPr lang="en-US" sz="2400" b="1" dirty="0" smtClean="0"/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control risk factors</a:t>
            </a:r>
            <a:r>
              <a:rPr lang="en-US" sz="2400" b="1" dirty="0" smtClean="0"/>
              <a:t>;</a:t>
            </a:r>
          </a:p>
          <a:p>
            <a:pPr marL="0" indent="0">
              <a:buNone/>
            </a:pPr>
            <a:r>
              <a:rPr lang="en-US" sz="2400" b="1" dirty="0" smtClean="0"/>
              <a:t>if the impact of the disease on </a:t>
            </a:r>
            <a:r>
              <a:rPr lang="en-US" sz="2400" b="1" dirty="0" err="1" smtClean="0">
                <a:solidFill>
                  <a:srgbClr val="FF0000"/>
                </a:solidFill>
              </a:rPr>
              <a:t>QoL</a:t>
            </a:r>
            <a:r>
              <a:rPr lang="en-US" sz="2400" b="1" dirty="0" smtClean="0">
                <a:solidFill>
                  <a:srgbClr val="FF0000"/>
                </a:solidFill>
              </a:rPr>
              <a:t> outweighs risks</a:t>
            </a:r>
            <a:r>
              <a:rPr lang="en-US" sz="2400" b="1" dirty="0" smtClean="0"/>
              <a:t>, then </a:t>
            </a:r>
            <a:r>
              <a:rPr lang="en-US" sz="2400" b="1" dirty="0" smtClean="0">
                <a:solidFill>
                  <a:srgbClr val="FF0000"/>
                </a:solidFill>
              </a:rPr>
              <a:t>immunosuppressive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therapy (for </a:t>
            </a:r>
            <a:r>
              <a:rPr lang="en-US" sz="2400" b="1" dirty="0" smtClean="0">
                <a:solidFill>
                  <a:srgbClr val="FF0000"/>
                </a:solidFill>
              </a:rPr>
              <a:t>active GO</a:t>
            </a:r>
            <a:r>
              <a:rPr lang="en-US" sz="2400" b="1" dirty="0" smtClean="0"/>
              <a:t>) or </a:t>
            </a:r>
            <a:r>
              <a:rPr lang="en-US" sz="2400" b="1" dirty="0" smtClean="0">
                <a:solidFill>
                  <a:srgbClr val="FF0000"/>
                </a:solidFill>
              </a:rPr>
              <a:t>rehabilitative surgery </a:t>
            </a:r>
            <a:r>
              <a:rPr lang="en-US" sz="2400" b="1" dirty="0" smtClean="0"/>
              <a:t>(for </a:t>
            </a:r>
            <a:r>
              <a:rPr lang="en-US" sz="2400" b="1" dirty="0" smtClean="0">
                <a:solidFill>
                  <a:srgbClr val="FF0000"/>
                </a:solidFill>
              </a:rPr>
              <a:t>inactive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GO</a:t>
            </a:r>
            <a:r>
              <a:rPr lang="en-US" sz="2400" b="1" dirty="0" smtClean="0"/>
              <a:t>) may be justified.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(1, ∅ ∅ ∅ ○)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/>
              <a:t> </a:t>
            </a:r>
            <a:r>
              <a:rPr lang="en-US" sz="2400" b="1" dirty="0" smtClean="0"/>
              <a:t>We recommend that a </a:t>
            </a:r>
            <a:r>
              <a:rPr lang="en-US" sz="2400" b="1" dirty="0" smtClean="0">
                <a:solidFill>
                  <a:srgbClr val="00B0F0"/>
                </a:solidFill>
              </a:rPr>
              <a:t>6-month selenium </a:t>
            </a:r>
            <a:r>
              <a:rPr lang="en-US" sz="2400" b="1" dirty="0" smtClean="0"/>
              <a:t>supplementation be given to patients </a:t>
            </a:r>
          </a:p>
          <a:p>
            <a:pPr marL="0" indent="0">
              <a:buNone/>
            </a:pP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00B0F0"/>
                </a:solidFill>
              </a:rPr>
              <a:t>mild GO </a:t>
            </a:r>
            <a:r>
              <a:rPr lang="en-US" sz="2400" b="1" dirty="0" smtClean="0"/>
              <a:t>of relatively short duration, because it </a:t>
            </a:r>
            <a:r>
              <a:rPr lang="en-US" sz="2400" b="1" dirty="0" smtClean="0">
                <a:solidFill>
                  <a:srgbClr val="00B0F0"/>
                </a:solidFill>
              </a:rPr>
              <a:t>improves eye manifestations</a:t>
            </a:r>
          </a:p>
          <a:p>
            <a:pPr marL="0" indent="0">
              <a:buNone/>
            </a:pPr>
            <a:r>
              <a:rPr lang="en-US" sz="2400" b="1" dirty="0" smtClean="0"/>
              <a:t>and </a:t>
            </a:r>
            <a:r>
              <a:rPr lang="en-US" sz="2400" b="1" dirty="0" err="1" smtClean="0">
                <a:solidFill>
                  <a:srgbClr val="00B0F0"/>
                </a:solidFill>
              </a:rPr>
              <a:t>QoL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00B0F0"/>
                </a:solidFill>
              </a:rPr>
              <a:t>prevents GO progression </a:t>
            </a:r>
            <a:r>
              <a:rPr lang="en-US" sz="2400" b="1" dirty="0" smtClean="0"/>
              <a:t>to more severe forms.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(1, ∅ ∅ ∅ ○)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15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Additional treatment according to severity of </a:t>
            </a:r>
            <a:r>
              <a:rPr lang="en-US" sz="2400" b="1" dirty="0" err="1">
                <a:solidFill>
                  <a:srgbClr val="FF0000"/>
                </a:solidFill>
              </a:rPr>
              <a:t>orbitopathy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966651"/>
            <a:ext cx="11848011" cy="577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</a:rPr>
              <a:t>Mild symptoms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b="1" dirty="0"/>
              <a:t>mild </a:t>
            </a:r>
            <a:r>
              <a:rPr lang="en-US" sz="2000" b="1" dirty="0" err="1"/>
              <a:t>chemosis</a:t>
            </a:r>
            <a:r>
              <a:rPr lang="en-US" sz="2000" dirty="0"/>
              <a:t>, </a:t>
            </a:r>
            <a:r>
              <a:rPr lang="en-US" sz="2000" b="1" dirty="0"/>
              <a:t>mild-to-mod</a:t>
            </a:r>
            <a:r>
              <a:rPr lang="en-US" sz="2000" dirty="0"/>
              <a:t>erate </a:t>
            </a:r>
            <a:r>
              <a:rPr lang="en-US" sz="2000" b="1" dirty="0"/>
              <a:t>eyelid swelling</a:t>
            </a:r>
            <a:r>
              <a:rPr lang="en-US" sz="2000" dirty="0"/>
              <a:t>, </a:t>
            </a:r>
            <a:r>
              <a:rPr lang="en-US" sz="2000" b="1" dirty="0" err="1"/>
              <a:t>proptosis</a:t>
            </a:r>
            <a:r>
              <a:rPr lang="en-US" sz="2000" b="1" dirty="0"/>
              <a:t> &lt;3 </a:t>
            </a:r>
            <a:r>
              <a:rPr lang="en-US" sz="2000" b="1" dirty="0" smtClean="0"/>
              <a:t>mm </a:t>
            </a:r>
            <a:r>
              <a:rPr lang="en-US" sz="2000" dirty="0" err="1" smtClean="0"/>
              <a:t>aboveULN</a:t>
            </a:r>
            <a:r>
              <a:rPr lang="en-US" sz="2000" dirty="0" smtClean="0"/>
              <a:t> for </a:t>
            </a:r>
            <a:r>
              <a:rPr lang="en-US" sz="2000" dirty="0"/>
              <a:t>race, </a:t>
            </a:r>
            <a:r>
              <a:rPr lang="en-US" sz="2000" b="1" dirty="0"/>
              <a:t>no </a:t>
            </a:r>
            <a:r>
              <a:rPr lang="en-US" sz="2000" dirty="0"/>
              <a:t>or </a:t>
            </a:r>
            <a:r>
              <a:rPr lang="en-US" sz="2000" b="1" dirty="0"/>
              <a:t>intermittent diplopia</a:t>
            </a:r>
            <a:r>
              <a:rPr lang="en-US" sz="2000" dirty="0"/>
              <a:t>, corneal exposure </a:t>
            </a:r>
            <a:r>
              <a:rPr lang="en-US" sz="2000" b="1" dirty="0"/>
              <a:t>responsive to lubricants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66"/>
                </a:solidFill>
              </a:rPr>
              <a:t>local measures </a:t>
            </a:r>
          </a:p>
          <a:p>
            <a:pPr marL="0" indent="0">
              <a:buNone/>
            </a:pPr>
            <a:r>
              <a:rPr lang="en-US" sz="2000" dirty="0" smtClean="0"/>
              <a:t>sufficient </a:t>
            </a:r>
            <a:r>
              <a:rPr lang="en-US" sz="2000" dirty="0"/>
              <a:t>relief of eye symptoms, and no additional treatment is needed.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66"/>
                </a:solidFill>
              </a:rPr>
              <a:t>selenium</a:t>
            </a:r>
            <a:r>
              <a:rPr lang="en-US" sz="2000" dirty="0" smtClean="0"/>
              <a:t> </a:t>
            </a:r>
            <a:r>
              <a:rPr lang="en-US" sz="2000" dirty="0"/>
              <a:t>(100 mcg twice daily) for six months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improve </a:t>
            </a:r>
            <a:r>
              <a:rPr lang="en-US" sz="2000" b="1" dirty="0">
                <a:solidFill>
                  <a:srgbClr val="00B050"/>
                </a:solidFill>
              </a:rPr>
              <a:t>soft-tissue swelling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00B050"/>
                </a:solidFill>
              </a:rPr>
              <a:t>quality-of-life </a:t>
            </a:r>
            <a:r>
              <a:rPr lang="en-US" sz="2000" b="1" dirty="0">
                <a:solidFill>
                  <a:srgbClr val="00B050"/>
                </a:solidFill>
              </a:rPr>
              <a:t>measures </a:t>
            </a:r>
            <a:r>
              <a:rPr lang="en-US" sz="2000" b="1" dirty="0" smtClean="0"/>
              <a:t>,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no adverse effects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66"/>
                </a:solidFill>
              </a:rPr>
              <a:t>(</a:t>
            </a:r>
            <a:r>
              <a:rPr lang="en-US" sz="2000" b="1" dirty="0">
                <a:solidFill>
                  <a:srgbClr val="FF0066"/>
                </a:solidFill>
              </a:rPr>
              <a:t>NSAIDs), </a:t>
            </a:r>
            <a:r>
              <a:rPr lang="en-US" sz="2000" dirty="0"/>
              <a:t>including </a:t>
            </a:r>
            <a:r>
              <a:rPr lang="en-US" sz="2000" dirty="0">
                <a:solidFill>
                  <a:srgbClr val="FF0066"/>
                </a:solidFill>
              </a:rPr>
              <a:t>cyclooxygenase 2 (COX-2) </a:t>
            </a:r>
            <a:r>
              <a:rPr lang="en-US" sz="2000" dirty="0" smtClean="0">
                <a:solidFill>
                  <a:srgbClr val="FF0066"/>
                </a:solidFill>
              </a:rPr>
              <a:t>inhibitors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of eye irritation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no </a:t>
            </a:r>
            <a:r>
              <a:rPr lang="en-US" sz="2000" b="1" dirty="0">
                <a:solidFill>
                  <a:srgbClr val="00B050"/>
                </a:solidFill>
              </a:rPr>
              <a:t>clinical trials </a:t>
            </a:r>
            <a:r>
              <a:rPr lang="en-US" sz="2000" b="1" dirty="0" smtClean="0">
                <a:solidFill>
                  <a:srgbClr val="00B050"/>
                </a:solidFill>
              </a:rPr>
              <a:t>supporting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Graves'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orbitopathy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ophthalmopathy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up to date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6" y="875211"/>
            <a:ext cx="11839304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365126"/>
            <a:ext cx="10948851" cy="86278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66CC"/>
                </a:solidFill>
              </a:rPr>
              <a:t>How Should Moderate-to-Severe and Active GO </a:t>
            </a:r>
            <a:r>
              <a:rPr lang="en-US" sz="3600" b="1" dirty="0" smtClean="0">
                <a:solidFill>
                  <a:srgbClr val="FF66CC"/>
                </a:solidFill>
              </a:rPr>
              <a:t>Be Managed?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966651"/>
            <a:ext cx="11704320" cy="521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9900"/>
                </a:solidFill>
              </a:rPr>
              <a:t>First-Line Treatment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High-dose systemic glucocorticoids </a:t>
            </a:r>
            <a:r>
              <a:rPr lang="en-US" b="1" dirty="0" smtClean="0"/>
              <a:t>(GCs) are currently the first-line treatment for moderate-to-</a:t>
            </a:r>
            <a:r>
              <a:rPr lang="en-US" b="1" dirty="0" err="1" smtClean="0"/>
              <a:t>severend</a:t>
            </a:r>
            <a:r>
              <a:rPr lang="en-US" b="1" dirty="0" smtClean="0"/>
              <a:t> active GO.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Intravenously administered GCs </a:t>
            </a:r>
            <a:r>
              <a:rPr lang="en-US" b="1" dirty="0" smtClean="0"/>
              <a:t>are more </a:t>
            </a:r>
            <a:r>
              <a:rPr lang="en-US" b="1" dirty="0" smtClean="0">
                <a:solidFill>
                  <a:srgbClr val="FF0000"/>
                </a:solidFill>
              </a:rPr>
              <a:t>effective</a:t>
            </a:r>
            <a:r>
              <a:rPr lang="en-US" b="1" dirty="0" smtClean="0"/>
              <a:t> and better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tolerated</a:t>
            </a:r>
            <a:r>
              <a:rPr lang="en-US" b="1" dirty="0" smtClean="0"/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oral GCs </a:t>
            </a:r>
            <a:r>
              <a:rPr lang="en-US" b="1" dirty="0" smtClean="0"/>
              <a:t>(rate of adverse events: 39 vs. 81%, p &lt; 0.001).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Intravenous GCs exert their </a:t>
            </a:r>
            <a:r>
              <a:rPr lang="en-US" b="1" dirty="0" smtClean="0">
                <a:solidFill>
                  <a:srgbClr val="FF0000"/>
                </a:solidFill>
              </a:rPr>
              <a:t>immunosuppressive effect </a:t>
            </a:r>
            <a:r>
              <a:rPr lang="en-US" b="1" dirty="0" smtClean="0"/>
              <a:t>via both </a:t>
            </a:r>
            <a:r>
              <a:rPr lang="en-US" b="1" dirty="0" err="1" smtClean="0">
                <a:solidFill>
                  <a:srgbClr val="FF0000"/>
                </a:solidFill>
              </a:rPr>
              <a:t>nongenomic</a:t>
            </a:r>
            <a:r>
              <a:rPr lang="en-US" b="1" dirty="0" smtClean="0"/>
              <a:t> (quick effect, within minutes) and </a:t>
            </a:r>
            <a:r>
              <a:rPr lang="en-US" b="1" dirty="0" smtClean="0">
                <a:solidFill>
                  <a:srgbClr val="FF0000"/>
                </a:solidFill>
              </a:rPr>
              <a:t>genomic </a:t>
            </a:r>
            <a:r>
              <a:rPr lang="en-US" b="1" dirty="0" smtClean="0"/>
              <a:t>(long-term effect) pathways.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22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875211"/>
            <a:ext cx="11991703" cy="576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 most common schedule for intravenous GC therapy:</a:t>
            </a:r>
          </a:p>
          <a:p>
            <a:pPr marL="0" indent="0">
              <a:buNone/>
            </a:pPr>
            <a:r>
              <a:rPr lang="en-US" dirty="0" smtClean="0"/>
              <a:t>cumulative </a:t>
            </a:r>
            <a:r>
              <a:rPr lang="en-US" dirty="0"/>
              <a:t>dose of </a:t>
            </a:r>
            <a:r>
              <a:rPr lang="en-US" dirty="0">
                <a:solidFill>
                  <a:srgbClr val="FF0000"/>
                </a:solidFill>
              </a:rPr>
              <a:t>4.5 g of methylprednisolone</a:t>
            </a:r>
            <a:r>
              <a:rPr lang="en-US" dirty="0"/>
              <a:t>, </a:t>
            </a:r>
            <a:r>
              <a:rPr lang="en-US" dirty="0" smtClean="0"/>
              <a:t>divided into </a:t>
            </a:r>
            <a:r>
              <a:rPr lang="en-US" dirty="0" smtClean="0">
                <a:solidFill>
                  <a:srgbClr val="FF0000"/>
                </a:solidFill>
              </a:rPr>
              <a:t>12 weekly </a:t>
            </a:r>
            <a:r>
              <a:rPr lang="en-US" dirty="0" smtClean="0"/>
              <a:t>infusions (6 weekly infusions of 0.5 g, followed by 6 weekly infusions of 0.25 g)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the highest dose </a:t>
            </a:r>
            <a:r>
              <a:rPr lang="en-US" sz="2400" b="1" dirty="0">
                <a:solidFill>
                  <a:srgbClr val="00B050"/>
                </a:solidFill>
              </a:rPr>
              <a:t>should be reserved to more severe cases 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High daily doses (0.5–1.0 g)</a:t>
            </a:r>
            <a:r>
              <a:rPr lang="en-US" sz="2400" dirty="0" smtClean="0"/>
              <a:t> administered </a:t>
            </a:r>
            <a:r>
              <a:rPr lang="en-US" sz="2400" dirty="0" smtClean="0">
                <a:solidFill>
                  <a:srgbClr val="FF0000"/>
                </a:solidFill>
              </a:rPr>
              <a:t>several times per week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2 consecutive weeks </a:t>
            </a:r>
            <a:r>
              <a:rPr lang="en-US" sz="2400" dirty="0" smtClean="0"/>
              <a:t>are  </a:t>
            </a:r>
          </a:p>
          <a:p>
            <a:pPr marL="0" indent="0">
              <a:buNone/>
            </a:pPr>
            <a:r>
              <a:rPr lang="en-US" sz="2400" dirty="0" smtClean="0"/>
              <a:t>usually necessary inpatients with </a:t>
            </a:r>
            <a:r>
              <a:rPr lang="en-US" sz="2400" dirty="0" smtClean="0">
                <a:solidFill>
                  <a:srgbClr val="FF0000"/>
                </a:solidFill>
              </a:rPr>
              <a:t>sight-threatening GO</a:t>
            </a:r>
          </a:p>
          <a:p>
            <a:pPr marL="0" indent="0">
              <a:buNone/>
            </a:pPr>
            <a:r>
              <a:rPr lang="en-US" sz="2400" dirty="0" smtClean="0"/>
              <a:t>but </a:t>
            </a:r>
            <a:r>
              <a:rPr lang="en-US" sz="2400" dirty="0" smtClean="0">
                <a:solidFill>
                  <a:srgbClr val="00B0F0"/>
                </a:solidFill>
              </a:rPr>
              <a:t>high single(&gt;0.5 g) and/or cumulative doses (&gt;8 g) </a:t>
            </a:r>
            <a:r>
              <a:rPr lang="en-US" sz="2400" dirty="0" smtClean="0"/>
              <a:t>of intravenous GCs are associated with a </a:t>
            </a:r>
            <a:r>
              <a:rPr lang="en-US" sz="2400" dirty="0" smtClean="0">
                <a:solidFill>
                  <a:srgbClr val="00B0F0"/>
                </a:solidFill>
              </a:rPr>
              <a:t>2-fold </a:t>
            </a:r>
            <a:r>
              <a:rPr lang="en-US" sz="2400" dirty="0" smtClean="0"/>
              <a:t>higher rate of </a:t>
            </a:r>
            <a:r>
              <a:rPr lang="en-US" sz="2400" dirty="0" smtClean="0">
                <a:solidFill>
                  <a:srgbClr val="00B0F0"/>
                </a:solidFill>
              </a:rPr>
              <a:t>adverse events </a:t>
            </a:r>
            <a:r>
              <a:rPr lang="en-US" sz="2400" dirty="0" smtClean="0"/>
              <a:t>(56 vs. 28%, p &lt; 0.001, and 52 vs. 33%, p = 0.034, </a:t>
            </a:r>
          </a:p>
          <a:p>
            <a:pPr marL="0" indent="0">
              <a:buNone/>
            </a:pPr>
            <a:r>
              <a:rPr lang="en-US" sz="2400" dirty="0" smtClean="0"/>
              <a:t>respectively</a:t>
            </a:r>
            <a:r>
              <a:rPr lang="en-US" sz="2400" dirty="0"/>
              <a:t>) including </a:t>
            </a:r>
            <a:r>
              <a:rPr lang="en-US" sz="2400" dirty="0">
                <a:solidFill>
                  <a:srgbClr val="00B0F0"/>
                </a:solidFill>
              </a:rPr>
              <a:t>serious cardiovascular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cerebrovascular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F0"/>
                </a:solidFill>
              </a:rPr>
              <a:t>hepatic toxicity 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479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2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836022"/>
            <a:ext cx="11808821" cy="5839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single</a:t>
            </a:r>
            <a:r>
              <a:rPr lang="en-US" sz="2400" dirty="0" smtClean="0"/>
              <a:t> doses should </a:t>
            </a:r>
            <a:r>
              <a:rPr lang="en-US" sz="2400" dirty="0" smtClean="0">
                <a:solidFill>
                  <a:srgbClr val="FF0000"/>
                </a:solidFill>
              </a:rPr>
              <a:t>not exceed 0.75 g</a:t>
            </a:r>
            <a:r>
              <a:rPr lang="en-US" sz="2400" dirty="0" smtClean="0"/>
              <a:t>, cumulative doses should </a:t>
            </a:r>
            <a:r>
              <a:rPr lang="en-US" sz="2400" dirty="0" smtClean="0">
                <a:solidFill>
                  <a:srgbClr val="FF0000"/>
                </a:solidFill>
              </a:rPr>
              <a:t>be less than 8.0 g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consecutive-day</a:t>
            </a:r>
            <a:r>
              <a:rPr lang="en-US" sz="2400" dirty="0" smtClean="0"/>
              <a:t> therapy should be </a:t>
            </a:r>
            <a:r>
              <a:rPr lang="en-US" sz="2400" dirty="0" smtClean="0">
                <a:solidFill>
                  <a:srgbClr val="FF0000"/>
                </a:solidFill>
              </a:rPr>
              <a:t>avoided.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prior to GC therapy:</a:t>
            </a:r>
          </a:p>
          <a:p>
            <a:pPr marL="0" indent="0">
              <a:buNone/>
            </a:pPr>
            <a:r>
              <a:rPr lang="en-US" sz="2400" dirty="0" smtClean="0"/>
              <a:t>. Assessment of </a:t>
            </a:r>
            <a:r>
              <a:rPr lang="en-US" sz="2400" dirty="0" smtClean="0">
                <a:solidFill>
                  <a:srgbClr val="00B0F0"/>
                </a:solidFill>
              </a:rPr>
              <a:t>liver enzymes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</a:rPr>
              <a:t>viral markers for hepatitis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</a:rPr>
              <a:t>fasting </a:t>
            </a:r>
            <a:r>
              <a:rPr lang="en-US" sz="2400" dirty="0" err="1" smtClean="0">
                <a:solidFill>
                  <a:srgbClr val="00B0F0"/>
                </a:solidFill>
              </a:rPr>
              <a:t>serumglucose</a:t>
            </a:r>
            <a:r>
              <a:rPr lang="en-US" sz="2400" dirty="0" smtClean="0">
                <a:solidFill>
                  <a:srgbClr val="00B0F0"/>
                </a:solidFill>
              </a:rPr>
              <a:t> levels </a:t>
            </a:r>
            <a:r>
              <a:rPr lang="en-US" sz="2400" dirty="0" smtClean="0"/>
              <a:t>and </a:t>
            </a:r>
            <a:endParaRPr lang="en-US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hepatic ultrasound </a:t>
            </a:r>
            <a:r>
              <a:rPr lang="en-US" sz="2400" dirty="0" smtClean="0"/>
              <a:t>is advised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9900"/>
                </a:solidFill>
              </a:rPr>
              <a:t>Contraindications therapy:</a:t>
            </a:r>
          </a:p>
          <a:p>
            <a:pPr marL="0" indent="0">
              <a:buNone/>
            </a:pPr>
            <a:r>
              <a:rPr lang="en-US" sz="2400" dirty="0" smtClean="0"/>
              <a:t>evidence of </a:t>
            </a:r>
            <a:r>
              <a:rPr lang="en-US" sz="2400" b="1" dirty="0" smtClean="0">
                <a:solidFill>
                  <a:srgbClr val="C00000"/>
                </a:solidFill>
              </a:rPr>
              <a:t>recent viral hepatitis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significant hepatic dysfunction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severe cardiovascular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morbidity, </a:t>
            </a:r>
            <a:r>
              <a:rPr lang="en-US" sz="2400" b="1" dirty="0" smtClean="0">
                <a:solidFill>
                  <a:srgbClr val="C00000"/>
                </a:solidFill>
              </a:rPr>
              <a:t>uncontrolled hypertension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psychiatric </a:t>
            </a:r>
            <a:r>
              <a:rPr lang="en-US" sz="2400" b="1" dirty="0" err="1" smtClean="0">
                <a:solidFill>
                  <a:srgbClr val="C00000"/>
                </a:solidFill>
              </a:rPr>
              <a:t>disorders</a:t>
            </a:r>
            <a:r>
              <a:rPr lang="en-US" sz="2400" dirty="0" err="1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inadequately controlled diabetes.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005840"/>
            <a:ext cx="11874137" cy="5171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Liver</a:t>
            </a:r>
            <a:r>
              <a:rPr lang="en-US" sz="2400" b="1" dirty="0" smtClean="0"/>
              <a:t> enzymes, </a:t>
            </a:r>
            <a:r>
              <a:rPr lang="en-US" sz="2400" b="1" dirty="0" smtClean="0">
                <a:solidFill>
                  <a:srgbClr val="FF0000"/>
                </a:solidFill>
              </a:rPr>
              <a:t>glucose </a:t>
            </a:r>
            <a:r>
              <a:rPr lang="en-US" sz="2400" b="1" dirty="0" smtClean="0"/>
              <a:t>levels and </a:t>
            </a:r>
            <a:r>
              <a:rPr lang="en-US" sz="2400" b="1" dirty="0" smtClean="0">
                <a:solidFill>
                  <a:srgbClr val="FF0000"/>
                </a:solidFill>
              </a:rPr>
              <a:t>blood pressure </a:t>
            </a:r>
            <a:r>
              <a:rPr lang="en-US" sz="2400" b="1" dirty="0" smtClean="0"/>
              <a:t>are best monitored </a:t>
            </a:r>
            <a:r>
              <a:rPr lang="en-US" sz="2400" b="1" dirty="0" smtClean="0">
                <a:solidFill>
                  <a:srgbClr val="FF0000"/>
                </a:solidFill>
              </a:rPr>
              <a:t>monthly</a:t>
            </a:r>
          </a:p>
          <a:p>
            <a:pPr marL="0" indent="0">
              <a:buNone/>
            </a:pPr>
            <a:r>
              <a:rPr lang="en-US" sz="2400" b="1" dirty="0" smtClean="0"/>
              <a:t>during treatment.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Proton pump inhibitors </a:t>
            </a:r>
            <a:r>
              <a:rPr lang="en-US" sz="2400" b="1" dirty="0" smtClean="0"/>
              <a:t>to prevent peptic ulcer are recommended,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bone protection </a:t>
            </a:r>
            <a:r>
              <a:rPr lang="en-US" sz="2400" b="1" dirty="0" smtClean="0"/>
              <a:t>may be required, especially in patients with multiple risk factors for osteoporosis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95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6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8" b="-2668"/>
          <a:stretch>
            <a:fillRect/>
          </a:stretch>
        </p:blipFill>
        <p:spPr>
          <a:xfrm>
            <a:off x="1981200" y="233363"/>
            <a:ext cx="8229600" cy="6367462"/>
          </a:xfrm>
        </p:spPr>
      </p:pic>
    </p:spTree>
    <p:extLst>
      <p:ext uri="{BB962C8B-B14F-4D97-AF65-F5344CB8AC3E}">
        <p14:creationId xmlns:p14="http://schemas.microsoft.com/office/powerpoint/2010/main" val="33144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4" y="809897"/>
            <a:ext cx="11573692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6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718456"/>
            <a:ext cx="11197046" cy="595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Recommendations</a:t>
            </a:r>
          </a:p>
          <a:p>
            <a:pPr marL="0" indent="0">
              <a:buNone/>
            </a:pPr>
            <a:r>
              <a:rPr lang="en-US" sz="3100" b="1" dirty="0" smtClean="0"/>
              <a:t> </a:t>
            </a:r>
            <a:r>
              <a:rPr lang="en-US" b="1" dirty="0" smtClean="0"/>
              <a:t>We recommend that </a:t>
            </a:r>
            <a:r>
              <a:rPr lang="en-US" b="1" dirty="0" smtClean="0">
                <a:solidFill>
                  <a:srgbClr val="FF0000"/>
                </a:solidFill>
              </a:rPr>
              <a:t>high-dose intravenous GCs </a:t>
            </a:r>
            <a:r>
              <a:rPr lang="en-US" b="1" dirty="0" smtClean="0"/>
              <a:t>be considered as </a:t>
            </a:r>
            <a:r>
              <a:rPr lang="en-US" b="1" dirty="0" smtClean="0">
                <a:solidFill>
                  <a:srgbClr val="FF0000"/>
                </a:solidFill>
              </a:rPr>
              <a:t>first-line</a:t>
            </a:r>
            <a:r>
              <a:rPr lang="en-US" b="1" dirty="0" smtClean="0"/>
              <a:t> treatment for </a:t>
            </a:r>
            <a:r>
              <a:rPr lang="en-US" b="1" dirty="0" smtClean="0">
                <a:solidFill>
                  <a:srgbClr val="FF0000"/>
                </a:solidFill>
              </a:rPr>
              <a:t>moderate-to-</a:t>
            </a:r>
            <a:r>
              <a:rPr lang="en-US" b="1" dirty="0" err="1" smtClean="0">
                <a:solidFill>
                  <a:srgbClr val="FF0000"/>
                </a:solidFill>
              </a:rPr>
              <a:t>severeand</a:t>
            </a:r>
            <a:r>
              <a:rPr lang="en-US" b="1" dirty="0" smtClean="0">
                <a:solidFill>
                  <a:srgbClr val="FF0000"/>
                </a:solidFill>
              </a:rPr>
              <a:t> active GO</a:t>
            </a:r>
            <a:r>
              <a:rPr lang="en-US" b="1" dirty="0" smtClean="0"/>
              <a:t>. Intravenous GC therapy should be performed in experienced centers that can safely manage potentially serious adverse events.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(1, ∅ ∅ ∅ ∅ 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recommend an </a:t>
            </a:r>
            <a:r>
              <a:rPr lang="en-US" b="1" dirty="0">
                <a:solidFill>
                  <a:srgbClr val="00B050"/>
                </a:solidFill>
              </a:rPr>
              <a:t>intermediate-dose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schedule of methylprednisolone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starting dose of </a:t>
            </a:r>
            <a:r>
              <a:rPr lang="en-US" b="1" dirty="0">
                <a:solidFill>
                  <a:srgbClr val="00B050"/>
                </a:solidFill>
              </a:rPr>
              <a:t>0.5 g </a:t>
            </a:r>
            <a:r>
              <a:rPr lang="en-US" b="1" dirty="0" err="1">
                <a:solidFill>
                  <a:srgbClr val="00B050"/>
                </a:solidFill>
              </a:rPr>
              <a:t>onceweekly</a:t>
            </a:r>
            <a:r>
              <a:rPr lang="en-US" b="1" dirty="0">
                <a:solidFill>
                  <a:srgbClr val="00B050"/>
                </a:solidFill>
              </a:rPr>
              <a:t> for 6 weeks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followed by </a:t>
            </a:r>
            <a:r>
              <a:rPr lang="en-US" b="1" dirty="0">
                <a:solidFill>
                  <a:srgbClr val="00B050"/>
                </a:solidFill>
              </a:rPr>
              <a:t>0.25 g once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weekly for6 weeks (</a:t>
            </a:r>
            <a:r>
              <a:rPr lang="en-US" b="1" dirty="0">
                <a:solidFill>
                  <a:srgbClr val="00B050"/>
                </a:solidFill>
              </a:rPr>
              <a:t>4.5 g cumulative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dose) (1, ∅ ∅ ∅ ∅ )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17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Are the Indications for Withdrawing GCs?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293224"/>
            <a:ext cx="11092543" cy="5381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patients respond early to intravenous GCs, while others take longer. </a:t>
            </a:r>
          </a:p>
          <a:p>
            <a:pPr marL="0" indent="0">
              <a:buNone/>
            </a:pPr>
            <a:r>
              <a:rPr lang="en-US" dirty="0" smtClean="0"/>
              <a:t>Anecdotal experience suggests that </a:t>
            </a:r>
            <a:r>
              <a:rPr lang="en-US" dirty="0" smtClean="0">
                <a:solidFill>
                  <a:srgbClr val="0070C0"/>
                </a:solidFill>
              </a:rPr>
              <a:t>early (within 2 weeks) </a:t>
            </a:r>
            <a:r>
              <a:rPr lang="en-US" dirty="0" smtClean="0"/>
              <a:t>response may be predictive of </a:t>
            </a:r>
            <a:r>
              <a:rPr lang="en-US" dirty="0" err="1" smtClean="0">
                <a:solidFill>
                  <a:srgbClr val="0070C0"/>
                </a:solidFill>
              </a:rPr>
              <a:t>longterm</a:t>
            </a:r>
            <a:r>
              <a:rPr lang="en-US" dirty="0" smtClean="0">
                <a:solidFill>
                  <a:srgbClr val="0070C0"/>
                </a:solidFill>
              </a:rPr>
              <a:t> response to GCs.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Current evidence suggests that intravenous GC pulse should </a:t>
            </a:r>
            <a:r>
              <a:rPr lang="en-US" sz="2400" dirty="0" smtClean="0">
                <a:solidFill>
                  <a:srgbClr val="FF0000"/>
                </a:solidFill>
              </a:rPr>
              <a:t>not continue for more than12 weeks</a:t>
            </a:r>
            <a:r>
              <a:rPr lang="en-US" sz="2400" dirty="0" smtClean="0"/>
              <a:t> and the cumulative dose of methylprednisolone </a:t>
            </a:r>
            <a:r>
              <a:rPr lang="en-US" sz="2400" dirty="0" smtClean="0">
                <a:solidFill>
                  <a:srgbClr val="FF0000"/>
                </a:solidFill>
              </a:rPr>
              <a:t>should not exceed 8 g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84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872037"/>
            <a:ext cx="11848012" cy="5659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Recommendation</a:t>
            </a:r>
          </a:p>
          <a:p>
            <a:pPr marL="0" indent="0">
              <a:buNone/>
            </a:pPr>
            <a:r>
              <a:rPr lang="en-US" sz="2400" b="1" dirty="0" smtClean="0"/>
              <a:t>We suggest that clinicians should monitor each individual patient receiving GC therapy for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66CC"/>
                </a:solidFill>
              </a:rPr>
              <a:t>response</a:t>
            </a:r>
            <a:r>
              <a:rPr lang="en-US" sz="2400" b="1" dirty="0" smtClean="0"/>
              <a:t> to treatment and </a:t>
            </a:r>
            <a:r>
              <a:rPr lang="en-US" sz="2400" b="1" dirty="0" smtClean="0">
                <a:solidFill>
                  <a:srgbClr val="FF66CC"/>
                </a:solidFill>
              </a:rPr>
              <a:t>adverse effects</a:t>
            </a:r>
            <a:r>
              <a:rPr lang="en-US" sz="2400" b="1" dirty="0" smtClean="0"/>
              <a:t>. When </a:t>
            </a:r>
            <a:r>
              <a:rPr lang="en-US" sz="2400" b="1" dirty="0" smtClean="0">
                <a:solidFill>
                  <a:srgbClr val="FF66CC"/>
                </a:solidFill>
              </a:rPr>
              <a:t>side effects outweigh benefits</a:t>
            </a:r>
            <a:r>
              <a:rPr lang="en-US" sz="2400" b="1" dirty="0" smtClean="0"/>
              <a:t>, clinicians should </a:t>
            </a:r>
            <a:r>
              <a:rPr lang="en-US" sz="2400" b="1" dirty="0" smtClean="0">
                <a:solidFill>
                  <a:srgbClr val="FF66CC"/>
                </a:solidFill>
              </a:rPr>
              <a:t>consider withdrawal of GC treatment </a:t>
            </a:r>
            <a:r>
              <a:rPr lang="en-US" sz="2400" b="1" dirty="0" smtClean="0"/>
              <a:t>in favor of </a:t>
            </a:r>
            <a:r>
              <a:rPr lang="en-US" sz="2400" b="1" dirty="0" smtClean="0">
                <a:solidFill>
                  <a:srgbClr val="FF66CC"/>
                </a:solidFill>
              </a:rPr>
              <a:t>another modality </a:t>
            </a:r>
            <a:r>
              <a:rPr lang="en-US" sz="2400" b="1" dirty="0" smtClean="0"/>
              <a:t>or watchful monitoring.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(∅ ∅ ○○)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3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757646"/>
            <a:ext cx="11131731" cy="5419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9900"/>
                </a:solidFill>
              </a:rPr>
              <a:t>Second-Line Treatments:</a:t>
            </a:r>
          </a:p>
          <a:p>
            <a:pPr marL="0" indent="0">
              <a:buNone/>
            </a:pPr>
            <a:r>
              <a:rPr lang="en-US" sz="2400" dirty="0" smtClean="0"/>
              <a:t>Although intravenous GCs are the first-line and generally effective treatment for</a:t>
            </a:r>
          </a:p>
          <a:p>
            <a:pPr marL="0" indent="0">
              <a:buNone/>
            </a:pPr>
            <a:r>
              <a:rPr lang="en-US" sz="2400" dirty="0" smtClean="0"/>
              <a:t>moderate-to-severe and active GO,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partial or inadequate responses or recurrences are not uncommon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Management</a:t>
            </a:r>
            <a:r>
              <a:rPr lang="en-US" sz="2400" b="1" dirty="0" smtClean="0"/>
              <a:t> of patients experiencing </a:t>
            </a:r>
            <a:r>
              <a:rPr lang="en-US" sz="2400" b="1" dirty="0" smtClean="0">
                <a:solidFill>
                  <a:srgbClr val="FF0000"/>
                </a:solidFill>
              </a:rPr>
              <a:t>medical treatment failure </a:t>
            </a:r>
            <a:r>
              <a:rPr lang="en-US" sz="2400" b="1" dirty="0" smtClean="0"/>
              <a:t>to intravenous </a:t>
            </a:r>
            <a:r>
              <a:rPr lang="en-US" sz="2400" b="1" dirty="0" smtClean="0">
                <a:solidFill>
                  <a:srgbClr val="FF0000"/>
                </a:solidFill>
              </a:rPr>
              <a:t>GCs </a:t>
            </a:r>
          </a:p>
          <a:p>
            <a:pPr marL="0" indent="0">
              <a:buNone/>
            </a:pPr>
            <a:r>
              <a:rPr lang="en-US" sz="2400" b="1" dirty="0" smtClean="0"/>
              <a:t>is a </a:t>
            </a:r>
            <a:r>
              <a:rPr lang="en-US" sz="2400" b="1" dirty="0" smtClean="0">
                <a:solidFill>
                  <a:srgbClr val="FF0000"/>
                </a:solidFill>
              </a:rPr>
              <a:t>major challenge </a:t>
            </a:r>
            <a:r>
              <a:rPr lang="en-US" sz="2400" b="1" dirty="0" smtClean="0"/>
              <a:t>due to the </a:t>
            </a:r>
            <a:r>
              <a:rPr lang="en-US" sz="2400" b="1" dirty="0" smtClean="0">
                <a:solidFill>
                  <a:srgbClr val="FF0000"/>
                </a:solidFill>
              </a:rPr>
              <a:t>limited evidence </a:t>
            </a:r>
            <a:r>
              <a:rPr lang="en-US" sz="2400" b="1" dirty="0" smtClean="0"/>
              <a:t>about the efficacy of alternative treatment regimens in this clinical setting.</a:t>
            </a:r>
          </a:p>
          <a:p>
            <a:pPr marL="0" indent="0">
              <a:buNone/>
            </a:pPr>
            <a:r>
              <a:rPr lang="en-US" sz="2400" dirty="0" smtClean="0"/>
              <a:t>This may be </a:t>
            </a:r>
            <a:r>
              <a:rPr lang="en-US" sz="2400" dirty="0" smtClean="0">
                <a:solidFill>
                  <a:srgbClr val="FF0000"/>
                </a:solidFill>
              </a:rPr>
              <a:t>further complicated </a:t>
            </a:r>
            <a:r>
              <a:rPr lang="en-US" sz="2400" dirty="0" smtClean="0"/>
              <a:t>if patients do not wish to recommence GC or when they have experienced trouble some </a:t>
            </a:r>
            <a:r>
              <a:rPr lang="en-US" sz="2400" dirty="0" smtClean="0">
                <a:solidFill>
                  <a:srgbClr val="FF0000"/>
                </a:solidFill>
              </a:rPr>
              <a:t>side effects </a:t>
            </a:r>
            <a:r>
              <a:rPr lang="en-US" sz="2400" dirty="0" smtClean="0"/>
              <a:t>of GC therapy.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15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927463"/>
            <a:ext cx="11183983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9900"/>
                </a:solidFill>
              </a:rPr>
              <a:t>Several options can be planned if GO is still active: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(a) </a:t>
            </a:r>
            <a:r>
              <a:rPr lang="en-US" sz="2400" b="1" dirty="0" smtClean="0">
                <a:solidFill>
                  <a:srgbClr val="FF0000"/>
                </a:solidFill>
              </a:rPr>
              <a:t>A second course of intravenous GCs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be administered if the patient tolerates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and a cumulative dose of 8 g of methylprednisolone is not exceeded.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(b) </a:t>
            </a:r>
            <a:r>
              <a:rPr lang="en-US" sz="2400" b="1" dirty="0" smtClean="0">
                <a:solidFill>
                  <a:srgbClr val="FF0000"/>
                </a:solidFill>
              </a:rPr>
              <a:t>Orbital radiotherapy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improving diplopia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range of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ductions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Orbital radiotherapy  has been shown in randomized clinical trials to</a:t>
            </a:r>
            <a:r>
              <a:rPr lang="en-US" sz="2400" b="1" dirty="0" smtClean="0">
                <a:solidFill>
                  <a:srgbClr val="00B0F0"/>
                </a:solidFill>
              </a:rPr>
              <a:t> synergistically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potentiate the </a:t>
            </a:r>
            <a:r>
              <a:rPr lang="en-US" sz="2400" b="1" dirty="0" smtClean="0">
                <a:solidFill>
                  <a:srgbClr val="00B0F0"/>
                </a:solidFill>
              </a:rPr>
              <a:t>effects of oral GCs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possible that orbital radiotherapy may also </a:t>
            </a:r>
            <a:r>
              <a:rPr lang="en-US" sz="2400" b="1" dirty="0" smtClean="0">
                <a:solidFill>
                  <a:srgbClr val="009900"/>
                </a:solidFill>
              </a:rPr>
              <a:t>potentiate the effects of intravenous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9900"/>
                </a:solidFill>
              </a:rPr>
              <a:t>GCs, but evidence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this specific issue is </a:t>
            </a:r>
            <a:r>
              <a:rPr lang="en-US" sz="2400" b="1" dirty="0" smtClean="0">
                <a:solidFill>
                  <a:srgbClr val="009900"/>
                </a:solidFill>
              </a:rPr>
              <a:t>currently missing.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836023"/>
            <a:ext cx="11795759" cy="56954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B0F0"/>
                </a:solidFill>
              </a:rPr>
              <a:t>cumulative dose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rgbClr val="00B0F0"/>
                </a:solidFill>
              </a:rPr>
              <a:t>20 </a:t>
            </a:r>
            <a:r>
              <a:rPr lang="en-US" sz="2400" dirty="0" err="1" smtClean="0">
                <a:solidFill>
                  <a:srgbClr val="00B0F0"/>
                </a:solidFill>
              </a:rPr>
              <a:t>Gy</a:t>
            </a:r>
            <a:r>
              <a:rPr lang="en-US" sz="2400" dirty="0" smtClean="0">
                <a:solidFill>
                  <a:srgbClr val="00B0F0"/>
                </a:solidFill>
              </a:rPr>
              <a:t> per orbit </a:t>
            </a:r>
            <a:r>
              <a:rPr lang="en-US" sz="2400" dirty="0" smtClean="0"/>
              <a:t>fractionated in </a:t>
            </a:r>
            <a:r>
              <a:rPr lang="en-US" sz="2400" dirty="0" smtClean="0">
                <a:solidFill>
                  <a:srgbClr val="00B0F0"/>
                </a:solidFill>
              </a:rPr>
              <a:t>10 daily doses </a:t>
            </a:r>
            <a:r>
              <a:rPr lang="en-US" sz="2400" dirty="0" smtClean="0"/>
              <a:t>given over a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2-week period </a:t>
            </a:r>
            <a:r>
              <a:rPr lang="en-US" sz="2400" dirty="0" smtClean="0"/>
              <a:t>is commonly used </a:t>
            </a:r>
          </a:p>
          <a:p>
            <a:pPr marL="0" indent="0">
              <a:buNone/>
            </a:pPr>
            <a:r>
              <a:rPr lang="en-US" sz="2400" dirty="0" smtClean="0"/>
              <a:t>but an alternative regimen of </a:t>
            </a:r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</a:rPr>
              <a:t>Gy</a:t>
            </a:r>
            <a:r>
              <a:rPr lang="en-US" sz="2400" dirty="0" smtClean="0">
                <a:solidFill>
                  <a:srgbClr val="FF0000"/>
                </a:solidFill>
              </a:rPr>
              <a:t> per week over a 20-week </a:t>
            </a:r>
            <a:r>
              <a:rPr lang="en-US" sz="2400" dirty="0" smtClean="0"/>
              <a:t>period was shown to be </a:t>
            </a:r>
            <a:r>
              <a:rPr lang="en-US" sz="2400" dirty="0" smtClean="0">
                <a:solidFill>
                  <a:srgbClr val="FF0000"/>
                </a:solidFill>
              </a:rPr>
              <a:t>equally effective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better tolerated.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9900"/>
                </a:solidFill>
              </a:rPr>
              <a:t>Mild and transient exacerbation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rgbClr val="009900"/>
                </a:solidFill>
              </a:rPr>
              <a:t>ocular symptoms </a:t>
            </a:r>
            <a:r>
              <a:rPr lang="en-US" sz="2400" dirty="0" smtClean="0"/>
              <a:t>induced by</a:t>
            </a:r>
            <a:r>
              <a:rPr lang="en-US" sz="2400" dirty="0" smtClean="0">
                <a:solidFill>
                  <a:srgbClr val="009900"/>
                </a:solidFill>
              </a:rPr>
              <a:t> irradiation </a:t>
            </a:r>
            <a:r>
              <a:rPr lang="en-US" sz="2400" dirty="0" smtClean="0"/>
              <a:t>may occur, </a:t>
            </a:r>
          </a:p>
          <a:p>
            <a:pPr marL="0" indent="0">
              <a:buNone/>
            </a:pPr>
            <a:r>
              <a:rPr lang="en-US" sz="2400" dirty="0" smtClean="0"/>
              <a:t>but can be </a:t>
            </a:r>
            <a:r>
              <a:rPr lang="en-US" sz="2400" dirty="0" smtClean="0">
                <a:solidFill>
                  <a:srgbClr val="009900"/>
                </a:solidFill>
              </a:rPr>
              <a:t>controlled</a:t>
            </a:r>
            <a:r>
              <a:rPr lang="en-US" sz="2400" dirty="0" smtClean="0">
                <a:solidFill>
                  <a:srgbClr val="FF66CC"/>
                </a:solidFill>
              </a:rPr>
              <a:t> </a:t>
            </a:r>
            <a:r>
              <a:rPr lang="en-US" sz="2400" dirty="0" smtClean="0"/>
              <a:t>by concomitant </a:t>
            </a:r>
            <a:r>
              <a:rPr lang="en-US" sz="2400" dirty="0" smtClean="0">
                <a:solidFill>
                  <a:srgbClr val="009900"/>
                </a:solidFill>
              </a:rPr>
              <a:t>low-dose oral GC administration</a:t>
            </a:r>
            <a:r>
              <a:rPr lang="en-US" sz="2400" dirty="0" smtClean="0">
                <a:solidFill>
                  <a:srgbClr val="FF66CC"/>
                </a:solidFill>
              </a:rPr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Data on long-term safety are reassuring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18" y="1097280"/>
            <a:ext cx="10515600" cy="5079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9900"/>
                </a:solidFill>
              </a:rPr>
              <a:t>(c) </a:t>
            </a:r>
            <a:r>
              <a:rPr lang="en-US" sz="2400" b="1" dirty="0" smtClean="0">
                <a:solidFill>
                  <a:srgbClr val="FF0000"/>
                </a:solidFill>
              </a:rPr>
              <a:t>cyclosporine with oral GCs 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more effective </a:t>
            </a:r>
            <a:r>
              <a:rPr lang="en-US" sz="2400" dirty="0" smtClean="0"/>
              <a:t>than either treatment </a:t>
            </a:r>
            <a:r>
              <a:rPr lang="en-US" sz="2400" dirty="0" smtClean="0">
                <a:solidFill>
                  <a:srgbClr val="FF0000"/>
                </a:solidFill>
              </a:rPr>
              <a:t>alone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inpatients with moderate-to-severe and active GO Combined treatment was</a:t>
            </a:r>
          </a:p>
          <a:p>
            <a:pPr marL="0" indent="0">
              <a:buNone/>
            </a:pPr>
            <a:r>
              <a:rPr lang="en-US" sz="2400" dirty="0" smtClean="0"/>
              <a:t>associated with a </a:t>
            </a:r>
            <a:r>
              <a:rPr lang="en-US" sz="2400" dirty="0" smtClean="0">
                <a:solidFill>
                  <a:srgbClr val="FF0000"/>
                </a:solidFill>
              </a:rPr>
              <a:t>better ocular outcome </a:t>
            </a:r>
            <a:r>
              <a:rPr lang="en-US" sz="2400" dirty="0" smtClean="0"/>
              <a:t>and a </a:t>
            </a:r>
            <a:r>
              <a:rPr lang="en-US" sz="2400" dirty="0" smtClean="0">
                <a:solidFill>
                  <a:srgbClr val="FF0000"/>
                </a:solidFill>
              </a:rPr>
              <a:t>significantly lower </a:t>
            </a:r>
            <a:r>
              <a:rPr lang="en-US" sz="2400" dirty="0" smtClean="0"/>
              <a:t>rate of </a:t>
            </a:r>
            <a:r>
              <a:rPr lang="en-US" sz="2400" dirty="0" smtClean="0">
                <a:solidFill>
                  <a:srgbClr val="FF0000"/>
                </a:solidFill>
              </a:rPr>
              <a:t>recurrences</a:t>
            </a:r>
            <a:r>
              <a:rPr lang="en-US" sz="2400" dirty="0" smtClean="0"/>
              <a:t> of GO.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 most </a:t>
            </a:r>
            <a:r>
              <a:rPr lang="en-US" sz="2400" b="1" dirty="0" smtClean="0">
                <a:solidFill>
                  <a:srgbClr val="009900"/>
                </a:solidFill>
              </a:rPr>
              <a:t>common adverse events </a:t>
            </a:r>
            <a:r>
              <a:rPr lang="en-US" sz="2400" dirty="0" smtClean="0"/>
              <a:t>related to cyclosporine are </a:t>
            </a:r>
            <a:r>
              <a:rPr lang="en-US" sz="2400" dirty="0" smtClean="0">
                <a:solidFill>
                  <a:srgbClr val="00B0F0"/>
                </a:solidFill>
              </a:rPr>
              <a:t>dose-dependent: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liver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sz="2400" dirty="0" smtClean="0">
                <a:solidFill>
                  <a:srgbClr val="00B0F0"/>
                </a:solidFill>
              </a:rPr>
              <a:t> renal toxicities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00B0F0"/>
                </a:solidFill>
              </a:rPr>
              <a:t>gingival </a:t>
            </a:r>
            <a:r>
              <a:rPr lang="en-US" sz="2400" dirty="0" err="1" smtClean="0">
                <a:solidFill>
                  <a:srgbClr val="00B0F0"/>
                </a:solidFill>
              </a:rPr>
              <a:t>hyperplasia</a:t>
            </a:r>
            <a:r>
              <a:rPr lang="en-US" sz="2400" dirty="0" err="1" smtClean="0"/>
              <a:t>and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transient rise in </a:t>
            </a:r>
            <a:r>
              <a:rPr lang="en-US" sz="2400" dirty="0">
                <a:solidFill>
                  <a:srgbClr val="00B0F0"/>
                </a:solidFill>
              </a:rPr>
              <a:t>blood pressure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0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757646"/>
            <a:ext cx="11652069" cy="54193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solidFill>
                  <a:srgbClr val="00B050"/>
                </a:solidFill>
              </a:rPr>
              <a:t>d) </a:t>
            </a:r>
            <a:r>
              <a:rPr lang="en-US" sz="11200" b="1" dirty="0" smtClean="0">
                <a:solidFill>
                  <a:srgbClr val="FF0000"/>
                </a:solidFill>
              </a:rPr>
              <a:t>Rituximab :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off-label</a:t>
            </a:r>
            <a:r>
              <a:rPr lang="en-US" sz="9600" dirty="0" smtClean="0"/>
              <a:t> in autoimmune disorders because of its direct 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009900"/>
                </a:solidFill>
              </a:rPr>
              <a:t>B-cell-depleting action </a:t>
            </a:r>
            <a:r>
              <a:rPr lang="en-US" sz="9600" dirty="0" smtClean="0"/>
              <a:t>and </a:t>
            </a:r>
            <a:r>
              <a:rPr lang="en-US" sz="9600" dirty="0" smtClean="0">
                <a:solidFill>
                  <a:srgbClr val="009900"/>
                </a:solidFill>
              </a:rPr>
              <a:t>modulation of all B-cell functions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9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9600" dirty="0" smtClean="0"/>
              <a:t> In one study of 31 patients treated with rituximab(n = 15) or intravenous GCs (n = 16), GO was </a:t>
            </a:r>
          </a:p>
          <a:p>
            <a:pPr marL="0" indent="0">
              <a:buNone/>
            </a:pPr>
            <a:r>
              <a:rPr lang="en-US" sz="9600" dirty="0" smtClean="0"/>
              <a:t>more </a:t>
            </a:r>
            <a:r>
              <a:rPr lang="en-US" sz="9600" dirty="0" smtClean="0">
                <a:solidFill>
                  <a:srgbClr val="FF0000"/>
                </a:solidFill>
              </a:rPr>
              <a:t>significantly inactivated after rituximab (100 vs. 69% after </a:t>
            </a:r>
            <a:r>
              <a:rPr lang="en-US" sz="9600" dirty="0" err="1" smtClean="0">
                <a:solidFill>
                  <a:srgbClr val="FF0000"/>
                </a:solidFill>
              </a:rPr>
              <a:t>intravenousGCs</a:t>
            </a:r>
            <a:r>
              <a:rPr lang="en-US" sz="9600" dirty="0" smtClean="0"/>
              <a:t>). 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en-US" sz="9600" dirty="0" err="1"/>
              <a:t>disease</a:t>
            </a:r>
            <a:r>
              <a:rPr lang="en-US" sz="9600" dirty="0" err="1" smtClean="0">
                <a:solidFill>
                  <a:srgbClr val="FF0000"/>
                </a:solidFill>
              </a:rPr>
              <a:t>reactivation</a:t>
            </a:r>
            <a:r>
              <a:rPr lang="en-US" sz="9600" dirty="0" smtClean="0">
                <a:solidFill>
                  <a:srgbClr val="FF0000"/>
                </a:solidFill>
              </a:rPr>
              <a:t> never occurred after rituximab</a:t>
            </a:r>
            <a:r>
              <a:rPr lang="en-US" sz="9600" dirty="0" smtClean="0"/>
              <a:t>, although it did in </a:t>
            </a:r>
            <a:r>
              <a:rPr lang="en-US" sz="9600" dirty="0" smtClean="0">
                <a:solidFill>
                  <a:srgbClr val="FF0000"/>
                </a:solidFill>
              </a:rPr>
              <a:t>31% of patients </a:t>
            </a:r>
            <a:r>
              <a:rPr lang="en-US" sz="9600" dirty="0" smtClean="0"/>
              <a:t>after </a:t>
            </a:r>
            <a:r>
              <a:rPr lang="en-US" sz="9600" dirty="0" smtClean="0">
                <a:solidFill>
                  <a:srgbClr val="FF0000"/>
                </a:solidFill>
              </a:rPr>
              <a:t>intravenous GCs.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en-US" sz="9600" b="1" dirty="0" smtClean="0">
                <a:solidFill>
                  <a:srgbClr val="009900"/>
                </a:solidFill>
              </a:rPr>
              <a:t>Rituximab </a:t>
            </a:r>
            <a:r>
              <a:rPr lang="en-US" sz="9600" b="1" dirty="0" smtClean="0"/>
              <a:t>was slightly </a:t>
            </a:r>
            <a:r>
              <a:rPr lang="en-US" sz="9600" b="1" dirty="0" smtClean="0">
                <a:solidFill>
                  <a:srgbClr val="009900"/>
                </a:solidFill>
              </a:rPr>
              <a:t>more effective </a:t>
            </a:r>
            <a:r>
              <a:rPr lang="en-US" sz="9600" b="1" dirty="0" smtClean="0"/>
              <a:t>than intravenous </a:t>
            </a:r>
            <a:r>
              <a:rPr lang="en-US" sz="9600" b="1" dirty="0" smtClean="0">
                <a:solidFill>
                  <a:srgbClr val="009900"/>
                </a:solidFill>
              </a:rPr>
              <a:t>GCs</a:t>
            </a:r>
            <a:r>
              <a:rPr lang="en-US" sz="9600" b="1" dirty="0" smtClean="0"/>
              <a:t> on </a:t>
            </a:r>
            <a:r>
              <a:rPr lang="en-US" sz="9600" b="1" dirty="0" smtClean="0">
                <a:solidFill>
                  <a:srgbClr val="009900"/>
                </a:solidFill>
              </a:rPr>
              <a:t>ocular motility </a:t>
            </a:r>
            <a:r>
              <a:rPr lang="en-US" sz="9600" b="1" dirty="0" smtClean="0"/>
              <a:t>and</a:t>
            </a:r>
            <a:r>
              <a:rPr lang="en-US" sz="9600" b="1" dirty="0" smtClean="0">
                <a:solidFill>
                  <a:srgbClr val="FF66CC"/>
                </a:solidFill>
              </a:rPr>
              <a:t> </a:t>
            </a:r>
            <a:r>
              <a:rPr lang="en-US" sz="9600" b="1" dirty="0" err="1" smtClean="0">
                <a:solidFill>
                  <a:srgbClr val="009900"/>
                </a:solidFill>
              </a:rPr>
              <a:t>QoL</a:t>
            </a:r>
            <a:r>
              <a:rPr lang="en-US" sz="9600" b="1" dirty="0" smtClean="0">
                <a:solidFill>
                  <a:srgbClr val="009900"/>
                </a:solidFill>
              </a:rPr>
              <a:t>.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2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901337"/>
            <a:ext cx="11743509" cy="52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rituximab</a:t>
            </a:r>
            <a:r>
              <a:rPr lang="en-US" dirty="0" smtClean="0"/>
              <a:t> </a:t>
            </a:r>
            <a:r>
              <a:rPr lang="en-US" dirty="0"/>
              <a:t>should </a:t>
            </a:r>
            <a:r>
              <a:rPr lang="en-US" dirty="0">
                <a:solidFill>
                  <a:srgbClr val="FF0000"/>
                </a:solidFill>
              </a:rPr>
              <a:t>not be used </a:t>
            </a:r>
            <a:r>
              <a:rPr lang="en-US" dirty="0"/>
              <a:t>in patients with </a:t>
            </a:r>
            <a:r>
              <a:rPr lang="en-US" dirty="0" smtClean="0">
                <a:solidFill>
                  <a:srgbClr val="FF0000"/>
                </a:solidFill>
              </a:rPr>
              <a:t>impending DON (</a:t>
            </a:r>
            <a:r>
              <a:rPr lang="en-US" dirty="0" err="1">
                <a:solidFill>
                  <a:srgbClr val="FF0000"/>
                </a:solidFill>
              </a:rPr>
              <a:t>dysthyroid</a:t>
            </a:r>
            <a:r>
              <a:rPr lang="en-US" dirty="0">
                <a:solidFill>
                  <a:srgbClr val="FF0000"/>
                </a:solidFill>
              </a:rPr>
              <a:t> optic neuropathy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long duration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disease.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Infusion-related reactions </a:t>
            </a:r>
            <a:r>
              <a:rPr lang="en-US" dirty="0" smtClean="0"/>
              <a:t>are the </a:t>
            </a:r>
            <a:r>
              <a:rPr lang="en-US" dirty="0"/>
              <a:t>most </a:t>
            </a:r>
            <a:r>
              <a:rPr lang="en-US" dirty="0" smtClean="0"/>
              <a:t>frequently reported </a:t>
            </a:r>
            <a:r>
              <a:rPr lang="en-US" dirty="0"/>
              <a:t>short-term side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effects of rituximab </a:t>
            </a:r>
            <a:r>
              <a:rPr lang="en-US" dirty="0" smtClean="0"/>
              <a:t>may </a:t>
            </a:r>
            <a:r>
              <a:rPr lang="en-US" dirty="0"/>
              <a:t>occur in about </a:t>
            </a:r>
            <a:r>
              <a:rPr lang="en-US" dirty="0">
                <a:solidFill>
                  <a:srgbClr val="FF0000"/>
                </a:solidFill>
              </a:rPr>
              <a:t>10–30% </a:t>
            </a:r>
            <a:r>
              <a:rPr lang="en-US" dirty="0" err="1" smtClean="0"/>
              <a:t>of</a:t>
            </a:r>
            <a:r>
              <a:rPr lang="en-US" dirty="0" err="1"/>
              <a:t>patients</a:t>
            </a:r>
            <a:r>
              <a:rPr lang="en-US" dirty="0"/>
              <a:t> at first infusion </a:t>
            </a:r>
          </a:p>
          <a:p>
            <a:pPr marL="0" indent="0">
              <a:buNone/>
            </a:pPr>
            <a:r>
              <a:rPr lang="en-US" dirty="0"/>
              <a:t>and can be minimized by </a:t>
            </a:r>
            <a:r>
              <a:rPr lang="en-US" dirty="0" smtClean="0"/>
              <a:t>premedication with </a:t>
            </a:r>
            <a:r>
              <a:rPr lang="en-US" dirty="0"/>
              <a:t>antihistamine and 100 mg of </a:t>
            </a:r>
            <a:r>
              <a:rPr lang="en-US" dirty="0" smtClean="0"/>
              <a:t>hydrocortisone prior </a:t>
            </a:r>
            <a:r>
              <a:rPr lang="en-US" dirty="0"/>
              <a:t>to </a:t>
            </a:r>
            <a:r>
              <a:rPr lang="en-US" dirty="0" smtClean="0"/>
              <a:t>infusion.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7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3" b="-5353"/>
          <a:stretch>
            <a:fillRect/>
          </a:stretch>
        </p:blipFill>
        <p:spPr>
          <a:xfrm>
            <a:off x="1981200" y="266701"/>
            <a:ext cx="8229600" cy="6284913"/>
          </a:xfrm>
        </p:spPr>
      </p:pic>
    </p:spTree>
    <p:extLst>
      <p:ext uri="{BB962C8B-B14F-4D97-AF65-F5344CB8AC3E}">
        <p14:creationId xmlns:p14="http://schemas.microsoft.com/office/powerpoint/2010/main" val="3244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18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66650"/>
            <a:ext cx="11769633" cy="5891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Rarely, transient, but </a:t>
            </a:r>
            <a:r>
              <a:rPr lang="en-US" dirty="0" smtClean="0"/>
              <a:t>significant </a:t>
            </a:r>
            <a:r>
              <a:rPr lang="en-US" dirty="0" smtClean="0">
                <a:solidFill>
                  <a:srgbClr val="FF0000"/>
                </a:solidFill>
              </a:rPr>
              <a:t>periorbital </a:t>
            </a:r>
            <a:r>
              <a:rPr lang="en-US" dirty="0">
                <a:solidFill>
                  <a:srgbClr val="FF0000"/>
                </a:solidFill>
              </a:rPr>
              <a:t>edema </a:t>
            </a:r>
            <a:r>
              <a:rPr lang="en-US" dirty="0"/>
              <a:t>and inflammation </a:t>
            </a:r>
          </a:p>
          <a:p>
            <a:pPr marL="0" indent="0">
              <a:buNone/>
            </a:pPr>
            <a:r>
              <a:rPr lang="en-US" dirty="0" smtClean="0"/>
              <a:t>may </a:t>
            </a:r>
            <a:r>
              <a:rPr lang="en-US" dirty="0"/>
              <a:t>occur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Progressive </a:t>
            </a:r>
            <a:r>
              <a:rPr lang="en-US" dirty="0" smtClean="0">
                <a:solidFill>
                  <a:srgbClr val="FF0000"/>
                </a:solidFill>
              </a:rPr>
              <a:t>multifocal leukoencephalopathy </a:t>
            </a:r>
            <a:r>
              <a:rPr lang="en-US" dirty="0" smtClean="0"/>
              <a:t>has </a:t>
            </a:r>
            <a:r>
              <a:rPr lang="en-US" dirty="0"/>
              <a:t>been reported in patients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receiving rituximab associated with </a:t>
            </a:r>
            <a:r>
              <a:rPr lang="en-US" dirty="0"/>
              <a:t>other </a:t>
            </a:r>
            <a:r>
              <a:rPr lang="en-US" dirty="0" err="1"/>
              <a:t>immunosuppressants</a:t>
            </a:r>
            <a:r>
              <a:rPr lang="en-US" dirty="0" smtClean="0"/>
              <a:t>,</a:t>
            </a:r>
            <a:r>
              <a:rPr lang="en-US" dirty="0"/>
              <a:t> mostly in patients with systemic lupus </a:t>
            </a:r>
            <a:r>
              <a:rPr lang="en-US" dirty="0" smtClean="0"/>
              <a:t>erythematosus.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Watchful monitoring may be indicated in some </a:t>
            </a:r>
            <a:r>
              <a:rPr lang="en-US" dirty="0" smtClean="0"/>
              <a:t>patients after </a:t>
            </a:r>
            <a:r>
              <a:rPr lang="en-US" dirty="0"/>
              <a:t>GC withdrawal</a:t>
            </a:r>
          </a:p>
          <a:p>
            <a:pPr marL="0" indent="0">
              <a:buNone/>
            </a:pPr>
            <a:r>
              <a:rPr lang="en-US" dirty="0" smtClean="0"/>
              <a:t>, </a:t>
            </a:r>
            <a:r>
              <a:rPr lang="en-US" dirty="0"/>
              <a:t>because ocular findings of </a:t>
            </a:r>
            <a:r>
              <a:rPr lang="en-US" dirty="0" smtClean="0"/>
              <a:t>orbital vascular </a:t>
            </a:r>
            <a:r>
              <a:rPr lang="en-US" dirty="0"/>
              <a:t>congestion </a:t>
            </a:r>
            <a:r>
              <a:rPr lang="en-US" dirty="0" smtClean="0"/>
              <a:t>can show </a:t>
            </a:r>
            <a:r>
              <a:rPr lang="en-US" dirty="0"/>
              <a:t>similarities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with active GO</a:t>
            </a:r>
            <a:r>
              <a:rPr lang="en-US" dirty="0"/>
              <a:t>, such as eyelid edema, eyelid and conjunctival redness,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/>
              <a:t>chemosis</a:t>
            </a:r>
            <a:r>
              <a:rPr lang="en-US" dirty="0"/>
              <a:t> more frequently in patients with </a:t>
            </a:r>
            <a:r>
              <a:rPr lang="en-US" dirty="0" smtClean="0"/>
              <a:t>longer disease </a:t>
            </a:r>
            <a:r>
              <a:rPr lang="en-US" dirty="0"/>
              <a:t>duration.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5395"/>
            <a:ext cx="11022874" cy="54323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900"/>
                </a:solidFill>
              </a:rPr>
              <a:t>Other Treatments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Peri</a:t>
            </a:r>
            <a:r>
              <a:rPr lang="en-US" b="1" dirty="0" smtClean="0">
                <a:solidFill>
                  <a:srgbClr val="FF0000"/>
                </a:solidFill>
              </a:rPr>
              <a:t> ocular </a:t>
            </a:r>
            <a:r>
              <a:rPr lang="en-US" b="1" dirty="0">
                <a:solidFill>
                  <a:srgbClr val="FF0000"/>
                </a:solidFill>
              </a:rPr>
              <a:t>injections of triamcinolone acetate </a:t>
            </a:r>
            <a:r>
              <a:rPr lang="en-US" dirty="0"/>
              <a:t>(40 </a:t>
            </a:r>
            <a:r>
              <a:rPr lang="en-US" dirty="0" smtClean="0"/>
              <a:t>mg/</a:t>
            </a:r>
            <a:r>
              <a:rPr lang="en-US" dirty="0"/>
              <a:t>ml) were shown 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>
                <a:solidFill>
                  <a:srgbClr val="FF0000"/>
                </a:solidFill>
              </a:rPr>
              <a:t>reduce diplopia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extraocular </a:t>
            </a:r>
            <a:r>
              <a:rPr lang="en-US" dirty="0" smtClean="0">
                <a:solidFill>
                  <a:srgbClr val="FF0000"/>
                </a:solidFill>
              </a:rPr>
              <a:t>muscle size</a:t>
            </a:r>
            <a:r>
              <a:rPr lang="en-US" dirty="0" smtClean="0"/>
              <a:t> </a:t>
            </a:r>
            <a:r>
              <a:rPr lang="en-US" dirty="0"/>
              <a:t>in recent-onset and active GO by two </a:t>
            </a:r>
            <a:r>
              <a:rPr lang="en-US" dirty="0" smtClean="0"/>
              <a:t>randomized clinical </a:t>
            </a:r>
            <a:r>
              <a:rPr lang="en-US" dirty="0"/>
              <a:t>trials, with no serious local or </a:t>
            </a:r>
          </a:p>
          <a:p>
            <a:pPr marL="0" indent="0">
              <a:buNone/>
            </a:pPr>
            <a:r>
              <a:rPr lang="en-US" dirty="0" smtClean="0"/>
              <a:t>systemic </a:t>
            </a:r>
            <a:r>
              <a:rPr lang="en-US" dirty="0"/>
              <a:t>adverse </a:t>
            </a:r>
            <a:r>
              <a:rPr lang="en-US" dirty="0" smtClean="0"/>
              <a:t>effects.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Subconjunctival</a:t>
            </a:r>
            <a:r>
              <a:rPr lang="en-US" b="1" dirty="0">
                <a:solidFill>
                  <a:srgbClr val="FF0000"/>
                </a:solidFill>
              </a:rPr>
              <a:t> triamcinolone </a:t>
            </a:r>
            <a:r>
              <a:rPr lang="en-US" b="1" dirty="0" smtClean="0">
                <a:solidFill>
                  <a:srgbClr val="FF0000"/>
                </a:solidFill>
              </a:rPr>
              <a:t>injections </a:t>
            </a:r>
            <a:r>
              <a:rPr lang="en-US" dirty="0" smtClean="0"/>
              <a:t>were </a:t>
            </a:r>
            <a:r>
              <a:rPr lang="en-US" dirty="0"/>
              <a:t>effective in </a:t>
            </a:r>
            <a:r>
              <a:rPr lang="en-US" dirty="0">
                <a:solidFill>
                  <a:srgbClr val="FF0000"/>
                </a:solidFill>
              </a:rPr>
              <a:t>resolving eyelid swelling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mild </a:t>
            </a:r>
            <a:r>
              <a:rPr lang="en-US" dirty="0" smtClean="0">
                <a:solidFill>
                  <a:srgbClr val="FF0000"/>
                </a:solidFill>
              </a:rPr>
              <a:t>degrees of </a:t>
            </a:r>
            <a:r>
              <a:rPr lang="en-US" dirty="0">
                <a:solidFill>
                  <a:srgbClr val="FF0000"/>
                </a:solidFill>
              </a:rPr>
              <a:t>retraction </a:t>
            </a:r>
            <a:r>
              <a:rPr lang="en-US" dirty="0"/>
              <a:t>in recent-onset GO, the </a:t>
            </a:r>
            <a:r>
              <a:rPr lang="en-US" dirty="0">
                <a:solidFill>
                  <a:srgbClr val="00B0F0"/>
                </a:solidFill>
              </a:rPr>
              <a:t>only side </a:t>
            </a:r>
            <a:r>
              <a:rPr lang="en-US" dirty="0" smtClean="0">
                <a:solidFill>
                  <a:srgbClr val="00B0F0"/>
                </a:solidFill>
              </a:rPr>
              <a:t>effect</a:t>
            </a:r>
            <a:r>
              <a:rPr lang="en-US" dirty="0" smtClean="0"/>
              <a:t> being </a:t>
            </a:r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transient elevation in intraocular </a:t>
            </a:r>
            <a:r>
              <a:rPr lang="en-US" dirty="0" smtClean="0">
                <a:solidFill>
                  <a:srgbClr val="00B0F0"/>
                </a:solidFill>
              </a:rPr>
              <a:t>pressure.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849086"/>
            <a:ext cx="11756571" cy="53278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Treatment with other drugs, including </a:t>
            </a:r>
            <a:r>
              <a:rPr lang="en-US" dirty="0" smtClean="0">
                <a:solidFill>
                  <a:srgbClr val="FF0000"/>
                </a:solidFill>
              </a:rPr>
              <a:t>azathioprine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ciamexone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somatostatin analogues</a:t>
            </a:r>
            <a:r>
              <a:rPr lang="en-US" dirty="0"/>
              <a:t>, has </a:t>
            </a:r>
            <a:r>
              <a:rPr lang="en-US" dirty="0">
                <a:solidFill>
                  <a:srgbClr val="00B0F0"/>
                </a:solidFill>
              </a:rPr>
              <a:t>marginal or unproven beneficial </a:t>
            </a:r>
            <a:r>
              <a:rPr lang="en-US" dirty="0" smtClean="0">
                <a:solidFill>
                  <a:srgbClr val="00B0F0"/>
                </a:solidFill>
              </a:rPr>
              <a:t>effects </a:t>
            </a:r>
            <a:r>
              <a:rPr lang="en-US" dirty="0" smtClean="0"/>
              <a:t>on </a:t>
            </a:r>
            <a:r>
              <a:rPr lang="en-US" dirty="0"/>
              <a:t>GO.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Their </a:t>
            </a:r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cannot be recommended </a:t>
            </a:r>
            <a:r>
              <a:rPr lang="en-US" dirty="0"/>
              <a:t>for </a:t>
            </a:r>
            <a:r>
              <a:rPr lang="en-US" dirty="0" smtClean="0"/>
              <a:t>moderate-to-severe and </a:t>
            </a:r>
            <a:r>
              <a:rPr lang="en-US" dirty="0"/>
              <a:t>active GO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Intravenous immunoglobulins </a:t>
            </a:r>
            <a:r>
              <a:rPr lang="en-US" dirty="0" smtClean="0"/>
              <a:t>were found </a:t>
            </a:r>
            <a:r>
              <a:rPr lang="en-US" dirty="0"/>
              <a:t>to be comparably effective to high doses of oral </a:t>
            </a:r>
            <a:r>
              <a:rPr lang="en-US" dirty="0" smtClean="0"/>
              <a:t>GCs in </a:t>
            </a:r>
            <a:r>
              <a:rPr lang="en-US" dirty="0"/>
              <a:t>one randomized and in one prospective controlled trial</a:t>
            </a:r>
          </a:p>
          <a:p>
            <a:pPr marL="0" indent="0">
              <a:buNone/>
            </a:pPr>
            <a:r>
              <a:rPr lang="en-US" dirty="0"/>
              <a:t>however, the </a:t>
            </a:r>
            <a:r>
              <a:rPr lang="en-US" dirty="0">
                <a:solidFill>
                  <a:srgbClr val="0070C0"/>
                </a:solidFill>
              </a:rPr>
              <a:t>high costs </a:t>
            </a:r>
            <a:r>
              <a:rPr lang="en-US" dirty="0"/>
              <a:t>and, at that time, </a:t>
            </a:r>
            <a:r>
              <a:rPr lang="en-US" dirty="0" smtClean="0"/>
              <a:t>putative</a:t>
            </a:r>
            <a:r>
              <a:rPr lang="en-US" dirty="0" smtClean="0">
                <a:solidFill>
                  <a:srgbClr val="0070C0"/>
                </a:solidFill>
              </a:rPr>
              <a:t> viral </a:t>
            </a:r>
            <a:r>
              <a:rPr lang="en-US" dirty="0">
                <a:solidFill>
                  <a:srgbClr val="0070C0"/>
                </a:solidFill>
              </a:rPr>
              <a:t>(hepatitis and HIV) </a:t>
            </a:r>
          </a:p>
          <a:p>
            <a:pPr marL="0" indent="0">
              <a:buNone/>
            </a:pPr>
            <a:r>
              <a:rPr lang="en-US" dirty="0"/>
              <a:t>transfer markedly </a:t>
            </a:r>
            <a:r>
              <a:rPr lang="en-US" dirty="0" smtClean="0">
                <a:solidFill>
                  <a:srgbClr val="0070C0"/>
                </a:solidFill>
              </a:rPr>
              <a:t>limited the </a:t>
            </a:r>
            <a:r>
              <a:rPr lang="en-US" dirty="0">
                <a:solidFill>
                  <a:srgbClr val="0070C0"/>
                </a:solidFill>
              </a:rPr>
              <a:t>widespread use </a:t>
            </a:r>
            <a:r>
              <a:rPr lang="en-US" dirty="0"/>
              <a:t>of this cumbersome </a:t>
            </a:r>
            <a:r>
              <a:rPr lang="en-US" dirty="0" smtClean="0"/>
              <a:t>treatment.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Botulinum toxin </a:t>
            </a:r>
            <a:r>
              <a:rPr lang="en-US" dirty="0"/>
              <a:t>can also be beneficial to treat </a:t>
            </a:r>
            <a:r>
              <a:rPr lang="en-US" dirty="0">
                <a:solidFill>
                  <a:srgbClr val="00B0F0"/>
                </a:solidFill>
              </a:rPr>
              <a:t>upper-lid retraction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smtClean="0">
                <a:solidFill>
                  <a:srgbClr val="00B0F0"/>
                </a:solidFill>
              </a:rPr>
              <a:t>lag </a:t>
            </a:r>
            <a:r>
              <a:rPr lang="en-US" dirty="0" err="1" smtClean="0">
                <a:solidFill>
                  <a:srgbClr val="00B0F0"/>
                </a:solidFill>
              </a:rPr>
              <a:t>ophthalmos</a:t>
            </a:r>
            <a:r>
              <a:rPr lang="en-US" dirty="0">
                <a:solidFill>
                  <a:srgbClr val="00B0F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use of botulinum </a:t>
            </a:r>
            <a:r>
              <a:rPr lang="en-US" dirty="0" smtClean="0"/>
              <a:t>introduces an </a:t>
            </a:r>
            <a:r>
              <a:rPr lang="en-US" dirty="0" smtClean="0">
                <a:solidFill>
                  <a:srgbClr val="00B0F0"/>
                </a:solidFill>
              </a:rPr>
              <a:t>additional </a:t>
            </a:r>
            <a:r>
              <a:rPr lang="en-US" dirty="0">
                <a:solidFill>
                  <a:srgbClr val="00B0F0"/>
                </a:solidFill>
              </a:rPr>
              <a:t>variable </a:t>
            </a:r>
            <a:r>
              <a:rPr lang="en-US" dirty="0"/>
              <a:t>that needs to be </a:t>
            </a:r>
            <a:r>
              <a:rPr lang="en-US" dirty="0" smtClean="0"/>
              <a:t>considered when </a:t>
            </a:r>
            <a:r>
              <a:rPr lang="en-US" dirty="0"/>
              <a:t>following the </a:t>
            </a:r>
            <a:r>
              <a:rPr lang="en-US" dirty="0" smtClean="0"/>
              <a:t>patients.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587830"/>
            <a:ext cx="12087497" cy="61787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B0F0"/>
                </a:solidFill>
              </a:rPr>
              <a:t>Moderate-to-severe or progressive symptoms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b="1" dirty="0"/>
              <a:t>inflamed eyes </a:t>
            </a:r>
            <a:r>
              <a:rPr lang="en-US" sz="2000" dirty="0"/>
              <a:t>and </a:t>
            </a:r>
            <a:r>
              <a:rPr lang="en-US" sz="2000" b="1" dirty="0"/>
              <a:t>increasing diplopia </a:t>
            </a:r>
            <a:r>
              <a:rPr lang="en-US" sz="2000" dirty="0"/>
              <a:t>or </a:t>
            </a:r>
            <a:r>
              <a:rPr lang="en-US" sz="2000" b="1" dirty="0" err="1"/>
              <a:t>proptosis</a:t>
            </a:r>
            <a:r>
              <a:rPr lang="en-US" sz="2000" b="1" dirty="0"/>
              <a:t> [≥3 </a:t>
            </a:r>
            <a:r>
              <a:rPr lang="en-US" sz="2000" b="1" dirty="0" smtClean="0"/>
              <a:t>mm </a:t>
            </a:r>
            <a:r>
              <a:rPr lang="en-US" sz="2000" dirty="0" err="1" smtClean="0"/>
              <a:t>aboveULN</a:t>
            </a:r>
            <a:r>
              <a:rPr lang="en-US" sz="2000" dirty="0" smtClean="0"/>
              <a:t> ,</a:t>
            </a:r>
            <a:r>
              <a:rPr lang="en-US" sz="2000" b="1" dirty="0" smtClean="0"/>
              <a:t>mild </a:t>
            </a:r>
            <a:r>
              <a:rPr lang="en-US" sz="2000" b="1" dirty="0"/>
              <a:t>corneal irritation</a:t>
            </a:r>
            <a:r>
              <a:rPr lang="en-US" sz="2000" dirty="0"/>
              <a:t>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prednisone</a:t>
            </a:r>
            <a:r>
              <a:rPr lang="en-US" sz="2000" dirty="0">
                <a:solidFill>
                  <a:srgbClr val="FF0000"/>
                </a:solidFill>
              </a:rPr>
              <a:t>, 30 mg/day for four </a:t>
            </a:r>
            <a:r>
              <a:rPr lang="en-US" sz="2000" dirty="0" smtClean="0">
                <a:solidFill>
                  <a:srgbClr val="FF0000"/>
                </a:solidFill>
              </a:rPr>
              <a:t>weeks: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European Thyroid Association </a:t>
            </a:r>
            <a:r>
              <a:rPr lang="en-US" sz="2000" dirty="0" smtClean="0"/>
              <a:t>:initial </a:t>
            </a:r>
            <a:r>
              <a:rPr lang="en-US" sz="2000" dirty="0"/>
              <a:t>treatment with </a:t>
            </a:r>
            <a:r>
              <a:rPr lang="en-US" sz="2000" b="1" dirty="0"/>
              <a:t>IV glucocorticoids </a:t>
            </a:r>
            <a:r>
              <a:rPr lang="en-US" sz="2000" dirty="0"/>
              <a:t>(cumulative dose </a:t>
            </a:r>
            <a:r>
              <a:rPr lang="en-US" sz="2000" dirty="0" smtClean="0"/>
              <a:t>4.5</a:t>
            </a:r>
            <a:r>
              <a:rPr lang="en-US" sz="2000" dirty="0"/>
              <a:t>to 5 g over 12 weeks),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If </a:t>
            </a:r>
            <a:r>
              <a:rPr lang="en-US" sz="2000" b="1" dirty="0">
                <a:solidFill>
                  <a:srgbClr val="00B050"/>
                </a:solidFill>
              </a:rPr>
              <a:t>high-dose glucocorticoid therapy is contraindicated, cannot be tolerated, or is </a:t>
            </a:r>
            <a:r>
              <a:rPr lang="en-US" sz="2000" b="1" dirty="0" smtClean="0">
                <a:solidFill>
                  <a:srgbClr val="00B050"/>
                </a:solidFill>
              </a:rPr>
              <a:t>ineffective: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</a:rPr>
              <a:t>Rituximab:</a:t>
            </a:r>
            <a:r>
              <a:rPr lang="en-US" sz="2000" dirty="0" err="1">
                <a:solidFill>
                  <a:srgbClr val="00B0F0"/>
                </a:solidFill>
              </a:rPr>
              <a:t>glucocorticoid-refractory</a:t>
            </a:r>
            <a:r>
              <a:rPr lang="en-US" sz="2000" dirty="0"/>
              <a:t> disease who wish to </a:t>
            </a:r>
            <a:r>
              <a:rPr lang="en-US" sz="2000" dirty="0">
                <a:solidFill>
                  <a:srgbClr val="00B0F0"/>
                </a:solidFill>
              </a:rPr>
              <a:t>avoid </a:t>
            </a:r>
            <a:r>
              <a:rPr lang="en-US" sz="2000" dirty="0" smtClean="0">
                <a:solidFill>
                  <a:srgbClr val="00B0F0"/>
                </a:solidFill>
              </a:rPr>
              <a:t>decompression surgery </a:t>
            </a:r>
            <a:r>
              <a:rPr lang="en-US" sz="2000" dirty="0"/>
              <a:t>or, rarely, as initial therapy if glucocorticoids are </a:t>
            </a:r>
            <a:r>
              <a:rPr lang="en-US" sz="2000" dirty="0">
                <a:solidFill>
                  <a:srgbClr val="00B0F0"/>
                </a:solidFill>
              </a:rPr>
              <a:t>contraindicated or poorly </a:t>
            </a:r>
            <a:r>
              <a:rPr lang="en-US" sz="2000" dirty="0" smtClean="0">
                <a:solidFill>
                  <a:srgbClr val="00B0F0"/>
                </a:solidFill>
              </a:rPr>
              <a:t>tolerated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steroid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/>
              <a:t>psychosis</a:t>
            </a:r>
            <a:r>
              <a:rPr lang="en-US" sz="2000" dirty="0"/>
              <a:t>, </a:t>
            </a:r>
            <a:r>
              <a:rPr lang="en-US" sz="2000" b="1" dirty="0"/>
              <a:t>poorly controlled diabetes</a:t>
            </a:r>
            <a:r>
              <a:rPr lang="en-US" sz="2000" dirty="0"/>
              <a:t>).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external orbital radiation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orbital decompression surgery.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External orbital radiation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refractory </a:t>
            </a:r>
            <a:r>
              <a:rPr lang="en-US" sz="2000" dirty="0"/>
              <a:t>disease if </a:t>
            </a:r>
            <a:r>
              <a:rPr lang="en-US" sz="2000" b="1" dirty="0"/>
              <a:t>edema predominates </a:t>
            </a:r>
            <a:r>
              <a:rPr lang="en-US" sz="2000" dirty="0"/>
              <a:t>and the </a:t>
            </a:r>
            <a:r>
              <a:rPr lang="en-US" sz="2000" b="1" dirty="0"/>
              <a:t>local expertise </a:t>
            </a:r>
            <a:r>
              <a:rPr lang="en-US" sz="2000" dirty="0"/>
              <a:t>is available.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</a:rPr>
              <a:t>tocilizumab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interleukin-6 </a:t>
            </a:r>
            <a:r>
              <a:rPr lang="en-US" sz="2000" b="1" dirty="0"/>
              <a:t>antibody</a:t>
            </a:r>
            <a:r>
              <a:rPr lang="en-US" sz="2000" dirty="0"/>
              <a:t>)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</a:rPr>
              <a:t>teprotumumab</a:t>
            </a:r>
            <a:r>
              <a:rPr lang="en-US" sz="2000" dirty="0" smtClean="0"/>
              <a:t> (</a:t>
            </a:r>
            <a:r>
              <a:rPr lang="en-US" sz="2000" b="1" dirty="0" smtClean="0"/>
              <a:t>insulin-like </a:t>
            </a:r>
            <a:r>
              <a:rPr lang="en-US" sz="2000" b="1" dirty="0"/>
              <a:t>growth factor-1 [IGF-1</a:t>
            </a:r>
            <a:r>
              <a:rPr lang="en-US" sz="2000" b="1" dirty="0" smtClean="0"/>
              <a:t>]</a:t>
            </a:r>
            <a:r>
              <a:rPr lang="en-US" sz="2000" b="1" dirty="0"/>
              <a:t> receptor </a:t>
            </a:r>
            <a:r>
              <a:rPr lang="en-US" sz="2000" b="1" dirty="0" smtClean="0"/>
              <a:t>antibody)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1800" b="1" dirty="0"/>
              <a:t>Treatment of Graves' </a:t>
            </a:r>
            <a:r>
              <a:rPr lang="en-US" sz="1800" b="1" dirty="0" err="1"/>
              <a:t>orbitopathy</a:t>
            </a:r>
            <a:r>
              <a:rPr lang="en-US" sz="1800" b="1" dirty="0"/>
              <a:t> (</a:t>
            </a:r>
            <a:r>
              <a:rPr lang="en-US" sz="1800" b="1" dirty="0" err="1"/>
              <a:t>ophthalmopathy</a:t>
            </a:r>
            <a:r>
              <a:rPr lang="en-US" sz="1800" b="1" dirty="0"/>
              <a:t>) up to date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2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74320"/>
            <a:ext cx="10515600" cy="908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300" b="1" dirty="0">
                <a:solidFill>
                  <a:srgbClr val="FF66CC"/>
                </a:solidFill>
              </a:rPr>
              <a:t>Ineffective medical </a:t>
            </a:r>
            <a:r>
              <a:rPr lang="en-US" sz="3300" b="1" dirty="0" smtClean="0">
                <a:solidFill>
                  <a:srgbClr val="FF66CC"/>
                </a:solidFill>
              </a:rPr>
              <a:t>therapies:</a:t>
            </a:r>
          </a:p>
          <a:p>
            <a:pPr marL="0" indent="0">
              <a:buNone/>
            </a:pPr>
            <a:endParaRPr lang="en-US" sz="3300" b="1" dirty="0">
              <a:solidFill>
                <a:srgbClr val="FF66CC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9900"/>
                </a:solidFill>
              </a:rPr>
              <a:t>Somatostatin </a:t>
            </a:r>
            <a:r>
              <a:rPr lang="en-US" sz="2400" b="1" dirty="0">
                <a:solidFill>
                  <a:srgbClr val="009900"/>
                </a:solidFill>
              </a:rPr>
              <a:t>analogs </a:t>
            </a:r>
            <a:endParaRPr lang="en-US" sz="2400" b="1" dirty="0" smtClean="0">
              <a:solidFill>
                <a:srgbClr val="0099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no </a:t>
            </a:r>
            <a:r>
              <a:rPr lang="en-US" sz="2400" dirty="0">
                <a:solidFill>
                  <a:srgbClr val="002060"/>
                </a:solidFill>
              </a:rPr>
              <a:t>role in the routine </a:t>
            </a:r>
            <a:r>
              <a:rPr lang="en-US" sz="2400" dirty="0" smtClean="0">
                <a:solidFill>
                  <a:srgbClr val="002060"/>
                </a:solidFill>
              </a:rPr>
              <a:t>treatment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slightly lower clinical </a:t>
            </a:r>
            <a:r>
              <a:rPr lang="en-US" sz="2400" dirty="0">
                <a:solidFill>
                  <a:srgbClr val="002060"/>
                </a:solidFill>
              </a:rPr>
              <a:t>activity score than placebo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no </a:t>
            </a:r>
            <a:r>
              <a:rPr lang="en-US" sz="2400" dirty="0">
                <a:solidFill>
                  <a:srgbClr val="002060"/>
                </a:solidFill>
              </a:rPr>
              <a:t>advantages for other important outcomes (diplopia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proptosis</a:t>
            </a:r>
            <a:r>
              <a:rPr lang="en-US" sz="2400" dirty="0">
                <a:solidFill>
                  <a:srgbClr val="002060"/>
                </a:solidFill>
              </a:rPr>
              <a:t>, lid aperture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9900"/>
                </a:solidFill>
              </a:rPr>
              <a:t>Diuretics </a:t>
            </a:r>
          </a:p>
          <a:p>
            <a:pPr marL="0" indent="0">
              <a:buNone/>
            </a:pPr>
            <a:r>
              <a:rPr lang="en-US" sz="2400" dirty="0" smtClean="0"/>
              <a:t>diuretics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002060"/>
                </a:solidFill>
              </a:rPr>
              <a:t>not helpful </a:t>
            </a:r>
            <a:r>
              <a:rPr lang="en-US" sz="2400" dirty="0"/>
              <a:t>but continue to be widely prescribed for </a:t>
            </a:r>
            <a:r>
              <a:rPr lang="en-US" sz="2400" dirty="0" smtClean="0"/>
              <a:t>this condition.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000" b="1" dirty="0"/>
              <a:t>Treatment of Graves' </a:t>
            </a:r>
            <a:r>
              <a:rPr lang="en-US" sz="2000" b="1" dirty="0" err="1"/>
              <a:t>orbitopathy</a:t>
            </a:r>
            <a:r>
              <a:rPr lang="en-US" sz="2000" b="1" dirty="0"/>
              <a:t> (</a:t>
            </a:r>
            <a:r>
              <a:rPr lang="en-US" sz="2000" b="1" dirty="0" err="1"/>
              <a:t>ophthalmopathy</a:t>
            </a:r>
            <a:r>
              <a:rPr lang="en-US" sz="2000" b="1" dirty="0"/>
              <a:t>) up to date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0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9900"/>
                </a:solidFill>
              </a:rPr>
              <a:t>How Should Moderate-to-Severe and Inactive GO </a:t>
            </a:r>
            <a:r>
              <a:rPr lang="en-US" sz="3200" b="1" dirty="0" smtClean="0">
                <a:solidFill>
                  <a:srgbClr val="009900"/>
                </a:solidFill>
              </a:rPr>
              <a:t>Be Managed</a:t>
            </a:r>
            <a:r>
              <a:rPr lang="en-US" sz="3200" b="1" dirty="0">
                <a:solidFill>
                  <a:srgbClr val="009900"/>
                </a:solidFill>
              </a:rPr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2" y="953589"/>
            <a:ext cx="12048308" cy="5811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This condition can require different degrees of </a:t>
            </a:r>
            <a:r>
              <a:rPr lang="en-US" sz="2400" b="1" dirty="0" smtClean="0">
                <a:solidFill>
                  <a:srgbClr val="009900"/>
                </a:solidFill>
              </a:rPr>
              <a:t>surgical rehabilitation</a:t>
            </a:r>
            <a:r>
              <a:rPr lang="en-US" sz="2400" b="1" dirty="0"/>
              <a:t>. The type </a:t>
            </a:r>
            <a:r>
              <a:rPr lang="en-US" sz="2400" b="1" dirty="0" smtClean="0"/>
              <a:t>and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400" b="1" dirty="0"/>
              <a:t>extension of surgeries depends on the </a:t>
            </a:r>
            <a:r>
              <a:rPr lang="en-US" sz="2400" b="1" dirty="0">
                <a:solidFill>
                  <a:srgbClr val="FF0000"/>
                </a:solidFill>
              </a:rPr>
              <a:t>amount of disfigurement and/or Functional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impairment</a:t>
            </a:r>
            <a:r>
              <a:rPr lang="en-US" sz="2400" b="1" dirty="0" smtClean="0"/>
              <a:t> </a:t>
            </a:r>
            <a:r>
              <a:rPr lang="en-US" sz="2400" b="1" dirty="0"/>
              <a:t>that </a:t>
            </a:r>
            <a:r>
              <a:rPr lang="en-US" sz="2400" b="1" dirty="0">
                <a:solidFill>
                  <a:srgbClr val="FF0000"/>
                </a:solidFill>
              </a:rPr>
              <a:t>persists</a:t>
            </a:r>
            <a:r>
              <a:rPr lang="en-US" sz="2400" b="1" dirty="0"/>
              <a:t> in the </a:t>
            </a:r>
            <a:r>
              <a:rPr lang="en-US" sz="2400" b="1" dirty="0">
                <a:solidFill>
                  <a:srgbClr val="FF0000"/>
                </a:solidFill>
              </a:rPr>
              <a:t>post </a:t>
            </a:r>
            <a:r>
              <a:rPr lang="en-US" sz="2400" b="1" dirty="0" smtClean="0">
                <a:solidFill>
                  <a:srgbClr val="FF0000"/>
                </a:solidFill>
              </a:rPr>
              <a:t>inflammatory phase </a:t>
            </a:r>
            <a:r>
              <a:rPr lang="en-US" sz="2400" b="1" dirty="0"/>
              <a:t>of the disease.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Decompression </a:t>
            </a:r>
            <a:r>
              <a:rPr lang="en-US" sz="2400" b="1" dirty="0">
                <a:solidFill>
                  <a:srgbClr val="FF0000"/>
                </a:solidFill>
              </a:rPr>
              <a:t>surgery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strabismus surgery</a:t>
            </a:r>
            <a:r>
              <a:rPr lang="en-US" sz="2400" b="1" dirty="0" smtClean="0"/>
              <a:t>,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lid lengthening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cosmetic periorbital </a:t>
            </a:r>
          </a:p>
          <a:p>
            <a:pPr marL="0" indent="0">
              <a:buNone/>
            </a:pPr>
            <a:r>
              <a:rPr lang="en-US" sz="2400" b="1" dirty="0" smtClean="0"/>
              <a:t>Surgeries can </a:t>
            </a:r>
            <a:r>
              <a:rPr lang="en-US" sz="2400" b="1" dirty="0"/>
              <a:t>be necessary and should be performed in the </a:t>
            </a:r>
            <a:r>
              <a:rPr lang="en-US" sz="2400" b="1" dirty="0" smtClean="0"/>
              <a:t>given order </a:t>
            </a:r>
            <a:r>
              <a:rPr lang="en-US" sz="2400" b="1" dirty="0"/>
              <a:t>as the preceding </a:t>
            </a:r>
          </a:p>
          <a:p>
            <a:pPr marL="0" indent="0">
              <a:buNone/>
            </a:pPr>
            <a:r>
              <a:rPr lang="en-US" sz="2400" b="1" dirty="0"/>
              <a:t>step may influence the necessity </a:t>
            </a:r>
            <a:r>
              <a:rPr lang="en-US" sz="2400" b="1" dirty="0" smtClean="0"/>
              <a:t>or the </a:t>
            </a:r>
            <a:r>
              <a:rPr lang="en-US" sz="2400" b="1" dirty="0"/>
              <a:t>extension of the step that </a:t>
            </a:r>
            <a:r>
              <a:rPr lang="en-US" sz="2400" b="1" dirty="0" smtClean="0"/>
              <a:t>follows.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3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600892"/>
            <a:ext cx="11639006" cy="610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Decompression Surgery</a:t>
            </a:r>
          </a:p>
          <a:p>
            <a:pPr marL="0" indent="0">
              <a:buNone/>
            </a:pPr>
            <a:r>
              <a:rPr lang="en-US" sz="2400" dirty="0" smtClean="0"/>
              <a:t>depending on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B0F0"/>
                </a:solidFill>
              </a:rPr>
              <a:t> severity </a:t>
            </a:r>
            <a:r>
              <a:rPr lang="en-US" sz="2400" dirty="0"/>
              <a:t>of the </a:t>
            </a:r>
            <a:r>
              <a:rPr lang="en-US" sz="2400" dirty="0" err="1"/>
              <a:t>orbitopathy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anatomical background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concomitant diseases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patient expectations </a:t>
            </a:r>
            <a:r>
              <a:rPr lang="en-US" sz="2400" dirty="0" smtClean="0">
                <a:solidFill>
                  <a:srgbClr val="00B0F0"/>
                </a:solidFill>
              </a:rPr>
              <a:t>and social/cultural </a:t>
            </a:r>
            <a:r>
              <a:rPr lang="en-US" sz="2400" dirty="0"/>
              <a:t>background.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No technique fits all.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Minimally invasive </a:t>
            </a:r>
            <a:r>
              <a:rPr lang="en-US" sz="2400" dirty="0"/>
              <a:t>approaches are preferred. </a:t>
            </a:r>
          </a:p>
          <a:p>
            <a:pPr marL="0" indent="0">
              <a:buNone/>
            </a:pPr>
            <a:r>
              <a:rPr lang="en-US" sz="2400" dirty="0" smtClean="0"/>
              <a:t>Decompression surgery </a:t>
            </a:r>
            <a:r>
              <a:rPr lang="en-US" sz="2400" dirty="0"/>
              <a:t>is aimed at </a:t>
            </a:r>
            <a:r>
              <a:rPr lang="en-US" sz="2400" dirty="0">
                <a:solidFill>
                  <a:srgbClr val="00B0F0"/>
                </a:solidFill>
              </a:rPr>
              <a:t>reducing the raised </a:t>
            </a:r>
            <a:r>
              <a:rPr lang="en-US" sz="2400" dirty="0" err="1">
                <a:solidFill>
                  <a:srgbClr val="00B0F0"/>
                </a:solidFill>
              </a:rPr>
              <a:t>intraorbital</a:t>
            </a:r>
            <a:r>
              <a:rPr lang="en-US" sz="2400" dirty="0">
                <a:solidFill>
                  <a:srgbClr val="00B0F0"/>
                </a:solidFill>
              </a:rPr>
              <a:t> pressure</a:t>
            </a:r>
          </a:p>
          <a:p>
            <a:pPr marL="0" indent="0">
              <a:buNone/>
            </a:pPr>
            <a:r>
              <a:rPr lang="en-US" sz="2400" dirty="0"/>
              <a:t>which is </a:t>
            </a:r>
            <a:r>
              <a:rPr lang="en-US" sz="2400" dirty="0">
                <a:solidFill>
                  <a:srgbClr val="00B0F0"/>
                </a:solidFill>
              </a:rPr>
              <a:t>responsible</a:t>
            </a:r>
            <a:r>
              <a:rPr lang="en-US" sz="2400" dirty="0"/>
              <a:t> for the typical signs and </a:t>
            </a:r>
            <a:r>
              <a:rPr lang="en-US" sz="2400" dirty="0" smtClean="0"/>
              <a:t>symptoms of </a:t>
            </a:r>
            <a:r>
              <a:rPr lang="en-US" sz="2400" dirty="0"/>
              <a:t>the disease.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9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5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757646"/>
            <a:ext cx="11900263" cy="5969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When </a:t>
            </a:r>
            <a:r>
              <a:rPr lang="en-US" b="1" dirty="0">
                <a:solidFill>
                  <a:srgbClr val="00B0F0"/>
                </a:solidFill>
              </a:rPr>
              <a:t>decompression surgery </a:t>
            </a:r>
            <a:r>
              <a:rPr lang="en-US" b="1" dirty="0"/>
              <a:t>is performed on </a:t>
            </a:r>
            <a:r>
              <a:rPr lang="en-US" b="1" dirty="0" smtClean="0"/>
              <a:t>patients affected </a:t>
            </a:r>
            <a:r>
              <a:rPr lang="en-US" b="1" dirty="0"/>
              <a:t>with moderate-to-severe and inactive GO, </a:t>
            </a:r>
            <a:r>
              <a:rPr lang="en-US" b="1" dirty="0" smtClean="0"/>
              <a:t>expected beneficial </a:t>
            </a:r>
            <a:r>
              <a:rPr lang="en-US" b="1" dirty="0"/>
              <a:t>effects include </a:t>
            </a:r>
            <a:r>
              <a:rPr lang="en-US" b="1" dirty="0">
                <a:solidFill>
                  <a:srgbClr val="FF0000"/>
                </a:solidFill>
              </a:rPr>
              <a:t>reduction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exophthalmos,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periorbital puffiness </a:t>
            </a:r>
            <a:r>
              <a:rPr lang="en-US" b="1" dirty="0"/>
              <a:t>(swelling and fat prolapse)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lid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retraction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43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718456"/>
            <a:ext cx="12048309" cy="6139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Other </a:t>
            </a:r>
            <a:r>
              <a:rPr lang="en-US" sz="2400" b="1" dirty="0" smtClean="0">
                <a:solidFill>
                  <a:srgbClr val="FF0000"/>
                </a:solidFill>
              </a:rPr>
              <a:t>positive </a:t>
            </a:r>
            <a:r>
              <a:rPr lang="en-US" sz="2400" b="1" dirty="0">
                <a:solidFill>
                  <a:srgbClr val="FF0000"/>
                </a:solidFill>
              </a:rPr>
              <a:t>effects </a:t>
            </a:r>
            <a:r>
              <a:rPr lang="en-US" sz="2400" b="1" dirty="0"/>
              <a:t>of decompression include a </a:t>
            </a:r>
            <a:r>
              <a:rPr lang="en-US" sz="2400" b="1" dirty="0">
                <a:solidFill>
                  <a:srgbClr val="FF0000"/>
                </a:solidFill>
              </a:rPr>
              <a:t>decrease </a:t>
            </a:r>
            <a:r>
              <a:rPr lang="en-US" sz="2400" b="1" dirty="0" smtClean="0">
                <a:solidFill>
                  <a:srgbClr val="FF0000"/>
                </a:solidFill>
              </a:rPr>
              <a:t>in intraocular </a:t>
            </a:r>
            <a:r>
              <a:rPr lang="en-US" sz="2400" b="1" dirty="0">
                <a:solidFill>
                  <a:srgbClr val="FF0000"/>
                </a:solidFill>
              </a:rPr>
              <a:t>tension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relief of pain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improvement </a:t>
            </a:r>
            <a:r>
              <a:rPr lang="en-US" sz="2400" b="1" dirty="0" err="1" smtClean="0">
                <a:solidFill>
                  <a:srgbClr val="FF0000"/>
                </a:solidFill>
              </a:rPr>
              <a:t>in</a:t>
            </a:r>
            <a:r>
              <a:rPr lang="en-US" sz="2400" b="1" dirty="0" err="1">
                <a:solidFill>
                  <a:srgbClr val="FF0000"/>
                </a:solidFill>
              </a:rPr>
              <a:t>preexisting</a:t>
            </a:r>
            <a:r>
              <a:rPr lang="en-US" sz="2400" b="1" dirty="0">
                <a:solidFill>
                  <a:srgbClr val="FF0000"/>
                </a:solidFill>
              </a:rPr>
              <a:t> strabismus/requirement </a:t>
            </a:r>
            <a:r>
              <a:rPr lang="en-US" sz="2400" b="1" dirty="0"/>
              <a:t>for subsequent </a:t>
            </a:r>
            <a:r>
              <a:rPr lang="en-US" sz="2400" b="1" dirty="0" smtClean="0"/>
              <a:t>surgical correction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cure of postural visual obscuration </a:t>
            </a:r>
            <a:r>
              <a:rPr lang="en-US" sz="2400" b="1" dirty="0" smtClean="0"/>
              <a:t>in patients </a:t>
            </a:r>
            <a:r>
              <a:rPr lang="en-US" sz="2400" b="1" dirty="0"/>
              <a:t>with orbital and optic nerve </a:t>
            </a:r>
            <a:r>
              <a:rPr lang="en-US" sz="2400" b="1" dirty="0" err="1"/>
              <a:t>microvasculopathy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The most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common complications </a:t>
            </a:r>
            <a:r>
              <a:rPr lang="en-US" sz="2400" b="1" dirty="0"/>
              <a:t>are new onset or </a:t>
            </a:r>
            <a:r>
              <a:rPr lang="en-US" sz="2400" b="1" dirty="0" smtClean="0">
                <a:solidFill>
                  <a:srgbClr val="FF0000"/>
                </a:solidFill>
              </a:rPr>
              <a:t>worsening of </a:t>
            </a:r>
            <a:r>
              <a:rPr lang="en-US" sz="2400" b="1" dirty="0">
                <a:solidFill>
                  <a:srgbClr val="FF0000"/>
                </a:solidFill>
              </a:rPr>
              <a:t>preexisting strabismus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globe dystopia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6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6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783771"/>
            <a:ext cx="11760926" cy="5393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9900"/>
                </a:solidFill>
              </a:rPr>
              <a:t>What Should Be the Clinicians’ General Approach </a:t>
            </a:r>
            <a:r>
              <a:rPr lang="en-US" sz="2400" b="1" dirty="0" smtClean="0">
                <a:solidFill>
                  <a:srgbClr val="009900"/>
                </a:solidFill>
              </a:rPr>
              <a:t>to Patients </a:t>
            </a:r>
            <a:r>
              <a:rPr lang="en-US" sz="2400" b="1" dirty="0">
                <a:solidFill>
                  <a:srgbClr val="009900"/>
                </a:solidFill>
              </a:rPr>
              <a:t>with GO?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quality </a:t>
            </a:r>
            <a:r>
              <a:rPr lang="en-US" sz="2400" dirty="0">
                <a:solidFill>
                  <a:srgbClr val="0070C0"/>
                </a:solidFill>
              </a:rPr>
              <a:t>of life (</a:t>
            </a:r>
            <a:r>
              <a:rPr lang="en-US" sz="2400" dirty="0" err="1">
                <a:solidFill>
                  <a:srgbClr val="0070C0"/>
                </a:solidFill>
              </a:rPr>
              <a:t>QoL</a:t>
            </a:r>
            <a:r>
              <a:rPr lang="en-US" sz="2400" dirty="0">
                <a:solidFill>
                  <a:srgbClr val="0070C0"/>
                </a:solidFill>
              </a:rPr>
              <a:t>) surveys 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reduced </a:t>
            </a:r>
            <a:r>
              <a:rPr lang="en-US" sz="2400" dirty="0" err="1" smtClean="0">
                <a:solidFill>
                  <a:srgbClr val="FF0000"/>
                </a:solidFill>
              </a:rPr>
              <a:t>QoL</a:t>
            </a:r>
            <a:r>
              <a:rPr lang="en-US" sz="2400" dirty="0"/>
              <a:t>, equivalent to having </a:t>
            </a:r>
            <a:r>
              <a:rPr lang="en-US" sz="2400" dirty="0">
                <a:solidFill>
                  <a:srgbClr val="FF0000"/>
                </a:solidFill>
              </a:rPr>
              <a:t>diabetes</a:t>
            </a:r>
            <a:r>
              <a:rPr lang="en-US" sz="2400" dirty="0"/>
              <a:t> or certain </a:t>
            </a:r>
            <a:r>
              <a:rPr lang="en-US" sz="2400" dirty="0">
                <a:solidFill>
                  <a:srgbClr val="FF0000"/>
                </a:solidFill>
              </a:rPr>
              <a:t>cancers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Optimal treatment </a:t>
            </a:r>
            <a:r>
              <a:rPr lang="en-US" sz="2400" dirty="0"/>
              <a:t>has been shown to </a:t>
            </a:r>
            <a:r>
              <a:rPr lang="en-US" sz="2400" dirty="0">
                <a:solidFill>
                  <a:srgbClr val="FF0000"/>
                </a:solidFill>
              </a:rPr>
              <a:t>improve </a:t>
            </a:r>
            <a:r>
              <a:rPr lang="en-US" sz="2400" dirty="0" err="1">
                <a:solidFill>
                  <a:srgbClr val="FF0000"/>
                </a:solidFill>
              </a:rPr>
              <a:t>QoL</a:t>
            </a:r>
            <a:r>
              <a:rPr lang="en-US" sz="2400" dirty="0">
                <a:solidFill>
                  <a:srgbClr val="FF0000"/>
                </a:solidFill>
              </a:rPr>
              <a:t> in </a:t>
            </a:r>
            <a:r>
              <a:rPr lang="en-US" sz="2400" dirty="0"/>
              <a:t>such patients.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Direct </a:t>
            </a:r>
            <a:r>
              <a:rPr lang="en-US" sz="2400" dirty="0">
                <a:solidFill>
                  <a:srgbClr val="0070C0"/>
                </a:solidFill>
              </a:rPr>
              <a:t>and indirect costs 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err="1" smtClean="0"/>
              <a:t>disabilityand</a:t>
            </a:r>
            <a:r>
              <a:rPr lang="en-US" sz="2400" dirty="0" smtClean="0"/>
              <a:t>/or </a:t>
            </a:r>
            <a:r>
              <a:rPr lang="en-US" sz="2400" dirty="0"/>
              <a:t>unemployment) are significant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744583"/>
            <a:ext cx="11834949" cy="591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Squint Surgery</a:t>
            </a:r>
          </a:p>
          <a:p>
            <a:pPr marL="0" indent="0">
              <a:buNone/>
            </a:pPr>
            <a:r>
              <a:rPr lang="en-US" sz="2400" dirty="0"/>
              <a:t>Squint surgery aims firstly to </a:t>
            </a:r>
            <a:r>
              <a:rPr lang="en-US" sz="2400" dirty="0">
                <a:solidFill>
                  <a:srgbClr val="0070C0"/>
                </a:solidFill>
              </a:rPr>
              <a:t>restore fusion </a:t>
            </a:r>
            <a:r>
              <a:rPr lang="en-US" sz="2400" dirty="0"/>
              <a:t>in </a:t>
            </a:r>
            <a:r>
              <a:rPr lang="en-US" sz="2400" dirty="0" smtClean="0"/>
              <a:t>primary position </a:t>
            </a:r>
            <a:r>
              <a:rPr lang="en-US" sz="2400" dirty="0">
                <a:solidFill>
                  <a:srgbClr val="0070C0"/>
                </a:solidFill>
              </a:rPr>
              <a:t>avoiding diplopia </a:t>
            </a:r>
            <a:r>
              <a:rPr lang="en-US" sz="2400" dirty="0"/>
              <a:t>in down </a:t>
            </a:r>
          </a:p>
          <a:p>
            <a:pPr marL="0" indent="0">
              <a:buNone/>
            </a:pPr>
            <a:r>
              <a:rPr lang="en-US" sz="2400" dirty="0" smtClean="0"/>
              <a:t>gaze </a:t>
            </a:r>
            <a:r>
              <a:rPr lang="en-US" sz="2400" dirty="0"/>
              <a:t>and then to </a:t>
            </a:r>
            <a:r>
              <a:rPr lang="en-US" sz="2400" dirty="0" smtClean="0"/>
              <a:t>correct residual </a:t>
            </a:r>
            <a:r>
              <a:rPr lang="en-US" sz="2400" dirty="0" err="1"/>
              <a:t>incomitances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achieved </a:t>
            </a:r>
            <a:r>
              <a:rPr lang="en-US" sz="2400" dirty="0" smtClean="0"/>
              <a:t>by means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0070C0"/>
                </a:solidFill>
              </a:rPr>
              <a:t>extension of extraocular rectus muscle </a:t>
            </a:r>
            <a:r>
              <a:rPr lang="en-US" sz="2400" dirty="0" smtClean="0">
                <a:solidFill>
                  <a:srgbClr val="0070C0"/>
                </a:solidFill>
              </a:rPr>
              <a:t>recessions </a:t>
            </a:r>
            <a:r>
              <a:rPr lang="en-US" sz="2400" dirty="0" smtClean="0"/>
              <a:t>and </a:t>
            </a:r>
            <a:r>
              <a:rPr lang="en-US" sz="2400" dirty="0" err="1"/>
              <a:t>retroequatorial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myopexias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. </a:t>
            </a:r>
            <a:r>
              <a:rPr lang="en-US" sz="2400" dirty="0">
                <a:solidFill>
                  <a:srgbClr val="FF0000"/>
                </a:solidFill>
              </a:rPr>
              <a:t>Extraocular muscle </a:t>
            </a:r>
            <a:r>
              <a:rPr lang="en-US" sz="2400" dirty="0" smtClean="0">
                <a:solidFill>
                  <a:srgbClr val="FF0000"/>
                </a:solidFill>
              </a:rPr>
              <a:t>recessions </a:t>
            </a:r>
            <a:r>
              <a:rPr lang="en-US" sz="2400" dirty="0" smtClean="0"/>
              <a:t>often </a:t>
            </a:r>
            <a:r>
              <a:rPr lang="en-US" sz="2400" dirty="0"/>
              <a:t>need to be generous, thus tendons </a:t>
            </a:r>
            <a:r>
              <a:rPr lang="en-US" sz="2400" dirty="0" smtClean="0"/>
              <a:t>elongations and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simultaneous </a:t>
            </a:r>
            <a:r>
              <a:rPr lang="en-US" sz="2400" dirty="0">
                <a:solidFill>
                  <a:srgbClr val="FF0000"/>
                </a:solidFill>
              </a:rPr>
              <a:t>conjunctiva recession </a:t>
            </a:r>
            <a:r>
              <a:rPr lang="en-US" sz="2400" dirty="0"/>
              <a:t>are mandatory </a:t>
            </a:r>
            <a:r>
              <a:rPr lang="en-US" sz="2400" dirty="0" smtClean="0"/>
              <a:t>for maintaining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contact arch </a:t>
            </a:r>
            <a:r>
              <a:rPr lang="en-US" sz="2400" dirty="0"/>
              <a:t>and avoiding loss of effectiveness of recession surgery.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Rarely</a:t>
            </a:r>
            <a:r>
              <a:rPr lang="en-US" sz="2400" dirty="0">
                <a:solidFill>
                  <a:srgbClr val="00B0F0"/>
                </a:solidFill>
              </a:rPr>
              <a:t>, oblique muscles need </a:t>
            </a:r>
            <a:r>
              <a:rPr lang="en-US" sz="2400" dirty="0" smtClean="0">
                <a:solidFill>
                  <a:srgbClr val="00B0F0"/>
                </a:solidFill>
              </a:rPr>
              <a:t>to be </a:t>
            </a:r>
            <a:r>
              <a:rPr lang="en-US" sz="2400" dirty="0">
                <a:solidFill>
                  <a:srgbClr val="00B0F0"/>
                </a:solidFill>
              </a:rPr>
              <a:t>operated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Topical anesthesia </a:t>
            </a:r>
            <a:r>
              <a:rPr lang="en-US" sz="2400" dirty="0"/>
              <a:t>can be used; </a:t>
            </a:r>
            <a:r>
              <a:rPr lang="en-US" sz="2400" dirty="0">
                <a:solidFill>
                  <a:srgbClr val="FF0000"/>
                </a:solidFill>
              </a:rPr>
              <a:t>general </a:t>
            </a:r>
            <a:r>
              <a:rPr lang="en-US" sz="2400" dirty="0" smtClean="0">
                <a:solidFill>
                  <a:srgbClr val="FF0000"/>
                </a:solidFill>
              </a:rPr>
              <a:t>anesthesia </a:t>
            </a:r>
            <a:r>
              <a:rPr lang="en-US" sz="2400" dirty="0" smtClean="0"/>
              <a:t>is </a:t>
            </a:r>
            <a:r>
              <a:rPr lang="en-US" sz="2400" dirty="0"/>
              <a:t>to be considered when more muscles need to </a:t>
            </a:r>
            <a:r>
              <a:rPr lang="en-US" sz="2400" dirty="0" smtClean="0"/>
              <a:t>be operated </a:t>
            </a:r>
            <a:r>
              <a:rPr lang="en-US" sz="2400" dirty="0"/>
              <a:t>or when correcting residual </a:t>
            </a:r>
            <a:r>
              <a:rPr lang="en-US" sz="2400" dirty="0" err="1"/>
              <a:t>incomitances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4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809897"/>
            <a:ext cx="11157857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Eyelid Surgery</a:t>
            </a:r>
          </a:p>
          <a:p>
            <a:pPr marL="0" indent="0">
              <a:buNone/>
            </a:pPr>
            <a:r>
              <a:rPr lang="en-US" sz="2400" dirty="0"/>
              <a:t>In GO, </a:t>
            </a:r>
            <a:r>
              <a:rPr lang="en-US" sz="2400" dirty="0">
                <a:solidFill>
                  <a:srgbClr val="FF0000"/>
                </a:solidFill>
              </a:rPr>
              <a:t>upper- and lower-lid retraction </a:t>
            </a:r>
            <a:r>
              <a:rPr lang="en-US" sz="2400" dirty="0"/>
              <a:t>are due to </a:t>
            </a:r>
            <a:r>
              <a:rPr lang="en-US" sz="2400" dirty="0" smtClean="0"/>
              <a:t>a combination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inflammation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fibrosis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adrenergic </a:t>
            </a:r>
            <a:r>
              <a:rPr lang="en-US" sz="2400" dirty="0" smtClean="0">
                <a:solidFill>
                  <a:srgbClr val="FF0000"/>
                </a:solidFill>
              </a:rPr>
              <a:t>stimulation </a:t>
            </a:r>
            <a:r>
              <a:rPr lang="en-US" sz="2400" dirty="0" smtClean="0"/>
              <a:t>and </a:t>
            </a:r>
            <a:r>
              <a:rPr lang="en-US" sz="2400" dirty="0">
                <a:solidFill>
                  <a:srgbClr val="FF0000"/>
                </a:solidFill>
              </a:rPr>
              <a:t>restriction of vertical rectus </a:t>
            </a:r>
            <a:r>
              <a:rPr lang="en-US" sz="2400" dirty="0"/>
              <a:t>muscles.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Exophthalmos </a:t>
            </a:r>
            <a:r>
              <a:rPr lang="en-US" sz="2400" dirty="0" smtClean="0"/>
              <a:t>also </a:t>
            </a:r>
            <a:r>
              <a:rPr lang="en-US" sz="2400" dirty="0"/>
              <a:t>contributes to </a:t>
            </a:r>
            <a:r>
              <a:rPr lang="en-US" sz="2400" dirty="0">
                <a:solidFill>
                  <a:srgbClr val="FF0000"/>
                </a:solidFill>
              </a:rPr>
              <a:t>increasing eyelid aperture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FF0000"/>
                </a:solidFill>
              </a:rPr>
              <a:t>displacing</a:t>
            </a:r>
            <a:r>
              <a:rPr lang="en-US" sz="2400" dirty="0" smtClean="0"/>
              <a:t> </a:t>
            </a:r>
            <a:r>
              <a:rPr lang="en-US" sz="2400" dirty="0"/>
              <a:t>either the upper or the lower lid.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6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927463"/>
            <a:ext cx="11756571" cy="5826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 number of </a:t>
            </a:r>
            <a:r>
              <a:rPr lang="en-US" sz="2400" b="1" dirty="0">
                <a:solidFill>
                  <a:srgbClr val="FF0000"/>
                </a:solidFill>
              </a:rPr>
              <a:t>autologous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FF0000"/>
                </a:solidFill>
              </a:rPr>
              <a:t> homologous, </a:t>
            </a:r>
            <a:r>
              <a:rPr lang="en-US" sz="2400" b="1" dirty="0" err="1">
                <a:solidFill>
                  <a:srgbClr val="FF0000"/>
                </a:solidFill>
              </a:rPr>
              <a:t>xenogenic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 synthetic materials 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ethanol-preserved </a:t>
            </a:r>
            <a:r>
              <a:rPr lang="en-US" sz="2400" b="1" dirty="0"/>
              <a:t>donor sclera,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upper-</a:t>
            </a:r>
            <a:r>
              <a:rPr lang="en-US" sz="2400" b="1" dirty="0"/>
              <a:t>lid tarsus,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cartilage </a:t>
            </a:r>
            <a:r>
              <a:rPr lang="en-US" sz="2400" b="1" dirty="0"/>
              <a:t>grafts,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porous </a:t>
            </a:r>
            <a:r>
              <a:rPr lang="en-US" sz="2400" b="1" dirty="0"/>
              <a:t>polyethylene,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Poly </a:t>
            </a:r>
            <a:r>
              <a:rPr lang="en-US" sz="2400" b="1" dirty="0" err="1" smtClean="0"/>
              <a:t>tetrafluoroethylene</a:t>
            </a:r>
            <a:r>
              <a:rPr lang="en-US" sz="2400" b="1" dirty="0" smtClean="0"/>
              <a:t> </a:t>
            </a:r>
            <a:r>
              <a:rPr lang="en-US" sz="2400" b="1" dirty="0"/>
              <a:t>or polyester meshes</a:t>
            </a:r>
            <a:r>
              <a:rPr lang="en-US" sz="24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 Auto </a:t>
            </a:r>
            <a:r>
              <a:rPr lang="en-US" sz="2400" b="1" dirty="0" err="1" smtClean="0"/>
              <a:t>genous</a:t>
            </a:r>
            <a:r>
              <a:rPr lang="en-US" sz="2400" b="1" dirty="0" smtClean="0"/>
              <a:t> hard-palate </a:t>
            </a:r>
            <a:r>
              <a:rPr lang="en-US" sz="2400" b="1" dirty="0"/>
              <a:t>mucosal grafts 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Thickness</a:t>
            </a:r>
            <a:r>
              <a:rPr lang="en-US" sz="2400" b="1" dirty="0" smtClean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stiffness</a:t>
            </a:r>
            <a:r>
              <a:rPr lang="en-US" sz="2400" b="1" dirty="0"/>
              <a:t>, have a mucosal surface, have </a:t>
            </a:r>
            <a:r>
              <a:rPr lang="en-US" sz="2400" b="1" dirty="0">
                <a:solidFill>
                  <a:srgbClr val="00B0F0"/>
                </a:solidFill>
              </a:rPr>
              <a:t>no risk </a:t>
            </a:r>
            <a:r>
              <a:rPr lang="en-US" sz="2400" b="1" dirty="0" smtClean="0">
                <a:solidFill>
                  <a:srgbClr val="00B0F0"/>
                </a:solidFill>
              </a:rPr>
              <a:t>of rejection </a:t>
            </a:r>
            <a:r>
              <a:rPr lang="en-US" sz="2400" b="1" dirty="0"/>
              <a:t>and undergo </a:t>
            </a:r>
            <a:r>
              <a:rPr lang="en-US" sz="2400" b="1" dirty="0">
                <a:solidFill>
                  <a:srgbClr val="00B0F0"/>
                </a:solidFill>
              </a:rPr>
              <a:t>minimal shrinkage </a:t>
            </a:r>
            <a:r>
              <a:rPr lang="en-US" sz="2400" b="1" dirty="0"/>
              <a:t>following grafting.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83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705394"/>
            <a:ext cx="11236234" cy="5969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Treatment of persistent upper-eyelid retraction </a:t>
            </a:r>
            <a:r>
              <a:rPr lang="en-US" sz="2400" dirty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surgical</a:t>
            </a:r>
            <a:r>
              <a:rPr lang="en-US" sz="2400" dirty="0" smtClean="0"/>
              <a:t> and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FF0000"/>
                </a:solidFill>
              </a:rPr>
              <a:t>far less predictable </a:t>
            </a:r>
          </a:p>
          <a:p>
            <a:pPr marL="0" indent="0">
              <a:buNone/>
            </a:pPr>
            <a:r>
              <a:rPr lang="en-US" sz="2400" dirty="0" smtClean="0"/>
              <a:t>than </a:t>
            </a:r>
            <a:r>
              <a:rPr lang="en-US" sz="2400" dirty="0"/>
              <a:t>that of the lower lid.</a:t>
            </a:r>
          </a:p>
          <a:p>
            <a:pPr marL="0" indent="0">
              <a:buNone/>
            </a:pPr>
            <a:r>
              <a:rPr lang="en-US" sz="2400" dirty="0"/>
              <a:t>Medical therapy with </a:t>
            </a:r>
            <a:r>
              <a:rPr lang="en-US" sz="2400" dirty="0">
                <a:solidFill>
                  <a:srgbClr val="FF0000"/>
                </a:solidFill>
              </a:rPr>
              <a:t>α-blocker eye drops </a:t>
            </a:r>
            <a:r>
              <a:rPr lang="en-US" sz="2400" dirty="0"/>
              <a:t>or with </a:t>
            </a:r>
            <a:r>
              <a:rPr lang="en-US" sz="2400" dirty="0" smtClean="0">
                <a:solidFill>
                  <a:srgbClr val="FF0000"/>
                </a:solidFill>
              </a:rPr>
              <a:t>post </a:t>
            </a:r>
            <a:r>
              <a:rPr lang="en-US" sz="2400" dirty="0" err="1" smtClean="0">
                <a:solidFill>
                  <a:srgbClr val="FF0000"/>
                </a:solidFill>
              </a:rPr>
              <a:t>ganglial</a:t>
            </a:r>
            <a:r>
              <a:rPr lang="en-US" sz="2400" dirty="0" smtClean="0">
                <a:solidFill>
                  <a:srgbClr val="FF0000"/>
                </a:solidFill>
              </a:rPr>
              <a:t> adrenergic </a:t>
            </a:r>
            <a:r>
              <a:rPr lang="en-US" sz="2400" dirty="0">
                <a:solidFill>
                  <a:srgbClr val="FF0000"/>
                </a:solidFill>
              </a:rPr>
              <a:t>blocker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drugs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not very effective </a:t>
            </a:r>
            <a:r>
              <a:rPr lang="en-US" sz="2400" dirty="0" smtClean="0"/>
              <a:t>or limited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FF0000"/>
                </a:solidFill>
              </a:rPr>
              <a:t>side effects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Botulinum toxin </a:t>
            </a:r>
            <a:r>
              <a:rPr lang="en-US" sz="2400" dirty="0"/>
              <a:t>is an effective option</a:t>
            </a:r>
            <a:r>
              <a:rPr lang="en-US" sz="2400" dirty="0" smtClean="0"/>
              <a:t>,: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its </a:t>
            </a:r>
            <a:r>
              <a:rPr lang="en-US" sz="2400" dirty="0">
                <a:solidFill>
                  <a:srgbClr val="FF0000"/>
                </a:solidFill>
              </a:rPr>
              <a:t>effect is transient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repeated injections </a:t>
            </a:r>
            <a:r>
              <a:rPr lang="en-US" sz="2400" dirty="0" smtClean="0"/>
              <a:t>are necessary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Temporary </a:t>
            </a:r>
            <a:r>
              <a:rPr lang="en-US" sz="2400" dirty="0" err="1"/>
              <a:t>undercorrection</a:t>
            </a:r>
            <a:r>
              <a:rPr lang="en-US" sz="2400" dirty="0"/>
              <a:t> or </a:t>
            </a:r>
            <a:r>
              <a:rPr lang="en-US" sz="2400" dirty="0" err="1" smtClean="0"/>
              <a:t>overcorrection</a:t>
            </a:r>
            <a:r>
              <a:rPr lang="en-US" sz="2400" dirty="0" err="1"/>
              <a:t>can</a:t>
            </a:r>
            <a:r>
              <a:rPr lang="en-US" sz="2400" dirty="0"/>
              <a:t> occur, and thus </a:t>
            </a:r>
            <a:r>
              <a:rPr lang="en-US" sz="2400" dirty="0">
                <a:solidFill>
                  <a:srgbClr val="FF0000"/>
                </a:solidFill>
              </a:rPr>
              <a:t>impaired elevation </a:t>
            </a:r>
          </a:p>
          <a:p>
            <a:pPr marL="0" indent="0">
              <a:buNone/>
            </a:pP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paralysis </a:t>
            </a:r>
            <a:r>
              <a:rPr lang="en-US" sz="2400" dirty="0" smtClean="0"/>
              <a:t>of the </a:t>
            </a:r>
            <a:r>
              <a:rPr lang="en-US" sz="2400" dirty="0"/>
              <a:t>orbicularis muscle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718457"/>
            <a:ext cx="11105606" cy="545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Recommendation :</a:t>
            </a:r>
            <a:r>
              <a:rPr lang="en-US" sz="2400" dirty="0" smtClean="0"/>
              <a:t>We </a:t>
            </a:r>
            <a:r>
              <a:rPr lang="en-US" sz="2400" dirty="0"/>
              <a:t>recommend that </a:t>
            </a:r>
            <a:r>
              <a:rPr lang="en-US" sz="2400" dirty="0">
                <a:solidFill>
                  <a:srgbClr val="FF0000"/>
                </a:solidFill>
              </a:rPr>
              <a:t>elective rehabilitative surgery </a:t>
            </a:r>
            <a:r>
              <a:rPr lang="en-US" sz="2400" dirty="0" smtClean="0"/>
              <a:t>be offered </a:t>
            </a:r>
            <a:r>
              <a:rPr lang="en-US" sz="2400" dirty="0"/>
              <a:t>to patients with GO when 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disease is </a:t>
            </a:r>
            <a:r>
              <a:rPr lang="en-US" sz="2400" dirty="0" smtClean="0"/>
              <a:t>associated with </a:t>
            </a:r>
            <a:r>
              <a:rPr lang="en-US" sz="2400" dirty="0"/>
              <a:t>a significant impact on </a:t>
            </a:r>
            <a:r>
              <a:rPr lang="en-US" sz="2400" dirty="0">
                <a:solidFill>
                  <a:srgbClr val="FF0000"/>
                </a:solidFill>
              </a:rPr>
              <a:t>visual function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after the disease has been </a:t>
            </a:r>
            <a:r>
              <a:rPr lang="en-US" sz="2400" dirty="0">
                <a:solidFill>
                  <a:srgbClr val="FF0000"/>
                </a:solidFill>
              </a:rPr>
              <a:t>inactive for at least </a:t>
            </a:r>
            <a:r>
              <a:rPr lang="en-US" sz="2400" dirty="0" smtClean="0">
                <a:solidFill>
                  <a:srgbClr val="FF0000"/>
                </a:solidFill>
              </a:rPr>
              <a:t>6 months.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more than one surgical procedure is required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orbital decompression </a:t>
            </a:r>
            <a:r>
              <a:rPr lang="en-US" sz="2400" dirty="0"/>
              <a:t>should precede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Squint surgery </a:t>
            </a:r>
            <a:r>
              <a:rPr lang="en-US" sz="2400" dirty="0"/>
              <a:t>and be followed by </a:t>
            </a:r>
            <a:r>
              <a:rPr lang="en-US" sz="2400" dirty="0">
                <a:solidFill>
                  <a:srgbClr val="FF0000"/>
                </a:solidFill>
              </a:rPr>
              <a:t>lid surgery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Patients </a:t>
            </a:r>
            <a:r>
              <a:rPr lang="en-US" sz="2400" dirty="0" smtClean="0"/>
              <a:t>should be </a:t>
            </a:r>
            <a:r>
              <a:rPr lang="en-US" sz="2400" dirty="0"/>
              <a:t>referred to </a:t>
            </a:r>
            <a:r>
              <a:rPr lang="en-US" sz="2400" b="1" dirty="0"/>
              <a:t>specialized centers </a:t>
            </a:r>
            <a:r>
              <a:rPr lang="en-US" sz="2400" dirty="0"/>
              <a:t>and </a:t>
            </a:r>
            <a:r>
              <a:rPr lang="en-US" sz="2400" b="1" dirty="0"/>
              <a:t>specialized </a:t>
            </a:r>
            <a:r>
              <a:rPr lang="en-US" sz="2400" b="1" dirty="0" smtClean="0"/>
              <a:t>surgeons </a:t>
            </a:r>
            <a:r>
              <a:rPr lang="en-US" sz="2400" dirty="0" smtClean="0"/>
              <a:t>able </a:t>
            </a:r>
            <a:r>
              <a:rPr lang="en-US" sz="2400" dirty="0"/>
              <a:t>to tailor different possible surgeries to </a:t>
            </a:r>
            <a:r>
              <a:rPr lang="en-US" sz="2400" dirty="0" smtClean="0"/>
              <a:t>the specific </a:t>
            </a:r>
            <a:r>
              <a:rPr lang="en-US" sz="2400" dirty="0"/>
              <a:t>need of the individual patient.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(1, ∅ ∅ ○○)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8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679269"/>
            <a:ext cx="11639006" cy="549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How Should Sight-Threatening GO Be Managed?</a:t>
            </a:r>
          </a:p>
          <a:p>
            <a:pPr marL="0" indent="0">
              <a:buNone/>
            </a:pPr>
            <a:r>
              <a:rPr lang="en-US" sz="2400" b="1" dirty="0"/>
              <a:t>Sight-threatening GO due to </a:t>
            </a:r>
            <a:r>
              <a:rPr lang="en-US" sz="2400" b="1" dirty="0">
                <a:solidFill>
                  <a:srgbClr val="FF0000"/>
                </a:solidFill>
              </a:rPr>
              <a:t>DON</a:t>
            </a:r>
            <a:r>
              <a:rPr lang="en-US" sz="2400" b="1" dirty="0"/>
              <a:t> and/or </a:t>
            </a:r>
            <a:r>
              <a:rPr lang="en-US" sz="2400" b="1" dirty="0">
                <a:solidFill>
                  <a:srgbClr val="FF0000"/>
                </a:solidFill>
              </a:rPr>
              <a:t>severe </a:t>
            </a:r>
            <a:r>
              <a:rPr lang="en-US" sz="2400" b="1" dirty="0" smtClean="0">
                <a:solidFill>
                  <a:srgbClr val="FF0000"/>
                </a:solidFill>
              </a:rPr>
              <a:t>corneal exposure </a:t>
            </a:r>
            <a:r>
              <a:rPr lang="en-US" sz="2400" b="1" dirty="0"/>
              <a:t>(large epithelial and/or stromal defects)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FF0000"/>
                </a:solidFill>
              </a:rPr>
              <a:t>corneal </a:t>
            </a:r>
            <a:r>
              <a:rPr lang="en-US" sz="2400" b="1" dirty="0">
                <a:solidFill>
                  <a:srgbClr val="FF0000"/>
                </a:solidFill>
              </a:rPr>
              <a:t>breakdown </a:t>
            </a:r>
            <a:r>
              <a:rPr lang="en-US" sz="2400" b="1" dirty="0"/>
              <a:t>(descemetocele or frank perforation)</a:t>
            </a:r>
          </a:p>
          <a:p>
            <a:pPr marL="0" indent="0">
              <a:buNone/>
            </a:pPr>
            <a:r>
              <a:rPr lang="en-US" sz="2400" b="1" dirty="0"/>
              <a:t>is an emergency that should be treated immediately.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Eyeball subluxation </a:t>
            </a:r>
            <a:r>
              <a:rPr lang="en-US" sz="2400" b="1" dirty="0"/>
              <a:t>should be regarded as a potential </a:t>
            </a:r>
            <a:r>
              <a:rPr lang="en-US" sz="2400" b="1" dirty="0" smtClean="0"/>
              <a:t>cause of </a:t>
            </a:r>
            <a:r>
              <a:rPr lang="en-US" sz="2400" b="1" dirty="0"/>
              <a:t>optic nerve stretching (DON) and/or corneal breakdown.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4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Very high doses of intravenous GCs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500–1,000mg </a:t>
            </a:r>
            <a:r>
              <a:rPr lang="en-US" sz="2400" b="1" dirty="0"/>
              <a:t>of methylprednisolone for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 consecutive days or </a:t>
            </a:r>
            <a:r>
              <a:rPr lang="en-US" sz="2400" b="1" dirty="0" smtClean="0"/>
              <a:t>on </a:t>
            </a:r>
            <a:r>
              <a:rPr lang="en-US" sz="2400" b="1" dirty="0" smtClean="0">
                <a:solidFill>
                  <a:srgbClr val="FF0000"/>
                </a:solidFill>
              </a:rPr>
              <a:t>alternate </a:t>
            </a:r>
            <a:r>
              <a:rPr lang="en-US" sz="2400" b="1" dirty="0">
                <a:solidFill>
                  <a:srgbClr val="FF0000"/>
                </a:solidFill>
              </a:rPr>
              <a:t>days </a:t>
            </a:r>
            <a:r>
              <a:rPr lang="en-US" sz="2400" b="1" dirty="0"/>
              <a:t>during the </a:t>
            </a:r>
            <a:r>
              <a:rPr lang="en-US" sz="2400" b="1" dirty="0">
                <a:solidFill>
                  <a:srgbClr val="FF0000"/>
                </a:solidFill>
              </a:rPr>
              <a:t>1st week</a:t>
            </a:r>
            <a:r>
              <a:rPr lang="en-US" sz="2400" b="1" dirty="0"/>
              <a:t>) are usually the </a:t>
            </a:r>
            <a:r>
              <a:rPr lang="en-US" sz="2400" b="1" dirty="0" err="1" smtClean="0">
                <a:solidFill>
                  <a:srgbClr val="FF0000"/>
                </a:solidFill>
              </a:rPr>
              <a:t>firstline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treatment </a:t>
            </a:r>
            <a:r>
              <a:rPr lang="en-US" sz="2400" b="1" dirty="0"/>
              <a:t>for DON. 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This </a:t>
            </a:r>
            <a:r>
              <a:rPr lang="en-US" sz="2400" b="1" dirty="0"/>
              <a:t>course can be </a:t>
            </a:r>
            <a:r>
              <a:rPr lang="en-US" sz="2400" b="1" dirty="0" smtClean="0">
                <a:solidFill>
                  <a:srgbClr val="FF0000"/>
                </a:solidFill>
              </a:rPr>
              <a:t>repeated after </a:t>
            </a:r>
            <a:r>
              <a:rPr lang="en-US" sz="2400" b="1" dirty="0">
                <a:solidFill>
                  <a:srgbClr val="FF0000"/>
                </a:solidFill>
              </a:rPr>
              <a:t>a week </a:t>
            </a:r>
            <a:r>
              <a:rPr lang="en-US" sz="2400" b="1" dirty="0"/>
              <a:t>and is effective in approximately </a:t>
            </a:r>
            <a:r>
              <a:rPr lang="en-US" sz="2400" b="1" dirty="0">
                <a:solidFill>
                  <a:srgbClr val="FF0000"/>
                </a:solidFill>
              </a:rPr>
              <a:t>40%</a:t>
            </a:r>
          </a:p>
          <a:p>
            <a:pPr marL="0" indent="0">
              <a:buNone/>
            </a:pPr>
            <a:r>
              <a:rPr lang="en-US" sz="2400" b="1" dirty="0"/>
              <a:t>of patients with </a:t>
            </a:r>
            <a:r>
              <a:rPr lang="en-US" sz="2400" b="1" dirty="0">
                <a:solidFill>
                  <a:srgbClr val="FF0000"/>
                </a:solidFill>
              </a:rPr>
              <a:t>recovery of normal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near-normal </a:t>
            </a:r>
            <a:r>
              <a:rPr lang="en-US" sz="2400" b="1" dirty="0" smtClean="0">
                <a:solidFill>
                  <a:srgbClr val="FF0000"/>
                </a:solidFill>
              </a:rPr>
              <a:t>vision.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46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496390"/>
            <a:ext cx="11861074" cy="568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If the response is absent or poor</a:t>
            </a:r>
            <a:r>
              <a:rPr lang="en-US" sz="2400" b="1" dirty="0"/>
              <a:t>, or when </a:t>
            </a:r>
            <a:r>
              <a:rPr lang="en-US" sz="2400" b="1" dirty="0" smtClean="0"/>
              <a:t>there is </a:t>
            </a:r>
            <a:r>
              <a:rPr lang="en-US" sz="2400" b="1" dirty="0">
                <a:solidFill>
                  <a:srgbClr val="FF0000"/>
                </a:solidFill>
              </a:rPr>
              <a:t>rapid deterioration in visual </a:t>
            </a:r>
            <a:r>
              <a:rPr lang="en-US" sz="2400" b="1" dirty="0"/>
              <a:t>function (</a:t>
            </a:r>
            <a:r>
              <a:rPr lang="en-US" sz="2400" b="1" dirty="0" smtClean="0"/>
              <a:t>acuity/visual field):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urgent decompression surgery </a:t>
            </a:r>
            <a:r>
              <a:rPr lang="en-US" sz="2400" b="1" dirty="0"/>
              <a:t>should be performed.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In </a:t>
            </a:r>
            <a:r>
              <a:rPr lang="en-US" sz="2400" b="1" dirty="0"/>
              <a:t>the case of </a:t>
            </a:r>
            <a:r>
              <a:rPr lang="en-US" sz="2400" b="1" dirty="0">
                <a:solidFill>
                  <a:srgbClr val="FF0000"/>
                </a:solidFill>
              </a:rPr>
              <a:t>optic nerve </a:t>
            </a:r>
            <a:r>
              <a:rPr lang="en-US" sz="2400" b="1" dirty="0" smtClean="0">
                <a:solidFill>
                  <a:srgbClr val="FF0000"/>
                </a:solidFill>
              </a:rPr>
              <a:t>compression</a:t>
            </a:r>
            <a:r>
              <a:rPr lang="en-US" sz="2400" b="1" dirty="0" smtClean="0"/>
              <a:t>: </a:t>
            </a:r>
            <a:r>
              <a:rPr lang="en-US" sz="2400" b="1" dirty="0">
                <a:solidFill>
                  <a:srgbClr val="00B0F0"/>
                </a:solidFill>
              </a:rPr>
              <a:t>apex </a:t>
            </a:r>
            <a:r>
              <a:rPr lang="en-US" sz="2400" b="1" dirty="0" smtClean="0">
                <a:solidFill>
                  <a:srgbClr val="00B0F0"/>
                </a:solidFill>
              </a:rPr>
              <a:t>decompression </a:t>
            </a:r>
            <a:r>
              <a:rPr lang="en-US" sz="2400" b="1" dirty="0" smtClean="0"/>
              <a:t>can </a:t>
            </a:r>
            <a:r>
              <a:rPr lang="en-US" sz="2400" b="1" dirty="0"/>
              <a:t>be better achieved by means of </a:t>
            </a:r>
            <a:r>
              <a:rPr lang="en-US" sz="2400" b="1" dirty="0" smtClean="0">
                <a:solidFill>
                  <a:srgbClr val="00B0F0"/>
                </a:solidFill>
              </a:rPr>
              <a:t>medial orbital </a:t>
            </a:r>
            <a:r>
              <a:rPr lang="en-US" sz="2400" b="1" dirty="0">
                <a:solidFill>
                  <a:srgbClr val="00B0F0"/>
                </a:solidFill>
              </a:rPr>
              <a:t>wall removal</a:t>
            </a:r>
            <a:r>
              <a:rPr lang="en-US" sz="2400" b="1" dirty="0"/>
              <a:t>; however, several studies have </a:t>
            </a:r>
            <a:r>
              <a:rPr lang="en-US" sz="2400" b="1" dirty="0" smtClean="0"/>
              <a:t>shown that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targeting </a:t>
            </a:r>
            <a:r>
              <a:rPr lang="en-US" sz="2400" b="1" dirty="0"/>
              <a:t>other </a:t>
            </a:r>
            <a:r>
              <a:rPr lang="en-US" sz="2400" b="1" dirty="0">
                <a:solidFill>
                  <a:srgbClr val="7030A0"/>
                </a:solidFill>
              </a:rPr>
              <a:t>orbital bony or fat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territories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is </a:t>
            </a:r>
            <a:r>
              <a:rPr lang="en-US" sz="2400" b="1" dirty="0" smtClean="0">
                <a:solidFill>
                  <a:srgbClr val="7030A0"/>
                </a:solidFill>
              </a:rPr>
              <a:t>equally </a:t>
            </a:r>
            <a:r>
              <a:rPr lang="en-US" sz="2400" b="1" dirty="0" smtClean="0"/>
              <a:t>effective </a:t>
            </a:r>
            <a:r>
              <a:rPr lang="en-US" sz="2400" b="1" dirty="0"/>
              <a:t>in restoring optic nerve function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627016"/>
            <a:ext cx="12061371" cy="6048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Any form of </a:t>
            </a:r>
            <a:r>
              <a:rPr lang="en-US" sz="2400" b="1" dirty="0">
                <a:solidFill>
                  <a:srgbClr val="FF0000"/>
                </a:solidFill>
              </a:rPr>
              <a:t>decompression surgery </a:t>
            </a:r>
            <a:r>
              <a:rPr lang="en-US" sz="2400" b="1" dirty="0"/>
              <a:t>aimed at </a:t>
            </a:r>
            <a:r>
              <a:rPr lang="en-US" sz="2400" b="1" dirty="0" smtClean="0"/>
              <a:t>substantial </a:t>
            </a:r>
            <a:r>
              <a:rPr lang="en-US" sz="2400" b="1" dirty="0" smtClean="0">
                <a:solidFill>
                  <a:srgbClr val="FF0000"/>
                </a:solidFill>
              </a:rPr>
              <a:t>reduction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err="1" smtClean="0">
                <a:solidFill>
                  <a:srgbClr val="FF0000"/>
                </a:solidFill>
              </a:rPr>
              <a:t>intraorbital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pressure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exophthalmos </a:t>
            </a:r>
            <a:r>
              <a:rPr lang="en-US" sz="2400" b="1" dirty="0" smtClean="0"/>
              <a:t>is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00B0F0"/>
                </a:solidFill>
              </a:rPr>
              <a:t>treatment of choice for DON </a:t>
            </a:r>
            <a:r>
              <a:rPr lang="en-US" sz="2400" b="1" dirty="0"/>
              <a:t>because of optic nerve </a:t>
            </a: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stretching </a:t>
            </a:r>
            <a:r>
              <a:rPr lang="en-US" sz="2400" b="1" dirty="0"/>
              <a:t>and eyeball subluxation</a:t>
            </a:r>
          </a:p>
          <a:p>
            <a:pPr marL="0" indent="0">
              <a:buNone/>
            </a:pPr>
            <a:r>
              <a:rPr lang="en-US" sz="2400" b="1" dirty="0" smtClean="0"/>
              <a:t>Additionally</a:t>
            </a:r>
            <a:r>
              <a:rPr lang="en-US" sz="2400" b="1" dirty="0"/>
              <a:t>, it can </a:t>
            </a:r>
            <a:r>
              <a:rPr lang="en-US" sz="2400" b="1" dirty="0" smtClean="0"/>
              <a:t>be beneficial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choroidal folds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severe corneal exposure</a:t>
            </a:r>
          </a:p>
          <a:p>
            <a:pPr marL="0" indent="0">
              <a:buNone/>
            </a:pPr>
            <a:r>
              <a:rPr lang="en-US" sz="2400" b="1" dirty="0"/>
              <a:t>when lubricants, moisturized chamber, </a:t>
            </a:r>
            <a:r>
              <a:rPr lang="en-US" sz="2400" b="1" dirty="0" err="1"/>
              <a:t>blepharorrhaphy</a:t>
            </a:r>
            <a:r>
              <a:rPr lang="en-US" sz="2400" b="1" dirty="0" smtClean="0"/>
              <a:t>,</a:t>
            </a:r>
            <a:r>
              <a:rPr lang="en-US" sz="2400" b="1" dirty="0"/>
              <a:t> </a:t>
            </a:r>
            <a:r>
              <a:rPr lang="en-US" sz="2400" b="1" dirty="0" err="1"/>
              <a:t>tarsorraphy</a:t>
            </a:r>
            <a:r>
              <a:rPr lang="en-US" sz="2400" b="1" dirty="0"/>
              <a:t>, lid lengthening and/or extraocular </a:t>
            </a:r>
            <a:r>
              <a:rPr lang="en-US" sz="2400" b="1" dirty="0" smtClean="0"/>
              <a:t>muscle recession </a:t>
            </a:r>
            <a:r>
              <a:rPr lang="en-US" sz="2400" b="1" dirty="0"/>
              <a:t>fail to protect the cornea.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Gluing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transplantation </a:t>
            </a:r>
            <a:r>
              <a:rPr lang="en-US" sz="2400" b="1" dirty="0" smtClean="0"/>
              <a:t>may </a:t>
            </a:r>
            <a:r>
              <a:rPr lang="en-US" sz="2400" b="1" dirty="0"/>
              <a:t>be necessary when there is </a:t>
            </a:r>
            <a:r>
              <a:rPr lang="en-US" sz="2400" b="1" dirty="0">
                <a:solidFill>
                  <a:srgbClr val="FF0000"/>
                </a:solidFill>
              </a:rPr>
              <a:t>corneal </a:t>
            </a:r>
            <a:r>
              <a:rPr lang="en-US" sz="2400" b="1" dirty="0" smtClean="0">
                <a:solidFill>
                  <a:srgbClr val="FF0000"/>
                </a:solidFill>
              </a:rPr>
              <a:t>breakdown.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8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744582"/>
            <a:ext cx="11887200" cy="59958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Recommendations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We </a:t>
            </a:r>
            <a:r>
              <a:rPr lang="en-US" sz="2400" b="1" dirty="0"/>
              <a:t>recommend that </a:t>
            </a:r>
            <a:r>
              <a:rPr lang="en-US" sz="2400" b="1" dirty="0">
                <a:solidFill>
                  <a:srgbClr val="FF0000"/>
                </a:solidFill>
              </a:rPr>
              <a:t>severe corneal exposure </a:t>
            </a:r>
            <a:r>
              <a:rPr lang="en-US" sz="2400" b="1" dirty="0"/>
              <a:t>be </a:t>
            </a:r>
            <a:r>
              <a:rPr lang="en-US" sz="2400" b="1" dirty="0" smtClean="0"/>
              <a:t>treated </a:t>
            </a:r>
            <a:r>
              <a:rPr lang="en-US" sz="2400" b="1" dirty="0" smtClean="0">
                <a:solidFill>
                  <a:srgbClr val="FF0000"/>
                </a:solidFill>
              </a:rPr>
              <a:t>medically</a:t>
            </a:r>
            <a:r>
              <a:rPr lang="en-US" sz="2400" b="1" dirty="0" smtClean="0"/>
              <a:t> </a:t>
            </a:r>
            <a:r>
              <a:rPr lang="en-US" sz="2400" b="1" dirty="0"/>
              <a:t>or by means of </a:t>
            </a:r>
            <a:r>
              <a:rPr lang="en-US" sz="2400" b="1" dirty="0">
                <a:solidFill>
                  <a:srgbClr val="FF0000"/>
                </a:solidFill>
              </a:rPr>
              <a:t>progressively </a:t>
            </a:r>
          </a:p>
          <a:p>
            <a:pPr marL="0" indent="0">
              <a:buNone/>
            </a:pPr>
            <a:r>
              <a:rPr lang="en-US" sz="2400" b="1" dirty="0" smtClean="0"/>
              <a:t>more </a:t>
            </a:r>
            <a:r>
              <a:rPr lang="en-US" sz="2400" b="1" dirty="0" smtClean="0">
                <a:solidFill>
                  <a:srgbClr val="FF0000"/>
                </a:solidFill>
              </a:rPr>
              <a:t>invasive surgeries </a:t>
            </a:r>
            <a:r>
              <a:rPr lang="en-US" sz="2400" b="1" dirty="0"/>
              <a:t>as soon as possible in order to </a:t>
            </a:r>
            <a:r>
              <a:rPr lang="en-US" sz="2400" b="1" dirty="0">
                <a:solidFill>
                  <a:srgbClr val="FF0000"/>
                </a:solidFill>
              </a:rPr>
              <a:t>avoid </a:t>
            </a:r>
            <a:r>
              <a:rPr lang="en-US" sz="2400" b="1" dirty="0" smtClean="0">
                <a:solidFill>
                  <a:srgbClr val="FF0000"/>
                </a:solidFill>
              </a:rPr>
              <a:t>progression to </a:t>
            </a:r>
            <a:r>
              <a:rPr lang="en-US" sz="2400" b="1" dirty="0">
                <a:solidFill>
                  <a:srgbClr val="FF0000"/>
                </a:solidFill>
              </a:rPr>
              <a:t>corneal breakdown</a:t>
            </a:r>
            <a:r>
              <a:rPr lang="en-US" sz="2400" b="1" dirty="0"/>
              <a:t>. The latter should </a:t>
            </a:r>
            <a:r>
              <a:rPr lang="en-US" sz="2400" b="1" dirty="0" smtClean="0"/>
              <a:t>be immediately </a:t>
            </a:r>
            <a:r>
              <a:rPr lang="en-US" sz="2400" b="1" dirty="0"/>
              <a:t>addressed surgically.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(1, ∅ ∅ ∅ ○)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We recommend </a:t>
            </a:r>
            <a:r>
              <a:rPr lang="en-US" sz="2400" b="1" dirty="0"/>
              <a:t>that </a:t>
            </a:r>
            <a:r>
              <a:rPr lang="en-US" sz="2400" b="1" dirty="0">
                <a:solidFill>
                  <a:srgbClr val="0070C0"/>
                </a:solidFill>
              </a:rPr>
              <a:t>DON </a:t>
            </a:r>
            <a:r>
              <a:rPr lang="en-US" sz="2400" b="1" dirty="0"/>
              <a:t>be treated </a:t>
            </a:r>
            <a:r>
              <a:rPr lang="en-US" sz="2400" b="1" dirty="0" smtClean="0"/>
              <a:t>immediately with </a:t>
            </a:r>
            <a:r>
              <a:rPr lang="en-US" sz="2400" b="1" dirty="0">
                <a:solidFill>
                  <a:srgbClr val="0070C0"/>
                </a:solidFill>
              </a:rPr>
              <a:t>very high doses of intravenous GCs </a:t>
            </a:r>
            <a:r>
              <a:rPr lang="en-US" sz="2400" b="1" dirty="0"/>
              <a:t>(</a:t>
            </a:r>
            <a:r>
              <a:rPr lang="en-US" sz="2400" b="1" dirty="0" smtClean="0"/>
              <a:t>500–1,000</a:t>
            </a:r>
            <a:r>
              <a:rPr lang="en-US" sz="2400" b="1" dirty="0"/>
              <a:t>mg of methylprednisolone for 3 consecutive days or on alternate days during the 1st week),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and </a:t>
            </a:r>
            <a:r>
              <a:rPr lang="en-US" sz="2400" b="1" dirty="0">
                <a:solidFill>
                  <a:srgbClr val="0070C0"/>
                </a:solidFill>
              </a:rPr>
              <a:t>urgent </a:t>
            </a:r>
            <a:r>
              <a:rPr lang="en-US" sz="2400" b="1" dirty="0" smtClean="0">
                <a:solidFill>
                  <a:srgbClr val="0070C0"/>
                </a:solidFill>
              </a:rPr>
              <a:t>orbital decompression </a:t>
            </a:r>
            <a:r>
              <a:rPr lang="en-US" sz="2400" b="1" dirty="0" smtClean="0"/>
              <a:t>be </a:t>
            </a:r>
            <a:r>
              <a:rPr lang="en-US" sz="2400" b="1" dirty="0"/>
              <a:t>performed if </a:t>
            </a:r>
            <a:r>
              <a:rPr lang="en-US" sz="2400" b="1" dirty="0">
                <a:solidFill>
                  <a:srgbClr val="0070C0"/>
                </a:solidFill>
              </a:rPr>
              <a:t>response is absent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0070C0"/>
                </a:solidFill>
              </a:rPr>
              <a:t>poor</a:t>
            </a:r>
            <a:r>
              <a:rPr lang="en-US" sz="2400" b="1" dirty="0" smtClean="0"/>
              <a:t> </a:t>
            </a:r>
            <a:r>
              <a:rPr lang="en-US" sz="2400" b="1" dirty="0"/>
              <a:t>within </a:t>
            </a:r>
            <a:r>
              <a:rPr lang="en-US" sz="2400" b="1" dirty="0">
                <a:solidFill>
                  <a:srgbClr val="0070C0"/>
                </a:solidFill>
              </a:rPr>
              <a:t>2 weeks</a:t>
            </a:r>
          </a:p>
          <a:p>
            <a:pPr marL="0" indent="0">
              <a:buNone/>
            </a:pPr>
            <a:r>
              <a:rPr lang="en-US" sz="2400" b="1" dirty="0" smtClean="0"/>
              <a:t>. </a:t>
            </a:r>
            <a:r>
              <a:rPr lang="en-US" sz="2400" b="1" dirty="0"/>
              <a:t>If </a:t>
            </a:r>
            <a:r>
              <a:rPr lang="en-US" sz="2400" b="1" dirty="0">
                <a:solidFill>
                  <a:srgbClr val="0070C0"/>
                </a:solidFill>
              </a:rPr>
              <a:t>DON has resolved </a:t>
            </a:r>
            <a:r>
              <a:rPr lang="en-US" sz="2400" b="1" dirty="0" smtClean="0">
                <a:solidFill>
                  <a:srgbClr val="0070C0"/>
                </a:solidFill>
              </a:rPr>
              <a:t>or improved </a:t>
            </a:r>
            <a:r>
              <a:rPr lang="en-US" sz="2400" b="1" dirty="0">
                <a:solidFill>
                  <a:srgbClr val="0070C0"/>
                </a:solidFill>
              </a:rPr>
              <a:t>after 2 weeks</a:t>
            </a:r>
            <a:r>
              <a:rPr lang="en-US" sz="2400" b="1" dirty="0"/>
              <a:t>, pulses of </a:t>
            </a:r>
            <a:r>
              <a:rPr lang="en-US" sz="2400" b="1" dirty="0">
                <a:solidFill>
                  <a:srgbClr val="0070C0"/>
                </a:solidFill>
              </a:rPr>
              <a:t>weekly </a:t>
            </a:r>
            <a:r>
              <a:rPr lang="en-US" sz="2400" b="1" dirty="0" smtClean="0">
                <a:solidFill>
                  <a:srgbClr val="0070C0"/>
                </a:solidFill>
              </a:rPr>
              <a:t>intravenous methylprednisolone </a:t>
            </a:r>
            <a:r>
              <a:rPr lang="en-US" sz="2400" b="1" dirty="0"/>
              <a:t>should be continued as </a:t>
            </a:r>
            <a:r>
              <a:rPr lang="en-US" sz="2400" b="1" dirty="0" smtClean="0"/>
              <a:t>described for </a:t>
            </a:r>
            <a:r>
              <a:rPr lang="en-US" sz="2400" b="1" dirty="0"/>
              <a:t>the management of moderate-to-severe and </a:t>
            </a:r>
            <a:r>
              <a:rPr lang="en-US" sz="2400" b="1" dirty="0" smtClean="0"/>
              <a:t>active GO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(1, ∅ ∅ ∅ ○)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0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Recommendation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recommend a </a:t>
            </a:r>
            <a:r>
              <a:rPr lang="en-US" dirty="0">
                <a:solidFill>
                  <a:srgbClr val="FF0000"/>
                </a:solidFill>
              </a:rPr>
              <a:t>patient-focused </a:t>
            </a:r>
            <a:r>
              <a:rPr lang="en-US" dirty="0"/>
              <a:t>approach to </a:t>
            </a:r>
            <a:r>
              <a:rPr lang="en-US" dirty="0" smtClean="0"/>
              <a:t>the treatment </a:t>
            </a:r>
            <a:r>
              <a:rPr lang="en-US" dirty="0"/>
              <a:t>of patients with GO, which encompasses </a:t>
            </a:r>
            <a:r>
              <a:rPr lang="en-US" dirty="0" smtClean="0"/>
              <a:t>the effects </a:t>
            </a:r>
            <a:r>
              <a:rPr lang="en-US" dirty="0"/>
              <a:t>of the disease and its treatment on </a:t>
            </a:r>
            <a:r>
              <a:rPr lang="en-US" dirty="0" err="1">
                <a:solidFill>
                  <a:srgbClr val="FF0000"/>
                </a:solidFill>
              </a:rPr>
              <a:t>QoL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psychosocial </a:t>
            </a:r>
            <a:r>
              <a:rPr lang="en-US" dirty="0">
                <a:solidFill>
                  <a:srgbClr val="FF0000"/>
                </a:solidFill>
              </a:rPr>
              <a:t>well-being.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err="1"/>
              <a:t>GOQoL</a:t>
            </a:r>
            <a:r>
              <a:rPr lang="en-US" dirty="0"/>
              <a:t>, a </a:t>
            </a:r>
            <a:r>
              <a:rPr lang="en-US" dirty="0" smtClean="0"/>
              <a:t>disease spe</a:t>
            </a:r>
            <a:r>
              <a:rPr lang="en-US" dirty="0"/>
              <a:t>cific and validated </a:t>
            </a:r>
            <a:r>
              <a:rPr lang="en-US" dirty="0" smtClean="0"/>
              <a:t>tool</a:t>
            </a:r>
            <a:r>
              <a:rPr lang="en-US" dirty="0"/>
              <a:t>, is recommended in </a:t>
            </a:r>
            <a:r>
              <a:rPr lang="en-US" dirty="0" smtClean="0"/>
              <a:t>routine clinical </a:t>
            </a:r>
            <a:r>
              <a:rPr lang="en-US" dirty="0"/>
              <a:t>practice </a:t>
            </a:r>
            <a:r>
              <a:rPr lang="en-US" dirty="0" smtClean="0"/>
              <a:t>.( </a:t>
            </a:r>
            <a:r>
              <a:rPr lang="en-US" dirty="0"/>
              <a:t>(1, ∅ ∅ ○○)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31520"/>
            <a:ext cx="11678194" cy="58913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</a:rPr>
              <a:t>Sight threatening</a:t>
            </a:r>
          </a:p>
          <a:p>
            <a:pPr marL="0" indent="0">
              <a:buNone/>
            </a:pPr>
            <a:r>
              <a:rPr lang="en-US" sz="2400" dirty="0" smtClean="0"/>
              <a:t>loss </a:t>
            </a:r>
            <a:r>
              <a:rPr lang="en-US" sz="2400" dirty="0"/>
              <a:t>of vision, </a:t>
            </a:r>
            <a:r>
              <a:rPr lang="en-US" sz="2400" dirty="0" smtClean="0"/>
              <a:t>loss </a:t>
            </a:r>
            <a:r>
              <a:rPr lang="en-US" sz="2400" dirty="0"/>
              <a:t>of color vision, is a medical emergency.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immediate </a:t>
            </a:r>
            <a:r>
              <a:rPr lang="en-US" sz="2400" b="1" dirty="0">
                <a:solidFill>
                  <a:srgbClr val="00B050"/>
                </a:solidFill>
              </a:rPr>
              <a:t>glucocorticoid </a:t>
            </a:r>
            <a:r>
              <a:rPr lang="en-US" sz="2400" b="1" dirty="0" smtClean="0">
                <a:solidFill>
                  <a:srgbClr val="00B050"/>
                </a:solidFill>
              </a:rPr>
              <a:t>intravenously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dexamethasone, 4 mg IV</a:t>
            </a:r>
            <a:r>
              <a:rPr lang="en-US" sz="2400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Decompression </a:t>
            </a:r>
            <a:r>
              <a:rPr lang="en-US" sz="2400" b="1" dirty="0">
                <a:solidFill>
                  <a:srgbClr val="00B050"/>
                </a:solidFill>
              </a:rPr>
              <a:t>surgery 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progress </a:t>
            </a:r>
            <a:r>
              <a:rPr lang="en-US" sz="2400" dirty="0"/>
              <a:t>of the disease and preserves vision if performed </a:t>
            </a:r>
            <a:r>
              <a:rPr lang="en-US" sz="2400" dirty="0" smtClean="0"/>
              <a:t>in time.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Rituximab</a:t>
            </a:r>
            <a:r>
              <a:rPr lang="en-US" sz="2400" dirty="0"/>
              <a:t>, an anti-B cell monoclonal </a:t>
            </a:r>
            <a:r>
              <a:rPr lang="en-US" sz="2400" dirty="0" smtClean="0"/>
              <a:t>antibody: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fall </a:t>
            </a:r>
            <a:r>
              <a:rPr lang="en-US" sz="2400" dirty="0">
                <a:solidFill>
                  <a:srgbClr val="0070C0"/>
                </a:solidFill>
              </a:rPr>
              <a:t>in thyrotropin receptor antibody (</a:t>
            </a:r>
            <a:r>
              <a:rPr lang="en-US" sz="2400" dirty="0" err="1">
                <a:solidFill>
                  <a:srgbClr val="0070C0"/>
                </a:solidFill>
              </a:rPr>
              <a:t>TRAb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en-US" sz="2400" dirty="0" smtClean="0">
                <a:solidFill>
                  <a:srgbClr val="0070C0"/>
                </a:solidFill>
              </a:rPr>
              <a:t>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depletion </a:t>
            </a:r>
            <a:r>
              <a:rPr lang="en-US" sz="2400" dirty="0">
                <a:solidFill>
                  <a:srgbClr val="0070C0"/>
                </a:solidFill>
              </a:rPr>
              <a:t>of B cells </a:t>
            </a:r>
            <a:r>
              <a:rPr lang="en-US" sz="2400" dirty="0" smtClean="0">
                <a:solidFill>
                  <a:srgbClr val="0070C0"/>
                </a:solidFill>
              </a:rPr>
              <a:t>retro-orbital tissues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lower </a:t>
            </a:r>
            <a:r>
              <a:rPr lang="en-US" sz="2400" dirty="0">
                <a:solidFill>
                  <a:srgbClr val="0070C0"/>
                </a:solidFill>
              </a:rPr>
              <a:t>doses (two infusions of 1 g each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may be effective in Graves' </a:t>
            </a:r>
            <a:r>
              <a:rPr lang="en-US" sz="2400" dirty="0" err="1">
                <a:solidFill>
                  <a:srgbClr val="0070C0"/>
                </a:solidFill>
              </a:rPr>
              <a:t>orbitopathy</a:t>
            </a:r>
            <a:r>
              <a:rPr lang="en-US" sz="2400" dirty="0">
                <a:solidFill>
                  <a:srgbClr val="0070C0"/>
                </a:solidFill>
              </a:rPr>
              <a:t> and allow </a:t>
            </a:r>
            <a:r>
              <a:rPr lang="en-US" sz="2400" dirty="0" smtClean="0">
                <a:solidFill>
                  <a:srgbClr val="0070C0"/>
                </a:solidFill>
              </a:rPr>
              <a:t>side effects </a:t>
            </a:r>
            <a:r>
              <a:rPr lang="en-US" sz="2400" dirty="0">
                <a:solidFill>
                  <a:srgbClr val="0070C0"/>
                </a:solidFill>
              </a:rPr>
              <a:t>to be avoided.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critical</a:t>
            </a:r>
            <a:r>
              <a:rPr lang="en-US" sz="2400" dirty="0">
                <a:solidFill>
                  <a:srgbClr val="0070C0"/>
                </a:solidFill>
              </a:rPr>
              <a:t>, and patients with severe, new-onset Graves' </a:t>
            </a:r>
            <a:r>
              <a:rPr lang="en-US" sz="2400" dirty="0" err="1" smtClean="0">
                <a:solidFill>
                  <a:srgbClr val="0070C0"/>
                </a:solidFill>
              </a:rPr>
              <a:t>ophthalmopathy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Treatment of Graves' </a:t>
            </a:r>
            <a:r>
              <a:rPr lang="en-US" sz="2000" dirty="0" err="1"/>
              <a:t>orbitopathy</a:t>
            </a:r>
            <a:r>
              <a:rPr lang="en-US" sz="2000" dirty="0"/>
              <a:t> (</a:t>
            </a:r>
            <a:r>
              <a:rPr lang="en-US" sz="2000" dirty="0" err="1"/>
              <a:t>ophthalmopathy</a:t>
            </a:r>
            <a:r>
              <a:rPr lang="en-US" sz="2000" dirty="0"/>
              <a:t>) up to date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5" y="731520"/>
            <a:ext cx="11678194" cy="5969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Although GO is the most frequent </a:t>
            </a:r>
            <a:r>
              <a:rPr lang="en-US" sz="2400" dirty="0" smtClean="0"/>
              <a:t>extra thyroidal manifestation </a:t>
            </a:r>
            <a:r>
              <a:rPr lang="en-US" sz="2400" dirty="0"/>
              <a:t>of Graves’ disease, it is a rare disorder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However</a:t>
            </a:r>
            <a:r>
              <a:rPr lang="en-US" sz="2400" dirty="0"/>
              <a:t>, it has a </a:t>
            </a:r>
            <a:r>
              <a:rPr lang="en-US" sz="2400" dirty="0">
                <a:solidFill>
                  <a:srgbClr val="FF0000"/>
                </a:solidFill>
              </a:rPr>
              <a:t>large negative impact on </a:t>
            </a:r>
            <a:r>
              <a:rPr lang="en-US" sz="2400" dirty="0" err="1">
                <a:solidFill>
                  <a:srgbClr val="FF0000"/>
                </a:solidFill>
              </a:rPr>
              <a:t>QoL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affected </a:t>
            </a:r>
            <a:r>
              <a:rPr lang="en-US" sz="2400" dirty="0"/>
              <a:t>individuals even </a:t>
            </a:r>
            <a:r>
              <a:rPr lang="en-US" sz="2400" dirty="0">
                <a:solidFill>
                  <a:srgbClr val="FF0000"/>
                </a:solidFill>
              </a:rPr>
              <a:t>when mild </a:t>
            </a:r>
          </a:p>
          <a:p>
            <a:pPr marL="0" indent="0">
              <a:buNone/>
            </a:pPr>
            <a:r>
              <a:rPr lang="en-US" sz="2400" dirty="0" smtClean="0"/>
              <a:t>Minimizing GO-associated </a:t>
            </a:r>
            <a:r>
              <a:rPr lang="en-US" sz="2400" dirty="0"/>
              <a:t>morbidity, improving patients</a:t>
            </a:r>
            <a:r>
              <a:rPr lang="en-US" sz="2400" dirty="0" smtClean="0"/>
              <a:t>’</a:t>
            </a:r>
            <a:r>
              <a:rPr lang="en-US" sz="2400" dirty="0"/>
              <a:t> </a:t>
            </a:r>
            <a:r>
              <a:rPr lang="en-US" sz="2400" dirty="0" err="1"/>
              <a:t>QoL</a:t>
            </a:r>
            <a:r>
              <a:rPr lang="en-US" sz="2400" dirty="0"/>
              <a:t> and preventing the occurrence of GO in at-risk individuals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 </a:t>
            </a:r>
            <a:r>
              <a:rPr lang="en-US" sz="2400" dirty="0">
                <a:solidFill>
                  <a:srgbClr val="FF0000"/>
                </a:solidFill>
              </a:rPr>
              <a:t>earlier diagnosis and </a:t>
            </a:r>
            <a:r>
              <a:rPr lang="en-US" sz="2400" dirty="0" smtClean="0">
                <a:solidFill>
                  <a:srgbClr val="FF0000"/>
                </a:solidFill>
              </a:rPr>
              <a:t>management of </a:t>
            </a:r>
            <a:r>
              <a:rPr lang="en-US" sz="2400" dirty="0">
                <a:solidFill>
                  <a:srgbClr val="FF0000"/>
                </a:solidFill>
              </a:rPr>
              <a:t>Graves’ hyperthyroidism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GO</a:t>
            </a:r>
            <a:r>
              <a:rPr lang="en-US" sz="2400" dirty="0"/>
              <a:t> as well as a</a:t>
            </a:r>
          </a:p>
          <a:p>
            <a:pPr marL="0" indent="0">
              <a:buNone/>
            </a:pPr>
            <a:r>
              <a:rPr lang="en-US" sz="2400" dirty="0"/>
              <a:t>more effective use of preventive measures, including </a:t>
            </a:r>
            <a:r>
              <a:rPr lang="en-US" sz="2400" dirty="0" smtClean="0">
                <a:solidFill>
                  <a:srgbClr val="FF0000"/>
                </a:solidFill>
              </a:rPr>
              <a:t>antismoking</a:t>
            </a:r>
            <a:r>
              <a:rPr lang="en-US" sz="2400" dirty="0" smtClean="0"/>
              <a:t> measures</a:t>
            </a:r>
            <a:r>
              <a:rPr lang="en-US" sz="2400" dirty="0"/>
              <a:t>, use of </a:t>
            </a:r>
            <a:r>
              <a:rPr lang="en-US" sz="2400" dirty="0">
                <a:solidFill>
                  <a:srgbClr val="FF0000"/>
                </a:solidFill>
              </a:rPr>
              <a:t>antioxidants (selenium) </a:t>
            </a:r>
            <a:r>
              <a:rPr lang="en-US" sz="2400" dirty="0" smtClean="0"/>
              <a:t>in mild </a:t>
            </a:r>
            <a:r>
              <a:rPr lang="en-US" sz="2400" dirty="0"/>
              <a:t>forms, </a:t>
            </a:r>
            <a:r>
              <a:rPr lang="en-US" sz="2400" dirty="0">
                <a:solidFill>
                  <a:srgbClr val="FF0000"/>
                </a:solidFill>
              </a:rPr>
              <a:t>better control </a:t>
            </a:r>
            <a:r>
              <a:rPr lang="en-US" sz="2400" dirty="0"/>
              <a:t>and stricter follow-up of </a:t>
            </a:r>
            <a:r>
              <a:rPr lang="en-US" sz="2400" dirty="0">
                <a:solidFill>
                  <a:srgbClr val="FF0000"/>
                </a:solidFill>
              </a:rPr>
              <a:t>thyroid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dysfunction.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9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653144"/>
            <a:ext cx="11926387" cy="6087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Randomized </a:t>
            </a:r>
            <a:r>
              <a:rPr lang="en-US" sz="2400" dirty="0"/>
              <a:t>clinical trials have been published</a:t>
            </a:r>
            <a:r>
              <a:rPr lang="en-US" sz="2400" dirty="0" smtClean="0"/>
              <a:t>,</a:t>
            </a:r>
            <a:r>
              <a:rPr lang="en-US" sz="2400" dirty="0"/>
              <a:t> either defining optimization of old treatments,</a:t>
            </a:r>
          </a:p>
          <a:p>
            <a:pPr marL="0" indent="0">
              <a:buNone/>
            </a:pPr>
            <a:r>
              <a:rPr lang="en-US" sz="2400" dirty="0"/>
              <a:t>such as </a:t>
            </a:r>
            <a:r>
              <a:rPr lang="en-US" sz="2400" dirty="0">
                <a:solidFill>
                  <a:srgbClr val="FF0000"/>
                </a:solidFill>
              </a:rPr>
              <a:t>high-dose GCs</a:t>
            </a:r>
            <a:r>
              <a:rPr lang="en-US" sz="2400" dirty="0"/>
              <a:t>, or proposing </a:t>
            </a:r>
            <a:r>
              <a:rPr lang="en-US" sz="2400" dirty="0">
                <a:solidFill>
                  <a:srgbClr val="FF0000"/>
                </a:solidFill>
              </a:rPr>
              <a:t>novel </a:t>
            </a:r>
            <a:r>
              <a:rPr lang="en-US" sz="2400" dirty="0" smtClean="0">
                <a:solidFill>
                  <a:srgbClr val="FF0000"/>
                </a:solidFill>
              </a:rPr>
              <a:t>biological </a:t>
            </a:r>
            <a:r>
              <a:rPr lang="en-US" sz="2400" dirty="0" smtClean="0"/>
              <a:t>treatments</a:t>
            </a:r>
            <a:r>
              <a:rPr lang="en-US" sz="2400" dirty="0"/>
              <a:t>, such as </a:t>
            </a:r>
            <a:r>
              <a:rPr lang="en-US" sz="2400" dirty="0">
                <a:solidFill>
                  <a:srgbClr val="FF0000"/>
                </a:solidFill>
              </a:rPr>
              <a:t>rituximab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. </a:t>
            </a:r>
            <a:r>
              <a:rPr lang="en-US" sz="2400" dirty="0"/>
              <a:t>Other ongoing studies </a:t>
            </a:r>
            <a:r>
              <a:rPr lang="en-US" sz="2400" dirty="0" smtClean="0"/>
              <a:t>are evaluating </a:t>
            </a:r>
            <a:r>
              <a:rPr lang="en-US" sz="2400" dirty="0"/>
              <a:t>the efficacy (and safety) of </a:t>
            </a:r>
            <a:r>
              <a:rPr lang="en-US" sz="2400" dirty="0" err="1">
                <a:solidFill>
                  <a:srgbClr val="FF0000"/>
                </a:solidFill>
              </a:rPr>
              <a:t>immunosuppressants</a:t>
            </a:r>
            <a:r>
              <a:rPr lang="en-US" sz="2400" dirty="0"/>
              <a:t>, such as </a:t>
            </a:r>
            <a:r>
              <a:rPr lang="en-US" sz="2400" dirty="0" err="1">
                <a:solidFill>
                  <a:srgbClr val="FF0000"/>
                </a:solidFill>
              </a:rPr>
              <a:t>mycophenolate</a:t>
            </a:r>
            <a:r>
              <a:rPr lang="en-US" sz="2400" dirty="0"/>
              <a:t>, or biologics, such as </a:t>
            </a:r>
            <a:r>
              <a:rPr lang="en-US" sz="2400" dirty="0" err="1">
                <a:solidFill>
                  <a:srgbClr val="FF0000"/>
                </a:solidFill>
              </a:rPr>
              <a:t>tocilizumab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anti-IGF-1 receptor monoclonal antibody</a:t>
            </a:r>
            <a:r>
              <a:rPr lang="en-US" sz="2400" dirty="0"/>
              <a:t>.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9900"/>
                </a:solidFill>
              </a:rPr>
              <a:t>Recommendations about the role of these novel agents will have to await the results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9900"/>
                </a:solidFill>
              </a:rPr>
              <a:t>of </a:t>
            </a:r>
            <a:r>
              <a:rPr lang="en-US" sz="2400" dirty="0">
                <a:solidFill>
                  <a:srgbClr val="009900"/>
                </a:solidFill>
              </a:rPr>
              <a:t>large </a:t>
            </a:r>
            <a:r>
              <a:rPr lang="en-US" sz="2400" dirty="0" err="1" smtClean="0">
                <a:solidFill>
                  <a:srgbClr val="009900"/>
                </a:solidFill>
              </a:rPr>
              <a:t>randomized</a:t>
            </a:r>
            <a:r>
              <a:rPr lang="en-US" sz="2400" dirty="0" err="1">
                <a:solidFill>
                  <a:srgbClr val="009900"/>
                </a:solidFill>
              </a:rPr>
              <a:t>controlled</a:t>
            </a:r>
            <a:r>
              <a:rPr lang="en-US" sz="2400" dirty="0">
                <a:solidFill>
                  <a:srgbClr val="009900"/>
                </a:solidFill>
              </a:rPr>
              <a:t> studies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7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18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creen Shot 2017-06-01 at 12.38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r="3058"/>
          <a:stretch>
            <a:fillRect/>
          </a:stretch>
        </p:blipFill>
        <p:spPr>
          <a:xfrm>
            <a:off x="169817" y="901337"/>
            <a:ext cx="11782697" cy="5786846"/>
          </a:xfrm>
        </p:spPr>
      </p:pic>
    </p:spTree>
    <p:extLst>
      <p:ext uri="{BB962C8B-B14F-4D97-AF65-F5344CB8AC3E}">
        <p14:creationId xmlns:p14="http://schemas.microsoft.com/office/powerpoint/2010/main" val="28934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275" y="-561703"/>
            <a:ext cx="12296503" cy="7419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021977" y="410173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5223" y="5016137"/>
            <a:ext cx="297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</a:rPr>
              <a:t>THANKS FOR Attention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705394"/>
            <a:ext cx="11001103" cy="4362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9900"/>
                </a:solidFill>
              </a:rPr>
              <a:t>Why and How Should Activity and Severity of GO </a:t>
            </a:r>
            <a:r>
              <a:rPr lang="en-US" sz="2400" b="1" dirty="0" smtClean="0">
                <a:solidFill>
                  <a:srgbClr val="009900"/>
                </a:solidFill>
              </a:rPr>
              <a:t>Be Assessed</a:t>
            </a:r>
            <a:r>
              <a:rPr lang="en-US" sz="2400" b="1" dirty="0">
                <a:solidFill>
                  <a:srgbClr val="009900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Selecting </a:t>
            </a:r>
            <a:r>
              <a:rPr lang="en-US" sz="2400" dirty="0"/>
              <a:t>the most </a:t>
            </a:r>
            <a:r>
              <a:rPr lang="en-US" sz="2400" b="1" dirty="0"/>
              <a:t>appropriate treatment </a:t>
            </a:r>
            <a:r>
              <a:rPr lang="en-US" sz="2400" dirty="0"/>
              <a:t>for </a:t>
            </a:r>
            <a:r>
              <a:rPr lang="en-US" sz="2400" b="1" dirty="0" smtClean="0"/>
              <a:t>individual patients </a:t>
            </a:r>
            <a:r>
              <a:rPr lang="en-US" sz="2400" dirty="0"/>
              <a:t>depends on the </a:t>
            </a:r>
            <a:r>
              <a:rPr lang="en-US" sz="2400" b="1" dirty="0"/>
              <a:t>activity and severity </a:t>
            </a:r>
            <a:r>
              <a:rPr lang="en-US" sz="2400" dirty="0"/>
              <a:t>of the </a:t>
            </a:r>
            <a:r>
              <a:rPr lang="en-US" sz="2400" dirty="0" smtClean="0"/>
              <a:t>eye changes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Activity </a:t>
            </a:r>
            <a:r>
              <a:rPr lang="en-US" sz="2400" dirty="0"/>
              <a:t>is easily measured by the clinical </a:t>
            </a:r>
            <a:r>
              <a:rPr lang="en-US" sz="2400" dirty="0" smtClean="0"/>
              <a:t>activity score </a:t>
            </a:r>
            <a:r>
              <a:rPr lang="en-US" sz="2400" dirty="0">
                <a:solidFill>
                  <a:srgbClr val="FF0000"/>
                </a:solidFill>
              </a:rPr>
              <a:t>(CAS).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CAS </a:t>
            </a:r>
            <a:r>
              <a:rPr lang="en-US" sz="2400" dirty="0">
                <a:solidFill>
                  <a:srgbClr val="FF0000"/>
                </a:solidFill>
              </a:rPr>
              <a:t>≥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FF0000"/>
                </a:solidFill>
              </a:rPr>
              <a:t>is indicative of </a:t>
            </a:r>
            <a:r>
              <a:rPr lang="en-US" sz="2400" dirty="0" smtClean="0">
                <a:solidFill>
                  <a:srgbClr val="FF0000"/>
                </a:solidFill>
              </a:rPr>
              <a:t>active GO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Recommendation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recommend that activity and severity of GO be </a:t>
            </a:r>
            <a:r>
              <a:rPr lang="en-US" dirty="0" smtClean="0"/>
              <a:t>assessed according </a:t>
            </a:r>
            <a:r>
              <a:rPr lang="en-US" dirty="0"/>
              <a:t>to standardized criteria and that </a:t>
            </a:r>
            <a:r>
              <a:rPr lang="en-US" dirty="0" smtClean="0"/>
              <a:t>GO be </a:t>
            </a:r>
            <a:r>
              <a:rPr lang="en-US" dirty="0"/>
              <a:t>categorized as active or inactive and as </a:t>
            </a:r>
            <a:r>
              <a:rPr lang="en-US" dirty="0">
                <a:solidFill>
                  <a:srgbClr val="FF0000"/>
                </a:solidFill>
              </a:rPr>
              <a:t>mild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moderate</a:t>
            </a:r>
            <a:r>
              <a:rPr lang="en-US" dirty="0" smtClean="0"/>
              <a:t> to </a:t>
            </a:r>
            <a:r>
              <a:rPr lang="en-US" dirty="0">
                <a:solidFill>
                  <a:srgbClr val="FF0000"/>
                </a:solidFill>
              </a:rPr>
              <a:t>severe or sight </a:t>
            </a:r>
            <a:r>
              <a:rPr lang="en-US" dirty="0" smtClean="0">
                <a:solidFill>
                  <a:srgbClr val="FF0000"/>
                </a:solidFill>
              </a:rPr>
              <a:t>threatening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(1, ∅ ∅ ∅ ○)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4749</Words>
  <Application>Microsoft Office PowerPoint</Application>
  <PresentationFormat>Widescreen</PresentationFormat>
  <Paragraphs>586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Wingdings</vt:lpstr>
      <vt:lpstr>Office Theme</vt:lpstr>
      <vt:lpstr>Management Of Graves Orbitopathy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Mild GO Be Managed?</vt:lpstr>
      <vt:lpstr>PowerPoint Presentation</vt:lpstr>
      <vt:lpstr>PowerPoint Presentation</vt:lpstr>
      <vt:lpstr>PowerPoint Presentation</vt:lpstr>
      <vt:lpstr>PowerPoint Presentation</vt:lpstr>
      <vt:lpstr>Additional treatment according to severity of orbitopathy</vt:lpstr>
      <vt:lpstr>PowerPoint Presentation</vt:lpstr>
      <vt:lpstr>How Should Moderate-to-Severe and Active GO Be Managed?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Indications for Withdrawing GCs?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Moderate-to-Severe and Inactive GO Be Managed?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Atefe</dc:creator>
  <cp:lastModifiedBy>Atefe</cp:lastModifiedBy>
  <cp:revision>144</cp:revision>
  <dcterms:created xsi:type="dcterms:W3CDTF">2019-11-17T15:00:27Z</dcterms:created>
  <dcterms:modified xsi:type="dcterms:W3CDTF">2019-11-26T04:55:17Z</dcterms:modified>
</cp:coreProperties>
</file>