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colors59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0" r:id="rId2"/>
    <p:sldId id="257" r:id="rId3"/>
    <p:sldId id="270" r:id="rId4"/>
    <p:sldId id="258" r:id="rId5"/>
    <p:sldId id="259" r:id="rId6"/>
    <p:sldId id="260" r:id="rId7"/>
    <p:sldId id="309" r:id="rId8"/>
    <p:sldId id="310" r:id="rId9"/>
    <p:sldId id="311" r:id="rId10"/>
    <p:sldId id="326" r:id="rId11"/>
    <p:sldId id="276" r:id="rId12"/>
    <p:sldId id="329" r:id="rId13"/>
    <p:sldId id="262" r:id="rId14"/>
    <p:sldId id="264" r:id="rId15"/>
    <p:sldId id="263" r:id="rId16"/>
    <p:sldId id="261" r:id="rId17"/>
    <p:sldId id="312" r:id="rId18"/>
    <p:sldId id="324" r:id="rId19"/>
    <p:sldId id="325" r:id="rId20"/>
    <p:sldId id="271" r:id="rId21"/>
    <p:sldId id="333" r:id="rId22"/>
    <p:sldId id="272" r:id="rId23"/>
    <p:sldId id="273" r:id="rId24"/>
    <p:sldId id="334" r:id="rId25"/>
    <p:sldId id="330" r:id="rId26"/>
    <p:sldId id="277" r:id="rId27"/>
    <p:sldId id="278" r:id="rId28"/>
    <p:sldId id="322" r:id="rId29"/>
    <p:sldId id="282" r:id="rId30"/>
    <p:sldId id="283" r:id="rId31"/>
    <p:sldId id="284" r:id="rId32"/>
    <p:sldId id="285" r:id="rId33"/>
    <p:sldId id="288" r:id="rId34"/>
    <p:sldId id="289" r:id="rId35"/>
    <p:sldId id="335" r:id="rId36"/>
    <p:sldId id="291" r:id="rId37"/>
    <p:sldId id="336" r:id="rId38"/>
    <p:sldId id="293" r:id="rId39"/>
    <p:sldId id="292" r:id="rId40"/>
    <p:sldId id="339" r:id="rId41"/>
    <p:sldId id="318" r:id="rId42"/>
    <p:sldId id="323" r:id="rId43"/>
    <p:sldId id="320" r:id="rId44"/>
    <p:sldId id="337" r:id="rId45"/>
    <p:sldId id="294" r:id="rId46"/>
    <p:sldId id="295" r:id="rId47"/>
    <p:sldId id="297" r:id="rId48"/>
    <p:sldId id="301" r:id="rId49"/>
    <p:sldId id="316" r:id="rId50"/>
    <p:sldId id="342" r:id="rId51"/>
    <p:sldId id="303" r:id="rId52"/>
    <p:sldId id="305" r:id="rId53"/>
    <p:sldId id="306" r:id="rId54"/>
    <p:sldId id="307" r:id="rId55"/>
    <p:sldId id="308" r:id="rId56"/>
    <p:sldId id="343" r:id="rId57"/>
    <p:sldId id="34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C72E729-F873-4FB0-8D7C-B8EC82F5D981}">
      <dgm:prSet custT="1"/>
      <dgm:spPr/>
      <dgm:t>
        <a:bodyPr/>
        <a:lstStyle/>
        <a:p>
          <a:pPr algn="ctr"/>
          <a:r>
            <a:rPr lang="en-US" sz="4000" b="1" dirty="0">
              <a:solidFill>
                <a:srgbClr val="FFFF00"/>
              </a:solidFill>
            </a:rPr>
            <a:t>Introduction</a:t>
          </a:r>
        </a:p>
      </dgm:t>
    </dgm:pt>
    <dgm:pt modelId="{E1247318-C337-4B42-B234-87B5ABDB9E5C}" type="parTrans" cxnId="{4E8AB63B-D6B7-42B9-8ABF-AEFAD9C1FF3F}">
      <dgm:prSet/>
      <dgm:spPr/>
      <dgm:t>
        <a:bodyPr/>
        <a:lstStyle/>
        <a:p>
          <a:endParaRPr lang="en-US"/>
        </a:p>
      </dgm:t>
    </dgm:pt>
    <dgm:pt modelId="{67E9C8FD-8BD9-4028-BF0B-296B38AC9280}" type="sibTrans" cxnId="{4E8AB63B-D6B7-42B9-8ABF-AEFAD9C1FF3F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C7110-D972-43AF-ABF3-DF9F539AAECD}" type="pres">
      <dgm:prSet presAssocID="{1C72E729-F873-4FB0-8D7C-B8EC82F5D9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AB63B-D6B7-42B9-8ABF-AEFAD9C1FF3F}" srcId="{4EAD3CDC-5D36-455A-B9B0-45435E36C6C5}" destId="{1C72E729-F873-4FB0-8D7C-B8EC82F5D981}" srcOrd="0" destOrd="0" parTransId="{E1247318-C337-4B42-B234-87B5ABDB9E5C}" sibTransId="{67E9C8FD-8BD9-4028-BF0B-296B38AC9280}"/>
    <dgm:cxn modelId="{A83D418B-7E28-46F1-A440-5537060C54E4}" type="presOf" srcId="{1C72E729-F873-4FB0-8D7C-B8EC82F5D981}" destId="{F27C7110-D972-43AF-ABF3-DF9F539AAECD}" srcOrd="0" destOrd="0" presId="urn:microsoft.com/office/officeart/2005/8/layout/vList2"/>
    <dgm:cxn modelId="{9B51E8BD-F832-4440-968B-1D00BABE6ACF}" type="presOf" srcId="{4EAD3CDC-5D36-455A-B9B0-45435E36C6C5}" destId="{F02BA826-20B8-4BB6-9F09-D9EE59BCE823}" srcOrd="0" destOrd="0" presId="urn:microsoft.com/office/officeart/2005/8/layout/vList2"/>
    <dgm:cxn modelId="{964D8AC9-843D-4ECC-88A4-3DF054CF5803}" type="presParOf" srcId="{F02BA826-20B8-4BB6-9F09-D9EE59BCE823}" destId="{F27C7110-D972-43AF-ABF3-DF9F539AAECD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A10D893-EBCF-4352-A386-A963F55E4F0F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Risk </a:t>
          </a:r>
          <a:r>
            <a:rPr lang="en-US" sz="3200" b="1" dirty="0" smtClean="0">
              <a:solidFill>
                <a:srgbClr val="FFFF00"/>
              </a:solidFill>
            </a:rPr>
            <a:t>Factor Screening Instruments</a:t>
          </a:r>
          <a:endParaRPr lang="en-US" sz="3200" b="1" dirty="0">
            <a:solidFill>
              <a:srgbClr val="FFFF00"/>
            </a:solidFill>
          </a:endParaRPr>
        </a:p>
      </dgm:t>
    </dgm:pt>
    <dgm:pt modelId="{AD03D604-C74B-41D1-98A9-D8511EBEFFD6}" type="parTrans" cxnId="{4E5266EE-5C1D-4D18-A6B1-D67B614E97DD}">
      <dgm:prSet/>
      <dgm:spPr/>
      <dgm:t>
        <a:bodyPr/>
        <a:lstStyle/>
        <a:p>
          <a:endParaRPr lang="en-US"/>
        </a:p>
      </dgm:t>
    </dgm:pt>
    <dgm:pt modelId="{961365F4-5FE5-4D02-9764-8D71A9794197}" type="sibTrans" cxnId="{4E5266EE-5C1D-4D18-A6B1-D67B614E97D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6A28EA-DDE5-4425-A935-D45AD229BCE1}" type="pres">
      <dgm:prSet presAssocID="{BA10D893-EBCF-4352-A386-A963F55E4F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286A7-5CDC-49B2-B6DC-7FFC640A8956}" type="presOf" srcId="{4EAD3CDC-5D36-455A-B9B0-45435E36C6C5}" destId="{F02BA826-20B8-4BB6-9F09-D9EE59BCE823}" srcOrd="0" destOrd="0" presId="urn:microsoft.com/office/officeart/2005/8/layout/vList2"/>
    <dgm:cxn modelId="{4E5266EE-5C1D-4D18-A6B1-D67B614E97DD}" srcId="{4EAD3CDC-5D36-455A-B9B0-45435E36C6C5}" destId="{BA10D893-EBCF-4352-A386-A963F55E4F0F}" srcOrd="0" destOrd="0" parTransId="{AD03D604-C74B-41D1-98A9-D8511EBEFFD6}" sibTransId="{961365F4-5FE5-4D02-9764-8D71A9794197}"/>
    <dgm:cxn modelId="{CEF3D078-1A36-46A2-BD5E-1A06D64F6F40}" type="presOf" srcId="{BA10D893-EBCF-4352-A386-A963F55E4F0F}" destId="{F96A28EA-DDE5-4425-A935-D45AD229BCE1}" srcOrd="0" destOrd="0" presId="urn:microsoft.com/office/officeart/2005/8/layout/vList2"/>
    <dgm:cxn modelId="{BB5D3BF2-37F3-4995-9A34-D635312DBBEC}" type="presParOf" srcId="{F02BA826-20B8-4BB6-9F09-D9EE59BCE823}" destId="{F96A28EA-DDE5-4425-A935-D45AD229BCE1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B412BEA3-557B-42CE-8DDE-81210AA4A871}" type="presOf" srcId="{4EAD3CDC-5D36-455A-B9B0-45435E36C6C5}" destId="{F02BA826-20B8-4BB6-9F09-D9EE59BCE823}" srcOrd="0" destOrd="0" presId="urn:microsoft.com/office/officeart/2005/8/layout/vList2"/>
    <dgm:cxn modelId="{A560EE22-F396-4873-A60A-F00013B33C0A}" type="presOf" srcId="{614D5F97-C485-42C5-9B48-B84F2F3D6BE5}" destId="{6CE4EC14-18CA-4441-80A7-E1CBFB502DCD}" srcOrd="0" destOrd="0" presId="urn:microsoft.com/office/officeart/2005/8/layout/vList2"/>
    <dgm:cxn modelId="{94B7A8C9-7249-481C-A7A9-CBFC70401CF9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10627E-7B57-4876-8D54-D174B5DE39DE}">
      <dgm:prSet custT="1"/>
      <dgm:spPr/>
      <dgm:t>
        <a:bodyPr/>
        <a:lstStyle/>
        <a:p>
          <a:pPr algn="ctr"/>
          <a:r>
            <a:rPr lang="en-US" sz="3600" b="1" dirty="0" smtClean="0">
              <a:solidFill>
                <a:srgbClr val="FFFF00"/>
              </a:solidFill>
            </a:rPr>
            <a:t>Bone Mineral Density (BMD)</a:t>
          </a:r>
          <a:endParaRPr lang="en-US" sz="3600" b="1" dirty="0">
            <a:solidFill>
              <a:srgbClr val="FFFF00"/>
            </a:solidFill>
          </a:endParaRPr>
        </a:p>
      </dgm:t>
    </dgm:pt>
    <dgm:pt modelId="{5C854ADA-D7E1-4946-918A-18E80FE1142D}" type="parTrans" cxnId="{30212667-DB23-4D07-87BC-29809249971D}">
      <dgm:prSet/>
      <dgm:spPr/>
      <dgm:t>
        <a:bodyPr/>
        <a:lstStyle/>
        <a:p>
          <a:endParaRPr lang="en-US"/>
        </a:p>
      </dgm:t>
    </dgm:pt>
    <dgm:pt modelId="{2C4CD867-0221-42C7-96E8-9B04B8DB6268}" type="sibTrans" cxnId="{30212667-DB23-4D07-87BC-29809249971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1D999-B095-42C5-8FFC-D2990D6621AE}" type="pres">
      <dgm:prSet presAssocID="{2910627E-7B57-4876-8D54-D174B5DE39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18C7B6-B15F-4071-AF05-52CDEB425159}" type="presOf" srcId="{4EAD3CDC-5D36-455A-B9B0-45435E36C6C5}" destId="{F02BA826-20B8-4BB6-9F09-D9EE59BCE823}" srcOrd="0" destOrd="0" presId="urn:microsoft.com/office/officeart/2005/8/layout/vList2"/>
    <dgm:cxn modelId="{FDE035AE-44F0-4980-8521-147337F74D37}" type="presOf" srcId="{2910627E-7B57-4876-8D54-D174B5DE39DE}" destId="{F461D999-B095-42C5-8FFC-D2990D6621AE}" srcOrd="0" destOrd="0" presId="urn:microsoft.com/office/officeart/2005/8/layout/vList2"/>
    <dgm:cxn modelId="{30212667-DB23-4D07-87BC-29809249971D}" srcId="{4EAD3CDC-5D36-455A-B9B0-45435E36C6C5}" destId="{2910627E-7B57-4876-8D54-D174B5DE39DE}" srcOrd="0" destOrd="0" parTransId="{5C854ADA-D7E1-4946-918A-18E80FE1142D}" sibTransId="{2C4CD867-0221-42C7-96E8-9B04B8DB6268}"/>
    <dgm:cxn modelId="{DF99DF69-705A-47BD-B051-5ECB50036068}" type="presParOf" srcId="{F02BA826-20B8-4BB6-9F09-D9EE59BCE823}" destId="{F461D999-B095-42C5-8FFC-D2990D6621AE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0C372E-C396-4F0C-8325-5E17250D03FA}">
      <dgm:prSet custT="1"/>
      <dgm:spPr/>
      <dgm:t>
        <a:bodyPr/>
        <a:lstStyle/>
        <a:p>
          <a:r>
            <a:rPr lang="en-US" sz="2800" b="1" dirty="0">
              <a:solidFill>
                <a:srgbClr val="FFFF00"/>
              </a:solidFill>
            </a:rPr>
            <a:t>WHO definition of osteoporosis by BMD.</a:t>
          </a:r>
        </a:p>
      </dgm:t>
    </dgm:pt>
    <dgm:pt modelId="{9C4D936F-F3B8-4D42-BBE6-7F67E7D0C0DC}" type="parTrans" cxnId="{BC542BA9-8B8E-47BB-BDEA-A1762B9DFAD2}">
      <dgm:prSet/>
      <dgm:spPr/>
      <dgm:t>
        <a:bodyPr/>
        <a:lstStyle/>
        <a:p>
          <a:endParaRPr lang="en-US"/>
        </a:p>
      </dgm:t>
    </dgm:pt>
    <dgm:pt modelId="{43E0F8A4-DE82-40D1-B872-0CFB3DB7A554}" type="sibTrans" cxnId="{BC542BA9-8B8E-47BB-BDEA-A1762B9DFAD2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47304-CDCA-4ED2-B2D7-A45FE013DAC3}" type="pres">
      <dgm:prSet presAssocID="{F30C372E-C396-4F0C-8325-5E17250D03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E2F0E-C01C-4A3E-9229-195171EFBBA7}" type="presOf" srcId="{4EAD3CDC-5D36-455A-B9B0-45435E36C6C5}" destId="{F02BA826-20B8-4BB6-9F09-D9EE59BCE823}" srcOrd="0" destOrd="0" presId="urn:microsoft.com/office/officeart/2005/8/layout/vList2"/>
    <dgm:cxn modelId="{19C2491A-01DE-47A5-AAA2-96B815E9EBF0}" type="presOf" srcId="{F30C372E-C396-4F0C-8325-5E17250D03FA}" destId="{6DC47304-CDCA-4ED2-B2D7-A45FE013DAC3}" srcOrd="0" destOrd="0" presId="urn:microsoft.com/office/officeart/2005/8/layout/vList2"/>
    <dgm:cxn modelId="{BC542BA9-8B8E-47BB-BDEA-A1762B9DFAD2}" srcId="{4EAD3CDC-5D36-455A-B9B0-45435E36C6C5}" destId="{F30C372E-C396-4F0C-8325-5E17250D03FA}" srcOrd="0" destOrd="0" parTransId="{9C4D936F-F3B8-4D42-BBE6-7F67E7D0C0DC}" sibTransId="{43E0F8A4-DE82-40D1-B872-0CFB3DB7A554}"/>
    <dgm:cxn modelId="{A58B4A24-4F1C-4264-9239-938873407E04}" type="presParOf" srcId="{F02BA826-20B8-4BB6-9F09-D9EE59BCE823}" destId="{6DC47304-CDCA-4ED2-B2D7-A45FE013DAC3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910627E-7B57-4876-8D54-D174B5DE39DE}">
      <dgm:prSet custT="1"/>
      <dgm:spPr/>
      <dgm:t>
        <a:bodyPr/>
        <a:lstStyle/>
        <a:p>
          <a:pPr algn="ctr"/>
          <a:r>
            <a:rPr lang="en-US" sz="3600" b="1" dirty="0">
              <a:solidFill>
                <a:srgbClr val="FFFF00"/>
              </a:solidFill>
            </a:rPr>
            <a:t>Assessment</a:t>
          </a:r>
        </a:p>
      </dgm:t>
    </dgm:pt>
    <dgm:pt modelId="{5C854ADA-D7E1-4946-918A-18E80FE1142D}" type="parTrans" cxnId="{30212667-DB23-4D07-87BC-29809249971D}">
      <dgm:prSet/>
      <dgm:spPr/>
      <dgm:t>
        <a:bodyPr/>
        <a:lstStyle/>
        <a:p>
          <a:endParaRPr lang="en-US"/>
        </a:p>
      </dgm:t>
    </dgm:pt>
    <dgm:pt modelId="{2C4CD867-0221-42C7-96E8-9B04B8DB6268}" type="sibTrans" cxnId="{30212667-DB23-4D07-87BC-29809249971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1D999-B095-42C5-8FFC-D2990D6621AE}" type="pres">
      <dgm:prSet presAssocID="{2910627E-7B57-4876-8D54-D174B5DE39D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22422-8E79-49C8-B366-45B91C31C75A}" type="presOf" srcId="{2910627E-7B57-4876-8D54-D174B5DE39DE}" destId="{F461D999-B095-42C5-8FFC-D2990D6621AE}" srcOrd="0" destOrd="0" presId="urn:microsoft.com/office/officeart/2005/8/layout/vList2"/>
    <dgm:cxn modelId="{412BCD1F-FFBE-44DC-B80D-80A5A412BB79}" type="presOf" srcId="{4EAD3CDC-5D36-455A-B9B0-45435E36C6C5}" destId="{F02BA826-20B8-4BB6-9F09-D9EE59BCE823}" srcOrd="0" destOrd="0" presId="urn:microsoft.com/office/officeart/2005/8/layout/vList2"/>
    <dgm:cxn modelId="{30212667-DB23-4D07-87BC-29809249971D}" srcId="{4EAD3CDC-5D36-455A-B9B0-45435E36C6C5}" destId="{2910627E-7B57-4876-8D54-D174B5DE39DE}" srcOrd="0" destOrd="0" parTransId="{5C854ADA-D7E1-4946-918A-18E80FE1142D}" sibTransId="{2C4CD867-0221-42C7-96E8-9B04B8DB6268}"/>
    <dgm:cxn modelId="{0F0EF4D7-A258-45C6-A6BE-D0C4ACB5757A}" type="presParOf" srcId="{F02BA826-20B8-4BB6-9F09-D9EE59BCE823}" destId="{F461D999-B095-42C5-8FFC-D2990D6621AE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5E171D-089B-42A6-A02D-60E764F91BB2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Candidates for BMD testing</a:t>
          </a:r>
        </a:p>
      </dgm:t>
    </dgm:pt>
    <dgm:pt modelId="{06A6D565-4C1C-49A3-96AF-81DBB9DBFF56}" type="parTrans" cxnId="{C27D8F95-D152-4FC2-A3CC-236F98CD8246}">
      <dgm:prSet/>
      <dgm:spPr/>
      <dgm:t>
        <a:bodyPr/>
        <a:lstStyle/>
        <a:p>
          <a:endParaRPr lang="en-US"/>
        </a:p>
      </dgm:t>
    </dgm:pt>
    <dgm:pt modelId="{FBE8A32E-8401-4E42-A9AB-5BC2F4D3099C}" type="sibTrans" cxnId="{C27D8F95-D152-4FC2-A3CC-236F98CD82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83DA9-A713-4496-8453-A5E380927008}" type="pres">
      <dgm:prSet presAssocID="{815E171D-089B-42A6-A02D-60E764F91B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BC401-3CB1-4218-8E50-FFCBC870458B}" type="presOf" srcId="{4EAD3CDC-5D36-455A-B9B0-45435E36C6C5}" destId="{F02BA826-20B8-4BB6-9F09-D9EE59BCE823}" srcOrd="0" destOrd="0" presId="urn:microsoft.com/office/officeart/2005/8/layout/vList2"/>
    <dgm:cxn modelId="{C27D8F95-D152-4FC2-A3CC-236F98CD8246}" srcId="{4EAD3CDC-5D36-455A-B9B0-45435E36C6C5}" destId="{815E171D-089B-42A6-A02D-60E764F91BB2}" srcOrd="0" destOrd="0" parTransId="{06A6D565-4C1C-49A3-96AF-81DBB9DBFF56}" sibTransId="{FBE8A32E-8401-4E42-A9AB-5BC2F4D3099C}"/>
    <dgm:cxn modelId="{E50E312A-6898-4009-A5C9-80AE59CDFDEC}" type="presOf" srcId="{815E171D-089B-42A6-A02D-60E764F91BB2}" destId="{41483DA9-A713-4496-8453-A5E380927008}" srcOrd="0" destOrd="0" presId="urn:microsoft.com/office/officeart/2005/8/layout/vList2"/>
    <dgm:cxn modelId="{3DF7B689-1367-4444-BE9B-BABCE4953132}" type="presParOf" srcId="{F02BA826-20B8-4BB6-9F09-D9EE59BCE823}" destId="{41483DA9-A713-4496-8453-A5E380927008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6B54F8-1F73-40E6-A09D-211147FBC357}" type="presOf" srcId="{4EAD3CDC-5D36-455A-B9B0-45435E36C6C5}" destId="{F02BA826-20B8-4BB6-9F09-D9EE59BCE823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CDFF39C8-E65E-4ED0-944C-4996E9034789}" type="presOf" srcId="{614D5F97-C485-42C5-9B48-B84F2F3D6BE5}" destId="{6CE4EC14-18CA-4441-80A7-E1CBFB502DCD}" srcOrd="0" destOrd="0" presId="urn:microsoft.com/office/officeart/2005/8/layout/vList2"/>
    <dgm:cxn modelId="{9BBC16DD-66CA-4C44-97F8-5BACB260651A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98D3A7-7DC4-495B-98C6-3308CBAF1E62}">
      <dgm:prSet custT="1"/>
      <dgm:spPr/>
      <dgm:t>
        <a:bodyPr/>
        <a:lstStyle/>
        <a:p>
          <a:pPr algn="ctr"/>
          <a:r>
            <a:rPr lang="en-US" sz="3200" b="1" dirty="0" smtClean="0">
              <a:solidFill>
                <a:srgbClr val="FFFF00"/>
              </a:solidFill>
            </a:rPr>
            <a:t>Investigation </a:t>
          </a:r>
          <a:r>
            <a:rPr lang="en-US" sz="3200" b="1" dirty="0">
              <a:solidFill>
                <a:srgbClr val="FFFF00"/>
              </a:solidFill>
            </a:rPr>
            <a:t>of osteoporosis</a:t>
          </a:r>
        </a:p>
      </dgm:t>
    </dgm:pt>
    <dgm:pt modelId="{63588EB6-D6E3-4235-9849-38B40268BDE4}" type="parTrans" cxnId="{4068EE93-CEC4-48D2-A4F1-0FCF93595763}">
      <dgm:prSet/>
      <dgm:spPr/>
      <dgm:t>
        <a:bodyPr/>
        <a:lstStyle/>
        <a:p>
          <a:endParaRPr lang="en-US"/>
        </a:p>
      </dgm:t>
    </dgm:pt>
    <dgm:pt modelId="{E0F1EC3F-1D7E-46BC-AA34-5697BBE68018}" type="sibTrans" cxnId="{4068EE93-CEC4-48D2-A4F1-0FCF93595763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4FB48-EF4A-46B7-AC1D-2AB2E7D4D9C6}" type="pres">
      <dgm:prSet presAssocID="{DD98D3A7-7DC4-495B-98C6-3308CBAF1E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14FF12-B5C4-4496-A8B1-CAED497D3753}" type="presOf" srcId="{4EAD3CDC-5D36-455A-B9B0-45435E36C6C5}" destId="{F02BA826-20B8-4BB6-9F09-D9EE59BCE823}" srcOrd="0" destOrd="0" presId="urn:microsoft.com/office/officeart/2005/8/layout/vList2"/>
    <dgm:cxn modelId="{ADB6D88C-DAFE-4ACA-8F1B-D2154E446547}" type="presOf" srcId="{DD98D3A7-7DC4-495B-98C6-3308CBAF1E62}" destId="{9C54FB48-EF4A-46B7-AC1D-2AB2E7D4D9C6}" srcOrd="0" destOrd="0" presId="urn:microsoft.com/office/officeart/2005/8/layout/vList2"/>
    <dgm:cxn modelId="{4068EE93-CEC4-48D2-A4F1-0FCF93595763}" srcId="{4EAD3CDC-5D36-455A-B9B0-45435E36C6C5}" destId="{DD98D3A7-7DC4-495B-98C6-3308CBAF1E62}" srcOrd="0" destOrd="0" parTransId="{63588EB6-D6E3-4235-9849-38B40268BDE4}" sibTransId="{E0F1EC3F-1D7E-46BC-AA34-5697BBE68018}"/>
    <dgm:cxn modelId="{5E2FFB64-05F5-4501-8EA8-B9B26D293C9F}" type="presParOf" srcId="{F02BA826-20B8-4BB6-9F09-D9EE59BCE823}" destId="{9C54FB48-EF4A-46B7-AC1D-2AB2E7D4D9C6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D98D3A7-7DC4-495B-98C6-3308CBAF1E62}">
      <dgm:prSet custT="1"/>
      <dgm:spPr/>
      <dgm:t>
        <a:bodyPr/>
        <a:lstStyle/>
        <a:p>
          <a:pPr algn="ctr"/>
          <a:r>
            <a:rPr lang="en-US" sz="3200" b="1" dirty="0" smtClean="0">
              <a:solidFill>
                <a:srgbClr val="FFFF00"/>
              </a:solidFill>
            </a:rPr>
            <a:t>Investigation </a:t>
          </a:r>
          <a:r>
            <a:rPr lang="en-US" sz="3200" b="1" dirty="0">
              <a:solidFill>
                <a:srgbClr val="FFFF00"/>
              </a:solidFill>
            </a:rPr>
            <a:t>of osteoporosis</a:t>
          </a:r>
        </a:p>
      </dgm:t>
    </dgm:pt>
    <dgm:pt modelId="{63588EB6-D6E3-4235-9849-38B40268BDE4}" type="parTrans" cxnId="{4068EE93-CEC4-48D2-A4F1-0FCF93595763}">
      <dgm:prSet/>
      <dgm:spPr/>
      <dgm:t>
        <a:bodyPr/>
        <a:lstStyle/>
        <a:p>
          <a:endParaRPr lang="en-US"/>
        </a:p>
      </dgm:t>
    </dgm:pt>
    <dgm:pt modelId="{E0F1EC3F-1D7E-46BC-AA34-5697BBE68018}" type="sibTrans" cxnId="{4068EE93-CEC4-48D2-A4F1-0FCF93595763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54FB48-EF4A-46B7-AC1D-2AB2E7D4D9C6}" type="pres">
      <dgm:prSet presAssocID="{DD98D3A7-7DC4-495B-98C6-3308CBAF1E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0B6FF-C7E0-4E42-87EC-81ADD6DB2FF4}" type="presOf" srcId="{4EAD3CDC-5D36-455A-B9B0-45435E36C6C5}" destId="{F02BA826-20B8-4BB6-9F09-D9EE59BCE823}" srcOrd="0" destOrd="0" presId="urn:microsoft.com/office/officeart/2005/8/layout/vList2"/>
    <dgm:cxn modelId="{4068EE93-CEC4-48D2-A4F1-0FCF93595763}" srcId="{4EAD3CDC-5D36-455A-B9B0-45435E36C6C5}" destId="{DD98D3A7-7DC4-495B-98C6-3308CBAF1E62}" srcOrd="0" destOrd="0" parTransId="{63588EB6-D6E3-4235-9849-38B40268BDE4}" sibTransId="{E0F1EC3F-1D7E-46BC-AA34-5697BBE68018}"/>
    <dgm:cxn modelId="{A4B52B16-9C44-4719-9844-42B4DEB09B5D}" type="presOf" srcId="{DD98D3A7-7DC4-495B-98C6-3308CBAF1E62}" destId="{9C54FB48-EF4A-46B7-AC1D-2AB2E7D4D9C6}" srcOrd="0" destOrd="0" presId="urn:microsoft.com/office/officeart/2005/8/layout/vList2"/>
    <dgm:cxn modelId="{A22B3993-5BC7-4D46-A009-6C17404F2508}" type="presParOf" srcId="{F02BA826-20B8-4BB6-9F09-D9EE59BCE823}" destId="{9C54FB48-EF4A-46B7-AC1D-2AB2E7D4D9C6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</a:t>
          </a:r>
          <a:r>
            <a:rPr lang="en-US" sz="3200" b="1" dirty="0" smtClean="0">
              <a:solidFill>
                <a:srgbClr val="FFFF00"/>
              </a:solidFill>
            </a:rPr>
            <a:t>Considerations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E775068F-B41A-4009-9082-A735C02A9CE9}" type="presOf" srcId="{B3B42944-A081-40AE-AD6E-016FCC7663CD}" destId="{AA1A99EA-D29B-4F67-B229-DF44075D6651}" srcOrd="0" destOrd="0" presId="urn:microsoft.com/office/officeart/2005/8/layout/vList2"/>
    <dgm:cxn modelId="{279BB6E7-6580-483A-8E04-55A3BCF3AB40}" type="presOf" srcId="{4EAD3CDC-5D36-455A-B9B0-45435E36C6C5}" destId="{F02BA826-20B8-4BB6-9F09-D9EE59BCE823}" srcOrd="0" destOrd="0" presId="urn:microsoft.com/office/officeart/2005/8/layout/vList2"/>
    <dgm:cxn modelId="{83543965-CA1F-4839-A1FF-0DFFCC6B54BB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0EDA11-2817-4115-91FD-ABE2E36B4C21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Bone pathophysiology</a:t>
          </a:r>
        </a:p>
      </dgm:t>
    </dgm:pt>
    <dgm:pt modelId="{46844B5B-1263-4F14-9353-1E5DFFEE6EB9}" type="parTrans" cxnId="{4895FE20-E226-4AD2-ADB5-769A41BF7034}">
      <dgm:prSet/>
      <dgm:spPr/>
      <dgm:t>
        <a:bodyPr/>
        <a:lstStyle/>
        <a:p>
          <a:endParaRPr lang="en-US"/>
        </a:p>
      </dgm:t>
    </dgm:pt>
    <dgm:pt modelId="{D814797D-F70C-4058-B995-A40963ED5CB7}" type="sibTrans" cxnId="{4895FE20-E226-4AD2-ADB5-769A41BF7034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837410-4634-42E9-AC5A-BC376A901CE2}" type="pres">
      <dgm:prSet presAssocID="{B10EDA11-2817-4115-91FD-ABE2E36B4C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58B7A3-EF73-4633-9D09-D0A87CF82A65}" type="presOf" srcId="{4EAD3CDC-5D36-455A-B9B0-45435E36C6C5}" destId="{F02BA826-20B8-4BB6-9F09-D9EE59BCE823}" srcOrd="0" destOrd="0" presId="urn:microsoft.com/office/officeart/2005/8/layout/vList2"/>
    <dgm:cxn modelId="{E8AE16B6-0F5B-4268-BCA8-A50403DDBE99}" type="presOf" srcId="{B10EDA11-2817-4115-91FD-ABE2E36B4C21}" destId="{58837410-4634-42E9-AC5A-BC376A901CE2}" srcOrd="0" destOrd="0" presId="urn:microsoft.com/office/officeart/2005/8/layout/vList2"/>
    <dgm:cxn modelId="{4895FE20-E226-4AD2-ADB5-769A41BF7034}" srcId="{4EAD3CDC-5D36-455A-B9B0-45435E36C6C5}" destId="{B10EDA11-2817-4115-91FD-ABE2E36B4C21}" srcOrd="0" destOrd="0" parTransId="{46844B5B-1263-4F14-9353-1E5DFFEE6EB9}" sibTransId="{D814797D-F70C-4058-B995-A40963ED5CB7}"/>
    <dgm:cxn modelId="{FB1CAE1B-EF71-41D1-A6E1-2524CD6A3CFB}" type="presParOf" srcId="{F02BA826-20B8-4BB6-9F09-D9EE59BCE823}" destId="{58837410-4634-42E9-AC5A-BC376A901CE2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</a:t>
          </a:r>
          <a:r>
            <a:rPr lang="en-US" sz="3200" b="1" dirty="0" smtClean="0">
              <a:solidFill>
                <a:srgbClr val="FFFF00"/>
              </a:solidFill>
            </a:rPr>
            <a:t>Considerations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3776EB47-9B13-42BE-80F2-A919FD7E8797}" type="presOf" srcId="{B3B42944-A081-40AE-AD6E-016FCC7663CD}" destId="{AA1A99EA-D29B-4F67-B229-DF44075D6651}" srcOrd="0" destOrd="0" presId="urn:microsoft.com/office/officeart/2005/8/layout/vList2"/>
    <dgm:cxn modelId="{FCC40E72-76EA-4CBC-A94B-A889B447F0B4}" type="presOf" srcId="{4EAD3CDC-5D36-455A-B9B0-45435E36C6C5}" destId="{F02BA826-20B8-4BB6-9F09-D9EE59BCE823}" srcOrd="0" destOrd="0" presId="urn:microsoft.com/office/officeart/2005/8/layout/vList2"/>
    <dgm:cxn modelId="{E82EEDC5-A0FA-4EB8-962A-13ECF19D920A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</a:t>
          </a:r>
          <a:r>
            <a:rPr lang="en-US" sz="3200" b="1" dirty="0" smtClean="0">
              <a:solidFill>
                <a:srgbClr val="FFFF00"/>
              </a:solidFill>
            </a:rPr>
            <a:t>Considerations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55BA14CD-05C1-4926-BAEB-23284D07EFEF}" type="presOf" srcId="{B3B42944-A081-40AE-AD6E-016FCC7663CD}" destId="{AA1A99EA-D29B-4F67-B229-DF44075D6651}" srcOrd="0" destOrd="0" presId="urn:microsoft.com/office/officeart/2005/8/layout/vList2"/>
    <dgm:cxn modelId="{04AAC4E5-2508-49AF-B8D5-05F93DFF2A66}" type="presOf" srcId="{4EAD3CDC-5D36-455A-B9B0-45435E36C6C5}" destId="{F02BA826-20B8-4BB6-9F09-D9EE59BCE823}" srcOrd="0" destOrd="0" presId="urn:microsoft.com/office/officeart/2005/8/layout/vList2"/>
    <dgm:cxn modelId="{3E9BAF63-F9CB-424C-A9A2-35153C77C312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</a:t>
          </a:r>
          <a:r>
            <a:rPr lang="en-US" sz="3200" b="1" dirty="0" smtClean="0">
              <a:solidFill>
                <a:srgbClr val="FFFF00"/>
              </a:solidFill>
            </a:rPr>
            <a:t>Considerations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482D14BC-0779-4EC0-A951-23D8C6322CCE}" type="presOf" srcId="{B3B42944-A081-40AE-AD6E-016FCC7663CD}" destId="{AA1A99EA-D29B-4F67-B229-DF44075D6651}" srcOrd="0" destOrd="0" presId="urn:microsoft.com/office/officeart/2005/8/layout/vList2"/>
    <dgm:cxn modelId="{724FD851-65F4-41FA-8E9A-137D42A55D01}" type="presOf" srcId="{4EAD3CDC-5D36-455A-B9B0-45435E36C6C5}" destId="{F02BA826-20B8-4BB6-9F09-D9EE59BCE823}" srcOrd="0" destOrd="0" presId="urn:microsoft.com/office/officeart/2005/8/layout/vList2"/>
    <dgm:cxn modelId="{97523CD3-D057-4EC5-BDAA-2D9EB631D289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</a:t>
          </a:r>
          <a:r>
            <a:rPr lang="en-US" sz="3200" b="1" dirty="0" smtClean="0">
              <a:solidFill>
                <a:srgbClr val="FFFF00"/>
              </a:solidFill>
            </a:rPr>
            <a:t>Considerations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7D081E21-FCF5-4B0F-AFF6-9A675B10E8F5}" type="presOf" srcId="{4EAD3CDC-5D36-455A-B9B0-45435E36C6C5}" destId="{F02BA826-20B8-4BB6-9F09-D9EE59BCE823}" srcOrd="0" destOrd="0" presId="urn:microsoft.com/office/officeart/2005/8/layout/vList2"/>
    <dgm:cxn modelId="{598691AE-4C05-45A4-8284-E8A33EB86EC0}" type="presOf" srcId="{B3B42944-A081-40AE-AD6E-016FCC7663CD}" destId="{AA1A99EA-D29B-4F67-B229-DF44075D6651}" srcOrd="0" destOrd="0" presId="urn:microsoft.com/office/officeart/2005/8/layout/vList2"/>
    <dgm:cxn modelId="{37673E9A-F67F-47C1-AF4F-4896CBD3F072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3B42944-A081-40AE-AD6E-016FCC7663CD}">
      <dgm:prSet custT="1"/>
      <dgm:spPr/>
      <dgm:t>
        <a:bodyPr/>
        <a:lstStyle/>
        <a:p>
          <a:pPr algn="ctr"/>
          <a:r>
            <a:rPr lang="en-US" sz="3200" b="1" dirty="0" smtClean="0">
              <a:solidFill>
                <a:srgbClr val="FFFF00"/>
              </a:solidFill>
            </a:rPr>
            <a:t>Pharmacological therapy</a:t>
          </a:r>
          <a:endParaRPr lang="en-US" sz="3200" b="1" dirty="0">
            <a:solidFill>
              <a:srgbClr val="FFFF00"/>
            </a:solidFill>
          </a:endParaRPr>
        </a:p>
      </dgm:t>
    </dgm:pt>
    <dgm:pt modelId="{4EA784C0-1404-4374-B7A9-937B44DB6F87}" type="parTrans" cxnId="{5D7D4EC7-D335-41CA-B9ED-304FFD7560B9}">
      <dgm:prSet/>
      <dgm:spPr/>
      <dgm:t>
        <a:bodyPr/>
        <a:lstStyle/>
        <a:p>
          <a:endParaRPr lang="en-US"/>
        </a:p>
      </dgm:t>
    </dgm:pt>
    <dgm:pt modelId="{17493C2D-225D-434A-BF7B-27741C763099}" type="sibTrans" cxnId="{5D7D4EC7-D335-41CA-B9ED-304FFD7560B9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1A99EA-D29B-4F67-B229-DF44075D6651}" type="pres">
      <dgm:prSet presAssocID="{B3B42944-A081-40AE-AD6E-016FCC7663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7D4EC7-D335-41CA-B9ED-304FFD7560B9}" srcId="{4EAD3CDC-5D36-455A-B9B0-45435E36C6C5}" destId="{B3B42944-A081-40AE-AD6E-016FCC7663CD}" srcOrd="0" destOrd="0" parTransId="{4EA784C0-1404-4374-B7A9-937B44DB6F87}" sibTransId="{17493C2D-225D-434A-BF7B-27741C763099}"/>
    <dgm:cxn modelId="{A6058DBF-F271-4C23-BE78-092976645D31}" type="presOf" srcId="{B3B42944-A081-40AE-AD6E-016FCC7663CD}" destId="{AA1A99EA-D29B-4F67-B229-DF44075D6651}" srcOrd="0" destOrd="0" presId="urn:microsoft.com/office/officeart/2005/8/layout/vList2"/>
    <dgm:cxn modelId="{49A9BE42-205B-47A2-89EC-E136FF3101A2}" type="presOf" srcId="{4EAD3CDC-5D36-455A-B9B0-45435E36C6C5}" destId="{F02BA826-20B8-4BB6-9F09-D9EE59BCE823}" srcOrd="0" destOrd="0" presId="urn:microsoft.com/office/officeart/2005/8/layout/vList2"/>
    <dgm:cxn modelId="{63A56494-EC60-4D85-B82E-66A26263943B}" type="presParOf" srcId="{F02BA826-20B8-4BB6-9F09-D9EE59BCE823}" destId="{AA1A99EA-D29B-4F67-B229-DF44075D6651}" srcOrd="0" destOrd="0" presId="urn:microsoft.com/office/officeart/2005/8/layout/vList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F11E21-892C-413E-B133-9AF4EDB6618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Pharmacologic therapy</a:t>
          </a:r>
        </a:p>
      </dgm:t>
    </dgm:pt>
    <dgm:pt modelId="{C3449061-6F73-4C7D-A695-CB3CE9D6B6A1}" type="parTrans" cxnId="{66208ECE-F3CB-48E6-95E7-748628BE8CF5}">
      <dgm:prSet/>
      <dgm:spPr/>
      <dgm:t>
        <a:bodyPr/>
        <a:lstStyle/>
        <a:p>
          <a:endParaRPr lang="en-US"/>
        </a:p>
      </dgm:t>
    </dgm:pt>
    <dgm:pt modelId="{8F4167DD-0777-4275-BAFC-F3B736EB6161}" type="sibTrans" cxnId="{66208ECE-F3CB-48E6-95E7-748628BE8CF5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73AEC-33EE-4F3C-A78E-D35A3A7A4C41}" type="pres">
      <dgm:prSet presAssocID="{6CF11E21-892C-413E-B133-9AF4EDB6618B}" presName="parentText" presStyleLbl="node1" presStyleIdx="0" presStyleCnt="1" custLinFactNeighborX="3409" custLinFactNeighborY="-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08ECE-F3CB-48E6-95E7-748628BE8CF5}" srcId="{4EAD3CDC-5D36-455A-B9B0-45435E36C6C5}" destId="{6CF11E21-892C-413E-B133-9AF4EDB6618B}" srcOrd="0" destOrd="0" parTransId="{C3449061-6F73-4C7D-A695-CB3CE9D6B6A1}" sibTransId="{8F4167DD-0777-4275-BAFC-F3B736EB6161}"/>
    <dgm:cxn modelId="{3C690FF7-6C63-400C-8E81-64CEC6016271}" type="presOf" srcId="{6CF11E21-892C-413E-B133-9AF4EDB6618B}" destId="{FCD73AEC-33EE-4F3C-A78E-D35A3A7A4C41}" srcOrd="0" destOrd="0" presId="urn:microsoft.com/office/officeart/2005/8/layout/vList2"/>
    <dgm:cxn modelId="{CEDE3757-251D-4594-9197-46155C45D3C5}" type="presOf" srcId="{4EAD3CDC-5D36-455A-B9B0-45435E36C6C5}" destId="{F02BA826-20B8-4BB6-9F09-D9EE59BCE823}" srcOrd="0" destOrd="0" presId="urn:microsoft.com/office/officeart/2005/8/layout/vList2"/>
    <dgm:cxn modelId="{C8476A25-F20B-4DF9-A815-3C29C3012EE3}" type="presParOf" srcId="{F02BA826-20B8-4BB6-9F09-D9EE59BCE823}" destId="{FCD73AEC-33EE-4F3C-A78E-D35A3A7A4C41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604F8A0-F696-4CE4-8BAF-CCBADF9C1C54}" type="presOf" srcId="{4EAD3CDC-5D36-455A-B9B0-45435E36C6C5}" destId="{F02BA826-20B8-4BB6-9F09-D9EE59BCE823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F11E21-892C-413E-B133-9AF4EDB6618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Pharmacologic therapy</a:t>
          </a:r>
        </a:p>
      </dgm:t>
    </dgm:pt>
    <dgm:pt modelId="{C3449061-6F73-4C7D-A695-CB3CE9D6B6A1}" type="parTrans" cxnId="{66208ECE-F3CB-48E6-95E7-748628BE8CF5}">
      <dgm:prSet/>
      <dgm:spPr/>
      <dgm:t>
        <a:bodyPr/>
        <a:lstStyle/>
        <a:p>
          <a:endParaRPr lang="en-US"/>
        </a:p>
      </dgm:t>
    </dgm:pt>
    <dgm:pt modelId="{8F4167DD-0777-4275-BAFC-F3B736EB6161}" type="sibTrans" cxnId="{66208ECE-F3CB-48E6-95E7-748628BE8CF5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73AEC-33EE-4F3C-A78E-D35A3A7A4C41}" type="pres">
      <dgm:prSet presAssocID="{6CF11E21-892C-413E-B133-9AF4EDB6618B}" presName="parentText" presStyleLbl="node1" presStyleIdx="0" presStyleCnt="1" custLinFactNeighborX="3409" custLinFactNeighborY="-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208ECE-F3CB-48E6-95E7-748628BE8CF5}" srcId="{4EAD3CDC-5D36-455A-B9B0-45435E36C6C5}" destId="{6CF11E21-892C-413E-B133-9AF4EDB6618B}" srcOrd="0" destOrd="0" parTransId="{C3449061-6F73-4C7D-A695-CB3CE9D6B6A1}" sibTransId="{8F4167DD-0777-4275-BAFC-F3B736EB6161}"/>
    <dgm:cxn modelId="{D302A56B-E379-4E4B-9F12-924D3E9B9ADE}" type="presOf" srcId="{4EAD3CDC-5D36-455A-B9B0-45435E36C6C5}" destId="{F02BA826-20B8-4BB6-9F09-D9EE59BCE823}" srcOrd="0" destOrd="0" presId="urn:microsoft.com/office/officeart/2005/8/layout/vList2"/>
    <dgm:cxn modelId="{48A87725-17AD-4EE6-9153-F9F2C40DEF29}" type="presOf" srcId="{6CF11E21-892C-413E-B133-9AF4EDB6618B}" destId="{FCD73AEC-33EE-4F3C-A78E-D35A3A7A4C41}" srcOrd="0" destOrd="0" presId="urn:microsoft.com/office/officeart/2005/8/layout/vList2"/>
    <dgm:cxn modelId="{A79BFDCF-F15D-4A6F-BB85-75105031F5E1}" type="presParOf" srcId="{F02BA826-20B8-4BB6-9F09-D9EE59BCE823}" destId="{FCD73AEC-33EE-4F3C-A78E-D35A3A7A4C41}" srcOrd="0" destOrd="0" presId="urn:microsoft.com/office/officeart/2005/8/layout/vList2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01D4D29-A9D5-46AF-858F-E059AB1DBD8C}">
      <dgm:prSet/>
      <dgm:spPr/>
      <dgm:t>
        <a:bodyPr/>
        <a:lstStyle/>
        <a:p>
          <a:pPr algn="ctr"/>
          <a:r>
            <a:rPr lang="en-US" b="1" dirty="0" err="1" smtClean="0">
              <a:solidFill>
                <a:srgbClr val="FFFF00"/>
              </a:solidFill>
            </a:rPr>
            <a:t>Bisphosphonates</a:t>
          </a:r>
          <a:endParaRPr lang="en-US" dirty="0">
            <a:solidFill>
              <a:srgbClr val="FFFF00"/>
            </a:solidFill>
          </a:endParaRPr>
        </a:p>
      </dgm:t>
    </dgm:pt>
    <dgm:pt modelId="{90647A0A-5967-4EA1-B35A-24F2C8C2582E}" type="parTrans" cxnId="{053E62E8-46D3-48A7-86EC-EEDF3324641A}">
      <dgm:prSet/>
      <dgm:spPr/>
      <dgm:t>
        <a:bodyPr/>
        <a:lstStyle/>
        <a:p>
          <a:endParaRPr lang="en-US"/>
        </a:p>
      </dgm:t>
    </dgm:pt>
    <dgm:pt modelId="{8212CF79-F9FE-4887-A225-FE75033DA3F8}" type="sibTrans" cxnId="{053E62E8-46D3-48A7-86EC-EEDF3324641A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12017-3BE0-4324-9228-2E21F153A032}" type="pres">
      <dgm:prSet presAssocID="{D01D4D29-A9D5-46AF-858F-E059AB1DBD8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53E62E8-46D3-48A7-86EC-EEDF3324641A}" srcId="{4EAD3CDC-5D36-455A-B9B0-45435E36C6C5}" destId="{D01D4D29-A9D5-46AF-858F-E059AB1DBD8C}" srcOrd="0" destOrd="0" parTransId="{90647A0A-5967-4EA1-B35A-24F2C8C2582E}" sibTransId="{8212CF79-F9FE-4887-A225-FE75033DA3F8}"/>
    <dgm:cxn modelId="{2091B28C-0C99-4650-8405-BFC5D566D049}" type="presOf" srcId="{4EAD3CDC-5D36-455A-B9B0-45435E36C6C5}" destId="{F02BA826-20B8-4BB6-9F09-D9EE59BCE823}" srcOrd="0" destOrd="0" presId="urn:microsoft.com/office/officeart/2005/8/layout/vList2"/>
    <dgm:cxn modelId="{DBF7870C-0D74-43AD-BBBD-6F250FF4564E}" type="presOf" srcId="{D01D4D29-A9D5-46AF-858F-E059AB1DBD8C}" destId="{3D512017-3BE0-4324-9228-2E21F153A032}" srcOrd="0" destOrd="0" presId="urn:microsoft.com/office/officeart/2005/8/layout/vList2"/>
    <dgm:cxn modelId="{571277E7-BDD5-4E9D-8744-56B61EC48FAA}" type="presParOf" srcId="{F02BA826-20B8-4BB6-9F09-D9EE59BCE823}" destId="{3D512017-3BE0-4324-9228-2E21F153A032}" srcOrd="0" destOrd="0" presId="urn:microsoft.com/office/officeart/2005/8/layout/vList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8C7906-9149-405A-B524-A79489AF6BCF}" type="presOf" srcId="{4EAD3CDC-5D36-455A-B9B0-45435E36C6C5}" destId="{F02BA826-20B8-4BB6-9F09-D9EE59BCE823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19286B8E-523E-45B1-9DB8-D6C2FCE0F80D}" type="presOf" srcId="{614D5F97-C485-42C5-9B48-B84F2F3D6BE5}" destId="{6CE4EC14-18CA-4441-80A7-E1CBFB502DCD}" srcOrd="0" destOrd="0" presId="urn:microsoft.com/office/officeart/2005/8/layout/vList2"/>
    <dgm:cxn modelId="{839177E0-B05D-4AF5-AED9-2FBF080A007A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5410E2-9B31-436D-A4B7-6A76E5DEF8ED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FFFF00"/>
              </a:solidFill>
            </a:rPr>
            <a:t>Medications contributing to bone </a:t>
          </a:r>
          <a:r>
            <a:rPr lang="en-US" sz="2800" b="1" dirty="0" smtClean="0">
              <a:solidFill>
                <a:srgbClr val="FFFF00"/>
              </a:solidFill>
            </a:rPr>
            <a:t>loss</a:t>
          </a:r>
          <a:endParaRPr lang="en-US" sz="2800" b="1" dirty="0">
            <a:solidFill>
              <a:srgbClr val="FFFF00"/>
            </a:solidFill>
          </a:endParaRPr>
        </a:p>
      </dgm:t>
    </dgm:pt>
    <dgm:pt modelId="{72DE29A7-9CD9-4088-B53E-ED22DB5E0D68}" type="parTrans" cxnId="{8C71A569-A20A-4104-858A-62D5ADAA7CE1}">
      <dgm:prSet/>
      <dgm:spPr/>
      <dgm:t>
        <a:bodyPr/>
        <a:lstStyle/>
        <a:p>
          <a:endParaRPr lang="en-US"/>
        </a:p>
      </dgm:t>
    </dgm:pt>
    <dgm:pt modelId="{3141C2EC-8699-42FE-8BB6-952452C98C1C}" type="sibTrans" cxnId="{8C71A569-A20A-4104-858A-62D5ADAA7CE1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38A962-956F-4885-ACFB-9F6EBE299389}" type="pres">
      <dgm:prSet presAssocID="{D35410E2-9B31-436D-A4B7-6A76E5DEF8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1A569-A20A-4104-858A-62D5ADAA7CE1}" srcId="{4EAD3CDC-5D36-455A-B9B0-45435E36C6C5}" destId="{D35410E2-9B31-436D-A4B7-6A76E5DEF8ED}" srcOrd="0" destOrd="0" parTransId="{72DE29A7-9CD9-4088-B53E-ED22DB5E0D68}" sibTransId="{3141C2EC-8699-42FE-8BB6-952452C98C1C}"/>
    <dgm:cxn modelId="{36DE4C63-F949-4B2D-A325-289A5DABB2CC}" type="presOf" srcId="{4EAD3CDC-5D36-455A-B9B0-45435E36C6C5}" destId="{F02BA826-20B8-4BB6-9F09-D9EE59BCE823}" srcOrd="0" destOrd="0" presId="urn:microsoft.com/office/officeart/2005/8/layout/vList2"/>
    <dgm:cxn modelId="{E8FDD01F-D4CA-4877-A4CF-C257C2EEC649}" type="presOf" srcId="{D35410E2-9B31-436D-A4B7-6A76E5DEF8ED}" destId="{A538A962-956F-4885-ACFB-9F6EBE299389}" srcOrd="0" destOrd="0" presId="urn:microsoft.com/office/officeart/2005/8/layout/vList2"/>
    <dgm:cxn modelId="{C26BFEB0-4761-484D-8241-942B5B469B71}" type="presParOf" srcId="{F02BA826-20B8-4BB6-9F09-D9EE59BCE823}" destId="{A538A962-956F-4885-ACFB-9F6EBE299389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D96F6B-7B1D-478F-A3C4-C727543258D2}" type="presOf" srcId="{614D5F97-C485-42C5-9B48-B84F2F3D6BE5}" destId="{6CE4EC14-18CA-4441-80A7-E1CBFB502DCD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8901D961-005C-494B-B469-F4A983924921}" type="presOf" srcId="{4EAD3CDC-5D36-455A-B9B0-45435E36C6C5}" destId="{F02BA826-20B8-4BB6-9F09-D9EE59BCE823}" srcOrd="0" destOrd="0" presId="urn:microsoft.com/office/officeart/2005/8/layout/vList2"/>
    <dgm:cxn modelId="{9B4E4DF8-5538-47C8-81B2-9FF6A613F12C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02559D6C-04EE-4CC6-A4DC-A0DD64EB5E9E}" type="presOf" srcId="{4EAD3CDC-5D36-455A-B9B0-45435E36C6C5}" destId="{F02BA826-20B8-4BB6-9F09-D9EE59BCE823}" srcOrd="0" destOrd="0" presId="urn:microsoft.com/office/officeart/2005/8/layout/vList2"/>
    <dgm:cxn modelId="{A9342F69-F932-4BAE-9EE9-E179BCE86EFD}" type="presOf" srcId="{614D5F97-C485-42C5-9B48-B84F2F3D6BE5}" destId="{6CE4EC14-18CA-4441-80A7-E1CBFB502DCD}" srcOrd="0" destOrd="0" presId="urn:microsoft.com/office/officeart/2005/8/layout/vList2"/>
    <dgm:cxn modelId="{309C4619-CB2D-4996-92BC-BC6D07DB164E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8A30C-2099-4DAA-B29C-4C56D3010C14}" type="presOf" srcId="{4EAD3CDC-5D36-455A-B9B0-45435E36C6C5}" destId="{F02BA826-20B8-4BB6-9F09-D9EE59BCE823}" srcOrd="0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 custLinFactNeighborX="-5682" custLinFactNeighborY="-7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6B5D3-BDF7-4715-9F7E-324300E4B74D}" type="presOf" srcId="{4EAD3CDC-5D36-455A-B9B0-45435E36C6C5}" destId="{F02BA826-20B8-4BB6-9F09-D9EE59BCE823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B0D5979C-5268-4ED7-A81B-07F5C61B727F}" type="presOf" srcId="{614D5F97-C485-42C5-9B48-B84F2F3D6BE5}" destId="{6CE4EC14-18CA-4441-80A7-E1CBFB502DCD}" srcOrd="0" destOrd="0" presId="urn:microsoft.com/office/officeart/2005/8/layout/vList2"/>
    <dgm:cxn modelId="{8ED8B733-CA63-4952-81EE-7AC4590C1443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 custLinFactNeighborX="-5682" custLinFactNeighborY="-7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E44D495B-EE90-4A87-AB90-2EB30D35A233}" type="presOf" srcId="{614D5F97-C485-42C5-9B48-B84F2F3D6BE5}" destId="{6CE4EC14-18CA-4441-80A7-E1CBFB502DCD}" srcOrd="0" destOrd="0" presId="urn:microsoft.com/office/officeart/2005/8/layout/vList2"/>
    <dgm:cxn modelId="{79F94170-0811-4394-AAF5-DF2A573A9299}" type="presOf" srcId="{4EAD3CDC-5D36-455A-B9B0-45435E36C6C5}" destId="{F02BA826-20B8-4BB6-9F09-D9EE59BCE823}" srcOrd="0" destOrd="0" presId="urn:microsoft.com/office/officeart/2005/8/layout/vList2"/>
    <dgm:cxn modelId="{F1C592A0-072F-4864-AE19-970BA34C8B6A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 custLinFactNeighborX="-5682" custLinFactNeighborY="-7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2C528-FC94-44C8-8A55-AD05480B5355}" type="presOf" srcId="{4EAD3CDC-5D36-455A-B9B0-45435E36C6C5}" destId="{F02BA826-20B8-4BB6-9F09-D9EE59BCE823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3DE0F723-FB68-45E6-9113-C03D694A95D2}" type="presOf" srcId="{614D5F97-C485-42C5-9B48-B84F2F3D6BE5}" destId="{6CE4EC14-18CA-4441-80A7-E1CBFB502DCD}" srcOrd="0" destOrd="0" presId="urn:microsoft.com/office/officeart/2005/8/layout/vList2"/>
    <dgm:cxn modelId="{450042FC-3C0A-4C35-9C72-AF4D19105C73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 custLinFactNeighborX="-5682" custLinFactNeighborY="-7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7F5AF3A6-424F-43E6-90FB-853EE2982512}" type="presOf" srcId="{614D5F97-C485-42C5-9B48-B84F2F3D6BE5}" destId="{6CE4EC14-18CA-4441-80A7-E1CBFB502DCD}" srcOrd="0" destOrd="0" presId="urn:microsoft.com/office/officeart/2005/8/layout/vList2"/>
    <dgm:cxn modelId="{BB921CAA-E6D3-466B-87ED-2082D5C65472}" type="presOf" srcId="{4EAD3CDC-5D36-455A-B9B0-45435E36C6C5}" destId="{F02BA826-20B8-4BB6-9F09-D9EE59BCE823}" srcOrd="0" destOrd="0" presId="urn:microsoft.com/office/officeart/2005/8/layout/vList2"/>
    <dgm:cxn modelId="{C6712407-6EEB-49E6-8A6D-17ABF1E446E4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 custLinFactNeighborX="-5682" custLinFactNeighborY="-73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4BC00-F2F3-4B8B-AC29-94F6F31E3ECB}" type="presOf" srcId="{614D5F97-C485-42C5-9B48-B84F2F3D6BE5}" destId="{6CE4EC14-18CA-4441-80A7-E1CBFB502DCD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CE30C6F8-9783-4809-8C1E-1452A756E419}" type="presOf" srcId="{4EAD3CDC-5D36-455A-B9B0-45435E36C6C5}" destId="{F02BA826-20B8-4BB6-9F09-D9EE59BCE823}" srcOrd="0" destOrd="0" presId="urn:microsoft.com/office/officeart/2005/8/layout/vList2"/>
    <dgm:cxn modelId="{E87EE6BC-36EF-4D70-A878-DD4CF8E61F66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B9BFE-DD3A-41D9-A63B-321B34DE6B66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patients with severe osteoporosis</a:t>
          </a:r>
        </a:p>
      </dgm:t>
    </dgm:pt>
    <dgm:pt modelId="{ABEC2A08-2331-4DB0-AA49-DC1C30A7A2A3}" type="sibTrans" cxnId="{551A4F27-649A-41A8-B890-FC172EA6DFF7}">
      <dgm:prSet/>
      <dgm:spPr/>
      <dgm:t>
        <a:bodyPr/>
        <a:lstStyle/>
        <a:p>
          <a:endParaRPr lang="en-US"/>
        </a:p>
      </dgm:t>
    </dgm:pt>
    <dgm:pt modelId="{3F1DCDB1-B577-4BD9-ABFE-D7A90FFDE9B5}" type="parTrans" cxnId="{551A4F27-649A-41A8-B890-FC172EA6DFF7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C5B7C-210D-40F9-A1FA-6100D6CC2071}" type="pres">
      <dgm:prSet presAssocID="{F92B9BFE-DD3A-41D9-A63B-321B34DE6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4F27-649A-41A8-B890-FC172EA6DFF7}" srcId="{4EAD3CDC-5D36-455A-B9B0-45435E36C6C5}" destId="{F92B9BFE-DD3A-41D9-A63B-321B34DE6B66}" srcOrd="0" destOrd="0" parTransId="{3F1DCDB1-B577-4BD9-ABFE-D7A90FFDE9B5}" sibTransId="{ABEC2A08-2331-4DB0-AA49-DC1C30A7A2A3}"/>
    <dgm:cxn modelId="{F1C8D143-CC80-4241-A3EE-0B9A00CDB87E}" type="presOf" srcId="{F92B9BFE-DD3A-41D9-A63B-321B34DE6B66}" destId="{1CCC5B7C-210D-40F9-A1FA-6100D6CC2071}" srcOrd="0" destOrd="0" presId="urn:microsoft.com/office/officeart/2005/8/layout/vList2"/>
    <dgm:cxn modelId="{388252A6-12CB-44E0-8D41-DDF84FA6F2B9}" type="presOf" srcId="{4EAD3CDC-5D36-455A-B9B0-45435E36C6C5}" destId="{F02BA826-20B8-4BB6-9F09-D9EE59BCE823}" srcOrd="0" destOrd="0" presId="urn:microsoft.com/office/officeart/2005/8/layout/vList2"/>
    <dgm:cxn modelId="{645174C7-43E7-432B-AF95-1532CFD7DFCA}" type="presParOf" srcId="{F02BA826-20B8-4BB6-9F09-D9EE59BCE823}" destId="{1CCC5B7C-210D-40F9-A1FA-6100D6CC2071}" srcOrd="0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B9BFE-DD3A-41D9-A63B-321B34DE6B66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patients with severe osteoporosis</a:t>
          </a:r>
        </a:p>
      </dgm:t>
    </dgm:pt>
    <dgm:pt modelId="{ABEC2A08-2331-4DB0-AA49-DC1C30A7A2A3}" type="sibTrans" cxnId="{551A4F27-649A-41A8-B890-FC172EA6DFF7}">
      <dgm:prSet/>
      <dgm:spPr/>
      <dgm:t>
        <a:bodyPr/>
        <a:lstStyle/>
        <a:p>
          <a:endParaRPr lang="en-US"/>
        </a:p>
      </dgm:t>
    </dgm:pt>
    <dgm:pt modelId="{3F1DCDB1-B577-4BD9-ABFE-D7A90FFDE9B5}" type="parTrans" cxnId="{551A4F27-649A-41A8-B890-FC172EA6DFF7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C5B7C-210D-40F9-A1FA-6100D6CC2071}" type="pres">
      <dgm:prSet presAssocID="{F92B9BFE-DD3A-41D9-A63B-321B34DE6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4F27-649A-41A8-B890-FC172EA6DFF7}" srcId="{4EAD3CDC-5D36-455A-B9B0-45435E36C6C5}" destId="{F92B9BFE-DD3A-41D9-A63B-321B34DE6B66}" srcOrd="0" destOrd="0" parTransId="{3F1DCDB1-B577-4BD9-ABFE-D7A90FFDE9B5}" sibTransId="{ABEC2A08-2331-4DB0-AA49-DC1C30A7A2A3}"/>
    <dgm:cxn modelId="{5705756D-D22B-4EAB-9A25-2A8B58583EF9}" type="presOf" srcId="{F92B9BFE-DD3A-41D9-A63B-321B34DE6B66}" destId="{1CCC5B7C-210D-40F9-A1FA-6100D6CC2071}" srcOrd="0" destOrd="0" presId="urn:microsoft.com/office/officeart/2005/8/layout/vList2"/>
    <dgm:cxn modelId="{F319A64E-F541-4601-B120-0A34C3CB254C}" type="presOf" srcId="{4EAD3CDC-5D36-455A-B9B0-45435E36C6C5}" destId="{F02BA826-20B8-4BB6-9F09-D9EE59BCE823}" srcOrd="0" destOrd="0" presId="urn:microsoft.com/office/officeart/2005/8/layout/vList2"/>
    <dgm:cxn modelId="{63AFE764-5409-45A5-9A48-2E1D07CEE11B}" type="presParOf" srcId="{F02BA826-20B8-4BB6-9F09-D9EE59BCE823}" destId="{1CCC5B7C-210D-40F9-A1FA-6100D6CC2071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1CE9E6-2E30-412B-9481-2BD4420DEDD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Lifestyle choices </a:t>
          </a:r>
          <a:r>
            <a:rPr lang="en-US" sz="3200" b="1" dirty="0" smtClean="0">
              <a:solidFill>
                <a:srgbClr val="FFFF00"/>
              </a:solidFill>
            </a:rPr>
            <a:t>Associated </a:t>
          </a:r>
          <a:r>
            <a:rPr lang="en-US" sz="3200" b="1" dirty="0">
              <a:solidFill>
                <a:srgbClr val="FFFF00"/>
              </a:solidFill>
            </a:rPr>
            <a:t>with </a:t>
          </a:r>
          <a:r>
            <a:rPr lang="en-US" sz="3200" b="1" dirty="0" smtClean="0">
              <a:solidFill>
                <a:srgbClr val="FFFF00"/>
              </a:solidFill>
            </a:rPr>
            <a:t>Osteoporosis</a:t>
          </a:r>
          <a:endParaRPr lang="en-US" sz="3200" b="1" dirty="0">
            <a:solidFill>
              <a:srgbClr val="FFFF00"/>
            </a:solidFill>
          </a:endParaRPr>
        </a:p>
      </dgm:t>
    </dgm:pt>
    <dgm:pt modelId="{B8E7AF9A-C8FF-499D-8FB2-85873027E197}" type="parTrans" cxnId="{863925F4-FFB7-46E8-A3E9-A2365705283D}">
      <dgm:prSet/>
      <dgm:spPr/>
      <dgm:t>
        <a:bodyPr/>
        <a:lstStyle/>
        <a:p>
          <a:endParaRPr lang="en-US"/>
        </a:p>
      </dgm:t>
    </dgm:pt>
    <dgm:pt modelId="{A6DDBE31-0A6D-4950-9899-DCA689CFE27C}" type="sibTrans" cxnId="{863925F4-FFB7-46E8-A3E9-A2365705283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0F829F-01B3-46E9-BDAE-D4C46C299FCA}" type="pres">
      <dgm:prSet presAssocID="{0F1CE9E6-2E30-412B-9481-2BD4420DED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3925F4-FFB7-46E8-A3E9-A2365705283D}" srcId="{4EAD3CDC-5D36-455A-B9B0-45435E36C6C5}" destId="{0F1CE9E6-2E30-412B-9481-2BD4420DEDDB}" srcOrd="0" destOrd="0" parTransId="{B8E7AF9A-C8FF-499D-8FB2-85873027E197}" sibTransId="{A6DDBE31-0A6D-4950-9899-DCA689CFE27C}"/>
    <dgm:cxn modelId="{31CD60F5-B2D0-44CC-AAD0-9A97FA4F5FB3}" type="presOf" srcId="{4EAD3CDC-5D36-455A-B9B0-45435E36C6C5}" destId="{F02BA826-20B8-4BB6-9F09-D9EE59BCE823}" srcOrd="0" destOrd="0" presId="urn:microsoft.com/office/officeart/2005/8/layout/vList2"/>
    <dgm:cxn modelId="{DD187CA9-2053-4C6E-90CF-F87058883C04}" type="presOf" srcId="{0F1CE9E6-2E30-412B-9481-2BD4420DEDDB}" destId="{8A0F829F-01B3-46E9-BDAE-D4C46C299FCA}" srcOrd="0" destOrd="0" presId="urn:microsoft.com/office/officeart/2005/8/layout/vList2"/>
    <dgm:cxn modelId="{DC6D7DF4-7727-4BE3-A160-DAF4AD03A48B}" type="presParOf" srcId="{F02BA826-20B8-4BB6-9F09-D9EE59BCE823}" destId="{8A0F829F-01B3-46E9-BDAE-D4C46C299FCA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B9BFE-DD3A-41D9-A63B-321B34DE6B66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patients with severe osteoporosis</a:t>
          </a:r>
        </a:p>
      </dgm:t>
    </dgm:pt>
    <dgm:pt modelId="{ABEC2A08-2331-4DB0-AA49-DC1C30A7A2A3}" type="sibTrans" cxnId="{551A4F27-649A-41A8-B890-FC172EA6DFF7}">
      <dgm:prSet/>
      <dgm:spPr/>
      <dgm:t>
        <a:bodyPr/>
        <a:lstStyle/>
        <a:p>
          <a:endParaRPr lang="en-US"/>
        </a:p>
      </dgm:t>
    </dgm:pt>
    <dgm:pt modelId="{3F1DCDB1-B577-4BD9-ABFE-D7A90FFDE9B5}" type="parTrans" cxnId="{551A4F27-649A-41A8-B890-FC172EA6DFF7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C5B7C-210D-40F9-A1FA-6100D6CC2071}" type="pres">
      <dgm:prSet presAssocID="{F92B9BFE-DD3A-41D9-A63B-321B34DE6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4F27-649A-41A8-B890-FC172EA6DFF7}" srcId="{4EAD3CDC-5D36-455A-B9B0-45435E36C6C5}" destId="{F92B9BFE-DD3A-41D9-A63B-321B34DE6B66}" srcOrd="0" destOrd="0" parTransId="{3F1DCDB1-B577-4BD9-ABFE-D7A90FFDE9B5}" sibTransId="{ABEC2A08-2331-4DB0-AA49-DC1C30A7A2A3}"/>
    <dgm:cxn modelId="{BD0D98D3-9301-420B-A953-C365E5C5E9E9}" type="presOf" srcId="{F92B9BFE-DD3A-41D9-A63B-321B34DE6B66}" destId="{1CCC5B7C-210D-40F9-A1FA-6100D6CC2071}" srcOrd="0" destOrd="0" presId="urn:microsoft.com/office/officeart/2005/8/layout/vList2"/>
    <dgm:cxn modelId="{0948C882-DE01-490C-B7E3-0AB8EB579404}" type="presOf" srcId="{4EAD3CDC-5D36-455A-B9B0-45435E36C6C5}" destId="{F02BA826-20B8-4BB6-9F09-D9EE59BCE823}" srcOrd="0" destOrd="0" presId="urn:microsoft.com/office/officeart/2005/8/layout/vList2"/>
    <dgm:cxn modelId="{3AB28EBD-75C6-4D9A-AA11-0FC352093A06}" type="presParOf" srcId="{F02BA826-20B8-4BB6-9F09-D9EE59BCE823}" destId="{1CCC5B7C-210D-40F9-A1FA-6100D6CC2071}" srcOrd="0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B9BFE-DD3A-41D9-A63B-321B34DE6B66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patients with severe osteoporosis</a:t>
          </a:r>
        </a:p>
      </dgm:t>
    </dgm:pt>
    <dgm:pt modelId="{ABEC2A08-2331-4DB0-AA49-DC1C30A7A2A3}" type="sibTrans" cxnId="{551A4F27-649A-41A8-B890-FC172EA6DFF7}">
      <dgm:prSet/>
      <dgm:spPr/>
      <dgm:t>
        <a:bodyPr/>
        <a:lstStyle/>
        <a:p>
          <a:endParaRPr lang="en-US"/>
        </a:p>
      </dgm:t>
    </dgm:pt>
    <dgm:pt modelId="{3F1DCDB1-B577-4BD9-ABFE-D7A90FFDE9B5}" type="parTrans" cxnId="{551A4F27-649A-41A8-B890-FC172EA6DFF7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C5B7C-210D-40F9-A1FA-6100D6CC2071}" type="pres">
      <dgm:prSet presAssocID="{F92B9BFE-DD3A-41D9-A63B-321B34DE6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A4F27-649A-41A8-B890-FC172EA6DFF7}" srcId="{4EAD3CDC-5D36-455A-B9B0-45435E36C6C5}" destId="{F92B9BFE-DD3A-41D9-A63B-321B34DE6B66}" srcOrd="0" destOrd="0" parTransId="{3F1DCDB1-B577-4BD9-ABFE-D7A90FFDE9B5}" sibTransId="{ABEC2A08-2331-4DB0-AA49-DC1C30A7A2A3}"/>
    <dgm:cxn modelId="{F9910D30-23D9-4DFB-97BD-1085017946FD}" type="presOf" srcId="{4EAD3CDC-5D36-455A-B9B0-45435E36C6C5}" destId="{F02BA826-20B8-4BB6-9F09-D9EE59BCE823}" srcOrd="0" destOrd="0" presId="urn:microsoft.com/office/officeart/2005/8/layout/vList2"/>
    <dgm:cxn modelId="{BF3572B4-A2B3-4EB0-B452-0D1C3C5750B4}" type="presOf" srcId="{F92B9BFE-DD3A-41D9-A63B-321B34DE6B66}" destId="{1CCC5B7C-210D-40F9-A1FA-6100D6CC2071}" srcOrd="0" destOrd="0" presId="urn:microsoft.com/office/officeart/2005/8/layout/vList2"/>
    <dgm:cxn modelId="{5A1547BF-060F-4F3F-9DE0-2C9963B3DF0F}" type="presParOf" srcId="{F02BA826-20B8-4BB6-9F09-D9EE59BCE823}" destId="{1CCC5B7C-210D-40F9-A1FA-6100D6CC2071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92B9BFE-DD3A-41D9-A63B-321B34DE6B66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patients with severe osteoporosis</a:t>
          </a:r>
        </a:p>
      </dgm:t>
    </dgm:pt>
    <dgm:pt modelId="{ABEC2A08-2331-4DB0-AA49-DC1C30A7A2A3}" type="sibTrans" cxnId="{551A4F27-649A-41A8-B890-FC172EA6DFF7}">
      <dgm:prSet/>
      <dgm:spPr/>
      <dgm:t>
        <a:bodyPr/>
        <a:lstStyle/>
        <a:p>
          <a:endParaRPr lang="en-US"/>
        </a:p>
      </dgm:t>
    </dgm:pt>
    <dgm:pt modelId="{3F1DCDB1-B577-4BD9-ABFE-D7A90FFDE9B5}" type="parTrans" cxnId="{551A4F27-649A-41A8-B890-FC172EA6DFF7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CC5B7C-210D-40F9-A1FA-6100D6CC2071}" type="pres">
      <dgm:prSet presAssocID="{F92B9BFE-DD3A-41D9-A63B-321B34DE6B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3D9A1-3E66-4866-BB4A-A96FDA47C5F7}" type="presOf" srcId="{4EAD3CDC-5D36-455A-B9B0-45435E36C6C5}" destId="{F02BA826-20B8-4BB6-9F09-D9EE59BCE823}" srcOrd="0" destOrd="0" presId="urn:microsoft.com/office/officeart/2005/8/layout/vList2"/>
    <dgm:cxn modelId="{551A4F27-649A-41A8-B890-FC172EA6DFF7}" srcId="{4EAD3CDC-5D36-455A-B9B0-45435E36C6C5}" destId="{F92B9BFE-DD3A-41D9-A63B-321B34DE6B66}" srcOrd="0" destOrd="0" parTransId="{3F1DCDB1-B577-4BD9-ABFE-D7A90FFDE9B5}" sibTransId="{ABEC2A08-2331-4DB0-AA49-DC1C30A7A2A3}"/>
    <dgm:cxn modelId="{338E314A-0424-4965-B5C7-F0A62A3C00DC}" type="presOf" srcId="{F92B9BFE-DD3A-41D9-A63B-321B34DE6B66}" destId="{1CCC5B7C-210D-40F9-A1FA-6100D6CC2071}" srcOrd="0" destOrd="0" presId="urn:microsoft.com/office/officeart/2005/8/layout/vList2"/>
    <dgm:cxn modelId="{405850CE-194F-45E2-BE76-205374A0C171}" type="presParOf" srcId="{F02BA826-20B8-4BB6-9F09-D9EE59BCE823}" destId="{1CCC5B7C-210D-40F9-A1FA-6100D6CC2071}" srcOrd="0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4EBF15A9-3F35-4C00-80C9-63F4B771C673}" type="presOf" srcId="{4EAD3CDC-5D36-455A-B9B0-45435E36C6C5}" destId="{F02BA826-20B8-4BB6-9F09-D9EE59BCE823}" srcOrd="0" destOrd="0" presId="urn:microsoft.com/office/officeart/2005/8/layout/vList2"/>
    <dgm:cxn modelId="{11D60DA0-4B75-4D4E-A741-32E73732F92F}" type="presOf" srcId="{2BF64A12-58BD-4D77-9DF1-FCEFF7BEF10E}" destId="{B1C45C26-E380-4288-9AE5-192FA1B84C45}" srcOrd="0" destOrd="0" presId="urn:microsoft.com/office/officeart/2005/8/layout/vList2"/>
    <dgm:cxn modelId="{E3959014-7AE4-458C-9A14-B773C73D7539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C14D4-2498-4E08-9D9A-6EC9D091EFD7}" type="presOf" srcId="{2BF64A12-58BD-4D77-9DF1-FCEFF7BEF10E}" destId="{B1C45C26-E380-4288-9AE5-192FA1B84C45}" srcOrd="0" destOrd="0" presId="urn:microsoft.com/office/officeart/2005/8/layout/vList2"/>
    <dgm:cxn modelId="{80BD8C8D-D20C-46B0-96C8-97E59F17E45D}" type="presOf" srcId="{4EAD3CDC-5D36-455A-B9B0-45435E36C6C5}" destId="{F02BA826-20B8-4BB6-9F09-D9EE59BCE823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0D792540-64F9-4618-B4E7-3CFC5AD26A7B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4E33A-19E8-4E48-A71A-F9E1EE854D54}" type="presOf" srcId="{2BF64A12-58BD-4D77-9DF1-FCEFF7BEF10E}" destId="{B1C45C26-E380-4288-9AE5-192FA1B84C45}" srcOrd="0" destOrd="0" presId="urn:microsoft.com/office/officeart/2005/8/layout/vList2"/>
    <dgm:cxn modelId="{E1CEF043-6683-48D3-A359-59ECAC8FC0DA}" type="presOf" srcId="{4EAD3CDC-5D36-455A-B9B0-45435E36C6C5}" destId="{F02BA826-20B8-4BB6-9F09-D9EE59BCE823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8D111E59-EE08-40F5-994D-5F565A7ADE54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99C1C-847E-4AA9-AF1D-6163B11CB9C8}" type="presOf" srcId="{4EAD3CDC-5D36-455A-B9B0-45435E36C6C5}" destId="{F02BA826-20B8-4BB6-9F09-D9EE59BCE823}" srcOrd="0" destOrd="0" presId="urn:microsoft.com/office/officeart/2005/8/layout/vList2"/>
    <dgm:cxn modelId="{52B704E3-3C9E-444A-A106-D82411944BB6}" type="presOf" srcId="{2BF64A12-58BD-4D77-9DF1-FCEFF7BEF10E}" destId="{B1C45C26-E380-4288-9AE5-192FA1B84C45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9F061137-81AA-4A40-A03C-355F55FCD542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4EBF0-2FD6-4B62-A3B9-063F67EF1BBA}" type="presOf" srcId="{2BF64A12-58BD-4D77-9DF1-FCEFF7BEF10E}" destId="{B1C45C26-E380-4288-9AE5-192FA1B84C45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190AB86B-C423-4425-9862-0F1163870248}" type="presOf" srcId="{4EAD3CDC-5D36-455A-B9B0-45435E36C6C5}" destId="{F02BA826-20B8-4BB6-9F09-D9EE59BCE823}" srcOrd="0" destOrd="0" presId="urn:microsoft.com/office/officeart/2005/8/layout/vList2"/>
    <dgm:cxn modelId="{41BDD342-7AB3-4AEB-BD19-48E299236394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493D137-87B9-4B0B-99EA-CEA7CC28F39D}" type="presOf" srcId="{4EAD3CDC-5D36-455A-B9B0-45435E36C6C5}" destId="{F02BA826-20B8-4BB6-9F09-D9EE59BCE823}" srcOrd="0" destOrd="0" presId="urn:microsoft.com/office/officeart/2005/8/layout/vList2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EDA769-2B8C-46E7-B9A8-8110C24BB8B3}" type="presOf" srcId="{2BF64A12-58BD-4D77-9DF1-FCEFF7BEF10E}" destId="{B1C45C26-E380-4288-9AE5-192FA1B84C45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59234A92-9C91-4DC3-8A87-D8A4759BB8C0}" type="presOf" srcId="{4EAD3CDC-5D36-455A-B9B0-45435E36C6C5}" destId="{F02BA826-20B8-4BB6-9F09-D9EE59BCE823}" srcOrd="0" destOrd="0" presId="urn:microsoft.com/office/officeart/2005/8/layout/vList2"/>
    <dgm:cxn modelId="{3BFEF7AB-ED40-4808-9327-956AC3874291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4A0886-459B-42B4-A0A2-9AADF38F121D}">
      <dgm:prSet custT="1"/>
      <dgm:spPr/>
      <dgm:t>
        <a:bodyPr/>
        <a:lstStyle/>
        <a:p>
          <a:pPr algn="ctr"/>
          <a:r>
            <a:rPr lang="en-US" sz="3200" b="1" dirty="0" smtClean="0">
              <a:solidFill>
                <a:srgbClr val="FFFF00"/>
              </a:solidFill>
            </a:rPr>
            <a:t>Co-morbidities </a:t>
          </a:r>
          <a:r>
            <a:rPr lang="en-US" sz="3200" b="1" dirty="0">
              <a:solidFill>
                <a:srgbClr val="FFFF00"/>
              </a:solidFill>
            </a:rPr>
            <a:t>Associated with </a:t>
          </a:r>
          <a:r>
            <a:rPr lang="en-US" sz="3200" b="1" dirty="0" smtClean="0">
              <a:solidFill>
                <a:srgbClr val="FFFF00"/>
              </a:solidFill>
            </a:rPr>
            <a:t>Osteoporosis</a:t>
          </a:r>
          <a:endParaRPr lang="en-US" sz="3200" b="1" dirty="0">
            <a:solidFill>
              <a:srgbClr val="FFFF00"/>
            </a:solidFill>
          </a:endParaRPr>
        </a:p>
      </dgm:t>
    </dgm:pt>
    <dgm:pt modelId="{80F29DD0-A024-4445-9D49-8B3B21A5215E}" type="parTrans" cxnId="{34BEDA6A-0A40-49EC-B29B-E04615D55532}">
      <dgm:prSet/>
      <dgm:spPr/>
      <dgm:t>
        <a:bodyPr/>
        <a:lstStyle/>
        <a:p>
          <a:endParaRPr lang="en-US"/>
        </a:p>
      </dgm:t>
    </dgm:pt>
    <dgm:pt modelId="{609DA531-A580-47ED-865B-0AFBC6CA179E}" type="sibTrans" cxnId="{34BEDA6A-0A40-49EC-B29B-E04615D55532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C2FE71-4239-419F-97EF-C930E2268871}" type="pres">
      <dgm:prSet presAssocID="{FA4A0886-459B-42B4-A0A2-9AADF38F12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EDA6A-0A40-49EC-B29B-E04615D55532}" srcId="{4EAD3CDC-5D36-455A-B9B0-45435E36C6C5}" destId="{FA4A0886-459B-42B4-A0A2-9AADF38F121D}" srcOrd="0" destOrd="0" parTransId="{80F29DD0-A024-4445-9D49-8B3B21A5215E}" sibTransId="{609DA531-A580-47ED-865B-0AFBC6CA179E}"/>
    <dgm:cxn modelId="{96FC84C9-3DCF-4ACF-838C-19704FEA9CD1}" type="presOf" srcId="{FA4A0886-459B-42B4-A0A2-9AADF38F121D}" destId="{5BC2FE71-4239-419F-97EF-C930E2268871}" srcOrd="0" destOrd="0" presId="urn:microsoft.com/office/officeart/2005/8/layout/vList2"/>
    <dgm:cxn modelId="{6852AFDC-950B-40DC-91C5-2A452947EDAB}" type="presOf" srcId="{4EAD3CDC-5D36-455A-B9B0-45435E36C6C5}" destId="{F02BA826-20B8-4BB6-9F09-D9EE59BCE823}" srcOrd="0" destOrd="0" presId="urn:microsoft.com/office/officeart/2005/8/layout/vList2"/>
    <dgm:cxn modelId="{AF405E6B-0C54-4C8F-A406-F7DD3D7905C0}" type="presParOf" srcId="{F02BA826-20B8-4BB6-9F09-D9EE59BCE823}" destId="{5BC2FE71-4239-419F-97EF-C930E2268871}" srcOrd="0" destOrd="0" presId="urn:microsoft.com/office/officeart/2005/8/layout/vList2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64A12-58BD-4D77-9DF1-FCEFF7BEF10E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premenopausal women with low bone density</a:t>
          </a:r>
        </a:p>
      </dgm:t>
    </dgm:pt>
    <dgm:pt modelId="{F7FC0080-8FA7-490E-A223-811DD420F4EB}" type="parTrans" cxnId="{31B471A0-A49F-429A-828B-242C1CCE4B46}">
      <dgm:prSet/>
      <dgm:spPr/>
      <dgm:t>
        <a:bodyPr/>
        <a:lstStyle/>
        <a:p>
          <a:endParaRPr lang="en-US"/>
        </a:p>
      </dgm:t>
    </dgm:pt>
    <dgm:pt modelId="{9B35A4D9-6BA2-43EC-A63F-F66A12C132CD}" type="sibTrans" cxnId="{31B471A0-A49F-429A-828B-242C1CCE4B46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45C26-E380-4288-9AE5-192FA1B84C45}" type="pres">
      <dgm:prSet presAssocID="{2BF64A12-58BD-4D77-9DF1-FCEFF7BEF1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AF2A7-EC13-41D4-BF0D-9582ED640E97}" type="presOf" srcId="{2BF64A12-58BD-4D77-9DF1-FCEFF7BEF10E}" destId="{B1C45C26-E380-4288-9AE5-192FA1B84C45}" srcOrd="0" destOrd="0" presId="urn:microsoft.com/office/officeart/2005/8/layout/vList2"/>
    <dgm:cxn modelId="{DD8E258F-9D93-4D3C-82D4-422068EAAA62}" type="presOf" srcId="{4EAD3CDC-5D36-455A-B9B0-45435E36C6C5}" destId="{F02BA826-20B8-4BB6-9F09-D9EE59BCE823}" srcOrd="0" destOrd="0" presId="urn:microsoft.com/office/officeart/2005/8/layout/vList2"/>
    <dgm:cxn modelId="{31B471A0-A49F-429A-828B-242C1CCE4B46}" srcId="{4EAD3CDC-5D36-455A-B9B0-45435E36C6C5}" destId="{2BF64A12-58BD-4D77-9DF1-FCEFF7BEF10E}" srcOrd="0" destOrd="0" parTransId="{F7FC0080-8FA7-490E-A223-811DD420F4EB}" sibTransId="{9B35A4D9-6BA2-43EC-A63F-F66A12C132CD}"/>
    <dgm:cxn modelId="{BCA55364-0030-4CF4-8079-156C29A252B1}" type="presParOf" srcId="{F02BA826-20B8-4BB6-9F09-D9EE59BCE823}" destId="{B1C45C26-E380-4288-9AE5-192FA1B84C45}" srcOrd="0" destOrd="0" presId="urn:microsoft.com/office/officeart/2005/8/layout/vList2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C4B15D-2BA2-46FD-80DD-32DEE116E8BA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FFFF00"/>
              </a:solidFill>
            </a:rPr>
            <a:t>Treatment of osteoporosis in patients on glucocorticoid therapy</a:t>
          </a:r>
        </a:p>
      </dgm:t>
    </dgm:pt>
    <dgm:pt modelId="{3D001912-AFB6-49D2-9F3B-FE1F07746561}" type="parTrans" cxnId="{23BD34E3-1F29-4301-A1D4-78896B78F601}">
      <dgm:prSet/>
      <dgm:spPr/>
      <dgm:t>
        <a:bodyPr/>
        <a:lstStyle/>
        <a:p>
          <a:endParaRPr lang="en-US"/>
        </a:p>
      </dgm:t>
    </dgm:pt>
    <dgm:pt modelId="{EBE98F6A-5375-48D3-84E8-A7E4F900E961}" type="sibTrans" cxnId="{23BD34E3-1F29-4301-A1D4-78896B78F601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18097-9014-485D-8EAD-941988D4CFD8}" type="pres">
      <dgm:prSet presAssocID="{51C4B15D-2BA2-46FD-80DD-32DEE116E8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11DED-19F7-4B95-8495-659D144798BE}" type="presOf" srcId="{4EAD3CDC-5D36-455A-B9B0-45435E36C6C5}" destId="{F02BA826-20B8-4BB6-9F09-D9EE59BCE823}" srcOrd="0" destOrd="0" presId="urn:microsoft.com/office/officeart/2005/8/layout/vList2"/>
    <dgm:cxn modelId="{23BD34E3-1F29-4301-A1D4-78896B78F601}" srcId="{4EAD3CDC-5D36-455A-B9B0-45435E36C6C5}" destId="{51C4B15D-2BA2-46FD-80DD-32DEE116E8BA}" srcOrd="0" destOrd="0" parTransId="{3D001912-AFB6-49D2-9F3B-FE1F07746561}" sibTransId="{EBE98F6A-5375-48D3-84E8-A7E4F900E961}"/>
    <dgm:cxn modelId="{5DA85427-1E0B-49EB-A78B-98B517857074}" type="presOf" srcId="{51C4B15D-2BA2-46FD-80DD-32DEE116E8BA}" destId="{14518097-9014-485D-8EAD-941988D4CFD8}" srcOrd="0" destOrd="0" presId="urn:microsoft.com/office/officeart/2005/8/layout/vList2"/>
    <dgm:cxn modelId="{0F7B0434-8C97-44A8-9072-2B858D45E311}" type="presParOf" srcId="{F02BA826-20B8-4BB6-9F09-D9EE59BCE823}" destId="{14518097-9014-485D-8EAD-941988D4CFD8}" srcOrd="0" destOrd="0" presId="urn:microsoft.com/office/officeart/2005/8/layout/vList2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C4B15D-2BA2-46FD-80DD-32DEE116E8BA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FFFF00"/>
              </a:solidFill>
            </a:rPr>
            <a:t>Treatment of osteoporosis in patients on glucocorticoid therapy</a:t>
          </a:r>
        </a:p>
      </dgm:t>
    </dgm:pt>
    <dgm:pt modelId="{3D001912-AFB6-49D2-9F3B-FE1F07746561}" type="parTrans" cxnId="{23BD34E3-1F29-4301-A1D4-78896B78F601}">
      <dgm:prSet/>
      <dgm:spPr/>
      <dgm:t>
        <a:bodyPr/>
        <a:lstStyle/>
        <a:p>
          <a:endParaRPr lang="en-US"/>
        </a:p>
      </dgm:t>
    </dgm:pt>
    <dgm:pt modelId="{EBE98F6A-5375-48D3-84E8-A7E4F900E961}" type="sibTrans" cxnId="{23BD34E3-1F29-4301-A1D4-78896B78F601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18097-9014-485D-8EAD-941988D4CFD8}" type="pres">
      <dgm:prSet presAssocID="{51C4B15D-2BA2-46FD-80DD-32DEE116E8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D34E3-1F29-4301-A1D4-78896B78F601}" srcId="{4EAD3CDC-5D36-455A-B9B0-45435E36C6C5}" destId="{51C4B15D-2BA2-46FD-80DD-32DEE116E8BA}" srcOrd="0" destOrd="0" parTransId="{3D001912-AFB6-49D2-9F3B-FE1F07746561}" sibTransId="{EBE98F6A-5375-48D3-84E8-A7E4F900E961}"/>
    <dgm:cxn modelId="{F3369EA7-3955-4FE1-9EE8-5851EE294925}" type="presOf" srcId="{51C4B15D-2BA2-46FD-80DD-32DEE116E8BA}" destId="{14518097-9014-485D-8EAD-941988D4CFD8}" srcOrd="0" destOrd="0" presId="urn:microsoft.com/office/officeart/2005/8/layout/vList2"/>
    <dgm:cxn modelId="{898409D4-4178-4F33-BB7F-9D305951F3B4}" type="presOf" srcId="{4EAD3CDC-5D36-455A-B9B0-45435E36C6C5}" destId="{F02BA826-20B8-4BB6-9F09-D9EE59BCE823}" srcOrd="0" destOrd="0" presId="urn:microsoft.com/office/officeart/2005/8/layout/vList2"/>
    <dgm:cxn modelId="{B98E401D-C4F7-4EF6-8B56-93895CF67F39}" type="presParOf" srcId="{F02BA826-20B8-4BB6-9F09-D9EE59BCE823}" destId="{14518097-9014-485D-8EAD-941988D4CFD8}" srcOrd="0" destOrd="0" presId="urn:microsoft.com/office/officeart/2005/8/layout/vList2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C4B15D-2BA2-46FD-80DD-32DEE116E8BA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FFFF00"/>
              </a:solidFill>
            </a:rPr>
            <a:t>Treatment of osteoporosis in patients on glucocorticoid therapy</a:t>
          </a:r>
        </a:p>
      </dgm:t>
    </dgm:pt>
    <dgm:pt modelId="{3D001912-AFB6-49D2-9F3B-FE1F07746561}" type="parTrans" cxnId="{23BD34E3-1F29-4301-A1D4-78896B78F601}">
      <dgm:prSet/>
      <dgm:spPr/>
      <dgm:t>
        <a:bodyPr/>
        <a:lstStyle/>
        <a:p>
          <a:endParaRPr lang="en-US"/>
        </a:p>
      </dgm:t>
    </dgm:pt>
    <dgm:pt modelId="{EBE98F6A-5375-48D3-84E8-A7E4F900E961}" type="sibTrans" cxnId="{23BD34E3-1F29-4301-A1D4-78896B78F601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18097-9014-485D-8EAD-941988D4CFD8}" type="pres">
      <dgm:prSet presAssocID="{51C4B15D-2BA2-46FD-80DD-32DEE116E8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B1F1D-0902-4D70-8310-DA264BAA93B5}" type="presOf" srcId="{51C4B15D-2BA2-46FD-80DD-32DEE116E8BA}" destId="{14518097-9014-485D-8EAD-941988D4CFD8}" srcOrd="0" destOrd="0" presId="urn:microsoft.com/office/officeart/2005/8/layout/vList2"/>
    <dgm:cxn modelId="{23BD34E3-1F29-4301-A1D4-78896B78F601}" srcId="{4EAD3CDC-5D36-455A-B9B0-45435E36C6C5}" destId="{51C4B15D-2BA2-46FD-80DD-32DEE116E8BA}" srcOrd="0" destOrd="0" parTransId="{3D001912-AFB6-49D2-9F3B-FE1F07746561}" sibTransId="{EBE98F6A-5375-48D3-84E8-A7E4F900E961}"/>
    <dgm:cxn modelId="{23F30CCB-AC45-439C-87CF-0275F6C32540}" type="presOf" srcId="{4EAD3CDC-5D36-455A-B9B0-45435E36C6C5}" destId="{F02BA826-20B8-4BB6-9F09-D9EE59BCE823}" srcOrd="0" destOrd="0" presId="urn:microsoft.com/office/officeart/2005/8/layout/vList2"/>
    <dgm:cxn modelId="{75217B6E-1D6E-4B88-B457-8125A0364776}" type="presParOf" srcId="{F02BA826-20B8-4BB6-9F09-D9EE59BCE823}" destId="{14518097-9014-485D-8EAD-941988D4CFD8}" srcOrd="0" destOrd="0" presId="urn:microsoft.com/office/officeart/2005/8/layout/vList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C4B15D-2BA2-46FD-80DD-32DEE116E8BA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FFFF00"/>
              </a:solidFill>
            </a:rPr>
            <a:t>Treatment of osteoporosis in patients on glucocorticoid therapy</a:t>
          </a:r>
        </a:p>
      </dgm:t>
    </dgm:pt>
    <dgm:pt modelId="{3D001912-AFB6-49D2-9F3B-FE1F07746561}" type="parTrans" cxnId="{23BD34E3-1F29-4301-A1D4-78896B78F601}">
      <dgm:prSet/>
      <dgm:spPr/>
      <dgm:t>
        <a:bodyPr/>
        <a:lstStyle/>
        <a:p>
          <a:endParaRPr lang="en-US"/>
        </a:p>
      </dgm:t>
    </dgm:pt>
    <dgm:pt modelId="{EBE98F6A-5375-48D3-84E8-A7E4F900E961}" type="sibTrans" cxnId="{23BD34E3-1F29-4301-A1D4-78896B78F601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18097-9014-485D-8EAD-941988D4CFD8}" type="pres">
      <dgm:prSet presAssocID="{51C4B15D-2BA2-46FD-80DD-32DEE116E8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D34E3-1F29-4301-A1D4-78896B78F601}" srcId="{4EAD3CDC-5D36-455A-B9B0-45435E36C6C5}" destId="{51C4B15D-2BA2-46FD-80DD-32DEE116E8BA}" srcOrd="0" destOrd="0" parTransId="{3D001912-AFB6-49D2-9F3B-FE1F07746561}" sibTransId="{EBE98F6A-5375-48D3-84E8-A7E4F900E961}"/>
    <dgm:cxn modelId="{B1C5002E-02DB-4F41-B3A3-37A2EB4E6C90}" type="presOf" srcId="{51C4B15D-2BA2-46FD-80DD-32DEE116E8BA}" destId="{14518097-9014-485D-8EAD-941988D4CFD8}" srcOrd="0" destOrd="0" presId="urn:microsoft.com/office/officeart/2005/8/layout/vList2"/>
    <dgm:cxn modelId="{E582AA47-61A3-4BA9-BE8D-E983390937BA}" type="presOf" srcId="{4EAD3CDC-5D36-455A-B9B0-45435E36C6C5}" destId="{F02BA826-20B8-4BB6-9F09-D9EE59BCE823}" srcOrd="0" destOrd="0" presId="urn:microsoft.com/office/officeart/2005/8/layout/vList2"/>
    <dgm:cxn modelId="{34C07C56-580A-4BB9-95A7-E3D374D253AE}" type="presParOf" srcId="{F02BA826-20B8-4BB6-9F09-D9EE59BCE823}" destId="{14518097-9014-485D-8EAD-941988D4CFD8}" srcOrd="0" destOrd="0" presId="urn:microsoft.com/office/officeart/2005/8/layout/vList2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BA53F-3290-4ACA-A72B-782CF7C702A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osteoporosis in patients with a fracture</a:t>
          </a:r>
        </a:p>
      </dgm:t>
    </dgm:pt>
    <dgm:pt modelId="{27F2DE2B-CBE7-4E72-8447-456499FA8408}" type="parTrans" cxnId="{1751F555-2A93-46EC-BC33-33A2723FFC9C}">
      <dgm:prSet/>
      <dgm:spPr/>
      <dgm:t>
        <a:bodyPr/>
        <a:lstStyle/>
        <a:p>
          <a:endParaRPr lang="en-US"/>
        </a:p>
      </dgm:t>
    </dgm:pt>
    <dgm:pt modelId="{81F639C5-6EDC-4CEA-942B-B47C549929A2}" type="sibTrans" cxnId="{1751F555-2A93-46EC-BC33-33A2723FFC9C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BD1B4-5307-41DA-A36E-0B95B31A0813}" type="pres">
      <dgm:prSet presAssocID="{A09BA53F-3290-4ACA-A72B-782CF7C702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1F555-2A93-46EC-BC33-33A2723FFC9C}" srcId="{4EAD3CDC-5D36-455A-B9B0-45435E36C6C5}" destId="{A09BA53F-3290-4ACA-A72B-782CF7C702AB}" srcOrd="0" destOrd="0" parTransId="{27F2DE2B-CBE7-4E72-8447-456499FA8408}" sibTransId="{81F639C5-6EDC-4CEA-942B-B47C549929A2}"/>
    <dgm:cxn modelId="{FB3CA52D-B6C3-4A31-B84C-CAF981D7D845}" type="presOf" srcId="{4EAD3CDC-5D36-455A-B9B0-45435E36C6C5}" destId="{F02BA826-20B8-4BB6-9F09-D9EE59BCE823}" srcOrd="0" destOrd="0" presId="urn:microsoft.com/office/officeart/2005/8/layout/vList2"/>
    <dgm:cxn modelId="{938CEEF3-92C7-4DD9-BE18-E7B16E7A27F5}" type="presOf" srcId="{A09BA53F-3290-4ACA-A72B-782CF7C702AB}" destId="{951BD1B4-5307-41DA-A36E-0B95B31A0813}" srcOrd="0" destOrd="0" presId="urn:microsoft.com/office/officeart/2005/8/layout/vList2"/>
    <dgm:cxn modelId="{03FF0AA1-38A7-4E32-A9F8-40B0DC831F17}" type="presParOf" srcId="{F02BA826-20B8-4BB6-9F09-D9EE59BCE823}" destId="{951BD1B4-5307-41DA-A36E-0B95B31A0813}" srcOrd="0" destOrd="0" presId="urn:microsoft.com/office/officeart/2005/8/layout/vList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BA53F-3290-4ACA-A72B-782CF7C702A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osteoporosis in patients with a fracture</a:t>
          </a:r>
        </a:p>
      </dgm:t>
    </dgm:pt>
    <dgm:pt modelId="{27F2DE2B-CBE7-4E72-8447-456499FA8408}" type="parTrans" cxnId="{1751F555-2A93-46EC-BC33-33A2723FFC9C}">
      <dgm:prSet/>
      <dgm:spPr/>
      <dgm:t>
        <a:bodyPr/>
        <a:lstStyle/>
        <a:p>
          <a:endParaRPr lang="en-US"/>
        </a:p>
      </dgm:t>
    </dgm:pt>
    <dgm:pt modelId="{81F639C5-6EDC-4CEA-942B-B47C549929A2}" type="sibTrans" cxnId="{1751F555-2A93-46EC-BC33-33A2723FFC9C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BD1B4-5307-41DA-A36E-0B95B31A0813}" type="pres">
      <dgm:prSet presAssocID="{A09BA53F-3290-4ACA-A72B-782CF7C702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578AA-7046-447E-8272-0A6F90EC171C}" type="presOf" srcId="{A09BA53F-3290-4ACA-A72B-782CF7C702AB}" destId="{951BD1B4-5307-41DA-A36E-0B95B31A0813}" srcOrd="0" destOrd="0" presId="urn:microsoft.com/office/officeart/2005/8/layout/vList2"/>
    <dgm:cxn modelId="{1751F555-2A93-46EC-BC33-33A2723FFC9C}" srcId="{4EAD3CDC-5D36-455A-B9B0-45435E36C6C5}" destId="{A09BA53F-3290-4ACA-A72B-782CF7C702AB}" srcOrd="0" destOrd="0" parTransId="{27F2DE2B-CBE7-4E72-8447-456499FA8408}" sibTransId="{81F639C5-6EDC-4CEA-942B-B47C549929A2}"/>
    <dgm:cxn modelId="{E0630288-C4FC-458D-A448-4EA4D3685127}" type="presOf" srcId="{4EAD3CDC-5D36-455A-B9B0-45435E36C6C5}" destId="{F02BA826-20B8-4BB6-9F09-D9EE59BCE823}" srcOrd="0" destOrd="0" presId="urn:microsoft.com/office/officeart/2005/8/layout/vList2"/>
    <dgm:cxn modelId="{ECC5F0CB-B422-495C-B468-6775EA6C719D}" type="presParOf" srcId="{F02BA826-20B8-4BB6-9F09-D9EE59BCE823}" destId="{951BD1B4-5307-41DA-A36E-0B95B31A0813}" srcOrd="0" destOrd="0" presId="urn:microsoft.com/office/officeart/2005/8/layout/vList2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BA53F-3290-4ACA-A72B-782CF7C702A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osteoporosis in patients with a fracture</a:t>
          </a:r>
        </a:p>
      </dgm:t>
    </dgm:pt>
    <dgm:pt modelId="{27F2DE2B-CBE7-4E72-8447-456499FA8408}" type="parTrans" cxnId="{1751F555-2A93-46EC-BC33-33A2723FFC9C}">
      <dgm:prSet/>
      <dgm:spPr/>
      <dgm:t>
        <a:bodyPr/>
        <a:lstStyle/>
        <a:p>
          <a:endParaRPr lang="en-US"/>
        </a:p>
      </dgm:t>
    </dgm:pt>
    <dgm:pt modelId="{81F639C5-6EDC-4CEA-942B-B47C549929A2}" type="sibTrans" cxnId="{1751F555-2A93-46EC-BC33-33A2723FFC9C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BD1B4-5307-41DA-A36E-0B95B31A0813}" type="pres">
      <dgm:prSet presAssocID="{A09BA53F-3290-4ACA-A72B-782CF7C702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D90C7C-9B56-43A1-B84A-666066D59056}" type="presOf" srcId="{A09BA53F-3290-4ACA-A72B-782CF7C702AB}" destId="{951BD1B4-5307-41DA-A36E-0B95B31A0813}" srcOrd="0" destOrd="0" presId="urn:microsoft.com/office/officeart/2005/8/layout/vList2"/>
    <dgm:cxn modelId="{1751F555-2A93-46EC-BC33-33A2723FFC9C}" srcId="{4EAD3CDC-5D36-455A-B9B0-45435E36C6C5}" destId="{A09BA53F-3290-4ACA-A72B-782CF7C702AB}" srcOrd="0" destOrd="0" parTransId="{27F2DE2B-CBE7-4E72-8447-456499FA8408}" sibTransId="{81F639C5-6EDC-4CEA-942B-B47C549929A2}"/>
    <dgm:cxn modelId="{8ED36C3C-7A06-407B-AF8E-1AAD1C373330}" type="presOf" srcId="{4EAD3CDC-5D36-455A-B9B0-45435E36C6C5}" destId="{F02BA826-20B8-4BB6-9F09-D9EE59BCE823}" srcOrd="0" destOrd="0" presId="urn:microsoft.com/office/officeart/2005/8/layout/vList2"/>
    <dgm:cxn modelId="{F62D365D-60CE-4D5B-A542-4C289D79B940}" type="presParOf" srcId="{F02BA826-20B8-4BB6-9F09-D9EE59BCE823}" destId="{951BD1B4-5307-41DA-A36E-0B95B31A0813}" srcOrd="0" destOrd="0" presId="urn:microsoft.com/office/officeart/2005/8/layout/vList2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BA53F-3290-4ACA-A72B-782CF7C702AB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Treatment of osteoporosis in patients with a fracture</a:t>
          </a:r>
        </a:p>
      </dgm:t>
    </dgm:pt>
    <dgm:pt modelId="{27F2DE2B-CBE7-4E72-8447-456499FA8408}" type="parTrans" cxnId="{1751F555-2A93-46EC-BC33-33A2723FFC9C}">
      <dgm:prSet/>
      <dgm:spPr/>
      <dgm:t>
        <a:bodyPr/>
        <a:lstStyle/>
        <a:p>
          <a:endParaRPr lang="en-US"/>
        </a:p>
      </dgm:t>
    </dgm:pt>
    <dgm:pt modelId="{81F639C5-6EDC-4CEA-942B-B47C549929A2}" type="sibTrans" cxnId="{1751F555-2A93-46EC-BC33-33A2723FFC9C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BD1B4-5307-41DA-A36E-0B95B31A0813}" type="pres">
      <dgm:prSet presAssocID="{A09BA53F-3290-4ACA-A72B-782CF7C702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1031F-209A-49AE-8ADE-CBF4F0B8FF79}" type="presOf" srcId="{4EAD3CDC-5D36-455A-B9B0-45435E36C6C5}" destId="{F02BA826-20B8-4BB6-9F09-D9EE59BCE823}" srcOrd="0" destOrd="0" presId="urn:microsoft.com/office/officeart/2005/8/layout/vList2"/>
    <dgm:cxn modelId="{1751F555-2A93-46EC-BC33-33A2723FFC9C}" srcId="{4EAD3CDC-5D36-455A-B9B0-45435E36C6C5}" destId="{A09BA53F-3290-4ACA-A72B-782CF7C702AB}" srcOrd="0" destOrd="0" parTransId="{27F2DE2B-CBE7-4E72-8447-456499FA8408}" sibTransId="{81F639C5-6EDC-4CEA-942B-B47C549929A2}"/>
    <dgm:cxn modelId="{77DC2416-0E1A-4A64-B10D-DDCCA25DBDC8}" type="presOf" srcId="{A09BA53F-3290-4ACA-A72B-782CF7C702AB}" destId="{951BD1B4-5307-41DA-A36E-0B95B31A0813}" srcOrd="0" destOrd="0" presId="urn:microsoft.com/office/officeart/2005/8/layout/vList2"/>
    <dgm:cxn modelId="{C7E3B43C-5DB7-4863-8AD4-14C215B28F0E}" type="presParOf" srcId="{F02BA826-20B8-4BB6-9F09-D9EE59BCE823}" destId="{951BD1B4-5307-41DA-A36E-0B95B31A0813}" srcOrd="0" destOrd="0" presId="urn:microsoft.com/office/officeart/2005/8/layout/vList2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4D5F97-C485-42C5-9B48-B84F2F3D6BE5}">
      <dgm:prSet custT="1"/>
      <dgm:spPr/>
      <dgm:t>
        <a:bodyPr/>
        <a:lstStyle/>
        <a:p>
          <a:pPr algn="ctr" rtl="0"/>
          <a:endParaRPr lang="en-US" sz="2800" b="1" dirty="0"/>
        </a:p>
      </dgm:t>
    </dgm:pt>
    <dgm:pt modelId="{7E084872-2089-4012-9256-43B7F201AAEC}" type="parTrans" cxnId="{4A49484B-4D8B-4E55-A54F-FDA6B9241860}">
      <dgm:prSet/>
      <dgm:spPr/>
      <dgm:t>
        <a:bodyPr/>
        <a:lstStyle/>
        <a:p>
          <a:endParaRPr lang="en-US"/>
        </a:p>
      </dgm:t>
    </dgm:pt>
    <dgm:pt modelId="{38D3BCB1-9FA6-4AD2-9907-32884BF3D7CD}" type="sibTrans" cxnId="{4A49484B-4D8B-4E55-A54F-FDA6B9241860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4EC14-18CA-4441-80A7-E1CBFB502DCD}" type="pres">
      <dgm:prSet presAssocID="{614D5F97-C485-42C5-9B48-B84F2F3D6B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AB94D-BC99-4AA5-ADD0-9F02D5D4983F}" type="presOf" srcId="{4EAD3CDC-5D36-455A-B9B0-45435E36C6C5}" destId="{F02BA826-20B8-4BB6-9F09-D9EE59BCE823}" srcOrd="0" destOrd="0" presId="urn:microsoft.com/office/officeart/2005/8/layout/vList2"/>
    <dgm:cxn modelId="{4A49484B-4D8B-4E55-A54F-FDA6B9241860}" srcId="{4EAD3CDC-5D36-455A-B9B0-45435E36C6C5}" destId="{614D5F97-C485-42C5-9B48-B84F2F3D6BE5}" srcOrd="0" destOrd="0" parTransId="{7E084872-2089-4012-9256-43B7F201AAEC}" sibTransId="{38D3BCB1-9FA6-4AD2-9907-32884BF3D7CD}"/>
    <dgm:cxn modelId="{60CD6C8F-58AC-445A-9BE6-0179BEAC7AAD}" type="presOf" srcId="{614D5F97-C485-42C5-9B48-B84F2F3D6BE5}" destId="{6CE4EC14-18CA-4441-80A7-E1CBFB502DCD}" srcOrd="0" destOrd="0" presId="urn:microsoft.com/office/officeart/2005/8/layout/vList2"/>
    <dgm:cxn modelId="{4BB7025A-71AF-4C61-AF6E-9634497D097C}" type="presParOf" srcId="{F02BA826-20B8-4BB6-9F09-D9EE59BCE823}" destId="{6CE4EC14-18CA-4441-80A7-E1CBFB502DCD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D9E12D-AF63-4C83-8942-2205D49FDEF1}">
      <dgm:prSet custT="1"/>
      <dgm:spPr/>
      <dgm:t>
        <a:bodyPr/>
        <a:lstStyle/>
        <a:p>
          <a:pPr algn="ctr"/>
          <a:r>
            <a:rPr lang="en-US" sz="3200" b="1" dirty="0">
              <a:solidFill>
                <a:srgbClr val="FFFF00"/>
              </a:solidFill>
            </a:rPr>
            <a:t>FRACTURE RISK ASSESSMENT</a:t>
          </a:r>
        </a:p>
      </dgm:t>
    </dgm:pt>
    <dgm:pt modelId="{6525F6BD-8444-4E33-87E9-0A77E4A10446}" type="parTrans" cxnId="{71454B53-27F5-45DB-84F3-AB0BE0BFB62D}">
      <dgm:prSet/>
      <dgm:spPr/>
      <dgm:t>
        <a:bodyPr/>
        <a:lstStyle/>
        <a:p>
          <a:endParaRPr lang="en-US"/>
        </a:p>
      </dgm:t>
    </dgm:pt>
    <dgm:pt modelId="{598B8A0D-F1FE-43ED-AADC-A7D2CCBA0BFA}" type="sibTrans" cxnId="{71454B53-27F5-45DB-84F3-AB0BE0BFB62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07E2E-8505-4B59-945F-3C5923A00803}" type="pres">
      <dgm:prSet presAssocID="{02D9E12D-AF63-4C83-8942-2205D49FDEF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204B3-1DD6-4FE0-88D1-8E98668CFDF5}" type="presOf" srcId="{4EAD3CDC-5D36-455A-B9B0-45435E36C6C5}" destId="{F02BA826-20B8-4BB6-9F09-D9EE59BCE823}" srcOrd="0" destOrd="0" presId="urn:microsoft.com/office/officeart/2005/8/layout/vList2"/>
    <dgm:cxn modelId="{71454B53-27F5-45DB-84F3-AB0BE0BFB62D}" srcId="{4EAD3CDC-5D36-455A-B9B0-45435E36C6C5}" destId="{02D9E12D-AF63-4C83-8942-2205D49FDEF1}" srcOrd="0" destOrd="0" parTransId="{6525F6BD-8444-4E33-87E9-0A77E4A10446}" sibTransId="{598B8A0D-F1FE-43ED-AADC-A7D2CCBA0BFA}"/>
    <dgm:cxn modelId="{901CD5CD-0D3E-435E-B246-6124A2B13B67}" type="presOf" srcId="{02D9E12D-AF63-4C83-8942-2205D49FDEF1}" destId="{AA407E2E-8505-4B59-945F-3C5923A00803}" srcOrd="0" destOrd="0" presId="urn:microsoft.com/office/officeart/2005/8/layout/vList2"/>
    <dgm:cxn modelId="{A9873FDE-97FA-4598-B884-1303CEE8C6E3}" type="presParOf" srcId="{F02BA826-20B8-4BB6-9F09-D9EE59BCE823}" destId="{AA407E2E-8505-4B59-945F-3C5923A00803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9A1E0D-53AC-4E54-9F73-C6796C6E7ABA}">
      <dgm:prSet custT="1"/>
      <dgm:spPr/>
      <dgm:t>
        <a:bodyPr/>
        <a:lstStyle/>
        <a:p>
          <a:pPr algn="ctr"/>
          <a:r>
            <a:rPr lang="en-US" sz="3600" b="1" dirty="0">
              <a:solidFill>
                <a:srgbClr val="FFFF00"/>
              </a:solidFill>
            </a:rPr>
            <a:t>Risk </a:t>
          </a:r>
          <a:r>
            <a:rPr lang="en-US" sz="3600" b="1" dirty="0" smtClean="0">
              <a:solidFill>
                <a:srgbClr val="FFFF00"/>
              </a:solidFill>
            </a:rPr>
            <a:t>Factor Assessment</a:t>
          </a:r>
          <a:endParaRPr lang="en-US" sz="3600" b="1" dirty="0">
            <a:solidFill>
              <a:srgbClr val="FFFF00"/>
            </a:solidFill>
          </a:endParaRPr>
        </a:p>
      </dgm:t>
    </dgm:pt>
    <dgm:pt modelId="{49984D32-9EDB-48E4-A122-D7F977826D42}" type="parTrans" cxnId="{F5F9A7F6-F0B3-4196-9641-A656788CF32D}">
      <dgm:prSet/>
      <dgm:spPr/>
      <dgm:t>
        <a:bodyPr/>
        <a:lstStyle/>
        <a:p>
          <a:endParaRPr lang="en-US"/>
        </a:p>
      </dgm:t>
    </dgm:pt>
    <dgm:pt modelId="{23EB2AE6-300F-4CA4-827E-54F03EFB75DF}" type="sibTrans" cxnId="{F5F9A7F6-F0B3-4196-9641-A656788CF32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D02F4-0E29-419C-BE56-07468C8DB195}" type="pres">
      <dgm:prSet presAssocID="{4B9A1E0D-53AC-4E54-9F73-C6796C6E7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7E7EEF-836A-4E0A-9C45-A366F926F102}" type="presOf" srcId="{4EAD3CDC-5D36-455A-B9B0-45435E36C6C5}" destId="{F02BA826-20B8-4BB6-9F09-D9EE59BCE823}" srcOrd="0" destOrd="0" presId="urn:microsoft.com/office/officeart/2005/8/layout/vList2"/>
    <dgm:cxn modelId="{43962062-9BFF-4337-8E08-6F366F75661B}" type="presOf" srcId="{4B9A1E0D-53AC-4E54-9F73-C6796C6E7ABA}" destId="{0E9D02F4-0E29-419C-BE56-07468C8DB195}" srcOrd="0" destOrd="0" presId="urn:microsoft.com/office/officeart/2005/8/layout/vList2"/>
    <dgm:cxn modelId="{F5F9A7F6-F0B3-4196-9641-A656788CF32D}" srcId="{4EAD3CDC-5D36-455A-B9B0-45435E36C6C5}" destId="{4B9A1E0D-53AC-4E54-9F73-C6796C6E7ABA}" srcOrd="0" destOrd="0" parTransId="{49984D32-9EDB-48E4-A122-D7F977826D42}" sibTransId="{23EB2AE6-300F-4CA4-827E-54F03EFB75DF}"/>
    <dgm:cxn modelId="{B48939EB-F587-465A-BA37-87075DB38C2A}" type="presParOf" srcId="{F02BA826-20B8-4BB6-9F09-D9EE59BCE823}" destId="{0E9D02F4-0E29-419C-BE56-07468C8DB19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F4CFE-5093-440B-94F4-96156CF9A1B0}" type="presOf" srcId="{4EAD3CDC-5D36-455A-B9B0-45435E36C6C5}" destId="{F02BA826-20B8-4BB6-9F09-D9EE59BCE823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AD3CDC-5D36-455A-B9B0-45435E36C6C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9A1E0D-53AC-4E54-9F73-C6796C6E7ABA}">
      <dgm:prSet custT="1"/>
      <dgm:spPr/>
      <dgm:t>
        <a:bodyPr/>
        <a:lstStyle/>
        <a:p>
          <a:pPr algn="ctr"/>
          <a:r>
            <a:rPr lang="en-US" sz="3600" b="1" dirty="0">
              <a:solidFill>
                <a:srgbClr val="FFFF00"/>
              </a:solidFill>
            </a:rPr>
            <a:t>Risk </a:t>
          </a:r>
          <a:r>
            <a:rPr lang="en-US" sz="3600" b="1" dirty="0" smtClean="0">
              <a:solidFill>
                <a:srgbClr val="FFFF00"/>
              </a:solidFill>
            </a:rPr>
            <a:t>Factor Assessment</a:t>
          </a:r>
          <a:endParaRPr lang="en-US" sz="3600" b="1" dirty="0">
            <a:solidFill>
              <a:srgbClr val="FFFF00"/>
            </a:solidFill>
          </a:endParaRPr>
        </a:p>
      </dgm:t>
    </dgm:pt>
    <dgm:pt modelId="{49984D32-9EDB-48E4-A122-D7F977826D42}" type="parTrans" cxnId="{F5F9A7F6-F0B3-4196-9641-A656788CF32D}">
      <dgm:prSet/>
      <dgm:spPr/>
      <dgm:t>
        <a:bodyPr/>
        <a:lstStyle/>
        <a:p>
          <a:endParaRPr lang="en-US"/>
        </a:p>
      </dgm:t>
    </dgm:pt>
    <dgm:pt modelId="{23EB2AE6-300F-4CA4-827E-54F03EFB75DF}" type="sibTrans" cxnId="{F5F9A7F6-F0B3-4196-9641-A656788CF32D}">
      <dgm:prSet/>
      <dgm:spPr/>
      <dgm:t>
        <a:bodyPr/>
        <a:lstStyle/>
        <a:p>
          <a:endParaRPr lang="en-US"/>
        </a:p>
      </dgm:t>
    </dgm:pt>
    <dgm:pt modelId="{F02BA826-20B8-4BB6-9F09-D9EE59BCE823}" type="pres">
      <dgm:prSet presAssocID="{4EAD3CDC-5D36-455A-B9B0-45435E36C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D02F4-0E29-419C-BE56-07468C8DB195}" type="pres">
      <dgm:prSet presAssocID="{4B9A1E0D-53AC-4E54-9F73-C6796C6E7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36BEC-0AAD-42A9-A665-C4E7B7251AF2}" type="presOf" srcId="{4EAD3CDC-5D36-455A-B9B0-45435E36C6C5}" destId="{F02BA826-20B8-4BB6-9F09-D9EE59BCE823}" srcOrd="0" destOrd="0" presId="urn:microsoft.com/office/officeart/2005/8/layout/vList2"/>
    <dgm:cxn modelId="{D70C3C7D-946D-46F6-B72E-871C6321DD8C}" type="presOf" srcId="{4B9A1E0D-53AC-4E54-9F73-C6796C6E7ABA}" destId="{0E9D02F4-0E29-419C-BE56-07468C8DB195}" srcOrd="0" destOrd="0" presId="urn:microsoft.com/office/officeart/2005/8/layout/vList2"/>
    <dgm:cxn modelId="{F5F9A7F6-F0B3-4196-9641-A656788CF32D}" srcId="{4EAD3CDC-5D36-455A-B9B0-45435E36C6C5}" destId="{4B9A1E0D-53AC-4E54-9F73-C6796C6E7ABA}" srcOrd="0" destOrd="0" parTransId="{49984D32-9EDB-48E4-A122-D7F977826D42}" sibTransId="{23EB2AE6-300F-4CA4-827E-54F03EFB75DF}"/>
    <dgm:cxn modelId="{B9307FCF-DF04-4F16-9FBF-294754C569A7}" type="presParOf" srcId="{F02BA826-20B8-4BB6-9F09-D9EE59BCE823}" destId="{0E9D02F4-0E29-419C-BE56-07468C8DB19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98E5-66FE-4087-9D4C-ACF3CD9E666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3B00-F930-4A19-A6D5-34B56440C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A8325-CF80-4B50-94CA-3DB6E9EAA92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Data" Target="../diagrams/data26.xml"/><Relationship Id="rId7" Type="http://schemas.openxmlformats.org/officeDocument/2006/relationships/diagramData" Target="../diagrams/data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10" Type="http://schemas.openxmlformats.org/officeDocument/2006/relationships/diagramColors" Target="../diagrams/colors27.xml"/><Relationship Id="rId4" Type="http://schemas.openxmlformats.org/officeDocument/2006/relationships/diagramLayout" Target="../diagrams/layout26.xml"/><Relationship Id="rId9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Data" Target="../diagrams/data30.xml"/><Relationship Id="rId7" Type="http://schemas.openxmlformats.org/officeDocument/2006/relationships/diagramData" Target="../diagrams/data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10" Type="http://schemas.openxmlformats.org/officeDocument/2006/relationships/diagramColors" Target="../diagrams/colors31.xml"/><Relationship Id="rId4" Type="http://schemas.openxmlformats.org/officeDocument/2006/relationships/diagramLayout" Target="../diagrams/layout30.xml"/><Relationship Id="rId9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Data" Target="../diagrams/data32.xml"/><Relationship Id="rId7" Type="http://schemas.openxmlformats.org/officeDocument/2006/relationships/diagramData" Target="../diagrams/data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10" Type="http://schemas.openxmlformats.org/officeDocument/2006/relationships/diagramColors" Target="../diagrams/colors33.xml"/><Relationship Id="rId4" Type="http://schemas.openxmlformats.org/officeDocument/2006/relationships/diagramLayout" Target="../diagrams/layout32.xml"/><Relationship Id="rId9" Type="http://schemas.openxmlformats.org/officeDocument/2006/relationships/diagramQuickStyle" Target="../diagrams/quickStyl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Data" Target="../diagrams/data48.xml"/><Relationship Id="rId7" Type="http://schemas.openxmlformats.org/officeDocument/2006/relationships/diagramData" Target="../diagrams/data4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10" Type="http://schemas.openxmlformats.org/officeDocument/2006/relationships/diagramColors" Target="../diagrams/colors49.xml"/><Relationship Id="rId4" Type="http://schemas.openxmlformats.org/officeDocument/2006/relationships/diagramLayout" Target="../diagrams/layout48.xml"/><Relationship Id="rId9" Type="http://schemas.openxmlformats.org/officeDocument/2006/relationships/diagramQuickStyle" Target="../diagrams/quickStyle4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Data" Target="../diagrams/data8.xml"/><Relationship Id="rId7" Type="http://schemas.openxmlformats.org/officeDocument/2006/relationships/diagramData" Target="../diagrams/data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diagramColors" Target="../diagrams/colors9.xml"/><Relationship Id="rId4" Type="http://schemas.openxmlformats.org/officeDocument/2006/relationships/diagramLayout" Target="../diagrams/layout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Powerpoint header.jpg"/>
          <p:cNvPicPr>
            <a:picLocks noChangeAspect="1"/>
          </p:cNvPicPr>
          <p:nvPr/>
        </p:nvPicPr>
        <p:blipFill>
          <a:blip r:embed="rId3"/>
          <a:srcRect b="17036"/>
          <a:stretch>
            <a:fillRect/>
          </a:stretch>
        </p:blipFill>
        <p:spPr bwMode="auto">
          <a:xfrm>
            <a:off x="228600" y="-500063"/>
            <a:ext cx="8915400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 Placeholder 8"/>
          <p:cNvSpPr txBox="1">
            <a:spLocks/>
          </p:cNvSpPr>
          <p:nvPr/>
        </p:nvSpPr>
        <p:spPr bwMode="auto">
          <a:xfrm>
            <a:off x="838201" y="808038"/>
            <a:ext cx="6934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18" rIns="91398" bIns="45718" anchor="ctr"/>
          <a:lstStyle/>
          <a:p>
            <a:pPr lvl="0" algn="ctr" defTabSz="341313" eaLnBrk="0" hangingPunct="0">
              <a:spcBef>
                <a:spcPct val="20000"/>
              </a:spcBef>
              <a:buClr>
                <a:srgbClr val="0092D2"/>
              </a:buClr>
            </a:pPr>
            <a:r>
              <a:rPr lang="en-US" sz="3200" b="1" dirty="0" smtClean="0"/>
              <a:t>Management of difficult osteoporosis</a:t>
            </a:r>
          </a:p>
        </p:txBody>
      </p:sp>
      <p:sp>
        <p:nvSpPr>
          <p:cNvPr id="126982" name="Footer Placeholder 2"/>
          <p:cNvSpPr txBox="1">
            <a:spLocks/>
          </p:cNvSpPr>
          <p:nvPr/>
        </p:nvSpPr>
        <p:spPr bwMode="auto">
          <a:xfrm>
            <a:off x="3559969" y="6581775"/>
            <a:ext cx="556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18" rIns="91398" bIns="45718"/>
          <a:lstStyle/>
          <a:p>
            <a:pPr algn="r" eaLnBrk="0" hangingPunct="0"/>
            <a:r>
              <a:rPr lang="en-GB" altLang="zh-CN" sz="900">
                <a:solidFill>
                  <a:srgbClr val="898989"/>
                </a:solidFill>
                <a:ea typeface="SimSun" pitchFamily="2" charset="-122"/>
              </a:rPr>
              <a:t>Version December 2014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9372" y="3398839"/>
            <a:ext cx="7219950" cy="1703387"/>
          </a:xfrm>
        </p:spPr>
        <p:txBody>
          <a:bodyPr>
            <a:noAutofit/>
          </a:bodyPr>
          <a:lstStyle/>
          <a:p>
            <a:pPr lvl="0"/>
            <a:r>
              <a:rPr lang="en-GB" sz="2400" b="1" dirty="0" err="1" smtClean="0"/>
              <a:t>Rezvan</a:t>
            </a:r>
            <a:r>
              <a:rPr lang="en-GB" sz="2400" b="1" dirty="0" smtClean="0"/>
              <a:t>  </a:t>
            </a:r>
            <a:r>
              <a:rPr lang="en-GB" sz="2400" b="1" dirty="0" err="1" smtClean="0"/>
              <a:t>Salehidoost</a:t>
            </a:r>
            <a:r>
              <a:rPr lang="en-GB" sz="2400" b="1" dirty="0" smtClean="0"/>
              <a:t>, M.D.</a:t>
            </a:r>
            <a:br>
              <a:rPr lang="en-GB" sz="2400" b="1" dirty="0" smtClean="0"/>
            </a:br>
            <a:r>
              <a:rPr lang="en-US" sz="2400" b="1" dirty="0" smtClean="0"/>
              <a:t>Isfahan Endocrine and Metabolism Research Center</a:t>
            </a:r>
            <a:br>
              <a:rPr lang="en-US" sz="2400" b="1" dirty="0" smtClean="0"/>
            </a:br>
            <a:r>
              <a:rPr lang="en-US" sz="2400" b="1" dirty="0" smtClean="0"/>
              <a:t>Isfahan University of Medical sciences</a:t>
            </a:r>
            <a:br>
              <a:rPr lang="en-US" sz="2400" b="1" dirty="0" smtClean="0"/>
            </a:br>
            <a:r>
              <a:rPr lang="en-GB" altLang="en-US" sz="2400" dirty="0" smtClean="0">
                <a:solidFill>
                  <a:srgbClr val="FF0000"/>
                </a:solidFill>
              </a:rPr>
              <a:t/>
            </a:r>
            <a:br>
              <a:rPr lang="en-GB" altLang="en-US" sz="2400" dirty="0" smtClean="0">
                <a:solidFill>
                  <a:srgbClr val="FF0000"/>
                </a:solidFill>
              </a:rPr>
            </a:br>
            <a:endParaRPr lang="en-US" sz="2400" dirty="0"/>
          </a:p>
        </p:txBody>
      </p:sp>
      <p:pic>
        <p:nvPicPr>
          <p:cNvPr id="8" name="Picture 7" descr="armmarkaz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1371600" cy="914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Several osteoporosis risk assessment instruments have been developed. The </a:t>
            </a:r>
            <a:r>
              <a:rPr lang="en-US" b="1" dirty="0" smtClean="0">
                <a:solidFill>
                  <a:srgbClr val="FF0000"/>
                </a:solidFill>
              </a:rPr>
              <a:t>Fracture Risk Assessment Tool (FRAX) </a:t>
            </a:r>
            <a:r>
              <a:rPr lang="en-US" dirty="0" smtClean="0"/>
              <a:t>has been evaluated in the most cohorts.</a:t>
            </a:r>
          </a:p>
          <a:p>
            <a:pPr>
              <a:buNone/>
            </a:pPr>
            <a:r>
              <a:rPr lang="en-US" dirty="0" smtClean="0"/>
              <a:t>FRAX was developed to estimate the </a:t>
            </a:r>
            <a:r>
              <a:rPr lang="en-US" b="1" dirty="0" smtClean="0">
                <a:solidFill>
                  <a:srgbClr val="FF0000"/>
                </a:solidFill>
              </a:rPr>
              <a:t>10-year probability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hip fracture </a:t>
            </a:r>
            <a:r>
              <a:rPr lang="en-US" dirty="0" smtClean="0"/>
              <a:t>or major osteoporotic fractures </a:t>
            </a:r>
            <a:r>
              <a:rPr lang="en-US" b="1" dirty="0" smtClean="0">
                <a:solidFill>
                  <a:srgbClr val="FF0000"/>
                </a:solidFill>
              </a:rPr>
              <a:t>combined </a:t>
            </a:r>
            <a:r>
              <a:rPr lang="en-US" dirty="0" smtClean="0"/>
              <a:t>(hip, spine, shoulder, or wrist) for an untreated woman or man using easily obtainable clinical risk factors 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B331-F5BA-47BA-A5A9-80731B7B4A3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C:\Users\Alimohammad\Desktop\Q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92567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Bone density is a major determinant of bone strength and fracture risk.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Bone density is measured by dual-energy X-ray </a:t>
            </a:r>
            <a:r>
              <a:rPr lang="en-US" sz="2800" dirty="0" err="1" smtClean="0"/>
              <a:t>absorptiometry</a:t>
            </a:r>
            <a:r>
              <a:rPr lang="en-US" sz="2800" dirty="0" smtClean="0"/>
              <a:t> (DEXA).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The scan results in a value expressed in </a:t>
            </a:r>
            <a:r>
              <a:rPr lang="en-US" sz="2800" dirty="0" smtClean="0">
                <a:solidFill>
                  <a:srgbClr val="FF0000"/>
                </a:solidFill>
              </a:rPr>
              <a:t>g/cm3,</a:t>
            </a:r>
            <a:r>
              <a:rPr lang="en-US" sz="2800" dirty="0" smtClean="0"/>
              <a:t> which is converted into a T-score, and it is comparable to the value of a healthy 30-year-old, matched for gender and ethnicity.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/>
              <a:t>For men and postmenopausal women, the result is normal, </a:t>
            </a:r>
            <a:r>
              <a:rPr lang="en-US" sz="2800" dirty="0" err="1" smtClean="0"/>
              <a:t>osteopenia</a:t>
            </a:r>
            <a:r>
              <a:rPr lang="en-US" sz="2800" dirty="0" smtClean="0"/>
              <a:t>, or osteoporosis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9600" y="1676400"/>
            <a:ext cx="8000999" cy="4038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Z-score of a patient </a:t>
            </a:r>
            <a:r>
              <a:rPr lang="en-US" sz="2800" dirty="0" smtClean="0"/>
              <a:t>is compared to that of age-matched controls.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For premenopausal women, a Z-score of </a:t>
            </a:r>
            <a:r>
              <a:rPr lang="en-US" sz="2800" dirty="0" smtClean="0">
                <a:solidFill>
                  <a:srgbClr val="FF0000"/>
                </a:solidFill>
              </a:rPr>
              <a:t>2.0 or greater </a:t>
            </a:r>
            <a:r>
              <a:rPr lang="en-US" sz="2800" dirty="0" smtClean="0"/>
              <a:t>is consistent with “</a:t>
            </a:r>
            <a:r>
              <a:rPr lang="en-US" sz="2800" dirty="0" smtClean="0">
                <a:solidFill>
                  <a:srgbClr val="FF0000"/>
                </a:solidFill>
              </a:rPr>
              <a:t>low bone mass for age”, </a:t>
            </a:r>
            <a:r>
              <a:rPr lang="en-US" sz="2800" dirty="0" smtClean="0"/>
              <a:t>and an evaluation to understand why that is so should be undertaken.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US Preventative Task Force recommends: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/>
              <a:t>Bone density on all women aged 65 years (earlier if there are risk factors)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/>
              <a:t>No recommendations for assessment of bone density in men have been developed.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000" b="1" dirty="0" smtClean="0"/>
              <a:t>The National Osteoporosis Foundation (NOF) recommends: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600" dirty="0" smtClean="0"/>
              <a:t>Men at 70 years of age, earlier if there are risk factors</a:t>
            </a:r>
            <a:endParaRPr lang="en-US" sz="26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It was  suggested </a:t>
            </a:r>
            <a:r>
              <a:rPr lang="en-US" dirty="0" smtClean="0">
                <a:solidFill>
                  <a:srgbClr val="FF0000"/>
                </a:solidFill>
              </a:rPr>
              <a:t>BMD</a:t>
            </a:r>
            <a:r>
              <a:rPr lang="en-US" dirty="0" smtClean="0"/>
              <a:t> testing (DXA) in </a:t>
            </a:r>
            <a:r>
              <a:rPr lang="en-US" dirty="0" smtClean="0">
                <a:solidFill>
                  <a:srgbClr val="FF0000"/>
                </a:solidFill>
              </a:rPr>
              <a:t>all women 65 years </a:t>
            </a:r>
            <a:r>
              <a:rPr lang="en-US" dirty="0" smtClean="0"/>
              <a:t>of age and older and in postmenopausal women younger than 65 years of age with </a:t>
            </a:r>
            <a:r>
              <a:rPr lang="en-US" dirty="0" smtClean="0">
                <a:solidFill>
                  <a:srgbClr val="FF0000"/>
                </a:solidFill>
              </a:rPr>
              <a:t>clinical risk factors for </a:t>
            </a:r>
            <a:r>
              <a:rPr lang="en-US" dirty="0" smtClean="0"/>
              <a:t>fracture.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It was suggested not performing routine testing in men and premenopausal women. However, </a:t>
            </a:r>
            <a:r>
              <a:rPr lang="en-US" dirty="0" smtClean="0"/>
              <a:t>It was recommend </a:t>
            </a:r>
            <a:r>
              <a:rPr lang="en-US" dirty="0" smtClean="0"/>
              <a:t>measurement of BMD in them with </a:t>
            </a:r>
            <a:r>
              <a:rPr lang="en-US" dirty="0" smtClean="0">
                <a:solidFill>
                  <a:srgbClr val="FF0000"/>
                </a:solidFill>
              </a:rPr>
              <a:t>clinical manifestations </a:t>
            </a:r>
            <a:r>
              <a:rPr lang="en-US" dirty="0" smtClean="0"/>
              <a:t>of low bone mass, such as </a:t>
            </a:r>
            <a:r>
              <a:rPr lang="en-US" dirty="0" smtClean="0">
                <a:solidFill>
                  <a:srgbClr val="FF0000"/>
                </a:solidFill>
              </a:rPr>
              <a:t>radiographic </a:t>
            </a:r>
            <a:r>
              <a:rPr lang="en-US" dirty="0" err="1" smtClean="0">
                <a:solidFill>
                  <a:srgbClr val="FF0000"/>
                </a:solidFill>
              </a:rPr>
              <a:t>osteopenia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history of low-trauma fractures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loss of more than 1.5 inches </a:t>
            </a:r>
            <a:r>
              <a:rPr lang="en-US" dirty="0" smtClean="0"/>
              <a:t>in height, as well as in those with risk factors for fracture, such as long-term </a:t>
            </a:r>
            <a:r>
              <a:rPr lang="en-US" dirty="0" err="1" smtClean="0"/>
              <a:t>glucocorticoid</a:t>
            </a:r>
            <a:r>
              <a:rPr lang="en-US" dirty="0" smtClean="0"/>
              <a:t> therapy, </a:t>
            </a:r>
            <a:r>
              <a:rPr lang="en-US" dirty="0" err="1" smtClean="0"/>
              <a:t>hypogonadism</a:t>
            </a:r>
            <a:r>
              <a:rPr lang="en-US" dirty="0" smtClean="0"/>
              <a:t>, primary hyperparathyroidism.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100" dirty="0" smtClean="0"/>
              <a:t>www.thelancet.com </a:t>
            </a:r>
            <a:r>
              <a:rPr lang="nl-NL" sz="1100" b="1" dirty="0" smtClean="0"/>
              <a:t>Vol 393 January 26, 2019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1" y="1905000"/>
            <a:ext cx="90546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100" dirty="0" smtClean="0"/>
              <a:t>www.thelancet.com </a:t>
            </a:r>
            <a:r>
              <a:rPr lang="nl-NL" sz="1100" b="1" dirty="0" smtClean="0"/>
              <a:t>Vol 393 January 26, 2019</a:t>
            </a:r>
            <a:endParaRPr lang="en-US" sz="1100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Osteoporosis is the most common bone disease in humans.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is characterized by </a:t>
            </a:r>
            <a:r>
              <a:rPr lang="en-US" sz="2400" b="1" dirty="0" smtClean="0">
                <a:solidFill>
                  <a:srgbClr val="FF0000"/>
                </a:solidFill>
              </a:rPr>
              <a:t>low bone mass</a:t>
            </a:r>
            <a:r>
              <a:rPr lang="en-US" sz="2400" dirty="0" smtClean="0"/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microarchitectural</a:t>
            </a:r>
            <a:r>
              <a:rPr lang="en-US" sz="2400" b="1" dirty="0" smtClean="0">
                <a:solidFill>
                  <a:srgbClr val="FF0000"/>
                </a:solidFill>
              </a:rPr>
              <a:t> deterioration</a:t>
            </a:r>
            <a:r>
              <a:rPr lang="en-US" sz="2400" dirty="0" smtClean="0"/>
              <a:t>, and an increased risk of </a:t>
            </a:r>
            <a:r>
              <a:rPr lang="en-US" sz="2400" b="1" dirty="0" smtClean="0">
                <a:solidFill>
                  <a:srgbClr val="FF0000"/>
                </a:solidFill>
              </a:rPr>
              <a:t>fractures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Osteoporotic fractures can be associated with tremendous morbidity and mortality.</a:t>
            </a:r>
            <a:endParaRPr lang="en-US" sz="24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Every patient should have a complete risk assessment to evaluate any </a:t>
            </a:r>
            <a:r>
              <a:rPr lang="en-US" dirty="0" err="1" smtClean="0">
                <a:solidFill>
                  <a:srgbClr val="FF0000"/>
                </a:solidFill>
              </a:rPr>
              <a:t>comorbidities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medications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lifestyle choices </a:t>
            </a:r>
            <a:r>
              <a:rPr lang="en-US" dirty="0" smtClean="0"/>
              <a:t>that are detrimental to bone.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Medications that contribute to bone loss should be </a:t>
            </a:r>
            <a:r>
              <a:rPr lang="en-US" dirty="0" smtClean="0">
                <a:solidFill>
                  <a:srgbClr val="FF0000"/>
                </a:solidFill>
              </a:rPr>
              <a:t>discontinued </a:t>
            </a:r>
            <a:r>
              <a:rPr lang="en-US" dirty="0" smtClean="0"/>
              <a:t>or prescribed at the </a:t>
            </a:r>
            <a:r>
              <a:rPr lang="en-US" dirty="0" smtClean="0">
                <a:solidFill>
                  <a:srgbClr val="FF0000"/>
                </a:solidFill>
              </a:rPr>
              <a:t>lowest dose </a:t>
            </a:r>
            <a:r>
              <a:rPr lang="en-US" dirty="0" smtClean="0"/>
              <a:t>possible.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Patients should be instructed to </a:t>
            </a:r>
            <a:r>
              <a:rPr lang="en-US" dirty="0" smtClean="0">
                <a:solidFill>
                  <a:srgbClr val="FF0000"/>
                </a:solidFill>
              </a:rPr>
              <a:t>stop using tobacco </a:t>
            </a:r>
            <a:r>
              <a:rPr lang="en-US" dirty="0" smtClean="0"/>
              <a:t>and to limit </a:t>
            </a:r>
            <a:r>
              <a:rPr lang="en-US" dirty="0" smtClean="0">
                <a:solidFill>
                  <a:srgbClr val="FF0000"/>
                </a:solidFill>
              </a:rPr>
              <a:t>alcohol. 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All patients should participate in a </a:t>
            </a:r>
            <a:r>
              <a:rPr lang="en-US" dirty="0" smtClean="0">
                <a:solidFill>
                  <a:srgbClr val="FF0000"/>
                </a:solidFill>
              </a:rPr>
              <a:t>regular weight-bearing </a:t>
            </a:r>
            <a:r>
              <a:rPr lang="en-US" dirty="0" smtClean="0"/>
              <a:t>exercise program that includes balance training.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Trunk flexion exercises </a:t>
            </a:r>
            <a:r>
              <a:rPr lang="en-US" dirty="0" smtClean="0"/>
              <a:t>should be avoided in patients with osteoporosis of the spine.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Low-impact exercises are preferred </a:t>
            </a:r>
            <a:r>
              <a:rPr lang="en-US" dirty="0" smtClean="0"/>
              <a:t>over high-impact exercises, in patients with osteoporosis. Often a physical therapist can help patients design an appropriate exercise regimen.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Sufficient intake of </a:t>
            </a:r>
            <a:r>
              <a:rPr lang="en-US" b="1" dirty="0" smtClean="0">
                <a:solidFill>
                  <a:srgbClr val="FF0000"/>
                </a:solidFill>
              </a:rPr>
              <a:t>vitamin D</a:t>
            </a:r>
            <a:r>
              <a:rPr lang="en-US" dirty="0" smtClean="0"/>
              <a:t> is also critical. Vitamin D plays a major role in </a:t>
            </a:r>
            <a:r>
              <a:rPr lang="en-US" b="1" dirty="0" smtClean="0">
                <a:solidFill>
                  <a:srgbClr val="0070C0"/>
                </a:solidFill>
              </a:rPr>
              <a:t>calcium absorption, bone health, muscle strength, balance, and risk of falling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 All patients should get sufficient </a:t>
            </a:r>
            <a:r>
              <a:rPr lang="en-US" b="1" dirty="0" smtClean="0">
                <a:solidFill>
                  <a:srgbClr val="FF0000"/>
                </a:solidFill>
              </a:rPr>
              <a:t>calcium</a:t>
            </a:r>
            <a:r>
              <a:rPr lang="en-US" dirty="0" smtClean="0"/>
              <a:t> and vitamin D. Diet should be reviewed to calculate the amount ingested through diet.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NOF supports the Institute of Medicine (IOM) recommendations that </a:t>
            </a:r>
            <a:r>
              <a:rPr lang="en-US" b="1" dirty="0" smtClean="0">
                <a:solidFill>
                  <a:srgbClr val="0070C0"/>
                </a:solidFill>
              </a:rPr>
              <a:t>men aged 50-70 years consume 1000 mg per day </a:t>
            </a:r>
            <a:r>
              <a:rPr lang="en-US" dirty="0" smtClean="0"/>
              <a:t>of calcium and that </a:t>
            </a:r>
            <a:r>
              <a:rPr lang="en-US" b="1" dirty="0" smtClean="0">
                <a:solidFill>
                  <a:srgbClr val="FF0000"/>
                </a:solidFill>
              </a:rPr>
              <a:t>women aged  ≥ 51 years and men aged ≥71 years consume 1200 mg </a:t>
            </a:r>
            <a:r>
              <a:rPr lang="en-US" dirty="0" smtClean="0"/>
              <a:t>per day of calcium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The level of 25-hydroxyvitamin D can help assess whether a patient is receiving sufficient vitamin D. Although the IOM recommends a level of </a:t>
            </a:r>
            <a:r>
              <a:rPr lang="en-US" b="1" dirty="0" smtClean="0">
                <a:solidFill>
                  <a:srgbClr val="FF0000"/>
                </a:solidFill>
              </a:rPr>
              <a:t>20 </a:t>
            </a:r>
            <a:r>
              <a:rPr lang="en-US" b="1" dirty="0" err="1" smtClean="0">
                <a:solidFill>
                  <a:srgbClr val="FF0000"/>
                </a:solidFill>
              </a:rPr>
              <a:t>ng</a:t>
            </a:r>
            <a:r>
              <a:rPr lang="en-US" b="1" dirty="0" smtClean="0">
                <a:solidFill>
                  <a:srgbClr val="FF0000"/>
                </a:solidFill>
              </a:rPr>
              <a:t>/ml,</a:t>
            </a:r>
            <a:r>
              <a:rPr lang="en-US" dirty="0" smtClean="0"/>
              <a:t> the NOF and most in this field recommend a level of at least </a:t>
            </a:r>
            <a:r>
              <a:rPr lang="en-US" b="1" dirty="0" smtClean="0">
                <a:solidFill>
                  <a:srgbClr val="FF0000"/>
                </a:solidFill>
              </a:rPr>
              <a:t>30 </a:t>
            </a:r>
            <a:r>
              <a:rPr lang="en-US" b="1" dirty="0" err="1" smtClean="0">
                <a:solidFill>
                  <a:srgbClr val="FF0000"/>
                </a:solidFill>
              </a:rPr>
              <a:t>ng</a:t>
            </a:r>
            <a:r>
              <a:rPr lang="en-US" b="1" dirty="0" smtClean="0">
                <a:solidFill>
                  <a:srgbClr val="FF0000"/>
                </a:solidFill>
              </a:rPr>
              <a:t>/ml</a:t>
            </a:r>
            <a:r>
              <a:rPr lang="en-US" dirty="0" smtClean="0"/>
              <a:t>. 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b="1" dirty="0" smtClean="0"/>
              <a:t>Pharmacological therapy is recommended: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For postmenopausal women with </a:t>
            </a:r>
            <a:r>
              <a:rPr lang="en-US" b="1" dirty="0" smtClean="0">
                <a:solidFill>
                  <a:srgbClr val="FF0000"/>
                </a:solidFill>
              </a:rPr>
              <a:t>hip or vertebral fractures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Those with T-scores of </a:t>
            </a:r>
            <a:r>
              <a:rPr lang="en-US" b="1" dirty="0" smtClean="0">
                <a:solidFill>
                  <a:srgbClr val="FF0000"/>
                </a:solidFill>
              </a:rPr>
              <a:t>-2.5 or less </a:t>
            </a:r>
            <a:r>
              <a:rPr lang="en-US" dirty="0" smtClean="0"/>
              <a:t>in the femoral neck, total hip, or lumbar spine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Those with T-scores of </a:t>
            </a:r>
            <a:r>
              <a:rPr lang="en-US" b="1" dirty="0" smtClean="0">
                <a:solidFill>
                  <a:srgbClr val="FF0000"/>
                </a:solidFill>
              </a:rPr>
              <a:t>-1 to -2.5 </a:t>
            </a:r>
            <a:r>
              <a:rPr lang="en-US" dirty="0" smtClean="0"/>
              <a:t>and a 10-year probability of </a:t>
            </a:r>
            <a:r>
              <a:rPr lang="en-US" b="1" dirty="0" smtClean="0">
                <a:solidFill>
                  <a:srgbClr val="FF0000"/>
                </a:solidFill>
              </a:rPr>
              <a:t>≥20% </a:t>
            </a:r>
            <a:r>
              <a:rPr lang="en-US" dirty="0" smtClean="0"/>
              <a:t>for major osteoporotic fractures or </a:t>
            </a:r>
            <a:r>
              <a:rPr lang="en-US" b="1" dirty="0" smtClean="0">
                <a:solidFill>
                  <a:srgbClr val="FF0000"/>
                </a:solidFill>
              </a:rPr>
              <a:t>≥3% </a:t>
            </a:r>
            <a:r>
              <a:rPr lang="en-US" dirty="0" smtClean="0"/>
              <a:t>for hip fractures based on the FRAX tool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rmmarkaz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Bisphosphonates</a:t>
            </a:r>
            <a:r>
              <a:rPr lang="en-US" sz="2800" dirty="0" smtClean="0"/>
              <a:t> are synthetic compounds that concentrate in the skeleton and decrease bone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Currently, </a:t>
            </a:r>
            <a:r>
              <a:rPr lang="en-US" sz="2800" b="1" dirty="0" err="1" smtClean="0">
                <a:solidFill>
                  <a:srgbClr val="FF0000"/>
                </a:solidFill>
              </a:rPr>
              <a:t>alendronate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risedronate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ibandronate</a:t>
            </a:r>
            <a:r>
              <a:rPr lang="en-US" sz="2800" b="1" dirty="0" smtClean="0">
                <a:solidFill>
                  <a:srgbClr val="FF0000"/>
                </a:solidFill>
              </a:rPr>
              <a:t>, and </a:t>
            </a:r>
            <a:r>
              <a:rPr lang="en-US" sz="2800" b="1" dirty="0" err="1" smtClean="0">
                <a:solidFill>
                  <a:srgbClr val="FF0000"/>
                </a:solidFill>
              </a:rPr>
              <a:t>zoledronic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acid are FDA approved.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Alendronate</a:t>
            </a:r>
            <a:r>
              <a:rPr lang="en-US" sz="2800" dirty="0" smtClean="0"/>
              <a:t> and </a:t>
            </a:r>
            <a:r>
              <a:rPr lang="en-US" sz="2800" dirty="0" err="1" smtClean="0"/>
              <a:t>risedronate</a:t>
            </a:r>
            <a:r>
              <a:rPr lang="en-US" sz="2800" dirty="0" smtClean="0"/>
              <a:t> </a:t>
            </a:r>
            <a:r>
              <a:rPr lang="en-US" sz="2800" dirty="0" smtClean="0"/>
              <a:t>are usually prescribed </a:t>
            </a:r>
            <a:r>
              <a:rPr lang="en-US" sz="2800" dirty="0" smtClean="0">
                <a:solidFill>
                  <a:srgbClr val="FF0000"/>
                </a:solidFill>
              </a:rPr>
              <a:t>weekly </a:t>
            </a:r>
            <a:r>
              <a:rPr lang="en-US" sz="2800" dirty="0" smtClean="0"/>
              <a:t>as an oral agent.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Ibandronate</a:t>
            </a:r>
            <a:r>
              <a:rPr lang="en-US" sz="2800" dirty="0" smtClean="0"/>
              <a:t> is prescribed </a:t>
            </a:r>
            <a:r>
              <a:rPr lang="en-US" sz="2800" dirty="0" smtClean="0">
                <a:solidFill>
                  <a:srgbClr val="FF0000"/>
                </a:solidFill>
              </a:rPr>
              <a:t>monthly</a:t>
            </a:r>
            <a:r>
              <a:rPr lang="en-US" sz="2800" dirty="0" smtClean="0"/>
              <a:t> as an oral agent.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Zoledronic</a:t>
            </a:r>
            <a:r>
              <a:rPr lang="en-US" sz="2800" dirty="0" smtClean="0"/>
              <a:t> acid is a </a:t>
            </a:r>
            <a:r>
              <a:rPr lang="en-US" sz="2800" dirty="0" smtClean="0">
                <a:solidFill>
                  <a:srgbClr val="FF0000"/>
                </a:solidFill>
              </a:rPr>
              <a:t>yearly</a:t>
            </a:r>
            <a:r>
              <a:rPr lang="en-US" sz="2800" dirty="0" smtClean="0"/>
              <a:t> infusion.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Studies have revealed a decrease in both </a:t>
            </a:r>
            <a:r>
              <a:rPr lang="en-US" dirty="0" smtClean="0">
                <a:solidFill>
                  <a:srgbClr val="FF0000"/>
                </a:solidFill>
              </a:rPr>
              <a:t>vertebral and </a:t>
            </a:r>
            <a:r>
              <a:rPr lang="en-US" dirty="0" err="1" smtClean="0">
                <a:solidFill>
                  <a:srgbClr val="FF0000"/>
                </a:solidFill>
              </a:rPr>
              <a:t>nonvertebral</a:t>
            </a:r>
            <a:r>
              <a:rPr lang="en-US" dirty="0" smtClean="0">
                <a:solidFill>
                  <a:srgbClr val="FF0000"/>
                </a:solidFill>
              </a:rPr>
              <a:t> fractures </a:t>
            </a:r>
            <a:r>
              <a:rPr lang="en-US" dirty="0" smtClean="0"/>
              <a:t>with all </a:t>
            </a:r>
            <a:r>
              <a:rPr lang="en-US" dirty="0" err="1" smtClean="0"/>
              <a:t>bisphosphonate</a:t>
            </a:r>
            <a:r>
              <a:rPr lang="en-US" dirty="0" smtClean="0"/>
              <a:t> therapies, although studies with </a:t>
            </a:r>
            <a:r>
              <a:rPr lang="en-US" dirty="0" err="1" smtClean="0"/>
              <a:t>ibandronate</a:t>
            </a:r>
            <a:r>
              <a:rPr lang="en-US" dirty="0" smtClean="0"/>
              <a:t> were not powered to evaluate for hip fractures.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</a:t>
            </a:r>
            <a:r>
              <a:rPr lang="en-US" dirty="0" err="1" smtClean="0"/>
              <a:t>zoledronic</a:t>
            </a:r>
            <a:r>
              <a:rPr lang="en-US" dirty="0" smtClean="0"/>
              <a:t> acid was given after hip fracture, there was a </a:t>
            </a:r>
            <a:r>
              <a:rPr lang="en-US" dirty="0" smtClean="0">
                <a:solidFill>
                  <a:srgbClr val="FF0000"/>
                </a:solidFill>
              </a:rPr>
              <a:t>decrease in overall mortality.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810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2057400"/>
            <a:ext cx="92075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100" dirty="0" smtClean="0"/>
              <a:t>www.thelancet.com </a:t>
            </a:r>
            <a:r>
              <a:rPr lang="nl-NL" sz="1100" b="1" dirty="0" smtClean="0"/>
              <a:t>Vol 393 January 26, 2019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Denosumab</a:t>
            </a:r>
            <a:r>
              <a:rPr lang="en-US" sz="2800" dirty="0" smtClean="0"/>
              <a:t> is an inhibitor of receptor activator of nuclear factor </a:t>
            </a:r>
            <a:r>
              <a:rPr lang="en-US" sz="2800" b="1" dirty="0" smtClean="0">
                <a:solidFill>
                  <a:srgbClr val="FF0000"/>
                </a:solidFill>
              </a:rPr>
              <a:t>k-Ɓ ligation (RANKL), </a:t>
            </a:r>
            <a:r>
              <a:rPr lang="en-US" sz="2800" dirty="0" smtClean="0"/>
              <a:t>which is FDA approved for the treatment of osteoporosis.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The binding of RANKL to its receptor RANK on </a:t>
            </a:r>
            <a:r>
              <a:rPr lang="en-US" sz="2800" dirty="0" err="1" smtClean="0"/>
              <a:t>preosteoclasts</a:t>
            </a:r>
            <a:r>
              <a:rPr lang="en-US" sz="2800" dirty="0" smtClean="0"/>
              <a:t> is required for </a:t>
            </a:r>
            <a:r>
              <a:rPr lang="en-US" sz="2800" dirty="0" smtClean="0">
                <a:solidFill>
                  <a:srgbClr val="FF0000"/>
                </a:solidFill>
              </a:rPr>
              <a:t>the proliferation, maturation, activation, and survival of </a:t>
            </a:r>
            <a:r>
              <a:rPr lang="en-US" sz="2800" dirty="0" err="1" smtClean="0">
                <a:solidFill>
                  <a:srgbClr val="FF0000"/>
                </a:solidFill>
              </a:rPr>
              <a:t>osteoclasts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err="1" smtClean="0"/>
              <a:t>Denosumab</a:t>
            </a:r>
            <a:r>
              <a:rPr lang="en-US" sz="2800" dirty="0" smtClean="0"/>
              <a:t> is given as an every 6-month subcutaneous injection.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There is ongoing bone remodeling throughout our lives. </a:t>
            </a:r>
            <a:r>
              <a:rPr lang="en-US" dirty="0" err="1" smtClean="0"/>
              <a:t>Osteoblasts</a:t>
            </a:r>
            <a:r>
              <a:rPr lang="en-US" dirty="0" smtClean="0"/>
              <a:t> promote bone formation, and </a:t>
            </a:r>
            <a:r>
              <a:rPr lang="en-US" dirty="0" err="1" smtClean="0"/>
              <a:t>osteoclasts</a:t>
            </a:r>
            <a:r>
              <a:rPr lang="en-US" dirty="0" smtClean="0"/>
              <a:t> contribute to bone </a:t>
            </a:r>
            <a:r>
              <a:rPr lang="en-US" dirty="0" err="1" smtClean="0"/>
              <a:t>resorption</a:t>
            </a:r>
            <a:r>
              <a:rPr lang="en-US" dirty="0" smtClean="0"/>
              <a:t>. This is an important process for the repair of old or damaged bone and for fracture repair. </a:t>
            </a:r>
          </a:p>
          <a:p>
            <a:pPr>
              <a:buNone/>
            </a:pPr>
            <a:r>
              <a:rPr lang="en-US" dirty="0" smtClean="0"/>
              <a:t>The rate of bone formation outpaces bone </a:t>
            </a:r>
            <a:r>
              <a:rPr lang="en-US" dirty="0" err="1" smtClean="0"/>
              <a:t>resorption</a:t>
            </a:r>
            <a:r>
              <a:rPr lang="en-US" dirty="0" smtClean="0"/>
              <a:t> until about </a:t>
            </a:r>
            <a:r>
              <a:rPr lang="en-US" dirty="0" smtClean="0">
                <a:solidFill>
                  <a:srgbClr val="FF0000"/>
                </a:solidFill>
              </a:rPr>
              <a:t>25-30 years of age</a:t>
            </a:r>
            <a:r>
              <a:rPr lang="en-US" dirty="0" smtClean="0"/>
              <a:t>. This is when peak bone mass is accrued. For the remainder of our lives, we undergo bone loss at a slow but </a:t>
            </a:r>
            <a:r>
              <a:rPr lang="en-US" dirty="0" smtClean="0">
                <a:solidFill>
                  <a:srgbClr val="FF0000"/>
                </a:solidFill>
              </a:rPr>
              <a:t>steady pace</a:t>
            </a:r>
            <a:r>
              <a:rPr lang="en-US" dirty="0" smtClean="0"/>
              <a:t>, with the exception of menopause. </a:t>
            </a:r>
          </a:p>
          <a:p>
            <a:pPr>
              <a:buNone/>
            </a:pPr>
            <a:r>
              <a:rPr lang="en-US" dirty="0" smtClean="0"/>
              <a:t>Women can lose </a:t>
            </a:r>
            <a:r>
              <a:rPr lang="en-US" dirty="0" smtClean="0">
                <a:solidFill>
                  <a:srgbClr val="FF0000"/>
                </a:solidFill>
              </a:rPr>
              <a:t>2-5% of bone per year for approximately 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smtClean="0">
                <a:solidFill>
                  <a:srgbClr val="FF0000"/>
                </a:solidFill>
              </a:rPr>
              <a:t>years before menopause and up to 5 years after </a:t>
            </a:r>
            <a:r>
              <a:rPr lang="en-US" dirty="0" smtClean="0"/>
              <a:t>menopause.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Denosumab</a:t>
            </a:r>
            <a:r>
              <a:rPr lang="en-US" dirty="0" smtClean="0"/>
              <a:t> has been shown to decrease the risk of </a:t>
            </a:r>
            <a:r>
              <a:rPr lang="en-US" b="1" dirty="0" smtClean="0">
                <a:solidFill>
                  <a:srgbClr val="FF0000"/>
                </a:solidFill>
              </a:rPr>
              <a:t>vertebral and </a:t>
            </a:r>
            <a:r>
              <a:rPr lang="en-US" b="1" dirty="0" err="1" smtClean="0">
                <a:solidFill>
                  <a:srgbClr val="FF0000"/>
                </a:solidFill>
              </a:rPr>
              <a:t>nonvertebral</a:t>
            </a:r>
            <a:r>
              <a:rPr lang="en-US" b="1" dirty="0" smtClean="0">
                <a:solidFill>
                  <a:srgbClr val="FF0000"/>
                </a:solidFill>
              </a:rPr>
              <a:t> fractures</a:t>
            </a:r>
            <a:r>
              <a:rPr lang="en-US" dirty="0" smtClean="0"/>
              <a:t>, including hip fractures.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have also been reports of </a:t>
            </a:r>
            <a:r>
              <a:rPr lang="en-US" b="1" dirty="0" err="1" smtClean="0">
                <a:solidFill>
                  <a:srgbClr val="FF0000"/>
                </a:solidFill>
              </a:rPr>
              <a:t>avascular</a:t>
            </a:r>
            <a:r>
              <a:rPr lang="en-US" b="1" dirty="0" smtClean="0">
                <a:solidFill>
                  <a:srgbClr val="FF0000"/>
                </a:solidFill>
              </a:rPr>
              <a:t> necrosis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atypical femur fractures</a:t>
            </a:r>
            <a:r>
              <a:rPr lang="en-US" dirty="0" smtClean="0"/>
              <a:t> with </a:t>
            </a:r>
            <a:r>
              <a:rPr lang="en-US" dirty="0" err="1" smtClean="0"/>
              <a:t>denosumab</a:t>
            </a:r>
            <a:r>
              <a:rPr lang="en-US" dirty="0" smtClean="0"/>
              <a:t> use, which again are infrequent. More recent reports of an increase in vertebral fractures after cessation of </a:t>
            </a:r>
            <a:r>
              <a:rPr lang="en-US" dirty="0" err="1" smtClean="0"/>
              <a:t>Denosumab</a:t>
            </a:r>
            <a:r>
              <a:rPr lang="en-US" dirty="0" smtClean="0"/>
              <a:t> have surfaced.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is felt to be due to </a:t>
            </a:r>
            <a:r>
              <a:rPr lang="en-US" b="1" dirty="0" smtClean="0">
                <a:solidFill>
                  <a:srgbClr val="FF0000"/>
                </a:solidFill>
              </a:rPr>
              <a:t>rebound </a:t>
            </a:r>
            <a:r>
              <a:rPr lang="en-US" b="1" dirty="0" err="1" smtClean="0">
                <a:solidFill>
                  <a:srgbClr val="FF0000"/>
                </a:solidFill>
              </a:rPr>
              <a:t>resorption</a:t>
            </a:r>
            <a:r>
              <a:rPr lang="en-US" dirty="0" smtClean="0"/>
              <a:t>. Because of this, it is becoming increasingly more common to use a course of a </a:t>
            </a:r>
            <a:r>
              <a:rPr lang="en-US" b="1" dirty="0" err="1" smtClean="0">
                <a:solidFill>
                  <a:srgbClr val="FF0000"/>
                </a:solidFill>
              </a:rPr>
              <a:t>bisphosphonate</a:t>
            </a:r>
            <a:r>
              <a:rPr lang="en-US" dirty="0" smtClean="0"/>
              <a:t> when the decision is made to cease the use of </a:t>
            </a:r>
            <a:r>
              <a:rPr lang="en-US" dirty="0" err="1" smtClean="0"/>
              <a:t>denosumab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810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Teriparatide</a:t>
            </a:r>
            <a:r>
              <a:rPr lang="en-US" sz="2400" dirty="0" smtClean="0"/>
              <a:t>, administered daily by subcutaneous injection for 18–24 months reduced the risk of </a:t>
            </a:r>
            <a:r>
              <a:rPr lang="en-US" sz="2400" b="1" dirty="0" smtClean="0">
                <a:solidFill>
                  <a:srgbClr val="FF0000"/>
                </a:solidFill>
              </a:rPr>
              <a:t>vertebral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nonvertebral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fracture.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should not be used in patients with </a:t>
            </a:r>
            <a:r>
              <a:rPr lang="en-US" sz="2400" b="1" dirty="0" err="1" smtClean="0">
                <a:solidFill>
                  <a:srgbClr val="FF0000"/>
                </a:solidFill>
              </a:rPr>
              <a:t>hypercalcaemia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skeletal </a:t>
            </a:r>
            <a:r>
              <a:rPr lang="en-US" sz="2400" b="1" dirty="0" smtClean="0">
                <a:solidFill>
                  <a:srgbClr val="FF0000"/>
                </a:solidFill>
              </a:rPr>
              <a:t>malignancies</a:t>
            </a:r>
            <a:r>
              <a:rPr lang="en-US" sz="2400" dirty="0" smtClean="0"/>
              <a:t>, or </a:t>
            </a:r>
            <a:r>
              <a:rPr lang="en-US" sz="2400" b="1" dirty="0" smtClean="0">
                <a:solidFill>
                  <a:srgbClr val="FF0000"/>
                </a:solidFill>
              </a:rPr>
              <a:t>bone metastases.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Animal studies have shown that when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is administered to rodents, there is an increase in </a:t>
            </a:r>
            <a:r>
              <a:rPr lang="en-US" sz="2400" dirty="0" err="1" smtClean="0"/>
              <a:t>osteogenic</a:t>
            </a:r>
            <a:r>
              <a:rPr lang="en-US" sz="2400" dirty="0" smtClean="0"/>
              <a:t> sarcoma. To date, an increase in humans, dogs, and monkeys has not been seen.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048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 a </a:t>
            </a:r>
            <a:r>
              <a:rPr lang="en-US" sz="2800" dirty="0" err="1" smtClean="0"/>
              <a:t>randomised</a:t>
            </a:r>
            <a:r>
              <a:rPr lang="en-US" sz="2800" dirty="0" smtClean="0"/>
              <a:t>, matched comparison study, </a:t>
            </a:r>
            <a:r>
              <a:rPr lang="en-US" sz="2800" b="1" dirty="0" err="1" smtClean="0"/>
              <a:t>teriparatide</a:t>
            </a:r>
            <a:r>
              <a:rPr lang="en-US" sz="2800" dirty="0" smtClean="0"/>
              <a:t> was significantly more effective in protecting postmenopausal </a:t>
            </a:r>
            <a:r>
              <a:rPr lang="en-US" sz="2800" dirty="0" smtClean="0"/>
              <a:t>women 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glucocorticoid</a:t>
            </a:r>
            <a:r>
              <a:rPr lang="en-US" sz="2800" dirty="0" smtClean="0"/>
              <a:t>-induced osteoporosis with </a:t>
            </a:r>
            <a:r>
              <a:rPr lang="en-US" sz="2800" dirty="0" smtClean="0"/>
              <a:t>osteoporosis from fracture than was </a:t>
            </a:r>
            <a:r>
              <a:rPr lang="en-US" sz="2800" b="1" dirty="0" err="1" smtClean="0"/>
              <a:t>risedronate</a:t>
            </a:r>
            <a:r>
              <a:rPr lang="en-US" sz="2800" b="1" dirty="0" smtClean="0"/>
              <a:t>/</a:t>
            </a:r>
            <a:r>
              <a:rPr lang="en-US" sz="2800" b="1" dirty="0" err="1" smtClean="0"/>
              <a:t>alendornate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048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Teriparatide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approved for a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-year course of treatment. After completion of these anabolic agents, it is recommended that the patient be started on an </a:t>
            </a:r>
            <a:r>
              <a:rPr lang="en-US" dirty="0" err="1" smtClean="0">
                <a:solidFill>
                  <a:srgbClr val="FF0000"/>
                </a:solidFill>
              </a:rPr>
              <a:t>antiresorptive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agent (</a:t>
            </a:r>
            <a:r>
              <a:rPr lang="en-US" dirty="0" err="1" smtClean="0">
                <a:solidFill>
                  <a:srgbClr val="FF0000"/>
                </a:solidFill>
              </a:rPr>
              <a:t>bisphosphonate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denosumab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to prevent bone loss that was gained during treatment.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048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SERM</a:t>
            </a:r>
            <a:r>
              <a:rPr lang="en-US" dirty="0" smtClean="0"/>
              <a:t>s have been shown to have a positive benefit on bone. </a:t>
            </a:r>
            <a:r>
              <a:rPr lang="en-US" dirty="0" err="1" smtClean="0">
                <a:solidFill>
                  <a:srgbClr val="FF0000"/>
                </a:solidFill>
              </a:rPr>
              <a:t>Raloxifene</a:t>
            </a:r>
            <a:r>
              <a:rPr lang="en-US" dirty="0" smtClean="0"/>
              <a:t> is a weak </a:t>
            </a:r>
            <a:r>
              <a:rPr lang="en-US" dirty="0" err="1" smtClean="0"/>
              <a:t>antiresorptive</a:t>
            </a:r>
            <a:r>
              <a:rPr lang="en-US" dirty="0" smtClean="0"/>
              <a:t> agent known to reduce the risk of </a:t>
            </a:r>
            <a:r>
              <a:rPr lang="en-US" dirty="0" smtClean="0">
                <a:solidFill>
                  <a:srgbClr val="FF0000"/>
                </a:solidFill>
              </a:rPr>
              <a:t>vertebral but not non-vertebral or hip fracture </a:t>
            </a:r>
            <a:r>
              <a:rPr lang="en-US" dirty="0" smtClean="0"/>
              <a:t>in women with postmenopausal osteoporosis.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Raloxifene</a:t>
            </a:r>
            <a:r>
              <a:rPr lang="en-US" dirty="0" smtClean="0"/>
              <a:t> might worsen </a:t>
            </a:r>
            <a:r>
              <a:rPr lang="en-US" dirty="0" smtClean="0">
                <a:solidFill>
                  <a:srgbClr val="FF0000"/>
                </a:solidFill>
              </a:rPr>
              <a:t>hot flashe</a:t>
            </a:r>
            <a:r>
              <a:rPr lang="en-US" dirty="0" smtClean="0"/>
              <a:t>s, carries an </a:t>
            </a:r>
            <a:r>
              <a:rPr lang="en-US" dirty="0" err="1" smtClean="0"/>
              <a:t>oestrogen</a:t>
            </a:r>
            <a:r>
              <a:rPr lang="en-US" dirty="0" smtClean="0"/>
              <a:t>-like risk of </a:t>
            </a:r>
            <a:r>
              <a:rPr lang="en-US" dirty="0" smtClean="0">
                <a:solidFill>
                  <a:srgbClr val="FF0000"/>
                </a:solidFill>
              </a:rPr>
              <a:t>venous thrombosis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However, the therapy substantially </a:t>
            </a:r>
            <a:r>
              <a:rPr lang="en-US" dirty="0" smtClean="0">
                <a:solidFill>
                  <a:srgbClr val="FF0000"/>
                </a:solidFill>
              </a:rPr>
              <a:t>reduces the risk of invasive breast cancer.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048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b="1" dirty="0" err="1" smtClean="0"/>
              <a:t>Raloxifene</a:t>
            </a:r>
            <a:r>
              <a:rPr lang="en-US" dirty="0" smtClean="0"/>
              <a:t> is an appealing treatment option for younger postmenopausal women with osteoporosis without pronounced </a:t>
            </a:r>
            <a:r>
              <a:rPr lang="en-US" b="1" dirty="0" smtClean="0"/>
              <a:t>vasomotor</a:t>
            </a:r>
            <a:r>
              <a:rPr lang="en-US" dirty="0" smtClean="0"/>
              <a:t> menopausal symptoms, who are at risk for </a:t>
            </a:r>
            <a:r>
              <a:rPr lang="en-US" b="1" dirty="0" smtClean="0"/>
              <a:t>vertebral</a:t>
            </a:r>
            <a:r>
              <a:rPr lang="en-US" dirty="0" smtClean="0"/>
              <a:t> but not hip fractures, and who have no risk factors for </a:t>
            </a:r>
            <a:r>
              <a:rPr lang="en-US" b="1" dirty="0" smtClean="0"/>
              <a:t>venous thrombosis</a:t>
            </a:r>
            <a:r>
              <a:rPr lang="en-US" dirty="0" smtClean="0"/>
              <a:t>, especially if they are concerned about </a:t>
            </a:r>
            <a:r>
              <a:rPr lang="en-US" b="1" dirty="0" smtClean="0"/>
              <a:t>breast cancer risk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As the </a:t>
            </a:r>
            <a:r>
              <a:rPr lang="en-US" b="1" dirty="0" smtClean="0"/>
              <a:t>patient ages and hip fracture becomes </a:t>
            </a:r>
            <a:r>
              <a:rPr lang="en-US" dirty="0" smtClean="0"/>
              <a:t>a greater clinical concern, </a:t>
            </a:r>
            <a:r>
              <a:rPr lang="en-US" b="1" dirty="0" smtClean="0"/>
              <a:t>switching to</a:t>
            </a:r>
            <a:r>
              <a:rPr lang="en-US" dirty="0" smtClean="0"/>
              <a:t> a drug known to reduce hip fracture risk might be appropriate.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048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Severe osteoporosis </a:t>
            </a:r>
            <a:r>
              <a:rPr lang="en-US" dirty="0" smtClean="0"/>
              <a:t>is defined: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T-score of -3.5 or below even in the absence of fractures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T-score of -2.5 or below plus a fragility fracture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None/>
            </a:pPr>
            <a:endParaRPr lang="en-US" dirty="0" smtClean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a </a:t>
            </a:r>
            <a:r>
              <a:rPr lang="en-US" sz="2400" b="1" dirty="0" smtClean="0">
                <a:solidFill>
                  <a:srgbClr val="FF0000"/>
                </a:solidFill>
              </a:rPr>
              <a:t>double-blind, double-placebo controlled trial </a:t>
            </a:r>
            <a:r>
              <a:rPr lang="en-US" sz="2400" dirty="0" smtClean="0"/>
              <a:t>comparing </a:t>
            </a:r>
            <a:r>
              <a:rPr lang="en-US" sz="2400" dirty="0" err="1" smtClean="0">
                <a:solidFill>
                  <a:srgbClr val="FF0000"/>
                </a:solidFill>
              </a:rPr>
              <a:t>teriparatide</a:t>
            </a:r>
            <a:r>
              <a:rPr lang="en-US" sz="2400" dirty="0" smtClean="0"/>
              <a:t> with </a:t>
            </a:r>
            <a:r>
              <a:rPr lang="en-US" sz="2400" dirty="0" err="1" smtClean="0">
                <a:solidFill>
                  <a:srgbClr val="FF0000"/>
                </a:solidFill>
              </a:rPr>
              <a:t>risedronate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rgbClr val="FF0000"/>
                </a:solidFill>
              </a:rPr>
              <a:t>680 postmenopausal </a:t>
            </a:r>
            <a:r>
              <a:rPr lang="en-US" sz="2400" dirty="0" smtClean="0"/>
              <a:t>women (mean age 72.1 years) with severe osteoporosis (mean number of prevalent fractures 2.7), there were:</a:t>
            </a:r>
          </a:p>
          <a:p>
            <a:pPr>
              <a:buNone/>
            </a:pPr>
            <a:endParaRPr lang="en-US" sz="2400" dirty="0" smtClean="0"/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800" b="1" dirty="0" smtClean="0"/>
              <a:t>fewer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new radiographic vertebral fractures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5.4 versus 12 percent</a:t>
            </a:r>
            <a:r>
              <a:rPr lang="en-US" sz="2400" dirty="0" smtClean="0"/>
              <a:t>) in the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group.</a:t>
            </a:r>
          </a:p>
          <a:p>
            <a:pPr>
              <a:buClr>
                <a:schemeClr val="tx2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en-US" sz="2800" b="1" dirty="0" smtClean="0"/>
              <a:t>fewer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clinical fractures at all sites</a:t>
            </a:r>
            <a:r>
              <a:rPr lang="en-US" sz="2400" dirty="0" smtClean="0"/>
              <a:t> (</a:t>
            </a:r>
            <a:r>
              <a:rPr lang="en-US" sz="2800" b="1" dirty="0" smtClean="0">
                <a:solidFill>
                  <a:srgbClr val="00B050"/>
                </a:solidFill>
              </a:rPr>
              <a:t>4.8 versus 9.8 percent</a:t>
            </a:r>
            <a:r>
              <a:rPr lang="en-US" sz="2400" dirty="0" smtClean="0"/>
              <a:t>) in the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group.</a:t>
            </a:r>
          </a:p>
          <a:p>
            <a:pPr>
              <a:buClr>
                <a:srgbClr val="FF0000"/>
              </a:buClr>
              <a:buNone/>
            </a:pPr>
            <a:endParaRPr lang="en-US" sz="2400" dirty="0" smtClean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Effects of </a:t>
            </a:r>
            <a:r>
              <a:rPr lang="en-US" sz="1100" dirty="0" err="1" smtClean="0"/>
              <a:t>teriparatide</a:t>
            </a:r>
            <a:r>
              <a:rPr lang="en-US" sz="1100" dirty="0" smtClean="0"/>
              <a:t> and </a:t>
            </a:r>
            <a:r>
              <a:rPr lang="en-US" sz="1100" dirty="0" err="1" smtClean="0"/>
              <a:t>risedronate</a:t>
            </a:r>
            <a:r>
              <a:rPr lang="en-US" sz="1100" dirty="0" smtClean="0"/>
              <a:t> on new fractures in post-menopausal women with severe osteoporosis (VERO): a multicentre, double-blind, double-dummy, </a:t>
            </a:r>
            <a:r>
              <a:rPr lang="en-US" sz="1100" dirty="0" err="1" smtClean="0"/>
              <a:t>randomised</a:t>
            </a:r>
            <a:r>
              <a:rPr lang="en-US" sz="1100" dirty="0" smtClean="0"/>
              <a:t> controlled trial. Lancet 2018; 391:230.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A randomized trial of 24 months of </a:t>
            </a:r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risedronate</a:t>
            </a:r>
            <a:r>
              <a:rPr lang="en-US" dirty="0" smtClean="0"/>
              <a:t> (VERO trial) recently published a subgroup analysis comparing fracture efficacy in those with and without </a:t>
            </a:r>
            <a:r>
              <a:rPr lang="en-US" dirty="0" err="1" smtClean="0"/>
              <a:t>bisphosphonate</a:t>
            </a:r>
            <a:r>
              <a:rPr lang="en-US" dirty="0" smtClean="0"/>
              <a:t> use prior to study entry. This analysis suggested similar fracture reductions for vertebral and clinical fractures in prior </a:t>
            </a:r>
            <a:r>
              <a:rPr lang="en-US" dirty="0" err="1" smtClean="0"/>
              <a:t>bisphosphonate</a:t>
            </a:r>
            <a:r>
              <a:rPr lang="en-US" dirty="0" smtClean="0"/>
              <a:t> users compared to treatment-naive patients.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results provide support that </a:t>
            </a:r>
            <a:r>
              <a:rPr lang="en-US" b="1" dirty="0" smtClean="0"/>
              <a:t>anabolic therapy remains efficacious in reducing fracture risk even after a prior course of </a:t>
            </a:r>
            <a:r>
              <a:rPr lang="en-US" b="1" dirty="0" err="1" smtClean="0"/>
              <a:t>bisphosphonates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A. Effects of </a:t>
            </a:r>
            <a:r>
              <a:rPr lang="en-US" sz="1100" dirty="0" err="1" smtClean="0"/>
              <a:t>teriparatide</a:t>
            </a:r>
            <a:r>
              <a:rPr lang="en-US" sz="1100" dirty="0" smtClean="0"/>
              <a:t> compared with </a:t>
            </a:r>
            <a:r>
              <a:rPr lang="en-US" sz="1100" dirty="0" err="1" smtClean="0"/>
              <a:t>risedronate</a:t>
            </a:r>
            <a:r>
              <a:rPr lang="en-US" sz="1100" dirty="0" smtClean="0"/>
              <a:t> on the risk of fractures in subgroups of postmenopausal women with</a:t>
            </a:r>
          </a:p>
          <a:p>
            <a:r>
              <a:rPr lang="en-US" sz="1100" dirty="0" smtClean="0"/>
              <a:t>severe osteoporosis: the VERO trial. J Bone Miner Res. 2018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combined use of </a:t>
            </a:r>
            <a:r>
              <a:rPr lang="en-US" sz="2400" dirty="0" err="1" smtClean="0">
                <a:solidFill>
                  <a:srgbClr val="FF0000"/>
                </a:solidFill>
              </a:rPr>
              <a:t>teriparatide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denosumab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has been shown to increase BMD more than either agent alone and more than that has been reported with other approved therapies.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At 12 months, </a:t>
            </a:r>
            <a:r>
              <a:rPr lang="en-US" sz="2400" b="1" dirty="0" smtClean="0">
                <a:solidFill>
                  <a:srgbClr val="FF0000"/>
                </a:solidFill>
              </a:rPr>
              <a:t>lumbar spine BMD</a:t>
            </a:r>
            <a:r>
              <a:rPr lang="en-US" sz="2400" dirty="0" smtClean="0"/>
              <a:t> increased </a:t>
            </a:r>
            <a:r>
              <a:rPr lang="en-US" sz="2400" b="1" dirty="0" smtClean="0">
                <a:solidFill>
                  <a:srgbClr val="FF0000"/>
                </a:solidFill>
              </a:rPr>
              <a:t>9.1</a:t>
            </a:r>
            <a:r>
              <a:rPr lang="en-US" sz="2400" dirty="0" smtClean="0"/>
              <a:t> in the combination group, </a:t>
            </a:r>
            <a:r>
              <a:rPr lang="en-US" sz="2400" b="1" dirty="0" smtClean="0">
                <a:solidFill>
                  <a:srgbClr val="FF0000"/>
                </a:solidFill>
              </a:rPr>
              <a:t>6.2%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group, and </a:t>
            </a:r>
            <a:r>
              <a:rPr lang="en-US" sz="2400" b="1" dirty="0" smtClean="0">
                <a:solidFill>
                  <a:srgbClr val="FF0000"/>
                </a:solidFill>
              </a:rPr>
              <a:t>5.5%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denosumab</a:t>
            </a:r>
            <a:r>
              <a:rPr lang="en-US" sz="2400" dirty="0" smtClean="0"/>
              <a:t> group.</a:t>
            </a:r>
          </a:p>
          <a:p>
            <a:pPr>
              <a:buNone/>
            </a:pPr>
            <a:r>
              <a:rPr lang="en-US" sz="2400" dirty="0" smtClean="0"/>
              <a:t> In the </a:t>
            </a:r>
            <a:r>
              <a:rPr lang="en-US" sz="2400" b="1" dirty="0" smtClean="0">
                <a:solidFill>
                  <a:srgbClr val="FF0000"/>
                </a:solidFill>
              </a:rPr>
              <a:t>femoral neck</a:t>
            </a:r>
            <a:r>
              <a:rPr lang="en-US" sz="2400" dirty="0" smtClean="0"/>
              <a:t>, BMD increased in the combination group by </a:t>
            </a:r>
            <a:r>
              <a:rPr lang="en-US" sz="2400" b="1" dirty="0" smtClean="0">
                <a:solidFill>
                  <a:srgbClr val="FF0000"/>
                </a:solidFill>
              </a:rPr>
              <a:t>4.2%</a:t>
            </a:r>
            <a:r>
              <a:rPr lang="en-US" sz="2400" dirty="0" smtClean="0"/>
              <a:t> and in the </a:t>
            </a:r>
            <a:r>
              <a:rPr lang="en-US" sz="2400" dirty="0" err="1" smtClean="0"/>
              <a:t>teriparatide</a:t>
            </a:r>
            <a:r>
              <a:rPr lang="en-US" sz="2400" dirty="0" smtClean="0"/>
              <a:t> group by </a:t>
            </a:r>
            <a:r>
              <a:rPr lang="en-US" sz="2400" b="1" dirty="0" smtClean="0">
                <a:solidFill>
                  <a:srgbClr val="FF0000"/>
                </a:solidFill>
              </a:rPr>
              <a:t>0.8%</a:t>
            </a:r>
            <a:r>
              <a:rPr lang="en-US" sz="2400" dirty="0" smtClean="0"/>
              <a:t> and in the </a:t>
            </a:r>
            <a:r>
              <a:rPr lang="en-US" sz="2400" dirty="0" err="1" smtClean="0"/>
              <a:t>denosumab</a:t>
            </a:r>
            <a:r>
              <a:rPr lang="en-US" sz="2400" dirty="0" smtClean="0"/>
              <a:t> group by </a:t>
            </a:r>
            <a:r>
              <a:rPr lang="en-US" sz="2400" b="1" dirty="0" smtClean="0">
                <a:solidFill>
                  <a:srgbClr val="FF0000"/>
                </a:solidFill>
              </a:rPr>
              <a:t>2.1%.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Teriparatide</a:t>
            </a:r>
            <a:r>
              <a:rPr lang="en-US" sz="1100" dirty="0" smtClean="0"/>
              <a:t> and </a:t>
            </a:r>
            <a:r>
              <a:rPr lang="en-US" sz="1100" dirty="0" err="1" smtClean="0"/>
              <a:t>denosumab</a:t>
            </a:r>
            <a:r>
              <a:rPr lang="en-US" sz="1100" dirty="0" smtClean="0"/>
              <a:t>, alone or combined, in women with postmenopausal osteoporosis: the DATA study randomized trial. Lancet 2013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613466"/>
            <a:ext cx="6629400" cy="434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38200" y="1447800"/>
            <a:ext cx="7239000" cy="4648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postmenopausal women with osteoporosis </a:t>
            </a:r>
            <a:r>
              <a:rPr lang="en-US" dirty="0" smtClean="0"/>
              <a:t>at very </a:t>
            </a:r>
            <a:r>
              <a:rPr lang="en-US" dirty="0" smtClean="0"/>
              <a:t>high risk of fracture, such as those </a:t>
            </a:r>
            <a:r>
              <a:rPr lang="en-US" dirty="0" smtClean="0"/>
              <a:t>with severe osteoporosis or </a:t>
            </a:r>
            <a:r>
              <a:rPr lang="en-US" dirty="0" smtClean="0"/>
              <a:t>multiple vertebral fractures, </a:t>
            </a:r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 smtClean="0">
                <a:solidFill>
                  <a:srgbClr val="FF0000"/>
                </a:solidFill>
              </a:rPr>
              <a:t>recommend </a:t>
            </a:r>
            <a:r>
              <a:rPr lang="en-US" dirty="0" err="1" smtClean="0">
                <a:solidFill>
                  <a:srgbClr val="FF0000"/>
                </a:solidFill>
              </a:rPr>
              <a:t>teriparatide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 err="1" smtClean="0">
                <a:solidFill>
                  <a:srgbClr val="FF0000"/>
                </a:solidFill>
              </a:rPr>
              <a:t>abaloparatide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treatment for </a:t>
            </a:r>
            <a:r>
              <a:rPr lang="en-US" dirty="0" smtClean="0">
                <a:solidFill>
                  <a:srgbClr val="FF0000"/>
                </a:solidFill>
              </a:rPr>
              <a:t>up to 2 </a:t>
            </a:r>
            <a:r>
              <a:rPr lang="en-US" dirty="0" smtClean="0"/>
              <a:t>years for the reduction of vertebral </a:t>
            </a:r>
            <a:r>
              <a:rPr lang="en-US" dirty="0" smtClean="0"/>
              <a:t>and </a:t>
            </a:r>
            <a:r>
              <a:rPr lang="en-US" dirty="0" err="1" smtClean="0"/>
              <a:t>nonvertebral</a:t>
            </a:r>
            <a:r>
              <a:rPr lang="en-US" dirty="0" smtClean="0"/>
              <a:t> </a:t>
            </a:r>
            <a:r>
              <a:rPr lang="en-US" dirty="0" smtClean="0"/>
              <a:t>fractures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postmenopausal women with </a:t>
            </a:r>
            <a:r>
              <a:rPr lang="en-US" dirty="0" smtClean="0"/>
              <a:t>osteoporosis who </a:t>
            </a:r>
            <a:r>
              <a:rPr lang="en-US" dirty="0" smtClean="0"/>
              <a:t>have completed a course of </a:t>
            </a:r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abaloparatide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we recommend treatment with </a:t>
            </a:r>
            <a:r>
              <a:rPr lang="en-US" dirty="0" err="1" smtClean="0">
                <a:solidFill>
                  <a:srgbClr val="FF0000"/>
                </a:solidFill>
              </a:rPr>
              <a:t>antiresorptive </a:t>
            </a:r>
            <a:r>
              <a:rPr lang="en-US" dirty="0" smtClean="0"/>
              <a:t>osteoporosis therapies to </a:t>
            </a:r>
            <a:r>
              <a:rPr lang="en-US" dirty="0" smtClean="0"/>
              <a:t>maintain bone </a:t>
            </a:r>
            <a:r>
              <a:rPr lang="en-US" dirty="0" smtClean="0"/>
              <a:t>density gains.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J </a:t>
            </a:r>
            <a:r>
              <a:rPr lang="en-US" sz="1100" dirty="0" err="1" smtClean="0"/>
              <a:t>Clin</a:t>
            </a:r>
            <a:r>
              <a:rPr lang="en-US" sz="1100" dirty="0" smtClean="0"/>
              <a:t> </a:t>
            </a:r>
            <a:r>
              <a:rPr lang="en-US" sz="1100" dirty="0" err="1" smtClean="0"/>
              <a:t>Endocrinol</a:t>
            </a:r>
            <a:r>
              <a:rPr lang="en-US" sz="1100" dirty="0" smtClean="0"/>
              <a:t> </a:t>
            </a:r>
            <a:r>
              <a:rPr lang="en-US" sz="1100" dirty="0" err="1" smtClean="0"/>
              <a:t>Metab</a:t>
            </a:r>
            <a:r>
              <a:rPr lang="en-US" sz="1100" dirty="0" smtClean="0"/>
              <a:t>, May 2019, 104(5):1595–1622</a:t>
            </a:r>
            <a:endParaRPr lang="en-US" sz="1100" dirty="0" smtClean="0"/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In cases where a secondary cause is found, treatment should be targeted to that specific disease or abnormality. As examples:</a:t>
            </a:r>
          </a:p>
          <a:p>
            <a:pP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100" b="1" dirty="0" smtClean="0">
                <a:solidFill>
                  <a:srgbClr val="FF0000"/>
                </a:solidFill>
              </a:rPr>
              <a:t>Eliminating gluten </a:t>
            </a:r>
            <a:r>
              <a:rPr lang="en-US" dirty="0" smtClean="0"/>
              <a:t>from the diet of young women diagnosed with </a:t>
            </a:r>
            <a:r>
              <a:rPr lang="en-US" b="1" dirty="0" smtClean="0">
                <a:solidFill>
                  <a:srgbClr val="FF0000"/>
                </a:solidFill>
              </a:rPr>
              <a:t>celiac</a:t>
            </a:r>
            <a:r>
              <a:rPr lang="en-US" dirty="0" smtClean="0"/>
              <a:t> disease leads to marked improvement in BMD.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100" b="1" dirty="0" err="1" smtClean="0">
                <a:solidFill>
                  <a:srgbClr val="FF0000"/>
                </a:solidFill>
              </a:rPr>
              <a:t>Parathyroidectomy</a:t>
            </a:r>
            <a:r>
              <a:rPr lang="en-US" dirty="0" smtClean="0"/>
              <a:t> in premenopausal women with </a:t>
            </a:r>
            <a:r>
              <a:rPr lang="en-US" sz="3100" b="1" dirty="0" smtClean="0">
                <a:solidFill>
                  <a:srgbClr val="FF0000"/>
                </a:solidFill>
              </a:rPr>
              <a:t>primary hyperparathyroidism</a:t>
            </a:r>
            <a:r>
              <a:rPr lang="en-US" dirty="0" smtClean="0"/>
              <a:t> results in improvement in BMD.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/>
              <a:t>Women with bone loss due to </a:t>
            </a:r>
            <a:r>
              <a:rPr lang="en-US" sz="3100" b="1" dirty="0" smtClean="0">
                <a:solidFill>
                  <a:srgbClr val="FF0000"/>
                </a:solidFill>
              </a:rPr>
              <a:t>depot </a:t>
            </a:r>
            <a:r>
              <a:rPr lang="en-US" sz="3100" b="1" dirty="0" err="1" smtClean="0">
                <a:solidFill>
                  <a:srgbClr val="FF0000"/>
                </a:solidFill>
              </a:rPr>
              <a:t>medroxyprogesterone</a:t>
            </a: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acetate have improvement in BMD upon </a:t>
            </a:r>
            <a:r>
              <a:rPr lang="en-US" sz="3100" b="1" dirty="0" smtClean="0">
                <a:solidFill>
                  <a:srgbClr val="FF0000"/>
                </a:solidFill>
              </a:rPr>
              <a:t>discontinuation </a:t>
            </a:r>
            <a:r>
              <a:rPr lang="en-US" dirty="0" smtClean="0"/>
              <a:t>of  the drug.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Bisphosphonates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teriparatide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generally the drugs of choice in the rare cases when pharmacologic therapy is indicated </a:t>
            </a:r>
            <a:r>
              <a:rPr lang="en-US" b="1" dirty="0" smtClean="0">
                <a:solidFill>
                  <a:srgbClr val="0070C0"/>
                </a:solidFill>
              </a:rPr>
              <a:t>(fragility fractures or accelerated bone loss [approximately ≥4 percent/year</a:t>
            </a:r>
            <a:r>
              <a:rPr lang="en-US" dirty="0" smtClean="0">
                <a:solidFill>
                  <a:srgbClr val="0070C0"/>
                </a:solidFill>
              </a:rPr>
              <a:t>).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Evaluation and treatment of premenopausal </a:t>
            </a:r>
            <a:r>
              <a:rPr lang="en-US" sz="1100" b="1" dirty="0" err="1" smtClean="0"/>
              <a:t>osteoporosis,uptodate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400" dirty="0" smtClean="0"/>
              <a:t>In premenopausal women with low bone mineral density (BMD) alone (without fractures, known secondary causes for low BMD, or evidence of accelerated bone loss), </a:t>
            </a:r>
            <a:r>
              <a:rPr lang="en-US" sz="2400" b="1" dirty="0" smtClean="0"/>
              <a:t>pharmacotherapy is almost never indicated.</a:t>
            </a:r>
            <a:endParaRPr lang="en-US" sz="2400" b="1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Callout 10"/>
          <p:cNvSpPr/>
          <p:nvPr/>
        </p:nvSpPr>
        <p:spPr>
          <a:xfrm>
            <a:off x="457200" y="1676400"/>
            <a:ext cx="7848600" cy="2133600"/>
          </a:xfrm>
          <a:prstGeom prst="wedgeEllipseCallout">
            <a:avLst>
              <a:gd name="adj1" fmla="val -25327"/>
              <a:gd name="adj2" fmla="val 7616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Premenopausal women with low bone mineral density (BMD) alone (without fractures or accelerated bone loss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Evaluation and treatment of premenopausal </a:t>
            </a:r>
            <a:r>
              <a:rPr lang="en-US" sz="1100" b="1" dirty="0" err="1" smtClean="0"/>
              <a:t>osteoporosis,uptodate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It can be challenging to treat premenopausal women with osteoporosis who still may want to conceive.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Bisphosphonates</a:t>
            </a:r>
            <a:r>
              <a:rPr lang="en-US" sz="2800" dirty="0" smtClean="0"/>
              <a:t> are thought to remain in the skeleton for years after administration. There is a theoretical concern that the </a:t>
            </a:r>
            <a:r>
              <a:rPr lang="en-US" sz="2800" dirty="0" err="1" smtClean="0"/>
              <a:t>bisphosphonate</a:t>
            </a:r>
            <a:r>
              <a:rPr lang="en-US" sz="2800" dirty="0" smtClean="0"/>
              <a:t> could enter the skeleton of the </a:t>
            </a:r>
            <a:r>
              <a:rPr lang="en-US" sz="2800" dirty="0" smtClean="0">
                <a:solidFill>
                  <a:srgbClr val="FF0000"/>
                </a:solidFill>
              </a:rPr>
              <a:t>developing fetus </a:t>
            </a:r>
            <a:r>
              <a:rPr lang="en-US" sz="2800" dirty="0" smtClean="0"/>
              <a:t>and cause structural abnormalities. 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L.A. 836 Russell / Best Practice &amp; Research Clinical Rheumatology 32 (2018) 835e847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It was recommended </a:t>
            </a:r>
            <a:r>
              <a:rPr lang="en-US" sz="2400" dirty="0" smtClean="0"/>
              <a:t>that in cases of known or suspected fetal </a:t>
            </a:r>
            <a:r>
              <a:rPr lang="en-US" sz="2400" dirty="0" err="1" smtClean="0"/>
              <a:t>bisphosphonate</a:t>
            </a:r>
            <a:r>
              <a:rPr lang="en-US" sz="2400" dirty="0" smtClean="0"/>
              <a:t> exposure, monitoring for neonatal </a:t>
            </a:r>
            <a:r>
              <a:rPr lang="en-US" sz="2400" dirty="0" smtClean="0">
                <a:solidFill>
                  <a:srgbClr val="FF0000"/>
                </a:solidFill>
              </a:rPr>
              <a:t>hypocalcemia</a:t>
            </a:r>
            <a:r>
              <a:rPr lang="en-US" sz="2400" dirty="0" smtClean="0"/>
              <a:t> and associated </a:t>
            </a:r>
            <a:r>
              <a:rPr lang="en-US" sz="2400" dirty="0" smtClean="0">
                <a:solidFill>
                  <a:srgbClr val="FF0000"/>
                </a:solidFill>
              </a:rPr>
              <a:t>neuromuscular and cardiac symptoms</a:t>
            </a:r>
            <a:r>
              <a:rPr lang="en-US" sz="2400" dirty="0" smtClean="0"/>
              <a:t> is advised. </a:t>
            </a:r>
            <a:r>
              <a:rPr lang="en-US" sz="2400" b="1" dirty="0" err="1" smtClean="0">
                <a:solidFill>
                  <a:srgbClr val="FF0000"/>
                </a:solidFill>
              </a:rPr>
              <a:t>Risedronate</a:t>
            </a:r>
            <a:r>
              <a:rPr lang="en-US" sz="2400" dirty="0" smtClean="0"/>
              <a:t> is the least bone avid and perhaps if a </a:t>
            </a:r>
            <a:r>
              <a:rPr lang="en-US" sz="2400" dirty="0" err="1" smtClean="0"/>
              <a:t>bisphosphonate</a:t>
            </a:r>
            <a:r>
              <a:rPr lang="en-US" sz="2400" dirty="0" smtClean="0"/>
              <a:t> was needed prior to conception, </a:t>
            </a:r>
            <a:r>
              <a:rPr lang="en-US" sz="2400" dirty="0" err="1" smtClean="0"/>
              <a:t>risedronate</a:t>
            </a:r>
            <a:r>
              <a:rPr lang="en-US" sz="2400" dirty="0" smtClean="0"/>
              <a:t> would be the preferred choice.</a:t>
            </a:r>
            <a:endParaRPr lang="en-US" sz="24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L.A. 836 Russell / Best Practice &amp; Research Clinical Rheumatology 32 (2018) 835e847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Infant </a:t>
            </a:r>
            <a:r>
              <a:rPr lang="en-US" sz="2800" dirty="0" err="1" smtClean="0"/>
              <a:t>cynomolgus</a:t>
            </a:r>
            <a:r>
              <a:rPr lang="en-US" sz="2800" dirty="0" smtClean="0"/>
              <a:t> monkeys exposed to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denosumab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 </a:t>
            </a:r>
            <a:r>
              <a:rPr lang="en-US" sz="2800" dirty="0" err="1" smtClean="0"/>
              <a:t>utero</a:t>
            </a:r>
            <a:r>
              <a:rPr lang="en-US" sz="2800" dirty="0" smtClean="0"/>
              <a:t> exhibited an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-poor </a:t>
            </a:r>
            <a:r>
              <a:rPr lang="en-US" sz="2800" dirty="0" err="1" smtClean="0"/>
              <a:t>osteopetrotic</a:t>
            </a:r>
            <a:r>
              <a:rPr lang="en-US" sz="2800" dirty="0" smtClean="0"/>
              <a:t>- like skeletal phenotype at birth and in the early postnatal period.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It is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recommended that </a:t>
            </a:r>
            <a:r>
              <a:rPr lang="en-US" sz="2800" dirty="0" err="1" smtClean="0">
                <a:solidFill>
                  <a:srgbClr val="FF0000"/>
                </a:solidFill>
              </a:rPr>
              <a:t>denosumab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be given to the subject in preconception at this time.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L.A. 836 Russell / Best Practice &amp; Research Clinical Rheumatology 32 (2018) 835e847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810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is lack of data on the safety profile of currently available osteoporosis treatments </a:t>
            </a:r>
            <a:r>
              <a:rPr lang="en-US" b="1" dirty="0" smtClean="0">
                <a:solidFill>
                  <a:srgbClr val="FF0000"/>
                </a:solidFill>
              </a:rPr>
              <a:t>during pregnancy</a:t>
            </a:r>
            <a:r>
              <a:rPr lang="en-US" dirty="0" smtClean="0"/>
              <a:t>, and therefore, treatment with medications other than calcium and vitamin D is </a:t>
            </a:r>
            <a:r>
              <a:rPr lang="en-US" b="1" dirty="0" smtClean="0">
                <a:solidFill>
                  <a:srgbClr val="FF0000"/>
                </a:solidFill>
              </a:rPr>
              <a:t>not recommended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Risk calculators </a:t>
            </a:r>
            <a:r>
              <a:rPr lang="en-US" sz="2000" dirty="0" smtClean="0"/>
              <a:t>exist to help predict risk of fracture in patients on GCs. The most widely used risk calculator for patients on GCs is </a:t>
            </a:r>
            <a:r>
              <a:rPr lang="en-US" sz="2000" b="1" dirty="0" smtClean="0">
                <a:solidFill>
                  <a:srgbClr val="FF0000"/>
                </a:solidFill>
              </a:rPr>
              <a:t>FRAX®</a:t>
            </a:r>
            <a:r>
              <a:rPr lang="en-US" sz="2000" dirty="0" smtClean="0"/>
              <a:t>. If the patient is on GCs or has been on a dose of prednisone of </a:t>
            </a:r>
            <a:r>
              <a:rPr lang="en-US" sz="2000" dirty="0" smtClean="0">
                <a:solidFill>
                  <a:srgbClr val="FF0000"/>
                </a:solidFill>
              </a:rPr>
              <a:t>5mg daily, or equivalent GC, for 3 months</a:t>
            </a:r>
            <a:r>
              <a:rPr lang="en-US" sz="2000" dirty="0" smtClean="0"/>
              <a:t>, then this is added to the FRAX® as an additional risk factor for fracture.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FRAX® was felt to underestimate fracture risk in patients on </a:t>
            </a:r>
            <a:r>
              <a:rPr lang="en-US" sz="2000" dirty="0" smtClean="0">
                <a:solidFill>
                  <a:srgbClr val="FF0000"/>
                </a:solidFill>
              </a:rPr>
              <a:t>high-dose GC </a:t>
            </a:r>
            <a:r>
              <a:rPr lang="en-US" sz="2000" dirty="0" smtClean="0"/>
              <a:t>therapy.  Subsequently, adjustments to the FRAX® based on dose of prednisone have been developed. If the dose of prednisone </a:t>
            </a:r>
            <a:r>
              <a:rPr lang="en-US" sz="2000" b="1" dirty="0" smtClean="0"/>
              <a:t>is  </a:t>
            </a:r>
            <a:r>
              <a:rPr lang="en-US" sz="2000" b="1" dirty="0" smtClean="0">
                <a:solidFill>
                  <a:srgbClr val="FF0000"/>
                </a:solidFill>
              </a:rPr>
              <a:t>2.5 mg daily, the probability of a major fracture is decreased </a:t>
            </a:r>
            <a:r>
              <a:rPr lang="en-US" sz="2000" dirty="0" smtClean="0"/>
              <a:t>by approximately </a:t>
            </a:r>
            <a:r>
              <a:rPr lang="en-US" sz="2000" dirty="0" smtClean="0">
                <a:solidFill>
                  <a:srgbClr val="FF0000"/>
                </a:solidFill>
              </a:rPr>
              <a:t>20% depending on age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0070C0"/>
                </a:solidFill>
              </a:rPr>
              <a:t>If the dose of prednisone is 2.5 mg- 7.5 mg daily, no adjustment is needed</a:t>
            </a:r>
            <a:r>
              <a:rPr lang="en-US" sz="2000" dirty="0" smtClean="0"/>
              <a:t>. If the dose of prednisone </a:t>
            </a:r>
            <a:r>
              <a:rPr lang="en-US" sz="2000" b="1" dirty="0" smtClean="0">
                <a:solidFill>
                  <a:srgbClr val="C00000"/>
                </a:solidFill>
              </a:rPr>
              <a:t>is &gt; 7.5 mg daily, then a 15% upward adjustment </a:t>
            </a:r>
            <a:r>
              <a:rPr lang="en-US" sz="2000" dirty="0" smtClean="0"/>
              <a:t>is calculated.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Guidance for the adjustment of FRAX according to the dose of </a:t>
            </a:r>
            <a:r>
              <a:rPr lang="en-US" sz="1100" dirty="0" err="1" smtClean="0"/>
              <a:t>glucocorticoids</a:t>
            </a:r>
            <a:r>
              <a:rPr lang="en-US" sz="1100" dirty="0" smtClean="0"/>
              <a:t>. </a:t>
            </a:r>
            <a:r>
              <a:rPr lang="en-US" sz="1100" dirty="0" err="1" smtClean="0"/>
              <a:t>Osteoporos</a:t>
            </a:r>
            <a:r>
              <a:rPr lang="en-US" sz="1100" dirty="0" smtClean="0"/>
              <a:t> </a:t>
            </a:r>
            <a:r>
              <a:rPr lang="en-US" sz="1100" dirty="0" err="1" smtClean="0"/>
              <a:t>Int</a:t>
            </a:r>
            <a:r>
              <a:rPr lang="en-US" sz="1100" dirty="0" smtClean="0"/>
              <a:t> 2011;22(3):809e16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CANDIDATES FOR PHARMACOLOGIC THERAPY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Postmenopausal women and men &gt;50 years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Previous fragility fracture 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BMD T-score ≤-2.5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T-scores between -1.0 and -2.5 who have 10-year probability of hip or combined major osteoporotic fracture of ≥3 or 20 percent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</a:rPr>
              <a:t>T-scores between -1.0 and -2.5 who are taking ≥7.5 mg/day of prednisone or </a:t>
            </a:r>
            <a:r>
              <a:rPr lang="en-US" sz="2400" b="1" dirty="0" smtClean="0">
                <a:solidFill>
                  <a:srgbClr val="002060"/>
                </a:solidFill>
              </a:rPr>
              <a:t>its equivalent </a:t>
            </a:r>
            <a:r>
              <a:rPr lang="en-US" sz="2400" b="1" dirty="0" smtClean="0">
                <a:solidFill>
                  <a:srgbClr val="002060"/>
                </a:solidFill>
              </a:rPr>
              <a:t>for an anticipated duration of ≥3 months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Premenopausal women and younger men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Prevention and treatment of </a:t>
            </a:r>
            <a:r>
              <a:rPr lang="en-US" sz="1100" b="1" dirty="0" err="1" smtClean="0"/>
              <a:t>glucocorticoid</a:t>
            </a:r>
            <a:r>
              <a:rPr lang="en-US" sz="1100" b="1" dirty="0" smtClean="0"/>
              <a:t>-induced </a:t>
            </a:r>
            <a:r>
              <a:rPr lang="en-US" sz="1100" b="1" dirty="0" smtClean="0"/>
              <a:t>osteoporosis, </a:t>
            </a:r>
            <a:r>
              <a:rPr lang="en-US" sz="1100" b="1" dirty="0" err="1" smtClean="0"/>
              <a:t>uptodate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87560" y="1905000"/>
            <a:ext cx="648003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1600200"/>
            <a:ext cx="7239000" cy="434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CANDIDATES FOR PHARMACOLOGIC THERAPY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Premenopausal women and younger men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</a:rPr>
              <a:t>Hypogonadal</a:t>
            </a:r>
            <a:r>
              <a:rPr lang="en-US" sz="2800" b="1" dirty="0" smtClean="0">
                <a:solidFill>
                  <a:srgbClr val="0070C0"/>
                </a:solidFill>
              </a:rPr>
              <a:t> patients</a:t>
            </a:r>
          </a:p>
          <a:p>
            <a:pPr>
              <a:buClr>
                <a:srgbClr val="0070C0"/>
              </a:buClr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</a:rPr>
              <a:t>Eugonadal</a:t>
            </a:r>
            <a:r>
              <a:rPr lang="en-US" sz="2800" b="1" dirty="0" smtClean="0">
                <a:solidFill>
                  <a:srgbClr val="0070C0"/>
                </a:solidFill>
              </a:rPr>
              <a:t> patients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fragility fracture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 accelerated bone loss (≥4 percent/year)</a:t>
            </a:r>
          </a:p>
          <a:p>
            <a:pPr>
              <a:buClr>
                <a:srgbClr val="00B050"/>
              </a:buCl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B050"/>
                </a:solidFill>
              </a:rPr>
              <a:t> Z-score &lt;-3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4008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/>
              <a:t>Prevention and treatment of </a:t>
            </a:r>
            <a:r>
              <a:rPr lang="en-US" sz="1100" b="1" dirty="0" err="1" smtClean="0"/>
              <a:t>glucocorticoid</a:t>
            </a:r>
            <a:r>
              <a:rPr lang="en-US" sz="1100" b="1" dirty="0" smtClean="0"/>
              <a:t>-induced </a:t>
            </a:r>
            <a:r>
              <a:rPr lang="en-US" sz="1100" b="1" dirty="0" smtClean="0"/>
              <a:t>osteoporosis, </a:t>
            </a:r>
            <a:r>
              <a:rPr lang="en-US" sz="1100" b="1" dirty="0" err="1" smtClean="0"/>
              <a:t>uptodate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Oral </a:t>
            </a:r>
            <a:r>
              <a:rPr lang="en-US" b="1" dirty="0" err="1" smtClean="0">
                <a:solidFill>
                  <a:srgbClr val="FF0000"/>
                </a:solidFill>
              </a:rPr>
              <a:t>bisphosphonates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the first line of treatment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Second-line therapy is </a:t>
            </a:r>
            <a:r>
              <a:rPr lang="en-US" b="1" dirty="0" err="1" smtClean="0">
                <a:solidFill>
                  <a:srgbClr val="FF0000"/>
                </a:solidFill>
              </a:rPr>
              <a:t>teriparatide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American College of Rheumatology Guideline for the Prevention and Treatment of</a:t>
            </a:r>
          </a:p>
          <a:p>
            <a:r>
              <a:rPr lang="en-US" sz="1100" dirty="0" err="1" smtClean="0"/>
              <a:t>Glucocorticoid</a:t>
            </a:r>
            <a:r>
              <a:rPr lang="en-US" sz="1100" dirty="0" smtClean="0"/>
              <a:t>-Induced Osteoporosis. Arthritis </a:t>
            </a:r>
            <a:r>
              <a:rPr lang="en-US" sz="1100" dirty="0" err="1" smtClean="0"/>
              <a:t>Rheumatol</a:t>
            </a:r>
            <a:r>
              <a:rPr lang="en-US" sz="1100" dirty="0" smtClean="0"/>
              <a:t> 2017; 69:1521.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Fracture repair </a:t>
            </a:r>
            <a:r>
              <a:rPr lang="en-US" dirty="0" smtClean="0"/>
              <a:t>involves both bone </a:t>
            </a:r>
            <a:r>
              <a:rPr lang="en-US" b="1" dirty="0" err="1" smtClean="0"/>
              <a:t>resorption</a:t>
            </a:r>
            <a:r>
              <a:rPr lang="en-US" dirty="0" smtClean="0"/>
              <a:t> and bone </a:t>
            </a:r>
            <a:r>
              <a:rPr lang="en-US" b="1" dirty="0" smtClean="0"/>
              <a:t>formation</a:t>
            </a:r>
            <a:r>
              <a:rPr lang="en-US" dirty="0" smtClean="0"/>
              <a:t>, and as </a:t>
            </a:r>
            <a:r>
              <a:rPr lang="en-US" dirty="0" err="1" smtClean="0"/>
              <a:t>bisphosphonates</a:t>
            </a:r>
            <a:r>
              <a:rPr lang="en-US" dirty="0" smtClean="0"/>
              <a:t> </a:t>
            </a:r>
            <a:r>
              <a:rPr lang="en-US" dirty="0" smtClean="0"/>
              <a:t>slow down </a:t>
            </a:r>
            <a:r>
              <a:rPr lang="en-US" dirty="0" smtClean="0"/>
              <a:t>bone </a:t>
            </a:r>
            <a:r>
              <a:rPr lang="en-US" dirty="0" err="1" smtClean="0"/>
              <a:t>resorption</a:t>
            </a:r>
            <a:r>
              <a:rPr lang="en-US" dirty="0" smtClean="0"/>
              <a:t>, there is a concern that they may </a:t>
            </a:r>
            <a:r>
              <a:rPr lang="en-US" b="1" dirty="0" smtClean="0"/>
              <a:t>negatively affect </a:t>
            </a:r>
            <a:r>
              <a:rPr lang="en-US" dirty="0" smtClean="0"/>
              <a:t>fracture repair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Effect of short-term treatment with </a:t>
            </a:r>
            <a:r>
              <a:rPr lang="en-US" sz="1100" dirty="0" err="1" smtClean="0"/>
              <a:t>alendronate</a:t>
            </a:r>
            <a:r>
              <a:rPr lang="en-US" sz="1100" dirty="0" smtClean="0"/>
              <a:t> </a:t>
            </a:r>
            <a:r>
              <a:rPr lang="en-US" sz="1100" dirty="0" smtClean="0"/>
              <a:t>on </a:t>
            </a:r>
            <a:r>
              <a:rPr lang="en-US" sz="1100" dirty="0" err="1" smtClean="0"/>
              <a:t>ulnar</a:t>
            </a:r>
            <a:r>
              <a:rPr lang="en-US" sz="1100" dirty="0" smtClean="0"/>
              <a:t> </a:t>
            </a:r>
            <a:r>
              <a:rPr lang="en-US" sz="1100" dirty="0" smtClean="0"/>
              <a:t>bone adaptation to cyclic fatigue loading in rats. J </a:t>
            </a:r>
            <a:r>
              <a:rPr lang="en-US" sz="1100" dirty="0" err="1" smtClean="0"/>
              <a:t>Orthop</a:t>
            </a:r>
            <a:r>
              <a:rPr lang="en-US" sz="1100" dirty="0" smtClean="0"/>
              <a:t> Res 2007;25(8):1070e7</a:t>
            </a:r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From a perspective study</a:t>
            </a:r>
            <a:r>
              <a:rPr lang="en-US" b="1" dirty="0" smtClean="0"/>
              <a:t>, </a:t>
            </a:r>
            <a:r>
              <a:rPr lang="en-US" b="1" dirty="0" err="1" smtClean="0"/>
              <a:t>zoledronic</a:t>
            </a:r>
            <a:r>
              <a:rPr lang="en-US" b="1" dirty="0" smtClean="0"/>
              <a:t> acid </a:t>
            </a:r>
            <a:r>
              <a:rPr lang="en-US" dirty="0" smtClean="0"/>
              <a:t>given after hip fracture has been shown to </a:t>
            </a:r>
            <a:r>
              <a:rPr lang="en-US" b="1" dirty="0" smtClean="0"/>
              <a:t>reduce the risk of subsequent (hip) fracture, improve overall mortality, and improve the quality of life.</a:t>
            </a: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Zoledronic</a:t>
            </a:r>
            <a:r>
              <a:rPr lang="en-US" sz="1100" dirty="0" smtClean="0"/>
              <a:t> acid results in better health-related quality of life following </a:t>
            </a:r>
            <a:r>
              <a:rPr lang="en-US" sz="1100" dirty="0" smtClean="0"/>
              <a:t>hip  fracture</a:t>
            </a:r>
            <a:r>
              <a:rPr lang="en-US" sz="1100" dirty="0" smtClean="0"/>
              <a:t>: the HORIZON-recurrent fracture trial. </a:t>
            </a:r>
            <a:r>
              <a:rPr lang="en-US" sz="1100" dirty="0" err="1" smtClean="0"/>
              <a:t>Osteoporos</a:t>
            </a:r>
            <a:r>
              <a:rPr lang="en-US" sz="1100" dirty="0" smtClean="0"/>
              <a:t> </a:t>
            </a:r>
            <a:r>
              <a:rPr lang="en-US" sz="1100" dirty="0" err="1" smtClean="0"/>
              <a:t>Int</a:t>
            </a:r>
            <a:r>
              <a:rPr lang="en-US" sz="1100" dirty="0" smtClean="0"/>
              <a:t> 2011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Similar </a:t>
            </a:r>
            <a:r>
              <a:rPr lang="en-US" dirty="0" smtClean="0"/>
              <a:t>to the effects seen with </a:t>
            </a:r>
            <a:r>
              <a:rPr lang="en-US" dirty="0" err="1" smtClean="0"/>
              <a:t>bisphosphonate</a:t>
            </a:r>
            <a:r>
              <a:rPr lang="en-US" dirty="0" smtClean="0"/>
              <a:t> treatment, </a:t>
            </a:r>
            <a:r>
              <a:rPr lang="en-US" b="1" dirty="0" err="1" smtClean="0"/>
              <a:t>denosumab</a:t>
            </a:r>
            <a:r>
              <a:rPr lang="en-US" dirty="0" smtClean="0"/>
              <a:t> use </a:t>
            </a:r>
            <a:r>
              <a:rPr lang="en-US" dirty="0" smtClean="0"/>
              <a:t>was associated </a:t>
            </a:r>
            <a:r>
              <a:rPr lang="en-US" dirty="0" smtClean="0"/>
              <a:t>with </a:t>
            </a:r>
            <a:r>
              <a:rPr lang="en-US" b="1" dirty="0" smtClean="0"/>
              <a:t>increased callus </a:t>
            </a:r>
            <a:r>
              <a:rPr lang="en-US" b="1" dirty="0" err="1" smtClean="0"/>
              <a:t>volume.</a:t>
            </a:r>
            <a:r>
              <a:rPr lang="en-US" dirty="0" err="1" smtClean="0"/>
              <a:t>Mechanical</a:t>
            </a:r>
            <a:r>
              <a:rPr lang="en-US" dirty="0" smtClean="0"/>
              <a:t> </a:t>
            </a:r>
            <a:r>
              <a:rPr lang="en-US" dirty="0" smtClean="0"/>
              <a:t>properties were </a:t>
            </a:r>
            <a:r>
              <a:rPr lang="en-US" dirty="0" smtClean="0"/>
              <a:t>not compromised.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Denosumab</a:t>
            </a:r>
            <a:r>
              <a:rPr lang="en-US" dirty="0" smtClean="0"/>
              <a:t> </a:t>
            </a:r>
            <a:r>
              <a:rPr lang="en-US" dirty="0" smtClean="0"/>
              <a:t>treatment in postmenopausal women with osteoporosis did </a:t>
            </a:r>
            <a:r>
              <a:rPr lang="en-US" dirty="0" smtClean="0"/>
              <a:t>not interfere </a:t>
            </a:r>
            <a:r>
              <a:rPr lang="en-US" b="1" dirty="0" smtClean="0"/>
              <a:t>with fracture healing </a:t>
            </a:r>
            <a:r>
              <a:rPr lang="en-US" dirty="0" smtClean="0"/>
              <a:t>in the FREEDOM </a:t>
            </a:r>
            <a:r>
              <a:rPr lang="en-US" dirty="0" smtClean="0"/>
              <a:t>trial.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Denosumab</a:t>
            </a:r>
            <a:r>
              <a:rPr lang="en-US" sz="1100" dirty="0" smtClean="0"/>
              <a:t> treatment in postmenopausal women with osteoporosis does not </a:t>
            </a:r>
            <a:r>
              <a:rPr lang="en-US" sz="1100" dirty="0" smtClean="0"/>
              <a:t>interfere  with </a:t>
            </a:r>
            <a:r>
              <a:rPr lang="en-US" sz="1100" dirty="0" smtClean="0"/>
              <a:t>fracture-healing: results from the Freedom Trial. J Bone Joint </a:t>
            </a:r>
            <a:r>
              <a:rPr lang="en-US" sz="1100" dirty="0" err="1" smtClean="0"/>
              <a:t>Surg</a:t>
            </a:r>
            <a:r>
              <a:rPr lang="en-US" sz="1100" dirty="0" smtClean="0"/>
              <a:t> Am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Huang </a:t>
            </a:r>
            <a:r>
              <a:rPr lang="en-US" dirty="0" smtClean="0"/>
              <a:t>et al. looked at 169 patients with </a:t>
            </a:r>
            <a:r>
              <a:rPr lang="en-US" b="1" dirty="0" err="1" smtClean="0"/>
              <a:t>intertrochanteric</a:t>
            </a:r>
            <a:r>
              <a:rPr lang="en-US" b="1" dirty="0" smtClean="0"/>
              <a:t> hip </a:t>
            </a:r>
            <a:r>
              <a:rPr lang="en-US" b="1" dirty="0" smtClean="0"/>
              <a:t>fractures </a:t>
            </a:r>
            <a:r>
              <a:rPr lang="en-US" dirty="0" smtClean="0"/>
              <a:t>and the group treated with </a:t>
            </a:r>
            <a:r>
              <a:rPr lang="en-US" b="1" dirty="0" err="1" smtClean="0"/>
              <a:t>teriparatide</a:t>
            </a:r>
            <a:r>
              <a:rPr lang="en-US" b="1" dirty="0" smtClean="0"/>
              <a:t> had better </a:t>
            </a:r>
            <a:r>
              <a:rPr lang="en-US" dirty="0" smtClean="0"/>
              <a:t>outcomes and </a:t>
            </a:r>
            <a:r>
              <a:rPr lang="en-US" dirty="0" smtClean="0"/>
              <a:t>less complications </a:t>
            </a:r>
            <a:r>
              <a:rPr lang="en-US" dirty="0" smtClean="0"/>
              <a:t>and </a:t>
            </a:r>
            <a:r>
              <a:rPr lang="en-US" dirty="0" smtClean="0"/>
              <a:t>mortality.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Teriparatide</a:t>
            </a:r>
            <a:r>
              <a:rPr lang="en-US" dirty="0" smtClean="0"/>
              <a:t> also may help healing of </a:t>
            </a:r>
            <a:r>
              <a:rPr lang="en-US" b="1" dirty="0" err="1" smtClean="0"/>
              <a:t>bisphosphonate</a:t>
            </a:r>
            <a:r>
              <a:rPr lang="en-US" b="1" dirty="0" smtClean="0"/>
              <a:t>-associated femur fractures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Multiple case reports suggest </a:t>
            </a:r>
            <a:r>
              <a:rPr lang="en-US" b="1" dirty="0" smtClean="0"/>
              <a:t>accelerated fracture (acute and nonunion) healing</a:t>
            </a:r>
            <a:r>
              <a:rPr lang="en-US" dirty="0" smtClean="0"/>
              <a:t> </a:t>
            </a:r>
            <a:r>
              <a:rPr lang="en-US" dirty="0" smtClean="0"/>
              <a:t>in patients treated with </a:t>
            </a:r>
            <a:r>
              <a:rPr lang="en-US" dirty="0" err="1" smtClean="0"/>
              <a:t>teriparatide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6248400"/>
            <a:ext cx="7620000" cy="4308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 smtClean="0"/>
              <a:t>Teriparatide</a:t>
            </a:r>
            <a:r>
              <a:rPr lang="en-US" sz="1100" dirty="0" smtClean="0"/>
              <a:t> improves fracture healing and early functional recovery in </a:t>
            </a:r>
            <a:r>
              <a:rPr lang="en-US" sz="1100" dirty="0" smtClean="0"/>
              <a:t>treatment  osteoporotic </a:t>
            </a:r>
            <a:r>
              <a:rPr lang="en-US" sz="1100" dirty="0" err="1" smtClean="0"/>
              <a:t>intertrochanteric</a:t>
            </a:r>
            <a:r>
              <a:rPr lang="en-US" sz="1100" dirty="0" smtClean="0"/>
              <a:t> fractures. Medicine (</a:t>
            </a:r>
            <a:r>
              <a:rPr lang="en-US" sz="1100" dirty="0" err="1" smtClean="0"/>
              <a:t>Baltim</a:t>
            </a:r>
            <a:r>
              <a:rPr lang="en-US" sz="1100" dirty="0" smtClean="0"/>
              <a:t>) 2016</a:t>
            </a:r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Content Placeholder 3" descr="Hydrange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44476" y="128588"/>
            <a:ext cx="8655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6829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Best Practice &amp; Research Clinical Rheumatology 32 (2018) 835e847</a:t>
            </a:r>
            <a:endParaRPr lang="en-US" sz="11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6002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7963" y="1600200"/>
            <a:ext cx="36627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1524000"/>
            <a:ext cx="8610600" cy="4648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 goal of osteoporosis screening is to identify persons at increased risk of sustaining a low-trauma fracture who would benefit from intervention to minimize that risk.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Screening for fracture risk </a:t>
            </a:r>
            <a:r>
              <a:rPr lang="en-US" sz="2800" dirty="0" smtClean="0"/>
              <a:t>involves: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appropriate </a:t>
            </a:r>
            <a:r>
              <a:rPr lang="en-US" sz="2400" dirty="0" smtClean="0">
                <a:solidFill>
                  <a:srgbClr val="FF0000"/>
                </a:solidFill>
              </a:rPr>
              <a:t>history and physical examination to assess for risk factors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measurement </a:t>
            </a:r>
            <a:r>
              <a:rPr lang="en-US" sz="2400" dirty="0" smtClean="0">
                <a:solidFill>
                  <a:srgbClr val="FF0000"/>
                </a:solidFill>
              </a:rPr>
              <a:t>of bone mineral density (BMD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It was recommend assessing risk factors for fracture </a:t>
            </a:r>
            <a:r>
              <a:rPr lang="en-US" b="1" dirty="0" smtClean="0">
                <a:solidFill>
                  <a:srgbClr val="FF0000"/>
                </a:solidFill>
              </a:rPr>
              <a:t>in all adults</a:t>
            </a:r>
            <a:r>
              <a:rPr lang="en-US" sz="2800" dirty="0" smtClean="0"/>
              <a:t>, especially postmenopausal women, men over 50 years, and in any individual who experiences a fragility or low-trauma fracture.</a:t>
            </a:r>
            <a:endParaRPr lang="en-US" sz="2800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Advanced age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Previous fracture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Long-term </a:t>
            </a:r>
            <a:r>
              <a:rPr lang="en-US" dirty="0" err="1" smtClean="0"/>
              <a:t>glucocorticoid</a:t>
            </a:r>
            <a:r>
              <a:rPr lang="en-US" dirty="0" smtClean="0"/>
              <a:t> therapy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Low body weight (less than 58 kg )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Parental history of hip fracture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Cigarette smoking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Excess alcohol intake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Secondary osteoporosis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Rheumatoid arthritis</a:t>
            </a:r>
          </a:p>
          <a:p>
            <a:pPr>
              <a:buNone/>
            </a:pPr>
            <a:r>
              <a:rPr lang="en-US" dirty="0" smtClean="0"/>
              <a:t>The most robust non-BMD risk factors are age and previous low-trauma fracture.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rmmarkaz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066800" cy="685801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04800" y="2286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248400"/>
            <a:ext cx="762000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1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457200" y="381000"/>
          <a:ext cx="6705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3354</Words>
  <Application>Microsoft Office PowerPoint</Application>
  <PresentationFormat>On-screen Show (4:3)</PresentationFormat>
  <Paragraphs>274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Rezvan  Salehidoost, M.D. Isfahan Endocrine and Metabolism Research Center Isfahan University of Medical sciences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FRAX</vt:lpstr>
      <vt:lpstr>Slide 13</vt:lpstr>
      <vt:lpstr>Slide 14</vt:lpstr>
      <vt:lpstr>Slide 15</vt:lpstr>
      <vt:lpstr>Slide 16</vt:lpstr>
      <vt:lpstr>Slide 17</vt:lpstr>
      <vt:lpstr>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Rezvan  Salehidoost, M.D. Isfahan Endocrine and Metabolism Research Center Isfahan University of Medical sciences  </dc:title>
  <dc:creator/>
  <cp:lastModifiedBy>Salehi</cp:lastModifiedBy>
  <cp:revision>154</cp:revision>
  <dcterms:created xsi:type="dcterms:W3CDTF">2006-08-16T00:00:00Z</dcterms:created>
  <dcterms:modified xsi:type="dcterms:W3CDTF">2019-11-19T03:39:20Z</dcterms:modified>
</cp:coreProperties>
</file>