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9"/>
  </p:notesMasterIdLst>
  <p:sldIdLst>
    <p:sldId id="444" r:id="rId2"/>
    <p:sldId id="256" r:id="rId3"/>
    <p:sldId id="257" r:id="rId4"/>
    <p:sldId id="262" r:id="rId5"/>
    <p:sldId id="258" r:id="rId6"/>
    <p:sldId id="414" r:id="rId7"/>
    <p:sldId id="264" r:id="rId8"/>
    <p:sldId id="266" r:id="rId9"/>
    <p:sldId id="415" r:id="rId10"/>
    <p:sldId id="328" r:id="rId11"/>
    <p:sldId id="269" r:id="rId12"/>
    <p:sldId id="267" r:id="rId13"/>
    <p:sldId id="270" r:id="rId14"/>
    <p:sldId id="292" r:id="rId15"/>
    <p:sldId id="293" r:id="rId16"/>
    <p:sldId id="294" r:id="rId17"/>
    <p:sldId id="271" r:id="rId18"/>
    <p:sldId id="323" r:id="rId19"/>
    <p:sldId id="273" r:id="rId20"/>
    <p:sldId id="421" r:id="rId21"/>
    <p:sldId id="295" r:id="rId22"/>
    <p:sldId id="296" r:id="rId23"/>
    <p:sldId id="297" r:id="rId24"/>
    <p:sldId id="416" r:id="rId25"/>
    <p:sldId id="298" r:id="rId26"/>
    <p:sldId id="417" r:id="rId27"/>
    <p:sldId id="418" r:id="rId28"/>
    <p:sldId id="419" r:id="rId29"/>
    <p:sldId id="427" r:id="rId30"/>
    <p:sldId id="274" r:id="rId31"/>
    <p:sldId id="420" r:id="rId32"/>
    <p:sldId id="275" r:id="rId33"/>
    <p:sldId id="299" r:id="rId34"/>
    <p:sldId id="300" r:id="rId35"/>
    <p:sldId id="422" r:id="rId36"/>
    <p:sldId id="423" r:id="rId37"/>
    <p:sldId id="276" r:id="rId38"/>
    <p:sldId id="317" r:id="rId39"/>
    <p:sldId id="301" r:id="rId40"/>
    <p:sldId id="302" r:id="rId41"/>
    <p:sldId id="303" r:id="rId42"/>
    <p:sldId id="438" r:id="rId43"/>
    <p:sldId id="277" r:id="rId44"/>
    <p:sldId id="304" r:id="rId45"/>
    <p:sldId id="426" r:id="rId46"/>
    <p:sldId id="428" r:id="rId47"/>
    <p:sldId id="305" r:id="rId48"/>
    <p:sldId id="308" r:id="rId49"/>
    <p:sldId id="309" r:id="rId50"/>
    <p:sldId id="310" r:id="rId51"/>
    <p:sldId id="311" r:id="rId52"/>
    <p:sldId id="431" r:id="rId53"/>
    <p:sldId id="432" r:id="rId54"/>
    <p:sldId id="433" r:id="rId55"/>
    <p:sldId id="434" r:id="rId56"/>
    <p:sldId id="436" r:id="rId57"/>
    <p:sldId id="437" r:id="rId58"/>
    <p:sldId id="312" r:id="rId59"/>
    <p:sldId id="278" r:id="rId60"/>
    <p:sldId id="440" r:id="rId61"/>
    <p:sldId id="313" r:id="rId62"/>
    <p:sldId id="314" r:id="rId63"/>
    <p:sldId id="289" r:id="rId64"/>
    <p:sldId id="315" r:id="rId65"/>
    <p:sldId id="319" r:id="rId66"/>
    <p:sldId id="290" r:id="rId67"/>
    <p:sldId id="320" r:id="rId68"/>
    <p:sldId id="291" r:id="rId69"/>
    <p:sldId id="321" r:id="rId70"/>
    <p:sldId id="324" r:id="rId71"/>
    <p:sldId id="325" r:id="rId72"/>
    <p:sldId id="326" r:id="rId73"/>
    <p:sldId id="329" r:id="rId74"/>
    <p:sldId id="333" r:id="rId75"/>
    <p:sldId id="341" r:id="rId76"/>
    <p:sldId id="342" r:id="rId77"/>
    <p:sldId id="343" r:id="rId78"/>
    <p:sldId id="344" r:id="rId79"/>
    <p:sldId id="335" r:id="rId80"/>
    <p:sldId id="345" r:id="rId81"/>
    <p:sldId id="347" r:id="rId82"/>
    <p:sldId id="348" r:id="rId83"/>
    <p:sldId id="349" r:id="rId84"/>
    <p:sldId id="350" r:id="rId85"/>
    <p:sldId id="336" r:id="rId86"/>
    <p:sldId id="352" r:id="rId87"/>
    <p:sldId id="353" r:id="rId88"/>
    <p:sldId id="354" r:id="rId89"/>
    <p:sldId id="356" r:id="rId90"/>
    <p:sldId id="337" r:id="rId91"/>
    <p:sldId id="355" r:id="rId92"/>
    <p:sldId id="358" r:id="rId93"/>
    <p:sldId id="338" r:id="rId94"/>
    <p:sldId id="339" r:id="rId95"/>
    <p:sldId id="364" r:id="rId96"/>
    <p:sldId id="366" r:id="rId97"/>
    <p:sldId id="367" r:id="rId98"/>
    <p:sldId id="374" r:id="rId99"/>
    <p:sldId id="368" r:id="rId100"/>
    <p:sldId id="375" r:id="rId101"/>
    <p:sldId id="441" r:id="rId102"/>
    <p:sldId id="369" r:id="rId103"/>
    <p:sldId id="377" r:id="rId104"/>
    <p:sldId id="376" r:id="rId105"/>
    <p:sldId id="370" r:id="rId106"/>
    <p:sldId id="371" r:id="rId107"/>
    <p:sldId id="372" r:id="rId108"/>
    <p:sldId id="373" r:id="rId109"/>
    <p:sldId id="340" r:id="rId110"/>
    <p:sldId id="379" r:id="rId111"/>
    <p:sldId id="380" r:id="rId112"/>
    <p:sldId id="381" r:id="rId113"/>
    <p:sldId id="382" r:id="rId114"/>
    <p:sldId id="362" r:id="rId115"/>
    <p:sldId id="360" r:id="rId116"/>
    <p:sldId id="383" r:id="rId117"/>
    <p:sldId id="384" r:id="rId118"/>
    <p:sldId id="442" r:id="rId119"/>
    <p:sldId id="388" r:id="rId120"/>
    <p:sldId id="389" r:id="rId121"/>
    <p:sldId id="391" r:id="rId122"/>
    <p:sldId id="393" r:id="rId123"/>
    <p:sldId id="394" r:id="rId124"/>
    <p:sldId id="395" r:id="rId125"/>
    <p:sldId id="396" r:id="rId126"/>
    <p:sldId id="397" r:id="rId127"/>
    <p:sldId id="398" r:id="rId128"/>
    <p:sldId id="399" r:id="rId129"/>
    <p:sldId id="400" r:id="rId130"/>
    <p:sldId id="401" r:id="rId131"/>
    <p:sldId id="402" r:id="rId132"/>
    <p:sldId id="403" r:id="rId133"/>
    <p:sldId id="404" r:id="rId134"/>
    <p:sldId id="405" r:id="rId135"/>
    <p:sldId id="406" r:id="rId136"/>
    <p:sldId id="407" r:id="rId137"/>
    <p:sldId id="408" r:id="rId138"/>
    <p:sldId id="409" r:id="rId139"/>
    <p:sldId id="410" r:id="rId140"/>
    <p:sldId id="411" r:id="rId141"/>
    <p:sldId id="443" r:id="rId142"/>
    <p:sldId id="412" r:id="rId143"/>
    <p:sldId id="413" r:id="rId144"/>
    <p:sldId id="307" r:id="rId145"/>
    <p:sldId id="316" r:id="rId146"/>
    <p:sldId id="318" r:id="rId147"/>
    <p:sldId id="429"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2166" autoAdjust="0"/>
  </p:normalViewPr>
  <p:slideViewPr>
    <p:cSldViewPr>
      <p:cViewPr varScale="1">
        <p:scale>
          <a:sx n="79" d="100"/>
          <a:sy n="79" d="100"/>
        </p:scale>
        <p:origin x="-1242" y="-9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50804-00C9-437C-A627-EDC0374CC80B}" type="datetimeFigureOut">
              <a:rPr lang="en-US" smtClean="0"/>
              <a:t>11/28/2019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0FDF5-C81C-4754-B765-416A3770EE72}" type="slidenum">
              <a:rPr lang="en-US" smtClean="0"/>
              <a:t>‹#›</a:t>
            </a:fld>
            <a:endParaRPr lang="en-US"/>
          </a:p>
        </p:txBody>
      </p:sp>
    </p:spTree>
    <p:extLst>
      <p:ext uri="{BB962C8B-B14F-4D97-AF65-F5344CB8AC3E}">
        <p14:creationId xmlns:p14="http://schemas.microsoft.com/office/powerpoint/2010/main" val="170990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3</a:t>
            </a:fld>
            <a:endParaRPr lang="en-US"/>
          </a:p>
        </p:txBody>
      </p:sp>
    </p:spTree>
    <p:extLst>
      <p:ext uri="{BB962C8B-B14F-4D97-AF65-F5344CB8AC3E}">
        <p14:creationId xmlns:p14="http://schemas.microsoft.com/office/powerpoint/2010/main" val="277413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side-chain cleavage complex (steroidogenic acute regulatory protein [</a:t>
            </a:r>
            <a:r>
              <a:rPr lang="en-US" sz="1200" b="0" i="0" u="none" strike="noStrike" kern="1200" baseline="0" dirty="0" err="1" smtClean="0">
                <a:solidFill>
                  <a:schemeClr val="tx1"/>
                </a:solidFill>
                <a:latin typeface="+mn-lt"/>
                <a:ea typeface="+mn-ea"/>
                <a:cs typeface="+mn-cs"/>
              </a:rPr>
              <a:t>StAR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20,22-desmolase [CYP11A1]),</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17α-</a:t>
            </a:r>
            <a:r>
              <a:rPr lang="en-US" sz="1200" b="0" i="0" u="none" strike="noStrike" kern="1200" baseline="0" dirty="0" smtClean="0">
                <a:solidFill>
                  <a:schemeClr val="tx1"/>
                </a:solidFill>
                <a:latin typeface="+mn-lt"/>
                <a:ea typeface="+mn-ea"/>
                <a:cs typeface="+mn-cs"/>
              </a:rPr>
              <a:t>hydroxylase/17,20-lyase (CYP17)</a:t>
            </a:r>
          </a:p>
          <a:p>
            <a:r>
              <a:rPr lang="en-US" i="1" dirty="0" smtClean="0"/>
              <a:t>EMA </a:t>
            </a:r>
            <a:r>
              <a:rPr lang="en-US" dirty="0" smtClean="0"/>
              <a:t>European Medicines Agency</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19</a:t>
            </a:fld>
            <a:endParaRPr lang="en-US"/>
          </a:p>
        </p:txBody>
      </p:sp>
    </p:spTree>
    <p:extLst>
      <p:ext uri="{BB962C8B-B14F-4D97-AF65-F5344CB8AC3E}">
        <p14:creationId xmlns:p14="http://schemas.microsoft.com/office/powerpoint/2010/main" val="373680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 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24</a:t>
            </a:fld>
            <a:endParaRPr lang="en-US"/>
          </a:p>
        </p:txBody>
      </p:sp>
    </p:spTree>
    <p:extLst>
      <p:ext uri="{BB962C8B-B14F-4D97-AF65-F5344CB8AC3E}">
        <p14:creationId xmlns:p14="http://schemas.microsoft.com/office/powerpoint/2010/main" val="359989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 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26</a:t>
            </a:fld>
            <a:endParaRPr lang="en-US"/>
          </a:p>
        </p:txBody>
      </p:sp>
    </p:spTree>
    <p:extLst>
      <p:ext uri="{BB962C8B-B14F-4D97-AF65-F5344CB8AC3E}">
        <p14:creationId xmlns:p14="http://schemas.microsoft.com/office/powerpoint/2010/main" val="39955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a:t>
            </a:r>
            <a:r>
              <a:rPr lang="en-US" baseline="0" dirty="0" smtClean="0"/>
              <a:t> DATE2019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27</a:t>
            </a:fld>
            <a:endParaRPr lang="en-US"/>
          </a:p>
        </p:txBody>
      </p:sp>
    </p:spTree>
    <p:extLst>
      <p:ext uri="{BB962C8B-B14F-4D97-AF65-F5344CB8AC3E}">
        <p14:creationId xmlns:p14="http://schemas.microsoft.com/office/powerpoint/2010/main" val="212213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 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28</a:t>
            </a:fld>
            <a:endParaRPr lang="en-US"/>
          </a:p>
        </p:txBody>
      </p:sp>
    </p:spTree>
    <p:extLst>
      <p:ext uri="{BB962C8B-B14F-4D97-AF65-F5344CB8AC3E}">
        <p14:creationId xmlns:p14="http://schemas.microsoft.com/office/powerpoint/2010/main" val="77502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Uptodate</a:t>
            </a:r>
            <a:r>
              <a:rPr lang="en-US" dirty="0" smtClean="0"/>
              <a:t> 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29</a:t>
            </a:fld>
            <a:endParaRPr lang="en-US"/>
          </a:p>
        </p:txBody>
      </p:sp>
    </p:spTree>
    <p:extLst>
      <p:ext uri="{BB962C8B-B14F-4D97-AF65-F5344CB8AC3E}">
        <p14:creationId xmlns:p14="http://schemas.microsoft.com/office/powerpoint/2010/main" val="10948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Fluconazole is another antifungal imidazole that inhibits CYP17 and CYP11B1</a:t>
            </a:r>
          </a:p>
          <a:p>
            <a:r>
              <a:rPr lang="en-US" sz="1200" b="0" i="0" u="none" strike="noStrike" kern="1200" baseline="0" dirty="0" smtClean="0">
                <a:solidFill>
                  <a:schemeClr val="tx1"/>
                </a:solidFill>
                <a:latin typeface="+mn-lt"/>
                <a:ea typeface="+mn-ea"/>
                <a:cs typeface="+mn-cs"/>
              </a:rPr>
              <a:t>but also has a decreased risk of hepatotoxicity </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30</a:t>
            </a:fld>
            <a:endParaRPr lang="en-US"/>
          </a:p>
        </p:txBody>
      </p:sp>
    </p:spTree>
    <p:extLst>
      <p:ext uri="{BB962C8B-B14F-4D97-AF65-F5344CB8AC3E}">
        <p14:creationId xmlns:p14="http://schemas.microsoft.com/office/powerpoint/2010/main" val="32257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Cushing syndrome (off-label use):</a:t>
            </a:r>
            <a:r>
              <a:rPr lang="en-US" sz="1200" b="0" i="0" kern="1200" dirty="0" smtClean="0">
                <a:solidFill>
                  <a:schemeClr val="tx1"/>
                </a:solidFill>
                <a:effectLst/>
                <a:latin typeface="+mn-lt"/>
                <a:ea typeface="+mn-ea"/>
                <a:cs typeface="+mn-cs"/>
              </a:rPr>
              <a:t> IV: Initial: 0.04 to 0.05 mg/kg/hour (usually equates to ~2.5 to 3 mg/hour). Titrate to serum cortisol of 18 to 29 mcg/</a:t>
            </a:r>
            <a:r>
              <a:rPr lang="en-US" sz="1200" b="0" i="0" kern="1200" dirty="0" err="1" smtClean="0">
                <a:solidFill>
                  <a:schemeClr val="tx1"/>
                </a:solidFill>
                <a:effectLst/>
                <a:latin typeface="+mn-lt"/>
                <a:ea typeface="+mn-ea"/>
                <a:cs typeface="+mn-cs"/>
              </a:rPr>
              <a:t>dL</a:t>
            </a:r>
            <a:r>
              <a:rPr lang="en-US" sz="1200" b="0" i="0" kern="1200" dirty="0" smtClean="0">
                <a:solidFill>
                  <a:schemeClr val="tx1"/>
                </a:solidFill>
                <a:effectLst/>
                <a:latin typeface="+mn-lt"/>
                <a:ea typeface="+mn-ea"/>
                <a:cs typeface="+mn-cs"/>
              </a:rPr>
              <a:t> (500 to 800 </a:t>
            </a:r>
            <a:r>
              <a:rPr lang="en-US" sz="1200" b="0" i="0" kern="1200" dirty="0" err="1" smtClean="0">
                <a:solidFill>
                  <a:schemeClr val="tx1"/>
                </a:solidFill>
                <a:effectLst/>
                <a:latin typeface="+mn-lt"/>
                <a:ea typeface="+mn-ea"/>
                <a:cs typeface="+mn-cs"/>
              </a:rPr>
              <a:t>nmol</a:t>
            </a:r>
            <a:r>
              <a:rPr lang="en-US" sz="1200" b="0" i="0" kern="1200" dirty="0" smtClean="0">
                <a:solidFill>
                  <a:schemeClr val="tx1"/>
                </a:solidFill>
                <a:effectLst/>
                <a:latin typeface="+mn-lt"/>
                <a:ea typeface="+mn-ea"/>
                <a:cs typeface="+mn-cs"/>
              </a:rPr>
              <a:t>/L) in a physiologically stressed patient </a:t>
            </a:r>
            <a:r>
              <a:rPr lang="en-US" sz="1200" b="1" i="0" kern="1200" dirty="0" smtClean="0">
                <a:solidFill>
                  <a:schemeClr val="tx1"/>
                </a:solidFill>
                <a:effectLst/>
                <a:latin typeface="+mn-lt"/>
                <a:ea typeface="+mn-ea"/>
                <a:cs typeface="+mn-cs"/>
              </a:rPr>
              <a:t>or</a:t>
            </a:r>
            <a:r>
              <a:rPr lang="en-US" sz="1200" b="0" i="0" kern="1200" dirty="0" smtClean="0">
                <a:solidFill>
                  <a:schemeClr val="tx1"/>
                </a:solidFill>
                <a:effectLst/>
                <a:latin typeface="+mn-lt"/>
                <a:ea typeface="+mn-ea"/>
                <a:cs typeface="+mn-cs"/>
              </a:rPr>
              <a:t> 5.5 to 11 mcg/</a:t>
            </a:r>
            <a:r>
              <a:rPr lang="en-US" sz="1200" b="0" i="0" kern="1200" dirty="0" err="1" smtClean="0">
                <a:solidFill>
                  <a:schemeClr val="tx1"/>
                </a:solidFill>
                <a:effectLst/>
                <a:latin typeface="+mn-lt"/>
                <a:ea typeface="+mn-ea"/>
                <a:cs typeface="+mn-cs"/>
              </a:rPr>
              <a:t>dL</a:t>
            </a:r>
            <a:r>
              <a:rPr lang="en-US" sz="1200" b="0" i="0" kern="1200" dirty="0" smtClean="0">
                <a:solidFill>
                  <a:schemeClr val="tx1"/>
                </a:solidFill>
                <a:effectLst/>
                <a:latin typeface="+mn-lt"/>
                <a:ea typeface="+mn-ea"/>
                <a:cs typeface="+mn-cs"/>
              </a:rPr>
              <a:t> (150 to 300 </a:t>
            </a:r>
            <a:r>
              <a:rPr lang="en-US" sz="1200" b="0" i="0" kern="1200" dirty="0" err="1" smtClean="0">
                <a:solidFill>
                  <a:schemeClr val="tx1"/>
                </a:solidFill>
                <a:effectLst/>
                <a:latin typeface="+mn-lt"/>
                <a:ea typeface="+mn-ea"/>
                <a:cs typeface="+mn-cs"/>
              </a:rPr>
              <a:t>nmol</a:t>
            </a:r>
            <a:r>
              <a:rPr lang="en-US" sz="1200" b="0" i="0" kern="1200" dirty="0" smtClean="0">
                <a:solidFill>
                  <a:schemeClr val="tx1"/>
                </a:solidFill>
                <a:effectLst/>
                <a:latin typeface="+mn-lt"/>
                <a:ea typeface="+mn-ea"/>
                <a:cs typeface="+mn-cs"/>
              </a:rPr>
              <a:t>/L) in a non-physiologically stressed patient. For complete blockade, titrate infusion rate to achieve a cortisol level &lt;5.5 mcg/</a:t>
            </a:r>
            <a:r>
              <a:rPr lang="en-US" sz="1200" b="0" i="0" kern="1200" dirty="0" err="1" smtClean="0">
                <a:solidFill>
                  <a:schemeClr val="tx1"/>
                </a:solidFill>
                <a:effectLst/>
                <a:latin typeface="+mn-lt"/>
                <a:ea typeface="+mn-ea"/>
                <a:cs typeface="+mn-cs"/>
              </a:rPr>
              <a:t>dL</a:t>
            </a:r>
            <a:r>
              <a:rPr lang="en-US" sz="1200" b="0" i="0" kern="1200" dirty="0" smtClean="0">
                <a:solidFill>
                  <a:schemeClr val="tx1"/>
                </a:solidFill>
                <a:effectLst/>
                <a:latin typeface="+mn-lt"/>
                <a:ea typeface="+mn-ea"/>
                <a:cs typeface="+mn-cs"/>
              </a:rPr>
              <a:t> (&lt;150 </a:t>
            </a:r>
            <a:r>
              <a:rPr lang="en-US" sz="1200" b="0" i="0" kern="1200" dirty="0" err="1" smtClean="0">
                <a:solidFill>
                  <a:schemeClr val="tx1"/>
                </a:solidFill>
                <a:effectLst/>
                <a:latin typeface="+mn-lt"/>
                <a:ea typeface="+mn-ea"/>
                <a:cs typeface="+mn-cs"/>
              </a:rPr>
              <a:t>nmol</a:t>
            </a:r>
            <a:r>
              <a:rPr lang="en-US" sz="1200" b="0" i="0" kern="1200" dirty="0" smtClean="0">
                <a:solidFill>
                  <a:schemeClr val="tx1"/>
                </a:solidFill>
                <a:effectLst/>
                <a:latin typeface="+mn-lt"/>
                <a:ea typeface="+mn-ea"/>
                <a:cs typeface="+mn-cs"/>
              </a:rPr>
              <a:t>/L). Hydrocortisone IV is required if complete blockade desired rather than partial blockade (‘block and replace’) (</a:t>
            </a:r>
            <a:r>
              <a:rPr lang="en-US" sz="1200" b="0" i="0" kern="1200" dirty="0" err="1" smtClean="0">
                <a:solidFill>
                  <a:schemeClr val="tx1"/>
                </a:solidFill>
                <a:effectLst/>
                <a:latin typeface="+mn-lt"/>
                <a:ea typeface="+mn-ea"/>
                <a:cs typeface="+mn-cs"/>
              </a:rPr>
              <a:t>Preda</a:t>
            </a:r>
            <a:r>
              <a:rPr lang="en-US" sz="1200" b="0" i="0" kern="1200" dirty="0" smtClean="0">
                <a:solidFill>
                  <a:schemeClr val="tx1"/>
                </a:solidFill>
                <a:effectLst/>
                <a:latin typeface="+mn-lt"/>
                <a:ea typeface="+mn-ea"/>
                <a:cs typeface="+mn-cs"/>
              </a:rPr>
              <a:t> 2012). </a:t>
            </a:r>
            <a:r>
              <a:rPr lang="en-US" sz="1200" b="1" i="0" kern="1200" dirty="0" smtClean="0">
                <a:solidFill>
                  <a:schemeClr val="tx1"/>
                </a:solidFill>
                <a:effectLst/>
                <a:latin typeface="+mn-lt"/>
                <a:ea typeface="+mn-ea"/>
                <a:cs typeface="+mn-cs"/>
              </a:rPr>
              <a:t>Note:</a:t>
            </a:r>
            <a:r>
              <a:rPr lang="en-US" sz="1200" b="0" i="0" kern="1200" dirty="0" smtClean="0">
                <a:solidFill>
                  <a:schemeClr val="tx1"/>
                </a:solidFill>
                <a:effectLst/>
                <a:latin typeface="+mn-lt"/>
                <a:ea typeface="+mn-ea"/>
                <a:cs typeface="+mn-cs"/>
              </a:rPr>
              <a:t> Studies have not reported sedation at these etomidate doses; however, patients should be managed in an intensive care unit with sedation scoring every 2 hours initially for the first 24 hours, then every 12 hours. Cortisol levels should be measured every 4 to 6 hours (ES [</a:t>
            </a:r>
            <a:r>
              <a:rPr lang="en-US" sz="1200" b="0" i="0" kern="1200" dirty="0" err="1" smtClean="0">
                <a:solidFill>
                  <a:schemeClr val="tx1"/>
                </a:solidFill>
                <a:effectLst/>
                <a:latin typeface="+mn-lt"/>
                <a:ea typeface="+mn-ea"/>
                <a:cs typeface="+mn-cs"/>
              </a:rPr>
              <a:t>Nieman</a:t>
            </a:r>
            <a:r>
              <a:rPr lang="en-US" sz="1200" b="0" i="0" kern="1200" dirty="0" smtClean="0">
                <a:solidFill>
                  <a:schemeClr val="tx1"/>
                </a:solidFill>
                <a:effectLst/>
                <a:latin typeface="+mn-lt"/>
                <a:ea typeface="+mn-ea"/>
                <a:cs typeface="+mn-cs"/>
              </a:rPr>
              <a:t> 2015]; </a:t>
            </a:r>
            <a:r>
              <a:rPr lang="en-US" sz="1200" b="0" i="0" kern="1200" dirty="0" err="1" smtClean="0">
                <a:solidFill>
                  <a:schemeClr val="tx1"/>
                </a:solidFill>
                <a:effectLst/>
                <a:latin typeface="+mn-lt"/>
                <a:ea typeface="+mn-ea"/>
                <a:cs typeface="+mn-cs"/>
              </a:rPr>
              <a:t>Preda</a:t>
            </a:r>
            <a:r>
              <a:rPr lang="en-US" sz="1200" b="0" i="0" kern="1200" dirty="0" smtClean="0">
                <a:solidFill>
                  <a:schemeClr val="tx1"/>
                </a:solidFill>
                <a:effectLst/>
                <a:latin typeface="+mn-lt"/>
                <a:ea typeface="+mn-ea"/>
                <a:cs typeface="+mn-cs"/>
              </a:rPr>
              <a:t> 2012).uptodate2019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32</a:t>
            </a:fld>
            <a:endParaRPr lang="en-US"/>
          </a:p>
        </p:txBody>
      </p:sp>
    </p:spTree>
    <p:extLst>
      <p:ext uri="{BB962C8B-B14F-4D97-AF65-F5344CB8AC3E}">
        <p14:creationId xmlns:p14="http://schemas.microsoft.com/office/powerpoint/2010/main" val="3283481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analog of the insecticide dichlorodiphenyltrichloroethane,</a:t>
            </a:r>
          </a:p>
          <a:p>
            <a:r>
              <a:rPr lang="en-US" sz="1200" b="0" i="0" u="none" strike="noStrike" kern="1200" baseline="0" dirty="0" err="1" smtClean="0">
                <a:solidFill>
                  <a:schemeClr val="tx1"/>
                </a:solidFill>
                <a:latin typeface="+mn-lt"/>
                <a:ea typeface="+mn-ea"/>
                <a:cs typeface="+mn-cs"/>
              </a:rPr>
              <a:t>mitotane</a:t>
            </a:r>
            <a:r>
              <a:rPr lang="en-US" sz="1200" b="0" i="0" u="none" strike="noStrike" kern="1200" baseline="0" dirty="0" smtClean="0">
                <a:solidFill>
                  <a:schemeClr val="tx1"/>
                </a:solidFill>
                <a:latin typeface="+mn-lt"/>
                <a:ea typeface="+mn-ea"/>
                <a:cs typeface="+mn-cs"/>
              </a:rPr>
              <a:t> {brand name </a:t>
            </a:r>
            <a:r>
              <a:rPr lang="en-US" sz="1200" b="0" i="0" u="none" strike="noStrike" kern="1200" baseline="0" dirty="0" err="1" smtClean="0">
                <a:solidFill>
                  <a:schemeClr val="tx1"/>
                </a:solidFill>
                <a:latin typeface="+mn-lt"/>
                <a:ea typeface="+mn-ea"/>
                <a:cs typeface="+mn-cs"/>
              </a:rPr>
              <a:t>Lysodren</a:t>
            </a:r>
            <a:r>
              <a:rPr lang="en-US" sz="1200" b="0" i="0" u="none" strike="noStrike" kern="1200" baseline="0" dirty="0" smtClean="0">
                <a:solidFill>
                  <a:schemeClr val="tx1"/>
                </a:solidFill>
                <a:latin typeface="+mn-lt"/>
                <a:ea typeface="+mn-ea"/>
                <a:cs typeface="+mn-cs"/>
              </a:rPr>
              <a:t>; formula 1-(o-</a:t>
            </a:r>
            <a:r>
              <a:rPr lang="en-US" sz="1200" b="0" i="0" u="none" strike="noStrike" kern="1200" baseline="0" dirty="0" err="1" smtClean="0">
                <a:solidFill>
                  <a:schemeClr val="tx1"/>
                </a:solidFill>
                <a:latin typeface="+mn-lt"/>
                <a:ea typeface="+mn-ea"/>
                <a:cs typeface="+mn-cs"/>
              </a:rPr>
              <a:t>chlorophenyl</a:t>
            </a:r>
            <a:r>
              <a:rPr lang="en-US" sz="1200" b="0" i="0" u="none" strike="noStrike" kern="1200" baseline="0" dirty="0" smtClean="0">
                <a:solidFill>
                  <a:schemeClr val="tx1"/>
                </a:solidFill>
                <a:latin typeface="+mn-lt"/>
                <a:ea typeface="+mn-ea"/>
                <a:cs typeface="+mn-cs"/>
              </a:rPr>
              <a:t>)-1-(p-</a:t>
            </a:r>
            <a:r>
              <a:rPr lang="en-US" sz="1200" b="0" i="0" u="none" strike="noStrike" kern="1200" baseline="0" dirty="0" err="1" smtClean="0">
                <a:solidFill>
                  <a:schemeClr val="tx1"/>
                </a:solidFill>
                <a:latin typeface="+mn-lt"/>
                <a:ea typeface="+mn-ea"/>
                <a:cs typeface="+mn-cs"/>
              </a:rPr>
              <a:t>chlorophenyl</a:t>
            </a:r>
            <a:r>
              <a:rPr lang="en-US" sz="1200" b="0" i="0" u="none" strike="noStrike" kern="1200" baseline="0" dirty="0" smtClean="0">
                <a:solidFill>
                  <a:schemeClr val="tx1"/>
                </a:solidFill>
                <a:latin typeface="+mn-lt"/>
                <a:ea typeface="+mn-ea"/>
                <a:cs typeface="+mn-cs"/>
              </a:rPr>
              <a:t>)-2,2-dichloroethan [</a:t>
            </a:r>
            <a:r>
              <a:rPr lang="en-US" sz="1200" b="0" i="0" u="none" strike="noStrike" kern="1200" baseline="0" dirty="0" err="1" smtClean="0">
                <a:solidFill>
                  <a:schemeClr val="tx1"/>
                </a:solidFill>
                <a:latin typeface="+mn-lt"/>
                <a:ea typeface="+mn-ea"/>
                <a:cs typeface="+mn-cs"/>
              </a:rPr>
              <a:t>o,p</a:t>
            </a:r>
            <a:r>
              <a:rPr lang="en-US" sz="1200" b="0" i="0" u="none" strike="noStrike" kern="1200" baseline="0" dirty="0" smtClean="0">
                <a:solidFill>
                  <a:schemeClr val="tx1"/>
                </a:solidFill>
                <a:latin typeface="+mn-lt"/>
                <a:ea typeface="+mn-ea"/>
                <a:cs typeface="+mn-cs"/>
              </a:rPr>
              <a:t>’-DDD]},</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43</a:t>
            </a:fld>
            <a:endParaRPr lang="en-US"/>
          </a:p>
        </p:txBody>
      </p:sp>
    </p:spTree>
    <p:extLst>
      <p:ext uri="{BB962C8B-B14F-4D97-AF65-F5344CB8AC3E}">
        <p14:creationId xmlns:p14="http://schemas.microsoft.com/office/powerpoint/2010/main" val="2859692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 2019</a:t>
            </a:r>
          </a:p>
          <a:p>
            <a:r>
              <a:rPr lang="en-US" sz="1200" b="0" i="0" kern="1200" dirty="0" smtClean="0">
                <a:solidFill>
                  <a:schemeClr val="tx1"/>
                </a:solidFill>
                <a:effectLst/>
                <a:latin typeface="+mn-lt"/>
                <a:ea typeface="+mn-ea"/>
                <a:cs typeface="+mn-cs"/>
              </a:rPr>
              <a:t> </a:t>
            </a:r>
            <a:r>
              <a:rPr lang="en-US" dirty="0" smtClean="0">
                <a:effectLst/>
              </a:rPr>
              <a:t>5-HT3 </a:t>
            </a:r>
            <a:r>
              <a:rPr lang="en-US" dirty="0" err="1" smtClean="0">
                <a:effectLst/>
              </a:rPr>
              <a:t>blocker:</a:t>
            </a:r>
            <a:r>
              <a:rPr lang="en-US" sz="1200" b="0" i="0" u="sng" kern="1200" dirty="0" err="1" smtClean="0">
                <a:solidFill>
                  <a:schemeClr val="tx1"/>
                </a:solidFill>
                <a:effectLst/>
                <a:latin typeface="+mn-lt"/>
                <a:ea typeface="+mn-ea"/>
                <a:cs typeface="+mn-cs"/>
              </a:rPr>
              <a:t>ndansetron</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rPr>
              <a:t>granisetron</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rPr>
              <a:t>dolasetron</a:t>
            </a:r>
            <a:r>
              <a:rPr lang="en-US" sz="1200" b="0" i="0" kern="1200" dirty="0" smtClean="0">
                <a:solidFill>
                  <a:schemeClr val="tx1"/>
                </a:solidFill>
                <a:effectLst/>
                <a:latin typeface="+mn-lt"/>
                <a:ea typeface="+mn-ea"/>
                <a:cs typeface="+mn-cs"/>
              </a:rPr>
              <a:t>, and </a:t>
            </a:r>
            <a:r>
              <a:rPr lang="en-US" sz="1200" b="0" i="0" u="sng" kern="1200" dirty="0" err="1" smtClean="0">
                <a:solidFill>
                  <a:schemeClr val="tx1"/>
                </a:solidFill>
                <a:effectLst/>
                <a:latin typeface="+mn-lt"/>
                <a:ea typeface="+mn-ea"/>
                <a:cs typeface="+mn-cs"/>
              </a:rPr>
              <a:t>palonosetron</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52</a:t>
            </a:fld>
            <a:endParaRPr lang="en-US"/>
          </a:p>
        </p:txBody>
      </p:sp>
    </p:spTree>
    <p:extLst>
      <p:ext uri="{BB962C8B-B14F-4D97-AF65-F5344CB8AC3E}">
        <p14:creationId xmlns:p14="http://schemas.microsoft.com/office/powerpoint/2010/main" val="166237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smtClean="0"/>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4</a:t>
            </a:fld>
            <a:endParaRPr lang="en-US"/>
          </a:p>
        </p:txBody>
      </p:sp>
    </p:spTree>
    <p:extLst>
      <p:ext uri="{BB962C8B-B14F-4D97-AF65-F5344CB8AC3E}">
        <p14:creationId xmlns:p14="http://schemas.microsoft.com/office/powerpoint/2010/main" val="97209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53</a:t>
            </a:fld>
            <a:endParaRPr lang="en-US"/>
          </a:p>
        </p:txBody>
      </p:sp>
    </p:spTree>
    <p:extLst>
      <p:ext uri="{BB962C8B-B14F-4D97-AF65-F5344CB8AC3E}">
        <p14:creationId xmlns:p14="http://schemas.microsoft.com/office/powerpoint/2010/main" val="207853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a:t>
            </a:r>
          </a:p>
        </p:txBody>
      </p:sp>
      <p:sp>
        <p:nvSpPr>
          <p:cNvPr id="4" name="Slide Number Placeholder 3"/>
          <p:cNvSpPr>
            <a:spLocks noGrp="1"/>
          </p:cNvSpPr>
          <p:nvPr>
            <p:ph type="sldNum" sz="quarter" idx="10"/>
          </p:nvPr>
        </p:nvSpPr>
        <p:spPr/>
        <p:txBody>
          <a:bodyPr/>
          <a:lstStyle/>
          <a:p>
            <a:fld id="{51B0FDF5-C81C-4754-B765-416A3770EE72}" type="slidenum">
              <a:rPr lang="en-US" smtClean="0"/>
              <a:t>54</a:t>
            </a:fld>
            <a:endParaRPr lang="en-US"/>
          </a:p>
        </p:txBody>
      </p:sp>
    </p:spTree>
    <p:extLst>
      <p:ext uri="{BB962C8B-B14F-4D97-AF65-F5344CB8AC3E}">
        <p14:creationId xmlns:p14="http://schemas.microsoft.com/office/powerpoint/2010/main" val="247117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Uptodate</a:t>
            </a:r>
            <a:r>
              <a:rPr lang="en-US" dirty="0" smtClean="0"/>
              <a:t> 2019</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56</a:t>
            </a:fld>
            <a:endParaRPr lang="en-US"/>
          </a:p>
        </p:txBody>
      </p:sp>
    </p:spTree>
    <p:extLst>
      <p:ext uri="{BB962C8B-B14F-4D97-AF65-F5344CB8AC3E}">
        <p14:creationId xmlns:p14="http://schemas.microsoft.com/office/powerpoint/2010/main" val="33341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UPTODATE</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57</a:t>
            </a:fld>
            <a:endParaRPr lang="en-US"/>
          </a:p>
        </p:txBody>
      </p:sp>
    </p:spTree>
    <p:extLst>
      <p:ext uri="{BB962C8B-B14F-4D97-AF65-F5344CB8AC3E}">
        <p14:creationId xmlns:p14="http://schemas.microsoft.com/office/powerpoint/2010/main" val="416536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Osilodrostat</a:t>
            </a:r>
            <a:r>
              <a:rPr lang="en-US" sz="1200" b="0" i="0" u="none" strike="noStrike" kern="1200" baseline="0" dirty="0" smtClean="0">
                <a:solidFill>
                  <a:schemeClr val="tx1"/>
                </a:solidFill>
                <a:latin typeface="+mn-lt"/>
                <a:ea typeface="+mn-ea"/>
                <a:cs typeface="+mn-cs"/>
              </a:rPr>
              <a:t> (formerly LCI699) is a potent inhibitor of CYP11B1, which catalyzes the final step of cortisol synthesis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59</a:t>
            </a:fld>
            <a:endParaRPr lang="en-US"/>
          </a:p>
        </p:txBody>
      </p:sp>
    </p:spTree>
    <p:extLst>
      <p:ext uri="{BB962C8B-B14F-4D97-AF65-F5344CB8AC3E}">
        <p14:creationId xmlns:p14="http://schemas.microsoft.com/office/powerpoint/2010/main" val="1764420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EMA </a:t>
            </a:r>
            <a:r>
              <a:rPr lang="en-US" dirty="0" smtClean="0"/>
              <a:t>European Medicines Agency</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69</a:t>
            </a:fld>
            <a:endParaRPr lang="en-US"/>
          </a:p>
        </p:txBody>
      </p:sp>
    </p:spTree>
    <p:extLst>
      <p:ext uri="{BB962C8B-B14F-4D97-AF65-F5344CB8AC3E}">
        <p14:creationId xmlns:p14="http://schemas.microsoft.com/office/powerpoint/2010/main" val="377672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Yeast </a:t>
            </a:r>
            <a:r>
              <a:rPr lang="en-US" dirty="0" err="1" smtClean="0"/>
              <a:t>picha</a:t>
            </a:r>
            <a:r>
              <a:rPr lang="en-US" dirty="0" smtClean="0"/>
              <a:t> pastoris and 	</a:t>
            </a:r>
            <a:r>
              <a:rPr lang="en-US" dirty="0" err="1" smtClean="0"/>
              <a:t>Ecoli</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70</a:t>
            </a:fld>
            <a:endParaRPr lang="en-US"/>
          </a:p>
        </p:txBody>
      </p:sp>
    </p:spTree>
    <p:extLst>
      <p:ext uri="{BB962C8B-B14F-4D97-AF65-F5344CB8AC3E}">
        <p14:creationId xmlns:p14="http://schemas.microsoft.com/office/powerpoint/2010/main" val="147798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74</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76</a:t>
            </a:fld>
            <a:endParaRPr lang="en-US"/>
          </a:p>
        </p:txBody>
      </p:sp>
    </p:spTree>
    <p:extLst>
      <p:ext uri="{BB962C8B-B14F-4D97-AF65-F5344CB8AC3E}">
        <p14:creationId xmlns:p14="http://schemas.microsoft.com/office/powerpoint/2010/main" val="2366726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LNSC </a:t>
            </a:r>
            <a:r>
              <a:rPr lang="en-US" sz="1200" b="0" i="0" u="none" strike="noStrike" kern="1200" baseline="0" dirty="0" smtClean="0">
                <a:solidFill>
                  <a:schemeClr val="tx1"/>
                </a:solidFill>
                <a:latin typeface="+mn-lt"/>
                <a:ea typeface="+mn-ea"/>
                <a:cs typeface="+mn-cs"/>
              </a:rPr>
              <a:t>late-night salivary cortisol</a:t>
            </a:r>
            <a:endParaRPr lang="en-US" dirty="0" smtClean="0"/>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77</a:t>
            </a:fld>
            <a:endParaRPr lang="en-US"/>
          </a:p>
        </p:txBody>
      </p:sp>
    </p:spTree>
    <p:extLst>
      <p:ext uri="{BB962C8B-B14F-4D97-AF65-F5344CB8AC3E}">
        <p14:creationId xmlns:p14="http://schemas.microsoft.com/office/powerpoint/2010/main" val="211614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smtClean="0"/>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5</a:t>
            </a:fld>
            <a:endParaRPr lang="en-US"/>
          </a:p>
        </p:txBody>
      </p:sp>
    </p:spTree>
    <p:extLst>
      <p:ext uri="{BB962C8B-B14F-4D97-AF65-F5344CB8AC3E}">
        <p14:creationId xmlns:p14="http://schemas.microsoft.com/office/powerpoint/2010/main" val="2789839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79</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R:Medical Management of Cushing’s Syndrome: Current and Emerging Treatments</a:t>
            </a:r>
          </a:p>
        </p:txBody>
      </p:sp>
      <p:sp>
        <p:nvSpPr>
          <p:cNvPr id="4" name="Slide Number Placeholder 3"/>
          <p:cNvSpPr>
            <a:spLocks noGrp="1"/>
          </p:cNvSpPr>
          <p:nvPr>
            <p:ph type="sldNum" sz="quarter" idx="10"/>
          </p:nvPr>
        </p:nvSpPr>
        <p:spPr/>
        <p:txBody>
          <a:bodyPr/>
          <a:lstStyle/>
          <a:p>
            <a:fld id="{51B0FDF5-C81C-4754-B765-416A3770EE72}" type="slidenum">
              <a:rPr lang="en-US" smtClean="0"/>
              <a:t>81</a:t>
            </a:fld>
            <a:endParaRPr lang="en-US"/>
          </a:p>
        </p:txBody>
      </p:sp>
    </p:spTree>
    <p:extLst>
      <p:ext uri="{BB962C8B-B14F-4D97-AF65-F5344CB8AC3E}">
        <p14:creationId xmlns:p14="http://schemas.microsoft.com/office/powerpoint/2010/main" val="3109023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R:Medical Management of Cushing’s Syndrome: Current and Emerging Treatments</a:t>
            </a:r>
          </a:p>
        </p:txBody>
      </p:sp>
      <p:sp>
        <p:nvSpPr>
          <p:cNvPr id="4" name="Slide Number Placeholder 3"/>
          <p:cNvSpPr>
            <a:spLocks noGrp="1"/>
          </p:cNvSpPr>
          <p:nvPr>
            <p:ph type="sldNum" sz="quarter" idx="10"/>
          </p:nvPr>
        </p:nvSpPr>
        <p:spPr/>
        <p:txBody>
          <a:bodyPr/>
          <a:lstStyle/>
          <a:p>
            <a:fld id="{51B0FDF5-C81C-4754-B765-416A3770EE72}" type="slidenum">
              <a:rPr lang="en-US" smtClean="0"/>
              <a:t>82</a:t>
            </a:fld>
            <a:endParaRPr lang="en-US"/>
          </a:p>
        </p:txBody>
      </p:sp>
    </p:spTree>
    <p:extLst>
      <p:ext uri="{BB962C8B-B14F-4D97-AF65-F5344CB8AC3E}">
        <p14:creationId xmlns:p14="http://schemas.microsoft.com/office/powerpoint/2010/main" val="4072973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R:Medical Management of Cushing’s Syndrome: Current and Emerging Treatments</a:t>
            </a:r>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83</a:t>
            </a:fld>
            <a:endParaRPr lang="en-US"/>
          </a:p>
        </p:txBody>
      </p:sp>
    </p:spTree>
    <p:extLst>
      <p:ext uri="{BB962C8B-B14F-4D97-AF65-F5344CB8AC3E}">
        <p14:creationId xmlns:p14="http://schemas.microsoft.com/office/powerpoint/2010/main" val="1658967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 </a:t>
            </a:r>
          </a:p>
          <a:p>
            <a:r>
              <a:rPr lang="en-US" sz="1200" b="0" i="1" u="none" strike="noStrike" kern="1200" baseline="0" dirty="0" smtClean="0">
                <a:solidFill>
                  <a:schemeClr val="tx1"/>
                </a:solidFill>
                <a:latin typeface="+mn-lt"/>
                <a:ea typeface="+mn-ea"/>
                <a:cs typeface="+mn-cs"/>
              </a:rPr>
              <a:t>MTIC </a:t>
            </a:r>
            <a:r>
              <a:rPr lang="en-US" sz="1200" b="0" i="0" u="none" strike="noStrike" kern="1200" baseline="0" dirty="0" smtClean="0">
                <a:solidFill>
                  <a:schemeClr val="tx1"/>
                </a:solidFill>
                <a:latin typeface="+mn-lt"/>
                <a:ea typeface="+mn-ea"/>
                <a:cs typeface="+mn-cs"/>
              </a:rPr>
              <a:t>3-methyl-(triazen-1-yl)imadazole-4 </a:t>
            </a:r>
            <a:r>
              <a:rPr lang="en-US" sz="1200" b="0" i="0" u="none" strike="noStrike" kern="1200" baseline="0" dirty="0" err="1" smtClean="0">
                <a:solidFill>
                  <a:schemeClr val="tx1"/>
                </a:solidFill>
                <a:latin typeface="+mn-lt"/>
                <a:ea typeface="+mn-ea"/>
                <a:cs typeface="+mn-cs"/>
              </a:rPr>
              <a:t>carboxamide</a:t>
            </a:r>
            <a:endParaRPr lang="en-US" sz="1200" b="0" i="0" u="none" strike="noStrike" kern="1200" baseline="0" dirty="0" smtClean="0">
              <a:solidFill>
                <a:schemeClr val="tx1"/>
              </a:solidFill>
              <a:latin typeface="+mn-lt"/>
              <a:ea typeface="+mn-ea"/>
              <a:cs typeface="+mn-cs"/>
            </a:endParaRPr>
          </a:p>
          <a:p>
            <a:r>
              <a:rPr lang="en-US" dirty="0" smtClean="0"/>
              <a:t>MGMT O-6-methylguanine-DNA methyltransferase, MSH-6 DNA mismatch repair protein Msh6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R:Medical Management of Cushing’s Syndrome: Current and Emerging Treatments</a:t>
            </a:r>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85</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R:Medical Management of Cushing’s Syndrome: Current and Emerging Treatments</a:t>
            </a:r>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87</a:t>
            </a:fld>
            <a:endParaRPr lang="en-US"/>
          </a:p>
        </p:txBody>
      </p:sp>
    </p:spTree>
    <p:extLst>
      <p:ext uri="{BB962C8B-B14F-4D97-AF65-F5344CB8AC3E}">
        <p14:creationId xmlns:p14="http://schemas.microsoft.com/office/powerpoint/2010/main" val="1050414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p>
          <a:p>
            <a:r>
              <a:rPr lang="en-US" sz="1200" b="0" i="1" u="none" strike="noStrike" kern="1200" baseline="0" dirty="0" smtClean="0">
                <a:solidFill>
                  <a:schemeClr val="tx1"/>
                </a:solidFill>
                <a:latin typeface="+mn-lt"/>
                <a:ea typeface="+mn-ea"/>
                <a:cs typeface="+mn-cs"/>
              </a:rPr>
              <a:t>RAR </a:t>
            </a:r>
            <a:r>
              <a:rPr lang="en-US" sz="1200" b="0" i="0" u="none" strike="noStrike" kern="1200" baseline="0" dirty="0" smtClean="0">
                <a:solidFill>
                  <a:schemeClr val="tx1"/>
                </a:solidFill>
                <a:latin typeface="+mn-lt"/>
                <a:ea typeface="+mn-ea"/>
                <a:cs typeface="+mn-cs"/>
              </a:rPr>
              <a:t>retinoic acid receptor</a:t>
            </a:r>
          </a:p>
          <a:p>
            <a:r>
              <a:rPr lang="en-US" dirty="0" smtClean="0"/>
              <a:t>RXR retinoid X receptor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R:Medical Management of Cushing’s Syndrome: Current and Emerging Treatments</a:t>
            </a:r>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90</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92</a:t>
            </a:fld>
            <a:endParaRPr lang="en-US"/>
          </a:p>
        </p:txBody>
      </p:sp>
    </p:spTree>
    <p:extLst>
      <p:ext uri="{BB962C8B-B14F-4D97-AF65-F5344CB8AC3E}">
        <p14:creationId xmlns:p14="http://schemas.microsoft.com/office/powerpoint/2010/main" val="2469891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p>
          <a:p>
            <a:r>
              <a:rPr lang="en-US" sz="1200" b="0" i="0" u="none" strike="noStrike" kern="1200" baseline="0" dirty="0" smtClean="0">
                <a:solidFill>
                  <a:schemeClr val="tx1"/>
                </a:solidFill>
                <a:latin typeface="+mn-lt"/>
                <a:ea typeface="+mn-ea"/>
                <a:cs typeface="+mn-cs"/>
              </a:rPr>
              <a:t>R:Medical Management of Cushing’s Syndrome: Current and Emerging Treatments</a:t>
            </a:r>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93</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p>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94</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7</a:t>
            </a:fld>
            <a:endParaRPr lang="en-US"/>
          </a:p>
        </p:txBody>
      </p:sp>
    </p:spTree>
    <p:extLst>
      <p:ext uri="{BB962C8B-B14F-4D97-AF65-F5344CB8AC3E}">
        <p14:creationId xmlns:p14="http://schemas.microsoft.com/office/powerpoint/2010/main" val="2104807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95</a:t>
            </a:fld>
            <a:endParaRPr lang="en-US"/>
          </a:p>
        </p:txBody>
      </p:sp>
    </p:spTree>
    <p:extLst>
      <p:ext uri="{BB962C8B-B14F-4D97-AF65-F5344CB8AC3E}">
        <p14:creationId xmlns:p14="http://schemas.microsoft.com/office/powerpoint/2010/main" val="2008805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97</a:t>
            </a:fld>
            <a:endParaRPr lang="en-US"/>
          </a:p>
        </p:txBody>
      </p:sp>
    </p:spTree>
    <p:extLst>
      <p:ext uri="{BB962C8B-B14F-4D97-AF65-F5344CB8AC3E}">
        <p14:creationId xmlns:p14="http://schemas.microsoft.com/office/powerpoint/2010/main" val="3632667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98</a:t>
            </a:fld>
            <a:endParaRPr lang="en-US"/>
          </a:p>
        </p:txBody>
      </p:sp>
    </p:spTree>
    <p:extLst>
      <p:ext uri="{BB962C8B-B14F-4D97-AF65-F5344CB8AC3E}">
        <p14:creationId xmlns:p14="http://schemas.microsoft.com/office/powerpoint/2010/main" val="3919955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smtClean="0">
                <a:solidFill>
                  <a:schemeClr val="tx1"/>
                </a:solidFill>
                <a:effectLst/>
                <a:latin typeface="+mn-lt"/>
                <a:ea typeface="+mn-ea"/>
                <a:cs typeface="+mn-cs"/>
              </a:rPr>
              <a:t>kinase</a:t>
            </a:r>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n.  an enzyme that catalyzes the conversion of a proenzyme to an active enzyme</a:t>
            </a:r>
          </a:p>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B0FDF5-C81C-4754-B765-416A3770EE72}" type="slidenum">
              <a:rPr lang="en-US" smtClean="0"/>
              <a:t>99</a:t>
            </a:fld>
            <a:endParaRPr lang="en-US"/>
          </a:p>
        </p:txBody>
      </p:sp>
    </p:spTree>
    <p:extLst>
      <p:ext uri="{BB962C8B-B14F-4D97-AF65-F5344CB8AC3E}">
        <p14:creationId xmlns:p14="http://schemas.microsoft.com/office/powerpoint/2010/main" val="1663755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100</a:t>
            </a:fld>
            <a:endParaRPr lang="en-US"/>
          </a:p>
        </p:txBody>
      </p:sp>
    </p:spTree>
    <p:extLst>
      <p:ext uri="{BB962C8B-B14F-4D97-AF65-F5344CB8AC3E}">
        <p14:creationId xmlns:p14="http://schemas.microsoft.com/office/powerpoint/2010/main" val="4035878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 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102</a:t>
            </a:fld>
            <a:endParaRPr lang="en-US"/>
          </a:p>
        </p:txBody>
      </p:sp>
    </p:spTree>
    <p:extLst>
      <p:ext uri="{BB962C8B-B14F-4D97-AF65-F5344CB8AC3E}">
        <p14:creationId xmlns:p14="http://schemas.microsoft.com/office/powerpoint/2010/main" val="3947853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103</a:t>
            </a:fld>
            <a:endParaRPr lang="en-US"/>
          </a:p>
        </p:txBody>
      </p:sp>
    </p:spTree>
    <p:extLst>
      <p:ext uri="{BB962C8B-B14F-4D97-AF65-F5344CB8AC3E}">
        <p14:creationId xmlns:p14="http://schemas.microsoft.com/office/powerpoint/2010/main" val="3788674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104</a:t>
            </a:fld>
            <a:endParaRPr lang="en-US"/>
          </a:p>
        </p:txBody>
      </p:sp>
    </p:spTree>
    <p:extLst>
      <p:ext uri="{BB962C8B-B14F-4D97-AF65-F5344CB8AC3E}">
        <p14:creationId xmlns:p14="http://schemas.microsoft.com/office/powerpoint/2010/main" val="4191586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 Treatments</a:t>
            </a:r>
          </a:p>
          <a:p>
            <a:r>
              <a:rPr lang="en-US" sz="1200" b="0" i="0" u="none" strike="noStrike" kern="1200" baseline="0" dirty="0" smtClean="0">
                <a:solidFill>
                  <a:schemeClr val="tx1"/>
                </a:solidFill>
                <a:latin typeface="+mn-lt"/>
                <a:ea typeface="+mn-ea"/>
                <a:cs typeface="+mn-cs"/>
              </a:rPr>
              <a:t>TR4 also decreases negative feedback on POMC transcription/ ACTH secretion of </a:t>
            </a:r>
            <a:r>
              <a:rPr lang="en-US" sz="1200" b="0" i="0" u="none" strike="noStrike" kern="1200" baseline="0" dirty="0" err="1" smtClean="0">
                <a:solidFill>
                  <a:schemeClr val="tx1"/>
                </a:solidFill>
                <a:latin typeface="+mn-lt"/>
                <a:ea typeface="+mn-ea"/>
                <a:cs typeface="+mn-cs"/>
              </a:rPr>
              <a:t>corticotroph</a:t>
            </a:r>
            <a:r>
              <a:rPr lang="en-US" sz="1200" b="0" i="0" u="none" strike="noStrike" kern="1200" baseline="0" dirty="0" smtClean="0">
                <a:solidFill>
                  <a:schemeClr val="tx1"/>
                </a:solidFill>
                <a:latin typeface="+mn-lt"/>
                <a:ea typeface="+mn-ea"/>
                <a:cs typeface="+mn-cs"/>
              </a:rPr>
              <a:t> cells by blunting the interaction of cortisol with GR and, in the latter, with the promoter region of POMC</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105</a:t>
            </a:fld>
            <a:endParaRPr lang="en-US"/>
          </a:p>
        </p:txBody>
      </p:sp>
    </p:spTree>
    <p:extLst>
      <p:ext uri="{BB962C8B-B14F-4D97-AF65-F5344CB8AC3E}">
        <p14:creationId xmlns:p14="http://schemas.microsoft.com/office/powerpoint/2010/main" val="3675800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106</a:t>
            </a:fld>
            <a:endParaRPr lang="en-US"/>
          </a:p>
        </p:txBody>
      </p:sp>
    </p:spTree>
    <p:extLst>
      <p:ext uri="{BB962C8B-B14F-4D97-AF65-F5344CB8AC3E}">
        <p14:creationId xmlns:p14="http://schemas.microsoft.com/office/powerpoint/2010/main" val="285676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smtClean="0"/>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8</a:t>
            </a:fld>
            <a:endParaRPr lang="en-US"/>
          </a:p>
        </p:txBody>
      </p:sp>
    </p:spTree>
    <p:extLst>
      <p:ext uri="{BB962C8B-B14F-4D97-AF65-F5344CB8AC3E}">
        <p14:creationId xmlns:p14="http://schemas.microsoft.com/office/powerpoint/2010/main" val="1298548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107</a:t>
            </a:fld>
            <a:endParaRPr lang="en-US"/>
          </a:p>
        </p:txBody>
      </p:sp>
    </p:spTree>
    <p:extLst>
      <p:ext uri="{BB962C8B-B14F-4D97-AF65-F5344CB8AC3E}">
        <p14:creationId xmlns:p14="http://schemas.microsoft.com/office/powerpoint/2010/main" val="23923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p>
          <a:p>
            <a:r>
              <a:rPr lang="en-US" sz="1200" b="0" i="1" u="none" strike="noStrike" kern="1200" baseline="0" dirty="0" smtClean="0">
                <a:solidFill>
                  <a:schemeClr val="tx1"/>
                </a:solidFill>
                <a:latin typeface="+mn-lt"/>
                <a:ea typeface="+mn-ea"/>
                <a:cs typeface="+mn-cs"/>
              </a:rPr>
              <a:t>PR </a:t>
            </a:r>
            <a:r>
              <a:rPr lang="en-US" sz="1200" b="0" i="0" u="none" strike="noStrike" kern="1200" baseline="0" dirty="0" smtClean="0">
                <a:solidFill>
                  <a:schemeClr val="tx1"/>
                </a:solidFill>
                <a:latin typeface="+mn-lt"/>
                <a:ea typeface="+mn-ea"/>
                <a:cs typeface="+mn-cs"/>
              </a:rPr>
              <a:t>progestin receptor ,</a:t>
            </a:r>
            <a:r>
              <a:rPr lang="en-US" sz="1200" b="0" i="1" u="none" strike="noStrike" kern="1200" baseline="0" dirty="0" smtClean="0">
                <a:solidFill>
                  <a:schemeClr val="tx1"/>
                </a:solidFill>
                <a:latin typeface="+mn-lt"/>
                <a:ea typeface="+mn-ea"/>
                <a:cs typeface="+mn-cs"/>
              </a:rPr>
              <a:t>GR </a:t>
            </a:r>
            <a:r>
              <a:rPr lang="en-US" sz="1200" b="0" i="0" u="none" strike="noStrike" kern="1200" baseline="0" dirty="0" smtClean="0">
                <a:solidFill>
                  <a:schemeClr val="tx1"/>
                </a:solidFill>
                <a:latin typeface="+mn-lt"/>
                <a:ea typeface="+mn-ea"/>
                <a:cs typeface="+mn-cs"/>
              </a:rPr>
              <a:t>glucocorticoid receptor</a:t>
            </a:r>
          </a:p>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109</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110</a:t>
            </a:fld>
            <a:endParaRPr lang="en-US"/>
          </a:p>
        </p:txBody>
      </p:sp>
    </p:spTree>
    <p:extLst>
      <p:ext uri="{BB962C8B-B14F-4D97-AF65-F5344CB8AC3E}">
        <p14:creationId xmlns:p14="http://schemas.microsoft.com/office/powerpoint/2010/main" val="1752319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111</a:t>
            </a:fld>
            <a:endParaRPr lang="en-US"/>
          </a:p>
        </p:txBody>
      </p:sp>
    </p:spTree>
    <p:extLst>
      <p:ext uri="{BB962C8B-B14F-4D97-AF65-F5344CB8AC3E}">
        <p14:creationId xmlns:p14="http://schemas.microsoft.com/office/powerpoint/2010/main" val="1861524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112</a:t>
            </a:fld>
            <a:endParaRPr lang="en-US"/>
          </a:p>
        </p:txBody>
      </p:sp>
    </p:spTree>
    <p:extLst>
      <p:ext uri="{BB962C8B-B14F-4D97-AF65-F5344CB8AC3E}">
        <p14:creationId xmlns:p14="http://schemas.microsoft.com/office/powerpoint/2010/main" val="18123080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113</a:t>
            </a:fld>
            <a:endParaRPr lang="en-US"/>
          </a:p>
        </p:txBody>
      </p:sp>
    </p:spTree>
    <p:extLst>
      <p:ext uri="{BB962C8B-B14F-4D97-AF65-F5344CB8AC3E}">
        <p14:creationId xmlns:p14="http://schemas.microsoft.com/office/powerpoint/2010/main" val="3187915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CD </a:t>
            </a:r>
            <a:r>
              <a:rPr lang="en-US" sz="1200" b="0" i="0" u="none" strike="noStrike" kern="1200" baseline="0" dirty="0" smtClean="0">
                <a:solidFill>
                  <a:schemeClr val="tx1"/>
                </a:solidFill>
                <a:latin typeface="+mn-lt"/>
                <a:ea typeface="+mn-ea"/>
                <a:cs typeface="+mn-cs"/>
              </a:rPr>
              <a:t>Cushing’s disease</a:t>
            </a:r>
          </a:p>
          <a:p>
            <a:r>
              <a:rPr lang="en-US" sz="1200" b="0" i="1" u="none" strike="noStrike" kern="1200" baseline="0" dirty="0" smtClean="0">
                <a:solidFill>
                  <a:schemeClr val="tx1"/>
                </a:solidFill>
                <a:latin typeface="+mn-lt"/>
                <a:ea typeface="+mn-ea"/>
                <a:cs typeface="+mn-cs"/>
              </a:rPr>
              <a:t>PR </a:t>
            </a:r>
            <a:r>
              <a:rPr lang="en-US" sz="1200" b="0" i="0" u="none" strike="noStrike" kern="1200" baseline="0" dirty="0" smtClean="0">
                <a:solidFill>
                  <a:schemeClr val="tx1"/>
                </a:solidFill>
                <a:latin typeface="+mn-lt"/>
                <a:ea typeface="+mn-ea"/>
                <a:cs typeface="+mn-cs"/>
              </a:rPr>
              <a:t>progestin receptor ,</a:t>
            </a:r>
            <a:r>
              <a:rPr lang="en-US" sz="1200" b="0" i="1" u="none" strike="noStrike" kern="1200" baseline="0" dirty="0" smtClean="0">
                <a:solidFill>
                  <a:schemeClr val="tx1"/>
                </a:solidFill>
                <a:latin typeface="+mn-lt"/>
                <a:ea typeface="+mn-ea"/>
                <a:cs typeface="+mn-cs"/>
              </a:rPr>
              <a:t>GR </a:t>
            </a:r>
            <a:r>
              <a:rPr lang="en-US" sz="1200" b="0" i="0" u="none" strike="noStrike" kern="1200" baseline="0" dirty="0" smtClean="0">
                <a:solidFill>
                  <a:schemeClr val="tx1"/>
                </a:solidFill>
                <a:latin typeface="+mn-lt"/>
                <a:ea typeface="+mn-ea"/>
                <a:cs typeface="+mn-cs"/>
              </a:rPr>
              <a:t>glucocorticoid receptor</a:t>
            </a:r>
          </a:p>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115</a:t>
            </a:fld>
            <a:endParaRPr lang="en-US"/>
          </a:p>
        </p:txBody>
      </p:sp>
    </p:spTree>
    <p:extLst>
      <p:ext uri="{BB962C8B-B14F-4D97-AF65-F5344CB8AC3E}">
        <p14:creationId xmlns:p14="http://schemas.microsoft.com/office/powerpoint/2010/main" val="20511728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Medical Management of Cushing’s Syndrome: Current and Emerging</a:t>
            </a:r>
          </a:p>
          <a:p>
            <a:r>
              <a:rPr lang="en-US" sz="1200" b="0" i="0" u="none" strike="noStrike" kern="1200" baseline="0" dirty="0" smtClean="0">
                <a:solidFill>
                  <a:schemeClr val="tx1"/>
                </a:solidFill>
                <a:latin typeface="+mn-lt"/>
                <a:ea typeface="+mn-ea"/>
                <a:cs typeface="+mn-cs"/>
              </a:rPr>
              <a:t>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116</a:t>
            </a:fld>
            <a:endParaRPr lang="en-US"/>
          </a:p>
        </p:txBody>
      </p:sp>
    </p:spTree>
    <p:extLst>
      <p:ext uri="{BB962C8B-B14F-4D97-AF65-F5344CB8AC3E}">
        <p14:creationId xmlns:p14="http://schemas.microsoft.com/office/powerpoint/2010/main" val="2950987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R:Medical Management of Cushing’s Syndrome: Current and Emerging Treatments</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117</a:t>
            </a:fld>
            <a:endParaRPr lang="en-US"/>
          </a:p>
        </p:txBody>
      </p:sp>
    </p:spTree>
    <p:extLst>
      <p:ext uri="{BB962C8B-B14F-4D97-AF65-F5344CB8AC3E}">
        <p14:creationId xmlns:p14="http://schemas.microsoft.com/office/powerpoint/2010/main" val="2296186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adrenal steroid synthesis is the combination of acetyl CoA and squalene to form cholesterol, which is then converted into </a:t>
            </a:r>
            <a:r>
              <a:rPr lang="en-US" dirty="0" err="1" smtClean="0"/>
              <a:t>pregnenolone</a:t>
            </a:r>
            <a:r>
              <a:rPr lang="en-US" dirty="0" smtClean="0"/>
              <a:t>. The enclosed area contains the core steroidogenic pathway utilized by the adrenal glands and gonads. 17</a:t>
            </a:r>
            <a:r>
              <a:rPr lang="el-GR" dirty="0" smtClean="0"/>
              <a:t>α: 17α-</a:t>
            </a:r>
            <a:r>
              <a:rPr lang="en-US" dirty="0" smtClean="0"/>
              <a:t>hydroxylase (CYP17, P450c17); 17,20: 17,20 </a:t>
            </a:r>
            <a:r>
              <a:rPr lang="en-US" dirty="0" err="1" smtClean="0"/>
              <a:t>lyase</a:t>
            </a:r>
            <a:r>
              <a:rPr lang="en-US" dirty="0" smtClean="0"/>
              <a:t> (also mediated by CYP17); 3</a:t>
            </a:r>
            <a:r>
              <a:rPr lang="el-GR" dirty="0" smtClean="0"/>
              <a:t>β: 3β-</a:t>
            </a:r>
            <a:r>
              <a:rPr lang="en-US" dirty="0" err="1" smtClean="0"/>
              <a:t>hydroxysteroid</a:t>
            </a:r>
            <a:r>
              <a:rPr lang="en-US" dirty="0" smtClean="0"/>
              <a:t> dehydrogenase; 21: 21-hydroxylase (CYP21A2, P450c21); 11</a:t>
            </a:r>
            <a:r>
              <a:rPr lang="el-GR" dirty="0" smtClean="0"/>
              <a:t>β: 11β-</a:t>
            </a:r>
            <a:r>
              <a:rPr lang="en-US" dirty="0" smtClean="0"/>
              <a:t>hydroxylase; (CYP11B1, P450c11); 18 refers to the two-step process of aldosterone synthase (CYP11B2, P450c11as), resulting in the addition of an hydroxyl group that is then oxidized to an aldehyde group at the 18-carbon position; 17</a:t>
            </a:r>
            <a:r>
              <a:rPr lang="el-GR" dirty="0" smtClean="0"/>
              <a:t>β</a:t>
            </a:r>
            <a:r>
              <a:rPr lang="en-US" dirty="0" smtClean="0"/>
              <a:t>R: 17</a:t>
            </a:r>
            <a:r>
              <a:rPr lang="el-GR" dirty="0" smtClean="0"/>
              <a:t>β-</a:t>
            </a:r>
            <a:r>
              <a:rPr lang="en-US" dirty="0" smtClean="0"/>
              <a:t>reductase; 5</a:t>
            </a:r>
            <a:r>
              <a:rPr lang="el-GR" dirty="0" smtClean="0"/>
              <a:t>α</a:t>
            </a:r>
            <a:r>
              <a:rPr lang="en-US" dirty="0" smtClean="0"/>
              <a:t>R: 5</a:t>
            </a:r>
            <a:r>
              <a:rPr lang="el-GR" dirty="0" smtClean="0"/>
              <a:t>α-</a:t>
            </a:r>
            <a:r>
              <a:rPr lang="en-US" dirty="0" smtClean="0"/>
              <a:t>reductase; DHEA: </a:t>
            </a:r>
            <a:r>
              <a:rPr lang="en-US" dirty="0" err="1" smtClean="0"/>
              <a:t>dehydroepiandrosterone</a:t>
            </a:r>
            <a:r>
              <a:rPr lang="en-US" dirty="0" smtClean="0"/>
              <a:t>; DHEAS: DHEA sulfate; A: aromatase (CYP19).</a:t>
            </a:r>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145</a:t>
            </a:fld>
            <a:endParaRPr lang="en-US"/>
          </a:p>
        </p:txBody>
      </p:sp>
    </p:spTree>
    <p:extLst>
      <p:ext uri="{BB962C8B-B14F-4D97-AF65-F5344CB8AC3E}">
        <p14:creationId xmlns:p14="http://schemas.microsoft.com/office/powerpoint/2010/main" val="19409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smtClean="0"/>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9</a:t>
            </a:fld>
            <a:endParaRPr lang="en-US"/>
          </a:p>
        </p:txBody>
      </p:sp>
    </p:spTree>
    <p:extLst>
      <p:ext uri="{BB962C8B-B14F-4D97-AF65-F5344CB8AC3E}">
        <p14:creationId xmlns:p14="http://schemas.microsoft.com/office/powerpoint/2010/main" val="3174781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Williams 2015 p:494</a:t>
            </a:r>
          </a:p>
          <a:p>
            <a:r>
              <a:rPr lang="en-US" sz="1200" b="1" i="0" u="none" strike="noStrike" kern="1200" baseline="0" dirty="0" smtClean="0">
                <a:solidFill>
                  <a:schemeClr val="tx1"/>
                </a:solidFill>
                <a:latin typeface="+mn-lt"/>
                <a:ea typeface="+mn-ea"/>
                <a:cs typeface="+mn-cs"/>
              </a:rPr>
              <a:t>Figure 15-4 </a:t>
            </a:r>
            <a:r>
              <a:rPr lang="en-US" sz="1200" b="0" i="0" u="none" strike="noStrike" kern="1200" baseline="0" dirty="0" smtClean="0">
                <a:solidFill>
                  <a:schemeClr val="tx1"/>
                </a:solidFill>
                <a:latin typeface="+mn-lt"/>
                <a:ea typeface="+mn-ea"/>
                <a:cs typeface="+mn-cs"/>
              </a:rPr>
              <a:t>Adrenal steroidogenesis. After the steroidogenic acute regulatory (</a:t>
            </a:r>
            <a:r>
              <a:rPr lang="en-US" sz="1200" b="0" i="0" u="none" strike="noStrike" kern="1200" baseline="0" dirty="0" err="1" smtClean="0">
                <a:solidFill>
                  <a:schemeClr val="tx1"/>
                </a:solidFill>
                <a:latin typeface="+mn-lt"/>
                <a:ea typeface="+mn-ea"/>
                <a:cs typeface="+mn-cs"/>
              </a:rPr>
              <a:t>StAR</a:t>
            </a:r>
            <a:r>
              <a:rPr lang="en-US" sz="1200" b="0" i="0" u="none" strike="noStrike" kern="1200" baseline="0" dirty="0" smtClean="0">
                <a:solidFill>
                  <a:schemeClr val="tx1"/>
                </a:solidFill>
                <a:latin typeface="+mn-lt"/>
                <a:ea typeface="+mn-ea"/>
                <a:cs typeface="+mn-cs"/>
              </a:rPr>
              <a:t>) protein-mediated uptake of cholesterol into mitochondria within adrenocortical cells,</a:t>
            </a:r>
          </a:p>
          <a:p>
            <a:r>
              <a:rPr lang="en-US" sz="1200" b="0" i="0" u="none" strike="noStrike" kern="1200" baseline="0" dirty="0" smtClean="0">
                <a:solidFill>
                  <a:schemeClr val="tx1"/>
                </a:solidFill>
                <a:latin typeface="+mn-lt"/>
                <a:ea typeface="+mn-ea"/>
                <a:cs typeface="+mn-cs"/>
              </a:rPr>
              <a:t>aldosterone, cortisol, and adrenal androgens are synthesized through the coordinated action of a series of steroidogenic enzymes in a zone-specific fashion. The mitochondrial</a:t>
            </a:r>
          </a:p>
          <a:p>
            <a:r>
              <a:rPr lang="en-US" sz="1200" b="0" i="0" u="none" strike="noStrike" kern="1200" baseline="0" dirty="0" smtClean="0">
                <a:solidFill>
                  <a:schemeClr val="tx1"/>
                </a:solidFill>
                <a:latin typeface="+mn-lt"/>
                <a:ea typeface="+mn-ea"/>
                <a:cs typeface="+mn-cs"/>
              </a:rPr>
              <a:t>cytochrome P450 (CYP) type I enzymes (CYP11A1, CYP11B1, CYP11B2) requiring electron transfer via </a:t>
            </a:r>
            <a:r>
              <a:rPr lang="en-US" sz="1200" b="0" i="0" u="none" strike="noStrike" kern="1200" baseline="0" dirty="0" err="1" smtClean="0">
                <a:solidFill>
                  <a:schemeClr val="tx1"/>
                </a:solidFill>
                <a:latin typeface="+mn-lt"/>
                <a:ea typeface="+mn-ea"/>
                <a:cs typeface="+mn-cs"/>
              </a:rPr>
              <a:t>adrenodoxin</a:t>
            </a:r>
            <a:r>
              <a:rPr lang="en-US" sz="1200" b="0" i="0" u="none" strike="noStrike" kern="1200" baseline="0" dirty="0" smtClean="0">
                <a:solidFill>
                  <a:schemeClr val="tx1"/>
                </a:solidFill>
                <a:latin typeface="+mn-lt"/>
                <a:ea typeface="+mn-ea"/>
                <a:cs typeface="+mn-cs"/>
              </a:rPr>
              <a:t> reductase (ADR) and </a:t>
            </a:r>
            <a:r>
              <a:rPr lang="en-US" sz="1200" b="0" i="0" u="none" strike="noStrike" kern="1200" baseline="0" dirty="0" err="1" smtClean="0">
                <a:solidFill>
                  <a:schemeClr val="tx1"/>
                </a:solidFill>
                <a:latin typeface="+mn-lt"/>
                <a:ea typeface="+mn-ea"/>
                <a:cs typeface="+mn-cs"/>
              </a:rPr>
              <a:t>adrenodoxin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Adx</a:t>
            </a:r>
            <a:r>
              <a:rPr lang="en-US" sz="1200" b="0" i="0" u="none" strike="noStrike" kern="1200" baseline="0" dirty="0" smtClean="0">
                <a:solidFill>
                  <a:schemeClr val="tx1"/>
                </a:solidFill>
                <a:latin typeface="+mn-lt"/>
                <a:ea typeface="+mn-ea"/>
                <a:cs typeface="+mn-cs"/>
              </a:rPr>
              <a:t>) are marked with a box</a:t>
            </a:r>
          </a:p>
          <a:p>
            <a:r>
              <a:rPr lang="en-US" sz="1200" b="0" i="0" u="none" strike="noStrike" kern="1200" baseline="0" dirty="0" smtClean="0">
                <a:solidFill>
                  <a:schemeClr val="tx1"/>
                </a:solidFill>
                <a:latin typeface="+mn-lt"/>
                <a:ea typeface="+mn-ea"/>
                <a:cs typeface="+mn-cs"/>
              </a:rPr>
              <a:t>labeled ADR/</a:t>
            </a:r>
            <a:r>
              <a:rPr lang="en-US" sz="1200" b="0" i="0" u="none" strike="noStrike" kern="1200" baseline="0" dirty="0" err="1" smtClean="0">
                <a:solidFill>
                  <a:schemeClr val="tx1"/>
                </a:solidFill>
                <a:latin typeface="+mn-lt"/>
                <a:ea typeface="+mn-ea"/>
                <a:cs typeface="+mn-cs"/>
              </a:rPr>
              <a:t>Adx</a:t>
            </a:r>
            <a:r>
              <a:rPr lang="en-US" sz="1200" b="0" i="0" u="none" strike="noStrike" kern="1200" baseline="0" dirty="0" smtClean="0">
                <a:solidFill>
                  <a:schemeClr val="tx1"/>
                </a:solidFill>
                <a:latin typeface="+mn-lt"/>
                <a:ea typeface="+mn-ea"/>
                <a:cs typeface="+mn-cs"/>
              </a:rPr>
              <a:t>. The microsomal CYP type II enzymes (CYP17A1, CYP21A2) receive electrons from P450 oxidoreductase (circle labeled POR). The 17,20-lyase reaction catalyzed</a:t>
            </a:r>
          </a:p>
          <a:p>
            <a:r>
              <a:rPr lang="en-US" sz="1200" b="0" i="0" u="none" strike="noStrike" kern="1200" baseline="0" dirty="0" smtClean="0">
                <a:solidFill>
                  <a:schemeClr val="tx1"/>
                </a:solidFill>
                <a:latin typeface="+mn-lt"/>
                <a:ea typeface="+mn-ea"/>
                <a:cs typeface="+mn-cs"/>
              </a:rPr>
              <a:t>by CYP17A1 requires, in addition to POR, cytochrome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5, indicated by a circle labeled b5. Urinary steroid hormone metabolites are given in italics below the plasma hormones.</a:t>
            </a:r>
          </a:p>
          <a:p>
            <a:r>
              <a:rPr lang="en-US" sz="1200" b="0" i="0" u="none" strike="noStrike" kern="1200" baseline="0" dirty="0" smtClean="0">
                <a:solidFill>
                  <a:schemeClr val="tx1"/>
                </a:solidFill>
                <a:latin typeface="+mn-lt"/>
                <a:ea typeface="+mn-ea"/>
                <a:cs typeface="+mn-cs"/>
              </a:rPr>
              <a:t>The asterisk (*) indicates 11-hydroxylation of 17-OH-progesterone to 21-deoxycortisol in cases of 21-hydroxylase deficiency. The adrenal conversion of androstenedione to</a:t>
            </a:r>
          </a:p>
          <a:p>
            <a:r>
              <a:rPr lang="en-US" sz="1200" b="0" i="0" u="none" strike="noStrike" kern="1200" baseline="0" dirty="0" smtClean="0">
                <a:solidFill>
                  <a:schemeClr val="tx1"/>
                </a:solidFill>
                <a:latin typeface="+mn-lt"/>
                <a:ea typeface="+mn-ea"/>
                <a:cs typeface="+mn-cs"/>
              </a:rPr>
              <a:t>testosterone is catalyzed by the </a:t>
            </a:r>
            <a:r>
              <a:rPr lang="en-US" sz="1200" b="0" i="0" u="none" strike="noStrike" kern="1200" baseline="0" dirty="0" err="1" smtClean="0">
                <a:solidFill>
                  <a:schemeClr val="tx1"/>
                </a:solidFill>
                <a:latin typeface="+mn-lt"/>
                <a:ea typeface="+mn-ea"/>
                <a:cs typeface="+mn-cs"/>
              </a:rPr>
              <a:t>aldo</a:t>
            </a:r>
            <a:r>
              <a:rPr lang="en-US" sz="1200" b="0" i="0" u="none" strike="noStrike" kern="1200" baseline="0" dirty="0" smtClean="0">
                <a:solidFill>
                  <a:schemeClr val="tx1"/>
                </a:solidFill>
                <a:latin typeface="+mn-lt"/>
                <a:ea typeface="+mn-ea"/>
                <a:cs typeface="+mn-cs"/>
              </a:rPr>
              <a:t>-keto reductase AKR1C3 (HSD17B5). CYP11A1, P450 side-chain cleavage enzyme; CYP11B1, 11</a:t>
            </a:r>
            <a:r>
              <a:rPr lang="el-GR" sz="1200" b="0" i="0" u="none" strike="noStrike" kern="1200" baseline="0" dirty="0" smtClean="0">
                <a:solidFill>
                  <a:schemeClr val="tx1"/>
                </a:solidFill>
                <a:latin typeface="+mn-lt"/>
                <a:ea typeface="+mn-ea"/>
                <a:cs typeface="+mn-cs"/>
              </a:rPr>
              <a:t>β-</a:t>
            </a:r>
            <a:r>
              <a:rPr lang="en-US" sz="1200" b="0" i="0" u="none" strike="noStrike" kern="1200" baseline="0" dirty="0" smtClean="0">
                <a:solidFill>
                  <a:schemeClr val="tx1"/>
                </a:solidFill>
                <a:latin typeface="+mn-lt"/>
                <a:ea typeface="+mn-ea"/>
                <a:cs typeface="+mn-cs"/>
              </a:rPr>
              <a:t>hydroxylase; CYP11B2, aldosterone synthase;</a:t>
            </a:r>
          </a:p>
          <a:p>
            <a:r>
              <a:rPr lang="en-US" sz="1200" b="0" i="0" u="none" strike="noStrike" kern="1200" baseline="0" dirty="0" smtClean="0">
                <a:solidFill>
                  <a:schemeClr val="tx1"/>
                </a:solidFill>
                <a:latin typeface="+mn-lt"/>
                <a:ea typeface="+mn-ea"/>
                <a:cs typeface="+mn-cs"/>
              </a:rPr>
              <a:t>CYP17A1, 17</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hydroxylase; CYP21A2, 21-hydroxylase; DHEA, </a:t>
            </a:r>
            <a:r>
              <a:rPr lang="en-US" sz="1200" b="0" i="0" u="none" strike="noStrike" kern="1200" baseline="0" dirty="0" err="1" smtClean="0">
                <a:solidFill>
                  <a:schemeClr val="tx1"/>
                </a:solidFill>
                <a:latin typeface="+mn-lt"/>
                <a:ea typeface="+mn-ea"/>
                <a:cs typeface="+mn-cs"/>
              </a:rPr>
              <a:t>dehydroepiandrosterone</a:t>
            </a:r>
            <a:r>
              <a:rPr lang="en-US" sz="1200" b="0" i="0" u="none" strike="noStrike" kern="1200" baseline="0" dirty="0" smtClean="0">
                <a:solidFill>
                  <a:schemeClr val="tx1"/>
                </a:solidFill>
                <a:latin typeface="+mn-lt"/>
                <a:ea typeface="+mn-ea"/>
                <a:cs typeface="+mn-cs"/>
              </a:rPr>
              <a:t>; DHEA-S, </a:t>
            </a:r>
            <a:r>
              <a:rPr lang="en-US" sz="1200" b="0" i="0" u="none" strike="noStrike" kern="1200" baseline="0" dirty="0" err="1" smtClean="0">
                <a:solidFill>
                  <a:schemeClr val="tx1"/>
                </a:solidFill>
                <a:latin typeface="+mn-lt"/>
                <a:ea typeface="+mn-ea"/>
                <a:cs typeface="+mn-cs"/>
              </a:rPr>
              <a:t>dehydroepiandrosterone</a:t>
            </a:r>
            <a:r>
              <a:rPr lang="en-US" sz="1200" b="0" i="0" u="none" strike="noStrike" kern="1200" baseline="0" dirty="0" smtClean="0">
                <a:solidFill>
                  <a:schemeClr val="tx1"/>
                </a:solidFill>
                <a:latin typeface="+mn-lt"/>
                <a:ea typeface="+mn-ea"/>
                <a:cs typeface="+mn-cs"/>
              </a:rPr>
              <a:t> sulfate; H6PDH, hexose-6-phosphate dehydrogenase;</a:t>
            </a:r>
          </a:p>
          <a:p>
            <a:r>
              <a:rPr lang="en-US" sz="1200" b="0" i="0" u="none" strike="noStrike" kern="1200" baseline="0" dirty="0" smtClean="0">
                <a:solidFill>
                  <a:schemeClr val="tx1"/>
                </a:solidFill>
                <a:latin typeface="+mn-lt"/>
                <a:ea typeface="+mn-ea"/>
                <a:cs typeface="+mn-cs"/>
              </a:rPr>
              <a:t>HSD11B1, 11</a:t>
            </a:r>
            <a:r>
              <a:rPr lang="el-GR" sz="1200" b="0" i="0" u="none" strike="noStrike" kern="1200" baseline="0" dirty="0" smtClean="0">
                <a:solidFill>
                  <a:schemeClr val="tx1"/>
                </a:solidFill>
                <a:latin typeface="+mn-lt"/>
                <a:ea typeface="+mn-ea"/>
                <a:cs typeface="+mn-cs"/>
              </a:rPr>
              <a:t>β-</a:t>
            </a:r>
            <a:r>
              <a:rPr lang="en-US" sz="1200" b="0" i="0" u="none" strike="noStrike" kern="1200" baseline="0" dirty="0" err="1" smtClean="0">
                <a:solidFill>
                  <a:schemeClr val="tx1"/>
                </a:solidFill>
                <a:latin typeface="+mn-lt"/>
                <a:ea typeface="+mn-ea"/>
                <a:cs typeface="+mn-cs"/>
              </a:rPr>
              <a:t>hydroxysteroid</a:t>
            </a:r>
            <a:r>
              <a:rPr lang="en-US" sz="1200" b="0" i="0" u="none" strike="noStrike" kern="1200" baseline="0" dirty="0" smtClean="0">
                <a:solidFill>
                  <a:schemeClr val="tx1"/>
                </a:solidFill>
                <a:latin typeface="+mn-lt"/>
                <a:ea typeface="+mn-ea"/>
                <a:cs typeface="+mn-cs"/>
              </a:rPr>
              <a:t> dehydrogenase 1; HSD11B2, 11</a:t>
            </a:r>
            <a:r>
              <a:rPr lang="el-GR" sz="1200" b="0" i="0" u="none" strike="noStrike" kern="1200" baseline="0" dirty="0" smtClean="0">
                <a:solidFill>
                  <a:schemeClr val="tx1"/>
                </a:solidFill>
                <a:latin typeface="+mn-lt"/>
                <a:ea typeface="+mn-ea"/>
                <a:cs typeface="+mn-cs"/>
              </a:rPr>
              <a:t>β-</a:t>
            </a:r>
            <a:r>
              <a:rPr lang="en-US" sz="1200" b="0" i="0" u="none" strike="noStrike" kern="1200" baseline="0" dirty="0" err="1" smtClean="0">
                <a:solidFill>
                  <a:schemeClr val="tx1"/>
                </a:solidFill>
                <a:latin typeface="+mn-lt"/>
                <a:ea typeface="+mn-ea"/>
                <a:cs typeface="+mn-cs"/>
              </a:rPr>
              <a:t>hydroxysteroid</a:t>
            </a:r>
            <a:r>
              <a:rPr lang="en-US" sz="1200" b="0" i="0" u="none" strike="noStrike" kern="1200" baseline="0" dirty="0" smtClean="0">
                <a:solidFill>
                  <a:schemeClr val="tx1"/>
                </a:solidFill>
                <a:latin typeface="+mn-lt"/>
                <a:ea typeface="+mn-ea"/>
                <a:cs typeface="+mn-cs"/>
              </a:rPr>
              <a:t> dehydrogenase 2; HSD17B, 17</a:t>
            </a:r>
            <a:r>
              <a:rPr lang="el-GR" sz="1200" b="0" i="0" u="none" strike="noStrike" kern="1200" baseline="0" dirty="0" smtClean="0">
                <a:solidFill>
                  <a:schemeClr val="tx1"/>
                </a:solidFill>
                <a:latin typeface="+mn-lt"/>
                <a:ea typeface="+mn-ea"/>
                <a:cs typeface="+mn-cs"/>
              </a:rPr>
              <a:t>β-</a:t>
            </a:r>
            <a:r>
              <a:rPr lang="en-US" sz="1200" b="0" i="0" u="none" strike="noStrike" kern="1200" baseline="0" dirty="0" err="1" smtClean="0">
                <a:solidFill>
                  <a:schemeClr val="tx1"/>
                </a:solidFill>
                <a:latin typeface="+mn-lt"/>
                <a:ea typeface="+mn-ea"/>
                <a:cs typeface="+mn-cs"/>
              </a:rPr>
              <a:t>hydroxysteroid</a:t>
            </a:r>
            <a:r>
              <a:rPr lang="en-US" sz="1200" b="0" i="0" u="none" strike="noStrike" kern="1200" baseline="0" dirty="0" smtClean="0">
                <a:solidFill>
                  <a:schemeClr val="tx1"/>
                </a:solidFill>
                <a:latin typeface="+mn-lt"/>
                <a:ea typeface="+mn-ea"/>
                <a:cs typeface="+mn-cs"/>
              </a:rPr>
              <a:t> dehydrogenase; HSD3B2, 3</a:t>
            </a:r>
            <a:r>
              <a:rPr lang="el-GR" sz="1200" b="0" i="0" u="none" strike="noStrike" kern="1200" baseline="0" dirty="0" smtClean="0">
                <a:solidFill>
                  <a:schemeClr val="tx1"/>
                </a:solidFill>
                <a:latin typeface="+mn-lt"/>
                <a:ea typeface="+mn-ea"/>
                <a:cs typeface="+mn-cs"/>
              </a:rPr>
              <a:t>β-</a:t>
            </a:r>
            <a:r>
              <a:rPr lang="en-US" sz="1200" b="0" i="0" u="none" strike="noStrike" kern="1200" baseline="0" dirty="0" err="1" smtClean="0">
                <a:solidFill>
                  <a:schemeClr val="tx1"/>
                </a:solidFill>
                <a:latin typeface="+mn-lt"/>
                <a:ea typeface="+mn-ea"/>
                <a:cs typeface="+mn-cs"/>
              </a:rPr>
              <a:t>hydroxysteroid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dehydrogenase type 2; 17-OH-progesterone, 17</a:t>
            </a:r>
            <a:r>
              <a:rPr lang="el-GR" sz="1200" b="0" i="0" u="none" strike="noStrike" kern="1200" baseline="0" dirty="0" smtClean="0">
                <a:solidFill>
                  <a:schemeClr val="tx1"/>
                </a:solidFill>
                <a:latin typeface="+mn-lt"/>
                <a:ea typeface="+mn-ea"/>
                <a:cs typeface="+mn-cs"/>
              </a:rPr>
              <a:t>α-</a:t>
            </a:r>
            <a:r>
              <a:rPr lang="en-US" sz="1200" b="0" i="0" u="none" strike="noStrike" kern="1200" baseline="0" dirty="0" err="1" smtClean="0">
                <a:solidFill>
                  <a:schemeClr val="tx1"/>
                </a:solidFill>
                <a:latin typeface="+mn-lt"/>
                <a:ea typeface="+mn-ea"/>
                <a:cs typeface="+mn-cs"/>
              </a:rPr>
              <a:t>hydroxyprogesterone</a:t>
            </a:r>
            <a:r>
              <a:rPr lang="en-US" sz="1200" b="0" i="0" u="none" strike="noStrike" kern="1200" baseline="0" dirty="0" smtClean="0">
                <a:solidFill>
                  <a:schemeClr val="tx1"/>
                </a:solidFill>
                <a:latin typeface="+mn-lt"/>
                <a:ea typeface="+mn-ea"/>
                <a:cs typeface="+mn-cs"/>
              </a:rPr>
              <a:t>; PAPSS2, 3′-phosphoadenosine, 5′-phosphosulfate synthase 2; SULT2A1, sulfotransferase 2A1;</a:t>
            </a:r>
          </a:p>
          <a:p>
            <a:r>
              <a:rPr lang="en-US" sz="1200" b="0" i="0" u="none" strike="noStrike" kern="1200" baseline="0" dirty="0" smtClean="0">
                <a:solidFill>
                  <a:schemeClr val="tx1"/>
                </a:solidFill>
                <a:latin typeface="+mn-lt"/>
                <a:ea typeface="+mn-ea"/>
                <a:cs typeface="+mn-cs"/>
              </a:rPr>
              <a:t>THA, tetrahydro-11-dehydrocorticosterone; THB, </a:t>
            </a:r>
            <a:r>
              <a:rPr lang="en-US" sz="1200" b="0" i="0" u="none" strike="noStrike" kern="1200" baseline="0" dirty="0" err="1" smtClean="0">
                <a:solidFill>
                  <a:schemeClr val="tx1"/>
                </a:solidFill>
                <a:latin typeface="+mn-lt"/>
                <a:ea typeface="+mn-ea"/>
                <a:cs typeface="+mn-cs"/>
              </a:rPr>
              <a:t>tetrahydro</a:t>
            </a:r>
            <a:r>
              <a:rPr lang="en-US" sz="1200" b="0" i="0" u="none" strike="noStrike" kern="1200" baseline="0" dirty="0" smtClean="0">
                <a:solidFill>
                  <a:schemeClr val="tx1"/>
                </a:solidFill>
                <a:latin typeface="+mn-lt"/>
                <a:ea typeface="+mn-ea"/>
                <a:cs typeface="+mn-cs"/>
              </a:rPr>
              <a:t>-corticosterone; THALDO, </a:t>
            </a:r>
            <a:r>
              <a:rPr lang="en-US" sz="1200" b="0" i="0" u="none" strike="noStrike" kern="1200" baseline="0" dirty="0" err="1" smtClean="0">
                <a:solidFill>
                  <a:schemeClr val="tx1"/>
                </a:solidFill>
                <a:latin typeface="+mn-lt"/>
                <a:ea typeface="+mn-ea"/>
                <a:cs typeface="+mn-cs"/>
              </a:rPr>
              <a:t>tetrahydro</a:t>
            </a:r>
            <a:r>
              <a:rPr lang="en-US" sz="1200" b="0" i="0" u="none" strike="noStrike" kern="1200" baseline="0" dirty="0" smtClean="0">
                <a:solidFill>
                  <a:schemeClr val="tx1"/>
                </a:solidFill>
                <a:latin typeface="+mn-lt"/>
                <a:ea typeface="+mn-ea"/>
                <a:cs typeface="+mn-cs"/>
              </a:rPr>
              <a:t>-aldosterone; THDOC, tetrahydro-11-deoxycorticosterone; THF, </a:t>
            </a:r>
            <a:r>
              <a:rPr lang="en-US" sz="1200" b="0" i="0" u="none" strike="noStrike" kern="1200" baseline="0" dirty="0" err="1" smtClean="0">
                <a:solidFill>
                  <a:schemeClr val="tx1"/>
                </a:solidFill>
                <a:latin typeface="+mn-lt"/>
                <a:ea typeface="+mn-ea"/>
                <a:cs typeface="+mn-cs"/>
              </a:rPr>
              <a:t>tetrahydro</a:t>
            </a:r>
            <a:r>
              <a:rPr lang="en-US" sz="1200" b="0" i="0" u="none" strike="noStrike" kern="1200" baseline="0" dirty="0" smtClean="0">
                <a:solidFill>
                  <a:schemeClr val="tx1"/>
                </a:solidFill>
                <a:latin typeface="+mn-lt"/>
                <a:ea typeface="+mn-ea"/>
                <a:cs typeface="+mn-cs"/>
              </a:rPr>
              <a:t>-cortisol;</a:t>
            </a:r>
          </a:p>
          <a:p>
            <a:r>
              <a:rPr lang="en-US" sz="1200" b="0" i="0" u="none" strike="noStrike" kern="1200" baseline="0" dirty="0" smtClean="0">
                <a:solidFill>
                  <a:schemeClr val="tx1"/>
                </a:solidFill>
                <a:latin typeface="+mn-lt"/>
                <a:ea typeface="+mn-ea"/>
                <a:cs typeface="+mn-cs"/>
              </a:rPr>
              <a:t>THS, tetrahydro-11-deoxycortisol.</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146</a:t>
            </a:fld>
            <a:endParaRPr lang="en-US"/>
          </a:p>
        </p:txBody>
      </p:sp>
    </p:spTree>
    <p:extLst>
      <p:ext uri="{BB962C8B-B14F-4D97-AF65-F5344CB8AC3E}">
        <p14:creationId xmlns:p14="http://schemas.microsoft.com/office/powerpoint/2010/main" val="409621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Medical Management of Cushing’s Syndrome: Current and Emerging Treatments: </a:t>
            </a:r>
            <a:r>
              <a:rPr lang="es-ES" sz="1200" b="0" i="0" u="none" strike="noStrike" kern="1200" baseline="0" dirty="0" smtClean="0">
                <a:solidFill>
                  <a:schemeClr val="tx1"/>
                </a:solidFill>
                <a:latin typeface="+mn-lt"/>
                <a:ea typeface="+mn-ea"/>
                <a:cs typeface="+mn-cs"/>
              </a:rPr>
              <a:t>J. M. Hinojosa‑Amaya et al.</a:t>
            </a:r>
            <a:r>
              <a:rPr lang="en-US" sz="1200" b="0" i="0" u="none" strike="noStrike" kern="1200" baseline="0" dirty="0" smtClean="0">
                <a:solidFill>
                  <a:schemeClr val="tx1"/>
                </a:solidFill>
                <a:latin typeface="+mn-lt"/>
                <a:ea typeface="+mn-ea"/>
                <a:cs typeface="+mn-cs"/>
              </a:rPr>
              <a:t> Drugs (2019) 79:935–956https://doi.org/10.1007/s40265-019-01128-7</a:t>
            </a:r>
            <a:endParaRPr lang="en-US" dirty="0" smtClean="0"/>
          </a:p>
          <a:p>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10</a:t>
            </a:fld>
            <a:endParaRPr lang="en-US"/>
          </a:p>
        </p:txBody>
      </p:sp>
    </p:spTree>
    <p:extLst>
      <p:ext uri="{BB962C8B-B14F-4D97-AF65-F5344CB8AC3E}">
        <p14:creationId xmlns:p14="http://schemas.microsoft.com/office/powerpoint/2010/main" val="17422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Main mechanism of action for the medical treatment of CS, including pituitary-directed therapies (green), steroidogenesis inhibitors (blue), and GR antagonists (orange). </a:t>
            </a:r>
            <a:r>
              <a:rPr lang="en-US" sz="1200" b="0" i="1" u="none" strike="noStrike" kern="1200" baseline="0" dirty="0" smtClean="0">
                <a:solidFill>
                  <a:schemeClr val="tx1"/>
                </a:solidFill>
                <a:latin typeface="+mn-lt"/>
                <a:ea typeface="+mn-ea"/>
                <a:cs typeface="+mn-cs"/>
              </a:rPr>
              <a:t>CDK2 </a:t>
            </a:r>
            <a:r>
              <a:rPr lang="en-US" sz="1200" b="0" i="0" u="none" strike="noStrike" kern="1200" baseline="0" dirty="0" smtClean="0">
                <a:solidFill>
                  <a:schemeClr val="tx1"/>
                </a:solidFill>
                <a:latin typeface="+mn-lt"/>
                <a:ea typeface="+mn-ea"/>
                <a:cs typeface="+mn-cs"/>
              </a:rPr>
              <a:t>cyclin-dependent kinase 2, </a:t>
            </a:r>
            <a:r>
              <a:rPr lang="en-US" sz="1200" b="0" i="1" u="none" strike="noStrike" kern="1200" baseline="0" dirty="0" smtClean="0">
                <a:solidFill>
                  <a:schemeClr val="tx1"/>
                </a:solidFill>
                <a:latin typeface="+mn-lt"/>
                <a:ea typeface="+mn-ea"/>
                <a:cs typeface="+mn-cs"/>
              </a:rPr>
              <a:t>CS </a:t>
            </a:r>
            <a:r>
              <a:rPr lang="en-US" sz="1200" b="0" i="0" u="none" strike="noStrike" kern="1200" baseline="0" dirty="0" smtClean="0">
                <a:solidFill>
                  <a:schemeClr val="tx1"/>
                </a:solidFill>
                <a:latin typeface="+mn-lt"/>
                <a:ea typeface="+mn-ea"/>
                <a:cs typeface="+mn-cs"/>
              </a:rPr>
              <a:t>Cushing’s syndrome, </a:t>
            </a:r>
            <a:r>
              <a:rPr lang="en-US" sz="1200" b="0" i="1" u="none" strike="noStrike" kern="1200" baseline="0" dirty="0" smtClean="0">
                <a:solidFill>
                  <a:schemeClr val="tx1"/>
                </a:solidFill>
                <a:latin typeface="+mn-lt"/>
                <a:ea typeface="+mn-ea"/>
                <a:cs typeface="+mn-cs"/>
              </a:rPr>
              <a:t>D2R </a:t>
            </a:r>
            <a:r>
              <a:rPr lang="en-US" sz="1200" b="0" i="0" u="none" strike="noStrike" kern="1200" baseline="0" dirty="0" smtClean="0">
                <a:solidFill>
                  <a:schemeClr val="tx1"/>
                </a:solidFill>
                <a:latin typeface="+mn-lt"/>
                <a:ea typeface="+mn-ea"/>
                <a:cs typeface="+mn-cs"/>
              </a:rPr>
              <a:t>dopamine type 2 receptor, </a:t>
            </a:r>
            <a:r>
              <a:rPr lang="en-US" sz="1200" b="0" i="1" u="none" strike="noStrike" kern="1200" baseline="0" dirty="0" smtClean="0">
                <a:solidFill>
                  <a:schemeClr val="tx1"/>
                </a:solidFill>
                <a:latin typeface="+mn-lt"/>
                <a:ea typeface="+mn-ea"/>
                <a:cs typeface="+mn-cs"/>
              </a:rPr>
              <a:t>EGFR </a:t>
            </a:r>
            <a:r>
              <a:rPr lang="en-US" sz="1200" b="0" i="0" u="none" strike="noStrike" kern="1200" baseline="0" dirty="0" smtClean="0">
                <a:solidFill>
                  <a:schemeClr val="tx1"/>
                </a:solidFill>
                <a:latin typeface="+mn-lt"/>
                <a:ea typeface="+mn-ea"/>
                <a:cs typeface="+mn-cs"/>
              </a:rPr>
              <a:t>epidermal growth factor receptor, </a:t>
            </a:r>
            <a:r>
              <a:rPr lang="en-US" sz="1200" b="0" i="1" u="none" strike="noStrike" kern="1200" baseline="0" dirty="0" smtClean="0">
                <a:solidFill>
                  <a:schemeClr val="tx1"/>
                </a:solidFill>
                <a:latin typeface="+mn-lt"/>
                <a:ea typeface="+mn-ea"/>
                <a:cs typeface="+mn-cs"/>
              </a:rPr>
              <a:t>GR </a:t>
            </a:r>
            <a:r>
              <a:rPr lang="en-US" sz="1200" b="0" i="0" u="none" strike="noStrike" kern="1200" baseline="0" dirty="0" smtClean="0">
                <a:solidFill>
                  <a:schemeClr val="tx1"/>
                </a:solidFill>
                <a:latin typeface="+mn-lt"/>
                <a:ea typeface="+mn-ea"/>
                <a:cs typeface="+mn-cs"/>
              </a:rPr>
              <a:t>glucocorticoid receptor,</a:t>
            </a:r>
          </a:p>
          <a:p>
            <a:r>
              <a:rPr lang="en-US" sz="1200" b="0" i="1" u="none" strike="noStrike" kern="1200" baseline="0" dirty="0" smtClean="0">
                <a:solidFill>
                  <a:schemeClr val="tx1"/>
                </a:solidFill>
                <a:latin typeface="+mn-lt"/>
                <a:ea typeface="+mn-ea"/>
                <a:cs typeface="+mn-cs"/>
              </a:rPr>
              <a:t>RAR </a:t>
            </a:r>
            <a:r>
              <a:rPr lang="en-US" sz="1200" b="0" i="0" u="none" strike="noStrike" kern="1200" baseline="0" dirty="0" smtClean="0">
                <a:solidFill>
                  <a:schemeClr val="tx1"/>
                </a:solidFill>
                <a:latin typeface="+mn-lt"/>
                <a:ea typeface="+mn-ea"/>
                <a:cs typeface="+mn-cs"/>
              </a:rPr>
              <a:t>retinoic acid receptor, </a:t>
            </a:r>
            <a:r>
              <a:rPr lang="en-US" sz="1200" b="0" i="1" u="none" strike="noStrike" kern="1200" baseline="0" dirty="0" smtClean="0">
                <a:solidFill>
                  <a:schemeClr val="tx1"/>
                </a:solidFill>
                <a:latin typeface="+mn-lt"/>
                <a:ea typeface="+mn-ea"/>
                <a:cs typeface="+mn-cs"/>
              </a:rPr>
              <a:t>RXR </a:t>
            </a:r>
            <a:r>
              <a:rPr lang="en-US" sz="1200" b="0" i="0" u="none" strike="noStrike" kern="1200" baseline="0" dirty="0" smtClean="0">
                <a:solidFill>
                  <a:schemeClr val="tx1"/>
                </a:solidFill>
                <a:latin typeface="+mn-lt"/>
                <a:ea typeface="+mn-ea"/>
                <a:cs typeface="+mn-cs"/>
              </a:rPr>
              <a:t>retinoic acid X receptor, </a:t>
            </a:r>
            <a:r>
              <a:rPr lang="en-US" sz="1200" b="0" i="1" u="none" strike="noStrike" kern="1200" baseline="0" dirty="0" smtClean="0">
                <a:solidFill>
                  <a:schemeClr val="tx1"/>
                </a:solidFill>
                <a:latin typeface="+mn-lt"/>
                <a:ea typeface="+mn-ea"/>
                <a:cs typeface="+mn-cs"/>
              </a:rPr>
              <a:t>SSTR </a:t>
            </a:r>
            <a:r>
              <a:rPr lang="en-US" sz="1200" b="0" i="0" u="none" strike="noStrike" kern="1200" baseline="0" dirty="0" smtClean="0">
                <a:solidFill>
                  <a:schemeClr val="tx1"/>
                </a:solidFill>
                <a:latin typeface="+mn-lt"/>
                <a:ea typeface="+mn-ea"/>
                <a:cs typeface="+mn-cs"/>
              </a:rPr>
              <a:t>somatostatin</a:t>
            </a:r>
          </a:p>
          <a:p>
            <a:r>
              <a:rPr lang="en-US" sz="1200" b="0" i="0" u="none" strike="noStrike" kern="1200" baseline="0" dirty="0" smtClean="0">
                <a:solidFill>
                  <a:schemeClr val="tx1"/>
                </a:solidFill>
                <a:latin typeface="+mn-lt"/>
                <a:ea typeface="+mn-ea"/>
                <a:cs typeface="+mn-cs"/>
              </a:rPr>
              <a:t>receptor</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11</a:t>
            </a:fld>
            <a:endParaRPr lang="en-US"/>
          </a:p>
        </p:txBody>
      </p:sp>
    </p:spTree>
    <p:extLst>
      <p:ext uri="{BB962C8B-B14F-4D97-AF65-F5344CB8AC3E}">
        <p14:creationId xmlns:p14="http://schemas.microsoft.com/office/powerpoint/2010/main" val="154077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European Medicines Agency (EMA)</a:t>
            </a:r>
            <a:endParaRPr lang="en-US" dirty="0"/>
          </a:p>
        </p:txBody>
      </p:sp>
      <p:sp>
        <p:nvSpPr>
          <p:cNvPr id="4" name="Slide Number Placeholder 3"/>
          <p:cNvSpPr>
            <a:spLocks noGrp="1"/>
          </p:cNvSpPr>
          <p:nvPr>
            <p:ph type="sldNum" sz="quarter" idx="10"/>
          </p:nvPr>
        </p:nvSpPr>
        <p:spPr/>
        <p:txBody>
          <a:bodyPr/>
          <a:lstStyle/>
          <a:p>
            <a:fld id="{51B0FDF5-C81C-4754-B765-416A3770EE72}" type="slidenum">
              <a:rPr lang="en-US" smtClean="0"/>
              <a:t>17</a:t>
            </a:fld>
            <a:endParaRPr lang="en-US"/>
          </a:p>
        </p:txBody>
      </p:sp>
    </p:spTree>
    <p:extLst>
      <p:ext uri="{BB962C8B-B14F-4D97-AF65-F5344CB8AC3E}">
        <p14:creationId xmlns:p14="http://schemas.microsoft.com/office/powerpoint/2010/main" val="18635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3ABB298-AD47-4F50-A1EA-E7510FAE35F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40305857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ABB298-AD47-4F50-A1EA-E7510FAE35F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3249910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ABB298-AD47-4F50-A1EA-E7510FAE35F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4139523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solidFill>
                  <a:srgbClr val="FFFF0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Times New Roman" panose="02020603050405020304" pitchFamily="18" charset="0"/>
                <a:cs typeface="Times New Roman" panose="02020603050405020304" pitchFamily="18" charset="0"/>
              </a:defRPr>
            </a:lvl1pPr>
            <a:lvl2pPr>
              <a:defRPr>
                <a:solidFill>
                  <a:schemeClr val="tx2"/>
                </a:solidFill>
                <a:latin typeface="Times New Roman" panose="02020603050405020304" pitchFamily="18" charset="0"/>
                <a:cs typeface="Times New Roman" panose="02020603050405020304" pitchFamily="18" charset="0"/>
              </a:defRPr>
            </a:lvl2pPr>
            <a:lvl3pPr>
              <a:defRPr>
                <a:solidFill>
                  <a:schemeClr val="tx2"/>
                </a:solidFill>
                <a:latin typeface="Times New Roman" panose="02020603050405020304" pitchFamily="18" charset="0"/>
                <a:cs typeface="Times New Roman" panose="02020603050405020304" pitchFamily="18" charset="0"/>
              </a:defRPr>
            </a:lvl3pPr>
            <a:lvl4pPr>
              <a:defRPr>
                <a:solidFill>
                  <a:schemeClr val="tx2"/>
                </a:solidFill>
                <a:latin typeface="Times New Roman" panose="02020603050405020304" pitchFamily="18" charset="0"/>
                <a:cs typeface="Times New Roman" panose="02020603050405020304" pitchFamily="18" charset="0"/>
              </a:defRPr>
            </a:lvl4pPr>
            <a:lvl5pPr>
              <a:defRPr>
                <a:solidFill>
                  <a:schemeClr val="tx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ABB298-AD47-4F50-A1EA-E7510FAE35F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1022386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3ABB298-AD47-4F50-A1EA-E7510FAE35F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3453788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3ABB298-AD47-4F50-A1EA-E7510FAE35F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21925923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3ABB298-AD47-4F50-A1EA-E7510FAE35F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3678056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ABB298-AD47-4F50-A1EA-E7510FAE35F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1674915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BB298-AD47-4F50-A1EA-E7510FAE35F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38993417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BB298-AD47-4F50-A1EA-E7510FAE35F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2E4D2-4546-415E-BC39-539BFEC2E9FC}" type="slidenum">
              <a:rPr lang="en-US" smtClean="0"/>
              <a:t>‹#›</a:t>
            </a:fld>
            <a:endParaRPr lang="en-US"/>
          </a:p>
        </p:txBody>
      </p:sp>
    </p:spTree>
    <p:extLst>
      <p:ext uri="{BB962C8B-B14F-4D97-AF65-F5344CB8AC3E}">
        <p14:creationId xmlns:p14="http://schemas.microsoft.com/office/powerpoint/2010/main" val="3472940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3ABB298-AD47-4F50-A1EA-E7510FAE35FF}" type="datetimeFigureOut">
              <a:rPr lang="en-US" smtClean="0"/>
              <a:t>11/28/2019</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p>
            <a:fld id="{0D72E4D2-4546-415E-BC39-539BFEC2E9FC}" type="slidenum">
              <a:rPr lang="en-US" smtClean="0"/>
              <a:t>‹#›</a:t>
            </a:fld>
            <a:endParaRPr lang="en-US" dirty="0"/>
          </a:p>
        </p:txBody>
      </p:sp>
    </p:spTree>
    <p:extLst>
      <p:ext uri="{BB962C8B-B14F-4D97-AF65-F5344CB8AC3E}">
        <p14:creationId xmlns:p14="http://schemas.microsoft.com/office/powerpoint/2010/main" val="266767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0070C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BB298-AD47-4F50-A1EA-E7510FAE35FF}" type="datetimeFigureOut">
              <a:rPr lang="en-US" smtClean="0"/>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2E4D2-4546-415E-BC39-539BFEC2E9FC}" type="slidenum">
              <a:rPr lang="en-US" smtClean="0"/>
              <a:t>‹#›</a:t>
            </a:fld>
            <a:endParaRPr lang="en-US"/>
          </a:p>
        </p:txBody>
      </p:sp>
    </p:spTree>
    <p:extLst>
      <p:ext uri="{BB962C8B-B14F-4D97-AF65-F5344CB8AC3E}">
        <p14:creationId xmlns:p14="http://schemas.microsoft.com/office/powerpoint/2010/main" val="165110419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FF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4j-edodDlAhWDbFAKHXIOAc8QjRx6BAgBEAQ&amp;url=https://www.pharmacytimes.com/publications/issue/2013/july2013/generic-product-news-0713&amp;psig=AOvVaw3nVm0LRR3Da9QJjo9jXvnl&amp;ust=1572946699595725"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ofighi\Pictures\fotoya.ir_8542358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7664" y="2348880"/>
            <a:ext cx="5760640" cy="1754326"/>
          </a:xfrm>
          <a:prstGeom prst="rect">
            <a:avLst/>
          </a:prstGeom>
        </p:spPr>
        <p:txBody>
          <a:bodyPr wrap="square">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IN THE NAME OF GOD</a:t>
            </a:r>
          </a:p>
        </p:txBody>
      </p:sp>
    </p:spTree>
    <p:extLst>
      <p:ext uri="{BB962C8B-B14F-4D97-AF65-F5344CB8AC3E}">
        <p14:creationId xmlns:p14="http://schemas.microsoft.com/office/powerpoint/2010/main" val="34862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472"/>
          </a:xfrm>
        </p:spPr>
        <p:txBody>
          <a:bodyPr>
            <a:normAutofit/>
          </a:bodyPr>
          <a:lstStyle/>
          <a:p>
            <a:r>
              <a:rPr lang="en-US" sz="3600" b="0" dirty="0"/>
              <a:t>Severe </a:t>
            </a:r>
            <a:r>
              <a:rPr lang="en-US" sz="3600" b="0" dirty="0" err="1"/>
              <a:t>hypercortisolism</a:t>
            </a:r>
            <a:r>
              <a:rPr lang="en-US" sz="3600" b="0" dirty="0"/>
              <a:t> criteria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13982"/>
              </p:ext>
            </p:extLst>
          </p:nvPr>
        </p:nvGraphicFramePr>
        <p:xfrm>
          <a:off x="0" y="908720"/>
          <a:ext cx="9180512" cy="5949280"/>
        </p:xfrm>
        <a:graphic>
          <a:graphicData uri="http://schemas.openxmlformats.org/drawingml/2006/table">
            <a:tbl>
              <a:tblPr firstRow="1" bandRow="1">
                <a:tableStyleId>{5C22544A-7EE6-4342-B048-85BDC9FD1C3A}</a:tableStyleId>
              </a:tblPr>
              <a:tblGrid>
                <a:gridCol w="3405674"/>
                <a:gridCol w="5774838"/>
              </a:tblGrid>
              <a:tr h="537967">
                <a:tc>
                  <a:txBody>
                    <a:bodyPr/>
                    <a:lstStyle/>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1 or more</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txBody>
                  <a:tcPr/>
                </a:tc>
                <a:tc>
                  <a:txBody>
                    <a:bodyPr/>
                    <a:lstStyle/>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Plus recent onset of ≥ 1</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txBody>
                  <a:tcPr/>
                </a:tc>
              </a:tr>
              <a:tr h="5411313">
                <a:tc>
                  <a:txBody>
                    <a:bodyPr/>
                    <a:lstStyle/>
                    <a:p>
                      <a:r>
                        <a:rPr lang="pt-BR" sz="2800" b="0" kern="1200" baseline="0" dirty="0" smtClean="0">
                          <a:solidFill>
                            <a:schemeClr val="tx1"/>
                          </a:solidFill>
                          <a:latin typeface="Times New Roman" panose="02020603050405020304" pitchFamily="18" charset="0"/>
                          <a:ea typeface="+mj-ea"/>
                          <a:cs typeface="Times New Roman" panose="02020603050405020304" pitchFamily="18" charset="0"/>
                        </a:rPr>
                        <a:t>Serum cortisol ≥ 41 μg/dL  (1100 nmol/L)</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24-h UFC &gt; 4-fold ULN</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Severe hypokalemia </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(&lt; 3.0 </a:t>
                      </a:r>
                      <a:r>
                        <a:rPr lang="en-US" sz="2800" b="0" kern="1200" baseline="0" dirty="0" err="1" smtClean="0">
                          <a:solidFill>
                            <a:schemeClr val="tx1"/>
                          </a:solidFill>
                          <a:latin typeface="Times New Roman" panose="02020603050405020304" pitchFamily="18" charset="0"/>
                          <a:ea typeface="+mj-ea"/>
                          <a:cs typeface="Times New Roman" panose="02020603050405020304" pitchFamily="18" charset="0"/>
                        </a:rPr>
                        <a:t>mmol</a:t>
                      </a:r>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/L)</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txBody>
                  <a:tcPr/>
                </a:tc>
                <a:tc>
                  <a:txBody>
                    <a:bodyPr/>
                    <a:lstStyle/>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Sepsis</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Opportunistic infection</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Intractable hypokalemia</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Uncontrolled hypertension</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Edema</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Heart failure</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Intestinal hemorrhage</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Acute psychosis (glucocorticoid induced)</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Progressive debilitating myopathy</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Thromboembolism</a:t>
                      </a:r>
                    </a:p>
                    <a:p>
                      <a:r>
                        <a:rPr lang="en-US" sz="2800" b="0" kern="1200" baseline="0" dirty="0" smtClean="0">
                          <a:solidFill>
                            <a:schemeClr val="tx1"/>
                          </a:solidFill>
                          <a:latin typeface="Times New Roman" panose="02020603050405020304" pitchFamily="18" charset="0"/>
                          <a:ea typeface="+mj-ea"/>
                          <a:cs typeface="Times New Roman" panose="02020603050405020304" pitchFamily="18" charset="0"/>
                        </a:rPr>
                        <a:t>Uncontrolled hyperglycemia/DKA </a:t>
                      </a:r>
                      <a:endParaRPr lang="en-US" sz="2800" b="0" kern="1200" baseline="0" dirty="0">
                        <a:solidFill>
                          <a:schemeClr val="tx1"/>
                        </a:solidFill>
                        <a:latin typeface="Times New Roman" panose="02020603050405020304" pitchFamily="18" charset="0"/>
                        <a:ea typeface="+mj-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3576076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Vemurafenib</a:t>
            </a:r>
            <a:endParaRPr lang="en-US" dirty="0"/>
          </a:p>
        </p:txBody>
      </p:sp>
      <p:sp>
        <p:nvSpPr>
          <p:cNvPr id="3" name="Content Placeholder 2"/>
          <p:cNvSpPr>
            <a:spLocks noGrp="1"/>
          </p:cNvSpPr>
          <p:nvPr>
            <p:ph idx="1"/>
          </p:nvPr>
        </p:nvSpPr>
        <p:spPr/>
        <p:txBody>
          <a:bodyPr/>
          <a:lstStyle/>
          <a:p>
            <a:r>
              <a:rPr lang="en-US" dirty="0" smtClean="0"/>
              <a:t> </a:t>
            </a:r>
            <a:r>
              <a:rPr lang="en-US" dirty="0"/>
              <a:t>is a BRAF inhibitor marketed to </a:t>
            </a:r>
            <a:r>
              <a:rPr lang="en-US" dirty="0" smtClean="0"/>
              <a:t>treat: </a:t>
            </a:r>
          </a:p>
          <a:p>
            <a:r>
              <a:rPr lang="en-US" dirty="0" smtClean="0"/>
              <a:t>BRAF mutation– positive </a:t>
            </a:r>
            <a:r>
              <a:rPr lang="en-US" dirty="0" smtClean="0">
                <a:solidFill>
                  <a:srgbClr val="C00000"/>
                </a:solidFill>
              </a:rPr>
              <a:t>melanoma</a:t>
            </a:r>
          </a:p>
          <a:p>
            <a:r>
              <a:rPr lang="en-US" dirty="0" smtClean="0"/>
              <a:t> </a:t>
            </a:r>
            <a:endParaRPr lang="en-US" dirty="0"/>
          </a:p>
          <a:p>
            <a:r>
              <a:rPr lang="en-US" dirty="0" smtClean="0"/>
              <a:t> </a:t>
            </a:r>
            <a:r>
              <a:rPr lang="en-US" dirty="0"/>
              <a:t>BRAF V600-mutation–positive </a:t>
            </a:r>
            <a:r>
              <a:rPr lang="en-US" dirty="0" err="1" smtClean="0">
                <a:solidFill>
                  <a:srgbClr val="C00000"/>
                </a:solidFill>
              </a:rPr>
              <a:t>Erdheim</a:t>
            </a:r>
            <a:r>
              <a:rPr lang="en-US" dirty="0" smtClean="0">
                <a:solidFill>
                  <a:srgbClr val="C00000"/>
                </a:solidFill>
              </a:rPr>
              <a:t>- Chester disease(Non Langerhans cell </a:t>
            </a:r>
            <a:r>
              <a:rPr lang="en-US" dirty="0" err="1" smtClean="0">
                <a:solidFill>
                  <a:srgbClr val="C00000"/>
                </a:solidFill>
              </a:rPr>
              <a:t>histiocytosis</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521339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err="1"/>
              <a:t>Silibinin</a:t>
            </a:r>
            <a:endParaRPr lang="en-US" dirty="0"/>
          </a:p>
        </p:txBody>
      </p:sp>
      <p:sp>
        <p:nvSpPr>
          <p:cNvPr id="5" name="Subtitle 4"/>
          <p:cNvSpPr>
            <a:spLocks noGrp="1"/>
          </p:cNvSpPr>
          <p:nvPr>
            <p:ph type="subTitle" idx="1"/>
          </p:nvPr>
        </p:nvSpPr>
        <p:spPr/>
        <p:txBody>
          <a:bodyPr/>
          <a:lstStyle/>
          <a:p>
            <a:r>
              <a:rPr lang="en-US" dirty="0" smtClean="0">
                <a:solidFill>
                  <a:schemeClr val="tx1"/>
                </a:solidFill>
              </a:rPr>
              <a:t>HSP90</a:t>
            </a:r>
            <a:r>
              <a:rPr lang="en-US" dirty="0">
                <a:solidFill>
                  <a:schemeClr val="tx1"/>
                </a:solidFill>
              </a:rPr>
              <a:t> inhibitors </a:t>
            </a:r>
          </a:p>
        </p:txBody>
      </p:sp>
    </p:spTree>
    <p:extLst>
      <p:ext uri="{BB962C8B-B14F-4D97-AF65-F5344CB8AC3E}">
        <p14:creationId xmlns:p14="http://schemas.microsoft.com/office/powerpoint/2010/main" val="39852301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301006"/>
          </a:xfrm>
        </p:spPr>
        <p:txBody>
          <a:bodyPr/>
          <a:lstStyle/>
          <a:p>
            <a:r>
              <a:rPr lang="en-US" dirty="0" smtClean="0"/>
              <a:t>HSP90 &amp; </a:t>
            </a:r>
            <a:r>
              <a:rPr lang="en-US" dirty="0"/>
              <a:t>GR</a:t>
            </a:r>
          </a:p>
        </p:txBody>
      </p:sp>
      <p:sp>
        <p:nvSpPr>
          <p:cNvPr id="3" name="Content Placeholder 2"/>
          <p:cNvSpPr>
            <a:spLocks noGrp="1"/>
          </p:cNvSpPr>
          <p:nvPr>
            <p:ph idx="1"/>
          </p:nvPr>
        </p:nvSpPr>
        <p:spPr>
          <a:xfrm>
            <a:off x="251520" y="1600200"/>
            <a:ext cx="8712968" cy="5069160"/>
          </a:xfrm>
        </p:spPr>
        <p:txBody>
          <a:bodyPr>
            <a:normAutofit lnSpcReduction="10000"/>
          </a:bodyPr>
          <a:lstStyle/>
          <a:p>
            <a:r>
              <a:rPr lang="en-US" dirty="0"/>
              <a:t>The GR of the </a:t>
            </a:r>
            <a:r>
              <a:rPr lang="en-US" dirty="0" err="1"/>
              <a:t>corticotroph</a:t>
            </a:r>
            <a:r>
              <a:rPr lang="en-US" dirty="0"/>
              <a:t> cell suppresses </a:t>
            </a:r>
            <a:r>
              <a:rPr lang="en-US" dirty="0" smtClean="0"/>
              <a:t>transcription of </a:t>
            </a:r>
            <a:r>
              <a:rPr lang="en-US" dirty="0"/>
              <a:t>POMC,  </a:t>
            </a:r>
            <a:r>
              <a:rPr lang="en-US" dirty="0" smtClean="0"/>
              <a:t>a </a:t>
            </a:r>
            <a:r>
              <a:rPr lang="en-US" dirty="0"/>
              <a:t>direct precursor of </a:t>
            </a:r>
            <a:r>
              <a:rPr lang="en-US" dirty="0" smtClean="0"/>
              <a:t>ACTH.</a:t>
            </a:r>
          </a:p>
          <a:p>
            <a:r>
              <a:rPr lang="en-US" dirty="0" smtClean="0"/>
              <a:t> Heat </a:t>
            </a:r>
            <a:r>
              <a:rPr lang="en-US" dirty="0"/>
              <a:t>shock </a:t>
            </a:r>
            <a:r>
              <a:rPr lang="en-US" dirty="0" smtClean="0"/>
              <a:t>protein 90 </a:t>
            </a:r>
            <a:r>
              <a:rPr lang="en-US" dirty="0"/>
              <a:t>(HSP90</a:t>
            </a:r>
            <a:r>
              <a:rPr lang="en-US" dirty="0" smtClean="0"/>
              <a:t>)</a:t>
            </a:r>
          </a:p>
          <a:p>
            <a:pPr lvl="1"/>
            <a:r>
              <a:rPr lang="en-US" dirty="0" smtClean="0"/>
              <a:t>is </a:t>
            </a:r>
            <a:r>
              <a:rPr lang="en-US" dirty="0"/>
              <a:t>essential for proper folding of the </a:t>
            </a:r>
            <a:r>
              <a:rPr lang="en-US" dirty="0" smtClean="0"/>
              <a:t>ligand binding domain </a:t>
            </a:r>
            <a:r>
              <a:rPr lang="en-US" dirty="0"/>
              <a:t>of GRs</a:t>
            </a:r>
            <a:r>
              <a:rPr lang="en-US" dirty="0" smtClean="0"/>
              <a:t>.</a:t>
            </a:r>
          </a:p>
          <a:p>
            <a:pPr lvl="1"/>
            <a:r>
              <a:rPr lang="en-US" dirty="0"/>
              <a:t>However, the excessive </a:t>
            </a:r>
            <a:r>
              <a:rPr lang="en-US" dirty="0" smtClean="0"/>
              <a:t>expression and </a:t>
            </a:r>
            <a:r>
              <a:rPr lang="en-US" dirty="0"/>
              <a:t>continued binding of HSP90 to GRs </a:t>
            </a:r>
            <a:r>
              <a:rPr lang="en-US" dirty="0">
                <a:solidFill>
                  <a:srgbClr val="FF0000"/>
                </a:solidFill>
              </a:rPr>
              <a:t>inhibits the </a:t>
            </a:r>
            <a:r>
              <a:rPr lang="en-US" dirty="0" smtClean="0">
                <a:solidFill>
                  <a:srgbClr val="FF0000"/>
                </a:solidFill>
              </a:rPr>
              <a:t>GR transcriptional </a:t>
            </a:r>
            <a:r>
              <a:rPr lang="en-US" dirty="0">
                <a:solidFill>
                  <a:srgbClr val="FF0000"/>
                </a:solidFill>
              </a:rPr>
              <a:t>activity </a:t>
            </a:r>
            <a:r>
              <a:rPr lang="en-US" dirty="0"/>
              <a:t>by reducing DNA binding, </a:t>
            </a:r>
            <a:r>
              <a:rPr lang="en-US" dirty="0" smtClean="0"/>
              <a:t>resulting in </a:t>
            </a:r>
            <a:r>
              <a:rPr lang="en-US" dirty="0"/>
              <a:t>partial </a:t>
            </a:r>
            <a:r>
              <a:rPr lang="en-US" dirty="0" err="1"/>
              <a:t>corticotroph</a:t>
            </a:r>
            <a:r>
              <a:rPr lang="en-US" dirty="0"/>
              <a:t> adenoma </a:t>
            </a:r>
            <a:r>
              <a:rPr lang="en-US" dirty="0">
                <a:solidFill>
                  <a:srgbClr val="C00000"/>
                </a:solidFill>
              </a:rPr>
              <a:t>GC resistance</a:t>
            </a:r>
            <a:r>
              <a:rPr lang="en-US" dirty="0" smtClean="0"/>
              <a:t>.</a:t>
            </a:r>
          </a:p>
        </p:txBody>
      </p:sp>
    </p:spTree>
    <p:extLst>
      <p:ext uri="{BB962C8B-B14F-4D97-AF65-F5344CB8AC3E}">
        <p14:creationId xmlns:p14="http://schemas.microsoft.com/office/powerpoint/2010/main" val="19198603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Silibinin</a:t>
            </a:r>
            <a:endParaRPr lang="en-US" dirty="0"/>
          </a:p>
        </p:txBody>
      </p:sp>
      <p:sp>
        <p:nvSpPr>
          <p:cNvPr id="3" name="Content Placeholder 2"/>
          <p:cNvSpPr>
            <a:spLocks noGrp="1"/>
          </p:cNvSpPr>
          <p:nvPr>
            <p:ph idx="1"/>
          </p:nvPr>
        </p:nvSpPr>
        <p:spPr/>
        <p:txBody>
          <a:bodyPr/>
          <a:lstStyle/>
          <a:p>
            <a:r>
              <a:rPr lang="en-US" dirty="0"/>
              <a:t>Therefore, HSP90 </a:t>
            </a:r>
            <a:r>
              <a:rPr lang="en-US" dirty="0" smtClean="0"/>
              <a:t>inhibitors may </a:t>
            </a:r>
            <a:r>
              <a:rPr lang="en-US" dirty="0"/>
              <a:t>release GRs from HSP, restoring GC sensitivity</a:t>
            </a:r>
          </a:p>
        </p:txBody>
      </p:sp>
    </p:spTree>
    <p:extLst>
      <p:ext uri="{BB962C8B-B14F-4D97-AF65-F5344CB8AC3E}">
        <p14:creationId xmlns:p14="http://schemas.microsoft.com/office/powerpoint/2010/main" val="31187948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t>Silibinin</a:t>
            </a:r>
            <a:r>
              <a:rPr lang="en-US" b="0" dirty="0" smtClean="0"/>
              <a:t> (</a:t>
            </a:r>
            <a:r>
              <a:rPr lang="en-US" b="0" dirty="0" err="1"/>
              <a:t>Legalon</a:t>
            </a:r>
            <a:r>
              <a:rPr lang="en-US" b="0" dirty="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compound obtained from the </a:t>
            </a:r>
            <a:r>
              <a:rPr lang="en-US" b="1" i="1" dirty="0" smtClean="0"/>
              <a:t>milk thistle </a:t>
            </a:r>
            <a:r>
              <a:rPr lang="en-US" b="1" i="1" dirty="0"/>
              <a:t>plant </a:t>
            </a:r>
            <a:r>
              <a:rPr lang="en-US" dirty="0"/>
              <a:t>(</a:t>
            </a:r>
            <a:r>
              <a:rPr lang="en-US" i="1" dirty="0" err="1"/>
              <a:t>Silybum</a:t>
            </a:r>
            <a:r>
              <a:rPr lang="en-US" i="1" dirty="0"/>
              <a:t> </a:t>
            </a:r>
            <a:r>
              <a:rPr lang="en-US" i="1" dirty="0" err="1"/>
              <a:t>marianum</a:t>
            </a:r>
            <a:r>
              <a:rPr lang="en-US" dirty="0"/>
              <a:t>), is a </a:t>
            </a:r>
            <a:r>
              <a:rPr lang="en-US" dirty="0">
                <a:solidFill>
                  <a:srgbClr val="C00000"/>
                </a:solidFill>
              </a:rPr>
              <a:t>C-terminal inhibitor</a:t>
            </a:r>
          </a:p>
          <a:p>
            <a:r>
              <a:rPr lang="en-US" dirty="0">
                <a:solidFill>
                  <a:srgbClr val="C00000"/>
                </a:solidFill>
              </a:rPr>
              <a:t>of HSP90</a:t>
            </a:r>
            <a:r>
              <a:rPr lang="en-US" dirty="0"/>
              <a:t> that has been used for the treatment of </a:t>
            </a:r>
            <a:r>
              <a:rPr lang="en-US" dirty="0" err="1" smtClean="0"/>
              <a:t>amatoxin</a:t>
            </a:r>
            <a:r>
              <a:rPr lang="en-US" dirty="0"/>
              <a:t> </a:t>
            </a:r>
            <a:r>
              <a:rPr lang="en-US" dirty="0" smtClean="0"/>
              <a:t>poisoning-induced </a:t>
            </a:r>
            <a:r>
              <a:rPr lang="en-US" dirty="0"/>
              <a:t>hepatotoxicity, with a good safety profile</a:t>
            </a:r>
            <a:endParaRPr lang="en-US" dirty="0" smtClean="0"/>
          </a:p>
          <a:p>
            <a:r>
              <a:rPr lang="en-US" dirty="0" smtClean="0"/>
              <a:t>Prostate </a:t>
            </a:r>
            <a:r>
              <a:rPr lang="en-US" dirty="0"/>
              <a:t>cancer</a:t>
            </a:r>
          </a:p>
          <a:p>
            <a:r>
              <a:rPr lang="en-US" dirty="0"/>
              <a:t>Breast cancer</a:t>
            </a:r>
          </a:p>
          <a:p>
            <a:r>
              <a:rPr lang="en-US" dirty="0"/>
              <a:t>Hepatocellular carcinoma</a:t>
            </a:r>
          </a:p>
          <a:p>
            <a:r>
              <a:rPr lang="en-US" dirty="0"/>
              <a:t>Lymphoblastic leukemia</a:t>
            </a:r>
          </a:p>
          <a:p>
            <a:endParaRPr lang="en-US" dirty="0"/>
          </a:p>
        </p:txBody>
      </p:sp>
    </p:spTree>
    <p:extLst>
      <p:ext uri="{BB962C8B-B14F-4D97-AF65-F5344CB8AC3E}">
        <p14:creationId xmlns:p14="http://schemas.microsoft.com/office/powerpoint/2010/main" val="19837622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Testicular Orphan Receptor </a:t>
            </a:r>
            <a:r>
              <a:rPr lang="en-US" b="0" dirty="0" smtClean="0"/>
              <a:t>4(TR4)</a:t>
            </a:r>
            <a:endParaRPr lang="en-US" dirty="0"/>
          </a:p>
        </p:txBody>
      </p:sp>
      <p:sp>
        <p:nvSpPr>
          <p:cNvPr id="3" name="Content Placeholder 2"/>
          <p:cNvSpPr>
            <a:spLocks noGrp="1"/>
          </p:cNvSpPr>
          <p:nvPr>
            <p:ph idx="1"/>
          </p:nvPr>
        </p:nvSpPr>
        <p:spPr>
          <a:xfrm>
            <a:off x="457200" y="1600200"/>
            <a:ext cx="8229600" cy="5141168"/>
          </a:xfrm>
        </p:spPr>
        <p:txBody>
          <a:bodyPr>
            <a:normAutofit lnSpcReduction="10000"/>
          </a:bodyPr>
          <a:lstStyle/>
          <a:p>
            <a:r>
              <a:rPr lang="en-US" dirty="0"/>
              <a:t>nuclear </a:t>
            </a:r>
            <a:r>
              <a:rPr lang="en-US" dirty="0" smtClean="0"/>
              <a:t>receptor</a:t>
            </a:r>
          </a:p>
          <a:p>
            <a:r>
              <a:rPr lang="en-US" dirty="0"/>
              <a:t>lacks a specific </a:t>
            </a:r>
            <a:r>
              <a:rPr lang="en-US" dirty="0" smtClean="0"/>
              <a:t>ligand</a:t>
            </a:r>
          </a:p>
          <a:p>
            <a:r>
              <a:rPr lang="en-US" dirty="0" err="1"/>
              <a:t>Corticotroph</a:t>
            </a:r>
            <a:r>
              <a:rPr lang="en-US" dirty="0"/>
              <a:t> </a:t>
            </a:r>
            <a:r>
              <a:rPr lang="en-US" dirty="0" smtClean="0"/>
              <a:t>tumors have </a:t>
            </a:r>
            <a:r>
              <a:rPr lang="en-US" dirty="0"/>
              <a:t>an over expression of </a:t>
            </a:r>
            <a:r>
              <a:rPr lang="en-US" dirty="0" smtClean="0"/>
              <a:t>TR4:</a:t>
            </a:r>
          </a:p>
          <a:p>
            <a:r>
              <a:rPr lang="en-US" dirty="0" smtClean="0">
                <a:latin typeface="Times New Roman"/>
                <a:cs typeface="Times New Roman"/>
              </a:rPr>
              <a:t>↑</a:t>
            </a:r>
            <a:r>
              <a:rPr lang="en-US" dirty="0"/>
              <a:t>POMC </a:t>
            </a:r>
            <a:r>
              <a:rPr lang="en-US" dirty="0" smtClean="0"/>
              <a:t>transcription</a:t>
            </a:r>
          </a:p>
          <a:p>
            <a:r>
              <a:rPr lang="en-US" dirty="0"/>
              <a:t>cell proliferation</a:t>
            </a:r>
          </a:p>
          <a:p>
            <a:r>
              <a:rPr lang="en-US" dirty="0" smtClean="0"/>
              <a:t>Blunting the </a:t>
            </a:r>
            <a:r>
              <a:rPr lang="en-US" dirty="0"/>
              <a:t>interaction of cortisol with </a:t>
            </a:r>
            <a:r>
              <a:rPr lang="en-US" dirty="0" smtClean="0"/>
              <a:t>GR</a:t>
            </a:r>
          </a:p>
          <a:p>
            <a:r>
              <a:rPr lang="en-US" dirty="0"/>
              <a:t>but there are no </a:t>
            </a:r>
            <a:r>
              <a:rPr lang="en-US" dirty="0" smtClean="0"/>
              <a:t>developed molecules </a:t>
            </a:r>
            <a:r>
              <a:rPr lang="en-US" dirty="0"/>
              <a:t>known to inhibit or antagonize this </a:t>
            </a:r>
            <a:r>
              <a:rPr lang="en-US" dirty="0" smtClean="0"/>
              <a:t>orphan receptor </a:t>
            </a:r>
            <a:r>
              <a:rPr lang="en-US" dirty="0"/>
              <a:t>activity.</a:t>
            </a:r>
            <a:endParaRPr lang="en-US" dirty="0" smtClean="0"/>
          </a:p>
          <a:p>
            <a:endParaRPr lang="en-US" dirty="0"/>
          </a:p>
        </p:txBody>
      </p:sp>
    </p:spTree>
    <p:extLst>
      <p:ext uri="{BB962C8B-B14F-4D97-AF65-F5344CB8AC3E}">
        <p14:creationId xmlns:p14="http://schemas.microsoft.com/office/powerpoint/2010/main" val="34703114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Monoclonal Antibodies Against ACTH</a:t>
            </a:r>
            <a:endParaRPr lang="en-US" dirty="0"/>
          </a:p>
        </p:txBody>
      </p:sp>
      <p:sp>
        <p:nvSpPr>
          <p:cNvPr id="3" name="Content Placeholder 2"/>
          <p:cNvSpPr>
            <a:spLocks noGrp="1"/>
          </p:cNvSpPr>
          <p:nvPr>
            <p:ph idx="1"/>
          </p:nvPr>
        </p:nvSpPr>
        <p:spPr/>
        <p:txBody>
          <a:bodyPr/>
          <a:lstStyle/>
          <a:p>
            <a:r>
              <a:rPr lang="en-US" dirty="0"/>
              <a:t>ALD1613 is a novel long-acting monoclonal antibody that</a:t>
            </a:r>
          </a:p>
          <a:p>
            <a:r>
              <a:rPr lang="en-US" dirty="0"/>
              <a:t>controls ACTH-driven pharmacology</a:t>
            </a:r>
            <a:r>
              <a:rPr lang="en-US" dirty="0" smtClean="0"/>
              <a:t>.</a:t>
            </a:r>
          </a:p>
          <a:p>
            <a:r>
              <a:rPr lang="en-US" dirty="0"/>
              <a:t>To date, there are no ongoing clinical phase I </a:t>
            </a:r>
            <a:r>
              <a:rPr lang="en-US" dirty="0" smtClean="0"/>
              <a:t>studies for </a:t>
            </a:r>
            <a:r>
              <a:rPr lang="en-US" dirty="0"/>
              <a:t>this drug.</a:t>
            </a:r>
          </a:p>
        </p:txBody>
      </p:sp>
    </p:spTree>
    <p:extLst>
      <p:ext uri="{BB962C8B-B14F-4D97-AF65-F5344CB8AC3E}">
        <p14:creationId xmlns:p14="http://schemas.microsoft.com/office/powerpoint/2010/main" val="9962318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MicroRNA Manipulation</a:t>
            </a:r>
            <a:endParaRPr lang="en-US" dirty="0"/>
          </a:p>
        </p:txBody>
      </p:sp>
      <p:sp>
        <p:nvSpPr>
          <p:cNvPr id="3" name="Content Placeholder 2"/>
          <p:cNvSpPr>
            <a:spLocks noGrp="1"/>
          </p:cNvSpPr>
          <p:nvPr>
            <p:ph idx="1"/>
          </p:nvPr>
        </p:nvSpPr>
        <p:spPr/>
        <p:txBody>
          <a:bodyPr>
            <a:normAutofit/>
          </a:bodyPr>
          <a:lstStyle/>
          <a:p>
            <a:r>
              <a:rPr lang="en-US" dirty="0"/>
              <a:t>Likewise, </a:t>
            </a:r>
            <a:r>
              <a:rPr lang="en-US" dirty="0" smtClean="0"/>
              <a:t>miRNAs seem </a:t>
            </a:r>
            <a:r>
              <a:rPr lang="en-US" dirty="0"/>
              <a:t>to </a:t>
            </a:r>
            <a:r>
              <a:rPr lang="en-US" b="1" i="1" dirty="0"/>
              <a:t>influence various genes</a:t>
            </a:r>
            <a:r>
              <a:rPr lang="en-US" dirty="0"/>
              <a:t> associated with the </a:t>
            </a:r>
            <a:r>
              <a:rPr lang="en-US" dirty="0" smtClean="0"/>
              <a:t>pathogenesis of </a:t>
            </a:r>
            <a:r>
              <a:rPr lang="en-US" dirty="0"/>
              <a:t>pituitary adenomas, and altered expression </a:t>
            </a:r>
            <a:r>
              <a:rPr lang="en-US" dirty="0" smtClean="0"/>
              <a:t>has been </a:t>
            </a:r>
            <a:r>
              <a:rPr lang="en-US" dirty="0"/>
              <a:t>described in a specific fashion related to </a:t>
            </a:r>
            <a:r>
              <a:rPr lang="en-US" dirty="0" smtClean="0"/>
              <a:t>clinical and </a:t>
            </a:r>
            <a:r>
              <a:rPr lang="en-US" dirty="0"/>
              <a:t>therapeutic characteristics of the adenomatous </a:t>
            </a:r>
            <a:r>
              <a:rPr lang="en-US" dirty="0" smtClean="0"/>
              <a:t>tissue, </a:t>
            </a:r>
            <a:r>
              <a:rPr lang="en-US" dirty="0"/>
              <a:t>including ACTH-secreting </a:t>
            </a:r>
            <a:r>
              <a:rPr lang="en-US" dirty="0" smtClean="0"/>
              <a:t>tumors.</a:t>
            </a:r>
            <a:endParaRPr lang="en-US" dirty="0"/>
          </a:p>
        </p:txBody>
      </p:sp>
    </p:spTree>
    <p:extLst>
      <p:ext uri="{BB962C8B-B14F-4D97-AF65-F5344CB8AC3E}">
        <p14:creationId xmlns:p14="http://schemas.microsoft.com/office/powerpoint/2010/main" val="25251981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Glucocorticoid Receptor Antagonists</a:t>
            </a:r>
          </a:p>
        </p:txBody>
      </p:sp>
      <p:sp>
        <p:nvSpPr>
          <p:cNvPr id="5" name="Subtitle 4"/>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17" y="3874470"/>
            <a:ext cx="1965003" cy="185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6050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6910749"/>
              </p:ext>
            </p:extLst>
          </p:nvPr>
        </p:nvGraphicFramePr>
        <p:xfrm>
          <a:off x="1" y="0"/>
          <a:ext cx="9143998" cy="6895728"/>
        </p:xfrm>
        <a:graphic>
          <a:graphicData uri="http://schemas.openxmlformats.org/drawingml/2006/table">
            <a:tbl>
              <a:tblPr firstRow="1" bandRow="1">
                <a:tableStyleId>{5C22544A-7EE6-4342-B048-85BDC9FD1C3A}</a:tableStyleId>
              </a:tblPr>
              <a:tblGrid>
                <a:gridCol w="815598"/>
                <a:gridCol w="671770"/>
                <a:gridCol w="1886816"/>
                <a:gridCol w="943787"/>
                <a:gridCol w="1596750"/>
                <a:gridCol w="1956371"/>
                <a:gridCol w="852861"/>
                <a:gridCol w="420045"/>
              </a:tblGrid>
              <a:tr h="1007943">
                <a:tc gridSpan="8">
                  <a:txBody>
                    <a:bodyPr/>
                    <a:lstStyle/>
                    <a:p>
                      <a:pPr algn="ctr"/>
                      <a:r>
                        <a:rPr lang="en-US" sz="24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Current glucocorticoid receptor antagonist</a:t>
                      </a:r>
                    </a:p>
                    <a:p>
                      <a:pPr algn="ctr"/>
                      <a:r>
                        <a:rPr lang="en-US" sz="2400" b="0"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Mifepristone</a:t>
                      </a:r>
                      <a:r>
                        <a:rPr lang="en-US" sz="24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 (RU486)</a:t>
                      </a: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r>
              <a:tr h="1772985">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Family</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Target</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Mechanism of</a:t>
                      </a:r>
                    </a:p>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action</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Dose</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Effectiveness</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Side effects</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Approval </a:t>
                      </a:r>
                    </a:p>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status/use</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Clinical trials</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r>
              <a:tr h="3606986">
                <a:tc>
                  <a:txBody>
                    <a:bodyPr/>
                    <a:lstStyle/>
                    <a:p>
                      <a:r>
                        <a:rPr lang="en-US" sz="24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Antiprogestogen</a:t>
                      </a:r>
                      <a:endPar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and  </a:t>
                      </a:r>
                      <a:r>
                        <a:rPr lang="en-US" sz="24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antiglucocorticoid</a:t>
                      </a:r>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 and GR Antagonist</a:t>
                      </a:r>
                      <a:endParaRPr lang="en-US" sz="2400" dirty="0">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Blocks PR and</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 preventing</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activation</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despite high</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cortisol levels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300–1200 mg</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daily</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Glucose improvement</a:t>
                      </a:r>
                    </a:p>
                    <a:p>
                      <a:r>
                        <a:rPr lang="en-US" sz="2400" dirty="0" smtClean="0">
                          <a:latin typeface="Times New Roman" panose="02020603050405020304" pitchFamily="18" charset="0"/>
                          <a:cs typeface="Times New Roman" panose="02020603050405020304" pitchFamily="18" charset="0"/>
                        </a:rPr>
                        <a:t>60%.</a:t>
                      </a:r>
                    </a:p>
                    <a:p>
                      <a:r>
                        <a:rPr lang="en-US" sz="2400" dirty="0" smtClean="0">
                          <a:latin typeface="Times New Roman" panose="02020603050405020304" pitchFamily="18" charset="0"/>
                          <a:cs typeface="Times New Roman" panose="02020603050405020304" pitchFamily="18" charset="0"/>
                        </a:rPr>
                        <a:t>HTN</a:t>
                      </a:r>
                    </a:p>
                    <a:p>
                      <a:r>
                        <a:rPr lang="en-US" sz="2400" dirty="0" smtClean="0">
                          <a:latin typeface="Times New Roman" panose="02020603050405020304" pitchFamily="18" charset="0"/>
                          <a:cs typeface="Times New Roman" panose="02020603050405020304" pitchFamily="18" charset="0"/>
                        </a:rPr>
                        <a:t>improvement</a:t>
                      </a:r>
                    </a:p>
                    <a:p>
                      <a:r>
                        <a:rPr lang="en-US" sz="2400" dirty="0" smtClean="0">
                          <a:latin typeface="Times New Roman" panose="02020603050405020304" pitchFamily="18" charset="0"/>
                          <a:cs typeface="Times New Roman" panose="02020603050405020304" pitchFamily="18" charset="0"/>
                        </a:rPr>
                        <a:t>38%.</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Nausea, fatigue,</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headache,</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hypokalemia,</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arthralgia,</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peripheral</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edema, endometrial</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thickening,</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vaginal</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bleeding, AI</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Approved for hyperglycemia</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associated with CS</a:t>
                      </a:r>
                      <a:endParaRPr lang="en-US" sz="2400" dirty="0">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Phase III SEISMIC</a:t>
                      </a:r>
                      <a:endParaRPr lang="en-US" sz="2400" dirty="0">
                        <a:latin typeface="Times New Roman" panose="02020603050405020304" pitchFamily="18" charset="0"/>
                        <a:cs typeface="Times New Roman" panose="02020603050405020304" pitchFamily="18" charset="0"/>
                      </a:endParaRPr>
                    </a:p>
                  </a:txBody>
                  <a:tcPr vert="vert"/>
                </a:tc>
              </a:tr>
            </a:tbl>
          </a:graphicData>
        </a:graphic>
      </p:graphicFrame>
    </p:spTree>
    <p:extLst>
      <p:ext uri="{BB962C8B-B14F-4D97-AF65-F5344CB8AC3E}">
        <p14:creationId xmlns:p14="http://schemas.microsoft.com/office/powerpoint/2010/main" val="110681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61" y="908719"/>
            <a:ext cx="9118739" cy="176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871788"/>
            <a:ext cx="9144000" cy="156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 y="4900053"/>
            <a:ext cx="9137430" cy="140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50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Mifepristone</a:t>
            </a:r>
          </a:p>
        </p:txBody>
      </p:sp>
      <p:sp>
        <p:nvSpPr>
          <p:cNvPr id="3" name="Content Placeholder 2"/>
          <p:cNvSpPr>
            <a:spLocks noGrp="1"/>
          </p:cNvSpPr>
          <p:nvPr>
            <p:ph idx="1"/>
          </p:nvPr>
        </p:nvSpPr>
        <p:spPr/>
        <p:txBody>
          <a:bodyPr>
            <a:normAutofit/>
          </a:bodyPr>
          <a:lstStyle/>
          <a:p>
            <a:r>
              <a:rPr lang="en-US" dirty="0" smtClean="0"/>
              <a:t>GR antagonism at </a:t>
            </a:r>
            <a:r>
              <a:rPr lang="en-US" dirty="0"/>
              <a:t>higher </a:t>
            </a:r>
            <a:r>
              <a:rPr lang="en-US" dirty="0" smtClean="0"/>
              <a:t>doses</a:t>
            </a:r>
          </a:p>
          <a:p>
            <a:r>
              <a:rPr lang="en-US" dirty="0"/>
              <a:t>Affinity to GR is </a:t>
            </a:r>
            <a:r>
              <a:rPr lang="en-US" dirty="0" smtClean="0"/>
              <a:t>4 </a:t>
            </a:r>
            <a:r>
              <a:rPr lang="en-US" dirty="0"/>
              <a:t>times higher </a:t>
            </a:r>
            <a:r>
              <a:rPr lang="en-US" dirty="0" smtClean="0"/>
              <a:t>than dexamethasone </a:t>
            </a:r>
            <a:r>
              <a:rPr lang="en-US" dirty="0"/>
              <a:t>and 18 times higher than cortisol, </a:t>
            </a:r>
            <a:r>
              <a:rPr lang="en-US" dirty="0" smtClean="0"/>
              <a:t>with no </a:t>
            </a:r>
            <a:r>
              <a:rPr lang="en-US" dirty="0"/>
              <a:t>biological activity</a:t>
            </a:r>
            <a:r>
              <a:rPr lang="en-US" dirty="0" smtClean="0"/>
              <a:t>.</a:t>
            </a:r>
          </a:p>
          <a:p>
            <a:r>
              <a:rPr lang="en-US" dirty="0"/>
              <a:t>It also has a </a:t>
            </a:r>
            <a:r>
              <a:rPr lang="en-US" b="1" dirty="0"/>
              <a:t>weak </a:t>
            </a:r>
            <a:r>
              <a:rPr lang="en-US" b="1" dirty="0" smtClean="0"/>
              <a:t>anti-androgenic </a:t>
            </a:r>
            <a:r>
              <a:rPr lang="en-US" dirty="0" smtClean="0"/>
              <a:t>effect</a:t>
            </a:r>
            <a:r>
              <a:rPr lang="en-US" dirty="0"/>
              <a:t>, but does not bind to mineralocorticoid and </a:t>
            </a:r>
            <a:r>
              <a:rPr lang="en-US" dirty="0" smtClean="0"/>
              <a:t>estrogen receptors.</a:t>
            </a:r>
            <a:endParaRPr lang="en-US" dirty="0"/>
          </a:p>
        </p:txBody>
      </p:sp>
    </p:spTree>
    <p:extLst>
      <p:ext uri="{BB962C8B-B14F-4D97-AF65-F5344CB8AC3E}">
        <p14:creationId xmlns:p14="http://schemas.microsoft.com/office/powerpoint/2010/main" val="21783957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Mifepristone</a:t>
            </a:r>
          </a:p>
        </p:txBody>
      </p:sp>
      <p:sp>
        <p:nvSpPr>
          <p:cNvPr id="3" name="Content Placeholder 2"/>
          <p:cNvSpPr>
            <a:spLocks noGrp="1"/>
          </p:cNvSpPr>
          <p:nvPr>
            <p:ph idx="1"/>
          </p:nvPr>
        </p:nvSpPr>
        <p:spPr/>
        <p:txBody>
          <a:bodyPr/>
          <a:lstStyle/>
          <a:p>
            <a:r>
              <a:rPr lang="en-US" dirty="0" smtClean="0"/>
              <a:t>CYP450 3A4</a:t>
            </a:r>
            <a:r>
              <a:rPr lang="en-US" dirty="0" smtClean="0">
                <a:latin typeface="Times New Roman"/>
                <a:cs typeface="Times New Roman"/>
              </a:rPr>
              <a:t>→</a:t>
            </a:r>
            <a:r>
              <a:rPr lang="en-US" dirty="0">
                <a:latin typeface="Times New Roman"/>
                <a:cs typeface="Times New Roman"/>
              </a:rPr>
              <a:t> ↓</a:t>
            </a:r>
            <a:r>
              <a:rPr lang="en-US" dirty="0"/>
              <a:t> mifepristone </a:t>
            </a:r>
          </a:p>
        </p:txBody>
      </p:sp>
    </p:spTree>
    <p:extLst>
      <p:ext uri="{BB962C8B-B14F-4D97-AF65-F5344CB8AC3E}">
        <p14:creationId xmlns:p14="http://schemas.microsoft.com/office/powerpoint/2010/main" val="37147233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Mifepristone</a:t>
            </a:r>
            <a:br>
              <a:rPr lang="en-US" dirty="0" smtClean="0"/>
            </a:br>
            <a:r>
              <a:rPr lang="en-US" dirty="0" smtClean="0"/>
              <a:t>(predict AI)</a:t>
            </a:r>
            <a:endParaRPr lang="en-US" dirty="0"/>
          </a:p>
        </p:txBody>
      </p:sp>
      <p:sp>
        <p:nvSpPr>
          <p:cNvPr id="3" name="Content Placeholder 2"/>
          <p:cNvSpPr>
            <a:spLocks noGrp="1"/>
          </p:cNvSpPr>
          <p:nvPr>
            <p:ph idx="1"/>
          </p:nvPr>
        </p:nvSpPr>
        <p:spPr/>
        <p:txBody>
          <a:bodyPr/>
          <a:lstStyle/>
          <a:p>
            <a:r>
              <a:rPr lang="en-US" dirty="0"/>
              <a:t>There are no biochemical tests </a:t>
            </a:r>
          </a:p>
          <a:p>
            <a:r>
              <a:rPr lang="en-US" dirty="0"/>
              <a:t>C</a:t>
            </a:r>
            <a:r>
              <a:rPr lang="en-US" dirty="0" smtClean="0"/>
              <a:t>lose </a:t>
            </a:r>
            <a:r>
              <a:rPr lang="en-US" dirty="0"/>
              <a:t>clinical </a:t>
            </a:r>
            <a:r>
              <a:rPr lang="en-US" dirty="0" smtClean="0"/>
              <a:t>evaluation</a:t>
            </a:r>
          </a:p>
          <a:p>
            <a:r>
              <a:rPr lang="en-US" dirty="0"/>
              <a:t>AI will require treatment </a:t>
            </a:r>
            <a:r>
              <a:rPr lang="en-US" dirty="0" smtClean="0"/>
              <a:t>with high-dose </a:t>
            </a:r>
            <a:r>
              <a:rPr lang="en-US" dirty="0"/>
              <a:t>dexamethasone (to overcome the GR </a:t>
            </a:r>
            <a:r>
              <a:rPr lang="en-US" dirty="0" smtClean="0"/>
              <a:t>blockade) and </a:t>
            </a:r>
            <a:r>
              <a:rPr lang="en-US" dirty="0"/>
              <a:t>mifepristone withdrawal or dose reduction</a:t>
            </a:r>
            <a:r>
              <a:rPr lang="en-US" dirty="0" smtClean="0"/>
              <a:t>.</a:t>
            </a:r>
          </a:p>
          <a:p>
            <a:endParaRPr lang="en-US" dirty="0"/>
          </a:p>
        </p:txBody>
      </p:sp>
    </p:spTree>
    <p:extLst>
      <p:ext uri="{BB962C8B-B14F-4D97-AF65-F5344CB8AC3E}">
        <p14:creationId xmlns:p14="http://schemas.microsoft.com/office/powerpoint/2010/main" val="4561672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Mifepristone</a:t>
            </a:r>
          </a:p>
        </p:txBody>
      </p:sp>
      <p:sp>
        <p:nvSpPr>
          <p:cNvPr id="3" name="Content Placeholder 2"/>
          <p:cNvSpPr>
            <a:spLocks noGrp="1"/>
          </p:cNvSpPr>
          <p:nvPr>
            <p:ph idx="1"/>
          </p:nvPr>
        </p:nvSpPr>
        <p:spPr>
          <a:xfrm>
            <a:off x="457200" y="1600200"/>
            <a:ext cx="8229600" cy="5069160"/>
          </a:xfrm>
        </p:spPr>
        <p:txBody>
          <a:bodyPr>
            <a:normAutofit/>
          </a:bodyPr>
          <a:lstStyle/>
          <a:p>
            <a:r>
              <a:rPr lang="en-US" dirty="0" smtClean="0">
                <a:solidFill>
                  <a:srgbClr val="FF0000"/>
                </a:solidFill>
              </a:rPr>
              <a:t>severe hypokalemia</a:t>
            </a:r>
            <a:r>
              <a:rPr lang="en-US" dirty="0" smtClean="0"/>
              <a:t>: </a:t>
            </a:r>
          </a:p>
          <a:p>
            <a:pPr lvl="1"/>
            <a:r>
              <a:rPr lang="en-US" dirty="0" smtClean="0"/>
              <a:t>supplementation </a:t>
            </a:r>
            <a:r>
              <a:rPr lang="en-US" dirty="0"/>
              <a:t>of </a:t>
            </a:r>
            <a:r>
              <a:rPr lang="en-US" dirty="0" smtClean="0"/>
              <a:t>potassium salts </a:t>
            </a:r>
          </a:p>
          <a:p>
            <a:pPr lvl="1"/>
            <a:r>
              <a:rPr lang="en-US" dirty="0" smtClean="0"/>
              <a:t>spironolactone </a:t>
            </a:r>
          </a:p>
          <a:p>
            <a:r>
              <a:rPr lang="en-US" dirty="0" smtClean="0">
                <a:solidFill>
                  <a:srgbClr val="FF0000"/>
                </a:solidFill>
              </a:rPr>
              <a:t>Endometrial hyperplasia </a:t>
            </a:r>
            <a:r>
              <a:rPr lang="en-US" dirty="0"/>
              <a:t>in women may be another </a:t>
            </a:r>
            <a:r>
              <a:rPr lang="en-US" dirty="0" smtClean="0"/>
              <a:t>complication</a:t>
            </a:r>
          </a:p>
          <a:p>
            <a:pPr lvl="1"/>
            <a:r>
              <a:rPr lang="en-US" dirty="0" smtClean="0"/>
              <a:t>vaginal bleeding and </a:t>
            </a:r>
            <a:r>
              <a:rPr lang="en-US" dirty="0"/>
              <a:t>further evaluation will be necessary. </a:t>
            </a:r>
            <a:endParaRPr lang="en-US" dirty="0" smtClean="0"/>
          </a:p>
          <a:p>
            <a:pPr lvl="1"/>
            <a:r>
              <a:rPr lang="en-US" dirty="0" smtClean="0"/>
              <a:t>This </a:t>
            </a:r>
            <a:r>
              <a:rPr lang="en-US" dirty="0"/>
              <a:t>drug is </a:t>
            </a:r>
            <a:r>
              <a:rPr lang="en-US" dirty="0" smtClean="0"/>
              <a:t>also </a:t>
            </a:r>
            <a:r>
              <a:rPr lang="en-US" dirty="0" smtClean="0">
                <a:solidFill>
                  <a:srgbClr val="FF0000"/>
                </a:solidFill>
              </a:rPr>
              <a:t>contraindicated</a:t>
            </a:r>
            <a:r>
              <a:rPr lang="en-US" dirty="0" smtClean="0"/>
              <a:t> </a:t>
            </a:r>
            <a:r>
              <a:rPr lang="en-US" dirty="0"/>
              <a:t>if </a:t>
            </a:r>
            <a:r>
              <a:rPr lang="en-US" dirty="0">
                <a:solidFill>
                  <a:srgbClr val="FF0000"/>
                </a:solidFill>
              </a:rPr>
              <a:t>pregnancy</a:t>
            </a:r>
            <a:r>
              <a:rPr lang="en-US" dirty="0"/>
              <a:t> is </a:t>
            </a:r>
            <a:r>
              <a:rPr lang="en-US" dirty="0" smtClean="0"/>
              <a:t>planned.</a:t>
            </a:r>
            <a:endParaRPr lang="en-US" dirty="0"/>
          </a:p>
        </p:txBody>
      </p:sp>
    </p:spTree>
    <p:extLst>
      <p:ext uri="{BB962C8B-B14F-4D97-AF65-F5344CB8AC3E}">
        <p14:creationId xmlns:p14="http://schemas.microsoft.com/office/powerpoint/2010/main" val="10485937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Mifepristone</a:t>
            </a:r>
          </a:p>
        </p:txBody>
      </p:sp>
      <p:sp>
        <p:nvSpPr>
          <p:cNvPr id="3" name="Content Placeholder 2"/>
          <p:cNvSpPr>
            <a:spLocks noGrp="1"/>
          </p:cNvSpPr>
          <p:nvPr>
            <p:ph idx="1"/>
          </p:nvPr>
        </p:nvSpPr>
        <p:spPr/>
        <p:txBody>
          <a:bodyPr/>
          <a:lstStyle/>
          <a:p>
            <a:r>
              <a:rPr lang="en-US" dirty="0" smtClean="0"/>
              <a:t>Should </a:t>
            </a:r>
            <a:r>
              <a:rPr lang="en-US" dirty="0"/>
              <a:t>symptoms of </a:t>
            </a:r>
            <a:r>
              <a:rPr lang="en-US" dirty="0" smtClean="0"/>
              <a:t>AI  </a:t>
            </a:r>
            <a:r>
              <a:rPr lang="en-US" dirty="0"/>
              <a:t>occur, we suggest giving </a:t>
            </a:r>
            <a:endParaRPr lang="en-US" dirty="0" smtClean="0"/>
          </a:p>
          <a:p>
            <a:r>
              <a:rPr lang="en-US" u="sng" dirty="0" smtClean="0"/>
              <a:t>dexamethasone</a:t>
            </a:r>
            <a:r>
              <a:rPr lang="en-US" dirty="0"/>
              <a:t> 4 mg to overcome the </a:t>
            </a:r>
            <a:r>
              <a:rPr lang="en-US" dirty="0" smtClean="0"/>
              <a:t>blockade</a:t>
            </a:r>
            <a:endParaRPr lang="en-US" dirty="0"/>
          </a:p>
        </p:txBody>
      </p:sp>
    </p:spTree>
    <p:extLst>
      <p:ext uri="{BB962C8B-B14F-4D97-AF65-F5344CB8AC3E}">
        <p14:creationId xmlns:p14="http://schemas.microsoft.com/office/powerpoint/2010/main" val="550749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211401"/>
              </p:ext>
            </p:extLst>
          </p:nvPr>
        </p:nvGraphicFramePr>
        <p:xfrm>
          <a:off x="72008" y="-1"/>
          <a:ext cx="9036496" cy="6784523"/>
        </p:xfrm>
        <a:graphic>
          <a:graphicData uri="http://schemas.openxmlformats.org/drawingml/2006/table">
            <a:tbl>
              <a:tblPr firstRow="1" bandRow="1">
                <a:tableStyleId>{5C22544A-7EE6-4342-B048-85BDC9FD1C3A}</a:tableStyleId>
              </a:tblPr>
              <a:tblGrid>
                <a:gridCol w="539552"/>
                <a:gridCol w="1656184"/>
                <a:gridCol w="936104"/>
                <a:gridCol w="2016224"/>
                <a:gridCol w="2304256"/>
                <a:gridCol w="567926"/>
                <a:gridCol w="1016250"/>
              </a:tblGrid>
              <a:tr h="1052737">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Novel</a:t>
                      </a:r>
                      <a:r>
                        <a:rPr lang="en-US" sz="3200" b="0" i="0" u="none" strike="noStrike" kern="1200" baseline="0" dirty="0" smtClean="0">
                          <a:solidFill>
                            <a:schemeClr val="bg1"/>
                          </a:solidFill>
                          <a:latin typeface="+mn-lt"/>
                          <a:ea typeface="+mn-ea"/>
                          <a:cs typeface="+mn-cs"/>
                        </a:rPr>
                        <a:t> GR antagonist: </a:t>
                      </a:r>
                      <a:r>
                        <a:rPr lang="en-US" sz="3200" b="0" i="0" u="none" strike="noStrike" kern="1200" baseline="0" dirty="0" err="1" smtClean="0">
                          <a:solidFill>
                            <a:srgbClr val="FF0000"/>
                          </a:solidFill>
                          <a:latin typeface="Times New Roman" panose="02020603050405020304" pitchFamily="18" charset="0"/>
                          <a:ea typeface="+mn-ea"/>
                          <a:cs typeface="Times New Roman" panose="02020603050405020304" pitchFamily="18" charset="0"/>
                        </a:rPr>
                        <a:t>Relacorilant</a:t>
                      </a:r>
                      <a:r>
                        <a:rPr lang="en-US" sz="32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 (CORT125134)</a:t>
                      </a: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vert="vert"/>
                </a:tc>
                <a:tc hMerge="1">
                  <a:txBody>
                    <a:bodyPr/>
                    <a:lstStyle/>
                    <a:p>
                      <a:endParaRPr lang="en-US" sz="2400" dirty="0">
                        <a:latin typeface="Times New Roman" panose="02020603050405020304" pitchFamily="18" charset="0"/>
                        <a:cs typeface="Times New Roman" panose="02020603050405020304" pitchFamily="18" charset="0"/>
                      </a:endParaRPr>
                    </a:p>
                  </a:txBody>
                  <a:tcPr vert="vert"/>
                </a:tc>
                <a:tc hMerge="1">
                  <a:txBody>
                    <a:bodyPr/>
                    <a:lstStyle/>
                    <a:p>
                      <a:endParaRPr lang="en-US" sz="2400" dirty="0">
                        <a:latin typeface="Times New Roman" panose="02020603050405020304" pitchFamily="18" charset="0"/>
                        <a:cs typeface="Times New Roman" panose="02020603050405020304" pitchFamily="18" charset="0"/>
                      </a:endParaRPr>
                    </a:p>
                  </a:txBody>
                  <a:tcPr vert="vert"/>
                </a:tc>
                <a:tc hMerge="1">
                  <a:txBody>
                    <a:bodyPr/>
                    <a:lstStyle/>
                    <a:p>
                      <a:endParaRPr lang="en-US" sz="2400" dirty="0">
                        <a:latin typeface="Times New Roman" panose="02020603050405020304" pitchFamily="18" charset="0"/>
                        <a:cs typeface="Times New Roman" panose="02020603050405020304" pitchFamily="18" charset="0"/>
                      </a:endParaRPr>
                    </a:p>
                  </a:txBody>
                  <a:tcPr vert="vert"/>
                </a:tc>
                <a:tc hMerge="1">
                  <a:txBody>
                    <a:bodyPr/>
                    <a:lstStyle/>
                    <a:p>
                      <a:endParaRPr lang="en-US" sz="2400" dirty="0">
                        <a:latin typeface="Times New Roman" panose="02020603050405020304" pitchFamily="18" charset="0"/>
                        <a:cs typeface="Times New Roman" panose="02020603050405020304" pitchFamily="18" charset="0"/>
                      </a:endParaRPr>
                    </a:p>
                  </a:txBody>
                  <a:tcPr vert="vert"/>
                </a:tc>
                <a:tc hMerge="1">
                  <a:txBody>
                    <a:bodyPr/>
                    <a:lstStyle/>
                    <a:p>
                      <a:endParaRPr lang="en-US" sz="2400" dirty="0">
                        <a:latin typeface="Times New Roman" panose="02020603050405020304" pitchFamily="18" charset="0"/>
                        <a:cs typeface="Times New Roman" panose="02020603050405020304" pitchFamily="18" charset="0"/>
                      </a:endParaRPr>
                    </a:p>
                  </a:txBody>
                  <a:tcPr vert="vert"/>
                </a:tc>
              </a:tr>
              <a:tr h="2245954">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Target</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Mechanism of</a:t>
                      </a:r>
                    </a:p>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action</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Dose</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Effectiveness</a:t>
                      </a:r>
                      <a:endPar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Side effects</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Approval</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Clinical trials</a:t>
                      </a:r>
                      <a:endParaRPr lang="en-US" sz="2400" dirty="0">
                        <a:solidFill>
                          <a:schemeClr val="tx1"/>
                        </a:solidFill>
                        <a:latin typeface="Times New Roman" panose="02020603050405020304" pitchFamily="18" charset="0"/>
                        <a:cs typeface="Times New Roman" panose="02020603050405020304" pitchFamily="18" charset="0"/>
                      </a:endParaRPr>
                    </a:p>
                  </a:txBody>
                  <a:tcPr vert="vert"/>
                </a:tc>
              </a:tr>
              <a:tr h="3485832">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 Antagonist</a:t>
                      </a:r>
                      <a:endParaRPr lang="en-US" sz="2400" dirty="0">
                        <a:latin typeface="Times New Roman" panose="02020603050405020304" pitchFamily="18" charset="0"/>
                        <a:cs typeface="Times New Roman" panose="02020603050405020304" pitchFamily="18" charset="0"/>
                      </a:endParaRPr>
                    </a:p>
                  </a:txBody>
                  <a:tcPr vert="vert"/>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Blocks GR,</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preventing activation</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despite</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high cortisol</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levels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100–400 mg QD</a:t>
                      </a:r>
                    </a:p>
                    <a:p>
                      <a:r>
                        <a:rPr lang="en-US" sz="2400" dirty="0" smtClean="0"/>
                        <a:t> Oral</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Glucose improvement</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in 81.8%.</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HTN</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improvement in</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45.5%</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Musculoskeletal</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and gastrointestinal,</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AI</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Not approved</a:t>
                      </a:r>
                    </a:p>
                  </a:txBody>
                  <a:tcPr vert="vert"/>
                </a:tc>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Phase I prospective</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Ongoing phase II</a:t>
                      </a:r>
                      <a:endParaRPr lang="en-US" sz="2400" dirty="0">
                        <a:latin typeface="Times New Roman" panose="02020603050405020304" pitchFamily="18" charset="0"/>
                        <a:cs typeface="Times New Roman" panose="02020603050405020304" pitchFamily="18" charset="0"/>
                      </a:endParaRPr>
                    </a:p>
                  </a:txBody>
                  <a:tcPr vert="vert"/>
                </a:tc>
              </a:tr>
            </a:tbl>
          </a:graphicData>
        </a:graphic>
      </p:graphicFrame>
    </p:spTree>
    <p:extLst>
      <p:ext uri="{BB962C8B-B14F-4D97-AF65-F5344CB8AC3E}">
        <p14:creationId xmlns:p14="http://schemas.microsoft.com/office/powerpoint/2010/main" val="28113149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Relacorilant</a:t>
            </a:r>
            <a:endParaRPr lang="en-US" dirty="0"/>
          </a:p>
        </p:txBody>
      </p:sp>
      <p:sp>
        <p:nvSpPr>
          <p:cNvPr id="3" name="Content Placeholder 2"/>
          <p:cNvSpPr>
            <a:spLocks noGrp="1"/>
          </p:cNvSpPr>
          <p:nvPr>
            <p:ph idx="1"/>
          </p:nvPr>
        </p:nvSpPr>
        <p:spPr/>
        <p:txBody>
          <a:bodyPr/>
          <a:lstStyle/>
          <a:p>
            <a:r>
              <a:rPr lang="en-US" dirty="0" smtClean="0"/>
              <a:t>Selective anti-GC </a:t>
            </a:r>
            <a:r>
              <a:rPr lang="en-US" dirty="0"/>
              <a:t>with very high affinity to </a:t>
            </a:r>
            <a:r>
              <a:rPr lang="en-US" dirty="0" smtClean="0"/>
              <a:t>GR</a:t>
            </a:r>
          </a:p>
          <a:p>
            <a:r>
              <a:rPr lang="en-US" dirty="0" smtClean="0"/>
              <a:t>Does </a:t>
            </a:r>
            <a:r>
              <a:rPr lang="en-US" dirty="0"/>
              <a:t>not </a:t>
            </a:r>
            <a:r>
              <a:rPr lang="en-US" dirty="0" smtClean="0"/>
              <a:t>bind PR</a:t>
            </a:r>
            <a:endParaRPr lang="en-US" dirty="0"/>
          </a:p>
          <a:p>
            <a:r>
              <a:rPr lang="en-US" dirty="0" smtClean="0"/>
              <a:t>Have not </a:t>
            </a:r>
            <a:r>
              <a:rPr lang="en-US" dirty="0" err="1" smtClean="0"/>
              <a:t>antiprogestin</a:t>
            </a:r>
            <a:r>
              <a:rPr lang="en-US" dirty="0"/>
              <a:t> </a:t>
            </a:r>
            <a:r>
              <a:rPr lang="en-US" dirty="0" smtClean="0"/>
              <a:t>side </a:t>
            </a:r>
            <a:r>
              <a:rPr lang="en-US" dirty="0"/>
              <a:t>effects such as termination of </a:t>
            </a:r>
            <a:r>
              <a:rPr lang="en-US" dirty="0" smtClean="0"/>
              <a:t>pregnancy, endometrial </a:t>
            </a:r>
            <a:r>
              <a:rPr lang="en-US" dirty="0"/>
              <a:t>hyperplasia or vaginal bleeding </a:t>
            </a:r>
            <a:endParaRPr lang="en-US" dirty="0" smtClean="0"/>
          </a:p>
          <a:p>
            <a:endParaRPr lang="en-US" dirty="0"/>
          </a:p>
        </p:txBody>
      </p:sp>
    </p:spTree>
    <p:extLst>
      <p:ext uri="{BB962C8B-B14F-4D97-AF65-F5344CB8AC3E}">
        <p14:creationId xmlns:p14="http://schemas.microsoft.com/office/powerpoint/2010/main" val="16578250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Therapies</a:t>
            </a:r>
          </a:p>
        </p:txBody>
      </p:sp>
      <p:sp>
        <p:nvSpPr>
          <p:cNvPr id="3" name="Content Placeholder 2"/>
          <p:cNvSpPr>
            <a:spLocks noGrp="1"/>
          </p:cNvSpPr>
          <p:nvPr>
            <p:ph idx="1"/>
          </p:nvPr>
        </p:nvSpPr>
        <p:spPr/>
        <p:txBody>
          <a:bodyPr/>
          <a:lstStyle/>
          <a:p>
            <a:r>
              <a:rPr lang="en-US" b="1" dirty="0"/>
              <a:t>Ketoconazole and </a:t>
            </a:r>
            <a:r>
              <a:rPr lang="en-US" b="1" dirty="0" err="1" smtClean="0"/>
              <a:t>Metyrapone</a:t>
            </a:r>
            <a:endParaRPr lang="en-US" b="1" dirty="0" smtClean="0"/>
          </a:p>
          <a:p>
            <a:r>
              <a:rPr lang="en-US" b="1" dirty="0"/>
              <a:t>Ketoconazole, </a:t>
            </a:r>
            <a:r>
              <a:rPr lang="en-US" b="1" dirty="0" err="1"/>
              <a:t>Metyrapone</a:t>
            </a:r>
            <a:r>
              <a:rPr lang="en-US" b="1" dirty="0"/>
              <a:t> and </a:t>
            </a:r>
            <a:r>
              <a:rPr lang="en-US" b="1" dirty="0" err="1" smtClean="0"/>
              <a:t>Mitotane</a:t>
            </a:r>
            <a:endParaRPr lang="en-US" b="1" dirty="0" smtClean="0"/>
          </a:p>
          <a:p>
            <a:r>
              <a:rPr lang="en-US" b="1" dirty="0" err="1"/>
              <a:t>Cabergoline</a:t>
            </a:r>
            <a:r>
              <a:rPr lang="en-US" b="1" dirty="0"/>
              <a:t> and </a:t>
            </a:r>
            <a:r>
              <a:rPr lang="en-US" b="1" dirty="0" smtClean="0"/>
              <a:t>Ketoconazole</a:t>
            </a:r>
          </a:p>
          <a:p>
            <a:r>
              <a:rPr lang="en-US" b="1" dirty="0" err="1"/>
              <a:t>Pasireotide</a:t>
            </a:r>
            <a:r>
              <a:rPr lang="en-US" b="1" dirty="0"/>
              <a:t> and </a:t>
            </a:r>
            <a:r>
              <a:rPr lang="en-US" b="1" dirty="0" err="1" smtClean="0"/>
              <a:t>Cabergoline</a:t>
            </a:r>
            <a:endParaRPr lang="en-US" b="1" dirty="0" smtClean="0"/>
          </a:p>
          <a:p>
            <a:r>
              <a:rPr lang="en-US" b="1" dirty="0" err="1"/>
              <a:t>Cabergoline</a:t>
            </a:r>
            <a:r>
              <a:rPr lang="en-US" b="1" dirty="0"/>
              <a:t>, Ketoconazole and </a:t>
            </a:r>
            <a:r>
              <a:rPr lang="en-US" b="1" dirty="0" err="1" smtClean="0"/>
              <a:t>Pasireotide</a:t>
            </a:r>
            <a:endParaRPr lang="en-US" b="1" dirty="0" smtClean="0"/>
          </a:p>
          <a:p>
            <a:r>
              <a:rPr lang="en-US" b="1" dirty="0"/>
              <a:t>Bromocriptine and Retinoic </a:t>
            </a:r>
            <a:r>
              <a:rPr lang="en-US" b="1" dirty="0" smtClean="0"/>
              <a:t>Acid</a:t>
            </a:r>
          </a:p>
          <a:p>
            <a:endParaRPr lang="en-US" dirty="0"/>
          </a:p>
        </p:txBody>
      </p:sp>
    </p:spTree>
    <p:extLst>
      <p:ext uri="{BB962C8B-B14F-4D97-AF65-F5344CB8AC3E}">
        <p14:creationId xmlns:p14="http://schemas.microsoft.com/office/powerpoint/2010/main" val="19245443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Choice of Medical Therapy and Monitoring</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34070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 treatment goals</a:t>
            </a:r>
          </a:p>
        </p:txBody>
      </p:sp>
      <p:sp>
        <p:nvSpPr>
          <p:cNvPr id="3" name="Content Placeholder 2"/>
          <p:cNvSpPr>
            <a:spLocks noGrp="1"/>
          </p:cNvSpPr>
          <p:nvPr>
            <p:ph idx="1"/>
          </p:nvPr>
        </p:nvSpPr>
        <p:spPr/>
        <p:txBody>
          <a:bodyPr/>
          <a:lstStyle/>
          <a:p>
            <a:r>
              <a:rPr lang="en-US" dirty="0" smtClean="0"/>
              <a:t>are </a:t>
            </a:r>
            <a:r>
              <a:rPr lang="en-US" dirty="0"/>
              <a:t>multiple and </a:t>
            </a:r>
            <a:r>
              <a:rPr lang="en-US" dirty="0" smtClean="0"/>
              <a:t>include: </a:t>
            </a:r>
          </a:p>
          <a:p>
            <a:r>
              <a:rPr lang="en-US" dirty="0" smtClean="0"/>
              <a:t>reversal </a:t>
            </a:r>
            <a:r>
              <a:rPr lang="en-US" dirty="0"/>
              <a:t>of </a:t>
            </a:r>
            <a:r>
              <a:rPr lang="en-US" dirty="0" smtClean="0"/>
              <a:t>clinical features</a:t>
            </a:r>
          </a:p>
          <a:p>
            <a:r>
              <a:rPr lang="en-US" dirty="0" smtClean="0"/>
              <a:t>normalization </a:t>
            </a:r>
            <a:r>
              <a:rPr lang="en-US" dirty="0"/>
              <a:t>of biochemical </a:t>
            </a:r>
            <a:r>
              <a:rPr lang="en-US" dirty="0" smtClean="0"/>
              <a:t>parameters</a:t>
            </a:r>
            <a:endParaRPr lang="en-US" dirty="0"/>
          </a:p>
          <a:p>
            <a:r>
              <a:rPr lang="en-US" dirty="0"/>
              <a:t>tumor </a:t>
            </a:r>
            <a:r>
              <a:rPr lang="en-US" dirty="0" smtClean="0"/>
              <a:t>control </a:t>
            </a:r>
          </a:p>
          <a:p>
            <a:r>
              <a:rPr lang="en-US" dirty="0" smtClean="0"/>
              <a:t>minimizing morbidity</a:t>
            </a:r>
            <a:endParaRPr lang="en-US" dirty="0"/>
          </a:p>
          <a:p>
            <a:r>
              <a:rPr lang="en-US" dirty="0" smtClean="0"/>
              <a:t>long-term </a:t>
            </a:r>
            <a:r>
              <a:rPr lang="en-US" dirty="0"/>
              <a:t>remission</a:t>
            </a:r>
          </a:p>
        </p:txBody>
      </p:sp>
    </p:spTree>
    <p:extLst>
      <p:ext uri="{BB962C8B-B14F-4D97-AF65-F5344CB8AC3E}">
        <p14:creationId xmlns:p14="http://schemas.microsoft.com/office/powerpoint/2010/main" val="86495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721" y="1484784"/>
            <a:ext cx="7772400" cy="1470025"/>
          </a:xfrm>
        </p:spPr>
        <p:txBody>
          <a:bodyPr/>
          <a:lstStyle/>
          <a:p>
            <a:r>
              <a:rPr lang="en-US" dirty="0"/>
              <a:t>Adrenal‑Directed Drugs</a:t>
            </a:r>
          </a:p>
        </p:txBody>
      </p:sp>
      <p:sp>
        <p:nvSpPr>
          <p:cNvPr id="4" name="Subtitle 3"/>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7072"/>
            <a:ext cx="914400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02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an ideal medical agent</a:t>
            </a:r>
            <a:endParaRPr lang="en-US" dirty="0"/>
          </a:p>
        </p:txBody>
      </p:sp>
      <p:sp>
        <p:nvSpPr>
          <p:cNvPr id="3" name="Content Placeholder 2"/>
          <p:cNvSpPr>
            <a:spLocks noGrp="1"/>
          </p:cNvSpPr>
          <p:nvPr>
            <p:ph idx="1"/>
          </p:nvPr>
        </p:nvSpPr>
        <p:spPr/>
        <p:txBody>
          <a:bodyPr/>
          <a:lstStyle/>
          <a:p>
            <a:r>
              <a:rPr lang="en-US" dirty="0" smtClean="0"/>
              <a:t>cost-effective</a:t>
            </a:r>
          </a:p>
          <a:p>
            <a:r>
              <a:rPr lang="en-US" dirty="0" smtClean="0"/>
              <a:t>have </a:t>
            </a:r>
            <a:r>
              <a:rPr lang="en-US" dirty="0"/>
              <a:t>a favorable </a:t>
            </a:r>
            <a:r>
              <a:rPr lang="en-US" dirty="0" smtClean="0"/>
              <a:t>pharmacokinetic profile</a:t>
            </a:r>
          </a:p>
          <a:p>
            <a:r>
              <a:rPr lang="en-US" dirty="0" smtClean="0"/>
              <a:t>be </a:t>
            </a:r>
            <a:r>
              <a:rPr lang="en-US" dirty="0"/>
              <a:t>safe </a:t>
            </a:r>
            <a:endParaRPr lang="en-US" dirty="0" smtClean="0"/>
          </a:p>
          <a:p>
            <a:r>
              <a:rPr lang="en-US" dirty="0" smtClean="0"/>
              <a:t>well tolerated</a:t>
            </a:r>
          </a:p>
          <a:p>
            <a:r>
              <a:rPr lang="en-US" dirty="0" smtClean="0"/>
              <a:t>encourage </a:t>
            </a:r>
            <a:r>
              <a:rPr lang="en-US" dirty="0"/>
              <a:t>high </a:t>
            </a:r>
            <a:r>
              <a:rPr lang="en-US" dirty="0" smtClean="0"/>
              <a:t>patient adherence</a:t>
            </a:r>
          </a:p>
          <a:p>
            <a:r>
              <a:rPr lang="en-US" dirty="0" smtClean="0"/>
              <a:t>improve </a:t>
            </a:r>
            <a:r>
              <a:rPr lang="en-US" dirty="0"/>
              <a:t>patient satisfaction</a:t>
            </a:r>
          </a:p>
        </p:txBody>
      </p:sp>
    </p:spTree>
    <p:extLst>
      <p:ext uri="{BB962C8B-B14F-4D97-AF65-F5344CB8AC3E}">
        <p14:creationId xmlns:p14="http://schemas.microsoft.com/office/powerpoint/2010/main" val="3352357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b="0" dirty="0"/>
              <a:t>S</a:t>
            </a:r>
            <a:r>
              <a:rPr lang="en-US" b="0" dirty="0" smtClean="0"/>
              <a:t>evere </a:t>
            </a:r>
            <a:r>
              <a:rPr lang="en-US" b="0" dirty="0"/>
              <a:t>or life-threatening</a:t>
            </a:r>
            <a:br>
              <a:rPr lang="en-US" b="0" dirty="0"/>
            </a:br>
            <a:r>
              <a:rPr lang="en-US" b="0" dirty="0" err="1"/>
              <a:t>hypercortisolism</a:t>
            </a:r>
            <a:endParaRPr lang="en-US" dirty="0"/>
          </a:p>
        </p:txBody>
      </p:sp>
      <p:sp>
        <p:nvSpPr>
          <p:cNvPr id="3" name="Content Placeholder 2"/>
          <p:cNvSpPr>
            <a:spLocks noGrp="1"/>
          </p:cNvSpPr>
          <p:nvPr>
            <p:ph idx="1"/>
          </p:nvPr>
        </p:nvSpPr>
        <p:spPr>
          <a:xfrm>
            <a:off x="457200" y="1916832"/>
            <a:ext cx="8229600" cy="4209331"/>
          </a:xfrm>
        </p:spPr>
        <p:txBody>
          <a:bodyPr/>
          <a:lstStyle/>
          <a:p>
            <a:r>
              <a:rPr lang="en-US" dirty="0" smtClean="0">
                <a:solidFill>
                  <a:srgbClr val="FF0000"/>
                </a:solidFill>
              </a:rPr>
              <a:t>Etomidate</a:t>
            </a:r>
            <a:r>
              <a:rPr lang="en-US" dirty="0" smtClean="0"/>
              <a:t> </a:t>
            </a:r>
            <a:r>
              <a:rPr lang="en-US" dirty="0"/>
              <a:t>is the only </a:t>
            </a:r>
            <a:r>
              <a:rPr lang="en-US" dirty="0" smtClean="0"/>
              <a:t>IV medication </a:t>
            </a:r>
            <a:r>
              <a:rPr lang="en-US" dirty="0"/>
              <a:t>available with a quick onset of </a:t>
            </a:r>
            <a:r>
              <a:rPr lang="en-US" dirty="0" smtClean="0"/>
              <a:t>action</a:t>
            </a:r>
          </a:p>
          <a:p>
            <a:r>
              <a:rPr lang="en-US" b="1" dirty="0" err="1" smtClean="0"/>
              <a:t>Metyrapone</a:t>
            </a:r>
            <a:r>
              <a:rPr lang="en-US" dirty="0" smtClean="0"/>
              <a:t> </a:t>
            </a:r>
            <a:r>
              <a:rPr lang="en-US" dirty="0"/>
              <a:t>and </a:t>
            </a:r>
            <a:r>
              <a:rPr lang="en-US" b="1" dirty="0" smtClean="0"/>
              <a:t>Ketoconazole</a:t>
            </a:r>
            <a:r>
              <a:rPr lang="en-US" dirty="0" smtClean="0"/>
              <a:t> are </a:t>
            </a:r>
            <a:r>
              <a:rPr lang="en-US" dirty="0"/>
              <a:t>also fast-acting alternative drugs</a:t>
            </a:r>
          </a:p>
        </p:txBody>
      </p:sp>
    </p:spTree>
    <p:extLst>
      <p:ext uri="{BB962C8B-B14F-4D97-AF65-F5344CB8AC3E}">
        <p14:creationId xmlns:p14="http://schemas.microsoft.com/office/powerpoint/2010/main" val="33246754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longer term therapy</a:t>
            </a:r>
          </a:p>
        </p:txBody>
      </p:sp>
      <p:sp>
        <p:nvSpPr>
          <p:cNvPr id="3" name="Content Placeholder 2"/>
          <p:cNvSpPr>
            <a:spLocks noGrp="1"/>
          </p:cNvSpPr>
          <p:nvPr>
            <p:ph idx="1"/>
          </p:nvPr>
        </p:nvSpPr>
        <p:spPr/>
        <p:txBody>
          <a:bodyPr>
            <a:normAutofit fontScale="92500" lnSpcReduction="20000"/>
          </a:bodyPr>
          <a:lstStyle/>
          <a:p>
            <a:r>
              <a:rPr lang="en-US" dirty="0" smtClean="0">
                <a:solidFill>
                  <a:srgbClr val="C00000"/>
                </a:solidFill>
              </a:rPr>
              <a:t>ketoconazole</a:t>
            </a:r>
            <a:r>
              <a:rPr lang="en-US" dirty="0" smtClean="0"/>
              <a:t> </a:t>
            </a:r>
          </a:p>
          <a:p>
            <a:r>
              <a:rPr lang="en-US" dirty="0" smtClean="0"/>
              <a:t>is </a:t>
            </a:r>
            <a:r>
              <a:rPr lang="en-US" dirty="0"/>
              <a:t>preferred </a:t>
            </a:r>
            <a:r>
              <a:rPr lang="en-US" dirty="0" smtClean="0"/>
              <a:t>in </a:t>
            </a:r>
            <a:r>
              <a:rPr lang="en-US" dirty="0" smtClean="0">
                <a:solidFill>
                  <a:srgbClr val="C00000"/>
                </a:solidFill>
              </a:rPr>
              <a:t>female</a:t>
            </a:r>
            <a:r>
              <a:rPr lang="en-US" dirty="0" smtClean="0"/>
              <a:t> </a:t>
            </a:r>
            <a:r>
              <a:rPr lang="en-US" dirty="0"/>
              <a:t>patients due to the inhibitory activity of CYP17 </a:t>
            </a:r>
            <a:r>
              <a:rPr lang="en-US" dirty="0" smtClean="0"/>
              <a:t>that blocks </a:t>
            </a:r>
            <a:r>
              <a:rPr lang="en-US" dirty="0"/>
              <a:t>adrenal androgen synthesis and </a:t>
            </a:r>
            <a:r>
              <a:rPr lang="en-US" dirty="0">
                <a:solidFill>
                  <a:srgbClr val="C00000"/>
                </a:solidFill>
              </a:rPr>
              <a:t>diminishes hirsutism</a:t>
            </a:r>
            <a:r>
              <a:rPr lang="en-US" dirty="0" smtClean="0"/>
              <a:t>.</a:t>
            </a:r>
          </a:p>
          <a:p>
            <a:r>
              <a:rPr lang="en-US" dirty="0"/>
              <a:t>Ketoconazole is less convenient for </a:t>
            </a:r>
            <a:r>
              <a:rPr lang="en-US" dirty="0">
                <a:solidFill>
                  <a:srgbClr val="FF0000"/>
                </a:solidFill>
              </a:rPr>
              <a:t>men</a:t>
            </a:r>
            <a:r>
              <a:rPr lang="en-US" dirty="0"/>
              <a:t>, who may </a:t>
            </a:r>
            <a:r>
              <a:rPr lang="en-US" dirty="0" smtClean="0"/>
              <a:t>experience </a:t>
            </a:r>
            <a:r>
              <a:rPr lang="en-US" dirty="0" smtClean="0">
                <a:solidFill>
                  <a:srgbClr val="C00000"/>
                </a:solidFill>
              </a:rPr>
              <a:t>primary </a:t>
            </a:r>
            <a:r>
              <a:rPr lang="en-US" dirty="0">
                <a:solidFill>
                  <a:srgbClr val="C00000"/>
                </a:solidFill>
              </a:rPr>
              <a:t>hypogonadism </a:t>
            </a:r>
            <a:r>
              <a:rPr lang="en-US" dirty="0"/>
              <a:t>as a drug side effect</a:t>
            </a:r>
            <a:r>
              <a:rPr lang="en-US" dirty="0" smtClean="0"/>
              <a:t>.</a:t>
            </a:r>
          </a:p>
          <a:p>
            <a:r>
              <a:rPr lang="en-US" dirty="0"/>
              <a:t>liver </a:t>
            </a:r>
            <a:r>
              <a:rPr lang="en-US" dirty="0" smtClean="0"/>
              <a:t>enzymes: </a:t>
            </a:r>
          </a:p>
          <a:p>
            <a:r>
              <a:rPr lang="en-US" dirty="0" smtClean="0"/>
              <a:t>Use in </a:t>
            </a:r>
            <a:r>
              <a:rPr lang="en-US" dirty="0"/>
              <a:t>patients with </a:t>
            </a:r>
            <a:r>
              <a:rPr lang="en-US" dirty="0">
                <a:solidFill>
                  <a:srgbClr val="FF0000"/>
                </a:solidFill>
              </a:rPr>
              <a:t>severe liver abnormalities </a:t>
            </a:r>
            <a:r>
              <a:rPr lang="en-US" dirty="0"/>
              <a:t>at baseline </a:t>
            </a:r>
            <a:r>
              <a:rPr lang="en-US" dirty="0" smtClean="0"/>
              <a:t>needs cautious </a:t>
            </a:r>
            <a:r>
              <a:rPr lang="en-US" dirty="0"/>
              <a:t>monitoring.</a:t>
            </a:r>
          </a:p>
        </p:txBody>
      </p:sp>
    </p:spTree>
    <p:extLst>
      <p:ext uri="{BB962C8B-B14F-4D97-AF65-F5344CB8AC3E}">
        <p14:creationId xmlns:p14="http://schemas.microsoft.com/office/powerpoint/2010/main" val="14890900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Metyrapone</a:t>
            </a:r>
            <a:endParaRPr lang="en-US" dirty="0"/>
          </a:p>
        </p:txBody>
      </p:sp>
      <p:sp>
        <p:nvSpPr>
          <p:cNvPr id="3" name="Content Placeholder 2"/>
          <p:cNvSpPr>
            <a:spLocks noGrp="1"/>
          </p:cNvSpPr>
          <p:nvPr>
            <p:ph idx="1"/>
          </p:nvPr>
        </p:nvSpPr>
        <p:spPr/>
        <p:txBody>
          <a:bodyPr/>
          <a:lstStyle/>
          <a:p>
            <a:r>
              <a:rPr lang="en-US" dirty="0" smtClean="0"/>
              <a:t>May cause </a:t>
            </a:r>
            <a:r>
              <a:rPr lang="en-US" dirty="0"/>
              <a:t>hirsutism in women and may be preferred for </a:t>
            </a:r>
            <a:r>
              <a:rPr lang="en-US" dirty="0">
                <a:solidFill>
                  <a:srgbClr val="C00000"/>
                </a:solidFill>
              </a:rPr>
              <a:t>men</a:t>
            </a:r>
            <a:r>
              <a:rPr lang="en-US" dirty="0"/>
              <a:t> </a:t>
            </a:r>
            <a:r>
              <a:rPr lang="en-US" dirty="0" smtClean="0"/>
              <a:t>as initial therapy</a:t>
            </a:r>
          </a:p>
          <a:p>
            <a:endParaRPr lang="en-US" dirty="0"/>
          </a:p>
        </p:txBody>
      </p:sp>
    </p:spTree>
    <p:extLst>
      <p:ext uri="{BB962C8B-B14F-4D97-AF65-F5344CB8AC3E}">
        <p14:creationId xmlns:p14="http://schemas.microsoft.com/office/powerpoint/2010/main" val="18112749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Mitotane</a:t>
            </a:r>
            <a:endParaRPr lang="en-US" dirty="0"/>
          </a:p>
        </p:txBody>
      </p:sp>
      <p:sp>
        <p:nvSpPr>
          <p:cNvPr id="3" name="Content Placeholder 2"/>
          <p:cNvSpPr>
            <a:spLocks noGrp="1"/>
          </p:cNvSpPr>
          <p:nvPr>
            <p:ph idx="1"/>
          </p:nvPr>
        </p:nvSpPr>
        <p:spPr/>
        <p:txBody>
          <a:bodyPr/>
          <a:lstStyle/>
          <a:p>
            <a:r>
              <a:rPr lang="en-US" dirty="0" smtClean="0">
                <a:solidFill>
                  <a:srgbClr val="C00000"/>
                </a:solidFill>
              </a:rPr>
              <a:t>Adrenal carcinoma</a:t>
            </a:r>
          </a:p>
          <a:p>
            <a:r>
              <a:rPr lang="en-US" dirty="0" smtClean="0"/>
              <a:t>but </a:t>
            </a:r>
            <a:r>
              <a:rPr lang="en-US" dirty="0"/>
              <a:t>neurological side effects, </a:t>
            </a:r>
            <a:r>
              <a:rPr lang="en-US" dirty="0" err="1"/>
              <a:t>adrenolysis</a:t>
            </a:r>
            <a:endParaRPr lang="en-US" dirty="0"/>
          </a:p>
          <a:p>
            <a:r>
              <a:rPr lang="en-US" dirty="0"/>
              <a:t>and </a:t>
            </a:r>
            <a:r>
              <a:rPr lang="en-US" dirty="0" err="1"/>
              <a:t>teratogenesis</a:t>
            </a:r>
            <a:r>
              <a:rPr lang="en-US" dirty="0"/>
              <a:t> may limit drug use to treat other forms </a:t>
            </a:r>
            <a:r>
              <a:rPr lang="en-US" dirty="0" smtClean="0"/>
              <a:t>of CS</a:t>
            </a:r>
            <a:r>
              <a:rPr lang="en-US" dirty="0"/>
              <a:t>.</a:t>
            </a:r>
          </a:p>
        </p:txBody>
      </p:sp>
    </p:spTree>
    <p:extLst>
      <p:ext uri="{BB962C8B-B14F-4D97-AF65-F5344CB8AC3E}">
        <p14:creationId xmlns:p14="http://schemas.microsoft.com/office/powerpoint/2010/main" val="7340586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Pituitary-directed </a:t>
            </a:r>
            <a:r>
              <a:rPr lang="en-US" dirty="0"/>
              <a:t>drugs</a:t>
            </a:r>
          </a:p>
        </p:txBody>
      </p:sp>
      <p:sp>
        <p:nvSpPr>
          <p:cNvPr id="3" name="Content Placeholder 2"/>
          <p:cNvSpPr>
            <a:spLocks noGrp="1"/>
          </p:cNvSpPr>
          <p:nvPr>
            <p:ph idx="1"/>
          </p:nvPr>
        </p:nvSpPr>
        <p:spPr/>
        <p:txBody>
          <a:bodyPr/>
          <a:lstStyle/>
          <a:p>
            <a:r>
              <a:rPr lang="en-US" dirty="0" smtClean="0"/>
              <a:t>should </a:t>
            </a:r>
            <a:r>
              <a:rPr lang="en-US" dirty="0"/>
              <a:t>only </a:t>
            </a:r>
            <a:r>
              <a:rPr lang="en-US" dirty="0" smtClean="0"/>
              <a:t>be attempted </a:t>
            </a:r>
            <a:r>
              <a:rPr lang="en-US" dirty="0"/>
              <a:t>in patients with </a:t>
            </a:r>
            <a:r>
              <a:rPr lang="en-US" dirty="0" smtClean="0"/>
              <a:t>CD</a:t>
            </a:r>
          </a:p>
          <a:p>
            <a:endParaRPr lang="en-US" dirty="0"/>
          </a:p>
        </p:txBody>
      </p:sp>
    </p:spTree>
    <p:extLst>
      <p:ext uri="{BB962C8B-B14F-4D97-AF65-F5344CB8AC3E}">
        <p14:creationId xmlns:p14="http://schemas.microsoft.com/office/powerpoint/2010/main" val="8483891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US" dirty="0" err="1"/>
              <a:t>Pasireotide</a:t>
            </a:r>
            <a:endParaRPr lang="en-US" dirty="0"/>
          </a:p>
        </p:txBody>
      </p:sp>
      <p:sp>
        <p:nvSpPr>
          <p:cNvPr id="3" name="Content Placeholder 2"/>
          <p:cNvSpPr>
            <a:spLocks noGrp="1"/>
          </p:cNvSpPr>
          <p:nvPr>
            <p:ph idx="1"/>
          </p:nvPr>
        </p:nvSpPr>
        <p:spPr>
          <a:xfrm>
            <a:off x="179512" y="1600200"/>
            <a:ext cx="8784976" cy="4997152"/>
          </a:xfrm>
        </p:spPr>
        <p:txBody>
          <a:bodyPr/>
          <a:lstStyle/>
          <a:p>
            <a:r>
              <a:rPr lang="en-US" dirty="0" smtClean="0"/>
              <a:t>can provide both:</a:t>
            </a:r>
          </a:p>
          <a:p>
            <a:r>
              <a:rPr lang="en-US" dirty="0" smtClean="0"/>
              <a:t> Biochemical</a:t>
            </a:r>
          </a:p>
          <a:p>
            <a:r>
              <a:rPr lang="en-US" dirty="0" smtClean="0"/>
              <a:t>Tumor </a:t>
            </a:r>
            <a:r>
              <a:rPr lang="en-US" dirty="0"/>
              <a:t>size </a:t>
            </a:r>
            <a:r>
              <a:rPr lang="en-US" dirty="0" smtClean="0"/>
              <a:t>shrinkage</a:t>
            </a:r>
          </a:p>
          <a:p>
            <a:r>
              <a:rPr lang="en-US" dirty="0" smtClean="0">
                <a:solidFill>
                  <a:srgbClr val="C00000"/>
                </a:solidFill>
              </a:rPr>
              <a:t>Initial treatment: </a:t>
            </a:r>
          </a:p>
          <a:p>
            <a:r>
              <a:rPr lang="en-US" dirty="0" smtClean="0"/>
              <a:t>post-surgery </a:t>
            </a:r>
            <a:r>
              <a:rPr lang="en-US" dirty="0"/>
              <a:t>in the </a:t>
            </a:r>
            <a:r>
              <a:rPr lang="en-US" dirty="0" smtClean="0"/>
              <a:t>presence of </a:t>
            </a:r>
            <a:r>
              <a:rPr lang="en-US" dirty="0"/>
              <a:t>a </a:t>
            </a:r>
            <a:r>
              <a:rPr lang="en-US" dirty="0" err="1"/>
              <a:t>macroadenoma</a:t>
            </a:r>
            <a:r>
              <a:rPr lang="en-US" dirty="0"/>
              <a:t> </a:t>
            </a:r>
            <a:endParaRPr lang="en-US" dirty="0" smtClean="0"/>
          </a:p>
          <a:p>
            <a:r>
              <a:rPr lang="en-US" dirty="0" smtClean="0"/>
              <a:t>or </a:t>
            </a:r>
            <a:r>
              <a:rPr lang="en-US" dirty="0"/>
              <a:t>a growing pituitary </a:t>
            </a:r>
            <a:r>
              <a:rPr lang="en-US" dirty="0" smtClean="0"/>
              <a:t>adenoma, regardless </a:t>
            </a:r>
            <a:r>
              <a:rPr lang="en-US" dirty="0"/>
              <a:t>of </a:t>
            </a:r>
            <a:r>
              <a:rPr lang="en-US" dirty="0" smtClean="0"/>
              <a:t>size</a:t>
            </a:r>
            <a:endParaRPr lang="en-US" dirty="0"/>
          </a:p>
        </p:txBody>
      </p:sp>
    </p:spTree>
    <p:extLst>
      <p:ext uri="{BB962C8B-B14F-4D97-AF65-F5344CB8AC3E}">
        <p14:creationId xmlns:p14="http://schemas.microsoft.com/office/powerpoint/2010/main" val="5355854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Pasireotide</a:t>
            </a:r>
            <a:endParaRPr lang="en-US" dirty="0"/>
          </a:p>
        </p:txBody>
      </p:sp>
      <p:sp>
        <p:nvSpPr>
          <p:cNvPr id="3" name="Content Placeholder 2"/>
          <p:cNvSpPr>
            <a:spLocks noGrp="1"/>
          </p:cNvSpPr>
          <p:nvPr>
            <p:ph idx="1"/>
          </p:nvPr>
        </p:nvSpPr>
        <p:spPr/>
        <p:txBody>
          <a:bodyPr/>
          <a:lstStyle/>
          <a:p>
            <a:r>
              <a:rPr lang="en-US" dirty="0" err="1"/>
              <a:t>Pasireotide</a:t>
            </a:r>
            <a:r>
              <a:rPr lang="en-US" dirty="0"/>
              <a:t> use may be </a:t>
            </a:r>
            <a:r>
              <a:rPr lang="en-US" dirty="0">
                <a:solidFill>
                  <a:srgbClr val="C00000"/>
                </a:solidFill>
              </a:rPr>
              <a:t>limited</a:t>
            </a:r>
            <a:r>
              <a:rPr lang="en-US" dirty="0"/>
              <a:t> </a:t>
            </a:r>
            <a:r>
              <a:rPr lang="en-US" dirty="0" smtClean="0"/>
              <a:t>by:</a:t>
            </a:r>
          </a:p>
          <a:p>
            <a:r>
              <a:rPr lang="en-US" dirty="0" smtClean="0"/>
              <a:t> Uncontrolled hyperglycemia</a:t>
            </a:r>
          </a:p>
          <a:p>
            <a:r>
              <a:rPr lang="en-US" dirty="0" smtClean="0"/>
              <a:t>Liver </a:t>
            </a:r>
            <a:r>
              <a:rPr lang="en-US" dirty="0"/>
              <a:t>enzyme elevation </a:t>
            </a:r>
            <a:r>
              <a:rPr lang="en-US" dirty="0" smtClean="0"/>
              <a:t> </a:t>
            </a:r>
          </a:p>
          <a:p>
            <a:r>
              <a:rPr lang="en-US" dirty="0" smtClean="0"/>
              <a:t>Gallbladder disease</a:t>
            </a:r>
            <a:endParaRPr lang="en-US" dirty="0"/>
          </a:p>
        </p:txBody>
      </p:sp>
    </p:spTree>
    <p:extLst>
      <p:ext uri="{BB962C8B-B14F-4D97-AF65-F5344CB8AC3E}">
        <p14:creationId xmlns:p14="http://schemas.microsoft.com/office/powerpoint/2010/main" val="34494669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Cabergoline</a:t>
            </a:r>
            <a:endParaRPr lang="en-US" dirty="0"/>
          </a:p>
        </p:txBody>
      </p:sp>
      <p:sp>
        <p:nvSpPr>
          <p:cNvPr id="3" name="Content Placeholder 2"/>
          <p:cNvSpPr>
            <a:spLocks noGrp="1"/>
          </p:cNvSpPr>
          <p:nvPr>
            <p:ph idx="1"/>
          </p:nvPr>
        </p:nvSpPr>
        <p:spPr/>
        <p:txBody>
          <a:bodyPr/>
          <a:lstStyle/>
          <a:p>
            <a:r>
              <a:rPr lang="en-US" dirty="0" smtClean="0"/>
              <a:t>higher doses</a:t>
            </a:r>
          </a:p>
          <a:p>
            <a:r>
              <a:rPr lang="en-US" dirty="0" smtClean="0"/>
              <a:t>but </a:t>
            </a:r>
            <a:r>
              <a:rPr lang="en-US" dirty="0"/>
              <a:t>does not induce adenoma shrinkage </a:t>
            </a:r>
            <a:r>
              <a:rPr lang="en-US" dirty="0" smtClean="0"/>
              <a:t>per se</a:t>
            </a:r>
          </a:p>
          <a:p>
            <a:r>
              <a:rPr lang="en-US" dirty="0" err="1" smtClean="0">
                <a:solidFill>
                  <a:srgbClr val="C00000"/>
                </a:solidFill>
              </a:rPr>
              <a:t>Cabergoline</a:t>
            </a:r>
            <a:r>
              <a:rPr lang="en-US" dirty="0" smtClean="0">
                <a:solidFill>
                  <a:srgbClr val="C00000"/>
                </a:solidFill>
              </a:rPr>
              <a:t> </a:t>
            </a:r>
            <a:r>
              <a:rPr lang="en-US" dirty="0">
                <a:solidFill>
                  <a:srgbClr val="C00000"/>
                </a:solidFill>
              </a:rPr>
              <a:t>contraindications</a:t>
            </a:r>
          </a:p>
          <a:p>
            <a:r>
              <a:rPr lang="en-US" dirty="0" smtClean="0"/>
              <a:t>Pre-existing psychiatric</a:t>
            </a:r>
          </a:p>
          <a:p>
            <a:r>
              <a:rPr lang="en-US" dirty="0" smtClean="0"/>
              <a:t>Heart </a:t>
            </a:r>
            <a:r>
              <a:rPr lang="en-US" dirty="0"/>
              <a:t>valve disease </a:t>
            </a:r>
            <a:endParaRPr lang="en-US" dirty="0" smtClean="0"/>
          </a:p>
          <a:p>
            <a:r>
              <a:rPr lang="en-US" dirty="0" smtClean="0"/>
              <a:t>Pulmonary fibrosis </a:t>
            </a:r>
          </a:p>
          <a:p>
            <a:endParaRPr lang="en-US" dirty="0"/>
          </a:p>
        </p:txBody>
      </p:sp>
    </p:spTree>
    <p:extLst>
      <p:ext uri="{BB962C8B-B14F-4D97-AF65-F5344CB8AC3E}">
        <p14:creationId xmlns:p14="http://schemas.microsoft.com/office/powerpoint/2010/main" val="14489470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TMZ</a:t>
            </a:r>
            <a:endParaRPr lang="en-US" dirty="0"/>
          </a:p>
        </p:txBody>
      </p:sp>
      <p:sp>
        <p:nvSpPr>
          <p:cNvPr id="3" name="Content Placeholder 2"/>
          <p:cNvSpPr>
            <a:spLocks noGrp="1"/>
          </p:cNvSpPr>
          <p:nvPr>
            <p:ph idx="1"/>
          </p:nvPr>
        </p:nvSpPr>
        <p:spPr/>
        <p:txBody>
          <a:bodyPr/>
          <a:lstStyle/>
          <a:p>
            <a:r>
              <a:rPr lang="en-US" dirty="0" smtClean="0"/>
              <a:t>Either </a:t>
            </a:r>
            <a:r>
              <a:rPr lang="en-US" dirty="0"/>
              <a:t>with or after radiotherapy, should only be used in </a:t>
            </a:r>
            <a:r>
              <a:rPr lang="en-US" dirty="0" smtClean="0"/>
              <a:t>the case </a:t>
            </a:r>
            <a:r>
              <a:rPr lang="en-US" dirty="0"/>
              <a:t>of </a:t>
            </a:r>
            <a:r>
              <a:rPr lang="en-US" dirty="0">
                <a:solidFill>
                  <a:srgbClr val="C00000"/>
                </a:solidFill>
              </a:rPr>
              <a:t>aggressive adenomas refractory</a:t>
            </a:r>
            <a:r>
              <a:rPr lang="en-US" dirty="0"/>
              <a:t> to all other </a:t>
            </a:r>
            <a:r>
              <a:rPr lang="en-US" dirty="0" smtClean="0"/>
              <a:t>treatment modalities</a:t>
            </a:r>
            <a:r>
              <a:rPr lang="en-US" dirty="0"/>
              <a:t>, or for a </a:t>
            </a:r>
            <a:r>
              <a:rPr lang="en-US" dirty="0">
                <a:solidFill>
                  <a:srgbClr val="C00000"/>
                </a:solidFill>
              </a:rPr>
              <a:t>pituitary carcinoma</a:t>
            </a:r>
            <a:r>
              <a:rPr lang="en-US" dirty="0"/>
              <a:t>.</a:t>
            </a:r>
          </a:p>
        </p:txBody>
      </p:sp>
    </p:spTree>
    <p:extLst>
      <p:ext uri="{BB962C8B-B14F-4D97-AF65-F5344CB8AC3E}">
        <p14:creationId xmlns:p14="http://schemas.microsoft.com/office/powerpoint/2010/main" val="93296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fontScale="90000"/>
          </a:bodyPr>
          <a:lstStyle/>
          <a:p>
            <a:r>
              <a:rPr lang="en-US" dirty="0">
                <a:solidFill>
                  <a:srgbClr val="FFFF00"/>
                </a:solidFill>
              </a:rPr>
              <a:t>Current Adrenal Steroidogenesis Inhibitors</a:t>
            </a:r>
          </a:p>
        </p:txBody>
      </p:sp>
      <p:sp>
        <p:nvSpPr>
          <p:cNvPr id="3" name="Content Placeholder 2"/>
          <p:cNvSpPr>
            <a:spLocks noGrp="1"/>
          </p:cNvSpPr>
          <p:nvPr>
            <p:ph idx="1"/>
          </p:nvPr>
        </p:nvSpPr>
        <p:spPr>
          <a:xfrm>
            <a:off x="457200" y="1600200"/>
            <a:ext cx="8363272" cy="4709120"/>
          </a:xfrm>
        </p:spPr>
        <p:txBody>
          <a:bodyPr/>
          <a:lstStyle/>
          <a:p>
            <a:r>
              <a:rPr lang="en-US" dirty="0" smtClean="0">
                <a:solidFill>
                  <a:schemeClr val="tx2"/>
                </a:solidFill>
              </a:rPr>
              <a:t>Reduce/normalize </a:t>
            </a:r>
            <a:r>
              <a:rPr lang="en-US" dirty="0">
                <a:solidFill>
                  <a:schemeClr val="tx2"/>
                </a:solidFill>
              </a:rPr>
              <a:t>serum </a:t>
            </a:r>
            <a:r>
              <a:rPr lang="en-US" dirty="0" smtClean="0">
                <a:solidFill>
                  <a:schemeClr val="tx2"/>
                </a:solidFill>
              </a:rPr>
              <a:t>cortisol levels </a:t>
            </a:r>
            <a:r>
              <a:rPr lang="en-US" dirty="0">
                <a:solidFill>
                  <a:schemeClr val="tx2"/>
                </a:solidFill>
              </a:rPr>
              <a:t>in </a:t>
            </a:r>
            <a:r>
              <a:rPr lang="en-US" dirty="0" smtClean="0">
                <a:solidFill>
                  <a:schemeClr val="tx2"/>
                </a:solidFill>
              </a:rPr>
              <a:t>both:</a:t>
            </a:r>
          </a:p>
          <a:p>
            <a:r>
              <a:rPr lang="en-US" dirty="0" smtClean="0">
                <a:solidFill>
                  <a:schemeClr val="tx2"/>
                </a:solidFill>
              </a:rPr>
              <a:t> </a:t>
            </a:r>
            <a:r>
              <a:rPr lang="en-US" dirty="0">
                <a:solidFill>
                  <a:schemeClr val="tx2"/>
                </a:solidFill>
              </a:rPr>
              <a:t>ACTH- and </a:t>
            </a:r>
            <a:endParaRPr lang="en-US" dirty="0" smtClean="0">
              <a:solidFill>
                <a:schemeClr val="tx2"/>
              </a:solidFill>
            </a:endParaRPr>
          </a:p>
          <a:p>
            <a:r>
              <a:rPr lang="en-US" dirty="0" smtClean="0">
                <a:solidFill>
                  <a:schemeClr val="tx2"/>
                </a:solidFill>
              </a:rPr>
              <a:t>Non-ACTH-dependent </a:t>
            </a:r>
            <a:r>
              <a:rPr lang="en-US" dirty="0">
                <a:solidFill>
                  <a:schemeClr val="tx2"/>
                </a:solidFill>
              </a:rPr>
              <a:t>CS</a:t>
            </a:r>
          </a:p>
        </p:txBody>
      </p:sp>
    </p:spTree>
    <p:extLst>
      <p:ext uri="{BB962C8B-B14F-4D97-AF65-F5344CB8AC3E}">
        <p14:creationId xmlns:p14="http://schemas.microsoft.com/office/powerpoint/2010/main" val="14215312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 antagonists</a:t>
            </a:r>
          </a:p>
        </p:txBody>
      </p:sp>
      <p:sp>
        <p:nvSpPr>
          <p:cNvPr id="3" name="Content Placeholder 2"/>
          <p:cNvSpPr>
            <a:spLocks noGrp="1"/>
          </p:cNvSpPr>
          <p:nvPr>
            <p:ph idx="1"/>
          </p:nvPr>
        </p:nvSpPr>
        <p:spPr/>
        <p:txBody>
          <a:bodyPr>
            <a:normAutofit/>
          </a:bodyPr>
          <a:lstStyle/>
          <a:p>
            <a:r>
              <a:rPr lang="en-US" dirty="0" smtClean="0"/>
              <a:t>Severe hyperglycemia</a:t>
            </a:r>
          </a:p>
          <a:p>
            <a:endParaRPr lang="en-US" dirty="0" smtClean="0">
              <a:solidFill>
                <a:srgbClr val="C00000"/>
              </a:solidFill>
            </a:endParaRPr>
          </a:p>
          <a:p>
            <a:r>
              <a:rPr lang="en-US" dirty="0" smtClean="0">
                <a:solidFill>
                  <a:srgbClr val="C00000"/>
                </a:solidFill>
              </a:rPr>
              <a:t>Should </a:t>
            </a:r>
            <a:r>
              <a:rPr lang="en-US" dirty="0">
                <a:solidFill>
                  <a:srgbClr val="C00000"/>
                </a:solidFill>
              </a:rPr>
              <a:t>not be treated with mifepristone</a:t>
            </a:r>
          </a:p>
          <a:p>
            <a:r>
              <a:rPr lang="en-US" dirty="0" smtClean="0"/>
              <a:t>women </a:t>
            </a:r>
            <a:r>
              <a:rPr lang="en-US" dirty="0"/>
              <a:t>with a history of </a:t>
            </a:r>
            <a:r>
              <a:rPr lang="en-US" dirty="0" smtClean="0"/>
              <a:t>endometrial hyperplasia </a:t>
            </a:r>
            <a:r>
              <a:rPr lang="en-US" dirty="0"/>
              <a:t>or </a:t>
            </a:r>
            <a:endParaRPr lang="en-US" dirty="0" smtClean="0"/>
          </a:p>
          <a:p>
            <a:r>
              <a:rPr lang="en-US" dirty="0" smtClean="0"/>
              <a:t>vaginal </a:t>
            </a:r>
            <a:r>
              <a:rPr lang="en-US" dirty="0"/>
              <a:t>bleeding or </a:t>
            </a:r>
            <a:endParaRPr lang="en-US" dirty="0" smtClean="0"/>
          </a:p>
          <a:p>
            <a:r>
              <a:rPr lang="en-US" dirty="0" smtClean="0"/>
              <a:t>women </a:t>
            </a:r>
            <a:r>
              <a:rPr lang="en-US" dirty="0"/>
              <a:t>desiring pregnancy</a:t>
            </a:r>
          </a:p>
          <a:p>
            <a:pPr marL="0" indent="0">
              <a:buNone/>
            </a:pPr>
            <a:endParaRPr lang="en-US" dirty="0"/>
          </a:p>
        </p:txBody>
      </p:sp>
    </p:spTree>
    <p:extLst>
      <p:ext uri="{BB962C8B-B14F-4D97-AF65-F5344CB8AC3E}">
        <p14:creationId xmlns:p14="http://schemas.microsoft.com/office/powerpoint/2010/main" val="36180542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r>
              <a:rPr lang="en-US" b="0" dirty="0"/>
              <a:t>Patients with </a:t>
            </a:r>
            <a:r>
              <a:rPr lang="en-US" b="0" dirty="0" smtClean="0"/>
              <a:t>polypharmacy</a:t>
            </a:r>
            <a:br>
              <a:rPr lang="en-US" b="0" dirty="0" smtClean="0"/>
            </a:br>
            <a:r>
              <a:rPr lang="en-US" b="0" dirty="0"/>
              <a:t>or high-risk CYP450 3A4</a:t>
            </a:r>
            <a:br>
              <a:rPr lang="en-US" b="0" dirty="0"/>
            </a:br>
            <a:r>
              <a:rPr lang="en-US" b="0" dirty="0"/>
              <a:t>metabolized drugs</a:t>
            </a:r>
            <a:endParaRPr lang="en-US" dirty="0"/>
          </a:p>
        </p:txBody>
      </p:sp>
      <p:sp>
        <p:nvSpPr>
          <p:cNvPr id="3" name="Content Placeholder 2"/>
          <p:cNvSpPr>
            <a:spLocks noGrp="1"/>
          </p:cNvSpPr>
          <p:nvPr>
            <p:ph idx="1"/>
          </p:nvPr>
        </p:nvSpPr>
        <p:spPr>
          <a:xfrm>
            <a:off x="457200" y="2348880"/>
            <a:ext cx="8229600" cy="3777283"/>
          </a:xfrm>
        </p:spPr>
        <p:txBody>
          <a:bodyPr/>
          <a:lstStyle/>
          <a:p>
            <a:r>
              <a:rPr lang="en-US" dirty="0"/>
              <a:t>may benefit from medications other </a:t>
            </a:r>
            <a:r>
              <a:rPr lang="en-US" dirty="0" smtClean="0"/>
              <a:t>than:</a:t>
            </a:r>
            <a:endParaRPr lang="en-US" dirty="0"/>
          </a:p>
          <a:p>
            <a:r>
              <a:rPr lang="en-US" dirty="0" smtClean="0"/>
              <a:t>Ketoconazole</a:t>
            </a:r>
          </a:p>
          <a:p>
            <a:r>
              <a:rPr lang="en-US" dirty="0" err="1" smtClean="0"/>
              <a:t>Mitotane</a:t>
            </a:r>
            <a:endParaRPr lang="en-US" dirty="0"/>
          </a:p>
          <a:p>
            <a:r>
              <a:rPr lang="en-US" dirty="0" smtClean="0"/>
              <a:t>Mifepristone</a:t>
            </a:r>
            <a:endParaRPr lang="en-US" dirty="0"/>
          </a:p>
        </p:txBody>
      </p:sp>
    </p:spTree>
    <p:extLst>
      <p:ext uri="{BB962C8B-B14F-4D97-AF65-F5344CB8AC3E}">
        <p14:creationId xmlns:p14="http://schemas.microsoft.com/office/powerpoint/2010/main" val="222334272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Severe </a:t>
            </a:r>
            <a:r>
              <a:rPr lang="en-US" b="0" dirty="0" smtClean="0"/>
              <a:t>HTN</a:t>
            </a:r>
            <a:r>
              <a:rPr lang="en-US" b="0" dirty="0"/>
              <a:t/>
            </a:r>
            <a:br>
              <a:rPr lang="en-US" b="0" dirty="0"/>
            </a:br>
            <a:r>
              <a:rPr lang="en-US" b="0" dirty="0"/>
              <a:t>or pre-existent hypokalemia</a:t>
            </a:r>
            <a:endParaRPr lang="en-US" dirty="0"/>
          </a:p>
        </p:txBody>
      </p:sp>
      <p:sp>
        <p:nvSpPr>
          <p:cNvPr id="3" name="Content Placeholder 2"/>
          <p:cNvSpPr>
            <a:spLocks noGrp="1"/>
          </p:cNvSpPr>
          <p:nvPr>
            <p:ph idx="1"/>
          </p:nvPr>
        </p:nvSpPr>
        <p:spPr/>
        <p:txBody>
          <a:bodyPr/>
          <a:lstStyle/>
          <a:p>
            <a:r>
              <a:rPr lang="en-US" dirty="0"/>
              <a:t>limit the use </a:t>
            </a:r>
            <a:r>
              <a:rPr lang="en-US" dirty="0" smtClean="0"/>
              <a:t>of:</a:t>
            </a:r>
          </a:p>
          <a:p>
            <a:r>
              <a:rPr lang="en-US" dirty="0" err="1" smtClean="0"/>
              <a:t>Metyrapone</a:t>
            </a:r>
            <a:r>
              <a:rPr lang="en-US" dirty="0" smtClean="0"/>
              <a:t> </a:t>
            </a:r>
          </a:p>
          <a:p>
            <a:r>
              <a:rPr lang="en-US" dirty="0" smtClean="0"/>
              <a:t>Mifepristone</a:t>
            </a:r>
            <a:endParaRPr lang="en-US" dirty="0"/>
          </a:p>
        </p:txBody>
      </p:sp>
    </p:spTree>
    <p:extLst>
      <p:ext uri="{BB962C8B-B14F-4D97-AF65-F5344CB8AC3E}">
        <p14:creationId xmlns:p14="http://schemas.microsoft.com/office/powerpoint/2010/main" val="38537302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Assess </a:t>
            </a:r>
            <a:r>
              <a:rPr lang="en-US" b="0" dirty="0"/>
              <a:t>treatment</a:t>
            </a:r>
            <a:br>
              <a:rPr lang="en-US" b="0" dirty="0"/>
            </a:br>
            <a:r>
              <a:rPr lang="en-US" b="0" dirty="0"/>
              <a:t>efficacy</a:t>
            </a:r>
            <a:endParaRPr lang="en-US" dirty="0"/>
          </a:p>
        </p:txBody>
      </p:sp>
      <p:sp>
        <p:nvSpPr>
          <p:cNvPr id="3" name="Content Placeholder 2"/>
          <p:cNvSpPr>
            <a:spLocks noGrp="1"/>
          </p:cNvSpPr>
          <p:nvPr>
            <p:ph idx="1"/>
          </p:nvPr>
        </p:nvSpPr>
        <p:spPr/>
        <p:txBody>
          <a:bodyPr/>
          <a:lstStyle/>
          <a:p>
            <a:r>
              <a:rPr lang="en-US" dirty="0"/>
              <a:t>There is no one </a:t>
            </a:r>
            <a:r>
              <a:rPr lang="en-US" dirty="0" smtClean="0"/>
              <a:t>test</a:t>
            </a:r>
          </a:p>
          <a:p>
            <a:r>
              <a:rPr lang="en-US" dirty="0"/>
              <a:t>Careful review of </a:t>
            </a:r>
            <a:r>
              <a:rPr lang="en-US" dirty="0">
                <a:solidFill>
                  <a:srgbClr val="C00000"/>
                </a:solidFill>
              </a:rPr>
              <a:t>symptoms</a:t>
            </a:r>
            <a:r>
              <a:rPr lang="en-US" dirty="0"/>
              <a:t>, </a:t>
            </a:r>
            <a:r>
              <a:rPr lang="en-US" dirty="0" err="1"/>
              <a:t>hypercortisolism</a:t>
            </a:r>
            <a:endParaRPr lang="en-US" dirty="0"/>
          </a:p>
          <a:p>
            <a:r>
              <a:rPr lang="en-US" dirty="0"/>
              <a:t>or AI, as well as a thorough review of side effects </a:t>
            </a:r>
          </a:p>
          <a:p>
            <a:r>
              <a:rPr lang="en-US" dirty="0" smtClean="0">
                <a:solidFill>
                  <a:srgbClr val="C00000"/>
                </a:solidFill>
              </a:rPr>
              <a:t>physical </a:t>
            </a:r>
            <a:r>
              <a:rPr lang="en-US" dirty="0">
                <a:solidFill>
                  <a:srgbClr val="C00000"/>
                </a:solidFill>
              </a:rPr>
              <a:t>exam </a:t>
            </a:r>
            <a:r>
              <a:rPr lang="en-US" dirty="0"/>
              <a:t>should always precede </a:t>
            </a:r>
            <a:r>
              <a:rPr lang="en-US" dirty="0" smtClean="0"/>
              <a:t>biochemical interpretation</a:t>
            </a:r>
            <a:r>
              <a:rPr lang="en-US" dirty="0"/>
              <a:t>.</a:t>
            </a:r>
          </a:p>
        </p:txBody>
      </p:sp>
    </p:spTree>
    <p:extLst>
      <p:ext uri="{BB962C8B-B14F-4D97-AF65-F5344CB8AC3E}">
        <p14:creationId xmlns:p14="http://schemas.microsoft.com/office/powerpoint/2010/main" val="32555129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Assessments for biochemical tests</a:t>
            </a:r>
            <a:endParaRPr lang="en-US" dirty="0"/>
          </a:p>
        </p:txBody>
      </p:sp>
      <p:sp>
        <p:nvSpPr>
          <p:cNvPr id="3" name="Content Placeholder 2"/>
          <p:cNvSpPr>
            <a:spLocks noGrp="1"/>
          </p:cNvSpPr>
          <p:nvPr>
            <p:ph idx="1"/>
          </p:nvPr>
        </p:nvSpPr>
        <p:spPr/>
        <p:txBody>
          <a:bodyPr>
            <a:normAutofit/>
          </a:bodyPr>
          <a:lstStyle/>
          <a:p>
            <a:r>
              <a:rPr lang="en-US" dirty="0" smtClean="0"/>
              <a:t>Based on </a:t>
            </a:r>
            <a:r>
              <a:rPr lang="en-US" dirty="0"/>
              <a:t>the mechanism of action of the </a:t>
            </a:r>
            <a:r>
              <a:rPr lang="en-US" dirty="0" smtClean="0"/>
              <a:t>medication</a:t>
            </a:r>
          </a:p>
        </p:txBody>
      </p:sp>
    </p:spTree>
    <p:extLst>
      <p:ext uri="{BB962C8B-B14F-4D97-AF65-F5344CB8AC3E}">
        <p14:creationId xmlns:p14="http://schemas.microsoft.com/office/powerpoint/2010/main" val="367049812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baseline laboratory workup</a:t>
            </a:r>
          </a:p>
        </p:txBody>
      </p:sp>
      <p:sp>
        <p:nvSpPr>
          <p:cNvPr id="3" name="Content Placeholder 2"/>
          <p:cNvSpPr>
            <a:spLocks noGrp="1"/>
          </p:cNvSpPr>
          <p:nvPr>
            <p:ph idx="1"/>
          </p:nvPr>
        </p:nvSpPr>
        <p:spPr/>
        <p:txBody>
          <a:bodyPr/>
          <a:lstStyle/>
          <a:p>
            <a:r>
              <a:rPr lang="en-US" dirty="0" smtClean="0"/>
              <a:t>Liver </a:t>
            </a:r>
            <a:r>
              <a:rPr lang="en-US" dirty="0"/>
              <a:t>function </a:t>
            </a:r>
            <a:r>
              <a:rPr lang="en-US" dirty="0" smtClean="0"/>
              <a:t>tests</a:t>
            </a:r>
          </a:p>
          <a:p>
            <a:r>
              <a:rPr lang="en-US" dirty="0" smtClean="0"/>
              <a:t>Glucose</a:t>
            </a:r>
          </a:p>
          <a:p>
            <a:r>
              <a:rPr lang="en-US" dirty="0" smtClean="0"/>
              <a:t>Serum electrolytes </a:t>
            </a:r>
          </a:p>
          <a:p>
            <a:r>
              <a:rPr lang="en-US" dirty="0" smtClean="0"/>
              <a:t>ECG (necessary for </a:t>
            </a:r>
            <a:r>
              <a:rPr lang="en-US" dirty="0"/>
              <a:t>all drugs that are known to prolong </a:t>
            </a:r>
            <a:r>
              <a:rPr lang="en-US" dirty="0" err="1" smtClean="0"/>
              <a:t>QTc</a:t>
            </a:r>
            <a:r>
              <a:rPr lang="en-US" dirty="0" smtClean="0"/>
              <a:t>)</a:t>
            </a:r>
            <a:endParaRPr lang="en-US" dirty="0"/>
          </a:p>
        </p:txBody>
      </p:sp>
    </p:spTree>
    <p:extLst>
      <p:ext uri="{BB962C8B-B14F-4D97-AF65-F5344CB8AC3E}">
        <p14:creationId xmlns:p14="http://schemas.microsoft.com/office/powerpoint/2010/main" val="340795311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biochemical control target</a:t>
            </a:r>
          </a:p>
        </p:txBody>
      </p:sp>
      <p:sp>
        <p:nvSpPr>
          <p:cNvPr id="3" name="Content Placeholder 2"/>
          <p:cNvSpPr>
            <a:spLocks noGrp="1"/>
          </p:cNvSpPr>
          <p:nvPr>
            <p:ph idx="1"/>
          </p:nvPr>
        </p:nvSpPr>
        <p:spPr/>
        <p:txBody>
          <a:bodyPr>
            <a:normAutofit/>
          </a:bodyPr>
          <a:lstStyle/>
          <a:p>
            <a:r>
              <a:rPr lang="en-US" dirty="0"/>
              <a:t>For most </a:t>
            </a:r>
            <a:r>
              <a:rPr lang="en-US" dirty="0" smtClean="0"/>
              <a:t>drugs:</a:t>
            </a:r>
          </a:p>
          <a:p>
            <a:r>
              <a:rPr lang="en-US" dirty="0" smtClean="0">
                <a:solidFill>
                  <a:srgbClr val="C00000"/>
                </a:solidFill>
              </a:rPr>
              <a:t>UFC</a:t>
            </a:r>
            <a:endParaRPr lang="en-US" dirty="0">
              <a:solidFill>
                <a:srgbClr val="C00000"/>
              </a:solidFill>
            </a:endParaRPr>
          </a:p>
          <a:p>
            <a:r>
              <a:rPr lang="en-US" dirty="0"/>
              <a:t>and/or LNSC </a:t>
            </a:r>
            <a:r>
              <a:rPr lang="en-US" dirty="0" smtClean="0"/>
              <a:t>normalization</a:t>
            </a:r>
          </a:p>
          <a:p>
            <a:r>
              <a:rPr lang="en-US" dirty="0"/>
              <a:t>Most studies to date have used</a:t>
            </a:r>
          </a:p>
          <a:p>
            <a:r>
              <a:rPr lang="en-US" dirty="0" smtClean="0"/>
              <a:t>UFC </a:t>
            </a:r>
            <a:r>
              <a:rPr lang="en-US" dirty="0"/>
              <a:t>&gt; LNSC </a:t>
            </a:r>
          </a:p>
        </p:txBody>
      </p:sp>
    </p:spTree>
    <p:extLst>
      <p:ext uri="{BB962C8B-B14F-4D97-AF65-F5344CB8AC3E}">
        <p14:creationId xmlns:p14="http://schemas.microsoft.com/office/powerpoint/2010/main" val="26179384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UFC</a:t>
            </a:r>
          </a:p>
        </p:txBody>
      </p:sp>
      <p:sp>
        <p:nvSpPr>
          <p:cNvPr id="3" name="Content Placeholder 2"/>
          <p:cNvSpPr>
            <a:spLocks noGrp="1"/>
          </p:cNvSpPr>
          <p:nvPr>
            <p:ph idx="1"/>
          </p:nvPr>
        </p:nvSpPr>
        <p:spPr/>
        <p:txBody>
          <a:bodyPr/>
          <a:lstStyle/>
          <a:p>
            <a:r>
              <a:rPr lang="en-US" dirty="0"/>
              <a:t>At least </a:t>
            </a:r>
            <a:r>
              <a:rPr lang="en-US" dirty="0" smtClean="0">
                <a:solidFill>
                  <a:srgbClr val="C00000"/>
                </a:solidFill>
              </a:rPr>
              <a:t>2 repeated </a:t>
            </a:r>
            <a:r>
              <a:rPr lang="en-US" dirty="0">
                <a:solidFill>
                  <a:srgbClr val="C00000"/>
                </a:solidFill>
              </a:rPr>
              <a:t>tests </a:t>
            </a:r>
            <a:r>
              <a:rPr lang="en-US" dirty="0" smtClean="0"/>
              <a:t>are necessary </a:t>
            </a:r>
            <a:r>
              <a:rPr lang="en-US" dirty="0"/>
              <a:t>to confirm biochemical control, as it is known </a:t>
            </a:r>
            <a:r>
              <a:rPr lang="en-US" dirty="0" smtClean="0"/>
              <a:t>that UFC </a:t>
            </a:r>
            <a:r>
              <a:rPr lang="en-US" dirty="0"/>
              <a:t>has a within-patient variability of 52%</a:t>
            </a:r>
          </a:p>
        </p:txBody>
      </p:sp>
    </p:spTree>
    <p:extLst>
      <p:ext uri="{BB962C8B-B14F-4D97-AF65-F5344CB8AC3E}">
        <p14:creationId xmlns:p14="http://schemas.microsoft.com/office/powerpoint/2010/main" val="190492930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Careful education</a:t>
            </a:r>
          </a:p>
        </p:txBody>
      </p:sp>
      <p:sp>
        <p:nvSpPr>
          <p:cNvPr id="3" name="Content Placeholder 2"/>
          <p:cNvSpPr>
            <a:spLocks noGrp="1"/>
          </p:cNvSpPr>
          <p:nvPr>
            <p:ph idx="1"/>
          </p:nvPr>
        </p:nvSpPr>
        <p:spPr/>
        <p:txBody>
          <a:bodyPr>
            <a:normAutofit/>
          </a:bodyPr>
          <a:lstStyle/>
          <a:p>
            <a:r>
              <a:rPr lang="en-US" dirty="0"/>
              <a:t>Careful education on identifying and reporting </a:t>
            </a:r>
            <a:r>
              <a:rPr lang="en-US" dirty="0" smtClean="0">
                <a:solidFill>
                  <a:srgbClr val="C00000"/>
                </a:solidFill>
              </a:rPr>
              <a:t>symptoms of </a:t>
            </a:r>
            <a:r>
              <a:rPr lang="en-US" dirty="0">
                <a:solidFill>
                  <a:srgbClr val="C00000"/>
                </a:solidFill>
              </a:rPr>
              <a:t>AI </a:t>
            </a:r>
            <a:r>
              <a:rPr lang="en-US" dirty="0"/>
              <a:t>and the </a:t>
            </a:r>
            <a:r>
              <a:rPr lang="en-US" dirty="0">
                <a:solidFill>
                  <a:srgbClr val="C00000"/>
                </a:solidFill>
              </a:rPr>
              <a:t>side effects </a:t>
            </a:r>
            <a:r>
              <a:rPr lang="en-US" dirty="0"/>
              <a:t>of each drug should be provided </a:t>
            </a:r>
            <a:r>
              <a:rPr lang="en-US" dirty="0" smtClean="0"/>
              <a:t>to all </a:t>
            </a:r>
            <a:r>
              <a:rPr lang="en-US" dirty="0"/>
              <a:t>patients, as well as emergency actions to take</a:t>
            </a:r>
            <a:r>
              <a:rPr lang="en-US" dirty="0" smtClean="0"/>
              <a:t>.</a:t>
            </a:r>
          </a:p>
          <a:p>
            <a:endParaRPr lang="en-US" dirty="0"/>
          </a:p>
          <a:p>
            <a:r>
              <a:rPr lang="en-US" dirty="0" smtClean="0"/>
              <a:t>Furthermore, for </a:t>
            </a:r>
            <a:r>
              <a:rPr lang="en-US" dirty="0"/>
              <a:t>patients taking </a:t>
            </a:r>
            <a:r>
              <a:rPr lang="en-US" dirty="0">
                <a:solidFill>
                  <a:srgbClr val="C00000"/>
                </a:solidFill>
              </a:rPr>
              <a:t>mifepristone</a:t>
            </a:r>
            <a:r>
              <a:rPr lang="en-US" dirty="0"/>
              <a:t>, they should be </a:t>
            </a:r>
            <a:r>
              <a:rPr lang="en-US" dirty="0" smtClean="0"/>
              <a:t>made aware </a:t>
            </a:r>
            <a:r>
              <a:rPr lang="en-US" dirty="0"/>
              <a:t>that </a:t>
            </a:r>
            <a:r>
              <a:rPr lang="en-US" dirty="0">
                <a:solidFill>
                  <a:srgbClr val="C00000"/>
                </a:solidFill>
              </a:rPr>
              <a:t>cortisol </a:t>
            </a:r>
            <a:r>
              <a:rPr lang="en-US" dirty="0"/>
              <a:t>will not be an </a:t>
            </a:r>
            <a:r>
              <a:rPr lang="en-US" dirty="0">
                <a:solidFill>
                  <a:srgbClr val="C00000"/>
                </a:solidFill>
              </a:rPr>
              <a:t>indicator of AI</a:t>
            </a:r>
            <a:r>
              <a:rPr lang="en-US" dirty="0"/>
              <a:t>.</a:t>
            </a:r>
          </a:p>
        </p:txBody>
      </p:sp>
    </p:spTree>
    <p:extLst>
      <p:ext uri="{BB962C8B-B14F-4D97-AF65-F5344CB8AC3E}">
        <p14:creationId xmlns:p14="http://schemas.microsoft.com/office/powerpoint/2010/main" val="87616752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t>
            </a:r>
            <a:r>
              <a:rPr lang="en-US" dirty="0"/>
              <a:t>all visits</a:t>
            </a:r>
          </a:p>
        </p:txBody>
      </p:sp>
      <p:sp>
        <p:nvSpPr>
          <p:cNvPr id="3" name="Content Placeholder 2"/>
          <p:cNvSpPr>
            <a:spLocks noGrp="1"/>
          </p:cNvSpPr>
          <p:nvPr>
            <p:ph idx="1"/>
          </p:nvPr>
        </p:nvSpPr>
        <p:spPr/>
        <p:txBody>
          <a:bodyPr/>
          <a:lstStyle/>
          <a:p>
            <a:r>
              <a:rPr lang="en-US" dirty="0" smtClean="0">
                <a:solidFill>
                  <a:srgbClr val="C00000"/>
                </a:solidFill>
              </a:rPr>
              <a:t>BP</a:t>
            </a:r>
            <a:r>
              <a:rPr lang="en-US" dirty="0" smtClean="0"/>
              <a:t> should </a:t>
            </a:r>
            <a:r>
              <a:rPr lang="en-US" dirty="0"/>
              <a:t>be monitored at all visits and serum </a:t>
            </a:r>
            <a:r>
              <a:rPr lang="en-US" dirty="0" smtClean="0">
                <a:solidFill>
                  <a:srgbClr val="C00000"/>
                </a:solidFill>
              </a:rPr>
              <a:t>potassium</a:t>
            </a:r>
            <a:r>
              <a:rPr lang="en-US" dirty="0" smtClean="0"/>
              <a:t> levels </a:t>
            </a:r>
            <a:r>
              <a:rPr lang="en-US" dirty="0"/>
              <a:t>assessed. </a:t>
            </a:r>
            <a:endParaRPr lang="en-US" dirty="0" smtClean="0"/>
          </a:p>
          <a:p>
            <a:endParaRPr lang="en-US" dirty="0" smtClean="0"/>
          </a:p>
          <a:p>
            <a:r>
              <a:rPr lang="en-US" dirty="0" smtClean="0"/>
              <a:t>If </a:t>
            </a:r>
            <a:r>
              <a:rPr lang="en-US" dirty="0"/>
              <a:t>patients are taking </a:t>
            </a:r>
            <a:r>
              <a:rPr lang="en-US" dirty="0">
                <a:solidFill>
                  <a:srgbClr val="C00000"/>
                </a:solidFill>
              </a:rPr>
              <a:t>anti-diabetic </a:t>
            </a:r>
            <a:r>
              <a:rPr lang="en-US" dirty="0" smtClean="0">
                <a:solidFill>
                  <a:srgbClr val="C00000"/>
                </a:solidFill>
              </a:rPr>
              <a:t>medications</a:t>
            </a:r>
            <a:r>
              <a:rPr lang="en-US" dirty="0" smtClean="0"/>
              <a:t>, doses </a:t>
            </a:r>
            <a:r>
              <a:rPr lang="en-US" dirty="0"/>
              <a:t>might be reduced with CS improvement.</a:t>
            </a:r>
          </a:p>
        </p:txBody>
      </p:sp>
    </p:spTree>
    <p:extLst>
      <p:ext uri="{BB962C8B-B14F-4D97-AF65-F5344CB8AC3E}">
        <p14:creationId xmlns:p14="http://schemas.microsoft.com/office/powerpoint/2010/main" val="359576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72" y="116632"/>
            <a:ext cx="8928992" cy="1224136"/>
          </a:xfrm>
        </p:spPr>
        <p:txBody>
          <a:bodyPr>
            <a:normAutofit fontScale="90000"/>
          </a:bodyPr>
          <a:lstStyle/>
          <a:p>
            <a:r>
              <a:rPr lang="en-US" b="0" dirty="0"/>
              <a:t>Benefits should be weighed against side effects</a:t>
            </a:r>
            <a:endParaRPr lang="en-US" dirty="0"/>
          </a:p>
        </p:txBody>
      </p:sp>
      <p:sp>
        <p:nvSpPr>
          <p:cNvPr id="3" name="Content Placeholder 2"/>
          <p:cNvSpPr>
            <a:spLocks noGrp="1"/>
          </p:cNvSpPr>
          <p:nvPr>
            <p:ph idx="1"/>
          </p:nvPr>
        </p:nvSpPr>
        <p:spPr>
          <a:xfrm>
            <a:off x="107504" y="1556792"/>
            <a:ext cx="8928992" cy="5112568"/>
          </a:xfrm>
        </p:spPr>
        <p:txBody>
          <a:bodyPr>
            <a:normAutofit/>
          </a:bodyPr>
          <a:lstStyle/>
          <a:p>
            <a:r>
              <a:rPr lang="en-US" dirty="0" smtClean="0"/>
              <a:t>Accumulation of cortisol synthesis precursors (i.e., HTN </a:t>
            </a:r>
            <a:r>
              <a:rPr lang="en-US" dirty="0"/>
              <a:t>and </a:t>
            </a:r>
            <a:r>
              <a:rPr lang="en-US" dirty="0" smtClean="0">
                <a:latin typeface="Times New Roman"/>
                <a:cs typeface="Times New Roman"/>
              </a:rPr>
              <a:t>↓K</a:t>
            </a:r>
            <a:r>
              <a:rPr lang="en-US" dirty="0" smtClean="0"/>
              <a:t> </a:t>
            </a:r>
            <a:r>
              <a:rPr lang="en-US" dirty="0"/>
              <a:t>due to </a:t>
            </a:r>
            <a:r>
              <a:rPr lang="en-US" b="1" dirty="0" smtClean="0"/>
              <a:t>11-deoxycortisol</a:t>
            </a:r>
            <a:r>
              <a:rPr lang="en-US" dirty="0" smtClean="0"/>
              <a:t> increment </a:t>
            </a:r>
            <a:r>
              <a:rPr lang="en-US" dirty="0"/>
              <a:t>after </a:t>
            </a:r>
            <a:r>
              <a:rPr lang="en-US" dirty="0" smtClean="0"/>
              <a:t>11 B-hydroxylase </a:t>
            </a:r>
            <a:r>
              <a:rPr lang="en-US" dirty="0"/>
              <a:t>[</a:t>
            </a:r>
            <a:r>
              <a:rPr lang="en-US" dirty="0" smtClean="0"/>
              <a:t>CYP11B1] inhibition) </a:t>
            </a:r>
          </a:p>
          <a:p>
            <a:r>
              <a:rPr lang="en-US" dirty="0" smtClean="0">
                <a:latin typeface="Times New Roman"/>
                <a:cs typeface="Times New Roman"/>
              </a:rPr>
              <a:t>↑</a:t>
            </a:r>
            <a:r>
              <a:rPr lang="en-US" dirty="0" smtClean="0"/>
              <a:t>synthesis </a:t>
            </a:r>
            <a:r>
              <a:rPr lang="en-US" dirty="0"/>
              <a:t>of </a:t>
            </a:r>
            <a:r>
              <a:rPr lang="en-US" dirty="0" smtClean="0"/>
              <a:t>non-blocked steroids </a:t>
            </a:r>
            <a:r>
              <a:rPr lang="en-US" dirty="0"/>
              <a:t>(i.e., hirsutism in women due to </a:t>
            </a:r>
            <a:r>
              <a:rPr lang="en-US" dirty="0" smtClean="0"/>
              <a:t>increased [</a:t>
            </a:r>
            <a:r>
              <a:rPr lang="en-US" dirty="0"/>
              <a:t>DHEA] and androstenedione </a:t>
            </a:r>
            <a:r>
              <a:rPr lang="en-US" dirty="0" smtClean="0"/>
              <a:t>production after </a:t>
            </a:r>
            <a:r>
              <a:rPr lang="en-US" dirty="0"/>
              <a:t>CYP11B1 inhibition</a:t>
            </a:r>
            <a:r>
              <a:rPr lang="en-US" dirty="0" smtClean="0"/>
              <a:t>), </a:t>
            </a:r>
          </a:p>
          <a:p>
            <a:r>
              <a:rPr lang="en-US" dirty="0" smtClean="0"/>
              <a:t>or </a:t>
            </a:r>
            <a:r>
              <a:rPr lang="en-US" dirty="0"/>
              <a:t>the </a:t>
            </a:r>
            <a:r>
              <a:rPr lang="en-US" dirty="0" smtClean="0"/>
              <a:t>consequence of </a:t>
            </a:r>
            <a:r>
              <a:rPr lang="en-US" dirty="0"/>
              <a:t>direct drug side effects (i.e., hepatotoxicity due to ketoconazole</a:t>
            </a:r>
          </a:p>
        </p:txBody>
      </p:sp>
    </p:spTree>
    <p:extLst>
      <p:ext uri="{BB962C8B-B14F-4D97-AF65-F5344CB8AC3E}">
        <p14:creationId xmlns:p14="http://schemas.microsoft.com/office/powerpoint/2010/main" val="377530573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Etomidate </a:t>
            </a:r>
            <a:r>
              <a:rPr lang="en-US" dirty="0"/>
              <a:t>infusion</a:t>
            </a:r>
          </a:p>
        </p:txBody>
      </p:sp>
      <p:sp>
        <p:nvSpPr>
          <p:cNvPr id="3" name="Content Placeholder 2"/>
          <p:cNvSpPr>
            <a:spLocks noGrp="1"/>
          </p:cNvSpPr>
          <p:nvPr>
            <p:ph idx="1"/>
          </p:nvPr>
        </p:nvSpPr>
        <p:spPr/>
        <p:txBody>
          <a:bodyPr>
            <a:normAutofit/>
          </a:bodyPr>
          <a:lstStyle/>
          <a:p>
            <a:r>
              <a:rPr lang="en-US" dirty="0">
                <a:solidFill>
                  <a:srgbClr val="C00000"/>
                </a:solidFill>
              </a:rPr>
              <a:t>Serum cortisol </a:t>
            </a:r>
            <a:r>
              <a:rPr lang="en-US" dirty="0"/>
              <a:t>should be measured every 6 h while on </a:t>
            </a:r>
            <a:r>
              <a:rPr lang="en-US" dirty="0" smtClean="0"/>
              <a:t>an etomidate infusion</a:t>
            </a:r>
          </a:p>
          <a:p>
            <a:endParaRPr lang="en-US" dirty="0" smtClean="0"/>
          </a:p>
          <a:p>
            <a:r>
              <a:rPr lang="en-US" dirty="0" smtClean="0"/>
              <a:t>The </a:t>
            </a:r>
            <a:r>
              <a:rPr lang="en-US" dirty="0"/>
              <a:t>patient should have hourly </a:t>
            </a:r>
            <a:r>
              <a:rPr lang="en-US" dirty="0" smtClean="0">
                <a:solidFill>
                  <a:srgbClr val="C00000"/>
                </a:solidFill>
              </a:rPr>
              <a:t>neurological assessments </a:t>
            </a:r>
            <a:r>
              <a:rPr lang="en-US" dirty="0" smtClean="0"/>
              <a:t> because </a:t>
            </a:r>
            <a:r>
              <a:rPr lang="en-US" dirty="0"/>
              <a:t>of the hypnotic effects of </a:t>
            </a:r>
            <a:r>
              <a:rPr lang="en-US" dirty="0" smtClean="0"/>
              <a:t>the drug.</a:t>
            </a:r>
          </a:p>
          <a:p>
            <a:endParaRPr lang="en-US" dirty="0"/>
          </a:p>
        </p:txBody>
      </p:sp>
    </p:spTree>
    <p:extLst>
      <p:ext uri="{BB962C8B-B14F-4D97-AF65-F5344CB8AC3E}">
        <p14:creationId xmlns:p14="http://schemas.microsoft.com/office/powerpoint/2010/main" val="141081063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Etomidate infusion</a:t>
            </a:r>
          </a:p>
        </p:txBody>
      </p:sp>
      <p:sp>
        <p:nvSpPr>
          <p:cNvPr id="3" name="Content Placeholder 2"/>
          <p:cNvSpPr>
            <a:spLocks noGrp="1"/>
          </p:cNvSpPr>
          <p:nvPr>
            <p:ph idx="1"/>
          </p:nvPr>
        </p:nvSpPr>
        <p:spPr/>
        <p:txBody>
          <a:bodyPr/>
          <a:lstStyle/>
          <a:p>
            <a:r>
              <a:rPr lang="en-US" dirty="0"/>
              <a:t>If a drop in cortisol is abrupt or serum cortisol measurements cannot be obtained frequently, </a:t>
            </a:r>
            <a:r>
              <a:rPr lang="en-US" dirty="0">
                <a:solidFill>
                  <a:srgbClr val="C00000"/>
                </a:solidFill>
              </a:rPr>
              <a:t>block-replacement therapy </a:t>
            </a:r>
            <a:r>
              <a:rPr lang="en-US" dirty="0"/>
              <a:t>may be required.</a:t>
            </a:r>
          </a:p>
          <a:p>
            <a:endParaRPr lang="en-US" dirty="0" smtClean="0"/>
          </a:p>
          <a:p>
            <a:r>
              <a:rPr lang="en-US" dirty="0" smtClean="0"/>
              <a:t>Since </a:t>
            </a:r>
            <a:r>
              <a:rPr lang="en-US" dirty="0"/>
              <a:t>patients taking etomidate are admitted to the ICU, </a:t>
            </a:r>
            <a:r>
              <a:rPr lang="en-US" dirty="0" err="1">
                <a:solidFill>
                  <a:srgbClr val="C00000"/>
                </a:solidFill>
              </a:rPr>
              <a:t>supraphysiological</a:t>
            </a:r>
            <a:r>
              <a:rPr lang="en-US" dirty="0">
                <a:solidFill>
                  <a:srgbClr val="C00000"/>
                </a:solidFill>
              </a:rPr>
              <a:t> (stress) doses of steroids</a:t>
            </a:r>
            <a:r>
              <a:rPr lang="en-US" dirty="0"/>
              <a:t> should be started as replacement.</a:t>
            </a:r>
          </a:p>
        </p:txBody>
      </p:sp>
    </p:spTree>
    <p:extLst>
      <p:ext uri="{BB962C8B-B14F-4D97-AF65-F5344CB8AC3E}">
        <p14:creationId xmlns:p14="http://schemas.microsoft.com/office/powerpoint/2010/main" val="160262147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a:t>
            </a:r>
            <a:r>
              <a:rPr lang="en-US" dirty="0"/>
              <a:t>tests </a:t>
            </a:r>
            <a:r>
              <a:rPr lang="en-US" dirty="0" smtClean="0"/>
              <a:t>at </a:t>
            </a:r>
            <a:r>
              <a:rPr lang="en-US" dirty="0"/>
              <a:t>follow-up</a:t>
            </a:r>
          </a:p>
        </p:txBody>
      </p:sp>
      <p:sp>
        <p:nvSpPr>
          <p:cNvPr id="3" name="Content Placeholder 2"/>
          <p:cNvSpPr>
            <a:spLocks noGrp="1"/>
          </p:cNvSpPr>
          <p:nvPr>
            <p:ph idx="1"/>
          </p:nvPr>
        </p:nvSpPr>
        <p:spPr/>
        <p:txBody>
          <a:bodyPr/>
          <a:lstStyle/>
          <a:p>
            <a:r>
              <a:rPr lang="en-US" dirty="0"/>
              <a:t>There is no prospective data </a:t>
            </a:r>
            <a:endParaRPr lang="en-US" dirty="0" smtClean="0"/>
          </a:p>
          <a:p>
            <a:r>
              <a:rPr lang="en-US" dirty="0" smtClean="0"/>
              <a:t>patient’s symptoms</a:t>
            </a:r>
          </a:p>
          <a:p>
            <a:r>
              <a:rPr lang="en-US" smtClean="0"/>
              <a:t>clinical </a:t>
            </a:r>
            <a:r>
              <a:rPr lang="en-US" dirty="0"/>
              <a:t>findings and </a:t>
            </a:r>
            <a:r>
              <a:rPr lang="en-US"/>
              <a:t>baseline </a:t>
            </a:r>
            <a:r>
              <a:rPr lang="en-US" smtClean="0"/>
              <a:t>results</a:t>
            </a:r>
            <a:endParaRPr lang="en-US" dirty="0"/>
          </a:p>
        </p:txBody>
      </p:sp>
    </p:spTree>
    <p:extLst>
      <p:ext uri="{BB962C8B-B14F-4D97-AF65-F5344CB8AC3E}">
        <p14:creationId xmlns:p14="http://schemas.microsoft.com/office/powerpoint/2010/main" val="17453170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85000" lnSpcReduction="20000"/>
          </a:bodyPr>
          <a:lstStyle/>
          <a:p>
            <a:r>
              <a:rPr lang="en-US" dirty="0"/>
              <a:t>These new </a:t>
            </a:r>
            <a:r>
              <a:rPr lang="en-US" dirty="0" smtClean="0"/>
              <a:t>targets are </a:t>
            </a:r>
            <a:r>
              <a:rPr lang="en-US" dirty="0"/>
              <a:t>not only limited to novel, steroidogenesis inhibitors </a:t>
            </a:r>
            <a:r>
              <a:rPr lang="en-US" dirty="0" smtClean="0"/>
              <a:t>and prevention </a:t>
            </a:r>
            <a:r>
              <a:rPr lang="en-US" dirty="0"/>
              <a:t>of steroid substrate uptake by the adrenals, </a:t>
            </a:r>
            <a:r>
              <a:rPr lang="en-US" dirty="0" smtClean="0"/>
              <a:t>but have </a:t>
            </a:r>
            <a:r>
              <a:rPr lang="en-US" dirty="0"/>
              <a:t>expanded to include </a:t>
            </a:r>
            <a:endParaRPr lang="en-US" dirty="0" smtClean="0"/>
          </a:p>
          <a:p>
            <a:r>
              <a:rPr lang="en-US" dirty="0" smtClean="0"/>
              <a:t>decreased </a:t>
            </a:r>
            <a:r>
              <a:rPr lang="en-US" dirty="0"/>
              <a:t>target tissue </a:t>
            </a:r>
            <a:r>
              <a:rPr lang="en-US" dirty="0" smtClean="0"/>
              <a:t>corticosteroid concentrations</a:t>
            </a:r>
            <a:r>
              <a:rPr lang="en-US" dirty="0"/>
              <a:t>, </a:t>
            </a:r>
            <a:endParaRPr lang="en-US" dirty="0" smtClean="0"/>
          </a:p>
          <a:p>
            <a:r>
              <a:rPr lang="en-US" dirty="0" smtClean="0"/>
              <a:t>target </a:t>
            </a:r>
            <a:r>
              <a:rPr lang="en-US" dirty="0"/>
              <a:t>tissue GR blockage, </a:t>
            </a:r>
            <a:endParaRPr lang="en-US" dirty="0" smtClean="0"/>
          </a:p>
          <a:p>
            <a:r>
              <a:rPr lang="en-US" dirty="0" smtClean="0"/>
              <a:t>Restoration of </a:t>
            </a:r>
            <a:r>
              <a:rPr lang="en-US" dirty="0"/>
              <a:t>negative feedback on the pituitary, </a:t>
            </a:r>
            <a:endParaRPr lang="en-US" dirty="0" smtClean="0"/>
          </a:p>
          <a:p>
            <a:r>
              <a:rPr lang="en-US" dirty="0" smtClean="0"/>
              <a:t>decreasing POMC transcription </a:t>
            </a:r>
            <a:r>
              <a:rPr lang="en-US" dirty="0"/>
              <a:t>and ACTH secretion, </a:t>
            </a:r>
            <a:endParaRPr lang="en-US" dirty="0" smtClean="0"/>
          </a:p>
          <a:p>
            <a:r>
              <a:rPr lang="en-US" dirty="0" smtClean="0"/>
              <a:t>inducing adenomatous </a:t>
            </a:r>
            <a:r>
              <a:rPr lang="en-US" dirty="0" err="1" smtClean="0"/>
              <a:t>corticotroph</a:t>
            </a:r>
            <a:r>
              <a:rPr lang="en-US" dirty="0" smtClean="0"/>
              <a:t> </a:t>
            </a:r>
            <a:r>
              <a:rPr lang="en-US" dirty="0"/>
              <a:t>cell senescence and </a:t>
            </a:r>
            <a:endParaRPr lang="en-US" dirty="0" smtClean="0"/>
          </a:p>
          <a:p>
            <a:r>
              <a:rPr lang="en-US" dirty="0" smtClean="0"/>
              <a:t>apoptosis</a:t>
            </a:r>
            <a:r>
              <a:rPr lang="en-US" dirty="0"/>
              <a:t>, as well as </a:t>
            </a:r>
            <a:endParaRPr lang="en-US" dirty="0" smtClean="0"/>
          </a:p>
          <a:p>
            <a:r>
              <a:rPr lang="en-US" dirty="0" smtClean="0"/>
              <a:t>Preventing secreted </a:t>
            </a:r>
            <a:r>
              <a:rPr lang="en-US" dirty="0"/>
              <a:t>ACTH reaching target receptors.</a:t>
            </a:r>
          </a:p>
        </p:txBody>
      </p:sp>
    </p:spTree>
    <p:extLst>
      <p:ext uri="{BB962C8B-B14F-4D97-AF65-F5344CB8AC3E}">
        <p14:creationId xmlns:p14="http://schemas.microsoft.com/office/powerpoint/2010/main" val="205226577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1772816"/>
            <a:ext cx="7704856" cy="707886"/>
          </a:xfrm>
          <a:prstGeom prst="rect">
            <a:avLst/>
          </a:prstGeom>
          <a:noFill/>
        </p:spPr>
        <p:txBody>
          <a:bodyPr wrap="square" rtlCol="0">
            <a:spAutoFit/>
          </a:bodyPr>
          <a:lstStyle/>
          <a:p>
            <a:pPr algn="ctr"/>
            <a:r>
              <a:rPr lang="en-US" sz="4000" dirty="0" smtClean="0">
                <a:solidFill>
                  <a:srgbClr val="FFFF00"/>
                </a:solidFill>
              </a:rPr>
              <a:t>THANKS FOR YOUR ATTENTION</a:t>
            </a:r>
            <a:endParaRPr lang="en-US" sz="4000" dirty="0">
              <a:solidFill>
                <a:srgbClr val="FFFF00"/>
              </a:solidFill>
            </a:endParaRPr>
          </a:p>
        </p:txBody>
      </p:sp>
    </p:spTree>
    <p:extLst>
      <p:ext uri="{BB962C8B-B14F-4D97-AF65-F5344CB8AC3E}">
        <p14:creationId xmlns:p14="http://schemas.microsoft.com/office/powerpoint/2010/main" val="41761638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88640"/>
            <a:ext cx="8640960" cy="1008112"/>
          </a:xfrm>
        </p:spPr>
        <p:txBody>
          <a:bodyPr/>
          <a:lstStyle/>
          <a:p>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8806951" cy="532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51203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3596" y="146777"/>
            <a:ext cx="6900812" cy="665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3650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245" y="1600200"/>
            <a:ext cx="3575510" cy="4525963"/>
          </a:xfrm>
        </p:spPr>
      </p:pic>
    </p:spTree>
    <p:extLst>
      <p:ext uri="{BB962C8B-B14F-4D97-AF65-F5344CB8AC3E}">
        <p14:creationId xmlns:p14="http://schemas.microsoft.com/office/powerpoint/2010/main" val="16401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Adrenal-directed </a:t>
            </a:r>
            <a:r>
              <a:rPr lang="en-US" b="0" dirty="0" smtClean="0"/>
              <a:t>drugs</a:t>
            </a:r>
            <a:br>
              <a:rPr lang="en-US" b="0" dirty="0" smtClean="0"/>
            </a:br>
            <a:r>
              <a:rPr lang="en-US" b="0" dirty="0" smtClean="0"/>
              <a:t>(</a:t>
            </a:r>
            <a:r>
              <a:rPr lang="en-US" b="0" dirty="0"/>
              <a:t>side </a:t>
            </a:r>
            <a:r>
              <a:rPr lang="en-US" b="0" dirty="0" smtClean="0"/>
              <a:t>effects)</a:t>
            </a:r>
            <a:endParaRPr lang="en-US" dirty="0"/>
          </a:p>
        </p:txBody>
      </p:sp>
      <p:sp>
        <p:nvSpPr>
          <p:cNvPr id="3" name="Content Placeholder 2"/>
          <p:cNvSpPr>
            <a:spLocks noGrp="1"/>
          </p:cNvSpPr>
          <p:nvPr>
            <p:ph idx="1"/>
          </p:nvPr>
        </p:nvSpPr>
        <p:spPr>
          <a:xfrm>
            <a:off x="457200" y="1600200"/>
            <a:ext cx="8229600" cy="5141168"/>
          </a:xfrm>
        </p:spPr>
        <p:txBody>
          <a:bodyPr/>
          <a:lstStyle/>
          <a:p>
            <a:endParaRPr lang="en-US" dirty="0"/>
          </a:p>
        </p:txBody>
      </p:sp>
      <p:sp>
        <p:nvSpPr>
          <p:cNvPr id="4" name="Down Arrow 3"/>
          <p:cNvSpPr/>
          <p:nvPr/>
        </p:nvSpPr>
        <p:spPr>
          <a:xfrm>
            <a:off x="1403648" y="1628800"/>
            <a:ext cx="1872208"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11 B-hydroxylase </a:t>
            </a:r>
            <a:endParaRPr lang="en-US" b="1" dirty="0" smtClean="0">
              <a:solidFill>
                <a:srgbClr val="FFFF00"/>
              </a:solidFill>
            </a:endParaRPr>
          </a:p>
          <a:p>
            <a:pPr algn="ctr"/>
            <a:r>
              <a:rPr lang="en-US" b="1" dirty="0">
                <a:solidFill>
                  <a:srgbClr val="FFFF00"/>
                </a:solidFill>
              </a:rPr>
              <a:t>inhibition</a:t>
            </a:r>
          </a:p>
        </p:txBody>
      </p:sp>
      <p:sp>
        <p:nvSpPr>
          <p:cNvPr id="5" name="Rounded Rectangle 4"/>
          <p:cNvSpPr/>
          <p:nvPr/>
        </p:nvSpPr>
        <p:spPr>
          <a:xfrm>
            <a:off x="755576" y="3645024"/>
            <a:ext cx="331236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Times New Roman"/>
                <a:cs typeface="Times New Roman"/>
              </a:rPr>
              <a:t>↑</a:t>
            </a:r>
            <a:r>
              <a:rPr lang="en-US" b="1" dirty="0" smtClean="0">
                <a:solidFill>
                  <a:srgbClr val="FFFF00"/>
                </a:solidFill>
              </a:rPr>
              <a:t>cortisol </a:t>
            </a:r>
            <a:r>
              <a:rPr lang="en-US" b="1" dirty="0">
                <a:solidFill>
                  <a:srgbClr val="FFFF00"/>
                </a:solidFill>
              </a:rPr>
              <a:t>synthesis </a:t>
            </a:r>
            <a:r>
              <a:rPr lang="en-US" b="1" dirty="0" smtClean="0">
                <a:solidFill>
                  <a:srgbClr val="FFFF00"/>
                </a:solidFill>
              </a:rPr>
              <a:t>precursors</a:t>
            </a:r>
          </a:p>
          <a:p>
            <a:pPr algn="ctr"/>
            <a:r>
              <a:rPr lang="en-US" b="1" dirty="0" smtClean="0">
                <a:solidFill>
                  <a:srgbClr val="FFFF00"/>
                </a:solidFill>
              </a:rPr>
              <a:t>(</a:t>
            </a:r>
            <a:r>
              <a:rPr lang="en-US" dirty="0">
                <a:solidFill>
                  <a:srgbClr val="FFFF00"/>
                </a:solidFill>
              </a:rPr>
              <a:t>11-deoxycortisol</a:t>
            </a:r>
            <a:r>
              <a:rPr lang="en-US" b="1" dirty="0" smtClean="0">
                <a:solidFill>
                  <a:srgbClr val="FFFF00"/>
                </a:solidFill>
              </a:rPr>
              <a:t> )</a:t>
            </a:r>
            <a:endParaRPr lang="en-US" b="1" dirty="0">
              <a:solidFill>
                <a:srgbClr val="FFFF00"/>
              </a:solidFill>
            </a:endParaRPr>
          </a:p>
        </p:txBody>
      </p:sp>
      <p:sp>
        <p:nvSpPr>
          <p:cNvPr id="6" name="Down Arrow 5"/>
          <p:cNvSpPr/>
          <p:nvPr/>
        </p:nvSpPr>
        <p:spPr>
          <a:xfrm>
            <a:off x="2087724" y="479715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1600" y="5661248"/>
            <a:ext cx="309634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hypertension and hypokalemia</a:t>
            </a:r>
          </a:p>
        </p:txBody>
      </p:sp>
      <p:sp>
        <p:nvSpPr>
          <p:cNvPr id="9" name="Right Arrow 8"/>
          <p:cNvSpPr/>
          <p:nvPr/>
        </p:nvSpPr>
        <p:spPr>
          <a:xfrm>
            <a:off x="3275856" y="2276872"/>
            <a:ext cx="11521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004048" y="1844824"/>
            <a:ext cx="34563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00"/>
                </a:solidFill>
                <a:latin typeface="Times New Roman"/>
                <a:cs typeface="Times New Roman"/>
              </a:rPr>
              <a:t>↑</a:t>
            </a:r>
            <a:r>
              <a:rPr lang="en-US" dirty="0" smtClean="0">
                <a:solidFill>
                  <a:srgbClr val="FFFF00"/>
                </a:solidFill>
              </a:rPr>
              <a:t>synthesis </a:t>
            </a:r>
            <a:r>
              <a:rPr lang="en-US" dirty="0">
                <a:solidFill>
                  <a:srgbClr val="FFFF00"/>
                </a:solidFill>
              </a:rPr>
              <a:t>of non-blocked</a:t>
            </a:r>
          </a:p>
          <a:p>
            <a:r>
              <a:rPr lang="en-US" dirty="0">
                <a:solidFill>
                  <a:srgbClr val="FFFF00"/>
                </a:solidFill>
              </a:rPr>
              <a:t>steroids</a:t>
            </a:r>
          </a:p>
        </p:txBody>
      </p:sp>
      <p:sp>
        <p:nvSpPr>
          <p:cNvPr id="11" name="Down Arrow 10"/>
          <p:cNvSpPr/>
          <p:nvPr/>
        </p:nvSpPr>
        <p:spPr>
          <a:xfrm>
            <a:off x="6516216" y="3068960"/>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004048" y="3645024"/>
            <a:ext cx="33843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Androstenedione</a:t>
            </a:r>
            <a:endParaRPr lang="en-US" dirty="0">
              <a:solidFill>
                <a:srgbClr val="FFFF00"/>
              </a:solidFill>
              <a:latin typeface="Times New Roman"/>
              <a:cs typeface="Times New Roman"/>
            </a:endParaRPr>
          </a:p>
          <a:p>
            <a:pPr algn="ctr"/>
            <a:r>
              <a:rPr lang="en-US" dirty="0" smtClean="0">
                <a:solidFill>
                  <a:srgbClr val="FFFF00"/>
                </a:solidFill>
                <a:latin typeface="Times New Roman"/>
                <a:cs typeface="Times New Roman"/>
              </a:rPr>
              <a:t>↑</a:t>
            </a:r>
            <a:r>
              <a:rPr lang="en-US" dirty="0" smtClean="0">
                <a:solidFill>
                  <a:srgbClr val="FFFF00"/>
                </a:solidFill>
              </a:rPr>
              <a:t>DHEA (hirsutism)</a:t>
            </a:r>
          </a:p>
        </p:txBody>
      </p:sp>
    </p:spTree>
    <p:extLst>
      <p:ext uri="{BB962C8B-B14F-4D97-AF65-F5344CB8AC3E}">
        <p14:creationId xmlns:p14="http://schemas.microsoft.com/office/powerpoint/2010/main" val="30076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Adrenal-directed drugs</a:t>
            </a:r>
            <a:br>
              <a:rPr lang="en-US" b="0" dirty="0"/>
            </a:br>
            <a:r>
              <a:rPr lang="en-US" b="0" dirty="0"/>
              <a:t>(side effects)</a:t>
            </a:r>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267744" y="1772816"/>
            <a:ext cx="40324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Direct </a:t>
            </a:r>
            <a:r>
              <a:rPr lang="en-US" sz="3200" dirty="0">
                <a:solidFill>
                  <a:srgbClr val="FFFF00"/>
                </a:solidFill>
              </a:rPr>
              <a:t>drug side effects</a:t>
            </a:r>
          </a:p>
        </p:txBody>
      </p:sp>
      <p:sp>
        <p:nvSpPr>
          <p:cNvPr id="5" name="Down Arrow 4"/>
          <p:cNvSpPr/>
          <p:nvPr/>
        </p:nvSpPr>
        <p:spPr>
          <a:xfrm>
            <a:off x="2411760" y="2276872"/>
            <a:ext cx="57606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508104" y="2276872"/>
            <a:ext cx="57606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03648" y="3681028"/>
            <a:ext cx="2592288" cy="1260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Hepatotoxicity</a:t>
            </a:r>
            <a:endParaRPr lang="en-US" sz="3200" dirty="0">
              <a:solidFill>
                <a:srgbClr val="FFFF00"/>
              </a:solidFill>
            </a:endParaRPr>
          </a:p>
        </p:txBody>
      </p:sp>
      <p:sp>
        <p:nvSpPr>
          <p:cNvPr id="9" name="Oval 8"/>
          <p:cNvSpPr/>
          <p:nvPr/>
        </p:nvSpPr>
        <p:spPr>
          <a:xfrm>
            <a:off x="4427984" y="3681028"/>
            <a:ext cx="2880320" cy="1260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Adrenal </a:t>
            </a:r>
            <a:r>
              <a:rPr lang="en-US" sz="2800" dirty="0">
                <a:solidFill>
                  <a:srgbClr val="FFFF00"/>
                </a:solidFill>
              </a:rPr>
              <a:t>insufficiency (AI</a:t>
            </a:r>
            <a:r>
              <a:rPr lang="en-US" sz="2800" dirty="0" smtClean="0">
                <a:solidFill>
                  <a:srgbClr val="FFFF00"/>
                </a:solidFill>
              </a:rPr>
              <a:t>)</a:t>
            </a:r>
            <a:endParaRPr lang="en-US" sz="2800" dirty="0">
              <a:solidFill>
                <a:srgbClr val="FFFF00"/>
              </a:solidFill>
            </a:endParaRPr>
          </a:p>
        </p:txBody>
      </p:sp>
    </p:spTree>
    <p:extLst>
      <p:ext uri="{BB962C8B-B14F-4D97-AF65-F5344CB8AC3E}">
        <p14:creationId xmlns:p14="http://schemas.microsoft.com/office/powerpoint/2010/main" val="24271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20788"/>
            <a:ext cx="8991137"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488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l-GR" i="1" dirty="0"/>
              <a:t>3β-</a:t>
            </a:r>
            <a:r>
              <a:rPr lang="en-US" i="1" dirty="0"/>
              <a:t>HSD </a:t>
            </a:r>
            <a:r>
              <a:rPr lang="en-US" dirty="0"/>
              <a:t>3</a:t>
            </a:r>
            <a:r>
              <a:rPr lang="el-GR" dirty="0"/>
              <a:t>β-</a:t>
            </a:r>
            <a:r>
              <a:rPr lang="en-US" dirty="0" err="1"/>
              <a:t>hydroxysteroid</a:t>
            </a:r>
            <a:r>
              <a:rPr lang="en-US" dirty="0"/>
              <a:t> dehydrogenase, </a:t>
            </a:r>
            <a:r>
              <a:rPr lang="en-US" i="1" dirty="0"/>
              <a:t>ACAT1 </a:t>
            </a:r>
            <a:r>
              <a:rPr lang="en-US" dirty="0"/>
              <a:t>acyl-coenzyme A:cholesterol O-acyltransferase 1, </a:t>
            </a:r>
            <a:r>
              <a:rPr lang="en-US" i="1" dirty="0"/>
              <a:t>ACTH </a:t>
            </a:r>
            <a:r>
              <a:rPr lang="en-US" dirty="0"/>
              <a:t>adrenocorticotrophic hormone, </a:t>
            </a:r>
            <a:r>
              <a:rPr lang="en-US" i="1" dirty="0"/>
              <a:t>AI </a:t>
            </a:r>
            <a:r>
              <a:rPr lang="en-US" dirty="0"/>
              <a:t>adrenal insufficiency, </a:t>
            </a:r>
            <a:r>
              <a:rPr lang="en-US" i="1" dirty="0"/>
              <a:t>BID </a:t>
            </a:r>
            <a:r>
              <a:rPr lang="en-US" dirty="0"/>
              <a:t>twice daily, </a:t>
            </a:r>
            <a:r>
              <a:rPr lang="en-US" i="1" dirty="0"/>
              <a:t>CYP11A1</a:t>
            </a:r>
          </a:p>
          <a:p>
            <a:r>
              <a:rPr lang="en-US" dirty="0"/>
              <a:t>20,22-desmolase, </a:t>
            </a:r>
            <a:r>
              <a:rPr lang="en-US" i="1" dirty="0"/>
              <a:t>CYP11B1 </a:t>
            </a:r>
            <a:r>
              <a:rPr lang="en-US" dirty="0"/>
              <a:t>11</a:t>
            </a:r>
            <a:r>
              <a:rPr lang="el-GR" dirty="0"/>
              <a:t>β-</a:t>
            </a:r>
            <a:r>
              <a:rPr lang="en-US" dirty="0"/>
              <a:t>hydroxylase, </a:t>
            </a:r>
            <a:r>
              <a:rPr lang="en-US" i="1" dirty="0"/>
              <a:t>CYP11B2 </a:t>
            </a:r>
            <a:r>
              <a:rPr lang="en-US" dirty="0"/>
              <a:t>aldosterone synthase (18-hydroxylase), </a:t>
            </a:r>
            <a:r>
              <a:rPr lang="en-US" i="1" dirty="0"/>
              <a:t>CYP17 </a:t>
            </a:r>
            <a:r>
              <a:rPr lang="en-US" dirty="0"/>
              <a:t>17</a:t>
            </a:r>
            <a:r>
              <a:rPr lang="el-GR" dirty="0"/>
              <a:t>α-</a:t>
            </a:r>
            <a:r>
              <a:rPr lang="en-US" dirty="0"/>
              <a:t>hydroxylase/17,20-lyase, </a:t>
            </a:r>
            <a:r>
              <a:rPr lang="en-US" i="1" dirty="0"/>
              <a:t>CYP19 </a:t>
            </a:r>
            <a:r>
              <a:rPr lang="en-US" dirty="0"/>
              <a:t>aromatase (19-hydroxylase), </a:t>
            </a:r>
            <a:r>
              <a:rPr lang="en-US" i="1" dirty="0"/>
              <a:t>CYP21A2 </a:t>
            </a:r>
            <a:r>
              <a:rPr lang="en-US" dirty="0"/>
              <a:t>21-hydroxylase,</a:t>
            </a:r>
          </a:p>
          <a:p>
            <a:r>
              <a:rPr lang="en-US" i="1" dirty="0"/>
              <a:t>EMA </a:t>
            </a:r>
            <a:r>
              <a:rPr lang="en-US" dirty="0"/>
              <a:t>European Medicines Agency, </a:t>
            </a:r>
            <a:r>
              <a:rPr lang="en-US" i="1" dirty="0"/>
              <a:t>FDA </a:t>
            </a:r>
            <a:r>
              <a:rPr lang="en-US" dirty="0"/>
              <a:t>Food and Drug Administration, </a:t>
            </a:r>
            <a:r>
              <a:rPr lang="en-US" i="1" dirty="0"/>
              <a:t>GI </a:t>
            </a:r>
            <a:r>
              <a:rPr lang="en-US" dirty="0"/>
              <a:t>gastrointestinal, </a:t>
            </a:r>
            <a:r>
              <a:rPr lang="en-US" i="1" dirty="0" err="1"/>
              <a:t>mUFC</a:t>
            </a:r>
            <a:r>
              <a:rPr lang="en-US" i="1" dirty="0"/>
              <a:t> </a:t>
            </a:r>
            <a:r>
              <a:rPr lang="en-US" dirty="0"/>
              <a:t>median urinary free cortisol, </a:t>
            </a:r>
            <a:r>
              <a:rPr lang="en-US" i="1" dirty="0" err="1"/>
              <a:t>po</a:t>
            </a:r>
            <a:r>
              <a:rPr lang="en-US" i="1" dirty="0"/>
              <a:t> </a:t>
            </a:r>
            <a:r>
              <a:rPr lang="en-US" dirty="0"/>
              <a:t>by mouth, </a:t>
            </a:r>
            <a:r>
              <a:rPr lang="en-US" i="1" dirty="0"/>
              <a:t>QD </a:t>
            </a:r>
            <a:r>
              <a:rPr lang="en-US" dirty="0"/>
              <a:t>once daily, </a:t>
            </a:r>
            <a:r>
              <a:rPr lang="en-US" i="1" dirty="0"/>
              <a:t>QID </a:t>
            </a:r>
            <a:r>
              <a:rPr lang="en-US" dirty="0"/>
              <a:t>four times daily, </a:t>
            </a:r>
            <a:r>
              <a:rPr lang="en-US" i="1" dirty="0" err="1"/>
              <a:t>StAR</a:t>
            </a:r>
            <a:endParaRPr lang="en-US" i="1" dirty="0"/>
          </a:p>
          <a:p>
            <a:r>
              <a:rPr lang="en-US" dirty="0"/>
              <a:t>steroidogenic acute regulatory protein, </a:t>
            </a:r>
            <a:r>
              <a:rPr lang="en-US" i="1" dirty="0"/>
              <a:t>TID </a:t>
            </a:r>
            <a:r>
              <a:rPr lang="en-US" dirty="0"/>
              <a:t>thrice daily, </a:t>
            </a:r>
            <a:r>
              <a:rPr lang="en-US" i="1" dirty="0"/>
              <a:t>UFC </a:t>
            </a:r>
            <a:r>
              <a:rPr lang="en-US" dirty="0"/>
              <a:t>urinary free cortisol</a:t>
            </a:r>
          </a:p>
        </p:txBody>
      </p:sp>
    </p:spTree>
    <p:extLst>
      <p:ext uri="{BB962C8B-B14F-4D97-AF65-F5344CB8AC3E}">
        <p14:creationId xmlns:p14="http://schemas.microsoft.com/office/powerpoint/2010/main" val="790065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70"/>
            <a:ext cx="9216008" cy="1008112"/>
          </a:xfrm>
        </p:spPr>
        <p:txBody>
          <a:bodyPr>
            <a:noAutofit/>
          </a:bodyPr>
          <a:lstStyle/>
          <a:p>
            <a:pPr algn="l"/>
            <a:r>
              <a:rPr lang="en-US" sz="3200" b="0" dirty="0"/>
              <a:t>Medical treatment options for Cushing’s syndrome </a:t>
            </a:r>
            <a:r>
              <a:rPr lang="en-US" sz="3200" b="0" dirty="0" smtClean="0"/>
              <a:t>to directed adrenal </a:t>
            </a:r>
            <a:r>
              <a:rPr lang="en-US" sz="3200" b="0" dirty="0"/>
              <a:t>glands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3548601"/>
              </p:ext>
            </p:extLst>
          </p:nvPr>
        </p:nvGraphicFramePr>
        <p:xfrm>
          <a:off x="107503" y="1124744"/>
          <a:ext cx="9014612" cy="5472608"/>
        </p:xfrm>
        <a:graphic>
          <a:graphicData uri="http://schemas.openxmlformats.org/drawingml/2006/table">
            <a:tbl>
              <a:tblPr firstRow="1" bandRow="1">
                <a:tableStyleId>{5C22544A-7EE6-4342-B048-85BDC9FD1C3A}</a:tableStyleId>
              </a:tblPr>
              <a:tblGrid>
                <a:gridCol w="1224137"/>
                <a:gridCol w="1512168"/>
                <a:gridCol w="1044018"/>
                <a:gridCol w="1599367"/>
                <a:gridCol w="1308573"/>
                <a:gridCol w="436191"/>
                <a:gridCol w="724419"/>
                <a:gridCol w="1165739"/>
              </a:tblGrid>
              <a:tr h="792088">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bg1"/>
                          </a:solidFill>
                          <a:latin typeface="+mn-lt"/>
                          <a:ea typeface="+mn-ea"/>
                          <a:cs typeface="+mn-cs"/>
                        </a:rPr>
                        <a:t>Current steroidogenesis inhibitors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FF0000"/>
                          </a:solidFill>
                          <a:latin typeface="+mn-lt"/>
                          <a:ea typeface="+mn-ea"/>
                          <a:cs typeface="+mn-cs"/>
                        </a:rPr>
                        <a:t>Ketoconazole</a:t>
                      </a:r>
                      <a:endParaRPr lang="en-US" sz="2000" b="1" i="0" u="none" strike="noStrike" kern="1200" baseline="0" dirty="0">
                        <a:solidFill>
                          <a:srgbClr val="FF0000"/>
                        </a:solidFill>
                        <a:latin typeface="+mn-lt"/>
                        <a:ea typeface="+mn-ea"/>
                        <a:cs typeface="+mn-cs"/>
                      </a:endParaRPr>
                    </a:p>
                  </a:txBody>
                  <a:tcPr/>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r>
              <a:tr h="2385066">
                <a:tc>
                  <a:txBody>
                    <a:bodyPr/>
                    <a:lstStyle/>
                    <a:p>
                      <a:r>
                        <a:rPr lang="en-US" sz="2000" b="0" i="0" u="none" strike="noStrike" kern="1200" baseline="0" dirty="0" smtClean="0">
                          <a:solidFill>
                            <a:schemeClr val="tx1"/>
                          </a:solidFill>
                          <a:latin typeface="+mn-lt"/>
                          <a:ea typeface="+mn-ea"/>
                          <a:cs typeface="+mn-cs"/>
                        </a:rPr>
                        <a:t>Drug Family</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Mechanism </a:t>
                      </a:r>
                    </a:p>
                    <a:p>
                      <a:r>
                        <a:rPr lang="en-US" sz="2000" b="0" i="0" u="none" strike="noStrike" kern="1200" baseline="0" dirty="0" smtClean="0">
                          <a:solidFill>
                            <a:schemeClr val="tx1"/>
                          </a:solidFill>
                          <a:latin typeface="+mn-lt"/>
                          <a:ea typeface="+mn-ea"/>
                          <a:cs typeface="+mn-cs"/>
                        </a:rPr>
                        <a:t>of action</a:t>
                      </a:r>
                      <a:endParaRPr lang="en-US" sz="2000" dirty="0">
                        <a:solidFill>
                          <a:schemeClr val="tx1"/>
                        </a:solidFill>
                      </a:endParaRPr>
                    </a:p>
                  </a:txBody>
                  <a:tcPr/>
                </a:tc>
                <a:tc>
                  <a:txBody>
                    <a:bodyPr/>
                    <a:lstStyle/>
                    <a:p>
                      <a:pPr marL="0" algn="l" defTabSz="914400" rtl="0" eaLnBrk="1" latinLnBrk="0" hangingPunct="1"/>
                      <a:r>
                        <a:rPr lang="en-US" sz="2000" b="0" i="0" u="none" strike="noStrike" kern="1200" baseline="0" dirty="0" smtClean="0">
                          <a:solidFill>
                            <a:schemeClr val="tx1"/>
                          </a:solidFill>
                          <a:latin typeface="+mn-lt"/>
                          <a:ea typeface="+mn-ea"/>
                          <a:cs typeface="+mn-cs"/>
                        </a:rPr>
                        <a:t>Dose</a:t>
                      </a:r>
                      <a:endParaRPr lang="en-US" sz="2000" b="0" i="0" u="none" strike="noStrike" kern="1200" baseline="0" dirty="0">
                        <a:solidFill>
                          <a:schemeClr val="tx1"/>
                        </a:solidFill>
                        <a:latin typeface="+mn-lt"/>
                        <a:ea typeface="+mn-ea"/>
                        <a:cs typeface="+mn-cs"/>
                      </a:endParaRPr>
                    </a:p>
                  </a:txBody>
                  <a:tcPr/>
                </a:tc>
                <a:tc>
                  <a:txBody>
                    <a:bodyPr/>
                    <a:lstStyle/>
                    <a:p>
                      <a:r>
                        <a:rPr lang="en-US" sz="2000" b="0" i="0" u="none" strike="noStrike" kern="1200" baseline="0" dirty="0" smtClean="0">
                          <a:solidFill>
                            <a:schemeClr val="tx1"/>
                          </a:solidFill>
                          <a:latin typeface="+mn-lt"/>
                          <a:ea typeface="+mn-ea"/>
                          <a:cs typeface="+mn-cs"/>
                        </a:rPr>
                        <a:t>Effectiveness</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Side effects</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Approval status/use FDA</a:t>
                      </a:r>
                      <a:endParaRPr lang="en-US" sz="2000"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Approval status/use EMA</a:t>
                      </a:r>
                      <a:endParaRPr lang="en-US" sz="2000"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Clinical trials</a:t>
                      </a:r>
                      <a:endParaRPr lang="en-US" sz="2000" dirty="0">
                        <a:solidFill>
                          <a:schemeClr val="tx1"/>
                        </a:solidFill>
                      </a:endParaRPr>
                    </a:p>
                  </a:txBody>
                  <a:tcPr vert="vert"/>
                </a:tc>
              </a:tr>
              <a:tr h="2295454">
                <a:tc>
                  <a:txBody>
                    <a:bodyPr/>
                    <a:lstStyle/>
                    <a:p>
                      <a:r>
                        <a:rPr lang="en-US" sz="1800" b="0" i="0" u="none" strike="noStrike" kern="1200" baseline="0" dirty="0" smtClean="0">
                          <a:solidFill>
                            <a:schemeClr val="dk1"/>
                          </a:solidFill>
                          <a:latin typeface="+mn-lt"/>
                          <a:ea typeface="+mn-ea"/>
                          <a:cs typeface="+mn-cs"/>
                        </a:rPr>
                        <a:t>Imidazole</a:t>
                      </a:r>
                      <a:endParaRPr lang="en-US" sz="2000" b="1" dirty="0">
                        <a:solidFill>
                          <a:srgbClr val="FF0000"/>
                        </a:solidFill>
                      </a:endParaRPr>
                    </a:p>
                  </a:txBody>
                  <a:tcPr/>
                </a:tc>
                <a:tc>
                  <a:txBody>
                    <a:bodyPr/>
                    <a:lstStyle/>
                    <a:p>
                      <a:r>
                        <a:rPr lang="en-US" sz="2000" b="0" i="0" u="none" strike="noStrike" kern="1200" baseline="0" dirty="0" smtClean="0">
                          <a:solidFill>
                            <a:schemeClr val="dk1"/>
                          </a:solidFill>
                          <a:latin typeface="+mn-lt"/>
                          <a:ea typeface="+mn-ea"/>
                          <a:cs typeface="+mn-cs"/>
                        </a:rPr>
                        <a:t>Inhibits </a:t>
                      </a:r>
                      <a:r>
                        <a:rPr lang="en-US" sz="2000" b="0" i="0" u="none" strike="noStrike" kern="1200" baseline="0" dirty="0" err="1" smtClean="0">
                          <a:solidFill>
                            <a:schemeClr val="dk1"/>
                          </a:solidFill>
                          <a:latin typeface="+mn-lt"/>
                          <a:ea typeface="+mn-ea"/>
                          <a:cs typeface="+mn-cs"/>
                        </a:rPr>
                        <a:t>StAR</a:t>
                      </a:r>
                      <a:r>
                        <a:rPr lang="en-US" sz="2000" b="0" i="0" u="none" strike="noStrike" kern="1200" baseline="0" dirty="0" smtClean="0">
                          <a:solidFill>
                            <a:schemeClr val="dk1"/>
                          </a:solidFill>
                          <a:latin typeface="+mn-lt"/>
                          <a:ea typeface="+mn-ea"/>
                          <a:cs typeface="+mn-cs"/>
                        </a:rPr>
                        <a:t>,</a:t>
                      </a:r>
                    </a:p>
                    <a:p>
                      <a:r>
                        <a:rPr lang="en-US" sz="2000" b="0" i="0" u="none" strike="noStrike" kern="1200" baseline="0" dirty="0" smtClean="0">
                          <a:solidFill>
                            <a:schemeClr val="dk1"/>
                          </a:solidFill>
                          <a:latin typeface="+mn-lt"/>
                          <a:ea typeface="+mn-ea"/>
                          <a:cs typeface="+mn-cs"/>
                        </a:rPr>
                        <a:t>CYP11A1</a:t>
                      </a:r>
                    </a:p>
                    <a:p>
                      <a:r>
                        <a:rPr lang="en-US" sz="2000" b="0" i="0" u="none" strike="noStrike" kern="1200" baseline="0" dirty="0" smtClean="0">
                          <a:solidFill>
                            <a:schemeClr val="dk1"/>
                          </a:solidFill>
                          <a:latin typeface="+mn-lt"/>
                          <a:ea typeface="+mn-ea"/>
                          <a:cs typeface="+mn-cs"/>
                        </a:rPr>
                        <a:t>CYP11B1, CYP17</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400–1200 mg daily</a:t>
                      </a:r>
                    </a:p>
                    <a:p>
                      <a:r>
                        <a:rPr lang="en-US" sz="2000" b="0" i="0" u="none" strike="noStrike" kern="1200" baseline="0" dirty="0" smtClean="0">
                          <a:solidFill>
                            <a:schemeClr val="dk1"/>
                          </a:solidFill>
                          <a:latin typeface="+mn-lt"/>
                          <a:ea typeface="+mn-ea"/>
                          <a:cs typeface="+mn-cs"/>
                        </a:rPr>
                        <a:t>(BID dosage)</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Normal UFC in</a:t>
                      </a:r>
                    </a:p>
                    <a:p>
                      <a:r>
                        <a:rPr lang="en-US" sz="2000" b="0" i="0" u="none" strike="noStrike" kern="1200" baseline="0" dirty="0" smtClean="0">
                          <a:solidFill>
                            <a:schemeClr val="dk1"/>
                          </a:solidFill>
                          <a:latin typeface="+mn-lt"/>
                          <a:ea typeface="+mn-ea"/>
                          <a:cs typeface="+mn-cs"/>
                        </a:rPr>
                        <a:t>48.7–50%. Escape</a:t>
                      </a:r>
                    </a:p>
                    <a:p>
                      <a:r>
                        <a:rPr lang="en-US" sz="2000" b="0" i="0" u="none" strike="noStrike" kern="1200" baseline="0" dirty="0" smtClean="0">
                          <a:solidFill>
                            <a:schemeClr val="dk1"/>
                          </a:solidFill>
                          <a:latin typeface="+mn-lt"/>
                          <a:ea typeface="+mn-ea"/>
                          <a:cs typeface="+mn-cs"/>
                        </a:rPr>
                        <a:t>phenomenon in</a:t>
                      </a:r>
                    </a:p>
                    <a:p>
                      <a:r>
                        <a:rPr lang="en-US" sz="2000" b="0" i="0" u="none" strike="noStrike" kern="1200" baseline="0" dirty="0" smtClean="0">
                          <a:solidFill>
                            <a:schemeClr val="dk1"/>
                          </a:solidFill>
                          <a:latin typeface="+mn-lt"/>
                          <a:ea typeface="+mn-ea"/>
                          <a:cs typeface="+mn-cs"/>
                        </a:rPr>
                        <a:t>23%</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GI disturbance, liver</a:t>
                      </a:r>
                    </a:p>
                    <a:p>
                      <a:r>
                        <a:rPr lang="en-US" sz="1800" b="0" i="0" u="none" strike="noStrike" kern="1200" baseline="0" dirty="0" smtClean="0">
                          <a:solidFill>
                            <a:schemeClr val="dk1"/>
                          </a:solidFill>
                          <a:latin typeface="+mn-lt"/>
                          <a:ea typeface="+mn-ea"/>
                          <a:cs typeface="+mn-cs"/>
                        </a:rPr>
                        <a:t>enzyme increase,</a:t>
                      </a:r>
                    </a:p>
                    <a:p>
                      <a:r>
                        <a:rPr lang="en-US" sz="1800" b="0" i="0" u="none" strike="noStrike" kern="1200" baseline="0" dirty="0" smtClean="0">
                          <a:solidFill>
                            <a:schemeClr val="dk1"/>
                          </a:solidFill>
                          <a:latin typeface="+mn-lt"/>
                          <a:ea typeface="+mn-ea"/>
                          <a:cs typeface="+mn-cs"/>
                        </a:rPr>
                        <a:t>AI</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Off-label</a:t>
                      </a:r>
                      <a:endParaRPr lang="en-US" sz="2000" dirty="0"/>
                    </a:p>
                  </a:txBody>
                  <a:tcPr vert="vert"/>
                </a:tc>
                <a:tc>
                  <a:txBody>
                    <a:bodyPr/>
                    <a:lstStyle/>
                    <a:p>
                      <a:r>
                        <a:rPr lang="en-US" sz="1800" b="0" i="0" u="none" strike="noStrike" kern="1200" baseline="0" dirty="0" smtClean="0">
                          <a:solidFill>
                            <a:schemeClr val="dk1"/>
                          </a:solidFill>
                          <a:latin typeface="+mn-lt"/>
                          <a:ea typeface="+mn-ea"/>
                          <a:cs typeface="+mn-cs"/>
                        </a:rPr>
                        <a:t>Approved</a:t>
                      </a:r>
                      <a:endParaRPr lang="en-US" sz="2000" dirty="0"/>
                    </a:p>
                  </a:txBody>
                  <a:tcPr vert="vert"/>
                </a:tc>
                <a:tc>
                  <a:txBody>
                    <a:bodyPr/>
                    <a:lstStyle/>
                    <a:p>
                      <a:r>
                        <a:rPr lang="en-US" sz="1800" b="0" i="0" u="none" strike="noStrike" kern="1200" baseline="0" dirty="0" smtClean="0">
                          <a:solidFill>
                            <a:schemeClr val="dk1"/>
                          </a:solidFill>
                          <a:latin typeface="+mn-lt"/>
                          <a:ea typeface="+mn-ea"/>
                          <a:cs typeface="+mn-cs"/>
                        </a:rPr>
                        <a:t>Large retrospective</a:t>
                      </a:r>
                    </a:p>
                    <a:p>
                      <a:r>
                        <a:rPr lang="en-US" sz="1800" b="0" i="0" u="none" strike="noStrike" kern="1200" baseline="0" dirty="0" err="1" smtClean="0">
                          <a:solidFill>
                            <a:schemeClr val="dk1"/>
                          </a:solidFill>
                          <a:latin typeface="+mn-lt"/>
                          <a:ea typeface="+mn-ea"/>
                          <a:cs typeface="+mn-cs"/>
                        </a:rPr>
                        <a:t>FReSKO</a:t>
                      </a:r>
                      <a:endParaRPr lang="en-US" sz="2000" dirty="0"/>
                    </a:p>
                  </a:txBody>
                  <a:tcPr vert="vert"/>
                </a:tc>
              </a:tr>
            </a:tbl>
          </a:graphicData>
        </a:graphic>
      </p:graphicFrame>
    </p:spTree>
    <p:extLst>
      <p:ext uri="{BB962C8B-B14F-4D97-AF65-F5344CB8AC3E}">
        <p14:creationId xmlns:p14="http://schemas.microsoft.com/office/powerpoint/2010/main" val="465709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7772400" cy="2115666"/>
          </a:xfrm>
          <a:solidFill>
            <a:srgbClr val="0070C0"/>
          </a:solidFill>
        </p:spPr>
        <p:txBody>
          <a:bodyPr>
            <a:normAutofit/>
          </a:bodyPr>
          <a:lstStyle/>
          <a:p>
            <a:r>
              <a:rPr lang="en-US" dirty="0"/>
              <a:t>Medical Management of Cushing’s </a:t>
            </a:r>
            <a:r>
              <a:rPr lang="en-US" dirty="0" smtClean="0"/>
              <a:t>Syndrome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1768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Ketoconazole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750" y="1862931"/>
            <a:ext cx="40005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37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Ketoconazole &amp; ACTH</a:t>
            </a:r>
            <a:endParaRPr lang="en-US" dirty="0"/>
          </a:p>
        </p:txBody>
      </p:sp>
      <p:sp>
        <p:nvSpPr>
          <p:cNvPr id="3" name="Content Placeholder 2"/>
          <p:cNvSpPr>
            <a:spLocks noGrp="1"/>
          </p:cNvSpPr>
          <p:nvPr>
            <p:ph idx="1"/>
          </p:nvPr>
        </p:nvSpPr>
        <p:spPr>
          <a:xfrm>
            <a:off x="107504" y="1600200"/>
            <a:ext cx="8856984" cy="4997152"/>
          </a:xfrm>
        </p:spPr>
        <p:txBody>
          <a:bodyPr>
            <a:normAutofit/>
          </a:bodyPr>
          <a:lstStyle/>
          <a:p>
            <a:r>
              <a:rPr lang="en-US" dirty="0"/>
              <a:t>After cortisol level reduction, the expected </a:t>
            </a:r>
            <a:r>
              <a:rPr lang="en-US" dirty="0" smtClean="0"/>
              <a:t>increment of </a:t>
            </a:r>
            <a:r>
              <a:rPr lang="en-US" dirty="0"/>
              <a:t>ACTH is not always observed with </a:t>
            </a:r>
            <a:r>
              <a:rPr lang="en-US" dirty="0" smtClean="0"/>
              <a:t>ketoconazole; therefore</a:t>
            </a:r>
            <a:r>
              <a:rPr lang="en-US" dirty="0"/>
              <a:t>, some controversy exists as to whether </a:t>
            </a:r>
            <a:r>
              <a:rPr lang="en-US" dirty="0" smtClean="0"/>
              <a:t>ketoconazole has </a:t>
            </a:r>
            <a:r>
              <a:rPr lang="en-US" dirty="0"/>
              <a:t>an </a:t>
            </a:r>
            <a:r>
              <a:rPr lang="en-US" b="1" i="1" dirty="0"/>
              <a:t>additional</a:t>
            </a:r>
            <a:r>
              <a:rPr lang="en-US" dirty="0"/>
              <a:t> </a:t>
            </a:r>
            <a:r>
              <a:rPr lang="en-US" b="1" i="1" dirty="0"/>
              <a:t>inhibitory</a:t>
            </a:r>
            <a:r>
              <a:rPr lang="en-US" b="1" dirty="0"/>
              <a:t> </a:t>
            </a:r>
            <a:r>
              <a:rPr lang="en-US" dirty="0"/>
              <a:t>effect in </a:t>
            </a:r>
            <a:r>
              <a:rPr lang="en-US" dirty="0" err="1" smtClean="0"/>
              <a:t>corticotroph</a:t>
            </a:r>
            <a:r>
              <a:rPr lang="en-US" dirty="0"/>
              <a:t> </a:t>
            </a:r>
            <a:r>
              <a:rPr lang="en-US" dirty="0" smtClean="0"/>
              <a:t>reduced </a:t>
            </a:r>
            <a:r>
              <a:rPr lang="en-US" dirty="0"/>
              <a:t>ACTH </a:t>
            </a:r>
            <a:r>
              <a:rPr lang="en-US" dirty="0" smtClean="0"/>
              <a:t>secretion.</a:t>
            </a:r>
            <a:endParaRPr lang="en-US" dirty="0"/>
          </a:p>
        </p:txBody>
      </p:sp>
    </p:spTree>
    <p:extLst>
      <p:ext uri="{BB962C8B-B14F-4D97-AF65-F5344CB8AC3E}">
        <p14:creationId xmlns:p14="http://schemas.microsoft.com/office/powerpoint/2010/main" val="207417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512168"/>
          </a:xfrm>
        </p:spPr>
        <p:txBody>
          <a:bodyPr>
            <a:normAutofit/>
          </a:bodyPr>
          <a:lstStyle/>
          <a:p>
            <a:r>
              <a:rPr lang="en-US" dirty="0"/>
              <a:t>ketoconazole </a:t>
            </a:r>
            <a:r>
              <a:rPr lang="en-US" dirty="0" smtClean="0"/>
              <a:t>&amp; escape </a:t>
            </a:r>
            <a:r>
              <a:rPr lang="en-US" dirty="0"/>
              <a:t>from the enzyme </a:t>
            </a:r>
            <a:r>
              <a:rPr lang="en-US" dirty="0" smtClean="0"/>
              <a:t>inhibition</a:t>
            </a:r>
            <a:endParaRPr lang="en-US" dirty="0"/>
          </a:p>
        </p:txBody>
      </p:sp>
      <p:sp>
        <p:nvSpPr>
          <p:cNvPr id="3" name="Content Placeholder 2"/>
          <p:cNvSpPr>
            <a:spLocks noGrp="1"/>
          </p:cNvSpPr>
          <p:nvPr>
            <p:ph idx="1"/>
          </p:nvPr>
        </p:nvSpPr>
        <p:spPr>
          <a:xfrm>
            <a:off x="179512" y="1844824"/>
            <a:ext cx="8712968" cy="4896544"/>
          </a:xfrm>
        </p:spPr>
        <p:txBody>
          <a:bodyPr/>
          <a:lstStyle/>
          <a:p>
            <a:r>
              <a:rPr lang="en-US" dirty="0" smtClean="0"/>
              <a:t>This is probably </a:t>
            </a:r>
            <a:r>
              <a:rPr lang="en-US" dirty="0"/>
              <a:t>related to an adrenal compensatory increment </a:t>
            </a:r>
            <a:r>
              <a:rPr lang="en-US" dirty="0" smtClean="0"/>
              <a:t>of cortex enzymes.</a:t>
            </a:r>
            <a:endParaRPr lang="en-US" dirty="0"/>
          </a:p>
        </p:txBody>
      </p:sp>
    </p:spTree>
    <p:extLst>
      <p:ext uri="{BB962C8B-B14F-4D97-AF65-F5344CB8AC3E}">
        <p14:creationId xmlns:p14="http://schemas.microsoft.com/office/powerpoint/2010/main" val="3028655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Ketoconazole &amp; </a:t>
            </a:r>
            <a:r>
              <a:rPr lang="en-US" dirty="0"/>
              <a:t>liver enzymes </a:t>
            </a:r>
          </a:p>
        </p:txBody>
      </p:sp>
      <p:sp>
        <p:nvSpPr>
          <p:cNvPr id="3" name="Content Placeholder 2"/>
          <p:cNvSpPr>
            <a:spLocks noGrp="1"/>
          </p:cNvSpPr>
          <p:nvPr>
            <p:ph idx="1"/>
          </p:nvPr>
        </p:nvSpPr>
        <p:spPr/>
        <p:txBody>
          <a:bodyPr/>
          <a:lstStyle/>
          <a:p>
            <a:r>
              <a:rPr lang="en-US" dirty="0" smtClean="0"/>
              <a:t>Moderately </a:t>
            </a:r>
            <a:r>
              <a:rPr lang="en-US" dirty="0"/>
              <a:t>increased liver enzymes should</a:t>
            </a:r>
          </a:p>
          <a:p>
            <a:pPr marL="0" indent="0">
              <a:buNone/>
            </a:pPr>
            <a:r>
              <a:rPr lang="en-US" dirty="0" smtClean="0"/>
              <a:t> </a:t>
            </a:r>
            <a:r>
              <a:rPr lang="en-US" b="1" dirty="0" smtClean="0"/>
              <a:t>not </a:t>
            </a:r>
            <a:r>
              <a:rPr lang="en-US" b="1" dirty="0"/>
              <a:t>preclude ketoconazole </a:t>
            </a:r>
            <a:r>
              <a:rPr lang="en-US" dirty="0"/>
              <a:t>therapy in severe, </a:t>
            </a:r>
            <a:r>
              <a:rPr lang="en-US" dirty="0" smtClean="0"/>
              <a:t>life-threatening </a:t>
            </a:r>
            <a:r>
              <a:rPr lang="en-US" dirty="0" err="1" smtClean="0"/>
              <a:t>hypercortisolism</a:t>
            </a:r>
            <a:r>
              <a:rPr lang="en-US" dirty="0" smtClean="0"/>
              <a:t>.</a:t>
            </a:r>
            <a:endParaRPr lang="en-US" dirty="0"/>
          </a:p>
        </p:txBody>
      </p:sp>
    </p:spTree>
    <p:extLst>
      <p:ext uri="{BB962C8B-B14F-4D97-AF65-F5344CB8AC3E}">
        <p14:creationId xmlns:p14="http://schemas.microsoft.com/office/powerpoint/2010/main" val="2398371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642194"/>
          </a:xfrm>
        </p:spPr>
        <p:txBody>
          <a:bodyPr>
            <a:normAutofit fontScale="90000"/>
          </a:bodyPr>
          <a:lstStyle/>
          <a:p>
            <a:r>
              <a:rPr lang="en-US" b="0" dirty="0" smtClean="0"/>
              <a:t>Ketoconazole &amp;</a:t>
            </a:r>
            <a:r>
              <a:rPr lang="en-US" dirty="0" smtClean="0"/>
              <a:t/>
            </a:r>
            <a:br>
              <a:rPr lang="en-US" dirty="0" smtClean="0"/>
            </a:br>
            <a:r>
              <a:rPr lang="en-US" sz="4000" dirty="0" smtClean="0"/>
              <a:t>and </a:t>
            </a:r>
            <a:r>
              <a:rPr lang="en-US" sz="4000" dirty="0"/>
              <a:t>drug interactions leading to QT prolongation:</a:t>
            </a:r>
          </a:p>
        </p:txBody>
      </p:sp>
      <p:sp>
        <p:nvSpPr>
          <p:cNvPr id="3" name="Content Placeholder 2"/>
          <p:cNvSpPr>
            <a:spLocks noGrp="1"/>
          </p:cNvSpPr>
          <p:nvPr>
            <p:ph idx="1"/>
          </p:nvPr>
        </p:nvSpPr>
        <p:spPr>
          <a:xfrm>
            <a:off x="179512" y="2204864"/>
            <a:ext cx="8784976" cy="4536504"/>
          </a:xfrm>
        </p:spPr>
        <p:txBody>
          <a:bodyPr/>
          <a:lstStyle/>
          <a:p>
            <a:r>
              <a:rPr lang="en-US" dirty="0" err="1"/>
              <a:t>Coadministration</a:t>
            </a:r>
            <a:r>
              <a:rPr lang="en-US" dirty="0"/>
              <a:t> of the following drugs with ketoconazole is </a:t>
            </a:r>
            <a:r>
              <a:rPr lang="en-US" dirty="0">
                <a:solidFill>
                  <a:srgbClr val="FF0000"/>
                </a:solidFill>
              </a:rPr>
              <a:t>contraindicated</a:t>
            </a:r>
            <a:r>
              <a:rPr lang="en-US" dirty="0" smtClean="0"/>
              <a:t>:</a:t>
            </a:r>
          </a:p>
          <a:p>
            <a:r>
              <a:rPr lang="en-US" dirty="0" err="1" smtClean="0"/>
              <a:t>dofetilide</a:t>
            </a:r>
            <a:r>
              <a:rPr lang="en-US" dirty="0" smtClean="0"/>
              <a:t>         </a:t>
            </a:r>
            <a:r>
              <a:rPr lang="en-US" b="1" dirty="0" smtClean="0"/>
              <a:t>quinidine </a:t>
            </a:r>
            <a:r>
              <a:rPr lang="en-US" dirty="0" smtClean="0"/>
              <a:t>           </a:t>
            </a:r>
            <a:r>
              <a:rPr lang="en-US" dirty="0" err="1" smtClean="0"/>
              <a:t>pimozide</a:t>
            </a:r>
            <a:r>
              <a:rPr lang="en-US" dirty="0" smtClean="0"/>
              <a:t>     </a:t>
            </a:r>
          </a:p>
          <a:p>
            <a:r>
              <a:rPr lang="en-US" b="1" dirty="0" err="1" smtClean="0"/>
              <a:t>cisapride</a:t>
            </a:r>
            <a:r>
              <a:rPr lang="en-US" b="1" dirty="0" smtClean="0"/>
              <a:t> </a:t>
            </a:r>
            <a:r>
              <a:rPr lang="en-US" dirty="0" smtClean="0"/>
              <a:t>         </a:t>
            </a:r>
            <a:r>
              <a:rPr lang="en-US" b="1" dirty="0" smtClean="0"/>
              <a:t>methadone</a:t>
            </a:r>
            <a:r>
              <a:rPr lang="en-US" dirty="0" smtClean="0"/>
              <a:t>          </a:t>
            </a:r>
            <a:r>
              <a:rPr lang="en-US" b="1" dirty="0" err="1" smtClean="0"/>
              <a:t>disopyramide</a:t>
            </a:r>
            <a:r>
              <a:rPr lang="en-US" dirty="0" smtClean="0"/>
              <a:t> </a:t>
            </a:r>
            <a:r>
              <a:rPr lang="en-US" dirty="0" err="1" smtClean="0"/>
              <a:t>dronedarone</a:t>
            </a:r>
            <a:r>
              <a:rPr lang="en-US" dirty="0" smtClean="0"/>
              <a:t>     </a:t>
            </a:r>
            <a:r>
              <a:rPr lang="en-US" dirty="0" err="1" smtClean="0"/>
              <a:t>ranolazine</a:t>
            </a:r>
            <a:endParaRPr lang="en-US" dirty="0"/>
          </a:p>
        </p:txBody>
      </p:sp>
    </p:spTree>
    <p:extLst>
      <p:ext uri="{BB962C8B-B14F-4D97-AF65-F5344CB8AC3E}">
        <p14:creationId xmlns:p14="http://schemas.microsoft.com/office/powerpoint/2010/main" val="1465082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80" y="116632"/>
            <a:ext cx="8928992" cy="1143000"/>
          </a:xfrm>
        </p:spPr>
        <p:txBody>
          <a:bodyPr>
            <a:normAutofit fontScale="90000"/>
          </a:bodyPr>
          <a:lstStyle/>
          <a:p>
            <a:r>
              <a:rPr lang="en-US" b="0" dirty="0"/>
              <a:t>Ketoconazole is a potent inhibitor of CYP450 3A4</a:t>
            </a:r>
            <a:endParaRPr lang="en-US" dirty="0"/>
          </a:p>
        </p:txBody>
      </p:sp>
      <p:sp>
        <p:nvSpPr>
          <p:cNvPr id="3" name="Content Placeholder 2"/>
          <p:cNvSpPr>
            <a:spLocks noGrp="1"/>
          </p:cNvSpPr>
          <p:nvPr>
            <p:ph idx="1"/>
          </p:nvPr>
        </p:nvSpPr>
        <p:spPr>
          <a:xfrm>
            <a:off x="107504" y="1484784"/>
            <a:ext cx="8928992" cy="5256584"/>
          </a:xfrm>
        </p:spPr>
        <p:txBody>
          <a:bodyPr>
            <a:normAutofit lnSpcReduction="10000"/>
          </a:bodyPr>
          <a:lstStyle/>
          <a:p>
            <a:r>
              <a:rPr lang="en-US" dirty="0" smtClean="0"/>
              <a:t>Co-administration of:</a:t>
            </a:r>
          </a:p>
          <a:p>
            <a:r>
              <a:rPr lang="en-US" dirty="0" smtClean="0">
                <a:solidFill>
                  <a:srgbClr val="C00000"/>
                </a:solidFill>
              </a:rPr>
              <a:t>Cyclosporine</a:t>
            </a:r>
            <a:r>
              <a:rPr lang="en-US" dirty="0" smtClean="0"/>
              <a:t> </a:t>
            </a:r>
            <a:r>
              <a:rPr lang="en-US" dirty="0" smtClean="0">
                <a:latin typeface="Times New Roman"/>
                <a:cs typeface="Times New Roman"/>
              </a:rPr>
              <a:t>→↑</a:t>
            </a:r>
            <a:r>
              <a:rPr lang="en-US" dirty="0" smtClean="0"/>
              <a:t> </a:t>
            </a:r>
            <a:r>
              <a:rPr lang="en-US" dirty="0"/>
              <a:t>cyclosporine levels </a:t>
            </a:r>
            <a:r>
              <a:rPr lang="en-US" dirty="0" smtClean="0"/>
              <a:t>5- </a:t>
            </a:r>
            <a:r>
              <a:rPr lang="en-US" dirty="0"/>
              <a:t>to </a:t>
            </a:r>
            <a:r>
              <a:rPr lang="en-US" dirty="0" smtClean="0"/>
              <a:t>10 fold</a:t>
            </a:r>
          </a:p>
          <a:p>
            <a:r>
              <a:rPr lang="en-US" dirty="0" smtClean="0">
                <a:latin typeface="Times New Roman"/>
                <a:cs typeface="Times New Roman"/>
              </a:rPr>
              <a:t>→ </a:t>
            </a:r>
            <a:r>
              <a:rPr lang="en-US" dirty="0" err="1" smtClean="0"/>
              <a:t>nephro</a:t>
            </a:r>
            <a:r>
              <a:rPr lang="en-US" dirty="0" smtClean="0"/>
              <a:t>- </a:t>
            </a:r>
            <a:r>
              <a:rPr lang="en-US" dirty="0"/>
              <a:t>and neurotoxicity</a:t>
            </a:r>
            <a:endParaRPr lang="en-US" dirty="0" smtClean="0">
              <a:latin typeface="Times New Roman"/>
              <a:cs typeface="Times New Roman"/>
            </a:endParaRPr>
          </a:p>
          <a:p>
            <a:r>
              <a:rPr lang="en-US" dirty="0" smtClean="0">
                <a:solidFill>
                  <a:srgbClr val="C00000"/>
                </a:solidFill>
              </a:rPr>
              <a:t>Statins </a:t>
            </a:r>
            <a:r>
              <a:rPr lang="en-US" dirty="0" smtClean="0">
                <a:latin typeface="Times New Roman"/>
                <a:cs typeface="Times New Roman"/>
              </a:rPr>
              <a:t>→ </a:t>
            </a:r>
            <a:r>
              <a:rPr lang="en-US" dirty="0">
                <a:latin typeface="Times New Roman"/>
                <a:cs typeface="Times New Roman"/>
              </a:rPr>
              <a:t>↑</a:t>
            </a:r>
            <a:r>
              <a:rPr lang="en-US" dirty="0" smtClean="0"/>
              <a:t>statin levels </a:t>
            </a:r>
            <a:r>
              <a:rPr lang="en-US" dirty="0" smtClean="0">
                <a:latin typeface="Times New Roman"/>
                <a:cs typeface="Times New Roman"/>
              </a:rPr>
              <a:t>→ </a:t>
            </a:r>
            <a:r>
              <a:rPr lang="en-US" dirty="0"/>
              <a:t>myopathy and rhabdomyolysis</a:t>
            </a:r>
            <a:endParaRPr lang="en-US" dirty="0" smtClean="0"/>
          </a:p>
          <a:p>
            <a:r>
              <a:rPr lang="en-US" dirty="0" smtClean="0">
                <a:solidFill>
                  <a:srgbClr val="C00000"/>
                </a:solidFill>
              </a:rPr>
              <a:t>Benzodiazepines</a:t>
            </a:r>
            <a:r>
              <a:rPr lang="en-US" dirty="0">
                <a:solidFill>
                  <a:srgbClr val="C00000"/>
                </a:solidFill>
                <a:latin typeface="Times New Roman"/>
                <a:cs typeface="Times New Roman"/>
              </a:rPr>
              <a:t> </a:t>
            </a:r>
            <a:r>
              <a:rPr lang="en-US" dirty="0" smtClean="0">
                <a:latin typeface="Times New Roman"/>
                <a:cs typeface="Times New Roman"/>
              </a:rPr>
              <a:t>→ ↑</a:t>
            </a:r>
            <a:r>
              <a:rPr lang="en-US" dirty="0" smtClean="0"/>
              <a:t>benzodiazepine (</a:t>
            </a:r>
            <a:r>
              <a:rPr lang="en-US" dirty="0" smtClean="0">
                <a:latin typeface="Times New Roman"/>
                <a:cs typeface="Times New Roman"/>
              </a:rPr>
              <a:t>↓    </a:t>
            </a:r>
            <a:r>
              <a:rPr lang="en-US" dirty="0" smtClean="0"/>
              <a:t>clearance)</a:t>
            </a:r>
            <a:r>
              <a:rPr lang="en-US" dirty="0" smtClean="0">
                <a:latin typeface="Times New Roman"/>
                <a:cs typeface="Times New Roman"/>
              </a:rPr>
              <a:t>→</a:t>
            </a:r>
            <a:r>
              <a:rPr lang="en-US" dirty="0"/>
              <a:t>prolonged sedation and impairment of psychomotor </a:t>
            </a:r>
            <a:r>
              <a:rPr lang="en-US" dirty="0" smtClean="0"/>
              <a:t>performance</a:t>
            </a:r>
            <a:endParaRPr lang="en-US" dirty="0" smtClean="0">
              <a:latin typeface="Times New Roman"/>
              <a:cs typeface="Times New Roman"/>
            </a:endParaRPr>
          </a:p>
          <a:p>
            <a:r>
              <a:rPr lang="en-US" dirty="0">
                <a:solidFill>
                  <a:srgbClr val="FF0000"/>
                </a:solidFill>
              </a:rPr>
              <a:t>Co-administration </a:t>
            </a:r>
            <a:r>
              <a:rPr lang="en-US" dirty="0" smtClean="0">
                <a:solidFill>
                  <a:srgbClr val="FF0000"/>
                </a:solidFill>
              </a:rPr>
              <a:t>of</a:t>
            </a:r>
            <a:r>
              <a:rPr lang="en-US" dirty="0">
                <a:solidFill>
                  <a:srgbClr val="FF0000"/>
                </a:solidFill>
              </a:rPr>
              <a:t> </a:t>
            </a:r>
            <a:r>
              <a:rPr lang="en-US" dirty="0" smtClean="0">
                <a:solidFill>
                  <a:srgbClr val="FF0000"/>
                </a:solidFill>
              </a:rPr>
              <a:t>Ketoconazole and </a:t>
            </a:r>
            <a:r>
              <a:rPr lang="en-US" dirty="0">
                <a:solidFill>
                  <a:srgbClr val="FF0000"/>
                </a:solidFill>
              </a:rPr>
              <a:t>Benzodiazepines</a:t>
            </a:r>
            <a:r>
              <a:rPr lang="en-US" dirty="0">
                <a:solidFill>
                  <a:srgbClr val="FF0000"/>
                </a:solidFill>
                <a:latin typeface="Times New Roman"/>
                <a:cs typeface="Times New Roman"/>
              </a:rPr>
              <a:t> </a:t>
            </a:r>
            <a:r>
              <a:rPr lang="en-US" dirty="0" smtClean="0">
                <a:solidFill>
                  <a:srgbClr val="FF0000"/>
                </a:solidFill>
              </a:rPr>
              <a:t>is contraindicated.</a:t>
            </a:r>
            <a:endParaRPr lang="en-US" dirty="0">
              <a:solidFill>
                <a:srgbClr val="FF0000"/>
              </a:solidFill>
            </a:endParaRPr>
          </a:p>
        </p:txBody>
      </p:sp>
    </p:spTree>
    <p:extLst>
      <p:ext uri="{BB962C8B-B14F-4D97-AF65-F5344CB8AC3E}">
        <p14:creationId xmlns:p14="http://schemas.microsoft.com/office/powerpoint/2010/main" val="411042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80">
                                          <p:stCondLst>
                                            <p:cond delay="0"/>
                                          </p:stCondLst>
                                        </p:cTn>
                                        <p:tgtEl>
                                          <p:spTgt spid="3">
                                            <p:txEl>
                                              <p:pRg st="5" end="5"/>
                                            </p:txEl>
                                          </p:spTgt>
                                        </p:tgtEl>
                                      </p:cBhvr>
                                    </p:animEffect>
                                    <p:anim calcmode="lin" valueType="num">
                                      <p:cBhvr>
                                        <p:cTn id="3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5" end="5"/>
                                            </p:txEl>
                                          </p:spTgt>
                                        </p:tgtEl>
                                      </p:cBhvr>
                                      <p:to x="100000" y="60000"/>
                                    </p:animScale>
                                    <p:animScale>
                                      <p:cBhvr>
                                        <p:cTn id="40" dur="166" decel="50000">
                                          <p:stCondLst>
                                            <p:cond delay="676"/>
                                          </p:stCondLst>
                                        </p:cTn>
                                        <p:tgtEl>
                                          <p:spTgt spid="3">
                                            <p:txEl>
                                              <p:pRg st="5" end="5"/>
                                            </p:txEl>
                                          </p:spTgt>
                                        </p:tgtEl>
                                      </p:cBhvr>
                                      <p:to x="100000" y="100000"/>
                                    </p:animScale>
                                    <p:animScale>
                                      <p:cBhvr>
                                        <p:cTn id="41" dur="26">
                                          <p:stCondLst>
                                            <p:cond delay="1312"/>
                                          </p:stCondLst>
                                        </p:cTn>
                                        <p:tgtEl>
                                          <p:spTgt spid="3">
                                            <p:txEl>
                                              <p:pRg st="5" end="5"/>
                                            </p:txEl>
                                          </p:spTgt>
                                        </p:tgtEl>
                                      </p:cBhvr>
                                      <p:to x="100000" y="80000"/>
                                    </p:animScale>
                                    <p:animScale>
                                      <p:cBhvr>
                                        <p:cTn id="42" dur="166" decel="50000">
                                          <p:stCondLst>
                                            <p:cond delay="1338"/>
                                          </p:stCondLst>
                                        </p:cTn>
                                        <p:tgtEl>
                                          <p:spTgt spid="3">
                                            <p:txEl>
                                              <p:pRg st="5" end="5"/>
                                            </p:txEl>
                                          </p:spTgt>
                                        </p:tgtEl>
                                      </p:cBhvr>
                                      <p:to x="100000" y="100000"/>
                                    </p:animScale>
                                    <p:animScale>
                                      <p:cBhvr>
                                        <p:cTn id="43" dur="26">
                                          <p:stCondLst>
                                            <p:cond delay="1642"/>
                                          </p:stCondLst>
                                        </p:cTn>
                                        <p:tgtEl>
                                          <p:spTgt spid="3">
                                            <p:txEl>
                                              <p:pRg st="5" end="5"/>
                                            </p:txEl>
                                          </p:spTgt>
                                        </p:tgtEl>
                                      </p:cBhvr>
                                      <p:to x="100000" y="90000"/>
                                    </p:animScale>
                                    <p:animScale>
                                      <p:cBhvr>
                                        <p:cTn id="44" dur="166" decel="50000">
                                          <p:stCondLst>
                                            <p:cond delay="1668"/>
                                          </p:stCondLst>
                                        </p:cTn>
                                        <p:tgtEl>
                                          <p:spTgt spid="3">
                                            <p:txEl>
                                              <p:pRg st="5" end="5"/>
                                            </p:txEl>
                                          </p:spTgt>
                                        </p:tgtEl>
                                      </p:cBhvr>
                                      <p:to x="100000" y="100000"/>
                                    </p:animScale>
                                    <p:animScale>
                                      <p:cBhvr>
                                        <p:cTn id="45" dur="26">
                                          <p:stCondLst>
                                            <p:cond delay="1808"/>
                                          </p:stCondLst>
                                        </p:cTn>
                                        <p:tgtEl>
                                          <p:spTgt spid="3">
                                            <p:txEl>
                                              <p:pRg st="5" end="5"/>
                                            </p:txEl>
                                          </p:spTgt>
                                        </p:tgtEl>
                                      </p:cBhvr>
                                      <p:to x="100000" y="95000"/>
                                    </p:animScale>
                                    <p:animScale>
                                      <p:cBhvr>
                                        <p:cTn id="4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Ketoconazole</a:t>
            </a:r>
            <a:endParaRPr lang="en-US" dirty="0"/>
          </a:p>
        </p:txBody>
      </p:sp>
      <p:sp>
        <p:nvSpPr>
          <p:cNvPr id="3" name="Content Placeholder 2"/>
          <p:cNvSpPr>
            <a:spLocks noGrp="1"/>
          </p:cNvSpPr>
          <p:nvPr>
            <p:ph idx="1"/>
          </p:nvPr>
        </p:nvSpPr>
        <p:spPr/>
        <p:txBody>
          <a:bodyPr/>
          <a:lstStyle/>
          <a:p>
            <a:r>
              <a:rPr lang="en-US" dirty="0"/>
              <a:t> Oral: Initial: 400 to 600 mg daily in 2 or 3 divided doses; may increase dose by 200 mg daily every 7 to 28 days up to a maximum of 1,200 mg daily in 2 or 3 divided </a:t>
            </a:r>
            <a:r>
              <a:rPr lang="en-US" dirty="0" smtClean="0"/>
              <a:t>doses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965371"/>
            <a:ext cx="2862759" cy="286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745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Ketoconazole</a:t>
            </a:r>
            <a:r>
              <a:rPr lang="en-US" dirty="0" smtClean="0"/>
              <a:t/>
            </a:r>
            <a:br>
              <a:rPr lang="en-US" dirty="0" smtClean="0"/>
            </a:br>
            <a:r>
              <a:rPr lang="en-US" dirty="0" smtClean="0"/>
              <a:t>Dosing</a:t>
            </a:r>
            <a:r>
              <a:rPr lang="en-US" dirty="0"/>
              <a:t>: Renal Impairment: Adult</a:t>
            </a:r>
          </a:p>
        </p:txBody>
      </p:sp>
      <p:sp>
        <p:nvSpPr>
          <p:cNvPr id="3" name="Content Placeholder 2"/>
          <p:cNvSpPr>
            <a:spLocks noGrp="1"/>
          </p:cNvSpPr>
          <p:nvPr>
            <p:ph idx="1"/>
          </p:nvPr>
        </p:nvSpPr>
        <p:spPr>
          <a:xfrm>
            <a:off x="457200" y="1600200"/>
            <a:ext cx="8229600" cy="4853136"/>
          </a:xfrm>
        </p:spPr>
        <p:txBody>
          <a:bodyPr>
            <a:normAutofit/>
          </a:bodyPr>
          <a:lstStyle/>
          <a:p>
            <a:r>
              <a:rPr lang="en-US" dirty="0"/>
              <a:t>There are </a:t>
            </a:r>
            <a:r>
              <a:rPr lang="en-US" dirty="0">
                <a:solidFill>
                  <a:srgbClr val="C00000"/>
                </a:solidFill>
              </a:rPr>
              <a:t>no dosage adjustments </a:t>
            </a:r>
            <a:r>
              <a:rPr lang="en-US" dirty="0"/>
              <a:t>provided in the manufacturer’s labeling. However, some resources suggest that no dosage adjustment is necessary in mild-to-severe impairment (</a:t>
            </a:r>
            <a:r>
              <a:rPr lang="en-US" dirty="0" err="1"/>
              <a:t>Aronoff</a:t>
            </a:r>
            <a:r>
              <a:rPr lang="en-US" dirty="0"/>
              <a:t> 2007</a:t>
            </a:r>
            <a:r>
              <a:rPr lang="en-US" dirty="0" smtClean="0"/>
              <a:t>)</a:t>
            </a:r>
          </a:p>
          <a:p>
            <a:r>
              <a:rPr lang="en-US" dirty="0"/>
              <a:t>End-stage renal disease (ESRD) on intermittent hemodialysis: Supplemental dose is not necessary (</a:t>
            </a:r>
            <a:r>
              <a:rPr lang="en-US" dirty="0" err="1"/>
              <a:t>Aronoff</a:t>
            </a:r>
            <a:r>
              <a:rPr lang="en-US" dirty="0"/>
              <a:t> 2007). </a:t>
            </a:r>
            <a:r>
              <a:rPr lang="en-US" dirty="0">
                <a:solidFill>
                  <a:srgbClr val="C00000"/>
                </a:solidFill>
              </a:rPr>
              <a:t>Not dialyzable.</a:t>
            </a:r>
          </a:p>
        </p:txBody>
      </p:sp>
    </p:spTree>
    <p:extLst>
      <p:ext uri="{BB962C8B-B14F-4D97-AF65-F5344CB8AC3E}">
        <p14:creationId xmlns:p14="http://schemas.microsoft.com/office/powerpoint/2010/main" val="1933982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US" b="0" dirty="0" smtClean="0"/>
              <a:t>Ketoconazole</a:t>
            </a:r>
            <a:br>
              <a:rPr lang="en-US" b="0" dirty="0" smtClean="0"/>
            </a:br>
            <a:r>
              <a:rPr lang="en-US" dirty="0"/>
              <a:t>Dosing: Hepatic Impairment: Adult</a:t>
            </a:r>
          </a:p>
        </p:txBody>
      </p:sp>
      <p:sp>
        <p:nvSpPr>
          <p:cNvPr id="3" name="Content Placeholder 2"/>
          <p:cNvSpPr>
            <a:spLocks noGrp="1"/>
          </p:cNvSpPr>
          <p:nvPr>
            <p:ph idx="1"/>
          </p:nvPr>
        </p:nvSpPr>
        <p:spPr>
          <a:xfrm>
            <a:off x="107504" y="1600200"/>
            <a:ext cx="8928992" cy="5069160"/>
          </a:xfrm>
        </p:spPr>
        <p:txBody>
          <a:bodyPr>
            <a:normAutofit/>
          </a:bodyPr>
          <a:lstStyle/>
          <a:p>
            <a:r>
              <a:rPr lang="en-US" dirty="0"/>
              <a:t>Use is </a:t>
            </a:r>
            <a:r>
              <a:rPr lang="en-US" dirty="0">
                <a:solidFill>
                  <a:srgbClr val="FF0000"/>
                </a:solidFill>
              </a:rPr>
              <a:t>contraindicated</a:t>
            </a:r>
            <a:r>
              <a:rPr lang="en-US" dirty="0"/>
              <a:t> in acute or chronic liver </a:t>
            </a:r>
            <a:r>
              <a:rPr lang="en-US" dirty="0" smtClean="0"/>
              <a:t>disease</a:t>
            </a:r>
          </a:p>
          <a:p>
            <a:r>
              <a:rPr lang="en-US" b="1" dirty="0"/>
              <a:t>Hepatotoxicity during treatment:</a:t>
            </a:r>
            <a:endParaRPr lang="en-US" dirty="0"/>
          </a:p>
          <a:p>
            <a:r>
              <a:rPr lang="en-US" i="1" dirty="0"/>
              <a:t>US labeling:</a:t>
            </a:r>
            <a:r>
              <a:rPr lang="en-US" dirty="0"/>
              <a:t> If ALT &gt;ULN or 30% above baseline (or if patient is symptomatic), interrupt therapy and obtain full hepatic function panel. Upon normalization of liver function, may consider resuming therapy if benefit outweighs risk (hepatotoxicity has been reported on </a:t>
            </a:r>
            <a:r>
              <a:rPr lang="en-US" dirty="0" err="1"/>
              <a:t>rechallenge</a:t>
            </a:r>
            <a:r>
              <a:rPr lang="en-US" dirty="0"/>
              <a:t>).</a:t>
            </a:r>
          </a:p>
          <a:p>
            <a:endParaRPr lang="en-US" dirty="0"/>
          </a:p>
        </p:txBody>
      </p:sp>
    </p:spTree>
    <p:extLst>
      <p:ext uri="{BB962C8B-B14F-4D97-AF65-F5344CB8AC3E}">
        <p14:creationId xmlns:p14="http://schemas.microsoft.com/office/powerpoint/2010/main" val="4079417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Ketoconazole</a:t>
            </a:r>
            <a:br>
              <a:rPr lang="en-US" b="0" dirty="0"/>
            </a:br>
            <a:r>
              <a:rPr lang="en-US" dirty="0"/>
              <a:t>Dosing: Hepatic Impairment: Adult</a:t>
            </a:r>
          </a:p>
        </p:txBody>
      </p:sp>
      <p:sp>
        <p:nvSpPr>
          <p:cNvPr id="3" name="Content Placeholder 2"/>
          <p:cNvSpPr>
            <a:spLocks noGrp="1"/>
          </p:cNvSpPr>
          <p:nvPr>
            <p:ph idx="1"/>
          </p:nvPr>
        </p:nvSpPr>
        <p:spPr/>
        <p:txBody>
          <a:bodyPr/>
          <a:lstStyle/>
          <a:p>
            <a:r>
              <a:rPr lang="en-US" i="1" dirty="0"/>
              <a:t>Canadian labeling:</a:t>
            </a:r>
            <a:r>
              <a:rPr lang="en-US" dirty="0"/>
              <a:t> </a:t>
            </a:r>
            <a:endParaRPr lang="en-US" dirty="0" smtClean="0"/>
          </a:p>
          <a:p>
            <a:r>
              <a:rPr lang="en-US" dirty="0" smtClean="0"/>
              <a:t>Discontinue </a:t>
            </a:r>
            <a:r>
              <a:rPr lang="en-US" dirty="0"/>
              <a:t>therapy for liver function tests &gt;3 times ULN or if abnormalities persist, worsen, or are associated with hepatotoxicity symptoms.</a:t>
            </a:r>
          </a:p>
          <a:p>
            <a:endParaRPr lang="en-US" dirty="0"/>
          </a:p>
        </p:txBody>
      </p:sp>
    </p:spTree>
    <p:extLst>
      <p:ext uri="{BB962C8B-B14F-4D97-AF65-F5344CB8AC3E}">
        <p14:creationId xmlns:p14="http://schemas.microsoft.com/office/powerpoint/2010/main" val="3923558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p:txBody>
          <a:bodyPr/>
          <a:lstStyle/>
          <a:p>
            <a:r>
              <a:rPr lang="en-US" dirty="0"/>
              <a:t>Cushing’s syndrome (CS) is defined as the composite </a:t>
            </a:r>
            <a:r>
              <a:rPr lang="en-US" dirty="0" smtClean="0"/>
              <a:t>of symptoms</a:t>
            </a:r>
            <a:r>
              <a:rPr lang="en-US" dirty="0"/>
              <a:t>, signs and metabolic abnormalities resulting </a:t>
            </a:r>
            <a:r>
              <a:rPr lang="en-US" dirty="0" smtClean="0"/>
              <a:t>from an </a:t>
            </a:r>
            <a:r>
              <a:rPr lang="en-US" dirty="0"/>
              <a:t>inappropriate and chronic exposure to excessive levels </a:t>
            </a:r>
            <a:r>
              <a:rPr lang="en-US" dirty="0" smtClean="0"/>
              <a:t>of glucocorticoids </a:t>
            </a:r>
            <a:r>
              <a:rPr lang="en-US" dirty="0"/>
              <a:t>(GCs), either endogenous or </a:t>
            </a:r>
            <a:r>
              <a:rPr lang="en-US" dirty="0" smtClean="0"/>
              <a:t>exogenous.</a:t>
            </a:r>
            <a:endParaRPr lang="en-US" dirty="0"/>
          </a:p>
        </p:txBody>
      </p:sp>
    </p:spTree>
    <p:extLst>
      <p:ext uri="{BB962C8B-B14F-4D97-AF65-F5344CB8AC3E}">
        <p14:creationId xmlns:p14="http://schemas.microsoft.com/office/powerpoint/2010/main" val="4264804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570"/>
            <a:ext cx="9036496" cy="1008112"/>
          </a:xfrm>
        </p:spPr>
        <p:txBody>
          <a:bodyPr>
            <a:noAutofit/>
          </a:bodyPr>
          <a:lstStyle/>
          <a:p>
            <a:pPr algn="l"/>
            <a:r>
              <a:rPr lang="en-US" sz="3200" b="0" dirty="0"/>
              <a:t>Medical treatment options for Cushing’s syndrome </a:t>
            </a:r>
            <a:r>
              <a:rPr lang="en-US" sz="3200" b="0" dirty="0" smtClean="0"/>
              <a:t>to directed adrenal </a:t>
            </a:r>
            <a:r>
              <a:rPr lang="en-US" sz="3200" b="0" dirty="0"/>
              <a:t>glands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2604927"/>
              </p:ext>
            </p:extLst>
          </p:nvPr>
        </p:nvGraphicFramePr>
        <p:xfrm>
          <a:off x="107506" y="1196753"/>
          <a:ext cx="8928989" cy="3766471"/>
        </p:xfrm>
        <a:graphic>
          <a:graphicData uri="http://schemas.openxmlformats.org/drawingml/2006/table">
            <a:tbl>
              <a:tblPr firstRow="1" bandRow="1">
                <a:tableStyleId>{5C22544A-7EE6-4342-B048-85BDC9FD1C3A}</a:tableStyleId>
              </a:tblPr>
              <a:tblGrid>
                <a:gridCol w="1649304"/>
                <a:gridCol w="1086998"/>
                <a:gridCol w="864096"/>
                <a:gridCol w="936104"/>
                <a:gridCol w="1440160"/>
                <a:gridCol w="1152128"/>
                <a:gridCol w="662748"/>
                <a:gridCol w="1137451"/>
              </a:tblGrid>
              <a:tr h="986055">
                <a:tc>
                  <a:txBody>
                    <a:bodyPr/>
                    <a:lstStyle/>
                    <a:p>
                      <a:r>
                        <a:rPr lang="en-US" sz="2000" b="0" i="0" u="none" strike="noStrike" kern="1200" baseline="0" dirty="0" smtClean="0">
                          <a:solidFill>
                            <a:schemeClr val="lt1"/>
                          </a:solidFill>
                          <a:latin typeface="+mn-lt"/>
                          <a:ea typeface="+mn-ea"/>
                          <a:cs typeface="+mn-cs"/>
                        </a:rPr>
                        <a:t>Drug Family</a:t>
                      </a:r>
                      <a:endParaRPr lang="en-US" sz="2000" dirty="0"/>
                    </a:p>
                  </a:txBody>
                  <a:tcPr/>
                </a:tc>
                <a:tc>
                  <a:txBody>
                    <a:bodyPr/>
                    <a:lstStyle/>
                    <a:p>
                      <a:r>
                        <a:rPr lang="en-US" sz="2000" b="0" i="0" u="none" strike="noStrike" kern="1200" baseline="0" dirty="0" smtClean="0">
                          <a:solidFill>
                            <a:schemeClr val="lt1"/>
                          </a:solidFill>
                          <a:latin typeface="+mn-lt"/>
                          <a:ea typeface="+mn-ea"/>
                          <a:cs typeface="+mn-cs"/>
                        </a:rPr>
                        <a:t>Mechanism </a:t>
                      </a:r>
                    </a:p>
                    <a:p>
                      <a:r>
                        <a:rPr lang="en-US" sz="2000" b="0" i="0" u="none" strike="noStrike" kern="1200" baseline="0" dirty="0" smtClean="0">
                          <a:solidFill>
                            <a:schemeClr val="lt1"/>
                          </a:solidFill>
                          <a:latin typeface="+mn-lt"/>
                          <a:ea typeface="+mn-ea"/>
                          <a:cs typeface="+mn-cs"/>
                        </a:rPr>
                        <a:t>of action</a:t>
                      </a:r>
                      <a:endParaRPr lang="en-US" sz="2000" dirty="0"/>
                    </a:p>
                  </a:txBody>
                  <a:tcPr vert="vert"/>
                </a:tc>
                <a:tc>
                  <a:txBody>
                    <a:bodyPr/>
                    <a:lstStyle/>
                    <a:p>
                      <a:r>
                        <a:rPr lang="en-US" sz="2000" b="0" i="0" u="none" strike="noStrike" kern="1200" baseline="0" dirty="0" smtClean="0">
                          <a:solidFill>
                            <a:schemeClr val="lt1"/>
                          </a:solidFill>
                          <a:latin typeface="+mn-lt"/>
                          <a:ea typeface="+mn-ea"/>
                          <a:cs typeface="+mn-cs"/>
                        </a:rPr>
                        <a:t>Dose</a:t>
                      </a:r>
                      <a:endParaRPr lang="en-US" sz="2000" dirty="0"/>
                    </a:p>
                  </a:txBody>
                  <a:tcPr vert="vert"/>
                </a:tc>
                <a:tc>
                  <a:txBody>
                    <a:bodyPr/>
                    <a:lstStyle/>
                    <a:p>
                      <a:r>
                        <a:rPr lang="en-US" sz="2000" b="0" i="0" u="none" strike="noStrike" kern="1200" baseline="0" dirty="0" smtClean="0">
                          <a:solidFill>
                            <a:schemeClr val="lt1"/>
                          </a:solidFill>
                          <a:latin typeface="+mn-lt"/>
                          <a:ea typeface="+mn-ea"/>
                          <a:cs typeface="+mn-cs"/>
                        </a:rPr>
                        <a:t>Effectiveness</a:t>
                      </a:r>
                      <a:endParaRPr lang="en-US" sz="2000" dirty="0"/>
                    </a:p>
                  </a:txBody>
                  <a:tcPr vert="vert"/>
                </a:tc>
                <a:tc>
                  <a:txBody>
                    <a:bodyPr/>
                    <a:lstStyle/>
                    <a:p>
                      <a:r>
                        <a:rPr lang="en-US" sz="1800" b="0" i="0" u="none" strike="noStrike" kern="1200" baseline="0" dirty="0" smtClean="0">
                          <a:solidFill>
                            <a:schemeClr val="lt1"/>
                          </a:solidFill>
                          <a:latin typeface="+mn-lt"/>
                          <a:ea typeface="+mn-ea"/>
                          <a:cs typeface="+mn-cs"/>
                        </a:rPr>
                        <a:t>Side effects</a:t>
                      </a:r>
                      <a:endParaRPr lang="en-US" sz="2000" dirty="0"/>
                    </a:p>
                  </a:txBody>
                  <a:tcPr vert="vert"/>
                </a:tc>
                <a:tc>
                  <a:txBody>
                    <a:bodyPr/>
                    <a:lstStyle/>
                    <a:p>
                      <a:r>
                        <a:rPr lang="en-US" sz="1800" b="0" i="0" u="none" strike="noStrike" kern="1200" baseline="0" dirty="0" smtClean="0">
                          <a:solidFill>
                            <a:schemeClr val="lt1"/>
                          </a:solidFill>
                          <a:latin typeface="+mn-lt"/>
                          <a:ea typeface="+mn-ea"/>
                          <a:cs typeface="+mn-cs"/>
                        </a:rPr>
                        <a:t>Approval status/use FDA</a:t>
                      </a:r>
                      <a:endParaRPr lang="en-US" sz="2000" dirty="0"/>
                    </a:p>
                  </a:txBody>
                  <a:tcPr vert="vert"/>
                </a:tc>
                <a:tc>
                  <a:txBody>
                    <a:bodyPr/>
                    <a:lstStyle/>
                    <a:p>
                      <a:r>
                        <a:rPr lang="en-US" sz="1800" b="0" i="0" u="none" strike="noStrike" kern="1200" baseline="0" dirty="0" smtClean="0">
                          <a:solidFill>
                            <a:schemeClr val="lt1"/>
                          </a:solidFill>
                          <a:latin typeface="+mn-lt"/>
                          <a:ea typeface="+mn-ea"/>
                          <a:cs typeface="+mn-cs"/>
                        </a:rPr>
                        <a:t>Approval status/use EMA</a:t>
                      </a:r>
                      <a:endParaRPr lang="en-US" sz="2000" dirty="0"/>
                    </a:p>
                  </a:txBody>
                  <a:tcPr vert="vert"/>
                </a:tc>
                <a:tc>
                  <a:txBody>
                    <a:bodyPr/>
                    <a:lstStyle/>
                    <a:p>
                      <a:r>
                        <a:rPr lang="en-US" sz="1800" b="0" i="0" u="none" strike="noStrike" kern="1200" baseline="0" dirty="0" smtClean="0">
                          <a:solidFill>
                            <a:schemeClr val="lt1"/>
                          </a:solidFill>
                          <a:latin typeface="+mn-lt"/>
                          <a:ea typeface="+mn-ea"/>
                          <a:cs typeface="+mn-cs"/>
                        </a:rPr>
                        <a:t>Clinical trials</a:t>
                      </a:r>
                      <a:endParaRPr lang="en-US" sz="2000" dirty="0"/>
                    </a:p>
                  </a:txBody>
                  <a:tcPr vert="vert"/>
                </a:tc>
              </a:tr>
              <a:tr h="742136">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Current steroidogenesis inhibitors (</a:t>
                      </a:r>
                      <a:r>
                        <a:rPr lang="en-US" sz="1800" b="0" i="0" u="none" strike="noStrike" kern="1200" baseline="0" dirty="0" smtClean="0">
                          <a:solidFill>
                            <a:schemeClr val="dk1"/>
                          </a:solidFill>
                          <a:latin typeface="+mn-lt"/>
                          <a:ea typeface="+mn-ea"/>
                          <a:cs typeface="+mn-cs"/>
                        </a:rPr>
                        <a:t>Imidazole)</a:t>
                      </a:r>
                      <a:endParaRPr lang="en-US" sz="2000" b="0" i="0" u="none" strike="noStrike" kern="1200" baseline="0" dirty="0" smtClean="0">
                        <a:solidFill>
                          <a:schemeClr val="dk1"/>
                        </a:solidFill>
                        <a:latin typeface="+mn-lt"/>
                        <a:ea typeface="+mn-ea"/>
                        <a:cs typeface="+mn-cs"/>
                      </a:endParaRPr>
                    </a:p>
                  </a:txBody>
                  <a:tcPr/>
                </a:tc>
                <a:tc hMerge="1">
                  <a:txBody>
                    <a:bodyPr/>
                    <a:lstStyle/>
                    <a:p>
                      <a:endParaRPr lang="en-US" sz="2000" dirty="0"/>
                    </a:p>
                  </a:txBody>
                  <a:tcPr vert="vert"/>
                </a:tc>
                <a:tc hMerge="1">
                  <a:txBody>
                    <a:bodyPr/>
                    <a:lstStyle/>
                    <a:p>
                      <a:endParaRPr lang="en-US" sz="2000" dirty="0"/>
                    </a:p>
                  </a:txBody>
                  <a:tcPr vert="vert"/>
                </a:tc>
                <a:tc hMerge="1">
                  <a:txBody>
                    <a:bodyPr/>
                    <a:lstStyle/>
                    <a:p>
                      <a:endParaRPr lang="en-US" sz="2000" dirty="0"/>
                    </a:p>
                  </a:txBody>
                  <a:tcPr vert="vert"/>
                </a:tc>
                <a:tc hMerge="1">
                  <a:txBody>
                    <a:bodyPr/>
                    <a:lstStyle/>
                    <a:p>
                      <a:endParaRPr lang="en-US" sz="2000" dirty="0"/>
                    </a:p>
                  </a:txBody>
                  <a:tcPr vert="vert"/>
                </a:tc>
                <a:tc hMerge="1">
                  <a:txBody>
                    <a:bodyPr/>
                    <a:lstStyle/>
                    <a:p>
                      <a:endParaRPr lang="en-US" sz="2000" dirty="0"/>
                    </a:p>
                  </a:txBody>
                  <a:tcPr vert="vert"/>
                </a:tc>
                <a:tc hMerge="1">
                  <a:txBody>
                    <a:bodyPr/>
                    <a:lstStyle/>
                    <a:p>
                      <a:endParaRPr lang="en-US" sz="2000" dirty="0"/>
                    </a:p>
                  </a:txBody>
                  <a:tcPr vert="vert"/>
                </a:tc>
                <a:tc hMerge="1">
                  <a:txBody>
                    <a:bodyPr/>
                    <a:lstStyle/>
                    <a:p>
                      <a:endParaRPr lang="en-US" sz="2000" dirty="0"/>
                    </a:p>
                  </a:txBody>
                  <a:tcPr vert="vert"/>
                </a:tc>
              </a:tr>
              <a:tr h="2038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FF0000"/>
                          </a:solidFill>
                          <a:latin typeface="+mn-lt"/>
                          <a:ea typeface="+mn-ea"/>
                          <a:cs typeface="+mn-cs"/>
                        </a:rPr>
                        <a:t>Fluconazole</a:t>
                      </a:r>
                    </a:p>
                  </a:txBody>
                  <a:tcPr/>
                </a:tc>
                <a:tc>
                  <a:txBody>
                    <a:bodyPr/>
                    <a:lstStyle/>
                    <a:p>
                      <a:r>
                        <a:rPr lang="en-US" sz="2000" b="0" i="0" u="none" strike="noStrike" kern="1200" baseline="0" dirty="0" smtClean="0">
                          <a:solidFill>
                            <a:schemeClr val="dk1"/>
                          </a:solidFill>
                          <a:latin typeface="+mn-lt"/>
                          <a:ea typeface="+mn-ea"/>
                          <a:cs typeface="+mn-cs"/>
                        </a:rPr>
                        <a:t>Inhibits CYP17</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200 mg QD</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No studies</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Liver enzyme</a:t>
                      </a:r>
                    </a:p>
                    <a:p>
                      <a:r>
                        <a:rPr lang="en-US" sz="1800" b="0" i="0" u="none" strike="noStrike" kern="1200" baseline="0" dirty="0" smtClean="0">
                          <a:solidFill>
                            <a:schemeClr val="dk1"/>
                          </a:solidFill>
                          <a:latin typeface="+mn-lt"/>
                          <a:ea typeface="+mn-ea"/>
                          <a:cs typeface="+mn-cs"/>
                        </a:rPr>
                        <a:t>increase</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Off-label</a:t>
                      </a:r>
                      <a:endParaRPr lang="en-US" sz="2000" dirty="0"/>
                    </a:p>
                  </a:txBody>
                  <a:tcPr/>
                </a:tc>
                <a:tc>
                  <a:txBody>
                    <a:bodyPr/>
                    <a:lstStyle/>
                    <a:p>
                      <a:endParaRPr lang="en-US" sz="2000" dirty="0"/>
                    </a:p>
                  </a:txBody>
                  <a:tcPr/>
                </a:tc>
                <a:tc>
                  <a:txBody>
                    <a:bodyPr/>
                    <a:lstStyle/>
                    <a:p>
                      <a:r>
                        <a:rPr lang="en-US" sz="1800" b="0" i="0" u="none" strike="noStrike" kern="1200" baseline="0" dirty="0" smtClean="0">
                          <a:solidFill>
                            <a:schemeClr val="dk1"/>
                          </a:solidFill>
                          <a:latin typeface="+mn-lt"/>
                          <a:ea typeface="+mn-ea"/>
                          <a:cs typeface="+mn-cs"/>
                        </a:rPr>
                        <a:t>Case reports</a:t>
                      </a:r>
                      <a:endParaRPr lang="en-US" sz="2000" dirty="0"/>
                    </a:p>
                  </a:txBody>
                  <a:tcPr/>
                </a:tc>
              </a:tr>
            </a:tbl>
          </a:graphicData>
        </a:graphic>
      </p:graphicFrame>
    </p:spTree>
    <p:extLst>
      <p:ext uri="{BB962C8B-B14F-4D97-AF65-F5344CB8AC3E}">
        <p14:creationId xmlns:p14="http://schemas.microsoft.com/office/powerpoint/2010/main" val="638371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US" sz="4900" b="0" dirty="0" smtClean="0"/>
              <a:t>Etomidate</a:t>
            </a:r>
            <a:br>
              <a:rPr lang="en-US" sz="4900" b="0" dirty="0" smtClean="0"/>
            </a:br>
            <a:r>
              <a:rPr lang="en-US" b="0" dirty="0"/>
              <a:t>2 mg/mL</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996952"/>
            <a:ext cx="3545411" cy="272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Etomida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781" y="2996952"/>
            <a:ext cx="2232248" cy="27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2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4570"/>
            <a:ext cx="9108504" cy="1008112"/>
          </a:xfrm>
        </p:spPr>
        <p:txBody>
          <a:bodyPr>
            <a:noAutofit/>
          </a:bodyPr>
          <a:lstStyle/>
          <a:p>
            <a:pPr algn="l"/>
            <a:r>
              <a:rPr lang="en-US" sz="3200" b="0" dirty="0"/>
              <a:t>Medical treatment options for Cushing’s syndrome </a:t>
            </a:r>
            <a:r>
              <a:rPr lang="en-US" sz="3200" b="0" dirty="0" smtClean="0"/>
              <a:t>to directed adrenal </a:t>
            </a:r>
            <a:r>
              <a:rPr lang="en-US" sz="3200" b="0" dirty="0"/>
              <a:t>glands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4764216"/>
              </p:ext>
            </p:extLst>
          </p:nvPr>
        </p:nvGraphicFramePr>
        <p:xfrm>
          <a:off x="35496" y="1052737"/>
          <a:ext cx="9108504" cy="5369740"/>
        </p:xfrm>
        <a:graphic>
          <a:graphicData uri="http://schemas.openxmlformats.org/drawingml/2006/table">
            <a:tbl>
              <a:tblPr firstRow="1" bandRow="1">
                <a:tableStyleId>{5C22544A-7EE6-4342-B048-85BDC9FD1C3A}</a:tableStyleId>
              </a:tblPr>
              <a:tblGrid>
                <a:gridCol w="1872208"/>
                <a:gridCol w="1224136"/>
                <a:gridCol w="1656184"/>
                <a:gridCol w="1440160"/>
                <a:gridCol w="720080"/>
                <a:gridCol w="648072"/>
                <a:gridCol w="1547664"/>
              </a:tblGrid>
              <a:tr h="1080119">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FF0000"/>
                          </a:solidFill>
                          <a:latin typeface="+mn-lt"/>
                          <a:ea typeface="+mn-ea"/>
                          <a:cs typeface="+mn-cs"/>
                        </a:rPr>
                        <a:t>Etomidate</a:t>
                      </a:r>
                      <a:r>
                        <a:rPr lang="en-US" sz="2400" b="0" i="0" u="none" strike="noStrike" kern="1200" baseline="0" dirty="0" smtClean="0">
                          <a:solidFill>
                            <a:schemeClr val="bg1"/>
                          </a:solidFill>
                          <a:latin typeface="+mn-lt"/>
                          <a:ea typeface="+mn-ea"/>
                          <a:cs typeface="+mn-cs"/>
                        </a:rPr>
                        <a:t>(</a:t>
                      </a:r>
                      <a:r>
                        <a:rPr lang="en-US" sz="2400" b="0" i="0" u="none" strike="noStrike" kern="1200" baseline="0" dirty="0" err="1" smtClean="0">
                          <a:solidFill>
                            <a:schemeClr val="bg1"/>
                          </a:solidFill>
                          <a:latin typeface="+mn-lt"/>
                          <a:ea typeface="+mn-ea"/>
                          <a:cs typeface="+mn-cs"/>
                        </a:rPr>
                        <a:t>benzylimidazole</a:t>
                      </a:r>
                      <a:r>
                        <a:rPr lang="en-US" sz="2400" b="0" i="0" u="none" strike="noStrike" kern="1200" baseline="0" dirty="0" smtClean="0">
                          <a:solidFill>
                            <a:schemeClr val="bg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bg1"/>
                          </a:solidFill>
                          <a:latin typeface="+mn-lt"/>
                          <a:ea typeface="+mn-ea"/>
                          <a:cs typeface="+mn-cs"/>
                        </a:rPr>
                        <a:t>Current steroidogenesis inhibitors </a:t>
                      </a:r>
                      <a:r>
                        <a:rPr lang="en-US" sz="2000" b="0" i="0" kern="1200" dirty="0" smtClean="0">
                          <a:solidFill>
                            <a:schemeClr val="bg1"/>
                          </a:solidFill>
                          <a:effectLst/>
                          <a:latin typeface="+mn-lt"/>
                          <a:ea typeface="+mn-ea"/>
                          <a:cs typeface="+mn-cs"/>
                        </a:rPr>
                        <a:t> (General Anesthetic) </a:t>
                      </a:r>
                      <a:r>
                        <a:rPr lang="en-US" sz="2000" b="0" i="0" kern="1200" dirty="0" err="1" smtClean="0">
                          <a:solidFill>
                            <a:schemeClr val="bg1"/>
                          </a:solidFill>
                          <a:effectLst/>
                          <a:latin typeface="+mn-lt"/>
                          <a:ea typeface="+mn-ea"/>
                          <a:cs typeface="+mn-cs"/>
                        </a:rPr>
                        <a:t>benzylimidazole</a:t>
                      </a:r>
                      <a:endParaRPr lang="en-US" sz="2000" b="0" i="0" kern="1200" dirty="0" smtClean="0">
                        <a:solidFill>
                          <a:schemeClr val="bg1"/>
                        </a:solidFill>
                        <a:effectLst/>
                        <a:latin typeface="+mn-lt"/>
                        <a:ea typeface="+mn-ea"/>
                        <a:cs typeface="+mn-cs"/>
                      </a:endParaRPr>
                    </a:p>
                  </a:txBody>
                  <a:tcPr/>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r>
              <a:tr h="2144810">
                <a:tc>
                  <a:txBody>
                    <a:bodyPr/>
                    <a:lstStyle/>
                    <a:p>
                      <a:r>
                        <a:rPr lang="en-US" sz="2000" b="0" i="0" u="none" strike="noStrike" kern="1200" baseline="0" dirty="0" smtClean="0">
                          <a:solidFill>
                            <a:schemeClr val="tx1"/>
                          </a:solidFill>
                          <a:latin typeface="+mn-lt"/>
                          <a:ea typeface="+mn-ea"/>
                          <a:cs typeface="+mn-cs"/>
                        </a:rPr>
                        <a:t>Mechanism </a:t>
                      </a:r>
                    </a:p>
                    <a:p>
                      <a:r>
                        <a:rPr lang="en-US" sz="2000" b="0" i="0" u="none" strike="noStrike" kern="1200" baseline="0" dirty="0" smtClean="0">
                          <a:solidFill>
                            <a:schemeClr val="tx1"/>
                          </a:solidFill>
                          <a:latin typeface="+mn-lt"/>
                          <a:ea typeface="+mn-ea"/>
                          <a:cs typeface="+mn-cs"/>
                        </a:rPr>
                        <a:t>of action</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Dose</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Effectiveness</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Side effects</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Approval status/use FDA</a:t>
                      </a:r>
                      <a:endParaRPr lang="en-US" sz="2000"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Approval status/use EMA</a:t>
                      </a:r>
                      <a:endParaRPr lang="en-US" sz="2000"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Clinical trials</a:t>
                      </a:r>
                      <a:endParaRPr lang="en-US" sz="2000" dirty="0">
                        <a:solidFill>
                          <a:schemeClr val="tx1"/>
                        </a:solidFill>
                      </a:endParaRPr>
                    </a:p>
                  </a:txBody>
                  <a:tcPr/>
                </a:tc>
              </a:tr>
              <a:tr h="2144811">
                <a:tc>
                  <a:txBody>
                    <a:bodyPr/>
                    <a:lstStyle/>
                    <a:p>
                      <a:r>
                        <a:rPr lang="en-US" sz="1800" b="0" i="0" u="none" strike="noStrike" kern="1200" baseline="0" dirty="0" smtClean="0">
                          <a:solidFill>
                            <a:schemeClr val="dk1"/>
                          </a:solidFill>
                          <a:latin typeface="+mn-lt"/>
                          <a:ea typeface="+mn-ea"/>
                          <a:cs typeface="+mn-cs"/>
                        </a:rPr>
                        <a:t>Inhibits </a:t>
                      </a:r>
                      <a:r>
                        <a:rPr lang="en-US" sz="1800" b="0" i="0" u="none" strike="noStrike" kern="1200" baseline="0" dirty="0" err="1" smtClean="0">
                          <a:solidFill>
                            <a:schemeClr val="dk1"/>
                          </a:solidFill>
                          <a:latin typeface="+mn-lt"/>
                          <a:ea typeface="+mn-ea"/>
                          <a:cs typeface="+mn-cs"/>
                        </a:rPr>
                        <a:t>StAR</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CYP11A1,</a:t>
                      </a:r>
                    </a:p>
                    <a:p>
                      <a:r>
                        <a:rPr lang="en-US" sz="1800" b="0" i="0" u="none" strike="noStrike" kern="1200" baseline="0" dirty="0" smtClean="0">
                          <a:solidFill>
                            <a:schemeClr val="dk1"/>
                          </a:solidFill>
                          <a:latin typeface="+mn-lt"/>
                          <a:ea typeface="+mn-ea"/>
                          <a:cs typeface="+mn-cs"/>
                        </a:rPr>
                        <a:t>CYP11B1, CYP17</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Bolus 5 mg once followed</a:t>
                      </a:r>
                    </a:p>
                    <a:p>
                      <a:r>
                        <a:rPr lang="en-US" sz="1800" b="0" i="0" u="none" strike="noStrike" kern="1200" baseline="0" dirty="0" smtClean="0">
                          <a:solidFill>
                            <a:schemeClr val="dk1"/>
                          </a:solidFill>
                          <a:latin typeface="+mn-lt"/>
                          <a:ea typeface="+mn-ea"/>
                          <a:cs typeface="+mn-cs"/>
                        </a:rPr>
                        <a:t>by 0.02–0.3</a:t>
                      </a:r>
                    </a:p>
                    <a:p>
                      <a:r>
                        <a:rPr lang="en-US" sz="1800" b="0" i="0" u="none" strike="noStrike" kern="1200" baseline="0" dirty="0" smtClean="0">
                          <a:solidFill>
                            <a:schemeClr val="dk1"/>
                          </a:solidFill>
                          <a:latin typeface="+mn-lt"/>
                          <a:ea typeface="+mn-ea"/>
                          <a:cs typeface="+mn-cs"/>
                        </a:rPr>
                        <a:t>mg/kg/h</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Median serum cortisol</a:t>
                      </a:r>
                    </a:p>
                    <a:p>
                      <a:r>
                        <a:rPr lang="en-US" sz="1800" b="0" i="0" u="none" strike="noStrike" kern="1200" baseline="0" dirty="0" smtClean="0">
                          <a:solidFill>
                            <a:schemeClr val="dk1"/>
                          </a:solidFill>
                          <a:latin typeface="+mn-lt"/>
                          <a:ea typeface="+mn-ea"/>
                          <a:cs typeface="+mn-cs"/>
                        </a:rPr>
                        <a:t>reduction </a:t>
                      </a:r>
                    </a:p>
                    <a:p>
                      <a:r>
                        <a:rPr lang="en-US" sz="1800" b="0" i="0" u="none" strike="noStrike" kern="1200" baseline="0" dirty="0" smtClean="0">
                          <a:solidFill>
                            <a:schemeClr val="dk1"/>
                          </a:solidFill>
                          <a:latin typeface="+mn-lt"/>
                          <a:ea typeface="+mn-ea"/>
                          <a:cs typeface="+mn-cs"/>
                        </a:rPr>
                        <a:t>By 80%, after median</a:t>
                      </a:r>
                    </a:p>
                    <a:p>
                      <a:r>
                        <a:rPr lang="en-US" sz="1800" b="0" i="0" u="none" strike="noStrike" kern="1200" baseline="0" dirty="0" smtClean="0">
                          <a:solidFill>
                            <a:schemeClr val="dk1"/>
                          </a:solidFill>
                          <a:latin typeface="+mn-lt"/>
                          <a:ea typeface="+mn-ea"/>
                          <a:cs typeface="+mn-cs"/>
                        </a:rPr>
                        <a:t>time of 38 h</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Sedation/</a:t>
                      </a:r>
                    </a:p>
                    <a:p>
                      <a:r>
                        <a:rPr lang="en-US" sz="1800" b="0" i="0" u="none" strike="noStrike" kern="1200" baseline="0" dirty="0" smtClean="0">
                          <a:solidFill>
                            <a:schemeClr val="dk1"/>
                          </a:solidFill>
                          <a:latin typeface="+mn-lt"/>
                          <a:ea typeface="+mn-ea"/>
                          <a:cs typeface="+mn-cs"/>
                        </a:rPr>
                        <a:t>anesthesia,</a:t>
                      </a:r>
                    </a:p>
                    <a:p>
                      <a:r>
                        <a:rPr lang="en-US" sz="1800" b="0" i="0" u="none" strike="noStrike" kern="1200" baseline="0" dirty="0" smtClean="0">
                          <a:solidFill>
                            <a:schemeClr val="dk1"/>
                          </a:solidFill>
                          <a:latin typeface="+mn-lt"/>
                          <a:ea typeface="+mn-ea"/>
                          <a:cs typeface="+mn-cs"/>
                        </a:rPr>
                        <a:t>AI, propylene</a:t>
                      </a:r>
                    </a:p>
                    <a:p>
                      <a:r>
                        <a:rPr lang="en-US" sz="1800" b="0" i="0" u="none" strike="noStrike" kern="1200" baseline="0" dirty="0" smtClean="0">
                          <a:solidFill>
                            <a:schemeClr val="dk1"/>
                          </a:solidFill>
                          <a:latin typeface="+mn-lt"/>
                          <a:ea typeface="+mn-ea"/>
                          <a:cs typeface="+mn-cs"/>
                        </a:rPr>
                        <a:t>glycol toxicity</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Off-label</a:t>
                      </a:r>
                      <a:endParaRPr lang="en-US" sz="2000" dirty="0"/>
                    </a:p>
                  </a:txBody>
                  <a:tcPr vert="vert"/>
                </a:tc>
                <a:tc>
                  <a:txBody>
                    <a:bodyPr/>
                    <a:lstStyle/>
                    <a:p>
                      <a:endParaRPr lang="en-US" sz="2000" dirty="0"/>
                    </a:p>
                  </a:txBody>
                  <a:tcPr/>
                </a:tc>
                <a:tc>
                  <a:txBody>
                    <a:bodyPr/>
                    <a:lstStyle/>
                    <a:p>
                      <a:r>
                        <a:rPr lang="en-US" sz="1800" b="0" i="0" u="none" strike="noStrike" kern="1200" baseline="0" dirty="0" smtClean="0">
                          <a:solidFill>
                            <a:schemeClr val="dk1"/>
                          </a:solidFill>
                          <a:latin typeface="+mn-lt"/>
                          <a:ea typeface="+mn-ea"/>
                          <a:cs typeface="+mn-cs"/>
                        </a:rPr>
                        <a:t>Case reports, retrospective</a:t>
                      </a:r>
                    </a:p>
                    <a:p>
                      <a:r>
                        <a:rPr lang="en-US" sz="1800" b="0" i="0" u="none" strike="noStrike" kern="1200" baseline="0" dirty="0" smtClean="0">
                          <a:solidFill>
                            <a:schemeClr val="dk1"/>
                          </a:solidFill>
                          <a:latin typeface="+mn-lt"/>
                          <a:ea typeface="+mn-ea"/>
                          <a:cs typeface="+mn-cs"/>
                        </a:rPr>
                        <a:t>studies</a:t>
                      </a:r>
                      <a:endParaRPr lang="en-US" sz="2000" dirty="0"/>
                    </a:p>
                  </a:txBody>
                  <a:tcPr/>
                </a:tc>
              </a:tr>
            </a:tbl>
          </a:graphicData>
        </a:graphic>
      </p:graphicFrame>
    </p:spTree>
    <p:extLst>
      <p:ext uri="{BB962C8B-B14F-4D97-AF65-F5344CB8AC3E}">
        <p14:creationId xmlns:p14="http://schemas.microsoft.com/office/powerpoint/2010/main" val="3282290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Etomidate</a:t>
            </a:r>
            <a:endParaRPr lang="en-US" dirty="0"/>
          </a:p>
        </p:txBody>
      </p:sp>
      <p:sp>
        <p:nvSpPr>
          <p:cNvPr id="3" name="Content Placeholder 2"/>
          <p:cNvSpPr>
            <a:spLocks noGrp="1"/>
          </p:cNvSpPr>
          <p:nvPr>
            <p:ph idx="1"/>
          </p:nvPr>
        </p:nvSpPr>
        <p:spPr/>
        <p:txBody>
          <a:bodyPr/>
          <a:lstStyle/>
          <a:p>
            <a:r>
              <a:rPr lang="en-US" dirty="0" smtClean="0"/>
              <a:t>only </a:t>
            </a:r>
            <a:r>
              <a:rPr lang="en-US" dirty="0"/>
              <a:t>IV </a:t>
            </a:r>
            <a:r>
              <a:rPr lang="en-US" dirty="0" smtClean="0"/>
              <a:t>therapy available </a:t>
            </a:r>
            <a:r>
              <a:rPr lang="en-US" dirty="0"/>
              <a:t>for CS </a:t>
            </a:r>
            <a:endParaRPr lang="en-US" dirty="0" smtClean="0"/>
          </a:p>
          <a:p>
            <a:r>
              <a:rPr lang="en-US" dirty="0" smtClean="0"/>
              <a:t>its </a:t>
            </a:r>
            <a:r>
              <a:rPr lang="en-US" dirty="0"/>
              <a:t>use is limited </a:t>
            </a:r>
            <a:r>
              <a:rPr lang="en-US" dirty="0" smtClean="0"/>
              <a:t>for cases with:</a:t>
            </a:r>
          </a:p>
          <a:p>
            <a:r>
              <a:rPr lang="en-US" dirty="0" smtClean="0"/>
              <a:t>very </a:t>
            </a:r>
            <a:r>
              <a:rPr lang="en-US" dirty="0"/>
              <a:t>severe </a:t>
            </a:r>
            <a:r>
              <a:rPr lang="en-US" dirty="0" err="1" smtClean="0"/>
              <a:t>hypercortisolism</a:t>
            </a:r>
            <a:endParaRPr lang="en-US" dirty="0" smtClean="0"/>
          </a:p>
          <a:p>
            <a:r>
              <a:rPr lang="en-US" dirty="0"/>
              <a:t>fast-acting therapy when life-threatening </a:t>
            </a:r>
            <a:r>
              <a:rPr lang="en-US" dirty="0" err="1"/>
              <a:t>hypercortisolism</a:t>
            </a:r>
            <a:endParaRPr lang="en-US" dirty="0"/>
          </a:p>
        </p:txBody>
      </p:sp>
    </p:spTree>
    <p:extLst>
      <p:ext uri="{BB962C8B-B14F-4D97-AF65-F5344CB8AC3E}">
        <p14:creationId xmlns:p14="http://schemas.microsoft.com/office/powerpoint/2010/main" val="4035809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aximal Effect of </a:t>
            </a:r>
            <a:r>
              <a:rPr lang="en-US" b="0" dirty="0" smtClean="0"/>
              <a:t>Etomidate</a:t>
            </a:r>
            <a:r>
              <a:rPr lang="en-US" dirty="0" smtClean="0"/>
              <a:t> </a:t>
            </a:r>
            <a:endParaRPr lang="en-US" dirty="0"/>
          </a:p>
        </p:txBody>
      </p:sp>
      <p:sp>
        <p:nvSpPr>
          <p:cNvPr id="3" name="Content Placeholder 2"/>
          <p:cNvSpPr>
            <a:spLocks noGrp="1"/>
          </p:cNvSpPr>
          <p:nvPr>
            <p:ph idx="1"/>
          </p:nvPr>
        </p:nvSpPr>
        <p:spPr/>
        <p:txBody>
          <a:bodyPr>
            <a:normAutofit/>
          </a:bodyPr>
          <a:lstStyle/>
          <a:p>
            <a:r>
              <a:rPr lang="en-US" b="1" i="1" dirty="0" smtClean="0"/>
              <a:t>Significant </a:t>
            </a:r>
            <a:r>
              <a:rPr lang="en-US" b="1" i="1" dirty="0"/>
              <a:t>suppression </a:t>
            </a:r>
            <a:r>
              <a:rPr lang="en-US" dirty="0"/>
              <a:t>can be </a:t>
            </a:r>
            <a:r>
              <a:rPr lang="en-US" dirty="0" smtClean="0"/>
              <a:t>seen after </a:t>
            </a:r>
            <a:r>
              <a:rPr lang="en-US" b="1" i="1" dirty="0"/>
              <a:t>5 h</a:t>
            </a:r>
            <a:r>
              <a:rPr lang="en-US" dirty="0"/>
              <a:t> of treatment, and </a:t>
            </a:r>
            <a:r>
              <a:rPr lang="en-US" b="1" i="1" dirty="0"/>
              <a:t>maximal effect </a:t>
            </a:r>
            <a:r>
              <a:rPr lang="en-US" dirty="0"/>
              <a:t>is reached </a:t>
            </a:r>
            <a:r>
              <a:rPr lang="en-US" dirty="0" smtClean="0"/>
              <a:t>after </a:t>
            </a:r>
            <a:r>
              <a:rPr lang="en-US" b="1" i="1" dirty="0" smtClean="0"/>
              <a:t>11 h</a:t>
            </a:r>
          </a:p>
          <a:p>
            <a:r>
              <a:rPr lang="en-US" dirty="0"/>
              <a:t>“Block and replacement” therapy may be needed to </a:t>
            </a:r>
            <a:r>
              <a:rPr lang="en-US" dirty="0" smtClean="0"/>
              <a:t>prevent AI </a:t>
            </a:r>
            <a:r>
              <a:rPr lang="en-US" dirty="0"/>
              <a:t>after 24 h of etomidate infusion</a:t>
            </a:r>
            <a:endParaRPr lang="en-US" b="1" dirty="0"/>
          </a:p>
        </p:txBody>
      </p:sp>
    </p:spTree>
    <p:extLst>
      <p:ext uri="{BB962C8B-B14F-4D97-AF65-F5344CB8AC3E}">
        <p14:creationId xmlns:p14="http://schemas.microsoft.com/office/powerpoint/2010/main" val="1528328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Etomidate</a:t>
            </a:r>
            <a:endParaRPr lang="en-US" dirty="0"/>
          </a:p>
        </p:txBody>
      </p:sp>
      <p:sp>
        <p:nvSpPr>
          <p:cNvPr id="3" name="Content Placeholder 2"/>
          <p:cNvSpPr>
            <a:spLocks noGrp="1"/>
          </p:cNvSpPr>
          <p:nvPr>
            <p:ph idx="1"/>
          </p:nvPr>
        </p:nvSpPr>
        <p:spPr/>
        <p:txBody>
          <a:bodyPr/>
          <a:lstStyle/>
          <a:p>
            <a:r>
              <a:rPr lang="en-US" b="1" dirty="0"/>
              <a:t>Dosing: Renal Impairment: </a:t>
            </a:r>
            <a:r>
              <a:rPr lang="en-US" dirty="0"/>
              <a:t> </a:t>
            </a:r>
            <a:endParaRPr lang="en-US" dirty="0" smtClean="0"/>
          </a:p>
          <a:p>
            <a:r>
              <a:rPr lang="en-US" dirty="0" smtClean="0"/>
              <a:t>There </a:t>
            </a:r>
            <a:r>
              <a:rPr lang="en-US" dirty="0"/>
              <a:t>are </a:t>
            </a:r>
            <a:r>
              <a:rPr lang="en-US" b="1" dirty="0"/>
              <a:t>no dosage adjustments </a:t>
            </a:r>
            <a:r>
              <a:rPr lang="en-US" dirty="0"/>
              <a:t>provided in the manufacturer's labeling; use with </a:t>
            </a:r>
            <a:r>
              <a:rPr lang="en-US" i="1" dirty="0"/>
              <a:t>caution</a:t>
            </a:r>
            <a:r>
              <a:rPr lang="en-US" dirty="0"/>
              <a:t>, </a:t>
            </a:r>
            <a:r>
              <a:rPr lang="en-US" i="1" dirty="0"/>
              <a:t>risk of toxicity is greater </a:t>
            </a:r>
            <a:r>
              <a:rPr lang="en-US" dirty="0"/>
              <a:t>in patients with renal impairment.</a:t>
            </a:r>
          </a:p>
        </p:txBody>
      </p:sp>
    </p:spTree>
    <p:extLst>
      <p:ext uri="{BB962C8B-B14F-4D97-AF65-F5344CB8AC3E}">
        <p14:creationId xmlns:p14="http://schemas.microsoft.com/office/powerpoint/2010/main" val="3558132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Etomidate</a:t>
            </a:r>
            <a:endParaRPr lang="en-US" dirty="0"/>
          </a:p>
        </p:txBody>
      </p:sp>
      <p:sp>
        <p:nvSpPr>
          <p:cNvPr id="3" name="Content Placeholder 2"/>
          <p:cNvSpPr>
            <a:spLocks noGrp="1"/>
          </p:cNvSpPr>
          <p:nvPr>
            <p:ph idx="1"/>
          </p:nvPr>
        </p:nvSpPr>
        <p:spPr/>
        <p:txBody>
          <a:bodyPr/>
          <a:lstStyle/>
          <a:p>
            <a:r>
              <a:rPr lang="en-US" b="1" dirty="0"/>
              <a:t>Dosing: Hepatic Impairment: </a:t>
            </a:r>
          </a:p>
          <a:p>
            <a:r>
              <a:rPr lang="en-US" dirty="0" smtClean="0"/>
              <a:t>There </a:t>
            </a:r>
            <a:r>
              <a:rPr lang="en-US" dirty="0"/>
              <a:t>are no dosage adjustments provided in the manufacturer's labeling.</a:t>
            </a:r>
          </a:p>
          <a:p>
            <a:endParaRPr lang="en-US" dirty="0"/>
          </a:p>
        </p:txBody>
      </p:sp>
    </p:spTree>
    <p:extLst>
      <p:ext uri="{BB962C8B-B14F-4D97-AF65-F5344CB8AC3E}">
        <p14:creationId xmlns:p14="http://schemas.microsoft.com/office/powerpoint/2010/main" val="1047096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4570"/>
            <a:ext cx="9108504" cy="1008112"/>
          </a:xfrm>
        </p:spPr>
        <p:txBody>
          <a:bodyPr>
            <a:noAutofit/>
          </a:bodyPr>
          <a:lstStyle/>
          <a:p>
            <a:pPr algn="l"/>
            <a:r>
              <a:rPr lang="en-US" sz="3200" b="0" dirty="0"/>
              <a:t>Medical treatment options for Cushing’s syndrome </a:t>
            </a:r>
            <a:r>
              <a:rPr lang="en-US" sz="3200" b="0" dirty="0" smtClean="0"/>
              <a:t>to directed adrenal </a:t>
            </a:r>
            <a:r>
              <a:rPr lang="en-US" sz="3200" b="0" dirty="0"/>
              <a:t>glands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9566257"/>
              </p:ext>
            </p:extLst>
          </p:nvPr>
        </p:nvGraphicFramePr>
        <p:xfrm>
          <a:off x="107506" y="1196753"/>
          <a:ext cx="8928990" cy="5472607"/>
        </p:xfrm>
        <a:graphic>
          <a:graphicData uri="http://schemas.openxmlformats.org/drawingml/2006/table">
            <a:tbl>
              <a:tblPr firstRow="1" bandRow="1">
                <a:tableStyleId>{5C22544A-7EE6-4342-B048-85BDC9FD1C3A}</a:tableStyleId>
              </a:tblPr>
              <a:tblGrid>
                <a:gridCol w="1584174"/>
                <a:gridCol w="1152128"/>
                <a:gridCol w="1556482"/>
                <a:gridCol w="1974681"/>
                <a:gridCol w="1545402"/>
                <a:gridCol w="600990"/>
                <a:gridCol w="515133"/>
              </a:tblGrid>
              <a:tr h="993184">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bg1"/>
                          </a:solidFill>
                          <a:latin typeface="+mn-lt"/>
                          <a:ea typeface="+mn-ea"/>
                          <a:cs typeface="+mn-cs"/>
                        </a:rPr>
                        <a:t>Current steroidogenesis inhibitors</a:t>
                      </a:r>
                    </a:p>
                    <a:p>
                      <a:r>
                        <a:rPr lang="en-US" sz="2000" b="1" i="0" u="none" strike="noStrike" kern="1200" baseline="0" dirty="0" err="1" smtClean="0">
                          <a:solidFill>
                            <a:srgbClr val="FF0000"/>
                          </a:solidFill>
                          <a:latin typeface="+mn-lt"/>
                          <a:ea typeface="+mn-ea"/>
                          <a:cs typeface="+mn-cs"/>
                        </a:rPr>
                        <a:t>Metyrapone</a:t>
                      </a:r>
                      <a:r>
                        <a:rPr lang="en-US" sz="2000" b="1" i="0" u="none" strike="noStrike" kern="1200" baseline="0" dirty="0" smtClean="0">
                          <a:solidFill>
                            <a:srgbClr val="FF0000"/>
                          </a:solidFill>
                          <a:latin typeface="+mn-lt"/>
                          <a:ea typeface="+mn-ea"/>
                          <a:cs typeface="+mn-cs"/>
                        </a:rPr>
                        <a:t> </a:t>
                      </a:r>
                      <a:r>
                        <a:rPr lang="en-US" sz="2000" b="1" i="0" u="none" strike="noStrike" kern="1200" baseline="0" dirty="0" smtClean="0">
                          <a:solidFill>
                            <a:schemeClr val="bg1"/>
                          </a:solidFill>
                          <a:latin typeface="+mn-lt"/>
                          <a:ea typeface="+mn-ea"/>
                          <a:cs typeface="+mn-cs"/>
                        </a:rPr>
                        <a:t>(SU4885)</a:t>
                      </a:r>
                      <a:endParaRPr lang="en-US" sz="2400" b="1" i="0" u="none" strike="noStrike" kern="1200" baseline="0" dirty="0" smtClean="0">
                        <a:solidFill>
                          <a:schemeClr val="bg1"/>
                        </a:solidFill>
                        <a:latin typeface="+mn-lt"/>
                        <a:ea typeface="+mn-ea"/>
                        <a:cs typeface="+mn-cs"/>
                      </a:endParaRPr>
                    </a:p>
                  </a:txBody>
                  <a:tcPr/>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r>
              <a:tr h="1990918">
                <a:tc>
                  <a:txBody>
                    <a:bodyPr/>
                    <a:lstStyle/>
                    <a:p>
                      <a:r>
                        <a:rPr lang="en-US" sz="2000" b="0" i="0" u="none" strike="noStrike" kern="1200" baseline="0" dirty="0" smtClean="0">
                          <a:solidFill>
                            <a:schemeClr val="tx1"/>
                          </a:solidFill>
                          <a:latin typeface="+mn-lt"/>
                          <a:ea typeface="+mn-ea"/>
                          <a:cs typeface="+mn-cs"/>
                        </a:rPr>
                        <a:t>Mechanism </a:t>
                      </a:r>
                    </a:p>
                    <a:p>
                      <a:r>
                        <a:rPr lang="en-US" sz="2000" b="0" i="0" u="none" strike="noStrike" kern="1200" baseline="0" dirty="0" smtClean="0">
                          <a:solidFill>
                            <a:schemeClr val="tx1"/>
                          </a:solidFill>
                          <a:latin typeface="+mn-lt"/>
                          <a:ea typeface="+mn-ea"/>
                          <a:cs typeface="+mn-cs"/>
                        </a:rPr>
                        <a:t>of action</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Dose</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Effectiveness</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Side effects</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Approval status/use FDA</a:t>
                      </a:r>
                      <a:endParaRPr lang="en-US" sz="2000"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Approval status/use EMA</a:t>
                      </a:r>
                      <a:endParaRPr lang="en-US" sz="2000"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Clinical trials</a:t>
                      </a:r>
                      <a:endParaRPr lang="en-US" sz="2000" dirty="0">
                        <a:solidFill>
                          <a:schemeClr val="tx1"/>
                        </a:solidFill>
                      </a:endParaRPr>
                    </a:p>
                  </a:txBody>
                  <a:tcPr vert="vert"/>
                </a:tc>
              </a:tr>
              <a:tr h="2488505">
                <a:tc>
                  <a:txBody>
                    <a:bodyPr/>
                    <a:lstStyle/>
                    <a:p>
                      <a:r>
                        <a:rPr lang="en-US" sz="1800" b="0" i="0" u="none" strike="noStrike" kern="1200" baseline="0" dirty="0" smtClean="0">
                          <a:solidFill>
                            <a:schemeClr val="dk1"/>
                          </a:solidFill>
                          <a:latin typeface="+mn-lt"/>
                          <a:ea typeface="+mn-ea"/>
                          <a:cs typeface="+mn-cs"/>
                        </a:rPr>
                        <a:t>Potent inhibitor of</a:t>
                      </a:r>
                    </a:p>
                    <a:p>
                      <a:r>
                        <a:rPr lang="en-US" sz="1800" b="0" i="0" u="none" strike="noStrike" kern="1200" baseline="0" dirty="0" smtClean="0">
                          <a:solidFill>
                            <a:schemeClr val="dk1"/>
                          </a:solidFill>
                          <a:latin typeface="+mn-lt"/>
                          <a:ea typeface="+mn-ea"/>
                          <a:cs typeface="+mn-cs"/>
                        </a:rPr>
                        <a:t>CYP11B1</a:t>
                      </a:r>
                    </a:p>
                    <a:p>
                      <a:r>
                        <a:rPr lang="en-US" sz="1800" b="0" i="0" u="none" strike="noStrike" kern="1200" baseline="0" dirty="0" smtClean="0">
                          <a:solidFill>
                            <a:schemeClr val="dk1"/>
                          </a:solidFill>
                          <a:latin typeface="+mn-lt"/>
                          <a:ea typeface="+mn-ea"/>
                          <a:cs typeface="+mn-cs"/>
                        </a:rPr>
                        <a:t>Weaker: CYP17,</a:t>
                      </a:r>
                    </a:p>
                    <a:p>
                      <a:r>
                        <a:rPr lang="en-US" sz="1800" b="0" i="0" u="none" strike="noStrike" kern="1200" baseline="0" dirty="0" smtClean="0">
                          <a:solidFill>
                            <a:schemeClr val="dk1"/>
                          </a:solidFill>
                          <a:latin typeface="+mn-lt"/>
                          <a:ea typeface="+mn-ea"/>
                          <a:cs typeface="+mn-cs"/>
                        </a:rPr>
                        <a:t>CYP11B2, CYP19</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0.5–4.5 g daily in</a:t>
                      </a:r>
                    </a:p>
                    <a:p>
                      <a:r>
                        <a:rPr lang="en-US" sz="1800" b="0" i="0" u="none" strike="noStrike" kern="1200" baseline="0" dirty="0" smtClean="0">
                          <a:solidFill>
                            <a:schemeClr val="dk1"/>
                          </a:solidFill>
                          <a:latin typeface="+mn-lt"/>
                          <a:ea typeface="+mn-ea"/>
                          <a:cs typeface="+mn-cs"/>
                        </a:rPr>
                        <a:t>multiple doses</a:t>
                      </a:r>
                    </a:p>
                    <a:p>
                      <a:r>
                        <a:rPr lang="en-US" sz="1800" b="0" i="0" u="none" strike="noStrike" kern="1200" baseline="0" dirty="0" smtClean="0">
                          <a:solidFill>
                            <a:schemeClr val="dk1"/>
                          </a:solidFill>
                          <a:latin typeface="+mn-lt"/>
                          <a:ea typeface="+mn-ea"/>
                          <a:cs typeface="+mn-cs"/>
                        </a:rPr>
                        <a:t>(TID or QID</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Response rate in</a:t>
                      </a:r>
                    </a:p>
                    <a:p>
                      <a:r>
                        <a:rPr lang="en-US" sz="1800" b="0" i="0" u="none" strike="noStrike" kern="1200" baseline="0" dirty="0" smtClean="0">
                          <a:solidFill>
                            <a:schemeClr val="dk1"/>
                          </a:solidFill>
                          <a:latin typeface="+mn-lt"/>
                          <a:ea typeface="+mn-ea"/>
                          <a:cs typeface="+mn-cs"/>
                        </a:rPr>
                        <a:t>43–76%. Escape</a:t>
                      </a:r>
                    </a:p>
                    <a:p>
                      <a:r>
                        <a:rPr lang="en-US" sz="1800" b="0" i="0" u="none" strike="noStrike" kern="1200" baseline="0" dirty="0" smtClean="0">
                          <a:solidFill>
                            <a:schemeClr val="dk1"/>
                          </a:solidFill>
                          <a:latin typeface="+mn-lt"/>
                          <a:ea typeface="+mn-ea"/>
                          <a:cs typeface="+mn-cs"/>
                        </a:rPr>
                        <a:t>phenomenon in</a:t>
                      </a:r>
                    </a:p>
                    <a:p>
                      <a:r>
                        <a:rPr lang="en-US" sz="1800" b="0" i="0" u="none" strike="noStrike" kern="1200" baseline="0" dirty="0" smtClean="0">
                          <a:solidFill>
                            <a:schemeClr val="dk1"/>
                          </a:solidFill>
                          <a:latin typeface="+mn-lt"/>
                          <a:ea typeface="+mn-ea"/>
                          <a:cs typeface="+mn-cs"/>
                        </a:rPr>
                        <a:t>19% of responders</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Pseudohyperaldosteronism</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due to</a:t>
                      </a:r>
                    </a:p>
                    <a:p>
                      <a:r>
                        <a:rPr lang="en-US" sz="1800" b="0" i="0" u="none" strike="noStrike" kern="1200" baseline="0" dirty="0" err="1" smtClean="0">
                          <a:solidFill>
                            <a:schemeClr val="dk1"/>
                          </a:solidFill>
                          <a:latin typeface="+mn-lt"/>
                          <a:ea typeface="+mn-ea"/>
                          <a:cs typeface="+mn-cs"/>
                        </a:rPr>
                        <a:t>aldo</a:t>
                      </a:r>
                      <a:r>
                        <a:rPr lang="en-US" sz="1800" b="0" i="0" u="none" strike="noStrike" kern="1200" baseline="0" dirty="0" smtClean="0">
                          <a:solidFill>
                            <a:schemeClr val="dk1"/>
                          </a:solidFill>
                          <a:latin typeface="+mn-lt"/>
                          <a:ea typeface="+mn-ea"/>
                          <a:cs typeface="+mn-cs"/>
                        </a:rPr>
                        <a:t> precursors</a:t>
                      </a:r>
                    </a:p>
                    <a:p>
                      <a:r>
                        <a:rPr lang="en-US" sz="1800" b="0" i="0" u="none" strike="noStrike" kern="1200" baseline="0" dirty="0" smtClean="0">
                          <a:solidFill>
                            <a:schemeClr val="dk1"/>
                          </a:solidFill>
                          <a:latin typeface="+mn-lt"/>
                          <a:ea typeface="+mn-ea"/>
                          <a:cs typeface="+mn-cs"/>
                        </a:rPr>
                        <a:t>(hypertension,</a:t>
                      </a:r>
                    </a:p>
                    <a:p>
                      <a:r>
                        <a:rPr lang="en-US" sz="1800" b="0" i="0" u="none" strike="noStrike" kern="1200" baseline="0" dirty="0" smtClean="0">
                          <a:solidFill>
                            <a:schemeClr val="dk1"/>
                          </a:solidFill>
                          <a:latin typeface="+mn-lt"/>
                          <a:ea typeface="+mn-ea"/>
                          <a:cs typeface="+mn-cs"/>
                        </a:rPr>
                        <a:t>hypokalemia),</a:t>
                      </a:r>
                    </a:p>
                    <a:p>
                      <a:r>
                        <a:rPr lang="en-US" sz="1800" b="0" i="0" u="none" strike="noStrike" kern="1200" baseline="0" dirty="0" smtClean="0">
                          <a:solidFill>
                            <a:schemeClr val="dk1"/>
                          </a:solidFill>
                          <a:latin typeface="+mn-lt"/>
                          <a:ea typeface="+mn-ea"/>
                          <a:cs typeface="+mn-cs"/>
                        </a:rPr>
                        <a:t>hirsutism, AI</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Approved</a:t>
                      </a:r>
                    </a:p>
                    <a:p>
                      <a:r>
                        <a:rPr lang="en-US" sz="1800" b="0" i="0" u="none" strike="noStrike" kern="1200" baseline="0" dirty="0" smtClean="0">
                          <a:solidFill>
                            <a:schemeClr val="dk1"/>
                          </a:solidFill>
                          <a:latin typeface="+mn-lt"/>
                          <a:ea typeface="+mn-ea"/>
                          <a:cs typeface="+mn-cs"/>
                        </a:rPr>
                        <a:t>for ACTH</a:t>
                      </a:r>
                    </a:p>
                    <a:p>
                      <a:r>
                        <a:rPr lang="en-US" sz="1800" b="0" i="0" u="none" strike="noStrike" kern="1200" baseline="0" dirty="0" smtClean="0">
                          <a:solidFill>
                            <a:schemeClr val="dk1"/>
                          </a:solidFill>
                          <a:latin typeface="+mn-lt"/>
                          <a:ea typeface="+mn-ea"/>
                          <a:cs typeface="+mn-cs"/>
                        </a:rPr>
                        <a:t>stimulation</a:t>
                      </a:r>
                    </a:p>
                    <a:p>
                      <a:r>
                        <a:rPr lang="en-US" sz="1800" b="0" i="0" u="none" strike="noStrike" kern="1200" baseline="0" dirty="0" smtClean="0">
                          <a:solidFill>
                            <a:schemeClr val="dk1"/>
                          </a:solidFill>
                          <a:latin typeface="+mn-lt"/>
                          <a:ea typeface="+mn-ea"/>
                          <a:cs typeface="+mn-cs"/>
                        </a:rPr>
                        <a:t>test</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Approved</a:t>
                      </a:r>
                      <a:endParaRPr lang="en-US" sz="2000" dirty="0"/>
                    </a:p>
                  </a:txBody>
                  <a:tcPr vert="vert"/>
                </a:tc>
                <a:tc>
                  <a:txBody>
                    <a:bodyPr/>
                    <a:lstStyle/>
                    <a:p>
                      <a:r>
                        <a:rPr lang="en-US" sz="1800" b="0" i="0" u="none" strike="noStrike" kern="1200" baseline="0" dirty="0" smtClean="0">
                          <a:solidFill>
                            <a:schemeClr val="dk1"/>
                          </a:solidFill>
                          <a:latin typeface="+mn-lt"/>
                          <a:ea typeface="+mn-ea"/>
                          <a:cs typeface="+mn-cs"/>
                        </a:rPr>
                        <a:t>Retrospective studies</a:t>
                      </a:r>
                      <a:endParaRPr lang="en-US" sz="2000" dirty="0"/>
                    </a:p>
                  </a:txBody>
                  <a:tcPr vert="vert"/>
                </a:tc>
              </a:tr>
            </a:tbl>
          </a:graphicData>
        </a:graphic>
      </p:graphicFrame>
    </p:spTree>
    <p:extLst>
      <p:ext uri="{BB962C8B-B14F-4D97-AF65-F5344CB8AC3E}">
        <p14:creationId xmlns:p14="http://schemas.microsoft.com/office/powerpoint/2010/main" val="3361217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11" y="116632"/>
            <a:ext cx="8469923" cy="778098"/>
          </a:xfrm>
        </p:spPr>
        <p:txBody>
          <a:bodyPr/>
          <a:lstStyle/>
          <a:p>
            <a:r>
              <a:rPr lang="en-US" dirty="0" err="1"/>
              <a:t>Metyrapone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85" b="1185"/>
          <a:stretch>
            <a:fillRect/>
          </a:stretch>
        </p:blipFill>
        <p:spPr bwMode="auto">
          <a:xfrm>
            <a:off x="454033" y="1010363"/>
            <a:ext cx="8352928" cy="502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6050850"/>
            <a:ext cx="8469923" cy="646331"/>
          </a:xfrm>
          <a:prstGeom prst="rect">
            <a:avLst/>
          </a:prstGeom>
          <a:noFill/>
        </p:spPr>
        <p:txBody>
          <a:bodyPr wrap="square" rtlCol="0">
            <a:spAutoFit/>
          </a:bodyPr>
          <a:lstStyle/>
          <a:p>
            <a:r>
              <a:rPr lang="en-US" dirty="0" err="1"/>
              <a:t>Metyrapone</a:t>
            </a:r>
            <a:r>
              <a:rPr lang="en-US" dirty="0"/>
              <a:t> inhibits cortisol production by blocking the conversion of 11-deoxycortisol to cortisol by 11-beta-hydroxylase (CYP11B1).</a:t>
            </a:r>
          </a:p>
        </p:txBody>
      </p:sp>
    </p:spTree>
    <p:extLst>
      <p:ext uri="{BB962C8B-B14F-4D97-AF65-F5344CB8AC3E}">
        <p14:creationId xmlns:p14="http://schemas.microsoft.com/office/powerpoint/2010/main" val="1470901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Metyrapone</a:t>
            </a:r>
            <a:endParaRPr lang="en-US" dirty="0"/>
          </a:p>
        </p:txBody>
      </p:sp>
      <p:sp>
        <p:nvSpPr>
          <p:cNvPr id="3" name="Content Placeholder 2"/>
          <p:cNvSpPr>
            <a:spLocks noGrp="1"/>
          </p:cNvSpPr>
          <p:nvPr>
            <p:ph idx="1"/>
          </p:nvPr>
        </p:nvSpPr>
        <p:spPr/>
        <p:txBody>
          <a:bodyPr/>
          <a:lstStyle/>
          <a:p>
            <a:r>
              <a:rPr lang="en-US" dirty="0" err="1"/>
              <a:t>Metyrapone</a:t>
            </a:r>
            <a:r>
              <a:rPr lang="en-US" dirty="0"/>
              <a:t> is a </a:t>
            </a:r>
            <a:r>
              <a:rPr lang="en-US" b="1" i="1" dirty="0"/>
              <a:t>fast-acting inhibitor </a:t>
            </a:r>
            <a:r>
              <a:rPr lang="en-US" dirty="0"/>
              <a:t>of </a:t>
            </a:r>
            <a:r>
              <a:rPr lang="en-US" dirty="0" smtClean="0"/>
              <a:t>steroid 11-β-monooxygenase</a:t>
            </a:r>
            <a:r>
              <a:rPr lang="en-US" dirty="0"/>
              <a:t>. </a:t>
            </a:r>
            <a:endParaRPr lang="en-US" dirty="0" smtClean="0"/>
          </a:p>
          <a:p>
            <a:r>
              <a:rPr lang="en-US" dirty="0" smtClean="0"/>
              <a:t>Cortisol </a:t>
            </a:r>
            <a:r>
              <a:rPr lang="en-US" dirty="0"/>
              <a:t>levels start to </a:t>
            </a:r>
            <a:r>
              <a:rPr lang="en-US" dirty="0" smtClean="0"/>
              <a:t>decrease </a:t>
            </a:r>
            <a:r>
              <a:rPr lang="en-US" b="1" i="1" dirty="0" smtClean="0"/>
              <a:t>within </a:t>
            </a:r>
            <a:r>
              <a:rPr lang="en-US" b="1" i="1" dirty="0"/>
              <a:t>2 h </a:t>
            </a:r>
            <a:r>
              <a:rPr lang="en-US" dirty="0"/>
              <a:t>of the first </a:t>
            </a:r>
            <a:r>
              <a:rPr lang="en-US" dirty="0" smtClean="0"/>
              <a:t>dose.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861048"/>
            <a:ext cx="2563956" cy="290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878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68152"/>
          </a:xfrm>
        </p:spPr>
        <p:txBody>
          <a:bodyPr>
            <a:normAutofit fontScale="90000"/>
          </a:bodyPr>
          <a:lstStyle/>
          <a:p>
            <a:r>
              <a:rPr lang="en-US" b="0" dirty="0"/>
              <a:t>The most common cause of endogenous </a:t>
            </a:r>
            <a:r>
              <a:rPr lang="en-US" b="0" dirty="0" err="1"/>
              <a:t>hypercortisolism</a:t>
            </a:r>
            <a:endParaRPr lang="en-US" dirty="0"/>
          </a:p>
        </p:txBody>
      </p:sp>
      <p:sp>
        <p:nvSpPr>
          <p:cNvPr id="4" name="Rounded Rectangle 3"/>
          <p:cNvSpPr/>
          <p:nvPr/>
        </p:nvSpPr>
        <p:spPr>
          <a:xfrm>
            <a:off x="323528" y="1844824"/>
            <a:ext cx="835292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latin typeface="Times New Roman" panose="02020603050405020304" pitchFamily="18" charset="0"/>
                <a:cs typeface="Times New Roman" panose="02020603050405020304" pitchFamily="18" charset="0"/>
              </a:rPr>
              <a:t>Cushing’s disease (CD</a:t>
            </a:r>
            <a:r>
              <a:rPr lang="en-US" sz="3600" dirty="0" smtClean="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02024" y="3429000"/>
            <a:ext cx="837443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600" dirty="0" smtClean="0">
                <a:solidFill>
                  <a:srgbClr val="FFFF00"/>
                </a:solidFill>
              </a:rPr>
              <a:t>Adrenal Cushing’s </a:t>
            </a:r>
            <a:r>
              <a:rPr lang="en-US" sz="3600" dirty="0">
                <a:solidFill>
                  <a:srgbClr val="FFFF00"/>
                </a:solidFill>
              </a:rPr>
              <a:t>syndrome (ACS)</a:t>
            </a:r>
            <a:endParaRPr lang="en-US" sz="3600" dirty="0" smtClean="0">
              <a:solidFill>
                <a:srgbClr val="FFFF00"/>
              </a:solidFill>
            </a:endParaRPr>
          </a:p>
        </p:txBody>
      </p:sp>
      <p:sp>
        <p:nvSpPr>
          <p:cNvPr id="6" name="Rounded Rectangle 5"/>
          <p:cNvSpPr/>
          <p:nvPr/>
        </p:nvSpPr>
        <p:spPr>
          <a:xfrm>
            <a:off x="323528" y="5152818"/>
            <a:ext cx="842493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anose="02020603050405020304" pitchFamily="18" charset="0"/>
                <a:cs typeface="Times New Roman" panose="02020603050405020304" pitchFamily="18" charset="0"/>
              </a:rPr>
              <a:t>ACTH-dependent ectopic</a:t>
            </a:r>
          </a:p>
          <a:p>
            <a:pPr algn="ctr"/>
            <a:r>
              <a:rPr lang="en-US" sz="3200" dirty="0">
                <a:solidFill>
                  <a:srgbClr val="FFFF00"/>
                </a:solidFill>
                <a:latin typeface="Times New Roman" panose="02020603050405020304" pitchFamily="18" charset="0"/>
                <a:cs typeface="Times New Roman" panose="02020603050405020304" pitchFamily="18" charset="0"/>
              </a:rPr>
              <a:t>Cushing’s syndrome (ECS)</a:t>
            </a:r>
          </a:p>
        </p:txBody>
      </p:sp>
    </p:spTree>
    <p:extLst>
      <p:ext uri="{BB962C8B-B14F-4D97-AF65-F5344CB8AC3E}">
        <p14:creationId xmlns:p14="http://schemas.microsoft.com/office/powerpoint/2010/main" val="19364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lstStyle/>
          <a:p>
            <a:r>
              <a:rPr lang="en-US" b="0" dirty="0" smtClean="0"/>
              <a:t>Escape Effect of </a:t>
            </a:r>
            <a:r>
              <a:rPr lang="en-US" b="0" dirty="0" err="1"/>
              <a:t>Metyrapone</a:t>
            </a:r>
            <a:endParaRPr lang="en-US" b="0" dirty="0"/>
          </a:p>
        </p:txBody>
      </p:sp>
      <p:sp>
        <p:nvSpPr>
          <p:cNvPr id="3" name="Content Placeholder 2"/>
          <p:cNvSpPr>
            <a:spLocks noGrp="1"/>
          </p:cNvSpPr>
          <p:nvPr>
            <p:ph idx="1"/>
          </p:nvPr>
        </p:nvSpPr>
        <p:spPr>
          <a:xfrm>
            <a:off x="251520" y="1484784"/>
            <a:ext cx="8686800" cy="5069160"/>
          </a:xfrm>
        </p:spPr>
        <p:txBody>
          <a:bodyPr/>
          <a:lstStyle/>
          <a:p>
            <a:r>
              <a:rPr lang="en-US" dirty="0" smtClean="0">
                <a:latin typeface="Times New Roman"/>
                <a:cs typeface="Times New Roman"/>
              </a:rPr>
              <a:t>↓</a:t>
            </a:r>
            <a:r>
              <a:rPr lang="en-US" dirty="0" smtClean="0"/>
              <a:t>Cortisol</a:t>
            </a:r>
            <a:r>
              <a:rPr lang="en-US" dirty="0" smtClean="0">
                <a:latin typeface="Times New Roman"/>
                <a:cs typeface="Times New Roman"/>
              </a:rPr>
              <a:t>→↑</a:t>
            </a:r>
            <a:r>
              <a:rPr lang="en-US" dirty="0"/>
              <a:t>ACTH </a:t>
            </a:r>
            <a:r>
              <a:rPr lang="en-US" dirty="0" smtClean="0"/>
              <a:t>release</a:t>
            </a:r>
            <a:r>
              <a:rPr lang="en-US" dirty="0" smtClean="0">
                <a:latin typeface="Times New Roman"/>
                <a:cs typeface="Times New Roman"/>
              </a:rPr>
              <a:t>→</a:t>
            </a:r>
            <a:r>
              <a:rPr lang="pt-BR" dirty="0"/>
              <a:t>stimulate type 2 melanocortin receptor (MC2R</a:t>
            </a:r>
            <a:r>
              <a:rPr lang="pt-BR" dirty="0" smtClean="0"/>
              <a:t>)</a:t>
            </a:r>
            <a:r>
              <a:rPr lang="pt-BR" dirty="0" smtClean="0">
                <a:latin typeface="Times New Roman"/>
                <a:cs typeface="Times New Roman"/>
              </a:rPr>
              <a:t>→</a:t>
            </a:r>
            <a:r>
              <a:rPr lang="en-US" dirty="0"/>
              <a:t>a drug “escape effect</a:t>
            </a:r>
            <a:r>
              <a:rPr lang="en-US" dirty="0" smtClean="0"/>
              <a:t>”(19%)</a:t>
            </a:r>
            <a:endParaRPr lang="pt-BR" dirty="0" smtClean="0"/>
          </a:p>
          <a:p>
            <a:r>
              <a:rPr lang="en-US" dirty="0"/>
              <a:t>Therefore, drug dose may be </a:t>
            </a:r>
            <a:r>
              <a:rPr lang="en-US" dirty="0" smtClean="0">
                <a:latin typeface="Times New Roman"/>
                <a:cs typeface="Times New Roman"/>
              </a:rPr>
              <a:t>↑</a:t>
            </a:r>
            <a:r>
              <a:rPr lang="en-US" dirty="0" smtClean="0"/>
              <a:t>from 500mg </a:t>
            </a:r>
            <a:r>
              <a:rPr lang="en-US" dirty="0" smtClean="0">
                <a:latin typeface="Times New Roman"/>
                <a:cs typeface="Times New Roman"/>
              </a:rPr>
              <a:t>→</a:t>
            </a:r>
            <a:r>
              <a:rPr lang="en-US" dirty="0" smtClean="0"/>
              <a:t>6 g/day</a:t>
            </a:r>
          </a:p>
          <a:p>
            <a:r>
              <a:rPr lang="en-US" dirty="0" smtClean="0"/>
              <a:t>Some studies </a:t>
            </a:r>
            <a:r>
              <a:rPr lang="en-US" dirty="0"/>
              <a:t>have shown a </a:t>
            </a:r>
            <a:r>
              <a:rPr lang="en-US" b="1" dirty="0"/>
              <a:t>sustained long-term </a:t>
            </a:r>
            <a:r>
              <a:rPr lang="en-US" dirty="0"/>
              <a:t>response </a:t>
            </a:r>
            <a:r>
              <a:rPr lang="en-US" dirty="0" smtClean="0"/>
              <a:t>to </a:t>
            </a:r>
            <a:r>
              <a:rPr lang="en-US" dirty="0" err="1" smtClean="0"/>
              <a:t>metyrapone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941169"/>
            <a:ext cx="3713352" cy="185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708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en-US" dirty="0" err="1" smtClean="0"/>
              <a:t>Metyrapone</a:t>
            </a:r>
            <a:r>
              <a:rPr lang="en-US" dirty="0" smtClean="0"/>
              <a:t> &amp; </a:t>
            </a:r>
            <a:r>
              <a:rPr lang="en-US" dirty="0"/>
              <a:t>safety in pregnancy</a:t>
            </a:r>
          </a:p>
        </p:txBody>
      </p:sp>
      <p:sp>
        <p:nvSpPr>
          <p:cNvPr id="3" name="Content Placeholder 2"/>
          <p:cNvSpPr>
            <a:spLocks noGrp="1"/>
          </p:cNvSpPr>
          <p:nvPr>
            <p:ph idx="1"/>
          </p:nvPr>
        </p:nvSpPr>
        <p:spPr>
          <a:xfrm>
            <a:off x="251520" y="1600200"/>
            <a:ext cx="8640960" cy="5257800"/>
          </a:xfrm>
        </p:spPr>
        <p:txBody>
          <a:bodyPr/>
          <a:lstStyle/>
          <a:p>
            <a:r>
              <a:rPr lang="en-US" dirty="0"/>
              <a:t>Use of </a:t>
            </a:r>
            <a:r>
              <a:rPr lang="en-US" dirty="0" err="1"/>
              <a:t>metyrapone</a:t>
            </a:r>
            <a:r>
              <a:rPr lang="en-US" dirty="0"/>
              <a:t> </a:t>
            </a:r>
            <a:r>
              <a:rPr lang="en-US" dirty="0" smtClean="0"/>
              <a:t>has been </a:t>
            </a:r>
            <a:r>
              <a:rPr lang="en-US" dirty="0"/>
              <a:t>rarely reported during pregnancy; however, </a:t>
            </a:r>
            <a:r>
              <a:rPr lang="en-US" dirty="0" smtClean="0"/>
              <a:t>safety in </a:t>
            </a:r>
            <a:r>
              <a:rPr lang="en-US" dirty="0"/>
              <a:t>pregnancy has not been confirmed by </a:t>
            </a:r>
            <a:r>
              <a:rPr lang="en-US" dirty="0" smtClean="0"/>
              <a:t>well- designed clinical studies.</a:t>
            </a:r>
          </a:p>
          <a:p>
            <a:endParaRPr lang="en-US" dirty="0"/>
          </a:p>
        </p:txBody>
      </p:sp>
      <p:pic>
        <p:nvPicPr>
          <p:cNvPr id="1026" name="Picture 2" descr="C:\Users\tofighi\Picture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725144"/>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97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Mitotane</a:t>
            </a:r>
            <a:r>
              <a:rPr lang="en-US" dirty="0">
                <a:solidFill>
                  <a:schemeClr val="bg1"/>
                </a:solidFill>
              </a:rPr>
              <a:t/>
            </a:r>
            <a:br>
              <a:rPr lang="en-US" dirty="0">
                <a:solidFill>
                  <a:schemeClr val="bg1"/>
                </a:solidFill>
              </a:rPr>
            </a:br>
            <a:endParaRPr lang="en-US" dirty="0"/>
          </a:p>
        </p:txBody>
      </p:sp>
      <p:sp>
        <p:nvSpPr>
          <p:cNvPr id="5" name="Subtitle 4"/>
          <p:cNvSpPr>
            <a:spLocks noGrp="1"/>
          </p:cNvSpPr>
          <p:nvPr>
            <p:ph type="subTitle"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989" y="3933056"/>
            <a:ext cx="21240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695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9108504" cy="1008112"/>
          </a:xfrm>
        </p:spPr>
        <p:txBody>
          <a:bodyPr>
            <a:noAutofit/>
          </a:bodyPr>
          <a:lstStyle/>
          <a:p>
            <a:pPr algn="l"/>
            <a:r>
              <a:rPr lang="en-US" sz="3200" b="0" dirty="0"/>
              <a:t>Medical treatment options for Cushing’s syndrome </a:t>
            </a:r>
            <a:r>
              <a:rPr lang="en-US" sz="3200" b="0" dirty="0" smtClean="0"/>
              <a:t>to directed adrenal </a:t>
            </a:r>
            <a:r>
              <a:rPr lang="en-US" sz="3200" b="0" dirty="0"/>
              <a:t>glands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047813"/>
              </p:ext>
            </p:extLst>
          </p:nvPr>
        </p:nvGraphicFramePr>
        <p:xfrm>
          <a:off x="107506" y="1268761"/>
          <a:ext cx="9002941" cy="5472608"/>
        </p:xfrm>
        <a:graphic>
          <a:graphicData uri="http://schemas.openxmlformats.org/drawingml/2006/table">
            <a:tbl>
              <a:tblPr firstRow="1" bandRow="1">
                <a:tableStyleId>{5C22544A-7EE6-4342-B048-85BDC9FD1C3A}</a:tableStyleId>
              </a:tblPr>
              <a:tblGrid>
                <a:gridCol w="1728190"/>
                <a:gridCol w="576064"/>
                <a:gridCol w="1584176"/>
                <a:gridCol w="1728192"/>
                <a:gridCol w="1512168"/>
                <a:gridCol w="1080120"/>
                <a:gridCol w="794031"/>
              </a:tblGrid>
              <a:tr h="839153">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bg1"/>
                          </a:solidFill>
                          <a:latin typeface="+mn-lt"/>
                          <a:ea typeface="+mn-ea"/>
                          <a:cs typeface="+mn-cs"/>
                        </a:rPr>
                        <a:t>Current steroidogenesis inhibitors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err="1" smtClean="0">
                          <a:solidFill>
                            <a:srgbClr val="FF0000"/>
                          </a:solidFill>
                          <a:latin typeface="+mn-lt"/>
                          <a:ea typeface="+mn-ea"/>
                          <a:cs typeface="+mn-cs"/>
                        </a:rPr>
                        <a:t>Mitotane</a:t>
                      </a:r>
                      <a:endParaRPr lang="en-US" sz="2400" b="1" i="0" u="none" strike="noStrike" kern="1200" baseline="0" dirty="0" smtClean="0">
                        <a:solidFill>
                          <a:srgbClr val="FF0000"/>
                        </a:solidFill>
                        <a:latin typeface="+mn-lt"/>
                        <a:ea typeface="+mn-ea"/>
                        <a:cs typeface="+mn-cs"/>
                      </a:endParaRPr>
                    </a:p>
                  </a:txBody>
                  <a:tcPr/>
                </a:tc>
                <a:tc hMerge="1">
                  <a:txBody>
                    <a:bodyPr/>
                    <a:lstStyle/>
                    <a:p>
                      <a:endParaRPr lang="en-US" sz="2400" baseline="0" dirty="0">
                        <a:solidFill>
                          <a:srgbClr val="FFFF00"/>
                        </a:solidFill>
                      </a:endParaRPr>
                    </a:p>
                  </a:txBody>
                  <a:tcPr vert="vert"/>
                </a:tc>
                <a:tc hMerge="1">
                  <a:txBody>
                    <a:bodyPr/>
                    <a:lstStyle/>
                    <a:p>
                      <a:endParaRPr lang="en-US" sz="2400" baseline="0" dirty="0">
                        <a:solidFill>
                          <a:srgbClr val="FFFF00"/>
                        </a:solidFill>
                      </a:endParaRPr>
                    </a:p>
                  </a:txBody>
                  <a:tcPr vert="vert"/>
                </a:tc>
                <a:tc hMerge="1">
                  <a:txBody>
                    <a:bodyPr/>
                    <a:lstStyle/>
                    <a:p>
                      <a:endParaRPr lang="en-US" sz="2400" baseline="0" dirty="0">
                        <a:solidFill>
                          <a:srgbClr val="FFFF00"/>
                        </a:solidFill>
                      </a:endParaRPr>
                    </a:p>
                  </a:txBody>
                  <a:tcPr vert="vert"/>
                </a:tc>
                <a:tc hMerge="1">
                  <a:txBody>
                    <a:bodyPr/>
                    <a:lstStyle/>
                    <a:p>
                      <a:endParaRPr lang="en-US" sz="2400" baseline="0" dirty="0">
                        <a:solidFill>
                          <a:srgbClr val="FFFF00"/>
                        </a:solidFill>
                      </a:endParaRPr>
                    </a:p>
                  </a:txBody>
                  <a:tcPr vert="vert"/>
                </a:tc>
                <a:tc hMerge="1">
                  <a:txBody>
                    <a:bodyPr/>
                    <a:lstStyle/>
                    <a:p>
                      <a:endParaRPr lang="en-US" sz="2400" baseline="0" dirty="0">
                        <a:solidFill>
                          <a:srgbClr val="FFFF00"/>
                        </a:solidFill>
                      </a:endParaRPr>
                    </a:p>
                  </a:txBody>
                  <a:tcPr vert="vert"/>
                </a:tc>
                <a:tc hMerge="1">
                  <a:txBody>
                    <a:bodyPr/>
                    <a:lstStyle/>
                    <a:p>
                      <a:endParaRPr lang="en-US" sz="2400" baseline="0" dirty="0">
                        <a:solidFill>
                          <a:srgbClr val="FFFF00"/>
                        </a:solidFill>
                      </a:endParaRPr>
                    </a:p>
                  </a:txBody>
                  <a:tcPr vert="vert"/>
                </a:tc>
              </a:tr>
              <a:tr h="1481126">
                <a:tc>
                  <a:txBody>
                    <a:bodyPr/>
                    <a:lstStyle/>
                    <a:p>
                      <a:r>
                        <a:rPr lang="en-US" sz="2400" b="0" i="0" u="none" strike="noStrike" kern="1200" baseline="0" dirty="0" smtClean="0">
                          <a:solidFill>
                            <a:schemeClr val="tx1"/>
                          </a:solidFill>
                          <a:latin typeface="+mn-lt"/>
                          <a:ea typeface="+mn-ea"/>
                          <a:cs typeface="+mn-cs"/>
                        </a:rPr>
                        <a:t>Mechanism </a:t>
                      </a:r>
                    </a:p>
                    <a:p>
                      <a:r>
                        <a:rPr lang="en-US" sz="2400" b="0" i="0" u="none" strike="noStrike" kern="1200" baseline="0" dirty="0" smtClean="0">
                          <a:solidFill>
                            <a:schemeClr val="tx1"/>
                          </a:solidFill>
                          <a:latin typeface="+mn-lt"/>
                          <a:ea typeface="+mn-ea"/>
                          <a:cs typeface="+mn-cs"/>
                        </a:rPr>
                        <a:t>of action</a:t>
                      </a:r>
                      <a:endParaRPr lang="en-US" sz="2400" baseline="0" dirty="0">
                        <a:solidFill>
                          <a:schemeClr val="tx1"/>
                        </a:solidFill>
                      </a:endParaRPr>
                    </a:p>
                  </a:txBody>
                  <a:tcPr/>
                </a:tc>
                <a:tc>
                  <a:txBody>
                    <a:bodyPr/>
                    <a:lstStyle/>
                    <a:p>
                      <a:r>
                        <a:rPr lang="en-US" sz="2400" b="0" i="0" u="none" strike="noStrike" kern="1200" baseline="0" dirty="0" smtClean="0">
                          <a:solidFill>
                            <a:schemeClr val="tx1"/>
                          </a:solidFill>
                          <a:latin typeface="+mn-lt"/>
                          <a:ea typeface="+mn-ea"/>
                          <a:cs typeface="+mn-cs"/>
                        </a:rPr>
                        <a:t>Dose</a:t>
                      </a:r>
                      <a:endParaRPr lang="en-US" sz="2400" baseline="0" dirty="0">
                        <a:solidFill>
                          <a:schemeClr val="tx1"/>
                        </a:solidFill>
                      </a:endParaRPr>
                    </a:p>
                  </a:txBody>
                  <a:tcPr vert="vert"/>
                </a:tc>
                <a:tc>
                  <a:txBody>
                    <a:bodyPr/>
                    <a:lstStyle/>
                    <a:p>
                      <a:r>
                        <a:rPr lang="en-US" sz="2400" b="0" i="0" u="none" strike="noStrike" kern="1200" baseline="0" dirty="0" smtClean="0">
                          <a:solidFill>
                            <a:schemeClr val="tx1"/>
                          </a:solidFill>
                          <a:latin typeface="+mn-lt"/>
                          <a:ea typeface="+mn-ea"/>
                          <a:cs typeface="+mn-cs"/>
                        </a:rPr>
                        <a:t>Effectiveness</a:t>
                      </a:r>
                      <a:endParaRPr lang="en-US" sz="2400" baseline="0" dirty="0">
                        <a:solidFill>
                          <a:schemeClr val="tx1"/>
                        </a:solidFill>
                      </a:endParaRPr>
                    </a:p>
                  </a:txBody>
                  <a:tcPr/>
                </a:tc>
                <a:tc>
                  <a:txBody>
                    <a:bodyPr/>
                    <a:lstStyle/>
                    <a:p>
                      <a:r>
                        <a:rPr lang="en-US" sz="2400" b="0" i="0" u="none" strike="noStrike" kern="1200" baseline="0" dirty="0" smtClean="0">
                          <a:solidFill>
                            <a:schemeClr val="tx1"/>
                          </a:solidFill>
                          <a:latin typeface="+mn-lt"/>
                          <a:ea typeface="+mn-ea"/>
                          <a:cs typeface="+mn-cs"/>
                        </a:rPr>
                        <a:t>Side effects</a:t>
                      </a:r>
                      <a:endParaRPr lang="en-US" sz="2400" baseline="0" dirty="0">
                        <a:solidFill>
                          <a:schemeClr val="tx1"/>
                        </a:solidFill>
                      </a:endParaRPr>
                    </a:p>
                  </a:txBody>
                  <a:tcPr/>
                </a:tc>
                <a:tc>
                  <a:txBody>
                    <a:bodyPr/>
                    <a:lstStyle/>
                    <a:p>
                      <a:r>
                        <a:rPr lang="en-US" sz="2400" b="0" i="0" u="none" strike="noStrike" kern="1200" baseline="0" dirty="0" smtClean="0">
                          <a:solidFill>
                            <a:schemeClr val="tx1"/>
                          </a:solidFill>
                          <a:latin typeface="+mn-lt"/>
                          <a:ea typeface="+mn-ea"/>
                          <a:cs typeface="+mn-cs"/>
                        </a:rPr>
                        <a:t>Approval status/use FDA</a:t>
                      </a:r>
                      <a:endParaRPr lang="en-US" sz="2400" baseline="0" dirty="0">
                        <a:solidFill>
                          <a:schemeClr val="tx1"/>
                        </a:solidFill>
                      </a:endParaRPr>
                    </a:p>
                  </a:txBody>
                  <a:tcPr vert="vert"/>
                </a:tc>
                <a:tc>
                  <a:txBody>
                    <a:bodyPr/>
                    <a:lstStyle/>
                    <a:p>
                      <a:r>
                        <a:rPr lang="en-US" sz="2400" b="0" i="0" u="none" strike="noStrike" kern="1200" baseline="0" dirty="0" smtClean="0">
                          <a:solidFill>
                            <a:schemeClr val="tx1"/>
                          </a:solidFill>
                          <a:latin typeface="+mn-lt"/>
                          <a:ea typeface="+mn-ea"/>
                          <a:cs typeface="+mn-cs"/>
                        </a:rPr>
                        <a:t>Approval status/use EMA</a:t>
                      </a:r>
                      <a:endParaRPr lang="en-US" sz="2400" baseline="0" dirty="0">
                        <a:solidFill>
                          <a:schemeClr val="tx1"/>
                        </a:solidFill>
                      </a:endParaRPr>
                    </a:p>
                  </a:txBody>
                  <a:tcPr vert="vert"/>
                </a:tc>
                <a:tc>
                  <a:txBody>
                    <a:bodyPr/>
                    <a:lstStyle/>
                    <a:p>
                      <a:r>
                        <a:rPr lang="en-US" sz="2400" b="0" i="0" u="none" strike="noStrike" kern="1200" baseline="0" dirty="0" smtClean="0">
                          <a:solidFill>
                            <a:schemeClr val="tx1"/>
                          </a:solidFill>
                          <a:latin typeface="+mn-lt"/>
                          <a:ea typeface="+mn-ea"/>
                          <a:cs typeface="+mn-cs"/>
                        </a:rPr>
                        <a:t>Clinical trials</a:t>
                      </a:r>
                      <a:endParaRPr lang="en-US" sz="2400" baseline="0" dirty="0">
                        <a:solidFill>
                          <a:schemeClr val="tx1"/>
                        </a:solidFill>
                      </a:endParaRPr>
                    </a:p>
                  </a:txBody>
                  <a:tcPr vert="vert"/>
                </a:tc>
              </a:tr>
              <a:tr h="3152329">
                <a:tc>
                  <a:txBody>
                    <a:bodyPr/>
                    <a:lstStyle/>
                    <a:p>
                      <a:r>
                        <a:rPr lang="en-US" sz="2400" b="0" i="0" u="none" strike="noStrike" kern="1200" baseline="0" dirty="0" smtClean="0">
                          <a:solidFill>
                            <a:schemeClr val="dk1"/>
                          </a:solidFill>
                          <a:latin typeface="+mn-lt"/>
                          <a:ea typeface="+mn-ea"/>
                          <a:cs typeface="+mn-cs"/>
                        </a:rPr>
                        <a:t>Inhibits </a:t>
                      </a:r>
                      <a:r>
                        <a:rPr lang="en-US" sz="2400" b="0" i="0" u="none" strike="noStrike" kern="1200" baseline="0" dirty="0" err="1" smtClean="0">
                          <a:solidFill>
                            <a:schemeClr val="dk1"/>
                          </a:solidFill>
                          <a:latin typeface="+mn-lt"/>
                          <a:ea typeface="+mn-ea"/>
                          <a:cs typeface="+mn-cs"/>
                        </a:rPr>
                        <a:t>StAR</a:t>
                      </a:r>
                      <a:r>
                        <a:rPr lang="en-US" sz="2400" b="0" i="0" u="none" strike="noStrike" kern="1200" baseline="0" dirty="0" smtClean="0">
                          <a:solidFill>
                            <a:schemeClr val="dk1"/>
                          </a:solidFill>
                          <a:latin typeface="+mn-lt"/>
                          <a:ea typeface="+mn-ea"/>
                          <a:cs typeface="+mn-cs"/>
                        </a:rPr>
                        <a:t>,</a:t>
                      </a:r>
                    </a:p>
                    <a:p>
                      <a:r>
                        <a:rPr lang="en-US" sz="2400" b="0" i="0" u="none" strike="noStrike" kern="1200" baseline="0" dirty="0" smtClean="0">
                          <a:solidFill>
                            <a:schemeClr val="dk1"/>
                          </a:solidFill>
                          <a:latin typeface="+mn-lt"/>
                          <a:ea typeface="+mn-ea"/>
                          <a:cs typeface="+mn-cs"/>
                        </a:rPr>
                        <a:t>CYP11A1,</a:t>
                      </a:r>
                    </a:p>
                    <a:p>
                      <a:r>
                        <a:rPr lang="en-US" sz="2400" b="0" i="0" u="none" strike="noStrike" kern="1200" baseline="0" dirty="0" smtClean="0">
                          <a:solidFill>
                            <a:schemeClr val="dk1"/>
                          </a:solidFill>
                          <a:latin typeface="+mn-lt"/>
                          <a:ea typeface="+mn-ea"/>
                          <a:cs typeface="+mn-cs"/>
                        </a:rPr>
                        <a:t>CYP11B1,</a:t>
                      </a:r>
                    </a:p>
                    <a:p>
                      <a:r>
                        <a:rPr lang="en-US" sz="2400" b="0" i="0" u="none" strike="noStrike" kern="1200" baseline="0" dirty="0" smtClean="0">
                          <a:solidFill>
                            <a:schemeClr val="dk1"/>
                          </a:solidFill>
                          <a:latin typeface="+mn-lt"/>
                          <a:ea typeface="+mn-ea"/>
                          <a:cs typeface="+mn-cs"/>
                        </a:rPr>
                        <a:t>CYP11B2, 3</a:t>
                      </a:r>
                      <a:r>
                        <a:rPr lang="el-GR" sz="2400" b="0" i="0" u="none" strike="noStrike" kern="1200" baseline="0" dirty="0" smtClean="0">
                          <a:solidFill>
                            <a:schemeClr val="dk1"/>
                          </a:solidFill>
                          <a:latin typeface="+mn-lt"/>
                          <a:ea typeface="+mn-ea"/>
                          <a:cs typeface="+mn-cs"/>
                        </a:rPr>
                        <a:t>β-</a:t>
                      </a:r>
                      <a:r>
                        <a:rPr lang="en-US" sz="2400" b="0" i="0" u="none" strike="noStrike" kern="1200" baseline="0" dirty="0" smtClean="0">
                          <a:solidFill>
                            <a:schemeClr val="dk1"/>
                          </a:solidFill>
                          <a:latin typeface="+mn-lt"/>
                          <a:ea typeface="+mn-ea"/>
                          <a:cs typeface="+mn-cs"/>
                        </a:rPr>
                        <a:t>HSD</a:t>
                      </a:r>
                    </a:p>
                    <a:p>
                      <a:r>
                        <a:rPr lang="en-US" sz="2400" b="0" i="0" u="none" strike="noStrike" kern="1200" baseline="0" dirty="0" smtClean="0">
                          <a:solidFill>
                            <a:schemeClr val="dk1"/>
                          </a:solidFill>
                          <a:latin typeface="+mn-lt"/>
                          <a:ea typeface="+mn-ea"/>
                          <a:cs typeface="+mn-cs"/>
                        </a:rPr>
                        <a:t>Adrenolytic</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2–5 g QD</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Remission rates of</a:t>
                      </a:r>
                    </a:p>
                    <a:p>
                      <a:r>
                        <a:rPr lang="en-US" sz="2400" b="0" i="0" u="none" strike="noStrike" kern="1200" baseline="0" dirty="0" smtClean="0">
                          <a:solidFill>
                            <a:schemeClr val="dk1"/>
                          </a:solidFill>
                          <a:latin typeface="+mn-lt"/>
                          <a:ea typeface="+mn-ea"/>
                          <a:cs typeface="+mn-cs"/>
                        </a:rPr>
                        <a:t>72%</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GI disturbance, dizziness,</a:t>
                      </a:r>
                    </a:p>
                    <a:p>
                      <a:r>
                        <a:rPr lang="en-US" sz="2400" b="0" i="0" u="none" strike="noStrike" kern="1200" baseline="0" dirty="0" smtClean="0">
                          <a:solidFill>
                            <a:schemeClr val="dk1"/>
                          </a:solidFill>
                          <a:latin typeface="+mn-lt"/>
                          <a:ea typeface="+mn-ea"/>
                          <a:cs typeface="+mn-cs"/>
                        </a:rPr>
                        <a:t>cognitive</a:t>
                      </a:r>
                    </a:p>
                    <a:p>
                      <a:r>
                        <a:rPr lang="en-US" sz="2400" b="0" i="0" u="none" strike="noStrike" kern="1200" baseline="0" dirty="0" smtClean="0">
                          <a:solidFill>
                            <a:schemeClr val="dk1"/>
                          </a:solidFill>
                          <a:latin typeface="+mn-lt"/>
                          <a:ea typeface="+mn-ea"/>
                          <a:cs typeface="+mn-cs"/>
                        </a:rPr>
                        <a:t>Alterations,</a:t>
                      </a:r>
                    </a:p>
                    <a:p>
                      <a:r>
                        <a:rPr lang="en-US" sz="2400" b="0" i="0" u="none" strike="noStrike" kern="1200" baseline="0" dirty="0" smtClean="0">
                          <a:solidFill>
                            <a:schemeClr val="dk1"/>
                          </a:solidFill>
                          <a:latin typeface="+mn-lt"/>
                          <a:ea typeface="+mn-ea"/>
                          <a:cs typeface="+mn-cs"/>
                        </a:rPr>
                        <a:t>AI</a:t>
                      </a:r>
                      <a:endParaRPr lang="en-US" sz="2400" b="1" i="0" u="none" strike="noStrike" kern="1200" baseline="0" dirty="0" smtClean="0">
                        <a:solidFill>
                          <a:schemeClr val="dk1"/>
                        </a:solidFill>
                        <a:latin typeface="+mn-lt"/>
                        <a:ea typeface="+mn-ea"/>
                        <a:cs typeface="+mn-cs"/>
                      </a:endParaRPr>
                    </a:p>
                  </a:txBody>
                  <a:tcPr/>
                </a:tc>
                <a:tc>
                  <a:txBody>
                    <a:bodyPr/>
                    <a:lstStyle/>
                    <a:p>
                      <a:r>
                        <a:rPr lang="en-US" sz="2400" b="0" i="0" u="none" strike="noStrike" kern="1200" baseline="0" dirty="0" smtClean="0">
                          <a:solidFill>
                            <a:schemeClr val="dk1"/>
                          </a:solidFill>
                          <a:latin typeface="+mn-lt"/>
                          <a:ea typeface="+mn-ea"/>
                          <a:cs typeface="+mn-cs"/>
                        </a:rPr>
                        <a:t>Approved for adrenal</a:t>
                      </a:r>
                    </a:p>
                    <a:p>
                      <a:r>
                        <a:rPr lang="en-US" sz="2400" b="0" i="0" u="none" strike="noStrike" kern="1200" baseline="0" dirty="0" smtClean="0">
                          <a:solidFill>
                            <a:schemeClr val="dk1"/>
                          </a:solidFill>
                          <a:latin typeface="+mn-lt"/>
                          <a:ea typeface="+mn-ea"/>
                          <a:cs typeface="+mn-cs"/>
                        </a:rPr>
                        <a:t>carcinoma treatment</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Approved</a:t>
                      </a:r>
                      <a:endParaRPr lang="en-US" sz="2400" dirty="0"/>
                    </a:p>
                  </a:txBody>
                  <a:tcPr vert="vert"/>
                </a:tc>
                <a:tc>
                  <a:txBody>
                    <a:bodyPr/>
                    <a:lstStyle/>
                    <a:p>
                      <a:r>
                        <a:rPr lang="en-US" sz="2400" b="0" i="0" u="none" strike="noStrike" kern="1200" baseline="0" dirty="0" smtClean="0">
                          <a:solidFill>
                            <a:schemeClr val="dk1"/>
                          </a:solidFill>
                          <a:latin typeface="+mn-lt"/>
                          <a:ea typeface="+mn-ea"/>
                          <a:cs typeface="+mn-cs"/>
                        </a:rPr>
                        <a:t>Retrospective studies</a:t>
                      </a:r>
                      <a:endParaRPr lang="en-US" sz="2400" dirty="0"/>
                    </a:p>
                  </a:txBody>
                  <a:tcPr vert="vert"/>
                </a:tc>
              </a:tr>
            </a:tbl>
          </a:graphicData>
        </a:graphic>
      </p:graphicFrame>
    </p:spTree>
    <p:extLst>
      <p:ext uri="{BB962C8B-B14F-4D97-AF65-F5344CB8AC3E}">
        <p14:creationId xmlns:p14="http://schemas.microsoft.com/office/powerpoint/2010/main" val="4162644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US" dirty="0" err="1"/>
              <a:t>Mitotane</a:t>
            </a:r>
            <a:r>
              <a:rPr lang="en-US" dirty="0"/>
              <a:t> has </a:t>
            </a:r>
            <a:r>
              <a:rPr lang="en-US" dirty="0" smtClean="0"/>
              <a:t>3 </a:t>
            </a:r>
            <a:r>
              <a:rPr lang="en-US" dirty="0"/>
              <a:t>different adrenal </a:t>
            </a:r>
            <a:r>
              <a:rPr lang="en-US" dirty="0" smtClean="0"/>
              <a:t>effects(1):</a:t>
            </a:r>
            <a:endParaRPr lang="en-US" dirty="0"/>
          </a:p>
        </p:txBody>
      </p:sp>
      <p:sp>
        <p:nvSpPr>
          <p:cNvPr id="3" name="Content Placeholder 2"/>
          <p:cNvSpPr>
            <a:spLocks noGrp="1"/>
          </p:cNvSpPr>
          <p:nvPr>
            <p:ph idx="1"/>
          </p:nvPr>
        </p:nvSpPr>
        <p:spPr>
          <a:xfrm>
            <a:off x="179512" y="1600200"/>
            <a:ext cx="8784976" cy="5069160"/>
          </a:xfrm>
        </p:spPr>
        <p:txBody>
          <a:bodyPr>
            <a:normAutofit/>
          </a:bodyPr>
          <a:lstStyle/>
          <a:p>
            <a:r>
              <a:rPr lang="en-US" dirty="0" smtClean="0"/>
              <a:t>An adrenolytic </a:t>
            </a:r>
            <a:r>
              <a:rPr lang="en-US" dirty="0"/>
              <a:t>action caused by </a:t>
            </a:r>
            <a:r>
              <a:rPr lang="en-US" b="1" dirty="0"/>
              <a:t>lipid</a:t>
            </a:r>
            <a:r>
              <a:rPr lang="en-US" dirty="0"/>
              <a:t> </a:t>
            </a:r>
            <a:r>
              <a:rPr lang="en-US" b="1" dirty="0"/>
              <a:t>accumulation </a:t>
            </a:r>
            <a:r>
              <a:rPr lang="en-US" dirty="0"/>
              <a:t>and </a:t>
            </a:r>
            <a:r>
              <a:rPr lang="en-US" b="1" dirty="0" smtClean="0"/>
              <a:t>atrophy</a:t>
            </a:r>
            <a:r>
              <a:rPr lang="en-US" dirty="0"/>
              <a:t> of the </a:t>
            </a:r>
            <a:r>
              <a:rPr lang="en-US" i="1" dirty="0" err="1"/>
              <a:t>fascicularis</a:t>
            </a:r>
            <a:r>
              <a:rPr lang="en-US" dirty="0"/>
              <a:t> and </a:t>
            </a:r>
            <a:r>
              <a:rPr lang="en-US" i="1" dirty="0"/>
              <a:t>reticularis</a:t>
            </a:r>
            <a:r>
              <a:rPr lang="en-US" dirty="0"/>
              <a:t> regions of the adrenal </a:t>
            </a:r>
            <a:r>
              <a:rPr lang="en-US" dirty="0" smtClean="0"/>
              <a:t>cortex; zona </a:t>
            </a:r>
            <a:r>
              <a:rPr lang="en-US" dirty="0"/>
              <a:t>glomerulosa affects are observed only after </a:t>
            </a:r>
            <a:r>
              <a:rPr lang="en-US" dirty="0" smtClean="0"/>
              <a:t>long term therapy.</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018098"/>
            <a:ext cx="16097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67328" cy="1143000"/>
          </a:xfrm>
        </p:spPr>
        <p:txBody>
          <a:bodyPr>
            <a:normAutofit fontScale="90000"/>
          </a:bodyPr>
          <a:lstStyle/>
          <a:p>
            <a:r>
              <a:rPr lang="en-US" dirty="0" err="1"/>
              <a:t>Mitotane</a:t>
            </a:r>
            <a:r>
              <a:rPr lang="en-US" dirty="0"/>
              <a:t> has three different adrenal </a:t>
            </a:r>
            <a:r>
              <a:rPr lang="en-US" dirty="0" smtClean="0"/>
              <a:t>effects(2):</a:t>
            </a:r>
            <a:endParaRPr lang="en-US" dirty="0"/>
          </a:p>
        </p:txBody>
      </p:sp>
      <p:sp>
        <p:nvSpPr>
          <p:cNvPr id="3" name="Content Placeholder 2"/>
          <p:cNvSpPr>
            <a:spLocks noGrp="1"/>
          </p:cNvSpPr>
          <p:nvPr>
            <p:ph idx="1"/>
          </p:nvPr>
        </p:nvSpPr>
        <p:spPr>
          <a:xfrm>
            <a:off x="107504" y="1412776"/>
            <a:ext cx="8856984" cy="5328592"/>
          </a:xfrm>
        </p:spPr>
        <p:txBody>
          <a:bodyPr/>
          <a:lstStyle/>
          <a:p>
            <a:r>
              <a:rPr lang="en-US" dirty="0" smtClean="0"/>
              <a:t>Inhibition </a:t>
            </a:r>
            <a:r>
              <a:rPr lang="en-US" dirty="0"/>
              <a:t>of steroidogenesis enzymes such as side-chain cleavage complex, CYP11B1, CYP11B2 and 3</a:t>
            </a:r>
            <a:r>
              <a:rPr lang="el-GR" dirty="0"/>
              <a:t>β-</a:t>
            </a:r>
            <a:r>
              <a:rPr lang="en-US" dirty="0" err="1"/>
              <a:t>hydroxysteroid</a:t>
            </a:r>
            <a:r>
              <a:rPr lang="en-US" dirty="0"/>
              <a:t> dehydrogenase (3</a:t>
            </a:r>
            <a:r>
              <a:rPr lang="el-GR" dirty="0"/>
              <a:t>β-</a:t>
            </a:r>
            <a:r>
              <a:rPr lang="en-US" dirty="0"/>
              <a:t>HDS).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5" y="3182184"/>
            <a:ext cx="2084607" cy="36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254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Mitotane</a:t>
            </a:r>
            <a:r>
              <a:rPr lang="en-US" dirty="0"/>
              <a:t> has three different adrenal </a:t>
            </a:r>
            <a:r>
              <a:rPr lang="en-US" dirty="0" smtClean="0"/>
              <a:t>effects(3):</a:t>
            </a:r>
            <a:endParaRPr lang="en-US" dirty="0"/>
          </a:p>
        </p:txBody>
      </p:sp>
      <p:sp>
        <p:nvSpPr>
          <p:cNvPr id="3" name="Content Placeholder 2"/>
          <p:cNvSpPr>
            <a:spLocks noGrp="1"/>
          </p:cNvSpPr>
          <p:nvPr>
            <p:ph idx="1"/>
          </p:nvPr>
        </p:nvSpPr>
        <p:spPr/>
        <p:txBody>
          <a:bodyPr/>
          <a:lstStyle/>
          <a:p>
            <a:r>
              <a:rPr lang="en-US" dirty="0" smtClean="0"/>
              <a:t> </a:t>
            </a:r>
            <a:r>
              <a:rPr lang="en-US" dirty="0" smtClean="0">
                <a:latin typeface="Times New Roman"/>
                <a:cs typeface="Times New Roman"/>
              </a:rPr>
              <a:t>↑</a:t>
            </a:r>
            <a:r>
              <a:rPr lang="en-US" dirty="0" smtClean="0"/>
              <a:t>CBG </a:t>
            </a:r>
            <a:r>
              <a:rPr lang="en-US" dirty="0" smtClean="0">
                <a:latin typeface="Times New Roman"/>
                <a:cs typeface="Times New Roman"/>
              </a:rPr>
              <a:t>→↓</a:t>
            </a:r>
            <a:r>
              <a:rPr lang="en-US" dirty="0" smtClean="0"/>
              <a:t>  </a:t>
            </a:r>
            <a:r>
              <a:rPr lang="en-US" dirty="0"/>
              <a:t>free active </a:t>
            </a:r>
            <a:r>
              <a:rPr lang="en-US" dirty="0" smtClean="0"/>
              <a:t>cortisol</a:t>
            </a:r>
            <a:endParaRPr lang="en-US" dirty="0"/>
          </a:p>
          <a:p>
            <a:endParaRPr lang="en-US"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45024"/>
            <a:ext cx="295751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4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Mitotane</a:t>
            </a:r>
            <a:r>
              <a:rPr lang="en-US" dirty="0" smtClean="0"/>
              <a:t> (</a:t>
            </a:r>
            <a:r>
              <a:rPr lang="en-US" dirty="0"/>
              <a:t>onset of action </a:t>
            </a:r>
            <a:r>
              <a:rPr lang="en-US" dirty="0" smtClean="0"/>
              <a:t>)</a:t>
            </a:r>
            <a:endParaRPr lang="en-US" dirty="0"/>
          </a:p>
        </p:txBody>
      </p:sp>
      <p:sp>
        <p:nvSpPr>
          <p:cNvPr id="3" name="Content Placeholder 2"/>
          <p:cNvSpPr>
            <a:spLocks noGrp="1"/>
          </p:cNvSpPr>
          <p:nvPr>
            <p:ph idx="1"/>
          </p:nvPr>
        </p:nvSpPr>
        <p:spPr>
          <a:xfrm>
            <a:off x="457200" y="1600200"/>
            <a:ext cx="8229600" cy="5069160"/>
          </a:xfrm>
        </p:spPr>
        <p:txBody>
          <a:bodyPr/>
          <a:lstStyle/>
          <a:p>
            <a:r>
              <a:rPr lang="en-US" dirty="0" smtClean="0"/>
              <a:t>Is </a:t>
            </a:r>
            <a:r>
              <a:rPr lang="en-US" b="1" dirty="0" smtClean="0"/>
              <a:t>very slow </a:t>
            </a:r>
            <a:r>
              <a:rPr lang="en-US" dirty="0"/>
              <a:t>(3 months on </a:t>
            </a:r>
            <a:r>
              <a:rPr lang="en-US" dirty="0" smtClean="0"/>
              <a:t>average)</a:t>
            </a:r>
          </a:p>
          <a:p>
            <a:endParaRPr lang="en-US" dirty="0"/>
          </a:p>
          <a:p>
            <a:r>
              <a:rPr lang="en-US" dirty="0"/>
              <a:t>R</a:t>
            </a:r>
            <a:r>
              <a:rPr lang="en-US" dirty="0" smtClean="0"/>
              <a:t>emission </a:t>
            </a:r>
            <a:r>
              <a:rPr lang="en-US" dirty="0"/>
              <a:t>rates in </a:t>
            </a:r>
            <a:r>
              <a:rPr lang="en-US" dirty="0" smtClean="0"/>
              <a:t>patients with </a:t>
            </a:r>
            <a:r>
              <a:rPr lang="en-US" dirty="0"/>
              <a:t>pituitary irradiation are almost </a:t>
            </a:r>
            <a:r>
              <a:rPr lang="en-US" dirty="0" smtClean="0"/>
              <a:t>100%</a:t>
            </a:r>
          </a:p>
          <a:p>
            <a:endParaRPr lang="en-US" dirty="0" smtClean="0"/>
          </a:p>
          <a:p>
            <a:r>
              <a:rPr lang="en-US" b="1" dirty="0"/>
              <a:t>W</a:t>
            </a:r>
            <a:r>
              <a:rPr lang="en-US" b="1" dirty="0" smtClean="0"/>
              <a:t>ithout </a:t>
            </a:r>
            <a:r>
              <a:rPr lang="en-US" dirty="0"/>
              <a:t>an </a:t>
            </a:r>
            <a:r>
              <a:rPr lang="en-US" b="1" dirty="0"/>
              <a:t>escape phenomenon </a:t>
            </a:r>
            <a:r>
              <a:rPr lang="en-US" dirty="0"/>
              <a:t>due to the adrenolytic </a:t>
            </a:r>
            <a:r>
              <a:rPr lang="en-US" dirty="0" smtClean="0"/>
              <a:t>action</a:t>
            </a:r>
            <a:endParaRPr lang="en-US" dirty="0"/>
          </a:p>
        </p:txBody>
      </p:sp>
    </p:spTree>
    <p:extLst>
      <p:ext uri="{BB962C8B-B14F-4D97-AF65-F5344CB8AC3E}">
        <p14:creationId xmlns:p14="http://schemas.microsoft.com/office/powerpoint/2010/main" val="2084993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Pediatric use of </a:t>
            </a:r>
            <a:r>
              <a:rPr lang="en-US" b="0" dirty="0" err="1"/>
              <a:t>mitotane</a:t>
            </a:r>
            <a:endParaRPr lang="en-US" dirty="0"/>
          </a:p>
        </p:txBody>
      </p:sp>
      <p:sp>
        <p:nvSpPr>
          <p:cNvPr id="3" name="Content Placeholder 2"/>
          <p:cNvSpPr>
            <a:spLocks noGrp="1"/>
          </p:cNvSpPr>
          <p:nvPr>
            <p:ph idx="1"/>
          </p:nvPr>
        </p:nvSpPr>
        <p:spPr/>
        <p:txBody>
          <a:bodyPr/>
          <a:lstStyle/>
          <a:p>
            <a:r>
              <a:rPr lang="en-US" dirty="0"/>
              <a:t>Low-dose </a:t>
            </a:r>
            <a:r>
              <a:rPr lang="en-US" dirty="0" err="1"/>
              <a:t>mitotane</a:t>
            </a:r>
            <a:r>
              <a:rPr lang="en-US" dirty="0"/>
              <a:t> (up to 2 </a:t>
            </a:r>
            <a:r>
              <a:rPr lang="en-US" dirty="0" smtClean="0"/>
              <a:t>g/daily) improved </a:t>
            </a:r>
            <a:r>
              <a:rPr lang="en-US" dirty="0"/>
              <a:t>growth velocity </a:t>
            </a:r>
            <a:r>
              <a:rPr lang="en-US" dirty="0" smtClean="0"/>
              <a:t>and BMI </a:t>
            </a:r>
            <a:r>
              <a:rPr lang="en-US" dirty="0"/>
              <a:t>z-scores,  </a:t>
            </a:r>
            <a:r>
              <a:rPr lang="en-US" dirty="0" smtClean="0"/>
              <a:t>as </a:t>
            </a:r>
            <a:r>
              <a:rPr lang="en-US" dirty="0"/>
              <a:t>well as pubertal development, </a:t>
            </a:r>
            <a:r>
              <a:rPr lang="en-US" dirty="0" smtClean="0"/>
              <a:t>without significant </a:t>
            </a:r>
            <a:r>
              <a:rPr lang="en-US" dirty="0"/>
              <a:t>body mass index (BMI) differences when </a:t>
            </a:r>
            <a:r>
              <a:rPr lang="en-US" dirty="0" smtClean="0"/>
              <a:t>compared with </a:t>
            </a:r>
            <a:r>
              <a:rPr lang="en-US" dirty="0"/>
              <a:t>TSS-treated patients.</a:t>
            </a:r>
          </a:p>
        </p:txBody>
      </p:sp>
    </p:spTree>
    <p:extLst>
      <p:ext uri="{BB962C8B-B14F-4D97-AF65-F5344CB8AC3E}">
        <p14:creationId xmlns:p14="http://schemas.microsoft.com/office/powerpoint/2010/main" val="14529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t>Mitotane</a:t>
            </a:r>
            <a:r>
              <a:rPr lang="en-US" b="0" dirty="0"/>
              <a:t> </a:t>
            </a:r>
            <a:r>
              <a:rPr lang="en-US" b="0" dirty="0" smtClean="0"/>
              <a:t>( </a:t>
            </a:r>
            <a:r>
              <a:rPr lang="en-US" b="0" dirty="0"/>
              <a:t>prolonged </a:t>
            </a:r>
            <a:r>
              <a:rPr lang="en-US" b="0" dirty="0" smtClean="0"/>
              <a:t>half-life) </a:t>
            </a:r>
            <a:endParaRPr lang="en-US" dirty="0"/>
          </a:p>
        </p:txBody>
      </p:sp>
      <p:sp>
        <p:nvSpPr>
          <p:cNvPr id="3" name="Content Placeholder 2"/>
          <p:cNvSpPr>
            <a:spLocks noGrp="1"/>
          </p:cNvSpPr>
          <p:nvPr>
            <p:ph idx="1"/>
          </p:nvPr>
        </p:nvSpPr>
        <p:spPr/>
        <p:txBody>
          <a:bodyPr/>
          <a:lstStyle/>
          <a:p>
            <a:r>
              <a:rPr lang="en-US" dirty="0" smtClean="0"/>
              <a:t>a </a:t>
            </a:r>
            <a:r>
              <a:rPr lang="en-US" dirty="0"/>
              <a:t>prolonged half-life (</a:t>
            </a:r>
            <a:r>
              <a:rPr lang="en-US" b="1" dirty="0"/>
              <a:t>160 </a:t>
            </a:r>
            <a:r>
              <a:rPr lang="en-US" dirty="0"/>
              <a:t>days</a:t>
            </a:r>
            <a:r>
              <a:rPr lang="en-US" dirty="0" smtClean="0"/>
              <a:t>)</a:t>
            </a:r>
          </a:p>
          <a:p>
            <a:r>
              <a:rPr lang="en-US" b="1" dirty="0"/>
              <a:t>AEs</a:t>
            </a:r>
            <a:r>
              <a:rPr lang="en-US" dirty="0"/>
              <a:t> </a:t>
            </a:r>
            <a:r>
              <a:rPr lang="en-US" dirty="0" smtClean="0"/>
              <a:t>may</a:t>
            </a:r>
            <a:r>
              <a:rPr lang="en-US" dirty="0"/>
              <a:t> persist long after drug discontinuation, and circulating </a:t>
            </a:r>
            <a:r>
              <a:rPr lang="en-US" dirty="0" smtClean="0"/>
              <a:t>levels of </a:t>
            </a:r>
            <a:r>
              <a:rPr lang="en-US" dirty="0"/>
              <a:t>cortisol remain </a:t>
            </a:r>
            <a:r>
              <a:rPr lang="en-US" dirty="0" smtClean="0"/>
              <a:t>low.</a:t>
            </a:r>
            <a:endParaRPr lang="en-US" dirty="0"/>
          </a:p>
        </p:txBody>
      </p:sp>
    </p:spTree>
    <p:extLst>
      <p:ext uri="{BB962C8B-B14F-4D97-AF65-F5344CB8AC3E}">
        <p14:creationId xmlns:p14="http://schemas.microsoft.com/office/powerpoint/2010/main" val="3806834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Cushing’s </a:t>
            </a:r>
            <a:r>
              <a:rPr lang="en-US" dirty="0" smtClean="0"/>
              <a:t>Disease</a:t>
            </a:r>
            <a:endParaRPr lang="en-US" dirty="0"/>
          </a:p>
        </p:txBody>
      </p:sp>
      <p:sp>
        <p:nvSpPr>
          <p:cNvPr id="3" name="Content Placeholder 2"/>
          <p:cNvSpPr>
            <a:spLocks noGrp="1"/>
          </p:cNvSpPr>
          <p:nvPr>
            <p:ph idx="1"/>
          </p:nvPr>
        </p:nvSpPr>
        <p:spPr/>
        <p:txBody>
          <a:bodyPr/>
          <a:lstStyle/>
          <a:p>
            <a:r>
              <a:rPr lang="en-US" b="1" dirty="0"/>
              <a:t>The most common </a:t>
            </a:r>
            <a:r>
              <a:rPr lang="en-US" dirty="0"/>
              <a:t>cause of endogenous </a:t>
            </a:r>
            <a:r>
              <a:rPr lang="en-US" dirty="0" err="1"/>
              <a:t>hypercortisolism</a:t>
            </a:r>
            <a:r>
              <a:rPr lang="en-US" dirty="0"/>
              <a:t> </a:t>
            </a:r>
            <a:endParaRPr lang="en-US" dirty="0" smtClean="0"/>
          </a:p>
          <a:p>
            <a:endParaRPr lang="en-US" dirty="0" smtClean="0"/>
          </a:p>
          <a:p>
            <a:r>
              <a:rPr lang="en-US" dirty="0" smtClean="0"/>
              <a:t>ACTH-secreting </a:t>
            </a:r>
            <a:r>
              <a:rPr lang="en-US" dirty="0"/>
              <a:t>adenoma </a:t>
            </a:r>
            <a:r>
              <a:rPr lang="en-US" dirty="0" smtClean="0"/>
              <a:t>(70–80%)</a:t>
            </a:r>
          </a:p>
          <a:p>
            <a:endParaRPr lang="en-US" dirty="0" smtClean="0"/>
          </a:p>
          <a:p>
            <a:r>
              <a:rPr lang="en-US" dirty="0" smtClean="0"/>
              <a:t>Disease </a:t>
            </a:r>
            <a:r>
              <a:rPr lang="en-US" dirty="0"/>
              <a:t>persistence is associated with </a:t>
            </a:r>
            <a:r>
              <a:rPr lang="en-US" dirty="0" smtClean="0">
                <a:latin typeface="Times New Roman"/>
                <a:cs typeface="Times New Roman"/>
              </a:rPr>
              <a:t>↑</a:t>
            </a:r>
            <a:r>
              <a:rPr lang="en-US" dirty="0" smtClean="0"/>
              <a:t> morbidity </a:t>
            </a:r>
            <a:r>
              <a:rPr lang="en-US" dirty="0"/>
              <a:t>and mortality among the affected </a:t>
            </a:r>
            <a:r>
              <a:rPr lang="en-US" dirty="0" smtClean="0"/>
              <a:t>individuals.</a:t>
            </a:r>
            <a:endParaRPr lang="en-US" dirty="0"/>
          </a:p>
        </p:txBody>
      </p:sp>
    </p:spTree>
    <p:extLst>
      <p:ext uri="{BB962C8B-B14F-4D97-AF65-F5344CB8AC3E}">
        <p14:creationId xmlns:p14="http://schemas.microsoft.com/office/powerpoint/2010/main" val="570413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US" dirty="0" err="1"/>
              <a:t>Mitotane</a:t>
            </a:r>
            <a:r>
              <a:rPr lang="en-US" dirty="0"/>
              <a:t> activates cytochrome P450 enzymes</a:t>
            </a:r>
          </a:p>
        </p:txBody>
      </p:sp>
      <p:sp>
        <p:nvSpPr>
          <p:cNvPr id="3" name="Content Placeholder 2"/>
          <p:cNvSpPr>
            <a:spLocks noGrp="1"/>
          </p:cNvSpPr>
          <p:nvPr>
            <p:ph idx="1"/>
          </p:nvPr>
        </p:nvSpPr>
        <p:spPr>
          <a:xfrm>
            <a:off x="395536" y="1844824"/>
            <a:ext cx="8229600" cy="4525963"/>
          </a:xfrm>
        </p:spPr>
        <p:txBody>
          <a:bodyPr/>
          <a:lstStyle/>
          <a:p>
            <a:r>
              <a:rPr lang="en-US" dirty="0" err="1"/>
              <a:t>Mitotane</a:t>
            </a:r>
            <a:r>
              <a:rPr lang="en-US" dirty="0"/>
              <a:t> activates </a:t>
            </a:r>
            <a:r>
              <a:rPr lang="en-US" dirty="0" smtClean="0"/>
              <a:t>cytochrome P450 </a:t>
            </a:r>
            <a:r>
              <a:rPr lang="en-US" dirty="0"/>
              <a:t>enzymes 3A4 (CYP3A4), which increases </a:t>
            </a:r>
            <a:r>
              <a:rPr lang="en-US" dirty="0" smtClean="0"/>
              <a:t>metabolism of </a:t>
            </a:r>
            <a:r>
              <a:rPr lang="en-US" dirty="0"/>
              <a:t>synthetic GCs, and </a:t>
            </a:r>
            <a:r>
              <a:rPr lang="en-US" b="1" dirty="0" err="1"/>
              <a:t>supraphysiological</a:t>
            </a:r>
            <a:r>
              <a:rPr lang="en-US" b="1" dirty="0"/>
              <a:t> levels of </a:t>
            </a:r>
            <a:r>
              <a:rPr lang="en-US" b="1" dirty="0" smtClean="0"/>
              <a:t>hydrocortisone </a:t>
            </a:r>
            <a:r>
              <a:rPr lang="en-US" dirty="0" smtClean="0"/>
              <a:t>are </a:t>
            </a:r>
            <a:r>
              <a:rPr lang="en-US" dirty="0"/>
              <a:t>necessary to treat </a:t>
            </a:r>
            <a:r>
              <a:rPr lang="en-US" dirty="0" err="1"/>
              <a:t>mitotane</a:t>
            </a:r>
            <a:r>
              <a:rPr lang="en-US" dirty="0"/>
              <a:t>-induced </a:t>
            </a:r>
            <a:r>
              <a:rPr lang="en-US" dirty="0" smtClean="0"/>
              <a:t>AI.</a:t>
            </a:r>
            <a:endParaRPr lang="en-US" dirty="0"/>
          </a:p>
        </p:txBody>
      </p:sp>
    </p:spTree>
    <p:extLst>
      <p:ext uri="{BB962C8B-B14F-4D97-AF65-F5344CB8AC3E}">
        <p14:creationId xmlns:p14="http://schemas.microsoft.com/office/powerpoint/2010/main" val="505321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Mitotane</a:t>
            </a:r>
            <a:r>
              <a:rPr lang="en-US" dirty="0" smtClean="0"/>
              <a:t> &amp; </a:t>
            </a:r>
            <a:r>
              <a:rPr lang="en-US" dirty="0"/>
              <a:t>opioid</a:t>
            </a:r>
          </a:p>
        </p:txBody>
      </p:sp>
      <p:sp>
        <p:nvSpPr>
          <p:cNvPr id="3" name="Content Placeholder 2"/>
          <p:cNvSpPr>
            <a:spLocks noGrp="1"/>
          </p:cNvSpPr>
          <p:nvPr>
            <p:ph idx="1"/>
          </p:nvPr>
        </p:nvSpPr>
        <p:spPr/>
        <p:txBody>
          <a:bodyPr/>
          <a:lstStyle/>
          <a:p>
            <a:r>
              <a:rPr lang="en-US" dirty="0" smtClean="0"/>
              <a:t>Potential </a:t>
            </a:r>
            <a:r>
              <a:rPr lang="en-US" dirty="0"/>
              <a:t>risk of opioid overdose </a:t>
            </a:r>
            <a:r>
              <a:rPr lang="en-US" dirty="0" smtClean="0"/>
              <a:t>when </a:t>
            </a:r>
            <a:r>
              <a:rPr lang="en-US" dirty="0" err="1" smtClean="0"/>
              <a:t>mitotane</a:t>
            </a:r>
            <a:r>
              <a:rPr lang="en-US" dirty="0" smtClean="0"/>
              <a:t> </a:t>
            </a:r>
            <a:r>
              <a:rPr lang="en-US" dirty="0"/>
              <a:t>is discontinued</a:t>
            </a:r>
          </a:p>
        </p:txBody>
      </p:sp>
    </p:spTree>
    <p:extLst>
      <p:ext uri="{BB962C8B-B14F-4D97-AF65-F5344CB8AC3E}">
        <p14:creationId xmlns:p14="http://schemas.microsoft.com/office/powerpoint/2010/main" val="3682166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426170"/>
          </a:xfrm>
        </p:spPr>
        <p:txBody>
          <a:bodyPr>
            <a:normAutofit/>
          </a:bodyPr>
          <a:lstStyle/>
          <a:p>
            <a:pPr algn="l"/>
            <a:r>
              <a:rPr lang="en-US" sz="3600" b="0" dirty="0"/>
              <a:t>Recommended monitoring during </a:t>
            </a:r>
            <a:r>
              <a:rPr lang="en-US" sz="3600" b="0" dirty="0" err="1"/>
              <a:t>mitotane</a:t>
            </a:r>
            <a:r>
              <a:rPr lang="en-US" sz="3600" b="0" dirty="0"/>
              <a:t> </a:t>
            </a:r>
            <a:r>
              <a:rPr lang="en-US" sz="3600" b="0" dirty="0" smtClean="0"/>
              <a:t>treatment*of Adrenocortical carcinomas</a:t>
            </a:r>
            <a:endParaRPr lang="en-US" sz="36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280792"/>
              </p:ext>
            </p:extLst>
          </p:nvPr>
        </p:nvGraphicFramePr>
        <p:xfrm>
          <a:off x="179512" y="2060848"/>
          <a:ext cx="8784975" cy="3308195"/>
        </p:xfrm>
        <a:graphic>
          <a:graphicData uri="http://schemas.openxmlformats.org/drawingml/2006/table">
            <a:tbl>
              <a:tblPr firstRow="1" bandRow="1">
                <a:tableStyleId>{5C22544A-7EE6-4342-B048-85BDC9FD1C3A}</a:tableStyleId>
              </a:tblPr>
              <a:tblGrid>
                <a:gridCol w="2928325"/>
                <a:gridCol w="2928325"/>
                <a:gridCol w="2928325"/>
              </a:tblGrid>
              <a:tr h="556447">
                <a:tc>
                  <a:txBody>
                    <a:bodyPr/>
                    <a:lstStyle/>
                    <a:p>
                      <a:r>
                        <a:rPr lang="en-US" sz="1800" b="1" i="0" kern="1200" baseline="0" dirty="0" smtClean="0">
                          <a:solidFill>
                            <a:srgbClr val="FF0000"/>
                          </a:solidFill>
                          <a:effectLst/>
                          <a:latin typeface="+mn-lt"/>
                          <a:ea typeface="+mn-ea"/>
                          <a:cs typeface="+mn-cs"/>
                        </a:rPr>
                        <a:t>Parameter                    </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baseline="0" dirty="0" smtClean="0">
                          <a:solidFill>
                            <a:srgbClr val="FF0000"/>
                          </a:solidFill>
                          <a:effectLst/>
                          <a:latin typeface="+mn-lt"/>
                          <a:ea typeface="+mn-ea"/>
                          <a:cs typeface="+mn-cs"/>
                        </a:rPr>
                        <a:t>Interval</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baseline="0" dirty="0" smtClean="0">
                          <a:solidFill>
                            <a:srgbClr val="FF0000"/>
                          </a:solidFill>
                          <a:effectLst/>
                          <a:latin typeface="+mn-lt"/>
                          <a:ea typeface="+mn-ea"/>
                          <a:cs typeface="+mn-cs"/>
                        </a:rPr>
                        <a:t>Comment</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6447">
                <a:tc>
                  <a:txBody>
                    <a:bodyPr/>
                    <a:lstStyle/>
                    <a:p>
                      <a:r>
                        <a:rPr lang="en-US" sz="1800" b="0" i="0" kern="1200" baseline="0" dirty="0" err="1" smtClean="0">
                          <a:solidFill>
                            <a:schemeClr val="accent1"/>
                          </a:solidFill>
                          <a:effectLst/>
                          <a:latin typeface="+mn-lt"/>
                          <a:ea typeface="+mn-ea"/>
                          <a:cs typeface="+mn-cs"/>
                        </a:rPr>
                        <a:t>Mitotane</a:t>
                      </a:r>
                      <a:r>
                        <a:rPr lang="en-US" sz="1800" b="0" i="0" kern="1200" baseline="0" dirty="0" smtClean="0">
                          <a:solidFill>
                            <a:schemeClr val="accent1"/>
                          </a:solidFill>
                          <a:effectLst/>
                          <a:latin typeface="+mn-lt"/>
                          <a:ea typeface="+mn-ea"/>
                          <a:cs typeface="+mn-cs"/>
                        </a:rPr>
                        <a:t> blood level</a:t>
                      </a:r>
                      <a:endParaRPr lang="en-US" baseline="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i="0" kern="1200" dirty="0" smtClean="0">
                          <a:solidFill>
                            <a:schemeClr val="dk1"/>
                          </a:solidFill>
                          <a:effectLst/>
                          <a:latin typeface="+mn-lt"/>
                          <a:ea typeface="+mn-ea"/>
                          <a:cs typeface="+mn-cs"/>
                        </a:rPr>
                        <a:t>Every 4 to 6weeks</a:t>
                      </a:r>
                      <a:r>
                        <a:rPr lang="en-US" sz="1800" b="0" i="0" kern="1200" baseline="30000" dirty="0" smtClean="0">
                          <a:solidFill>
                            <a:schemeClr val="dk1"/>
                          </a:solidFill>
                          <a:effectLst/>
                          <a:latin typeface="+mn-lt"/>
                          <a:ea typeface="+mn-ea"/>
                          <a:cs typeface="+mn-cs"/>
                        </a:rPr>
                        <a:t>¶</a:t>
                      </a:r>
                      <a:endParaRPr lang="en-US" baseline="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i="0" kern="1200" dirty="0" smtClean="0">
                          <a:solidFill>
                            <a:schemeClr val="dk1"/>
                          </a:solidFill>
                          <a:effectLst/>
                          <a:latin typeface="+mn-lt"/>
                          <a:ea typeface="+mn-ea"/>
                          <a:cs typeface="+mn-cs"/>
                        </a:rPr>
                        <a:t>Target: 14 to 20 mcg/ml.</a:t>
                      </a:r>
                      <a:endParaRPr lang="en-US" baseline="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95301">
                <a:tc>
                  <a:txBody>
                    <a:bodyPr/>
                    <a:lstStyle/>
                    <a:p>
                      <a:r>
                        <a:rPr lang="en-US" sz="1800" b="0" i="0" kern="1200" dirty="0" smtClean="0">
                          <a:solidFill>
                            <a:schemeClr val="dk1"/>
                          </a:solidFill>
                          <a:effectLst/>
                          <a:latin typeface="+mn-lt"/>
                          <a:ea typeface="+mn-ea"/>
                          <a:cs typeface="+mn-cs"/>
                        </a:rPr>
                        <a:t>Adverse effects</a:t>
                      </a:r>
                      <a:endParaRPr lang="en-US" baseline="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i="0" kern="1200" dirty="0" smtClean="0">
                          <a:solidFill>
                            <a:schemeClr val="dk1"/>
                          </a:solidFill>
                          <a:effectLst/>
                          <a:latin typeface="+mn-lt"/>
                          <a:ea typeface="+mn-ea"/>
                          <a:cs typeface="+mn-cs"/>
                        </a:rPr>
                        <a:t>At every visit (initially, every 4 weeks; after 6 months, every 8 weeks)</a:t>
                      </a:r>
                      <a:endParaRPr lang="en-US" baseline="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dirty="0" smtClean="0">
                          <a:effectLst/>
                        </a:rPr>
                        <a:t>Gastrointestinal adverse effects: Use </a:t>
                      </a:r>
                      <a:r>
                        <a:rPr lang="en-US" dirty="0" err="1" smtClean="0">
                          <a:effectLst/>
                        </a:rPr>
                        <a:t>antiemetics</a:t>
                      </a:r>
                      <a:r>
                        <a:rPr lang="en-US" dirty="0" smtClean="0">
                          <a:effectLst/>
                        </a:rPr>
                        <a:t> (</a:t>
                      </a:r>
                      <a:r>
                        <a:rPr lang="en-US" dirty="0" err="1" smtClean="0">
                          <a:effectLst/>
                        </a:rPr>
                        <a:t>eg</a:t>
                      </a:r>
                      <a:r>
                        <a:rPr lang="en-US" dirty="0" smtClean="0">
                          <a:effectLst/>
                        </a:rPr>
                        <a:t>, metoclopramide or a 5-HT3 blocker) or </a:t>
                      </a:r>
                      <a:r>
                        <a:rPr lang="en-US" dirty="0" err="1" smtClean="0">
                          <a:effectLst/>
                        </a:rPr>
                        <a:t>loperamide</a:t>
                      </a:r>
                      <a:r>
                        <a:rPr lang="en-US" dirty="0" smtClean="0">
                          <a:effectLst/>
                        </a:rPr>
                        <a:t>.</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523924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Autofit/>
          </a:bodyPr>
          <a:lstStyle/>
          <a:p>
            <a:r>
              <a:rPr lang="en-US" sz="3600" b="0" dirty="0"/>
              <a:t>Recommended monitoring during </a:t>
            </a:r>
            <a:r>
              <a:rPr lang="en-US" sz="3600" b="0" dirty="0" err="1"/>
              <a:t>mitotane</a:t>
            </a:r>
            <a:r>
              <a:rPr lang="en-US" sz="3600" b="0" dirty="0"/>
              <a:t> treatment*of Adrenocortical carcinomas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4197636"/>
              </p:ext>
            </p:extLst>
          </p:nvPr>
        </p:nvGraphicFramePr>
        <p:xfrm>
          <a:off x="251520" y="1600200"/>
          <a:ext cx="8784975" cy="5044814"/>
        </p:xfrm>
        <a:graphic>
          <a:graphicData uri="http://schemas.openxmlformats.org/drawingml/2006/table">
            <a:tbl>
              <a:tblPr firstRow="1" bandRow="1">
                <a:tableStyleId>{5C22544A-7EE6-4342-B048-85BDC9FD1C3A}</a:tableStyleId>
              </a:tblPr>
              <a:tblGrid>
                <a:gridCol w="3096344"/>
                <a:gridCol w="2760306"/>
                <a:gridCol w="2928325"/>
              </a:tblGrid>
              <a:tr h="556447">
                <a:tc>
                  <a:txBody>
                    <a:bodyPr/>
                    <a:lstStyle/>
                    <a:p>
                      <a:r>
                        <a:rPr lang="en-US" sz="1800" b="1" i="0" kern="1200" baseline="0" dirty="0" smtClean="0">
                          <a:solidFill>
                            <a:srgbClr val="FF0000"/>
                          </a:solidFill>
                          <a:effectLst/>
                          <a:latin typeface="+mn-lt"/>
                          <a:ea typeface="+mn-ea"/>
                          <a:cs typeface="+mn-cs"/>
                        </a:rPr>
                        <a:t>Parameter                    </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baseline="0" dirty="0" smtClean="0">
                          <a:solidFill>
                            <a:srgbClr val="FF0000"/>
                          </a:solidFill>
                          <a:effectLst/>
                          <a:latin typeface="+mn-lt"/>
                          <a:ea typeface="+mn-ea"/>
                          <a:cs typeface="+mn-cs"/>
                        </a:rPr>
                        <a:t>Interval</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baseline="0" dirty="0" smtClean="0">
                          <a:solidFill>
                            <a:srgbClr val="FF0000"/>
                          </a:solidFill>
                          <a:effectLst/>
                          <a:latin typeface="+mn-lt"/>
                          <a:ea typeface="+mn-ea"/>
                          <a:cs typeface="+mn-cs"/>
                        </a:rPr>
                        <a:t>Comment</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6447">
                <a:tc>
                  <a:txBody>
                    <a:bodyPr/>
                    <a:lstStyle/>
                    <a:p>
                      <a:pPr marL="0" algn="l" defTabSz="914400" rtl="0" eaLnBrk="1" latinLnBrk="0" hangingPunct="1"/>
                      <a:r>
                        <a:rPr lang="en-US" sz="1800" b="0" i="0" kern="1200" baseline="0" dirty="0" smtClean="0">
                          <a:solidFill>
                            <a:schemeClr val="accent1"/>
                          </a:solidFill>
                          <a:effectLst/>
                          <a:latin typeface="+mn-lt"/>
                          <a:ea typeface="+mn-ea"/>
                          <a:cs typeface="+mn-cs"/>
                        </a:rPr>
                        <a:t>ACTH</a:t>
                      </a:r>
                      <a:endParaRPr lang="en-US" sz="1800" b="0" i="0" kern="1200" baseline="0" dirty="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i="0" kern="1200" dirty="0" smtClean="0">
                          <a:solidFill>
                            <a:schemeClr val="dk1"/>
                          </a:solidFill>
                          <a:effectLst/>
                          <a:latin typeface="+mn-lt"/>
                          <a:ea typeface="+mn-ea"/>
                          <a:cs typeface="+mn-cs"/>
                        </a:rPr>
                        <a:t>Suspected glucocorticoid deficiency or excess</a:t>
                      </a:r>
                      <a:endParaRPr lang="en-US" baseline="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dirty="0" smtClean="0">
                          <a:solidFill>
                            <a:schemeClr val="dk1"/>
                          </a:solidFill>
                          <a:effectLst/>
                          <a:latin typeface="+mn-lt"/>
                          <a:ea typeface="+mn-ea"/>
                          <a:cs typeface="+mn-cs"/>
                        </a:rPr>
                        <a:t>CNS side effects </a:t>
                      </a:r>
                      <a:r>
                        <a:rPr lang="en-US" sz="1800" b="0" i="0" kern="1200" dirty="0" smtClean="0">
                          <a:solidFill>
                            <a:schemeClr val="dk1"/>
                          </a:solidFill>
                          <a:effectLst/>
                          <a:latin typeface="+mn-lt"/>
                          <a:ea typeface="+mn-ea"/>
                          <a:cs typeface="+mn-cs"/>
                        </a:rPr>
                        <a:t>(ataxia, confusion, speech or visual problems): Interrupt therapy or reduce dosage. </a:t>
                      </a:r>
                      <a:r>
                        <a:rPr lang="en-US" sz="1800" b="1" i="0" kern="1200" dirty="0" smtClean="0">
                          <a:solidFill>
                            <a:schemeClr val="dk1"/>
                          </a:solidFill>
                          <a:effectLst/>
                          <a:latin typeface="+mn-lt"/>
                          <a:ea typeface="+mn-ea"/>
                          <a:cs typeface="+mn-cs"/>
                        </a:rPr>
                        <a:t>Glucocorticoid status </a:t>
                      </a:r>
                      <a:r>
                        <a:rPr lang="en-US" sz="1800" b="0" i="0" kern="1200" dirty="0" smtClean="0">
                          <a:solidFill>
                            <a:schemeClr val="dk1"/>
                          </a:solidFill>
                          <a:effectLst/>
                          <a:latin typeface="+mn-lt"/>
                          <a:ea typeface="+mn-ea"/>
                          <a:cs typeface="+mn-cs"/>
                        </a:rPr>
                        <a:t>is difficult to determine.</a:t>
                      </a:r>
                    </a:p>
                    <a:p>
                      <a:r>
                        <a:rPr lang="en-US" sz="1800" b="1" i="0" kern="1200" dirty="0" smtClean="0">
                          <a:solidFill>
                            <a:schemeClr val="dk1"/>
                          </a:solidFill>
                          <a:effectLst/>
                          <a:latin typeface="+mn-lt"/>
                          <a:ea typeface="+mn-ea"/>
                          <a:cs typeface="+mn-cs"/>
                        </a:rPr>
                        <a:t>Target: ACTH </a:t>
                      </a:r>
                      <a:r>
                        <a:rPr lang="en-US" sz="1800" b="0" i="0" kern="1200" dirty="0" smtClean="0">
                          <a:solidFill>
                            <a:schemeClr val="dk1"/>
                          </a:solidFill>
                          <a:effectLst/>
                          <a:latin typeface="+mn-lt"/>
                          <a:ea typeface="+mn-ea"/>
                          <a:cs typeface="+mn-cs"/>
                        </a:rPr>
                        <a:t>in the normal range or slightly above. Because of an increased </a:t>
                      </a:r>
                      <a:r>
                        <a:rPr lang="en-US" sz="1800" b="0" i="0" kern="1200" dirty="0" err="1" smtClean="0">
                          <a:solidFill>
                            <a:schemeClr val="dk1"/>
                          </a:solidFill>
                          <a:effectLst/>
                          <a:latin typeface="+mn-lt"/>
                          <a:ea typeface="+mn-ea"/>
                          <a:cs typeface="+mn-cs"/>
                        </a:rPr>
                        <a:t>glucorticoid</a:t>
                      </a:r>
                      <a:r>
                        <a:rPr lang="en-US" sz="1800" b="0" i="0" kern="1200" dirty="0" smtClean="0">
                          <a:solidFill>
                            <a:schemeClr val="dk1"/>
                          </a:solidFill>
                          <a:effectLst/>
                          <a:latin typeface="+mn-lt"/>
                          <a:ea typeface="+mn-ea"/>
                          <a:cs typeface="+mn-cs"/>
                        </a:rPr>
                        <a:t> clearance, high-dose glucocorticoid replacement is needed (most patients require at least 50 mg hydrocortisone per 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6447">
                <a:tc>
                  <a:txBody>
                    <a:bodyPr/>
                    <a:lstStyle/>
                    <a:p>
                      <a:pPr fontAlgn="t"/>
                      <a:r>
                        <a:rPr lang="en-US" dirty="0">
                          <a:effectLst/>
                        </a:rPr>
                        <a:t>Serum </a:t>
                      </a:r>
                      <a:r>
                        <a:rPr lang="en-US" dirty="0" smtClean="0">
                          <a:effectLst/>
                        </a:rPr>
                        <a:t>sodium </a:t>
                      </a:r>
                      <a:r>
                        <a:rPr lang="en-US" dirty="0">
                          <a:effectLst/>
                        </a:rPr>
                        <a:t>and </a:t>
                      </a:r>
                      <a:r>
                        <a:rPr lang="en-US" dirty="0" smtClean="0">
                          <a:effectLst/>
                        </a:rPr>
                        <a:t>potassium</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a:effectLst/>
                        </a:rPr>
                        <a:t>At every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903357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US" sz="3600" b="0" dirty="0"/>
              <a:t>Recommended monitoring during </a:t>
            </a:r>
            <a:r>
              <a:rPr lang="en-US" sz="3600" b="0" dirty="0" err="1"/>
              <a:t>mitotane</a:t>
            </a:r>
            <a:r>
              <a:rPr lang="en-US" sz="3600" b="0" dirty="0"/>
              <a:t> treatment*of Adrenocortical carcinomas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665583"/>
              </p:ext>
            </p:extLst>
          </p:nvPr>
        </p:nvGraphicFramePr>
        <p:xfrm>
          <a:off x="179512" y="1600200"/>
          <a:ext cx="8784975" cy="4313294"/>
        </p:xfrm>
        <a:graphic>
          <a:graphicData uri="http://schemas.openxmlformats.org/drawingml/2006/table">
            <a:tbl>
              <a:tblPr firstRow="1" bandRow="1">
                <a:tableStyleId>{5C22544A-7EE6-4342-B048-85BDC9FD1C3A}</a:tableStyleId>
              </a:tblPr>
              <a:tblGrid>
                <a:gridCol w="2928325"/>
                <a:gridCol w="2928325"/>
                <a:gridCol w="2928325"/>
              </a:tblGrid>
              <a:tr h="556447">
                <a:tc>
                  <a:txBody>
                    <a:bodyPr/>
                    <a:lstStyle/>
                    <a:p>
                      <a:r>
                        <a:rPr lang="en-US" sz="1800" b="1" i="0" kern="1200" baseline="0" dirty="0" smtClean="0">
                          <a:solidFill>
                            <a:srgbClr val="FF0000"/>
                          </a:solidFill>
                          <a:effectLst/>
                          <a:latin typeface="+mn-lt"/>
                          <a:ea typeface="+mn-ea"/>
                          <a:cs typeface="+mn-cs"/>
                        </a:rPr>
                        <a:t>Parameter                    </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baseline="0" dirty="0" smtClean="0">
                          <a:solidFill>
                            <a:srgbClr val="FF0000"/>
                          </a:solidFill>
                          <a:effectLst/>
                          <a:latin typeface="+mn-lt"/>
                          <a:ea typeface="+mn-ea"/>
                          <a:cs typeface="+mn-cs"/>
                        </a:rPr>
                        <a:t>Interval</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i="0" kern="1200" baseline="0" dirty="0" smtClean="0">
                          <a:solidFill>
                            <a:srgbClr val="FF0000"/>
                          </a:solidFill>
                          <a:effectLst/>
                          <a:latin typeface="+mn-lt"/>
                          <a:ea typeface="+mn-ea"/>
                          <a:cs typeface="+mn-cs"/>
                        </a:rPr>
                        <a:t>Comment</a:t>
                      </a:r>
                      <a:endParaRPr lang="en-US"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6447">
                <a:tc>
                  <a:txBody>
                    <a:bodyPr/>
                    <a:lstStyle/>
                    <a:p>
                      <a:pPr fontAlgn="t"/>
                      <a:r>
                        <a:rPr lang="en-US" dirty="0">
                          <a:effectLst/>
                        </a:rPr>
                        <a:t>24-hour urine free cortisol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a:effectLst/>
                        </a:rPr>
                        <a:t>At every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a:effectLst/>
                        </a:rPr>
                        <a:t>Aim for mid-normal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6447">
                <a:tc>
                  <a:txBody>
                    <a:bodyPr/>
                    <a:lstStyle/>
                    <a:p>
                      <a:pPr fontAlgn="t"/>
                      <a:r>
                        <a:rPr lang="en-US" dirty="0">
                          <a:effectLst/>
                        </a:rPr>
                        <a:t>GOT, GPT, bilirubin, GGT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dirty="0">
                          <a:effectLst/>
                        </a:rPr>
                        <a:t>Initially, every </a:t>
                      </a:r>
                      <a:r>
                        <a:rPr lang="en-US" dirty="0" smtClean="0">
                          <a:effectLst/>
                        </a:rPr>
                        <a:t>4 </a:t>
                      </a:r>
                      <a:r>
                        <a:rPr lang="en-US" dirty="0">
                          <a:effectLst/>
                        </a:rPr>
                        <a:t>weeks; after </a:t>
                      </a:r>
                      <a:r>
                        <a:rPr lang="en-US" dirty="0" smtClean="0">
                          <a:effectLst/>
                        </a:rPr>
                        <a:t>6 </a:t>
                      </a:r>
                      <a:r>
                        <a:rPr lang="en-US" dirty="0">
                          <a:effectLst/>
                        </a:rPr>
                        <a:t>months, every </a:t>
                      </a:r>
                      <a:r>
                        <a:rPr lang="en-US" dirty="0" smtClean="0">
                          <a:effectLst/>
                        </a:rPr>
                        <a:t>8 </a:t>
                      </a:r>
                      <a:r>
                        <a:rPr lang="en-US" dirty="0">
                          <a:effectLst/>
                        </a:rPr>
                        <a:t>weeks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dirty="0">
                          <a:effectLst/>
                        </a:rPr>
                        <a:t>GGT is invariably elevated without </a:t>
                      </a:r>
                      <a:r>
                        <a:rPr lang="en-US" dirty="0" smtClean="0">
                          <a:effectLst/>
                        </a:rPr>
                        <a:t>clinical</a:t>
                      </a:r>
                      <a:r>
                        <a:rPr lang="en-US" baseline="0" dirty="0" smtClean="0">
                          <a:effectLst/>
                        </a:rPr>
                        <a:t> </a:t>
                      </a:r>
                      <a:r>
                        <a:rPr lang="en-US" dirty="0" smtClean="0">
                          <a:effectLst/>
                        </a:rPr>
                        <a:t>consequences</a:t>
                      </a:r>
                      <a:r>
                        <a:rPr lang="en-US" dirty="0">
                          <a:effectLst/>
                        </a:rPr>
                        <a:t>. If other liver enzymes are rapidly increasing (greater than threefold of baseline), there is risk of liver failure: Stop </a:t>
                      </a:r>
                      <a:r>
                        <a:rPr lang="en-US" dirty="0" err="1">
                          <a:effectLst/>
                        </a:rPr>
                        <a:t>mitotane</a:t>
                      </a:r>
                      <a:r>
                        <a:rPr lang="en-US"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6447">
                <a:tc gridSpan="3">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GOT: glutamic-</a:t>
                      </a:r>
                      <a:r>
                        <a:rPr lang="en-US" sz="1800" b="0" i="0" kern="1200" dirty="0" err="1" smtClean="0">
                          <a:solidFill>
                            <a:schemeClr val="tx1"/>
                          </a:solidFill>
                          <a:effectLst/>
                          <a:latin typeface="+mn-lt"/>
                          <a:ea typeface="+mn-ea"/>
                          <a:cs typeface="+mn-cs"/>
                        </a:rPr>
                        <a:t>oxaloacetic</a:t>
                      </a:r>
                      <a:r>
                        <a:rPr lang="en-US" sz="1800" b="0" i="0" kern="1200" dirty="0" smtClean="0">
                          <a:solidFill>
                            <a:schemeClr val="tx1"/>
                          </a:solidFill>
                          <a:effectLst/>
                          <a:latin typeface="+mn-lt"/>
                          <a:ea typeface="+mn-ea"/>
                          <a:cs typeface="+mn-cs"/>
                        </a:rPr>
                        <a:t> transaminase; GPT: glutamate pyruvate transaminase; GGT: gamma </a:t>
                      </a:r>
                      <a:r>
                        <a:rPr lang="en-US" sz="1800" b="0" i="0" kern="1200" dirty="0" err="1" smtClean="0">
                          <a:solidFill>
                            <a:schemeClr val="tx1"/>
                          </a:solidFill>
                          <a:effectLst/>
                          <a:latin typeface="+mn-lt"/>
                          <a:ea typeface="+mn-ea"/>
                          <a:cs typeface="+mn-cs"/>
                        </a:rPr>
                        <a:t>glutamyltransferase</a:t>
                      </a:r>
                      <a:endParaRPr lang="en-US" dirty="0" smtClean="0"/>
                    </a:p>
                    <a:p>
                      <a:pPr fontAlgn="t"/>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fontAlgn="t"/>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fontAlgn="t"/>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065653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1143000"/>
          </a:xfrm>
        </p:spPr>
        <p:txBody>
          <a:bodyPr>
            <a:noAutofit/>
          </a:bodyPr>
          <a:lstStyle/>
          <a:p>
            <a:r>
              <a:rPr lang="en-US" sz="3600" b="0" dirty="0"/>
              <a:t>Recommended monitoring during </a:t>
            </a:r>
            <a:r>
              <a:rPr lang="en-US" sz="3600" b="0" dirty="0" err="1"/>
              <a:t>mitotane</a:t>
            </a:r>
            <a:r>
              <a:rPr lang="en-US" sz="3600" b="0" dirty="0"/>
              <a:t> treatment*of Adrenocortical </a:t>
            </a:r>
            <a:r>
              <a:rPr lang="en-US" sz="3600" b="0" dirty="0" err="1" smtClean="0"/>
              <a:t>carcinomasa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390832"/>
              </p:ext>
            </p:extLst>
          </p:nvPr>
        </p:nvGraphicFramePr>
        <p:xfrm>
          <a:off x="107504" y="1268760"/>
          <a:ext cx="8856987" cy="5159906"/>
        </p:xfrm>
        <a:graphic>
          <a:graphicData uri="http://schemas.openxmlformats.org/drawingml/2006/table">
            <a:tbl>
              <a:tblPr firstRow="1" bandRow="1">
                <a:tableStyleId>{5C22544A-7EE6-4342-B048-85BDC9FD1C3A}</a:tableStyleId>
              </a:tblPr>
              <a:tblGrid>
                <a:gridCol w="1944216"/>
                <a:gridCol w="1584176"/>
                <a:gridCol w="5328595"/>
              </a:tblGrid>
              <a:tr h="409861">
                <a:tc>
                  <a:txBody>
                    <a:bodyPr/>
                    <a:lstStyle/>
                    <a:p>
                      <a:r>
                        <a:rPr lang="en-US" sz="2400" b="1" i="0" kern="1200" baseline="0" dirty="0" smtClean="0">
                          <a:solidFill>
                            <a:srgbClr val="FF0000"/>
                          </a:solidFill>
                          <a:effectLst/>
                          <a:latin typeface="Times New Roman" panose="02020603050405020304" pitchFamily="18" charset="0"/>
                          <a:ea typeface="+mn-ea"/>
                          <a:cs typeface="Times New Roman" panose="02020603050405020304" pitchFamily="18" charset="0"/>
                        </a:rPr>
                        <a:t>Parameter                    </a:t>
                      </a:r>
                      <a:endParaRPr lang="en-US" sz="240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i="0" kern="1200" baseline="0" dirty="0" smtClean="0">
                          <a:solidFill>
                            <a:srgbClr val="FF0000"/>
                          </a:solidFill>
                          <a:effectLst/>
                          <a:latin typeface="Times New Roman" panose="02020603050405020304" pitchFamily="18" charset="0"/>
                          <a:ea typeface="+mn-ea"/>
                          <a:cs typeface="Times New Roman" panose="02020603050405020304" pitchFamily="18" charset="0"/>
                        </a:rPr>
                        <a:t>Interval</a:t>
                      </a:r>
                      <a:endParaRPr lang="en-US" sz="240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i="0" kern="1200" baseline="0" dirty="0" smtClean="0">
                          <a:solidFill>
                            <a:srgbClr val="FF0000"/>
                          </a:solidFill>
                          <a:effectLst/>
                          <a:latin typeface="Times New Roman" panose="02020603050405020304" pitchFamily="18" charset="0"/>
                          <a:ea typeface="+mn-ea"/>
                          <a:cs typeface="Times New Roman" panose="02020603050405020304" pitchFamily="18" charset="0"/>
                        </a:rPr>
                        <a:t>Comment</a:t>
                      </a:r>
                      <a:endParaRPr lang="en-US" sz="240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32972">
                <a:tc>
                  <a:txBody>
                    <a:bodyPr/>
                    <a:lstStyle/>
                    <a:p>
                      <a:pPr fontAlgn="t"/>
                      <a:r>
                        <a:rPr lang="en-US" sz="2400" dirty="0">
                          <a:effectLst/>
                          <a:latin typeface="Times New Roman" panose="02020603050405020304" pitchFamily="18" charset="0"/>
                          <a:cs typeface="Times New Roman" panose="02020603050405020304" pitchFamily="18" charset="0"/>
                        </a:rPr>
                        <a:t>TSH, fT3, fT4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Every </a:t>
                      </a:r>
                      <a:r>
                        <a:rPr lang="en-US" sz="2400" dirty="0" smtClean="0">
                          <a:effectLst/>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cs typeface="Times New Roman" panose="02020603050405020304" pitchFamily="18" charset="0"/>
                        </a:rPr>
                        <a:t>to </a:t>
                      </a:r>
                      <a:r>
                        <a:rPr lang="en-US" sz="2400" dirty="0" smtClean="0">
                          <a:effectLst/>
                          <a:latin typeface="Times New Roman" panose="02020603050405020304" pitchFamily="18" charset="0"/>
                          <a:cs typeface="Times New Roman" panose="02020603050405020304" pitchFamily="18" charset="0"/>
                        </a:rPr>
                        <a:t>4 </a:t>
                      </a:r>
                      <a:r>
                        <a:rPr lang="en-US" sz="2400" dirty="0">
                          <a:effectLst/>
                          <a:latin typeface="Times New Roman" panose="02020603050405020304" pitchFamily="18" charset="0"/>
                          <a:cs typeface="Times New Roman" panose="02020603050405020304" pitchFamily="18" charset="0"/>
                        </a:rPr>
                        <a:t>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Disturbance of thyroid hormones is frequent. Thyroid hormone replacement is recommended in patients with clinical symptoms of hypothyroidism and low fT4 values</a:t>
                      </a:r>
                      <a:r>
                        <a:rPr lang="en-US" sz="2400" dirty="0" smtClean="0">
                          <a:effectLst/>
                          <a:latin typeface="Times New Roman" panose="02020603050405020304" pitchFamily="18" charset="0"/>
                          <a:cs typeface="Times New Roman" panose="02020603050405020304" pitchFamily="18" charset="0"/>
                        </a:rPr>
                        <a:t>.</a:t>
                      </a:r>
                    </a:p>
                    <a:p>
                      <a:pPr fontAlgn="t"/>
                      <a:r>
                        <a:rPr lang="en-US" sz="2400" dirty="0" smtClean="0">
                          <a:effectLst/>
                          <a:latin typeface="Times New Roman" panose="02020603050405020304" pitchFamily="18" charset="0"/>
                          <a:cs typeface="Times New Roman" panose="02020603050405020304" pitchFamily="18" charset="0"/>
                        </a:rPr>
                        <a:t>(</a:t>
                      </a:r>
                      <a:r>
                        <a:rPr lang="en-US" sz="1800" b="0" i="0" kern="1200" dirty="0" smtClean="0">
                          <a:solidFill>
                            <a:schemeClr val="dk1"/>
                          </a:solidFill>
                          <a:effectLst/>
                          <a:latin typeface="+mn-lt"/>
                          <a:ea typeface="+mn-ea"/>
                          <a:cs typeface="+mn-cs"/>
                        </a:rPr>
                        <a:t>Hypothyroidism with low TSH is frequent)</a:t>
                      </a:r>
                      <a:endParaRPr lang="en-US" sz="24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69734">
                <a:tc>
                  <a:txBody>
                    <a:bodyPr/>
                    <a:lstStyle/>
                    <a:p>
                      <a:pPr fontAlgn="t"/>
                      <a:r>
                        <a:rPr lang="en-US" sz="2400" dirty="0">
                          <a:effectLst/>
                        </a:rPr>
                        <a:t>Renin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rPr>
                        <a:t>Every </a:t>
                      </a:r>
                      <a:r>
                        <a:rPr lang="en-US" sz="2400" dirty="0" smtClean="0">
                          <a:effectLst/>
                        </a:rPr>
                        <a:t>6 </a:t>
                      </a:r>
                      <a:r>
                        <a:rPr lang="en-US" sz="2400" dirty="0">
                          <a:effectLst/>
                        </a:rPr>
                        <a:t>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rPr>
                        <a:t>If renin is elevated, add fludrocortisone.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416773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1143000"/>
          </a:xfrm>
        </p:spPr>
        <p:txBody>
          <a:bodyPr>
            <a:noAutofit/>
          </a:bodyPr>
          <a:lstStyle/>
          <a:p>
            <a:r>
              <a:rPr lang="en-US" sz="3600" b="0" dirty="0"/>
              <a:t>Recommended monitoring during </a:t>
            </a:r>
            <a:r>
              <a:rPr lang="en-US" sz="3600" b="0" dirty="0" err="1"/>
              <a:t>mitotane</a:t>
            </a:r>
            <a:r>
              <a:rPr lang="en-US" sz="3600" b="0" dirty="0"/>
              <a:t> treatment*of Adrenocortical carcinomas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050159"/>
              </p:ext>
            </p:extLst>
          </p:nvPr>
        </p:nvGraphicFramePr>
        <p:xfrm>
          <a:off x="107503" y="1268761"/>
          <a:ext cx="8928992" cy="5472607"/>
        </p:xfrm>
        <a:graphic>
          <a:graphicData uri="http://schemas.openxmlformats.org/drawingml/2006/table">
            <a:tbl>
              <a:tblPr firstRow="1" bandRow="1">
                <a:tableStyleId>{5C22544A-7EE6-4342-B048-85BDC9FD1C3A}</a:tableStyleId>
              </a:tblPr>
              <a:tblGrid>
                <a:gridCol w="1829712"/>
                <a:gridCol w="2634783"/>
                <a:gridCol w="4464497"/>
              </a:tblGrid>
              <a:tr h="531979">
                <a:tc>
                  <a:txBody>
                    <a:bodyPr/>
                    <a:lstStyle/>
                    <a:p>
                      <a:r>
                        <a:rPr lang="en-US" sz="2400" b="1" i="0" kern="1200" baseline="0" dirty="0" smtClean="0">
                          <a:solidFill>
                            <a:srgbClr val="FF0000"/>
                          </a:solidFill>
                          <a:effectLst/>
                          <a:latin typeface="Times New Roman" panose="02020603050405020304" pitchFamily="18" charset="0"/>
                          <a:ea typeface="+mn-ea"/>
                          <a:cs typeface="Times New Roman" panose="02020603050405020304" pitchFamily="18" charset="0"/>
                        </a:rPr>
                        <a:t>Parameter                    </a:t>
                      </a:r>
                      <a:endParaRPr lang="en-US" sz="240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i="0" kern="1200" baseline="0" dirty="0" smtClean="0">
                          <a:solidFill>
                            <a:srgbClr val="FF0000"/>
                          </a:solidFill>
                          <a:effectLst/>
                          <a:latin typeface="Times New Roman" panose="02020603050405020304" pitchFamily="18" charset="0"/>
                          <a:ea typeface="+mn-ea"/>
                          <a:cs typeface="Times New Roman" panose="02020603050405020304" pitchFamily="18" charset="0"/>
                        </a:rPr>
                        <a:t>Interval</a:t>
                      </a:r>
                      <a:endParaRPr lang="en-US" sz="240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i="0" kern="1200" baseline="0" dirty="0" smtClean="0">
                          <a:solidFill>
                            <a:srgbClr val="FF0000"/>
                          </a:solidFill>
                          <a:effectLst/>
                          <a:latin typeface="Times New Roman" panose="02020603050405020304" pitchFamily="18" charset="0"/>
                          <a:ea typeface="+mn-ea"/>
                          <a:cs typeface="Times New Roman" panose="02020603050405020304" pitchFamily="18" charset="0"/>
                        </a:rPr>
                        <a:t>Comment</a:t>
                      </a:r>
                      <a:endParaRPr lang="en-US" sz="240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4116">
                <a:tc>
                  <a:txBody>
                    <a:bodyPr/>
                    <a:lstStyle/>
                    <a:p>
                      <a:pPr fontAlgn="t"/>
                      <a:r>
                        <a:rPr lang="en-US" sz="2400" dirty="0">
                          <a:effectLst/>
                          <a:latin typeface="Times New Roman" panose="02020603050405020304" pitchFamily="18" charset="0"/>
                          <a:cs typeface="Times New Roman" panose="02020603050405020304" pitchFamily="18" charset="0"/>
                        </a:rPr>
                        <a:t>Testosterone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Every </a:t>
                      </a:r>
                      <a:r>
                        <a:rPr lang="en-US" sz="2400" dirty="0" smtClean="0">
                          <a:effectLst/>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cs typeface="Times New Roman" panose="02020603050405020304" pitchFamily="18" charset="0"/>
                        </a:rPr>
                        <a:t>to </a:t>
                      </a:r>
                      <a:r>
                        <a:rPr lang="en-US" sz="2400" dirty="0" smtClean="0">
                          <a:effectLst/>
                          <a:latin typeface="Times New Roman" panose="02020603050405020304" pitchFamily="18" charset="0"/>
                          <a:cs typeface="Times New Roman" panose="02020603050405020304" pitchFamily="18" charset="0"/>
                        </a:rPr>
                        <a:t>4 </a:t>
                      </a:r>
                      <a:r>
                        <a:rPr lang="en-US" sz="2400" dirty="0">
                          <a:effectLst/>
                          <a:latin typeface="Times New Roman" panose="02020603050405020304" pitchFamily="18" charset="0"/>
                          <a:cs typeface="Times New Roman" panose="02020603050405020304" pitchFamily="18" charset="0"/>
                        </a:rPr>
                        <a:t>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a:effectLst/>
                          <a:latin typeface="Times New Roman" panose="02020603050405020304" pitchFamily="18" charset="0"/>
                          <a:cs typeface="Times New Roman" panose="02020603050405020304" pitchFamily="18" charset="0"/>
                        </a:rPr>
                        <a:t>Hypogonadism frequently occurs. Replacement should be initiated in men with symptoms of hypogonadism.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2396">
                <a:tc>
                  <a:txBody>
                    <a:bodyPr/>
                    <a:lstStyle/>
                    <a:p>
                      <a:pPr fontAlgn="t"/>
                      <a:r>
                        <a:rPr lang="en-US" sz="2400" dirty="0">
                          <a:effectLst/>
                          <a:latin typeface="Times New Roman" panose="02020603050405020304" pitchFamily="18" charset="0"/>
                          <a:cs typeface="Times New Roman" panose="02020603050405020304" pitchFamily="18" charset="0"/>
                        </a:rPr>
                        <a:t>Cholesterol </a:t>
                      </a:r>
                      <a:endParaRPr lang="en-US" sz="2400" dirty="0" smtClean="0">
                        <a:effectLst/>
                        <a:latin typeface="Times New Roman" panose="02020603050405020304" pitchFamily="18" charset="0"/>
                        <a:cs typeface="Times New Roman" panose="02020603050405020304" pitchFamily="18" charset="0"/>
                      </a:endParaRPr>
                    </a:p>
                    <a:p>
                      <a:pPr fontAlgn="t"/>
                      <a:r>
                        <a:rPr lang="en-US" sz="2400" dirty="0" smtClean="0">
                          <a:effectLst/>
                          <a:latin typeface="Times New Roman" panose="02020603050405020304" pitchFamily="18" charset="0"/>
                          <a:cs typeface="Times New Roman" panose="02020603050405020304" pitchFamily="18" charset="0"/>
                        </a:rPr>
                        <a:t>( LDL</a:t>
                      </a:r>
                      <a:r>
                        <a:rPr lang="en-US" sz="2400" dirty="0">
                          <a:effectLst/>
                          <a:latin typeface="Times New Roman" panose="02020603050405020304" pitchFamily="18" charset="0"/>
                          <a:cs typeface="Times New Roman" panose="02020603050405020304" pitchFamily="18" charset="0"/>
                        </a:rPr>
                        <a:t>), triglycerides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Every </a:t>
                      </a:r>
                      <a:r>
                        <a:rPr lang="en-US" sz="2400" dirty="0" smtClean="0">
                          <a:effectLst/>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cs typeface="Times New Roman" panose="02020603050405020304" pitchFamily="18" charset="0"/>
                        </a:rPr>
                        <a:t>to </a:t>
                      </a:r>
                      <a:r>
                        <a:rPr lang="en-US" sz="2400" dirty="0" smtClean="0">
                          <a:effectLst/>
                          <a:latin typeface="Times New Roman" panose="02020603050405020304" pitchFamily="18" charset="0"/>
                          <a:cs typeface="Times New Roman" panose="02020603050405020304" pitchFamily="18" charset="0"/>
                        </a:rPr>
                        <a:t>4 </a:t>
                      </a:r>
                      <a:r>
                        <a:rPr lang="en-US" sz="2400" dirty="0">
                          <a:effectLst/>
                          <a:latin typeface="Times New Roman" panose="02020603050405020304" pitchFamily="18" charset="0"/>
                          <a:cs typeface="Times New Roman" panose="02020603050405020304" pitchFamily="18" charset="0"/>
                        </a:rPr>
                        <a:t>months (in an adjuvant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If LDL </a:t>
                      </a:r>
                      <a:r>
                        <a:rPr lang="en-US" sz="2400" dirty="0" smtClean="0">
                          <a:effectLst/>
                          <a:latin typeface="Times New Roman" panose="02020603050405020304" pitchFamily="18" charset="0"/>
                          <a:cs typeface="Times New Roman" panose="02020603050405020304" pitchFamily="18" charset="0"/>
                        </a:rPr>
                        <a:t>cholesterol </a:t>
                      </a:r>
                      <a:r>
                        <a:rPr lang="en-US" sz="2400" dirty="0">
                          <a:effectLst/>
                          <a:latin typeface="Times New Roman" panose="02020603050405020304" pitchFamily="18" charset="0"/>
                          <a:cs typeface="Times New Roman" panose="02020603050405020304" pitchFamily="18" charset="0"/>
                        </a:rPr>
                        <a:t>are highly elevated, consider treatment with statins</a:t>
                      </a:r>
                      <a:r>
                        <a:rPr lang="en-US" sz="2400" dirty="0" smtClean="0">
                          <a:effectLst/>
                          <a:latin typeface="Times New Roman" panose="02020603050405020304" pitchFamily="18" charset="0"/>
                          <a:cs typeface="Times New Roman" panose="02020603050405020304" pitchFamily="18" charset="0"/>
                        </a:rPr>
                        <a:t>.(</a:t>
                      </a:r>
                      <a:r>
                        <a:rPr lang="en-US" sz="1800" b="0" i="0" u="sng" kern="1200" dirty="0" smtClean="0">
                          <a:solidFill>
                            <a:schemeClr val="dk1"/>
                          </a:solidFill>
                          <a:effectLst/>
                          <a:latin typeface="+mn-lt"/>
                          <a:ea typeface="+mn-ea"/>
                          <a:cs typeface="+mn-cs"/>
                        </a:rPr>
                        <a:t>pravastatin</a:t>
                      </a:r>
                      <a:r>
                        <a:rPr lang="en-US" sz="1800" b="0" i="0" kern="1200" dirty="0" smtClean="0">
                          <a:solidFill>
                            <a:schemeClr val="dk1"/>
                          </a:solidFill>
                          <a:effectLst/>
                          <a:latin typeface="+mn-lt"/>
                          <a:ea typeface="+mn-ea"/>
                          <a:cs typeface="+mn-cs"/>
                        </a:rPr>
                        <a:t> and </a:t>
                      </a:r>
                      <a:r>
                        <a:rPr lang="en-US" sz="1800" b="0" i="0" u="sng" kern="1200" dirty="0" err="1" smtClean="0">
                          <a:solidFill>
                            <a:schemeClr val="dk1"/>
                          </a:solidFill>
                          <a:effectLst/>
                          <a:latin typeface="+mn-lt"/>
                          <a:ea typeface="+mn-ea"/>
                          <a:cs typeface="+mn-cs"/>
                        </a:rPr>
                        <a:t>rosuvastatin</a:t>
                      </a:r>
                      <a:r>
                        <a:rPr lang="en-US" sz="1800" b="0" i="0" u="sng" kern="1200" dirty="0" smtClean="0">
                          <a:solidFill>
                            <a:schemeClr val="dk1"/>
                          </a:solidFill>
                          <a:effectLst/>
                          <a:latin typeface="+mn-lt"/>
                          <a:ea typeface="+mn-ea"/>
                          <a:cs typeface="+mn-cs"/>
                        </a:rPr>
                        <a:t>)</a:t>
                      </a:r>
                      <a:endParaRPr lang="en-US" sz="240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4116">
                <a:tc>
                  <a:txBody>
                    <a:bodyPr/>
                    <a:lstStyle/>
                    <a:p>
                      <a:pPr fontAlgn="t"/>
                      <a:r>
                        <a:rPr lang="en-US" sz="2400" dirty="0">
                          <a:effectLst/>
                          <a:latin typeface="Times New Roman" panose="02020603050405020304" pitchFamily="18" charset="0"/>
                          <a:cs typeface="Times New Roman" panose="02020603050405020304" pitchFamily="18" charset="0"/>
                        </a:rPr>
                        <a:t>Blood 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Every </a:t>
                      </a:r>
                      <a:r>
                        <a:rPr lang="en-US" sz="2400" dirty="0" smtClean="0">
                          <a:effectLst/>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cs typeface="Times New Roman" panose="02020603050405020304" pitchFamily="18" charset="0"/>
                        </a:rPr>
                        <a:t>to </a:t>
                      </a:r>
                      <a:r>
                        <a:rPr lang="en-US" sz="2400" dirty="0" smtClean="0">
                          <a:effectLst/>
                          <a:latin typeface="Times New Roman" panose="02020603050405020304" pitchFamily="18" charset="0"/>
                          <a:cs typeface="Times New Roman" panose="02020603050405020304" pitchFamily="18" charset="0"/>
                        </a:rPr>
                        <a:t>4 </a:t>
                      </a:r>
                      <a:r>
                        <a:rPr lang="en-US" sz="2400" dirty="0">
                          <a:effectLst/>
                          <a:latin typeface="Times New Roman" panose="02020603050405020304" pitchFamily="18" charset="0"/>
                          <a:cs typeface="Times New Roman" panose="02020603050405020304" pitchFamily="18" charset="0"/>
                        </a:rPr>
                        <a:t>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t"/>
                      <a:r>
                        <a:rPr lang="en-US" sz="2400" dirty="0">
                          <a:effectLst/>
                          <a:latin typeface="Times New Roman" panose="02020603050405020304" pitchFamily="18" charset="0"/>
                          <a:cs typeface="Times New Roman" panose="02020603050405020304" pitchFamily="18" charset="0"/>
                        </a:rPr>
                        <a:t>Check for relevant leucopoenia, </a:t>
                      </a:r>
                      <a:r>
                        <a:rPr lang="en-US" sz="2400" dirty="0" smtClean="0">
                          <a:effectLst/>
                          <a:latin typeface="Times New Roman" panose="02020603050405020304" pitchFamily="18" charset="0"/>
                          <a:cs typeface="Times New Roman" panose="02020603050405020304" pitchFamily="18" charset="0"/>
                        </a:rPr>
                        <a:t>thrombocytopenia, </a:t>
                      </a:r>
                      <a:r>
                        <a:rPr lang="en-US" sz="2400" dirty="0">
                          <a:effectLst/>
                          <a:latin typeface="Times New Roman" panose="02020603050405020304" pitchFamily="18" charset="0"/>
                          <a:cs typeface="Times New Roman" panose="02020603050405020304" pitchFamily="18" charset="0"/>
                        </a:rPr>
                        <a:t>and </a:t>
                      </a:r>
                      <a:r>
                        <a:rPr lang="en-US" sz="2400" dirty="0" smtClean="0">
                          <a:effectLst/>
                          <a:latin typeface="Times New Roman" panose="02020603050405020304" pitchFamily="18" charset="0"/>
                          <a:cs typeface="Times New Roman" panose="02020603050405020304" pitchFamily="18" charset="0"/>
                        </a:rPr>
                        <a:t>anemia </a:t>
                      </a:r>
                      <a:r>
                        <a:rPr lang="en-US" sz="2400" dirty="0">
                          <a:effectLst/>
                          <a:latin typeface="Times New Roman" panose="02020603050405020304" pitchFamily="18" charset="0"/>
                          <a:cs typeface="Times New Roman" panose="02020603050405020304" pitchFamily="18" charset="0"/>
                        </a:rPr>
                        <a:t>(rare).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259308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Mitotane</a:t>
            </a:r>
            <a:r>
              <a:rPr lang="en-US" dirty="0"/>
              <a:t> increases the rate of metabolism of cortisol</a:t>
            </a:r>
          </a:p>
        </p:txBody>
      </p:sp>
      <p:sp>
        <p:nvSpPr>
          <p:cNvPr id="3" name="Content Placeholder 2"/>
          <p:cNvSpPr>
            <a:spLocks noGrp="1"/>
          </p:cNvSpPr>
          <p:nvPr>
            <p:ph idx="1"/>
          </p:nvPr>
        </p:nvSpPr>
        <p:spPr/>
        <p:txBody>
          <a:bodyPr/>
          <a:lstStyle/>
          <a:p>
            <a:r>
              <a:rPr lang="en-US" dirty="0"/>
              <a:t>the induction of hepatic cytochrome P450 enzymes by </a:t>
            </a:r>
            <a:r>
              <a:rPr lang="en-US" u="sng" dirty="0" err="1"/>
              <a:t>mitotane</a:t>
            </a:r>
            <a:r>
              <a:rPr lang="en-US" dirty="0"/>
              <a:t> </a:t>
            </a:r>
            <a:endParaRPr lang="en-US" dirty="0" smtClean="0"/>
          </a:p>
          <a:p>
            <a:r>
              <a:rPr lang="en-US" dirty="0" smtClean="0"/>
              <a:t>increases </a:t>
            </a:r>
            <a:r>
              <a:rPr lang="en-US" dirty="0"/>
              <a:t>the rate of metabolism </a:t>
            </a:r>
            <a:r>
              <a:rPr lang="en-US" dirty="0" smtClean="0"/>
              <a:t>of cortisol</a:t>
            </a:r>
            <a:r>
              <a:rPr lang="en-US" dirty="0"/>
              <a:t>, </a:t>
            </a:r>
            <a:r>
              <a:rPr lang="en-US" u="sng" dirty="0"/>
              <a:t>dexamethasone</a:t>
            </a:r>
            <a:r>
              <a:rPr lang="en-US" dirty="0"/>
              <a:t> </a:t>
            </a:r>
            <a:r>
              <a:rPr lang="en-US" dirty="0" smtClean="0"/>
              <a:t>, </a:t>
            </a:r>
            <a:r>
              <a:rPr lang="en-US" dirty="0"/>
              <a:t>and </a:t>
            </a:r>
            <a:r>
              <a:rPr lang="en-US" u="sng" dirty="0"/>
              <a:t>fludrocortisone</a:t>
            </a:r>
            <a:r>
              <a:rPr lang="en-US" dirty="0"/>
              <a:t>. </a:t>
            </a:r>
            <a:endParaRPr lang="en-US" dirty="0" smtClean="0"/>
          </a:p>
          <a:p>
            <a:r>
              <a:rPr lang="en-US" u="sng" dirty="0" err="1"/>
              <a:t>Mitotane</a:t>
            </a:r>
            <a:r>
              <a:rPr lang="en-US" dirty="0"/>
              <a:t> can also eventually cause aldosterone deficiency</a:t>
            </a:r>
            <a:r>
              <a:rPr lang="en-US" dirty="0" smtClean="0"/>
              <a:t>.</a:t>
            </a:r>
          </a:p>
          <a:p>
            <a:r>
              <a:rPr lang="en-US" u="sng" dirty="0"/>
              <a:t>fludrocortisone</a:t>
            </a:r>
            <a:r>
              <a:rPr lang="en-US" dirty="0"/>
              <a:t> (0.1 to 0.3 mg daily) </a:t>
            </a:r>
          </a:p>
        </p:txBody>
      </p:sp>
    </p:spTree>
    <p:extLst>
      <p:ext uri="{BB962C8B-B14F-4D97-AF65-F5344CB8AC3E}">
        <p14:creationId xmlns:p14="http://schemas.microsoft.com/office/powerpoint/2010/main" val="21967129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4825"/>
            <a:ext cx="7772400" cy="1755626"/>
          </a:xfrm>
        </p:spPr>
        <p:txBody>
          <a:bodyPr>
            <a:normAutofit fontScale="90000"/>
          </a:bodyPr>
          <a:lstStyle/>
          <a:p>
            <a:r>
              <a:rPr lang="en-US" dirty="0"/>
              <a:t>Novel Adrenal Steroidogenesis Inhibitors</a:t>
            </a:r>
            <a:br>
              <a:rPr lang="en-US" dirty="0"/>
            </a:br>
            <a:r>
              <a:rPr lang="en-US" dirty="0"/>
              <a:t>in Development</a:t>
            </a:r>
          </a:p>
        </p:txBody>
      </p:sp>
      <p:sp>
        <p:nvSpPr>
          <p:cNvPr id="5" name="Subtitle 4"/>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249" y="4005064"/>
            <a:ext cx="2494879" cy="231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6178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3" y="12032"/>
            <a:ext cx="8925363" cy="1040704"/>
          </a:xfrm>
        </p:spPr>
        <p:txBody>
          <a:bodyPr>
            <a:noAutofit/>
          </a:bodyPr>
          <a:lstStyle/>
          <a:p>
            <a:r>
              <a:rPr lang="en-US" sz="2800" b="0" dirty="0"/>
              <a:t>Medical treatment options for Cushing’s syndrome </a:t>
            </a:r>
            <a:r>
              <a:rPr lang="en-US" sz="2800" b="0" dirty="0" smtClean="0"/>
              <a:t>to </a:t>
            </a:r>
            <a:br>
              <a:rPr lang="en-US" sz="2800" b="0" dirty="0" smtClean="0"/>
            </a:br>
            <a:r>
              <a:rPr lang="en-US" sz="2800" b="0" dirty="0" smtClean="0"/>
              <a:t>directed adrenal </a:t>
            </a:r>
            <a:r>
              <a:rPr lang="en-US" sz="2800" b="0" dirty="0"/>
              <a:t>glands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492919"/>
              </p:ext>
            </p:extLst>
          </p:nvPr>
        </p:nvGraphicFramePr>
        <p:xfrm>
          <a:off x="107507" y="1124744"/>
          <a:ext cx="8928989" cy="5688632"/>
        </p:xfrm>
        <a:graphic>
          <a:graphicData uri="http://schemas.openxmlformats.org/drawingml/2006/table">
            <a:tbl>
              <a:tblPr firstRow="1" bandRow="1">
                <a:tableStyleId>{5C22544A-7EE6-4342-B048-85BDC9FD1C3A}</a:tableStyleId>
              </a:tblPr>
              <a:tblGrid>
                <a:gridCol w="1287835"/>
                <a:gridCol w="1287835"/>
                <a:gridCol w="1888825"/>
                <a:gridCol w="1974681"/>
                <a:gridCol w="772701"/>
                <a:gridCol w="772701"/>
                <a:gridCol w="944411"/>
              </a:tblGrid>
              <a:tr h="805049">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rgbClr val="FFFF00"/>
                          </a:solidFill>
                          <a:latin typeface="Times New Roman" panose="02020603050405020304" pitchFamily="18" charset="0"/>
                          <a:ea typeface="+mn-ea"/>
                          <a:cs typeface="Times New Roman" panose="02020603050405020304" pitchFamily="18" charset="0"/>
                        </a:rPr>
                        <a:t>Novel steroidogenesis inhibitors in phase III trials</a:t>
                      </a:r>
                    </a:p>
                    <a:p>
                      <a:r>
                        <a:rPr lang="en-US" sz="2400" b="0" i="0" u="none" strike="noStrike" kern="1200" baseline="0" dirty="0" err="1" smtClean="0">
                          <a:solidFill>
                            <a:srgbClr val="FF0000"/>
                          </a:solidFill>
                          <a:latin typeface="Times New Roman" panose="02020603050405020304" pitchFamily="18" charset="0"/>
                          <a:ea typeface="+mn-ea"/>
                          <a:cs typeface="Times New Roman" panose="02020603050405020304" pitchFamily="18" charset="0"/>
                        </a:rPr>
                        <a:t>Osilodrostat</a:t>
                      </a:r>
                      <a:r>
                        <a:rPr lang="en-US" sz="2400" b="0" i="0" u="none" strike="noStrike" kern="1200" baseline="0" dirty="0" smtClean="0">
                          <a:solidFill>
                            <a:srgbClr val="FFFF00"/>
                          </a:solidFill>
                          <a:latin typeface="Times New Roman" panose="02020603050405020304" pitchFamily="18" charset="0"/>
                          <a:ea typeface="+mn-ea"/>
                          <a:cs typeface="Times New Roman" panose="02020603050405020304" pitchFamily="18" charset="0"/>
                        </a:rPr>
                        <a:t> (LCI699)</a:t>
                      </a:r>
                    </a:p>
                  </a:txBody>
                  <a:tcPr/>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a:tc>
                <a:tc hMerge="1">
                  <a:txBody>
                    <a:bodyPr/>
                    <a:lstStyle/>
                    <a:p>
                      <a:endParaRPr lang="en-US"/>
                    </a:p>
                  </a:txBody>
                  <a:tcPr/>
                </a:tc>
                <a:tc hMerge="1">
                  <a:txBody>
                    <a:bodyPr/>
                    <a:lstStyle/>
                    <a:p>
                      <a:endParaRPr lang="en-US" sz="2000" dirty="0">
                        <a:solidFill>
                          <a:srgbClr val="FFFF00"/>
                        </a:solidFill>
                      </a:endParaRPr>
                    </a:p>
                  </a:txBody>
                  <a:tcPr vert="vert"/>
                </a:tc>
              </a:tr>
              <a:tr h="1475922">
                <a:tc>
                  <a:txBody>
                    <a:bodyPr/>
                    <a:lstStyle/>
                    <a:p>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Mechanism </a:t>
                      </a:r>
                    </a:p>
                    <a:p>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of action</a:t>
                      </a:r>
                      <a:endParaRPr lang="en-US" sz="20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Dose</a:t>
                      </a:r>
                      <a:endParaRPr lang="en-US" sz="20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Effectiveness</a:t>
                      </a:r>
                      <a:endParaRPr lang="en-US" sz="2000"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Side effects</a:t>
                      </a:r>
                      <a:endParaRPr lang="en-US" sz="2000" dirty="0">
                        <a:solidFill>
                          <a:schemeClr val="tx1"/>
                        </a:solidFill>
                        <a:latin typeface="Times New Roman" panose="02020603050405020304" pitchFamily="18" charset="0"/>
                        <a:cs typeface="Times New Roman" panose="02020603050405020304" pitchFamily="18" charset="0"/>
                      </a:endParaRPr>
                    </a:p>
                  </a:txBody>
                  <a:tcPr vert="vert"/>
                </a:tc>
                <a:tc gridSpan="2">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Approval status/use </a:t>
                      </a:r>
                    </a:p>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FDA</a:t>
                      </a:r>
                      <a:r>
                        <a:rPr lang="en-US" sz="20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EMA</a:t>
                      </a:r>
                      <a:endParaRPr lang="en-US" sz="20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dirty="0"/>
                    </a:p>
                  </a:txBody>
                  <a:tcPr vert="vert"/>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Clinical trials</a:t>
                      </a:r>
                      <a:endParaRPr lang="en-US" sz="2000" dirty="0">
                        <a:solidFill>
                          <a:schemeClr val="tx1"/>
                        </a:solidFill>
                        <a:latin typeface="Times New Roman" panose="02020603050405020304" pitchFamily="18" charset="0"/>
                        <a:cs typeface="Times New Roman" panose="02020603050405020304" pitchFamily="18" charset="0"/>
                      </a:endParaRPr>
                    </a:p>
                  </a:txBody>
                  <a:tcPr vert="vert"/>
                </a:tc>
              </a:tr>
              <a:tr h="3407661">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Potent inhibitor of</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CYP11B1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LINC 2: 2–50 mg</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BID</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LINC 3: 2–30 mg </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po</a:t>
                      </a:r>
                      <a:endPar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BID</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Phase II: UFC normalized</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in 79.8% at</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22 weeks</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Phase III: 66.0%</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maintained normal</a:t>
                      </a:r>
                    </a:p>
                    <a:p>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mUFC</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levels for at least 6 months after first </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mUFC</a:t>
                      </a:r>
                      <a:endPar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normalization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Nausea, diarrhea,</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asthenia, “</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pseudohyperaldosteronism</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due to </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aldo</a:t>
                      </a:r>
                      <a:endPar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precursors (hypertension,</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hypokalemia),</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hirsutism,</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hyperkaliemia, AI</a:t>
                      </a:r>
                      <a:endParaRPr lang="en-US"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Not approved</a:t>
                      </a:r>
                      <a:endParaRPr lang="en-US" sz="2000" dirty="0">
                        <a:latin typeface="Times New Roman" panose="02020603050405020304" pitchFamily="18" charset="0"/>
                        <a:cs typeface="Times New Roman" panose="02020603050405020304" pitchFamily="18" charset="0"/>
                      </a:endParaRPr>
                    </a:p>
                  </a:txBody>
                  <a:tcPr vert="vert"/>
                </a:tc>
                <a:tc>
                  <a:txBody>
                    <a:bodyPr/>
                    <a:lstStyle/>
                    <a:p>
                      <a:endParaRPr lang="en-US" dirty="0">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Phase I LINC1, </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phaseII</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LINC2, Ongoing</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phase III LINC3 and LINC4</a:t>
                      </a:r>
                      <a:endParaRPr lang="en-US" sz="2000" dirty="0">
                        <a:latin typeface="Times New Roman" panose="02020603050405020304" pitchFamily="18" charset="0"/>
                        <a:cs typeface="Times New Roman" panose="02020603050405020304" pitchFamily="18" charset="0"/>
                      </a:endParaRPr>
                    </a:p>
                  </a:txBody>
                  <a:tcPr vert="vert"/>
                </a:tc>
              </a:tr>
            </a:tbl>
          </a:graphicData>
        </a:graphic>
      </p:graphicFrame>
    </p:spTree>
    <p:extLst>
      <p:ext uri="{BB962C8B-B14F-4D97-AF65-F5344CB8AC3E}">
        <p14:creationId xmlns:p14="http://schemas.microsoft.com/office/powerpoint/2010/main" val="419751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Treatment </a:t>
            </a:r>
            <a:r>
              <a:rPr lang="en-US" b="0" dirty="0"/>
              <a:t>of Cushing’s disease</a:t>
            </a:r>
            <a:endParaRPr lang="en-US" dirty="0"/>
          </a:p>
        </p:txBody>
      </p:sp>
      <p:sp>
        <p:nvSpPr>
          <p:cNvPr id="3" name="Content Placeholder 2"/>
          <p:cNvSpPr>
            <a:spLocks noGrp="1"/>
          </p:cNvSpPr>
          <p:nvPr>
            <p:ph idx="1"/>
          </p:nvPr>
        </p:nvSpPr>
        <p:spPr/>
        <p:txBody>
          <a:bodyPr/>
          <a:lstStyle/>
          <a:p>
            <a:r>
              <a:rPr lang="en-US" b="1" dirty="0" err="1"/>
              <a:t>Transsphenoidal</a:t>
            </a:r>
            <a:r>
              <a:rPr lang="en-US" b="1" dirty="0"/>
              <a:t> </a:t>
            </a:r>
            <a:r>
              <a:rPr lang="en-US" b="1" dirty="0" smtClean="0"/>
              <a:t>surgery</a:t>
            </a:r>
          </a:p>
          <a:p>
            <a:endParaRPr lang="en-US" b="1" dirty="0" smtClean="0"/>
          </a:p>
          <a:p>
            <a:r>
              <a:rPr lang="en-US" b="1" dirty="0"/>
              <a:t>Medical </a:t>
            </a:r>
            <a:r>
              <a:rPr lang="en-US" b="1" dirty="0" smtClean="0"/>
              <a:t>therapy</a:t>
            </a:r>
          </a:p>
          <a:p>
            <a:endParaRPr lang="en-US" b="1" dirty="0" smtClean="0"/>
          </a:p>
          <a:p>
            <a:r>
              <a:rPr lang="en-US" b="1" dirty="0"/>
              <a:t>Radiotherapy</a:t>
            </a:r>
            <a:endParaRPr lang="en-US" dirty="0"/>
          </a:p>
        </p:txBody>
      </p:sp>
    </p:spTree>
    <p:extLst>
      <p:ext uri="{BB962C8B-B14F-4D97-AF65-F5344CB8AC3E}">
        <p14:creationId xmlns:p14="http://schemas.microsoft.com/office/powerpoint/2010/main" val="647289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3761873"/>
              </p:ext>
            </p:extLst>
          </p:nvPr>
        </p:nvGraphicFramePr>
        <p:xfrm>
          <a:off x="72008" y="0"/>
          <a:ext cx="9036496" cy="6896102"/>
        </p:xfrm>
        <a:graphic>
          <a:graphicData uri="http://schemas.openxmlformats.org/drawingml/2006/table">
            <a:tbl>
              <a:tblPr firstRow="1" bandRow="1">
                <a:tableStyleId>{5C22544A-7EE6-4342-B048-85BDC9FD1C3A}</a:tableStyleId>
              </a:tblPr>
              <a:tblGrid>
                <a:gridCol w="2411760"/>
                <a:gridCol w="6624736"/>
              </a:tblGrid>
              <a:tr h="620688">
                <a:tc>
                  <a:txBody>
                    <a:bodyPr/>
                    <a:lstStyle/>
                    <a:p>
                      <a:r>
                        <a:rPr lang="en-US" sz="2400" b="0" i="0" u="none" strike="noStrike" kern="1200" baseline="0" dirty="0" smtClean="0">
                          <a:solidFill>
                            <a:schemeClr val="lt1"/>
                          </a:solidFill>
                          <a:latin typeface="+mn-lt"/>
                          <a:ea typeface="+mn-ea"/>
                          <a:cs typeface="+mn-cs"/>
                        </a:rPr>
                        <a:t>Drug</a:t>
                      </a:r>
                      <a:endParaRPr lang="en-US" sz="2400" dirty="0"/>
                    </a:p>
                  </a:txBody>
                  <a:tcPr/>
                </a:tc>
                <a:tc>
                  <a:txBody>
                    <a:bodyPr/>
                    <a:lstStyle/>
                    <a:p>
                      <a:r>
                        <a:rPr lang="en-US" sz="2400" b="0" i="0" u="none" strike="noStrike" kern="1200" baseline="0" dirty="0" smtClean="0">
                          <a:solidFill>
                            <a:schemeClr val="lt1"/>
                          </a:solidFill>
                          <a:latin typeface="+mn-lt"/>
                          <a:ea typeface="+mn-ea"/>
                          <a:cs typeface="+mn-cs"/>
                        </a:rPr>
                        <a:t>Effectiveness</a:t>
                      </a:r>
                      <a:endParaRPr lang="en-US" sz="2400" dirty="0"/>
                    </a:p>
                  </a:txBody>
                  <a:tcPr/>
                </a:tc>
              </a:tr>
              <a:tr h="861279">
                <a:tc>
                  <a:txBody>
                    <a:bodyPr/>
                    <a:lstStyle/>
                    <a:p>
                      <a:r>
                        <a:rPr lang="en-US" sz="2400" b="0" i="0" u="none" strike="noStrike" kern="1200" baseline="0" dirty="0" smtClean="0">
                          <a:solidFill>
                            <a:schemeClr val="dk1"/>
                          </a:solidFill>
                          <a:latin typeface="+mn-lt"/>
                          <a:ea typeface="+mn-ea"/>
                          <a:cs typeface="+mn-cs"/>
                        </a:rPr>
                        <a:t>Etomidate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Median serum cortisol reduction by 80%, after median time of 38 h</a:t>
                      </a:r>
                      <a:endParaRPr lang="en-US" sz="2400" dirty="0"/>
                    </a:p>
                  </a:txBody>
                  <a:tcPr/>
                </a:tc>
              </a:tr>
              <a:tr h="506873">
                <a:tc>
                  <a:txBody>
                    <a:bodyPr/>
                    <a:lstStyle/>
                    <a:p>
                      <a:r>
                        <a:rPr lang="en-US" sz="2400" dirty="0" err="1" smtClean="0"/>
                        <a:t>Mitotane</a:t>
                      </a:r>
                      <a:endParaRPr lang="en-US" sz="2400" dirty="0"/>
                    </a:p>
                  </a:txBody>
                  <a:tcPr/>
                </a:tc>
                <a:tc>
                  <a:txBody>
                    <a:bodyPr/>
                    <a:lstStyle/>
                    <a:p>
                      <a:r>
                        <a:rPr lang="en-US" sz="2400" dirty="0" smtClean="0"/>
                        <a:t>Remission rates of</a:t>
                      </a:r>
                      <a:r>
                        <a:rPr lang="en-US" sz="2400" baseline="0" dirty="0" smtClean="0"/>
                        <a:t> </a:t>
                      </a:r>
                      <a:r>
                        <a:rPr lang="en-US" sz="2400" dirty="0" smtClean="0"/>
                        <a:t>72%</a:t>
                      </a:r>
                      <a:endParaRPr lang="en-US" sz="2400" dirty="0"/>
                    </a:p>
                  </a:txBody>
                  <a:tcPr/>
                </a:tc>
              </a:tr>
              <a:tr h="861279">
                <a:tc>
                  <a:txBody>
                    <a:bodyPr/>
                    <a:lstStyle/>
                    <a:p>
                      <a:r>
                        <a:rPr lang="en-US" sz="2400" b="0" i="0" u="none" strike="noStrike" kern="1200" baseline="0" dirty="0" err="1" smtClean="0">
                          <a:solidFill>
                            <a:schemeClr val="dk1"/>
                          </a:solidFill>
                          <a:latin typeface="+mn-lt"/>
                          <a:ea typeface="+mn-ea"/>
                          <a:cs typeface="+mn-cs"/>
                        </a:rPr>
                        <a:t>Osilodrostat</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Phase II: UFC normalized in 79.8% at 22 weeks</a:t>
                      </a:r>
                    </a:p>
                    <a:p>
                      <a:r>
                        <a:rPr lang="en-US" sz="2400" b="0" i="0" u="none" strike="noStrike" kern="1200" baseline="0" dirty="0" smtClean="0">
                          <a:solidFill>
                            <a:schemeClr val="dk1"/>
                          </a:solidFill>
                          <a:latin typeface="+mn-lt"/>
                          <a:ea typeface="+mn-ea"/>
                          <a:cs typeface="+mn-cs"/>
                        </a:rPr>
                        <a:t>Phase III: 66.0% maintained normal </a:t>
                      </a:r>
                      <a:r>
                        <a:rPr lang="en-US" sz="2400" b="0" i="0" u="none" strike="noStrike" kern="1200" baseline="0" dirty="0" err="1" smtClean="0">
                          <a:solidFill>
                            <a:schemeClr val="dk1"/>
                          </a:solidFill>
                          <a:latin typeface="+mn-lt"/>
                          <a:ea typeface="+mn-ea"/>
                          <a:cs typeface="+mn-cs"/>
                        </a:rPr>
                        <a:t>mUFC</a:t>
                      </a:r>
                      <a:r>
                        <a:rPr lang="en-US" sz="2400" b="0" i="0" u="none" strike="noStrike" kern="1200" baseline="0" dirty="0" smtClean="0">
                          <a:solidFill>
                            <a:schemeClr val="dk1"/>
                          </a:solidFill>
                          <a:latin typeface="+mn-lt"/>
                          <a:ea typeface="+mn-ea"/>
                          <a:cs typeface="+mn-cs"/>
                        </a:rPr>
                        <a:t> levels for at least 6 months after first </a:t>
                      </a:r>
                      <a:r>
                        <a:rPr lang="en-US" sz="2400" b="0" i="0" u="none" strike="noStrike" kern="1200" baseline="0" dirty="0" err="1" smtClean="0">
                          <a:solidFill>
                            <a:schemeClr val="dk1"/>
                          </a:solidFill>
                          <a:latin typeface="+mn-lt"/>
                          <a:ea typeface="+mn-ea"/>
                          <a:cs typeface="+mn-cs"/>
                        </a:rPr>
                        <a:t>mUFC</a:t>
                      </a:r>
                      <a:r>
                        <a:rPr lang="en-US" sz="2400" b="0" i="0" u="none" strike="noStrike" kern="1200" baseline="0" dirty="0" smtClean="0">
                          <a:solidFill>
                            <a:schemeClr val="dk1"/>
                          </a:solidFill>
                          <a:latin typeface="+mn-lt"/>
                          <a:ea typeface="+mn-ea"/>
                          <a:cs typeface="+mn-cs"/>
                        </a:rPr>
                        <a:t> normalization</a:t>
                      </a:r>
                      <a:endParaRPr lang="en-US" sz="2400" dirty="0"/>
                    </a:p>
                  </a:txBody>
                  <a:tcPr/>
                </a:tc>
              </a:tr>
              <a:tr h="861279">
                <a:tc>
                  <a:txBody>
                    <a:bodyPr/>
                    <a:lstStyle/>
                    <a:p>
                      <a:r>
                        <a:rPr lang="en-US" sz="2400" dirty="0" err="1" smtClean="0"/>
                        <a:t>Metyrapone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Response rate in 43–76%. Escape phenomenon in 19% of responders</a:t>
                      </a:r>
                      <a:endParaRPr lang="en-US" sz="2400" dirty="0"/>
                    </a:p>
                  </a:txBody>
                  <a:tcPr/>
                </a:tc>
              </a:tr>
              <a:tr h="861279">
                <a:tc>
                  <a:txBody>
                    <a:bodyPr/>
                    <a:lstStyle/>
                    <a:p>
                      <a:r>
                        <a:rPr lang="en-US" sz="2400" b="0" i="0" u="none" strike="noStrike" kern="1200" baseline="0" dirty="0" smtClean="0">
                          <a:solidFill>
                            <a:schemeClr val="dk1"/>
                          </a:solidFill>
                          <a:latin typeface="+mn-lt"/>
                          <a:ea typeface="+mn-ea"/>
                          <a:cs typeface="+mn-cs"/>
                        </a:rPr>
                        <a:t>Ketoconazole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Normal UFC in 48.7–50%.  Escape phenomenon in 23%</a:t>
                      </a:r>
                      <a:endParaRPr lang="en-US" sz="2400" dirty="0"/>
                    </a:p>
                  </a:txBody>
                  <a:tcPr/>
                </a:tc>
              </a:tr>
              <a:tr h="498996">
                <a:tc>
                  <a:txBody>
                    <a:bodyPr/>
                    <a:lstStyle/>
                    <a:p>
                      <a:r>
                        <a:rPr lang="en-US" sz="2400" dirty="0" err="1" smtClean="0"/>
                        <a:t>Levoketoconazole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Phase III: UFC normalized in 38–48%</a:t>
                      </a:r>
                      <a:endParaRPr lang="en-US" sz="2400" dirty="0"/>
                    </a:p>
                  </a:txBody>
                  <a:tcPr/>
                </a:tc>
              </a:tr>
              <a:tr h="498996">
                <a:tc>
                  <a:txBody>
                    <a:bodyPr/>
                    <a:lstStyle/>
                    <a:p>
                      <a:r>
                        <a:rPr lang="en-US" sz="2400" dirty="0" err="1" smtClean="0"/>
                        <a:t>Nevanimibe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Under study</a:t>
                      </a:r>
                      <a:endParaRPr lang="en-US" sz="2400" dirty="0"/>
                    </a:p>
                  </a:txBody>
                  <a:tcPr/>
                </a:tc>
              </a:tr>
              <a:tr h="498996">
                <a:tc>
                  <a:txBody>
                    <a:bodyPr/>
                    <a:lstStyle/>
                    <a:p>
                      <a:r>
                        <a:rPr lang="en-US" sz="2400" dirty="0" smtClean="0"/>
                        <a:t>Fluconazole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No studies</a:t>
                      </a:r>
                      <a:endParaRPr lang="en-US" sz="2400" dirty="0"/>
                    </a:p>
                  </a:txBody>
                  <a:tcPr/>
                </a:tc>
              </a:tr>
              <a:tr h="498996">
                <a:tc>
                  <a:txBody>
                    <a:bodyPr/>
                    <a:lstStyle/>
                    <a:p>
                      <a:r>
                        <a:rPr lang="en-US" sz="2000" dirty="0" err="1" smtClean="0"/>
                        <a:t>Abiraterone</a:t>
                      </a:r>
                      <a:r>
                        <a:rPr lang="en-US" sz="2000" dirty="0" smtClean="0"/>
                        <a:t> acetate</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Under study</a:t>
                      </a:r>
                      <a:endParaRPr lang="en-US" sz="2400" dirty="0"/>
                    </a:p>
                  </a:txBody>
                  <a:tcPr/>
                </a:tc>
              </a:tr>
            </a:tbl>
          </a:graphicData>
        </a:graphic>
      </p:graphicFrame>
    </p:spTree>
    <p:extLst>
      <p:ext uri="{BB962C8B-B14F-4D97-AF65-F5344CB8AC3E}">
        <p14:creationId xmlns:p14="http://schemas.microsoft.com/office/powerpoint/2010/main" val="2585330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Osilodrostat</a:t>
            </a:r>
            <a:endParaRPr lang="en-US" dirty="0"/>
          </a:p>
        </p:txBody>
      </p:sp>
      <p:sp>
        <p:nvSpPr>
          <p:cNvPr id="3" name="Content Placeholder 2"/>
          <p:cNvSpPr>
            <a:spLocks noGrp="1"/>
          </p:cNvSpPr>
          <p:nvPr>
            <p:ph idx="1"/>
          </p:nvPr>
        </p:nvSpPr>
        <p:spPr/>
        <p:txBody>
          <a:bodyPr/>
          <a:lstStyle/>
          <a:p>
            <a:r>
              <a:rPr lang="en-US" dirty="0" smtClean="0"/>
              <a:t>Inhibits </a:t>
            </a:r>
            <a:r>
              <a:rPr lang="en-US" dirty="0"/>
              <a:t>aldosterone synthase </a:t>
            </a:r>
            <a:r>
              <a:rPr lang="en-US" dirty="0" smtClean="0"/>
              <a:t> </a:t>
            </a:r>
          </a:p>
          <a:p>
            <a:r>
              <a:rPr lang="en-US" dirty="0" smtClean="0">
                <a:latin typeface="Times New Roman"/>
                <a:cs typeface="Times New Roman"/>
              </a:rPr>
              <a:t>↓BP </a:t>
            </a:r>
            <a:r>
              <a:rPr lang="en-US" dirty="0" smtClean="0"/>
              <a:t>in </a:t>
            </a:r>
            <a:r>
              <a:rPr lang="en-US" dirty="0"/>
              <a:t>patients with </a:t>
            </a:r>
            <a:r>
              <a:rPr lang="en-US" b="1" dirty="0"/>
              <a:t>essential </a:t>
            </a:r>
            <a:r>
              <a:rPr lang="en-US" b="1" dirty="0" smtClean="0"/>
              <a:t>HTN </a:t>
            </a:r>
            <a:r>
              <a:rPr lang="en-US" dirty="0" smtClean="0"/>
              <a:t>and </a:t>
            </a:r>
            <a:r>
              <a:rPr lang="en-US" b="1" dirty="0"/>
              <a:t>primary </a:t>
            </a:r>
            <a:r>
              <a:rPr lang="en-US" b="1" dirty="0" err="1" smtClean="0"/>
              <a:t>aldosteronism</a:t>
            </a:r>
            <a:endParaRPr lang="en-US" b="1" dirty="0"/>
          </a:p>
        </p:txBody>
      </p:sp>
    </p:spTree>
    <p:extLst>
      <p:ext uri="{BB962C8B-B14F-4D97-AF65-F5344CB8AC3E}">
        <p14:creationId xmlns:p14="http://schemas.microsoft.com/office/powerpoint/2010/main" val="1902176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56184"/>
          </a:xfrm>
        </p:spPr>
        <p:txBody>
          <a:bodyPr/>
          <a:lstStyle/>
          <a:p>
            <a:r>
              <a:rPr lang="en-US" dirty="0" err="1" smtClean="0"/>
              <a:t>Osilodrostat</a:t>
            </a:r>
            <a:r>
              <a:rPr lang="en-US" dirty="0" smtClean="0"/>
              <a:t/>
            </a:r>
            <a:br>
              <a:rPr lang="en-US" dirty="0" smtClean="0"/>
            </a:br>
            <a:r>
              <a:rPr lang="en-US" dirty="0" smtClean="0"/>
              <a:t>(</a:t>
            </a:r>
            <a:r>
              <a:rPr lang="en-US" b="0" dirty="0"/>
              <a:t>Enzyme </a:t>
            </a:r>
            <a:r>
              <a:rPr lang="en-US" b="0" dirty="0" smtClean="0"/>
              <a:t>inhibition)</a:t>
            </a:r>
            <a:endParaRPr lang="en-US" dirty="0"/>
          </a:p>
        </p:txBody>
      </p:sp>
      <p:sp>
        <p:nvSpPr>
          <p:cNvPr id="3" name="Content Placeholder 2"/>
          <p:cNvSpPr>
            <a:spLocks noGrp="1"/>
          </p:cNvSpPr>
          <p:nvPr>
            <p:ph idx="1"/>
          </p:nvPr>
        </p:nvSpPr>
        <p:spPr>
          <a:xfrm>
            <a:off x="395536" y="1988840"/>
            <a:ext cx="8229600" cy="4680520"/>
          </a:xfrm>
        </p:spPr>
        <p:txBody>
          <a:bodyPr>
            <a:normAutofit/>
          </a:bodyPr>
          <a:lstStyle/>
          <a:p>
            <a:r>
              <a:rPr lang="en-US" dirty="0" smtClean="0">
                <a:latin typeface="Times New Roman"/>
                <a:cs typeface="Times New Roman"/>
              </a:rPr>
              <a:t>↑</a:t>
            </a:r>
            <a:r>
              <a:rPr lang="en-US" dirty="0" smtClean="0"/>
              <a:t> </a:t>
            </a:r>
            <a:r>
              <a:rPr lang="en-US" dirty="0"/>
              <a:t>ACTH </a:t>
            </a:r>
            <a:endParaRPr lang="en-US" dirty="0" smtClean="0"/>
          </a:p>
          <a:p>
            <a:r>
              <a:rPr lang="en-US" dirty="0" smtClean="0">
                <a:latin typeface="Times New Roman"/>
                <a:cs typeface="Times New Roman"/>
              </a:rPr>
              <a:t>↑</a:t>
            </a:r>
            <a:r>
              <a:rPr lang="en-US" dirty="0" smtClean="0"/>
              <a:t>11-deoxycorticosterone</a:t>
            </a:r>
            <a:r>
              <a:rPr lang="en-US" dirty="0"/>
              <a:t> </a:t>
            </a:r>
            <a:r>
              <a:rPr lang="en-US" dirty="0" smtClean="0"/>
              <a:t>(DOC)</a:t>
            </a:r>
          </a:p>
          <a:p>
            <a:r>
              <a:rPr lang="en-US" dirty="0" smtClean="0"/>
              <a:t>Hypertension</a:t>
            </a:r>
            <a:endParaRPr lang="en-US" dirty="0"/>
          </a:p>
          <a:p>
            <a:r>
              <a:rPr lang="en-US" dirty="0" smtClean="0"/>
              <a:t>Hypokalemia </a:t>
            </a:r>
          </a:p>
          <a:p>
            <a:r>
              <a:rPr lang="en-US" dirty="0">
                <a:latin typeface="Times New Roman"/>
                <a:cs typeface="Times New Roman"/>
              </a:rPr>
              <a:t>↑ </a:t>
            </a:r>
            <a:r>
              <a:rPr lang="en-US" dirty="0" smtClean="0"/>
              <a:t>androgens </a:t>
            </a:r>
            <a:r>
              <a:rPr lang="en-US" dirty="0"/>
              <a:t>through higher CYP17 </a:t>
            </a:r>
            <a:r>
              <a:rPr lang="en-US" dirty="0" smtClean="0"/>
              <a:t>activity that </a:t>
            </a:r>
            <a:r>
              <a:rPr lang="en-US" dirty="0"/>
              <a:t>may lead to </a:t>
            </a:r>
            <a:r>
              <a:rPr lang="en-US" dirty="0" smtClean="0">
                <a:latin typeface="Times New Roman"/>
                <a:cs typeface="Times New Roman"/>
              </a:rPr>
              <a:t>↑</a:t>
            </a:r>
            <a:r>
              <a:rPr lang="en-US" dirty="0" smtClean="0"/>
              <a:t> </a:t>
            </a:r>
            <a:r>
              <a:rPr lang="en-US" dirty="0"/>
              <a:t>testosterone levels </a:t>
            </a:r>
            <a:endParaRPr lang="en-US" dirty="0" smtClean="0"/>
          </a:p>
          <a:p>
            <a:pPr lvl="1"/>
            <a:r>
              <a:rPr lang="en-US" dirty="0" smtClean="0"/>
              <a:t>Hirsutism</a:t>
            </a:r>
            <a:endParaRPr lang="en-US" dirty="0"/>
          </a:p>
        </p:txBody>
      </p:sp>
    </p:spTree>
    <p:extLst>
      <p:ext uri="{BB962C8B-B14F-4D97-AF65-F5344CB8AC3E}">
        <p14:creationId xmlns:p14="http://schemas.microsoft.com/office/powerpoint/2010/main" val="3092874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4570"/>
            <a:ext cx="8928992" cy="874150"/>
          </a:xfrm>
        </p:spPr>
        <p:txBody>
          <a:bodyPr>
            <a:noAutofit/>
          </a:bodyPr>
          <a:lstStyle/>
          <a:p>
            <a:r>
              <a:rPr lang="en-US" sz="2800" b="0" dirty="0"/>
              <a:t>Medical treatment options for Cushing’s syndrome </a:t>
            </a:r>
            <a:r>
              <a:rPr lang="en-US" sz="2800" b="0" dirty="0" smtClean="0"/>
              <a:t>to </a:t>
            </a:r>
            <a:br>
              <a:rPr lang="en-US" sz="2800" b="0" dirty="0" smtClean="0"/>
            </a:br>
            <a:r>
              <a:rPr lang="en-US" sz="2800" b="0" dirty="0" smtClean="0"/>
              <a:t>directed adrenal </a:t>
            </a:r>
            <a:r>
              <a:rPr lang="en-US" sz="2800" b="0" dirty="0"/>
              <a:t>glands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76936"/>
              </p:ext>
            </p:extLst>
          </p:nvPr>
        </p:nvGraphicFramePr>
        <p:xfrm>
          <a:off x="107507" y="980729"/>
          <a:ext cx="8856980" cy="5760640"/>
        </p:xfrm>
        <a:graphic>
          <a:graphicData uri="http://schemas.openxmlformats.org/drawingml/2006/table">
            <a:tbl>
              <a:tblPr firstRow="1" bandRow="1">
                <a:tableStyleId>{5C22544A-7EE6-4342-B048-85BDC9FD1C3A}</a:tableStyleId>
              </a:tblPr>
              <a:tblGrid>
                <a:gridCol w="1440157"/>
                <a:gridCol w="1029577"/>
                <a:gridCol w="1532939"/>
                <a:gridCol w="1532939"/>
                <a:gridCol w="1017113"/>
                <a:gridCol w="1080120"/>
                <a:gridCol w="1224135"/>
              </a:tblGrid>
              <a:tr h="885095">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bg1"/>
                          </a:solidFill>
                          <a:latin typeface="+mn-lt"/>
                          <a:ea typeface="+mn-ea"/>
                          <a:cs typeface="+mn-cs"/>
                        </a:rPr>
                        <a:t>Novel steroidogenesis inhibitors in phase III trials</a:t>
                      </a:r>
                      <a:endParaRPr lang="en-US" sz="2400" dirty="0" smtClean="0">
                        <a:solidFill>
                          <a:schemeClr val="bg1"/>
                        </a:solidFill>
                      </a:endParaRPr>
                    </a:p>
                    <a:p>
                      <a:r>
                        <a:rPr lang="en-US" sz="2000" b="1" i="0" u="none" strike="noStrike" kern="1200" baseline="0" dirty="0" err="1" smtClean="0">
                          <a:solidFill>
                            <a:srgbClr val="FF0000"/>
                          </a:solidFill>
                          <a:latin typeface="+mn-lt"/>
                          <a:ea typeface="+mn-ea"/>
                          <a:cs typeface="+mn-cs"/>
                        </a:rPr>
                        <a:t>Levoketoconazole</a:t>
                      </a:r>
                      <a:r>
                        <a:rPr lang="en-US" sz="2000" b="1" i="0" u="none" strike="noStrike" kern="1200" baseline="0" dirty="0" smtClean="0">
                          <a:solidFill>
                            <a:srgbClr val="FF0000"/>
                          </a:solidFill>
                          <a:latin typeface="+mn-lt"/>
                          <a:ea typeface="+mn-ea"/>
                          <a:cs typeface="+mn-cs"/>
                        </a:rPr>
                        <a:t> </a:t>
                      </a:r>
                      <a:r>
                        <a:rPr lang="en-US" sz="2000" b="0" i="0" u="none" strike="noStrike" kern="1200" baseline="0" dirty="0" smtClean="0">
                          <a:solidFill>
                            <a:schemeClr val="dk1"/>
                          </a:solidFill>
                          <a:latin typeface="+mn-lt"/>
                          <a:ea typeface="+mn-ea"/>
                          <a:cs typeface="+mn-cs"/>
                        </a:rPr>
                        <a:t>(COR-003) Imidazole</a:t>
                      </a:r>
                      <a:endParaRPr lang="en-US" sz="2400" b="0" i="0" u="none" strike="noStrike" kern="1200" baseline="0" dirty="0" smtClean="0">
                        <a:solidFill>
                          <a:srgbClr val="FF0000"/>
                        </a:solidFill>
                        <a:latin typeface="+mn-lt"/>
                        <a:ea typeface="+mn-ea"/>
                        <a:cs typeface="+mn-cs"/>
                      </a:endParaRPr>
                    </a:p>
                  </a:txBody>
                  <a:tcPr/>
                </a:tc>
                <a:tc hMerge="1">
                  <a:txBody>
                    <a:bodyPr/>
                    <a:lstStyle/>
                    <a:p>
                      <a:endParaRPr lang="en-US" sz="2000" dirty="0">
                        <a:solidFill>
                          <a:srgbClr val="FFFF00"/>
                        </a:solidFill>
                      </a:endParaRPr>
                    </a:p>
                  </a:txBody>
                  <a:tcPr vert="vert"/>
                </a:tc>
                <a:tc hMerge="1">
                  <a:txBody>
                    <a:bodyPr/>
                    <a:lstStyle/>
                    <a:p>
                      <a:endParaRPr lang="en-US"/>
                    </a:p>
                  </a:txBody>
                  <a:tcPr/>
                </a:tc>
                <a:tc hMerge="1">
                  <a:txBody>
                    <a:bodyPr/>
                    <a:lstStyle/>
                    <a:p>
                      <a:endParaRPr lang="en-US" sz="2000" dirty="0">
                        <a:solidFill>
                          <a:srgbClr val="FFFF00"/>
                        </a:solidFill>
                      </a:endParaRPr>
                    </a:p>
                  </a:txBody>
                  <a:tcPr vert="vert"/>
                </a:tc>
                <a:tc hMerge="1">
                  <a:txBody>
                    <a:bodyPr/>
                    <a:lstStyle/>
                    <a:p>
                      <a:endParaRPr lang="en-US" sz="2000" dirty="0">
                        <a:solidFill>
                          <a:srgbClr val="FFFF00"/>
                        </a:solidFill>
                      </a:endParaRPr>
                    </a:p>
                  </a:txBody>
                  <a:tcPr/>
                </a:tc>
                <a:tc hMerge="1">
                  <a:txBody>
                    <a:bodyPr/>
                    <a:lstStyle/>
                    <a:p>
                      <a:endParaRPr lang="en-US"/>
                    </a:p>
                  </a:txBody>
                  <a:tcPr/>
                </a:tc>
                <a:tc hMerge="1">
                  <a:txBody>
                    <a:bodyPr/>
                    <a:lstStyle/>
                    <a:p>
                      <a:endParaRPr lang="en-US" sz="2000" dirty="0">
                        <a:solidFill>
                          <a:srgbClr val="FFFF00"/>
                        </a:solidFill>
                      </a:endParaRPr>
                    </a:p>
                  </a:txBody>
                  <a:tcPr vert="vert"/>
                </a:tc>
              </a:tr>
              <a:tr h="1497853">
                <a:tc>
                  <a:txBody>
                    <a:bodyPr/>
                    <a:lstStyle/>
                    <a:p>
                      <a:r>
                        <a:rPr lang="en-US" sz="2000" b="0" i="0" u="none" strike="noStrike" kern="1200" baseline="0" dirty="0" smtClean="0">
                          <a:solidFill>
                            <a:srgbClr val="FFFF00"/>
                          </a:solidFill>
                          <a:latin typeface="+mn-lt"/>
                          <a:ea typeface="+mn-ea"/>
                          <a:cs typeface="+mn-cs"/>
                        </a:rPr>
                        <a:t>Mechanism </a:t>
                      </a:r>
                    </a:p>
                    <a:p>
                      <a:r>
                        <a:rPr lang="en-US" sz="2000" b="0" i="0" u="none" strike="noStrike" kern="1200" baseline="0" dirty="0" smtClean="0">
                          <a:solidFill>
                            <a:srgbClr val="FFFF00"/>
                          </a:solidFill>
                          <a:latin typeface="+mn-lt"/>
                          <a:ea typeface="+mn-ea"/>
                          <a:cs typeface="+mn-cs"/>
                        </a:rPr>
                        <a:t>of action</a:t>
                      </a:r>
                      <a:endParaRPr lang="en-US" sz="2000" dirty="0">
                        <a:solidFill>
                          <a:srgbClr val="FFFF00"/>
                        </a:solidFill>
                      </a:endParaRPr>
                    </a:p>
                  </a:txBody>
                  <a:tcPr/>
                </a:tc>
                <a:tc>
                  <a:txBody>
                    <a:bodyPr/>
                    <a:lstStyle/>
                    <a:p>
                      <a:r>
                        <a:rPr lang="en-US" sz="2000" b="0" i="0" u="none" strike="noStrike" kern="1200" baseline="0" dirty="0" smtClean="0">
                          <a:solidFill>
                            <a:srgbClr val="FFFF00"/>
                          </a:solidFill>
                          <a:latin typeface="+mn-lt"/>
                          <a:ea typeface="+mn-ea"/>
                          <a:cs typeface="+mn-cs"/>
                        </a:rPr>
                        <a:t>Dose</a:t>
                      </a:r>
                      <a:endParaRPr lang="en-US" sz="2000" dirty="0">
                        <a:solidFill>
                          <a:srgbClr val="FFFF00"/>
                        </a:solidFill>
                      </a:endParaRPr>
                    </a:p>
                  </a:txBody>
                  <a:tcPr/>
                </a:tc>
                <a:tc>
                  <a:txBody>
                    <a:bodyPr/>
                    <a:lstStyle/>
                    <a:p>
                      <a:r>
                        <a:rPr lang="en-US" sz="2000" b="0" i="0" u="none" strike="noStrike" kern="1200" baseline="0" dirty="0" smtClean="0">
                          <a:solidFill>
                            <a:srgbClr val="FFFF00"/>
                          </a:solidFill>
                          <a:latin typeface="+mn-lt"/>
                          <a:ea typeface="+mn-ea"/>
                          <a:cs typeface="+mn-cs"/>
                        </a:rPr>
                        <a:t>Effectiveness</a:t>
                      </a:r>
                      <a:endParaRPr lang="en-US" sz="2000" dirty="0">
                        <a:solidFill>
                          <a:srgbClr val="FFFF00"/>
                        </a:solidFill>
                      </a:endParaRPr>
                    </a:p>
                  </a:txBody>
                  <a:tcPr/>
                </a:tc>
                <a:tc>
                  <a:txBody>
                    <a:bodyPr/>
                    <a:lstStyle/>
                    <a:p>
                      <a:r>
                        <a:rPr lang="en-US" sz="1800" b="0" i="0" u="none" strike="noStrike" kern="1200" baseline="0" dirty="0" smtClean="0">
                          <a:solidFill>
                            <a:srgbClr val="FFFF00"/>
                          </a:solidFill>
                          <a:latin typeface="+mn-lt"/>
                          <a:ea typeface="+mn-ea"/>
                          <a:cs typeface="+mn-cs"/>
                        </a:rPr>
                        <a:t>Side effects</a:t>
                      </a:r>
                      <a:endParaRPr lang="en-US" sz="2000" dirty="0">
                        <a:solidFill>
                          <a:srgbClr val="FFFF00"/>
                        </a:solidFill>
                      </a:endParaRPr>
                    </a:p>
                  </a:txBody>
                  <a:tcPr vert="vert"/>
                </a:tc>
                <a:tc gridSpan="2">
                  <a:txBody>
                    <a:bodyPr/>
                    <a:lstStyle/>
                    <a:p>
                      <a:r>
                        <a:rPr lang="en-US" sz="1800" b="0" i="0" u="none" strike="noStrike" kern="1200" baseline="0" dirty="0" smtClean="0">
                          <a:solidFill>
                            <a:srgbClr val="FFFF00"/>
                          </a:solidFill>
                          <a:latin typeface="+mn-lt"/>
                          <a:ea typeface="+mn-ea"/>
                          <a:cs typeface="+mn-cs"/>
                        </a:rPr>
                        <a:t>Approval status/use </a:t>
                      </a:r>
                    </a:p>
                    <a:p>
                      <a:r>
                        <a:rPr lang="en-US" sz="1800" b="0" i="0" u="none" strike="noStrike" kern="1200" baseline="0" dirty="0" smtClean="0">
                          <a:solidFill>
                            <a:srgbClr val="FFFF00"/>
                          </a:solidFill>
                          <a:latin typeface="+mn-lt"/>
                          <a:ea typeface="+mn-ea"/>
                          <a:cs typeface="+mn-cs"/>
                        </a:rPr>
                        <a:t>FDA</a:t>
                      </a:r>
                      <a:r>
                        <a:rPr lang="en-US" sz="2000" b="1" i="0" u="none" strike="noStrike" kern="1200" baseline="0" dirty="0" smtClean="0">
                          <a:solidFill>
                            <a:srgbClr val="FFFF00"/>
                          </a:solidFill>
                          <a:latin typeface="+mn-lt"/>
                          <a:ea typeface="+mn-ea"/>
                          <a:cs typeface="+mn-cs"/>
                        </a:rPr>
                        <a:t>                 </a:t>
                      </a:r>
                      <a:r>
                        <a:rPr lang="en-US" sz="1800" b="0" i="0" u="none" strike="noStrike" kern="1200" baseline="0" dirty="0" smtClean="0">
                          <a:solidFill>
                            <a:srgbClr val="FFFF00"/>
                          </a:solidFill>
                          <a:latin typeface="+mn-lt"/>
                          <a:ea typeface="+mn-ea"/>
                          <a:cs typeface="+mn-cs"/>
                        </a:rPr>
                        <a:t>EMA</a:t>
                      </a:r>
                      <a:endParaRPr lang="en-US" sz="2000" dirty="0">
                        <a:solidFill>
                          <a:srgbClr val="FFFF00"/>
                        </a:solidFill>
                      </a:endParaRPr>
                    </a:p>
                  </a:txBody>
                  <a:tcPr/>
                </a:tc>
                <a:tc hMerge="1">
                  <a:txBody>
                    <a:bodyPr/>
                    <a:lstStyle/>
                    <a:p>
                      <a:endParaRPr lang="en-US" sz="2000" dirty="0"/>
                    </a:p>
                  </a:txBody>
                  <a:tcPr vert="vert"/>
                </a:tc>
                <a:tc>
                  <a:txBody>
                    <a:bodyPr/>
                    <a:lstStyle/>
                    <a:p>
                      <a:r>
                        <a:rPr lang="en-US" sz="1800" b="0" i="0" u="none" strike="noStrike" kern="1200" baseline="0" dirty="0" smtClean="0">
                          <a:solidFill>
                            <a:srgbClr val="FFFF00"/>
                          </a:solidFill>
                          <a:latin typeface="+mn-lt"/>
                          <a:ea typeface="+mn-ea"/>
                          <a:cs typeface="+mn-cs"/>
                        </a:rPr>
                        <a:t>Clinical trials</a:t>
                      </a:r>
                      <a:endParaRPr lang="en-US" sz="2000" dirty="0">
                        <a:solidFill>
                          <a:srgbClr val="FFFF00"/>
                        </a:solidFill>
                      </a:endParaRPr>
                    </a:p>
                  </a:txBody>
                  <a:tcPr vert="vert"/>
                </a:tc>
              </a:tr>
              <a:tr h="3377692">
                <a:tc>
                  <a:txBody>
                    <a:bodyPr/>
                    <a:lstStyle/>
                    <a:p>
                      <a:r>
                        <a:rPr lang="en-US" sz="1800" b="0" i="0" u="none" strike="noStrike" kern="1200" baseline="0" dirty="0" smtClean="0">
                          <a:solidFill>
                            <a:schemeClr val="dk1"/>
                          </a:solidFill>
                          <a:latin typeface="+mn-lt"/>
                          <a:ea typeface="+mn-ea"/>
                          <a:cs typeface="+mn-cs"/>
                        </a:rPr>
                        <a:t>Inhibits </a:t>
                      </a:r>
                      <a:r>
                        <a:rPr lang="en-US" sz="1800" b="0" i="0" u="none" strike="noStrike" kern="1200" baseline="0" dirty="0" err="1" smtClean="0">
                          <a:solidFill>
                            <a:schemeClr val="dk1"/>
                          </a:solidFill>
                          <a:latin typeface="+mn-lt"/>
                          <a:ea typeface="+mn-ea"/>
                          <a:cs typeface="+mn-cs"/>
                        </a:rPr>
                        <a:t>StAR</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CYP11A1,</a:t>
                      </a:r>
                    </a:p>
                    <a:p>
                      <a:r>
                        <a:rPr lang="en-US" sz="1800" b="0" i="0" u="none" strike="noStrike" kern="1200" baseline="0" dirty="0" smtClean="0">
                          <a:solidFill>
                            <a:schemeClr val="dk1"/>
                          </a:solidFill>
                          <a:latin typeface="+mn-lt"/>
                          <a:ea typeface="+mn-ea"/>
                          <a:cs typeface="+mn-cs"/>
                        </a:rPr>
                        <a:t>CYP21A2,</a:t>
                      </a:r>
                    </a:p>
                    <a:p>
                      <a:r>
                        <a:rPr lang="en-US" sz="1800" b="0" i="0" u="none" strike="noStrike" kern="1200" baseline="0" dirty="0" smtClean="0">
                          <a:solidFill>
                            <a:schemeClr val="dk1"/>
                          </a:solidFill>
                          <a:latin typeface="+mn-lt"/>
                          <a:ea typeface="+mn-ea"/>
                          <a:cs typeface="+mn-cs"/>
                        </a:rPr>
                        <a:t>CYP11B1, CYP17</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150–600 mg BID</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Phase III: UFC normalized</a:t>
                      </a:r>
                    </a:p>
                    <a:p>
                      <a:r>
                        <a:rPr lang="en-US" sz="1800" b="0" i="0" u="none" strike="noStrike" kern="1200" baseline="0" dirty="0" smtClean="0">
                          <a:solidFill>
                            <a:schemeClr val="dk1"/>
                          </a:solidFill>
                          <a:latin typeface="+mn-lt"/>
                          <a:ea typeface="+mn-ea"/>
                          <a:cs typeface="+mn-cs"/>
                        </a:rPr>
                        <a:t>in 38–48%</a:t>
                      </a:r>
                      <a:endParaRPr lang="en-US" sz="2000" dirty="0"/>
                    </a:p>
                  </a:txBody>
                  <a:tcPr/>
                </a:tc>
                <a:tc>
                  <a:txBody>
                    <a:bodyPr/>
                    <a:lstStyle/>
                    <a:p>
                      <a:r>
                        <a:rPr lang="en-US" sz="1800" b="1" i="0" u="none" strike="noStrike" kern="1200" baseline="0" dirty="0" smtClean="0">
                          <a:solidFill>
                            <a:schemeClr val="dk1"/>
                          </a:solidFill>
                          <a:latin typeface="+mn-lt"/>
                          <a:ea typeface="+mn-ea"/>
                          <a:cs typeface="+mn-cs"/>
                        </a:rPr>
                        <a:t>Nausea</a:t>
                      </a:r>
                      <a:r>
                        <a:rPr lang="en-US" sz="1800" b="0" i="0" u="none" strike="noStrike" kern="1200" baseline="0" dirty="0" smtClean="0">
                          <a:solidFill>
                            <a:schemeClr val="dk1"/>
                          </a:solidFill>
                          <a:latin typeface="+mn-lt"/>
                          <a:ea typeface="+mn-ea"/>
                          <a:cs typeface="+mn-cs"/>
                        </a:rPr>
                        <a:t>, headache,</a:t>
                      </a:r>
                    </a:p>
                    <a:p>
                      <a:r>
                        <a:rPr lang="en-US" sz="1800" b="0" i="0" u="none" strike="noStrike" kern="1200" baseline="0" dirty="0" smtClean="0">
                          <a:solidFill>
                            <a:schemeClr val="dk1"/>
                          </a:solidFill>
                          <a:latin typeface="+mn-lt"/>
                          <a:ea typeface="+mn-ea"/>
                          <a:cs typeface="+mn-cs"/>
                        </a:rPr>
                        <a:t>edema, liver</a:t>
                      </a:r>
                    </a:p>
                    <a:p>
                      <a:r>
                        <a:rPr lang="en-US" sz="1800" b="0" i="0" u="none" strike="noStrike" kern="1200" baseline="0" dirty="0" smtClean="0">
                          <a:solidFill>
                            <a:schemeClr val="dk1"/>
                          </a:solidFill>
                          <a:latin typeface="+mn-lt"/>
                          <a:ea typeface="+mn-ea"/>
                          <a:cs typeface="+mn-cs"/>
                        </a:rPr>
                        <a:t>enzyme increase,</a:t>
                      </a:r>
                    </a:p>
                    <a:p>
                      <a:r>
                        <a:rPr lang="en-US" sz="1800" b="0" i="0" u="none" strike="noStrike" kern="1200" baseline="0" dirty="0" smtClean="0">
                          <a:solidFill>
                            <a:schemeClr val="dk1"/>
                          </a:solidFill>
                          <a:latin typeface="+mn-lt"/>
                          <a:ea typeface="+mn-ea"/>
                          <a:cs typeface="+mn-cs"/>
                        </a:rPr>
                        <a:t>AI</a:t>
                      </a:r>
                      <a:endParaRPr lang="en-US" sz="1800" b="1" i="0" u="none" strike="noStrike" kern="1200" baseline="0" dirty="0" smtClean="0">
                        <a:solidFill>
                          <a:schemeClr val="dk1"/>
                        </a:solidFill>
                        <a:latin typeface="+mn-lt"/>
                        <a:ea typeface="+mn-ea"/>
                        <a:cs typeface="+mn-cs"/>
                      </a:endParaRPr>
                    </a:p>
                  </a:txBody>
                  <a:tcPr/>
                </a:tc>
                <a:tc>
                  <a:txBody>
                    <a:bodyPr/>
                    <a:lstStyle/>
                    <a:p>
                      <a:r>
                        <a:rPr lang="en-US" sz="1800" b="0" i="0" u="none" strike="noStrike" kern="1200" baseline="0" dirty="0" smtClean="0">
                          <a:solidFill>
                            <a:schemeClr val="dk1"/>
                          </a:solidFill>
                          <a:latin typeface="+mn-lt"/>
                          <a:ea typeface="+mn-ea"/>
                          <a:cs typeface="+mn-cs"/>
                        </a:rPr>
                        <a:t>Not approved</a:t>
                      </a:r>
                      <a:endParaRPr lang="en-US" sz="2000" dirty="0"/>
                    </a:p>
                  </a:txBody>
                  <a:tcPr vert="vert"/>
                </a:tc>
                <a:tc>
                  <a:txBody>
                    <a:bodyPr/>
                    <a:lstStyle/>
                    <a:p>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Ongoing phase III</a:t>
                      </a:r>
                    </a:p>
                    <a:p>
                      <a:r>
                        <a:rPr lang="en-US" sz="1800" b="0" i="0" u="none" strike="noStrike" kern="1200" baseline="0" dirty="0" smtClean="0">
                          <a:solidFill>
                            <a:schemeClr val="dk1"/>
                          </a:solidFill>
                          <a:latin typeface="+mn-lt"/>
                          <a:ea typeface="+mn-ea"/>
                          <a:cs typeface="+mn-cs"/>
                        </a:rPr>
                        <a:t>SONICS and LOGICS</a:t>
                      </a:r>
                      <a:endParaRPr lang="en-US" sz="2000" dirty="0"/>
                    </a:p>
                  </a:txBody>
                  <a:tcPr vert="vert"/>
                </a:tc>
              </a:tr>
            </a:tbl>
          </a:graphicData>
        </a:graphic>
      </p:graphicFrame>
    </p:spTree>
    <p:extLst>
      <p:ext uri="{BB962C8B-B14F-4D97-AF65-F5344CB8AC3E}">
        <p14:creationId xmlns:p14="http://schemas.microsoft.com/office/powerpoint/2010/main" val="2247978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Levoketoconazole</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a:t>Significant reductions were</a:t>
            </a:r>
          </a:p>
          <a:p>
            <a:r>
              <a:rPr lang="en-US" dirty="0" smtClean="0">
                <a:latin typeface="Times New Roman"/>
                <a:cs typeface="Times New Roman"/>
              </a:rPr>
              <a:t>↓FBS</a:t>
            </a:r>
            <a:endParaRPr lang="en-US" dirty="0"/>
          </a:p>
          <a:p>
            <a:r>
              <a:rPr lang="en-US" dirty="0" smtClean="0">
                <a:latin typeface="Times New Roman"/>
                <a:cs typeface="Times New Roman"/>
              </a:rPr>
              <a:t>↓</a:t>
            </a:r>
            <a:r>
              <a:rPr lang="en-US" dirty="0" smtClean="0"/>
              <a:t>HbA1c</a:t>
            </a:r>
            <a:endParaRPr lang="en-US" dirty="0"/>
          </a:p>
          <a:p>
            <a:r>
              <a:rPr lang="en-US" dirty="0" smtClean="0">
                <a:latin typeface="Times New Roman"/>
                <a:cs typeface="Times New Roman"/>
              </a:rPr>
              <a:t>↓</a:t>
            </a:r>
            <a:r>
              <a:rPr lang="en-US" dirty="0" smtClean="0"/>
              <a:t>LDL cholesterol</a:t>
            </a:r>
          </a:p>
          <a:p>
            <a:r>
              <a:rPr lang="en-US" dirty="0" smtClean="0"/>
              <a:t>and</a:t>
            </a:r>
            <a:endParaRPr lang="en-US" dirty="0"/>
          </a:p>
          <a:p>
            <a:r>
              <a:rPr lang="en-US" dirty="0" smtClean="0"/>
              <a:t>BP (</a:t>
            </a:r>
            <a:r>
              <a:rPr lang="en-US" dirty="0"/>
              <a:t>no significant changes </a:t>
            </a:r>
            <a:r>
              <a:rPr lang="en-US" dirty="0" smtClean="0"/>
              <a:t>)</a:t>
            </a:r>
            <a:endParaRPr lang="en-US" dirty="0"/>
          </a:p>
          <a:p>
            <a:r>
              <a:rPr lang="en-US" dirty="0" smtClean="0">
                <a:latin typeface="Times New Roman"/>
                <a:cs typeface="Times New Roman"/>
              </a:rPr>
              <a:t>↑ HDL (</a:t>
            </a:r>
            <a:r>
              <a:rPr lang="en-US" dirty="0" smtClean="0"/>
              <a:t>slight)</a:t>
            </a:r>
          </a:p>
          <a:p>
            <a:r>
              <a:rPr lang="en-US" dirty="0" smtClean="0">
                <a:latin typeface="Times New Roman"/>
                <a:cs typeface="Times New Roman"/>
              </a:rPr>
              <a:t>↑ </a:t>
            </a:r>
            <a:r>
              <a:rPr lang="en-US" dirty="0" smtClean="0"/>
              <a:t>Triglycerides </a:t>
            </a:r>
            <a:r>
              <a:rPr lang="en-US" dirty="0">
                <a:latin typeface="Times New Roman"/>
                <a:cs typeface="Times New Roman"/>
              </a:rPr>
              <a:t>(</a:t>
            </a:r>
            <a:r>
              <a:rPr lang="en-US" dirty="0"/>
              <a:t>slight)</a:t>
            </a:r>
          </a:p>
        </p:txBody>
      </p:sp>
    </p:spTree>
    <p:extLst>
      <p:ext uri="{BB962C8B-B14F-4D97-AF65-F5344CB8AC3E}">
        <p14:creationId xmlns:p14="http://schemas.microsoft.com/office/powerpoint/2010/main" val="1825697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Levoketoconazole</a:t>
            </a:r>
            <a:endParaRPr lang="en-US" dirty="0"/>
          </a:p>
        </p:txBody>
      </p:sp>
      <p:sp>
        <p:nvSpPr>
          <p:cNvPr id="3" name="Content Placeholder 2"/>
          <p:cNvSpPr>
            <a:spLocks noGrp="1"/>
          </p:cNvSpPr>
          <p:nvPr>
            <p:ph idx="1"/>
          </p:nvPr>
        </p:nvSpPr>
        <p:spPr>
          <a:xfrm>
            <a:off x="457200" y="1600200"/>
            <a:ext cx="8229600" cy="5141168"/>
          </a:xfrm>
        </p:spPr>
        <p:txBody>
          <a:bodyPr/>
          <a:lstStyle/>
          <a:p>
            <a:r>
              <a:rPr lang="en-US" dirty="0" err="1" smtClean="0"/>
              <a:t>QTc</a:t>
            </a:r>
            <a:r>
              <a:rPr lang="en-US" dirty="0" smtClean="0"/>
              <a:t> </a:t>
            </a:r>
            <a:r>
              <a:rPr lang="en-US" dirty="0"/>
              <a:t>prolongation of 60 </a:t>
            </a:r>
            <a:r>
              <a:rPr lang="en-US" dirty="0" err="1"/>
              <a:t>ms</a:t>
            </a:r>
            <a:r>
              <a:rPr lang="en-US" dirty="0"/>
              <a:t> presented in 10.2%, and </a:t>
            </a:r>
            <a:r>
              <a:rPr lang="en-US" dirty="0" err="1" smtClean="0"/>
              <a:t>QTc</a:t>
            </a:r>
            <a:r>
              <a:rPr lang="en-US" dirty="0"/>
              <a:t> </a:t>
            </a:r>
            <a:r>
              <a:rPr lang="en-US" dirty="0" smtClean="0"/>
              <a:t>surpassed </a:t>
            </a:r>
            <a:r>
              <a:rPr lang="en-US" dirty="0"/>
              <a:t>500 </a:t>
            </a:r>
            <a:r>
              <a:rPr lang="en-US" dirty="0" err="1"/>
              <a:t>ms</a:t>
            </a:r>
            <a:r>
              <a:rPr lang="en-US" dirty="0"/>
              <a:t> in 2% of subjects</a:t>
            </a:r>
            <a:r>
              <a:rPr lang="en-US" dirty="0" smtClean="0"/>
              <a:t>.</a:t>
            </a:r>
          </a:p>
          <a:p>
            <a:r>
              <a:rPr lang="en-US" dirty="0" smtClean="0"/>
              <a:t>No </a:t>
            </a:r>
            <a:r>
              <a:rPr lang="en-US" dirty="0"/>
              <a:t>drug-related deaths</a:t>
            </a:r>
          </a:p>
        </p:txBody>
      </p:sp>
    </p:spTree>
    <p:extLst>
      <p:ext uri="{BB962C8B-B14F-4D97-AF65-F5344CB8AC3E}">
        <p14:creationId xmlns:p14="http://schemas.microsoft.com/office/powerpoint/2010/main" val="3208926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570"/>
            <a:ext cx="9036496" cy="874150"/>
          </a:xfrm>
        </p:spPr>
        <p:txBody>
          <a:bodyPr>
            <a:noAutofit/>
          </a:bodyPr>
          <a:lstStyle/>
          <a:p>
            <a:r>
              <a:rPr lang="en-US" sz="2800" b="0" dirty="0"/>
              <a:t>Medical treatment options for Cushing’s syndrome </a:t>
            </a:r>
            <a:r>
              <a:rPr lang="en-US" sz="2800" b="0" dirty="0" smtClean="0"/>
              <a:t>to </a:t>
            </a:r>
            <a:br>
              <a:rPr lang="en-US" sz="2800" b="0" dirty="0" smtClean="0"/>
            </a:br>
            <a:r>
              <a:rPr lang="en-US" sz="2800" b="0" dirty="0" smtClean="0"/>
              <a:t>directed adrenal </a:t>
            </a:r>
            <a:r>
              <a:rPr lang="en-US" sz="2800" b="0" dirty="0"/>
              <a:t>glands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580967"/>
              </p:ext>
            </p:extLst>
          </p:nvPr>
        </p:nvGraphicFramePr>
        <p:xfrm>
          <a:off x="107507" y="980728"/>
          <a:ext cx="8928989" cy="5495559"/>
        </p:xfrm>
        <a:graphic>
          <a:graphicData uri="http://schemas.openxmlformats.org/drawingml/2006/table">
            <a:tbl>
              <a:tblPr firstRow="1" bandRow="1">
                <a:tableStyleId>{5C22544A-7EE6-4342-B048-85BDC9FD1C3A}</a:tableStyleId>
              </a:tblPr>
              <a:tblGrid>
                <a:gridCol w="1440158"/>
                <a:gridCol w="1080120"/>
                <a:gridCol w="792087"/>
                <a:gridCol w="216024"/>
                <a:gridCol w="1296144"/>
                <a:gridCol w="1296144"/>
                <a:gridCol w="1080120"/>
                <a:gridCol w="1008112"/>
                <a:gridCol w="720080"/>
              </a:tblGrid>
              <a:tr h="1512168">
                <a:tc>
                  <a:txBody>
                    <a:bodyPr/>
                    <a:lstStyle/>
                    <a:p>
                      <a:r>
                        <a:rPr lang="en-US" sz="2000" b="0" i="0" u="none" strike="noStrike" kern="1200" baseline="0" dirty="0" smtClean="0">
                          <a:solidFill>
                            <a:srgbClr val="FFFF00"/>
                          </a:solidFill>
                          <a:latin typeface="+mn-lt"/>
                          <a:ea typeface="+mn-ea"/>
                          <a:cs typeface="+mn-cs"/>
                        </a:rPr>
                        <a:t>Drug Family</a:t>
                      </a:r>
                      <a:endParaRPr lang="en-US" sz="2000" dirty="0">
                        <a:solidFill>
                          <a:srgbClr val="FFFF00"/>
                        </a:solidFill>
                      </a:endParaRPr>
                    </a:p>
                  </a:txBody>
                  <a:tcPr/>
                </a:tc>
                <a:tc>
                  <a:txBody>
                    <a:bodyPr/>
                    <a:lstStyle/>
                    <a:p>
                      <a:r>
                        <a:rPr lang="en-US" sz="2000" b="0" i="0" u="none" strike="noStrike" kern="1200" baseline="0" dirty="0" smtClean="0">
                          <a:solidFill>
                            <a:srgbClr val="FFFF00"/>
                          </a:solidFill>
                          <a:latin typeface="+mn-lt"/>
                          <a:ea typeface="+mn-ea"/>
                          <a:cs typeface="+mn-cs"/>
                        </a:rPr>
                        <a:t>Mechanism </a:t>
                      </a:r>
                    </a:p>
                    <a:p>
                      <a:r>
                        <a:rPr lang="en-US" sz="2000" b="0" i="0" u="none" strike="noStrike" kern="1200" baseline="0" dirty="0" smtClean="0">
                          <a:solidFill>
                            <a:srgbClr val="FFFF00"/>
                          </a:solidFill>
                          <a:latin typeface="+mn-lt"/>
                          <a:ea typeface="+mn-ea"/>
                          <a:cs typeface="+mn-cs"/>
                        </a:rPr>
                        <a:t>of action</a:t>
                      </a:r>
                      <a:endParaRPr lang="en-US" sz="2000" dirty="0">
                        <a:solidFill>
                          <a:srgbClr val="FFFF00"/>
                        </a:solidFill>
                      </a:endParaRPr>
                    </a:p>
                  </a:txBody>
                  <a:tcPr vert="vert"/>
                </a:tc>
                <a:tc>
                  <a:txBody>
                    <a:bodyPr/>
                    <a:lstStyle/>
                    <a:p>
                      <a:r>
                        <a:rPr lang="en-US" sz="2000" b="0" i="0" u="none" strike="noStrike" kern="1200" baseline="0" dirty="0" smtClean="0">
                          <a:solidFill>
                            <a:srgbClr val="FFFF00"/>
                          </a:solidFill>
                          <a:latin typeface="+mn-lt"/>
                          <a:ea typeface="+mn-ea"/>
                          <a:cs typeface="+mn-cs"/>
                        </a:rPr>
                        <a:t>Dose</a:t>
                      </a:r>
                      <a:endParaRPr lang="en-US" sz="2000" dirty="0">
                        <a:solidFill>
                          <a:srgbClr val="FFFF00"/>
                        </a:solidFill>
                      </a:endParaRPr>
                    </a:p>
                  </a:txBody>
                  <a:tcPr vert="vert"/>
                </a:tc>
                <a:tc gridSpan="2">
                  <a:txBody>
                    <a:bodyPr/>
                    <a:lstStyle/>
                    <a:p>
                      <a:r>
                        <a:rPr lang="en-US" sz="2000" b="0" i="0" u="none" strike="noStrike" kern="1200" baseline="0" dirty="0" smtClean="0">
                          <a:solidFill>
                            <a:srgbClr val="FFFF00"/>
                          </a:solidFill>
                          <a:latin typeface="+mn-lt"/>
                          <a:ea typeface="+mn-ea"/>
                          <a:cs typeface="+mn-cs"/>
                        </a:rPr>
                        <a:t>Effectiveness</a:t>
                      </a:r>
                      <a:endParaRPr lang="en-US" sz="2000" dirty="0">
                        <a:solidFill>
                          <a:srgbClr val="FFFF00"/>
                        </a:solidFill>
                      </a:endParaRPr>
                    </a:p>
                  </a:txBody>
                  <a:tcPr vert="vert"/>
                </a:tc>
                <a:tc hMerge="1">
                  <a:txBody>
                    <a:bodyPr/>
                    <a:lstStyle/>
                    <a:p>
                      <a:endParaRPr lang="en-US"/>
                    </a:p>
                  </a:txBody>
                  <a:tcPr/>
                </a:tc>
                <a:tc>
                  <a:txBody>
                    <a:bodyPr/>
                    <a:lstStyle/>
                    <a:p>
                      <a:r>
                        <a:rPr lang="en-US" sz="1800" b="0" i="0" u="none" strike="noStrike" kern="1200" baseline="0" dirty="0" smtClean="0">
                          <a:solidFill>
                            <a:srgbClr val="FFFF00"/>
                          </a:solidFill>
                          <a:latin typeface="+mn-lt"/>
                          <a:ea typeface="+mn-ea"/>
                          <a:cs typeface="+mn-cs"/>
                        </a:rPr>
                        <a:t>Side effects</a:t>
                      </a:r>
                      <a:endParaRPr lang="en-US" sz="2000" dirty="0">
                        <a:solidFill>
                          <a:srgbClr val="FFFF00"/>
                        </a:solidFill>
                      </a:endParaRPr>
                    </a:p>
                  </a:txBody>
                  <a:tcPr vert="vert"/>
                </a:tc>
                <a:tc gridSpan="2">
                  <a:txBody>
                    <a:bodyPr/>
                    <a:lstStyle/>
                    <a:p>
                      <a:r>
                        <a:rPr lang="en-US" sz="1800" b="0" i="0" u="none" strike="noStrike" kern="1200" baseline="0" dirty="0" smtClean="0">
                          <a:solidFill>
                            <a:srgbClr val="FFFF00"/>
                          </a:solidFill>
                          <a:latin typeface="+mn-lt"/>
                          <a:ea typeface="+mn-ea"/>
                          <a:cs typeface="+mn-cs"/>
                        </a:rPr>
                        <a:t>Approval status/use </a:t>
                      </a:r>
                    </a:p>
                    <a:p>
                      <a:r>
                        <a:rPr lang="en-US" sz="1800" b="0" i="0" u="none" strike="noStrike" kern="1200" baseline="0" dirty="0" smtClean="0">
                          <a:solidFill>
                            <a:srgbClr val="FFFF00"/>
                          </a:solidFill>
                          <a:latin typeface="+mn-lt"/>
                          <a:ea typeface="+mn-ea"/>
                          <a:cs typeface="+mn-cs"/>
                        </a:rPr>
                        <a:t>FDA</a:t>
                      </a:r>
                      <a:r>
                        <a:rPr lang="en-US" sz="2000" b="1" i="0" u="none" strike="noStrike" kern="1200" baseline="0" dirty="0" smtClean="0">
                          <a:solidFill>
                            <a:srgbClr val="FFFF00"/>
                          </a:solidFill>
                          <a:latin typeface="+mn-lt"/>
                          <a:ea typeface="+mn-ea"/>
                          <a:cs typeface="+mn-cs"/>
                        </a:rPr>
                        <a:t>                 </a:t>
                      </a:r>
                      <a:r>
                        <a:rPr lang="en-US" sz="1800" b="0" i="0" u="none" strike="noStrike" kern="1200" baseline="0" dirty="0" smtClean="0">
                          <a:solidFill>
                            <a:srgbClr val="FFFF00"/>
                          </a:solidFill>
                          <a:latin typeface="+mn-lt"/>
                          <a:ea typeface="+mn-ea"/>
                          <a:cs typeface="+mn-cs"/>
                        </a:rPr>
                        <a:t>EMA</a:t>
                      </a:r>
                      <a:endParaRPr lang="en-US" sz="2000" dirty="0">
                        <a:solidFill>
                          <a:srgbClr val="FFFF00"/>
                        </a:solidFill>
                      </a:endParaRPr>
                    </a:p>
                  </a:txBody>
                  <a:tcPr/>
                </a:tc>
                <a:tc hMerge="1">
                  <a:txBody>
                    <a:bodyPr/>
                    <a:lstStyle/>
                    <a:p>
                      <a:endParaRPr lang="en-US" sz="2000" dirty="0"/>
                    </a:p>
                  </a:txBody>
                  <a:tcPr vert="vert"/>
                </a:tc>
                <a:tc>
                  <a:txBody>
                    <a:bodyPr/>
                    <a:lstStyle/>
                    <a:p>
                      <a:r>
                        <a:rPr lang="en-US" sz="1800" b="0" i="0" u="none" strike="noStrike" kern="1200" baseline="0" dirty="0" smtClean="0">
                          <a:solidFill>
                            <a:srgbClr val="FFFF00"/>
                          </a:solidFill>
                          <a:latin typeface="+mn-lt"/>
                          <a:ea typeface="+mn-ea"/>
                          <a:cs typeface="+mn-cs"/>
                        </a:rPr>
                        <a:t>Clinical trials</a:t>
                      </a:r>
                      <a:endParaRPr lang="en-US" sz="2000" dirty="0">
                        <a:solidFill>
                          <a:srgbClr val="FFFF00"/>
                        </a:solidFill>
                      </a:endParaRPr>
                    </a:p>
                  </a:txBody>
                  <a:tcPr vert="vert"/>
                </a:tc>
              </a:tr>
              <a:tr h="836940">
                <a:tc gridSpan="9">
                  <a:txBody>
                    <a:bodyPr/>
                    <a:lstStyle/>
                    <a:p>
                      <a:r>
                        <a:rPr lang="en-US" sz="1800" b="0" i="0" u="none" strike="noStrike" kern="1200" baseline="0" dirty="0" smtClean="0">
                          <a:solidFill>
                            <a:schemeClr val="dk1"/>
                          </a:solidFill>
                          <a:latin typeface="+mn-lt"/>
                          <a:ea typeface="+mn-ea"/>
                          <a:cs typeface="+mn-cs"/>
                        </a:rPr>
                        <a:t>Novel steroidogenesis inhibitors in other phases of development</a:t>
                      </a:r>
                      <a:endParaRPr lang="en-US" sz="2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6451">
                <a:tc>
                  <a:txBody>
                    <a:bodyPr/>
                    <a:lstStyle/>
                    <a:p>
                      <a:r>
                        <a:rPr lang="en-US" sz="1800" b="1" i="0" u="none" strike="noStrike" kern="1200" baseline="0" dirty="0" err="1" smtClean="0">
                          <a:solidFill>
                            <a:srgbClr val="FF0000"/>
                          </a:solidFill>
                          <a:latin typeface="+mn-lt"/>
                          <a:ea typeface="+mn-ea"/>
                          <a:cs typeface="+mn-cs"/>
                        </a:rPr>
                        <a:t>Nevanimibe</a:t>
                      </a:r>
                      <a:r>
                        <a:rPr lang="en-US" sz="1800" b="1" i="0" u="none" strike="noStrike" kern="1200" baseline="0" dirty="0" smtClean="0">
                          <a:solidFill>
                            <a:srgbClr val="FF0000"/>
                          </a:solidFill>
                          <a:latin typeface="+mn-lt"/>
                          <a:ea typeface="+mn-ea"/>
                          <a:cs typeface="+mn-cs"/>
                        </a:rPr>
                        <a:t> </a:t>
                      </a:r>
                      <a:r>
                        <a:rPr lang="en-US" sz="1800" b="0" i="0" u="none" strike="noStrike" kern="1200" baseline="0" dirty="0" smtClean="0">
                          <a:solidFill>
                            <a:schemeClr val="dk1"/>
                          </a:solidFill>
                          <a:latin typeface="+mn-lt"/>
                          <a:ea typeface="+mn-ea"/>
                          <a:cs typeface="+mn-cs"/>
                        </a:rPr>
                        <a:t>(ATR-</a:t>
                      </a:r>
                    </a:p>
                    <a:p>
                      <a:r>
                        <a:rPr lang="en-US" sz="1800" b="0" i="0" u="none" strike="noStrike" kern="1200" baseline="0" dirty="0" smtClean="0">
                          <a:solidFill>
                            <a:schemeClr val="dk1"/>
                          </a:solidFill>
                          <a:latin typeface="+mn-lt"/>
                          <a:ea typeface="+mn-ea"/>
                          <a:cs typeface="+mn-cs"/>
                        </a:rPr>
                        <a:t>101)</a:t>
                      </a:r>
                    </a:p>
                    <a:p>
                      <a:r>
                        <a:rPr lang="en-US" sz="1800" b="0" i="0" u="none" strike="noStrike" kern="1200" baseline="0" dirty="0" smtClean="0">
                          <a:solidFill>
                            <a:schemeClr val="dk1"/>
                          </a:solidFill>
                          <a:latin typeface="+mn-lt"/>
                          <a:ea typeface="+mn-ea"/>
                          <a:cs typeface="+mn-cs"/>
                        </a:rPr>
                        <a:t>cholesterol acyltransferase 1 (ACAT1) inhibitor</a:t>
                      </a:r>
                    </a:p>
                  </a:txBody>
                  <a:tcPr/>
                </a:tc>
                <a:tc>
                  <a:txBody>
                    <a:bodyPr/>
                    <a:lstStyle/>
                    <a:p>
                      <a:r>
                        <a:rPr lang="en-US" sz="1800" b="0" i="0" u="none" strike="noStrike" kern="1200" baseline="0" dirty="0" smtClean="0">
                          <a:solidFill>
                            <a:schemeClr val="dk1"/>
                          </a:solidFill>
                          <a:latin typeface="+mn-lt"/>
                          <a:ea typeface="+mn-ea"/>
                          <a:cs typeface="+mn-cs"/>
                        </a:rPr>
                        <a:t>ACAT1</a:t>
                      </a:r>
                      <a:endParaRPr lang="en-US" sz="2000" dirty="0"/>
                    </a:p>
                  </a:txBody>
                  <a:tcPr/>
                </a:tc>
                <a:tc gridSpan="2">
                  <a:txBody>
                    <a:bodyPr/>
                    <a:lstStyle/>
                    <a:p>
                      <a:r>
                        <a:rPr lang="en-US" sz="1800" b="0" i="0" u="none" strike="noStrike" kern="1200" baseline="0" dirty="0" smtClean="0">
                          <a:solidFill>
                            <a:schemeClr val="dk1"/>
                          </a:solidFill>
                          <a:latin typeface="+mn-lt"/>
                          <a:ea typeface="+mn-ea"/>
                          <a:cs typeface="+mn-cs"/>
                        </a:rPr>
                        <a:t>Under study</a:t>
                      </a:r>
                      <a:endParaRPr lang="en-US" sz="2000" dirty="0"/>
                    </a:p>
                  </a:txBody>
                  <a:tcPr/>
                </a:tc>
                <a:tc hMerge="1">
                  <a:txBody>
                    <a:bodyPr/>
                    <a:lstStyle/>
                    <a:p>
                      <a:endParaRPr lang="en-US" sz="2000" dirty="0"/>
                    </a:p>
                  </a:txBody>
                  <a:tcPr/>
                </a:tc>
                <a:tc>
                  <a:txBody>
                    <a:bodyPr/>
                    <a:lstStyle/>
                    <a:p>
                      <a:r>
                        <a:rPr lang="en-US" sz="1800" b="0" i="0" u="none" strike="noStrike" kern="1200" baseline="0" dirty="0" smtClean="0">
                          <a:solidFill>
                            <a:schemeClr val="dk1"/>
                          </a:solidFill>
                          <a:latin typeface="+mn-lt"/>
                          <a:ea typeface="+mn-ea"/>
                          <a:cs typeface="+mn-cs"/>
                        </a:rPr>
                        <a:t>Under study</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Under study</a:t>
                      </a:r>
                      <a:endParaRPr lang="en-US" sz="1800" b="1" i="0" u="none" strike="noStrike" kern="1200" baseline="0" dirty="0" smtClean="0">
                        <a:solidFill>
                          <a:schemeClr val="dk1"/>
                        </a:solidFill>
                        <a:latin typeface="+mn-lt"/>
                        <a:ea typeface="+mn-ea"/>
                        <a:cs typeface="+mn-cs"/>
                      </a:endParaRPr>
                    </a:p>
                  </a:txBody>
                  <a:tcPr/>
                </a:tc>
                <a:tc>
                  <a:txBody>
                    <a:bodyPr/>
                    <a:lstStyle/>
                    <a:p>
                      <a:r>
                        <a:rPr lang="en-US" sz="1800" b="0" i="0" u="none" strike="noStrike" kern="1200" baseline="0" dirty="0" smtClean="0">
                          <a:solidFill>
                            <a:schemeClr val="dk1"/>
                          </a:solidFill>
                          <a:latin typeface="+mn-lt"/>
                          <a:ea typeface="+mn-ea"/>
                          <a:cs typeface="+mn-cs"/>
                        </a:rPr>
                        <a:t>Not approved</a:t>
                      </a:r>
                      <a:endParaRPr lang="en-US" sz="2000" dirty="0"/>
                    </a:p>
                  </a:txBody>
                  <a:tcPr vert="vert"/>
                </a:tc>
                <a:tc>
                  <a:txBody>
                    <a:bodyPr/>
                    <a:lstStyle/>
                    <a:p>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Phase II</a:t>
                      </a:r>
                    </a:p>
                    <a:p>
                      <a:r>
                        <a:rPr lang="en-US" sz="1800" b="0" i="0" u="none" strike="noStrike" kern="1200" baseline="0" dirty="0" smtClean="0">
                          <a:solidFill>
                            <a:schemeClr val="dk1"/>
                          </a:solidFill>
                          <a:latin typeface="+mn-lt"/>
                          <a:ea typeface="+mn-ea"/>
                          <a:cs typeface="+mn-cs"/>
                        </a:rPr>
                        <a:t>NCT03053271</a:t>
                      </a:r>
                      <a:endParaRPr lang="en-US" sz="2000" dirty="0"/>
                    </a:p>
                  </a:txBody>
                  <a:tcPr vert="vert"/>
                </a:tc>
              </a:tr>
            </a:tbl>
          </a:graphicData>
        </a:graphic>
      </p:graphicFrame>
    </p:spTree>
    <p:extLst>
      <p:ext uri="{BB962C8B-B14F-4D97-AF65-F5344CB8AC3E}">
        <p14:creationId xmlns:p14="http://schemas.microsoft.com/office/powerpoint/2010/main" val="16157079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Nevanimibe</a:t>
            </a:r>
            <a:r>
              <a:rPr lang="en-US" b="0" dirty="0"/>
              <a:t> (ATR‑101)</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r>
              <a:rPr lang="en-US" dirty="0">
                <a:solidFill>
                  <a:srgbClr val="C00000"/>
                </a:solidFill>
              </a:rPr>
              <a:t>ACAT1</a:t>
            </a:r>
            <a:r>
              <a:rPr lang="en-US" dirty="0"/>
              <a:t> creates a cholesterol </a:t>
            </a:r>
            <a:r>
              <a:rPr lang="en-US" dirty="0" smtClean="0"/>
              <a:t>ester reservoir </a:t>
            </a:r>
            <a:r>
              <a:rPr lang="en-US" dirty="0"/>
              <a:t>for steroid formation by </a:t>
            </a:r>
            <a:r>
              <a:rPr lang="en-US" dirty="0">
                <a:solidFill>
                  <a:srgbClr val="C00000"/>
                </a:solidFill>
              </a:rPr>
              <a:t>catalyzing cholesterol </a:t>
            </a:r>
            <a:r>
              <a:rPr lang="en-US" dirty="0" smtClean="0">
                <a:solidFill>
                  <a:srgbClr val="C00000"/>
                </a:solidFill>
              </a:rPr>
              <a:t>ester formation </a:t>
            </a:r>
            <a:r>
              <a:rPr lang="en-US" dirty="0"/>
              <a:t>in the adrenal cortex. Inhibition of this </a:t>
            </a:r>
            <a:r>
              <a:rPr lang="en-US" dirty="0" smtClean="0"/>
              <a:t>enzyme leads </a:t>
            </a:r>
            <a:r>
              <a:rPr lang="en-US" dirty="0"/>
              <a:t>to a decrease of adrenal steroid formation, and </a:t>
            </a:r>
            <a:r>
              <a:rPr lang="en-US" dirty="0" smtClean="0"/>
              <a:t>at higher </a:t>
            </a:r>
            <a:r>
              <a:rPr lang="en-US" dirty="0"/>
              <a:t>doses, causes free </a:t>
            </a:r>
            <a:r>
              <a:rPr lang="en-US" i="1" dirty="0"/>
              <a:t>cholesterol accumulation </a:t>
            </a:r>
            <a:r>
              <a:rPr lang="en-US" dirty="0"/>
              <a:t>that </a:t>
            </a:r>
            <a:r>
              <a:rPr lang="en-US" dirty="0" smtClean="0"/>
              <a:t>leads to </a:t>
            </a:r>
            <a:r>
              <a:rPr lang="en-US" dirty="0"/>
              <a:t>adrenocortical cell stress and </a:t>
            </a:r>
            <a:r>
              <a:rPr lang="en-US" b="1" i="1" dirty="0"/>
              <a:t>apoptosis</a:t>
            </a:r>
            <a:r>
              <a:rPr lang="en-US" b="1" dirty="0"/>
              <a:t>.</a:t>
            </a:r>
          </a:p>
        </p:txBody>
      </p:sp>
    </p:spTree>
    <p:extLst>
      <p:ext uri="{BB962C8B-B14F-4D97-AF65-F5344CB8AC3E}">
        <p14:creationId xmlns:p14="http://schemas.microsoft.com/office/powerpoint/2010/main" val="12406119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570"/>
            <a:ext cx="9036496" cy="874150"/>
          </a:xfrm>
        </p:spPr>
        <p:txBody>
          <a:bodyPr>
            <a:noAutofit/>
          </a:bodyPr>
          <a:lstStyle/>
          <a:p>
            <a:r>
              <a:rPr lang="en-US" sz="2800" b="0" dirty="0"/>
              <a:t>Medical treatment options for Cushing’s syndrome </a:t>
            </a:r>
            <a:r>
              <a:rPr lang="en-US" sz="2800" b="0" dirty="0" smtClean="0"/>
              <a:t>to </a:t>
            </a:r>
            <a:br>
              <a:rPr lang="en-US" sz="2800" b="0" dirty="0" smtClean="0"/>
            </a:br>
            <a:r>
              <a:rPr lang="en-US" sz="2800" b="0" dirty="0" smtClean="0"/>
              <a:t>directed adrenal </a:t>
            </a:r>
            <a:r>
              <a:rPr lang="en-US" sz="2800" b="0" dirty="0"/>
              <a:t>glands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787649"/>
              </p:ext>
            </p:extLst>
          </p:nvPr>
        </p:nvGraphicFramePr>
        <p:xfrm>
          <a:off x="107507" y="980728"/>
          <a:ext cx="8928989" cy="5495559"/>
        </p:xfrm>
        <a:graphic>
          <a:graphicData uri="http://schemas.openxmlformats.org/drawingml/2006/table">
            <a:tbl>
              <a:tblPr firstRow="1" bandRow="1">
                <a:tableStyleId>{5C22544A-7EE6-4342-B048-85BDC9FD1C3A}</a:tableStyleId>
              </a:tblPr>
              <a:tblGrid>
                <a:gridCol w="1440158"/>
                <a:gridCol w="1080120"/>
                <a:gridCol w="792087"/>
                <a:gridCol w="216024"/>
                <a:gridCol w="1296144"/>
                <a:gridCol w="1296144"/>
                <a:gridCol w="1080120"/>
                <a:gridCol w="1008112"/>
                <a:gridCol w="720080"/>
              </a:tblGrid>
              <a:tr h="1512168">
                <a:tc>
                  <a:txBody>
                    <a:bodyPr/>
                    <a:lstStyle/>
                    <a:p>
                      <a:r>
                        <a:rPr lang="en-US" sz="2000" b="0" i="0" u="none" strike="noStrike" kern="1200" baseline="0" dirty="0" smtClean="0">
                          <a:solidFill>
                            <a:srgbClr val="FFFF00"/>
                          </a:solidFill>
                          <a:latin typeface="+mn-lt"/>
                          <a:ea typeface="+mn-ea"/>
                          <a:cs typeface="+mn-cs"/>
                        </a:rPr>
                        <a:t>Drug Family</a:t>
                      </a:r>
                      <a:endParaRPr lang="en-US" sz="2000" dirty="0">
                        <a:solidFill>
                          <a:srgbClr val="FFFF00"/>
                        </a:solidFill>
                      </a:endParaRPr>
                    </a:p>
                  </a:txBody>
                  <a:tcPr/>
                </a:tc>
                <a:tc>
                  <a:txBody>
                    <a:bodyPr/>
                    <a:lstStyle/>
                    <a:p>
                      <a:r>
                        <a:rPr lang="en-US" sz="2000" b="0" i="0" u="none" strike="noStrike" kern="1200" baseline="0" dirty="0" smtClean="0">
                          <a:solidFill>
                            <a:srgbClr val="FFFF00"/>
                          </a:solidFill>
                          <a:latin typeface="+mn-lt"/>
                          <a:ea typeface="+mn-ea"/>
                          <a:cs typeface="+mn-cs"/>
                        </a:rPr>
                        <a:t>Mechanism </a:t>
                      </a:r>
                    </a:p>
                    <a:p>
                      <a:r>
                        <a:rPr lang="en-US" sz="2000" b="0" i="0" u="none" strike="noStrike" kern="1200" baseline="0" dirty="0" smtClean="0">
                          <a:solidFill>
                            <a:srgbClr val="FFFF00"/>
                          </a:solidFill>
                          <a:latin typeface="+mn-lt"/>
                          <a:ea typeface="+mn-ea"/>
                          <a:cs typeface="+mn-cs"/>
                        </a:rPr>
                        <a:t>of action</a:t>
                      </a:r>
                      <a:endParaRPr lang="en-US" sz="2000" dirty="0">
                        <a:solidFill>
                          <a:srgbClr val="FFFF00"/>
                        </a:solidFill>
                      </a:endParaRPr>
                    </a:p>
                  </a:txBody>
                  <a:tcPr vert="vert"/>
                </a:tc>
                <a:tc>
                  <a:txBody>
                    <a:bodyPr/>
                    <a:lstStyle/>
                    <a:p>
                      <a:r>
                        <a:rPr lang="en-US" sz="2000" b="0" i="0" u="none" strike="noStrike" kern="1200" baseline="0" dirty="0" smtClean="0">
                          <a:solidFill>
                            <a:srgbClr val="FFFF00"/>
                          </a:solidFill>
                          <a:latin typeface="+mn-lt"/>
                          <a:ea typeface="+mn-ea"/>
                          <a:cs typeface="+mn-cs"/>
                        </a:rPr>
                        <a:t>Dose</a:t>
                      </a:r>
                      <a:endParaRPr lang="en-US" sz="2000" dirty="0">
                        <a:solidFill>
                          <a:srgbClr val="FFFF00"/>
                        </a:solidFill>
                      </a:endParaRPr>
                    </a:p>
                  </a:txBody>
                  <a:tcPr vert="vert"/>
                </a:tc>
                <a:tc gridSpan="2">
                  <a:txBody>
                    <a:bodyPr/>
                    <a:lstStyle/>
                    <a:p>
                      <a:r>
                        <a:rPr lang="en-US" sz="2000" b="0" i="0" u="none" strike="noStrike" kern="1200" baseline="0" dirty="0" smtClean="0">
                          <a:solidFill>
                            <a:srgbClr val="FFFF00"/>
                          </a:solidFill>
                          <a:latin typeface="+mn-lt"/>
                          <a:ea typeface="+mn-ea"/>
                          <a:cs typeface="+mn-cs"/>
                        </a:rPr>
                        <a:t>Effectiveness</a:t>
                      </a:r>
                      <a:endParaRPr lang="en-US" sz="2000" dirty="0">
                        <a:solidFill>
                          <a:srgbClr val="FFFF00"/>
                        </a:solidFill>
                      </a:endParaRPr>
                    </a:p>
                  </a:txBody>
                  <a:tcPr vert="vert"/>
                </a:tc>
                <a:tc hMerge="1">
                  <a:txBody>
                    <a:bodyPr/>
                    <a:lstStyle/>
                    <a:p>
                      <a:endParaRPr lang="en-US"/>
                    </a:p>
                  </a:txBody>
                  <a:tcPr/>
                </a:tc>
                <a:tc>
                  <a:txBody>
                    <a:bodyPr/>
                    <a:lstStyle/>
                    <a:p>
                      <a:r>
                        <a:rPr lang="en-US" sz="1800" b="0" i="0" u="none" strike="noStrike" kern="1200" baseline="0" dirty="0" smtClean="0">
                          <a:solidFill>
                            <a:srgbClr val="FFFF00"/>
                          </a:solidFill>
                          <a:latin typeface="+mn-lt"/>
                          <a:ea typeface="+mn-ea"/>
                          <a:cs typeface="+mn-cs"/>
                        </a:rPr>
                        <a:t>Side effects</a:t>
                      </a:r>
                      <a:endParaRPr lang="en-US" sz="2000" dirty="0">
                        <a:solidFill>
                          <a:srgbClr val="FFFF00"/>
                        </a:solidFill>
                      </a:endParaRPr>
                    </a:p>
                  </a:txBody>
                  <a:tcPr vert="vert"/>
                </a:tc>
                <a:tc gridSpan="2">
                  <a:txBody>
                    <a:bodyPr/>
                    <a:lstStyle/>
                    <a:p>
                      <a:r>
                        <a:rPr lang="en-US" sz="1800" b="0" i="0" u="none" strike="noStrike" kern="1200" baseline="0" dirty="0" smtClean="0">
                          <a:solidFill>
                            <a:srgbClr val="FFFF00"/>
                          </a:solidFill>
                          <a:latin typeface="+mn-lt"/>
                          <a:ea typeface="+mn-ea"/>
                          <a:cs typeface="+mn-cs"/>
                        </a:rPr>
                        <a:t>Approval status/use </a:t>
                      </a:r>
                    </a:p>
                    <a:p>
                      <a:r>
                        <a:rPr lang="en-US" sz="1800" b="0" i="0" u="none" strike="noStrike" kern="1200" baseline="0" dirty="0" smtClean="0">
                          <a:solidFill>
                            <a:srgbClr val="FFFF00"/>
                          </a:solidFill>
                          <a:latin typeface="+mn-lt"/>
                          <a:ea typeface="+mn-ea"/>
                          <a:cs typeface="+mn-cs"/>
                        </a:rPr>
                        <a:t>FDA</a:t>
                      </a:r>
                      <a:r>
                        <a:rPr lang="en-US" sz="2000" b="1" i="0" u="none" strike="noStrike" kern="1200" baseline="0" dirty="0" smtClean="0">
                          <a:solidFill>
                            <a:srgbClr val="FFFF00"/>
                          </a:solidFill>
                          <a:latin typeface="+mn-lt"/>
                          <a:ea typeface="+mn-ea"/>
                          <a:cs typeface="+mn-cs"/>
                        </a:rPr>
                        <a:t>                 </a:t>
                      </a:r>
                      <a:r>
                        <a:rPr lang="en-US" sz="1800" b="0" i="0" u="none" strike="noStrike" kern="1200" baseline="0" dirty="0" smtClean="0">
                          <a:solidFill>
                            <a:srgbClr val="FFFF00"/>
                          </a:solidFill>
                          <a:latin typeface="+mn-lt"/>
                          <a:ea typeface="+mn-ea"/>
                          <a:cs typeface="+mn-cs"/>
                        </a:rPr>
                        <a:t>EMA</a:t>
                      </a:r>
                      <a:endParaRPr lang="en-US" sz="2000" dirty="0">
                        <a:solidFill>
                          <a:srgbClr val="FFFF00"/>
                        </a:solidFill>
                      </a:endParaRPr>
                    </a:p>
                  </a:txBody>
                  <a:tcPr/>
                </a:tc>
                <a:tc hMerge="1">
                  <a:txBody>
                    <a:bodyPr/>
                    <a:lstStyle/>
                    <a:p>
                      <a:endParaRPr lang="en-US" sz="2000" dirty="0"/>
                    </a:p>
                  </a:txBody>
                  <a:tcPr vert="vert"/>
                </a:tc>
                <a:tc>
                  <a:txBody>
                    <a:bodyPr/>
                    <a:lstStyle/>
                    <a:p>
                      <a:r>
                        <a:rPr lang="en-US" sz="1800" b="0" i="0" u="none" strike="noStrike" kern="1200" baseline="0" dirty="0" smtClean="0">
                          <a:solidFill>
                            <a:srgbClr val="FFFF00"/>
                          </a:solidFill>
                          <a:latin typeface="+mn-lt"/>
                          <a:ea typeface="+mn-ea"/>
                          <a:cs typeface="+mn-cs"/>
                        </a:rPr>
                        <a:t>Clinical trials</a:t>
                      </a:r>
                      <a:endParaRPr lang="en-US" sz="2000" dirty="0">
                        <a:solidFill>
                          <a:srgbClr val="FFFF00"/>
                        </a:solidFill>
                      </a:endParaRPr>
                    </a:p>
                  </a:txBody>
                  <a:tcPr vert="vert"/>
                </a:tc>
              </a:tr>
              <a:tr h="836940">
                <a:tc gridSpan="9">
                  <a:txBody>
                    <a:bodyPr/>
                    <a:lstStyle/>
                    <a:p>
                      <a:r>
                        <a:rPr lang="en-US" sz="1800" b="0" i="0" u="none" strike="noStrike" kern="1200" baseline="0" dirty="0" smtClean="0">
                          <a:solidFill>
                            <a:schemeClr val="dk1"/>
                          </a:solidFill>
                          <a:latin typeface="+mn-lt"/>
                          <a:ea typeface="+mn-ea"/>
                          <a:cs typeface="+mn-cs"/>
                        </a:rPr>
                        <a:t>Novel steroidogenesis inhibitors in other phases of development</a:t>
                      </a:r>
                    </a:p>
                    <a:p>
                      <a:r>
                        <a:rPr lang="en-US" sz="2000" b="1" i="0" u="none" strike="noStrike" kern="1200" baseline="0" dirty="0" err="1" smtClean="0">
                          <a:solidFill>
                            <a:srgbClr val="FF0000"/>
                          </a:solidFill>
                          <a:latin typeface="+mn-lt"/>
                          <a:ea typeface="+mn-ea"/>
                          <a:cs typeface="+mn-cs"/>
                        </a:rPr>
                        <a:t>Abiraterone</a:t>
                      </a:r>
                      <a:r>
                        <a:rPr lang="en-US" sz="2000" b="0" i="0" u="none" strike="noStrike" kern="1200" baseline="0" dirty="0" smtClean="0">
                          <a:solidFill>
                            <a:srgbClr val="FF0000"/>
                          </a:solidFill>
                          <a:latin typeface="+mn-lt"/>
                          <a:ea typeface="+mn-ea"/>
                          <a:cs typeface="+mn-cs"/>
                        </a:rPr>
                        <a:t> </a:t>
                      </a:r>
                      <a:r>
                        <a:rPr lang="en-US" sz="2000" b="1" i="0" u="none" strike="noStrike" kern="1200" baseline="0" dirty="0" smtClean="0">
                          <a:solidFill>
                            <a:srgbClr val="FF0000"/>
                          </a:solidFill>
                          <a:latin typeface="+mn-lt"/>
                          <a:ea typeface="+mn-ea"/>
                          <a:cs typeface="+mn-cs"/>
                        </a:rPr>
                        <a:t>acetate</a:t>
                      </a:r>
                      <a:r>
                        <a:rPr lang="en-US" sz="2000" b="0" i="0" u="none" strike="noStrike" kern="1200" baseline="0" dirty="0" smtClean="0">
                          <a:solidFill>
                            <a:srgbClr val="FF0000"/>
                          </a:solidFill>
                          <a:latin typeface="+mn-lt"/>
                          <a:ea typeface="+mn-ea"/>
                          <a:cs typeface="+mn-cs"/>
                        </a:rPr>
                        <a:t> </a:t>
                      </a:r>
                      <a:endParaRPr lang="en-US" sz="2000" dirty="0">
                        <a:solidFill>
                          <a:srgbClr val="FF0000"/>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6451">
                <a:tc>
                  <a:txBody>
                    <a:bodyPr/>
                    <a:lstStyle/>
                    <a:p>
                      <a:r>
                        <a:rPr lang="en-US" sz="1800" b="1" i="0" u="none" strike="noStrike" kern="1200" baseline="0" dirty="0" err="1" smtClean="0">
                          <a:solidFill>
                            <a:schemeClr val="dk1"/>
                          </a:solidFill>
                          <a:latin typeface="+mn-lt"/>
                          <a:ea typeface="+mn-ea"/>
                          <a:cs typeface="+mn-cs"/>
                        </a:rPr>
                        <a:t>Abiraterone</a:t>
                      </a:r>
                      <a:r>
                        <a:rPr lang="en-US" sz="1800" b="0" i="0" u="none" strike="noStrike" kern="1200" baseline="0" dirty="0" smtClean="0">
                          <a:solidFill>
                            <a:schemeClr val="dk1"/>
                          </a:solidFill>
                          <a:latin typeface="+mn-lt"/>
                          <a:ea typeface="+mn-ea"/>
                          <a:cs typeface="+mn-cs"/>
                        </a:rPr>
                        <a:t> </a:t>
                      </a:r>
                      <a:r>
                        <a:rPr lang="en-US" sz="1800" b="1" i="0" u="none" strike="noStrike" kern="1200" baseline="0" dirty="0" smtClean="0">
                          <a:solidFill>
                            <a:schemeClr val="dk1"/>
                          </a:solidFill>
                          <a:latin typeface="+mn-lt"/>
                          <a:ea typeface="+mn-ea"/>
                          <a:cs typeface="+mn-cs"/>
                        </a:rPr>
                        <a:t>acetate</a:t>
                      </a:r>
                      <a:r>
                        <a:rPr lang="en-US" sz="1800" b="0" i="0" u="none" strike="noStrike" kern="1200" baseline="0" dirty="0" smtClean="0">
                          <a:solidFill>
                            <a:schemeClr val="dk1"/>
                          </a:solidFill>
                          <a:latin typeface="+mn-lt"/>
                          <a:ea typeface="+mn-ea"/>
                          <a:cs typeface="+mn-cs"/>
                        </a:rPr>
                        <a:t> Androgen biosynthesis</a:t>
                      </a:r>
                    </a:p>
                    <a:p>
                      <a:r>
                        <a:rPr lang="en-US" sz="1800" b="0" i="0" u="none" strike="noStrike" kern="1200" baseline="0" dirty="0" smtClean="0">
                          <a:solidFill>
                            <a:schemeClr val="dk1"/>
                          </a:solidFill>
                          <a:latin typeface="+mn-lt"/>
                          <a:ea typeface="+mn-ea"/>
                          <a:cs typeface="+mn-cs"/>
                        </a:rPr>
                        <a:t>inhibitor</a:t>
                      </a:r>
                      <a:endParaRPr lang="en-US" sz="2000" b="0" i="0" u="none" strike="noStrike" kern="1200" baseline="0" dirty="0" smtClean="0">
                        <a:solidFill>
                          <a:srgbClr val="FF0000"/>
                        </a:solidFill>
                        <a:latin typeface="+mn-lt"/>
                        <a:ea typeface="+mn-ea"/>
                        <a:cs typeface="+mn-cs"/>
                      </a:endParaRPr>
                    </a:p>
                  </a:txBody>
                  <a:tcPr/>
                </a:tc>
                <a:tc>
                  <a:txBody>
                    <a:bodyPr/>
                    <a:lstStyle/>
                    <a:p>
                      <a:r>
                        <a:rPr lang="en-US" sz="1800" b="0" i="0" u="none" strike="noStrike" kern="1200" baseline="0" dirty="0" smtClean="0">
                          <a:solidFill>
                            <a:schemeClr val="dk1"/>
                          </a:solidFill>
                          <a:latin typeface="+mn-lt"/>
                          <a:ea typeface="+mn-ea"/>
                          <a:cs typeface="+mn-cs"/>
                        </a:rPr>
                        <a:t>CYP17</a:t>
                      </a:r>
                    </a:p>
                    <a:p>
                      <a:r>
                        <a:rPr lang="en-US" sz="1800" b="0" i="0" u="none" strike="noStrike" kern="1200" baseline="0" dirty="0" smtClean="0">
                          <a:solidFill>
                            <a:schemeClr val="dk1"/>
                          </a:solidFill>
                          <a:latin typeface="+mn-lt"/>
                          <a:ea typeface="+mn-ea"/>
                          <a:cs typeface="+mn-cs"/>
                        </a:rPr>
                        <a:t>CYP21A2</a:t>
                      </a:r>
                    </a:p>
                    <a:p>
                      <a:r>
                        <a:rPr lang="en-US" sz="1800" b="0" i="0" u="none" strike="noStrike" kern="1200" baseline="0" dirty="0" smtClean="0">
                          <a:solidFill>
                            <a:schemeClr val="dk1"/>
                          </a:solidFill>
                          <a:latin typeface="+mn-lt"/>
                          <a:ea typeface="+mn-ea"/>
                          <a:cs typeface="+mn-cs"/>
                        </a:rPr>
                        <a:t>CYP11B1</a:t>
                      </a:r>
                      <a:endParaRPr lang="en-US" sz="2000" dirty="0"/>
                    </a:p>
                  </a:txBody>
                  <a:tcPr/>
                </a:tc>
                <a:tc gridSpan="2">
                  <a:txBody>
                    <a:bodyPr/>
                    <a:lstStyle/>
                    <a:p>
                      <a:r>
                        <a:rPr lang="en-US" sz="1800" b="0" i="0" u="none" strike="noStrike" kern="1200" baseline="0" dirty="0" smtClean="0">
                          <a:solidFill>
                            <a:schemeClr val="dk1"/>
                          </a:solidFill>
                          <a:latin typeface="+mn-lt"/>
                          <a:ea typeface="+mn-ea"/>
                          <a:cs typeface="+mn-cs"/>
                        </a:rPr>
                        <a:t>250–500 mg BID</a:t>
                      </a:r>
                      <a:endParaRPr lang="en-US" sz="2000" dirty="0"/>
                    </a:p>
                  </a:txBody>
                  <a:tcPr/>
                </a:tc>
                <a:tc hMerge="1">
                  <a:txBody>
                    <a:bodyPr/>
                    <a:lstStyle/>
                    <a:p>
                      <a:endParaRPr lang="en-US" sz="2000" dirty="0"/>
                    </a:p>
                  </a:txBody>
                  <a:tcPr/>
                </a:tc>
                <a:tc>
                  <a:txBody>
                    <a:bodyPr/>
                    <a:lstStyle/>
                    <a:p>
                      <a:r>
                        <a:rPr lang="en-US" sz="1800" b="0" i="0" u="none" strike="noStrike" kern="1200" baseline="0" dirty="0" smtClean="0">
                          <a:solidFill>
                            <a:schemeClr val="dk1"/>
                          </a:solidFill>
                          <a:latin typeface="+mn-lt"/>
                          <a:ea typeface="+mn-ea"/>
                          <a:cs typeface="+mn-cs"/>
                        </a:rPr>
                        <a:t>Under study</a:t>
                      </a:r>
                      <a:endParaRPr lang="en-US" sz="2000" dirty="0"/>
                    </a:p>
                  </a:txBody>
                  <a:tcPr/>
                </a:tc>
                <a:tc>
                  <a:txBody>
                    <a:bodyPr/>
                    <a:lstStyle/>
                    <a:p>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Pseudohyperaldosteronism</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(hypertension,</a:t>
                      </a:r>
                    </a:p>
                    <a:p>
                      <a:r>
                        <a:rPr lang="en-US" sz="1800" b="0" i="0" u="none" strike="noStrike" kern="1200" baseline="0" dirty="0" smtClean="0">
                          <a:solidFill>
                            <a:schemeClr val="dk1"/>
                          </a:solidFill>
                          <a:latin typeface="+mn-lt"/>
                          <a:ea typeface="+mn-ea"/>
                          <a:cs typeface="+mn-cs"/>
                        </a:rPr>
                        <a:t>hypokalemia), AI</a:t>
                      </a:r>
                      <a:endParaRPr lang="en-US" sz="1800" b="1" i="0" u="none" strike="noStrike" kern="1200" baseline="0" dirty="0" smtClean="0">
                        <a:solidFill>
                          <a:schemeClr val="dk1"/>
                        </a:solidFill>
                        <a:latin typeface="+mn-lt"/>
                        <a:ea typeface="+mn-ea"/>
                        <a:cs typeface="+mn-cs"/>
                      </a:endParaRPr>
                    </a:p>
                  </a:txBody>
                  <a:tcPr/>
                </a:tc>
                <a:tc>
                  <a:txBody>
                    <a:bodyPr/>
                    <a:lstStyle/>
                    <a:p>
                      <a:r>
                        <a:rPr lang="en-US" sz="1800" b="0" i="0" u="none" strike="noStrike" kern="1200" baseline="0" dirty="0" smtClean="0">
                          <a:solidFill>
                            <a:schemeClr val="dk1"/>
                          </a:solidFill>
                          <a:latin typeface="+mn-lt"/>
                          <a:ea typeface="+mn-ea"/>
                          <a:cs typeface="+mn-cs"/>
                        </a:rPr>
                        <a:t>Not approved</a:t>
                      </a:r>
                      <a:endParaRPr lang="en-US" sz="2000" dirty="0"/>
                    </a:p>
                  </a:txBody>
                  <a:tcPr vert="vert"/>
                </a:tc>
                <a:tc>
                  <a:txBody>
                    <a:bodyPr/>
                    <a:lstStyle/>
                    <a:p>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Phase II</a:t>
                      </a:r>
                    </a:p>
                    <a:p>
                      <a:r>
                        <a:rPr lang="en-US" sz="1800" b="0" i="0" u="none" strike="noStrike" kern="1200" baseline="0" dirty="0" smtClean="0">
                          <a:solidFill>
                            <a:schemeClr val="dk1"/>
                          </a:solidFill>
                          <a:latin typeface="+mn-lt"/>
                          <a:ea typeface="+mn-ea"/>
                          <a:cs typeface="+mn-cs"/>
                        </a:rPr>
                        <a:t>NCT03145285</a:t>
                      </a:r>
                      <a:endParaRPr lang="en-US" sz="2000" dirty="0"/>
                    </a:p>
                  </a:txBody>
                  <a:tcPr vert="vert"/>
                </a:tc>
              </a:tr>
            </a:tbl>
          </a:graphicData>
        </a:graphic>
      </p:graphicFrame>
    </p:spTree>
    <p:extLst>
      <p:ext uri="{BB962C8B-B14F-4D97-AF65-F5344CB8AC3E}">
        <p14:creationId xmlns:p14="http://schemas.microsoft.com/office/powerpoint/2010/main" val="28694278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a:t>Abiraterone</a:t>
            </a:r>
            <a:r>
              <a:rPr lang="en-US" b="0" dirty="0"/>
              <a:t> </a:t>
            </a:r>
            <a:r>
              <a:rPr lang="en-US" b="0" dirty="0" smtClean="0"/>
              <a:t>Acetate</a:t>
            </a:r>
            <a:br>
              <a:rPr lang="en-US" b="0" dirty="0" smtClean="0"/>
            </a:br>
            <a:r>
              <a:rPr lang="en-US" b="0" dirty="0"/>
              <a:t>FDA and EMA approved</a:t>
            </a:r>
          </a:p>
        </p:txBody>
      </p:sp>
      <p:sp>
        <p:nvSpPr>
          <p:cNvPr id="3" name="Content Placeholder 2"/>
          <p:cNvSpPr>
            <a:spLocks noGrp="1"/>
          </p:cNvSpPr>
          <p:nvPr>
            <p:ph idx="1"/>
          </p:nvPr>
        </p:nvSpPr>
        <p:spPr>
          <a:xfrm>
            <a:off x="467544" y="2132856"/>
            <a:ext cx="8229600" cy="4525963"/>
          </a:xfrm>
        </p:spPr>
        <p:txBody>
          <a:bodyPr>
            <a:normAutofit/>
          </a:bodyPr>
          <a:lstStyle/>
          <a:p>
            <a:r>
              <a:rPr lang="en-US" dirty="0" err="1"/>
              <a:t>Abiraterone</a:t>
            </a:r>
            <a:r>
              <a:rPr lang="en-US" dirty="0"/>
              <a:t> acetate (CB7630; </a:t>
            </a:r>
            <a:r>
              <a:rPr lang="en-US" dirty="0" err="1"/>
              <a:t>Zytiga</a:t>
            </a:r>
            <a:r>
              <a:rPr lang="en-US" dirty="0"/>
              <a:t>), currently US </a:t>
            </a:r>
            <a:r>
              <a:rPr lang="en-US" dirty="0" smtClean="0"/>
              <a:t>FDA and </a:t>
            </a:r>
            <a:r>
              <a:rPr lang="en-US" dirty="0"/>
              <a:t>EMA approved for the treatment of </a:t>
            </a:r>
            <a:endParaRPr lang="en-US" dirty="0" smtClean="0"/>
          </a:p>
          <a:p>
            <a:r>
              <a:rPr lang="en-US" i="1" dirty="0" smtClean="0">
                <a:solidFill>
                  <a:srgbClr val="FF0000"/>
                </a:solidFill>
              </a:rPr>
              <a:t>castration-resistant prostate </a:t>
            </a:r>
            <a:r>
              <a:rPr lang="en-US" i="1" dirty="0">
                <a:solidFill>
                  <a:srgbClr val="FF0000"/>
                </a:solidFill>
              </a:rPr>
              <a:t>carcinoma</a:t>
            </a:r>
            <a:r>
              <a:rPr lang="en-US" dirty="0"/>
              <a:t>, prevents adrenal androgen production  </a:t>
            </a:r>
            <a:r>
              <a:rPr lang="en-US" dirty="0" smtClean="0"/>
              <a:t>by inhibiting CYP17</a:t>
            </a:r>
          </a:p>
          <a:p>
            <a:r>
              <a:rPr lang="en-US" dirty="0" smtClean="0"/>
              <a:t>with  secondary </a:t>
            </a:r>
            <a:r>
              <a:rPr lang="en-US" dirty="0"/>
              <a:t>inhibition of </a:t>
            </a:r>
            <a:r>
              <a:rPr lang="en-US" dirty="0">
                <a:solidFill>
                  <a:srgbClr val="C00000"/>
                </a:solidFill>
              </a:rPr>
              <a:t>serum </a:t>
            </a:r>
            <a:r>
              <a:rPr lang="en-US" dirty="0" smtClean="0">
                <a:solidFill>
                  <a:srgbClr val="C00000"/>
                </a:solidFill>
              </a:rPr>
              <a:t>cortisol</a:t>
            </a:r>
            <a:r>
              <a:rPr lang="en-US" dirty="0" smtClean="0"/>
              <a:t> in </a:t>
            </a:r>
            <a:r>
              <a:rPr lang="en-US" dirty="0"/>
              <a:t>those patients.</a:t>
            </a:r>
          </a:p>
        </p:txBody>
      </p:sp>
    </p:spTree>
    <p:extLst>
      <p:ext uri="{BB962C8B-B14F-4D97-AF65-F5344CB8AC3E}">
        <p14:creationId xmlns:p14="http://schemas.microsoft.com/office/powerpoint/2010/main" val="2277566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The primary treatment </a:t>
            </a:r>
            <a:r>
              <a:rPr lang="en-US" b="0" dirty="0" smtClean="0"/>
              <a:t>of Cushing’s </a:t>
            </a:r>
            <a:r>
              <a:rPr lang="en-US" b="0" dirty="0"/>
              <a:t>disease</a:t>
            </a:r>
            <a:endParaRPr lang="en-US" dirty="0"/>
          </a:p>
        </p:txBody>
      </p:sp>
      <p:sp>
        <p:nvSpPr>
          <p:cNvPr id="3" name="Content Placeholder 2"/>
          <p:cNvSpPr>
            <a:spLocks noGrp="1"/>
          </p:cNvSpPr>
          <p:nvPr>
            <p:ph idx="1"/>
          </p:nvPr>
        </p:nvSpPr>
        <p:spPr/>
        <p:txBody>
          <a:bodyPr/>
          <a:lstStyle/>
          <a:p>
            <a:r>
              <a:rPr lang="en-US" b="1" dirty="0" err="1" smtClean="0"/>
              <a:t>Transsphenoidal</a:t>
            </a:r>
            <a:r>
              <a:rPr lang="en-US" b="1" dirty="0" smtClean="0"/>
              <a:t> surgery </a:t>
            </a:r>
            <a:r>
              <a:rPr lang="en-US" dirty="0"/>
              <a:t>(TSS</a:t>
            </a:r>
            <a:r>
              <a:rPr lang="en-US" dirty="0" smtClean="0"/>
              <a:t>)</a:t>
            </a:r>
            <a:r>
              <a:rPr lang="en-US" dirty="0"/>
              <a:t> with remission rates up to 70% for </a:t>
            </a:r>
            <a:r>
              <a:rPr lang="en-US" dirty="0" smtClean="0"/>
              <a:t>combined micro- </a:t>
            </a:r>
            <a:r>
              <a:rPr lang="en-US" dirty="0"/>
              <a:t>and </a:t>
            </a:r>
            <a:r>
              <a:rPr lang="en-US" dirty="0" err="1" smtClean="0"/>
              <a:t>macroadenomas</a:t>
            </a:r>
            <a:r>
              <a:rPr lang="en-US" dirty="0" smtClean="0"/>
              <a:t>. </a:t>
            </a:r>
          </a:p>
          <a:p>
            <a:endParaRPr lang="en-US" dirty="0" smtClean="0"/>
          </a:p>
          <a:p>
            <a:r>
              <a:rPr lang="en-US" dirty="0" smtClean="0"/>
              <a:t>Up </a:t>
            </a:r>
            <a:r>
              <a:rPr lang="en-US" dirty="0"/>
              <a:t>to 30% </a:t>
            </a:r>
            <a:r>
              <a:rPr lang="en-US" dirty="0" smtClean="0"/>
              <a:t>of patients </a:t>
            </a:r>
            <a:r>
              <a:rPr lang="en-US" dirty="0"/>
              <a:t>will suffer </a:t>
            </a:r>
            <a:r>
              <a:rPr lang="en-US" b="1" dirty="0"/>
              <a:t>recurrence</a:t>
            </a:r>
            <a:r>
              <a:rPr lang="en-US" dirty="0"/>
              <a:t> in the long-term </a:t>
            </a:r>
            <a:r>
              <a:rPr lang="en-US" dirty="0" smtClean="0"/>
              <a:t>following TSS.</a:t>
            </a:r>
          </a:p>
          <a:p>
            <a:endParaRPr lang="en-US" dirty="0"/>
          </a:p>
        </p:txBody>
      </p:sp>
    </p:spTree>
    <p:extLst>
      <p:ext uri="{BB962C8B-B14F-4D97-AF65-F5344CB8AC3E}">
        <p14:creationId xmlns:p14="http://schemas.microsoft.com/office/powerpoint/2010/main" val="27059230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Azd4017</a:t>
            </a:r>
            <a:endParaRPr lang="en-US" dirty="0"/>
          </a:p>
        </p:txBody>
      </p:sp>
      <p:sp>
        <p:nvSpPr>
          <p:cNvPr id="3" name="Content Placeholder 2"/>
          <p:cNvSpPr>
            <a:spLocks noGrp="1"/>
          </p:cNvSpPr>
          <p:nvPr>
            <p:ph idx="1"/>
          </p:nvPr>
        </p:nvSpPr>
        <p:spPr/>
        <p:txBody>
          <a:bodyPr/>
          <a:lstStyle/>
          <a:p>
            <a:r>
              <a:rPr lang="en-US" dirty="0"/>
              <a:t>The 11</a:t>
            </a:r>
            <a:r>
              <a:rPr lang="el-GR" dirty="0"/>
              <a:t>β-</a:t>
            </a:r>
            <a:r>
              <a:rPr lang="en-US" dirty="0" err="1"/>
              <a:t>hydroxysteroid</a:t>
            </a:r>
            <a:r>
              <a:rPr lang="en-US" dirty="0"/>
              <a:t> dehydrogenase type 1 </a:t>
            </a:r>
            <a:r>
              <a:rPr lang="en-US" dirty="0" smtClean="0"/>
              <a:t>inhibitor </a:t>
            </a:r>
          </a:p>
          <a:p>
            <a:r>
              <a:rPr lang="en-US" dirty="0" smtClean="0"/>
              <a:t>(AZD4017</a:t>
            </a:r>
            <a:r>
              <a:rPr lang="en-US" dirty="0"/>
              <a:t>) is a new oral, fully reversible and </a:t>
            </a:r>
            <a:r>
              <a:rPr lang="en-US" dirty="0" smtClean="0"/>
              <a:t>potent inhibitor </a:t>
            </a:r>
            <a:r>
              <a:rPr lang="en-US" dirty="0"/>
              <a:t>of human recombinant 11</a:t>
            </a:r>
            <a:r>
              <a:rPr lang="el-GR" dirty="0"/>
              <a:t>β-</a:t>
            </a:r>
            <a:r>
              <a:rPr lang="en-US" dirty="0" err="1"/>
              <a:t>hydroxysteroid</a:t>
            </a:r>
            <a:r>
              <a:rPr lang="en-US" dirty="0"/>
              <a:t> </a:t>
            </a:r>
            <a:r>
              <a:rPr lang="en-US" dirty="0" smtClean="0"/>
              <a:t>dehydrogenase type </a:t>
            </a:r>
            <a:r>
              <a:rPr lang="en-US" dirty="0"/>
              <a:t>1 (11</a:t>
            </a:r>
            <a:r>
              <a:rPr lang="el-GR" dirty="0"/>
              <a:t>β-</a:t>
            </a:r>
            <a:r>
              <a:rPr lang="en-US" dirty="0"/>
              <a:t>HSD1).</a:t>
            </a:r>
          </a:p>
        </p:txBody>
      </p:sp>
    </p:spTree>
    <p:extLst>
      <p:ext uri="{BB962C8B-B14F-4D97-AF65-F5344CB8AC3E}">
        <p14:creationId xmlns:p14="http://schemas.microsoft.com/office/powerpoint/2010/main" val="8089976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Azd4017</a:t>
            </a:r>
            <a:endParaRPr lang="en-US" dirty="0"/>
          </a:p>
        </p:txBody>
      </p:sp>
      <p:sp>
        <p:nvSpPr>
          <p:cNvPr id="3" name="Content Placeholder 2"/>
          <p:cNvSpPr>
            <a:spLocks noGrp="1"/>
          </p:cNvSpPr>
          <p:nvPr>
            <p:ph idx="1"/>
          </p:nvPr>
        </p:nvSpPr>
        <p:spPr/>
        <p:txBody>
          <a:bodyPr/>
          <a:lstStyle/>
          <a:p>
            <a:r>
              <a:rPr lang="pl-PL" dirty="0" smtClean="0"/>
              <a:t>AZD4017 (2-[(3S)-1[5</a:t>
            </a:r>
            <a:r>
              <a:rPr lang="en-US" dirty="0" smtClean="0"/>
              <a:t>(</a:t>
            </a:r>
            <a:r>
              <a:rPr lang="en-US" dirty="0" err="1" smtClean="0"/>
              <a:t>cyclohexylcarbamoyl</a:t>
            </a:r>
            <a:r>
              <a:rPr lang="en-US" dirty="0" smtClean="0"/>
              <a:t>)-6-propylsulfanylpyridin-2-yl]-3-piperidyl]acetic acid) has </a:t>
            </a:r>
            <a:r>
              <a:rPr lang="en-US" dirty="0"/>
              <a:t>been evaluated for the treatment </a:t>
            </a:r>
            <a:r>
              <a:rPr lang="en-US" dirty="0" smtClean="0"/>
              <a:t>of:</a:t>
            </a:r>
            <a:endParaRPr lang="en-US" dirty="0"/>
          </a:p>
          <a:p>
            <a:r>
              <a:rPr lang="en-US" dirty="0" smtClean="0"/>
              <a:t> </a:t>
            </a:r>
            <a:r>
              <a:rPr lang="en-US" b="1" i="1" dirty="0" smtClean="0"/>
              <a:t>idiopathic </a:t>
            </a:r>
            <a:r>
              <a:rPr lang="en-US" b="1" i="1" dirty="0"/>
              <a:t>intracranial hypertension </a:t>
            </a:r>
            <a:endParaRPr lang="en-US" b="1" i="1" dirty="0" smtClean="0"/>
          </a:p>
          <a:p>
            <a:r>
              <a:rPr lang="en-US" dirty="0" smtClean="0"/>
              <a:t>CS</a:t>
            </a:r>
            <a:endParaRPr lang="en-US" dirty="0"/>
          </a:p>
        </p:txBody>
      </p:sp>
    </p:spTree>
    <p:extLst>
      <p:ext uri="{BB962C8B-B14F-4D97-AF65-F5344CB8AC3E}">
        <p14:creationId xmlns:p14="http://schemas.microsoft.com/office/powerpoint/2010/main" val="11428840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b="0" dirty="0"/>
              <a:t>Azd4017</a:t>
            </a:r>
            <a:endParaRPr lang="en-US" dirty="0"/>
          </a:p>
        </p:txBody>
      </p:sp>
      <p:sp>
        <p:nvSpPr>
          <p:cNvPr id="3" name="Content Placeholder 2"/>
          <p:cNvSpPr>
            <a:spLocks noGrp="1"/>
          </p:cNvSpPr>
          <p:nvPr>
            <p:ph idx="1"/>
          </p:nvPr>
        </p:nvSpPr>
        <p:spPr>
          <a:xfrm>
            <a:off x="467544" y="1700808"/>
            <a:ext cx="8229600" cy="4525963"/>
          </a:xfrm>
        </p:spPr>
        <p:txBody>
          <a:bodyPr>
            <a:normAutofit fontScale="77500" lnSpcReduction="20000"/>
          </a:bodyPr>
          <a:lstStyle/>
          <a:p>
            <a:r>
              <a:rPr lang="el-GR" dirty="0">
                <a:solidFill>
                  <a:srgbClr val="FF0000"/>
                </a:solidFill>
              </a:rPr>
              <a:t>11β-</a:t>
            </a:r>
            <a:r>
              <a:rPr lang="en-US" dirty="0">
                <a:solidFill>
                  <a:srgbClr val="FF0000"/>
                </a:solidFill>
              </a:rPr>
              <a:t>HSD1 </a:t>
            </a:r>
            <a:r>
              <a:rPr lang="en-US" dirty="0"/>
              <a:t>is a </a:t>
            </a:r>
            <a:r>
              <a:rPr lang="en-US" dirty="0" smtClean="0"/>
              <a:t>nicotinamide adenine </a:t>
            </a:r>
            <a:r>
              <a:rPr lang="en-US" dirty="0"/>
              <a:t>dinucleotide (NADP) reduced form, </a:t>
            </a:r>
            <a:r>
              <a:rPr lang="en-US" dirty="0" smtClean="0"/>
              <a:t>NADPH dependent</a:t>
            </a:r>
            <a:r>
              <a:rPr lang="en-US" dirty="0"/>
              <a:t> </a:t>
            </a:r>
            <a:r>
              <a:rPr lang="en-US" dirty="0" smtClean="0"/>
              <a:t>enzyme </a:t>
            </a:r>
            <a:r>
              <a:rPr lang="en-US" dirty="0"/>
              <a:t>expressed in the </a:t>
            </a:r>
            <a:r>
              <a:rPr lang="en-US" b="1" dirty="0"/>
              <a:t>liver</a:t>
            </a:r>
            <a:r>
              <a:rPr lang="en-US" dirty="0"/>
              <a:t>, </a:t>
            </a:r>
            <a:r>
              <a:rPr lang="en-US" b="1" dirty="0"/>
              <a:t>adipose tissue </a:t>
            </a:r>
            <a:r>
              <a:rPr lang="en-US" dirty="0" smtClean="0"/>
              <a:t>and </a:t>
            </a:r>
            <a:r>
              <a:rPr lang="en-US" b="1" dirty="0" smtClean="0"/>
              <a:t>brain</a:t>
            </a:r>
            <a:r>
              <a:rPr lang="en-US" dirty="0"/>
              <a:t>. </a:t>
            </a:r>
            <a:endParaRPr lang="en-US" dirty="0" smtClean="0"/>
          </a:p>
          <a:p>
            <a:r>
              <a:rPr lang="en-US" dirty="0" smtClean="0"/>
              <a:t>11β-HSD1 </a:t>
            </a:r>
            <a:r>
              <a:rPr lang="en-US" dirty="0"/>
              <a:t>catalyzes the conversion of the </a:t>
            </a:r>
            <a:r>
              <a:rPr lang="en-US" b="1" dirty="0" smtClean="0"/>
              <a:t>inactive </a:t>
            </a:r>
            <a:r>
              <a:rPr lang="en-US" dirty="0" smtClean="0"/>
              <a:t>steroid </a:t>
            </a:r>
            <a:r>
              <a:rPr lang="en-US" b="1" dirty="0"/>
              <a:t>cortisone</a:t>
            </a:r>
            <a:r>
              <a:rPr lang="en-US" dirty="0"/>
              <a:t> to active , playing an important</a:t>
            </a:r>
            <a:r>
              <a:rPr lang="en-US" b="1" dirty="0" smtClean="0"/>
              <a:t>                                                             </a:t>
            </a:r>
            <a:r>
              <a:rPr lang="en-US" dirty="0" smtClean="0"/>
              <a:t>role </a:t>
            </a:r>
            <a:r>
              <a:rPr lang="en-US" dirty="0"/>
              <a:t>in the regulation of </a:t>
            </a:r>
            <a:r>
              <a:rPr lang="en-US" i="1" dirty="0"/>
              <a:t>intracellular cortisol </a:t>
            </a:r>
            <a:r>
              <a:rPr lang="en-US" dirty="0"/>
              <a:t>concentrations.</a:t>
            </a:r>
          </a:p>
          <a:p>
            <a:endParaRPr lang="en-US" dirty="0" smtClean="0"/>
          </a:p>
          <a:p>
            <a:r>
              <a:rPr lang="en-US" dirty="0" smtClean="0"/>
              <a:t>There </a:t>
            </a:r>
            <a:r>
              <a:rPr lang="en-US" dirty="0"/>
              <a:t>is a phase II clinical trial (</a:t>
            </a:r>
            <a:r>
              <a:rPr lang="en-US" i="1" dirty="0"/>
              <a:t>T</a:t>
            </a:r>
            <a:r>
              <a:rPr lang="en-US" dirty="0"/>
              <a:t>argeting </a:t>
            </a:r>
            <a:r>
              <a:rPr lang="en-US" i="1" dirty="0"/>
              <a:t>I</a:t>
            </a:r>
            <a:r>
              <a:rPr lang="en-US" dirty="0"/>
              <a:t>atrogenic</a:t>
            </a:r>
          </a:p>
          <a:p>
            <a:r>
              <a:rPr lang="en-US" i="1" dirty="0"/>
              <a:t>C</a:t>
            </a:r>
            <a:r>
              <a:rPr lang="en-US" dirty="0"/>
              <a:t>ushing’s </a:t>
            </a:r>
            <a:r>
              <a:rPr lang="en-US" i="1" dirty="0"/>
              <a:t>S</a:t>
            </a:r>
            <a:r>
              <a:rPr lang="en-US" dirty="0"/>
              <a:t>yndrome With 11</a:t>
            </a:r>
            <a:r>
              <a:rPr lang="el-GR" dirty="0"/>
              <a:t>β-</a:t>
            </a:r>
            <a:r>
              <a:rPr lang="en-US" dirty="0" err="1"/>
              <a:t>hydroxysteroid</a:t>
            </a:r>
            <a:r>
              <a:rPr lang="en-US" dirty="0"/>
              <a:t> </a:t>
            </a:r>
            <a:r>
              <a:rPr lang="en-US" dirty="0" smtClean="0"/>
              <a:t>Dehydrogenase Type </a:t>
            </a:r>
            <a:r>
              <a:rPr lang="en-US" dirty="0"/>
              <a:t>1 </a:t>
            </a:r>
            <a:r>
              <a:rPr lang="en-US" i="1" dirty="0"/>
              <a:t>I</a:t>
            </a:r>
            <a:r>
              <a:rPr lang="en-US" dirty="0"/>
              <a:t>nhibition [TICSI]; NCT03111810) aimed </a:t>
            </a:r>
            <a:r>
              <a:rPr lang="en-US" dirty="0" smtClean="0"/>
              <a:t>at preventing </a:t>
            </a:r>
            <a:r>
              <a:rPr lang="en-US" dirty="0"/>
              <a:t>the metabolic adverse features of </a:t>
            </a:r>
            <a:r>
              <a:rPr lang="en-US" dirty="0">
                <a:solidFill>
                  <a:srgbClr val="FF0000"/>
                </a:solidFill>
              </a:rPr>
              <a:t>iatrogenic CS.</a:t>
            </a:r>
          </a:p>
        </p:txBody>
      </p:sp>
    </p:spTree>
    <p:extLst>
      <p:ext uri="{BB962C8B-B14F-4D97-AF65-F5344CB8AC3E}">
        <p14:creationId xmlns:p14="http://schemas.microsoft.com/office/powerpoint/2010/main" val="12591327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Pituitary‑directed Drugs</a:t>
            </a:r>
          </a:p>
        </p:txBody>
      </p:sp>
      <p:sp>
        <p:nvSpPr>
          <p:cNvPr id="5" name="Subtitle 4"/>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3861048"/>
            <a:ext cx="91201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3828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3444299"/>
              </p:ext>
            </p:extLst>
          </p:nvPr>
        </p:nvGraphicFramePr>
        <p:xfrm>
          <a:off x="-1" y="116632"/>
          <a:ext cx="9144002" cy="6288200"/>
        </p:xfrm>
        <a:graphic>
          <a:graphicData uri="http://schemas.openxmlformats.org/drawingml/2006/table">
            <a:tbl>
              <a:tblPr firstRow="1" bandRow="1">
                <a:tableStyleId>{5C22544A-7EE6-4342-B048-85BDC9FD1C3A}</a:tableStyleId>
              </a:tblPr>
              <a:tblGrid>
                <a:gridCol w="741446"/>
                <a:gridCol w="1565277"/>
                <a:gridCol w="1400511"/>
                <a:gridCol w="1903344"/>
                <a:gridCol w="1575476"/>
                <a:gridCol w="691232"/>
                <a:gridCol w="1266716"/>
              </a:tblGrid>
              <a:tr h="1486907">
                <a:tc gridSpan="7">
                  <a:txBody>
                    <a:bodyPr/>
                    <a:lstStyle/>
                    <a:p>
                      <a:pPr algn="ctr"/>
                      <a:r>
                        <a:rPr lang="en-US" sz="2400" b="1" i="0" u="none" strike="noStrike" kern="1200" baseline="0" dirty="0" smtClean="0">
                          <a:solidFill>
                            <a:schemeClr val="bg1"/>
                          </a:solidFill>
                          <a:latin typeface="+mn-lt"/>
                          <a:ea typeface="+mn-ea"/>
                          <a:cs typeface="+mn-cs"/>
                        </a:rPr>
                        <a:t>Current pituitary-directed therapies</a:t>
                      </a:r>
                    </a:p>
                    <a:p>
                      <a:pPr algn="ctr"/>
                      <a:r>
                        <a:rPr lang="en-US" sz="2400" b="1" i="0" u="none" strike="noStrike" kern="1200" baseline="0" dirty="0" err="1" smtClean="0">
                          <a:solidFill>
                            <a:srgbClr val="FF0000"/>
                          </a:solidFill>
                          <a:latin typeface="+mn-lt"/>
                          <a:ea typeface="+mn-ea"/>
                          <a:cs typeface="+mn-cs"/>
                        </a:rPr>
                        <a:t>Pasireotide</a:t>
                      </a:r>
                      <a:r>
                        <a:rPr lang="en-US" sz="2400" b="1" i="0" u="none" strike="noStrike" kern="1200" baseline="0" dirty="0" smtClean="0">
                          <a:solidFill>
                            <a:schemeClr val="dk1"/>
                          </a:solidFill>
                          <a:latin typeface="+mn-lt"/>
                          <a:ea typeface="+mn-ea"/>
                          <a:cs typeface="+mn-cs"/>
                        </a:rPr>
                        <a:t> </a:t>
                      </a:r>
                      <a:r>
                        <a:rPr lang="en-US" sz="2400" b="1" i="0" u="none" strike="noStrike" kern="1200" baseline="0" dirty="0" smtClean="0">
                          <a:solidFill>
                            <a:schemeClr val="bg1"/>
                          </a:solidFill>
                          <a:latin typeface="+mn-lt"/>
                          <a:ea typeface="+mn-ea"/>
                          <a:cs typeface="+mn-cs"/>
                        </a:rPr>
                        <a:t>(SOM-230)</a:t>
                      </a:r>
                      <a:endParaRPr lang="en-US" sz="2400" b="1" dirty="0" smtClean="0">
                        <a:solidFill>
                          <a:schemeClr val="bg1"/>
                        </a:solidFill>
                      </a:endParaRPr>
                    </a:p>
                    <a:p>
                      <a:endParaRPr lang="en-US" sz="2400" dirty="0"/>
                    </a:p>
                  </a:txBody>
                  <a:tcPr/>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r>
              <a:tr h="1598724">
                <a:tc>
                  <a:txBody>
                    <a:bodyPr/>
                    <a:lstStyle/>
                    <a:p>
                      <a:r>
                        <a:rPr lang="en-US" sz="1800" b="0" i="0" u="none" strike="noStrike" kern="1200" baseline="0" dirty="0" smtClean="0">
                          <a:solidFill>
                            <a:schemeClr val="lt1"/>
                          </a:solidFill>
                          <a:latin typeface="+mn-lt"/>
                          <a:ea typeface="+mn-ea"/>
                          <a:cs typeface="+mn-cs"/>
                        </a:rPr>
                        <a:t>Target</a:t>
                      </a:r>
                      <a:endParaRPr lang="en-US" dirty="0"/>
                    </a:p>
                  </a:txBody>
                  <a:tcPr vert="vert"/>
                </a:tc>
                <a:tc>
                  <a:txBody>
                    <a:bodyPr/>
                    <a:lstStyle/>
                    <a:p>
                      <a:r>
                        <a:rPr lang="en-US" sz="1800" b="0" i="0" u="none" strike="noStrike" kern="1200" baseline="0" dirty="0" smtClean="0">
                          <a:solidFill>
                            <a:schemeClr val="lt1"/>
                          </a:solidFill>
                          <a:latin typeface="+mn-lt"/>
                          <a:ea typeface="+mn-ea"/>
                          <a:cs typeface="+mn-cs"/>
                        </a:rPr>
                        <a:t>Mechanism of</a:t>
                      </a:r>
                    </a:p>
                    <a:p>
                      <a:r>
                        <a:rPr lang="en-US" sz="1800" b="0" i="0" u="none" strike="noStrike" kern="1200" baseline="0" dirty="0" smtClean="0">
                          <a:solidFill>
                            <a:schemeClr val="lt1"/>
                          </a:solidFill>
                          <a:latin typeface="+mn-lt"/>
                          <a:ea typeface="+mn-ea"/>
                          <a:cs typeface="+mn-cs"/>
                        </a:rPr>
                        <a:t>action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Dose</a:t>
                      </a:r>
                      <a:endParaRPr lang="en-US" dirty="0"/>
                    </a:p>
                  </a:txBody>
                  <a:tcPr/>
                </a:tc>
                <a:tc>
                  <a:txBody>
                    <a:bodyPr/>
                    <a:lstStyle/>
                    <a:p>
                      <a:r>
                        <a:rPr lang="en-US" sz="1800" b="0" i="0" u="none" strike="noStrike" kern="1200" baseline="0" dirty="0" smtClean="0">
                          <a:solidFill>
                            <a:schemeClr val="lt1"/>
                          </a:solidFill>
                          <a:latin typeface="+mn-lt"/>
                          <a:ea typeface="+mn-ea"/>
                          <a:cs typeface="+mn-cs"/>
                        </a:rPr>
                        <a:t>Effectiveness</a:t>
                      </a:r>
                      <a:endParaRPr lang="en-US" dirty="0"/>
                    </a:p>
                  </a:txBody>
                  <a:tcPr/>
                </a:tc>
                <a:tc>
                  <a:txBody>
                    <a:bodyPr/>
                    <a:lstStyle/>
                    <a:p>
                      <a:r>
                        <a:rPr lang="en-US" sz="1800" b="0" i="0" u="none" strike="noStrike" kern="1200" baseline="0" dirty="0" smtClean="0">
                          <a:solidFill>
                            <a:schemeClr val="lt1"/>
                          </a:solidFill>
                          <a:latin typeface="+mn-lt"/>
                          <a:ea typeface="+mn-ea"/>
                          <a:cs typeface="+mn-cs"/>
                        </a:rPr>
                        <a:t>Side effects</a:t>
                      </a:r>
                      <a:endParaRPr lang="en-US" dirty="0"/>
                    </a:p>
                  </a:txBody>
                  <a:tcPr/>
                </a:tc>
                <a:tc>
                  <a:txBody>
                    <a:bodyPr/>
                    <a:lstStyle/>
                    <a:p>
                      <a:r>
                        <a:rPr lang="en-US" sz="1800" b="0" i="0" u="none" strike="noStrike" kern="1200" baseline="0" dirty="0" smtClean="0">
                          <a:solidFill>
                            <a:schemeClr val="lt1"/>
                          </a:solidFill>
                          <a:latin typeface="+mn-lt"/>
                          <a:ea typeface="+mn-ea"/>
                          <a:cs typeface="+mn-cs"/>
                        </a:rPr>
                        <a:t>Approval</a:t>
                      </a:r>
                    </a:p>
                    <a:p>
                      <a:r>
                        <a:rPr lang="en-US" sz="1800" b="0" i="0" u="none" strike="noStrike" kern="1200" baseline="0" dirty="0" smtClean="0">
                          <a:solidFill>
                            <a:schemeClr val="lt1"/>
                          </a:solidFill>
                          <a:latin typeface="+mn-lt"/>
                          <a:ea typeface="+mn-ea"/>
                          <a:cs typeface="+mn-cs"/>
                        </a:rPr>
                        <a:t> status/Use</a:t>
                      </a:r>
                      <a:endParaRPr lang="en-US" dirty="0"/>
                    </a:p>
                  </a:txBody>
                  <a:tcPr vert="vert"/>
                </a:tc>
                <a:tc>
                  <a:txBody>
                    <a:bodyPr/>
                    <a:lstStyle/>
                    <a:p>
                      <a:r>
                        <a:rPr lang="en-US" sz="1800" b="0" i="0" u="none" strike="noStrike" kern="1200" baseline="0" dirty="0" smtClean="0">
                          <a:solidFill>
                            <a:schemeClr val="lt1"/>
                          </a:solidFill>
                          <a:latin typeface="+mn-lt"/>
                          <a:ea typeface="+mn-ea"/>
                          <a:cs typeface="+mn-cs"/>
                        </a:rPr>
                        <a:t>Clinical trials</a:t>
                      </a:r>
                      <a:endParaRPr lang="en-US" dirty="0"/>
                    </a:p>
                  </a:txBody>
                  <a:tcPr/>
                </a:tc>
              </a:tr>
              <a:tr h="3202569">
                <a:tc>
                  <a:txBody>
                    <a:bodyPr/>
                    <a:lstStyle/>
                    <a:p>
                      <a:r>
                        <a:rPr lang="en-US" sz="1800" b="0" i="0" u="none" strike="noStrike" kern="1200" baseline="0" dirty="0" smtClean="0">
                          <a:solidFill>
                            <a:schemeClr val="dk1"/>
                          </a:solidFill>
                          <a:latin typeface="+mn-lt"/>
                          <a:ea typeface="+mn-ea"/>
                          <a:cs typeface="+mn-cs"/>
                        </a:rPr>
                        <a:t>SSTRs </a:t>
                      </a:r>
                      <a:r>
                        <a:rPr lang="en-US" sz="1800" b="1" i="0" u="none" strike="noStrike" kern="1200" baseline="0" dirty="0" smtClean="0">
                          <a:solidFill>
                            <a:schemeClr val="dk1"/>
                          </a:solidFill>
                          <a:latin typeface="+mn-lt"/>
                          <a:ea typeface="+mn-ea"/>
                          <a:cs typeface="+mn-cs"/>
                        </a:rPr>
                        <a:t>5</a:t>
                      </a:r>
                      <a:r>
                        <a:rPr lang="en-US" sz="1800" b="0" i="0" u="none" strike="noStrike" kern="1200" baseline="0" dirty="0" smtClean="0">
                          <a:solidFill>
                            <a:schemeClr val="dk1"/>
                          </a:solidFill>
                          <a:latin typeface="+mn-lt"/>
                          <a:ea typeface="+mn-ea"/>
                          <a:cs typeface="+mn-cs"/>
                        </a:rPr>
                        <a:t>,2,3,1</a:t>
                      </a:r>
                    </a:p>
                    <a:p>
                      <a:r>
                        <a:rPr lang="en-US" sz="1800" b="0" i="0" u="none" strike="noStrike" kern="1200" baseline="0" dirty="0" smtClean="0">
                          <a:solidFill>
                            <a:schemeClr val="dk1"/>
                          </a:solidFill>
                          <a:latin typeface="+mn-lt"/>
                          <a:ea typeface="+mn-ea"/>
                          <a:cs typeface="+mn-cs"/>
                        </a:rPr>
                        <a:t>Agonist</a:t>
                      </a:r>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Decreases ACTH</a:t>
                      </a:r>
                    </a:p>
                    <a:p>
                      <a:r>
                        <a:rPr lang="en-US" sz="1800" b="0" i="0" u="none" strike="noStrike" kern="1200" baseline="0" dirty="0" smtClean="0">
                          <a:solidFill>
                            <a:schemeClr val="dk1"/>
                          </a:solidFill>
                          <a:latin typeface="+mn-lt"/>
                          <a:ea typeface="+mn-ea"/>
                          <a:cs typeface="+mn-cs"/>
                        </a:rPr>
                        <a:t>secretion and</a:t>
                      </a:r>
                    </a:p>
                    <a:p>
                      <a:r>
                        <a:rPr lang="en-US" sz="1800" b="0" i="0" u="none" strike="noStrike" kern="1200" baseline="0" dirty="0" smtClean="0">
                          <a:solidFill>
                            <a:schemeClr val="dk1"/>
                          </a:solidFill>
                          <a:latin typeface="+mn-lt"/>
                          <a:ea typeface="+mn-ea"/>
                          <a:cs typeface="+mn-cs"/>
                        </a:rPr>
                        <a:t>tumor cell</a:t>
                      </a:r>
                    </a:p>
                    <a:p>
                      <a:r>
                        <a:rPr lang="en-US" sz="1800" b="0" i="0" u="none" strike="noStrike" kern="1200" baseline="0" dirty="0" smtClean="0">
                          <a:solidFill>
                            <a:schemeClr val="dk1"/>
                          </a:solidFill>
                          <a:latin typeface="+mn-lt"/>
                          <a:ea typeface="+mn-ea"/>
                          <a:cs typeface="+mn-cs"/>
                        </a:rPr>
                        <a:t>proliferation</a:t>
                      </a:r>
                      <a:endParaRPr lang="en-US" dirty="0"/>
                    </a:p>
                  </a:txBody>
                  <a:tcPr/>
                </a:tc>
                <a:tc>
                  <a:txBody>
                    <a:bodyPr/>
                    <a:lstStyle/>
                    <a:p>
                      <a:r>
                        <a:rPr lang="el-GR" sz="1800" b="0" i="0" u="none" strike="noStrike" kern="1200" baseline="0" dirty="0" smtClean="0">
                          <a:solidFill>
                            <a:schemeClr val="dk1"/>
                          </a:solidFill>
                          <a:latin typeface="+mn-lt"/>
                          <a:ea typeface="+mn-ea"/>
                          <a:cs typeface="+mn-cs"/>
                        </a:rPr>
                        <a:t>600-900 μ</a:t>
                      </a:r>
                      <a:r>
                        <a:rPr lang="en-US" sz="1800" b="0" i="0" u="none" strike="noStrike" kern="1200" baseline="0" dirty="0" smtClean="0">
                          <a:solidFill>
                            <a:schemeClr val="dk1"/>
                          </a:solidFill>
                          <a:latin typeface="+mn-lt"/>
                          <a:ea typeface="+mn-ea"/>
                          <a:cs typeface="+mn-cs"/>
                        </a:rPr>
                        <a:t>g BID.</a:t>
                      </a:r>
                    </a:p>
                    <a:p>
                      <a:r>
                        <a:rPr lang="en-US" sz="1800" b="0" i="0" u="none" strike="noStrike" kern="1200" baseline="0" dirty="0" smtClean="0">
                          <a:solidFill>
                            <a:schemeClr val="dk1"/>
                          </a:solidFill>
                          <a:latin typeface="+mn-lt"/>
                          <a:ea typeface="+mn-ea"/>
                          <a:cs typeface="+mn-cs"/>
                        </a:rPr>
                        <a:t>LAR: 10–30</a:t>
                      </a:r>
                    </a:p>
                    <a:p>
                      <a:r>
                        <a:rPr lang="en-US" sz="1800" b="0" i="0" u="none" strike="noStrike" kern="1200" baseline="0" dirty="0" smtClean="0">
                          <a:solidFill>
                            <a:schemeClr val="dk1"/>
                          </a:solidFill>
                          <a:latin typeface="+mn-lt"/>
                          <a:ea typeface="+mn-ea"/>
                          <a:cs typeface="+mn-cs"/>
                        </a:rPr>
                        <a:t>mg/month</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Hypercortisolism</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improvement</a:t>
                      </a:r>
                    </a:p>
                    <a:p>
                      <a:r>
                        <a:rPr lang="en-US" sz="1800" b="0" i="0" u="none" strike="noStrike" kern="1200" baseline="0" dirty="0" smtClean="0">
                          <a:solidFill>
                            <a:schemeClr val="dk1"/>
                          </a:solidFill>
                          <a:latin typeface="+mn-lt"/>
                          <a:ea typeface="+mn-ea"/>
                          <a:cs typeface="+mn-cs"/>
                        </a:rPr>
                        <a:t>in 34.5–50%.</a:t>
                      </a:r>
                    </a:p>
                    <a:p>
                      <a:r>
                        <a:rPr lang="en-US" sz="1800" b="0" i="0" u="none" strike="noStrike" kern="1200" baseline="0" dirty="0" smtClean="0">
                          <a:solidFill>
                            <a:schemeClr val="dk1"/>
                          </a:solidFill>
                          <a:latin typeface="+mn-lt"/>
                          <a:ea typeface="+mn-ea"/>
                          <a:cs typeface="+mn-cs"/>
                        </a:rPr>
                        <a:t>Tumor volume</a:t>
                      </a:r>
                    </a:p>
                    <a:p>
                      <a:r>
                        <a:rPr lang="en-US" sz="1800" b="0" i="0" u="none" strike="noStrike" kern="1200" baseline="0" dirty="0" smtClean="0">
                          <a:solidFill>
                            <a:schemeClr val="dk1"/>
                          </a:solidFill>
                          <a:latin typeface="+mn-lt"/>
                          <a:ea typeface="+mn-ea"/>
                          <a:cs typeface="+mn-cs"/>
                        </a:rPr>
                        <a:t>decrease</a:t>
                      </a:r>
                    </a:p>
                    <a:p>
                      <a:r>
                        <a:rPr lang="en-US" sz="1800" b="0" i="0" u="none" strike="noStrike" kern="1200" baseline="0" dirty="0" smtClean="0">
                          <a:solidFill>
                            <a:schemeClr val="dk1"/>
                          </a:solidFill>
                          <a:latin typeface="+mn-lt"/>
                          <a:ea typeface="+mn-ea"/>
                          <a:cs typeface="+mn-cs"/>
                        </a:rPr>
                        <a:t>9.1–43.8%</a:t>
                      </a:r>
                      <a:endParaRPr lang="en-US" dirty="0"/>
                    </a:p>
                  </a:txBody>
                  <a:tcPr/>
                </a:tc>
                <a:tc>
                  <a:txBody>
                    <a:bodyPr/>
                    <a:lstStyle/>
                    <a:p>
                      <a:r>
                        <a:rPr lang="en-US" sz="1800" b="0" i="0" u="none" strike="noStrike" kern="1200" baseline="0" dirty="0" smtClean="0">
                          <a:solidFill>
                            <a:schemeClr val="dk1"/>
                          </a:solidFill>
                          <a:latin typeface="+mn-lt"/>
                          <a:ea typeface="+mn-ea"/>
                          <a:cs typeface="+mn-cs"/>
                        </a:rPr>
                        <a:t>Transient</a:t>
                      </a:r>
                    </a:p>
                    <a:p>
                      <a:r>
                        <a:rPr lang="en-US" sz="1800" b="0" i="0" u="none" strike="noStrike" kern="1200" baseline="0" dirty="0" smtClean="0">
                          <a:solidFill>
                            <a:schemeClr val="dk1"/>
                          </a:solidFill>
                          <a:latin typeface="+mn-lt"/>
                          <a:ea typeface="+mn-ea"/>
                          <a:cs typeface="+mn-cs"/>
                        </a:rPr>
                        <a:t>diarrhea and</a:t>
                      </a:r>
                    </a:p>
                    <a:p>
                      <a:r>
                        <a:rPr lang="en-US" sz="1800" b="0" i="0" u="none" strike="noStrike" kern="1200" baseline="0" dirty="0" smtClean="0">
                          <a:solidFill>
                            <a:schemeClr val="dk1"/>
                          </a:solidFill>
                          <a:latin typeface="+mn-lt"/>
                          <a:ea typeface="+mn-ea"/>
                          <a:cs typeface="+mn-cs"/>
                        </a:rPr>
                        <a:t>nausea;</a:t>
                      </a:r>
                    </a:p>
                    <a:p>
                      <a:r>
                        <a:rPr lang="en-US" sz="1800" b="0" i="0" u="none" strike="noStrike" kern="1200" baseline="0" dirty="0" err="1" smtClean="0">
                          <a:solidFill>
                            <a:schemeClr val="dk1"/>
                          </a:solidFill>
                          <a:latin typeface="+mn-lt"/>
                          <a:ea typeface="+mn-ea"/>
                          <a:cs typeface="+mn-cs"/>
                        </a:rPr>
                        <a:t>cholelithiasis</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hyperglycemia</a:t>
                      </a:r>
                      <a:endParaRPr lang="en-US" dirty="0"/>
                    </a:p>
                  </a:txBody>
                  <a:tcPr/>
                </a:tc>
                <a:tc>
                  <a:txBody>
                    <a:bodyPr/>
                    <a:lstStyle/>
                    <a:p>
                      <a:r>
                        <a:rPr lang="en-US" sz="1800" b="0" i="0" u="none" strike="noStrike" kern="1200" baseline="0" dirty="0" smtClean="0">
                          <a:solidFill>
                            <a:schemeClr val="dk1"/>
                          </a:solidFill>
                          <a:latin typeface="+mn-lt"/>
                          <a:ea typeface="+mn-ea"/>
                          <a:cs typeface="+mn-cs"/>
                        </a:rPr>
                        <a:t>Approved for CD</a:t>
                      </a:r>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Phase III </a:t>
                      </a:r>
                      <a:r>
                        <a:rPr lang="en-US" sz="1800" b="0" i="0" u="none" strike="noStrike" kern="1200" baseline="0" dirty="0" err="1" smtClean="0">
                          <a:solidFill>
                            <a:schemeClr val="dk1"/>
                          </a:solidFill>
                          <a:latin typeface="+mn-lt"/>
                          <a:ea typeface="+mn-ea"/>
                          <a:cs typeface="+mn-cs"/>
                        </a:rPr>
                        <a:t>Pasireotide</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2305</a:t>
                      </a:r>
                    </a:p>
                    <a:p>
                      <a:r>
                        <a:rPr lang="en-US" sz="1800" b="0" i="0" u="none" strike="noStrike" kern="1200" baseline="0" dirty="0" smtClean="0">
                          <a:solidFill>
                            <a:schemeClr val="dk1"/>
                          </a:solidFill>
                          <a:latin typeface="+mn-lt"/>
                          <a:ea typeface="+mn-ea"/>
                          <a:cs typeface="+mn-cs"/>
                        </a:rPr>
                        <a:t>Expanded </a:t>
                      </a:r>
                      <a:r>
                        <a:rPr lang="en-US" sz="1800" b="0" i="0" u="none" strike="noStrike" kern="1200" baseline="0" dirty="0" err="1" smtClean="0">
                          <a:solidFill>
                            <a:schemeClr val="dk1"/>
                          </a:solidFill>
                          <a:latin typeface="+mn-lt"/>
                          <a:ea typeface="+mn-ea"/>
                          <a:cs typeface="+mn-cs"/>
                        </a:rPr>
                        <a:t>Pasireotide</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2305</a:t>
                      </a:r>
                      <a:endParaRPr lang="en-US" dirty="0"/>
                    </a:p>
                  </a:txBody>
                  <a:tcPr/>
                </a:tc>
              </a:tr>
            </a:tbl>
          </a:graphicData>
        </a:graphic>
      </p:graphicFrame>
    </p:spTree>
    <p:extLst>
      <p:ext uri="{BB962C8B-B14F-4D97-AF65-F5344CB8AC3E}">
        <p14:creationId xmlns:p14="http://schemas.microsoft.com/office/powerpoint/2010/main" val="20280261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Pasireotide</a:t>
            </a:r>
            <a:endParaRPr lang="en-US" dirty="0"/>
          </a:p>
        </p:txBody>
      </p:sp>
      <p:sp>
        <p:nvSpPr>
          <p:cNvPr id="3" name="Content Placeholder 2"/>
          <p:cNvSpPr>
            <a:spLocks noGrp="1"/>
          </p:cNvSpPr>
          <p:nvPr>
            <p:ph idx="1"/>
          </p:nvPr>
        </p:nvSpPr>
        <p:spPr/>
        <p:txBody>
          <a:bodyPr/>
          <a:lstStyle/>
          <a:p>
            <a:r>
              <a:rPr lang="en-US" dirty="0" err="1" smtClean="0"/>
              <a:t>Hypercortisolism</a:t>
            </a:r>
            <a:r>
              <a:rPr lang="en-US" dirty="0" smtClean="0"/>
              <a:t> </a:t>
            </a:r>
            <a:r>
              <a:rPr lang="en-US" dirty="0" smtClean="0">
                <a:latin typeface="Times New Roman"/>
                <a:cs typeface="Times New Roman"/>
              </a:rPr>
              <a:t>→ ↓</a:t>
            </a:r>
            <a:r>
              <a:rPr lang="en-US" dirty="0"/>
              <a:t>Cell membrane expression of somatostatin receptor (</a:t>
            </a:r>
            <a:r>
              <a:rPr lang="en-US" dirty="0" smtClean="0"/>
              <a:t>SSTR) subtype 2</a:t>
            </a:r>
          </a:p>
          <a:p>
            <a:r>
              <a:rPr lang="en-US" dirty="0"/>
              <a:t>while </a:t>
            </a:r>
            <a:r>
              <a:rPr lang="en-US" dirty="0" smtClean="0"/>
              <a:t>SSTR5 (unaffected or </a:t>
            </a:r>
            <a:r>
              <a:rPr lang="en-US" dirty="0"/>
              <a:t>even </a:t>
            </a:r>
            <a:r>
              <a:rPr lang="en-US" dirty="0" smtClean="0">
                <a:latin typeface="Times New Roman"/>
                <a:cs typeface="Times New Roman"/>
              </a:rPr>
              <a:t>↑)</a:t>
            </a:r>
          </a:p>
          <a:p>
            <a:r>
              <a:rPr lang="en-US" dirty="0" smtClean="0"/>
              <a:t>Octreotide and </a:t>
            </a:r>
            <a:r>
              <a:rPr lang="en-US" dirty="0" err="1"/>
              <a:t>lanreotide</a:t>
            </a:r>
            <a:r>
              <a:rPr lang="en-US" dirty="0"/>
              <a:t>, which exhibit strong affinity to </a:t>
            </a:r>
            <a:r>
              <a:rPr lang="en-US" dirty="0" smtClean="0"/>
              <a:t>SSTR2</a:t>
            </a:r>
          </a:p>
          <a:p>
            <a:r>
              <a:rPr lang="en-US" dirty="0" err="1" smtClean="0"/>
              <a:t>Pasireotide</a:t>
            </a:r>
            <a:r>
              <a:rPr lang="en-US" dirty="0" smtClean="0"/>
              <a:t> (</a:t>
            </a:r>
            <a:r>
              <a:rPr lang="en-US" dirty="0"/>
              <a:t>highest affinity for </a:t>
            </a:r>
            <a:r>
              <a:rPr lang="en-US" dirty="0" smtClean="0"/>
              <a:t>SSTR5)</a:t>
            </a:r>
            <a:endParaRPr lang="en-US" dirty="0"/>
          </a:p>
        </p:txBody>
      </p:sp>
    </p:spTree>
    <p:extLst>
      <p:ext uri="{BB962C8B-B14F-4D97-AF65-F5344CB8AC3E}">
        <p14:creationId xmlns:p14="http://schemas.microsoft.com/office/powerpoint/2010/main" val="14712897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smtClean="0"/>
              <a:t>Pasireotide</a:t>
            </a:r>
            <a:r>
              <a:rPr lang="en-US" b="0" dirty="0" smtClean="0"/>
              <a:t/>
            </a:r>
            <a:br>
              <a:rPr lang="en-US" b="0" dirty="0" smtClean="0"/>
            </a:br>
            <a:r>
              <a:rPr lang="en-US" b="0" dirty="0"/>
              <a:t>Side effects</a:t>
            </a:r>
          </a:p>
        </p:txBody>
      </p:sp>
      <p:sp>
        <p:nvSpPr>
          <p:cNvPr id="3" name="Content Placeholder 2"/>
          <p:cNvSpPr>
            <a:spLocks noGrp="1"/>
          </p:cNvSpPr>
          <p:nvPr>
            <p:ph idx="1"/>
          </p:nvPr>
        </p:nvSpPr>
        <p:spPr/>
        <p:txBody>
          <a:bodyPr>
            <a:normAutofit/>
          </a:bodyPr>
          <a:lstStyle/>
          <a:p>
            <a:r>
              <a:rPr lang="en-US" dirty="0"/>
              <a:t>GI </a:t>
            </a:r>
            <a:r>
              <a:rPr lang="en-US" dirty="0" smtClean="0"/>
              <a:t>discomfort (</a:t>
            </a:r>
            <a:r>
              <a:rPr lang="en-US" dirty="0"/>
              <a:t>The most </a:t>
            </a:r>
            <a:r>
              <a:rPr lang="en-US" dirty="0" smtClean="0"/>
              <a:t>common)</a:t>
            </a:r>
          </a:p>
          <a:p>
            <a:r>
              <a:rPr lang="en-US" dirty="0" smtClean="0"/>
              <a:t>Hyperglycemia-related </a:t>
            </a:r>
          </a:p>
          <a:p>
            <a:pPr lvl="1"/>
            <a:r>
              <a:rPr lang="en-US" dirty="0" smtClean="0">
                <a:latin typeface="Times New Roman"/>
                <a:cs typeface="Times New Roman"/>
              </a:rPr>
              <a:t>↓</a:t>
            </a:r>
            <a:r>
              <a:rPr lang="en-US" dirty="0" smtClean="0"/>
              <a:t>insulin </a:t>
            </a:r>
            <a:r>
              <a:rPr lang="en-US" dirty="0"/>
              <a:t>secretion and </a:t>
            </a:r>
            <a:r>
              <a:rPr lang="en-US" dirty="0" smtClean="0"/>
              <a:t>incretin hormone </a:t>
            </a:r>
            <a:r>
              <a:rPr lang="en-US" dirty="0"/>
              <a:t>responses</a:t>
            </a:r>
            <a:endParaRPr lang="en-US" dirty="0" smtClean="0"/>
          </a:p>
          <a:p>
            <a:endParaRPr lang="en-US" dirty="0"/>
          </a:p>
          <a:p>
            <a:r>
              <a:rPr lang="en-US" dirty="0"/>
              <a:t>Metformin </a:t>
            </a:r>
            <a:r>
              <a:rPr lang="en-US" dirty="0" smtClean="0"/>
              <a:t>and/or DPP-4I</a:t>
            </a:r>
            <a:r>
              <a:rPr lang="en-US" dirty="0"/>
              <a:t> </a:t>
            </a:r>
            <a:r>
              <a:rPr lang="en-US" dirty="0" smtClean="0"/>
              <a:t>or GLP-1 agonists </a:t>
            </a:r>
          </a:p>
          <a:p>
            <a:pPr lvl="1"/>
            <a:r>
              <a:rPr lang="en-US" dirty="0" smtClean="0"/>
              <a:t>Have been </a:t>
            </a:r>
            <a:r>
              <a:rPr lang="en-US" dirty="0"/>
              <a:t>suggested as first-line options</a:t>
            </a:r>
          </a:p>
        </p:txBody>
      </p:sp>
    </p:spTree>
    <p:extLst>
      <p:ext uri="{BB962C8B-B14F-4D97-AF65-F5344CB8AC3E}">
        <p14:creationId xmlns:p14="http://schemas.microsoft.com/office/powerpoint/2010/main" val="6791737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smtClean="0"/>
              <a:t>Pasireotide</a:t>
            </a:r>
            <a:r>
              <a:rPr lang="en-US" b="0" dirty="0" smtClean="0"/>
              <a:t/>
            </a:r>
            <a:br>
              <a:rPr lang="en-US" b="0" dirty="0" smtClean="0"/>
            </a:br>
            <a:r>
              <a:rPr lang="en-US" dirty="0"/>
              <a:t>UFC or LNSC</a:t>
            </a:r>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en-US" dirty="0" smtClean="0"/>
              <a:t>In the phase III, </a:t>
            </a:r>
            <a:r>
              <a:rPr lang="en-US" dirty="0" err="1" smtClean="0"/>
              <a:t>pasireotide</a:t>
            </a:r>
            <a:r>
              <a:rPr lang="en-US" dirty="0" smtClean="0"/>
              <a:t> long-acting repeatable (LAR) study, </a:t>
            </a:r>
            <a:r>
              <a:rPr lang="en-US" dirty="0" err="1" smtClean="0"/>
              <a:t>agreater</a:t>
            </a:r>
            <a:r>
              <a:rPr lang="en-US" dirty="0" smtClean="0"/>
              <a:t> proportion of patients achieved normal median UFC than median LNSC. </a:t>
            </a:r>
          </a:p>
          <a:p>
            <a:r>
              <a:rPr lang="en-US" dirty="0" smtClean="0"/>
              <a:t>Only 17.7% normalized both, and these patients displayed the greatest changes in blood pressure and weight.</a:t>
            </a:r>
          </a:p>
          <a:p>
            <a:endParaRPr lang="en-US" dirty="0" smtClean="0"/>
          </a:p>
          <a:p>
            <a:endParaRPr lang="en-US" dirty="0" smtClean="0"/>
          </a:p>
          <a:p>
            <a:r>
              <a:rPr lang="en-US" sz="2000" i="1" dirty="0"/>
              <a:t>LNSC </a:t>
            </a:r>
            <a:r>
              <a:rPr lang="en-US" sz="2000" i="1" dirty="0" smtClean="0"/>
              <a:t>=</a:t>
            </a:r>
            <a:r>
              <a:rPr lang="en-US" sz="2000" dirty="0"/>
              <a:t>late-night salivary cortisol</a:t>
            </a:r>
          </a:p>
          <a:p>
            <a:endParaRPr lang="en-US" dirty="0"/>
          </a:p>
        </p:txBody>
      </p:sp>
    </p:spTree>
    <p:extLst>
      <p:ext uri="{BB962C8B-B14F-4D97-AF65-F5344CB8AC3E}">
        <p14:creationId xmlns:p14="http://schemas.microsoft.com/office/powerpoint/2010/main" val="1364602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US" dirty="0"/>
              <a:t>moderate correlation</a:t>
            </a:r>
            <a:br>
              <a:rPr lang="en-US" dirty="0"/>
            </a:br>
            <a:r>
              <a:rPr lang="en-US" dirty="0"/>
              <a:t>between median UFC and median LNSC</a:t>
            </a:r>
          </a:p>
        </p:txBody>
      </p:sp>
      <p:sp>
        <p:nvSpPr>
          <p:cNvPr id="3" name="Content Placeholder 2"/>
          <p:cNvSpPr>
            <a:spLocks noGrp="1"/>
          </p:cNvSpPr>
          <p:nvPr>
            <p:ph idx="1"/>
          </p:nvPr>
        </p:nvSpPr>
        <p:spPr>
          <a:xfrm>
            <a:off x="457200" y="2132856"/>
            <a:ext cx="8229600" cy="3993307"/>
          </a:xfrm>
        </p:spPr>
        <p:txBody>
          <a:bodyPr>
            <a:normAutofit/>
          </a:bodyPr>
          <a:lstStyle/>
          <a:p>
            <a:r>
              <a:rPr lang="en-US" dirty="0" smtClean="0"/>
              <a:t>this </a:t>
            </a:r>
            <a:r>
              <a:rPr lang="en-US" dirty="0"/>
              <a:t>discrepancy may be because</a:t>
            </a:r>
          </a:p>
          <a:p>
            <a:r>
              <a:rPr lang="en-US" dirty="0"/>
              <a:t>dose titration was in reference to median UFC or </a:t>
            </a:r>
            <a:endParaRPr lang="en-US" dirty="0" smtClean="0"/>
          </a:p>
          <a:p>
            <a:r>
              <a:rPr lang="en-US" dirty="0" smtClean="0"/>
              <a:t>due </a:t>
            </a:r>
            <a:r>
              <a:rPr lang="en-US" dirty="0"/>
              <a:t>to </a:t>
            </a:r>
            <a:r>
              <a:rPr lang="en-US" dirty="0" smtClean="0"/>
              <a:t>an intra-patient </a:t>
            </a:r>
            <a:r>
              <a:rPr lang="en-US" dirty="0"/>
              <a:t>coefficient of variation of ~ 50% in </a:t>
            </a:r>
            <a:r>
              <a:rPr lang="en-US" dirty="0" smtClean="0"/>
              <a:t>patients with </a:t>
            </a:r>
            <a:r>
              <a:rPr lang="en-US" dirty="0"/>
              <a:t>CD</a:t>
            </a:r>
          </a:p>
        </p:txBody>
      </p:sp>
    </p:spTree>
    <p:extLst>
      <p:ext uri="{BB962C8B-B14F-4D97-AF65-F5344CB8AC3E}">
        <p14:creationId xmlns:p14="http://schemas.microsoft.com/office/powerpoint/2010/main" val="1376091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008112"/>
          </a:xfrm>
        </p:spPr>
        <p:txBody>
          <a:bodyPr>
            <a:normAutofit/>
          </a:bodyPr>
          <a:lstStyle/>
          <a:p>
            <a:r>
              <a:rPr lang="en-US" sz="2800" b="0" dirty="0"/>
              <a:t>Medical treatment options for Cushing’s syndrome directed to pituitary gland and glucocorticoid receptor antagonists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9415626"/>
              </p:ext>
            </p:extLst>
          </p:nvPr>
        </p:nvGraphicFramePr>
        <p:xfrm>
          <a:off x="108397" y="1244416"/>
          <a:ext cx="8896471" cy="5403885"/>
        </p:xfrm>
        <a:graphic>
          <a:graphicData uri="http://schemas.openxmlformats.org/drawingml/2006/table">
            <a:tbl>
              <a:tblPr firstRow="1" bandRow="1">
                <a:tableStyleId>{5C22544A-7EE6-4342-B048-85BDC9FD1C3A}</a:tableStyleId>
              </a:tblPr>
              <a:tblGrid>
                <a:gridCol w="718102"/>
                <a:gridCol w="1515992"/>
                <a:gridCol w="1356414"/>
                <a:gridCol w="1521167"/>
                <a:gridCol w="1440160"/>
                <a:gridCol w="648072"/>
                <a:gridCol w="1696564"/>
              </a:tblGrid>
              <a:tr h="1046331">
                <a:tc gridSpan="7">
                  <a:txBody>
                    <a:bodyPr/>
                    <a:lstStyle/>
                    <a:p>
                      <a:pPr algn="ctr"/>
                      <a:r>
                        <a:rPr lang="en-US" sz="2400" b="1" i="0" u="none" strike="noStrike" kern="1200" baseline="0" dirty="0" smtClean="0">
                          <a:solidFill>
                            <a:schemeClr val="bg1"/>
                          </a:solidFill>
                          <a:latin typeface="+mn-lt"/>
                          <a:ea typeface="+mn-ea"/>
                          <a:cs typeface="+mn-cs"/>
                        </a:rPr>
                        <a:t>Current pituitary-directed therapies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err="1" smtClean="0">
                          <a:solidFill>
                            <a:srgbClr val="FF0000"/>
                          </a:solidFill>
                          <a:latin typeface="+mn-lt"/>
                          <a:ea typeface="+mn-ea"/>
                          <a:cs typeface="+mn-cs"/>
                        </a:rPr>
                        <a:t>Cabergoline</a:t>
                      </a:r>
                      <a:r>
                        <a:rPr lang="en-US" sz="2400" b="0" i="0" u="none" strike="noStrike" kern="1200" baseline="0" dirty="0" smtClean="0">
                          <a:solidFill>
                            <a:srgbClr val="FF0000"/>
                          </a:solidFill>
                          <a:latin typeface="+mn-lt"/>
                          <a:ea typeface="+mn-ea"/>
                          <a:cs typeface="+mn-cs"/>
                        </a:rPr>
                        <a:t> </a:t>
                      </a:r>
                      <a:r>
                        <a:rPr lang="en-US" sz="2400" b="1" i="0" u="none" strike="noStrike" kern="1200" baseline="0" dirty="0" smtClean="0">
                          <a:solidFill>
                            <a:schemeClr val="bg1"/>
                          </a:solidFill>
                          <a:latin typeface="+mn-lt"/>
                          <a:ea typeface="+mn-ea"/>
                          <a:cs typeface="+mn-cs"/>
                        </a:rPr>
                        <a:t>Ergot  derivative</a:t>
                      </a:r>
                    </a:p>
                    <a:p>
                      <a:endParaRPr lang="en-US" dirty="0"/>
                    </a:p>
                  </a:txBody>
                  <a:tcPr/>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a:p>
                  </a:txBody>
                  <a:tcPr/>
                </a:tc>
              </a:tr>
              <a:tr h="1998237">
                <a:tc>
                  <a:txBody>
                    <a:bodyPr/>
                    <a:lstStyle/>
                    <a:p>
                      <a:r>
                        <a:rPr lang="en-US" sz="1800" b="0" i="0" u="none" strike="noStrike" kern="1200" baseline="0" dirty="0" smtClean="0">
                          <a:solidFill>
                            <a:schemeClr val="tx1"/>
                          </a:solidFill>
                          <a:latin typeface="+mn-lt"/>
                          <a:ea typeface="+mn-ea"/>
                          <a:cs typeface="+mn-cs"/>
                        </a:rPr>
                        <a:t>Target</a:t>
                      </a:r>
                      <a:endParaRPr lang="en-US"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Mechanism of</a:t>
                      </a:r>
                    </a:p>
                    <a:p>
                      <a:r>
                        <a:rPr lang="en-US" sz="1800" b="0" i="0" u="none" strike="noStrike" kern="1200" baseline="0" dirty="0" smtClean="0">
                          <a:solidFill>
                            <a:schemeClr val="tx1"/>
                          </a:solidFill>
                          <a:latin typeface="+mn-lt"/>
                          <a:ea typeface="+mn-ea"/>
                          <a:cs typeface="+mn-cs"/>
                        </a:rPr>
                        <a:t>action</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Dose</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Effectiveness</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Side effects</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Approval status/use</a:t>
                      </a:r>
                      <a:endParaRPr lang="en-US"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Clinical trials</a:t>
                      </a:r>
                      <a:endParaRPr lang="en-US" dirty="0">
                        <a:solidFill>
                          <a:schemeClr val="tx1"/>
                        </a:solidFill>
                      </a:endParaRPr>
                    </a:p>
                  </a:txBody>
                  <a:tcPr vert="vert"/>
                </a:tc>
              </a:tr>
              <a:tr h="2308368">
                <a:tc>
                  <a:txBody>
                    <a:bodyPr/>
                    <a:lstStyle/>
                    <a:p>
                      <a:r>
                        <a:rPr lang="en-US" sz="1800" b="0" i="0" u="none" strike="noStrike" kern="1200" baseline="0" dirty="0" smtClean="0">
                          <a:solidFill>
                            <a:schemeClr val="dk1"/>
                          </a:solidFill>
                          <a:latin typeface="+mn-lt"/>
                          <a:ea typeface="+mn-ea"/>
                          <a:cs typeface="+mn-cs"/>
                        </a:rPr>
                        <a:t>DR type 2</a:t>
                      </a:r>
                    </a:p>
                    <a:p>
                      <a:r>
                        <a:rPr lang="en-US" sz="1800" b="0" i="0" u="none" strike="noStrike" kern="1200" baseline="0" dirty="0" smtClean="0">
                          <a:solidFill>
                            <a:schemeClr val="dk1"/>
                          </a:solidFill>
                          <a:latin typeface="+mn-lt"/>
                          <a:ea typeface="+mn-ea"/>
                          <a:cs typeface="+mn-cs"/>
                        </a:rPr>
                        <a:t>Agonist</a:t>
                      </a:r>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Decreases ACTH</a:t>
                      </a:r>
                    </a:p>
                    <a:p>
                      <a:r>
                        <a:rPr lang="en-US" sz="1800" b="0" i="0" u="none" strike="noStrike" kern="1200" baseline="0" dirty="0" smtClean="0">
                          <a:solidFill>
                            <a:schemeClr val="dk1"/>
                          </a:solidFill>
                          <a:latin typeface="+mn-lt"/>
                          <a:ea typeface="+mn-ea"/>
                          <a:cs typeface="+mn-cs"/>
                        </a:rPr>
                        <a:t>secretion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0.5–7 mg/week</a:t>
                      </a:r>
                    </a:p>
                    <a:p>
                      <a:r>
                        <a:rPr lang="en-US" sz="1800" b="0" i="0" u="none" strike="noStrike" kern="1200" baseline="0" dirty="0" smtClean="0">
                          <a:solidFill>
                            <a:schemeClr val="dk1"/>
                          </a:solidFill>
                          <a:latin typeface="+mn-lt"/>
                          <a:ea typeface="+mn-ea"/>
                          <a:cs typeface="+mn-cs"/>
                        </a:rPr>
                        <a:t>(mean 3.5 mg/</a:t>
                      </a:r>
                    </a:p>
                    <a:p>
                      <a:r>
                        <a:rPr lang="en-US" sz="1800" b="0" i="0" u="none" strike="noStrike" kern="1200" baseline="0" dirty="0" smtClean="0">
                          <a:solidFill>
                            <a:schemeClr val="dk1"/>
                          </a:solidFill>
                          <a:latin typeface="+mn-lt"/>
                          <a:ea typeface="+mn-ea"/>
                          <a:cs typeface="+mn-cs"/>
                        </a:rPr>
                        <a:t>week)</a:t>
                      </a:r>
                      <a:endParaRPr lang="en-US" dirty="0"/>
                    </a:p>
                  </a:txBody>
                  <a:tcPr/>
                </a:tc>
                <a:tc>
                  <a:txBody>
                    <a:bodyPr/>
                    <a:lstStyle/>
                    <a:p>
                      <a:r>
                        <a:rPr lang="en-US" sz="1800" b="0" i="0" u="none" strike="noStrike" kern="1200" baseline="0" dirty="0" smtClean="0">
                          <a:solidFill>
                            <a:schemeClr val="dk1"/>
                          </a:solidFill>
                          <a:latin typeface="+mn-lt"/>
                          <a:ea typeface="+mn-ea"/>
                          <a:cs typeface="+mn-cs"/>
                        </a:rPr>
                        <a:t>Normal UFC in</a:t>
                      </a:r>
                    </a:p>
                    <a:p>
                      <a:r>
                        <a:rPr lang="en-US" sz="1800" b="0" i="0" u="none" strike="noStrike" kern="1200" baseline="0" dirty="0" smtClean="0">
                          <a:solidFill>
                            <a:schemeClr val="dk1"/>
                          </a:solidFill>
                          <a:latin typeface="+mn-lt"/>
                          <a:ea typeface="+mn-ea"/>
                          <a:cs typeface="+mn-cs"/>
                        </a:rPr>
                        <a:t>30–40%</a:t>
                      </a:r>
                      <a:endParaRPr lang="en-US" dirty="0"/>
                    </a:p>
                  </a:txBody>
                  <a:tcPr/>
                </a:tc>
                <a:tc>
                  <a:txBody>
                    <a:bodyPr/>
                    <a:lstStyle/>
                    <a:p>
                      <a:r>
                        <a:rPr lang="en-US" sz="1800" b="0" i="0" u="none" strike="noStrike" kern="1200" baseline="0" dirty="0" smtClean="0">
                          <a:solidFill>
                            <a:schemeClr val="dk1"/>
                          </a:solidFill>
                          <a:latin typeface="+mn-lt"/>
                          <a:ea typeface="+mn-ea"/>
                          <a:cs typeface="+mn-cs"/>
                        </a:rPr>
                        <a:t>Nausea and dizziness</a:t>
                      </a:r>
                    </a:p>
                    <a:p>
                      <a:r>
                        <a:rPr lang="en-US" sz="1800" b="0" i="0" u="none" strike="noStrike" kern="1200" baseline="0" dirty="0" smtClean="0">
                          <a:solidFill>
                            <a:schemeClr val="dk1"/>
                          </a:solidFill>
                          <a:latin typeface="+mn-lt"/>
                          <a:ea typeface="+mn-ea"/>
                          <a:cs typeface="+mn-cs"/>
                        </a:rPr>
                        <a:t>(usually</a:t>
                      </a:r>
                    </a:p>
                    <a:p>
                      <a:r>
                        <a:rPr lang="en-US" sz="1800" b="0" i="0" u="none" strike="noStrike" kern="1200" baseline="0" dirty="0" smtClean="0">
                          <a:solidFill>
                            <a:schemeClr val="dk1"/>
                          </a:solidFill>
                          <a:latin typeface="+mn-lt"/>
                          <a:ea typeface="+mn-ea"/>
                          <a:cs typeface="+mn-cs"/>
                        </a:rPr>
                        <a:t>transient)</a:t>
                      </a:r>
                      <a:endParaRPr lang="en-US" dirty="0"/>
                    </a:p>
                  </a:txBody>
                  <a:tcPr/>
                </a:tc>
                <a:tc>
                  <a:txBody>
                    <a:bodyPr/>
                    <a:lstStyle/>
                    <a:p>
                      <a:r>
                        <a:rPr lang="en-US" sz="1800" b="0" i="0" u="none" strike="noStrike" kern="1200" baseline="0" dirty="0" smtClean="0">
                          <a:solidFill>
                            <a:schemeClr val="dk1"/>
                          </a:solidFill>
                          <a:latin typeface="+mn-lt"/>
                          <a:ea typeface="+mn-ea"/>
                          <a:cs typeface="+mn-cs"/>
                        </a:rPr>
                        <a:t>Approved for CD</a:t>
                      </a:r>
                      <a:endParaRPr lang="en-US" dirty="0"/>
                    </a:p>
                  </a:txBody>
                  <a:tcPr vert="vert"/>
                </a:tc>
                <a:tc>
                  <a:txBody>
                    <a:bodyPr/>
                    <a:lstStyle/>
                    <a:p>
                      <a:r>
                        <a:rPr lang="en-US" sz="1800" b="1" i="0" u="none" strike="noStrike" kern="1200" baseline="0" dirty="0" smtClean="0">
                          <a:solidFill>
                            <a:schemeClr val="dk1"/>
                          </a:solidFill>
                          <a:latin typeface="+mn-lt"/>
                          <a:ea typeface="+mn-ea"/>
                          <a:cs typeface="+mn-cs"/>
                        </a:rPr>
                        <a:t>Retrospective</a:t>
                      </a:r>
                      <a:r>
                        <a:rPr lang="en-US" sz="1800" b="0" i="0" u="none" strike="noStrike" kern="1200" baseline="0" dirty="0" smtClean="0">
                          <a:solidFill>
                            <a:schemeClr val="dk1"/>
                          </a:solidFill>
                          <a:latin typeface="+mn-lt"/>
                          <a:ea typeface="+mn-ea"/>
                          <a:cs typeface="+mn-cs"/>
                        </a:rPr>
                        <a:t> study</a:t>
                      </a:r>
                    </a:p>
                    <a:p>
                      <a:r>
                        <a:rPr lang="en-US" sz="1800" b="1" i="0" u="none" strike="noStrike" kern="1200" baseline="0" dirty="0" smtClean="0">
                          <a:solidFill>
                            <a:schemeClr val="dk1"/>
                          </a:solidFill>
                          <a:latin typeface="+mn-lt"/>
                          <a:ea typeface="+mn-ea"/>
                          <a:cs typeface="+mn-cs"/>
                        </a:rPr>
                        <a:t>Prospective</a:t>
                      </a:r>
                      <a:r>
                        <a:rPr lang="en-US" sz="1800" b="0" i="0" u="none" strike="noStrike" kern="1200" baseline="0" dirty="0" smtClean="0">
                          <a:solidFill>
                            <a:schemeClr val="dk1"/>
                          </a:solidFill>
                          <a:latin typeface="+mn-lt"/>
                          <a:ea typeface="+mn-ea"/>
                          <a:cs typeface="+mn-cs"/>
                        </a:rPr>
                        <a:t> study</a:t>
                      </a:r>
                    </a:p>
                    <a:p>
                      <a:r>
                        <a:rPr lang="en-US" sz="1800" b="0" i="0" u="none" strike="noStrike" kern="1200" baseline="0" dirty="0" smtClean="0">
                          <a:solidFill>
                            <a:schemeClr val="dk1"/>
                          </a:solidFill>
                          <a:latin typeface="+mn-lt"/>
                          <a:ea typeface="+mn-ea"/>
                          <a:cs typeface="+mn-cs"/>
                        </a:rPr>
                        <a:t>Large retrospective</a:t>
                      </a:r>
                    </a:p>
                    <a:p>
                      <a:r>
                        <a:rPr lang="en-US" sz="1800" b="0" i="0" u="none" strike="noStrike" kern="1200" baseline="0" dirty="0" smtClean="0">
                          <a:solidFill>
                            <a:schemeClr val="dk1"/>
                          </a:solidFill>
                          <a:latin typeface="+mn-lt"/>
                          <a:ea typeface="+mn-ea"/>
                          <a:cs typeface="+mn-cs"/>
                        </a:rPr>
                        <a:t>multicenter</a:t>
                      </a:r>
                      <a:endParaRPr lang="en-US" dirty="0"/>
                    </a:p>
                  </a:txBody>
                  <a:tcPr/>
                </a:tc>
              </a:tr>
            </a:tbl>
          </a:graphicData>
        </a:graphic>
      </p:graphicFrame>
    </p:spTree>
    <p:extLst>
      <p:ext uri="{BB962C8B-B14F-4D97-AF65-F5344CB8AC3E}">
        <p14:creationId xmlns:p14="http://schemas.microsoft.com/office/powerpoint/2010/main" val="58191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lstStyle/>
          <a:p>
            <a:r>
              <a:rPr lang="en-US" dirty="0"/>
              <a:t>Medical therapy</a:t>
            </a:r>
          </a:p>
        </p:txBody>
      </p:sp>
      <p:sp>
        <p:nvSpPr>
          <p:cNvPr id="3" name="Content Placeholder 2"/>
          <p:cNvSpPr>
            <a:spLocks noGrp="1"/>
          </p:cNvSpPr>
          <p:nvPr>
            <p:ph idx="1"/>
          </p:nvPr>
        </p:nvSpPr>
        <p:spPr>
          <a:xfrm>
            <a:off x="323528" y="1600200"/>
            <a:ext cx="8496944" cy="4565104"/>
          </a:xfrm>
        </p:spPr>
        <p:txBody>
          <a:bodyPr>
            <a:normAutofit/>
          </a:bodyPr>
          <a:lstStyle/>
          <a:p>
            <a:r>
              <a:rPr lang="en-US" dirty="0" smtClean="0"/>
              <a:t>is </a:t>
            </a:r>
            <a:r>
              <a:rPr lang="en-US" dirty="0"/>
              <a:t>sometimes </a:t>
            </a:r>
            <a:r>
              <a:rPr lang="en-US" dirty="0" smtClean="0"/>
              <a:t>prescribed: </a:t>
            </a:r>
          </a:p>
          <a:p>
            <a:r>
              <a:rPr lang="en-US" dirty="0"/>
              <a:t>S</a:t>
            </a:r>
            <a:r>
              <a:rPr lang="en-US" dirty="0" smtClean="0"/>
              <a:t>evere </a:t>
            </a:r>
            <a:r>
              <a:rPr lang="en-US" dirty="0" err="1"/>
              <a:t>hypercortisolism</a:t>
            </a:r>
            <a:r>
              <a:rPr lang="en-US" dirty="0"/>
              <a:t> (</a:t>
            </a:r>
            <a:r>
              <a:rPr lang="en-US" dirty="0" err="1" smtClean="0"/>
              <a:t>presurgically</a:t>
            </a:r>
            <a:r>
              <a:rPr lang="en-US" dirty="0" smtClean="0"/>
              <a:t>) </a:t>
            </a:r>
          </a:p>
          <a:p>
            <a:r>
              <a:rPr lang="en-US" dirty="0"/>
              <a:t>S</a:t>
            </a:r>
            <a:r>
              <a:rPr lang="en-US" dirty="0" smtClean="0"/>
              <a:t>ignificant comorbidities</a:t>
            </a:r>
          </a:p>
          <a:p>
            <a:r>
              <a:rPr lang="en-US" dirty="0"/>
              <a:t>N</a:t>
            </a:r>
            <a:r>
              <a:rPr lang="en-US" dirty="0" smtClean="0"/>
              <a:t>on-remission </a:t>
            </a:r>
            <a:r>
              <a:rPr lang="en-US" dirty="0"/>
              <a:t>or recurrence (after TSS </a:t>
            </a:r>
            <a:r>
              <a:rPr lang="en-US" dirty="0" smtClean="0"/>
              <a:t>)</a:t>
            </a:r>
          </a:p>
          <a:p>
            <a:endParaRPr lang="en-US" dirty="0"/>
          </a:p>
        </p:txBody>
      </p:sp>
    </p:spTree>
    <p:extLst>
      <p:ext uri="{BB962C8B-B14F-4D97-AF65-F5344CB8AC3E}">
        <p14:creationId xmlns:p14="http://schemas.microsoft.com/office/powerpoint/2010/main" val="14409446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109"/>
            <a:ext cx="8928992" cy="1143000"/>
          </a:xfrm>
        </p:spPr>
        <p:txBody>
          <a:bodyPr/>
          <a:lstStyle/>
          <a:p>
            <a:r>
              <a:rPr lang="en-US" dirty="0"/>
              <a:t>Dopamine D2 receptors (D2Rs)</a:t>
            </a:r>
          </a:p>
        </p:txBody>
      </p:sp>
      <p:sp>
        <p:nvSpPr>
          <p:cNvPr id="3" name="Content Placeholder 2"/>
          <p:cNvSpPr>
            <a:spLocks noGrp="1"/>
          </p:cNvSpPr>
          <p:nvPr>
            <p:ph idx="1"/>
          </p:nvPr>
        </p:nvSpPr>
        <p:spPr>
          <a:xfrm>
            <a:off x="107504" y="1340768"/>
            <a:ext cx="8928992" cy="5400600"/>
          </a:xfrm>
        </p:spPr>
        <p:txBody>
          <a:bodyPr/>
          <a:lstStyle/>
          <a:p>
            <a:r>
              <a:rPr lang="en-US" dirty="0"/>
              <a:t>Dopamine </a:t>
            </a:r>
            <a:r>
              <a:rPr lang="en-US" dirty="0" smtClean="0"/>
              <a:t>D2 receptors </a:t>
            </a:r>
            <a:r>
              <a:rPr lang="en-US" dirty="0"/>
              <a:t>(D2Rs) are mostly expressed </a:t>
            </a:r>
            <a:r>
              <a:rPr lang="en-US" dirty="0" smtClean="0"/>
              <a:t>in the </a:t>
            </a:r>
            <a:r>
              <a:rPr lang="en-US" dirty="0"/>
              <a:t>anterior and intermediate lobes of the pituitary gland</a:t>
            </a:r>
            <a:r>
              <a:rPr lang="en-US" dirty="0" smtClean="0"/>
              <a: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96952"/>
            <a:ext cx="5240059" cy="365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4796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Dopamine D2 receptors (D2Rs)</a:t>
            </a:r>
          </a:p>
        </p:txBody>
      </p:sp>
      <p:sp>
        <p:nvSpPr>
          <p:cNvPr id="3" name="Content Placeholder 2"/>
          <p:cNvSpPr>
            <a:spLocks noGrp="1"/>
          </p:cNvSpPr>
          <p:nvPr>
            <p:ph idx="1"/>
          </p:nvPr>
        </p:nvSpPr>
        <p:spPr/>
        <p:txBody>
          <a:bodyPr/>
          <a:lstStyle/>
          <a:p>
            <a:r>
              <a:rPr lang="en-US" b="1" dirty="0"/>
              <a:t>T</a:t>
            </a:r>
            <a:r>
              <a:rPr lang="en-US" b="1" dirty="0" smtClean="0"/>
              <a:t>onic </a:t>
            </a:r>
            <a:r>
              <a:rPr lang="en-US" b="1" dirty="0"/>
              <a:t>inhibitory control </a:t>
            </a:r>
            <a:r>
              <a:rPr lang="en-US" dirty="0"/>
              <a:t>of </a:t>
            </a:r>
            <a:r>
              <a:rPr lang="en-US" dirty="0" smtClean="0"/>
              <a:t>hypothalamic dopamine </a:t>
            </a:r>
            <a:r>
              <a:rPr lang="en-US" dirty="0"/>
              <a:t>on prolactin (PRL) and </a:t>
            </a:r>
            <a:r>
              <a:rPr lang="en-US" dirty="0" smtClean="0"/>
              <a:t>melanocyte stimulating hormone </a:t>
            </a:r>
            <a:r>
              <a:rPr lang="en-US" dirty="0"/>
              <a:t>(MSH) </a:t>
            </a:r>
            <a:r>
              <a:rPr lang="en-US" dirty="0" smtClean="0"/>
              <a:t>secretion</a:t>
            </a:r>
          </a:p>
          <a:p>
            <a:r>
              <a:rPr lang="en-US" dirty="0"/>
              <a:t>Functional </a:t>
            </a:r>
            <a:r>
              <a:rPr lang="en-US" dirty="0" smtClean="0"/>
              <a:t>D2Rs are </a:t>
            </a:r>
            <a:r>
              <a:rPr lang="en-US" dirty="0"/>
              <a:t>also present in</a:t>
            </a:r>
            <a:endParaRPr lang="en-US" dirty="0" smtClean="0"/>
          </a:p>
          <a:p>
            <a:r>
              <a:rPr lang="en-US" dirty="0" err="1" smtClean="0"/>
              <a:t>Prolactinoma</a:t>
            </a:r>
            <a:endParaRPr lang="en-US" dirty="0" smtClean="0"/>
          </a:p>
          <a:p>
            <a:r>
              <a:rPr lang="en-US" dirty="0" err="1" smtClean="0"/>
              <a:t>Corticotroph</a:t>
            </a:r>
            <a:r>
              <a:rPr lang="en-US" dirty="0" smtClean="0"/>
              <a:t> </a:t>
            </a:r>
            <a:r>
              <a:rPr lang="en-US" dirty="0"/>
              <a:t>adenoma </a:t>
            </a:r>
            <a:endParaRPr lang="en-US" dirty="0" smtClean="0"/>
          </a:p>
          <a:p>
            <a:r>
              <a:rPr lang="en-US" dirty="0" smtClean="0"/>
              <a:t>Nonfunctioning pituitary </a:t>
            </a:r>
            <a:r>
              <a:rPr lang="en-US" dirty="0"/>
              <a:t>adenoma (NFPA)</a:t>
            </a:r>
          </a:p>
        </p:txBody>
      </p:sp>
    </p:spTree>
    <p:extLst>
      <p:ext uri="{BB962C8B-B14F-4D97-AF65-F5344CB8AC3E}">
        <p14:creationId xmlns:p14="http://schemas.microsoft.com/office/powerpoint/2010/main" val="34316154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Cabergoline</a:t>
            </a:r>
            <a:endParaRPr lang="en-US" dirty="0"/>
          </a:p>
        </p:txBody>
      </p:sp>
      <p:sp>
        <p:nvSpPr>
          <p:cNvPr id="3" name="Content Placeholder 2"/>
          <p:cNvSpPr>
            <a:spLocks noGrp="1"/>
          </p:cNvSpPr>
          <p:nvPr>
            <p:ph idx="1"/>
          </p:nvPr>
        </p:nvSpPr>
        <p:spPr/>
        <p:txBody>
          <a:bodyPr/>
          <a:lstStyle/>
          <a:p>
            <a:r>
              <a:rPr lang="en-US" dirty="0"/>
              <a:t>The “escape phenomenon” is found in up to </a:t>
            </a:r>
            <a:r>
              <a:rPr lang="en-US" dirty="0" smtClean="0"/>
              <a:t>one third of </a:t>
            </a:r>
            <a:r>
              <a:rPr lang="en-US" dirty="0"/>
              <a:t>responsive </a:t>
            </a:r>
            <a:r>
              <a:rPr lang="en-US" dirty="0" smtClean="0"/>
              <a:t>patients</a:t>
            </a:r>
          </a:p>
          <a:p>
            <a:r>
              <a:rPr lang="en-US" dirty="0" smtClean="0"/>
              <a:t>tumor </a:t>
            </a:r>
            <a:r>
              <a:rPr lang="en-US" dirty="0"/>
              <a:t>shrinkage is rare</a:t>
            </a:r>
          </a:p>
        </p:txBody>
      </p:sp>
    </p:spTree>
    <p:extLst>
      <p:ext uri="{BB962C8B-B14F-4D97-AF65-F5344CB8AC3E}">
        <p14:creationId xmlns:p14="http://schemas.microsoft.com/office/powerpoint/2010/main" val="35725786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354162"/>
          </a:xfrm>
        </p:spPr>
        <p:txBody>
          <a:bodyPr>
            <a:normAutofit fontScale="90000"/>
          </a:bodyPr>
          <a:lstStyle/>
          <a:p>
            <a:r>
              <a:rPr lang="en-US" b="0" dirty="0" err="1" smtClean="0"/>
              <a:t>Cabergoline</a:t>
            </a:r>
            <a:r>
              <a:rPr lang="en-US" b="0" dirty="0" smtClean="0"/>
              <a:t> &amp; </a:t>
            </a:r>
            <a:r>
              <a:rPr lang="en-US" dirty="0"/>
              <a:t>tricuspid regurgitation</a:t>
            </a:r>
          </a:p>
        </p:txBody>
      </p:sp>
      <p:sp>
        <p:nvSpPr>
          <p:cNvPr id="3" name="Content Placeholder 2"/>
          <p:cNvSpPr>
            <a:spLocks noGrp="1"/>
          </p:cNvSpPr>
          <p:nvPr>
            <p:ph idx="1"/>
          </p:nvPr>
        </p:nvSpPr>
        <p:spPr>
          <a:xfrm>
            <a:off x="179512" y="1844824"/>
            <a:ext cx="8784976" cy="4608512"/>
          </a:xfrm>
        </p:spPr>
        <p:txBody>
          <a:bodyPr>
            <a:normAutofit/>
          </a:bodyPr>
          <a:lstStyle/>
          <a:p>
            <a:r>
              <a:rPr lang="en-US" dirty="0"/>
              <a:t>however, a new meta-analysis found an </a:t>
            </a:r>
            <a:r>
              <a:rPr lang="en-US" dirty="0" smtClean="0"/>
              <a:t>association with </a:t>
            </a:r>
            <a:r>
              <a:rPr lang="en-US" dirty="0"/>
              <a:t>increased asymptomatic tricuspid </a:t>
            </a:r>
            <a:r>
              <a:rPr lang="en-US" dirty="0" smtClean="0"/>
              <a:t>regurgitation in </a:t>
            </a:r>
            <a:r>
              <a:rPr lang="en-US" dirty="0"/>
              <a:t>hyperprolactinemic patients treated even with </a:t>
            </a:r>
            <a:r>
              <a:rPr lang="en-US" dirty="0" smtClean="0"/>
              <a:t>low-dose </a:t>
            </a:r>
            <a:r>
              <a:rPr lang="en-US" dirty="0" err="1" smtClean="0"/>
              <a:t>cabergoline</a:t>
            </a:r>
            <a:r>
              <a:rPr lang="en-US" dirty="0" smtClean="0"/>
              <a:t> . </a:t>
            </a:r>
          </a:p>
          <a:p>
            <a:r>
              <a:rPr lang="en-US" dirty="0" smtClean="0"/>
              <a:t>As </a:t>
            </a:r>
            <a:r>
              <a:rPr lang="en-US" dirty="0"/>
              <a:t>doses used in CD patients are </a:t>
            </a:r>
            <a:r>
              <a:rPr lang="en-US" dirty="0" smtClean="0"/>
              <a:t>much higher</a:t>
            </a:r>
            <a:r>
              <a:rPr lang="en-US" dirty="0"/>
              <a:t>, serially performed echocardiogram (ECHO) </a:t>
            </a:r>
            <a:r>
              <a:rPr lang="en-US" dirty="0" smtClean="0"/>
              <a:t>might be </a:t>
            </a:r>
            <a:r>
              <a:rPr lang="en-US" dirty="0"/>
              <a:t>needed.</a:t>
            </a:r>
          </a:p>
        </p:txBody>
      </p:sp>
    </p:spTree>
    <p:extLst>
      <p:ext uri="{BB962C8B-B14F-4D97-AF65-F5344CB8AC3E}">
        <p14:creationId xmlns:p14="http://schemas.microsoft.com/office/powerpoint/2010/main" val="29849423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err="1"/>
              <a:t>Temozolomide</a:t>
            </a:r>
            <a:endParaRPr lang="en-US" dirty="0"/>
          </a:p>
        </p:txBody>
      </p:sp>
      <p:pic>
        <p:nvPicPr>
          <p:cNvPr id="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0608" y="2060848"/>
            <a:ext cx="6268068" cy="4398982"/>
          </a:xfrm>
        </p:spPr>
      </p:pic>
      <p:pic>
        <p:nvPicPr>
          <p:cNvPr id="8"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916832"/>
            <a:ext cx="4753471" cy="4753471"/>
          </a:xfrm>
        </p:spPr>
      </p:pic>
    </p:spTree>
    <p:extLst>
      <p:ext uri="{BB962C8B-B14F-4D97-AF65-F5344CB8AC3E}">
        <p14:creationId xmlns:p14="http://schemas.microsoft.com/office/powerpoint/2010/main" val="35641858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2594267"/>
              </p:ext>
            </p:extLst>
          </p:nvPr>
        </p:nvGraphicFramePr>
        <p:xfrm>
          <a:off x="72008" y="116633"/>
          <a:ext cx="9036496" cy="6810181"/>
        </p:xfrm>
        <a:graphic>
          <a:graphicData uri="http://schemas.openxmlformats.org/drawingml/2006/table">
            <a:tbl>
              <a:tblPr firstRow="1" bandRow="1">
                <a:tableStyleId>{5C22544A-7EE6-4342-B048-85BDC9FD1C3A}</a:tableStyleId>
              </a:tblPr>
              <a:tblGrid>
                <a:gridCol w="461361"/>
                <a:gridCol w="485537"/>
                <a:gridCol w="1460981"/>
                <a:gridCol w="1384086"/>
                <a:gridCol w="2395159"/>
                <a:gridCol w="1574653"/>
                <a:gridCol w="428412"/>
                <a:gridCol w="846307"/>
              </a:tblGrid>
              <a:tr h="1150386">
                <a:tc gridSpan="8">
                  <a:txBody>
                    <a:bodyPr/>
                    <a:lstStyle/>
                    <a:p>
                      <a:pPr algn="ctr"/>
                      <a:r>
                        <a:rPr lang="en-US" sz="28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Current pituitary-directed therapies</a:t>
                      </a:r>
                    </a:p>
                    <a:p>
                      <a:pPr algn="ctr"/>
                      <a:r>
                        <a:rPr lang="en-US" sz="2800" b="0" i="0" u="none" strike="noStrike" kern="1200" baseline="0" dirty="0" err="1" smtClean="0">
                          <a:solidFill>
                            <a:srgbClr val="FF0000"/>
                          </a:solidFill>
                          <a:latin typeface="+mn-lt"/>
                          <a:ea typeface="+mn-ea"/>
                          <a:cs typeface="+mn-cs"/>
                        </a:rPr>
                        <a:t>Temozolomide</a:t>
                      </a:r>
                      <a:r>
                        <a:rPr lang="en-US" sz="2800" b="0" i="0" u="none" strike="noStrike" kern="1200" baseline="0" dirty="0" smtClean="0">
                          <a:solidFill>
                            <a:schemeClr val="lt1"/>
                          </a:solidFill>
                          <a:latin typeface="+mn-lt"/>
                          <a:ea typeface="+mn-ea"/>
                          <a:cs typeface="+mn-cs"/>
                        </a:rPr>
                        <a:t> (TMZ; </a:t>
                      </a:r>
                      <a:r>
                        <a:rPr lang="en-US" sz="2800" b="0" i="0" u="none" strike="noStrike" kern="1200" baseline="0" dirty="0" err="1" smtClean="0">
                          <a:solidFill>
                            <a:schemeClr val="lt1"/>
                          </a:solidFill>
                          <a:latin typeface="+mn-lt"/>
                          <a:ea typeface="+mn-ea"/>
                          <a:cs typeface="+mn-cs"/>
                        </a:rPr>
                        <a:t>Temodar</a:t>
                      </a:r>
                      <a:r>
                        <a:rPr lang="en-US" sz="2800" b="0" i="0" u="none" strike="noStrike" kern="1200" baseline="0" dirty="0" smtClean="0">
                          <a:solidFill>
                            <a:schemeClr val="lt1"/>
                          </a:solidFill>
                          <a:latin typeface="+mn-lt"/>
                          <a:ea typeface="+mn-ea"/>
                          <a:cs typeface="+mn-cs"/>
                        </a:rPr>
                        <a:t>)</a:t>
                      </a: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r>
              <a:tr h="1150386">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Family</a:t>
                      </a:r>
                      <a:endParaRPr lang="en-US"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Target</a:t>
                      </a:r>
                      <a:endParaRPr lang="en-US"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Mechanism of</a:t>
                      </a:r>
                    </a:p>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action</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Dose</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Effectiveness</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Side effects</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Approval</a:t>
                      </a:r>
                      <a:endParaRPr lang="en-US" dirty="0">
                        <a:solidFill>
                          <a:schemeClr val="tx1"/>
                        </a:solidFill>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Clinical trials</a:t>
                      </a:r>
                      <a:endParaRPr lang="en-US" dirty="0">
                        <a:solidFill>
                          <a:schemeClr val="tx1"/>
                        </a:solidFill>
                        <a:latin typeface="Times New Roman" panose="02020603050405020304" pitchFamily="18" charset="0"/>
                        <a:cs typeface="Times New Roman" panose="02020603050405020304" pitchFamily="18" charset="0"/>
                      </a:endParaRPr>
                    </a:p>
                  </a:txBody>
                  <a:tcPr vert="vert"/>
                </a:tc>
              </a:tr>
              <a:tr h="3189648">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Alkylating agent</a:t>
                      </a:r>
                      <a:endParaRPr lang="en-US" dirty="0">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DNA  Alkylation</a:t>
                      </a:r>
                      <a:endParaRPr lang="en-US" dirty="0">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Metabolite MTIC,</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causes DNA</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methylation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150–200 mg/m</a:t>
                      </a:r>
                      <a:r>
                        <a:rPr lang="en-US" sz="1800" b="0" i="0" u="none" strike="noStrike" kern="1200" baseline="30000" dirty="0" smtClean="0">
                          <a:solidFill>
                            <a:schemeClr val="dk1"/>
                          </a:solidFill>
                          <a:latin typeface="Times New Roman" panose="02020603050405020304" pitchFamily="18" charset="0"/>
                          <a:ea typeface="+mn-ea"/>
                          <a:cs typeface="Times New Roman" panose="02020603050405020304" pitchFamily="18" charset="0"/>
                        </a:rPr>
                        <a:t>2</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Day</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for 5 days</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each </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month per</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cycle</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Small studies:</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tumor regression</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50%, </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↓ACTH by 88%</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and ↓UFC by 98%</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(MGMT (−)</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MSH-6 (+)</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could be a predictive factor)</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Fatigue, hearing</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loss, </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phlegmon</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UTI,</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liver enzyme</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increase,</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hematological</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r>
                        <a:rPr lang="en-US" sz="18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cytopenia</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Off-label</a:t>
                      </a:r>
                      <a:endParaRPr lang="en-US" dirty="0">
                        <a:latin typeface="Times New Roman" panose="02020603050405020304" pitchFamily="18" charset="0"/>
                        <a:cs typeface="Times New Roman" panose="02020603050405020304" pitchFamily="18" charset="0"/>
                      </a:endParaRPr>
                    </a:p>
                  </a:txBody>
                  <a:tcPr vert="vert"/>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Case reports  Retrospective</a:t>
                      </a:r>
                    </a:p>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Studies Case series</a:t>
                      </a:r>
                      <a:endParaRPr lang="en-US" dirty="0">
                        <a:latin typeface="Times New Roman" panose="02020603050405020304" pitchFamily="18" charset="0"/>
                        <a:cs typeface="Times New Roman" panose="02020603050405020304" pitchFamily="18" charset="0"/>
                      </a:endParaRPr>
                    </a:p>
                  </a:txBody>
                  <a:tcPr vert="vert"/>
                </a:tc>
              </a:tr>
              <a:tr h="1250947">
                <a:tc gridSpan="8">
                  <a:txBody>
                    <a:bodyPr/>
                    <a:lstStyle/>
                    <a:p>
                      <a:r>
                        <a:rPr lang="en-US" sz="1800" b="0" i="1" u="none" strike="noStrike" kern="1200" baseline="0" dirty="0" smtClean="0">
                          <a:solidFill>
                            <a:schemeClr val="tx1"/>
                          </a:solidFill>
                          <a:latin typeface="+mn-lt"/>
                          <a:ea typeface="+mn-ea"/>
                          <a:cs typeface="+mn-cs"/>
                        </a:rPr>
                        <a:t>MTIC </a:t>
                      </a:r>
                      <a:r>
                        <a:rPr lang="en-US" sz="1800" b="0" i="0" u="none" strike="noStrike" kern="1200" baseline="0" dirty="0" smtClean="0">
                          <a:solidFill>
                            <a:schemeClr val="tx1"/>
                          </a:solidFill>
                          <a:latin typeface="+mn-lt"/>
                          <a:ea typeface="+mn-ea"/>
                          <a:cs typeface="+mn-cs"/>
                        </a:rPr>
                        <a:t>3-methyl-(triazen-1-yl)imadazole-4 </a:t>
                      </a:r>
                      <a:r>
                        <a:rPr lang="en-US" sz="1800" b="0" i="0" u="none" strike="noStrike" kern="1200" baseline="0" dirty="0" err="1" smtClean="0">
                          <a:solidFill>
                            <a:schemeClr val="tx1"/>
                          </a:solidFill>
                          <a:latin typeface="+mn-lt"/>
                          <a:ea typeface="+mn-ea"/>
                          <a:cs typeface="+mn-cs"/>
                        </a:rPr>
                        <a:t>carboxamide</a:t>
                      </a:r>
                      <a:endParaRPr lang="en-US" sz="1800" b="0" i="0" u="none" strike="noStrike" kern="1200" baseline="0" dirty="0" smtClean="0">
                        <a:solidFill>
                          <a:schemeClr val="tx1"/>
                        </a:solidFill>
                        <a:latin typeface="+mn-lt"/>
                        <a:ea typeface="+mn-ea"/>
                        <a:cs typeface="+mn-cs"/>
                      </a:endParaRPr>
                    </a:p>
                    <a:p>
                      <a:r>
                        <a:rPr lang="en-US" dirty="0" smtClean="0"/>
                        <a:t>MGMT O-6-methylguanine-DNA methyltransferase, MSH-6 DNA mismatch repair protein Msh6</a:t>
                      </a: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latin typeface="Times New Roman" panose="02020603050405020304" pitchFamily="18" charset="0"/>
                        <a:cs typeface="Times New Roman" panose="02020603050405020304" pitchFamily="18" charset="0"/>
                      </a:endParaRPr>
                    </a:p>
                  </a:txBody>
                  <a:tcPr vert="vert"/>
                </a:tc>
                <a:tc hMerge="1">
                  <a:txBody>
                    <a:bodyPr/>
                    <a:lstStyle/>
                    <a:p>
                      <a:endParaRPr lang="en-US" dirty="0">
                        <a:latin typeface="Times New Roman" panose="02020603050405020304" pitchFamily="18" charset="0"/>
                        <a:cs typeface="Times New Roman" panose="02020603050405020304" pitchFamily="18" charset="0"/>
                      </a:endParaRPr>
                    </a:p>
                  </a:txBody>
                  <a:tcPr vert="vert"/>
                </a:tc>
              </a:tr>
            </a:tbl>
          </a:graphicData>
        </a:graphic>
      </p:graphicFrame>
    </p:spTree>
    <p:extLst>
      <p:ext uri="{BB962C8B-B14F-4D97-AF65-F5344CB8AC3E}">
        <p14:creationId xmlns:p14="http://schemas.microsoft.com/office/powerpoint/2010/main" val="5819128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t>Temozolomide</a:t>
            </a:r>
            <a:r>
              <a:rPr lang="en-US" b="0" dirty="0"/>
              <a:t>(TMZ; </a:t>
            </a:r>
            <a:r>
              <a:rPr lang="en-US" b="0" dirty="0" err="1"/>
              <a:t>Temodar</a:t>
            </a:r>
            <a:r>
              <a:rPr lang="en-US" b="0" dirty="0"/>
              <a:t>)</a:t>
            </a:r>
            <a:endParaRPr lang="en-US" dirty="0"/>
          </a:p>
        </p:txBody>
      </p:sp>
      <p:sp>
        <p:nvSpPr>
          <p:cNvPr id="3" name="Content Placeholder 2"/>
          <p:cNvSpPr>
            <a:spLocks noGrp="1"/>
          </p:cNvSpPr>
          <p:nvPr>
            <p:ph idx="1"/>
          </p:nvPr>
        </p:nvSpPr>
        <p:spPr/>
        <p:txBody>
          <a:bodyPr>
            <a:normAutofit/>
          </a:bodyPr>
          <a:lstStyle/>
          <a:p>
            <a:r>
              <a:rPr lang="en-US" dirty="0" smtClean="0"/>
              <a:t>regression </a:t>
            </a:r>
            <a:r>
              <a:rPr lang="en-US" dirty="0"/>
              <a:t>of </a:t>
            </a:r>
            <a:r>
              <a:rPr lang="en-US" dirty="0" err="1"/>
              <a:t>corticotroph</a:t>
            </a:r>
            <a:r>
              <a:rPr lang="en-US" dirty="0"/>
              <a:t> pituitary adenomas </a:t>
            </a:r>
            <a:r>
              <a:rPr lang="en-US" dirty="0" smtClean="0"/>
              <a:t>refractory to: </a:t>
            </a:r>
          </a:p>
          <a:p>
            <a:r>
              <a:rPr lang="en-US" dirty="0" smtClean="0"/>
              <a:t>medical</a:t>
            </a:r>
          </a:p>
          <a:p>
            <a:r>
              <a:rPr lang="en-US" dirty="0" smtClean="0"/>
              <a:t>surgical </a:t>
            </a:r>
          </a:p>
          <a:p>
            <a:r>
              <a:rPr lang="en-US" dirty="0" smtClean="0"/>
              <a:t>radiation </a:t>
            </a:r>
            <a:r>
              <a:rPr lang="en-US" dirty="0"/>
              <a:t>therapy </a:t>
            </a:r>
            <a:r>
              <a:rPr lang="en-US" dirty="0" smtClean="0"/>
              <a:t> </a:t>
            </a:r>
          </a:p>
          <a:p>
            <a:r>
              <a:rPr lang="en-US" dirty="0" smtClean="0"/>
              <a:t>pituitary </a:t>
            </a:r>
            <a:r>
              <a:rPr lang="en-US" dirty="0"/>
              <a:t>carcinoma </a:t>
            </a:r>
            <a:r>
              <a:rPr lang="en-US" dirty="0" smtClean="0"/>
              <a:t>(may improve survival)</a:t>
            </a:r>
            <a:endParaRPr lang="en-US" dirty="0"/>
          </a:p>
        </p:txBody>
      </p:sp>
    </p:spTree>
    <p:extLst>
      <p:ext uri="{BB962C8B-B14F-4D97-AF65-F5344CB8AC3E}">
        <p14:creationId xmlns:p14="http://schemas.microsoft.com/office/powerpoint/2010/main" val="3901810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t>Temozolomide</a:t>
            </a:r>
            <a:r>
              <a:rPr lang="en-US" b="0" dirty="0"/>
              <a:t>(TMZ; </a:t>
            </a:r>
            <a:r>
              <a:rPr lang="en-US" b="0" dirty="0" err="1"/>
              <a:t>Temodar</a:t>
            </a:r>
            <a:r>
              <a:rPr lang="en-US" b="0" dirty="0"/>
              <a:t>)</a:t>
            </a:r>
            <a:endParaRPr lang="en-US" dirty="0"/>
          </a:p>
        </p:txBody>
      </p:sp>
      <p:sp>
        <p:nvSpPr>
          <p:cNvPr id="3" name="Content Placeholder 2"/>
          <p:cNvSpPr>
            <a:spLocks noGrp="1"/>
          </p:cNvSpPr>
          <p:nvPr>
            <p:ph idx="1"/>
          </p:nvPr>
        </p:nvSpPr>
        <p:spPr/>
        <p:txBody>
          <a:bodyPr/>
          <a:lstStyle/>
          <a:p>
            <a:r>
              <a:rPr lang="en-US" dirty="0"/>
              <a:t>TMZ is US FDA approved for </a:t>
            </a:r>
            <a:r>
              <a:rPr lang="en-US" dirty="0">
                <a:solidFill>
                  <a:srgbClr val="C00000"/>
                </a:solidFill>
              </a:rPr>
              <a:t>refractory </a:t>
            </a:r>
            <a:r>
              <a:rPr lang="en-US" dirty="0" smtClean="0">
                <a:solidFill>
                  <a:srgbClr val="C00000"/>
                </a:solidFill>
              </a:rPr>
              <a:t>anaplastic astrocytoma</a:t>
            </a:r>
            <a:endParaRPr lang="en-US" dirty="0"/>
          </a:p>
          <a:p>
            <a:r>
              <a:rPr lang="en-US" dirty="0" smtClean="0"/>
              <a:t>and </a:t>
            </a:r>
            <a:r>
              <a:rPr lang="en-US" dirty="0"/>
              <a:t>its use for aggressive </a:t>
            </a:r>
            <a:r>
              <a:rPr lang="en-US" dirty="0" err="1" smtClean="0"/>
              <a:t>corticotroph</a:t>
            </a:r>
            <a:r>
              <a:rPr lang="en-US" dirty="0"/>
              <a:t> </a:t>
            </a:r>
            <a:r>
              <a:rPr lang="en-US" dirty="0" smtClean="0"/>
              <a:t>or </a:t>
            </a:r>
            <a:r>
              <a:rPr lang="en-US" dirty="0"/>
              <a:t>other pituitary adenomas and pituitary carcinoma is </a:t>
            </a:r>
            <a:r>
              <a:rPr lang="en-US" dirty="0" smtClean="0"/>
              <a:t>off label</a:t>
            </a:r>
            <a:r>
              <a:rPr lang="en-US" dirty="0"/>
              <a:t>.</a:t>
            </a:r>
          </a:p>
        </p:txBody>
      </p:sp>
    </p:spTree>
    <p:extLst>
      <p:ext uri="{BB962C8B-B14F-4D97-AF65-F5344CB8AC3E}">
        <p14:creationId xmlns:p14="http://schemas.microsoft.com/office/powerpoint/2010/main" val="25149989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72817"/>
            <a:ext cx="7772400" cy="1827634"/>
          </a:xfrm>
        </p:spPr>
        <p:txBody>
          <a:bodyPr>
            <a:normAutofit fontScale="90000"/>
          </a:bodyPr>
          <a:lstStyle/>
          <a:p>
            <a:r>
              <a:rPr lang="en-US" dirty="0"/>
              <a:t>Novel Pituitary‑Directed Therapies in Clinical</a:t>
            </a:r>
            <a:br>
              <a:rPr lang="en-US" dirty="0"/>
            </a:br>
            <a:r>
              <a:rPr lang="en-US" dirty="0"/>
              <a:t>Trials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201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623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4825"/>
            <a:ext cx="7772400" cy="1755626"/>
          </a:xfrm>
        </p:spPr>
        <p:txBody>
          <a:bodyPr>
            <a:normAutofit fontScale="90000"/>
          </a:bodyPr>
          <a:lstStyle/>
          <a:p>
            <a:r>
              <a:rPr lang="en-US" b="0" dirty="0"/>
              <a:t>The Retinoic Acid Receptor, Retinoid X Receptor,</a:t>
            </a:r>
            <a:br>
              <a:rPr lang="en-US" b="0" dirty="0"/>
            </a:br>
            <a:r>
              <a:rPr lang="en-US" b="0" dirty="0"/>
              <a:t>and Vitamin A Derivatives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4855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US" dirty="0" smtClean="0"/>
              <a:t>Radiotherapy</a:t>
            </a:r>
            <a:r>
              <a:rPr lang="en-US" dirty="0"/>
              <a:t> or stereotactic radiosurgery </a:t>
            </a:r>
          </a:p>
        </p:txBody>
      </p:sp>
      <p:sp>
        <p:nvSpPr>
          <p:cNvPr id="3" name="Content Placeholder 2"/>
          <p:cNvSpPr>
            <a:spLocks noGrp="1"/>
          </p:cNvSpPr>
          <p:nvPr>
            <p:ph idx="1"/>
          </p:nvPr>
        </p:nvSpPr>
        <p:spPr>
          <a:xfrm>
            <a:off x="467544" y="1916832"/>
            <a:ext cx="8229600" cy="4525963"/>
          </a:xfrm>
        </p:spPr>
        <p:txBody>
          <a:bodyPr>
            <a:normAutofit/>
          </a:bodyPr>
          <a:lstStyle/>
          <a:p>
            <a:r>
              <a:rPr lang="en-US" dirty="0" smtClean="0"/>
              <a:t>Relapsing CD</a:t>
            </a:r>
          </a:p>
          <a:p>
            <a:r>
              <a:rPr lang="en-US" dirty="0"/>
              <a:t>A</a:t>
            </a:r>
            <a:r>
              <a:rPr lang="en-US" dirty="0" smtClean="0"/>
              <a:t>ggressive </a:t>
            </a:r>
            <a:r>
              <a:rPr lang="en-US" dirty="0" err="1"/>
              <a:t>corticotroph</a:t>
            </a:r>
            <a:r>
              <a:rPr lang="en-US" dirty="0"/>
              <a:t> </a:t>
            </a:r>
            <a:r>
              <a:rPr lang="en-US" dirty="0" smtClean="0"/>
              <a:t>tumors</a:t>
            </a:r>
          </a:p>
          <a:p>
            <a:r>
              <a:rPr lang="en-US" dirty="0" smtClean="0"/>
              <a:t>Nelson’s syndrome</a:t>
            </a:r>
          </a:p>
          <a:p>
            <a:r>
              <a:rPr lang="en-US" b="1" dirty="0" smtClean="0"/>
              <a:t>Long-term </a:t>
            </a:r>
            <a:r>
              <a:rPr lang="en-US" b="1" dirty="0"/>
              <a:t>side </a:t>
            </a:r>
            <a:r>
              <a:rPr lang="en-US" b="1" dirty="0" smtClean="0"/>
              <a:t>effects</a:t>
            </a:r>
            <a:r>
              <a:rPr lang="en-US" dirty="0" smtClean="0"/>
              <a:t>: </a:t>
            </a:r>
          </a:p>
          <a:p>
            <a:r>
              <a:rPr lang="en-US" dirty="0" smtClean="0"/>
              <a:t>Hypopituitarism</a:t>
            </a:r>
          </a:p>
          <a:p>
            <a:r>
              <a:rPr lang="en-US" dirty="0"/>
              <a:t>C</a:t>
            </a:r>
            <a:r>
              <a:rPr lang="en-US" dirty="0" smtClean="0"/>
              <a:t>erebrovascular disease</a:t>
            </a:r>
          </a:p>
          <a:p>
            <a:r>
              <a:rPr lang="en-US" dirty="0"/>
              <a:t>S</a:t>
            </a:r>
            <a:r>
              <a:rPr lang="en-US" dirty="0" smtClean="0"/>
              <a:t>econdary </a:t>
            </a:r>
            <a:r>
              <a:rPr lang="en-US" dirty="0"/>
              <a:t>intracranial tumors </a:t>
            </a:r>
          </a:p>
        </p:txBody>
      </p:sp>
    </p:spTree>
    <p:extLst>
      <p:ext uri="{BB962C8B-B14F-4D97-AF65-F5344CB8AC3E}">
        <p14:creationId xmlns:p14="http://schemas.microsoft.com/office/powerpoint/2010/main" val="27829027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008112"/>
          </a:xfrm>
        </p:spPr>
        <p:txBody>
          <a:bodyPr>
            <a:normAutofit/>
          </a:bodyPr>
          <a:lstStyle/>
          <a:p>
            <a:r>
              <a:rPr lang="en-US" sz="2800" b="0" dirty="0"/>
              <a:t>Medical treatment options for Cushing’s syndrome directed to pituitary gland and glucocorticoid receptor antagonists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948669"/>
              </p:ext>
            </p:extLst>
          </p:nvPr>
        </p:nvGraphicFramePr>
        <p:xfrm>
          <a:off x="70551" y="1052736"/>
          <a:ext cx="8965944" cy="5935601"/>
        </p:xfrm>
        <a:graphic>
          <a:graphicData uri="http://schemas.openxmlformats.org/drawingml/2006/table">
            <a:tbl>
              <a:tblPr firstRow="1" bandRow="1">
                <a:tableStyleId>{5C22544A-7EE6-4342-B048-85BDC9FD1C3A}</a:tableStyleId>
              </a:tblPr>
              <a:tblGrid>
                <a:gridCol w="457760"/>
                <a:gridCol w="481747"/>
                <a:gridCol w="1449573"/>
                <a:gridCol w="1373280"/>
                <a:gridCol w="1675193"/>
                <a:gridCol w="1584176"/>
                <a:gridCol w="720080"/>
                <a:gridCol w="1224135"/>
              </a:tblGrid>
              <a:tr h="763198">
                <a:tc gridSpan="8">
                  <a:txBody>
                    <a:bodyPr/>
                    <a:lstStyle/>
                    <a:p>
                      <a:pPr algn="ctr"/>
                      <a:r>
                        <a:rPr lang="en-US" sz="2400" b="1" i="0" u="none" strike="noStrike" kern="1200" baseline="0" dirty="0" smtClean="0">
                          <a:solidFill>
                            <a:schemeClr val="bg1"/>
                          </a:solidFill>
                          <a:latin typeface="+mn-lt"/>
                          <a:ea typeface="+mn-ea"/>
                          <a:cs typeface="+mn-cs"/>
                        </a:rPr>
                        <a:t>Novel pituitary-directed therapies in phase II clinical trials</a:t>
                      </a:r>
                    </a:p>
                    <a:p>
                      <a:pPr algn="ctr"/>
                      <a:r>
                        <a:rPr lang="en-US" sz="2400" b="1" i="0" u="none" strike="noStrike" kern="1200" baseline="0" dirty="0" smtClean="0">
                          <a:solidFill>
                            <a:srgbClr val="FF0000"/>
                          </a:solidFill>
                          <a:latin typeface="+mn-lt"/>
                          <a:ea typeface="+mn-ea"/>
                          <a:cs typeface="+mn-cs"/>
                        </a:rPr>
                        <a:t>Retinoic acid</a:t>
                      </a:r>
                      <a:endParaRPr lang="en-US" sz="2400" b="1" dirty="0" smtClean="0">
                        <a:solidFill>
                          <a:srgbClr val="FF0000"/>
                        </a:solidFill>
                      </a:endParaRPr>
                    </a:p>
                  </a:txBody>
                  <a:tcPr/>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r>
              <a:tr h="964808">
                <a:tc>
                  <a:txBody>
                    <a:bodyPr/>
                    <a:lstStyle/>
                    <a:p>
                      <a:r>
                        <a:rPr lang="en-US" sz="1800" b="0" i="0" u="none" strike="noStrike" kern="1200" baseline="0" dirty="0" smtClean="0">
                          <a:solidFill>
                            <a:schemeClr val="tx1"/>
                          </a:solidFill>
                          <a:latin typeface="+mn-lt"/>
                          <a:ea typeface="+mn-ea"/>
                          <a:cs typeface="+mn-cs"/>
                        </a:rPr>
                        <a:t>Family</a:t>
                      </a:r>
                      <a:endParaRPr lang="en-US"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Target</a:t>
                      </a:r>
                      <a:endParaRPr lang="en-US"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Mechanism of</a:t>
                      </a:r>
                    </a:p>
                    <a:p>
                      <a:r>
                        <a:rPr lang="en-US" sz="1800" b="0" i="0" u="none" strike="noStrike" kern="1200" baseline="0" dirty="0" smtClean="0">
                          <a:solidFill>
                            <a:schemeClr val="tx1"/>
                          </a:solidFill>
                          <a:latin typeface="+mn-lt"/>
                          <a:ea typeface="+mn-ea"/>
                          <a:cs typeface="+mn-cs"/>
                        </a:rPr>
                        <a:t>action</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Dose</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Effectiveness</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Side effects</a:t>
                      </a:r>
                      <a:endParaRPr lang="en-US" dirty="0">
                        <a:solidFill>
                          <a:schemeClr val="tx1"/>
                        </a:solidFill>
                      </a:endParaRPr>
                    </a:p>
                  </a:txBody>
                  <a:tcPr/>
                </a:tc>
                <a:tc>
                  <a:txBody>
                    <a:bodyPr/>
                    <a:lstStyle/>
                    <a:p>
                      <a:r>
                        <a:rPr lang="en-US" sz="1800" b="0" i="0" u="none" strike="noStrike" kern="1200" baseline="0" dirty="0" smtClean="0">
                          <a:solidFill>
                            <a:schemeClr val="tx1"/>
                          </a:solidFill>
                          <a:latin typeface="+mn-lt"/>
                          <a:ea typeface="+mn-ea"/>
                          <a:cs typeface="+mn-cs"/>
                        </a:rPr>
                        <a:t>Approval status/use</a:t>
                      </a:r>
                      <a:endParaRPr lang="en-US" dirty="0">
                        <a:solidFill>
                          <a:schemeClr val="tx1"/>
                        </a:solidFill>
                      </a:endParaRPr>
                    </a:p>
                  </a:txBody>
                  <a:tcPr vert="vert"/>
                </a:tc>
                <a:tc>
                  <a:txBody>
                    <a:bodyPr/>
                    <a:lstStyle/>
                    <a:p>
                      <a:r>
                        <a:rPr lang="en-US" sz="1800" b="0" i="0" u="none" strike="noStrike" kern="1200" baseline="0" dirty="0" smtClean="0">
                          <a:solidFill>
                            <a:schemeClr val="tx1"/>
                          </a:solidFill>
                          <a:latin typeface="+mn-lt"/>
                          <a:ea typeface="+mn-ea"/>
                          <a:cs typeface="+mn-cs"/>
                        </a:rPr>
                        <a:t>Clinical trials</a:t>
                      </a:r>
                      <a:endParaRPr lang="en-US" dirty="0">
                        <a:solidFill>
                          <a:schemeClr val="tx1"/>
                        </a:solidFill>
                      </a:endParaRPr>
                    </a:p>
                  </a:txBody>
                  <a:tcPr vert="vert"/>
                </a:tc>
              </a:tr>
              <a:tr h="2604720">
                <a:tc>
                  <a:txBody>
                    <a:bodyPr/>
                    <a:lstStyle/>
                    <a:p>
                      <a:r>
                        <a:rPr lang="en-US" sz="1800" b="0" i="0" u="none" strike="noStrike" kern="1200" baseline="0" dirty="0" smtClean="0">
                          <a:solidFill>
                            <a:schemeClr val="dk1"/>
                          </a:solidFill>
                          <a:latin typeface="+mn-lt"/>
                          <a:ea typeface="+mn-ea"/>
                          <a:cs typeface="+mn-cs"/>
                        </a:rPr>
                        <a:t>Vitamin A derivatives</a:t>
                      </a:r>
                      <a:endParaRPr lang="en-US" dirty="0"/>
                    </a:p>
                  </a:txBody>
                  <a:tcPr vert="vert"/>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RARs  and  RXRs  Agonist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p>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Inhibits POMC</a:t>
                      </a:r>
                    </a:p>
                    <a:p>
                      <a:r>
                        <a:rPr lang="en-US" sz="1800" b="0" i="0" u="none" strike="noStrike" kern="1200" baseline="0" dirty="0" smtClean="0">
                          <a:solidFill>
                            <a:schemeClr val="dk1"/>
                          </a:solidFill>
                          <a:latin typeface="+mn-lt"/>
                          <a:ea typeface="+mn-ea"/>
                          <a:cs typeface="+mn-cs"/>
                        </a:rPr>
                        <a:t>transcription</a:t>
                      </a:r>
                    </a:p>
                    <a:p>
                      <a:r>
                        <a:rPr lang="en-US" sz="1800" b="0" i="0" u="none" strike="noStrike" kern="1200" baseline="0" dirty="0" smtClean="0">
                          <a:solidFill>
                            <a:schemeClr val="dk1"/>
                          </a:solidFill>
                          <a:latin typeface="+mn-lt"/>
                          <a:ea typeface="+mn-ea"/>
                          <a:cs typeface="+mn-cs"/>
                        </a:rPr>
                        <a:t>and ACTH</a:t>
                      </a:r>
                    </a:p>
                    <a:p>
                      <a:r>
                        <a:rPr lang="en-US" sz="1800" b="0" i="0" u="none" strike="noStrike" kern="1200" baseline="0" dirty="0" smtClean="0">
                          <a:solidFill>
                            <a:schemeClr val="dk1"/>
                          </a:solidFill>
                          <a:latin typeface="+mn-lt"/>
                          <a:ea typeface="+mn-ea"/>
                          <a:cs typeface="+mn-cs"/>
                        </a:rPr>
                        <a:t>secretion.</a:t>
                      </a:r>
                    </a:p>
                    <a:p>
                      <a:r>
                        <a:rPr lang="en-US" sz="1800" b="0" i="0" u="none" strike="noStrike" kern="1200" baseline="0" dirty="0" smtClean="0">
                          <a:solidFill>
                            <a:schemeClr val="dk1"/>
                          </a:solidFill>
                          <a:latin typeface="+mn-lt"/>
                          <a:ea typeface="+mn-ea"/>
                          <a:cs typeface="+mn-cs"/>
                        </a:rPr>
                        <a:t>Tumor cell</a:t>
                      </a:r>
                    </a:p>
                    <a:p>
                      <a:r>
                        <a:rPr lang="en-US" sz="1800" b="0" i="0" u="none" strike="noStrike" kern="1200" baseline="0" dirty="0" smtClean="0">
                          <a:solidFill>
                            <a:schemeClr val="dk1"/>
                          </a:solidFill>
                          <a:latin typeface="+mn-lt"/>
                          <a:ea typeface="+mn-ea"/>
                          <a:cs typeface="+mn-cs"/>
                        </a:rPr>
                        <a:t>apoptosis</a:t>
                      </a:r>
                      <a:endParaRPr lang="en-US" dirty="0"/>
                    </a:p>
                  </a:txBody>
                  <a:tcPr/>
                </a:tc>
                <a:tc>
                  <a:txBody>
                    <a:bodyPr/>
                    <a:lstStyle/>
                    <a:p>
                      <a:r>
                        <a:rPr lang="en-US" sz="1800" b="0" i="0" u="none" strike="noStrike" kern="1200" baseline="0" dirty="0" smtClean="0">
                          <a:solidFill>
                            <a:schemeClr val="dk1"/>
                          </a:solidFill>
                          <a:latin typeface="+mn-lt"/>
                          <a:ea typeface="+mn-ea"/>
                          <a:cs typeface="+mn-cs"/>
                        </a:rPr>
                        <a:t>RA: 10–80 mg</a:t>
                      </a:r>
                    </a:p>
                    <a:p>
                      <a:r>
                        <a:rPr lang="en-US" sz="1800" b="0" i="0" u="none" strike="noStrike" kern="1200" baseline="0" dirty="0" smtClean="0">
                          <a:solidFill>
                            <a:schemeClr val="dk1"/>
                          </a:solidFill>
                          <a:latin typeface="+mn-lt"/>
                          <a:ea typeface="+mn-ea"/>
                          <a:cs typeface="+mn-cs"/>
                        </a:rPr>
                        <a:t>QD</a:t>
                      </a:r>
                    </a:p>
                    <a:p>
                      <a:r>
                        <a:rPr lang="en-US" sz="1800" b="0" i="0" u="none" strike="noStrike" kern="1200" baseline="0" dirty="0" smtClean="0">
                          <a:solidFill>
                            <a:schemeClr val="dk1"/>
                          </a:solidFill>
                          <a:latin typeface="+mn-lt"/>
                          <a:ea typeface="+mn-ea"/>
                          <a:cs typeface="+mn-cs"/>
                        </a:rPr>
                        <a:t>Isotretinoin:</a:t>
                      </a:r>
                    </a:p>
                    <a:p>
                      <a:r>
                        <a:rPr lang="en-US" sz="1800" b="0" i="0" u="none" strike="noStrike" kern="1200" baseline="0" dirty="0" smtClean="0">
                          <a:solidFill>
                            <a:schemeClr val="dk1"/>
                          </a:solidFill>
                          <a:latin typeface="+mn-lt"/>
                          <a:ea typeface="+mn-ea"/>
                          <a:cs typeface="+mn-cs"/>
                        </a:rPr>
                        <a:t>20–80 mg QD</a:t>
                      </a:r>
                      <a:endParaRPr lang="en-US" dirty="0"/>
                    </a:p>
                  </a:txBody>
                  <a:tcPr/>
                </a:tc>
                <a:tc>
                  <a:txBody>
                    <a:bodyPr/>
                    <a:lstStyle/>
                    <a:p>
                      <a:r>
                        <a:rPr lang="en-US" sz="1800" b="0" i="0" u="none" strike="noStrike" kern="1200" baseline="0" dirty="0" smtClean="0">
                          <a:solidFill>
                            <a:schemeClr val="dk1"/>
                          </a:solidFill>
                          <a:latin typeface="+mn-lt"/>
                          <a:ea typeface="+mn-ea"/>
                          <a:cs typeface="+mn-cs"/>
                        </a:rPr>
                        <a:t>RA: normal UFC</a:t>
                      </a:r>
                    </a:p>
                    <a:p>
                      <a:r>
                        <a:rPr lang="en-US" sz="1800" b="0" i="0" u="none" strike="noStrike" kern="1200" baseline="0" dirty="0" smtClean="0">
                          <a:solidFill>
                            <a:schemeClr val="dk1"/>
                          </a:solidFill>
                          <a:latin typeface="+mn-lt"/>
                          <a:ea typeface="+mn-ea"/>
                          <a:cs typeface="+mn-cs"/>
                        </a:rPr>
                        <a:t>43%</a:t>
                      </a:r>
                    </a:p>
                    <a:p>
                      <a:r>
                        <a:rPr lang="en-US" sz="1800" b="0" i="0" u="none" strike="noStrike" kern="1200" baseline="0" dirty="0" smtClean="0">
                          <a:solidFill>
                            <a:schemeClr val="dk1"/>
                          </a:solidFill>
                          <a:latin typeface="+mn-lt"/>
                          <a:ea typeface="+mn-ea"/>
                          <a:cs typeface="+mn-cs"/>
                        </a:rPr>
                        <a:t>Isotretinoin: normal</a:t>
                      </a:r>
                    </a:p>
                    <a:p>
                      <a:r>
                        <a:rPr lang="en-US" sz="1800" b="0" i="0" u="none" strike="noStrike" kern="1200" baseline="0" dirty="0" smtClean="0">
                          <a:solidFill>
                            <a:schemeClr val="dk1"/>
                          </a:solidFill>
                          <a:latin typeface="+mn-lt"/>
                          <a:ea typeface="+mn-ea"/>
                          <a:cs typeface="+mn-cs"/>
                        </a:rPr>
                        <a:t>LNSC and</a:t>
                      </a:r>
                    </a:p>
                    <a:p>
                      <a:r>
                        <a:rPr lang="en-US" sz="1800" b="0" i="0" u="none" strike="noStrike" kern="1200" baseline="0" dirty="0" smtClean="0">
                          <a:solidFill>
                            <a:schemeClr val="dk1"/>
                          </a:solidFill>
                          <a:latin typeface="+mn-lt"/>
                          <a:ea typeface="+mn-ea"/>
                          <a:cs typeface="+mn-cs"/>
                        </a:rPr>
                        <a:t>UFC in 25%</a:t>
                      </a:r>
                      <a:endParaRPr lang="en-US" dirty="0"/>
                    </a:p>
                  </a:txBody>
                  <a:tcPr/>
                </a:tc>
                <a:tc>
                  <a:txBody>
                    <a:bodyPr/>
                    <a:lstStyle/>
                    <a:p>
                      <a:r>
                        <a:rPr lang="en-US" sz="1800" b="0" i="0" u="none" strike="noStrike" kern="1200" baseline="0" dirty="0" smtClean="0">
                          <a:solidFill>
                            <a:schemeClr val="dk1"/>
                          </a:solidFill>
                          <a:latin typeface="+mn-lt"/>
                          <a:ea typeface="+mn-ea"/>
                          <a:cs typeface="+mn-cs"/>
                        </a:rPr>
                        <a:t>Conjunctival irritation,</a:t>
                      </a:r>
                    </a:p>
                    <a:p>
                      <a:r>
                        <a:rPr lang="en-US" sz="1800" b="0" i="0" u="none" strike="noStrike" kern="1200" baseline="0" dirty="0" smtClean="0">
                          <a:solidFill>
                            <a:schemeClr val="dk1"/>
                          </a:solidFill>
                          <a:latin typeface="+mn-lt"/>
                          <a:ea typeface="+mn-ea"/>
                          <a:cs typeface="+mn-cs"/>
                        </a:rPr>
                        <a:t>nausea,</a:t>
                      </a:r>
                    </a:p>
                    <a:p>
                      <a:r>
                        <a:rPr lang="en-US" sz="1800" b="0" i="0" u="none" strike="noStrike" kern="1200" baseline="0" dirty="0" smtClean="0">
                          <a:solidFill>
                            <a:schemeClr val="dk1"/>
                          </a:solidFill>
                          <a:latin typeface="+mn-lt"/>
                          <a:ea typeface="+mn-ea"/>
                          <a:cs typeface="+mn-cs"/>
                        </a:rPr>
                        <a:t>headache and</a:t>
                      </a:r>
                    </a:p>
                    <a:p>
                      <a:r>
                        <a:rPr lang="en-US" sz="1800" b="0" i="0" u="none" strike="noStrike" kern="1200" baseline="0" dirty="0" smtClean="0">
                          <a:solidFill>
                            <a:schemeClr val="dk1"/>
                          </a:solidFill>
                          <a:latin typeface="+mn-lt"/>
                          <a:ea typeface="+mn-ea"/>
                          <a:cs typeface="+mn-cs"/>
                        </a:rPr>
                        <a:t>arthralgia</a:t>
                      </a:r>
                      <a:endParaRPr lang="en-US" dirty="0"/>
                    </a:p>
                  </a:txBody>
                  <a:tcPr/>
                </a:tc>
                <a:tc>
                  <a:txBody>
                    <a:bodyPr/>
                    <a:lstStyle/>
                    <a:p>
                      <a:r>
                        <a:rPr lang="en-US" sz="1800" b="0" i="0" u="none" strike="noStrike" kern="1200" baseline="0" dirty="0" smtClean="0">
                          <a:solidFill>
                            <a:schemeClr val="dk1"/>
                          </a:solidFill>
                          <a:latin typeface="+mn-lt"/>
                          <a:ea typeface="+mn-ea"/>
                          <a:cs typeface="+mn-cs"/>
                        </a:rPr>
                        <a:t>Not approved</a:t>
                      </a:r>
                      <a:endParaRPr lang="en-US" dirty="0"/>
                    </a:p>
                  </a:txBody>
                  <a:tcPr vert="vert"/>
                </a:tc>
                <a:tc>
                  <a:txBody>
                    <a:bodyPr/>
                    <a:lstStyle/>
                    <a:p>
                      <a:r>
                        <a:rPr lang="en-US" sz="1800" b="0" i="0" u="none" strike="noStrike" kern="1200" baseline="0" dirty="0" smtClean="0">
                          <a:solidFill>
                            <a:schemeClr val="dk1"/>
                          </a:solidFill>
                          <a:latin typeface="+mn-lt"/>
                          <a:ea typeface="+mn-ea"/>
                          <a:cs typeface="+mn-cs"/>
                        </a:rPr>
                        <a:t>Prospective multicenter</a:t>
                      </a:r>
                    </a:p>
                    <a:p>
                      <a:r>
                        <a:rPr lang="en-US" sz="1800" b="0" i="0" u="none" strike="noStrike" kern="1200" baseline="0" dirty="0" smtClean="0">
                          <a:solidFill>
                            <a:schemeClr val="dk1"/>
                          </a:solidFill>
                          <a:latin typeface="+mn-lt"/>
                          <a:ea typeface="+mn-ea"/>
                          <a:cs typeface="+mn-cs"/>
                        </a:rPr>
                        <a:t>Study Phase II prospective open-label</a:t>
                      </a:r>
                      <a:endParaRPr lang="en-US" dirty="0"/>
                    </a:p>
                  </a:txBody>
                  <a:tcPr vert="vert"/>
                </a:tc>
              </a:tr>
              <a:tr h="1543113">
                <a:tc gridSpan="8">
                  <a:txBody>
                    <a:bodyPr/>
                    <a:lstStyle/>
                    <a:p>
                      <a:r>
                        <a:rPr lang="en-US" sz="1800" b="0" i="1" u="none" strike="noStrike" kern="1200" baseline="0" dirty="0" smtClean="0">
                          <a:solidFill>
                            <a:schemeClr val="tx1"/>
                          </a:solidFill>
                          <a:latin typeface="+mn-lt"/>
                          <a:ea typeface="+mn-ea"/>
                          <a:cs typeface="+mn-cs"/>
                        </a:rPr>
                        <a:t>RAR </a:t>
                      </a:r>
                      <a:r>
                        <a:rPr lang="en-US" sz="1800" b="0" i="0" u="none" strike="noStrike" kern="1200" baseline="0" dirty="0" smtClean="0">
                          <a:solidFill>
                            <a:schemeClr val="tx1"/>
                          </a:solidFill>
                          <a:latin typeface="+mn-lt"/>
                          <a:ea typeface="+mn-ea"/>
                          <a:cs typeface="+mn-cs"/>
                        </a:rPr>
                        <a:t>retinoic acid receptor</a:t>
                      </a:r>
                    </a:p>
                    <a:p>
                      <a:r>
                        <a:rPr lang="en-US" dirty="0" smtClean="0"/>
                        <a:t>RXR retinoid X receptor</a:t>
                      </a:r>
                    </a:p>
                    <a:p>
                      <a:r>
                        <a:rPr lang="en-US" dirty="0" smtClean="0"/>
                        <a:t>LNSC late-night salivary cortisol</a:t>
                      </a:r>
                    </a:p>
                  </a:txBody>
                  <a:tcPr/>
                </a:tc>
                <a:tc hMerge="1">
                  <a:txBody>
                    <a:bodyPr/>
                    <a:lstStyle/>
                    <a:p>
                      <a:endParaRPr lang="en-US" dirty="0"/>
                    </a:p>
                  </a:txBody>
                  <a:tcPr vert="vert"/>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vert="vert"/>
                </a:tc>
                <a:tc hMerge="1">
                  <a:txBody>
                    <a:bodyPr/>
                    <a:lstStyle/>
                    <a:p>
                      <a:endParaRPr lang="en-US" dirty="0"/>
                    </a:p>
                  </a:txBody>
                  <a:tcPr vert="vert"/>
                </a:tc>
              </a:tr>
            </a:tbl>
          </a:graphicData>
        </a:graphic>
      </p:graphicFrame>
    </p:spTree>
    <p:extLst>
      <p:ext uri="{BB962C8B-B14F-4D97-AF65-F5344CB8AC3E}">
        <p14:creationId xmlns:p14="http://schemas.microsoft.com/office/powerpoint/2010/main" val="13268402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Isotretinion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497551"/>
            <a:ext cx="3720129" cy="302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Image result for zenata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924944"/>
            <a:ext cx="5027605" cy="371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1127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6632"/>
            <a:ext cx="8229600" cy="1143000"/>
          </a:xfrm>
        </p:spPr>
        <p:txBody>
          <a:bodyPr/>
          <a:lstStyle/>
          <a:p>
            <a:r>
              <a:rPr lang="en-US" b="0" dirty="0"/>
              <a:t>Retinoic acid</a:t>
            </a:r>
            <a:endParaRPr lang="en-US" dirty="0"/>
          </a:p>
        </p:txBody>
      </p:sp>
      <p:sp>
        <p:nvSpPr>
          <p:cNvPr id="5" name="Text Placeholder 4"/>
          <p:cNvSpPr>
            <a:spLocks noGrp="1"/>
          </p:cNvSpPr>
          <p:nvPr>
            <p:ph type="body" idx="1"/>
          </p:nvPr>
        </p:nvSpPr>
        <p:spPr>
          <a:xfrm>
            <a:off x="539552" y="1340768"/>
            <a:ext cx="4040188" cy="639762"/>
          </a:xfrm>
        </p:spPr>
        <p:txBody>
          <a:bodyPr/>
          <a:lstStyle/>
          <a:p>
            <a:r>
              <a:rPr lang="en-US" dirty="0" err="1" smtClean="0"/>
              <a:t>Tretinoin</a:t>
            </a:r>
            <a:endParaRPr lang="en-US" dirty="0"/>
          </a:p>
        </p:txBody>
      </p:sp>
      <p:sp>
        <p:nvSpPr>
          <p:cNvPr id="6" name="Content Placeholder 5"/>
          <p:cNvSpPr>
            <a:spLocks noGrp="1"/>
          </p:cNvSpPr>
          <p:nvPr>
            <p:ph sz="half" idx="2"/>
          </p:nvPr>
        </p:nvSpPr>
        <p:spPr>
          <a:xfrm>
            <a:off x="457200" y="1988840"/>
            <a:ext cx="4040188" cy="4137323"/>
          </a:xfrm>
        </p:spPr>
        <p:txBody>
          <a:bodyPr/>
          <a:lstStyle/>
          <a:p>
            <a:r>
              <a:rPr lang="en-US" dirty="0" err="1" smtClean="0"/>
              <a:t>Vesanoid</a:t>
            </a:r>
            <a:r>
              <a:rPr lang="en-US" dirty="0" smtClean="0"/>
              <a:t>(Capsule</a:t>
            </a:r>
            <a:r>
              <a:rPr lang="en-US" dirty="0"/>
              <a:t>, Oral 10 mg)</a:t>
            </a:r>
          </a:p>
          <a:p>
            <a:endParaRPr lang="en-US" dirty="0"/>
          </a:p>
          <a:p>
            <a:endParaRPr lang="en-US" dirty="0"/>
          </a:p>
        </p:txBody>
      </p:sp>
      <p:sp>
        <p:nvSpPr>
          <p:cNvPr id="7" name="Text Placeholder 6"/>
          <p:cNvSpPr>
            <a:spLocks noGrp="1"/>
          </p:cNvSpPr>
          <p:nvPr>
            <p:ph type="body" sz="quarter" idx="3"/>
          </p:nvPr>
        </p:nvSpPr>
        <p:spPr>
          <a:xfrm>
            <a:off x="4644008" y="1340768"/>
            <a:ext cx="4041775" cy="639762"/>
          </a:xfrm>
        </p:spPr>
        <p:txBody>
          <a:bodyPr/>
          <a:lstStyle/>
          <a:p>
            <a:r>
              <a:rPr lang="en-US" dirty="0" err="1" smtClean="0"/>
              <a:t>Isotretinion</a:t>
            </a:r>
            <a:endParaRPr lang="en-US" dirty="0"/>
          </a:p>
        </p:txBody>
      </p:sp>
      <p:sp>
        <p:nvSpPr>
          <p:cNvPr id="8" name="Content Placeholder 7"/>
          <p:cNvSpPr>
            <a:spLocks noGrp="1"/>
          </p:cNvSpPr>
          <p:nvPr>
            <p:ph sz="quarter" idx="4"/>
          </p:nvPr>
        </p:nvSpPr>
        <p:spPr>
          <a:xfrm>
            <a:off x="4644008" y="2060848"/>
            <a:ext cx="4041775" cy="4680520"/>
          </a:xfrm>
        </p:spPr>
        <p:txBody>
          <a:bodyPr>
            <a:normAutofit/>
          </a:bodyPr>
          <a:lstStyle/>
          <a:p>
            <a:r>
              <a:rPr lang="en-US" dirty="0" err="1"/>
              <a:t>Absorica</a:t>
            </a:r>
            <a:endParaRPr lang="en-US" dirty="0"/>
          </a:p>
          <a:p>
            <a:r>
              <a:rPr lang="en-US" dirty="0" err="1"/>
              <a:t>Amnesteem</a:t>
            </a:r>
            <a:endParaRPr lang="en-US" dirty="0"/>
          </a:p>
          <a:p>
            <a:r>
              <a:rPr lang="en-US" dirty="0" err="1"/>
              <a:t>Claravis</a:t>
            </a:r>
            <a:endParaRPr lang="en-US" dirty="0"/>
          </a:p>
          <a:p>
            <a:r>
              <a:rPr lang="en-US" dirty="0" err="1"/>
              <a:t>Myorisan</a:t>
            </a:r>
            <a:endParaRPr lang="en-US" dirty="0"/>
          </a:p>
          <a:p>
            <a:r>
              <a:rPr lang="en-US" dirty="0" err="1"/>
              <a:t>Zenatane</a:t>
            </a:r>
            <a:endParaRPr lang="en-US" dirty="0"/>
          </a:p>
          <a:p>
            <a:r>
              <a:rPr lang="en-US" b="1" dirty="0"/>
              <a:t>Dosage Forms: Canada</a:t>
            </a:r>
            <a:endParaRPr lang="en-US" dirty="0"/>
          </a:p>
          <a:p>
            <a:r>
              <a:rPr lang="en-US" dirty="0"/>
              <a:t>Accutane</a:t>
            </a:r>
          </a:p>
          <a:p>
            <a:r>
              <a:rPr lang="en-US" dirty="0" err="1"/>
              <a:t>Clarus</a:t>
            </a:r>
            <a:endParaRPr lang="en-US" dirty="0"/>
          </a:p>
          <a:p>
            <a:r>
              <a:rPr lang="en-US" dirty="0" err="1"/>
              <a:t>Epuris</a:t>
            </a:r>
            <a:r>
              <a:rPr lang="en-US" dirty="0"/>
              <a:t> </a:t>
            </a:r>
          </a:p>
          <a:p>
            <a:endParaRPr lang="en-US" dirty="0"/>
          </a:p>
        </p:txBody>
      </p:sp>
    </p:spTree>
    <p:extLst>
      <p:ext uri="{BB962C8B-B14F-4D97-AF65-F5344CB8AC3E}">
        <p14:creationId xmlns:p14="http://schemas.microsoft.com/office/powerpoint/2010/main" val="7784533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9085945"/>
              </p:ext>
            </p:extLst>
          </p:nvPr>
        </p:nvGraphicFramePr>
        <p:xfrm>
          <a:off x="107504" y="72008"/>
          <a:ext cx="8928993" cy="6432738"/>
        </p:xfrm>
        <a:graphic>
          <a:graphicData uri="http://schemas.openxmlformats.org/drawingml/2006/table">
            <a:tbl>
              <a:tblPr firstRow="1" bandRow="1">
                <a:tableStyleId>{5C22544A-7EE6-4342-B048-85BDC9FD1C3A}</a:tableStyleId>
              </a:tblPr>
              <a:tblGrid>
                <a:gridCol w="673886"/>
                <a:gridCol w="1937423"/>
                <a:gridCol w="1263537"/>
                <a:gridCol w="1553152"/>
                <a:gridCol w="1555998"/>
                <a:gridCol w="876939"/>
                <a:gridCol w="1068058"/>
              </a:tblGrid>
              <a:tr h="1214262">
                <a:tc gridSpan="7">
                  <a:txBody>
                    <a:bodyPr/>
                    <a:lstStyle/>
                    <a:p>
                      <a:pPr algn="ctr"/>
                      <a:r>
                        <a:rPr lang="en-US" sz="2400" b="0" i="0" u="none" strike="noStrike" kern="1200" baseline="0" dirty="0" smtClean="0">
                          <a:solidFill>
                            <a:schemeClr val="bg1"/>
                          </a:solidFill>
                          <a:latin typeface="+mn-lt"/>
                          <a:ea typeface="+mn-ea"/>
                          <a:cs typeface="+mn-cs"/>
                        </a:rPr>
                        <a:t>Novel pituitary-directed therapies in phase II clinical trials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FF0000"/>
                          </a:solidFill>
                          <a:latin typeface="+mn-lt"/>
                          <a:ea typeface="+mn-ea"/>
                          <a:cs typeface="+mn-cs"/>
                        </a:rPr>
                        <a:t>R-</a:t>
                      </a:r>
                      <a:r>
                        <a:rPr lang="en-US" sz="2400" b="1" i="0" u="none" strike="noStrike" kern="1200" baseline="0" dirty="0" err="1" smtClean="0">
                          <a:solidFill>
                            <a:srgbClr val="FF0000"/>
                          </a:solidFill>
                          <a:latin typeface="+mn-lt"/>
                          <a:ea typeface="+mn-ea"/>
                          <a:cs typeface="+mn-cs"/>
                        </a:rPr>
                        <a:t>roscovitine</a:t>
                      </a:r>
                      <a:r>
                        <a:rPr lang="en-US" sz="2400" b="1" i="0" u="none" strike="noStrike" kern="1200" baseline="0" dirty="0" smtClean="0">
                          <a:solidFill>
                            <a:schemeClr val="bg1"/>
                          </a:solidFill>
                          <a:latin typeface="+mn-lt"/>
                          <a:ea typeface="+mn-ea"/>
                          <a:cs typeface="+mn-cs"/>
                        </a:rPr>
                        <a:t> (CYC202, </a:t>
                      </a:r>
                      <a:r>
                        <a:rPr lang="en-US" sz="2400" b="1" i="0" u="none" strike="noStrike" kern="1200" baseline="0" dirty="0" err="1" smtClean="0">
                          <a:solidFill>
                            <a:schemeClr val="bg1"/>
                          </a:solidFill>
                          <a:latin typeface="+mn-lt"/>
                          <a:ea typeface="+mn-ea"/>
                          <a:cs typeface="+mn-cs"/>
                        </a:rPr>
                        <a:t>seliciclib</a:t>
                      </a:r>
                      <a:r>
                        <a:rPr lang="en-US" sz="2400" b="1" i="0" u="none" strike="noStrike" kern="1200" baseline="0" dirty="0" smtClean="0">
                          <a:solidFill>
                            <a:schemeClr val="bg1"/>
                          </a:solidFill>
                          <a:latin typeface="+mn-lt"/>
                          <a:ea typeface="+mn-ea"/>
                          <a:cs typeface="+mn-cs"/>
                        </a:rPr>
                        <a:t>)</a:t>
                      </a:r>
                      <a:r>
                        <a:rPr lang="en-US" sz="2400" b="0" i="0" u="none" strike="noStrike" kern="1200" baseline="0" dirty="0" smtClean="0">
                          <a:solidFill>
                            <a:schemeClr val="dk1"/>
                          </a:solidFill>
                          <a:latin typeface="+mn-lt"/>
                          <a:ea typeface="+mn-ea"/>
                          <a:cs typeface="+mn-cs"/>
                        </a:rPr>
                        <a:t> </a:t>
                      </a:r>
                      <a:r>
                        <a:rPr lang="en-US" sz="2400" b="0" i="0" u="none" strike="noStrike" kern="1200" baseline="0" dirty="0" smtClean="0">
                          <a:solidFill>
                            <a:schemeClr val="bg1"/>
                          </a:solidFill>
                          <a:latin typeface="+mn-lt"/>
                          <a:ea typeface="+mn-ea"/>
                          <a:cs typeface="+mn-cs"/>
                        </a:rPr>
                        <a:t>Purine analog</a:t>
                      </a:r>
                      <a:endParaRPr lang="en-US" sz="2400" dirty="0" smtClean="0">
                        <a:solidFill>
                          <a:schemeClr val="bg1"/>
                        </a:solidFill>
                      </a:endParaRPr>
                    </a:p>
                    <a:p>
                      <a:pPr algn="ctr"/>
                      <a:endParaRPr lang="en-US" sz="2400" b="1" i="0" u="none" strike="noStrike" kern="1200" baseline="0" dirty="0" smtClean="0">
                        <a:solidFill>
                          <a:schemeClr val="bg1"/>
                        </a:solidFill>
                        <a:latin typeface="+mn-lt"/>
                        <a:ea typeface="+mn-ea"/>
                        <a:cs typeface="+mn-cs"/>
                      </a:endParaRPr>
                    </a:p>
                  </a:txBody>
                  <a:tcPr/>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a:p>
                  </a:txBody>
                  <a:tcPr/>
                </a:tc>
              </a:tr>
              <a:tr h="2002107">
                <a:tc>
                  <a:txBody>
                    <a:bodyPr/>
                    <a:lstStyle/>
                    <a:p>
                      <a:r>
                        <a:rPr lang="en-US" sz="2000" b="0" i="0" u="none" strike="noStrike" kern="1200" baseline="0" dirty="0" smtClean="0">
                          <a:solidFill>
                            <a:schemeClr val="tx1"/>
                          </a:solidFill>
                          <a:latin typeface="+mn-lt"/>
                          <a:ea typeface="+mn-ea"/>
                          <a:cs typeface="+mn-cs"/>
                        </a:rPr>
                        <a:t>Target</a:t>
                      </a:r>
                      <a:endParaRPr lang="en-US" sz="2000" dirty="0">
                        <a:solidFill>
                          <a:schemeClr val="tx1"/>
                        </a:solidFill>
                      </a:endParaRPr>
                    </a:p>
                  </a:txBody>
                  <a:tcPr vert="vert"/>
                </a:tc>
                <a:tc>
                  <a:txBody>
                    <a:bodyPr/>
                    <a:lstStyle/>
                    <a:p>
                      <a:r>
                        <a:rPr lang="en-US" sz="2000" b="0" i="0" u="none" strike="noStrike" kern="1200" baseline="0" dirty="0" smtClean="0">
                          <a:solidFill>
                            <a:schemeClr val="tx1"/>
                          </a:solidFill>
                          <a:latin typeface="+mn-lt"/>
                          <a:ea typeface="+mn-ea"/>
                          <a:cs typeface="+mn-cs"/>
                        </a:rPr>
                        <a:t>Mechanism of</a:t>
                      </a:r>
                    </a:p>
                    <a:p>
                      <a:r>
                        <a:rPr lang="en-US" sz="2000" b="0" i="0" u="none" strike="noStrike" kern="1200" baseline="0" dirty="0" smtClean="0">
                          <a:solidFill>
                            <a:schemeClr val="tx1"/>
                          </a:solidFill>
                          <a:latin typeface="+mn-lt"/>
                          <a:ea typeface="+mn-ea"/>
                          <a:cs typeface="+mn-cs"/>
                        </a:rPr>
                        <a:t>action</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Dose</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Effectiveness</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Side effects</a:t>
                      </a:r>
                      <a:endParaRPr lang="en-US" sz="2000" dirty="0">
                        <a:solidFill>
                          <a:schemeClr val="tx1"/>
                        </a:solidFill>
                      </a:endParaRPr>
                    </a:p>
                  </a:txBody>
                  <a:tcPr/>
                </a:tc>
                <a:tc>
                  <a:txBody>
                    <a:bodyPr/>
                    <a:lstStyle/>
                    <a:p>
                      <a:r>
                        <a:rPr lang="en-US" sz="2000" b="0" i="0" u="none" strike="noStrike" kern="1200" baseline="0" dirty="0" smtClean="0">
                          <a:solidFill>
                            <a:schemeClr val="tx1"/>
                          </a:solidFill>
                          <a:latin typeface="+mn-lt"/>
                          <a:ea typeface="+mn-ea"/>
                          <a:cs typeface="+mn-cs"/>
                        </a:rPr>
                        <a:t>Approval </a:t>
                      </a:r>
                    </a:p>
                    <a:p>
                      <a:r>
                        <a:rPr lang="en-US" sz="2000" b="0" i="0" u="none" strike="noStrike" kern="1200" baseline="0" dirty="0" smtClean="0">
                          <a:solidFill>
                            <a:schemeClr val="tx1"/>
                          </a:solidFill>
                          <a:latin typeface="+mn-lt"/>
                          <a:ea typeface="+mn-ea"/>
                          <a:cs typeface="+mn-cs"/>
                        </a:rPr>
                        <a:t>status/use</a:t>
                      </a:r>
                      <a:endParaRPr lang="en-US" sz="2000" dirty="0">
                        <a:solidFill>
                          <a:schemeClr val="tx1"/>
                        </a:solidFill>
                      </a:endParaRPr>
                    </a:p>
                  </a:txBody>
                  <a:tcPr vert="vert"/>
                </a:tc>
                <a:tc>
                  <a:txBody>
                    <a:bodyPr/>
                    <a:lstStyle/>
                    <a:p>
                      <a:r>
                        <a:rPr lang="en-US" sz="2000" b="0" i="0" u="none" strike="noStrike" kern="1200" baseline="0" dirty="0" smtClean="0">
                          <a:solidFill>
                            <a:schemeClr val="tx1"/>
                          </a:solidFill>
                          <a:latin typeface="+mn-lt"/>
                          <a:ea typeface="+mn-ea"/>
                          <a:cs typeface="+mn-cs"/>
                        </a:rPr>
                        <a:t>Clinical trials</a:t>
                      </a:r>
                      <a:endParaRPr lang="en-US" sz="2000" dirty="0">
                        <a:solidFill>
                          <a:schemeClr val="tx1"/>
                        </a:solidFill>
                      </a:endParaRPr>
                    </a:p>
                  </a:txBody>
                  <a:tcPr vert="vert"/>
                </a:tc>
              </a:tr>
              <a:tr h="3216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CDK2 Antagonist</a:t>
                      </a:r>
                    </a:p>
                    <a:p>
                      <a:endParaRPr lang="en-US" sz="2000" dirty="0"/>
                    </a:p>
                  </a:txBody>
                  <a:tcPr vert="vert"/>
                </a:tc>
                <a:tc>
                  <a:txBody>
                    <a:bodyPr/>
                    <a:lstStyle/>
                    <a:p>
                      <a:r>
                        <a:rPr lang="en-US" sz="2000" b="0" i="0" u="none" strike="noStrike" kern="1200" baseline="0" dirty="0" smtClean="0">
                          <a:solidFill>
                            <a:schemeClr val="dk1"/>
                          </a:solidFill>
                          <a:latin typeface="+mn-lt"/>
                          <a:ea typeface="+mn-ea"/>
                          <a:cs typeface="+mn-cs"/>
                        </a:rPr>
                        <a:t>Dissociates</a:t>
                      </a:r>
                    </a:p>
                    <a:p>
                      <a:r>
                        <a:rPr lang="en-US" sz="2000" b="0" i="0" u="none" strike="noStrike" kern="1200" baseline="0" dirty="0" smtClean="0">
                          <a:solidFill>
                            <a:schemeClr val="dk1"/>
                          </a:solidFill>
                          <a:latin typeface="+mn-lt"/>
                          <a:ea typeface="+mn-ea"/>
                          <a:cs typeface="+mn-cs"/>
                        </a:rPr>
                        <a:t>CDK2/cyclin</a:t>
                      </a:r>
                    </a:p>
                    <a:p>
                      <a:r>
                        <a:rPr lang="en-US" sz="2000" b="0" i="0" u="none" strike="noStrike" kern="1200" baseline="0" dirty="0" smtClean="0">
                          <a:solidFill>
                            <a:schemeClr val="dk1"/>
                          </a:solidFill>
                          <a:latin typeface="+mn-lt"/>
                          <a:ea typeface="+mn-ea"/>
                          <a:cs typeface="+mn-cs"/>
                        </a:rPr>
                        <a:t>E complex,</a:t>
                      </a:r>
                    </a:p>
                    <a:p>
                      <a:r>
                        <a:rPr lang="en-US" sz="2000" b="0" i="0" u="none" strike="noStrike" kern="1200" baseline="0" dirty="0" smtClean="0">
                          <a:solidFill>
                            <a:schemeClr val="dk1"/>
                          </a:solidFill>
                          <a:latin typeface="+mn-lt"/>
                          <a:ea typeface="+mn-ea"/>
                          <a:cs typeface="+mn-cs"/>
                        </a:rPr>
                        <a:t>inducing cell</a:t>
                      </a:r>
                    </a:p>
                    <a:p>
                      <a:r>
                        <a:rPr lang="en-US" sz="2000" b="0" i="0" u="none" strike="noStrike" kern="1200" baseline="0" dirty="0" smtClean="0">
                          <a:solidFill>
                            <a:schemeClr val="dk1"/>
                          </a:solidFill>
                          <a:latin typeface="+mn-lt"/>
                          <a:ea typeface="+mn-ea"/>
                          <a:cs typeface="+mn-cs"/>
                        </a:rPr>
                        <a:t>senescence.</a:t>
                      </a:r>
                    </a:p>
                    <a:p>
                      <a:r>
                        <a:rPr lang="en-US" sz="2000" b="0" i="0" u="none" strike="noStrike" kern="1200" baseline="0" dirty="0" smtClean="0">
                          <a:solidFill>
                            <a:schemeClr val="dk1"/>
                          </a:solidFill>
                          <a:latin typeface="+mn-lt"/>
                          <a:ea typeface="+mn-ea"/>
                          <a:cs typeface="+mn-cs"/>
                        </a:rPr>
                        <a:t>Suppresses</a:t>
                      </a:r>
                    </a:p>
                    <a:p>
                      <a:r>
                        <a:rPr lang="en-US" sz="2000" b="0" i="0" u="none" strike="noStrike" kern="1200" baseline="0" dirty="0" smtClean="0">
                          <a:solidFill>
                            <a:schemeClr val="dk1"/>
                          </a:solidFill>
                          <a:latin typeface="+mn-lt"/>
                          <a:ea typeface="+mn-ea"/>
                          <a:cs typeface="+mn-cs"/>
                        </a:rPr>
                        <a:t>ACTH secretion</a:t>
                      </a:r>
                    </a:p>
                    <a:p>
                      <a:r>
                        <a:rPr lang="en-US" sz="2000" b="0" i="0" u="none" strike="noStrike" kern="1200" baseline="0" dirty="0" smtClean="0">
                          <a:solidFill>
                            <a:schemeClr val="dk1"/>
                          </a:solidFill>
                          <a:latin typeface="+mn-lt"/>
                          <a:ea typeface="+mn-ea"/>
                          <a:cs typeface="+mn-cs"/>
                        </a:rPr>
                        <a:t>and tumor</a:t>
                      </a:r>
                    </a:p>
                    <a:p>
                      <a:r>
                        <a:rPr lang="en-US" sz="2000" b="0" i="0" u="none" strike="noStrike" kern="1200" baseline="0" dirty="0" smtClean="0">
                          <a:solidFill>
                            <a:schemeClr val="dk1"/>
                          </a:solidFill>
                          <a:latin typeface="+mn-lt"/>
                          <a:ea typeface="+mn-ea"/>
                          <a:cs typeface="+mn-cs"/>
                        </a:rPr>
                        <a:t>growth</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400 mg BID (4</a:t>
                      </a:r>
                    </a:p>
                    <a:p>
                      <a:r>
                        <a:rPr lang="en-US" sz="2000" b="0" i="0" u="none" strike="noStrike" kern="1200" baseline="0" dirty="0" smtClean="0">
                          <a:solidFill>
                            <a:schemeClr val="dk1"/>
                          </a:solidFill>
                          <a:latin typeface="+mn-lt"/>
                          <a:ea typeface="+mn-ea"/>
                          <a:cs typeface="+mn-cs"/>
                        </a:rPr>
                        <a:t>days/</a:t>
                      </a:r>
                      <a:r>
                        <a:rPr lang="en-US" sz="2000" b="0" i="0" u="none" strike="noStrike" kern="1200" baseline="0" dirty="0" err="1" smtClean="0">
                          <a:solidFill>
                            <a:schemeClr val="dk1"/>
                          </a:solidFill>
                          <a:latin typeface="+mn-lt"/>
                          <a:ea typeface="+mn-ea"/>
                          <a:cs typeface="+mn-cs"/>
                        </a:rPr>
                        <a:t>wk</a:t>
                      </a:r>
                      <a:r>
                        <a:rPr lang="en-US" sz="2000" b="0" i="0" u="none" strike="noStrike" kern="1200" baseline="0" dirty="0" smtClean="0">
                          <a:solidFill>
                            <a:schemeClr val="dk1"/>
                          </a:solidFill>
                          <a:latin typeface="+mn-lt"/>
                          <a:ea typeface="+mn-ea"/>
                          <a:cs typeface="+mn-cs"/>
                        </a:rPr>
                        <a:t>)</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Under study</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Asthenia, nausea</a:t>
                      </a:r>
                    </a:p>
                    <a:p>
                      <a:r>
                        <a:rPr lang="en-US" sz="2000" b="0" i="0" u="none" strike="noStrike" kern="1200" baseline="0" dirty="0" smtClean="0">
                          <a:solidFill>
                            <a:schemeClr val="dk1"/>
                          </a:solidFill>
                          <a:latin typeface="+mn-lt"/>
                          <a:ea typeface="+mn-ea"/>
                          <a:cs typeface="+mn-cs"/>
                        </a:rPr>
                        <a:t>and hypokalemia</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Not approved</a:t>
                      </a:r>
                      <a:endParaRPr lang="en-US" sz="2000" dirty="0"/>
                    </a:p>
                  </a:txBody>
                  <a:tcPr vert="vert"/>
                </a:tc>
                <a:tc>
                  <a:txBody>
                    <a:bodyPr/>
                    <a:lstStyle/>
                    <a:p>
                      <a:r>
                        <a:rPr lang="en-US" sz="2000" b="0" i="0" u="none" strike="noStrike" kern="1200" baseline="0" dirty="0" smtClean="0">
                          <a:solidFill>
                            <a:schemeClr val="dk1"/>
                          </a:solidFill>
                          <a:latin typeface="+mn-lt"/>
                          <a:ea typeface="+mn-ea"/>
                          <a:cs typeface="+mn-cs"/>
                        </a:rPr>
                        <a:t>Ongoing phase II Prospective </a:t>
                      </a:r>
                    </a:p>
                    <a:p>
                      <a:r>
                        <a:rPr lang="en-US" sz="2000" b="0" i="0" u="none" strike="noStrike" kern="1200" baseline="0" dirty="0" smtClean="0">
                          <a:solidFill>
                            <a:schemeClr val="dk1"/>
                          </a:solidFill>
                          <a:latin typeface="+mn-lt"/>
                          <a:ea typeface="+mn-ea"/>
                          <a:cs typeface="+mn-cs"/>
                        </a:rPr>
                        <a:t>NCT02160730</a:t>
                      </a:r>
                      <a:endParaRPr lang="en-US" sz="2000" dirty="0"/>
                    </a:p>
                  </a:txBody>
                  <a:tcPr vert="vert"/>
                </a:tc>
              </a:tr>
            </a:tbl>
          </a:graphicData>
        </a:graphic>
      </p:graphicFrame>
      <p:sp>
        <p:nvSpPr>
          <p:cNvPr id="3" name="TextBox 2"/>
          <p:cNvSpPr txBox="1"/>
          <p:nvPr/>
        </p:nvSpPr>
        <p:spPr>
          <a:xfrm>
            <a:off x="0" y="6504746"/>
            <a:ext cx="5616624" cy="369332"/>
          </a:xfrm>
          <a:prstGeom prst="rect">
            <a:avLst/>
          </a:prstGeom>
          <a:noFill/>
        </p:spPr>
        <p:txBody>
          <a:bodyPr wrap="square" rtlCol="0">
            <a:spAutoFit/>
          </a:bodyPr>
          <a:lstStyle/>
          <a:p>
            <a:r>
              <a:rPr lang="en-US" i="1" dirty="0"/>
              <a:t>CDK2 </a:t>
            </a:r>
            <a:r>
              <a:rPr lang="en-US" dirty="0"/>
              <a:t>cyclin-dependent kinase type 2,</a:t>
            </a:r>
          </a:p>
        </p:txBody>
      </p:sp>
    </p:spTree>
    <p:extLst>
      <p:ext uri="{BB962C8B-B14F-4D97-AF65-F5344CB8AC3E}">
        <p14:creationId xmlns:p14="http://schemas.microsoft.com/office/powerpoint/2010/main" val="13390212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8628522"/>
              </p:ext>
            </p:extLst>
          </p:nvPr>
        </p:nvGraphicFramePr>
        <p:xfrm>
          <a:off x="1" y="0"/>
          <a:ext cx="9143999" cy="5949279"/>
        </p:xfrm>
        <a:graphic>
          <a:graphicData uri="http://schemas.openxmlformats.org/drawingml/2006/table">
            <a:tbl>
              <a:tblPr firstRow="1" bandRow="1">
                <a:tableStyleId>{5C22544A-7EE6-4342-B048-85BDC9FD1C3A}</a:tableStyleId>
              </a:tblPr>
              <a:tblGrid>
                <a:gridCol w="653143"/>
                <a:gridCol w="2406688"/>
                <a:gridCol w="864096"/>
                <a:gridCol w="1152128"/>
                <a:gridCol w="1512168"/>
                <a:gridCol w="1068947"/>
                <a:gridCol w="1486829"/>
              </a:tblGrid>
              <a:tr h="968461">
                <a:tc gridSpan="7">
                  <a:txBody>
                    <a:bodyPr/>
                    <a:lstStyle/>
                    <a:p>
                      <a:pPr algn="ctr"/>
                      <a:r>
                        <a:rPr lang="en-US" sz="2800" b="0" i="0" u="none" strike="noStrike" kern="1200" baseline="0" dirty="0" smtClean="0">
                          <a:solidFill>
                            <a:schemeClr val="bg1"/>
                          </a:solidFill>
                          <a:latin typeface="+mn-lt"/>
                          <a:ea typeface="+mn-ea"/>
                          <a:cs typeface="+mn-cs"/>
                        </a:rPr>
                        <a:t>Novel pituitary-directed therapies in phase II clinical trials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err="1" smtClean="0">
                          <a:solidFill>
                            <a:srgbClr val="FF0000"/>
                          </a:solidFill>
                          <a:latin typeface="+mn-lt"/>
                          <a:ea typeface="+mn-ea"/>
                          <a:cs typeface="+mn-cs"/>
                        </a:rPr>
                        <a:t>Gefitinib</a:t>
                      </a:r>
                      <a:r>
                        <a:rPr lang="en-US" sz="2800" b="0" i="0" u="none" strike="noStrike" kern="1200" baseline="0" dirty="0" smtClean="0">
                          <a:solidFill>
                            <a:schemeClr val="bg1"/>
                          </a:solidFill>
                          <a:latin typeface="+mn-lt"/>
                          <a:ea typeface="+mn-ea"/>
                          <a:cs typeface="+mn-cs"/>
                        </a:rPr>
                        <a:t> (ZD1839) Tyrosine kinase inhibitor</a:t>
                      </a:r>
                      <a:endParaRPr lang="en-US" sz="2800" dirty="0" smtClean="0">
                        <a:solidFill>
                          <a:schemeClr val="bg1"/>
                        </a:solidFill>
                      </a:endParaRPr>
                    </a:p>
                  </a:txBody>
                  <a:tcPr/>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c hMerge="1">
                  <a:txBody>
                    <a:bodyPr/>
                    <a:lstStyle/>
                    <a:p>
                      <a:endParaRPr lang="en-US" dirty="0"/>
                    </a:p>
                  </a:txBody>
                  <a:tcPr vert="vert"/>
                </a:tc>
              </a:tr>
              <a:tr h="1974676">
                <a:tc>
                  <a:txBody>
                    <a:bodyPr/>
                    <a:lstStyle/>
                    <a:p>
                      <a:r>
                        <a:rPr lang="en-US" sz="2800" b="0" i="0" u="none" strike="noStrike" kern="1200" baseline="0" dirty="0" smtClean="0">
                          <a:solidFill>
                            <a:schemeClr val="tx1"/>
                          </a:solidFill>
                          <a:latin typeface="+mn-lt"/>
                          <a:ea typeface="+mn-ea"/>
                          <a:cs typeface="+mn-cs"/>
                        </a:rPr>
                        <a:t>Target</a:t>
                      </a:r>
                      <a:endParaRPr lang="en-US" sz="2800" dirty="0">
                        <a:solidFill>
                          <a:schemeClr val="tx1"/>
                        </a:solidFill>
                      </a:endParaRPr>
                    </a:p>
                  </a:txBody>
                  <a:tcPr vert="vert"/>
                </a:tc>
                <a:tc>
                  <a:txBody>
                    <a:bodyPr/>
                    <a:lstStyle/>
                    <a:p>
                      <a:r>
                        <a:rPr lang="en-US" sz="2800" b="0" i="0" u="none" strike="noStrike" kern="1200" baseline="0" dirty="0" smtClean="0">
                          <a:solidFill>
                            <a:schemeClr val="tx1"/>
                          </a:solidFill>
                          <a:latin typeface="+mn-lt"/>
                          <a:ea typeface="+mn-ea"/>
                          <a:cs typeface="+mn-cs"/>
                        </a:rPr>
                        <a:t>Mechanism of</a:t>
                      </a:r>
                    </a:p>
                    <a:p>
                      <a:r>
                        <a:rPr lang="en-US" sz="2800" b="0" i="0" u="none" strike="noStrike" kern="1200" baseline="0" dirty="0" smtClean="0">
                          <a:solidFill>
                            <a:schemeClr val="tx1"/>
                          </a:solidFill>
                          <a:latin typeface="+mn-lt"/>
                          <a:ea typeface="+mn-ea"/>
                          <a:cs typeface="+mn-cs"/>
                        </a:rPr>
                        <a:t>action</a:t>
                      </a:r>
                      <a:endParaRPr lang="en-US" sz="2800" dirty="0">
                        <a:solidFill>
                          <a:schemeClr val="tx1"/>
                        </a:solidFill>
                      </a:endParaRPr>
                    </a:p>
                  </a:txBody>
                  <a:tcPr/>
                </a:tc>
                <a:tc>
                  <a:txBody>
                    <a:bodyPr/>
                    <a:lstStyle/>
                    <a:p>
                      <a:r>
                        <a:rPr lang="en-US" sz="2800" b="0" i="0" u="none" strike="noStrike" kern="1200" baseline="0" dirty="0" smtClean="0">
                          <a:solidFill>
                            <a:schemeClr val="tx1"/>
                          </a:solidFill>
                          <a:latin typeface="+mn-lt"/>
                          <a:ea typeface="+mn-ea"/>
                          <a:cs typeface="+mn-cs"/>
                        </a:rPr>
                        <a:t>Dose</a:t>
                      </a:r>
                      <a:endParaRPr lang="en-US" sz="2800" dirty="0">
                        <a:solidFill>
                          <a:schemeClr val="tx1"/>
                        </a:solidFill>
                      </a:endParaRPr>
                    </a:p>
                  </a:txBody>
                  <a:tcPr vert="vert"/>
                </a:tc>
                <a:tc>
                  <a:txBody>
                    <a:bodyPr/>
                    <a:lstStyle/>
                    <a:p>
                      <a:r>
                        <a:rPr lang="en-US" sz="2800" b="0" i="0" u="none" strike="noStrike" kern="1200" baseline="0" dirty="0" smtClean="0">
                          <a:solidFill>
                            <a:schemeClr val="tx1"/>
                          </a:solidFill>
                          <a:latin typeface="+mn-lt"/>
                          <a:ea typeface="+mn-ea"/>
                          <a:cs typeface="+mn-cs"/>
                        </a:rPr>
                        <a:t>Effectiveness</a:t>
                      </a:r>
                      <a:endParaRPr lang="en-US" sz="2800" dirty="0">
                        <a:solidFill>
                          <a:schemeClr val="tx1"/>
                        </a:solidFill>
                      </a:endParaRPr>
                    </a:p>
                  </a:txBody>
                  <a:tcPr vert="vert"/>
                </a:tc>
                <a:tc>
                  <a:txBody>
                    <a:bodyPr/>
                    <a:lstStyle/>
                    <a:p>
                      <a:r>
                        <a:rPr lang="en-US" sz="2800" b="0" i="0" u="none" strike="noStrike" kern="1200" baseline="0" dirty="0" smtClean="0">
                          <a:solidFill>
                            <a:schemeClr val="tx1"/>
                          </a:solidFill>
                          <a:latin typeface="+mn-lt"/>
                          <a:ea typeface="+mn-ea"/>
                          <a:cs typeface="+mn-cs"/>
                        </a:rPr>
                        <a:t>Side effects</a:t>
                      </a:r>
                      <a:endParaRPr lang="en-US" sz="2800" dirty="0">
                        <a:solidFill>
                          <a:schemeClr val="tx1"/>
                        </a:solidFill>
                      </a:endParaRPr>
                    </a:p>
                  </a:txBody>
                  <a:tcPr/>
                </a:tc>
                <a:tc>
                  <a:txBody>
                    <a:bodyPr/>
                    <a:lstStyle/>
                    <a:p>
                      <a:r>
                        <a:rPr lang="en-US" sz="2800" b="0" i="0" u="none" strike="noStrike" kern="1200" baseline="0" dirty="0" smtClean="0">
                          <a:solidFill>
                            <a:schemeClr val="tx1"/>
                          </a:solidFill>
                          <a:latin typeface="+mn-lt"/>
                          <a:ea typeface="+mn-ea"/>
                          <a:cs typeface="+mn-cs"/>
                        </a:rPr>
                        <a:t>Approval status/use</a:t>
                      </a:r>
                      <a:endParaRPr lang="en-US" sz="2800" dirty="0">
                        <a:solidFill>
                          <a:schemeClr val="tx1"/>
                        </a:solidFill>
                      </a:endParaRPr>
                    </a:p>
                  </a:txBody>
                  <a:tcPr vert="vert"/>
                </a:tc>
                <a:tc>
                  <a:txBody>
                    <a:bodyPr/>
                    <a:lstStyle/>
                    <a:p>
                      <a:r>
                        <a:rPr lang="en-US" sz="2800" b="0" i="0" u="none" strike="noStrike" kern="1200" baseline="0" dirty="0" smtClean="0">
                          <a:solidFill>
                            <a:schemeClr val="tx1"/>
                          </a:solidFill>
                          <a:latin typeface="+mn-lt"/>
                          <a:ea typeface="+mn-ea"/>
                          <a:cs typeface="+mn-cs"/>
                        </a:rPr>
                        <a:t>Clinical trials</a:t>
                      </a:r>
                      <a:endParaRPr lang="en-US" sz="2800" dirty="0">
                        <a:solidFill>
                          <a:schemeClr val="tx1"/>
                        </a:solidFill>
                      </a:endParaRPr>
                    </a:p>
                  </a:txBody>
                  <a:tcPr/>
                </a:tc>
              </a:tr>
              <a:tr h="3006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smtClean="0">
                          <a:solidFill>
                            <a:schemeClr val="dk1"/>
                          </a:solidFill>
                          <a:latin typeface="+mn-lt"/>
                          <a:ea typeface="+mn-ea"/>
                          <a:cs typeface="+mn-cs"/>
                        </a:rPr>
                        <a:t>EGFR  Antagonist</a:t>
                      </a:r>
                      <a:endParaRPr lang="en-US" sz="2800" dirty="0"/>
                    </a:p>
                  </a:txBody>
                  <a:tcPr vert="vert"/>
                </a:tc>
                <a:tc>
                  <a:txBody>
                    <a:bodyPr/>
                    <a:lstStyle/>
                    <a:p>
                      <a:r>
                        <a:rPr lang="en-US" sz="2800" b="0" i="0" u="none" strike="noStrike" kern="1200" baseline="0" dirty="0" smtClean="0">
                          <a:solidFill>
                            <a:schemeClr val="dk1"/>
                          </a:solidFill>
                          <a:latin typeface="+mn-lt"/>
                          <a:ea typeface="+mn-ea"/>
                          <a:cs typeface="+mn-cs"/>
                        </a:rPr>
                        <a:t>Inhibits USP8</a:t>
                      </a:r>
                    </a:p>
                    <a:p>
                      <a:r>
                        <a:rPr lang="en-US" sz="2800" b="0" i="0" u="none" strike="noStrike" kern="1200" baseline="0" dirty="0" smtClean="0">
                          <a:solidFill>
                            <a:schemeClr val="dk1"/>
                          </a:solidFill>
                          <a:latin typeface="+mn-lt"/>
                          <a:ea typeface="+mn-ea"/>
                          <a:cs typeface="+mn-cs"/>
                        </a:rPr>
                        <a:t>Mutation induced</a:t>
                      </a:r>
                    </a:p>
                    <a:p>
                      <a:r>
                        <a:rPr lang="en-US" sz="2800" b="0" i="0" u="none" strike="noStrike" kern="1200" baseline="0" dirty="0" smtClean="0">
                          <a:solidFill>
                            <a:schemeClr val="dk1"/>
                          </a:solidFill>
                          <a:latin typeface="+mn-lt"/>
                          <a:ea typeface="+mn-ea"/>
                          <a:cs typeface="+mn-cs"/>
                        </a:rPr>
                        <a:t>EGFR</a:t>
                      </a:r>
                    </a:p>
                    <a:p>
                      <a:r>
                        <a:rPr lang="en-US" sz="2800" b="0" i="0" u="none" strike="noStrike" kern="1200" baseline="0" dirty="0" smtClean="0">
                          <a:solidFill>
                            <a:schemeClr val="dk1"/>
                          </a:solidFill>
                          <a:latin typeface="+mn-lt"/>
                          <a:ea typeface="+mn-ea"/>
                          <a:cs typeface="+mn-cs"/>
                        </a:rPr>
                        <a:t>overexpression</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250 mg QD</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Under study</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Rash and diarrhea</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Not approved</a:t>
                      </a:r>
                      <a:endParaRPr lang="en-US" sz="2800" dirty="0"/>
                    </a:p>
                  </a:txBody>
                  <a:tcPr vert="vert"/>
                </a:tc>
                <a:tc>
                  <a:txBody>
                    <a:bodyPr/>
                    <a:lstStyle/>
                    <a:p>
                      <a:r>
                        <a:rPr lang="en-US" sz="2800" b="0" i="0" u="none" strike="noStrike" kern="1200" baseline="0" dirty="0" smtClean="0">
                          <a:solidFill>
                            <a:schemeClr val="dk1"/>
                          </a:solidFill>
                          <a:latin typeface="+mn-lt"/>
                          <a:ea typeface="+mn-ea"/>
                          <a:cs typeface="+mn-cs"/>
                        </a:rPr>
                        <a:t>Ongoing phase II Prospective </a:t>
                      </a:r>
                    </a:p>
                    <a:p>
                      <a:r>
                        <a:rPr lang="en-US" sz="2800" b="0" i="0" u="none" strike="noStrike" kern="1200" baseline="0" dirty="0" smtClean="0">
                          <a:solidFill>
                            <a:schemeClr val="dk1"/>
                          </a:solidFill>
                          <a:latin typeface="+mn-lt"/>
                          <a:ea typeface="+mn-ea"/>
                          <a:cs typeface="+mn-cs"/>
                        </a:rPr>
                        <a:t>USP8 mutated CD</a:t>
                      </a:r>
                      <a:endParaRPr lang="en-US" sz="2800" dirty="0"/>
                    </a:p>
                  </a:txBody>
                  <a:tcPr vert="vert"/>
                </a:tc>
              </a:tr>
            </a:tbl>
          </a:graphicData>
        </a:graphic>
      </p:graphicFrame>
      <p:sp>
        <p:nvSpPr>
          <p:cNvPr id="3" name="TextBox 2"/>
          <p:cNvSpPr txBox="1"/>
          <p:nvPr/>
        </p:nvSpPr>
        <p:spPr>
          <a:xfrm>
            <a:off x="32411" y="6027003"/>
            <a:ext cx="9125072" cy="830997"/>
          </a:xfrm>
          <a:prstGeom prst="rect">
            <a:avLst/>
          </a:prstGeom>
          <a:noFill/>
        </p:spPr>
        <p:txBody>
          <a:bodyPr wrap="square" rtlCol="0">
            <a:spAutoFit/>
          </a:bodyPr>
          <a:lstStyle/>
          <a:p>
            <a:r>
              <a:rPr lang="en-US" sz="2400" i="1" dirty="0"/>
              <a:t>EGFR </a:t>
            </a:r>
            <a:r>
              <a:rPr lang="en-US" sz="2400" dirty="0"/>
              <a:t>Epidermal growth factor receptor, ubiquitin-specific protease 8 gene (USP8)</a:t>
            </a:r>
          </a:p>
        </p:txBody>
      </p:sp>
    </p:spTree>
    <p:extLst>
      <p:ext uri="{BB962C8B-B14F-4D97-AF65-F5344CB8AC3E}">
        <p14:creationId xmlns:p14="http://schemas.microsoft.com/office/powerpoint/2010/main" val="15544148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smtClean="0"/>
              <a:t>Gefitinib</a:t>
            </a:r>
            <a:r>
              <a:rPr lang="en-US" b="0" dirty="0" smtClean="0"/>
              <a:t> (EGFR Inhibitor)</a:t>
            </a:r>
            <a:endParaRPr lang="en-US" dirty="0"/>
          </a:p>
        </p:txBody>
      </p:sp>
      <p:sp>
        <p:nvSpPr>
          <p:cNvPr id="3" name="Content Placeholder 2"/>
          <p:cNvSpPr>
            <a:spLocks noGrp="1"/>
          </p:cNvSpPr>
          <p:nvPr>
            <p:ph idx="1"/>
          </p:nvPr>
        </p:nvSpPr>
        <p:spPr/>
        <p:txBody>
          <a:bodyPr/>
          <a:lstStyle/>
          <a:p>
            <a:r>
              <a:rPr lang="en-US" dirty="0" smtClean="0"/>
              <a:t>Epidermal </a:t>
            </a:r>
            <a:r>
              <a:rPr lang="en-US" dirty="0"/>
              <a:t>growth factor receptor (EGFR) is </a:t>
            </a:r>
            <a:r>
              <a:rPr lang="en-US" dirty="0" smtClean="0"/>
              <a:t>expressed in both: </a:t>
            </a:r>
          </a:p>
          <a:p>
            <a:r>
              <a:rPr lang="en-US" dirty="0" smtClean="0"/>
              <a:t>the normal</a:t>
            </a:r>
            <a:r>
              <a:rPr lang="en-US" dirty="0"/>
              <a:t> </a:t>
            </a:r>
            <a:r>
              <a:rPr lang="en-US" dirty="0" smtClean="0"/>
              <a:t>pituitary </a:t>
            </a:r>
            <a:r>
              <a:rPr lang="en-US" dirty="0"/>
              <a:t>and in </a:t>
            </a:r>
            <a:endParaRPr lang="en-US" dirty="0" smtClean="0"/>
          </a:p>
          <a:p>
            <a:r>
              <a:rPr lang="en-US" dirty="0" err="1" smtClean="0"/>
              <a:t>corticotroph</a:t>
            </a:r>
            <a:r>
              <a:rPr lang="en-US" dirty="0" smtClean="0"/>
              <a:t> pituitary adenomas</a:t>
            </a:r>
            <a:r>
              <a:rPr lang="en-US" dirty="0"/>
              <a:t>.</a:t>
            </a:r>
          </a:p>
        </p:txBody>
      </p:sp>
    </p:spTree>
    <p:extLst>
      <p:ext uri="{BB962C8B-B14F-4D97-AF65-F5344CB8AC3E}">
        <p14:creationId xmlns:p14="http://schemas.microsoft.com/office/powerpoint/2010/main" val="42513551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Future Targets at the Pituitary Level</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04748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Ubiquitin‑Specific Protease 8 Gene</a:t>
            </a:r>
            <a:endParaRPr lang="en-US" dirty="0"/>
          </a:p>
        </p:txBody>
      </p:sp>
      <p:sp>
        <p:nvSpPr>
          <p:cNvPr id="3" name="Content Placeholder 2"/>
          <p:cNvSpPr>
            <a:spLocks noGrp="1"/>
          </p:cNvSpPr>
          <p:nvPr>
            <p:ph idx="1"/>
          </p:nvPr>
        </p:nvSpPr>
        <p:spPr/>
        <p:txBody>
          <a:bodyPr/>
          <a:lstStyle/>
          <a:p>
            <a:r>
              <a:rPr lang="en-US" b="1" dirty="0"/>
              <a:t>Induced EGFR overexpression</a:t>
            </a:r>
          </a:p>
          <a:p>
            <a:endParaRPr lang="en-US" b="1" dirty="0"/>
          </a:p>
        </p:txBody>
      </p:sp>
    </p:spTree>
    <p:extLst>
      <p:ext uri="{BB962C8B-B14F-4D97-AF65-F5344CB8AC3E}">
        <p14:creationId xmlns:p14="http://schemas.microsoft.com/office/powerpoint/2010/main" val="30245493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USP8 </a:t>
            </a:r>
            <a:r>
              <a:rPr lang="en-US" dirty="0"/>
              <a:t>inhibitor</a:t>
            </a:r>
          </a:p>
        </p:txBody>
      </p:sp>
      <p:sp>
        <p:nvSpPr>
          <p:cNvPr id="3" name="Content Placeholder 2"/>
          <p:cNvSpPr>
            <a:spLocks noGrp="1"/>
          </p:cNvSpPr>
          <p:nvPr>
            <p:ph idx="1"/>
          </p:nvPr>
        </p:nvSpPr>
        <p:spPr/>
        <p:txBody>
          <a:bodyPr>
            <a:normAutofit/>
          </a:bodyPr>
          <a:lstStyle/>
          <a:p>
            <a:r>
              <a:rPr lang="en-US" b="1" i="1" dirty="0"/>
              <a:t>A USP8 inhibitor </a:t>
            </a:r>
            <a:r>
              <a:rPr lang="en-US" dirty="0"/>
              <a:t>(</a:t>
            </a:r>
            <a:r>
              <a:rPr lang="en-US" dirty="0" smtClean="0"/>
              <a:t>9-ehtyloxyimino-9H-indeno[1,2- b]pyrazine-2,3dicarbonitrile</a:t>
            </a:r>
            <a:r>
              <a:rPr lang="en-US" dirty="0"/>
              <a:t>) is available, but has not </a:t>
            </a:r>
            <a:r>
              <a:rPr lang="en-US" dirty="0" smtClean="0"/>
              <a:t>been extensively </a:t>
            </a:r>
            <a:r>
              <a:rPr lang="en-US" dirty="0"/>
              <a:t>studied. USP8 inhibition in mouse AtT20 </a:t>
            </a:r>
            <a:r>
              <a:rPr lang="en-US" dirty="0" smtClean="0"/>
              <a:t>pituitary </a:t>
            </a:r>
            <a:r>
              <a:rPr lang="en-US" dirty="0" err="1" smtClean="0"/>
              <a:t>corticotroph</a:t>
            </a:r>
            <a:r>
              <a:rPr lang="en-US" dirty="0" smtClean="0"/>
              <a:t> </a:t>
            </a:r>
            <a:r>
              <a:rPr lang="en-US" dirty="0"/>
              <a:t>cells </a:t>
            </a:r>
            <a:r>
              <a:rPr lang="en-US" dirty="0">
                <a:solidFill>
                  <a:srgbClr val="C00000"/>
                </a:solidFill>
              </a:rPr>
              <a:t>downregulated EGFR </a:t>
            </a:r>
            <a:r>
              <a:rPr lang="en-US" dirty="0" smtClean="0">
                <a:solidFill>
                  <a:srgbClr val="C00000"/>
                </a:solidFill>
              </a:rPr>
              <a:t>expression</a:t>
            </a:r>
            <a:r>
              <a:rPr lang="en-US" dirty="0" smtClean="0"/>
              <a:t>, </a:t>
            </a:r>
          </a:p>
          <a:p>
            <a:r>
              <a:rPr lang="en-US" dirty="0" smtClean="0">
                <a:latin typeface="Times New Roman"/>
                <a:cs typeface="Times New Roman"/>
              </a:rPr>
              <a:t>↓</a:t>
            </a:r>
            <a:r>
              <a:rPr lang="en-US" dirty="0" smtClean="0"/>
              <a:t> </a:t>
            </a:r>
            <a:r>
              <a:rPr lang="en-US" dirty="0"/>
              <a:t>ACTH </a:t>
            </a:r>
            <a:r>
              <a:rPr lang="en-US" dirty="0" smtClean="0"/>
              <a:t>synthesis</a:t>
            </a:r>
          </a:p>
          <a:p>
            <a:r>
              <a:rPr lang="en-US" dirty="0" smtClean="0"/>
              <a:t>induced apoptosis</a:t>
            </a:r>
            <a:endParaRPr lang="en-US" dirty="0"/>
          </a:p>
        </p:txBody>
      </p:sp>
    </p:spTree>
    <p:extLst>
      <p:ext uri="{BB962C8B-B14F-4D97-AF65-F5344CB8AC3E}">
        <p14:creationId xmlns:p14="http://schemas.microsoft.com/office/powerpoint/2010/main" val="37362553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786210"/>
          </a:xfrm>
        </p:spPr>
        <p:txBody>
          <a:bodyPr>
            <a:noAutofit/>
          </a:bodyPr>
          <a:lstStyle/>
          <a:p>
            <a:r>
              <a:rPr lang="en-US" sz="3600" dirty="0" err="1" smtClean="0"/>
              <a:t>Vemurafenib</a:t>
            </a:r>
            <a:r>
              <a:rPr lang="en-US" sz="3600" dirty="0" smtClean="0"/>
              <a:t/>
            </a:r>
            <a:br>
              <a:rPr lang="en-US" sz="3600" dirty="0" smtClean="0"/>
            </a:br>
            <a:r>
              <a:rPr lang="en-US" sz="3600" b="0" dirty="0"/>
              <a:t>the BRAF kinase inhibitor </a:t>
            </a:r>
            <a:r>
              <a:rPr lang="en-US" sz="3600" b="0" dirty="0" smtClean="0"/>
              <a:t>(</a:t>
            </a:r>
            <a:r>
              <a:rPr lang="en-US" sz="3600" b="0" dirty="0" err="1"/>
              <a:t>Zelboraf</a:t>
            </a:r>
            <a:r>
              <a:rPr lang="en-US" sz="3600" b="0" dirty="0"/>
              <a:t>)</a:t>
            </a:r>
            <a:endParaRPr lang="en-US" sz="3600" dirty="0"/>
          </a:p>
        </p:txBody>
      </p:sp>
      <p:sp>
        <p:nvSpPr>
          <p:cNvPr id="3" name="Content Placeholder 2"/>
          <p:cNvSpPr>
            <a:spLocks noGrp="1"/>
          </p:cNvSpPr>
          <p:nvPr>
            <p:ph idx="1"/>
          </p:nvPr>
        </p:nvSpPr>
        <p:spPr>
          <a:xfrm>
            <a:off x="457200" y="2132856"/>
            <a:ext cx="8229600" cy="4464496"/>
          </a:xfrm>
        </p:spPr>
        <p:txBody>
          <a:bodyPr/>
          <a:lstStyle/>
          <a:p>
            <a:r>
              <a:rPr lang="en-US" dirty="0"/>
              <a:t>Recent whole exome sequencing revealed </a:t>
            </a:r>
            <a:r>
              <a:rPr lang="en-US" dirty="0">
                <a:solidFill>
                  <a:srgbClr val="C00000"/>
                </a:solidFill>
              </a:rPr>
              <a:t>recurrent mutations</a:t>
            </a:r>
          </a:p>
          <a:p>
            <a:r>
              <a:rPr lang="en-US" dirty="0"/>
              <a:t>in </a:t>
            </a:r>
            <a:r>
              <a:rPr lang="en-US" dirty="0">
                <a:solidFill>
                  <a:srgbClr val="C00000"/>
                </a:solidFill>
              </a:rPr>
              <a:t>USP48 </a:t>
            </a:r>
            <a:r>
              <a:rPr lang="en-US" dirty="0"/>
              <a:t>and </a:t>
            </a:r>
            <a:r>
              <a:rPr lang="en-US" dirty="0">
                <a:solidFill>
                  <a:srgbClr val="C00000"/>
                </a:solidFill>
              </a:rPr>
              <a:t>BRAF </a:t>
            </a:r>
            <a:r>
              <a:rPr lang="en-US" dirty="0"/>
              <a:t>genes in the presence of </a:t>
            </a:r>
            <a:r>
              <a:rPr lang="en-US" dirty="0" smtClean="0"/>
              <a:t>wild USP8 phenotype.</a:t>
            </a:r>
            <a:endParaRPr lang="en-US" dirty="0"/>
          </a:p>
        </p:txBody>
      </p:sp>
    </p:spTree>
    <p:extLst>
      <p:ext uri="{BB962C8B-B14F-4D97-AF65-F5344CB8AC3E}">
        <p14:creationId xmlns:p14="http://schemas.microsoft.com/office/powerpoint/2010/main" val="3693268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3857</TotalTime>
  <Words>6121</Words>
  <Application>Microsoft Office PowerPoint</Application>
  <PresentationFormat>On-screen Show (4:3)</PresentationFormat>
  <Paragraphs>1225</Paragraphs>
  <Slides>147</Slides>
  <Notes>60</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Office Theme</vt:lpstr>
      <vt:lpstr>PowerPoint Presentation</vt:lpstr>
      <vt:lpstr>Medical Management of Cushing’s Syndrome</vt:lpstr>
      <vt:lpstr>Introduction</vt:lpstr>
      <vt:lpstr>The most common cause of endogenous hypercortisolism</vt:lpstr>
      <vt:lpstr>Cushing’s Disease</vt:lpstr>
      <vt:lpstr>Treatment of Cushing’s disease</vt:lpstr>
      <vt:lpstr>The primary treatment of Cushing’s disease</vt:lpstr>
      <vt:lpstr>Medical therapy</vt:lpstr>
      <vt:lpstr>Radiotherapy or stereotactic radiosurgery </vt:lpstr>
      <vt:lpstr>Severe hypercortisolism criteria</vt:lpstr>
      <vt:lpstr>PowerPoint Presentation</vt:lpstr>
      <vt:lpstr>Adrenal‑Directed Drugs</vt:lpstr>
      <vt:lpstr>Current Adrenal Steroidogenesis Inhibitors</vt:lpstr>
      <vt:lpstr>Benefits should be weighed against side effects</vt:lpstr>
      <vt:lpstr>Adrenal-directed drugs (side effects)</vt:lpstr>
      <vt:lpstr>Adrenal-directed drugs (side effects)</vt:lpstr>
      <vt:lpstr>PowerPoint Presentation</vt:lpstr>
      <vt:lpstr>PowerPoint Presentation</vt:lpstr>
      <vt:lpstr>Medical treatment options for Cushing’s syndrome to directed adrenal glands</vt:lpstr>
      <vt:lpstr>Ketoconazole</vt:lpstr>
      <vt:lpstr>Ketoconazole &amp; ACTH</vt:lpstr>
      <vt:lpstr>ketoconazole &amp; escape from the enzyme inhibition</vt:lpstr>
      <vt:lpstr>Ketoconazole &amp; liver enzymes </vt:lpstr>
      <vt:lpstr>Ketoconazole &amp; and drug interactions leading to QT prolongation:</vt:lpstr>
      <vt:lpstr>Ketoconazole is a potent inhibitor of CYP450 3A4</vt:lpstr>
      <vt:lpstr>Ketoconazole</vt:lpstr>
      <vt:lpstr>Ketoconazole Dosing: Renal Impairment: Adult</vt:lpstr>
      <vt:lpstr>Ketoconazole Dosing: Hepatic Impairment: Adult</vt:lpstr>
      <vt:lpstr>Ketoconazole Dosing: Hepatic Impairment: Adult</vt:lpstr>
      <vt:lpstr>Medical treatment options for Cushing’s syndrome to directed adrenal glands</vt:lpstr>
      <vt:lpstr>Etomidate 2 mg/mL</vt:lpstr>
      <vt:lpstr>Medical treatment options for Cushing’s syndrome to directed adrenal glands</vt:lpstr>
      <vt:lpstr>Etomidate</vt:lpstr>
      <vt:lpstr>Maximal Effect of Etomidate </vt:lpstr>
      <vt:lpstr>Etomidate</vt:lpstr>
      <vt:lpstr>Etomidate</vt:lpstr>
      <vt:lpstr>Medical treatment options for Cushing’s syndrome to directed adrenal glands</vt:lpstr>
      <vt:lpstr>Metyrapone</vt:lpstr>
      <vt:lpstr>Metyrapone</vt:lpstr>
      <vt:lpstr>Escape Effect of Metyrapone</vt:lpstr>
      <vt:lpstr>Metyrapone &amp; safety in pregnancy</vt:lpstr>
      <vt:lpstr>Mitotane </vt:lpstr>
      <vt:lpstr>Medical treatment options for Cushing’s syndrome to directed adrenal glands</vt:lpstr>
      <vt:lpstr>Mitotane has 3 different adrenal effects(1):</vt:lpstr>
      <vt:lpstr>Mitotane has three different adrenal effects(2):</vt:lpstr>
      <vt:lpstr>Mitotane has three different adrenal effects(3):</vt:lpstr>
      <vt:lpstr>Mitotane (onset of action )</vt:lpstr>
      <vt:lpstr>Pediatric use of mitotane</vt:lpstr>
      <vt:lpstr>Mitotane ( prolonged half-life) </vt:lpstr>
      <vt:lpstr>Mitotane activates cytochrome P450 enzymes</vt:lpstr>
      <vt:lpstr>Mitotane &amp; opioid</vt:lpstr>
      <vt:lpstr>Recommended monitoring during mitotane treatment*of Adrenocortical carcinomas</vt:lpstr>
      <vt:lpstr>Recommended monitoring during mitotane treatment*of Adrenocortical carcinomas</vt:lpstr>
      <vt:lpstr>Recommended monitoring during mitotane treatment*of Adrenocortical carcinomas</vt:lpstr>
      <vt:lpstr>Recommended monitoring during mitotane treatment*of Adrenocortical carcinomasa</vt:lpstr>
      <vt:lpstr>Recommended monitoring during mitotane treatment*of Adrenocortical carcinomas</vt:lpstr>
      <vt:lpstr>Mitotane increases the rate of metabolism of cortisol</vt:lpstr>
      <vt:lpstr>Novel Adrenal Steroidogenesis Inhibitors in Development</vt:lpstr>
      <vt:lpstr>Medical treatment options for Cushing’s syndrome to  directed adrenal glands</vt:lpstr>
      <vt:lpstr>PowerPoint Presentation</vt:lpstr>
      <vt:lpstr>Osilodrostat</vt:lpstr>
      <vt:lpstr>Osilodrostat (Enzyme inhibition)</vt:lpstr>
      <vt:lpstr>Medical treatment options for Cushing’s syndrome to  directed adrenal glands</vt:lpstr>
      <vt:lpstr>Levoketoconazole</vt:lpstr>
      <vt:lpstr>Levoketoconazole</vt:lpstr>
      <vt:lpstr>Medical treatment options for Cushing’s syndrome to  directed adrenal glands</vt:lpstr>
      <vt:lpstr>Nevanimibe (ATR‑101)</vt:lpstr>
      <vt:lpstr>Medical treatment options for Cushing’s syndrome to  directed adrenal glands</vt:lpstr>
      <vt:lpstr>Abiraterone Acetate FDA and EMA approved</vt:lpstr>
      <vt:lpstr>Azd4017</vt:lpstr>
      <vt:lpstr>Azd4017</vt:lpstr>
      <vt:lpstr>Azd4017</vt:lpstr>
      <vt:lpstr>Pituitary‑directed Drugs</vt:lpstr>
      <vt:lpstr>PowerPoint Presentation</vt:lpstr>
      <vt:lpstr>Pasireotide</vt:lpstr>
      <vt:lpstr>Pasireotide Side effects</vt:lpstr>
      <vt:lpstr>Pasireotide UFC or LNSC</vt:lpstr>
      <vt:lpstr>moderate correlation between median UFC and median LNSC</vt:lpstr>
      <vt:lpstr>Medical treatment options for Cushing’s syndrome directed to pituitary gland and glucocorticoid receptor antagonists</vt:lpstr>
      <vt:lpstr>Dopamine D2 receptors (D2Rs)</vt:lpstr>
      <vt:lpstr>Dopamine D2 receptors (D2Rs)</vt:lpstr>
      <vt:lpstr>Cabergoline</vt:lpstr>
      <vt:lpstr>Cabergoline &amp; tricuspid regurgitation</vt:lpstr>
      <vt:lpstr>Temozolomide</vt:lpstr>
      <vt:lpstr>PowerPoint Presentation</vt:lpstr>
      <vt:lpstr>Temozolomide(TMZ; Temodar)</vt:lpstr>
      <vt:lpstr>Temozolomide(TMZ; Temodar)</vt:lpstr>
      <vt:lpstr>Novel Pituitary‑Directed Therapies in Clinical Trials</vt:lpstr>
      <vt:lpstr>The Retinoic Acid Receptor, Retinoid X Receptor, and Vitamin A Derivatives</vt:lpstr>
      <vt:lpstr>Medical treatment options for Cushing’s syndrome directed to pituitary gland and glucocorticoid receptor antagonists</vt:lpstr>
      <vt:lpstr>Isotretinion</vt:lpstr>
      <vt:lpstr>Retinoic acid</vt:lpstr>
      <vt:lpstr>PowerPoint Presentation</vt:lpstr>
      <vt:lpstr>PowerPoint Presentation</vt:lpstr>
      <vt:lpstr>Gefitinib (EGFR Inhibitor)</vt:lpstr>
      <vt:lpstr>Future Targets at the Pituitary Level</vt:lpstr>
      <vt:lpstr>Ubiquitin‑Specific Protease 8 Gene</vt:lpstr>
      <vt:lpstr>USP8 inhibitor</vt:lpstr>
      <vt:lpstr>Vemurafenib the BRAF kinase inhibitor (Zelboraf)</vt:lpstr>
      <vt:lpstr>Vemurafenib</vt:lpstr>
      <vt:lpstr>Silibinin</vt:lpstr>
      <vt:lpstr>HSP90 &amp; GR</vt:lpstr>
      <vt:lpstr>Silibinin</vt:lpstr>
      <vt:lpstr>Silibinin (Legalon)</vt:lpstr>
      <vt:lpstr>Testicular Orphan Receptor 4(TR4)</vt:lpstr>
      <vt:lpstr>Monoclonal Antibodies Against ACTH</vt:lpstr>
      <vt:lpstr>MicroRNA Manipulation</vt:lpstr>
      <vt:lpstr>Glucocorticoid Receptor Antagonists</vt:lpstr>
      <vt:lpstr>PowerPoint Presentation</vt:lpstr>
      <vt:lpstr>Mifepristone</vt:lpstr>
      <vt:lpstr>Mifepristone</vt:lpstr>
      <vt:lpstr>Mifepristone (predict AI)</vt:lpstr>
      <vt:lpstr>Mifepristone</vt:lpstr>
      <vt:lpstr>Mifepristone</vt:lpstr>
      <vt:lpstr>PowerPoint Presentation</vt:lpstr>
      <vt:lpstr>Relacorilant</vt:lpstr>
      <vt:lpstr>Combination Therapies</vt:lpstr>
      <vt:lpstr>Choice of Medical Therapy and Monitoring</vt:lpstr>
      <vt:lpstr>CS treatment goals</vt:lpstr>
      <vt:lpstr>an ideal medical agent</vt:lpstr>
      <vt:lpstr>Severe or life-threatening hypercortisolism</vt:lpstr>
      <vt:lpstr>For longer term therapy</vt:lpstr>
      <vt:lpstr>Metyrapone</vt:lpstr>
      <vt:lpstr>Mitotane</vt:lpstr>
      <vt:lpstr>Pituitary-directed drugs</vt:lpstr>
      <vt:lpstr>Pasireotide</vt:lpstr>
      <vt:lpstr>Pasireotide</vt:lpstr>
      <vt:lpstr>Cabergoline</vt:lpstr>
      <vt:lpstr>TMZ</vt:lpstr>
      <vt:lpstr>GR antagonists</vt:lpstr>
      <vt:lpstr>Patients with polypharmacy or high-risk CYP450 3A4 metabolized drugs</vt:lpstr>
      <vt:lpstr>Severe HTN or pre-existent hypokalemia</vt:lpstr>
      <vt:lpstr>Assess treatment efficacy</vt:lpstr>
      <vt:lpstr>Assessments for biochemical tests</vt:lpstr>
      <vt:lpstr>A baseline laboratory workup</vt:lpstr>
      <vt:lpstr>The biochemical control target</vt:lpstr>
      <vt:lpstr>UFC</vt:lpstr>
      <vt:lpstr>Careful education</vt:lpstr>
      <vt:lpstr>At all visits</vt:lpstr>
      <vt:lpstr>Etomidate infusion</vt:lpstr>
      <vt:lpstr>Etomidate infusion</vt:lpstr>
      <vt:lpstr>Laboratory tests at follow-up</vt:lpstr>
      <vt:lpstr>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Management of Cushing’s Syndrome: Current and Emerging Treatments</dc:title>
  <dc:creator>tofighi</dc:creator>
  <cp:lastModifiedBy>tofighi</cp:lastModifiedBy>
  <cp:revision>486</cp:revision>
  <dcterms:created xsi:type="dcterms:W3CDTF">2019-10-27T09:01:03Z</dcterms:created>
  <dcterms:modified xsi:type="dcterms:W3CDTF">2019-11-28T06:32:48Z</dcterms:modified>
</cp:coreProperties>
</file>