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72" r:id="rId3"/>
    <p:sldId id="373" r:id="rId4"/>
    <p:sldId id="374" r:id="rId5"/>
    <p:sldId id="375" r:id="rId6"/>
    <p:sldId id="376" r:id="rId7"/>
    <p:sldId id="378" r:id="rId8"/>
    <p:sldId id="379" r:id="rId9"/>
    <p:sldId id="380" r:id="rId10"/>
    <p:sldId id="382" r:id="rId11"/>
    <p:sldId id="466" r:id="rId12"/>
    <p:sldId id="461" r:id="rId13"/>
    <p:sldId id="386" r:id="rId14"/>
    <p:sldId id="387" r:id="rId15"/>
    <p:sldId id="388" r:id="rId16"/>
    <p:sldId id="389" r:id="rId17"/>
    <p:sldId id="394" r:id="rId18"/>
    <p:sldId id="391" r:id="rId19"/>
    <p:sldId id="393" r:id="rId20"/>
    <p:sldId id="396" r:id="rId21"/>
    <p:sldId id="397" r:id="rId22"/>
    <p:sldId id="398" r:id="rId23"/>
    <p:sldId id="399" r:id="rId24"/>
    <p:sldId id="467" r:id="rId25"/>
    <p:sldId id="402" r:id="rId26"/>
    <p:sldId id="403" r:id="rId27"/>
    <p:sldId id="404" r:id="rId28"/>
    <p:sldId id="405" r:id="rId29"/>
    <p:sldId id="408" r:id="rId30"/>
    <p:sldId id="410" r:id="rId31"/>
    <p:sldId id="411" r:id="rId32"/>
    <p:sldId id="414" r:id="rId33"/>
    <p:sldId id="413" r:id="rId34"/>
    <p:sldId id="412" r:id="rId35"/>
    <p:sldId id="409" r:id="rId36"/>
    <p:sldId id="415" r:id="rId37"/>
    <p:sldId id="416" r:id="rId38"/>
    <p:sldId id="418" r:id="rId39"/>
    <p:sldId id="457" r:id="rId40"/>
    <p:sldId id="419" r:id="rId41"/>
    <p:sldId id="417" r:id="rId42"/>
    <p:sldId id="422" r:id="rId43"/>
    <p:sldId id="458" r:id="rId44"/>
    <p:sldId id="426" r:id="rId45"/>
    <p:sldId id="423" r:id="rId46"/>
    <p:sldId id="425" r:id="rId47"/>
    <p:sldId id="428" r:id="rId48"/>
    <p:sldId id="439" r:id="rId49"/>
    <p:sldId id="433" r:id="rId50"/>
    <p:sldId id="434" r:id="rId51"/>
    <p:sldId id="436" r:id="rId52"/>
    <p:sldId id="437" r:id="rId53"/>
    <p:sldId id="429" r:id="rId54"/>
    <p:sldId id="430" r:id="rId55"/>
    <p:sldId id="431" r:id="rId56"/>
    <p:sldId id="421" r:id="rId57"/>
    <p:sldId id="443" r:id="rId58"/>
    <p:sldId id="442" r:id="rId59"/>
    <p:sldId id="453" r:id="rId60"/>
    <p:sldId id="468" r:id="rId61"/>
    <p:sldId id="462" r:id="rId62"/>
    <p:sldId id="464" r:id="rId63"/>
    <p:sldId id="463" r:id="rId64"/>
    <p:sldId id="444" r:id="rId65"/>
    <p:sldId id="454" r:id="rId66"/>
    <p:sldId id="450" r:id="rId67"/>
    <p:sldId id="455" r:id="rId68"/>
    <p:sldId id="448" r:id="rId69"/>
    <p:sldId id="449" r:id="rId70"/>
    <p:sldId id="451" r:id="rId71"/>
    <p:sldId id="471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2333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56350"/>
            <a:ext cx="11328401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868880" y="6356349"/>
            <a:ext cx="323120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0"/>
            <a:ext cx="11328401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68880" y="6356349"/>
            <a:ext cx="323120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56350"/>
            <a:ext cx="11328401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868880" y="6356349"/>
            <a:ext cx="323120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management-of-hyperprolactinemia/abstract/57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04" y="374920"/>
            <a:ext cx="10515600" cy="637198"/>
          </a:xfrm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IN THE NAME OF GOD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756456" y="4628195"/>
            <a:ext cx="4308937" cy="13273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9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Maryam </a:t>
            </a:r>
            <a:r>
              <a:rPr lang="en-US" sz="59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Heidarpour,MD</a:t>
            </a:r>
            <a:endParaRPr lang="en-US" sz="59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9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Endocrinologist</a:t>
            </a:r>
          </a:p>
          <a:p>
            <a:endParaRPr lang="en-US" b="1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 txBox="1">
            <a:spLocks/>
          </p:cNvSpPr>
          <p:nvPr/>
        </p:nvSpPr>
        <p:spPr>
          <a:xfrm>
            <a:off x="6507804" y="5078416"/>
            <a:ext cx="5379396" cy="106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9611" y="2217422"/>
            <a:ext cx="57357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</a:t>
            </a:r>
            <a:r>
              <a:rPr lang="fa-IR" sz="4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4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 and the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new!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429"/>
            <a:ext cx="6040051" cy="5295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197501" y="6147881"/>
            <a:ext cx="2331889" cy="536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12800" y="469323"/>
            <a:ext cx="4951413" cy="795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Men:</a:t>
            </a:r>
            <a:endParaRPr lang="en-US" sz="4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5517" y="2162416"/>
            <a:ext cx="11600953" cy="30194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Compared </a:t>
            </a:r>
            <a:r>
              <a:rPr lang="en-US" sz="2800" b="1" dirty="0"/>
              <a:t>to women, a greater proportion of men (</a:t>
            </a:r>
            <a:r>
              <a:rPr lang="en-US" sz="2800" b="1" dirty="0">
                <a:solidFill>
                  <a:srgbClr val="C00000"/>
                </a:solidFill>
              </a:rPr>
              <a:t>approximately 80%</a:t>
            </a:r>
            <a:r>
              <a:rPr lang="en-US" sz="2800" b="1" dirty="0"/>
              <a:t>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are diagnosed with </a:t>
            </a:r>
            <a:r>
              <a:rPr lang="en-US" sz="2800" b="1" dirty="0" smtClean="0"/>
              <a:t>a </a:t>
            </a:r>
            <a:r>
              <a:rPr lang="en-US" sz="2800" b="1" dirty="0" err="1" smtClean="0"/>
              <a:t>macroprolactinoma</a:t>
            </a:r>
            <a:r>
              <a:rPr lang="en-US" sz="2800" b="1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The </a:t>
            </a:r>
            <a:r>
              <a:rPr lang="en-US" sz="2800" b="1" u="sng" dirty="0"/>
              <a:t>larger tumor size </a:t>
            </a:r>
            <a:r>
              <a:rPr lang="en-US" sz="2800" b="1" dirty="0"/>
              <a:t>and </a:t>
            </a:r>
            <a:r>
              <a:rPr lang="en-US" sz="2800" b="1" u="sng" dirty="0"/>
              <a:t>more aggressive features </a:t>
            </a:r>
            <a:r>
              <a:rPr lang="en-US" sz="2800" b="1" dirty="0"/>
              <a:t>observed in men </a:t>
            </a:r>
            <a:r>
              <a:rPr lang="en-US" sz="2800" b="1" dirty="0" smtClean="0"/>
              <a:t>are not </a:t>
            </a:r>
            <a:r>
              <a:rPr lang="en-US" sz="2800" b="1" dirty="0"/>
              <a:t>primarily related to a diagnostic delay, but rather to </a:t>
            </a:r>
            <a:r>
              <a:rPr lang="en-US" sz="2800" b="1" dirty="0">
                <a:solidFill>
                  <a:srgbClr val="C00000"/>
                </a:solidFill>
              </a:rPr>
              <a:t>gender-related differences in tumor </a:t>
            </a:r>
            <a:r>
              <a:rPr lang="en-US" sz="2800" b="1" dirty="0" smtClean="0">
                <a:solidFill>
                  <a:srgbClr val="C00000"/>
                </a:solidFill>
              </a:rPr>
              <a:t>behavior </a:t>
            </a:r>
            <a:r>
              <a:rPr lang="en-US" sz="2800" b="1" dirty="0" smtClean="0"/>
              <a:t>and </a:t>
            </a:r>
            <a:r>
              <a:rPr lang="en-US" sz="2800" b="1" dirty="0"/>
              <a:t>may involve the </a:t>
            </a:r>
            <a:r>
              <a:rPr lang="en-US" sz="2800" b="1" dirty="0">
                <a:solidFill>
                  <a:srgbClr val="C00000"/>
                </a:solidFill>
              </a:rPr>
              <a:t>estrogen-receptor </a:t>
            </a:r>
            <a:r>
              <a:rPr lang="en-US" sz="2800" b="1" dirty="0" smtClean="0">
                <a:solidFill>
                  <a:srgbClr val="C00000"/>
                </a:solidFill>
              </a:rPr>
              <a:t>pathway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49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600" y="1832035"/>
            <a:ext cx="11767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dvOT863180fb"/>
              </a:rPr>
              <a:t>Half of men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with </a:t>
            </a:r>
            <a:r>
              <a:rPr lang="en-US" sz="2400" dirty="0" err="1">
                <a:solidFill>
                  <a:srgbClr val="000000"/>
                </a:solidFill>
                <a:latin typeface="AdvOT863180fb"/>
              </a:rPr>
              <a:t>prolactinomas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typically present with symptoms caused by</a:t>
            </a:r>
          </a:p>
          <a:p>
            <a:r>
              <a:rPr lang="en-US" sz="2400" dirty="0">
                <a:solidFill>
                  <a:srgbClr val="000000"/>
                </a:solidFill>
                <a:latin typeface="AdvOT863180fb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tumor mass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and the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other half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with symptoms of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hypogonadism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, including a loss of libido, erectile dysfunction, gynecomastia, infertility, and/or osteopenia .</a:t>
            </a:r>
          </a:p>
          <a:p>
            <a:endParaRPr lang="en-US" sz="2400" dirty="0">
              <a:solidFill>
                <a:srgbClr val="000000"/>
              </a:solidFill>
              <a:latin typeface="AdvOT863180fb"/>
            </a:endParaRPr>
          </a:p>
          <a:p>
            <a:endParaRPr lang="en-US" sz="2400" dirty="0" smtClean="0">
              <a:solidFill>
                <a:srgbClr val="000000"/>
              </a:solidFill>
              <a:latin typeface="AdvOT863180fb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However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, the successful treatment of hyperprolactinemia leads to a normalization</a:t>
            </a:r>
          </a:p>
          <a:p>
            <a:r>
              <a:rPr lang="en-US" sz="2400" dirty="0">
                <a:solidFill>
                  <a:srgbClr val="000000"/>
                </a:solidFill>
                <a:latin typeface="AdvOT863180fb"/>
              </a:rPr>
              <a:t>or signi</a:t>
            </a:r>
            <a:r>
              <a:rPr lang="en-US" sz="2400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cant increase in testosterone levels in 60</a:t>
            </a:r>
            <a:r>
              <a:rPr lang="en-US" sz="2400" dirty="0">
                <a:solidFill>
                  <a:srgbClr val="000000"/>
                </a:solidFill>
                <a:latin typeface="AdvPS44A44B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80% of patients .</a:t>
            </a:r>
          </a:p>
          <a:p>
            <a:endParaRPr lang="en-US" sz="2400" dirty="0">
              <a:solidFill>
                <a:srgbClr val="000000"/>
              </a:solidFill>
              <a:latin typeface="AdvOT863180fb"/>
            </a:endParaRPr>
          </a:p>
          <a:p>
            <a:endParaRPr lang="en-US" sz="2400" dirty="0" smtClean="0">
              <a:solidFill>
                <a:srgbClr val="000000"/>
              </a:solidFill>
              <a:latin typeface="AdvOT863180fb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normal testosterone levels are achieved,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sperm volumes and counts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are also likely to normalize, although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sometimes after a prolonged (~2 years) duration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adolescents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53310"/>
            <a:ext cx="10515600" cy="4523654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err="1"/>
              <a:t>Prolactinomas</a:t>
            </a:r>
            <a:r>
              <a:rPr lang="en-US" sz="2400" dirty="0"/>
              <a:t> are the </a:t>
            </a:r>
            <a:r>
              <a:rPr lang="en-US" sz="2400" b="1" dirty="0">
                <a:solidFill>
                  <a:srgbClr val="C00000"/>
                </a:solidFill>
              </a:rPr>
              <a:t>most common pituitary </a:t>
            </a:r>
            <a:r>
              <a:rPr lang="en-US" sz="2400" dirty="0"/>
              <a:t>adenomas in children and adolescents followed by </a:t>
            </a:r>
            <a:r>
              <a:rPr lang="en-US" sz="2400" dirty="0" smtClean="0"/>
              <a:t>ACTH and GH adenomas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Females </a:t>
            </a:r>
            <a:r>
              <a:rPr lang="en-US" sz="2400" dirty="0"/>
              <a:t>are slightly more affected than males (who have </a:t>
            </a:r>
            <a:r>
              <a:rPr lang="en-US" sz="2400" dirty="0" err="1"/>
              <a:t>macroadenomas</a:t>
            </a:r>
            <a:r>
              <a:rPr lang="en-US" sz="2400" dirty="0"/>
              <a:t> more frequently). </a:t>
            </a:r>
            <a:endParaRPr lang="en-US" sz="2400" dirty="0" smtClean="0"/>
          </a:p>
          <a:p>
            <a:r>
              <a:rPr lang="en-US" sz="2400" dirty="0" smtClean="0"/>
              <a:t>Compared </a:t>
            </a:r>
            <a:r>
              <a:rPr lang="en-US" sz="2400" dirty="0"/>
              <a:t>with the adult setting, in children </a:t>
            </a:r>
            <a:r>
              <a:rPr lang="en-US" sz="2400" b="1" dirty="0" err="1">
                <a:solidFill>
                  <a:srgbClr val="C00000"/>
                </a:solidFill>
              </a:rPr>
              <a:t>macro</a:t>
            </a:r>
            <a:r>
              <a:rPr lang="en-US" sz="2400" dirty="0" err="1"/>
              <a:t>adenomas</a:t>
            </a:r>
            <a:r>
              <a:rPr lang="en-US" sz="2400" dirty="0"/>
              <a:t> are more frequent than </a:t>
            </a:r>
            <a:r>
              <a:rPr lang="en-US" sz="2400" dirty="0" err="1"/>
              <a:t>microadenomas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Diagnosis is generally based on clinical symptoms of </a:t>
            </a:r>
            <a:r>
              <a:rPr lang="en-US" sz="2400" b="1" dirty="0">
                <a:solidFill>
                  <a:srgbClr val="C00000"/>
                </a:solidFill>
              </a:rPr>
              <a:t>primary or secondary gonadal failure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growth delay </a:t>
            </a:r>
            <a:r>
              <a:rPr lang="en-US" sz="2400" dirty="0"/>
              <a:t>and/or tumor </a:t>
            </a:r>
            <a:r>
              <a:rPr lang="en-US" sz="2400" b="1" dirty="0">
                <a:solidFill>
                  <a:srgbClr val="C00000"/>
                </a:solidFill>
              </a:rPr>
              <a:t>compressive </a:t>
            </a:r>
            <a:r>
              <a:rPr lang="en-US" sz="2400" b="1" dirty="0" smtClean="0">
                <a:solidFill>
                  <a:srgbClr val="C00000"/>
                </a:solidFill>
              </a:rPr>
              <a:t>symptom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0470" y="6356350"/>
            <a:ext cx="626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chemeClr val="accent1"/>
                </a:solidFill>
              </a:rPr>
              <a:t>Colao</a:t>
            </a:r>
            <a:r>
              <a:rPr lang="en-US" u="sng" dirty="0" smtClean="0">
                <a:solidFill>
                  <a:schemeClr val="accent1"/>
                </a:solidFill>
              </a:rPr>
              <a:t> a ,</a:t>
            </a:r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Prolactinomas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in children and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adolescents,2010</a:t>
            </a:r>
            <a:endParaRPr lang="en-US" b="1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 </a:t>
            </a:r>
            <a:r>
              <a:rPr lang="en-US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rolactinomas</a:t>
            </a:r>
            <a:r>
              <a:rPr lang="fa-IR" b="0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2063" y="1837187"/>
            <a:ext cx="106957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dvOT863180fb"/>
              </a:rPr>
              <a:t>R</a:t>
            </a:r>
            <a:r>
              <a:rPr lang="en-US" sz="2400" dirty="0" smtClean="0">
                <a:latin typeface="AdvOT863180fb"/>
              </a:rPr>
              <a:t>are </a:t>
            </a:r>
            <a:r>
              <a:rPr lang="en-US" sz="2400" dirty="0">
                <a:latin typeface="AdvOT863180fb"/>
              </a:rPr>
              <a:t>tumors de</a:t>
            </a:r>
            <a:r>
              <a:rPr lang="en-US" sz="2400" dirty="0">
                <a:latin typeface="AdvOT863180fb+fb"/>
              </a:rPr>
              <a:t>fi</a:t>
            </a:r>
            <a:r>
              <a:rPr lang="en-US" sz="2400" dirty="0">
                <a:latin typeface="AdvOT863180fb"/>
              </a:rPr>
              <a:t>ned by the presence of distant </a:t>
            </a:r>
            <a:r>
              <a:rPr lang="en-US" sz="2400" dirty="0" err="1" smtClean="0">
                <a:latin typeface="AdvOT863180fb"/>
              </a:rPr>
              <a:t>cerebrospinal,meningeal</a:t>
            </a:r>
            <a:r>
              <a:rPr lang="en-US" sz="2400" dirty="0" smtClean="0">
                <a:latin typeface="AdvOT863180fb"/>
              </a:rPr>
              <a:t> and/or </a:t>
            </a:r>
            <a:r>
              <a:rPr lang="en-US" sz="2400" dirty="0">
                <a:latin typeface="AdvOT863180fb"/>
              </a:rPr>
              <a:t>systemic metastases. </a:t>
            </a:r>
            <a:endParaRPr lang="en-US" sz="2400" dirty="0" smtClean="0">
              <a:latin typeface="AdvOT863180fb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latin typeface="AdvOT863180fb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latin typeface="AdvOT863180fb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dvOT863180fb"/>
              </a:rPr>
              <a:t>A </a:t>
            </a:r>
            <a:r>
              <a:rPr lang="en-US" sz="2400" dirty="0">
                <a:latin typeface="AdvOT863180fb"/>
              </a:rPr>
              <a:t>reliable distinction between carcinoma and adenoma is </a:t>
            </a:r>
            <a:r>
              <a:rPr lang="en-US" sz="2400" dirty="0" smtClean="0">
                <a:solidFill>
                  <a:srgbClr val="C00000"/>
                </a:solidFill>
                <a:latin typeface="AdvOT863180fb"/>
              </a:rPr>
              <a:t>rarely achieved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based on </a:t>
            </a:r>
            <a:r>
              <a:rPr lang="en-US" sz="2400" dirty="0" smtClean="0">
                <a:solidFill>
                  <a:srgbClr val="C00000"/>
                </a:solidFill>
                <a:latin typeface="AdvOT863180fb"/>
              </a:rPr>
              <a:t>standard histological criteria.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Tumors </a:t>
            </a:r>
            <a:r>
              <a:rPr lang="en-US" sz="2800" dirty="0"/>
              <a:t>occur at any age but mostly develop in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C00000"/>
                </a:solidFill>
              </a:rPr>
              <a:t>fifth </a:t>
            </a:r>
            <a:r>
              <a:rPr lang="en-US" sz="2800" dirty="0">
                <a:solidFill>
                  <a:srgbClr val="C00000"/>
                </a:solidFill>
              </a:rPr>
              <a:t>or sixth </a:t>
            </a:r>
            <a:r>
              <a:rPr lang="en-US" sz="2800" dirty="0"/>
              <a:t>decade  </a:t>
            </a:r>
            <a:r>
              <a:rPr lang="en-US" sz="2800" dirty="0" smtClean="0"/>
              <a:t>In </a:t>
            </a:r>
            <a:r>
              <a:rPr lang="en-US" sz="2800" dirty="0"/>
              <a:t>patients with a </a:t>
            </a:r>
            <a:r>
              <a:rPr lang="en-US" sz="2800" dirty="0" smtClean="0">
                <a:solidFill>
                  <a:srgbClr val="C00000"/>
                </a:solidFill>
              </a:rPr>
              <a:t>preexisting </a:t>
            </a:r>
            <a:r>
              <a:rPr lang="en-US" sz="2800" dirty="0" err="1" smtClean="0">
                <a:solidFill>
                  <a:srgbClr val="C00000"/>
                </a:solidFill>
              </a:rPr>
              <a:t>prolactinoma</a:t>
            </a:r>
            <a:r>
              <a:rPr lang="en-US" sz="2800" dirty="0" smtClean="0"/>
              <a:t>.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12" y="6273225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Philippe </a:t>
            </a:r>
            <a:r>
              <a:rPr lang="en-US" sz="1400" b="1" dirty="0">
                <a:solidFill>
                  <a:schemeClr val="accent1"/>
                </a:solidFill>
              </a:rPr>
              <a:t>Chanson, 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4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4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</a:t>
            </a:r>
            <a:r>
              <a:rPr lang="en-US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036" y="1720840"/>
            <a:ext cx="115548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dvOT863180fb"/>
              </a:rPr>
              <a:t>Primary </a:t>
            </a:r>
            <a:r>
              <a:rPr lang="en-US" sz="2800" dirty="0">
                <a:solidFill>
                  <a:srgbClr val="C00000"/>
                </a:solidFill>
                <a:latin typeface="AdvOT863180fb"/>
              </a:rPr>
              <a:t>tumor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has been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diagnosed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many years before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metastasis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has been treated with high-dose DAs, repeated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surgery and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radiotherapy before the tumor becomes completely resistant to treatment and metastases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become apparent . </a:t>
            </a:r>
          </a:p>
          <a:p>
            <a:endParaRPr lang="en-US" sz="2400" dirty="0" smtClean="0">
              <a:solidFill>
                <a:srgbClr val="000000"/>
              </a:solidFill>
              <a:latin typeface="AdvOT863180fb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latent period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between initial diagnosis and detection of metastases may persist for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up to 22 </a:t>
            </a:r>
            <a:r>
              <a:rPr lang="en-US" sz="2400" b="1" dirty="0" smtClean="0">
                <a:solidFill>
                  <a:srgbClr val="C00000"/>
                </a:solidFill>
                <a:latin typeface="AdvOT863180fb"/>
              </a:rPr>
              <a:t>years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AdvOT863180fb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Once metastases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are diagnosed,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the median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survival time is approximately </a:t>
            </a:r>
            <a:r>
              <a:rPr lang="en-US" sz="2400" dirty="0" smtClean="0">
                <a:solidFill>
                  <a:srgbClr val="C00000"/>
                </a:solidFill>
                <a:latin typeface="AdvOT863180fb"/>
              </a:rPr>
              <a:t>18 months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 but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the outcome of these tumors has improved over the past few years and prolonged,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asymptomatic survival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has now been reported in several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patients.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221673"/>
            <a:ext cx="11030527" cy="1006763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en-US" i="1" dirty="0" smtClean="0">
                <a:solidFill>
                  <a:schemeClr val="accent1"/>
                </a:solidFill>
              </a:rPr>
              <a:t>Biochemical diagnosis:</a:t>
            </a:r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sz="2700" i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691" y="1427218"/>
            <a:ext cx="763578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863180fb"/>
              </a:rPr>
              <a:t>The diagnosis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is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determined by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basal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PRL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levels, which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generally correlate well with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the </a:t>
            </a:r>
            <a:r>
              <a:rPr lang="en-US" sz="2400" b="1" dirty="0" err="1">
                <a:solidFill>
                  <a:srgbClr val="C00000"/>
                </a:solidFill>
                <a:latin typeface="AdvOT863180fb"/>
              </a:rPr>
              <a:t>prolactinoma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dvOT863180fb"/>
              </a:rPr>
              <a:t>size(1)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         </a:t>
            </a:r>
            <a:r>
              <a:rPr lang="en-US" sz="2400" dirty="0" smtClean="0"/>
              <a:t> Can </a:t>
            </a:r>
            <a:r>
              <a:rPr lang="en-US" sz="2400" dirty="0"/>
              <a:t>be performed </a:t>
            </a:r>
            <a:r>
              <a:rPr lang="en-US" sz="2400" b="1" dirty="0">
                <a:solidFill>
                  <a:srgbClr val="C00000"/>
                </a:solidFill>
              </a:rPr>
              <a:t>at any time </a:t>
            </a:r>
            <a:r>
              <a:rPr lang="en-US" sz="2400" dirty="0"/>
              <a:t>since usual daily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activities </a:t>
            </a:r>
            <a:r>
              <a:rPr lang="en-US" sz="2400" dirty="0"/>
              <a:t>have little effect on prolactin </a:t>
            </a:r>
            <a:r>
              <a:rPr lang="en-US" sz="2400" dirty="0" smtClean="0"/>
              <a:t>secretion(2)</a:t>
            </a:r>
            <a:endParaRPr lang="en-US" sz="2400" dirty="0" smtClean="0">
              <a:solidFill>
                <a:srgbClr val="000000"/>
              </a:solidFill>
              <a:latin typeface="AdvOT863180fb"/>
            </a:endParaRPr>
          </a:p>
          <a:p>
            <a:r>
              <a:rPr lang="en-US" dirty="0" smtClean="0"/>
              <a:t> </a:t>
            </a:r>
            <a:endParaRPr lang="en-US" sz="2800" b="1" dirty="0">
              <a:solidFill>
                <a:srgbClr val="C00000"/>
              </a:solidFill>
              <a:latin typeface="AdvOT863180fb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C00000"/>
                </a:solidFill>
                <a:latin typeface="AdvOT863180fb"/>
              </a:rPr>
              <a:t>Micro</a:t>
            </a:r>
            <a:r>
              <a:rPr lang="en-US" sz="2800" dirty="0" err="1">
                <a:solidFill>
                  <a:srgbClr val="000000"/>
                </a:solidFill>
                <a:latin typeface="AdvOT863180fb"/>
              </a:rPr>
              <a:t>prolactinomas</a:t>
            </a:r>
            <a:r>
              <a:rPr lang="en-US" sz="2800" dirty="0">
                <a:solidFill>
                  <a:srgbClr val="000000"/>
                </a:solidFill>
                <a:latin typeface="AdvOT863180fb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dvOT863180fb"/>
              </a:rPr>
              <a:t>: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dvOT863180fb"/>
              </a:rPr>
              <a:t>                          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dvOT863180fb"/>
              </a:rPr>
              <a:t>          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50 </a:t>
            </a:r>
            <a:r>
              <a:rPr lang="en-US" sz="2400" b="1" dirty="0" smtClean="0">
                <a:solidFill>
                  <a:srgbClr val="C00000"/>
                </a:solidFill>
                <a:latin typeface="AdvOT863180fb"/>
              </a:rPr>
              <a:t>- 150  </a:t>
            </a:r>
            <a:r>
              <a:rPr lang="en-US" sz="3200" dirty="0" smtClean="0"/>
              <a:t>ng/mL</a:t>
            </a:r>
            <a:r>
              <a:rPr lang="en-US" sz="2800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Adenomas </a:t>
            </a:r>
            <a:r>
              <a:rPr lang="en-US" sz="2800" dirty="0"/>
              <a:t> </a:t>
            </a:r>
            <a:r>
              <a:rPr lang="en-US" sz="2800" b="1" dirty="0" smtClean="0">
                <a:solidFill>
                  <a:srgbClr val="C00000"/>
                </a:solidFill>
              </a:rPr>
              <a:t>1.0 </a:t>
            </a:r>
            <a:r>
              <a:rPr lang="en-US" sz="2800" b="1" dirty="0">
                <a:solidFill>
                  <a:srgbClr val="C00000"/>
                </a:solidFill>
              </a:rPr>
              <a:t>to 2.0 </a:t>
            </a:r>
            <a:r>
              <a:rPr lang="en-US" sz="2800" dirty="0"/>
              <a:t>cm </a:t>
            </a:r>
            <a:r>
              <a:rPr lang="en-US" sz="2800" dirty="0" smtClean="0"/>
              <a:t>: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                 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200 - </a:t>
            </a:r>
            <a:r>
              <a:rPr lang="en-US" sz="2800" b="1" dirty="0">
                <a:solidFill>
                  <a:srgbClr val="C00000"/>
                </a:solidFill>
              </a:rPr>
              <a:t>1000</a:t>
            </a:r>
            <a:r>
              <a:rPr lang="en-US" sz="2800" dirty="0">
                <a:solidFill>
                  <a:srgbClr val="C00000"/>
                </a:solidFill>
              </a:rPr>
              <a:t> </a:t>
            </a:r>
            <a:r>
              <a:rPr lang="en-US" sz="2800" dirty="0" smtClean="0"/>
              <a:t>ng/</a:t>
            </a:r>
            <a:r>
              <a:rPr lang="en-US" sz="2800" dirty="0" err="1" smtClean="0"/>
              <a:t>mL.</a:t>
            </a:r>
            <a:r>
              <a:rPr lang="en-US" sz="2800" dirty="0"/>
              <a:t> 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Those &gt; 2.0 </a:t>
            </a:r>
            <a:r>
              <a:rPr lang="en-US" sz="2800" dirty="0"/>
              <a:t>cm 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             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1000</a:t>
            </a:r>
            <a:r>
              <a:rPr lang="en-US" sz="2800" b="1" dirty="0">
                <a:solidFill>
                  <a:srgbClr val="C00000"/>
                </a:solidFill>
              </a:rPr>
              <a:t> ng/mL </a:t>
            </a:r>
            <a:r>
              <a:rPr lang="en-US" sz="2800" b="1" dirty="0" smtClean="0">
                <a:solidFill>
                  <a:srgbClr val="C00000"/>
                </a:solidFill>
              </a:rPr>
              <a:t>- 50,000</a:t>
            </a:r>
            <a:r>
              <a:rPr lang="en-US" sz="2800" dirty="0"/>
              <a:t> ng/mL(2) </a:t>
            </a:r>
            <a:endParaRPr lang="en-US" sz="2400" b="1" dirty="0" smtClean="0">
              <a:solidFill>
                <a:srgbClr val="C00000"/>
              </a:solidFill>
              <a:latin typeface="AdvOT863180fb"/>
            </a:endParaRPr>
          </a:p>
          <a:p>
            <a:endParaRPr lang="en-US" sz="2400" b="1" dirty="0">
              <a:solidFill>
                <a:srgbClr val="C00000"/>
              </a:solidFill>
              <a:latin typeface="AdvOT863180fb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1" y="1345556"/>
            <a:ext cx="4802909" cy="48557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691" y="6278394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1.Philippe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2. Up to date 2019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1561" y="199359"/>
            <a:ext cx="5048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92eb7df.I"/>
              </a:rPr>
              <a:t>Pitfalls in the PRL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92eb7df.I"/>
              </a:rPr>
              <a:t>assay: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7100" y="652759"/>
            <a:ext cx="2977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863180fb+20"/>
              </a:rPr>
              <a:t>“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863180fb"/>
              </a:rPr>
              <a:t>Hook  Effect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863180fb+20"/>
              </a:rPr>
              <a:t>”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08" y="2675321"/>
            <a:ext cx="11635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When two-site </a:t>
            </a:r>
            <a:r>
              <a:rPr lang="en-US" sz="2800" dirty="0" err="1"/>
              <a:t>immunoradiometric</a:t>
            </a:r>
            <a:r>
              <a:rPr lang="en-US" sz="2800" dirty="0"/>
              <a:t> assays (IRMA) or </a:t>
            </a:r>
            <a:r>
              <a:rPr lang="en-US" sz="2800" dirty="0" err="1"/>
              <a:t>immunochemiluminometric</a:t>
            </a:r>
            <a:r>
              <a:rPr lang="en-US" sz="2800" dirty="0"/>
              <a:t> (ICMA) </a:t>
            </a:r>
            <a:r>
              <a:rPr lang="en-US" sz="2800" dirty="0" smtClean="0"/>
              <a:t>assays are </a:t>
            </a:r>
            <a:r>
              <a:rPr lang="en-US" sz="2800" dirty="0"/>
              <a:t>used, patients with very high PRL levels may appear to have </a:t>
            </a:r>
            <a:r>
              <a:rPr lang="en-US" sz="2800" b="1" dirty="0"/>
              <a:t>normal or only moderately </a:t>
            </a:r>
            <a:r>
              <a:rPr lang="en-US" sz="2800" b="1" dirty="0" smtClean="0"/>
              <a:t>elevated </a:t>
            </a:r>
            <a:r>
              <a:rPr lang="en-US" sz="2800" dirty="0" smtClean="0"/>
              <a:t>PRL </a:t>
            </a:r>
            <a:r>
              <a:rPr lang="en-US" sz="2800" dirty="0"/>
              <a:t>levels, i.e., on the order of </a:t>
            </a:r>
            <a:r>
              <a:rPr lang="en-US" sz="2800" b="1" dirty="0" smtClean="0">
                <a:solidFill>
                  <a:srgbClr val="C00000"/>
                </a:solidFill>
              </a:rPr>
              <a:t>30-200</a:t>
            </a:r>
            <a:r>
              <a:rPr lang="en-US" sz="2800" dirty="0" smtClean="0"/>
              <a:t> </a:t>
            </a:r>
            <a:r>
              <a:rPr lang="en-US" sz="2800" dirty="0"/>
              <a:t>mg/L, due to the so-called “hook effect</a:t>
            </a:r>
            <a:r>
              <a:rPr lang="en-US" sz="2800" dirty="0" smtClean="0"/>
              <a:t>”.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2063" y="6221377"/>
            <a:ext cx="1156392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435" y="1681001"/>
            <a:ext cx="117671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000000"/>
              </a:solidFill>
              <a:latin typeface="Helvetica Neue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"/>
              </a:rPr>
              <a:t>Caution 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should be exercised in interpreting serum prolactin concentrations between </a:t>
            </a:r>
            <a:r>
              <a:rPr lang="en-US" sz="2400" b="1" dirty="0">
                <a:solidFill>
                  <a:srgbClr val="C00000"/>
                </a:solidFill>
                <a:latin typeface="Helvetica Neue"/>
              </a:rPr>
              <a:t>20 and 200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 ng/mL 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in the presence of a </a:t>
            </a:r>
            <a:r>
              <a:rPr lang="en-US" sz="2400" b="1" dirty="0" err="1">
                <a:solidFill>
                  <a:srgbClr val="C00000"/>
                </a:solidFill>
                <a:latin typeface="Helvetica Neue"/>
              </a:rPr>
              <a:t>macroadenoma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 because of possible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</a:rPr>
              <a:t>artifactually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 low values due to the "hook effect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</a:rPr>
              <a:t>". </a:t>
            </a:r>
          </a:p>
          <a:p>
            <a:pPr algn="ctr"/>
            <a:r>
              <a:rPr lang="en-US" sz="2400" dirty="0">
                <a:latin typeface="AdvOT863180fb"/>
              </a:rPr>
              <a:t>May be misclassi</a:t>
            </a:r>
            <a:r>
              <a:rPr lang="en-US" sz="2400" dirty="0">
                <a:latin typeface="AdvOT863180fb+fb"/>
              </a:rPr>
              <a:t>fi</a:t>
            </a:r>
            <a:r>
              <a:rPr lang="en-US" sz="2400" dirty="0">
                <a:latin typeface="AdvOT863180fb"/>
              </a:rPr>
              <a:t>ed as a clinically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nonfunctioning </a:t>
            </a:r>
            <a:r>
              <a:rPr lang="en-US" sz="2400" dirty="0" err="1">
                <a:solidFill>
                  <a:srgbClr val="C00000"/>
                </a:solidFill>
                <a:latin typeface="AdvOT863180fb"/>
              </a:rPr>
              <a:t>macroadenoma</a:t>
            </a:r>
            <a:endParaRPr lang="en-US" sz="2400" dirty="0" smtClean="0">
              <a:solidFill>
                <a:srgbClr val="C00000"/>
              </a:solidFill>
              <a:latin typeface="Helvetica Neue"/>
            </a:endParaRPr>
          </a:p>
          <a:p>
            <a:endParaRPr lang="en-US" sz="2800" dirty="0" smtClean="0">
              <a:solidFill>
                <a:srgbClr val="000000"/>
              </a:solidFill>
              <a:latin typeface="Helvetica Neue"/>
            </a:endParaRPr>
          </a:p>
          <a:p>
            <a:endParaRPr lang="en-US" sz="2400" dirty="0" smtClean="0">
              <a:solidFill>
                <a:srgbClr val="000000"/>
              </a:solidFill>
              <a:latin typeface="Helvetica Neue"/>
            </a:endParaRPr>
          </a:p>
          <a:p>
            <a:endParaRPr lang="en-US" sz="2400" dirty="0" smtClean="0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031" y="635635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Neue"/>
              </a:rPr>
              <a:t>Uptodate.2019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963" y="4266324"/>
            <a:ext cx="10778837" cy="523220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Samples 1:100 or using an assay that does not induce this hook effect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59902" y="6035039"/>
            <a:ext cx="2708978" cy="7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96" y="377664"/>
            <a:ext cx="10515600" cy="637198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a-IR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Macroprolactin</a:t>
            </a:r>
            <a: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interference:</a:t>
            </a:r>
            <a:endParaRPr lang="en-US" sz="40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073" y="1723251"/>
            <a:ext cx="120072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Two causes of hyperprolactinemia due to </a:t>
            </a:r>
            <a:r>
              <a:rPr lang="en-US" sz="2400" dirty="0">
                <a:solidFill>
                  <a:srgbClr val="C00000"/>
                </a:solidFill>
              </a:rPr>
              <a:t>decreased clearance </a:t>
            </a:r>
            <a:r>
              <a:rPr lang="en-US" sz="2400" dirty="0"/>
              <a:t>of prolactin </a:t>
            </a:r>
            <a:r>
              <a:rPr lang="en-US" sz="2400" dirty="0" smtClean="0"/>
              <a:t>include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CKD </a:t>
            </a:r>
            <a:r>
              <a:rPr lang="en-US" sz="2400" dirty="0" smtClean="0"/>
              <a:t>and </a:t>
            </a:r>
            <a:r>
              <a:rPr lang="en-US" sz="2400" dirty="0" err="1">
                <a:solidFill>
                  <a:srgbClr val="C00000"/>
                </a:solidFill>
              </a:rPr>
              <a:t>macroprolactin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 err="1" smtClean="0">
                <a:solidFill>
                  <a:schemeClr val="tx2"/>
                </a:solidFill>
              </a:rPr>
              <a:t>Macroprolactin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prolactin bound to </a:t>
            </a:r>
            <a:r>
              <a:rPr lang="en-US" sz="2400" dirty="0" smtClean="0"/>
              <a:t>IgG, </a:t>
            </a:r>
            <a:r>
              <a:rPr lang="en-US" sz="2400" dirty="0"/>
              <a:t>which is usually 150 to 170 </a:t>
            </a:r>
            <a:r>
              <a:rPr lang="en-US" sz="2400" dirty="0" err="1"/>
              <a:t>kDa</a:t>
            </a:r>
            <a:r>
              <a:rPr lang="en-US" sz="2400" dirty="0"/>
              <a:t> in size, compared with 23 </a:t>
            </a:r>
            <a:r>
              <a:rPr lang="en-US" sz="2400" dirty="0" err="1"/>
              <a:t>kDa</a:t>
            </a:r>
            <a:r>
              <a:rPr lang="en-US" sz="2400" dirty="0"/>
              <a:t> for monomeric </a:t>
            </a:r>
            <a:r>
              <a:rPr lang="en-US" sz="2400" dirty="0" smtClean="0"/>
              <a:t>prolactin.(1)</a:t>
            </a:r>
            <a:endParaRPr lang="en-US" sz="2000" dirty="0" smtClean="0">
              <a:latin typeface="AdvOT863180fb"/>
            </a:endParaRPr>
          </a:p>
          <a:p>
            <a:endParaRPr lang="en-US" sz="2000" dirty="0" smtClean="0">
              <a:latin typeface="AdvOT863180fb"/>
            </a:endParaRPr>
          </a:p>
          <a:p>
            <a:r>
              <a:rPr lang="en-US" sz="2400" dirty="0" smtClean="0">
                <a:latin typeface="AdvOT863180fb"/>
              </a:rPr>
              <a:t>High molecular </a:t>
            </a:r>
            <a:r>
              <a:rPr lang="en-US" sz="2400" dirty="0">
                <a:latin typeface="AdvOT863180fb"/>
              </a:rPr>
              <a:t>weight forms of PRL (150 </a:t>
            </a:r>
            <a:r>
              <a:rPr lang="en-US" sz="2400" dirty="0" err="1">
                <a:latin typeface="AdvOT863180fb"/>
              </a:rPr>
              <a:t>kDa</a:t>
            </a:r>
            <a:r>
              <a:rPr lang="en-US" sz="2400" dirty="0">
                <a:latin typeface="AdvOT863180fb"/>
              </a:rPr>
              <a:t>, </a:t>
            </a:r>
            <a:r>
              <a:rPr lang="en-US" sz="2400" dirty="0" err="1" smtClean="0">
                <a:latin typeface="AdvOT863180fb"/>
              </a:rPr>
              <a:t>big</a:t>
            </a:r>
            <a:r>
              <a:rPr lang="en-US" sz="2400" dirty="0" err="1" smtClean="0">
                <a:latin typeface="AdvPS44A44B"/>
              </a:rPr>
              <a:t>e</a:t>
            </a:r>
            <a:r>
              <a:rPr lang="en-US" sz="2400" dirty="0" err="1" smtClean="0">
                <a:latin typeface="AdvOT863180fb"/>
              </a:rPr>
              <a:t>big</a:t>
            </a:r>
            <a:r>
              <a:rPr lang="en-US" sz="2400" dirty="0">
                <a:latin typeface="AdvOT863180fb"/>
              </a:rPr>
              <a:t> </a:t>
            </a:r>
            <a:r>
              <a:rPr lang="en-US" sz="2400" dirty="0" smtClean="0">
                <a:latin typeface="AdvOT863180fb"/>
              </a:rPr>
              <a:t>PRL</a:t>
            </a:r>
            <a:r>
              <a:rPr lang="en-US" sz="2400" dirty="0">
                <a:latin typeface="AdvOT863180fb"/>
              </a:rPr>
              <a:t>) pose a major problem due to their interference with PRL </a:t>
            </a:r>
            <a:r>
              <a:rPr lang="en-US" sz="2400" dirty="0" smtClean="0">
                <a:latin typeface="AdvOT863180fb"/>
              </a:rPr>
              <a:t>assays.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Macroprolactin</a:t>
            </a:r>
            <a:r>
              <a:rPr lang="en-US" sz="2400" dirty="0" smtClean="0"/>
              <a:t> </a:t>
            </a:r>
            <a:r>
              <a:rPr lang="en-US" sz="2400" dirty="0"/>
              <a:t>is recognized </a:t>
            </a:r>
            <a:r>
              <a:rPr lang="en-US" sz="2400" dirty="0" smtClean="0"/>
              <a:t>by immunoassays </a:t>
            </a:r>
            <a:r>
              <a:rPr lang="en-US" sz="2400" dirty="0"/>
              <a:t>for PRL but has no biological activity in vivo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52" y="6108025"/>
            <a:ext cx="1156392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1. </a:t>
            </a:r>
            <a:r>
              <a:rPr lang="en-US" sz="1600" b="1" dirty="0" err="1" smtClean="0">
                <a:solidFill>
                  <a:schemeClr val="accent1"/>
                </a:solidFill>
              </a:rPr>
              <a:t>Uptodate</a:t>
            </a:r>
            <a:r>
              <a:rPr lang="en-US" sz="1600" b="1" dirty="0" smtClean="0">
                <a:solidFill>
                  <a:schemeClr val="accent1"/>
                </a:solidFill>
              </a:rPr>
              <a:t> 2019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2. 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27126" y="6424323"/>
            <a:ext cx="2126673" cy="25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9345" y="5800248"/>
            <a:ext cx="11813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1600" b="1" dirty="0" smtClean="0">
                <a:solidFill>
                  <a:schemeClr val="accent1"/>
                </a:solidFill>
              </a:rPr>
              <a:t>1.Vaishya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Macroprolactin</a:t>
            </a:r>
            <a:r>
              <a:rPr lang="en-US" sz="1600" b="1" dirty="0">
                <a:solidFill>
                  <a:schemeClr val="accent1"/>
                </a:solidFill>
              </a:rPr>
              <a:t>; A Frequent Cause of Misdiagnosed Hyperprolactinemia in Clinical Practice.</a:t>
            </a:r>
            <a:r>
              <a:rPr lang="en-US" sz="1600" b="1" i="1" dirty="0">
                <a:solidFill>
                  <a:schemeClr val="accent1"/>
                </a:solidFill>
              </a:rPr>
              <a:t> J </a:t>
            </a:r>
            <a:r>
              <a:rPr lang="en-US" sz="1600" b="1" i="1" dirty="0" err="1">
                <a:solidFill>
                  <a:schemeClr val="accent1"/>
                </a:solidFill>
              </a:rPr>
              <a:t>Reprod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</a:rPr>
              <a:t>Infertil</a:t>
            </a:r>
            <a:r>
              <a:rPr lang="en-US" sz="1600" b="1" i="1" dirty="0">
                <a:solidFill>
                  <a:schemeClr val="accent1"/>
                </a:solidFill>
              </a:rPr>
              <a:t>. </a:t>
            </a:r>
            <a:r>
              <a:rPr lang="en-US" sz="1600" b="1" i="1" dirty="0" smtClean="0">
                <a:solidFill>
                  <a:schemeClr val="accent1"/>
                </a:solidFill>
              </a:rPr>
              <a:t>2010</a:t>
            </a:r>
          </a:p>
          <a:p>
            <a:r>
              <a:rPr lang="en-US" sz="1600" b="1" i="1" dirty="0" smtClean="0">
                <a:solidFill>
                  <a:schemeClr val="accent1"/>
                </a:solidFill>
              </a:rPr>
              <a:t>2.Up to date 2019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417" y="1595889"/>
            <a:ext cx="1091738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presence of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macroprolactin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should always be suspected when a patient's clinical history and/ or radiographic data are incompatible with his/ her PRL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Routine screening </a:t>
            </a:r>
            <a:r>
              <a:rPr lang="en-US" sz="2400" dirty="0"/>
              <a:t>of patients with </a:t>
            </a:r>
            <a:r>
              <a:rPr lang="en-US" sz="2400" dirty="0">
                <a:solidFill>
                  <a:srgbClr val="C00000"/>
                </a:solidFill>
              </a:rPr>
              <a:t>high PRL values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C00000"/>
                </a:solidFill>
              </a:rPr>
              <a:t>strongly recommended </a:t>
            </a:r>
            <a:r>
              <a:rPr lang="en-US" sz="2400" dirty="0"/>
              <a:t>so as to </a:t>
            </a:r>
            <a:r>
              <a:rPr lang="en-US" sz="2400" b="1" dirty="0"/>
              <a:t>reduce the use of imaging and </a:t>
            </a:r>
            <a:r>
              <a:rPr lang="en-US" sz="2400" b="1" dirty="0" smtClean="0"/>
              <a:t>DA treatment(1)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00364" y="3818298"/>
            <a:ext cx="10991272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/>
              </a:rPr>
              <a:t>Misdiagnosis can be avoided by asking the laboratory to pretreat the serum with 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polyethylene glycol 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to precipitate the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</a:rPr>
              <a:t>macroprolactin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before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 </a:t>
            </a:r>
            <a:endParaRPr lang="en-US" sz="2400" dirty="0" smtClean="0">
              <a:solidFill>
                <a:srgbClr val="000000"/>
              </a:solidFill>
              <a:latin typeface="Helvetica Neue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immunoassay for 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</a:rPr>
              <a:t>prolactin (2)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6633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433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Diagnosis</a:t>
            </a:r>
            <a:endParaRPr lang="fa-IR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838200" y="294197"/>
            <a:ext cx="4999038" cy="723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Agenda:</a:t>
            </a:r>
            <a:endParaRPr lang="en-US" sz="4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8828" y="5899150"/>
            <a:ext cx="234497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0840" y="3055060"/>
            <a:ext cx="7520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92eb7df.I"/>
              </a:rPr>
              <a:t>Differential </a:t>
            </a:r>
            <a:r>
              <a:rPr lang="en-US" sz="5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92eb7df.I"/>
              </a:rPr>
              <a:t>Diagnosis:</a:t>
            </a:r>
            <a:endParaRPr lang="en-US" sz="5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682" y="1692763"/>
            <a:ext cx="11699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dvOT863180fb"/>
            </a:endParaRP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4690" y="6413698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23" y="135640"/>
            <a:ext cx="5813982" cy="65858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0" y="135640"/>
            <a:ext cx="5514681" cy="658583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63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Imaging: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254" y="1646811"/>
            <a:ext cx="11702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863180fb"/>
              </a:rPr>
              <a:t>All patients with hyperprolactinemia in whom obvious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non- </a:t>
            </a:r>
            <a:r>
              <a:rPr lang="en-US" sz="2400" dirty="0" err="1" smtClean="0">
                <a:solidFill>
                  <a:srgbClr val="000000"/>
                </a:solidFill>
                <a:latin typeface="AdvOT863180fb"/>
              </a:rPr>
              <a:t>hypothalamic</a:t>
            </a:r>
            <a:r>
              <a:rPr lang="en-US" sz="2400" dirty="0" err="1" smtClean="0">
                <a:solidFill>
                  <a:srgbClr val="000000"/>
                </a:solidFill>
                <a:latin typeface="AdvPS44A44B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AdvPS44A44B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pituitary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disorders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have been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excluded should undergo a pituitary MRI including at least </a:t>
            </a:r>
            <a:r>
              <a:rPr lang="en-US" sz="2400" dirty="0" smtClean="0">
                <a:solidFill>
                  <a:srgbClr val="C00000"/>
                </a:solidFill>
                <a:latin typeface="AdvOT863180fb"/>
              </a:rPr>
              <a:t>T2-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AdvOT863180fb"/>
              </a:rPr>
              <a:t>T1- weighted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coronal sections before and after gadolinium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enhancement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AdvOT863180fb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challenge in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evaluating patients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with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mild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hyperprolactinemia is the </a:t>
            </a:r>
            <a:r>
              <a:rPr lang="en-US" sz="2400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nding of a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false-positive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CT or MRI mass (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pituitary </a:t>
            </a:r>
            <a:r>
              <a:rPr lang="en-US" sz="2400" dirty="0" err="1" smtClean="0">
                <a:solidFill>
                  <a:srgbClr val="000000"/>
                </a:solidFill>
                <a:latin typeface="AdvOT863180fb"/>
              </a:rPr>
              <a:t>incidentaloma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:</a:t>
            </a:r>
            <a:r>
              <a:rPr lang="en-US" sz="2400" dirty="0"/>
              <a:t> incidental </a:t>
            </a:r>
            <a:r>
              <a:rPr lang="en-US" sz="2400" dirty="0" smtClean="0"/>
              <a:t>non-secreting </a:t>
            </a:r>
            <a:r>
              <a:rPr lang="en-US" sz="2400" dirty="0"/>
              <a:t>tumors, cysts, infarcts, or even normal focal heterogeneity in the pituitary </a:t>
            </a:r>
            <a:r>
              <a:rPr lang="en-US" sz="2400" dirty="0" smtClean="0"/>
              <a:t>gland.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)</a:t>
            </a:r>
          </a:p>
          <a:p>
            <a:endParaRPr lang="en-US" sz="2400" dirty="0">
              <a:solidFill>
                <a:srgbClr val="000000"/>
              </a:solidFill>
              <a:latin typeface="AdvOT863180fb"/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finding of a </a:t>
            </a:r>
            <a:r>
              <a:rPr lang="en-US" sz="2400" b="1" dirty="0">
                <a:solidFill>
                  <a:srgbClr val="C00000"/>
                </a:solidFill>
              </a:rPr>
              <a:t>visible pituitary nodule </a:t>
            </a:r>
            <a:r>
              <a:rPr lang="en-US" sz="2400" dirty="0" smtClean="0"/>
              <a:t>on images </a:t>
            </a:r>
            <a:r>
              <a:rPr lang="en-US" sz="2400" dirty="0"/>
              <a:t>from a patient with elevated PRL levels may </a:t>
            </a:r>
            <a:r>
              <a:rPr lang="en-US" sz="2400" b="1" dirty="0">
                <a:solidFill>
                  <a:srgbClr val="C00000"/>
                </a:solidFill>
              </a:rPr>
              <a:t>not always be synonymous </a:t>
            </a:r>
            <a:r>
              <a:rPr lang="en-US" sz="2400" dirty="0"/>
              <a:t>with the presence of </a:t>
            </a:r>
            <a:r>
              <a:rPr lang="en-US" sz="2400" dirty="0" smtClean="0"/>
              <a:t>a </a:t>
            </a:r>
            <a:r>
              <a:rPr lang="en-US" sz="2400" dirty="0" err="1" smtClean="0"/>
              <a:t>prolactinoma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29087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Philippe </a:t>
            </a:r>
            <a:r>
              <a:rPr lang="en-US" sz="1400" b="1" dirty="0">
                <a:solidFill>
                  <a:schemeClr val="accent1"/>
                </a:solidFill>
              </a:rPr>
              <a:t>Chanson, 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4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4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7018" y="1374912"/>
            <a:ext cx="1215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863180fb"/>
              </a:rPr>
              <a:t>On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T1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-weighted MRI, micro- and </a:t>
            </a:r>
            <a:r>
              <a:rPr lang="en-US" sz="2400" dirty="0" err="1">
                <a:solidFill>
                  <a:srgbClr val="000000"/>
                </a:solidFill>
                <a:latin typeface="AdvOT863180fb"/>
              </a:rPr>
              <a:t>macroprolactinomas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are usually </a:t>
            </a:r>
            <a:r>
              <a:rPr lang="en-US" sz="2400" dirty="0" err="1">
                <a:solidFill>
                  <a:srgbClr val="C00000"/>
                </a:solidFill>
                <a:latin typeface="AdvOT863180fb"/>
              </a:rPr>
              <a:t>hypo</a:t>
            </a:r>
            <a:r>
              <a:rPr lang="en-US" sz="2400" dirty="0" err="1">
                <a:solidFill>
                  <a:srgbClr val="000000"/>
                </a:solidFill>
                <a:latin typeface="AdvOT863180fb"/>
              </a:rPr>
              <a:t>intense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occasionally </a:t>
            </a:r>
            <a:r>
              <a:rPr lang="en-US" sz="2400" dirty="0" smtClean="0">
                <a:solidFill>
                  <a:srgbClr val="C00000"/>
                </a:solidFill>
                <a:latin typeface="AdvOT863180fb"/>
              </a:rPr>
              <a:t>iso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intense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, but are rarely </a:t>
            </a:r>
            <a:r>
              <a:rPr lang="en-US" sz="2400" dirty="0" err="1">
                <a:solidFill>
                  <a:srgbClr val="000000"/>
                </a:solidFill>
                <a:latin typeface="AdvOT863180fb"/>
              </a:rPr>
              <a:t>hyperintense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(hemorrhagic transformation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).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T2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MRI 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is more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variable: 80% of </a:t>
            </a:r>
            <a:r>
              <a:rPr lang="en-US" sz="2400" dirty="0" err="1">
                <a:solidFill>
                  <a:srgbClr val="000000"/>
                </a:solidFill>
                <a:latin typeface="AdvOT863180fb"/>
              </a:rPr>
              <a:t>prolactinomas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are </a:t>
            </a:r>
            <a:r>
              <a:rPr lang="en-US" sz="2400" b="1" dirty="0" err="1" smtClean="0">
                <a:solidFill>
                  <a:srgbClr val="C00000"/>
                </a:solidFill>
                <a:latin typeface="AdvOT863180fb"/>
              </a:rPr>
              <a:t>hyper</a:t>
            </a:r>
            <a:r>
              <a:rPr lang="en-US" sz="2400" dirty="0" err="1" smtClean="0">
                <a:solidFill>
                  <a:srgbClr val="000000"/>
                </a:solidFill>
                <a:latin typeface="AdvOT863180fb"/>
              </a:rPr>
              <a:t>intense</a:t>
            </a:r>
            <a:r>
              <a:rPr lang="en-US" sz="2400" dirty="0" smtClean="0">
                <a:solidFill>
                  <a:srgbClr val="000000"/>
                </a:solidFill>
                <a:latin typeface="AdvOT863180fb"/>
              </a:rPr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8" y="2575241"/>
            <a:ext cx="11850255" cy="41462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6207702"/>
            <a:ext cx="713509" cy="2972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8128" y="296343"/>
            <a:ext cx="10515600" cy="81635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drug-induced hyperprolactinemia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0145" y="1634836"/>
            <a:ext cx="11720946" cy="4721514"/>
          </a:xfrm>
        </p:spPr>
        <p:txBody>
          <a:bodyPr>
            <a:normAutofit/>
          </a:bodyPr>
          <a:lstStyle/>
          <a:p>
            <a:r>
              <a:rPr lang="en-US" sz="2800" b="1" dirty="0"/>
              <a:t>Although drugs can cause hyperprolactinemia, they do </a:t>
            </a:r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b="1" dirty="0"/>
              <a:t> cause </a:t>
            </a:r>
            <a:r>
              <a:rPr lang="en-US" sz="2800" b="1" dirty="0" err="1" smtClean="0"/>
              <a:t>lactotroph</a:t>
            </a:r>
            <a:r>
              <a:rPr lang="en-US" sz="2800" b="1" dirty="0" smtClean="0"/>
              <a:t> adenomas</a:t>
            </a:r>
            <a:r>
              <a:rPr lang="en-US" sz="2800" b="1" dirty="0"/>
              <a:t>. </a:t>
            </a:r>
          </a:p>
          <a:p>
            <a:r>
              <a:rPr lang="en-US" sz="2800" b="1" dirty="0" smtClean="0"/>
              <a:t>prolactin concentrations </a:t>
            </a:r>
            <a:r>
              <a:rPr lang="en-US" sz="2800" b="1" dirty="0"/>
              <a:t>are typically in the </a:t>
            </a:r>
            <a:r>
              <a:rPr lang="en-US" sz="2800" b="1" dirty="0">
                <a:solidFill>
                  <a:srgbClr val="C00000"/>
                </a:solidFill>
              </a:rPr>
              <a:t>25 to 100</a:t>
            </a:r>
            <a:r>
              <a:rPr lang="en-US" sz="2800" b="1" dirty="0"/>
              <a:t> ng/mL . </a:t>
            </a:r>
          </a:p>
          <a:p>
            <a:r>
              <a:rPr lang="en-US" sz="2800" b="1" dirty="0" smtClean="0"/>
              <a:t>Prolactin </a:t>
            </a:r>
            <a:r>
              <a:rPr lang="en-US" sz="2800" b="1" dirty="0"/>
              <a:t>concentrations increase within </a:t>
            </a:r>
            <a:r>
              <a:rPr lang="en-US" sz="2800" b="1" dirty="0">
                <a:solidFill>
                  <a:srgbClr val="C00000"/>
                </a:solidFill>
              </a:rPr>
              <a:t>hours after </a:t>
            </a:r>
            <a:r>
              <a:rPr lang="en-US" sz="2800" b="1" dirty="0"/>
              <a:t>acute administration of these drugs and </a:t>
            </a:r>
            <a:r>
              <a:rPr lang="en-US" sz="2800" b="1" dirty="0">
                <a:solidFill>
                  <a:srgbClr val="C00000"/>
                </a:solidFill>
              </a:rPr>
              <a:t>return to normal </a:t>
            </a:r>
            <a:r>
              <a:rPr lang="en-US" sz="2800" b="1" dirty="0"/>
              <a:t>within </a:t>
            </a:r>
            <a:r>
              <a:rPr lang="en-US" sz="2800" b="1" dirty="0">
                <a:solidFill>
                  <a:srgbClr val="C00000"/>
                </a:solidFill>
              </a:rPr>
              <a:t>two to four days </a:t>
            </a:r>
            <a:r>
              <a:rPr lang="en-US" sz="2800" b="1" dirty="0"/>
              <a:t>after cessation of chronic therapy.</a:t>
            </a:r>
            <a:endParaRPr lang="en-US" sz="24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 Neue"/>
              </a:rPr>
              <a:t>Most drugs do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 not 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cause an elevation to over 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 ng/mL, but the antipsychotic drug 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Risperidone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 can cause an elevation up to 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300 or even 400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 ng/</a:t>
            </a:r>
            <a:r>
              <a:rPr lang="en-US" sz="2400" dirty="0" err="1">
                <a:solidFill>
                  <a:srgbClr val="000000"/>
                </a:solidFill>
                <a:latin typeface="Helvetica Neue"/>
              </a:rPr>
              <a:t>mL.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5522" y="6352143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 Neue"/>
              </a:rPr>
              <a:t>  Up to date </a:t>
            </a:r>
            <a:r>
              <a:rPr lang="en-US" b="1" dirty="0">
                <a:solidFill>
                  <a:schemeClr val="accent1"/>
                </a:solidFill>
                <a:latin typeface="Helvetica Neue"/>
              </a:rPr>
              <a:t>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8817996" y="6352143"/>
            <a:ext cx="263983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68689" y="489528"/>
            <a:ext cx="8571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 in drug-induced hyperprolactinemia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788" y="6352143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 Neue"/>
              </a:rPr>
              <a:t>  Up to date </a:t>
            </a:r>
            <a:r>
              <a:rPr lang="en-US" b="1" dirty="0">
                <a:solidFill>
                  <a:schemeClr val="accent1"/>
                </a:solidFill>
                <a:latin typeface="Helvetica Neue"/>
              </a:rPr>
              <a:t>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871" y="2761202"/>
            <a:ext cx="104925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Helvetica Neue"/>
              </a:rPr>
              <a:t>Therefore, we recommend ordering MRI if the serum prolactin concentration is </a:t>
            </a:r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&gt;100 </a:t>
            </a:r>
            <a:r>
              <a:rPr lang="en-US" sz="2800" dirty="0">
                <a:solidFill>
                  <a:srgbClr val="000000"/>
                </a:solidFill>
                <a:latin typeface="Helvetica Neue"/>
              </a:rPr>
              <a:t>ng/mL in patients taking a drug known to elevate the prolactin </a:t>
            </a:r>
            <a:r>
              <a:rPr lang="en-US" sz="2800" dirty="0" smtClean="0">
                <a:solidFill>
                  <a:srgbClr val="000000"/>
                </a:solidFill>
                <a:latin typeface="Helvetica Neue"/>
              </a:rPr>
              <a:t>concentration </a:t>
            </a:r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but </a:t>
            </a:r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greater than 300 ng/mL in those taking risperidone</a:t>
            </a:r>
            <a:r>
              <a:rPr lang="en-US" sz="2000" b="1" dirty="0">
                <a:solidFill>
                  <a:srgbClr val="C00000"/>
                </a:solidFill>
                <a:latin typeface="Helvetica Neue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5217" y="6140871"/>
            <a:ext cx="2544417" cy="580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267514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vOT863180fb"/>
              </a:rPr>
              <a:t>Visual </a:t>
            </a:r>
            <a:r>
              <a:rPr lang="en-US" sz="3200" b="1" dirty="0">
                <a:solidFill>
                  <a:srgbClr val="C00000"/>
                </a:solidFill>
                <a:latin typeface="AdvOT863180fb+fb"/>
              </a:rPr>
              <a:t>fi</a:t>
            </a:r>
            <a:r>
              <a:rPr lang="en-US" sz="3200" b="1" dirty="0">
                <a:solidFill>
                  <a:srgbClr val="C00000"/>
                </a:solidFill>
                <a:latin typeface="AdvOT863180fb"/>
              </a:rPr>
              <a:t>eld </a:t>
            </a:r>
            <a:r>
              <a:rPr lang="en-US" sz="3200" dirty="0">
                <a:latin typeface="AdvOT863180fb"/>
              </a:rPr>
              <a:t>testing should be performed in patients whose tumors are adjacent to or abut the optic chiasm, as visualized on an MRI scan.</a:t>
            </a:r>
          </a:p>
          <a:p>
            <a:pPr algn="ctr"/>
            <a:r>
              <a:rPr lang="en-US" sz="3200" dirty="0">
                <a:latin typeface="AdvOT863180fb"/>
              </a:rPr>
              <a:t> If a clear distance of </a:t>
            </a:r>
            <a:r>
              <a:rPr lang="en-US" sz="3200" dirty="0">
                <a:solidFill>
                  <a:srgbClr val="C00000"/>
                </a:solidFill>
                <a:latin typeface="AdvOTb0c9bf5d"/>
              </a:rPr>
              <a:t>&gt;</a:t>
            </a:r>
            <a:r>
              <a:rPr lang="en-US" sz="3200" dirty="0">
                <a:solidFill>
                  <a:srgbClr val="C00000"/>
                </a:solidFill>
                <a:latin typeface="AdvOT863180fb"/>
              </a:rPr>
              <a:t>2 mm </a:t>
            </a:r>
            <a:r>
              <a:rPr lang="en-US" sz="3200" dirty="0">
                <a:latin typeface="AdvOT863180fb"/>
              </a:rPr>
              <a:t>is seen, </a:t>
            </a:r>
            <a:endParaRPr lang="en-US" sz="3200" dirty="0" smtClean="0">
              <a:latin typeface="AdvOT863180fb"/>
            </a:endParaRPr>
          </a:p>
          <a:p>
            <a:pPr algn="ctr"/>
            <a:r>
              <a:rPr lang="en-US" sz="3200" dirty="0" smtClean="0">
                <a:latin typeface="AdvOT863180fb"/>
              </a:rPr>
              <a:t>this </a:t>
            </a:r>
            <a:r>
              <a:rPr lang="en-US" sz="3200" dirty="0">
                <a:latin typeface="AdvOT863180fb"/>
              </a:rPr>
              <a:t>testing is </a:t>
            </a:r>
            <a:r>
              <a:rPr lang="en-US" sz="3200" dirty="0">
                <a:solidFill>
                  <a:srgbClr val="C00000"/>
                </a:solidFill>
                <a:latin typeface="AdvOT863180fb"/>
              </a:rPr>
              <a:t>unnecessary</a:t>
            </a:r>
            <a:r>
              <a:rPr lang="en-US" sz="3200" dirty="0">
                <a:latin typeface="AdvOT863180fb"/>
              </a:rPr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472" y="6429087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Philippe </a:t>
            </a:r>
            <a:r>
              <a:rPr lang="en-US" sz="1400" b="1" dirty="0">
                <a:solidFill>
                  <a:schemeClr val="accent1"/>
                </a:solidFill>
              </a:rPr>
              <a:t>Chanson, 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4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4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36802" y="3023951"/>
            <a:ext cx="7287490" cy="637198"/>
          </a:xfrm>
        </p:spPr>
        <p:txBody>
          <a:bodyPr>
            <a:noAutofit/>
          </a:bodyPr>
          <a:lstStyle/>
          <a:p>
            <a:r>
              <a:rPr lang="en-US" sz="115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71221" y="5842138"/>
            <a:ext cx="259765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686"/>
            <a:ext cx="10515600" cy="75169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dvOT863180fb"/>
              </a:rPr>
              <a:t>           Who do </a:t>
            </a:r>
            <a:r>
              <a:rPr lang="en-US" sz="4000" dirty="0">
                <a:solidFill>
                  <a:schemeClr val="accent1"/>
                </a:solidFill>
                <a:latin typeface="AdvOT863180fb"/>
              </a:rPr>
              <a:t>not require active </a:t>
            </a:r>
            <a:r>
              <a:rPr lang="en-US" sz="4000" dirty="0" smtClean="0">
                <a:solidFill>
                  <a:schemeClr val="accent1"/>
                </a:solidFill>
                <a:latin typeface="AdvOT863180fb"/>
              </a:rPr>
              <a:t>therapy?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1" y="1922798"/>
            <a:ext cx="10975109" cy="4671966"/>
          </a:xfrm>
        </p:spPr>
        <p:txBody>
          <a:bodyPr>
            <a:normAutofit/>
          </a:bodyPr>
          <a:lstStyle/>
          <a:p>
            <a:r>
              <a:rPr lang="en-US" sz="2800" b="1" dirty="0"/>
              <a:t>Studies of the natural history of untreated </a:t>
            </a:r>
            <a:r>
              <a:rPr lang="en-US" sz="2800" b="1" dirty="0" err="1">
                <a:solidFill>
                  <a:srgbClr val="C00000"/>
                </a:solidFill>
              </a:rPr>
              <a:t>micro</a:t>
            </a:r>
            <a:r>
              <a:rPr lang="en-US" sz="2800" b="1" dirty="0" err="1"/>
              <a:t>prolactinomas</a:t>
            </a:r>
            <a:r>
              <a:rPr lang="en-US" sz="2800" b="1" dirty="0"/>
              <a:t> have shown that </a:t>
            </a:r>
            <a:r>
              <a:rPr lang="en-US" sz="2800" b="1" dirty="0">
                <a:solidFill>
                  <a:srgbClr val="C00000"/>
                </a:solidFill>
              </a:rPr>
              <a:t>significant</a:t>
            </a:r>
            <a:r>
              <a:rPr lang="en-US" sz="2800" b="1" dirty="0"/>
              <a:t> </a:t>
            </a:r>
            <a:r>
              <a:rPr lang="en-US" sz="2800" b="1" dirty="0" smtClean="0"/>
              <a:t>or </a:t>
            </a:r>
            <a:r>
              <a:rPr lang="en-US" sz="2800" b="1" dirty="0" smtClean="0">
                <a:solidFill>
                  <a:srgbClr val="C00000"/>
                </a:solidFill>
              </a:rPr>
              <a:t>persistent </a:t>
            </a:r>
            <a:r>
              <a:rPr lang="en-US" sz="2800" b="1" dirty="0">
                <a:solidFill>
                  <a:srgbClr val="C00000"/>
                </a:solidFill>
              </a:rPr>
              <a:t>growth </a:t>
            </a:r>
            <a:r>
              <a:rPr lang="en-US" sz="2800" b="1" dirty="0"/>
              <a:t>of these tumors is </a:t>
            </a:r>
            <a:r>
              <a:rPr lang="en-US" sz="2800" b="1" dirty="0" smtClean="0">
                <a:solidFill>
                  <a:srgbClr val="C00000"/>
                </a:solidFill>
              </a:rPr>
              <a:t>uncommon.</a:t>
            </a:r>
            <a:r>
              <a:rPr lang="en-US" sz="2400" dirty="0" smtClean="0"/>
              <a:t>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953" y="6356350"/>
            <a:ext cx="11563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Philippe </a:t>
            </a:r>
            <a:r>
              <a:rPr lang="en-US" sz="1600" dirty="0">
                <a:solidFill>
                  <a:schemeClr val="accent1"/>
                </a:solidFill>
              </a:rPr>
              <a:t>Chanson, </a:t>
            </a:r>
            <a:r>
              <a:rPr lang="en-US" sz="1600" dirty="0" smtClean="0">
                <a:solidFill>
                  <a:schemeClr val="accent1"/>
                </a:solidFill>
                <a:latin typeface="AdvOT863180fb"/>
              </a:rPr>
              <a:t>The </a:t>
            </a:r>
            <a:r>
              <a:rPr lang="en-US" sz="1600" dirty="0">
                <a:solidFill>
                  <a:schemeClr val="accent1"/>
                </a:solidFill>
                <a:latin typeface="AdvOT863180fb"/>
              </a:rPr>
              <a:t>epidemiology, diagnosis and treatment </a:t>
            </a:r>
            <a:r>
              <a:rPr lang="en-US" sz="1600" dirty="0" smtClean="0">
                <a:solidFill>
                  <a:schemeClr val="accent1"/>
                </a:solidFill>
                <a:latin typeface="AdvOT863180fb"/>
              </a:rPr>
              <a:t>of </a:t>
            </a:r>
            <a:r>
              <a:rPr lang="en-US" sz="1600" dirty="0" err="1" smtClean="0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dirty="0" smtClean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Clinical Endocrinology &amp; Metabolism,2019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709" y="3705437"/>
            <a:ext cx="10464800" cy="1569660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dvOT863180fb"/>
              </a:rPr>
              <a:t>Therefore, as recommended by the most recent guidelines for the treatment of </a:t>
            </a:r>
            <a:r>
              <a:rPr lang="en-US" sz="2400" dirty="0" err="1">
                <a:solidFill>
                  <a:srgbClr val="000000"/>
                </a:solidFill>
                <a:latin typeface="AdvOT863180fb"/>
              </a:rPr>
              <a:t>prolactinomas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Asymptomatic </a:t>
            </a:r>
            <a:r>
              <a:rPr lang="en-US" sz="2400" b="1" dirty="0" err="1">
                <a:solidFill>
                  <a:srgbClr val="C00000"/>
                </a:solidFill>
                <a:latin typeface="AdvOT863180fb"/>
              </a:rPr>
              <a:t>eugonadal</a:t>
            </a:r>
            <a:r>
              <a:rPr lang="en-US" sz="2400" b="1" dirty="0">
                <a:solidFill>
                  <a:srgbClr val="C00000"/>
                </a:solidFill>
                <a:latin typeface="AdvOT863180fb"/>
              </a:rPr>
              <a:t> patients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with </a:t>
            </a:r>
            <a:r>
              <a:rPr lang="en-US" sz="2400" b="1" dirty="0" err="1">
                <a:solidFill>
                  <a:srgbClr val="C00000"/>
                </a:solidFill>
                <a:latin typeface="AdvOT863180fb"/>
              </a:rPr>
              <a:t>micro</a:t>
            </a:r>
            <a:r>
              <a:rPr lang="en-US" sz="2400" dirty="0" err="1">
                <a:solidFill>
                  <a:srgbClr val="000000"/>
                </a:solidFill>
                <a:latin typeface="AdvOT863180fb"/>
              </a:rPr>
              <a:t>prolactinomas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 do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not require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active therapy and </a:t>
            </a:r>
            <a:r>
              <a:rPr lang="en-US" sz="2400" u="sng" dirty="0">
                <a:solidFill>
                  <a:srgbClr val="000000"/>
                </a:solidFill>
                <a:latin typeface="AdvOT863180fb"/>
              </a:rPr>
              <a:t>can be monitored </a:t>
            </a:r>
            <a:r>
              <a:rPr lang="en-US" sz="2400" dirty="0">
                <a:solidFill>
                  <a:srgbClr val="000000"/>
                </a:solidFill>
                <a:latin typeface="AdvOT863180fb"/>
              </a:rPr>
              <a:t>with regular measurements of PRL levels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8" y="1738071"/>
            <a:ext cx="11914908" cy="4228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u="sng" dirty="0" err="1" smtClean="0"/>
              <a:t>Amenorrheic</a:t>
            </a:r>
            <a:r>
              <a:rPr lang="en-US" sz="2800" b="1" u="sng" dirty="0" smtClean="0"/>
              <a:t> premenopausal </a:t>
            </a:r>
            <a:r>
              <a:rPr lang="en-US" sz="2800" b="1" dirty="0" smtClean="0"/>
              <a:t>women with a </a:t>
            </a:r>
            <a:r>
              <a:rPr lang="en-US" sz="2800" b="1" dirty="0" err="1" smtClean="0">
                <a:solidFill>
                  <a:srgbClr val="C00000"/>
                </a:solidFill>
              </a:rPr>
              <a:t>micro</a:t>
            </a:r>
            <a:r>
              <a:rPr lang="en-US" sz="2800" b="1" dirty="0" err="1" smtClean="0"/>
              <a:t>adenoma</a:t>
            </a:r>
            <a:r>
              <a:rPr lang="en-US" sz="2800" b="1" dirty="0" smtClean="0"/>
              <a:t> who </a:t>
            </a:r>
            <a:r>
              <a:rPr lang="en-US" sz="2800" b="1" dirty="0" smtClean="0">
                <a:solidFill>
                  <a:srgbClr val="C00000"/>
                </a:solidFill>
              </a:rPr>
              <a:t>do not </a:t>
            </a:r>
            <a:r>
              <a:rPr lang="en-US" sz="2800" b="1" dirty="0" smtClean="0"/>
              <a:t>wish to become </a:t>
            </a:r>
            <a:r>
              <a:rPr lang="en-US" sz="2800" b="1" dirty="0" smtClean="0">
                <a:solidFill>
                  <a:srgbClr val="C00000"/>
                </a:solidFill>
              </a:rPr>
              <a:t>pregnant</a:t>
            </a:r>
            <a:r>
              <a:rPr lang="en-US" sz="2800" b="1" dirty="0" smtClean="0"/>
              <a:t> </a:t>
            </a:r>
            <a:r>
              <a:rPr lang="en-US" sz="2800" b="1" dirty="0"/>
              <a:t>or who have </a:t>
            </a:r>
            <a:r>
              <a:rPr lang="en-US" sz="2800" b="1" dirty="0">
                <a:solidFill>
                  <a:srgbClr val="C00000"/>
                </a:solidFill>
              </a:rPr>
              <a:t>side effects from </a:t>
            </a:r>
            <a:r>
              <a:rPr lang="en-US" sz="2800" b="1" dirty="0" smtClean="0">
                <a:solidFill>
                  <a:srgbClr val="C00000"/>
                </a:solidFill>
              </a:rPr>
              <a:t>DA </a:t>
            </a:r>
            <a:r>
              <a:rPr lang="en-US" sz="2800" b="1" dirty="0" smtClean="0"/>
              <a:t>may be treated with </a:t>
            </a:r>
            <a:r>
              <a:rPr lang="en-US" sz="2800" b="1" u="sng" dirty="0" smtClean="0">
                <a:solidFill>
                  <a:srgbClr val="C00000"/>
                </a:solidFill>
              </a:rPr>
              <a:t>OCP</a:t>
            </a:r>
            <a:r>
              <a:rPr lang="en-US" sz="2800" b="1" u="sng" dirty="0" smtClean="0"/>
              <a:t> instead of DA therapy</a:t>
            </a:r>
            <a:r>
              <a:rPr lang="en-US" sz="2800" b="1" dirty="0" smtClean="0"/>
              <a:t>, if PRL levels do not increase substantially and evidence of tumor enlargement is not observed.(1)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In </a:t>
            </a:r>
            <a:r>
              <a:rPr lang="en-US" sz="2800" dirty="0"/>
              <a:t>one study of 38 </a:t>
            </a:r>
            <a:r>
              <a:rPr lang="en-US" sz="2800" dirty="0" err="1"/>
              <a:t>amenorrheic</a:t>
            </a:r>
            <a:r>
              <a:rPr lang="en-US" sz="2800" dirty="0"/>
              <a:t> </a:t>
            </a:r>
            <a:r>
              <a:rPr lang="en-US" sz="2800" dirty="0" smtClean="0"/>
              <a:t>women treated </a:t>
            </a:r>
            <a:r>
              <a:rPr lang="en-US" sz="2800" dirty="0"/>
              <a:t>for </a:t>
            </a:r>
            <a:r>
              <a:rPr lang="en-US" sz="2800" b="1" dirty="0">
                <a:solidFill>
                  <a:srgbClr val="C00000"/>
                </a:solidFill>
              </a:rPr>
              <a:t>2 to 8 years </a:t>
            </a:r>
            <a:r>
              <a:rPr lang="en-US" sz="2800" dirty="0"/>
              <a:t>with </a:t>
            </a:r>
            <a:r>
              <a:rPr lang="en-US" sz="2800" dirty="0" smtClean="0"/>
              <a:t>hormone-replacement therapy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C00000"/>
                </a:solidFill>
              </a:rPr>
              <a:t>oral contraceptives, tumor </a:t>
            </a:r>
            <a:r>
              <a:rPr lang="en-US" sz="2800" b="1" dirty="0" smtClean="0">
                <a:solidFill>
                  <a:srgbClr val="C00000"/>
                </a:solidFill>
              </a:rPr>
              <a:t>enlargement did </a:t>
            </a:r>
            <a:r>
              <a:rPr lang="en-US" sz="2800" b="1" dirty="0">
                <a:solidFill>
                  <a:srgbClr val="C00000"/>
                </a:solidFill>
              </a:rPr>
              <a:t>not </a:t>
            </a:r>
            <a:r>
              <a:rPr lang="en-US" sz="2800" b="1" dirty="0" smtClean="0">
                <a:solidFill>
                  <a:srgbClr val="C00000"/>
                </a:solidFill>
              </a:rPr>
              <a:t>occur</a:t>
            </a:r>
            <a:r>
              <a:rPr lang="en-US" sz="2800" dirty="0" smtClean="0"/>
              <a:t>.(2)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437" y="6105922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1. Philippe </a:t>
            </a:r>
            <a:r>
              <a:rPr lang="en-US" sz="1600" dirty="0">
                <a:solidFill>
                  <a:schemeClr val="accent1"/>
                </a:solidFill>
              </a:rPr>
              <a:t>Chanson, </a:t>
            </a:r>
            <a:r>
              <a:rPr lang="en-US" sz="1600" dirty="0" smtClean="0">
                <a:solidFill>
                  <a:schemeClr val="accent1"/>
                </a:solidFill>
                <a:latin typeface="AdvOT863180fb"/>
              </a:rPr>
              <a:t>The </a:t>
            </a:r>
            <a:r>
              <a:rPr lang="en-US" sz="1600" dirty="0">
                <a:solidFill>
                  <a:schemeClr val="accent1"/>
                </a:solidFill>
                <a:latin typeface="AdvOT863180fb"/>
              </a:rPr>
              <a:t>epidemiology, diagnosis and treatment </a:t>
            </a:r>
            <a:r>
              <a:rPr lang="en-US" sz="1600" dirty="0" smtClean="0">
                <a:solidFill>
                  <a:schemeClr val="accent1"/>
                </a:solidFill>
                <a:latin typeface="AdvOT863180fb"/>
              </a:rPr>
              <a:t>of </a:t>
            </a:r>
            <a:r>
              <a:rPr lang="en-US" sz="1600" dirty="0" err="1" smtClean="0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dirty="0" smtClean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Clinical Endocrinology &amp; Metabolism,2019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 Anne </a:t>
            </a:r>
            <a:r>
              <a:rPr lang="en-US" dirty="0" err="1">
                <a:solidFill>
                  <a:schemeClr val="accent1"/>
                </a:solidFill>
              </a:rPr>
              <a:t>Klibanski</a:t>
            </a:r>
            <a:r>
              <a:rPr lang="en-US" dirty="0">
                <a:solidFill>
                  <a:schemeClr val="accent1"/>
                </a:solidFill>
              </a:rPr>
              <a:t>, M.D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Prolactinomas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  <a:r>
              <a:rPr lang="en-US" dirty="0">
                <a:solidFill>
                  <a:schemeClr val="accent1"/>
                </a:solidFill>
              </a:rPr>
              <a:t> new </a:t>
            </a:r>
            <a:r>
              <a:rPr lang="en-US" dirty="0" err="1">
                <a:solidFill>
                  <a:schemeClr val="accent1"/>
                </a:solidFill>
              </a:rPr>
              <a:t>england</a:t>
            </a:r>
            <a:r>
              <a:rPr lang="en-US" dirty="0">
                <a:solidFill>
                  <a:schemeClr val="accent1"/>
                </a:solidFill>
              </a:rPr>
              <a:t> journal </a:t>
            </a:r>
            <a:r>
              <a:rPr lang="en-US" i="1" dirty="0">
                <a:solidFill>
                  <a:schemeClr val="accent1"/>
                </a:solidFill>
              </a:rPr>
              <a:t>o f </a:t>
            </a:r>
            <a:r>
              <a:rPr lang="en-US" dirty="0">
                <a:solidFill>
                  <a:schemeClr val="accent1"/>
                </a:solidFill>
              </a:rPr>
              <a:t>medicine</a:t>
            </a:r>
            <a:r>
              <a:rPr lang="en-US" dirty="0" smtClean="0">
                <a:solidFill>
                  <a:schemeClr val="accent1"/>
                </a:solidFill>
              </a:rPr>
              <a:t>,2013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645" y="204444"/>
            <a:ext cx="11693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A </a:t>
            </a:r>
            <a:r>
              <a:rPr lang="en-US" sz="3200" b="1" dirty="0" err="1">
                <a:solidFill>
                  <a:schemeClr val="accent1"/>
                </a:solidFill>
              </a:rPr>
              <a:t>prolactinoma</a:t>
            </a:r>
            <a:r>
              <a:rPr lang="en-US" sz="3200" b="1" dirty="0">
                <a:solidFill>
                  <a:schemeClr val="accent1"/>
                </a:solidFill>
              </a:rPr>
              <a:t> is unlikely to show significant growth without a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3200" b="1" u="sng" dirty="0" smtClean="0">
                <a:solidFill>
                  <a:schemeClr val="accent1"/>
                </a:solidFill>
              </a:rPr>
              <a:t>concomitant </a:t>
            </a:r>
            <a:r>
              <a:rPr lang="en-US" sz="3200" b="1" u="sng" dirty="0">
                <a:solidFill>
                  <a:schemeClr val="accent1"/>
                </a:solidFill>
              </a:rPr>
              <a:t>increase in </a:t>
            </a:r>
            <a:r>
              <a:rPr lang="en-US" sz="3200" b="1" u="sng" dirty="0" smtClean="0">
                <a:solidFill>
                  <a:schemeClr val="accent1"/>
                </a:solidFill>
              </a:rPr>
              <a:t>hormone</a:t>
            </a:r>
            <a:r>
              <a:rPr lang="en-US" sz="32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8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endParaRPr lang="en-US" sz="5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4950" y="2179549"/>
            <a:ext cx="113781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dvOT863180fb"/>
              </a:rPr>
              <a:t>Prolactinomas</a:t>
            </a:r>
            <a:r>
              <a:rPr lang="en-US" sz="2800" dirty="0">
                <a:latin typeface="AdvOT863180fb"/>
              </a:rPr>
              <a:t> are the </a:t>
            </a:r>
            <a:r>
              <a:rPr lang="en-US" sz="2800" b="1" dirty="0">
                <a:solidFill>
                  <a:srgbClr val="C00000"/>
                </a:solidFill>
                <a:latin typeface="AdvOT863180fb"/>
              </a:rPr>
              <a:t>most common </a:t>
            </a:r>
            <a:r>
              <a:rPr lang="en-US" sz="2800" dirty="0">
                <a:latin typeface="AdvOT863180fb"/>
              </a:rPr>
              <a:t>types of pituitary adenomas</a:t>
            </a:r>
            <a:r>
              <a:rPr lang="en-US" sz="2800" dirty="0" smtClean="0">
                <a:latin typeface="AdvOT863180fb"/>
              </a:rPr>
              <a:t>.</a:t>
            </a:r>
          </a:p>
          <a:p>
            <a:endParaRPr lang="en-US" sz="2800" dirty="0">
              <a:latin typeface="AdvOT863180fb"/>
            </a:endParaRPr>
          </a:p>
          <a:p>
            <a:endParaRPr lang="en-US" sz="2800" dirty="0"/>
          </a:p>
          <a:p>
            <a:r>
              <a:rPr lang="en-US" sz="2800" dirty="0" smtClean="0"/>
              <a:t>Previous </a:t>
            </a:r>
            <a:r>
              <a:rPr lang="en-US" sz="2800" dirty="0"/>
              <a:t>radiological and </a:t>
            </a:r>
            <a:r>
              <a:rPr lang="en-US" sz="2800" dirty="0" smtClean="0"/>
              <a:t>autopsy studies </a:t>
            </a:r>
            <a:r>
              <a:rPr lang="en-US" sz="2800" dirty="0"/>
              <a:t>have revealed a high prevalence of pituitary adenomas (</a:t>
            </a:r>
            <a:r>
              <a:rPr lang="en-US" sz="2800" dirty="0" smtClean="0"/>
              <a:t>10-20</a:t>
            </a:r>
            <a:r>
              <a:rPr lang="en-US" sz="2800" dirty="0"/>
              <a:t>%), and the vast majority (&gt;99</a:t>
            </a:r>
            <a:r>
              <a:rPr lang="en-US" sz="2800" dirty="0" smtClean="0"/>
              <a:t>%) are </a:t>
            </a:r>
            <a:r>
              <a:rPr lang="en-US" sz="2800" dirty="0"/>
              <a:t>small </a:t>
            </a:r>
            <a:r>
              <a:rPr lang="en-US" sz="2800" dirty="0" err="1"/>
              <a:t>microadenomas</a:t>
            </a:r>
            <a:r>
              <a:rPr lang="en-US" sz="2800" dirty="0"/>
              <a:t> with a predominance (</a:t>
            </a:r>
            <a:r>
              <a:rPr lang="en-US" sz="2800" dirty="0" smtClean="0"/>
              <a:t>25-60</a:t>
            </a:r>
            <a:r>
              <a:rPr lang="en-US" sz="2800" dirty="0"/>
              <a:t>%) of </a:t>
            </a:r>
            <a:r>
              <a:rPr lang="en-US" sz="2800" dirty="0" err="1"/>
              <a:t>lactotroph</a:t>
            </a:r>
            <a:r>
              <a:rPr lang="en-US" sz="2800" dirty="0"/>
              <a:t> </a:t>
            </a:r>
            <a:r>
              <a:rPr lang="en-US" sz="2800" dirty="0" smtClean="0"/>
              <a:t>tumors.</a:t>
            </a:r>
          </a:p>
          <a:p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</a:t>
            </a:r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72" y="1365947"/>
            <a:ext cx="10515600" cy="42541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/>
              <a:t>Macroadenoma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Enlarging </a:t>
            </a:r>
            <a:r>
              <a:rPr lang="en-US" sz="2800" b="1" dirty="0" err="1"/>
              <a:t>microadenoma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Infertility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Bothersome </a:t>
            </a:r>
            <a:r>
              <a:rPr lang="en-US" sz="2800" b="1" dirty="0" err="1"/>
              <a:t>galactorrhea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Gynecomastia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Testosterone deficiency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/>
              <a:t>Oligomenorrhea</a:t>
            </a:r>
            <a:r>
              <a:rPr lang="en-US" sz="2800" b="1" dirty="0"/>
              <a:t> or amenorrhea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Acne and hirsutism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61157" y="2637060"/>
            <a:ext cx="7147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  <a:latin typeface="OTNEJMQuadraat"/>
              </a:rPr>
              <a:t>Postmenopausal</a:t>
            </a:r>
            <a:r>
              <a:rPr lang="en-US" sz="2400" dirty="0" smtClean="0">
                <a:latin typeface="OTNEJMQuadraat"/>
              </a:rPr>
              <a:t> women; treatment of </a:t>
            </a:r>
            <a:r>
              <a:rPr lang="en-US" sz="2400" dirty="0">
                <a:latin typeface="OTNEJMQuadraat"/>
              </a:rPr>
              <a:t>postmenopausal women is warranted </a:t>
            </a:r>
            <a:r>
              <a:rPr lang="en-US" sz="2400" dirty="0" smtClean="0">
                <a:latin typeface="OTNEJMQuadraat"/>
              </a:rPr>
              <a:t>only if </a:t>
            </a:r>
            <a:r>
              <a:rPr lang="en-US" sz="2400" dirty="0">
                <a:latin typeface="OTNEJMQuadraat"/>
              </a:rPr>
              <a:t>a </a:t>
            </a:r>
            <a:r>
              <a:rPr lang="en-US" sz="2400" dirty="0" err="1">
                <a:solidFill>
                  <a:srgbClr val="C00000"/>
                </a:solidFill>
                <a:latin typeface="OTNEJMQuadraat"/>
              </a:rPr>
              <a:t>macro</a:t>
            </a:r>
            <a:r>
              <a:rPr lang="en-US" sz="2400" dirty="0" err="1">
                <a:latin typeface="OTNEJMQuadraat"/>
              </a:rPr>
              <a:t>adenoma</a:t>
            </a:r>
            <a:r>
              <a:rPr lang="en-US" sz="2400" dirty="0">
                <a:latin typeface="OTNEJMQuadraat"/>
              </a:rPr>
              <a:t> is present or there are </a:t>
            </a:r>
            <a:r>
              <a:rPr lang="en-US" sz="2400" dirty="0" smtClean="0">
                <a:latin typeface="OTNEJMQuadraat"/>
              </a:rPr>
              <a:t>symptoms or </a:t>
            </a:r>
            <a:r>
              <a:rPr lang="en-US" sz="2400" dirty="0">
                <a:latin typeface="OTNEJMQuadraat"/>
              </a:rPr>
              <a:t>signs due to </a:t>
            </a:r>
            <a:r>
              <a:rPr lang="en-US" sz="2400" b="1" dirty="0">
                <a:solidFill>
                  <a:srgbClr val="C00000"/>
                </a:solidFill>
                <a:latin typeface="OTNEJMQuadraat"/>
              </a:rPr>
              <a:t>mass effect</a:t>
            </a:r>
            <a:r>
              <a:rPr lang="en-US" sz="2400" dirty="0">
                <a:latin typeface="OTNEJMQuadraat"/>
              </a:rPr>
              <a:t> or there is </a:t>
            </a:r>
            <a:r>
              <a:rPr lang="en-US" sz="2400" b="1" dirty="0" smtClean="0">
                <a:solidFill>
                  <a:srgbClr val="C00000"/>
                </a:solidFill>
                <a:latin typeface="OTNEJMQuadraat"/>
              </a:rPr>
              <a:t>troublesome </a:t>
            </a:r>
            <a:r>
              <a:rPr lang="en-US" sz="2400" b="1" dirty="0" err="1" smtClean="0">
                <a:solidFill>
                  <a:srgbClr val="C00000"/>
                </a:solidFill>
                <a:latin typeface="OTNEJMQuadraat"/>
              </a:rPr>
              <a:t>galactorrhea</a:t>
            </a:r>
            <a:r>
              <a:rPr lang="en-US" sz="2000" dirty="0">
                <a:latin typeface="OTNEJMQuadraat"/>
              </a:rPr>
              <a:t>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03006" y="6382146"/>
            <a:ext cx="10965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Anne </a:t>
            </a:r>
            <a:r>
              <a:rPr lang="en-US" b="1" dirty="0" err="1">
                <a:solidFill>
                  <a:schemeClr val="accent1"/>
                </a:solidFill>
              </a:rPr>
              <a:t>Klibanski</a:t>
            </a:r>
            <a:r>
              <a:rPr lang="en-US" b="1" dirty="0">
                <a:solidFill>
                  <a:schemeClr val="accent1"/>
                </a:solidFill>
              </a:rPr>
              <a:t>, M.D. </a:t>
            </a:r>
            <a:r>
              <a:rPr lang="en-US" b="1" dirty="0" err="1">
                <a:solidFill>
                  <a:schemeClr val="accent1"/>
                </a:solidFill>
              </a:rPr>
              <a:t>Prolactinomas</a:t>
            </a:r>
            <a:r>
              <a:rPr lang="en-US" b="1" dirty="0">
                <a:solidFill>
                  <a:schemeClr val="accent1"/>
                </a:solidFill>
              </a:rPr>
              <a:t>, new </a:t>
            </a:r>
            <a:r>
              <a:rPr lang="en-US" b="1" dirty="0" err="1">
                <a:solidFill>
                  <a:schemeClr val="accent1"/>
                </a:solidFill>
              </a:rPr>
              <a:t>england</a:t>
            </a:r>
            <a:r>
              <a:rPr lang="en-US" b="1" dirty="0">
                <a:solidFill>
                  <a:schemeClr val="accent1"/>
                </a:solidFill>
              </a:rPr>
              <a:t> journal </a:t>
            </a:r>
            <a:r>
              <a:rPr lang="en-US" b="1" i="1" dirty="0">
                <a:solidFill>
                  <a:schemeClr val="accent1"/>
                </a:solidFill>
              </a:rPr>
              <a:t>o f </a:t>
            </a:r>
            <a:r>
              <a:rPr lang="en-US" b="1" dirty="0">
                <a:solidFill>
                  <a:schemeClr val="accent1"/>
                </a:solidFill>
              </a:rPr>
              <a:t>medicine,2013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2399877"/>
            <a:ext cx="11508510" cy="4254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1.  </a:t>
            </a:r>
            <a:r>
              <a:rPr lang="en-US" sz="3200" b="1" dirty="0" err="1" smtClean="0">
                <a:solidFill>
                  <a:srgbClr val="C00000"/>
                </a:solidFill>
              </a:rPr>
              <a:t>Bromocriptine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fa-IR" sz="32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first DA,</a:t>
            </a:r>
            <a:r>
              <a:rPr lang="fa-IR" sz="2400" dirty="0" smtClean="0"/>
              <a:t> </a:t>
            </a:r>
            <a:r>
              <a:rPr lang="en-US" sz="2400" dirty="0" smtClean="0"/>
              <a:t>some </a:t>
            </a:r>
            <a:r>
              <a:rPr lang="en-US" sz="2400" dirty="0"/>
              <a:t>patients may continue to use this drug in </a:t>
            </a:r>
            <a:r>
              <a:rPr lang="en-US" sz="2400" dirty="0" smtClean="0"/>
              <a:t>specific situations </a:t>
            </a:r>
            <a:r>
              <a:rPr lang="en-US" sz="2400" dirty="0"/>
              <a:t>(e.g., patients whose symptoms have been well controlled by </a:t>
            </a:r>
            <a:r>
              <a:rPr lang="en-US" sz="2400" u="sng" dirty="0"/>
              <a:t>this drug for many years</a:t>
            </a:r>
            <a:r>
              <a:rPr lang="en-US" sz="2400" dirty="0"/>
              <a:t>, </a:t>
            </a:r>
            <a:r>
              <a:rPr lang="en-US" sz="2400" dirty="0" smtClean="0"/>
              <a:t>in </a:t>
            </a:r>
            <a:r>
              <a:rPr lang="en-US" sz="2400" u="sng" dirty="0" smtClean="0"/>
              <a:t>young </a:t>
            </a:r>
            <a:r>
              <a:rPr lang="en-US" sz="2400" u="sng" dirty="0"/>
              <a:t>women who are planning </a:t>
            </a:r>
            <a:r>
              <a:rPr lang="en-US" sz="2400" dirty="0"/>
              <a:t>a pregnancy </a:t>
            </a:r>
            <a:r>
              <a:rPr lang="en-US" sz="2400" dirty="0" smtClean="0"/>
              <a:t>or </a:t>
            </a:r>
            <a:r>
              <a:rPr lang="en-US" sz="2400" dirty="0"/>
              <a:t>patients with </a:t>
            </a:r>
            <a:r>
              <a:rPr lang="en-US" sz="2400" u="sng" dirty="0">
                <a:solidFill>
                  <a:srgbClr val="C00000"/>
                </a:solidFill>
              </a:rPr>
              <a:t>severe cardiac valve </a:t>
            </a:r>
            <a:r>
              <a:rPr lang="en-US" sz="2400" u="sng" dirty="0" smtClean="0">
                <a:solidFill>
                  <a:srgbClr val="C00000"/>
                </a:solidFill>
              </a:rPr>
              <a:t>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120904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Philippe Chanson, 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4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Clinical Endocrinology &amp; Metabolism,2019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674" y="279509"/>
            <a:ext cx="11970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>
                <a:solidFill>
                  <a:srgbClr val="C00000"/>
                </a:solidFill>
              </a:rPr>
              <a:t>three drugs </a:t>
            </a:r>
            <a:r>
              <a:rPr lang="en-US" sz="2800" dirty="0"/>
              <a:t>currently that are available for this </a:t>
            </a:r>
            <a:r>
              <a:rPr lang="en-US" sz="2800" dirty="0" smtClean="0"/>
              <a:t>indication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most </a:t>
            </a:r>
            <a:r>
              <a:rPr lang="en-US" sz="2800" dirty="0"/>
              <a:t>countries </a:t>
            </a:r>
            <a:r>
              <a:rPr lang="en-US" sz="2800" dirty="0" smtClean="0"/>
              <a:t>are</a:t>
            </a:r>
            <a:r>
              <a:rPr lang="en-US" sz="2000" dirty="0" smtClean="0"/>
              <a:t> :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7089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922798"/>
            <a:ext cx="12108873" cy="4254165"/>
          </a:xfrm>
        </p:spPr>
        <p:txBody>
          <a:bodyPr/>
          <a:lstStyle/>
          <a:p>
            <a:r>
              <a:rPr lang="en-US" sz="2800" dirty="0" smtClean="0"/>
              <a:t>Some </a:t>
            </a:r>
            <a:r>
              <a:rPr lang="en-US" sz="2800" dirty="0"/>
              <a:t>patients experience an </a:t>
            </a:r>
            <a:r>
              <a:rPr lang="en-US" sz="2800" b="1" dirty="0"/>
              <a:t>extremely rapid decrease </a:t>
            </a:r>
            <a:r>
              <a:rPr lang="en-US" sz="2800" dirty="0"/>
              <a:t>in </a:t>
            </a:r>
            <a:r>
              <a:rPr lang="en-US" sz="2800" b="1" dirty="0">
                <a:solidFill>
                  <a:srgbClr val="C00000"/>
                </a:solidFill>
              </a:rPr>
              <a:t>tumor size </a:t>
            </a:r>
            <a:r>
              <a:rPr lang="en-US" sz="2800" dirty="0"/>
              <a:t>with a </a:t>
            </a:r>
            <a:r>
              <a:rPr lang="en-US" sz="2800" b="1" dirty="0"/>
              <a:t>significant improvement </a:t>
            </a:r>
            <a:r>
              <a:rPr lang="en-US" sz="2800" dirty="0"/>
              <a:t>in </a:t>
            </a:r>
            <a:r>
              <a:rPr lang="en-US" sz="2800" b="1" dirty="0">
                <a:solidFill>
                  <a:srgbClr val="C00000"/>
                </a:solidFill>
              </a:rPr>
              <a:t>visual fields </a:t>
            </a:r>
            <a:r>
              <a:rPr lang="en-US" sz="2800" dirty="0"/>
              <a:t>noted </a:t>
            </a:r>
            <a:r>
              <a:rPr lang="en-US" sz="2800" dirty="0">
                <a:solidFill>
                  <a:srgbClr val="C00000"/>
                </a:solidFill>
              </a:rPr>
              <a:t>within 24 - 72 </a:t>
            </a:r>
            <a:r>
              <a:rPr lang="en-US" sz="2800" dirty="0"/>
              <a:t>hours, and changes are already apparent on </a:t>
            </a:r>
            <a:r>
              <a:rPr lang="en-US" sz="2800" dirty="0">
                <a:solidFill>
                  <a:srgbClr val="C00000"/>
                </a:solidFill>
              </a:rPr>
              <a:t>images within 2 </a:t>
            </a:r>
            <a:r>
              <a:rPr lang="en-US" sz="2800" dirty="0" smtClean="0">
                <a:solidFill>
                  <a:srgbClr val="C00000"/>
                </a:solidFill>
              </a:rPr>
              <a:t>weeks.</a:t>
            </a:r>
          </a:p>
          <a:p>
            <a:endParaRPr lang="en-US" sz="2400" dirty="0" smtClean="0"/>
          </a:p>
          <a:p>
            <a:r>
              <a:rPr lang="en-US" sz="2800" dirty="0" smtClean="0"/>
              <a:t>Improvements </a:t>
            </a:r>
            <a:r>
              <a:rPr lang="en-US" sz="2800" dirty="0"/>
              <a:t>in the </a:t>
            </a:r>
            <a:r>
              <a:rPr lang="en-US" sz="2800" b="1" dirty="0">
                <a:solidFill>
                  <a:srgbClr val="C00000"/>
                </a:solidFill>
              </a:rPr>
              <a:t>visual field </a:t>
            </a:r>
            <a:r>
              <a:rPr lang="en-US" sz="2800" dirty="0"/>
              <a:t>generally parallel the changes observed on </a:t>
            </a:r>
            <a:r>
              <a:rPr lang="en-US" sz="2800" b="1" dirty="0">
                <a:solidFill>
                  <a:srgbClr val="C00000"/>
                </a:solidFill>
              </a:rPr>
              <a:t>pituitary images</a:t>
            </a:r>
            <a:r>
              <a:rPr lang="en-US" sz="2800" dirty="0"/>
              <a:t>, whereas the reduction in PRL levels usually precedes any detectable change in tumor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691" y="6369635"/>
            <a:ext cx="115639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Philippe </a:t>
            </a:r>
            <a:r>
              <a:rPr lang="en-US" sz="1400" b="1" dirty="0">
                <a:solidFill>
                  <a:schemeClr val="accent1"/>
                </a:solidFill>
              </a:rPr>
              <a:t>Chanson, </a:t>
            </a:r>
            <a:r>
              <a:rPr lang="en-US" sz="1400" b="1" dirty="0" smtClean="0">
                <a:solidFill>
                  <a:schemeClr val="accent1"/>
                </a:solidFill>
                <a:latin typeface="AdvOT863180fb"/>
              </a:rPr>
              <a:t>The 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epidemiology, diagnosis and treatment </a:t>
            </a:r>
            <a:r>
              <a:rPr lang="en-US" sz="1400" b="1" dirty="0" smtClean="0">
                <a:solidFill>
                  <a:schemeClr val="accent1"/>
                </a:solidFill>
                <a:latin typeface="AdvOT863180fb"/>
              </a:rPr>
              <a:t>of </a:t>
            </a:r>
            <a:r>
              <a:rPr lang="en-US" sz="1400" b="1" dirty="0" err="1" smtClean="0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400" b="1" dirty="0" smtClean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Clinical Endocrinology &amp; Metabolism,2019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“new” agent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cabergoline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" y="1568724"/>
            <a:ext cx="11748655" cy="5126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Is </a:t>
            </a:r>
            <a:r>
              <a:rPr lang="en-US" sz="2400" dirty="0"/>
              <a:t>an ergot derivative that is more (but not strictly) </a:t>
            </a:r>
            <a:r>
              <a:rPr lang="en-US" sz="2400" b="1" dirty="0" smtClean="0">
                <a:solidFill>
                  <a:srgbClr val="C00000"/>
                </a:solidFill>
              </a:rPr>
              <a:t>selective for </a:t>
            </a:r>
            <a:r>
              <a:rPr lang="en-US" sz="2400" b="1" dirty="0">
                <a:solidFill>
                  <a:srgbClr val="C00000"/>
                </a:solidFill>
              </a:rPr>
              <a:t>D2R </a:t>
            </a:r>
            <a:r>
              <a:rPr lang="en-US" sz="2400" dirty="0"/>
              <a:t>and has a long duration of action, which permits </a:t>
            </a:r>
            <a:r>
              <a:rPr lang="en-US" sz="2400" b="1" dirty="0"/>
              <a:t>once or twice weekly </a:t>
            </a:r>
            <a:r>
              <a:rPr lang="en-US" sz="2400" dirty="0"/>
              <a:t>administration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Most patients </a:t>
            </a:r>
            <a:r>
              <a:rPr lang="en-US" sz="2400" dirty="0"/>
              <a:t>are successfully treated with weekly doses of 0.5 or 1 mg, but a few will require doses </a:t>
            </a:r>
            <a:r>
              <a:rPr lang="en-US" sz="2400" dirty="0" smtClean="0"/>
              <a:t>of 3.5 </a:t>
            </a:r>
            <a:r>
              <a:rPr lang="en-US" sz="2400" dirty="0"/>
              <a:t>mg to control their </a:t>
            </a:r>
            <a:r>
              <a:rPr lang="en-US" sz="2400" dirty="0" smtClean="0"/>
              <a:t>symptoms.</a:t>
            </a:r>
          </a:p>
          <a:p>
            <a:pPr marL="0" indent="0">
              <a:buNone/>
            </a:pPr>
            <a:r>
              <a:rPr lang="en-US" sz="2400" dirty="0"/>
              <a:t>Approximately </a:t>
            </a:r>
            <a:r>
              <a:rPr lang="en-US" sz="2400" dirty="0" smtClean="0"/>
              <a:t>80- 90</a:t>
            </a:r>
            <a:r>
              <a:rPr lang="en-US" sz="2400" dirty="0"/>
              <a:t>% of patients present a rapid response (</a:t>
            </a:r>
            <a:r>
              <a:rPr lang="en-US" sz="2400" dirty="0" smtClean="0"/>
              <a:t>within </a:t>
            </a:r>
            <a:r>
              <a:rPr lang="en-US" sz="2400" dirty="0"/>
              <a:t>3 months) to low doses of </a:t>
            </a:r>
            <a:r>
              <a:rPr lang="en-US" sz="2400" dirty="0" err="1"/>
              <a:t>cabergoline</a:t>
            </a:r>
            <a:r>
              <a:rPr lang="en-US" sz="2400" dirty="0"/>
              <a:t> (less than 2.0 mg/week) and exhibit good </a:t>
            </a:r>
            <a:r>
              <a:rPr lang="en-US" sz="2400" dirty="0" smtClean="0"/>
              <a:t>tolerability</a:t>
            </a:r>
          </a:p>
          <a:p>
            <a:r>
              <a:rPr lang="en-US" sz="2400" dirty="0" smtClean="0"/>
              <a:t>Thus</a:t>
            </a:r>
            <a:r>
              <a:rPr lang="en-US" sz="2400" dirty="0"/>
              <a:t>, </a:t>
            </a:r>
            <a:r>
              <a:rPr lang="en-US" sz="2400" dirty="0" err="1"/>
              <a:t>cabergoline</a:t>
            </a:r>
            <a:r>
              <a:rPr lang="en-US" sz="2400" dirty="0"/>
              <a:t> is certainly the </a:t>
            </a:r>
            <a:r>
              <a:rPr lang="en-US" sz="2400" b="1" dirty="0" smtClean="0">
                <a:solidFill>
                  <a:srgbClr val="C00000"/>
                </a:solidFill>
              </a:rPr>
              <a:t>most effective </a:t>
            </a:r>
            <a:r>
              <a:rPr lang="en-US" sz="2400" b="1" dirty="0">
                <a:solidFill>
                  <a:srgbClr val="C00000"/>
                </a:solidFill>
              </a:rPr>
              <a:t>compound </a:t>
            </a:r>
            <a:r>
              <a:rPr lang="en-US" sz="2400" dirty="0"/>
              <a:t>to treat </a:t>
            </a:r>
            <a:r>
              <a:rPr lang="en-US" sz="2400" dirty="0" err="1"/>
              <a:t>prolactinomas</a:t>
            </a:r>
            <a:r>
              <a:rPr lang="en-US" sz="2400" dirty="0"/>
              <a:t>, and provides </a:t>
            </a:r>
            <a:r>
              <a:rPr lang="en-US" sz="2400" b="1" dirty="0">
                <a:solidFill>
                  <a:srgbClr val="C00000"/>
                </a:solidFill>
              </a:rPr>
              <a:t>good patient compliance </a:t>
            </a:r>
            <a:r>
              <a:rPr lang="en-US" sz="2400" dirty="0"/>
              <a:t>with </a:t>
            </a:r>
            <a:r>
              <a:rPr lang="en-US" sz="2400" dirty="0" smtClean="0"/>
              <a:t>long-term treatment </a:t>
            </a:r>
            <a:r>
              <a:rPr lang="en-US" sz="2400" dirty="0"/>
              <a:t>regimens.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036" y="6356350"/>
            <a:ext cx="115639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Philippe </a:t>
            </a:r>
            <a:r>
              <a:rPr lang="en-US" sz="1400" b="1" dirty="0">
                <a:solidFill>
                  <a:schemeClr val="accent1"/>
                </a:solidFill>
              </a:rPr>
              <a:t>Chanson, </a:t>
            </a:r>
            <a:r>
              <a:rPr lang="en-US" sz="1400" b="1" dirty="0" smtClean="0">
                <a:solidFill>
                  <a:schemeClr val="accent1"/>
                </a:solidFill>
                <a:latin typeface="AdvOT863180fb"/>
              </a:rPr>
              <a:t>The </a:t>
            </a:r>
            <a:r>
              <a:rPr lang="en-US" sz="1400" b="1" dirty="0">
                <a:solidFill>
                  <a:schemeClr val="accent1"/>
                </a:solidFill>
                <a:latin typeface="AdvOT863180fb"/>
              </a:rPr>
              <a:t>epidemiology, diagnosis and treatment </a:t>
            </a:r>
            <a:r>
              <a:rPr lang="en-US" sz="1400" b="1" dirty="0" smtClean="0">
                <a:solidFill>
                  <a:schemeClr val="accent1"/>
                </a:solidFill>
                <a:latin typeface="AdvOT863180fb"/>
              </a:rPr>
              <a:t>of </a:t>
            </a:r>
            <a:r>
              <a:rPr lang="en-US" sz="1400" b="1" dirty="0" err="1" smtClean="0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400" b="1" dirty="0" smtClean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Clinical Endocrinology &amp; Metabolism,2019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00" y="1666652"/>
            <a:ext cx="6567054" cy="48722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Selective </a:t>
            </a:r>
            <a:r>
              <a:rPr lang="en-US" sz="2400" b="1" dirty="0">
                <a:solidFill>
                  <a:srgbClr val="C00000"/>
                </a:solidFill>
              </a:rPr>
              <a:t>D2R </a:t>
            </a:r>
            <a:r>
              <a:rPr lang="en-US" sz="2400" b="1" dirty="0" smtClean="0">
                <a:solidFill>
                  <a:srgbClr val="C00000"/>
                </a:solidFill>
              </a:rPr>
              <a:t>activity</a:t>
            </a:r>
            <a:r>
              <a:rPr lang="en-US" sz="2400" dirty="0" smtClean="0"/>
              <a:t>, Therapeutic doses </a:t>
            </a:r>
            <a:r>
              <a:rPr lang="en-US" sz="2400" dirty="0"/>
              <a:t>range from </a:t>
            </a:r>
            <a:r>
              <a:rPr lang="en-US" sz="2400" b="1" dirty="0"/>
              <a:t>0.075 to 0.600 m</a:t>
            </a:r>
            <a:r>
              <a:rPr lang="en-US" sz="2400" b="1" dirty="0" smtClean="0"/>
              <a:t>g </a:t>
            </a:r>
            <a:r>
              <a:rPr lang="en-US" sz="2400" b="1" dirty="0"/>
              <a:t>once daily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Its efficacy </a:t>
            </a:r>
            <a:r>
              <a:rPr lang="en-US" sz="2400" dirty="0" smtClean="0"/>
              <a:t>is similar to </a:t>
            </a:r>
            <a:r>
              <a:rPr lang="en-US" sz="2400" dirty="0" err="1" smtClean="0"/>
              <a:t>bromocriptine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Adverse </a:t>
            </a:r>
            <a:r>
              <a:rPr lang="en-US" sz="2400" b="1" dirty="0">
                <a:solidFill>
                  <a:srgbClr val="C00000"/>
                </a:solidFill>
              </a:rPr>
              <a:t>effects </a:t>
            </a:r>
            <a:r>
              <a:rPr lang="en-US" sz="2400" dirty="0"/>
              <a:t>occur </a:t>
            </a:r>
            <a:r>
              <a:rPr lang="en-US" sz="2400" u="sng" dirty="0" smtClean="0"/>
              <a:t>less frequently </a:t>
            </a:r>
            <a:r>
              <a:rPr lang="en-US" sz="2400" dirty="0"/>
              <a:t>than with </a:t>
            </a:r>
            <a:r>
              <a:rPr lang="en-US" sz="2400" dirty="0" err="1"/>
              <a:t>bromocriptine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likely because of the </a:t>
            </a:r>
            <a:r>
              <a:rPr lang="en-US" sz="2400" b="1" dirty="0">
                <a:solidFill>
                  <a:srgbClr val="C00000"/>
                </a:solidFill>
              </a:rPr>
              <a:t>more specific D2R </a:t>
            </a:r>
            <a:r>
              <a:rPr lang="en-US" sz="2400" dirty="0"/>
              <a:t>affinity and </a:t>
            </a:r>
            <a:r>
              <a:rPr lang="en-US" sz="2400" b="1" dirty="0" smtClean="0">
                <a:solidFill>
                  <a:srgbClr val="C00000"/>
                </a:solidFill>
              </a:rPr>
              <a:t>no </a:t>
            </a:r>
            <a:r>
              <a:rPr lang="en-US" sz="2400" dirty="0" smtClean="0"/>
              <a:t>intrinsic </a:t>
            </a:r>
            <a:r>
              <a:rPr lang="en-US" sz="2400" dirty="0"/>
              <a:t>agonist activity towards </a:t>
            </a:r>
            <a:r>
              <a:rPr lang="en-US" sz="2400" b="1" dirty="0">
                <a:solidFill>
                  <a:srgbClr val="C00000"/>
                </a:solidFill>
              </a:rPr>
              <a:t>5-HT2B receptors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691" y="6369635"/>
            <a:ext cx="11563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The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epidemiology, diagnosis and treatment 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of </a:t>
            </a:r>
            <a:r>
              <a:rPr lang="en-US" sz="1600" b="1" dirty="0" err="1" smtClean="0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Clinical Endocrinology &amp; Metabolism,2019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243" y="621206"/>
            <a:ext cx="2639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Quinagolide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54" y="1463040"/>
            <a:ext cx="5198665" cy="5082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medical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26" y="1622066"/>
            <a:ext cx="10177670" cy="455489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Usually, the DA is </a:t>
            </a:r>
            <a:r>
              <a:rPr lang="en-US" sz="2400" b="1" dirty="0"/>
              <a:t>initiated at a low dose</a:t>
            </a:r>
            <a:r>
              <a:rPr lang="en-US" sz="2400" dirty="0"/>
              <a:t> (typically </a:t>
            </a:r>
            <a:r>
              <a:rPr lang="en-US" sz="2400" dirty="0" smtClean="0"/>
              <a:t>0.25- 0.5 </a:t>
            </a:r>
            <a:r>
              <a:rPr lang="en-US" sz="2400" dirty="0"/>
              <a:t>mg of </a:t>
            </a:r>
            <a:r>
              <a:rPr lang="en-US" sz="2400" dirty="0" err="1"/>
              <a:t>cabergoline</a:t>
            </a:r>
            <a:r>
              <a:rPr lang="en-US" sz="2400" dirty="0"/>
              <a:t> once or </a:t>
            </a:r>
            <a:r>
              <a:rPr lang="en-US" sz="2400" dirty="0" smtClean="0"/>
              <a:t>twice weekly</a:t>
            </a:r>
            <a:r>
              <a:rPr lang="en-US" sz="2400" dirty="0"/>
              <a:t>), and the dose is escalated at </a:t>
            </a:r>
            <a:r>
              <a:rPr lang="en-US" sz="2400" dirty="0" smtClean="0">
                <a:solidFill>
                  <a:srgbClr val="C00000"/>
                </a:solidFill>
              </a:rPr>
              <a:t>1-3 </a:t>
            </a:r>
            <a:r>
              <a:rPr lang="en-US" sz="2400" dirty="0">
                <a:solidFill>
                  <a:srgbClr val="C00000"/>
                </a:solidFill>
              </a:rPr>
              <a:t>monthly intervals </a:t>
            </a:r>
            <a:r>
              <a:rPr lang="en-US" sz="2400" dirty="0"/>
              <a:t>according to PRL levels and the reduction </a:t>
            </a:r>
            <a:r>
              <a:rPr lang="en-US" sz="2400" dirty="0" smtClean="0"/>
              <a:t>in tumor size.</a:t>
            </a:r>
          </a:p>
          <a:p>
            <a:pPr marL="0" indent="0">
              <a:buNone/>
            </a:pPr>
            <a:r>
              <a:rPr lang="en-US" sz="3000" b="1" i="1" u="sng" dirty="0" smtClean="0">
                <a:solidFill>
                  <a:srgbClr val="C00000"/>
                </a:solidFill>
              </a:rPr>
              <a:t>Fixed-dose:</a:t>
            </a:r>
          </a:p>
          <a:p>
            <a:r>
              <a:rPr lang="en-US" sz="2400" dirty="0" smtClean="0"/>
              <a:t>According </a:t>
            </a:r>
            <a:r>
              <a:rPr lang="en-US" sz="2400" dirty="0"/>
              <a:t>to </a:t>
            </a:r>
            <a:r>
              <a:rPr lang="en-US" sz="2400" dirty="0" smtClean="0"/>
              <a:t>ES guidelines</a:t>
            </a:r>
            <a:r>
              <a:rPr lang="en-US" sz="2400" dirty="0"/>
              <a:t>, once the PRL level has been </a:t>
            </a:r>
            <a:r>
              <a:rPr lang="en-US" sz="2400" dirty="0" smtClean="0"/>
              <a:t>normalized and </a:t>
            </a:r>
            <a:r>
              <a:rPr lang="en-US" sz="2400" dirty="0"/>
              <a:t>tumor volume has decreased, DA therapy (sometimes at high doses) should be continued for </a:t>
            </a:r>
            <a:r>
              <a:rPr lang="en-US" sz="2400" dirty="0" smtClean="0"/>
              <a:t>a minimum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C00000"/>
                </a:solidFill>
              </a:rPr>
              <a:t>two years </a:t>
            </a:r>
            <a:r>
              <a:rPr lang="en-US" sz="2400" dirty="0" smtClean="0"/>
              <a:t>before </a:t>
            </a:r>
            <a:r>
              <a:rPr lang="en-US" sz="2400" dirty="0"/>
              <a:t>attempting treatment withdrawal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3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De-escalation: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Gradually taper </a:t>
            </a:r>
            <a:r>
              <a:rPr lang="en-US" sz="2400" dirty="0"/>
              <a:t>the DA dose to the minimum concentration required to maintain both a normal PRL level </a:t>
            </a:r>
            <a:r>
              <a:rPr lang="en-US" sz="2400" dirty="0" smtClean="0"/>
              <a:t>and control </a:t>
            </a:r>
            <a:r>
              <a:rPr lang="en-US" sz="2400" dirty="0"/>
              <a:t>the tumor </a:t>
            </a:r>
            <a:r>
              <a:rPr lang="en-US" sz="2400" dirty="0" smtClean="0"/>
              <a:t>volume.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691" y="6369635"/>
            <a:ext cx="11563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The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epidemiology, diagnosis and treatment 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of </a:t>
            </a:r>
            <a:r>
              <a:rPr lang="en-US" sz="1600" b="1" dirty="0" err="1" smtClean="0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Clinical Endocrinology &amp; Metabolism,2019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Short-term side </a:t>
            </a:r>
            <a:r>
              <a:rPr lang="en-US" dirty="0" smtClean="0">
                <a:solidFill>
                  <a:schemeClr val="accent1"/>
                </a:solidFill>
              </a:rPr>
              <a:t>effects: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8" y="1922798"/>
            <a:ext cx="11610262" cy="4254165"/>
          </a:xfrm>
        </p:spPr>
        <p:txBody>
          <a:bodyPr>
            <a:norm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ausea </a:t>
            </a:r>
            <a:r>
              <a:rPr lang="en-US" sz="2400" dirty="0"/>
              <a:t>and vomiting, </a:t>
            </a:r>
            <a:r>
              <a:rPr lang="en-US" sz="2400" b="1" dirty="0" smtClean="0"/>
              <a:t>postural hypotension</a:t>
            </a:r>
            <a:r>
              <a:rPr lang="en-US" sz="2400" dirty="0" smtClean="0"/>
              <a:t>, dizziness</a:t>
            </a:r>
            <a:r>
              <a:rPr lang="en-US" sz="2400" dirty="0"/>
              <a:t>, </a:t>
            </a:r>
            <a:r>
              <a:rPr lang="en-US" sz="2400" b="1" dirty="0"/>
              <a:t>headache</a:t>
            </a:r>
            <a:r>
              <a:rPr lang="en-US" sz="2400" dirty="0"/>
              <a:t>, nasal stuffiness </a:t>
            </a:r>
            <a:r>
              <a:rPr lang="en-US" sz="2400" dirty="0" smtClean="0"/>
              <a:t>and </a:t>
            </a:r>
            <a:r>
              <a:rPr lang="en-US" sz="2400" b="1" dirty="0" smtClean="0"/>
              <a:t>Raynaud's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short-term </a:t>
            </a:r>
            <a:r>
              <a:rPr lang="en-US" sz="2400" dirty="0" smtClean="0"/>
              <a:t>side effects </a:t>
            </a:r>
            <a:r>
              <a:rPr lang="en-US" sz="2400" dirty="0"/>
              <a:t>are related to a parallel </a:t>
            </a:r>
            <a:r>
              <a:rPr lang="en-US" sz="2400" b="1" dirty="0">
                <a:solidFill>
                  <a:srgbClr val="C00000"/>
                </a:solidFill>
              </a:rPr>
              <a:t>activation of 5-HT1R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D1R </a:t>
            </a:r>
            <a:r>
              <a:rPr lang="en-US" sz="2400" dirty="0"/>
              <a:t>receptors, and </a:t>
            </a:r>
            <a:r>
              <a:rPr lang="en-US" sz="2400" dirty="0" smtClean="0"/>
              <a:t>are much </a:t>
            </a:r>
            <a:r>
              <a:rPr lang="en-US" sz="2400" b="1" dirty="0" smtClean="0">
                <a:solidFill>
                  <a:srgbClr val="C00000"/>
                </a:solidFill>
              </a:rPr>
              <a:t>more common with </a:t>
            </a:r>
            <a:r>
              <a:rPr lang="en-US" sz="2400" b="1" dirty="0" err="1" smtClean="0">
                <a:solidFill>
                  <a:srgbClr val="C00000"/>
                </a:solidFill>
              </a:rPr>
              <a:t>bromocriptine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than with </a:t>
            </a:r>
            <a:r>
              <a:rPr lang="en-US" sz="2400" dirty="0" err="1"/>
              <a:t>cabergoline</a:t>
            </a:r>
            <a:r>
              <a:rPr lang="en-US" sz="2400" dirty="0"/>
              <a:t> or </a:t>
            </a:r>
            <a:r>
              <a:rPr lang="en-US" sz="2400" dirty="0" err="1"/>
              <a:t>quinagolide</a:t>
            </a:r>
            <a:r>
              <a:rPr lang="en-US" sz="2400" dirty="0"/>
              <a:t> </a:t>
            </a:r>
            <a:r>
              <a:rPr lang="en-US" sz="2400" dirty="0" smtClean="0"/>
              <a:t>, </a:t>
            </a:r>
            <a:r>
              <a:rPr lang="en-US" sz="2400" dirty="0"/>
              <a:t>likely because of a </a:t>
            </a:r>
            <a:r>
              <a:rPr lang="en-US" sz="2400" b="1" u="sng" dirty="0">
                <a:solidFill>
                  <a:srgbClr val="C00000"/>
                </a:solidFill>
              </a:rPr>
              <a:t>shorter half-life </a:t>
            </a:r>
            <a:r>
              <a:rPr lang="en-US" sz="2400" dirty="0"/>
              <a:t>and </a:t>
            </a: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C00000"/>
                </a:solidFill>
              </a:rPr>
              <a:t>less </a:t>
            </a:r>
            <a:r>
              <a:rPr lang="en-US" sz="2400" b="1" dirty="0">
                <a:solidFill>
                  <a:srgbClr val="C00000"/>
                </a:solidFill>
              </a:rPr>
              <a:t>specific D2R </a:t>
            </a:r>
            <a:r>
              <a:rPr lang="en-US" sz="2400" dirty="0"/>
              <a:t>agonist activity.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most patients, these side effects </a:t>
            </a:r>
            <a:r>
              <a:rPr lang="en-US" sz="2400" dirty="0" smtClean="0"/>
              <a:t>are moderate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subside with time</a:t>
            </a:r>
            <a:r>
              <a:rPr lang="en-US" sz="2400" dirty="0"/>
              <a:t>.</a:t>
            </a:r>
          </a:p>
          <a:p>
            <a:r>
              <a:rPr lang="en-US" sz="2400" dirty="0"/>
              <a:t>They can be minimized by introducing the drug </a:t>
            </a:r>
            <a:r>
              <a:rPr lang="en-US" sz="2400" b="1" dirty="0">
                <a:solidFill>
                  <a:srgbClr val="C00000"/>
                </a:solidFill>
              </a:rPr>
              <a:t>at a low dose at bedtime</a:t>
            </a:r>
            <a:r>
              <a:rPr lang="en-US" sz="2400" dirty="0"/>
              <a:t>, taking it with food, and </a:t>
            </a:r>
            <a:r>
              <a:rPr lang="en-US" sz="2400" dirty="0" smtClean="0"/>
              <a:t>then escalating </a:t>
            </a:r>
            <a:r>
              <a:rPr lang="en-US" sz="2400" dirty="0"/>
              <a:t>the dose </a:t>
            </a:r>
            <a:r>
              <a:rPr lang="en-US" sz="2400" b="1" dirty="0">
                <a:solidFill>
                  <a:srgbClr val="C00000"/>
                </a:solidFill>
              </a:rPr>
              <a:t>very </a:t>
            </a:r>
            <a:r>
              <a:rPr lang="en-US" sz="2400" b="1" dirty="0" smtClean="0">
                <a:solidFill>
                  <a:srgbClr val="C00000"/>
                </a:solidFill>
              </a:rPr>
              <a:t>gradually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691" y="6369635"/>
            <a:ext cx="11563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The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epidemiology, diagnosis and treatment 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of </a:t>
            </a:r>
            <a:r>
              <a:rPr lang="en-US" sz="1600" b="1" dirty="0" err="1" smtClean="0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 smtClean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Clinical Endocrinology &amp; Metabolism,2019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                    Short-term </a:t>
            </a:r>
            <a:r>
              <a:rPr lang="en-US" dirty="0">
                <a:solidFill>
                  <a:schemeClr val="accent1"/>
                </a:solidFill>
              </a:rPr>
              <a:t>side effects: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36" y="1276937"/>
            <a:ext cx="11399982" cy="48289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CSF </a:t>
            </a:r>
            <a:r>
              <a:rPr lang="en-US" sz="2800" b="1" dirty="0">
                <a:solidFill>
                  <a:schemeClr val="accent1"/>
                </a:solidFill>
              </a:rPr>
              <a:t>rhinorrhea </a:t>
            </a:r>
            <a:r>
              <a:rPr lang="en-US" sz="2400" dirty="0"/>
              <a:t>has been reported during treatment of a large invasive </a:t>
            </a:r>
            <a:r>
              <a:rPr lang="en-US" sz="2400" b="1" dirty="0" err="1" smtClean="0">
                <a:solidFill>
                  <a:srgbClr val="C00000"/>
                </a:solidFill>
              </a:rPr>
              <a:t>macro</a:t>
            </a:r>
            <a:r>
              <a:rPr lang="en-US" sz="2400" dirty="0" err="1" smtClean="0"/>
              <a:t>prolactinoma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 err="1"/>
              <a:t>bromocriptine</a:t>
            </a:r>
            <a:r>
              <a:rPr lang="en-US" sz="2400" dirty="0"/>
              <a:t> or </a:t>
            </a:r>
            <a:r>
              <a:rPr lang="en-US" sz="2400" dirty="0" err="1"/>
              <a:t>cabergoline</a:t>
            </a:r>
            <a:r>
              <a:rPr lang="en-US" sz="2400" dirty="0"/>
              <a:t>. This complication is due </a:t>
            </a:r>
            <a:r>
              <a:rPr lang="en-US" sz="2400" b="1" dirty="0"/>
              <a:t>to rapid tumor </a:t>
            </a:r>
            <a:r>
              <a:rPr lang="en-US" sz="2400" b="1" dirty="0" smtClean="0"/>
              <a:t>shrinkage</a:t>
            </a:r>
            <a:r>
              <a:rPr lang="en-US" sz="2400" dirty="0" smtClean="0"/>
              <a:t>, partially </a:t>
            </a:r>
            <a:r>
              <a:rPr lang="en-US" sz="2400" dirty="0"/>
              <a:t>removing the </a:t>
            </a:r>
            <a:r>
              <a:rPr lang="en-US" sz="2400" b="1" dirty="0">
                <a:solidFill>
                  <a:schemeClr val="accent1"/>
                </a:solidFill>
              </a:rPr>
              <a:t>“cork” </a:t>
            </a:r>
            <a:r>
              <a:rPr lang="en-US" sz="2400" dirty="0"/>
              <a:t>that was formed by the adenoma to cover the tumor-induced defect </a:t>
            </a:r>
            <a:r>
              <a:rPr lang="en-US" sz="2400" dirty="0" smtClean="0"/>
              <a:t>in the </a:t>
            </a:r>
            <a:r>
              <a:rPr lang="en-US" sz="2400" dirty="0"/>
              <a:t>skull </a:t>
            </a:r>
            <a:r>
              <a:rPr lang="en-US" sz="2400" dirty="0" smtClean="0"/>
              <a:t>base. </a:t>
            </a:r>
          </a:p>
          <a:p>
            <a:r>
              <a:rPr lang="en-US" sz="2400" dirty="0" smtClean="0"/>
              <a:t>A </a:t>
            </a:r>
            <a:r>
              <a:rPr lang="en-US" sz="2400" b="1" dirty="0">
                <a:solidFill>
                  <a:srgbClr val="C00000"/>
                </a:solidFill>
              </a:rPr>
              <a:t>reduction in the dose </a:t>
            </a:r>
            <a:r>
              <a:rPr lang="en-US" sz="2400" dirty="0"/>
              <a:t>but </a:t>
            </a:r>
            <a:r>
              <a:rPr lang="en-US" sz="2400" b="1" dirty="0"/>
              <a:t>not discontinuation </a:t>
            </a:r>
            <a:r>
              <a:rPr lang="en-US" sz="2400" dirty="0"/>
              <a:t>of the DA is advocated in </a:t>
            </a:r>
            <a:r>
              <a:rPr lang="en-US" sz="2400" dirty="0" smtClean="0"/>
              <a:t>these patients </a:t>
            </a:r>
            <a:r>
              <a:rPr lang="en-US" sz="2400" dirty="0"/>
              <a:t>to achieve </a:t>
            </a:r>
            <a:r>
              <a:rPr lang="en-US" sz="2400" b="1" u="sng" dirty="0">
                <a:solidFill>
                  <a:srgbClr val="C00000"/>
                </a:solidFill>
              </a:rPr>
              <a:t>mild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reexpansion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of the adenoma and </a:t>
            </a:r>
            <a:r>
              <a:rPr lang="en-US" sz="2400" dirty="0" err="1"/>
              <a:t>obturation</a:t>
            </a:r>
            <a:r>
              <a:rPr lang="en-US" sz="2400" dirty="0"/>
              <a:t> of the </a:t>
            </a:r>
            <a:r>
              <a:rPr lang="en-US" sz="2400" dirty="0" smtClean="0"/>
              <a:t>breach (1).</a:t>
            </a:r>
          </a:p>
          <a:p>
            <a:r>
              <a:rPr lang="en-US" sz="2400" dirty="0"/>
              <a:t>Although uncommon, </a:t>
            </a:r>
            <a:r>
              <a:rPr lang="en-US" sz="2400" b="1" dirty="0">
                <a:solidFill>
                  <a:srgbClr val="C00000"/>
                </a:solidFill>
              </a:rPr>
              <a:t>early recognition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neurosurgical evaluation </a:t>
            </a:r>
            <a:r>
              <a:rPr lang="en-US" sz="2400" dirty="0"/>
              <a:t>of this complication is important because of the potential risk of </a:t>
            </a:r>
            <a:r>
              <a:rPr lang="en-US" sz="2400" b="1" dirty="0">
                <a:solidFill>
                  <a:srgbClr val="C00000"/>
                </a:solidFill>
              </a:rPr>
              <a:t>bacterial </a:t>
            </a:r>
            <a:r>
              <a:rPr lang="en-US" sz="2400" b="1" dirty="0" smtClean="0">
                <a:solidFill>
                  <a:srgbClr val="C00000"/>
                </a:solidFill>
              </a:rPr>
              <a:t>meningitis </a:t>
            </a:r>
            <a:r>
              <a:rPr lang="en-US" sz="2400" dirty="0" smtClean="0"/>
              <a:t>(2)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1. 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2. Up to date 2019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27" y="659444"/>
            <a:ext cx="10515600" cy="63719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Long-term side </a:t>
            </a:r>
            <a:r>
              <a:rPr lang="en-US" sz="4000" dirty="0" smtClean="0">
                <a:solidFill>
                  <a:schemeClr val="accent1"/>
                </a:solidFill>
              </a:rPr>
              <a:t>effects: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63" y="1502797"/>
            <a:ext cx="11812155" cy="31732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A more concerning issue that </a:t>
            </a:r>
            <a:r>
              <a:rPr lang="en-US" sz="2600" dirty="0" smtClean="0"/>
              <a:t>has </a:t>
            </a:r>
            <a:r>
              <a:rPr lang="en-US" sz="2600" dirty="0"/>
              <a:t>been the </a:t>
            </a:r>
            <a:r>
              <a:rPr lang="en-US" sz="2600" dirty="0" smtClean="0"/>
              <a:t>possible association </a:t>
            </a:r>
            <a:r>
              <a:rPr lang="en-US" sz="2600" b="1" dirty="0">
                <a:solidFill>
                  <a:srgbClr val="C00000"/>
                </a:solidFill>
              </a:rPr>
              <a:t>between the long-term </a:t>
            </a:r>
            <a:r>
              <a:rPr lang="en-US" sz="2600" dirty="0"/>
              <a:t>use of </a:t>
            </a:r>
            <a:r>
              <a:rPr lang="en-US" sz="2600" dirty="0" err="1"/>
              <a:t>bromocriptine</a:t>
            </a:r>
            <a:r>
              <a:rPr lang="en-US" sz="2600" dirty="0"/>
              <a:t> or </a:t>
            </a:r>
            <a:r>
              <a:rPr lang="en-US" sz="2600" dirty="0" err="1"/>
              <a:t>cabergoline</a:t>
            </a:r>
            <a:r>
              <a:rPr lang="en-US" sz="2600" dirty="0"/>
              <a:t> </a:t>
            </a:r>
            <a:r>
              <a:rPr lang="en-US" sz="2600" dirty="0" smtClean="0"/>
              <a:t>and </a:t>
            </a:r>
            <a:r>
              <a:rPr lang="en-US" sz="2600" b="1" dirty="0" smtClean="0">
                <a:solidFill>
                  <a:srgbClr val="C00000"/>
                </a:solidFill>
              </a:rPr>
              <a:t>cardiac valve disease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The </a:t>
            </a:r>
            <a:r>
              <a:rPr lang="en-US" sz="2600" dirty="0"/>
              <a:t>risk is mainly </a:t>
            </a:r>
            <a:r>
              <a:rPr lang="en-US" sz="2600" b="1" dirty="0">
                <a:solidFill>
                  <a:srgbClr val="C00000"/>
                </a:solidFill>
              </a:rPr>
              <a:t>related to </a:t>
            </a:r>
            <a:r>
              <a:rPr lang="en-US" sz="2600" dirty="0"/>
              <a:t>the </a:t>
            </a:r>
            <a:r>
              <a:rPr lang="en-US" sz="2600" dirty="0" smtClean="0"/>
              <a:t>variable </a:t>
            </a:r>
            <a:r>
              <a:rPr lang="en-US" sz="2600" dirty="0"/>
              <a:t>intrinsic </a:t>
            </a:r>
            <a:r>
              <a:rPr lang="en-US" sz="2600" dirty="0" smtClean="0"/>
              <a:t>agonist properties </a:t>
            </a:r>
            <a:r>
              <a:rPr lang="en-US" sz="2600" dirty="0"/>
              <a:t>of some DAs for the serotoninergic </a:t>
            </a:r>
            <a:r>
              <a:rPr lang="en-US" sz="2600" b="1" dirty="0">
                <a:solidFill>
                  <a:srgbClr val="C00000"/>
                </a:solidFill>
              </a:rPr>
              <a:t>5-HT2B</a:t>
            </a:r>
            <a:r>
              <a:rPr lang="en-US" sz="2600" dirty="0"/>
              <a:t> cardiac receptors present in </a:t>
            </a:r>
            <a:r>
              <a:rPr lang="en-US" sz="2600" b="1" dirty="0">
                <a:solidFill>
                  <a:srgbClr val="C00000"/>
                </a:solidFill>
              </a:rPr>
              <a:t>heart </a:t>
            </a:r>
            <a:r>
              <a:rPr lang="en-US" sz="2600" b="1" dirty="0" smtClean="0">
                <a:solidFill>
                  <a:srgbClr val="C00000"/>
                </a:solidFill>
              </a:rPr>
              <a:t>valves</a:t>
            </a:r>
            <a:r>
              <a:rPr lang="en-US" sz="2600" dirty="0" smtClean="0"/>
              <a:t>.</a:t>
            </a:r>
            <a:endParaRPr lang="en-US" sz="26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962" y="4676017"/>
            <a:ext cx="9581322" cy="1200329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Higher risks </a:t>
            </a:r>
            <a:r>
              <a:rPr lang="en-US" sz="2400" dirty="0"/>
              <a:t>were observed for patients treated </a:t>
            </a:r>
            <a:r>
              <a:rPr lang="en-US" sz="2400" dirty="0" smtClean="0"/>
              <a:t>with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cabergoline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than </a:t>
            </a:r>
            <a:r>
              <a:rPr lang="en-US" sz="2400" dirty="0" err="1"/>
              <a:t>bromocriptine</a:t>
            </a:r>
            <a:r>
              <a:rPr lang="en-US" sz="2400" dirty="0"/>
              <a:t>, and the risks appeared to be negligible for patients treated with </a:t>
            </a:r>
            <a:r>
              <a:rPr lang="en-US" sz="2400" dirty="0" err="1"/>
              <a:t>quinagolide</a:t>
            </a:r>
            <a:r>
              <a:rPr lang="en-US" sz="24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79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20438" cy="3748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160" y="1966421"/>
            <a:ext cx="4147127" cy="70762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1562" y="5336480"/>
            <a:ext cx="11369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In this study only identified an association between “</a:t>
            </a:r>
            <a:r>
              <a:rPr lang="en-US" sz="2800" b="1" smtClean="0">
                <a:solidFill>
                  <a:srgbClr val="C00000"/>
                </a:solidFill>
              </a:rPr>
              <a:t>low-dose</a:t>
            </a:r>
            <a:r>
              <a:rPr lang="en-US" sz="2800" smtClean="0"/>
              <a:t>” cabergoline treatment for hyperprolactinemia and an increased prevalence of </a:t>
            </a:r>
            <a:r>
              <a:rPr lang="en-US" sz="2800" b="1" smtClean="0">
                <a:solidFill>
                  <a:srgbClr val="C00000"/>
                </a:solidFill>
              </a:rPr>
              <a:t>mild to moderate TR</a:t>
            </a:r>
            <a:r>
              <a:rPr lang="en-US" sz="2800" smtClean="0"/>
              <a:t>, </a:t>
            </a:r>
            <a:r>
              <a:rPr lang="en-US" sz="2800" u="sng" smtClean="0"/>
              <a:t>without any clinical consequences</a:t>
            </a:r>
            <a:r>
              <a:rPr lang="en-US" sz="1400" u="sng" smtClean="0"/>
              <a:t>.</a:t>
            </a:r>
            <a:endParaRPr lang="en-US" sz="1400" u="sng" dirty="0"/>
          </a:p>
        </p:txBody>
      </p:sp>
      <p:sp>
        <p:nvSpPr>
          <p:cNvPr id="2" name="Rectangle 1"/>
          <p:cNvSpPr/>
          <p:nvPr/>
        </p:nvSpPr>
        <p:spPr>
          <a:xfrm>
            <a:off x="71563" y="3973217"/>
            <a:ext cx="11369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OTfe83be88"/>
              </a:rPr>
              <a:t>In this study, we performed a meta-analysis using </a:t>
            </a:r>
            <a:r>
              <a:rPr lang="en-US" sz="2400" dirty="0" smtClean="0">
                <a:latin typeface="AdvOTfe83be88"/>
              </a:rPr>
              <a:t>extracted data </a:t>
            </a:r>
            <a:r>
              <a:rPr lang="en-US" sz="2400" dirty="0">
                <a:latin typeface="AdvOTfe83be88"/>
              </a:rPr>
              <a:t>on </a:t>
            </a:r>
            <a:r>
              <a:rPr lang="en-US" sz="2400" u="sng" dirty="0">
                <a:latin typeface="AdvOTfe83be88"/>
              </a:rPr>
              <a:t>836 </a:t>
            </a:r>
            <a:r>
              <a:rPr lang="en-US" sz="2400" u="sng" dirty="0" err="1">
                <a:latin typeface="AdvOTfe83be88"/>
              </a:rPr>
              <a:t>cabergoline</a:t>
            </a:r>
            <a:r>
              <a:rPr lang="en-US" sz="2400" u="sng" dirty="0">
                <a:latin typeface="AdvOTfe83be88"/>
              </a:rPr>
              <a:t>-treated</a:t>
            </a:r>
            <a:r>
              <a:rPr lang="en-US" sz="2400" dirty="0">
                <a:latin typeface="AdvOTfe83be88"/>
              </a:rPr>
              <a:t> hyperprolactinemic </a:t>
            </a:r>
            <a:r>
              <a:rPr lang="en-US" sz="2400" dirty="0" smtClean="0">
                <a:latin typeface="AdvOTfe83be88"/>
              </a:rPr>
              <a:t>patients and </a:t>
            </a:r>
            <a:r>
              <a:rPr lang="en-US" sz="2400" dirty="0">
                <a:latin typeface="AdvOTfe83be88"/>
              </a:rPr>
              <a:t>1388 healthy controls from </a:t>
            </a:r>
            <a:r>
              <a:rPr lang="en-US" sz="2400" u="sng" dirty="0">
                <a:latin typeface="AdvOTfe83be88"/>
              </a:rPr>
              <a:t>13 published </a:t>
            </a:r>
            <a:r>
              <a:rPr lang="en-US" sz="2400" u="sng" dirty="0" smtClean="0">
                <a:latin typeface="AdvOTfe83be88"/>
              </a:rPr>
              <a:t>studies.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4063070" y="4911936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dvOT6c1def61.B"/>
              </a:rPr>
              <a:t>Conclusions: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4974" y="6356349"/>
            <a:ext cx="2456550" cy="405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gender differences: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929" y="2134874"/>
            <a:ext cx="113284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dvOT863180fb"/>
              </a:rPr>
              <a:t>Micro</a:t>
            </a:r>
            <a:r>
              <a:rPr lang="en-US" sz="2800" dirty="0" err="1" smtClean="0">
                <a:latin typeface="AdvOT863180fb"/>
              </a:rPr>
              <a:t>adenomas</a:t>
            </a:r>
            <a:r>
              <a:rPr lang="en-US" sz="2800" dirty="0" smtClean="0">
                <a:latin typeface="AdvOT863180fb"/>
              </a:rPr>
              <a:t> </a:t>
            </a:r>
            <a:r>
              <a:rPr lang="en-US" sz="2800" dirty="0">
                <a:latin typeface="AdvOT863180fb"/>
              </a:rPr>
              <a:t>are approximately </a:t>
            </a:r>
            <a:r>
              <a:rPr lang="en-US" sz="2800" dirty="0" smtClean="0">
                <a:latin typeface="AdvOT863180fb"/>
              </a:rPr>
              <a:t>4 to </a:t>
            </a:r>
            <a:r>
              <a:rPr lang="en-US" sz="2800" dirty="0" smtClean="0">
                <a:latin typeface="AdvOT863180fb+fb"/>
              </a:rPr>
              <a:t>5</a:t>
            </a:r>
            <a:r>
              <a:rPr lang="en-US" sz="2800" dirty="0" smtClean="0">
                <a:latin typeface="AdvOT863180fb"/>
              </a:rPr>
              <a:t> fold more frequent </a:t>
            </a:r>
            <a:r>
              <a:rPr lang="en-US" sz="2800" dirty="0">
                <a:latin typeface="AdvOT863180fb"/>
              </a:rPr>
              <a:t>than </a:t>
            </a:r>
            <a:r>
              <a:rPr lang="en-US" sz="2800" dirty="0" err="1" smtClean="0">
                <a:solidFill>
                  <a:srgbClr val="C00000"/>
                </a:solidFill>
                <a:latin typeface="AdvOT863180fb"/>
              </a:rPr>
              <a:t>macro</a:t>
            </a:r>
            <a:r>
              <a:rPr lang="en-US" sz="2800" dirty="0" err="1" smtClean="0">
                <a:latin typeface="AdvOT863180fb"/>
              </a:rPr>
              <a:t>adenomas</a:t>
            </a:r>
            <a:r>
              <a:rPr lang="en-US" sz="2800" dirty="0" smtClean="0">
                <a:latin typeface="AdvOT863180fb"/>
              </a:rPr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Net </a:t>
            </a:r>
            <a:r>
              <a:rPr lang="en-US" sz="2800" dirty="0"/>
              <a:t>predominance </a:t>
            </a:r>
            <a:r>
              <a:rPr lang="en-US" sz="2800" dirty="0" smtClean="0"/>
              <a:t>is </a:t>
            </a:r>
            <a:r>
              <a:rPr lang="en-US" sz="2800" dirty="0"/>
              <a:t>observed in </a:t>
            </a:r>
            <a:r>
              <a:rPr lang="en-US" sz="2800" b="1" dirty="0"/>
              <a:t>women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aged </a:t>
            </a:r>
            <a:r>
              <a:rPr lang="en-US" sz="2800" dirty="0" smtClean="0">
                <a:solidFill>
                  <a:srgbClr val="C00000"/>
                </a:solidFill>
              </a:rPr>
              <a:t>25-44 </a:t>
            </a:r>
            <a:r>
              <a:rPr lang="en-US" sz="2800" dirty="0" smtClean="0"/>
              <a:t>years. </a:t>
            </a:r>
          </a:p>
          <a:p>
            <a:endParaRPr lang="en-US" sz="2800" dirty="0" smtClean="0"/>
          </a:p>
          <a:p>
            <a:r>
              <a:rPr lang="en-US" sz="2800" dirty="0" smtClean="0"/>
              <a:t>Male </a:t>
            </a:r>
            <a:r>
              <a:rPr lang="en-US" sz="2800" dirty="0"/>
              <a:t>to </a:t>
            </a:r>
            <a:r>
              <a:rPr lang="en-US" sz="2800" dirty="0" smtClean="0"/>
              <a:t>female ratio </a:t>
            </a:r>
            <a:r>
              <a:rPr lang="en-US" sz="2800" dirty="0"/>
              <a:t>of 1:5 to </a:t>
            </a:r>
            <a:r>
              <a:rPr lang="en-US" sz="2800" dirty="0" smtClean="0"/>
              <a:t>1:10.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While </a:t>
            </a:r>
            <a:r>
              <a:rPr lang="en-US" sz="2800" dirty="0"/>
              <a:t>this difference disappears after </a:t>
            </a:r>
            <a:r>
              <a:rPr lang="en-US" sz="2800" dirty="0" smtClean="0"/>
              <a:t>menopause.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2" y="1615351"/>
            <a:ext cx="11177847" cy="5974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Based </a:t>
            </a:r>
            <a:r>
              <a:rPr lang="en-US" sz="2800" dirty="0"/>
              <a:t>on all these </a:t>
            </a:r>
            <a:r>
              <a:rPr lang="en-US" sz="2800" dirty="0" smtClean="0"/>
              <a:t>data, in </a:t>
            </a:r>
            <a:r>
              <a:rPr lang="en-US" sz="2800" dirty="0"/>
              <a:t>a recent joint position statement of </a:t>
            </a:r>
            <a:r>
              <a:rPr lang="en-US" sz="2800" dirty="0" smtClean="0"/>
              <a:t>the </a:t>
            </a:r>
            <a:r>
              <a:rPr lang="en-US" sz="2800" b="1" u="sng" dirty="0" smtClean="0"/>
              <a:t>British </a:t>
            </a:r>
            <a:r>
              <a:rPr lang="en-US" sz="2800" b="1" u="sng" dirty="0"/>
              <a:t>Society of Echocardiography</a:t>
            </a:r>
            <a:r>
              <a:rPr lang="en-US" sz="2800" dirty="0"/>
              <a:t>, the </a:t>
            </a:r>
            <a:r>
              <a:rPr lang="en-US" sz="2800" b="1" u="sng" dirty="0"/>
              <a:t>British Heart Valve Society </a:t>
            </a:r>
            <a:r>
              <a:rPr lang="en-US" sz="2800" dirty="0"/>
              <a:t>and the </a:t>
            </a:r>
            <a:r>
              <a:rPr lang="en-US" sz="2800" b="1" u="sng" dirty="0"/>
              <a:t>Society for Endocrinology </a:t>
            </a:r>
            <a:r>
              <a:rPr lang="en-US" sz="2800" b="1" dirty="0"/>
              <a:t> </a:t>
            </a:r>
            <a:r>
              <a:rPr lang="en-US" sz="2800" dirty="0"/>
              <a:t>recommend:</a:t>
            </a:r>
            <a:endParaRPr lang="en-US" sz="2800" dirty="0" smtClean="0"/>
          </a:p>
          <a:p>
            <a:r>
              <a:rPr lang="en-US" sz="3200" b="1" dirty="0" smtClean="0"/>
              <a:t>A standard </a:t>
            </a:r>
            <a:r>
              <a:rPr lang="en-US" sz="3200" b="1" dirty="0"/>
              <a:t>transthoracic </a:t>
            </a:r>
            <a:r>
              <a:rPr lang="en-US" sz="3200" b="1" dirty="0" smtClean="0"/>
              <a:t>echocardiogram: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Before</a:t>
            </a:r>
            <a:r>
              <a:rPr lang="en-US" sz="2800" dirty="0" smtClean="0"/>
              <a:t> </a:t>
            </a:r>
            <a:r>
              <a:rPr lang="en-US" sz="2800" dirty="0"/>
              <a:t>a patient starts long-term DA therapy for </a:t>
            </a:r>
            <a:r>
              <a:rPr lang="en-US" sz="2800" dirty="0" smtClean="0"/>
              <a:t>hyperprolactinemia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At </a:t>
            </a:r>
            <a:r>
              <a:rPr lang="en-US" sz="2800" b="1" dirty="0">
                <a:solidFill>
                  <a:srgbClr val="C00000"/>
                </a:solidFill>
              </a:rPr>
              <a:t>5 years after </a:t>
            </a:r>
            <a:r>
              <a:rPr lang="en-US" sz="2800" dirty="0"/>
              <a:t>starting </a:t>
            </a:r>
            <a:r>
              <a:rPr lang="en-US" sz="2800" dirty="0" err="1"/>
              <a:t>cabergoline</a:t>
            </a:r>
            <a:r>
              <a:rPr lang="en-US" sz="2800" dirty="0"/>
              <a:t> if the </a:t>
            </a:r>
            <a:r>
              <a:rPr lang="en-US" sz="2800" b="1" dirty="0">
                <a:solidFill>
                  <a:srgbClr val="C00000"/>
                </a:solidFill>
              </a:rPr>
              <a:t>total weekly dose remains </a:t>
            </a:r>
            <a:r>
              <a:rPr lang="en-US" sz="2800" b="1" dirty="0" smtClean="0">
                <a:solidFill>
                  <a:srgbClr val="C00000"/>
                </a:solidFill>
              </a:rPr>
              <a:t>≤ 2mg.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Annually</a:t>
            </a:r>
            <a:r>
              <a:rPr lang="en-US" sz="2800" dirty="0" smtClean="0"/>
              <a:t> if </a:t>
            </a:r>
            <a:r>
              <a:rPr lang="en-US" sz="2800" dirty="0"/>
              <a:t>the patient is taking </a:t>
            </a:r>
            <a:r>
              <a:rPr lang="en-US" sz="2800" dirty="0" smtClean="0">
                <a:solidFill>
                  <a:srgbClr val="C00000"/>
                </a:solidFill>
              </a:rPr>
              <a:t>&gt;</a:t>
            </a:r>
            <a:r>
              <a:rPr lang="en-US" sz="2800" b="1" dirty="0" smtClean="0">
                <a:solidFill>
                  <a:srgbClr val="C00000"/>
                </a:solidFill>
              </a:rPr>
              <a:t>2 </a:t>
            </a:r>
            <a:r>
              <a:rPr lang="en-US" sz="2800" b="1" dirty="0">
                <a:solidFill>
                  <a:srgbClr val="C00000"/>
                </a:solidFill>
              </a:rPr>
              <a:t>mg </a:t>
            </a:r>
            <a:r>
              <a:rPr lang="en-US" sz="2800" b="1" dirty="0" smtClean="0">
                <a:solidFill>
                  <a:srgbClr val="C00000"/>
                </a:solidFill>
              </a:rPr>
              <a:t>weekly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1. 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563" y="326933"/>
            <a:ext cx="6624782" cy="6371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 course of clinical </a:t>
            </a:r>
            <a:r>
              <a:rPr lang="en-US" dirty="0" smtClean="0">
                <a:solidFill>
                  <a:schemeClr val="accent1"/>
                </a:solidFill>
              </a:rPr>
              <a:t>response: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" y="1357312"/>
            <a:ext cx="119888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fall in </a:t>
            </a:r>
            <a:r>
              <a:rPr lang="en-US" sz="2400" b="1" dirty="0" smtClean="0">
                <a:solidFill>
                  <a:srgbClr val="C00000"/>
                </a:solidFill>
              </a:rPr>
              <a:t>prolactin</a:t>
            </a:r>
            <a:r>
              <a:rPr lang="en-US" sz="2400" dirty="0" smtClean="0"/>
              <a:t> </a:t>
            </a:r>
            <a:r>
              <a:rPr lang="en-US" sz="2400" dirty="0"/>
              <a:t>typically occurs within the first </a:t>
            </a:r>
            <a:r>
              <a:rPr lang="en-US" sz="2400" b="1" dirty="0">
                <a:solidFill>
                  <a:srgbClr val="C00000"/>
                </a:solidFill>
              </a:rPr>
              <a:t>two to three weeks </a:t>
            </a:r>
            <a:r>
              <a:rPr lang="en-US" sz="2400" dirty="0"/>
              <a:t>of therapy with a </a:t>
            </a:r>
            <a:r>
              <a:rPr lang="en-US" sz="2400" dirty="0" smtClean="0"/>
              <a:t>DA. In </a:t>
            </a:r>
            <a:r>
              <a:rPr lang="en-US" sz="2400" dirty="0"/>
              <a:t>patients with </a:t>
            </a:r>
            <a:r>
              <a:rPr lang="en-US" sz="2400" b="1" dirty="0" err="1">
                <a:solidFill>
                  <a:srgbClr val="C00000"/>
                </a:solidFill>
              </a:rPr>
              <a:t>macro</a:t>
            </a:r>
            <a:r>
              <a:rPr lang="en-US" sz="2400" dirty="0" err="1"/>
              <a:t>adenomas</a:t>
            </a:r>
            <a:r>
              <a:rPr lang="en-US" sz="2400" dirty="0"/>
              <a:t>, it always precedes any decrease in adenoma size 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decrease in </a:t>
            </a:r>
            <a:r>
              <a:rPr lang="en-US" sz="2400" b="1" dirty="0">
                <a:solidFill>
                  <a:srgbClr val="C00000"/>
                </a:solidFill>
              </a:rPr>
              <a:t>adenoma size </a:t>
            </a:r>
            <a:r>
              <a:rPr lang="en-US" sz="2400" dirty="0"/>
              <a:t>can, in many patients, be detected by imaging within </a:t>
            </a:r>
            <a:r>
              <a:rPr lang="en-US" sz="2400" b="1" dirty="0">
                <a:solidFill>
                  <a:srgbClr val="C00000"/>
                </a:solidFill>
              </a:rPr>
              <a:t>six weeks after initiation </a:t>
            </a:r>
            <a:r>
              <a:rPr lang="en-US" sz="2400" dirty="0"/>
              <a:t>of treatment; in some patients, however, a decrease is not apparent for </a:t>
            </a:r>
            <a:r>
              <a:rPr lang="en-US" sz="2400" b="1" dirty="0">
                <a:solidFill>
                  <a:srgbClr val="C00000"/>
                </a:solidFill>
              </a:rPr>
              <a:t>six </a:t>
            </a:r>
            <a:r>
              <a:rPr lang="en-US" sz="2400" b="1" dirty="0" smtClean="0">
                <a:solidFill>
                  <a:srgbClr val="C00000"/>
                </a:solidFill>
              </a:rPr>
              <a:t>months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Vision</a:t>
            </a:r>
            <a:r>
              <a:rPr lang="en-US" sz="2400" dirty="0" smtClean="0"/>
              <a:t> </a:t>
            </a:r>
            <a:r>
              <a:rPr lang="en-US" sz="2400" dirty="0"/>
              <a:t>usually begins to improve </a:t>
            </a:r>
            <a:r>
              <a:rPr lang="en-US" sz="2400" b="1" dirty="0">
                <a:solidFill>
                  <a:srgbClr val="C00000"/>
                </a:solidFill>
              </a:rPr>
              <a:t>within days after the initiation </a:t>
            </a:r>
            <a:r>
              <a:rPr lang="en-US" sz="2400" dirty="0"/>
              <a:t>of </a:t>
            </a:r>
            <a:r>
              <a:rPr lang="en-US" sz="2400" dirty="0" smtClean="0"/>
              <a:t>treatment.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Patients </a:t>
            </a:r>
            <a:r>
              <a:rPr lang="en-US" sz="2400" dirty="0"/>
              <a:t>with </a:t>
            </a:r>
            <a:r>
              <a:rPr lang="en-US" sz="2400" dirty="0" err="1"/>
              <a:t>macroadenomas</a:t>
            </a:r>
            <a:r>
              <a:rPr lang="en-US" sz="2400" dirty="0"/>
              <a:t> who </a:t>
            </a:r>
            <a:r>
              <a:rPr lang="en-US" sz="2400" b="1" dirty="0">
                <a:solidFill>
                  <a:srgbClr val="C00000"/>
                </a:solidFill>
              </a:rPr>
              <a:t>are hypothyroid and/or </a:t>
            </a:r>
            <a:r>
              <a:rPr lang="en-US" sz="2400" b="1" dirty="0" err="1">
                <a:solidFill>
                  <a:srgbClr val="C00000"/>
                </a:solidFill>
              </a:rPr>
              <a:t>hypoadrenal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may also have a return of these functions to </a:t>
            </a:r>
            <a:r>
              <a:rPr lang="en-US" sz="2400" b="1" dirty="0" smtClean="0">
                <a:solidFill>
                  <a:srgbClr val="C00000"/>
                </a:solidFill>
              </a:rPr>
              <a:t>normal</a:t>
            </a:r>
            <a:r>
              <a:rPr lang="en-US" sz="24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412" y="6445528"/>
            <a:ext cx="115639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   Up </a:t>
            </a:r>
            <a:r>
              <a:rPr lang="en-US" b="1" dirty="0" err="1" smtClean="0">
                <a:solidFill>
                  <a:schemeClr val="accent1"/>
                </a:solidFill>
              </a:rPr>
              <a:t>todate</a:t>
            </a:r>
            <a:r>
              <a:rPr lang="en-US" b="1" dirty="0" smtClean="0">
                <a:solidFill>
                  <a:schemeClr val="accent1"/>
                </a:solidFill>
              </a:rPr>
              <a:t> 2019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Follow-up: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22" y="1802721"/>
            <a:ext cx="10389678" cy="4173203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 Periodic </a:t>
            </a:r>
            <a:r>
              <a:rPr lang="en-US" sz="2800" b="1" u="sng" dirty="0" smtClean="0"/>
              <a:t>prolactin measurement </a:t>
            </a:r>
            <a:r>
              <a:rPr lang="en-US" sz="2800" dirty="0" smtClean="0"/>
              <a:t>starting </a:t>
            </a:r>
            <a:r>
              <a:rPr lang="en-US" sz="2800" b="1" dirty="0" smtClean="0">
                <a:solidFill>
                  <a:srgbClr val="C00000"/>
                </a:solidFill>
              </a:rPr>
              <a:t>1 month after therapy </a:t>
            </a:r>
            <a:r>
              <a:rPr lang="en-US" sz="2800" dirty="0" smtClean="0"/>
              <a:t>to guide treatment intensification to achieve normal prolactin level and reversal of hypogonadism.</a:t>
            </a:r>
          </a:p>
          <a:p>
            <a:pPr marL="0" indent="0">
              <a:buNone/>
            </a:pPr>
            <a:r>
              <a:rPr lang="en-US" sz="2800" dirty="0" smtClean="0"/>
              <a:t> 2) </a:t>
            </a:r>
            <a:r>
              <a:rPr lang="en-US" sz="2800" u="sng" dirty="0" smtClean="0"/>
              <a:t>Repeat MRI </a:t>
            </a:r>
            <a:r>
              <a:rPr lang="en-US" sz="2800" b="1" dirty="0" smtClean="0">
                <a:solidFill>
                  <a:srgbClr val="C00000"/>
                </a:solidFill>
              </a:rPr>
              <a:t>in 1 </a:t>
            </a:r>
            <a:r>
              <a:rPr lang="en-US" sz="2800" b="1" dirty="0" err="1" smtClean="0">
                <a:solidFill>
                  <a:srgbClr val="C00000"/>
                </a:solidFill>
              </a:rPr>
              <a:t>yr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(or in </a:t>
            </a:r>
            <a:r>
              <a:rPr lang="en-US" sz="2800" b="1" dirty="0" smtClean="0">
                <a:solidFill>
                  <a:srgbClr val="C00000"/>
                </a:solidFill>
              </a:rPr>
              <a:t>3 months </a:t>
            </a:r>
            <a:r>
              <a:rPr lang="en-US" sz="2800" dirty="0" smtClean="0"/>
              <a:t>in patients with </a:t>
            </a:r>
            <a:r>
              <a:rPr lang="en-US" sz="2800" b="1" dirty="0" err="1" smtClean="0">
                <a:solidFill>
                  <a:srgbClr val="C00000"/>
                </a:solidFill>
              </a:rPr>
              <a:t>macro</a:t>
            </a:r>
            <a:r>
              <a:rPr lang="en-US" sz="2800" dirty="0" err="1" smtClean="0"/>
              <a:t>prolactinoma</a:t>
            </a:r>
            <a:r>
              <a:rPr lang="en-US" sz="2800" dirty="0" smtClean="0"/>
              <a:t>, if prolactin levels </a:t>
            </a:r>
            <a:r>
              <a:rPr lang="en-US" sz="2800" dirty="0" smtClean="0">
                <a:solidFill>
                  <a:srgbClr val="C00000"/>
                </a:solidFill>
              </a:rPr>
              <a:t>continue to rise </a:t>
            </a:r>
            <a:r>
              <a:rPr lang="en-US" sz="2800" dirty="0" smtClean="0"/>
              <a:t>while patient is receiving DA, or if </a:t>
            </a:r>
            <a:r>
              <a:rPr lang="en-US" sz="2800" b="1" dirty="0" smtClean="0">
                <a:solidFill>
                  <a:srgbClr val="C00000"/>
                </a:solidFill>
              </a:rPr>
              <a:t>new symptoms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galactorrhea</a:t>
            </a:r>
            <a:r>
              <a:rPr lang="en-US" sz="2800" dirty="0" smtClean="0"/>
              <a:t>, visual disturbances, headaches, or other hormonal disorders, occur).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691" y="6369635"/>
            <a:ext cx="1156392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Shlomo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Melmed</a:t>
            </a:r>
            <a:r>
              <a:rPr lang="en-US" sz="1400" dirty="0">
                <a:solidFill>
                  <a:schemeClr val="accent1"/>
                </a:solidFill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Diagnosis and Treatment of Hyperprolactinemia: An Endocrine Society Clinical Practice </a:t>
            </a:r>
            <a:r>
              <a:rPr lang="en-US" sz="1400" b="1" dirty="0" err="1">
                <a:solidFill>
                  <a:schemeClr val="accent1"/>
                </a:solidFill>
              </a:rPr>
              <a:t>Guideline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February 2011</a:t>
            </a:r>
            <a:endParaRPr lang="en-US" sz="1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673" y="2310725"/>
            <a:ext cx="10039927" cy="3009421"/>
          </a:xfrm>
          <a:ln w="762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3)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Visual </a:t>
            </a:r>
            <a:r>
              <a:rPr lang="en-US" sz="2800" dirty="0">
                <a:solidFill>
                  <a:srgbClr val="C00000"/>
                </a:solidFill>
              </a:rPr>
              <a:t>field examinations </a:t>
            </a:r>
            <a:r>
              <a:rPr lang="en-US" sz="2800" dirty="0"/>
              <a:t>in patients with </a:t>
            </a:r>
            <a:r>
              <a:rPr lang="en-US" sz="2800" b="1" dirty="0" err="1">
                <a:solidFill>
                  <a:srgbClr val="C00000"/>
                </a:solidFill>
              </a:rPr>
              <a:t>macro</a:t>
            </a:r>
            <a:r>
              <a:rPr lang="en-US" sz="2800" dirty="0" err="1"/>
              <a:t>adenomas</a:t>
            </a:r>
            <a:r>
              <a:rPr lang="en-US" sz="2800" dirty="0"/>
              <a:t> at risk of impinging the optic chiasm</a:t>
            </a:r>
          </a:p>
          <a:p>
            <a:pPr marL="0" indent="0">
              <a:buNone/>
            </a:pPr>
            <a:r>
              <a:rPr lang="en-US" sz="2800" dirty="0"/>
              <a:t>4) </a:t>
            </a:r>
            <a:r>
              <a:rPr lang="en-US" sz="2800" dirty="0" smtClean="0"/>
              <a:t>Assessment </a:t>
            </a:r>
            <a:r>
              <a:rPr lang="en-US" sz="2800" dirty="0"/>
              <a:t>and management of </a:t>
            </a:r>
            <a:r>
              <a:rPr lang="en-US" sz="2800" b="1" dirty="0">
                <a:solidFill>
                  <a:srgbClr val="C00000"/>
                </a:solidFill>
              </a:rPr>
              <a:t>comorbidities</a:t>
            </a:r>
            <a:r>
              <a:rPr lang="en-US" sz="2800" dirty="0"/>
              <a:t>, </a:t>
            </a:r>
            <a:r>
              <a:rPr lang="en-US" sz="2800" i="1" dirty="0"/>
              <a:t>e.g. </a:t>
            </a:r>
            <a:r>
              <a:rPr lang="en-US" sz="2800" dirty="0"/>
              <a:t>sex steroid- dependent </a:t>
            </a:r>
            <a:r>
              <a:rPr lang="en-US" sz="2800" b="1" dirty="0">
                <a:solidFill>
                  <a:srgbClr val="C00000"/>
                </a:solidFill>
              </a:rPr>
              <a:t>bone loss</a:t>
            </a:r>
            <a:r>
              <a:rPr lang="en-US" sz="2800" dirty="0"/>
              <a:t>, persistent </a:t>
            </a:r>
            <a:r>
              <a:rPr lang="en-US" sz="2800" b="1" dirty="0" err="1">
                <a:solidFill>
                  <a:srgbClr val="C00000"/>
                </a:solidFill>
              </a:rPr>
              <a:t>galactorrhea</a:t>
            </a:r>
            <a:r>
              <a:rPr lang="en-US" sz="2800" dirty="0"/>
              <a:t> in the face of normalized prolactin levels, and pituitary </a:t>
            </a:r>
            <a:r>
              <a:rPr lang="en-US" sz="2800" b="1" dirty="0">
                <a:solidFill>
                  <a:srgbClr val="C00000"/>
                </a:solidFill>
              </a:rPr>
              <a:t>trophic hormone reserve.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691" y="6369635"/>
            <a:ext cx="115639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Shlomo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Melmed</a:t>
            </a:r>
            <a:r>
              <a:rPr lang="en-US" sz="1400" dirty="0">
                <a:solidFill>
                  <a:schemeClr val="accent1"/>
                </a:solidFill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Diagnosis and Treatment of Hyperprolactinemia: An Endocrine Society Clinical Practice </a:t>
            </a:r>
            <a:r>
              <a:rPr lang="en-US" sz="1400" b="1" dirty="0" err="1">
                <a:solidFill>
                  <a:schemeClr val="accent1"/>
                </a:solidFill>
              </a:rPr>
              <a:t>Guideline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February 2011</a:t>
            </a:r>
            <a:endParaRPr lang="en-US" sz="1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6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318053"/>
            <a:ext cx="10515600" cy="835144"/>
          </a:xfrm>
        </p:spPr>
        <p:txBody>
          <a:bodyPr>
            <a:noAutofit/>
          </a:bodyPr>
          <a:lstStyle/>
          <a:p>
            <a:r>
              <a:rPr lang="en-US" sz="4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Microprolactinoma</a:t>
            </a:r>
            <a:r>
              <a:rPr lang="en-US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treatment, </a:t>
            </a:r>
            <a:r>
              <a:rPr lang="en-US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how long?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2282645"/>
            <a:ext cx="10995750" cy="30097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After approximately one year of treatment (if prolactin is normal), the dose can often be decreased.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If </a:t>
            </a:r>
            <a:r>
              <a:rPr lang="en-US" sz="2800" dirty="0"/>
              <a:t>the prolactin has been normal for </a:t>
            </a:r>
            <a:r>
              <a:rPr lang="en-US" sz="2800" b="1" dirty="0">
                <a:solidFill>
                  <a:srgbClr val="C00000"/>
                </a:solidFill>
              </a:rPr>
              <a:t>two or more years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C00000"/>
                </a:solidFill>
              </a:rPr>
              <a:t>no adenoma </a:t>
            </a:r>
            <a:r>
              <a:rPr lang="en-US" sz="2800" dirty="0"/>
              <a:t>is seen on </a:t>
            </a:r>
            <a:r>
              <a:rPr lang="en-US" sz="2800" dirty="0" smtClean="0"/>
              <a:t>MRI, </a:t>
            </a:r>
            <a:r>
              <a:rPr lang="en-US" sz="2800" b="1" dirty="0">
                <a:solidFill>
                  <a:srgbClr val="C00000"/>
                </a:solidFill>
              </a:rPr>
              <a:t>discontinuation of the drug </a:t>
            </a:r>
            <a:r>
              <a:rPr lang="en-US" sz="2800" dirty="0"/>
              <a:t>can be considered.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6352143"/>
            <a:ext cx="171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Up to date 2019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676" y="1546083"/>
            <a:ext cx="10326182" cy="475840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b="1" u="sng" dirty="0" smtClean="0"/>
              <a:t>Recurrences</a:t>
            </a:r>
            <a:r>
              <a:rPr lang="en-US" sz="2800" dirty="0" smtClean="0"/>
              <a:t> </a:t>
            </a:r>
            <a:r>
              <a:rPr lang="en-US" sz="2800" dirty="0"/>
              <a:t>are most likely to occur in the </a:t>
            </a:r>
            <a:r>
              <a:rPr lang="en-US" sz="2800" b="1" dirty="0">
                <a:solidFill>
                  <a:srgbClr val="C00000"/>
                </a:solidFill>
              </a:rPr>
              <a:t>year </a:t>
            </a:r>
            <a:r>
              <a:rPr lang="en-US" sz="2800" b="1" dirty="0" smtClean="0">
                <a:solidFill>
                  <a:srgbClr val="C00000"/>
                </a:solidFill>
              </a:rPr>
              <a:t>after withdrawal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1) measurement of serum prolactin levels </a:t>
            </a:r>
            <a:r>
              <a:rPr lang="en-US" sz="2800" b="1" dirty="0">
                <a:solidFill>
                  <a:srgbClr val="C00000"/>
                </a:solidFill>
              </a:rPr>
              <a:t>every 3 months </a:t>
            </a:r>
            <a:r>
              <a:rPr lang="en-US" sz="2800" dirty="0"/>
              <a:t>for the </a:t>
            </a:r>
            <a:r>
              <a:rPr lang="en-US" sz="2800" b="1" dirty="0">
                <a:solidFill>
                  <a:srgbClr val="C00000"/>
                </a:solidFill>
              </a:rPr>
              <a:t>first year </a:t>
            </a:r>
            <a:r>
              <a:rPr lang="en-US" sz="2800" dirty="0"/>
              <a:t>and then </a:t>
            </a:r>
            <a:r>
              <a:rPr lang="en-US" sz="2800" b="1" dirty="0">
                <a:solidFill>
                  <a:srgbClr val="C00000"/>
                </a:solidFill>
              </a:rPr>
              <a:t>annually thereafter.</a:t>
            </a:r>
          </a:p>
          <a:p>
            <a:pPr marL="0" indent="0">
              <a:buNone/>
            </a:pPr>
            <a:r>
              <a:rPr lang="en-US" sz="2800" dirty="0"/>
              <a:t>  2) </a:t>
            </a:r>
            <a:r>
              <a:rPr lang="en-US" sz="2800" b="1" dirty="0">
                <a:solidFill>
                  <a:srgbClr val="C00000"/>
                </a:solidFill>
              </a:rPr>
              <a:t>MRI</a:t>
            </a:r>
            <a:r>
              <a:rPr lang="en-US" sz="2800" dirty="0"/>
              <a:t> if prolactin </a:t>
            </a:r>
            <a:r>
              <a:rPr lang="en-US" sz="2800" b="1" dirty="0">
                <a:solidFill>
                  <a:srgbClr val="C00000"/>
                </a:solidFill>
              </a:rPr>
              <a:t>increases</a:t>
            </a:r>
            <a:r>
              <a:rPr lang="en-US" sz="2800" dirty="0"/>
              <a:t> above normal levels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women with </a:t>
            </a:r>
            <a:r>
              <a:rPr lang="en-US" sz="2800" b="1" dirty="0" err="1">
                <a:solidFill>
                  <a:srgbClr val="C00000"/>
                </a:solidFill>
              </a:rPr>
              <a:t>micro</a:t>
            </a:r>
            <a:r>
              <a:rPr lang="en-US" sz="2800" dirty="0" err="1"/>
              <a:t>prolactinomas</a:t>
            </a:r>
            <a:r>
              <a:rPr lang="en-US" sz="2800" dirty="0"/>
              <a:t>, it may be possible to discontinue DA when </a:t>
            </a:r>
            <a:r>
              <a:rPr lang="en-US" sz="2800" b="1" dirty="0">
                <a:solidFill>
                  <a:srgbClr val="C00000"/>
                </a:solidFill>
              </a:rPr>
              <a:t>menopause </a:t>
            </a:r>
            <a:r>
              <a:rPr lang="en-US" sz="2800" dirty="0"/>
              <a:t>occurs. </a:t>
            </a:r>
          </a:p>
          <a:p>
            <a:pPr marL="0" indent="0">
              <a:buNone/>
            </a:pPr>
            <a:r>
              <a:rPr lang="en-US" sz="2800" dirty="0"/>
              <a:t>Surveillance for </a:t>
            </a:r>
            <a:r>
              <a:rPr lang="en-US" sz="2800" b="1" dirty="0">
                <a:solidFill>
                  <a:srgbClr val="C00000"/>
                </a:solidFill>
              </a:rPr>
              <a:t>increasing size </a:t>
            </a:r>
            <a:r>
              <a:rPr lang="en-US" sz="2800" dirty="0"/>
              <a:t>of the pituitary tumor should continue on a periodic basis.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2109" y="56155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Sabon-Roman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0370" y="6343705"/>
            <a:ext cx="1156392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Shlomo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Melmed</a:t>
            </a:r>
            <a:r>
              <a:rPr lang="en-US" sz="1400" dirty="0">
                <a:solidFill>
                  <a:schemeClr val="accent1"/>
                </a:solidFill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Diagnosis and Treatment of Hyperprolactinemia: An Endocrine Society Clinical Practice </a:t>
            </a:r>
            <a:r>
              <a:rPr lang="en-US" sz="1400" b="1" dirty="0" err="1">
                <a:solidFill>
                  <a:schemeClr val="accent1"/>
                </a:solidFill>
              </a:rPr>
              <a:t>Guideline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February 2011</a:t>
            </a:r>
            <a:endParaRPr lang="en-US" sz="1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4119" y="357846"/>
            <a:ext cx="3561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Long F</a:t>
            </a:r>
            <a:r>
              <a:rPr lang="en-US" sz="4000" b="1" dirty="0" smtClean="0">
                <a:solidFill>
                  <a:schemeClr val="accent1"/>
                </a:solidFill>
              </a:rPr>
              <a:t>ollow-up</a:t>
            </a:r>
            <a:r>
              <a:rPr lang="en-US" sz="3600" b="1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6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79368"/>
            <a:ext cx="10515600" cy="53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MACROADENOMAS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0218" y="1922798"/>
            <a:ext cx="11628582" cy="4254165"/>
          </a:xfrm>
        </p:spPr>
        <p:txBody>
          <a:bodyPr>
            <a:normAutofit/>
          </a:bodyPr>
          <a:lstStyle/>
          <a:p>
            <a:r>
              <a:rPr lang="en-US" sz="2400" dirty="0"/>
              <a:t>Treatment of patients with </a:t>
            </a:r>
            <a:r>
              <a:rPr lang="en-US" sz="2400" dirty="0" err="1"/>
              <a:t>lactotroph</a:t>
            </a:r>
            <a:r>
              <a:rPr lang="en-US" sz="2400" dirty="0"/>
              <a:t> </a:t>
            </a:r>
            <a:r>
              <a:rPr lang="en-US" sz="2400" dirty="0" err="1"/>
              <a:t>macroadenomas</a:t>
            </a:r>
            <a:r>
              <a:rPr lang="en-US" sz="2400" dirty="0"/>
              <a:t>, </a:t>
            </a:r>
            <a:r>
              <a:rPr lang="en-US" sz="2400" b="1" dirty="0"/>
              <a:t>no</a:t>
            </a:r>
            <a:r>
              <a:rPr lang="en-US" sz="2400" dirty="0"/>
              <a:t> matter </a:t>
            </a:r>
            <a:r>
              <a:rPr lang="en-US" sz="2400" b="1" dirty="0">
                <a:solidFill>
                  <a:srgbClr val="C00000"/>
                </a:solidFill>
              </a:rPr>
              <a:t>how large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C00000"/>
                </a:solidFill>
              </a:rPr>
              <a:t>how severe </a:t>
            </a:r>
            <a:r>
              <a:rPr lang="en-US" sz="2400" dirty="0"/>
              <a:t>the neurologic </a:t>
            </a:r>
            <a:r>
              <a:rPr lang="en-US" sz="2400" dirty="0" smtClean="0"/>
              <a:t>sequelae: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should </a:t>
            </a:r>
            <a:r>
              <a:rPr lang="en-US" sz="2800" b="1" dirty="0">
                <a:solidFill>
                  <a:srgbClr val="C00000"/>
                </a:solidFill>
              </a:rPr>
              <a:t>also be initiated with a </a:t>
            </a:r>
            <a:r>
              <a:rPr lang="en-US" sz="2800" b="1" dirty="0" smtClean="0">
                <a:solidFill>
                  <a:srgbClr val="C00000"/>
                </a:solidFill>
              </a:rPr>
              <a:t>DA,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starting with </a:t>
            </a:r>
            <a:r>
              <a:rPr lang="en-US" sz="2800" b="1" dirty="0" err="1" smtClean="0">
                <a:solidFill>
                  <a:srgbClr val="C00000"/>
                </a:solidFill>
              </a:rPr>
              <a:t>cabergoline</a:t>
            </a:r>
            <a:r>
              <a:rPr lang="en-US" sz="2400" dirty="0" smtClean="0"/>
              <a:t> (1).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Patients </a:t>
            </a:r>
            <a:r>
              <a:rPr lang="en-US" sz="2400" dirty="0"/>
              <a:t>whose </a:t>
            </a:r>
            <a:r>
              <a:rPr lang="en-US" sz="2400" dirty="0" err="1"/>
              <a:t>macroadenomas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rgbClr val="C00000"/>
                </a:solidFill>
              </a:rPr>
              <a:t>largely cystic </a:t>
            </a:r>
            <a:r>
              <a:rPr lang="en-US" sz="2400" dirty="0"/>
              <a:t>should also be </a:t>
            </a:r>
            <a:r>
              <a:rPr lang="en-US" sz="2400" b="1" dirty="0">
                <a:solidFill>
                  <a:srgbClr val="C00000"/>
                </a:solidFill>
              </a:rPr>
              <a:t>treated initially with a </a:t>
            </a:r>
            <a:r>
              <a:rPr lang="en-US" sz="2400" b="1" dirty="0" smtClean="0">
                <a:solidFill>
                  <a:srgbClr val="C00000"/>
                </a:solidFill>
              </a:rPr>
              <a:t>DA </a:t>
            </a:r>
            <a:r>
              <a:rPr lang="en-US" sz="2400" dirty="0" smtClean="0"/>
              <a:t>since </a:t>
            </a:r>
            <a:r>
              <a:rPr lang="en-US" sz="2400" dirty="0"/>
              <a:t>this treatment shrinks most of </a:t>
            </a:r>
            <a:r>
              <a:rPr lang="en-US" sz="2400" dirty="0" smtClean="0"/>
              <a:t>these (2).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7019" y="6136758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1.Up to date </a:t>
            </a:r>
            <a:r>
              <a:rPr lang="en-US" sz="1600" dirty="0">
                <a:solidFill>
                  <a:schemeClr val="accent1"/>
                </a:solidFill>
              </a:rPr>
              <a:t>2019</a:t>
            </a:r>
          </a:p>
          <a:p>
            <a:r>
              <a:rPr lang="en-US" sz="1600" dirty="0">
                <a:solidFill>
                  <a:schemeClr val="accent1"/>
                </a:solidFill>
                <a:hlinkClick r:id="rId2"/>
              </a:rPr>
              <a:t>2.Faje A,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Chunharojrith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 P,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Nency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 J, et al. Dopamine Agonists Can Reduce Cystic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Prolactinomas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. J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Clin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Endocrinol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Metab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 2016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; 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101:3709</a:t>
            </a:r>
            <a:r>
              <a:rPr lang="en-US" sz="1600" dirty="0">
                <a:hlinkClick r:id="rId2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04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14" y="2582756"/>
            <a:ext cx="11637971" cy="2021049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serum prolactin should be measured and the</a:t>
            </a:r>
            <a:r>
              <a:rPr lang="en-US" sz="2800" u="sng" dirty="0"/>
              <a:t> </a:t>
            </a:r>
            <a:r>
              <a:rPr lang="en-US" sz="2800" u="sng" dirty="0" err="1" smtClean="0"/>
              <a:t>cabergoline</a:t>
            </a:r>
            <a:r>
              <a:rPr lang="en-US" sz="2800" u="sng" dirty="0"/>
              <a:t> dose </a:t>
            </a:r>
            <a:r>
              <a:rPr lang="en-US" sz="2800" dirty="0"/>
              <a:t>should be </a:t>
            </a:r>
            <a:r>
              <a:rPr lang="en-US" sz="2800" b="1" dirty="0">
                <a:solidFill>
                  <a:srgbClr val="C00000"/>
                </a:solidFill>
              </a:rPr>
              <a:t>increased once a month</a:t>
            </a:r>
            <a:r>
              <a:rPr lang="en-US" sz="2800" dirty="0"/>
              <a:t>, if necessary, until the serum </a:t>
            </a:r>
            <a:r>
              <a:rPr lang="en-US" sz="2800" dirty="0" smtClean="0"/>
              <a:t>prolactin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/>
              <a:t>concentration becomes normal.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0909" y="6356350"/>
            <a:ext cx="11563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Up to date 2019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Dose </a:t>
            </a:r>
            <a:r>
              <a:rPr lang="en-US" i="1" dirty="0">
                <a:solidFill>
                  <a:schemeClr val="accent1"/>
                </a:solidFill>
              </a:rPr>
              <a:t>adjustment </a:t>
            </a:r>
            <a:r>
              <a:rPr lang="en-US" i="1" dirty="0" smtClean="0">
                <a:solidFill>
                  <a:schemeClr val="accent1"/>
                </a:solidFill>
              </a:rPr>
              <a:t>strategy: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3285"/>
            <a:ext cx="10129961" cy="4254165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 typical dose adjustment strategy involves increasing the </a:t>
            </a:r>
            <a:r>
              <a:rPr lang="en-US" sz="2400" b="1" dirty="0"/>
              <a:t>daily dose on a weekly basis</a:t>
            </a:r>
            <a:r>
              <a:rPr lang="en-US" sz="2400" dirty="0"/>
              <a:t>, with the </a:t>
            </a:r>
            <a:r>
              <a:rPr lang="en-US" sz="2400" b="1" dirty="0">
                <a:solidFill>
                  <a:srgbClr val="C00000"/>
                </a:solidFill>
              </a:rPr>
              <a:t>daily dose </a:t>
            </a:r>
            <a:r>
              <a:rPr lang="en-US" sz="2400" dirty="0"/>
              <a:t>of </a:t>
            </a:r>
            <a:r>
              <a:rPr lang="en-US" sz="2400" dirty="0" err="1"/>
              <a:t>bromocriptine</a:t>
            </a:r>
            <a:r>
              <a:rPr lang="en-US" sz="2400" dirty="0"/>
              <a:t> increased by </a:t>
            </a:r>
            <a:r>
              <a:rPr lang="en-US" sz="2400" b="1" dirty="0">
                <a:solidFill>
                  <a:srgbClr val="C00000"/>
                </a:solidFill>
              </a:rPr>
              <a:t>1.25 to 2.5 </a:t>
            </a:r>
            <a:r>
              <a:rPr lang="en-US" sz="2400" dirty="0"/>
              <a:t>mg  and the </a:t>
            </a:r>
            <a:r>
              <a:rPr lang="en-US" sz="2400" b="1" dirty="0">
                <a:solidFill>
                  <a:srgbClr val="C00000"/>
                </a:solidFill>
              </a:rPr>
              <a:t>weekly dose </a:t>
            </a:r>
            <a:r>
              <a:rPr lang="en-US" sz="2400" dirty="0"/>
              <a:t>of </a:t>
            </a:r>
            <a:r>
              <a:rPr lang="en-US" sz="2400" dirty="0" err="1"/>
              <a:t>cabergoline</a:t>
            </a:r>
            <a:r>
              <a:rPr lang="en-US" sz="2400" dirty="0"/>
              <a:t> increased by </a:t>
            </a:r>
            <a:r>
              <a:rPr lang="en-US" sz="2400" b="1" dirty="0">
                <a:solidFill>
                  <a:srgbClr val="C00000"/>
                </a:solidFill>
              </a:rPr>
              <a:t>0.25 to 0.5 </a:t>
            </a:r>
            <a:r>
              <a:rPr lang="en-US" sz="2400" dirty="0"/>
              <a:t>mg.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Symptoms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C00000"/>
                </a:solidFill>
              </a:rPr>
              <a:t>mass effect or visual loss</a:t>
            </a:r>
            <a:r>
              <a:rPr lang="en-US" sz="2400" dirty="0"/>
              <a:t> require more rapid escalation (</a:t>
            </a:r>
            <a:r>
              <a:rPr lang="en-US" sz="2400" dirty="0" err="1"/>
              <a:t>e.g.,</a:t>
            </a:r>
            <a:r>
              <a:rPr lang="en-US" sz="2400" b="1" dirty="0" err="1">
                <a:solidFill>
                  <a:srgbClr val="C00000"/>
                </a:solidFill>
              </a:rPr>
              <a:t>doubling</a:t>
            </a:r>
            <a:r>
              <a:rPr lang="en-US" sz="2400" b="1" dirty="0">
                <a:solidFill>
                  <a:srgbClr val="C00000"/>
                </a:solidFill>
              </a:rPr>
              <a:t> of the dose every 3 to 5 days</a:t>
            </a:r>
            <a:r>
              <a:rPr lang="en-US" sz="2400" dirty="0"/>
              <a:t>, until limited by side effects) until an optimal dose is reached.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Maximum </a:t>
            </a:r>
            <a:r>
              <a:rPr lang="en-US" sz="2400" dirty="0"/>
              <a:t>doses usually do not exceed </a:t>
            </a:r>
            <a:r>
              <a:rPr lang="en-US" sz="2400" b="1" dirty="0">
                <a:solidFill>
                  <a:srgbClr val="C00000"/>
                </a:solidFill>
              </a:rPr>
              <a:t>10 mg </a:t>
            </a:r>
            <a:r>
              <a:rPr lang="en-US" sz="2400" b="1" dirty="0"/>
              <a:t>of </a:t>
            </a:r>
            <a:r>
              <a:rPr lang="en-US" sz="2400" b="1" dirty="0" err="1"/>
              <a:t>bromocriptine</a:t>
            </a:r>
            <a:r>
              <a:rPr lang="en-US" sz="2400" b="1" dirty="0"/>
              <a:t> per day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3 mg </a:t>
            </a:r>
            <a:r>
              <a:rPr lang="en-US" sz="2400" b="1" dirty="0"/>
              <a:t>of </a:t>
            </a:r>
            <a:r>
              <a:rPr lang="en-US" sz="2400" b="1" dirty="0" err="1"/>
              <a:t>cabergoline</a:t>
            </a:r>
            <a:r>
              <a:rPr lang="en-US" sz="2400" b="1" dirty="0"/>
              <a:t> per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412" y="6339247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            </a:t>
            </a:r>
            <a:r>
              <a:rPr lang="en-US" sz="1600" b="1" dirty="0" smtClean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smtClean="0">
                <a:solidFill>
                  <a:schemeClr val="accent1"/>
                </a:solidFill>
              </a:rPr>
              <a:t>The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05" y="460339"/>
            <a:ext cx="10515600" cy="637198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fields: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52" y="1922798"/>
            <a:ext cx="11306728" cy="4254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 patients with clinically significant </a:t>
            </a:r>
            <a:r>
              <a:rPr lang="en-US" sz="2400" dirty="0" smtClean="0"/>
              <a:t>visual-field compromise</a:t>
            </a:r>
            <a:r>
              <a:rPr lang="en-US" sz="2400" dirty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monitoring </a:t>
            </a:r>
            <a:r>
              <a:rPr lang="en-US" sz="2400" b="1" dirty="0">
                <a:solidFill>
                  <a:srgbClr val="C00000"/>
                </a:solidFill>
              </a:rPr>
              <a:t>of visual fields</a:t>
            </a:r>
            <a:r>
              <a:rPr lang="en-US" sz="2400" dirty="0"/>
              <a:t> at intervals </a:t>
            </a:r>
            <a:r>
              <a:rPr lang="en-US" sz="2400" dirty="0" smtClean="0"/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2 </a:t>
            </a:r>
            <a:r>
              <a:rPr lang="en-US" sz="2400" b="1" dirty="0">
                <a:solidFill>
                  <a:srgbClr val="C00000"/>
                </a:solidFill>
              </a:rPr>
              <a:t>to 4 weeks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If </a:t>
            </a:r>
            <a:r>
              <a:rPr lang="en-US" sz="2400" dirty="0"/>
              <a:t>visual fields do </a:t>
            </a:r>
            <a:r>
              <a:rPr lang="en-US" sz="2400" b="1" dirty="0">
                <a:solidFill>
                  <a:srgbClr val="C00000"/>
                </a:solidFill>
              </a:rPr>
              <a:t>not </a:t>
            </a:r>
            <a:r>
              <a:rPr lang="en-US" sz="2400" b="1" dirty="0" smtClean="0">
                <a:solidFill>
                  <a:srgbClr val="C00000"/>
                </a:solidFill>
              </a:rPr>
              <a:t>normalize </a:t>
            </a:r>
            <a:r>
              <a:rPr lang="en-US" sz="2400" dirty="0" smtClean="0"/>
              <a:t>and </a:t>
            </a:r>
            <a:r>
              <a:rPr lang="en-US" sz="2400" dirty="0"/>
              <a:t>MRI shows </a:t>
            </a:r>
            <a:r>
              <a:rPr lang="en-US" sz="2400" b="1" dirty="0"/>
              <a:t>continued </a:t>
            </a:r>
            <a:r>
              <a:rPr lang="en-US" sz="2400" b="1" dirty="0" err="1"/>
              <a:t>chiasmal</a:t>
            </a:r>
            <a:r>
              <a:rPr lang="en-US" sz="2400" b="1" dirty="0"/>
              <a:t> </a:t>
            </a:r>
            <a:r>
              <a:rPr lang="en-US" sz="2400" b="1" dirty="0" smtClean="0"/>
              <a:t>compression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neurosurgical </a:t>
            </a:r>
            <a:r>
              <a:rPr lang="en-US" sz="2400" b="1" dirty="0">
                <a:solidFill>
                  <a:srgbClr val="C00000"/>
                </a:solidFill>
              </a:rPr>
              <a:t>intervention </a:t>
            </a:r>
            <a:r>
              <a:rPr lang="en-US" sz="2400" dirty="0"/>
              <a:t>is usually indicated.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If </a:t>
            </a:r>
            <a:r>
              <a:rPr lang="en-US" sz="2400" dirty="0" err="1"/>
              <a:t>chiasmal</a:t>
            </a:r>
            <a:r>
              <a:rPr lang="en-US" sz="2400" dirty="0"/>
              <a:t> decompression is revealed on </a:t>
            </a:r>
            <a:r>
              <a:rPr lang="en-US" sz="2400" dirty="0" smtClean="0"/>
              <a:t>MRI but </a:t>
            </a:r>
            <a:r>
              <a:rPr lang="en-US" sz="2400" dirty="0"/>
              <a:t>visual-field abnormalities persist, </a:t>
            </a:r>
            <a:r>
              <a:rPr lang="en-US" sz="2400" b="1" dirty="0" smtClean="0"/>
              <a:t>recovery may </a:t>
            </a:r>
            <a:r>
              <a:rPr lang="en-US" sz="2400" b="1" dirty="0"/>
              <a:t>take longer </a:t>
            </a:r>
            <a:r>
              <a:rPr lang="en-US" sz="2400" dirty="0"/>
              <a:t>or visual </a:t>
            </a:r>
            <a:r>
              <a:rPr lang="en-US" sz="2400" b="1" dirty="0"/>
              <a:t>loss may be permanent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441" y="6273225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</a:rPr>
              <a:t>Th</a:t>
            </a:r>
            <a:r>
              <a:rPr lang="en-US" sz="1600" b="1" i="1" dirty="0">
                <a:solidFill>
                  <a:schemeClr val="accent1"/>
                </a:solidFill>
              </a:rPr>
              <a:t> 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gender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differences: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117" y="1841543"/>
            <a:ext cx="116747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Peak </a:t>
            </a:r>
            <a:r>
              <a:rPr lang="en-US" sz="3200" dirty="0"/>
              <a:t>age of occurrence in </a:t>
            </a:r>
            <a:r>
              <a:rPr lang="en-US" sz="3200" b="1" dirty="0"/>
              <a:t>women</a:t>
            </a:r>
            <a:r>
              <a:rPr lang="en-US" sz="3200" dirty="0"/>
              <a:t> occurs at approximately </a:t>
            </a:r>
            <a:r>
              <a:rPr lang="en-US" sz="3200" b="1" dirty="0"/>
              <a:t>30 </a:t>
            </a:r>
            <a:r>
              <a:rPr lang="en-US" sz="3200" b="1" dirty="0" smtClean="0"/>
              <a:t>years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While </a:t>
            </a:r>
            <a:r>
              <a:rPr lang="en-US" sz="3200" dirty="0"/>
              <a:t>most </a:t>
            </a:r>
            <a:r>
              <a:rPr lang="en-US" sz="3200" b="1" dirty="0"/>
              <a:t>men</a:t>
            </a:r>
            <a:r>
              <a:rPr lang="en-US" sz="3200" dirty="0"/>
              <a:t> are </a:t>
            </a:r>
            <a:r>
              <a:rPr lang="en-US" sz="3200" dirty="0" smtClean="0"/>
              <a:t>diagnosed after </a:t>
            </a:r>
            <a:r>
              <a:rPr lang="en-US" sz="3200" dirty="0"/>
              <a:t>age </a:t>
            </a:r>
            <a:r>
              <a:rPr lang="en-US" sz="3200" b="1" dirty="0" smtClean="0"/>
              <a:t>50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ratio between macro- and </a:t>
            </a:r>
            <a:r>
              <a:rPr lang="en-US" sz="3200" dirty="0" err="1"/>
              <a:t>microprolactinomas</a:t>
            </a:r>
            <a:r>
              <a:rPr lang="en-US" sz="3200" dirty="0"/>
              <a:t> is approximately 1:8 in </a:t>
            </a:r>
            <a:r>
              <a:rPr lang="en-US" sz="3200" dirty="0" smtClean="0"/>
              <a:t>women, whereas </a:t>
            </a:r>
            <a:r>
              <a:rPr lang="en-US" sz="3200" dirty="0"/>
              <a:t>it is inverted in men (</a:t>
            </a:r>
            <a:r>
              <a:rPr lang="en-US" sz="3200" dirty="0" err="1"/>
              <a:t>macroadenomas</a:t>
            </a:r>
            <a:r>
              <a:rPr lang="en-US" sz="3200" dirty="0"/>
              <a:t> in 80% of </a:t>
            </a:r>
            <a:r>
              <a:rPr lang="en-US" sz="3200" dirty="0" smtClean="0"/>
              <a:t>cases).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4117" y="6231135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1636551"/>
            <a:ext cx="11619346" cy="425416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Recovery of vision </a:t>
            </a:r>
            <a:r>
              <a:rPr lang="en-US" sz="2400" dirty="0"/>
              <a:t>is highly variable </a:t>
            </a:r>
            <a:r>
              <a:rPr lang="en-US" sz="2400" dirty="0" smtClean="0"/>
              <a:t>and depends </a:t>
            </a:r>
            <a:r>
              <a:rPr lang="en-US" sz="2400" dirty="0"/>
              <a:t>on many factors, </a:t>
            </a:r>
            <a:r>
              <a:rPr lang="en-US" sz="2400" dirty="0" smtClean="0"/>
              <a:t>including </a:t>
            </a:r>
            <a:r>
              <a:rPr lang="en-US" sz="2400" dirty="0"/>
              <a:t>there is optic-nerve atrophy.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/>
              <a:t>cases in </a:t>
            </a:r>
            <a:r>
              <a:rPr lang="en-US" sz="2400" dirty="0" smtClean="0"/>
              <a:t>which </a:t>
            </a:r>
            <a:r>
              <a:rPr lang="en-US" sz="2400" b="1" dirty="0" smtClean="0">
                <a:solidFill>
                  <a:srgbClr val="C00000"/>
                </a:solidFill>
              </a:rPr>
              <a:t>pituitary </a:t>
            </a:r>
            <a:r>
              <a:rPr lang="en-US" sz="2400" b="1" dirty="0">
                <a:solidFill>
                  <a:srgbClr val="C00000"/>
                </a:solidFill>
              </a:rPr>
              <a:t>hormone </a:t>
            </a:r>
            <a:r>
              <a:rPr lang="en-US" sz="2400" dirty="0"/>
              <a:t>function is </a:t>
            </a:r>
            <a:r>
              <a:rPr lang="en-US" sz="2400" dirty="0" smtClean="0"/>
              <a:t>compromised, recovery </a:t>
            </a:r>
            <a:r>
              <a:rPr lang="en-US" sz="2400" dirty="0"/>
              <a:t>may occur with tumor </a:t>
            </a:r>
            <a:r>
              <a:rPr lang="en-US" sz="2400" dirty="0" smtClean="0"/>
              <a:t>shrinkage. </a:t>
            </a:r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rare instances, rapid shrinkage of large </a:t>
            </a:r>
            <a:r>
              <a:rPr lang="en-US" sz="2400" dirty="0" smtClean="0"/>
              <a:t>tumors results </a:t>
            </a:r>
            <a:r>
              <a:rPr lang="en-US" sz="2400" dirty="0"/>
              <a:t>in a </a:t>
            </a:r>
            <a:r>
              <a:rPr lang="en-US" sz="2400" dirty="0" smtClean="0"/>
              <a:t>CSF leak </a:t>
            </a:r>
            <a:r>
              <a:rPr lang="en-US" sz="2400" dirty="0"/>
              <a:t>that </a:t>
            </a:r>
            <a:r>
              <a:rPr lang="en-US" sz="2400" dirty="0" smtClean="0"/>
              <a:t>requires 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surgical repair </a:t>
            </a:r>
            <a:r>
              <a:rPr lang="en-US" sz="2400" dirty="0" smtClean="0"/>
              <a:t>(1).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MRI</a:t>
            </a:r>
            <a:r>
              <a:rPr lang="en-US" sz="2400" dirty="0"/>
              <a:t> should be repeated </a:t>
            </a:r>
            <a:r>
              <a:rPr lang="en-US" sz="2400" b="1" dirty="0">
                <a:solidFill>
                  <a:srgbClr val="C00000"/>
                </a:solidFill>
              </a:rPr>
              <a:t>in 6 to 12 months </a:t>
            </a:r>
            <a:r>
              <a:rPr lang="en-US" sz="2400" dirty="0"/>
              <a:t>to determine if the size of the adenoma has </a:t>
            </a:r>
            <a:r>
              <a:rPr lang="en-US" sz="2400" dirty="0" smtClean="0"/>
              <a:t>decreased(2).</a:t>
            </a:r>
            <a:endParaRPr lang="en-US" sz="2400" dirty="0"/>
          </a:p>
          <a:p>
            <a:pPr marL="0" indent="0">
              <a:buNone/>
            </a:pPr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952" y="5922926"/>
            <a:ext cx="1156392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1.</a:t>
            </a:r>
            <a:r>
              <a:rPr lang="en-US" sz="1600" b="1" dirty="0" smtClean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</a:rPr>
              <a:t>Th</a:t>
            </a:r>
            <a:r>
              <a:rPr lang="en-US" sz="1600" b="1" i="1" dirty="0">
                <a:solidFill>
                  <a:schemeClr val="accent1"/>
                </a:solidFill>
              </a:rPr>
              <a:t> 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</a:t>
            </a:r>
            <a:r>
              <a:rPr lang="en-US" sz="1600" b="1" dirty="0" smtClean="0">
                <a:solidFill>
                  <a:schemeClr val="accent1"/>
                </a:solidFill>
              </a:rPr>
              <a:t>2013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2. Up to date </a:t>
            </a:r>
            <a:r>
              <a:rPr lang="en-US" sz="1600" b="1" dirty="0">
                <a:solidFill>
                  <a:schemeClr val="accent1"/>
                </a:solidFill>
              </a:rPr>
              <a:t>2019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709" y="1922798"/>
            <a:ext cx="6253171" cy="4254165"/>
          </a:xfrm>
        </p:spPr>
        <p:txBody>
          <a:bodyPr/>
          <a:lstStyle/>
          <a:p>
            <a:r>
              <a:rPr lang="en-US" sz="2800" dirty="0"/>
              <a:t>MRI scans obtained before dopamine agonist therapy, showing a large pituitary mass (Panel A, arrow) and </a:t>
            </a:r>
            <a:r>
              <a:rPr lang="en-US" sz="2800" dirty="0" smtClean="0">
                <a:solidFill>
                  <a:srgbClr val="C00000"/>
                </a:solidFill>
              </a:rPr>
              <a:t>after </a:t>
            </a:r>
            <a:r>
              <a:rPr lang="en-US" sz="2800" dirty="0">
                <a:solidFill>
                  <a:srgbClr val="C00000"/>
                </a:solidFill>
              </a:rPr>
              <a:t>1 year of treatment</a:t>
            </a:r>
            <a:r>
              <a:rPr lang="en-US" sz="2800" dirty="0"/>
              <a:t>, with marked reduction of the mass (Panel B, arrow).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73"/>
            <a:ext cx="5384800" cy="6737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1850" y="6249725"/>
            <a:ext cx="2511949" cy="4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68" y="1838062"/>
            <a:ext cx="4695587" cy="4254165"/>
          </a:xfrm>
        </p:spPr>
        <p:txBody>
          <a:bodyPr>
            <a:normAutofit/>
          </a:bodyPr>
          <a:lstStyle/>
          <a:p>
            <a:r>
              <a:rPr lang="en-US" sz="2800" dirty="0"/>
              <a:t>Visual-field testing shows the loss of visual fields (black areas) before </a:t>
            </a:r>
            <a:r>
              <a:rPr lang="en-US" sz="2800" dirty="0" smtClean="0"/>
              <a:t>initiation of DA therapy </a:t>
            </a:r>
            <a:r>
              <a:rPr lang="en-US" sz="2800" dirty="0"/>
              <a:t>(Panel A) and normalization (white </a:t>
            </a:r>
            <a:r>
              <a:rPr lang="en-US" sz="2800" dirty="0" smtClean="0"/>
              <a:t>areas) </a:t>
            </a:r>
            <a:r>
              <a:rPr lang="en-US" sz="2800" dirty="0" smtClean="0">
                <a:solidFill>
                  <a:srgbClr val="C00000"/>
                </a:solidFill>
              </a:rPr>
              <a:t>after </a:t>
            </a:r>
            <a:r>
              <a:rPr lang="en-US" sz="2800" dirty="0">
                <a:solidFill>
                  <a:srgbClr val="C00000"/>
                </a:solidFill>
              </a:rPr>
              <a:t>2 months of treatment </a:t>
            </a:r>
            <a:r>
              <a:rPr lang="en-US" sz="2800" dirty="0"/>
              <a:t>(Panel 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2" y="110837"/>
            <a:ext cx="6013375" cy="66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94" y="2307056"/>
            <a:ext cx="10515600" cy="42541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Once </a:t>
            </a:r>
            <a:r>
              <a:rPr lang="en-US" sz="2400" b="1" dirty="0">
                <a:solidFill>
                  <a:srgbClr val="C00000"/>
                </a:solidFill>
              </a:rPr>
              <a:t>serum prolactin </a:t>
            </a:r>
            <a:r>
              <a:rPr lang="en-US" sz="2400" dirty="0"/>
              <a:t>has normalized: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If </a:t>
            </a:r>
            <a:r>
              <a:rPr lang="en-US" sz="2400" dirty="0"/>
              <a:t>the </a:t>
            </a:r>
            <a:r>
              <a:rPr lang="en-US" sz="2400" b="1" u="sng" dirty="0"/>
              <a:t>clinical picture is stable </a:t>
            </a:r>
            <a:r>
              <a:rPr lang="en-US" sz="2400" dirty="0"/>
              <a:t>(no evidence of tumor growth on MRI and no symptoms such as headaches or visual symptoms), serum prolactin should be checked </a:t>
            </a:r>
            <a:r>
              <a:rPr lang="en-US" sz="2400" b="1" dirty="0">
                <a:solidFill>
                  <a:srgbClr val="C00000"/>
                </a:solidFill>
              </a:rPr>
              <a:t>in six months</a:t>
            </a:r>
            <a:r>
              <a:rPr lang="en-US" sz="2400" dirty="0"/>
              <a:t>, and if normal, it should then be measured </a:t>
            </a:r>
            <a:r>
              <a:rPr lang="en-US" sz="2400" b="1" dirty="0">
                <a:solidFill>
                  <a:srgbClr val="C00000"/>
                </a:solidFill>
              </a:rPr>
              <a:t>yearly.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050" y="6376555"/>
            <a:ext cx="171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Up to date </a:t>
            </a:r>
            <a:r>
              <a:rPr lang="en-US" b="1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9032682" y="6042990"/>
            <a:ext cx="2321118" cy="65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Discontinuation can be </a:t>
            </a:r>
            <a:r>
              <a:rPr lang="en-US" dirty="0" smtClean="0">
                <a:solidFill>
                  <a:schemeClr val="accent1"/>
                </a:solidFill>
              </a:rPr>
              <a:t>considered: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209"/>
            <a:ext cx="10666675" cy="47014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In </a:t>
            </a:r>
            <a:r>
              <a:rPr lang="en-US" sz="2400" dirty="0"/>
              <a:t>those patients who had </a:t>
            </a:r>
            <a:r>
              <a:rPr lang="en-US" sz="2400" b="1" dirty="0" err="1"/>
              <a:t>macro</a:t>
            </a:r>
            <a:r>
              <a:rPr lang="en-US" sz="2400" dirty="0" err="1"/>
              <a:t>adenomas</a:t>
            </a:r>
            <a:r>
              <a:rPr lang="en-US" sz="2400" dirty="0"/>
              <a:t> of </a:t>
            </a:r>
            <a:r>
              <a:rPr lang="en-US" sz="2400" b="1" dirty="0"/>
              <a:t>modest size </a:t>
            </a:r>
            <a:r>
              <a:rPr lang="en-US" sz="2400" dirty="0" smtClean="0"/>
              <a:t>( </a:t>
            </a:r>
            <a:r>
              <a:rPr lang="en-US" sz="2400" b="1" dirty="0" smtClean="0">
                <a:solidFill>
                  <a:srgbClr val="C00000"/>
                </a:solidFill>
              </a:rPr>
              <a:t>1.0 to </a:t>
            </a:r>
            <a:r>
              <a:rPr lang="en-US" sz="2400" b="1" dirty="0">
                <a:solidFill>
                  <a:srgbClr val="C00000"/>
                </a:solidFill>
              </a:rPr>
              <a:t>1.5 </a:t>
            </a:r>
            <a:r>
              <a:rPr lang="en-US" sz="2400" dirty="0"/>
              <a:t>cm), whose serum prolactin concentrations have been </a:t>
            </a:r>
            <a:r>
              <a:rPr lang="en-US" sz="2400" b="1" dirty="0">
                <a:solidFill>
                  <a:srgbClr val="C00000"/>
                </a:solidFill>
              </a:rPr>
              <a:t>normal for more than two years</a:t>
            </a:r>
            <a:r>
              <a:rPr lang="en-US" sz="2400" dirty="0"/>
              <a:t>, and whose adenomas </a:t>
            </a:r>
            <a:r>
              <a:rPr lang="en-US" sz="2400" b="1" dirty="0">
                <a:solidFill>
                  <a:srgbClr val="C00000"/>
                </a:solidFill>
              </a:rPr>
              <a:t>can no longer be visualized by MRI</a:t>
            </a:r>
            <a:r>
              <a:rPr lang="en-US" sz="2400" dirty="0" smtClean="0"/>
              <a:t>.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If </a:t>
            </a:r>
            <a:r>
              <a:rPr lang="en-US" sz="2400" dirty="0"/>
              <a:t>the drug is discontinued, the </a:t>
            </a:r>
            <a:r>
              <a:rPr lang="en-US" sz="2400" b="1" dirty="0"/>
              <a:t>prolactin concentration </a:t>
            </a:r>
            <a:r>
              <a:rPr lang="en-US" sz="2400" dirty="0"/>
              <a:t>and the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size </a:t>
            </a:r>
            <a:r>
              <a:rPr lang="en-US" sz="2400" b="1" dirty="0"/>
              <a:t>of the adenoma  </a:t>
            </a:r>
            <a:r>
              <a:rPr lang="en-US" sz="2400" dirty="0" smtClean="0"/>
              <a:t>by </a:t>
            </a:r>
            <a:r>
              <a:rPr lang="en-US" sz="2400" dirty="0"/>
              <a:t>MRI must be monitored.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0909" y="6356350"/>
            <a:ext cx="11563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. Up to date 2019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247"/>
            <a:ext cx="10515600" cy="779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Discontinuation </a:t>
            </a:r>
            <a:r>
              <a:rPr lang="en-US" i="1" dirty="0">
                <a:solidFill>
                  <a:schemeClr val="accent1"/>
                </a:solidFill>
              </a:rPr>
              <a:t>should probably not be considered: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83496"/>
            <a:ext cx="11591789" cy="5137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If the adenoma was </a:t>
            </a:r>
            <a:r>
              <a:rPr lang="en-US" sz="2800" b="1" dirty="0" smtClean="0">
                <a:solidFill>
                  <a:srgbClr val="C00000"/>
                </a:solidFill>
              </a:rPr>
              <a:t>initially &gt;2 cm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If it can still be </a:t>
            </a:r>
            <a:r>
              <a:rPr lang="en-US" sz="2800" b="1" dirty="0" smtClean="0"/>
              <a:t>visualized by MRI during treatment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If the </a:t>
            </a:r>
            <a:r>
              <a:rPr lang="en-US" sz="2800" b="1" dirty="0" smtClean="0">
                <a:solidFill>
                  <a:srgbClr val="C00000"/>
                </a:solidFill>
              </a:rPr>
              <a:t>prolactin has not become normal </a:t>
            </a:r>
            <a:r>
              <a:rPr lang="en-US" sz="2800" dirty="0" smtClean="0"/>
              <a:t>during treatment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 </a:t>
            </a:r>
            <a:r>
              <a:rPr lang="en-US" sz="2800" dirty="0"/>
              <a:t>agonist should </a:t>
            </a:r>
            <a:r>
              <a:rPr lang="en-US" sz="2800" b="1" dirty="0"/>
              <a:t>not be discontinued </a:t>
            </a:r>
            <a:r>
              <a:rPr lang="en-US" sz="2800" dirty="0"/>
              <a:t>entirely, </a:t>
            </a:r>
            <a:r>
              <a:rPr lang="en-US" sz="2800" dirty="0">
                <a:solidFill>
                  <a:srgbClr val="C00000"/>
                </a:solidFill>
              </a:rPr>
              <a:t>even after menopause</a:t>
            </a:r>
            <a:r>
              <a:rPr lang="en-US" sz="2800" dirty="0"/>
              <a:t>, because hyperprolactinemia will probably recur,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and </a:t>
            </a:r>
            <a:r>
              <a:rPr lang="en-US" sz="2800" dirty="0"/>
              <a:t>the adenoma </a:t>
            </a:r>
            <a:r>
              <a:rPr lang="en-US" sz="2800" dirty="0" smtClean="0"/>
              <a:t>may </a:t>
            </a:r>
            <a:r>
              <a:rPr lang="en-US" sz="2800" dirty="0"/>
              <a:t>increase in size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0909" y="6356350"/>
            <a:ext cx="11563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1.Up to date 2019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>
                <a:solidFill>
                  <a:schemeClr val="accent1"/>
                </a:solidFill>
              </a:rPr>
              <a:t>Indications for </a:t>
            </a:r>
            <a:r>
              <a:rPr lang="en-US" sz="4000" i="1" dirty="0" smtClean="0">
                <a:solidFill>
                  <a:schemeClr val="accent1"/>
                </a:solidFill>
              </a:rPr>
              <a:t>surgery: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6" y="1922798"/>
            <a:ext cx="11656444" cy="4254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only a </a:t>
            </a:r>
            <a:r>
              <a:rPr lang="en-US" sz="2800" dirty="0" smtClean="0"/>
              <a:t>small minority </a:t>
            </a:r>
            <a:r>
              <a:rPr lang="en-US" sz="2800" dirty="0"/>
              <a:t>of patients with </a:t>
            </a:r>
            <a:r>
              <a:rPr lang="en-US" sz="2800" dirty="0" err="1"/>
              <a:t>prolactinomas</a:t>
            </a:r>
            <a:r>
              <a:rPr lang="en-US" sz="2800" dirty="0"/>
              <a:t> </a:t>
            </a:r>
            <a:r>
              <a:rPr lang="en-US" sz="2800" dirty="0" smtClean="0"/>
              <a:t>require TSS or RT.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Surgical Cure </a:t>
            </a:r>
            <a:r>
              <a:rPr lang="en-US" sz="2800" dirty="0"/>
              <a:t>rates, which are highly dependent on </a:t>
            </a:r>
            <a:r>
              <a:rPr lang="en-US" sz="2800" b="1" dirty="0" smtClean="0">
                <a:solidFill>
                  <a:srgbClr val="C00000"/>
                </a:solidFill>
              </a:rPr>
              <a:t>surgical skill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C00000"/>
                </a:solidFill>
              </a:rPr>
              <a:t>tumor anatomy</a:t>
            </a:r>
            <a:r>
              <a:rPr lang="en-US" sz="2800" dirty="0"/>
              <a:t>, approach </a:t>
            </a:r>
            <a:r>
              <a:rPr lang="en-US" sz="2800" b="1" dirty="0">
                <a:solidFill>
                  <a:srgbClr val="C00000"/>
                </a:solidFill>
              </a:rPr>
              <a:t>80 to </a:t>
            </a:r>
            <a:r>
              <a:rPr lang="en-US" sz="2800" b="1" dirty="0" smtClean="0">
                <a:solidFill>
                  <a:srgbClr val="C00000"/>
                </a:solidFill>
              </a:rPr>
              <a:t>90% </a:t>
            </a:r>
            <a:r>
              <a:rPr lang="en-US" sz="2800" dirty="0" smtClean="0"/>
              <a:t>for </a:t>
            </a:r>
            <a:r>
              <a:rPr lang="en-US" sz="2800" b="1" dirty="0" err="1">
                <a:solidFill>
                  <a:srgbClr val="C00000"/>
                </a:solidFill>
              </a:rPr>
              <a:t>micro</a:t>
            </a:r>
            <a:r>
              <a:rPr lang="en-US" sz="2800" dirty="0" err="1"/>
              <a:t>adenomas</a:t>
            </a:r>
            <a:r>
              <a:rPr lang="en-US" sz="2800" dirty="0"/>
              <a:t> but are less than </a:t>
            </a:r>
            <a:r>
              <a:rPr lang="en-US" sz="2800" b="1" dirty="0">
                <a:solidFill>
                  <a:srgbClr val="C00000"/>
                </a:solidFill>
              </a:rPr>
              <a:t>50% </a:t>
            </a:r>
            <a:r>
              <a:rPr lang="en-US" sz="2800" b="1" dirty="0" smtClean="0">
                <a:solidFill>
                  <a:srgbClr val="C00000"/>
                </a:solidFill>
              </a:rPr>
              <a:t>for </a:t>
            </a:r>
            <a:r>
              <a:rPr lang="en-US" sz="2800" b="1" dirty="0" err="1">
                <a:solidFill>
                  <a:srgbClr val="C00000"/>
                </a:solidFill>
              </a:rPr>
              <a:t>macro</a:t>
            </a:r>
            <a:r>
              <a:rPr lang="en-US" sz="2800" dirty="0" err="1"/>
              <a:t>adenomas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925" y="6164318"/>
            <a:ext cx="11863642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smtClean="0">
                <a:solidFill>
                  <a:schemeClr val="accent1"/>
                </a:solidFill>
              </a:rPr>
              <a:t>The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Indications for </a:t>
            </a:r>
            <a:r>
              <a:rPr lang="en-US" i="1" dirty="0" smtClean="0">
                <a:solidFill>
                  <a:schemeClr val="accent1"/>
                </a:solidFill>
              </a:rPr>
              <a:t>surgery: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16" y="1533234"/>
            <a:ext cx="5754256" cy="5239385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ncreasing tumor size </a:t>
            </a:r>
            <a:r>
              <a:rPr lang="en-US" sz="2400" b="1" dirty="0" smtClean="0"/>
              <a:t>despite optimal medical therapy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Pituitary </a:t>
            </a:r>
            <a:r>
              <a:rPr lang="en-US" sz="2400" b="1" dirty="0" smtClean="0">
                <a:solidFill>
                  <a:srgbClr val="C00000"/>
                </a:solidFill>
              </a:rPr>
              <a:t>apoplexy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C00000"/>
                </a:solidFill>
              </a:rPr>
              <a:t>Inability to tolerate </a:t>
            </a:r>
            <a:r>
              <a:rPr lang="en-US" sz="2400" b="1" dirty="0" smtClean="0"/>
              <a:t>DA therapy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DA–</a:t>
            </a:r>
            <a:r>
              <a:rPr lang="en-US" sz="2400" b="1" dirty="0" smtClean="0">
                <a:solidFill>
                  <a:srgbClr val="C00000"/>
                </a:solidFill>
              </a:rPr>
              <a:t>resistant </a:t>
            </a:r>
            <a:r>
              <a:rPr lang="en-US" sz="2400" b="1" dirty="0" err="1" smtClean="0">
                <a:solidFill>
                  <a:srgbClr val="C00000"/>
                </a:solidFill>
              </a:rPr>
              <a:t>macro</a:t>
            </a:r>
            <a:r>
              <a:rPr lang="en-US" sz="2400" b="1" dirty="0" err="1" smtClean="0"/>
              <a:t>adenoma</a:t>
            </a:r>
            <a:endParaRPr lang="en-US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DA –</a:t>
            </a:r>
            <a:r>
              <a:rPr lang="en-US" sz="2400" b="1" dirty="0" smtClean="0">
                <a:solidFill>
                  <a:srgbClr val="C00000"/>
                </a:solidFill>
              </a:rPr>
              <a:t>resistant </a:t>
            </a:r>
            <a:r>
              <a:rPr lang="en-US" sz="2400" b="1" dirty="0" err="1" smtClean="0">
                <a:solidFill>
                  <a:srgbClr val="C00000"/>
                </a:solidFill>
              </a:rPr>
              <a:t>micro</a:t>
            </a:r>
            <a:r>
              <a:rPr lang="en-US" sz="2400" b="1" dirty="0" err="1" smtClean="0"/>
              <a:t>adenoma</a:t>
            </a:r>
            <a:r>
              <a:rPr lang="en-US" sz="2400" b="1" dirty="0" smtClean="0"/>
              <a:t> in a woman </a:t>
            </a:r>
            <a:r>
              <a:rPr lang="en-US" sz="2400" b="1" dirty="0" smtClean="0">
                <a:solidFill>
                  <a:srgbClr val="C00000"/>
                </a:solidFill>
              </a:rPr>
              <a:t>seeking fertility</a:t>
            </a:r>
            <a:r>
              <a:rPr lang="en-US" sz="2400" b="1" dirty="0" smtClean="0"/>
              <a:t>, if ovulation induction is not appropriate.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Medically </a:t>
            </a:r>
            <a:r>
              <a:rPr lang="en-US" sz="2400" b="1" dirty="0" smtClean="0">
                <a:solidFill>
                  <a:srgbClr val="C00000"/>
                </a:solidFill>
              </a:rPr>
              <a:t>unresponsive cystic </a:t>
            </a:r>
            <a:r>
              <a:rPr lang="en-US" sz="2400" b="1" dirty="0" err="1" smtClean="0">
                <a:solidFill>
                  <a:srgbClr val="C00000"/>
                </a:solidFill>
              </a:rPr>
              <a:t>prolactinoma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1490660"/>
            <a:ext cx="5892647" cy="5324535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women </a:t>
            </a:r>
            <a:r>
              <a:rPr lang="en-US" sz="2400" b="1" dirty="0">
                <a:solidFill>
                  <a:srgbClr val="C00000"/>
                </a:solidFill>
              </a:rPr>
              <a:t>seeking fertility</a:t>
            </a:r>
            <a:r>
              <a:rPr lang="en-US" sz="2400" dirty="0"/>
              <a:t>, </a:t>
            </a:r>
            <a:r>
              <a:rPr lang="en-US" sz="2400" dirty="0" err="1"/>
              <a:t>macroadenoma</a:t>
            </a:r>
            <a:r>
              <a:rPr lang="en-US" sz="2400" dirty="0"/>
              <a:t> in close </a:t>
            </a:r>
            <a:r>
              <a:rPr lang="en-US" sz="2400" b="1" dirty="0">
                <a:solidFill>
                  <a:srgbClr val="C00000"/>
                </a:solidFill>
              </a:rPr>
              <a:t>proximity to optic </a:t>
            </a:r>
            <a:r>
              <a:rPr lang="en-US" sz="2400" dirty="0" smtClean="0"/>
              <a:t>chiasm despite </a:t>
            </a:r>
            <a:r>
              <a:rPr lang="en-US" sz="2400" dirty="0"/>
              <a:t>optimal </a:t>
            </a:r>
            <a:r>
              <a:rPr lang="en-US" sz="2400" dirty="0" smtClean="0"/>
              <a:t>DA (</a:t>
            </a:r>
            <a:r>
              <a:rPr lang="en-US" sz="2400" u="sng" dirty="0" err="1" smtClean="0"/>
              <a:t>prepregnancy</a:t>
            </a:r>
            <a:r>
              <a:rPr lang="en-US" sz="2400" u="sng" dirty="0" smtClean="0"/>
              <a:t> </a:t>
            </a:r>
            <a:r>
              <a:rPr lang="en-US" sz="2400" u="sng" dirty="0" err="1"/>
              <a:t>debulking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C00000"/>
                </a:solidFill>
              </a:rPr>
              <a:t>CSF leak </a:t>
            </a:r>
            <a:r>
              <a:rPr lang="en-US" sz="2400" dirty="0"/>
              <a:t>during administration of </a:t>
            </a:r>
            <a:r>
              <a:rPr lang="en-US" sz="2400" dirty="0" smtClean="0"/>
              <a:t>DA.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Macroadenoma</a:t>
            </a:r>
            <a:r>
              <a:rPr lang="en-US" sz="2400" dirty="0"/>
              <a:t> in a patient with a </a:t>
            </a:r>
            <a:r>
              <a:rPr lang="en-US" sz="2400" dirty="0">
                <a:solidFill>
                  <a:srgbClr val="C00000"/>
                </a:solidFill>
              </a:rPr>
              <a:t>psychiatric condition </a:t>
            </a:r>
            <a:r>
              <a:rPr lang="en-US" sz="2400" dirty="0"/>
              <a:t>for which </a:t>
            </a:r>
            <a:r>
              <a:rPr lang="en-US" sz="2400" dirty="0" smtClean="0"/>
              <a:t>DA are contraindicated.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</a:rPr>
              <a:t>Persistent </a:t>
            </a:r>
            <a:r>
              <a:rPr lang="en-US" sz="2400" dirty="0" err="1">
                <a:solidFill>
                  <a:srgbClr val="C00000"/>
                </a:solidFill>
              </a:rPr>
              <a:t>chiasmal</a:t>
            </a:r>
            <a:r>
              <a:rPr lang="en-US" sz="2400" dirty="0">
                <a:solidFill>
                  <a:srgbClr val="C00000"/>
                </a:solidFill>
              </a:rPr>
              <a:t> compression </a:t>
            </a:r>
            <a:r>
              <a:rPr lang="en-US" sz="2400" dirty="0"/>
              <a:t>despite optimal medical </a:t>
            </a:r>
            <a:r>
              <a:rPr lang="en-US" sz="2400" dirty="0" smtClean="0"/>
              <a:t>therapy.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Individuals </a:t>
            </a:r>
            <a:r>
              <a:rPr lang="en-US" sz="2400" dirty="0"/>
              <a:t>who require </a:t>
            </a:r>
            <a:r>
              <a:rPr lang="en-US" sz="2400" b="1" dirty="0">
                <a:solidFill>
                  <a:srgbClr val="C00000"/>
                </a:solidFill>
              </a:rPr>
              <a:t>higher than standard doses</a:t>
            </a:r>
            <a:r>
              <a:rPr lang="en-US" sz="2400" dirty="0"/>
              <a:t> </a:t>
            </a:r>
            <a:r>
              <a:rPr lang="en-US" sz="2400" dirty="0" smtClean="0"/>
              <a:t>of cab </a:t>
            </a:r>
            <a:r>
              <a:rPr lang="en-US" sz="2400" dirty="0"/>
              <a:t>to control PRL levels (the “</a:t>
            </a:r>
            <a:r>
              <a:rPr lang="en-US" sz="2400" b="1" dirty="0">
                <a:solidFill>
                  <a:srgbClr val="C00000"/>
                </a:solidFill>
              </a:rPr>
              <a:t>partially resistant</a:t>
            </a:r>
            <a:r>
              <a:rPr lang="en-US" sz="2400" dirty="0"/>
              <a:t>” patients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sz="2400" dirty="0"/>
              <a:t>might also benefit from </a:t>
            </a:r>
            <a:r>
              <a:rPr lang="en-US" sz="2400" dirty="0" smtClean="0"/>
              <a:t>surgery.</a:t>
            </a:r>
            <a:endParaRPr lang="en-US" sz="3200" dirty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22916" y="644844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Anne </a:t>
            </a:r>
            <a:r>
              <a:rPr lang="en-US" sz="1400" b="1" dirty="0" err="1">
                <a:solidFill>
                  <a:schemeClr val="accent1"/>
                </a:solidFill>
              </a:rPr>
              <a:t>Klibanski,</a:t>
            </a:r>
            <a:r>
              <a:rPr lang="en-US" sz="14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4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400" b="1" i="1" dirty="0">
                <a:solidFill>
                  <a:schemeClr val="accent1"/>
                </a:solidFill>
              </a:rPr>
              <a:t> The </a:t>
            </a:r>
            <a:r>
              <a:rPr lang="en-US" sz="1400" b="1" dirty="0">
                <a:solidFill>
                  <a:schemeClr val="accent1"/>
                </a:solidFill>
              </a:rPr>
              <a:t>new </a:t>
            </a:r>
            <a:r>
              <a:rPr lang="en-US" sz="1400" b="1" dirty="0" err="1">
                <a:solidFill>
                  <a:schemeClr val="accent1"/>
                </a:solidFill>
              </a:rPr>
              <a:t>england</a:t>
            </a:r>
            <a:r>
              <a:rPr lang="en-US" sz="1400" b="1" dirty="0">
                <a:solidFill>
                  <a:schemeClr val="accent1"/>
                </a:solidFill>
              </a:rPr>
              <a:t> journal </a:t>
            </a:r>
            <a:r>
              <a:rPr lang="en-US" sz="1400" b="1" i="1" dirty="0">
                <a:solidFill>
                  <a:schemeClr val="accent1"/>
                </a:solidFill>
              </a:rPr>
              <a:t>o f </a:t>
            </a:r>
            <a:r>
              <a:rPr lang="en-US" sz="1400" b="1" dirty="0">
                <a:solidFill>
                  <a:schemeClr val="accent1"/>
                </a:solidFill>
              </a:rPr>
              <a:t>medicine 2013</a:t>
            </a:r>
          </a:p>
        </p:txBody>
      </p:sp>
    </p:spTree>
    <p:extLst>
      <p:ext uri="{BB962C8B-B14F-4D97-AF65-F5344CB8AC3E}">
        <p14:creationId xmlns:p14="http://schemas.microsoft.com/office/powerpoint/2010/main" val="11787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Radiation </a:t>
            </a:r>
            <a:r>
              <a:rPr lang="en-US" i="1" dirty="0" smtClean="0">
                <a:solidFill>
                  <a:schemeClr val="accent1"/>
                </a:solidFill>
              </a:rPr>
              <a:t>therapy: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87" y="1790202"/>
            <a:ext cx="11397825" cy="4254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Radiation therapy is occasionally </a:t>
            </a:r>
            <a:r>
              <a:rPr lang="en-US" sz="3200" dirty="0" smtClean="0"/>
              <a:t>used in </a:t>
            </a:r>
            <a:r>
              <a:rPr lang="en-US" sz="3200" dirty="0"/>
              <a:t>patients </a:t>
            </a:r>
            <a:r>
              <a:rPr lang="en-US" sz="3200" dirty="0" smtClean="0"/>
              <a:t>with: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rgbClr val="C00000"/>
                </a:solidFill>
              </a:rPr>
              <a:t>large lesions </a:t>
            </a:r>
            <a:r>
              <a:rPr lang="en-US" sz="2400" dirty="0"/>
              <a:t>who are </a:t>
            </a:r>
            <a:r>
              <a:rPr lang="en-US" sz="2400" b="1" dirty="0">
                <a:solidFill>
                  <a:srgbClr val="C00000"/>
                </a:solidFill>
              </a:rPr>
              <a:t>not </a:t>
            </a:r>
            <a:r>
              <a:rPr lang="en-US" sz="2400" dirty="0" smtClean="0"/>
              <a:t>candidates for </a:t>
            </a:r>
            <a:r>
              <a:rPr lang="en-US" sz="2400" b="1" dirty="0">
                <a:solidFill>
                  <a:srgbClr val="C00000"/>
                </a:solidFill>
              </a:rPr>
              <a:t>further </a:t>
            </a:r>
            <a:r>
              <a:rPr lang="en-US" sz="2400" b="1" dirty="0" err="1" smtClean="0">
                <a:solidFill>
                  <a:srgbClr val="C00000"/>
                </a:solidFill>
              </a:rPr>
              <a:t>surgey</a:t>
            </a:r>
            <a:r>
              <a:rPr lang="en-US" sz="2400" dirty="0" smtClean="0"/>
              <a:t> and who </a:t>
            </a:r>
            <a:r>
              <a:rPr lang="en-US" sz="2400" dirty="0"/>
              <a:t>have </a:t>
            </a:r>
            <a:r>
              <a:rPr lang="en-US" sz="2400" u="sng" dirty="0"/>
              <a:t>side </a:t>
            </a:r>
            <a:r>
              <a:rPr lang="en-US" sz="2400" u="sng" dirty="0" smtClean="0"/>
              <a:t>effects </a:t>
            </a:r>
            <a:r>
              <a:rPr lang="en-US" sz="2400" dirty="0" smtClean="0"/>
              <a:t>from </a:t>
            </a:r>
            <a:r>
              <a:rPr lang="en-US" sz="2400" dirty="0"/>
              <a:t>or </a:t>
            </a:r>
            <a:r>
              <a:rPr lang="en-US" sz="2400" u="sng" dirty="0"/>
              <a:t>do not have a response </a:t>
            </a:r>
            <a:r>
              <a:rPr lang="en-US" sz="2400" dirty="0"/>
              <a:t>to </a:t>
            </a:r>
            <a:r>
              <a:rPr lang="en-US" sz="2400" dirty="0" smtClean="0"/>
              <a:t>DA therapy.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rare large tumors that do not </a:t>
            </a:r>
            <a:r>
              <a:rPr lang="en-US" sz="2400" dirty="0" smtClean="0"/>
              <a:t>respond to </a:t>
            </a:r>
            <a:r>
              <a:rPr lang="en-US" sz="2400" dirty="0"/>
              <a:t>DAs, </a:t>
            </a:r>
            <a:r>
              <a:rPr lang="en-US" sz="2400" u="sng" dirty="0"/>
              <a:t>recur or progress after surgery</a:t>
            </a:r>
            <a:r>
              <a:rPr lang="en-US" sz="2400" dirty="0"/>
              <a:t>, and are </a:t>
            </a:r>
            <a:r>
              <a:rPr lang="en-US" sz="2400" b="1" dirty="0">
                <a:solidFill>
                  <a:srgbClr val="C00000"/>
                </a:solidFill>
              </a:rPr>
              <a:t>highly aggressive or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28" y="6356350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>
                <a:solidFill>
                  <a:schemeClr val="accent1"/>
                </a:solidFill>
              </a:rPr>
              <a:t>Anne </a:t>
            </a:r>
            <a:r>
              <a:rPr lang="en-US" sz="1600" dirty="0" err="1">
                <a:solidFill>
                  <a:schemeClr val="accent1"/>
                </a:solidFill>
              </a:rPr>
              <a:t>Klibanski,</a:t>
            </a:r>
            <a:r>
              <a:rPr lang="en-US" sz="1600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i="1" dirty="0">
                <a:solidFill>
                  <a:schemeClr val="accent1"/>
                </a:solidFill>
              </a:rPr>
              <a:t> </a:t>
            </a:r>
            <a:r>
              <a:rPr lang="en-US" sz="1600" i="1" dirty="0" smtClean="0">
                <a:solidFill>
                  <a:schemeClr val="accent1"/>
                </a:solidFill>
              </a:rPr>
              <a:t>The </a:t>
            </a:r>
            <a:r>
              <a:rPr lang="en-US" sz="1600" dirty="0">
                <a:solidFill>
                  <a:schemeClr val="accent1"/>
                </a:solidFill>
              </a:rPr>
              <a:t>new </a:t>
            </a:r>
            <a:r>
              <a:rPr lang="en-US" sz="1600" dirty="0" err="1">
                <a:solidFill>
                  <a:schemeClr val="accent1"/>
                </a:solidFill>
              </a:rPr>
              <a:t>england</a:t>
            </a:r>
            <a:r>
              <a:rPr lang="en-US" sz="1600" dirty="0">
                <a:solidFill>
                  <a:schemeClr val="accent1"/>
                </a:solidFill>
              </a:rPr>
              <a:t> journal </a:t>
            </a:r>
            <a:r>
              <a:rPr lang="en-US" sz="1600" i="1" dirty="0">
                <a:solidFill>
                  <a:schemeClr val="accent1"/>
                </a:solidFill>
              </a:rPr>
              <a:t>o f </a:t>
            </a:r>
            <a:r>
              <a:rPr lang="en-US" sz="1600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542" y="470076"/>
            <a:ext cx="5411526" cy="637198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Malignant </a:t>
            </a:r>
            <a:r>
              <a:rPr lang="en-US" i="1" dirty="0" err="1" smtClean="0">
                <a:solidFill>
                  <a:schemeClr val="accent1"/>
                </a:solidFill>
              </a:rPr>
              <a:t>prolactinomas</a:t>
            </a:r>
            <a:r>
              <a:rPr lang="en-US" i="1" dirty="0" smtClean="0">
                <a:solidFill>
                  <a:schemeClr val="accent1"/>
                </a:solidFill>
              </a:rPr>
              <a:t>: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89" y="1608565"/>
            <a:ext cx="11630891" cy="572972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Resistance to </a:t>
            </a:r>
            <a:r>
              <a:rPr lang="en-US" sz="2800" b="1" dirty="0" smtClean="0">
                <a:solidFill>
                  <a:srgbClr val="C00000"/>
                </a:solidFill>
              </a:rPr>
              <a:t>DA </a:t>
            </a:r>
            <a:r>
              <a:rPr lang="en-US" sz="2800" dirty="0" smtClean="0"/>
              <a:t>is </a:t>
            </a:r>
            <a:r>
              <a:rPr lang="en-US" sz="2800" dirty="0"/>
              <a:t>a </a:t>
            </a:r>
            <a:r>
              <a:rPr lang="en-US" sz="2800" u="sng" dirty="0"/>
              <a:t>key feature </a:t>
            </a:r>
            <a:r>
              <a:rPr lang="en-US" sz="2800" dirty="0"/>
              <a:t>of prolactin-secreting carcinomas </a:t>
            </a:r>
            <a:r>
              <a:rPr lang="en-US" sz="2800" dirty="0" smtClean="0"/>
              <a:t>and</a:t>
            </a:r>
            <a:r>
              <a:rPr lang="en-US" sz="2800" dirty="0"/>
              <a:t> </a:t>
            </a:r>
            <a:r>
              <a:rPr lang="en-US" sz="2800" dirty="0" smtClean="0"/>
              <a:t>effective </a:t>
            </a:r>
            <a:r>
              <a:rPr lang="en-US" sz="2800" dirty="0"/>
              <a:t>therapeutic options are limited when </a:t>
            </a:r>
            <a:r>
              <a:rPr lang="en-US" sz="2800" b="1" dirty="0" err="1"/>
              <a:t>craniospinal</a:t>
            </a:r>
            <a:r>
              <a:rPr lang="en-US" sz="2800" b="1" dirty="0"/>
              <a:t> or systemic metastases </a:t>
            </a:r>
            <a:r>
              <a:rPr lang="en-US" sz="2800" dirty="0"/>
              <a:t>are present.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Palliative </a:t>
            </a:r>
            <a:r>
              <a:rPr lang="en-US" sz="2800" b="1" dirty="0" err="1">
                <a:solidFill>
                  <a:srgbClr val="C00000"/>
                </a:solidFill>
              </a:rPr>
              <a:t>debulking</a:t>
            </a:r>
            <a:r>
              <a:rPr lang="en-US" sz="2800" b="1" dirty="0">
                <a:solidFill>
                  <a:srgbClr val="C00000"/>
                </a:solidFill>
              </a:rPr>
              <a:t> surgery </a:t>
            </a:r>
            <a:r>
              <a:rPr lang="en-US" sz="2800" dirty="0"/>
              <a:t>is generally used and eventually repeated with the aim of relieving </a:t>
            </a:r>
            <a:r>
              <a:rPr lang="en-US" sz="2800" dirty="0" smtClean="0"/>
              <a:t>local compressive effects.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Radiotherapy</a:t>
            </a:r>
            <a:r>
              <a:rPr lang="en-US" sz="2800" dirty="0" smtClean="0"/>
              <a:t> </a:t>
            </a:r>
            <a:r>
              <a:rPr lang="en-US" sz="2800" dirty="0"/>
              <a:t>may help </a:t>
            </a:r>
            <a:r>
              <a:rPr lang="en-US" sz="2800" b="1" dirty="0"/>
              <a:t>slow tumor growth </a:t>
            </a:r>
            <a:r>
              <a:rPr lang="en-US" sz="2800" dirty="0"/>
              <a:t>to some extent, but </a:t>
            </a:r>
            <a:r>
              <a:rPr lang="en-US" sz="2800" dirty="0" smtClean="0"/>
              <a:t>evidence </a:t>
            </a:r>
            <a:r>
              <a:rPr lang="en-US" sz="2800" dirty="0"/>
              <a:t>that RT prolongs survival is not </a:t>
            </a:r>
            <a:r>
              <a:rPr lang="en-US" sz="2800" dirty="0" smtClean="0"/>
              <a:t>available.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82921"/>
            <a:ext cx="12090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Philippe Chanson, </a:t>
            </a:r>
            <a:r>
              <a:rPr lang="en-US" sz="1600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dirty="0">
                <a:solidFill>
                  <a:schemeClr val="accent1"/>
                </a:solidFill>
              </a:rPr>
              <a:t> Clinical Endocrinology &amp; Metabolism,2019</a:t>
            </a:r>
          </a:p>
        </p:txBody>
      </p:sp>
    </p:spTree>
    <p:extLst>
      <p:ext uri="{BB962C8B-B14F-4D97-AF65-F5344CB8AC3E}">
        <p14:creationId xmlns:p14="http://schemas.microsoft.com/office/powerpoint/2010/main" val="4083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>
                <a:solidFill>
                  <a:schemeClr val="accent1"/>
                </a:solidFill>
              </a:rPr>
              <a:t>Diagnosis:</a:t>
            </a:r>
            <a:endParaRPr lang="en-US" sz="5400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7473" y="1720334"/>
            <a:ext cx="8037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dvOTb92eb7df.I"/>
              </a:rPr>
              <a:t>Clinical consequences of </a:t>
            </a:r>
            <a:r>
              <a:rPr lang="en-US" sz="2800" b="1" dirty="0" smtClean="0">
                <a:solidFill>
                  <a:srgbClr val="C00000"/>
                </a:solidFill>
                <a:latin typeface="AdvOTb92eb7df.I"/>
              </a:rPr>
              <a:t>hyperprolactinemia: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744" y="2243554"/>
            <a:ext cx="115362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dvOT863180fb"/>
              </a:rPr>
              <a:t>At </a:t>
            </a:r>
            <a:r>
              <a:rPr lang="en-US" sz="2400" dirty="0">
                <a:latin typeface="AdvOT863180fb"/>
              </a:rPr>
              <a:t>least before </a:t>
            </a:r>
            <a:r>
              <a:rPr lang="en-US" sz="2400" dirty="0" smtClean="0">
                <a:latin typeface="AdvOT863180fb"/>
              </a:rPr>
              <a:t>menopause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dvOT863180fb"/>
              </a:rPr>
              <a:t>Most </a:t>
            </a:r>
            <a:r>
              <a:rPr lang="en-US" sz="2400" dirty="0">
                <a:latin typeface="AdvOT863180fb"/>
              </a:rPr>
              <a:t>women with a </a:t>
            </a:r>
            <a:r>
              <a:rPr lang="en-US" sz="2400" dirty="0" err="1">
                <a:latin typeface="AdvOT863180fb"/>
              </a:rPr>
              <a:t>prolactinoma</a:t>
            </a:r>
            <a:r>
              <a:rPr lang="en-US" sz="2400" dirty="0">
                <a:latin typeface="AdvOT863180fb"/>
              </a:rPr>
              <a:t> have </a:t>
            </a:r>
            <a:r>
              <a:rPr lang="en-US" sz="2400" dirty="0" smtClean="0">
                <a:latin typeface="AdvOT863180fb"/>
              </a:rPr>
              <a:t>a </a:t>
            </a:r>
            <a:r>
              <a:rPr lang="en-US" sz="2400" dirty="0" err="1" smtClean="0">
                <a:latin typeface="AdvOT863180fb"/>
              </a:rPr>
              <a:t>microadenoma</a:t>
            </a:r>
            <a:r>
              <a:rPr lang="en-US" sz="2400" dirty="0">
                <a:latin typeface="AdvOT863180fb"/>
              </a:rPr>
              <a:t>, and therefore </a:t>
            </a:r>
            <a:r>
              <a:rPr lang="en-US" sz="2400" dirty="0">
                <a:solidFill>
                  <a:srgbClr val="C00000"/>
                </a:solidFill>
                <a:latin typeface="AdvOT863180fb"/>
              </a:rPr>
              <a:t>endocrine symptoms </a:t>
            </a:r>
            <a:r>
              <a:rPr lang="en-US" sz="2400" dirty="0" smtClean="0">
                <a:latin typeface="AdvOT863180fb"/>
              </a:rPr>
              <a:t>are much </a:t>
            </a:r>
            <a:r>
              <a:rPr lang="en-US" sz="2400" dirty="0">
                <a:latin typeface="AdvOT863180fb"/>
              </a:rPr>
              <a:t>more prevalent than mass </a:t>
            </a:r>
            <a:r>
              <a:rPr lang="en-US" sz="2400" dirty="0" smtClean="0">
                <a:latin typeface="AdvOT863180fb"/>
              </a:rPr>
              <a:t>effects.</a:t>
            </a:r>
          </a:p>
          <a:p>
            <a:r>
              <a:rPr lang="en-US" sz="2800" dirty="0"/>
              <a:t>Classic </a:t>
            </a:r>
            <a:r>
              <a:rPr lang="en-US" sz="2800" dirty="0" smtClean="0"/>
              <a:t>symptoms in women:</a:t>
            </a:r>
          </a:p>
          <a:p>
            <a:r>
              <a:rPr lang="en-US" sz="2800" dirty="0" smtClean="0"/>
              <a:t>Oligo- or amenorrhea is present in almost all patients: 85-90%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Galactorrhea</a:t>
            </a:r>
            <a:r>
              <a:rPr lang="en-US" sz="2800" dirty="0" smtClean="0"/>
              <a:t>: 84% </a:t>
            </a:r>
          </a:p>
          <a:p>
            <a:r>
              <a:rPr lang="en-US" sz="2800" dirty="0" smtClean="0"/>
              <a:t>Infertility 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nearly </a:t>
            </a:r>
            <a:r>
              <a:rPr lang="en-US" sz="2800" dirty="0">
                <a:solidFill>
                  <a:srgbClr val="C00000"/>
                </a:solidFill>
              </a:rPr>
              <a:t>15%</a:t>
            </a:r>
            <a:r>
              <a:rPr lang="en-US" sz="2800" dirty="0"/>
              <a:t> of women who experience </a:t>
            </a:r>
            <a:r>
              <a:rPr lang="en-US" sz="2800" b="1" dirty="0"/>
              <a:t>secondary amenorrhea </a:t>
            </a:r>
            <a:r>
              <a:rPr lang="en-US" sz="2800" dirty="0"/>
              <a:t>or </a:t>
            </a:r>
            <a:r>
              <a:rPr lang="en-US" sz="2800" dirty="0" err="1" smtClean="0"/>
              <a:t>oligomenorrhea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hyperprolactinemia </a:t>
            </a:r>
            <a:r>
              <a:rPr lang="en-US" sz="2800" dirty="0"/>
              <a:t>is found, and in </a:t>
            </a:r>
            <a:r>
              <a:rPr lang="en-US" sz="2800" b="1" dirty="0">
                <a:solidFill>
                  <a:srgbClr val="C00000"/>
                </a:solidFill>
              </a:rPr>
              <a:t>more than half </a:t>
            </a:r>
            <a:r>
              <a:rPr lang="en-US" sz="2800" dirty="0"/>
              <a:t>of those, </a:t>
            </a:r>
            <a:r>
              <a:rPr lang="en-US" sz="2800" b="1" dirty="0"/>
              <a:t>this is due to a </a:t>
            </a:r>
            <a:r>
              <a:rPr lang="en-US" sz="2800" b="1" dirty="0" err="1" smtClean="0"/>
              <a:t>prolactinoma</a:t>
            </a:r>
            <a:r>
              <a:rPr lang="en-US" sz="2800" b="1" dirty="0" smtClean="0"/>
              <a:t>.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08" y="1784326"/>
            <a:ext cx="6477000" cy="4254165"/>
          </a:xfrm>
        </p:spPr>
        <p:txBody>
          <a:bodyPr>
            <a:normAutofit/>
          </a:bodyPr>
          <a:lstStyle/>
          <a:p>
            <a:r>
              <a:rPr lang="en-US" sz="2400" dirty="0"/>
              <a:t>A major advance in the treatment of these pituitary carcinomas has been reported in recent years with the use of </a:t>
            </a:r>
            <a:r>
              <a:rPr lang="en-US" sz="2400" b="1" dirty="0" err="1">
                <a:solidFill>
                  <a:srgbClr val="C00000"/>
                </a:solidFill>
              </a:rPr>
              <a:t>Temozolomide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(an oral alkylating agent ).</a:t>
            </a:r>
          </a:p>
          <a:p>
            <a:r>
              <a:rPr lang="en-US" sz="2400" dirty="0"/>
              <a:t>TMZ dose between </a:t>
            </a:r>
            <a:r>
              <a:rPr lang="en-US" sz="2400" b="1" dirty="0">
                <a:solidFill>
                  <a:srgbClr val="C00000"/>
                </a:solidFill>
              </a:rPr>
              <a:t>150 and 200 </a:t>
            </a:r>
            <a:r>
              <a:rPr lang="en-US" sz="2400" dirty="0"/>
              <a:t>mg/m2 is administered </a:t>
            </a:r>
            <a:r>
              <a:rPr lang="en-US" sz="2400" b="1" dirty="0">
                <a:solidFill>
                  <a:srgbClr val="C00000"/>
                </a:solidFill>
              </a:rPr>
              <a:t>for 5 days every 4 weeks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12090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Philippe Chanson, </a:t>
            </a:r>
            <a:r>
              <a:rPr lang="en-US" sz="1600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dirty="0">
                <a:solidFill>
                  <a:schemeClr val="accent1"/>
                </a:solidFill>
              </a:rPr>
              <a:t> Clinical Endocrinology &amp; Metabolism,2019</a:t>
            </a:r>
          </a:p>
        </p:txBody>
      </p:sp>
      <p:pic>
        <p:nvPicPr>
          <p:cNvPr id="1026" name="Picture 2" descr="Image result for temozolom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08" y="1518698"/>
            <a:ext cx="5037592" cy="48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348" y="549295"/>
            <a:ext cx="5453553" cy="637198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Adolescents: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" y="1596069"/>
            <a:ext cx="11868726" cy="4663741"/>
          </a:xfrm>
        </p:spPr>
        <p:txBody>
          <a:bodyPr>
            <a:noAutofit/>
          </a:bodyPr>
          <a:lstStyle/>
          <a:p>
            <a:r>
              <a:rPr lang="en-US" sz="3600" i="1" dirty="0" err="1" smtClean="0">
                <a:solidFill>
                  <a:srgbClr val="C00000"/>
                </a:solidFill>
              </a:rPr>
              <a:t>Bromocriptine</a:t>
            </a:r>
            <a:r>
              <a:rPr lang="en-US" sz="3600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/>
              <a:t>Generally, as in </a:t>
            </a:r>
            <a:r>
              <a:rPr lang="en-US" sz="2400" dirty="0" smtClean="0"/>
              <a:t>adults,</a:t>
            </a:r>
            <a:r>
              <a:rPr lang="en-US" sz="2400" dirty="0"/>
              <a:t> standard dose between 5 and 7.5 mg/day in </a:t>
            </a:r>
            <a:r>
              <a:rPr lang="en-US" sz="2400" dirty="0" smtClean="0"/>
              <a:t>split doses,</a:t>
            </a:r>
            <a:r>
              <a:rPr lang="en-US" sz="2400" dirty="0"/>
              <a:t> initiating </a:t>
            </a:r>
            <a:r>
              <a:rPr lang="en-US" sz="2400" dirty="0" smtClean="0"/>
              <a:t>therapy at </a:t>
            </a:r>
            <a:r>
              <a:rPr lang="en-US" sz="2400" dirty="0"/>
              <a:t>a single dose of 1.25 mg/day and using an </a:t>
            </a:r>
            <a:r>
              <a:rPr lang="en-US" sz="2400" dirty="0" smtClean="0"/>
              <a:t>incremental dosage </a:t>
            </a:r>
            <a:r>
              <a:rPr lang="en-US" sz="2400" dirty="0"/>
              <a:t>schedule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mean effectiveness reported in the normalization </a:t>
            </a:r>
            <a:r>
              <a:rPr lang="en-US" sz="2400" dirty="0" smtClean="0"/>
              <a:t>of PRL </a:t>
            </a:r>
            <a:r>
              <a:rPr lang="en-US" sz="2400" dirty="0"/>
              <a:t>serum levels or in the restoration of gonadal </a:t>
            </a:r>
            <a:r>
              <a:rPr lang="en-US" sz="2400" dirty="0" smtClean="0"/>
              <a:t>function in </a:t>
            </a:r>
            <a:r>
              <a:rPr lang="en-US" sz="2400" dirty="0"/>
              <a:t>this population is slightly </a:t>
            </a:r>
            <a:r>
              <a:rPr lang="en-US" sz="2400" b="1" dirty="0">
                <a:solidFill>
                  <a:srgbClr val="C00000"/>
                </a:solidFill>
              </a:rPr>
              <a:t>lower</a:t>
            </a:r>
            <a:r>
              <a:rPr lang="en-US" sz="2400" dirty="0"/>
              <a:t> than that </a:t>
            </a:r>
            <a:r>
              <a:rPr lang="en-US" sz="2400" dirty="0" smtClean="0"/>
              <a:t>observed in adults.</a:t>
            </a:r>
          </a:p>
          <a:p>
            <a:r>
              <a:rPr lang="en-US" sz="3600" b="1" i="1" dirty="0" err="1" smtClean="0">
                <a:solidFill>
                  <a:srgbClr val="C00000"/>
                </a:solidFill>
              </a:rPr>
              <a:t>Cabergoline</a:t>
            </a:r>
            <a:r>
              <a:rPr lang="en-US" sz="3600" b="1" i="1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at variable </a:t>
            </a:r>
            <a:r>
              <a:rPr lang="en-US" sz="2400" dirty="0"/>
              <a:t>doses (0.5–3.5 mg/week</a:t>
            </a:r>
            <a:r>
              <a:rPr lang="en-US" sz="2400" dirty="0" smtClean="0"/>
              <a:t>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similar</a:t>
            </a:r>
            <a:r>
              <a:rPr lang="en-US" sz="2400" dirty="0"/>
              <a:t> experiences as regards the efficacy of </a:t>
            </a:r>
            <a:r>
              <a:rPr lang="en-US" sz="2400" dirty="0" err="1" smtClean="0"/>
              <a:t>cabergoline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treatment of </a:t>
            </a:r>
            <a:r>
              <a:rPr lang="en-US" sz="2400" dirty="0" err="1" smtClean="0"/>
              <a:t>prolactinomas</a:t>
            </a:r>
            <a:r>
              <a:rPr lang="en-US" sz="2400" dirty="0" smtClean="0"/>
              <a:t>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637" y="6259810"/>
            <a:ext cx="115639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1600" dirty="0">
                <a:solidFill>
                  <a:schemeClr val="accent1"/>
                </a:solidFill>
              </a:rPr>
              <a:t>H.L. </a:t>
            </a:r>
            <a:r>
              <a:rPr lang="en-US" sz="1600" dirty="0" err="1" smtClean="0">
                <a:solidFill>
                  <a:schemeClr val="accent1"/>
                </a:solidFill>
              </a:rPr>
              <a:t>Fideleff</a:t>
            </a:r>
            <a:r>
              <a:rPr lang="en-US" sz="1600" dirty="0" smtClean="0">
                <a:solidFill>
                  <a:schemeClr val="accent1"/>
                </a:solidFill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Prolactinoma</a:t>
            </a:r>
            <a:r>
              <a:rPr lang="en-US" sz="1600" b="1" dirty="0">
                <a:solidFill>
                  <a:schemeClr val="accent1"/>
                </a:solidFill>
              </a:rPr>
              <a:t> in Children and </a:t>
            </a:r>
            <a:r>
              <a:rPr lang="en-US" sz="1600" b="1" dirty="0" smtClean="0">
                <a:solidFill>
                  <a:schemeClr val="accent1"/>
                </a:solidFill>
              </a:rPr>
              <a:t>Adolescents,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HORMONE RESEARCH</a:t>
            </a:r>
            <a:r>
              <a:rPr lang="en-US" sz="1400" dirty="0" smtClean="0">
                <a:solidFill>
                  <a:schemeClr val="accent1"/>
                </a:solidFill>
              </a:rPr>
              <a:t>2009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and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Adolescents: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743411"/>
            <a:ext cx="11887200" cy="4042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12" y="6366722"/>
            <a:ext cx="115639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H.L. </a:t>
            </a:r>
            <a:r>
              <a:rPr lang="en-US" sz="1600" dirty="0" err="1" smtClean="0">
                <a:solidFill>
                  <a:schemeClr val="accent1"/>
                </a:solidFill>
              </a:rPr>
              <a:t>Fideleff</a:t>
            </a:r>
            <a:r>
              <a:rPr lang="en-US" sz="1600" dirty="0" smtClean="0">
                <a:solidFill>
                  <a:schemeClr val="accent1"/>
                </a:solidFill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Prolactinoma</a:t>
            </a:r>
            <a:r>
              <a:rPr lang="en-US" sz="1600" b="1" dirty="0">
                <a:solidFill>
                  <a:schemeClr val="accent1"/>
                </a:solidFill>
              </a:rPr>
              <a:t> in Children and </a:t>
            </a:r>
            <a:r>
              <a:rPr lang="en-US" sz="1600" b="1" dirty="0" smtClean="0">
                <a:solidFill>
                  <a:schemeClr val="accent1"/>
                </a:solidFill>
              </a:rPr>
              <a:t>Adolescents,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HORMONE RESEARCH</a:t>
            </a:r>
            <a:r>
              <a:rPr lang="en-US" sz="1400" dirty="0" smtClean="0">
                <a:solidFill>
                  <a:schemeClr val="accent1"/>
                </a:solidFill>
              </a:rPr>
              <a:t>2009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Children 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Adolescents: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69" y="1739918"/>
            <a:ext cx="11508662" cy="425416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In </a:t>
            </a:r>
            <a:r>
              <a:rPr lang="en-US" sz="2400" dirty="0" err="1" smtClean="0"/>
              <a:t>macroprolactinomas</a:t>
            </a:r>
            <a:r>
              <a:rPr lang="en-US" sz="2400" dirty="0"/>
              <a:t>, </a:t>
            </a:r>
            <a:r>
              <a:rPr lang="en-US" sz="2400" b="1" dirty="0"/>
              <a:t>surgery</a:t>
            </a:r>
            <a:r>
              <a:rPr lang="en-US" sz="2400" dirty="0"/>
              <a:t> should be reserved for </a:t>
            </a:r>
            <a:r>
              <a:rPr lang="en-US" sz="2400" dirty="0" smtClean="0"/>
              <a:t>cases in </a:t>
            </a:r>
            <a:r>
              <a:rPr lang="en-US" sz="2400" dirty="0"/>
              <a:t>which </a:t>
            </a:r>
            <a:r>
              <a:rPr lang="en-US" sz="2400" b="1" dirty="0"/>
              <a:t>drug therapy has failed </a:t>
            </a:r>
            <a:r>
              <a:rPr lang="en-US" sz="2400" dirty="0"/>
              <a:t>or for </a:t>
            </a:r>
            <a:r>
              <a:rPr lang="en-US" sz="2400" b="1" dirty="0" smtClean="0"/>
              <a:t>neurosurgical emergencies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When </a:t>
            </a:r>
            <a:r>
              <a:rPr lang="en-US" sz="2400" dirty="0"/>
              <a:t>surgery is performed, the </a:t>
            </a:r>
            <a:r>
              <a:rPr lang="en-US" sz="2400" b="1" dirty="0" smtClean="0"/>
              <a:t>TSS approach </a:t>
            </a:r>
            <a:r>
              <a:rPr lang="en-US" sz="2400" dirty="0"/>
              <a:t>represents the standard of care, </a:t>
            </a:r>
            <a:r>
              <a:rPr lang="en-US" sz="2400" b="1" dirty="0" smtClean="0"/>
              <a:t>except in </a:t>
            </a:r>
            <a:r>
              <a:rPr lang="en-US" sz="2400" b="1" dirty="0"/>
              <a:t>little children in whom the sphenoid sinus is </a:t>
            </a:r>
            <a:r>
              <a:rPr lang="en-US" sz="2400" b="1" dirty="0">
                <a:solidFill>
                  <a:srgbClr val="C00000"/>
                </a:solidFill>
              </a:rPr>
              <a:t>not </a:t>
            </a:r>
            <a:r>
              <a:rPr lang="en-US" sz="2400" b="1" dirty="0" smtClean="0">
                <a:solidFill>
                  <a:srgbClr val="C00000"/>
                </a:solidFill>
              </a:rPr>
              <a:t>pneumatized</a:t>
            </a:r>
            <a:r>
              <a:rPr lang="en-US" sz="2400" b="1" dirty="0" smtClean="0"/>
              <a:t>.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External  RT  </a:t>
            </a:r>
            <a:r>
              <a:rPr lang="en-US" sz="2400" dirty="0"/>
              <a:t>is rarely used to treat </a:t>
            </a:r>
            <a:r>
              <a:rPr lang="en-US" sz="2400" dirty="0" err="1" smtClean="0"/>
              <a:t>prolactinomas</a:t>
            </a:r>
            <a:r>
              <a:rPr lang="en-US" sz="2400" dirty="0" smtClean="0"/>
              <a:t>. It </a:t>
            </a:r>
            <a:r>
              <a:rPr lang="en-US" sz="2400" dirty="0"/>
              <a:t>is indicated only after failed surgery </a:t>
            </a:r>
            <a:r>
              <a:rPr lang="en-US" sz="2400" dirty="0" smtClean="0"/>
              <a:t>and/or drug </a:t>
            </a:r>
            <a:r>
              <a:rPr lang="en-US" sz="2400" dirty="0"/>
              <a:t>therapy </a:t>
            </a:r>
            <a:r>
              <a:rPr lang="en-US" sz="2400" dirty="0" smtClean="0"/>
              <a:t> 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In </a:t>
            </a:r>
            <a:r>
              <a:rPr lang="en-US" sz="2400" dirty="0"/>
              <a:t>our experience, radiotherapy has </a:t>
            </a:r>
            <a:r>
              <a:rPr lang="en-US" sz="2400" dirty="0" smtClean="0"/>
              <a:t>not been </a:t>
            </a:r>
            <a:r>
              <a:rPr lang="en-US" sz="2400" dirty="0"/>
              <a:t>required to treat children and adolescents.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0218" y="6259810"/>
            <a:ext cx="115639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H.L. </a:t>
            </a:r>
            <a:r>
              <a:rPr lang="en-US" b="1" dirty="0" err="1" smtClean="0">
                <a:solidFill>
                  <a:schemeClr val="accent1"/>
                </a:solidFill>
              </a:rPr>
              <a:t>Fideleff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en-US" b="1" dirty="0">
                <a:solidFill>
                  <a:schemeClr val="accent1"/>
                </a:solidFill>
              </a:rPr>
              <a:t> Mini Review 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en-US" b="1" dirty="0" err="1" smtClean="0">
                <a:solidFill>
                  <a:schemeClr val="accent1"/>
                </a:solidFill>
              </a:rPr>
              <a:t>Prolactinoma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in Children and </a:t>
            </a:r>
            <a:r>
              <a:rPr lang="en-US" b="1" dirty="0" smtClean="0">
                <a:solidFill>
                  <a:schemeClr val="accent1"/>
                </a:solidFill>
              </a:rPr>
              <a:t>Adolescents,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HORMONE RESEARCH2009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               Monitoring </a:t>
            </a:r>
            <a:r>
              <a:rPr lang="en-US" i="1" dirty="0">
                <a:solidFill>
                  <a:schemeClr val="accent1"/>
                </a:solidFill>
              </a:rPr>
              <a:t>during Pregnancy: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764021"/>
            <a:ext cx="11550828" cy="4254165"/>
          </a:xfrm>
        </p:spPr>
        <p:txBody>
          <a:bodyPr>
            <a:normAutofit/>
          </a:bodyPr>
          <a:lstStyle/>
          <a:p>
            <a:r>
              <a:rPr lang="en-US" sz="2400" dirty="0"/>
              <a:t>A normal serum prolactin level is the goal </a:t>
            </a:r>
            <a:r>
              <a:rPr lang="en-US" sz="2400" dirty="0" smtClean="0"/>
              <a:t>in treating </a:t>
            </a:r>
            <a:r>
              <a:rPr lang="en-US" sz="2400" dirty="0"/>
              <a:t>women who desire fertility, </a:t>
            </a:r>
            <a:r>
              <a:rPr lang="en-US" sz="2400" dirty="0" smtClean="0"/>
              <a:t>although some </a:t>
            </a:r>
            <a:r>
              <a:rPr lang="en-US" sz="2400" dirty="0"/>
              <a:t>women with elevated prolactin levels </a:t>
            </a:r>
            <a:r>
              <a:rPr lang="en-US" sz="2400" dirty="0" smtClean="0"/>
              <a:t>do </a:t>
            </a:r>
            <a:r>
              <a:rPr lang="en-US" sz="2400" dirty="0"/>
              <a:t>become </a:t>
            </a:r>
            <a:r>
              <a:rPr lang="en-US" sz="2400" dirty="0" smtClean="0"/>
              <a:t>pregnant(1).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Incidence </a:t>
            </a:r>
            <a:r>
              <a:rPr lang="en-US" sz="2400" dirty="0"/>
              <a:t>of clinically </a:t>
            </a:r>
            <a:r>
              <a:rPr lang="en-US" sz="2400" b="1" dirty="0"/>
              <a:t>significant tumor </a:t>
            </a:r>
            <a:r>
              <a:rPr lang="en-US" sz="2400" b="1" dirty="0" smtClean="0"/>
              <a:t>enlargement </a:t>
            </a:r>
            <a:r>
              <a:rPr lang="en-US" sz="2400" dirty="0" smtClean="0"/>
              <a:t>during </a:t>
            </a:r>
            <a:r>
              <a:rPr lang="en-US" sz="2400" dirty="0"/>
              <a:t>pregnancy is </a:t>
            </a:r>
            <a:r>
              <a:rPr lang="en-US" sz="2400" dirty="0">
                <a:solidFill>
                  <a:srgbClr val="C00000"/>
                </a:solidFill>
              </a:rPr>
              <a:t>less than 3% </a:t>
            </a:r>
            <a:r>
              <a:rPr lang="en-US" sz="2400" dirty="0"/>
              <a:t>in </a:t>
            </a:r>
            <a:r>
              <a:rPr lang="en-US" sz="2400" dirty="0" smtClean="0"/>
              <a:t>women with </a:t>
            </a:r>
            <a:r>
              <a:rPr lang="en-US" sz="2400" b="1" dirty="0" err="1">
                <a:solidFill>
                  <a:srgbClr val="C00000"/>
                </a:solidFill>
              </a:rPr>
              <a:t>micro</a:t>
            </a:r>
            <a:r>
              <a:rPr lang="en-US" sz="2400" dirty="0" err="1"/>
              <a:t>adenomas</a:t>
            </a:r>
            <a:r>
              <a:rPr lang="en-US" sz="2400" dirty="0"/>
              <a:t>, it is approximately </a:t>
            </a:r>
            <a:r>
              <a:rPr lang="en-US" sz="2400" b="1" dirty="0">
                <a:solidFill>
                  <a:srgbClr val="C00000"/>
                </a:solidFill>
              </a:rPr>
              <a:t>30% </a:t>
            </a:r>
            <a:r>
              <a:rPr lang="en-US" sz="2400" dirty="0" smtClean="0"/>
              <a:t>in women with </a:t>
            </a:r>
            <a:r>
              <a:rPr lang="en-US" sz="2400" b="1" dirty="0" err="1" smtClean="0">
                <a:solidFill>
                  <a:srgbClr val="C00000"/>
                </a:solidFill>
              </a:rPr>
              <a:t>mac</a:t>
            </a:r>
            <a:r>
              <a:rPr lang="en-US" sz="2400" dirty="0" err="1" smtClean="0"/>
              <a:t>roadenomas</a:t>
            </a:r>
            <a:r>
              <a:rPr lang="en-US" sz="2400" dirty="0" smtClean="0"/>
              <a:t>(2).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996226"/>
            <a:ext cx="115639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Anne </a:t>
            </a:r>
            <a:r>
              <a:rPr lang="en-US" sz="1600" dirty="0" err="1">
                <a:solidFill>
                  <a:schemeClr val="accent1"/>
                </a:solidFill>
              </a:rPr>
              <a:t>Klibanski,</a:t>
            </a:r>
            <a:r>
              <a:rPr lang="en-US" sz="1600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i="1" dirty="0">
                <a:solidFill>
                  <a:schemeClr val="accent1"/>
                </a:solidFill>
              </a:rPr>
              <a:t> </a:t>
            </a:r>
            <a:r>
              <a:rPr lang="en-US" sz="1600" i="1" dirty="0" err="1">
                <a:solidFill>
                  <a:schemeClr val="accent1"/>
                </a:solidFill>
              </a:rPr>
              <a:t>Th</a:t>
            </a:r>
            <a:r>
              <a:rPr lang="en-US" sz="1600" i="1" dirty="0">
                <a:solidFill>
                  <a:schemeClr val="accent1"/>
                </a:solidFill>
              </a:rPr>
              <a:t> e </a:t>
            </a:r>
            <a:r>
              <a:rPr lang="en-US" sz="1600" dirty="0">
                <a:solidFill>
                  <a:schemeClr val="accent1"/>
                </a:solidFill>
              </a:rPr>
              <a:t>new </a:t>
            </a:r>
            <a:r>
              <a:rPr lang="en-US" sz="1600" dirty="0" err="1">
                <a:solidFill>
                  <a:schemeClr val="accent1"/>
                </a:solidFill>
              </a:rPr>
              <a:t>england</a:t>
            </a:r>
            <a:r>
              <a:rPr lang="en-US" sz="1600" dirty="0">
                <a:solidFill>
                  <a:schemeClr val="accent1"/>
                </a:solidFill>
              </a:rPr>
              <a:t> journal </a:t>
            </a:r>
            <a:r>
              <a:rPr lang="en-US" sz="1600" i="1" dirty="0">
                <a:solidFill>
                  <a:schemeClr val="accent1"/>
                </a:solidFill>
              </a:rPr>
              <a:t>o f </a:t>
            </a:r>
            <a:r>
              <a:rPr lang="en-US" sz="1600" dirty="0">
                <a:solidFill>
                  <a:schemeClr val="accent1"/>
                </a:solidFill>
              </a:rPr>
              <a:t>medicine </a:t>
            </a:r>
            <a:r>
              <a:rPr lang="en-US" sz="1600" dirty="0" smtClean="0">
                <a:solidFill>
                  <a:schemeClr val="accent1"/>
                </a:solidFill>
              </a:rPr>
              <a:t>2013</a:t>
            </a:r>
          </a:p>
          <a:p>
            <a:r>
              <a:rPr lang="en-US" sz="1400" dirty="0" err="1">
                <a:solidFill>
                  <a:schemeClr val="accent1"/>
                </a:solidFill>
              </a:rPr>
              <a:t>Shlomo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Melmed</a:t>
            </a:r>
            <a:r>
              <a:rPr lang="en-US" sz="1400" dirty="0">
                <a:solidFill>
                  <a:schemeClr val="accent1"/>
                </a:solidFill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Diagnosis and Treatment of Hyperprolactinemia: An Endocrine Society Clinical Practice </a:t>
            </a:r>
            <a:r>
              <a:rPr lang="en-US" sz="1400" b="1" dirty="0" err="1">
                <a:solidFill>
                  <a:schemeClr val="accent1"/>
                </a:solidFill>
              </a:rPr>
              <a:t>Guideline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February 2011</a:t>
            </a:r>
            <a:endParaRPr lang="en-US" sz="1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66" y="1740235"/>
            <a:ext cx="11271014" cy="4366367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We recommend that women with </a:t>
            </a:r>
            <a:r>
              <a:rPr lang="en-US" sz="2400" b="1" dirty="0" err="1" smtClean="0">
                <a:solidFill>
                  <a:srgbClr val="C00000"/>
                </a:solidFill>
              </a:rPr>
              <a:t>macro</a:t>
            </a:r>
            <a:r>
              <a:rPr lang="en-US" sz="2400" dirty="0" err="1" smtClean="0"/>
              <a:t>prolactinomas</a:t>
            </a:r>
            <a:r>
              <a:rPr lang="en-US" sz="2400" dirty="0"/>
              <a:t> </a:t>
            </a:r>
            <a:r>
              <a:rPr lang="en-US" sz="2400" dirty="0" smtClean="0"/>
              <a:t>who </a:t>
            </a:r>
            <a:r>
              <a:rPr lang="en-US" sz="2400" dirty="0"/>
              <a:t>do </a:t>
            </a:r>
            <a:r>
              <a:rPr lang="en-US" sz="2400" b="1" dirty="0">
                <a:solidFill>
                  <a:srgbClr val="C00000"/>
                </a:solidFill>
              </a:rPr>
              <a:t>not</a:t>
            </a:r>
            <a:r>
              <a:rPr lang="en-US" sz="2400" dirty="0"/>
              <a:t> experience pituitary tumor </a:t>
            </a:r>
            <a:r>
              <a:rPr lang="en-US" sz="2400" b="1" dirty="0" smtClean="0">
                <a:solidFill>
                  <a:srgbClr val="C00000"/>
                </a:solidFill>
              </a:rPr>
              <a:t>shrinkage</a:t>
            </a:r>
            <a:r>
              <a:rPr lang="en-US" sz="2400" dirty="0" smtClean="0"/>
              <a:t> during DA therapy </a:t>
            </a:r>
            <a:r>
              <a:rPr lang="en-US" sz="2400" dirty="0"/>
              <a:t>or who cannot </a:t>
            </a:r>
            <a:r>
              <a:rPr lang="en-US" sz="2400" dirty="0" smtClean="0"/>
              <a:t>tolerate </a:t>
            </a:r>
            <a:r>
              <a:rPr lang="en-US" sz="2400" dirty="0" err="1" smtClean="0"/>
              <a:t>bromocriptine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dirty="0" err="1"/>
              <a:t>cabergoline</a:t>
            </a:r>
            <a:r>
              <a:rPr lang="en-US" sz="2400" dirty="0"/>
              <a:t> be counseled regarding </a:t>
            </a:r>
            <a:r>
              <a:rPr lang="en-US" sz="2400" dirty="0" smtClean="0"/>
              <a:t>the potential </a:t>
            </a:r>
            <a:r>
              <a:rPr lang="en-US" sz="2400" dirty="0"/>
              <a:t>benefits of surgical resection before </a:t>
            </a:r>
            <a:r>
              <a:rPr lang="en-US" sz="2400" dirty="0" smtClean="0"/>
              <a:t>attempting pregnancy.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endocrinologists may recommend </a:t>
            </a:r>
            <a:r>
              <a:rPr lang="en-US" sz="2400" b="1" dirty="0" smtClean="0">
                <a:solidFill>
                  <a:srgbClr val="C00000"/>
                </a:solidFill>
              </a:rPr>
              <a:t>pituitary surgery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C00000"/>
                </a:solidFill>
              </a:rPr>
              <a:t>all patients </a:t>
            </a:r>
            <a:r>
              <a:rPr lang="en-US" sz="2400" dirty="0"/>
              <a:t>with </a:t>
            </a:r>
            <a:r>
              <a:rPr lang="en-US" sz="2400" b="1" dirty="0" err="1" smtClean="0">
                <a:solidFill>
                  <a:srgbClr val="C00000"/>
                </a:solidFill>
              </a:rPr>
              <a:t>macro</a:t>
            </a:r>
            <a:r>
              <a:rPr lang="en-US" sz="2400" dirty="0" err="1" smtClean="0"/>
              <a:t>prolactinomas</a:t>
            </a:r>
            <a:r>
              <a:rPr lang="en-US" sz="2400" dirty="0"/>
              <a:t> </a:t>
            </a:r>
            <a:r>
              <a:rPr lang="en-US" sz="2400" u="sng" dirty="0" smtClean="0"/>
              <a:t>before </a:t>
            </a:r>
            <a:r>
              <a:rPr lang="en-US" sz="2400" u="sng" dirty="0"/>
              <a:t>attempting pregnancy </a:t>
            </a:r>
            <a:r>
              <a:rPr lang="en-US" sz="2400" dirty="0" smtClean="0"/>
              <a:t>surgery </a:t>
            </a:r>
            <a:r>
              <a:rPr lang="en-US" sz="2400" dirty="0"/>
              <a:t>can cause </a:t>
            </a:r>
            <a:r>
              <a:rPr lang="en-US" sz="2400" b="1" dirty="0" smtClean="0">
                <a:solidFill>
                  <a:srgbClr val="C00000"/>
                </a:solidFill>
              </a:rPr>
              <a:t>hypopituitarism</a:t>
            </a:r>
            <a:r>
              <a:rPr lang="en-US" sz="2400" dirty="0" smtClean="0"/>
              <a:t>, which </a:t>
            </a:r>
            <a:r>
              <a:rPr lang="en-US" sz="2400" dirty="0"/>
              <a:t>may lead to the need for </a:t>
            </a:r>
            <a:r>
              <a:rPr lang="en-US" sz="2400" dirty="0" smtClean="0"/>
              <a:t>advanced </a:t>
            </a:r>
            <a:r>
              <a:rPr lang="en-US" sz="2400" b="1" dirty="0" smtClean="0">
                <a:solidFill>
                  <a:srgbClr val="C00000"/>
                </a:solidFill>
              </a:rPr>
              <a:t>reproductive </a:t>
            </a:r>
            <a:r>
              <a:rPr lang="en-US" sz="2400" b="1" dirty="0">
                <a:solidFill>
                  <a:srgbClr val="C00000"/>
                </a:solidFill>
              </a:rPr>
              <a:t>technologies </a:t>
            </a:r>
            <a:r>
              <a:rPr lang="en-US" sz="2400" dirty="0"/>
              <a:t>(</a:t>
            </a:r>
            <a:r>
              <a:rPr lang="en-US" sz="2400" i="1" dirty="0"/>
              <a:t>e.g. </a:t>
            </a:r>
            <a:r>
              <a:rPr lang="en-US" sz="2400" dirty="0"/>
              <a:t>ovulation induction </a:t>
            </a:r>
            <a:r>
              <a:rPr lang="en-US" sz="2400" dirty="0" smtClean="0"/>
              <a:t>with gonadotropins</a:t>
            </a:r>
            <a:r>
              <a:rPr lang="en-US" sz="2400" dirty="0"/>
              <a:t>) to achieve pregnancy, as well as </a:t>
            </a:r>
            <a:r>
              <a:rPr lang="en-US" sz="2400" dirty="0" smtClean="0"/>
              <a:t>lifelong hormone </a:t>
            </a:r>
            <a:r>
              <a:rPr lang="en-US" sz="2400" dirty="0"/>
              <a:t>replacement therapy.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869" y="6334780"/>
            <a:ext cx="115639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Shlomo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Melmed</a:t>
            </a:r>
            <a:r>
              <a:rPr lang="en-US" sz="1400" dirty="0">
                <a:solidFill>
                  <a:schemeClr val="accent1"/>
                </a:solidFill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Diagnosis and Treatment of Hyperprolactinemia: An Endocrine Society Clinical Practice </a:t>
            </a:r>
            <a:r>
              <a:rPr lang="en-US" sz="1400" b="1" dirty="0" err="1">
                <a:solidFill>
                  <a:schemeClr val="accent1"/>
                </a:solidFill>
              </a:rPr>
              <a:t>Guideline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February 2011</a:t>
            </a:r>
            <a:endParaRPr lang="en-US" sz="1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6" y="1756543"/>
            <a:ext cx="9125527" cy="425416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DA are </a:t>
            </a:r>
            <a:r>
              <a:rPr lang="en-US" sz="2400" b="1" dirty="0">
                <a:solidFill>
                  <a:srgbClr val="C00000"/>
                </a:solidFill>
              </a:rPr>
              <a:t>not approved </a:t>
            </a:r>
            <a:r>
              <a:rPr lang="en-US" sz="2400" dirty="0"/>
              <a:t>for </a:t>
            </a:r>
            <a:r>
              <a:rPr lang="en-US" sz="2400" dirty="0" smtClean="0"/>
              <a:t>use during </a:t>
            </a:r>
            <a:r>
              <a:rPr lang="en-US" sz="2400" dirty="0"/>
              <a:t>pregnancy and should be </a:t>
            </a:r>
            <a:r>
              <a:rPr lang="en-US" sz="2400" b="1" dirty="0" smtClean="0">
                <a:solidFill>
                  <a:srgbClr val="C00000"/>
                </a:solidFill>
              </a:rPr>
              <a:t>discontinued</a:t>
            </a:r>
            <a:r>
              <a:rPr lang="en-US" sz="2400" dirty="0" smtClean="0"/>
              <a:t> once </a:t>
            </a:r>
            <a:r>
              <a:rPr lang="en-US" sz="2400" dirty="0"/>
              <a:t>pregnancy occurs.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reinitiation</a:t>
            </a:r>
            <a:r>
              <a:rPr lang="en-US" sz="2400" dirty="0"/>
              <a:t> </a:t>
            </a:r>
            <a:r>
              <a:rPr lang="en-US" sz="2400" dirty="0" smtClean="0"/>
              <a:t>of treatment </a:t>
            </a:r>
            <a:r>
              <a:rPr lang="en-US" sz="2400" dirty="0"/>
              <a:t>with </a:t>
            </a:r>
            <a:r>
              <a:rPr lang="en-US" sz="2400" b="1" dirty="0" err="1">
                <a:solidFill>
                  <a:srgbClr val="C00000"/>
                </a:solidFill>
              </a:rPr>
              <a:t>bromocriptine</a:t>
            </a:r>
            <a:r>
              <a:rPr lang="en-US" sz="2400" dirty="0"/>
              <a:t> is </a:t>
            </a:r>
            <a:r>
              <a:rPr lang="en-US" sz="2400" dirty="0" smtClean="0"/>
              <a:t>recommended if </a:t>
            </a:r>
            <a:r>
              <a:rPr lang="en-US" sz="2400" u="sng" dirty="0"/>
              <a:t>neurologic findings </a:t>
            </a:r>
            <a:r>
              <a:rPr lang="en-US" sz="2400" dirty="0"/>
              <a:t>attributable to tumor </a:t>
            </a:r>
            <a:r>
              <a:rPr lang="en-US" sz="2400" dirty="0" smtClean="0"/>
              <a:t>enlargement occur </a:t>
            </a:r>
            <a:r>
              <a:rPr lang="en-US" sz="2400" dirty="0"/>
              <a:t>during pregnancy.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2152" y="6176963"/>
            <a:ext cx="11563928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1600" b="1" dirty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</a:rPr>
              <a:t>Th</a:t>
            </a:r>
            <a:r>
              <a:rPr lang="en-US" sz="1600" b="1" i="1" dirty="0">
                <a:solidFill>
                  <a:schemeClr val="accent1"/>
                </a:solidFill>
              </a:rPr>
              <a:t> 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48907"/>
            <a:ext cx="10678601" cy="425416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dirty="0" smtClean="0"/>
              <a:t>patients</a:t>
            </a:r>
            <a:r>
              <a:rPr lang="fa-IR" sz="2400" dirty="0" smtClean="0"/>
              <a:t> </a:t>
            </a:r>
            <a:r>
              <a:rPr lang="en-US" sz="2400" dirty="0" smtClean="0"/>
              <a:t>who can</a:t>
            </a:r>
            <a:r>
              <a:rPr lang="fa-IR" sz="2400" dirty="0" smtClean="0"/>
              <a:t> </a:t>
            </a:r>
            <a:r>
              <a:rPr lang="en-US" sz="2400" dirty="0" smtClean="0"/>
              <a:t>not </a:t>
            </a:r>
            <a:r>
              <a:rPr lang="en-US" sz="2400" dirty="0"/>
              <a:t>tolerate </a:t>
            </a:r>
            <a:r>
              <a:rPr lang="en-US" sz="2400" dirty="0" err="1"/>
              <a:t>bromocriptine</a:t>
            </a:r>
            <a:r>
              <a:rPr lang="en-US" sz="2400" dirty="0"/>
              <a:t>, </a:t>
            </a:r>
            <a:r>
              <a:rPr lang="en-US" sz="2400" dirty="0" err="1" smtClean="0"/>
              <a:t>cabergoline</a:t>
            </a:r>
            <a:r>
              <a:rPr lang="fa-IR" sz="2400" dirty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be administered. </a:t>
            </a:r>
            <a:endParaRPr lang="fa-IR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 err="1"/>
              <a:t>reinitiation</a:t>
            </a:r>
            <a:r>
              <a:rPr lang="en-US" sz="2400" dirty="0"/>
              <a:t> of dopamine </a:t>
            </a:r>
            <a:r>
              <a:rPr lang="en-US" sz="2400" dirty="0" smtClean="0"/>
              <a:t>agonist</a:t>
            </a:r>
            <a:r>
              <a:rPr lang="fa-IR" sz="2400" dirty="0" smtClean="0"/>
              <a:t> </a:t>
            </a:r>
            <a:r>
              <a:rPr lang="en-US" sz="2400" dirty="0" smtClean="0"/>
              <a:t>therapy </a:t>
            </a:r>
            <a:r>
              <a:rPr lang="en-US" sz="2400" dirty="0"/>
              <a:t>does </a:t>
            </a:r>
            <a:r>
              <a:rPr lang="en-US" sz="2400" b="1" dirty="0">
                <a:solidFill>
                  <a:srgbClr val="C00000"/>
                </a:solidFill>
              </a:rPr>
              <a:t>not decrease </a:t>
            </a:r>
            <a:r>
              <a:rPr lang="en-US" sz="2400" dirty="0"/>
              <a:t>tumor size and lead to </a:t>
            </a:r>
            <a:r>
              <a:rPr lang="en-US" sz="2400" dirty="0" smtClean="0"/>
              <a:t>improve</a:t>
            </a:r>
            <a:r>
              <a:rPr lang="fa-IR" sz="2400" dirty="0" smtClean="0"/>
              <a:t> </a:t>
            </a:r>
            <a:r>
              <a:rPr lang="en-US" sz="2400" dirty="0" smtClean="0"/>
              <a:t>symptoms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surgical resection </a:t>
            </a:r>
            <a:r>
              <a:rPr lang="en-US" sz="2400" dirty="0"/>
              <a:t>may be indicated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the fetus is </a:t>
            </a:r>
            <a:r>
              <a:rPr lang="en-US" sz="2400" b="1" dirty="0">
                <a:solidFill>
                  <a:srgbClr val="C00000"/>
                </a:solidFill>
              </a:rPr>
              <a:t>near term</a:t>
            </a:r>
            <a:r>
              <a:rPr lang="en-US" sz="2400" dirty="0"/>
              <a:t>, </a:t>
            </a:r>
            <a:r>
              <a:rPr lang="en-US" sz="2400" dirty="0" smtClean="0"/>
              <a:t>it</a:t>
            </a:r>
            <a:r>
              <a:rPr lang="fa-IR" sz="2400" dirty="0" smtClean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be reasonable to </a:t>
            </a:r>
            <a:r>
              <a:rPr lang="en-US" sz="2400" b="1" dirty="0">
                <a:solidFill>
                  <a:srgbClr val="C00000"/>
                </a:solidFill>
              </a:rPr>
              <a:t>induce delivery </a:t>
            </a:r>
            <a:r>
              <a:rPr lang="en-US" sz="2400" dirty="0"/>
              <a:t>before </a:t>
            </a:r>
            <a:r>
              <a:rPr lang="en-US" sz="2400" dirty="0" smtClean="0"/>
              <a:t>neurosurgical</a:t>
            </a:r>
            <a:r>
              <a:rPr lang="fa-IR" sz="2400" dirty="0" smtClean="0"/>
              <a:t> </a:t>
            </a:r>
            <a:r>
              <a:rPr lang="en-US" sz="2400" dirty="0" smtClean="0"/>
              <a:t>intervention </a:t>
            </a:r>
            <a:r>
              <a:rPr lang="en-US" sz="2400" dirty="0"/>
              <a:t>is undertaken.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952" y="6273225"/>
            <a:ext cx="115639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Shlomo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Melmed</a:t>
            </a:r>
            <a:r>
              <a:rPr lang="en-US" sz="1400" dirty="0" smtClean="0">
                <a:solidFill>
                  <a:schemeClr val="accent1"/>
                </a:solidFill>
              </a:rPr>
              <a:t>,</a:t>
            </a:r>
            <a:r>
              <a:rPr lang="en-US" sz="1400" b="1" dirty="0">
                <a:solidFill>
                  <a:schemeClr val="accent1"/>
                </a:solidFill>
              </a:rPr>
              <a:t> Diagnosis and Treatment of Hyperprolactinemia: </a:t>
            </a:r>
            <a:r>
              <a:rPr lang="en-US" sz="1400" b="1" dirty="0" smtClean="0">
                <a:solidFill>
                  <a:schemeClr val="accent1"/>
                </a:solidFill>
              </a:rPr>
              <a:t>An Endocrine </a:t>
            </a:r>
            <a:r>
              <a:rPr lang="en-US" sz="1400" b="1" dirty="0">
                <a:solidFill>
                  <a:schemeClr val="accent1"/>
                </a:solidFill>
              </a:rPr>
              <a:t>Society Clinical Practice </a:t>
            </a:r>
            <a:r>
              <a:rPr lang="en-US" sz="1400" b="1" dirty="0" err="1">
                <a:solidFill>
                  <a:schemeClr val="accent1"/>
                </a:solidFill>
              </a:rPr>
              <a:t>Guideline</a:t>
            </a:r>
            <a:r>
              <a:rPr lang="en-US" sz="14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February </a:t>
            </a:r>
            <a:r>
              <a:rPr lang="en-US" sz="1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1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53" y="2489252"/>
            <a:ext cx="10791648" cy="2307457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Routine </a:t>
            </a:r>
            <a:r>
              <a:rPr lang="en-US" sz="2800" b="1" dirty="0" smtClean="0">
                <a:solidFill>
                  <a:srgbClr val="C00000"/>
                </a:solidFill>
              </a:rPr>
              <a:t>monitoring </a:t>
            </a:r>
            <a:r>
              <a:rPr lang="en-US" sz="2800" dirty="0" smtClean="0"/>
              <a:t>of </a:t>
            </a:r>
            <a:r>
              <a:rPr lang="en-US" sz="2800" b="1" u="sng" dirty="0"/>
              <a:t>prolactin levels and MRI </a:t>
            </a:r>
            <a:r>
              <a:rPr lang="en-US" sz="2800" b="1" dirty="0">
                <a:solidFill>
                  <a:srgbClr val="C00000"/>
                </a:solidFill>
              </a:rPr>
              <a:t>should not </a:t>
            </a:r>
            <a:r>
              <a:rPr lang="en-US" sz="2800" dirty="0"/>
              <a:t>be </a:t>
            </a:r>
            <a:r>
              <a:rPr lang="en-US" sz="2800" dirty="0" smtClean="0"/>
              <a:t>performed during </a:t>
            </a:r>
            <a:r>
              <a:rPr lang="en-US" sz="2800" dirty="0"/>
              <a:t>pregnancy in patients with </a:t>
            </a:r>
            <a:r>
              <a:rPr lang="en-US" sz="2800" dirty="0" err="1" smtClean="0"/>
              <a:t>prolactinomas</a:t>
            </a:r>
            <a:r>
              <a:rPr lang="en-US" sz="2800" dirty="0" smtClean="0"/>
              <a:t>, because </a:t>
            </a:r>
            <a:r>
              <a:rPr lang="en-US" sz="2800" dirty="0"/>
              <a:t>a decision to treat is </a:t>
            </a:r>
            <a:r>
              <a:rPr lang="en-US" sz="2800" dirty="0" smtClean="0"/>
              <a:t>based on </a:t>
            </a:r>
            <a:r>
              <a:rPr lang="en-US" sz="2800" b="1" dirty="0">
                <a:solidFill>
                  <a:srgbClr val="C00000"/>
                </a:solidFill>
              </a:rPr>
              <a:t>symptoms and </a:t>
            </a:r>
            <a:r>
              <a:rPr lang="en-US" sz="2800" b="1" dirty="0" smtClean="0">
                <a:solidFill>
                  <a:srgbClr val="C00000"/>
                </a:solidFill>
              </a:rPr>
              <a:t>signs </a:t>
            </a:r>
            <a:r>
              <a:rPr lang="en-US" sz="2800" dirty="0" smtClean="0"/>
              <a:t>and </a:t>
            </a:r>
            <a:r>
              <a:rPr lang="en-US" sz="2800" dirty="0"/>
              <a:t>not on </a:t>
            </a:r>
            <a:r>
              <a:rPr lang="en-US" sz="2800" dirty="0" smtClean="0"/>
              <a:t>prolactin level </a:t>
            </a:r>
            <a:r>
              <a:rPr lang="en-US" sz="2800" dirty="0"/>
              <a:t>or MRI findings alone.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2152" y="6176963"/>
            <a:ext cx="11563928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1600" b="1" dirty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</a:rPr>
              <a:t>Th</a:t>
            </a:r>
            <a:r>
              <a:rPr lang="en-US" sz="1600" b="1" i="1" dirty="0">
                <a:solidFill>
                  <a:schemeClr val="accent1"/>
                </a:solidFill>
              </a:rPr>
              <a:t> 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176" y="1790202"/>
            <a:ext cx="10791648" cy="425416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In women with </a:t>
            </a:r>
            <a:r>
              <a:rPr lang="en-US" sz="2400" b="1" dirty="0" err="1">
                <a:solidFill>
                  <a:srgbClr val="C00000"/>
                </a:solidFill>
              </a:rPr>
              <a:t>macro</a:t>
            </a:r>
            <a:r>
              <a:rPr lang="en-US" sz="2400" dirty="0" err="1"/>
              <a:t>prolactinomas</a:t>
            </a:r>
            <a:r>
              <a:rPr lang="en-US" sz="2400" dirty="0"/>
              <a:t>, </a:t>
            </a:r>
            <a:r>
              <a:rPr lang="en-US" sz="2400" b="1" u="sng" dirty="0"/>
              <a:t>visual-field</a:t>
            </a:r>
            <a:r>
              <a:rPr lang="en-US" sz="2400" dirty="0"/>
              <a:t> testing </a:t>
            </a:r>
            <a:r>
              <a:rPr lang="en-US" sz="2400" dirty="0" smtClean="0"/>
              <a:t>is recommended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rgbClr val="C00000"/>
                </a:solidFill>
              </a:rPr>
              <a:t>each trimester </a:t>
            </a:r>
            <a:r>
              <a:rPr lang="en-US" sz="2400" dirty="0"/>
              <a:t>— or more </a:t>
            </a:r>
            <a:r>
              <a:rPr lang="en-US" sz="2400" dirty="0" smtClean="0"/>
              <a:t>frequently, depending </a:t>
            </a:r>
            <a:r>
              <a:rPr lang="en-US" sz="2400" dirty="0"/>
              <a:t>on whether the tumor </a:t>
            </a:r>
            <a:r>
              <a:rPr lang="en-US" sz="2400" dirty="0" smtClean="0"/>
              <a:t>showed evidence </a:t>
            </a:r>
            <a:r>
              <a:rPr lang="en-US" sz="2400" dirty="0"/>
              <a:t>of </a:t>
            </a:r>
            <a:r>
              <a:rPr lang="en-US" sz="2400" dirty="0" err="1"/>
              <a:t>suprasellar</a:t>
            </a:r>
            <a:r>
              <a:rPr lang="en-US" sz="2400" dirty="0"/>
              <a:t> extension (e.g., was </a:t>
            </a:r>
            <a:r>
              <a:rPr lang="en-US" sz="2400" dirty="0" smtClean="0"/>
              <a:t>near the </a:t>
            </a:r>
            <a:r>
              <a:rPr lang="en-US" sz="2400" dirty="0"/>
              <a:t>optic chiasm) before pregnancy.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C00000"/>
                </a:solidFill>
              </a:rPr>
              <a:t>onset of new or worsening headache</a:t>
            </a:r>
            <a:r>
              <a:rPr lang="en-US" sz="2400" dirty="0"/>
              <a:t>, or a change in </a:t>
            </a:r>
            <a:r>
              <a:rPr lang="en-US" sz="2400" b="1" dirty="0" err="1">
                <a:solidFill>
                  <a:srgbClr val="C00000"/>
                </a:solidFill>
              </a:rPr>
              <a:t>visualfield</a:t>
            </a:r>
            <a:r>
              <a:rPr lang="en-US" sz="2400" dirty="0" smtClean="0"/>
              <a:t>, </a:t>
            </a:r>
            <a:r>
              <a:rPr lang="en-US" sz="2400" dirty="0"/>
              <a:t>or both mandates the urgent performance of </a:t>
            </a:r>
            <a:r>
              <a:rPr lang="en-US" sz="2400" b="1" dirty="0">
                <a:solidFill>
                  <a:srgbClr val="C00000"/>
                </a:solidFill>
              </a:rPr>
              <a:t>formal visual field testing </a:t>
            </a:r>
            <a:r>
              <a:rPr lang="en-US" sz="2400" dirty="0"/>
              <a:t>and </a:t>
            </a:r>
            <a:r>
              <a:rPr lang="en-US" sz="2400" dirty="0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limited </a:t>
            </a:r>
            <a:r>
              <a:rPr lang="en-US" sz="2400" b="1" dirty="0">
                <a:solidFill>
                  <a:srgbClr val="C00000"/>
                </a:solidFill>
              </a:rPr>
              <a:t>MRI</a:t>
            </a:r>
            <a:r>
              <a:rPr lang="en-US" sz="2400" dirty="0"/>
              <a:t> study, </a:t>
            </a:r>
            <a:r>
              <a:rPr lang="en-US" sz="2400" u="sng" dirty="0"/>
              <a:t>focusing on the pituitary </a:t>
            </a:r>
            <a:r>
              <a:rPr lang="en-US" sz="2400" dirty="0"/>
              <a:t>and </a:t>
            </a:r>
            <a:r>
              <a:rPr lang="en-US" sz="2400" u="sng" dirty="0"/>
              <a:t>without the use of contrast </a:t>
            </a:r>
            <a:r>
              <a:rPr lang="en-US" sz="2400" u="sng" dirty="0" smtClean="0"/>
              <a:t>material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2152" y="6176963"/>
            <a:ext cx="11563928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1600" b="1" dirty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</a:rPr>
              <a:t>Th</a:t>
            </a:r>
            <a:r>
              <a:rPr lang="en-US" sz="1600" b="1" i="1" dirty="0">
                <a:solidFill>
                  <a:schemeClr val="accent1"/>
                </a:solidFill>
              </a:rPr>
              <a:t> 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1" y="274342"/>
            <a:ext cx="11499425" cy="9087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accent1"/>
                </a:solidFill>
              </a:rPr>
              <a:t>The mechanism by which </a:t>
            </a:r>
            <a:r>
              <a:rPr lang="en-US" b="0" dirty="0" err="1" smtClean="0">
                <a:solidFill>
                  <a:schemeClr val="accent1"/>
                </a:solidFill>
              </a:rPr>
              <a:t>hyperpro</a:t>
            </a:r>
            <a:r>
              <a:rPr lang="en-US" b="0" dirty="0" smtClean="0">
                <a:solidFill>
                  <a:schemeClr val="accent1"/>
                </a:solidFill>
              </a:rPr>
              <a:t>  </a:t>
            </a:r>
            <a:r>
              <a:rPr lang="en-US" b="0" dirty="0">
                <a:solidFill>
                  <a:schemeClr val="accent1"/>
                </a:solidFill>
              </a:rPr>
              <a:t>induces</a:t>
            </a:r>
            <a:br>
              <a:rPr lang="en-US" b="0" dirty="0">
                <a:solidFill>
                  <a:schemeClr val="accent1"/>
                </a:solidFill>
              </a:rPr>
            </a:br>
            <a:r>
              <a:rPr lang="en-US" b="0" dirty="0">
                <a:solidFill>
                  <a:schemeClr val="accent1"/>
                </a:solidFill>
              </a:rPr>
              <a:t>gonadotropic failure has recently been </a:t>
            </a:r>
            <a:r>
              <a:rPr lang="en-US" b="0" dirty="0" smtClean="0">
                <a:solidFill>
                  <a:schemeClr val="accent1"/>
                </a:solidFill>
              </a:rPr>
              <a:t>elucidated: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692" y="5474966"/>
            <a:ext cx="11425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dvOT863180fb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AdvOT863180fb"/>
              </a:rPr>
              <a:t>yperprolactinemia </a:t>
            </a:r>
            <a:r>
              <a:rPr lang="en-US" sz="2800" dirty="0">
                <a:solidFill>
                  <a:srgbClr val="000000"/>
                </a:solidFill>
                <a:latin typeface="AdvOT863180fb"/>
              </a:rPr>
              <a:t>does </a:t>
            </a:r>
            <a:r>
              <a:rPr lang="en-US" sz="2800" dirty="0">
                <a:solidFill>
                  <a:srgbClr val="C00000"/>
                </a:solidFill>
                <a:latin typeface="AdvOT863180fb"/>
              </a:rPr>
              <a:t>not directly </a:t>
            </a:r>
            <a:r>
              <a:rPr lang="en-US" sz="2800" dirty="0" smtClean="0">
                <a:solidFill>
                  <a:srgbClr val="000000"/>
                </a:solidFill>
                <a:latin typeface="AdvOT863180fb"/>
              </a:rPr>
              <a:t>inhibit </a:t>
            </a:r>
            <a:r>
              <a:rPr lang="en-US" sz="2800" dirty="0" err="1" smtClean="0">
                <a:solidFill>
                  <a:srgbClr val="000000"/>
                </a:solidFill>
                <a:latin typeface="AdvOT863180fb"/>
              </a:rPr>
              <a:t>GnRH</a:t>
            </a:r>
            <a:r>
              <a:rPr lang="en-US" sz="2800" dirty="0" smtClean="0">
                <a:solidFill>
                  <a:srgbClr val="000000"/>
                </a:solidFill>
                <a:latin typeface="AdvOT863180fb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dvOT863180fb"/>
              </a:rPr>
              <a:t>neurons but acts </a:t>
            </a:r>
            <a:r>
              <a:rPr lang="en-US" sz="2800" dirty="0">
                <a:solidFill>
                  <a:srgbClr val="000000"/>
                </a:solidFill>
                <a:latin typeface="AdvOTb92eb7df.I"/>
              </a:rPr>
              <a:t>via </a:t>
            </a:r>
            <a:r>
              <a:rPr lang="en-US" sz="2800" dirty="0" err="1">
                <a:solidFill>
                  <a:srgbClr val="000000"/>
                </a:solidFill>
                <a:latin typeface="AdvOT863180fb"/>
              </a:rPr>
              <a:t>kisspeptin</a:t>
            </a:r>
            <a:r>
              <a:rPr lang="en-US" sz="2800" dirty="0">
                <a:solidFill>
                  <a:srgbClr val="000000"/>
                </a:solidFill>
                <a:latin typeface="AdvOT863180fb"/>
              </a:rPr>
              <a:t> neurons, as an infusion of </a:t>
            </a:r>
            <a:r>
              <a:rPr lang="en-US" sz="2800" dirty="0" err="1">
                <a:solidFill>
                  <a:srgbClr val="C00000"/>
                </a:solidFill>
                <a:latin typeface="AdvOT863180fb"/>
              </a:rPr>
              <a:t>kisspeptin</a:t>
            </a:r>
            <a:r>
              <a:rPr lang="en-US" sz="2800" dirty="0">
                <a:solidFill>
                  <a:srgbClr val="000000"/>
                </a:solidFill>
                <a:latin typeface="AdvOT863180fb"/>
              </a:rPr>
              <a:t> reverses gonadotropic</a:t>
            </a:r>
          </a:p>
          <a:p>
            <a:r>
              <a:rPr lang="en-US" sz="2800" dirty="0">
                <a:solidFill>
                  <a:srgbClr val="000000"/>
                </a:solidFill>
                <a:latin typeface="AdvOT863180fb"/>
              </a:rPr>
              <a:t>failure in </a:t>
            </a:r>
            <a:r>
              <a:rPr lang="en-US" sz="2800" dirty="0" smtClean="0">
                <a:solidFill>
                  <a:srgbClr val="000000"/>
                </a:solidFill>
                <a:latin typeface="AdvOT863180fb"/>
              </a:rPr>
              <a:t>humans.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4" y="1455174"/>
            <a:ext cx="11485648" cy="3819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73309" y="6356350"/>
            <a:ext cx="227791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720" y="5089744"/>
            <a:ext cx="329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The Endocrine Society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, 2017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During Nursing: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94" y="1699564"/>
            <a:ext cx="11545294" cy="4387705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Prolactin </a:t>
            </a:r>
            <a:r>
              <a:rPr lang="en-US" sz="2800" dirty="0" smtClean="0"/>
              <a:t>levels and </a:t>
            </a:r>
            <a:r>
              <a:rPr lang="en-US" sz="2800" dirty="0"/>
              <a:t>tumor size typically remain </a:t>
            </a:r>
            <a:r>
              <a:rPr lang="en-US" sz="2800" b="1" u="sng" dirty="0"/>
              <a:t>stable </a:t>
            </a:r>
            <a:r>
              <a:rPr lang="en-US" sz="2800" b="1" u="sng" dirty="0" smtClean="0"/>
              <a:t>during nursing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Postpartum </a:t>
            </a:r>
            <a:r>
              <a:rPr lang="en-US" sz="2800" dirty="0"/>
              <a:t>serum </a:t>
            </a:r>
            <a:r>
              <a:rPr lang="en-US" sz="2800" dirty="0" smtClean="0"/>
              <a:t>prolactin levels </a:t>
            </a:r>
            <a:r>
              <a:rPr lang="en-US" sz="2800" dirty="0"/>
              <a:t>are frequently lower than levels observed </a:t>
            </a:r>
            <a:r>
              <a:rPr lang="en-US" sz="2800" b="1" dirty="0" smtClean="0">
                <a:solidFill>
                  <a:srgbClr val="C00000"/>
                </a:solidFill>
              </a:rPr>
              <a:t>before</a:t>
            </a:r>
            <a:r>
              <a:rPr lang="en-US" sz="2800" dirty="0" smtClean="0"/>
              <a:t> conception</a:t>
            </a:r>
            <a:r>
              <a:rPr lang="en-US" sz="2800" dirty="0"/>
              <a:t>; in </a:t>
            </a:r>
            <a:r>
              <a:rPr lang="en-US" sz="2800" dirty="0" err="1" smtClean="0"/>
              <a:t>som</a:t>
            </a:r>
            <a:r>
              <a:rPr lang="en-US" sz="2800" dirty="0" smtClean="0"/>
              <a:t> patients</a:t>
            </a:r>
            <a:r>
              <a:rPr lang="en-US" sz="2800" dirty="0"/>
              <a:t>, hyperprolactinemia </a:t>
            </a:r>
            <a:r>
              <a:rPr lang="en-US" sz="2800" b="1" dirty="0"/>
              <a:t>may </a:t>
            </a:r>
            <a:r>
              <a:rPr lang="en-US" sz="2800" b="1" dirty="0" smtClean="0"/>
              <a:t>resolve entirely after pregnancy</a:t>
            </a:r>
            <a:r>
              <a:rPr lang="en-US" sz="4400" b="1" dirty="0" smtClean="0"/>
              <a:t>.</a:t>
            </a:r>
            <a:endParaRPr lang="en-US" sz="3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/>
              <a:t>In patients with a </a:t>
            </a:r>
            <a:r>
              <a:rPr lang="en-US" sz="2800" b="1" dirty="0" err="1">
                <a:solidFill>
                  <a:srgbClr val="C00000"/>
                </a:solidFill>
              </a:rPr>
              <a:t>macro</a:t>
            </a:r>
            <a:r>
              <a:rPr lang="en-US" sz="2800" dirty="0" err="1"/>
              <a:t>adenoma</a:t>
            </a:r>
            <a:r>
              <a:rPr lang="en-US" sz="2800" dirty="0"/>
              <a:t> </a:t>
            </a:r>
            <a:r>
              <a:rPr lang="en-US" sz="2800" u="sng" dirty="0" smtClean="0"/>
              <a:t>requiring treatment </a:t>
            </a:r>
            <a:r>
              <a:rPr lang="en-US" sz="2800" u="sng" dirty="0"/>
              <a:t>after delivery</a:t>
            </a:r>
            <a:r>
              <a:rPr lang="en-US" sz="2800" dirty="0"/>
              <a:t>, </a:t>
            </a:r>
            <a:r>
              <a:rPr lang="en-US" sz="2800" dirty="0" smtClean="0"/>
              <a:t>DA are </a:t>
            </a:r>
            <a:r>
              <a:rPr lang="en-US" sz="2800" dirty="0"/>
              <a:t>administered, and therefore, </a:t>
            </a:r>
            <a:r>
              <a:rPr lang="en-US" sz="2800" b="1" dirty="0">
                <a:solidFill>
                  <a:srgbClr val="C00000"/>
                </a:solidFill>
              </a:rPr>
              <a:t>nursing is </a:t>
            </a:r>
            <a:r>
              <a:rPr lang="en-US" sz="2800" b="1" dirty="0" smtClean="0">
                <a:solidFill>
                  <a:srgbClr val="C00000"/>
                </a:solidFill>
              </a:rPr>
              <a:t>not possible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2152" y="6176963"/>
            <a:ext cx="11563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Anne </a:t>
            </a:r>
            <a:r>
              <a:rPr lang="en-US" sz="1600" b="1" dirty="0" err="1">
                <a:solidFill>
                  <a:schemeClr val="accent1"/>
                </a:solidFill>
              </a:rPr>
              <a:t>Klibanski,</a:t>
            </a:r>
            <a:r>
              <a:rPr lang="en-US" sz="1600" b="1" dirty="0" err="1">
                <a:solidFill>
                  <a:schemeClr val="accent1"/>
                </a:solidFill>
                <a:latin typeface="OTNEJMQuadraat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OTNEJMQuadraat"/>
              </a:rPr>
              <a:t>,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</a:rPr>
              <a:t>Th</a:t>
            </a:r>
            <a:r>
              <a:rPr lang="en-US" sz="1600" b="1" i="1" dirty="0">
                <a:solidFill>
                  <a:schemeClr val="accent1"/>
                </a:solidFill>
              </a:rPr>
              <a:t> e </a:t>
            </a:r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err="1">
                <a:solidFill>
                  <a:schemeClr val="accent1"/>
                </a:solidFill>
              </a:rPr>
              <a:t>england</a:t>
            </a:r>
            <a:r>
              <a:rPr lang="en-US" sz="1600" b="1" dirty="0">
                <a:solidFill>
                  <a:schemeClr val="accent1"/>
                </a:solidFill>
              </a:rPr>
              <a:t> journal </a:t>
            </a:r>
            <a:r>
              <a:rPr lang="en-US" sz="1600" b="1" i="1" dirty="0">
                <a:solidFill>
                  <a:schemeClr val="accent1"/>
                </a:solidFill>
              </a:rPr>
              <a:t>o f </a:t>
            </a:r>
            <a:r>
              <a:rPr lang="en-US" sz="1600" b="1" dirty="0">
                <a:solidFill>
                  <a:schemeClr val="accent1"/>
                </a:solidFill>
              </a:rPr>
              <a:t>medicine 2013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" name="Picture 10" descr="Image result for ‫منظره گل نرگس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86247"/>
            <a:ext cx="10389042" cy="626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10830" y="2314032"/>
            <a:ext cx="3562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C00000"/>
                </a:solidFill>
              </a:rPr>
              <a:t>از توجه شما </a:t>
            </a:r>
            <a:r>
              <a:rPr lang="fa-IR" sz="3600" b="1" dirty="0" smtClean="0">
                <a:solidFill>
                  <a:srgbClr val="C00000"/>
                </a:solidFill>
              </a:rPr>
              <a:t>متشکرم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39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601" y="555375"/>
            <a:ext cx="6400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Archivo Narrow"/>
              </a:rPr>
              <a:t>       Conclusions</a:t>
            </a:r>
            <a:r>
              <a:rPr lang="en-US" sz="4400" b="1" dirty="0">
                <a:solidFill>
                  <a:schemeClr val="accent1"/>
                </a:solidFill>
                <a:latin typeface="Archivo Narrow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exploratory study, we demonstrated that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administration of Kp-10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reactivated gonadotropin secretion in women with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hPRL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-HA and increased ovarian activity. </a:t>
            </a:r>
            <a:endParaRPr lang="fa-IR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Kp-10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or its analogues could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have therapeutic application as an alternative approach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to restore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ovarian function and fertility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 women with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hPRL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-HA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resistant to dopamine agonists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and in whom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pituitary surgery is not possible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601" y="6504057"/>
            <a:ext cx="2892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The Endocrine 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Society,2017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64" y="1265443"/>
            <a:ext cx="5495635" cy="54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687" y="2315946"/>
            <a:ext cx="11030680" cy="2178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Usually </a:t>
            </a:r>
            <a:r>
              <a:rPr lang="en-US" sz="2800" dirty="0"/>
              <a:t>do </a:t>
            </a:r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/>
              <a:t> present with </a:t>
            </a:r>
            <a:r>
              <a:rPr lang="en-US" sz="2800" u="sng" dirty="0"/>
              <a:t>functional symptoms</a:t>
            </a:r>
            <a:r>
              <a:rPr lang="en-US" sz="2800" dirty="0"/>
              <a:t>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They </a:t>
            </a:r>
            <a:r>
              <a:rPr lang="en-US" sz="2800" dirty="0"/>
              <a:t>present with </a:t>
            </a:r>
            <a:r>
              <a:rPr lang="en-US" sz="2800" b="1" dirty="0">
                <a:solidFill>
                  <a:srgbClr val="C00000"/>
                </a:solidFill>
              </a:rPr>
              <a:t>mass effects </a:t>
            </a:r>
            <a:r>
              <a:rPr lang="en-US" sz="2800" dirty="0"/>
              <a:t>related to large tumors, although </a:t>
            </a:r>
            <a:r>
              <a:rPr lang="en-US" sz="2800" dirty="0" err="1"/>
              <a:t>prolactinomas</a:t>
            </a:r>
            <a:r>
              <a:rPr lang="en-US" sz="2800" dirty="0"/>
              <a:t> may also be </a:t>
            </a:r>
            <a:r>
              <a:rPr lang="en-US" sz="2800" dirty="0" smtClean="0"/>
              <a:t>discovered </a:t>
            </a:r>
            <a:r>
              <a:rPr lang="en-US" sz="2800" b="1" dirty="0" smtClean="0">
                <a:solidFill>
                  <a:srgbClr val="C00000"/>
                </a:solidFill>
              </a:rPr>
              <a:t>incidentally</a:t>
            </a:r>
            <a:r>
              <a:rPr lang="en-US" sz="2800" dirty="0" smtClean="0"/>
              <a:t> </a:t>
            </a:r>
            <a:r>
              <a:rPr lang="en-US" sz="2800" dirty="0"/>
              <a:t>or because of a history of “</a:t>
            </a:r>
            <a:r>
              <a:rPr lang="en-US" sz="2800" b="1" dirty="0">
                <a:solidFill>
                  <a:srgbClr val="C00000"/>
                </a:solidFill>
              </a:rPr>
              <a:t>premature” </a:t>
            </a:r>
            <a:r>
              <a:rPr lang="en-US" sz="2800" b="1" dirty="0" smtClean="0">
                <a:solidFill>
                  <a:srgbClr val="C00000"/>
                </a:solidFill>
              </a:rPr>
              <a:t>menopause.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6704" y="588662"/>
            <a:ext cx="6520872" cy="677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    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Postmenopausal women: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063" y="6221377"/>
            <a:ext cx="115639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Philippe </a:t>
            </a:r>
            <a:r>
              <a:rPr lang="en-US" sz="1600" b="1" dirty="0">
                <a:solidFill>
                  <a:schemeClr val="accent1"/>
                </a:solidFill>
              </a:rPr>
              <a:t>Chanson, 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The epidemiology, diagnosis and treatment of </a:t>
            </a:r>
            <a:r>
              <a:rPr lang="en-US" sz="1600" b="1" dirty="0" err="1">
                <a:solidFill>
                  <a:schemeClr val="accent1"/>
                </a:solidFill>
                <a:latin typeface="AdvOT863180fb"/>
              </a:rPr>
              <a:t>Prolactinomas</a:t>
            </a:r>
            <a:r>
              <a:rPr lang="en-US" sz="1600" b="1" dirty="0">
                <a:solidFill>
                  <a:schemeClr val="accent1"/>
                </a:solidFill>
                <a:latin typeface="AdvOT863180fb"/>
              </a:rPr>
              <a:t>,</a:t>
            </a:r>
            <a:r>
              <a:rPr lang="en-US" sz="1600" b="1" dirty="0">
                <a:solidFill>
                  <a:schemeClr val="accent1"/>
                </a:solidFill>
              </a:rPr>
              <a:t> Clinical Endocrinology &amp; </a:t>
            </a:r>
            <a:r>
              <a:rPr lang="en-US" sz="1600" b="1" dirty="0" smtClean="0">
                <a:solidFill>
                  <a:schemeClr val="accent1"/>
                </a:solidFill>
              </a:rPr>
              <a:t>Metabolism,2019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_Template_AS - v5.potx" id="{C015AB26-ADC1-4682-970F-344546D64786}" vid="{6C8412DC-6F53-4CDC-BBD3-B7ECD0054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5116</Words>
  <Application>Microsoft Office PowerPoint</Application>
  <PresentationFormat>Widescreen</PresentationFormat>
  <Paragraphs>477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93" baseType="lpstr">
      <vt:lpstr>AdvOT6c1def61.B</vt:lpstr>
      <vt:lpstr>AdvOT863180fb</vt:lpstr>
      <vt:lpstr>AdvOT863180fb+20</vt:lpstr>
      <vt:lpstr>AdvOT863180fb+fb</vt:lpstr>
      <vt:lpstr>AdvOTb0c9bf5d</vt:lpstr>
      <vt:lpstr>AdvOTb92eb7df.I</vt:lpstr>
      <vt:lpstr>AdvOTfe83be88</vt:lpstr>
      <vt:lpstr>AdvPS44A44B</vt:lpstr>
      <vt:lpstr>Archivo Narrow</vt:lpstr>
      <vt:lpstr>Arial</vt:lpstr>
      <vt:lpstr>Arial</vt:lpstr>
      <vt:lpstr>Bebas</vt:lpstr>
      <vt:lpstr>Calibri</vt:lpstr>
      <vt:lpstr>Calibri Light</vt:lpstr>
      <vt:lpstr>Courier New</vt:lpstr>
      <vt:lpstr>Gill Sans</vt:lpstr>
      <vt:lpstr>Helvetica Neue</vt:lpstr>
      <vt:lpstr>OTNEJMQuadraat</vt:lpstr>
      <vt:lpstr>Sabon-Roman</vt:lpstr>
      <vt:lpstr>Times New Roman</vt:lpstr>
      <vt:lpstr>Wingdings</vt:lpstr>
      <vt:lpstr>Office Theme</vt:lpstr>
      <vt:lpstr>                   IN THE NAME OF GOD</vt:lpstr>
      <vt:lpstr>PowerPoint Presentation</vt:lpstr>
      <vt:lpstr>Introduction:</vt:lpstr>
      <vt:lpstr>Important gender differences:</vt:lpstr>
      <vt:lpstr>Important gender differences:</vt:lpstr>
      <vt:lpstr>Diagnosis:</vt:lpstr>
      <vt:lpstr>The mechanism by which hyperpro  induces gonadotropic failure has recently been elucidated:</vt:lpstr>
      <vt:lpstr>PowerPoint Presentation</vt:lpstr>
      <vt:lpstr>PowerPoint Presentation</vt:lpstr>
      <vt:lpstr>PowerPoint Presentation</vt:lpstr>
      <vt:lpstr> Men: </vt:lpstr>
      <vt:lpstr>Children and adolescents:</vt:lpstr>
      <vt:lpstr>Malignant  Prolactinomas:</vt:lpstr>
      <vt:lpstr>Malignant prolactinomas:</vt:lpstr>
      <vt:lpstr>                                     Biochemical diagnosis: </vt:lpstr>
      <vt:lpstr>PowerPoint Presentation</vt:lpstr>
      <vt:lpstr>PowerPoint Presentation</vt:lpstr>
      <vt:lpstr>         Macroprolactin interference:</vt:lpstr>
      <vt:lpstr>PowerPoint Presentation</vt:lpstr>
      <vt:lpstr>PowerPoint Presentation</vt:lpstr>
      <vt:lpstr>PowerPoint Presentation</vt:lpstr>
      <vt:lpstr>Imaging:</vt:lpstr>
      <vt:lpstr>PowerPoint Presentation</vt:lpstr>
      <vt:lpstr> MRI in drug-induced hyperprolactinemia </vt:lpstr>
      <vt:lpstr>PowerPoint Presentation</vt:lpstr>
      <vt:lpstr>PowerPoint Presentation</vt:lpstr>
      <vt:lpstr>Treatment</vt:lpstr>
      <vt:lpstr>           Who do not require active therapy? </vt:lpstr>
      <vt:lpstr>PowerPoint Presentation</vt:lpstr>
      <vt:lpstr>Indications for Therapy?</vt:lpstr>
      <vt:lpstr>PowerPoint Presentation</vt:lpstr>
      <vt:lpstr>PowerPoint Presentation</vt:lpstr>
      <vt:lpstr> The “new” agent cabergoline: </vt:lpstr>
      <vt:lpstr>PowerPoint Presentation</vt:lpstr>
      <vt:lpstr>Management of medical treatment:</vt:lpstr>
      <vt:lpstr>Short-term side effects:</vt:lpstr>
      <vt:lpstr>                     Short-term side effects:</vt:lpstr>
      <vt:lpstr>Long-term side effects: </vt:lpstr>
      <vt:lpstr>PowerPoint Presentation</vt:lpstr>
      <vt:lpstr>PowerPoint Presentation</vt:lpstr>
      <vt:lpstr>Time course of clinical response: </vt:lpstr>
      <vt:lpstr>Follow-up:</vt:lpstr>
      <vt:lpstr>PowerPoint Presentation</vt:lpstr>
      <vt:lpstr>Microprolactinoma:  Medical treatment, for how long?</vt:lpstr>
      <vt:lpstr> </vt:lpstr>
      <vt:lpstr>MACROADENOMAS:</vt:lpstr>
      <vt:lpstr>PowerPoint Presentation</vt:lpstr>
      <vt:lpstr>Dose adjustment strategy:</vt:lpstr>
      <vt:lpstr>Monitoring of visual fields:</vt:lpstr>
      <vt:lpstr>PowerPoint Presentation</vt:lpstr>
      <vt:lpstr>PowerPoint Presentation</vt:lpstr>
      <vt:lpstr>PowerPoint Presentation</vt:lpstr>
      <vt:lpstr>PowerPoint Presentation</vt:lpstr>
      <vt:lpstr> Discontinuation can be considered:</vt:lpstr>
      <vt:lpstr> Discontinuation should probably not be considered: </vt:lpstr>
      <vt:lpstr>Indications for surgery:</vt:lpstr>
      <vt:lpstr>Indications for surgery:</vt:lpstr>
      <vt:lpstr>Radiation therapy:</vt:lpstr>
      <vt:lpstr>Malignant prolactinomas:</vt:lpstr>
      <vt:lpstr>PowerPoint Presentation</vt:lpstr>
      <vt:lpstr>Children and Adolescents:</vt:lpstr>
      <vt:lpstr> Children and Adolescents:</vt:lpstr>
      <vt:lpstr>                      Children and Adolescents:</vt:lpstr>
      <vt:lpstr>               Monitoring during Pregnancy: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Nursing: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2019-01-12T15:06:32Z</dcterms:created>
  <dcterms:modified xsi:type="dcterms:W3CDTF">2019-11-05T11:47:32Z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2018-08-01T19:01:31.0731005Z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