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efe" initials="A" lastIdx="0" clrIdx="0">
    <p:extLst>
      <p:ext uri="{19B8F6BF-5375-455C-9EA6-DF929625EA0E}">
        <p15:presenceInfo xmlns:p15="http://schemas.microsoft.com/office/powerpoint/2012/main" userId="Ate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318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02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63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2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821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48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27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39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422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347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50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4358-856D-44FB-B49D-C8B16ADB01B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FA52-C25C-4590-892F-A07483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6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777591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Nueva Std" panose="020B0503070504020203" pitchFamily="34" charset="0"/>
              </a:rPr>
              <a:t>Adrenal Crisis</a:t>
            </a:r>
            <a:endParaRPr lang="en-US" sz="2800" b="1" i="1" dirty="0">
              <a:latin typeface="Nueva Std" panose="020B05030705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29" y="3602037"/>
            <a:ext cx="9265920" cy="2576693"/>
          </a:xfrm>
        </p:spPr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The New England Journal of </a:t>
            </a:r>
            <a:r>
              <a:rPr lang="en-US" b="1" i="1" dirty="0" smtClean="0">
                <a:solidFill>
                  <a:srgbClr val="002060"/>
                </a:solidFill>
              </a:rPr>
              <a:t>Medicine August </a:t>
            </a:r>
            <a:r>
              <a:rPr lang="en-US" b="1" i="1" dirty="0">
                <a:solidFill>
                  <a:srgbClr val="002060"/>
                </a:solidFill>
              </a:rPr>
              <a:t>29, </a:t>
            </a:r>
            <a:r>
              <a:rPr lang="en-US" b="1" i="1" dirty="0" smtClean="0">
                <a:solidFill>
                  <a:srgbClr val="002060"/>
                </a:solidFill>
              </a:rPr>
              <a:t>2019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by: </a:t>
            </a:r>
            <a:r>
              <a:rPr lang="en-US" b="1" i="1" dirty="0" err="1">
                <a:solidFill>
                  <a:srgbClr val="FF0000"/>
                </a:solidFill>
              </a:rPr>
              <a:t>atefeh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rezaeifar</a:t>
            </a:r>
            <a:r>
              <a:rPr lang="en-US" b="1" i="1" dirty="0">
                <a:solidFill>
                  <a:srgbClr val="FF0000"/>
                </a:solidFill>
              </a:rPr>
              <a:t>   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Endocrinology fellow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Oct 2019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71373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88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7646"/>
            <a:ext cx="10839994" cy="582603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mineralocorticoid </a:t>
            </a:r>
            <a:r>
              <a:rPr lang="en-US" b="1" i="1" dirty="0" smtClean="0">
                <a:solidFill>
                  <a:srgbClr val="FF0000"/>
                </a:solidFill>
              </a:rPr>
              <a:t>deficiency: </a:t>
            </a:r>
            <a:r>
              <a:rPr lang="en-US" b="1" i="1" dirty="0" smtClean="0"/>
              <a:t>prominent </a:t>
            </a:r>
            <a:r>
              <a:rPr lang="en-US" b="1" i="1" dirty="0"/>
              <a:t>in primary but not</a:t>
            </a:r>
          </a:p>
          <a:p>
            <a:r>
              <a:rPr lang="en-US" b="1" i="1" dirty="0"/>
              <a:t>secondary adrenal </a:t>
            </a:r>
            <a:r>
              <a:rPr lang="en-US" b="1" i="1" dirty="0" smtClean="0"/>
              <a:t>insufficiency               exacerbate </a:t>
            </a:r>
            <a:r>
              <a:rPr lang="en-US" b="1" i="1" dirty="0"/>
              <a:t>adrenal crises through sodium </a:t>
            </a:r>
            <a:r>
              <a:rPr lang="en-US" b="1" i="1" dirty="0" smtClean="0"/>
              <a:t>and water </a:t>
            </a:r>
            <a:r>
              <a:rPr lang="en-US" b="1" i="1" dirty="0"/>
              <a:t>loss and potassium retention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5964936" y="1261219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459313"/>
              </p:ext>
            </p:extLst>
          </p:nvPr>
        </p:nvGraphicFramePr>
        <p:xfrm>
          <a:off x="3568700" y="417513"/>
          <a:ext cx="5730875" cy="620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Document" r:id="rId3" imgW="6197760" imgH="6710040" progId="Word.Document.12">
                  <p:embed/>
                </p:oleObj>
              </mc:Choice>
              <mc:Fallback>
                <p:oleObj name="Document" r:id="rId3" imgW="6197760" imgH="6710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8700" y="417513"/>
                        <a:ext cx="5730875" cy="620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500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Epidemiologic </a:t>
            </a:r>
            <a:r>
              <a:rPr lang="en-US" sz="3200" b="1" i="1" dirty="0" smtClean="0">
                <a:solidFill>
                  <a:srgbClr val="FF0000"/>
                </a:solidFill>
              </a:rPr>
              <a:t>Features: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371600"/>
            <a:ext cx="11155680" cy="5133703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i="1" dirty="0"/>
              <a:t>Each year, approximately </a:t>
            </a:r>
            <a:r>
              <a:rPr lang="en-US" sz="3300" b="1" i="1" dirty="0">
                <a:solidFill>
                  <a:srgbClr val="FF0000"/>
                </a:solidFill>
              </a:rPr>
              <a:t>6 to 8% </a:t>
            </a:r>
            <a:r>
              <a:rPr lang="en-US" sz="3300" b="1" i="1" dirty="0"/>
              <a:t>of </a:t>
            </a:r>
            <a:r>
              <a:rPr lang="en-US" sz="3300" b="1" i="1" dirty="0" smtClean="0"/>
              <a:t>patients with </a:t>
            </a:r>
            <a:r>
              <a:rPr lang="en-US" sz="3300" b="1" i="1" dirty="0"/>
              <a:t>adrenal insufficiency have an incident </a:t>
            </a:r>
            <a:r>
              <a:rPr lang="en-US" sz="3300" b="1" i="1" dirty="0" smtClean="0"/>
              <a:t>adrenal crisis.  </a:t>
            </a:r>
          </a:p>
          <a:p>
            <a:endParaRPr lang="en-US" sz="3300" b="1" i="1" dirty="0"/>
          </a:p>
          <a:p>
            <a:r>
              <a:rPr lang="en-US" sz="3300" b="1" i="1" dirty="0" smtClean="0"/>
              <a:t>Adrenal </a:t>
            </a:r>
            <a:r>
              <a:rPr lang="en-US" sz="3300" b="1" i="1" dirty="0"/>
              <a:t>crises are slightly </a:t>
            </a:r>
            <a:r>
              <a:rPr lang="en-US" sz="3300" b="1" i="1" dirty="0">
                <a:solidFill>
                  <a:srgbClr val="FF0000"/>
                </a:solidFill>
              </a:rPr>
              <a:t>more </a:t>
            </a:r>
            <a:r>
              <a:rPr lang="en-US" sz="3300" b="1" i="1" dirty="0" err="1" smtClean="0">
                <a:solidFill>
                  <a:srgbClr val="FF0000"/>
                </a:solidFill>
              </a:rPr>
              <a:t>frequent</a:t>
            </a:r>
            <a:r>
              <a:rPr lang="en-US" sz="3300" b="1" i="1" dirty="0" err="1">
                <a:solidFill>
                  <a:srgbClr val="FF0000"/>
                </a:solidFill>
              </a:rPr>
              <a:t>in</a:t>
            </a:r>
            <a:r>
              <a:rPr lang="en-US" sz="3300" b="1" i="1" dirty="0">
                <a:solidFill>
                  <a:srgbClr val="FF0000"/>
                </a:solidFill>
              </a:rPr>
              <a:t> </a:t>
            </a:r>
            <a:r>
              <a:rPr lang="en-US" sz="3300" b="1" i="1" dirty="0"/>
              <a:t>patients with </a:t>
            </a:r>
            <a:r>
              <a:rPr lang="en-US" sz="3300" b="1" i="1" dirty="0">
                <a:solidFill>
                  <a:srgbClr val="FF0000"/>
                </a:solidFill>
              </a:rPr>
              <a:t>primary </a:t>
            </a:r>
            <a:r>
              <a:rPr lang="en-US" sz="3300" b="1" i="1" dirty="0" err="1" smtClean="0">
                <a:solidFill>
                  <a:srgbClr val="FF0000"/>
                </a:solidFill>
              </a:rPr>
              <a:t>hypoadrenalism</a:t>
            </a:r>
            <a:r>
              <a:rPr lang="en-US" sz="3300" b="1" i="1" dirty="0" smtClean="0"/>
              <a:t> than </a:t>
            </a:r>
            <a:r>
              <a:rPr lang="en-US" sz="3300" b="1" i="1" dirty="0"/>
              <a:t>in those with secondary adrenal insufficiency</a:t>
            </a:r>
          </a:p>
          <a:p>
            <a:r>
              <a:rPr lang="en-US" sz="3300" b="1" i="1" dirty="0"/>
              <a:t>probably because of </a:t>
            </a:r>
            <a:r>
              <a:rPr lang="en-US" sz="3300" b="1" i="1" dirty="0">
                <a:solidFill>
                  <a:srgbClr val="FF0000"/>
                </a:solidFill>
              </a:rPr>
              <a:t>partial </a:t>
            </a:r>
            <a:r>
              <a:rPr lang="en-US" sz="3300" b="1" i="1" dirty="0" err="1" smtClean="0">
                <a:solidFill>
                  <a:srgbClr val="FF0000"/>
                </a:solidFill>
              </a:rPr>
              <a:t>preservation</a:t>
            </a:r>
            <a:r>
              <a:rPr lang="en-US" sz="3300" b="1" i="1" dirty="0" err="1">
                <a:solidFill>
                  <a:srgbClr val="FF0000"/>
                </a:solidFill>
              </a:rPr>
              <a:t>of</a:t>
            </a:r>
            <a:r>
              <a:rPr lang="en-US" sz="3300" b="1" i="1" dirty="0">
                <a:solidFill>
                  <a:srgbClr val="FF0000"/>
                </a:solidFill>
              </a:rPr>
              <a:t> cortisol secretion </a:t>
            </a:r>
            <a:r>
              <a:rPr lang="en-US" sz="3300" b="1" i="1" dirty="0"/>
              <a:t>in some patients with </a:t>
            </a:r>
            <a:r>
              <a:rPr lang="en-US" sz="3300" b="1" i="1" dirty="0" smtClean="0"/>
              <a:t>secondary adrenal insufficiency.</a:t>
            </a:r>
            <a:endParaRPr lang="en-US" sz="3300" b="1" i="1" dirty="0"/>
          </a:p>
          <a:p>
            <a:endParaRPr lang="en-US" sz="3300" b="1" i="1" dirty="0"/>
          </a:p>
          <a:p>
            <a:r>
              <a:rPr lang="en-US" sz="3300" b="1" i="1" dirty="0"/>
              <a:t>as well as the </a:t>
            </a:r>
            <a:r>
              <a:rPr lang="en-US" sz="3300" b="1" i="1" dirty="0" smtClean="0">
                <a:solidFill>
                  <a:srgbClr val="FF0000"/>
                </a:solidFill>
              </a:rPr>
              <a:t>absence of </a:t>
            </a:r>
            <a:r>
              <a:rPr lang="en-US" sz="3300" b="1" i="1" dirty="0">
                <a:solidFill>
                  <a:srgbClr val="FF0000"/>
                </a:solidFill>
              </a:rPr>
              <a:t>mineralocorticoid </a:t>
            </a:r>
            <a:r>
              <a:rPr lang="en-US" sz="3300" b="1" i="1" dirty="0"/>
              <a:t>secretion in those with </a:t>
            </a:r>
            <a:r>
              <a:rPr lang="en-US" sz="3300" b="1" i="1" dirty="0">
                <a:solidFill>
                  <a:srgbClr val="FF0000"/>
                </a:solidFill>
              </a:rPr>
              <a:t>primary</a:t>
            </a:r>
          </a:p>
          <a:p>
            <a:pPr marL="0" indent="0">
              <a:buNone/>
            </a:pPr>
            <a:r>
              <a:rPr lang="en-US" sz="3300" b="1" i="1" dirty="0" err="1" smtClean="0">
                <a:solidFill>
                  <a:srgbClr val="FF0000"/>
                </a:solidFill>
              </a:rPr>
              <a:t>Hypoadrenalism</a:t>
            </a:r>
            <a:r>
              <a:rPr lang="fa-IR" sz="3300" b="1" i="1" dirty="0" smtClean="0">
                <a:solidFill>
                  <a:srgbClr val="FF0000"/>
                </a:solidFill>
              </a:rPr>
              <a:t>.</a:t>
            </a:r>
            <a:endParaRPr lang="en-US" sz="3300" b="1" i="1" dirty="0">
              <a:solidFill>
                <a:srgbClr val="FF0000"/>
              </a:solidFill>
            </a:endParaRPr>
          </a:p>
          <a:p>
            <a:endParaRPr lang="en-US" sz="3300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86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928468"/>
            <a:ext cx="11262360" cy="5929531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long-term glucocorticoid </a:t>
            </a:r>
            <a:r>
              <a:rPr lang="en-US" b="1" i="1" dirty="0" smtClean="0">
                <a:solidFill>
                  <a:srgbClr val="FF0000"/>
                </a:solidFill>
              </a:rPr>
              <a:t>therapy:   </a:t>
            </a:r>
            <a:r>
              <a:rPr lang="en-US" b="1" i="1" dirty="0"/>
              <a:t>Adrenal crises are </a:t>
            </a:r>
            <a:r>
              <a:rPr lang="en-US" b="1" i="1" dirty="0">
                <a:solidFill>
                  <a:srgbClr val="C00000"/>
                </a:solidFill>
              </a:rPr>
              <a:t>uncommon </a:t>
            </a:r>
            <a:r>
              <a:rPr lang="en-US" b="1" i="1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en-US" b="1" i="1" dirty="0" smtClean="0"/>
              <a:t>in </a:t>
            </a:r>
            <a:r>
              <a:rPr lang="en-US" b="1" i="1" dirty="0"/>
              <a:t>patients with </a:t>
            </a:r>
            <a:r>
              <a:rPr lang="en-US" b="1" i="1" dirty="0" err="1"/>
              <a:t>hypoadrenalism</a:t>
            </a:r>
            <a:r>
              <a:rPr lang="en-US" b="1" i="1" dirty="0"/>
              <a:t> due </a:t>
            </a:r>
            <a:r>
              <a:rPr lang="en-US" b="1" i="1" dirty="0" smtClean="0"/>
              <a:t>to </a:t>
            </a:r>
            <a:r>
              <a:rPr lang="en-US" b="1" i="1" dirty="0"/>
              <a:t>long-term </a:t>
            </a:r>
            <a:r>
              <a:rPr lang="en-US" b="1" i="1" dirty="0" smtClean="0"/>
              <a:t>glucocorticoid</a:t>
            </a:r>
            <a:r>
              <a:rPr lang="en-US" dirty="0" smtClean="0"/>
              <a:t> </a:t>
            </a:r>
            <a:r>
              <a:rPr lang="en-US" b="1" i="1" dirty="0" smtClean="0"/>
              <a:t>therapy,</a:t>
            </a:r>
            <a:r>
              <a:rPr lang="en-US" b="1" i="1" dirty="0" smtClean="0"/>
              <a:t> </a:t>
            </a:r>
            <a:r>
              <a:rPr lang="en-US" b="1" i="1" dirty="0" smtClean="0"/>
              <a:t>despite </a:t>
            </a:r>
            <a:r>
              <a:rPr lang="en-US" b="1" i="1" dirty="0"/>
              <a:t>a variable degree of consequent adrenal </a:t>
            </a:r>
            <a:r>
              <a:rPr lang="en-US" b="1" i="1" dirty="0" smtClean="0"/>
              <a:t>suppression.</a:t>
            </a:r>
          </a:p>
          <a:p>
            <a:endParaRPr lang="en-US" b="1" i="1" dirty="0"/>
          </a:p>
          <a:p>
            <a:r>
              <a:rPr lang="en-US" b="1" i="1" dirty="0"/>
              <a:t>Susceptibility to adrenal crises varies </a:t>
            </a:r>
            <a:r>
              <a:rPr lang="en-US" b="1" i="1" dirty="0" smtClean="0"/>
              <a:t>among patients </a:t>
            </a:r>
            <a:r>
              <a:rPr lang="en-US" b="1" i="1" dirty="0"/>
              <a:t>with </a:t>
            </a:r>
            <a:r>
              <a:rPr lang="en-US" b="1" i="1" dirty="0" err="1"/>
              <a:t>hypoadrenalism</a:t>
            </a:r>
            <a:endParaRPr lang="en-US" b="1" i="1" dirty="0"/>
          </a:p>
          <a:p>
            <a:r>
              <a:rPr lang="en-US" b="1" i="1" dirty="0" smtClean="0"/>
              <a:t>. </a:t>
            </a:r>
            <a:r>
              <a:rPr lang="en-US" b="1" i="1" dirty="0">
                <a:solidFill>
                  <a:srgbClr val="FF0000"/>
                </a:solidFill>
              </a:rPr>
              <a:t>Risk factors </a:t>
            </a:r>
            <a:r>
              <a:rPr lang="en-US" b="1" i="1" dirty="0" smtClean="0">
                <a:solidFill>
                  <a:srgbClr val="FF0000"/>
                </a:solidFill>
              </a:rPr>
              <a:t>include: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older age</a:t>
            </a:r>
            <a:r>
              <a:rPr lang="en-US" b="1" i="1" dirty="0"/>
              <a:t>, </a:t>
            </a:r>
            <a:endParaRPr lang="en-US" b="1" i="1" dirty="0" smtClean="0"/>
          </a:p>
          <a:p>
            <a:r>
              <a:rPr lang="en-US" b="1" i="1" dirty="0" smtClean="0">
                <a:solidFill>
                  <a:srgbClr val="7030A0"/>
                </a:solidFill>
              </a:rPr>
              <a:t>history </a:t>
            </a:r>
            <a:r>
              <a:rPr lang="en-US" b="1" i="1" dirty="0">
                <a:solidFill>
                  <a:srgbClr val="7030A0"/>
                </a:solidFill>
              </a:rPr>
              <a:t>of prior adrenal crises</a:t>
            </a:r>
            <a:r>
              <a:rPr lang="en-US" b="1" i="1" dirty="0"/>
              <a:t>,</a:t>
            </a:r>
          </a:p>
          <a:p>
            <a:r>
              <a:rPr lang="en-US" b="1" i="1" dirty="0" smtClean="0"/>
              <a:t>presence </a:t>
            </a:r>
            <a:r>
              <a:rPr lang="en-US" b="1" i="1" dirty="0"/>
              <a:t>of </a:t>
            </a:r>
            <a:r>
              <a:rPr lang="en-US" b="1" i="1" dirty="0">
                <a:solidFill>
                  <a:srgbClr val="7030A0"/>
                </a:solidFill>
              </a:rPr>
              <a:t>autoimmune </a:t>
            </a:r>
            <a:r>
              <a:rPr lang="en-US" b="1" i="1" dirty="0" err="1">
                <a:solidFill>
                  <a:srgbClr val="7030A0"/>
                </a:solidFill>
              </a:rPr>
              <a:t>polyglandular</a:t>
            </a:r>
            <a:r>
              <a:rPr lang="en-US" b="1" i="1" dirty="0">
                <a:solidFill>
                  <a:srgbClr val="7030A0"/>
                </a:solidFill>
              </a:rPr>
              <a:t> syndromes</a:t>
            </a:r>
            <a:r>
              <a:rPr lang="en-US" b="1" i="1" dirty="0"/>
              <a:t>,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type 1 diabetes mellitus</a:t>
            </a:r>
            <a:r>
              <a:rPr lang="en-US" b="1" i="1" dirty="0"/>
              <a:t>, </a:t>
            </a:r>
            <a:endParaRPr lang="en-US" b="1" i="1" dirty="0" smtClean="0"/>
          </a:p>
          <a:p>
            <a:r>
              <a:rPr lang="en-US" b="1" i="1" dirty="0" err="1" smtClean="0">
                <a:solidFill>
                  <a:srgbClr val="7030A0"/>
                </a:solidFill>
              </a:rPr>
              <a:t>nonendocrine</a:t>
            </a:r>
            <a:r>
              <a:rPr lang="en-US" b="1" i="1" dirty="0" smtClean="0">
                <a:solidFill>
                  <a:srgbClr val="7030A0"/>
                </a:solidFill>
              </a:rPr>
              <a:t> coexisting </a:t>
            </a:r>
            <a:r>
              <a:rPr lang="en-US" b="1" i="1" dirty="0">
                <a:solidFill>
                  <a:srgbClr val="7030A0"/>
                </a:solidFill>
              </a:rPr>
              <a:t>conditions </a:t>
            </a:r>
            <a:r>
              <a:rPr lang="en-US" b="1" i="1" dirty="0" smtClean="0"/>
              <a:t>(</a:t>
            </a:r>
            <a:r>
              <a:rPr lang="en-US" b="1" i="1" dirty="0" smtClean="0">
                <a:solidFill>
                  <a:srgbClr val="7030A0"/>
                </a:solidFill>
              </a:rPr>
              <a:t>asthma </a:t>
            </a:r>
            <a:r>
              <a:rPr lang="en-US" b="1" i="1" dirty="0" smtClean="0"/>
              <a:t>and </a:t>
            </a:r>
            <a:r>
              <a:rPr lang="en-US" b="1" i="1" dirty="0" smtClean="0">
                <a:solidFill>
                  <a:srgbClr val="7030A0"/>
                </a:solidFill>
              </a:rPr>
              <a:t>cardiac disease</a:t>
            </a:r>
            <a:r>
              <a:rPr lang="en-US" b="1" i="1" dirty="0" smtClean="0"/>
              <a:t>)</a:t>
            </a:r>
            <a:endParaRPr lang="en-US" sz="2400" b="1" i="1" dirty="0"/>
          </a:p>
          <a:p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9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>
            <a:normAutofit/>
          </a:bodyPr>
          <a:lstStyle/>
          <a:p>
            <a:r>
              <a:rPr lang="en-US" b="1" i="1" dirty="0"/>
              <a:t>An association </a:t>
            </a:r>
            <a:r>
              <a:rPr lang="en-US" b="1" i="1" dirty="0" smtClean="0"/>
              <a:t>between the </a:t>
            </a:r>
            <a:r>
              <a:rPr lang="en-US" b="1" i="1" dirty="0"/>
              <a:t>occurrence of an </a:t>
            </a:r>
            <a:r>
              <a:rPr lang="en-US" b="1" i="1" dirty="0">
                <a:solidFill>
                  <a:srgbClr val="FF0000"/>
                </a:solidFill>
              </a:rPr>
              <a:t>adrenal crisis </a:t>
            </a:r>
            <a:r>
              <a:rPr lang="en-US" b="1" i="1" dirty="0"/>
              <a:t>and</a:t>
            </a:r>
          </a:p>
          <a:p>
            <a:r>
              <a:rPr lang="en-US" b="1" i="1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chronic asthenia that is characteristic </a:t>
            </a:r>
            <a:r>
              <a:rPr lang="en-US" b="1" i="1" dirty="0" smtClean="0">
                <a:solidFill>
                  <a:srgbClr val="FF0000"/>
                </a:solidFill>
              </a:rPr>
              <a:t>of </a:t>
            </a:r>
            <a:r>
              <a:rPr lang="en-US" b="1" i="1" dirty="0" err="1" smtClean="0">
                <a:solidFill>
                  <a:srgbClr val="FF0000"/>
                </a:solidFill>
              </a:rPr>
              <a:t>hypoadrenalism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is plausible but not established</a:t>
            </a:r>
            <a:r>
              <a:rPr lang="en-US" b="1" i="1" dirty="0"/>
              <a:t>.</a:t>
            </a:r>
          </a:p>
          <a:p>
            <a:endParaRPr lang="en-US" b="1" i="1" dirty="0"/>
          </a:p>
          <a:p>
            <a:endParaRPr lang="en-US" dirty="0"/>
          </a:p>
          <a:p>
            <a:r>
              <a:rPr lang="en-US" b="1" i="1" dirty="0" smtClean="0"/>
              <a:t>However</a:t>
            </a:r>
            <a:r>
              <a:rPr lang="en-US" b="1" i="1" dirty="0"/>
              <a:t>, a recent prospective, multicenter </a:t>
            </a:r>
            <a:r>
              <a:rPr lang="en-US" b="1" i="1" dirty="0" err="1" smtClean="0"/>
              <a:t>study</a:t>
            </a:r>
            <a:r>
              <a:rPr lang="en-US" b="1" i="1" dirty="0" err="1"/>
              <a:t>using</a:t>
            </a:r>
            <a:r>
              <a:rPr lang="en-US" b="1" i="1" dirty="0"/>
              <a:t> questionnaires to obtain data from 110 </a:t>
            </a:r>
            <a:r>
              <a:rPr lang="en-US" b="1" i="1" dirty="0" err="1"/>
              <a:t>patientswith</a:t>
            </a:r>
            <a:r>
              <a:rPr lang="en-US" b="1" i="1" dirty="0"/>
              <a:t> primary adrenal insufficiency </a:t>
            </a:r>
            <a:r>
              <a:rPr lang="en-US" b="1" i="1" dirty="0" err="1"/>
              <a:t>showeda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positive association between episodes of incipient adrenal crisis and a poor quality of life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627017"/>
            <a:ext cx="11183983" cy="5549946"/>
          </a:xfrm>
        </p:spPr>
        <p:txBody>
          <a:bodyPr>
            <a:normAutofit fontScale="40000" lnSpcReduction="20000"/>
          </a:bodyPr>
          <a:lstStyle/>
          <a:p>
            <a:r>
              <a:rPr lang="en-US" sz="5900" b="1" i="1" dirty="0"/>
              <a:t>that rising rates of adrenal </a:t>
            </a:r>
            <a:r>
              <a:rPr lang="en-US" sz="5900" b="1" i="1" dirty="0" smtClean="0"/>
              <a:t>crisis may </a:t>
            </a:r>
            <a:r>
              <a:rPr lang="en-US" sz="5900" b="1" i="1" dirty="0"/>
              <a:t>be due to current use of lower-dose, </a:t>
            </a:r>
            <a:r>
              <a:rPr lang="en-US" sz="5900" b="1" i="1" dirty="0" smtClean="0"/>
              <a:t>short</a:t>
            </a:r>
            <a:r>
              <a:rPr lang="fa-IR" sz="5900" b="1" i="1" dirty="0" smtClean="0"/>
              <a:t> </a:t>
            </a:r>
            <a:r>
              <a:rPr lang="en-US" sz="5900" b="1" i="1" dirty="0" smtClean="0"/>
              <a:t>acting </a:t>
            </a:r>
            <a:r>
              <a:rPr lang="en-US" sz="5900" b="1" i="1" dirty="0" smtClean="0"/>
              <a:t>glucocorticoid </a:t>
            </a:r>
            <a:r>
              <a:rPr lang="en-US" sz="5900" b="1" i="1" dirty="0"/>
              <a:t>regimens (</a:t>
            </a:r>
            <a:r>
              <a:rPr lang="en-US" sz="5900" b="1" i="1" dirty="0" smtClean="0"/>
              <a:t>hydrocortisone or </a:t>
            </a:r>
            <a:r>
              <a:rPr lang="en-US" sz="5900" b="1" i="1" dirty="0"/>
              <a:t>cortisone acetate) in patients with </a:t>
            </a:r>
            <a:r>
              <a:rPr lang="en-US" sz="5900" b="1" i="1" dirty="0" err="1"/>
              <a:t>hypoadrenalism</a:t>
            </a:r>
            <a:endParaRPr lang="en-US" sz="5900" b="1" i="1" dirty="0"/>
          </a:p>
          <a:p>
            <a:endParaRPr lang="en-US" sz="5900" b="1" i="1" dirty="0"/>
          </a:p>
          <a:p>
            <a:r>
              <a:rPr lang="en-US" sz="5900" b="1" i="1" dirty="0" smtClean="0"/>
              <a:t>This hypothesis is supported by evidence from a longitudinal analysis </a:t>
            </a:r>
          </a:p>
          <a:p>
            <a:r>
              <a:rPr lang="en-US" sz="5900" b="1" i="1" dirty="0" smtClean="0"/>
              <a:t>involving 156 patients with congenital adrenal hyperplasia who received care at a referral </a:t>
            </a:r>
            <a:r>
              <a:rPr lang="en-US" sz="5900" b="1" i="1" dirty="0" err="1" smtClean="0"/>
              <a:t>centerThe</a:t>
            </a:r>
            <a:r>
              <a:rPr lang="en-US" sz="5900" b="1" i="1" dirty="0" smtClean="0"/>
              <a:t> </a:t>
            </a:r>
            <a:r>
              <a:rPr lang="en-US" sz="5900" b="1" i="1" dirty="0" err="1" smtClean="0"/>
              <a:t>studyshowed</a:t>
            </a:r>
            <a:r>
              <a:rPr lang="en-US" sz="5900" b="1" i="1" dirty="0" smtClean="0"/>
              <a:t> that a </a:t>
            </a:r>
            <a:r>
              <a:rPr lang="en-US" sz="5900" b="1" i="1" dirty="0" smtClean="0">
                <a:solidFill>
                  <a:srgbClr val="FF0000"/>
                </a:solidFill>
              </a:rPr>
              <a:t>low baseline hydrocortisone </a:t>
            </a:r>
            <a:r>
              <a:rPr lang="en-US" sz="5900" b="1" i="1" dirty="0" err="1" smtClean="0">
                <a:solidFill>
                  <a:srgbClr val="FF0000"/>
                </a:solidFill>
              </a:rPr>
              <a:t>replacementdose</a:t>
            </a:r>
            <a:r>
              <a:rPr lang="en-US" sz="5900" b="1" i="1" dirty="0" smtClean="0">
                <a:solidFill>
                  <a:srgbClr val="FF0000"/>
                </a:solidFill>
              </a:rPr>
              <a:t> was associated with more frequent episodes of various illnesses, </a:t>
            </a:r>
            <a:r>
              <a:rPr lang="en-US" sz="5900" b="1" i="1" dirty="0" err="1" smtClean="0">
                <a:solidFill>
                  <a:srgbClr val="FF0000"/>
                </a:solidFill>
              </a:rPr>
              <a:t>requiringsupplemental</a:t>
            </a:r>
            <a:r>
              <a:rPr lang="en-US" sz="5900" b="1" i="1" dirty="0" smtClean="0">
                <a:solidFill>
                  <a:srgbClr val="FF0000"/>
                </a:solidFill>
              </a:rPr>
              <a:t> doses (“stress doses”) of glucocorticoids</a:t>
            </a:r>
          </a:p>
          <a:p>
            <a:endParaRPr lang="en-US" sz="4400" dirty="0"/>
          </a:p>
          <a:p>
            <a:r>
              <a:rPr lang="en-US" sz="4400" dirty="0" smtClean="0"/>
              <a:t>.</a:t>
            </a:r>
            <a:r>
              <a:rPr lang="en-US" sz="4400" b="1" i="1" dirty="0" smtClean="0"/>
              <a:t> </a:t>
            </a:r>
            <a:endParaRPr lang="en-US" sz="4400" dirty="0"/>
          </a:p>
          <a:p>
            <a:endParaRPr lang="en-US" sz="6000" dirty="0"/>
          </a:p>
          <a:p>
            <a:endParaRPr lang="en-US" sz="3600" b="1" i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1765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88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583"/>
            <a:ext cx="10515600" cy="5432380"/>
          </a:xfrm>
        </p:spPr>
        <p:txBody>
          <a:bodyPr>
            <a:normAutofit/>
          </a:bodyPr>
          <a:lstStyle/>
          <a:p>
            <a:r>
              <a:rPr lang="en-US" b="1" i="1" dirty="0"/>
              <a:t>the </a:t>
            </a:r>
            <a:r>
              <a:rPr lang="en-US" b="1" i="1" dirty="0" err="1" smtClean="0"/>
              <a:t>adrenal</a:t>
            </a:r>
            <a:r>
              <a:rPr lang="en-US" b="1" i="1" dirty="0" err="1"/>
              <a:t>crisis</a:t>
            </a:r>
            <a:r>
              <a:rPr lang="en-US" b="1" i="1" dirty="0"/>
              <a:t>–associated rate of death may reach </a:t>
            </a:r>
            <a:r>
              <a:rPr lang="en-US" b="1" i="1" dirty="0">
                <a:solidFill>
                  <a:srgbClr val="FF0000"/>
                </a:solidFill>
              </a:rPr>
              <a:t>6%</a:t>
            </a:r>
          </a:p>
          <a:p>
            <a:r>
              <a:rPr lang="en-US" b="1" i="1" dirty="0"/>
              <a:t>of crisis events</a:t>
            </a:r>
            <a:r>
              <a:rPr lang="en-US" b="1" i="1" dirty="0" smtClean="0"/>
              <a:t>. </a:t>
            </a:r>
            <a:r>
              <a:rPr lang="en-US" b="1" i="1" dirty="0"/>
              <a:t>Adrenal crises may contribute </a:t>
            </a:r>
            <a:r>
              <a:rPr lang="en-US" b="1" i="1" dirty="0" smtClean="0"/>
              <a:t>to the </a:t>
            </a:r>
            <a:r>
              <a:rPr lang="en-US" b="1" i="1" dirty="0"/>
              <a:t>increased mortality attributed to </a:t>
            </a:r>
            <a:r>
              <a:rPr lang="en-US" b="1" i="1" dirty="0" smtClean="0">
                <a:solidFill>
                  <a:srgbClr val="FF0000"/>
                </a:solidFill>
              </a:rPr>
              <a:t>infectious disease </a:t>
            </a:r>
            <a:r>
              <a:rPr lang="en-US" b="1" i="1" dirty="0"/>
              <a:t>among patients with </a:t>
            </a:r>
            <a:r>
              <a:rPr lang="en-US" b="1" i="1" dirty="0" err="1"/>
              <a:t>hypoadrenalism</a:t>
            </a:r>
            <a:r>
              <a:rPr lang="en-US" b="1" i="1" dirty="0" smtClean="0"/>
              <a:t>.</a:t>
            </a: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 smtClean="0"/>
              <a:t>Fatal </a:t>
            </a:r>
            <a:r>
              <a:rPr lang="en-US" b="1" i="1" dirty="0"/>
              <a:t>adrenal crises have occurred in </a:t>
            </a:r>
            <a:r>
              <a:rPr lang="en-US" b="1" i="1" dirty="0" smtClean="0">
                <a:solidFill>
                  <a:srgbClr val="FF0000"/>
                </a:solidFill>
              </a:rPr>
              <a:t>patients</a:t>
            </a:r>
            <a:r>
              <a:rPr lang="fa-IR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without </a:t>
            </a:r>
            <a:r>
              <a:rPr lang="en-US" b="1" i="1" dirty="0">
                <a:solidFill>
                  <a:srgbClr val="FF0000"/>
                </a:solidFill>
              </a:rPr>
              <a:t>a preceding diagnosis of </a:t>
            </a:r>
            <a:r>
              <a:rPr lang="en-US" b="1" i="1" dirty="0" err="1">
                <a:solidFill>
                  <a:srgbClr val="FF0000"/>
                </a:solidFill>
              </a:rPr>
              <a:t>hypoadrenalism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 although symptoms may have been </a:t>
            </a:r>
            <a:r>
              <a:rPr lang="en-US" b="1" i="1" dirty="0" smtClean="0">
                <a:solidFill>
                  <a:srgbClr val="FF0000"/>
                </a:solidFill>
              </a:rPr>
              <a:t>overlooked before </a:t>
            </a:r>
            <a:r>
              <a:rPr lang="en-US" b="1" i="1" dirty="0">
                <a:solidFill>
                  <a:srgbClr val="FF0000"/>
                </a:solidFill>
              </a:rPr>
              <a:t>the fatal </a:t>
            </a:r>
            <a:r>
              <a:rPr lang="en-US" b="1" i="1" dirty="0" smtClean="0">
                <a:solidFill>
                  <a:srgbClr val="FF0000"/>
                </a:solidFill>
              </a:rPr>
              <a:t>episode.</a:t>
            </a:r>
            <a:endParaRPr lang="en-US" sz="2400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51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537"/>
          </a:xfrm>
        </p:spPr>
        <p:txBody>
          <a:bodyPr>
            <a:normAutofit fontScale="90000"/>
          </a:bodyPr>
          <a:lstStyle/>
          <a:p>
            <a:r>
              <a:rPr lang="en-US" sz="2700" b="1" i="1" dirty="0">
                <a:solidFill>
                  <a:srgbClr val="FF0000"/>
                </a:solidFill>
              </a:rPr>
              <a:t>Events That </a:t>
            </a:r>
            <a:r>
              <a:rPr lang="en-US" sz="2700" b="1" i="1" dirty="0" smtClean="0">
                <a:solidFill>
                  <a:srgbClr val="FF0000"/>
                </a:solidFill>
              </a:rPr>
              <a:t>Precipitate Adrenal Crisis</a:t>
            </a:r>
            <a:r>
              <a:rPr lang="en-US" sz="2400" b="1" i="1" dirty="0" smtClean="0">
                <a:solidFill>
                  <a:srgbClr val="FF0000"/>
                </a:solidFill>
              </a:rPr>
              <a:t>:</a:t>
            </a: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/>
            </a:r>
            <a:br>
              <a:rPr lang="en-US" sz="2400" b="1" i="1" dirty="0"/>
            </a:b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822960"/>
            <a:ext cx="12074434" cy="5354003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Infections</a:t>
            </a:r>
            <a:r>
              <a:rPr lang="en-US" sz="2400" b="1" i="1" dirty="0"/>
              <a:t>, which act as inflammatory stressors</a:t>
            </a:r>
            <a:r>
              <a:rPr lang="en-US" sz="2400" b="1" i="1" dirty="0" smtClean="0"/>
              <a:t>,</a:t>
            </a:r>
            <a:r>
              <a:rPr lang="en-US" sz="2400" b="1" i="1" dirty="0"/>
              <a:t> . </a:t>
            </a:r>
            <a:r>
              <a:rPr lang="en-US" sz="2400" b="1" i="1" dirty="0" err="1"/>
              <a:t>Gastroenteritisis</a:t>
            </a:r>
            <a:r>
              <a:rPr lang="en-US" sz="2400" b="1" i="1" dirty="0"/>
              <a:t> frequently cited as a </a:t>
            </a:r>
            <a:r>
              <a:rPr lang="en-US" sz="2400" b="1" i="1" dirty="0" smtClean="0"/>
              <a:t>precipitant and </a:t>
            </a:r>
            <a:r>
              <a:rPr lang="en-US" sz="2400" b="1" i="1" dirty="0"/>
              <a:t>can be particularly hazardous, since </a:t>
            </a:r>
            <a:r>
              <a:rPr lang="en-US" sz="2400" b="1" i="1" dirty="0">
                <a:solidFill>
                  <a:srgbClr val="7030A0"/>
                </a:solidFill>
              </a:rPr>
              <a:t>vomiting</a:t>
            </a:r>
            <a:r>
              <a:rPr lang="en-US" sz="2400" b="1" i="1" dirty="0"/>
              <a:t> and </a:t>
            </a:r>
            <a:r>
              <a:rPr lang="en-US" sz="2400" b="1" i="1" dirty="0">
                <a:solidFill>
                  <a:srgbClr val="7030A0"/>
                </a:solidFill>
              </a:rPr>
              <a:t>diarrhea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7030A0"/>
                </a:solidFill>
              </a:rPr>
              <a:t>impair</a:t>
            </a:r>
            <a:r>
              <a:rPr lang="en-US" sz="2400" b="1" i="1" dirty="0"/>
              <a:t> the </a:t>
            </a:r>
            <a:r>
              <a:rPr lang="en-US" sz="2400" b="1" i="1" dirty="0">
                <a:solidFill>
                  <a:srgbClr val="7030A0"/>
                </a:solidFill>
              </a:rPr>
              <a:t>absorption of oral medication </a:t>
            </a:r>
            <a:r>
              <a:rPr lang="en-US" sz="2400" b="1" i="1" dirty="0"/>
              <a:t>and may also </a:t>
            </a:r>
            <a:r>
              <a:rPr lang="en-US" sz="2400" b="1" i="1" dirty="0">
                <a:solidFill>
                  <a:srgbClr val="7030A0"/>
                </a:solidFill>
              </a:rPr>
              <a:t>exacerbate </a:t>
            </a:r>
            <a:r>
              <a:rPr lang="en-US" sz="2400" b="1" i="1" dirty="0" smtClean="0">
                <a:solidFill>
                  <a:srgbClr val="7030A0"/>
                </a:solidFill>
              </a:rPr>
              <a:t>dehydration.</a:t>
            </a:r>
            <a:endParaRPr lang="en-US" sz="2400" b="1" i="1" dirty="0">
              <a:solidFill>
                <a:srgbClr val="7030A0"/>
              </a:solidFill>
            </a:endParaRPr>
          </a:p>
          <a:p>
            <a:endParaRPr lang="en-US" sz="2400" b="1" i="1" dirty="0"/>
          </a:p>
          <a:p>
            <a:r>
              <a:rPr lang="en-US" sz="2400" b="1" i="1" dirty="0"/>
              <a:t>However, the abdominal symptoms of adrenal crisis may lead to an erroneous diagnosis</a:t>
            </a:r>
          </a:p>
          <a:p>
            <a:r>
              <a:rPr lang="en-US" sz="2400" b="1" i="1" dirty="0"/>
              <a:t>of gastroenteritis. </a:t>
            </a:r>
          </a:p>
          <a:p>
            <a:endParaRPr lang="en-US" sz="2400" b="1" i="1" dirty="0"/>
          </a:p>
          <a:p>
            <a:r>
              <a:rPr lang="en-US" sz="2400" b="1" i="1" dirty="0">
                <a:solidFill>
                  <a:srgbClr val="7030A0"/>
                </a:solidFill>
              </a:rPr>
              <a:t>Bacterial infections </a:t>
            </a:r>
            <a:r>
              <a:rPr lang="en-US" sz="2400" b="1" i="1" dirty="0"/>
              <a:t>predominate among infection-related </a:t>
            </a:r>
            <a:r>
              <a:rPr lang="en-US" sz="2400" b="1" i="1" dirty="0" err="1"/>
              <a:t>precipitatingevents</a:t>
            </a:r>
            <a:r>
              <a:rPr lang="en-US" sz="2400" b="1" i="1" dirty="0"/>
              <a:t> in </a:t>
            </a:r>
            <a:r>
              <a:rPr lang="en-US" sz="2400" b="1" i="1" dirty="0">
                <a:solidFill>
                  <a:srgbClr val="7030A0"/>
                </a:solidFill>
              </a:rPr>
              <a:t>older </a:t>
            </a:r>
            <a:r>
              <a:rPr lang="en-US" sz="2400" b="1" i="1" dirty="0"/>
              <a:t>patients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b="1" i="1" dirty="0"/>
              <a:t>whereas </a:t>
            </a:r>
            <a:r>
              <a:rPr lang="en-US" sz="2400" b="1" i="1" dirty="0">
                <a:solidFill>
                  <a:srgbClr val="7030A0"/>
                </a:solidFill>
              </a:rPr>
              <a:t>viral infections </a:t>
            </a:r>
            <a:r>
              <a:rPr lang="en-US" sz="2400" b="1" i="1" dirty="0"/>
              <a:t>are more common precipitating events in </a:t>
            </a:r>
            <a:r>
              <a:rPr lang="en-US" sz="2400" b="1" i="1" dirty="0">
                <a:solidFill>
                  <a:srgbClr val="7030A0"/>
                </a:solidFill>
              </a:rPr>
              <a:t>children</a:t>
            </a:r>
            <a:r>
              <a:rPr lang="en-US" sz="2400" b="1" i="1" dirty="0" smtClean="0"/>
              <a:t>.</a:t>
            </a:r>
            <a:r>
              <a:rPr lang="en-US" sz="2400" b="1" i="1" dirty="0"/>
              <a:t> commonly precipitate adrenal crises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b="1" i="1" dirty="0" smtClean="0"/>
              <a:t>. </a:t>
            </a: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919221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418012"/>
            <a:ext cx="11183983" cy="5758951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Other pathophysiological states may </a:t>
            </a:r>
            <a:r>
              <a:rPr lang="en-US" b="1" i="1" dirty="0" err="1" smtClean="0"/>
              <a:t>precipitate</a:t>
            </a:r>
            <a:r>
              <a:rPr lang="en-US" b="1" i="1" dirty="0" err="1"/>
              <a:t>an</a:t>
            </a:r>
            <a:r>
              <a:rPr lang="en-US" b="1" i="1" dirty="0"/>
              <a:t> adrenal crisis if </a:t>
            </a:r>
            <a:r>
              <a:rPr lang="en-US" b="1" i="1" dirty="0">
                <a:solidFill>
                  <a:srgbClr val="FF0000"/>
                </a:solidFill>
              </a:rPr>
              <a:t>the body cannot </a:t>
            </a:r>
            <a:r>
              <a:rPr lang="en-US" b="1" i="1" dirty="0" err="1" smtClean="0">
                <a:solidFill>
                  <a:srgbClr val="FF0000"/>
                </a:solidFill>
              </a:rPr>
              <a:t>mountan</a:t>
            </a:r>
            <a:r>
              <a:rPr lang="en-US" b="1" i="1" dirty="0" smtClean="0">
                <a:solidFill>
                  <a:srgbClr val="FF0000"/>
                </a:solidFill>
              </a:rPr>
              <a:t> increase in endogenous cortisol 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and </a:t>
            </a:r>
            <a:r>
              <a:rPr lang="en-US" b="1" i="1" dirty="0">
                <a:solidFill>
                  <a:srgbClr val="FF0000"/>
                </a:solidFill>
              </a:rPr>
              <a:t>if </a:t>
            </a:r>
            <a:r>
              <a:rPr lang="en-US" b="1" i="1" dirty="0" smtClean="0">
                <a:solidFill>
                  <a:srgbClr val="FF0000"/>
                </a:solidFill>
              </a:rPr>
              <a:t>the amount </a:t>
            </a:r>
            <a:r>
              <a:rPr lang="en-US" b="1" i="1" dirty="0">
                <a:solidFill>
                  <a:srgbClr val="FF0000"/>
                </a:solidFill>
              </a:rPr>
              <a:t>of replacement therapy is not </a:t>
            </a:r>
            <a:r>
              <a:rPr lang="en-US" b="1" i="1" dirty="0" smtClean="0">
                <a:solidFill>
                  <a:srgbClr val="FF0000"/>
                </a:solidFill>
              </a:rPr>
              <a:t>increased</a:t>
            </a:r>
            <a:r>
              <a:rPr lang="fa-IR" b="1" i="1" dirty="0" smtClean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r>
              <a:rPr lang="en-US" b="1" i="1" dirty="0" smtClean="0"/>
              <a:t> </a:t>
            </a:r>
            <a:r>
              <a:rPr lang="en-US" b="1" i="1" dirty="0"/>
              <a:t>Such conditions include </a:t>
            </a:r>
            <a:r>
              <a:rPr lang="en-US" b="1" i="1" dirty="0">
                <a:solidFill>
                  <a:srgbClr val="FF0000"/>
                </a:solidFill>
              </a:rPr>
              <a:t>serious injury </a:t>
            </a:r>
            <a:r>
              <a:rPr lang="en-US" b="1" i="1" dirty="0"/>
              <a:t>and </a:t>
            </a:r>
            <a:r>
              <a:rPr lang="en-US" b="1" i="1" dirty="0" smtClean="0">
                <a:solidFill>
                  <a:srgbClr val="FF0000"/>
                </a:solidFill>
              </a:rPr>
              <a:t>major surgery</a:t>
            </a:r>
            <a:r>
              <a:rPr lang="en-US" b="1" i="1" dirty="0"/>
              <a:t>, </a:t>
            </a:r>
            <a:endParaRPr lang="en-US" b="1" i="1" dirty="0" smtClean="0"/>
          </a:p>
          <a:p>
            <a:r>
              <a:rPr lang="en-US" b="1" i="1" dirty="0" smtClean="0"/>
              <a:t>but </a:t>
            </a:r>
            <a:r>
              <a:rPr lang="en-US" b="1" i="1" dirty="0"/>
              <a:t>situations that generally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associated with </a:t>
            </a:r>
            <a:r>
              <a:rPr lang="en-US" b="1" i="1" dirty="0">
                <a:solidFill>
                  <a:srgbClr val="FF0000"/>
                </a:solidFill>
              </a:rPr>
              <a:t>the need for milder cortisol increases(exercise </a:t>
            </a:r>
            <a:r>
              <a:rPr lang="en-US" b="1" i="1" dirty="0"/>
              <a:t>and </a:t>
            </a:r>
            <a:r>
              <a:rPr lang="en-US" b="1" i="1" dirty="0">
                <a:solidFill>
                  <a:srgbClr val="FF0000"/>
                </a:solidFill>
              </a:rPr>
              <a:t>emotional upset</a:t>
            </a:r>
            <a:r>
              <a:rPr lang="en-US" b="1" i="1" dirty="0"/>
              <a:t>) have been </a:t>
            </a:r>
            <a:r>
              <a:rPr lang="en-US" b="1" i="1" dirty="0" err="1" smtClean="0"/>
              <a:t>reported</a:t>
            </a:r>
            <a:r>
              <a:rPr lang="en-US" b="1" i="1" dirty="0" err="1"/>
              <a:t>as</a:t>
            </a:r>
            <a:r>
              <a:rPr lang="en-US" b="1" i="1" dirty="0"/>
              <a:t> crisis precipitants in </a:t>
            </a:r>
            <a:r>
              <a:rPr lang="en-US" b="1" i="1" dirty="0">
                <a:solidFill>
                  <a:srgbClr val="FF0000"/>
                </a:solidFill>
              </a:rPr>
              <a:t>up to 10% of episodes, 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r>
              <a:rPr lang="en-US" b="1" i="1" dirty="0"/>
              <a:t>Adrenal crises have been reported in </a:t>
            </a:r>
            <a:r>
              <a:rPr lang="en-US" b="1" i="1" dirty="0" err="1"/>
              <a:t>associationwith</a:t>
            </a:r>
            <a:r>
              <a:rPr lang="en-US" b="1" i="1" dirty="0"/>
              <a:t> the </a:t>
            </a:r>
            <a:r>
              <a:rPr lang="en-US" b="1" i="1" dirty="0">
                <a:solidFill>
                  <a:srgbClr val="C00000"/>
                </a:solidFill>
              </a:rPr>
              <a:t>release of acute-phase cytokines </a:t>
            </a:r>
            <a:r>
              <a:rPr lang="en-US" b="1" i="1" dirty="0" smtClean="0">
                <a:solidFill>
                  <a:srgbClr val="C00000"/>
                </a:solidFill>
              </a:rPr>
              <a:t>and other </a:t>
            </a:r>
            <a:r>
              <a:rPr lang="en-US" b="1" i="1" dirty="0">
                <a:solidFill>
                  <a:srgbClr val="C00000"/>
                </a:solidFill>
              </a:rPr>
              <a:t>substances after certain relatively minor medical procedures</a:t>
            </a:r>
            <a:r>
              <a:rPr lang="en-US" b="1" i="1" dirty="0"/>
              <a:t> </a:t>
            </a:r>
            <a:r>
              <a:rPr lang="en-US" b="1" i="1" dirty="0" smtClean="0"/>
              <a:t>:</a:t>
            </a:r>
            <a:r>
              <a:rPr lang="en-US" b="1" i="1" dirty="0" smtClean="0">
                <a:solidFill>
                  <a:srgbClr val="0070C0"/>
                </a:solidFill>
              </a:rPr>
              <a:t>vaccinations</a:t>
            </a:r>
            <a:r>
              <a:rPr lang="en-US" b="1" i="1" dirty="0" smtClean="0"/>
              <a:t> and </a:t>
            </a:r>
            <a:r>
              <a:rPr lang="en-US" b="1" i="1" dirty="0" err="1" smtClean="0">
                <a:solidFill>
                  <a:srgbClr val="0070C0"/>
                </a:solidFill>
              </a:rPr>
              <a:t>zoledronic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acid infusion</a:t>
            </a:r>
            <a:r>
              <a:rPr lang="en-US" b="1" i="1" dirty="0"/>
              <a:t>.</a:t>
            </a:r>
          </a:p>
          <a:p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123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61258"/>
            <a:ext cx="10515600" cy="1038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immunotherapy </a:t>
            </a:r>
            <a:r>
              <a:rPr lang="en-US" i="1" dirty="0">
                <a:solidFill>
                  <a:srgbClr val="FF0000"/>
                </a:solidFill>
              </a:rPr>
              <a:t>or </a:t>
            </a:r>
            <a:r>
              <a:rPr lang="en-US" i="1" dirty="0" err="1" smtClean="0">
                <a:solidFill>
                  <a:srgbClr val="FF0000"/>
                </a:solidFill>
              </a:rPr>
              <a:t>chemotherapy</a:t>
            </a:r>
            <a:r>
              <a:rPr lang="en-US" i="1" dirty="0" err="1">
                <a:solidFill>
                  <a:srgbClr val="FF0000"/>
                </a:solidFill>
              </a:rPr>
              <a:t>may</a:t>
            </a:r>
            <a:r>
              <a:rPr lang="en-US" i="1" dirty="0">
                <a:solidFill>
                  <a:srgbClr val="FF0000"/>
                </a:solidFill>
              </a:rPr>
              <a:t> precipitate </a:t>
            </a:r>
            <a:r>
              <a:rPr lang="en-US" i="1" dirty="0" smtClean="0">
                <a:solidFill>
                  <a:srgbClr val="FF0000"/>
                </a:solidFill>
              </a:rPr>
              <a:t>adrenal crises</a:t>
            </a:r>
            <a:r>
              <a:rPr lang="en-US" i="1" dirty="0" smtClean="0"/>
              <a:t>: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immune-checkpoint </a:t>
            </a:r>
            <a:r>
              <a:rPr lang="en-US" i="1" dirty="0">
                <a:solidFill>
                  <a:srgbClr val="0070C0"/>
                </a:solidFill>
              </a:rPr>
              <a:t>inhibitor therapy</a:t>
            </a:r>
            <a:r>
              <a:rPr lang="en-US" i="1" dirty="0"/>
              <a:t>, </a:t>
            </a:r>
            <a:r>
              <a:rPr lang="en-US" i="1" dirty="0" smtClean="0"/>
              <a:t>typically used </a:t>
            </a:r>
            <a:r>
              <a:rPr lang="en-US" i="1" dirty="0"/>
              <a:t>in the treatment of melanoma and </a:t>
            </a:r>
            <a:r>
              <a:rPr lang="en-US" i="1" dirty="0" smtClean="0"/>
              <a:t>certain other cancers </a:t>
            </a:r>
            <a:r>
              <a:rPr lang="en-US" i="1" dirty="0"/>
              <a:t>(risk &lt;1%)</a:t>
            </a:r>
            <a:r>
              <a:rPr lang="en-US" i="1" dirty="0" smtClean="0"/>
              <a:t>                 induction </a:t>
            </a:r>
            <a:r>
              <a:rPr lang="en-US" i="1" dirty="0"/>
              <a:t>of </a:t>
            </a:r>
            <a:r>
              <a:rPr lang="en-US" i="1" dirty="0" err="1">
                <a:solidFill>
                  <a:srgbClr val="0070C0"/>
                </a:solidFill>
              </a:rPr>
              <a:t>hypophysitis</a:t>
            </a:r>
            <a:r>
              <a:rPr lang="en-US" i="1" dirty="0">
                <a:solidFill>
                  <a:srgbClr val="0070C0"/>
                </a:solidFill>
              </a:rPr>
              <a:t> (</a:t>
            </a:r>
            <a:r>
              <a:rPr lang="en-US" i="1" dirty="0" err="1" smtClean="0">
                <a:solidFill>
                  <a:srgbClr val="0070C0"/>
                </a:solidFill>
              </a:rPr>
              <a:t>and</a:t>
            </a:r>
            <a:r>
              <a:rPr lang="en-US" i="1" dirty="0" err="1">
                <a:solidFill>
                  <a:srgbClr val="0070C0"/>
                </a:solidFill>
              </a:rPr>
              <a:t>pituitary</a:t>
            </a:r>
            <a:r>
              <a:rPr lang="en-US" i="1" dirty="0">
                <a:solidFill>
                  <a:srgbClr val="0070C0"/>
                </a:solidFill>
              </a:rPr>
              <a:t> hormone deficits) or </a:t>
            </a:r>
            <a:r>
              <a:rPr lang="en-US" i="1" dirty="0" err="1">
                <a:solidFill>
                  <a:srgbClr val="0070C0"/>
                </a:solidFill>
              </a:rPr>
              <a:t>adrenalitis</a:t>
            </a:r>
            <a:r>
              <a:rPr lang="en-US" i="1" dirty="0" smtClean="0"/>
              <a:t>. </a:t>
            </a:r>
            <a:endParaRPr lang="en-US" i="1" dirty="0"/>
          </a:p>
          <a:p>
            <a:r>
              <a:rPr lang="en-US" i="1" dirty="0" smtClean="0"/>
              <a:t>If these </a:t>
            </a:r>
            <a:r>
              <a:rPr lang="en-US" i="1" dirty="0"/>
              <a:t>serious adverse events occur, prompt </a:t>
            </a:r>
            <a:r>
              <a:rPr lang="en-US" i="1" dirty="0">
                <a:solidFill>
                  <a:srgbClr val="0070C0"/>
                </a:solidFill>
              </a:rPr>
              <a:t>glucocorticoid</a:t>
            </a:r>
          </a:p>
          <a:p>
            <a:r>
              <a:rPr lang="en-US" i="1" dirty="0"/>
              <a:t>replacement is required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595361" y="15022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05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dobe Caslon Pro" panose="0205050205050A020403" pitchFamily="18" charset="0"/>
              </a:rPr>
              <a:t>Definitions of Adrenal </a:t>
            </a:r>
            <a:r>
              <a:rPr lang="en-US" b="1" i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Crisis:</a:t>
            </a:r>
            <a:endParaRPr lang="en-US" sz="3200" b="1" i="1" dirty="0">
              <a:solidFill>
                <a:srgbClr val="FF0000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977"/>
            <a:ext cx="10515600" cy="5185954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acute physiological </a:t>
            </a:r>
            <a:r>
              <a:rPr lang="en-US" b="1" i="1" dirty="0" smtClean="0"/>
              <a:t>disturbances in patients with known </a:t>
            </a:r>
            <a:r>
              <a:rPr lang="en-US" b="1" i="1" dirty="0" err="1" smtClean="0"/>
              <a:t>hypoadrenalism</a:t>
            </a:r>
            <a:r>
              <a:rPr lang="en-US" b="1" i="1" dirty="0" smtClean="0"/>
              <a:t> are labeled as adrenal crises </a:t>
            </a:r>
            <a:r>
              <a:rPr lang="en-US" b="1" i="1" dirty="0" err="1" smtClean="0"/>
              <a:t>onthe</a:t>
            </a:r>
            <a:r>
              <a:rPr lang="en-US" b="1" i="1" dirty="0" smtClean="0"/>
              <a:t> basis of clinical assessment.</a:t>
            </a:r>
          </a:p>
          <a:p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b="1" i="1" dirty="0">
                <a:solidFill>
                  <a:srgbClr val="C00000"/>
                </a:solidFill>
              </a:rPr>
              <a:t>An adrenal crisis in an adult 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acute deterioration in health status associated with absolute hypotension (</a:t>
            </a:r>
            <a:r>
              <a:rPr lang="en-US" dirty="0" smtClean="0">
                <a:solidFill>
                  <a:srgbClr val="FF0000"/>
                </a:solidFill>
              </a:rPr>
              <a:t>SBP&lt;100 mm Hg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relative </a:t>
            </a:r>
            <a:r>
              <a:rPr lang="en-US" dirty="0"/>
              <a:t>hypotension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SBP≥</a:t>
            </a:r>
            <a:r>
              <a:rPr lang="en-US" dirty="0">
                <a:solidFill>
                  <a:srgbClr val="FF0000"/>
                </a:solidFill>
              </a:rPr>
              <a:t>20 mm Hg </a:t>
            </a:r>
            <a:r>
              <a:rPr lang="en-US" dirty="0" smtClean="0">
                <a:solidFill>
                  <a:srgbClr val="FF0000"/>
                </a:solidFill>
              </a:rPr>
              <a:t>lower than usual</a:t>
            </a:r>
            <a:r>
              <a:rPr lang="en-US" dirty="0" smtClean="0"/>
              <a:t>),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</a:t>
            </a:r>
            <a:r>
              <a:rPr lang="en-US" dirty="0"/>
              <a:t>features that </a:t>
            </a:r>
            <a:r>
              <a:rPr lang="en-US" dirty="0">
                <a:solidFill>
                  <a:srgbClr val="FF0000"/>
                </a:solidFill>
              </a:rPr>
              <a:t>resolve within 1 to 2 hours </a:t>
            </a:r>
            <a:r>
              <a:rPr lang="en-US" dirty="0"/>
              <a:t>after parenteral </a:t>
            </a:r>
            <a:r>
              <a:rPr lang="en-US" dirty="0" smtClean="0"/>
              <a:t>glucocorticoid</a:t>
            </a:r>
            <a:r>
              <a:rPr lang="fa-IR" dirty="0" smtClean="0"/>
              <a:t> </a:t>
            </a:r>
            <a:r>
              <a:rPr lang="en-US" dirty="0" smtClean="0"/>
              <a:t>administration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marked resolution of hypotension within 1 </a:t>
            </a:r>
            <a:r>
              <a:rPr lang="en-US" dirty="0" err="1" smtClean="0">
                <a:solidFill>
                  <a:srgbClr val="FF0000"/>
                </a:solidFill>
              </a:rPr>
              <a:t>hour</a:t>
            </a:r>
            <a:r>
              <a:rPr lang="en-US" dirty="0" err="1" smtClean="0"/>
              <a:t>and</a:t>
            </a:r>
            <a:r>
              <a:rPr lang="en-US" dirty="0" smtClean="0"/>
              <a:t> improvement in </a:t>
            </a:r>
            <a:r>
              <a:rPr lang="en-US" dirty="0" smtClean="0">
                <a:solidFill>
                  <a:srgbClr val="FF0000"/>
                </a:solidFill>
              </a:rPr>
              <a:t>clinical symptoms over a period of 2 hours).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52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9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70709"/>
            <a:ext cx="10918371" cy="5865222"/>
          </a:xfrm>
        </p:spPr>
        <p:txBody>
          <a:bodyPr>
            <a:normAutofit/>
          </a:bodyPr>
          <a:lstStyle/>
          <a:p>
            <a:r>
              <a:rPr lang="en-US" b="1" i="1" dirty="0" err="1"/>
              <a:t>Nonadherence</a:t>
            </a:r>
            <a:r>
              <a:rPr lang="en-US" b="1" i="1" dirty="0"/>
              <a:t> to glucocorticoid </a:t>
            </a:r>
            <a:r>
              <a:rPr lang="en-US" b="1" i="1" dirty="0" smtClean="0"/>
              <a:t>replacement therapy </a:t>
            </a:r>
            <a:r>
              <a:rPr lang="en-US" b="1" i="1" dirty="0"/>
              <a:t>may also precipitate an adrenal </a:t>
            </a:r>
            <a:r>
              <a:rPr lang="en-US" b="1" i="1" dirty="0" smtClean="0"/>
              <a:t>crisis.</a:t>
            </a:r>
            <a:endParaRPr lang="en-US" b="1" i="1" dirty="0"/>
          </a:p>
          <a:p>
            <a:r>
              <a:rPr lang="en-US" b="1" i="1" dirty="0" smtClean="0"/>
              <a:t>Patients </a:t>
            </a:r>
            <a:r>
              <a:rPr lang="en-US" b="1" i="1" dirty="0"/>
              <a:t>need to be educated about the </a:t>
            </a:r>
            <a:r>
              <a:rPr lang="en-US" b="1" i="1" dirty="0" smtClean="0"/>
              <a:t>dangers of </a:t>
            </a:r>
            <a:r>
              <a:rPr lang="en-US" b="1" i="1" dirty="0"/>
              <a:t>dose omission or cessation, particularly </a:t>
            </a:r>
            <a:r>
              <a:rPr lang="en-US" b="1" i="1" dirty="0" smtClean="0"/>
              <a:t>during a </a:t>
            </a:r>
            <a:r>
              <a:rPr lang="en-US" b="1" i="1" dirty="0">
                <a:solidFill>
                  <a:srgbClr val="FF0000"/>
                </a:solidFill>
              </a:rPr>
              <a:t>perioperative </a:t>
            </a:r>
            <a:r>
              <a:rPr lang="en-US" b="1" i="1" dirty="0" smtClean="0">
                <a:solidFill>
                  <a:srgbClr val="FF0000"/>
                </a:solidFill>
              </a:rPr>
              <a:t>period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during long-term </a:t>
            </a:r>
            <a:r>
              <a:rPr lang="en-US" b="1" i="1" dirty="0" smtClean="0">
                <a:solidFill>
                  <a:srgbClr val="FF0000"/>
                </a:solidFill>
              </a:rPr>
              <a:t>glucocorticoid </a:t>
            </a:r>
            <a:r>
              <a:rPr lang="en-US" b="1" i="1" dirty="0" smtClean="0"/>
              <a:t>therapy </a:t>
            </a:r>
            <a:r>
              <a:rPr lang="en-US" b="1" i="1" dirty="0"/>
              <a:t>for other illnesses in which the </a:t>
            </a:r>
            <a:r>
              <a:rPr lang="en-US" b="1" i="1" dirty="0">
                <a:solidFill>
                  <a:srgbClr val="FF0000"/>
                </a:solidFill>
              </a:rPr>
              <a:t>daily dose is higher than the replacement dose (</a:t>
            </a:r>
            <a:r>
              <a:rPr lang="en-US" b="1" i="1" dirty="0">
                <a:solidFill>
                  <a:srgbClr val="0070C0"/>
                </a:solidFill>
              </a:rPr>
              <a:t>3 to 5 mg of prednisone </a:t>
            </a:r>
            <a:r>
              <a:rPr lang="en-US" b="1" i="1" dirty="0" smtClean="0">
                <a:solidFill>
                  <a:srgbClr val="0070C0"/>
                </a:solidFill>
              </a:rPr>
              <a:t>or the equivalent per day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r>
              <a:rPr lang="en-US" b="1" i="1" dirty="0" smtClean="0"/>
              <a:t>, since sudden discontinuation can act as a precipitant.</a:t>
            </a:r>
            <a:endParaRPr lang="en-US" b="1" i="1" dirty="0" smtClean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60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0709"/>
            <a:ext cx="10515600" cy="5406254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Undiagnosed coexisting thyrotoxicosis</a:t>
            </a:r>
            <a:r>
              <a:rPr lang="en-US" b="1" i="1" dirty="0"/>
              <a:t>, or </a:t>
            </a:r>
            <a:r>
              <a:rPr lang="en-US" b="1" i="1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initiation </a:t>
            </a:r>
            <a:r>
              <a:rPr lang="en-US" b="1" i="1" dirty="0">
                <a:solidFill>
                  <a:srgbClr val="FF0000"/>
                </a:solidFill>
              </a:rPr>
              <a:t>of thyroxine therapy</a:t>
            </a:r>
            <a:r>
              <a:rPr lang="en-US" b="1" i="1" dirty="0"/>
              <a:t> in a patient </a:t>
            </a:r>
            <a:r>
              <a:rPr lang="en-US" b="1" i="1" dirty="0" smtClean="0"/>
              <a:t>with undiagnosed </a:t>
            </a:r>
            <a:r>
              <a:rPr lang="en-US" b="1" i="1" dirty="0" err="1"/>
              <a:t>hypoadrenalism</a:t>
            </a:r>
            <a:r>
              <a:rPr lang="en-US" b="1" i="1" dirty="0"/>
              <a:t>, may </a:t>
            </a:r>
            <a:r>
              <a:rPr lang="en-US" b="1" i="1" dirty="0" smtClean="0"/>
              <a:t>precipitate an </a:t>
            </a:r>
            <a:r>
              <a:rPr lang="en-US" b="1" i="1" dirty="0"/>
              <a:t>adrenal </a:t>
            </a:r>
            <a:r>
              <a:rPr lang="en-US" b="1" i="1" dirty="0" smtClean="0"/>
              <a:t>crisis.</a:t>
            </a:r>
          </a:p>
          <a:p>
            <a:endParaRPr lang="en-US" b="1" i="1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Cytochrome P-450 </a:t>
            </a:r>
            <a:r>
              <a:rPr lang="en-US" b="1" i="1" dirty="0">
                <a:solidFill>
                  <a:srgbClr val="FF0000"/>
                </a:solidFill>
              </a:rPr>
              <a:t>3A4 (CYP3A4) inducers 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err="1" smtClean="0"/>
              <a:t>avasimibe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/>
              <a:t>carbamazepine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b="1" i="1" dirty="0"/>
              <a:t> rifampicin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b="1" i="1" dirty="0"/>
              <a:t> phenytoin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b="1" i="1" dirty="0"/>
              <a:t> and St</a:t>
            </a:r>
          </a:p>
          <a:p>
            <a:pPr marL="0" indent="0">
              <a:buNone/>
            </a:pPr>
            <a:r>
              <a:rPr lang="en-US" b="1" i="1" dirty="0" smtClean="0"/>
              <a:t>.</a:t>
            </a:r>
            <a:r>
              <a:rPr lang="en-US" b="1" i="1" dirty="0"/>
              <a:t> John’s </a:t>
            </a:r>
            <a:r>
              <a:rPr lang="en-US" b="1" i="1" dirty="0" err="1" smtClean="0"/>
              <a:t>wort</a:t>
            </a:r>
            <a:r>
              <a:rPr lang="en-US" b="1" i="1" dirty="0" smtClean="0"/>
              <a:t>                </a:t>
            </a:r>
            <a:r>
              <a:rPr lang="en-US" b="1" i="1" dirty="0"/>
              <a:t>extract may increase </a:t>
            </a:r>
            <a:r>
              <a:rPr lang="en-US" b="1" i="1" dirty="0" smtClean="0"/>
              <a:t>hydrocortisone metabolism</a:t>
            </a:r>
            <a:endParaRPr lang="en-US" b="1" i="1" dirty="0"/>
          </a:p>
          <a:p>
            <a:endParaRPr lang="en-US" b="1" i="1" dirty="0"/>
          </a:p>
          <a:p>
            <a:r>
              <a:rPr lang="en-US" b="1" i="1" dirty="0" smtClean="0"/>
              <a:t>, </a:t>
            </a:r>
            <a:r>
              <a:rPr lang="en-US" b="1" i="1" dirty="0"/>
              <a:t>necessitating </a:t>
            </a:r>
            <a:r>
              <a:rPr lang="en-US" b="1" i="1" dirty="0">
                <a:solidFill>
                  <a:srgbClr val="002060"/>
                </a:solidFill>
              </a:rPr>
              <a:t>an increase in the </a:t>
            </a:r>
            <a:r>
              <a:rPr lang="en-US" b="1" i="1" dirty="0" smtClean="0">
                <a:solidFill>
                  <a:srgbClr val="002060"/>
                </a:solidFill>
              </a:rPr>
              <a:t>glucocorticoid dose </a:t>
            </a:r>
            <a:r>
              <a:rPr lang="en-US" b="1" i="1" dirty="0"/>
              <a:t>in patients being treated </a:t>
            </a:r>
            <a:r>
              <a:rPr lang="en-US" b="1" i="1" dirty="0" smtClean="0"/>
              <a:t>for adrenal insufficiency.</a:t>
            </a:r>
            <a:endParaRPr lang="en-US" b="1" i="1" dirty="0"/>
          </a:p>
          <a:p>
            <a:endParaRPr lang="en-US" b="1" i="1" dirty="0"/>
          </a:p>
          <a:p>
            <a:r>
              <a:rPr lang="en-US" b="1" i="1" dirty="0" smtClean="0"/>
              <a:t>, </a:t>
            </a:r>
            <a:r>
              <a:rPr lang="en-US" b="1" i="1" dirty="0"/>
              <a:t>or may </a:t>
            </a:r>
            <a:r>
              <a:rPr lang="en-US" b="1" i="1" dirty="0">
                <a:solidFill>
                  <a:srgbClr val="002060"/>
                </a:solidFill>
              </a:rPr>
              <a:t>induce an </a:t>
            </a:r>
            <a:r>
              <a:rPr lang="en-US" b="1" i="1" dirty="0" smtClean="0">
                <a:solidFill>
                  <a:srgbClr val="002060"/>
                </a:solidFill>
              </a:rPr>
              <a:t>adrenal crisis </a:t>
            </a:r>
            <a:r>
              <a:rPr lang="en-US" b="1" i="1" dirty="0"/>
              <a:t>in patients with </a:t>
            </a:r>
            <a:r>
              <a:rPr lang="en-US" b="1" i="1" dirty="0">
                <a:solidFill>
                  <a:srgbClr val="002060"/>
                </a:solidFill>
              </a:rPr>
              <a:t>undiagnosed adrenal insufficiency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795452" y="3140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39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66CC"/>
                </a:solidFill>
              </a:rPr>
              <a:t>In </a:t>
            </a:r>
            <a:r>
              <a:rPr lang="en-US" b="1" dirty="0" smtClean="0">
                <a:solidFill>
                  <a:srgbClr val="FF66CC"/>
                </a:solidFill>
              </a:rPr>
              <a:t>contrast</a:t>
            </a:r>
          </a:p>
          <a:p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</a:rPr>
              <a:t>CYP3A4 </a:t>
            </a:r>
            <a:r>
              <a:rPr lang="en-US" dirty="0" smtClean="0">
                <a:solidFill>
                  <a:srgbClr val="FF0000"/>
                </a:solidFill>
              </a:rPr>
              <a:t>inhibitors : </a:t>
            </a:r>
            <a:r>
              <a:rPr lang="fr-FR" b="1" i="1" dirty="0" err="1" smtClean="0"/>
              <a:t>voriconazole</a:t>
            </a:r>
            <a:r>
              <a:rPr lang="fr-FR" dirty="0">
                <a:solidFill>
                  <a:srgbClr val="FF0000"/>
                </a:solidFill>
              </a:rPr>
              <a:t>,</a:t>
            </a:r>
            <a:r>
              <a:rPr lang="fr-FR" dirty="0"/>
              <a:t> </a:t>
            </a:r>
            <a:r>
              <a:rPr lang="fr-FR" b="1" i="1" dirty="0"/>
              <a:t>grapefruit </a:t>
            </a:r>
            <a:r>
              <a:rPr lang="fr-FR" b="1" i="1" dirty="0" err="1"/>
              <a:t>juice</a:t>
            </a:r>
            <a:r>
              <a:rPr lang="fr-FR" dirty="0">
                <a:solidFill>
                  <a:srgbClr val="FF0000"/>
                </a:solidFill>
              </a:rPr>
              <a:t>,</a:t>
            </a:r>
            <a:r>
              <a:rPr lang="fr-FR" dirty="0"/>
              <a:t> </a:t>
            </a:r>
            <a:r>
              <a:rPr lang="fr-FR" b="1" i="1" dirty="0" err="1"/>
              <a:t>itraconazole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b="1" i="1" dirty="0"/>
              <a:t>ketoconazole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i="1" dirty="0"/>
              <a:t>clarithromycin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b="1" i="1" dirty="0"/>
              <a:t> </a:t>
            </a:r>
            <a:r>
              <a:rPr lang="en-US" b="1" i="1" dirty="0" err="1"/>
              <a:t>lopinavir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b="1" i="1" dirty="0"/>
              <a:t> </a:t>
            </a:r>
            <a:r>
              <a:rPr lang="en-US" b="1" i="1" dirty="0" err="1"/>
              <a:t>nefazodone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</a:p>
          <a:p>
            <a:r>
              <a:rPr lang="en-US" b="1" i="1" dirty="0" err="1"/>
              <a:t>posaconazole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b="1" i="1" dirty="0"/>
              <a:t> ritonavir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b="1" i="1" dirty="0"/>
              <a:t> </a:t>
            </a:r>
            <a:r>
              <a:rPr lang="en-US" b="1" i="1" dirty="0" err="1"/>
              <a:t>saquinavir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b="1" i="1" dirty="0"/>
              <a:t> </a:t>
            </a:r>
            <a:r>
              <a:rPr lang="en-US" b="1" i="1" dirty="0" err="1"/>
              <a:t>telaprevir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en-US" b="1" i="1" dirty="0"/>
              <a:t> </a:t>
            </a:r>
            <a:r>
              <a:rPr lang="en-US" b="1" i="1" dirty="0" err="1"/>
              <a:t>telithromycin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/>
              <a:t>and </a:t>
            </a:r>
            <a:r>
              <a:rPr lang="en-US" b="1" i="1" dirty="0" err="1"/>
              <a:t>conivaptan</a:t>
            </a:r>
            <a:r>
              <a:rPr lang="en-US" b="1" i="1" dirty="0"/>
              <a:t> </a:t>
            </a:r>
          </a:p>
          <a:p>
            <a:endParaRPr lang="en-US" dirty="0"/>
          </a:p>
          <a:p>
            <a:endParaRPr lang="fr-FR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inhibit the </a:t>
            </a:r>
            <a:r>
              <a:rPr lang="en-US" dirty="0">
                <a:solidFill>
                  <a:srgbClr val="FF0000"/>
                </a:solidFill>
              </a:rPr>
              <a:t>metabolism of hydrocortisone, </a:t>
            </a:r>
            <a:r>
              <a:rPr lang="en-US" dirty="0" smtClean="0">
                <a:solidFill>
                  <a:srgbClr val="FF0000"/>
                </a:solidFill>
              </a:rPr>
              <a:t>increasing cortisol </a:t>
            </a:r>
            <a:r>
              <a:rPr lang="en-US" dirty="0">
                <a:solidFill>
                  <a:srgbClr val="FF0000"/>
                </a:solidFill>
              </a:rPr>
              <a:t>levels </a:t>
            </a:r>
          </a:p>
          <a:p>
            <a:r>
              <a:rPr lang="en-US" dirty="0" smtClean="0"/>
              <a:t>and </a:t>
            </a:r>
            <a:r>
              <a:rPr lang="en-US" b="1" i="1" dirty="0">
                <a:solidFill>
                  <a:srgbClr val="0070C0"/>
                </a:solidFill>
              </a:rPr>
              <a:t>thereby enhancing the </a:t>
            </a:r>
            <a:r>
              <a:rPr lang="en-US" b="1" i="1" dirty="0" smtClean="0">
                <a:solidFill>
                  <a:srgbClr val="0070C0"/>
                </a:solidFill>
              </a:rPr>
              <a:t>adrenal suppressive </a:t>
            </a:r>
            <a:r>
              <a:rPr lang="en-US" b="1" i="1" dirty="0">
                <a:solidFill>
                  <a:srgbClr val="0070C0"/>
                </a:solidFill>
              </a:rPr>
              <a:t>effect of ongoing </a:t>
            </a:r>
            <a:r>
              <a:rPr lang="en-US" b="1" i="1" dirty="0" smtClean="0">
                <a:solidFill>
                  <a:srgbClr val="0070C0"/>
                </a:solidFill>
              </a:rPr>
              <a:t>glucocorticoid therapy. </a:t>
            </a:r>
          </a:p>
          <a:p>
            <a:endParaRPr lang="en-US" dirty="0"/>
          </a:p>
          <a:p>
            <a:r>
              <a:rPr lang="en-US" dirty="0" smtClean="0"/>
              <a:t>but </a:t>
            </a:r>
            <a:r>
              <a:rPr lang="en-US" b="1" i="1" dirty="0">
                <a:solidFill>
                  <a:srgbClr val="C00000"/>
                </a:solidFill>
              </a:rPr>
              <a:t>the risk of adrenal crisis may </a:t>
            </a:r>
            <a:r>
              <a:rPr lang="en-US" b="1" i="1" dirty="0" smtClean="0">
                <a:solidFill>
                  <a:srgbClr val="C00000"/>
                </a:solidFill>
              </a:rPr>
              <a:t>be increased </a:t>
            </a:r>
            <a:r>
              <a:rPr lang="en-US" b="1" i="1" dirty="0">
                <a:solidFill>
                  <a:srgbClr val="C00000"/>
                </a:solidFill>
              </a:rPr>
              <a:t>once the agent has been </a:t>
            </a:r>
            <a:r>
              <a:rPr lang="en-US" b="1" i="1" dirty="0" smtClean="0">
                <a:solidFill>
                  <a:srgbClr val="C00000"/>
                </a:solidFill>
              </a:rPr>
              <a:t>discontinued.</a:t>
            </a:r>
            <a:endParaRPr lang="en-US" sz="2400" b="1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128655" y="2632588"/>
            <a:ext cx="1967345" cy="978408"/>
          </a:xfrm>
          <a:prstGeom prst="downArrow">
            <a:avLst>
              <a:gd name="adj1" fmla="val 50000"/>
              <a:gd name="adj2" fmla="val 45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31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Treatment: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1423852"/>
            <a:ext cx="10844349" cy="4976948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Treatment of an adrenal crisis is effective if </a:t>
            </a:r>
            <a:r>
              <a:rPr lang="en-US" b="1" i="1" dirty="0" smtClean="0"/>
              <a:t>administered promptly</a:t>
            </a:r>
            <a:r>
              <a:rPr lang="en-US" b="1" i="1" dirty="0"/>
              <a:t>, before prolonged </a:t>
            </a:r>
            <a:r>
              <a:rPr lang="en-US" b="1" i="1" dirty="0" smtClean="0"/>
              <a:t>hypotension leads </a:t>
            </a:r>
            <a:r>
              <a:rPr lang="en-US" b="1" i="1" dirty="0"/>
              <a:t>to irremediable </a:t>
            </a:r>
            <a:r>
              <a:rPr lang="en-US" b="1" i="1" dirty="0" smtClean="0"/>
              <a:t>effects.</a:t>
            </a:r>
          </a:p>
          <a:p>
            <a:endParaRPr lang="en-US" b="1" i="1" dirty="0" smtClean="0"/>
          </a:p>
          <a:p>
            <a:r>
              <a:rPr lang="en-US" b="1" i="1" dirty="0" smtClean="0"/>
              <a:t>prompt </a:t>
            </a:r>
            <a:r>
              <a:rPr lang="en-US" b="1" i="1" dirty="0"/>
              <a:t>administration of </a:t>
            </a:r>
            <a:r>
              <a:rPr lang="en-US" b="1" i="1" dirty="0" smtClean="0">
                <a:solidFill>
                  <a:srgbClr val="FF0000"/>
                </a:solidFill>
              </a:rPr>
              <a:t>intravenous hydrocortisone</a:t>
            </a:r>
            <a:r>
              <a:rPr lang="en-US" b="1" i="1" dirty="0" smtClean="0"/>
              <a:t>:</a:t>
            </a:r>
            <a:r>
              <a:rPr lang="en-US" b="1" i="1" dirty="0" smtClean="0">
                <a:solidFill>
                  <a:srgbClr val="FF0000"/>
                </a:solidFill>
              </a:rPr>
              <a:t>100-mg </a:t>
            </a:r>
            <a:r>
              <a:rPr lang="en-US" b="1" i="1" dirty="0">
                <a:solidFill>
                  <a:srgbClr val="FF0000"/>
                </a:solidFill>
              </a:rPr>
              <a:t>bolus</a:t>
            </a:r>
            <a:r>
              <a:rPr lang="en-US" b="1" i="1" dirty="0" smtClean="0"/>
              <a:t>,</a:t>
            </a:r>
            <a:r>
              <a:rPr lang="en-US" b="1" i="1" dirty="0"/>
              <a:t> </a:t>
            </a:r>
            <a:r>
              <a:rPr lang="en-US" b="1" i="1" dirty="0" smtClean="0"/>
              <a:t>followed by </a:t>
            </a:r>
            <a:r>
              <a:rPr lang="en-US" b="1" i="1" dirty="0">
                <a:solidFill>
                  <a:srgbClr val="FF0000"/>
                </a:solidFill>
              </a:rPr>
              <a:t>200 mg every 24 </a:t>
            </a:r>
            <a:r>
              <a:rPr lang="en-US" b="1" i="1" dirty="0" smtClean="0">
                <a:solidFill>
                  <a:srgbClr val="FF0000"/>
                </a:solidFill>
              </a:rPr>
              <a:t>hours</a:t>
            </a:r>
            <a:r>
              <a:rPr lang="en-US" b="1" i="1" dirty="0"/>
              <a:t>, </a:t>
            </a:r>
            <a:r>
              <a:rPr lang="en-US" b="1" i="1" dirty="0" smtClean="0"/>
              <a:t>continuous </a:t>
            </a:r>
            <a:r>
              <a:rPr lang="en-US" b="1" i="1" dirty="0"/>
              <a:t>infusion or as frequent intravenous (</a:t>
            </a:r>
            <a:r>
              <a:rPr lang="en-US" b="1" i="1" dirty="0" err="1" smtClean="0"/>
              <a:t>or</a:t>
            </a:r>
            <a:r>
              <a:rPr lang="en-US" b="1" i="1" dirty="0" err="1"/>
              <a:t>intramuscular</a:t>
            </a:r>
            <a:r>
              <a:rPr lang="en-US" b="1" i="1" dirty="0"/>
              <a:t>) boluses (50 mg) every 6 </a:t>
            </a:r>
            <a:r>
              <a:rPr lang="en-US" b="1" i="1" dirty="0" smtClean="0"/>
              <a:t>hours.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If hydrocortisone is unavailable</a:t>
            </a:r>
            <a:r>
              <a:rPr lang="en-US" dirty="0" smtClean="0"/>
              <a:t>,</a:t>
            </a:r>
            <a:r>
              <a:rPr lang="en-US" dirty="0"/>
              <a:t> another parenteral </a:t>
            </a:r>
            <a:r>
              <a:rPr lang="en-US" dirty="0" smtClean="0"/>
              <a:t>glucocorticoid, such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dexamethasone (4 mg every 24 hours)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methylprednisolone(40 </a:t>
            </a:r>
            <a:r>
              <a:rPr lang="en-US" dirty="0">
                <a:solidFill>
                  <a:srgbClr val="0070C0"/>
                </a:solidFill>
              </a:rPr>
              <a:t>mg every 24 </a:t>
            </a:r>
            <a:r>
              <a:rPr lang="en-US" dirty="0" smtClean="0">
                <a:solidFill>
                  <a:srgbClr val="0070C0"/>
                </a:solidFill>
              </a:rPr>
              <a:t>hours)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prednisolone</a:t>
            </a:r>
            <a:r>
              <a:rPr lang="en-US" dirty="0">
                <a:solidFill>
                  <a:srgbClr val="0070C0"/>
                </a:solidFill>
              </a:rPr>
              <a:t>(25 mg as a bolus, followed by </a:t>
            </a:r>
            <a:r>
              <a:rPr lang="en-US" dirty="0" smtClean="0">
                <a:solidFill>
                  <a:srgbClr val="0070C0"/>
                </a:solidFill>
              </a:rPr>
              <a:t>two</a:t>
            </a:r>
            <a:r>
              <a:rPr lang="en-US" dirty="0">
                <a:solidFill>
                  <a:srgbClr val="0070C0"/>
                </a:solidFill>
              </a:rPr>
              <a:t>25-mg doses, for a total of 75 mg in the first </a:t>
            </a:r>
            <a:r>
              <a:rPr lang="en-US" dirty="0" smtClean="0">
                <a:solidFill>
                  <a:srgbClr val="0070C0"/>
                </a:solidFill>
              </a:rPr>
              <a:t>24</a:t>
            </a:r>
            <a:r>
              <a:rPr lang="en-US" dirty="0">
                <a:solidFill>
                  <a:srgbClr val="0070C0"/>
                </a:solidFill>
              </a:rPr>
              <a:t>hours; thereafter, 50 mg every 24 hours).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85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6206"/>
            <a:ext cx="10515600" cy="5510757"/>
          </a:xfrm>
        </p:spPr>
        <p:txBody>
          <a:bodyPr>
            <a:normAutofit fontScale="40000" lnSpcReduction="20000"/>
          </a:bodyPr>
          <a:lstStyle/>
          <a:p>
            <a:r>
              <a:rPr lang="en-US" sz="6000" b="1" i="1" dirty="0">
                <a:solidFill>
                  <a:srgbClr val="FF0000"/>
                </a:solidFill>
              </a:rPr>
              <a:t>In children</a:t>
            </a:r>
            <a:r>
              <a:rPr lang="en-US" sz="6000" b="1" i="1" dirty="0"/>
              <a:t>, hydrocortisone </a:t>
            </a:r>
            <a:r>
              <a:rPr lang="en-US" sz="6000" b="1" i="1" dirty="0" smtClean="0"/>
              <a:t>:parenteral </a:t>
            </a:r>
            <a:r>
              <a:rPr lang="en-US" sz="6000" b="1" i="1" dirty="0"/>
              <a:t>bolus of </a:t>
            </a:r>
            <a:r>
              <a:rPr lang="en-US" sz="6000" b="1" i="1" dirty="0">
                <a:solidFill>
                  <a:srgbClr val="FF0000"/>
                </a:solidFill>
              </a:rPr>
              <a:t>50 mg 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>
                <a:solidFill>
                  <a:srgbClr val="FF0000"/>
                </a:solidFill>
              </a:rPr>
              <a:t>/m2</a:t>
            </a:r>
            <a:r>
              <a:rPr lang="en-US" sz="6000" b="1" i="1" dirty="0"/>
              <a:t>, followed by </a:t>
            </a:r>
            <a:r>
              <a:rPr lang="en-US" sz="6000" b="1" i="1" dirty="0">
                <a:solidFill>
                  <a:srgbClr val="FF0000"/>
                </a:solidFill>
              </a:rPr>
              <a:t>50 to 100 mg /m2/every 24 hours</a:t>
            </a:r>
            <a:r>
              <a:rPr lang="en-US" sz="6000" b="1" i="1" dirty="0"/>
              <a:t>(administered as a continuous intravenous </a:t>
            </a:r>
            <a:r>
              <a:rPr lang="en-US" sz="6000" b="1" i="1" dirty="0" err="1"/>
              <a:t>infusionor</a:t>
            </a:r>
            <a:r>
              <a:rPr lang="en-US" sz="6000" b="1" i="1" dirty="0"/>
              <a:t> as intravenous or intramuscular </a:t>
            </a:r>
            <a:r>
              <a:rPr lang="en-US" sz="6000" b="1" i="1" dirty="0" err="1"/>
              <a:t>bolusesevery</a:t>
            </a:r>
            <a:r>
              <a:rPr lang="en-US" sz="6000" b="1" i="1" dirty="0"/>
              <a:t> 6 hours</a:t>
            </a:r>
            <a:r>
              <a:rPr lang="en-US" sz="4500" b="1" i="1" dirty="0"/>
              <a:t>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5900" b="1" i="1" dirty="0">
                <a:solidFill>
                  <a:srgbClr val="0070C0"/>
                </a:solidFill>
              </a:rPr>
              <a:t>Hydrocortisone (cortisol) is </a:t>
            </a:r>
            <a:r>
              <a:rPr lang="en-US" sz="5900" b="1" i="1" dirty="0" smtClean="0">
                <a:solidFill>
                  <a:srgbClr val="0070C0"/>
                </a:solidFill>
              </a:rPr>
              <a:t>the preferred </a:t>
            </a:r>
            <a:r>
              <a:rPr lang="en-US" sz="5900" b="1" i="1" dirty="0">
                <a:solidFill>
                  <a:srgbClr val="0070C0"/>
                </a:solidFill>
              </a:rPr>
              <a:t>drug for treatment of an adrenal crisis</a:t>
            </a:r>
          </a:p>
          <a:p>
            <a:r>
              <a:rPr lang="en-US" sz="5900" b="1" i="1" dirty="0">
                <a:solidFill>
                  <a:srgbClr val="0070C0"/>
                </a:solidFill>
              </a:rPr>
              <a:t>because of its </a:t>
            </a:r>
            <a:r>
              <a:rPr lang="en-US" sz="5900" b="1" i="1" dirty="0">
                <a:solidFill>
                  <a:schemeClr val="accent4">
                    <a:lumMod val="50000"/>
                  </a:schemeClr>
                </a:solidFill>
              </a:rPr>
              <a:t>physiological glucocorticoid </a:t>
            </a:r>
            <a:r>
              <a:rPr lang="en-US" sz="5900" b="1" i="1" dirty="0" smtClean="0">
                <a:solidFill>
                  <a:schemeClr val="accent4">
                    <a:lumMod val="50000"/>
                  </a:schemeClr>
                </a:solidFill>
              </a:rPr>
              <a:t>pharmacokinetics </a:t>
            </a:r>
            <a:r>
              <a:rPr lang="en-US" sz="5900" b="1" i="1" dirty="0" smtClean="0">
                <a:solidFill>
                  <a:srgbClr val="0070C0"/>
                </a:solidFill>
              </a:rPr>
              <a:t>,</a:t>
            </a:r>
            <a:r>
              <a:rPr lang="en-US" sz="5900" b="1" i="1" dirty="0" smtClean="0">
                <a:solidFill>
                  <a:schemeClr val="accent4">
                    <a:lumMod val="50000"/>
                  </a:schemeClr>
                </a:solidFill>
              </a:rPr>
              <a:t>plasma </a:t>
            </a:r>
            <a:r>
              <a:rPr lang="en-US" sz="5900" b="1" i="1" dirty="0">
                <a:solidFill>
                  <a:schemeClr val="accent4">
                    <a:lumMod val="50000"/>
                  </a:schemeClr>
                </a:solidFill>
              </a:rPr>
              <a:t>protein binding</a:t>
            </a:r>
            <a:r>
              <a:rPr lang="en-US" sz="5900" b="1" i="1" dirty="0">
                <a:solidFill>
                  <a:srgbClr val="0070C0"/>
                </a:solidFill>
              </a:rPr>
              <a:t>,</a:t>
            </a:r>
            <a:r>
              <a:rPr lang="en-US" sz="5900" b="1" i="1" dirty="0">
                <a:solidFill>
                  <a:schemeClr val="accent4">
                    <a:lumMod val="50000"/>
                  </a:schemeClr>
                </a:solidFill>
              </a:rPr>
              <a:t> tissue distribution</a:t>
            </a:r>
            <a:r>
              <a:rPr lang="en-US" sz="5900" b="1" i="1" dirty="0" smtClean="0">
                <a:solidFill>
                  <a:srgbClr val="0070C0"/>
                </a:solidFill>
              </a:rPr>
              <a:t>,</a:t>
            </a:r>
            <a:r>
              <a:rPr lang="en-US" sz="5900" b="1" i="1" dirty="0">
                <a:solidFill>
                  <a:srgbClr val="0070C0"/>
                </a:solidFill>
              </a:rPr>
              <a:t> and </a:t>
            </a:r>
            <a:r>
              <a:rPr lang="en-US" sz="5900" b="1" i="1" dirty="0">
                <a:solidFill>
                  <a:schemeClr val="accent4">
                    <a:lumMod val="50000"/>
                  </a:schemeClr>
                </a:solidFill>
              </a:rPr>
              <a:t>balanced glucocorticoid–mineralocorticoid </a:t>
            </a:r>
            <a:r>
              <a:rPr lang="en-US" sz="5900" b="1" i="1" dirty="0">
                <a:solidFill>
                  <a:srgbClr val="0070C0"/>
                </a:solidFill>
              </a:rPr>
              <a:t>effects.</a:t>
            </a:r>
          </a:p>
          <a:p>
            <a:endParaRPr lang="en-US" sz="5900" dirty="0"/>
          </a:p>
          <a:p>
            <a:pPr marL="0" indent="0">
              <a:buNone/>
            </a:pPr>
            <a:endParaRPr lang="en-US" sz="44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32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87384"/>
            <a:ext cx="10515600" cy="777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326"/>
            <a:ext cx="10515600" cy="5693637"/>
          </a:xfrm>
        </p:spPr>
        <p:txBody>
          <a:bodyPr>
            <a:normAutofit/>
          </a:bodyPr>
          <a:lstStyle/>
          <a:p>
            <a:r>
              <a:rPr lang="en-US" b="1" i="1" dirty="0"/>
              <a:t>The doses suggested for prednisolone </a:t>
            </a:r>
            <a:r>
              <a:rPr lang="en-US" b="1" i="1" dirty="0" smtClean="0"/>
              <a:t>and dexamethasone </a:t>
            </a:r>
            <a:r>
              <a:rPr lang="en-US" b="1" i="1" dirty="0"/>
              <a:t>are based on their </a:t>
            </a:r>
            <a:r>
              <a:rPr lang="en-US" b="1" i="1" dirty="0" smtClean="0"/>
              <a:t>glucocorticoid potency </a:t>
            </a:r>
            <a:r>
              <a:rPr lang="en-US" b="1" i="1" dirty="0"/>
              <a:t>relative to hydrocortisone</a:t>
            </a:r>
          </a:p>
          <a:p>
            <a:endParaRPr lang="en-US" b="1" i="1" dirty="0"/>
          </a:p>
          <a:p>
            <a:r>
              <a:rPr lang="en-US" b="1" i="1" dirty="0" smtClean="0"/>
              <a:t>, </a:t>
            </a:r>
            <a:r>
              <a:rPr lang="en-US" b="1" i="1" dirty="0"/>
              <a:t>in agreement</a:t>
            </a:r>
          </a:p>
          <a:p>
            <a:r>
              <a:rPr lang="en-US" b="1" i="1" dirty="0"/>
              <a:t>with current treatment guidelines for </a:t>
            </a:r>
            <a:r>
              <a:rPr lang="en-US" b="1" i="1" dirty="0" err="1" smtClean="0"/>
              <a:t>primary</a:t>
            </a:r>
            <a:r>
              <a:rPr lang="en-US" b="1" i="1" dirty="0" err="1"/>
              <a:t>adrenal</a:t>
            </a:r>
            <a:r>
              <a:rPr lang="en-US" b="1" i="1" dirty="0"/>
              <a:t> insufficiency</a:t>
            </a:r>
            <a:r>
              <a:rPr lang="en-US" b="1" i="1" dirty="0" smtClean="0"/>
              <a:t>. </a:t>
            </a:r>
            <a:r>
              <a:rPr lang="en-US" b="1" i="1" dirty="0" smtClean="0">
                <a:solidFill>
                  <a:srgbClr val="FF0000"/>
                </a:solidFill>
              </a:rPr>
              <a:t>Fludrocortisone </a:t>
            </a:r>
            <a:r>
              <a:rPr lang="en-US" b="1" i="1" dirty="0">
                <a:solidFill>
                  <a:srgbClr val="FF0000"/>
                </a:solidFill>
              </a:rPr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not</a:t>
            </a:r>
            <a:r>
              <a:rPr lang="fa-IR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required </a:t>
            </a:r>
            <a:r>
              <a:rPr lang="en-US" b="1" i="1" dirty="0">
                <a:solidFill>
                  <a:srgbClr val="FF0000"/>
                </a:solidFill>
              </a:rPr>
              <a:t>if hydrocortisone doses exceed 50 mg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given every 24 hours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endParaRPr lang="en-US" dirty="0"/>
          </a:p>
          <a:p>
            <a:r>
              <a:rPr lang="en-US" b="1" i="1" dirty="0" smtClean="0"/>
              <a:t>patients </a:t>
            </a:r>
            <a:r>
              <a:rPr lang="en-US" b="1" i="1" dirty="0"/>
              <a:t>with primary adrenal insufficiency</a:t>
            </a:r>
            <a:r>
              <a:rPr lang="en-US" b="1" i="1" dirty="0" smtClean="0"/>
              <a:t>,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fludrocortisone therapy is usually resumed </a:t>
            </a:r>
            <a:r>
              <a:rPr lang="en-US" b="1" i="1" dirty="0" smtClean="0">
                <a:solidFill>
                  <a:srgbClr val="0070C0"/>
                </a:solidFill>
              </a:rPr>
              <a:t>once the </a:t>
            </a:r>
            <a:r>
              <a:rPr lang="en-US" b="1" i="1" dirty="0">
                <a:solidFill>
                  <a:srgbClr val="0070C0"/>
                </a:solidFill>
              </a:rPr>
              <a:t>adrenal crisis has resolved and oral </a:t>
            </a:r>
            <a:r>
              <a:rPr lang="en-US" b="1" i="1" dirty="0" smtClean="0">
                <a:solidFill>
                  <a:srgbClr val="0070C0"/>
                </a:solidFill>
              </a:rPr>
              <a:t>hydrocortisone replacement </a:t>
            </a:r>
            <a:r>
              <a:rPr lang="en-US" b="1" i="1" dirty="0">
                <a:solidFill>
                  <a:srgbClr val="0070C0"/>
                </a:solidFill>
              </a:rPr>
              <a:t>is feasible.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04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326"/>
            <a:ext cx="10515600" cy="5693637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During an ongoing adrenal crisis in an </a:t>
            </a:r>
            <a:r>
              <a:rPr lang="en-US" b="1" i="1" dirty="0" smtClean="0"/>
              <a:t>adult:</a:t>
            </a:r>
          </a:p>
          <a:p>
            <a:r>
              <a:rPr lang="en-US" b="1" i="1" dirty="0" smtClean="0"/>
              <a:t> </a:t>
            </a:r>
            <a:r>
              <a:rPr lang="en-US" b="1" i="1" dirty="0"/>
              <a:t>intravenous </a:t>
            </a:r>
            <a:r>
              <a:rPr lang="en-US" b="1" i="1" dirty="0">
                <a:solidFill>
                  <a:srgbClr val="FF0000"/>
                </a:solidFill>
              </a:rPr>
              <a:t>normal saline </a:t>
            </a:r>
            <a:r>
              <a:rPr lang="en-US" b="1" i="1" dirty="0"/>
              <a:t>should be </a:t>
            </a:r>
            <a:r>
              <a:rPr lang="en-US" b="1" i="1" dirty="0" smtClean="0"/>
              <a:t>administered</a:t>
            </a:r>
            <a:r>
              <a:rPr lang="en-US" b="1" i="1" dirty="0"/>
              <a:t>(1000 ml within the first hour), </a:t>
            </a:r>
          </a:p>
          <a:p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r>
              <a:rPr lang="en-US" b="1" i="1" dirty="0"/>
              <a:t>fluids </a:t>
            </a:r>
            <a:r>
              <a:rPr lang="en-US" b="1" i="1" dirty="0" smtClean="0"/>
              <a:t>(0.9</a:t>
            </a:r>
            <a:r>
              <a:rPr lang="en-US" b="1" i="1" dirty="0"/>
              <a:t>% isotonic sodium chloride</a:t>
            </a:r>
            <a:r>
              <a:rPr lang="en-US" b="1" i="1" dirty="0" smtClean="0"/>
              <a:t>)</a:t>
            </a:r>
            <a:r>
              <a:rPr lang="en-US" b="1" i="1" dirty="0"/>
              <a:t> given according to standard </a:t>
            </a:r>
            <a:r>
              <a:rPr lang="en-US" b="1" i="1" dirty="0" smtClean="0"/>
              <a:t>resuscitation guidelines </a:t>
            </a:r>
            <a:r>
              <a:rPr lang="en-US" b="1" i="1" dirty="0"/>
              <a:t>and with adjustment for the patient’s</a:t>
            </a:r>
          </a:p>
          <a:p>
            <a:r>
              <a:rPr lang="en-US" b="1" i="1" dirty="0"/>
              <a:t>circulatory status, body weight, and relevant </a:t>
            </a:r>
            <a:r>
              <a:rPr lang="en-US" b="1" i="1" dirty="0" smtClean="0"/>
              <a:t>coexisting conditions.</a:t>
            </a: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Intravenous </a:t>
            </a:r>
            <a:r>
              <a:rPr lang="en-US" b="1" i="1" dirty="0">
                <a:solidFill>
                  <a:srgbClr val="FF0000"/>
                </a:solidFill>
              </a:rPr>
              <a:t>dextrose </a:t>
            </a:r>
            <a:r>
              <a:rPr lang="en-US" b="1" i="1" dirty="0" smtClean="0">
                <a:solidFill>
                  <a:srgbClr val="FF0000"/>
                </a:solidFill>
              </a:rPr>
              <a:t>5%</a:t>
            </a:r>
            <a:r>
              <a:rPr lang="en-US" b="1" i="1" dirty="0">
                <a:solidFill>
                  <a:srgbClr val="FF0000"/>
                </a:solidFill>
              </a:rPr>
              <a:t>in normal saline </a:t>
            </a:r>
            <a:r>
              <a:rPr lang="en-US" b="1" i="1" dirty="0"/>
              <a:t>is given for hypoglycemia </a:t>
            </a:r>
          </a:p>
          <a:p>
            <a:r>
              <a:rPr lang="en-US" b="1" i="1" dirty="0" smtClean="0"/>
              <a:t>when </a:t>
            </a:r>
            <a:r>
              <a:rPr lang="en-US" b="1" i="1" dirty="0"/>
              <a:t>the glucose values are less </a:t>
            </a:r>
            <a:r>
              <a:rPr lang="en-US" b="1" i="1" dirty="0" smtClean="0"/>
              <a:t>than</a:t>
            </a:r>
            <a:r>
              <a:rPr lang="en-US" b="1" i="1" dirty="0"/>
              <a:t>[70 mg per deciliter])</a:t>
            </a:r>
            <a:endParaRPr lang="en-US" sz="2400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52954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2331"/>
            <a:ext cx="10515600" cy="5484632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children</a:t>
            </a:r>
            <a:r>
              <a:rPr lang="en-US" i="1" dirty="0" smtClean="0"/>
              <a:t>: a bolus of </a:t>
            </a:r>
            <a:r>
              <a:rPr lang="en-US" i="1" dirty="0">
                <a:solidFill>
                  <a:srgbClr val="FF0000"/>
                </a:solidFill>
              </a:rPr>
              <a:t>normal saline</a:t>
            </a:r>
            <a:r>
              <a:rPr lang="en-US" i="1" dirty="0"/>
              <a:t> is given at a dose of </a:t>
            </a:r>
            <a:r>
              <a:rPr lang="en-US" i="1" dirty="0">
                <a:solidFill>
                  <a:srgbClr val="FF0000"/>
                </a:solidFill>
              </a:rPr>
              <a:t>20 </a:t>
            </a:r>
            <a:r>
              <a:rPr lang="en-US" i="1" dirty="0" smtClean="0">
                <a:solidFill>
                  <a:srgbClr val="FF0000"/>
                </a:solidFill>
              </a:rPr>
              <a:t>ml/kg </a:t>
            </a:r>
            <a:r>
              <a:rPr lang="en-US" i="1" dirty="0" smtClean="0"/>
              <a:t>with </a:t>
            </a:r>
            <a:r>
              <a:rPr lang="en-US" i="1" dirty="0"/>
              <a:t>repeated doses </a:t>
            </a:r>
            <a:r>
              <a:rPr lang="en-US" i="1" dirty="0" smtClean="0"/>
              <a:t>at </a:t>
            </a:r>
            <a:r>
              <a:rPr lang="en-US" i="1" dirty="0" smtClean="0">
                <a:solidFill>
                  <a:srgbClr val="FF0000"/>
                </a:solidFill>
              </a:rPr>
              <a:t>up </a:t>
            </a:r>
            <a:r>
              <a:rPr lang="en-US" i="1" dirty="0">
                <a:solidFill>
                  <a:srgbClr val="FF0000"/>
                </a:solidFill>
              </a:rPr>
              <a:t>to 60 ml </a:t>
            </a:r>
            <a:r>
              <a:rPr lang="en-US" i="1" dirty="0" smtClean="0">
                <a:solidFill>
                  <a:srgbClr val="FF0000"/>
                </a:solidFill>
              </a:rPr>
              <a:t>/kg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first </a:t>
            </a:r>
            <a:r>
              <a:rPr lang="en-US" i="1" dirty="0" smtClean="0">
                <a:solidFill>
                  <a:srgbClr val="FF0000"/>
                </a:solidFill>
              </a:rPr>
              <a:t>hour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If there </a:t>
            </a:r>
            <a:r>
              <a:rPr lang="en-US" i="1" dirty="0">
                <a:solidFill>
                  <a:srgbClr val="FF0000"/>
                </a:solidFill>
              </a:rPr>
              <a:t>hypoglycemia</a:t>
            </a:r>
            <a:r>
              <a:rPr lang="en-US" i="1" dirty="0"/>
              <a:t>, dextrose at a dose of </a:t>
            </a:r>
            <a:r>
              <a:rPr lang="en-US" i="1" dirty="0">
                <a:solidFill>
                  <a:srgbClr val="FF0000"/>
                </a:solidFill>
              </a:rPr>
              <a:t>0.5 to 1 </a:t>
            </a:r>
            <a:r>
              <a:rPr lang="en-US" i="1" dirty="0" smtClean="0">
                <a:solidFill>
                  <a:srgbClr val="FF0000"/>
                </a:solidFill>
              </a:rPr>
              <a:t>g/kg</a:t>
            </a:r>
            <a:r>
              <a:rPr lang="en-US" i="1" dirty="0" smtClean="0"/>
              <a:t>.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20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65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1704"/>
            <a:ext cx="10515600" cy="5615259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On rare occasions, patients have </a:t>
            </a:r>
            <a:r>
              <a:rPr lang="en-US" b="1" i="1" dirty="0">
                <a:solidFill>
                  <a:srgbClr val="FF0000"/>
                </a:solidFill>
              </a:rPr>
              <a:t>both </a:t>
            </a:r>
            <a:r>
              <a:rPr lang="en-US" b="1" i="1" dirty="0" err="1" smtClean="0">
                <a:solidFill>
                  <a:srgbClr val="FF0000"/>
                </a:solidFill>
              </a:rPr>
              <a:t>adrenal</a:t>
            </a:r>
            <a:r>
              <a:rPr lang="en-US" b="1" i="1" dirty="0" err="1">
                <a:solidFill>
                  <a:srgbClr val="FF0000"/>
                </a:solidFill>
              </a:rPr>
              <a:t>insufficiency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b="1" i="1" dirty="0">
                <a:solidFill>
                  <a:srgbClr val="FF0000"/>
                </a:solidFill>
              </a:rPr>
              <a:t> diabetes </a:t>
            </a:r>
            <a:r>
              <a:rPr lang="en-US" b="1" i="1" dirty="0" smtClean="0">
                <a:solidFill>
                  <a:srgbClr val="FF0000"/>
                </a:solidFill>
              </a:rPr>
              <a:t>insipidus</a:t>
            </a:r>
            <a:r>
              <a:rPr lang="en-US" b="1" i="1" dirty="0">
                <a:solidFill>
                  <a:srgbClr val="FF0000"/>
                </a:solidFill>
              </a:rPr>
              <a:t>, most </a:t>
            </a:r>
            <a:r>
              <a:rPr lang="en-US" b="1" i="1" dirty="0" smtClean="0">
                <a:solidFill>
                  <a:srgbClr val="FF0000"/>
                </a:solidFill>
              </a:rPr>
              <a:t>often in </a:t>
            </a:r>
            <a:r>
              <a:rPr lang="en-US" b="1" i="1" dirty="0">
                <a:solidFill>
                  <a:srgbClr val="FF0000"/>
                </a:solidFill>
              </a:rPr>
              <a:t>those with lymphocytic </a:t>
            </a:r>
            <a:r>
              <a:rPr lang="en-US" b="1" i="1" dirty="0" err="1" smtClean="0">
                <a:solidFill>
                  <a:srgbClr val="FF0000"/>
                </a:solidFill>
              </a:rPr>
              <a:t>hypophysitis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</a:p>
          <a:p>
            <a:endParaRPr lang="en-US" b="1" i="1" dirty="0"/>
          </a:p>
          <a:p>
            <a:r>
              <a:rPr lang="en-US" b="1" i="1" dirty="0"/>
              <a:t>. </a:t>
            </a:r>
            <a:r>
              <a:rPr lang="en-US" b="1" i="1" dirty="0" smtClean="0">
                <a:solidFill>
                  <a:srgbClr val="FF0000"/>
                </a:solidFill>
              </a:rPr>
              <a:t>Fluids should </a:t>
            </a:r>
            <a:r>
              <a:rPr lang="en-US" b="1" i="1" dirty="0">
                <a:solidFill>
                  <a:srgbClr val="FF0000"/>
                </a:solidFill>
              </a:rPr>
              <a:t>be administered with caution </a:t>
            </a:r>
            <a:r>
              <a:rPr lang="en-US" b="1" i="1" dirty="0"/>
              <a:t>in patients</a:t>
            </a:r>
          </a:p>
          <a:p>
            <a:r>
              <a:rPr lang="en-US" b="1" i="1" dirty="0"/>
              <a:t>with diabetes insipidus, whether or not they </a:t>
            </a:r>
            <a:r>
              <a:rPr lang="en-US" b="1" i="1" dirty="0" err="1" smtClean="0"/>
              <a:t>are</a:t>
            </a:r>
            <a:r>
              <a:rPr lang="en-US" b="1" i="1" dirty="0" err="1"/>
              <a:t>receiving</a:t>
            </a:r>
            <a:r>
              <a:rPr lang="en-US" b="1" i="1" dirty="0"/>
              <a:t> treatment for it, since excessive </a:t>
            </a:r>
            <a:r>
              <a:rPr lang="en-US" b="1" i="1" dirty="0" err="1" smtClean="0"/>
              <a:t>free</a:t>
            </a:r>
            <a:r>
              <a:rPr lang="en-US" b="1" i="1" dirty="0" err="1"/>
              <a:t>water</a:t>
            </a:r>
            <a:r>
              <a:rPr lang="en-US" b="1" i="1" dirty="0"/>
              <a:t> may cause hyponatremia and too little may</a:t>
            </a:r>
          </a:p>
          <a:p>
            <a:r>
              <a:rPr lang="en-US" b="1" i="1" dirty="0"/>
              <a:t>cause </a:t>
            </a:r>
            <a:r>
              <a:rPr lang="en-US" b="1" i="1" dirty="0" smtClean="0"/>
              <a:t>hypernatremia.</a:t>
            </a:r>
            <a:endParaRPr lang="en-US" b="1" i="1" dirty="0"/>
          </a:p>
          <a:p>
            <a:endParaRPr lang="en-US" b="1" i="1" dirty="0"/>
          </a:p>
          <a:p>
            <a:r>
              <a:rPr lang="en-US" b="1" i="1" dirty="0">
                <a:solidFill>
                  <a:srgbClr val="FF0000"/>
                </a:solidFill>
              </a:rPr>
              <a:t>Careful matching of </a:t>
            </a:r>
            <a:r>
              <a:rPr lang="en-US" b="1" i="1" dirty="0" err="1">
                <a:solidFill>
                  <a:srgbClr val="FF0000"/>
                </a:solidFill>
              </a:rPr>
              <a:t>urineoutput</a:t>
            </a:r>
            <a:r>
              <a:rPr lang="en-US" b="1" i="1" dirty="0">
                <a:solidFill>
                  <a:srgbClr val="FF0000"/>
                </a:solidFill>
              </a:rPr>
              <a:t> and normal saline infusion generally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maintains </a:t>
            </a:r>
            <a:r>
              <a:rPr lang="en-US" b="1" i="1" dirty="0" err="1">
                <a:solidFill>
                  <a:srgbClr val="FF0000"/>
                </a:solidFill>
              </a:rPr>
              <a:t>isonatremia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10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>
            <a:normAutofit/>
          </a:bodyPr>
          <a:lstStyle/>
          <a:p>
            <a:r>
              <a:rPr lang="en-US" b="1" i="1" dirty="0"/>
              <a:t>After successful management of an </a:t>
            </a:r>
            <a:r>
              <a:rPr lang="en-US" b="1" i="1" dirty="0" err="1" smtClean="0"/>
              <a:t>adrenal</a:t>
            </a:r>
            <a:r>
              <a:rPr lang="en-US" b="1" i="1" dirty="0" err="1"/>
              <a:t>crisis</a:t>
            </a:r>
            <a:r>
              <a:rPr lang="en-US" b="1" i="1" dirty="0"/>
              <a:t>, hydrocortisone doses should be </a:t>
            </a:r>
            <a:r>
              <a:rPr lang="en-US" b="1" i="1" dirty="0">
                <a:solidFill>
                  <a:srgbClr val="FF0000"/>
                </a:solidFill>
              </a:rPr>
              <a:t>tapered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 typically over a period of 3 days</a:t>
            </a:r>
            <a:r>
              <a:rPr lang="en-US" b="1" i="1" dirty="0"/>
              <a:t>,</a:t>
            </a:r>
          </a:p>
          <a:p>
            <a:pPr marL="0" indent="0">
              <a:buNone/>
            </a:pPr>
            <a:r>
              <a:rPr lang="en-US" b="1" i="1" dirty="0"/>
              <a:t>to the </a:t>
            </a:r>
            <a:r>
              <a:rPr lang="en-US" b="1" i="1" dirty="0" smtClean="0"/>
              <a:t>patient’s usual </a:t>
            </a:r>
            <a:r>
              <a:rPr lang="en-US" b="1" i="1" dirty="0"/>
              <a:t>maintenance </a:t>
            </a:r>
            <a:r>
              <a:rPr lang="en-US" b="1" i="1" dirty="0" smtClean="0"/>
              <a:t>dose.</a:t>
            </a:r>
            <a:endParaRPr lang="en-US" b="1" i="1" dirty="0"/>
          </a:p>
          <a:p>
            <a:endParaRPr lang="en-US" b="1" i="1" dirty="0"/>
          </a:p>
          <a:p>
            <a:r>
              <a:rPr lang="en-US" b="1" i="1" dirty="0" smtClean="0"/>
              <a:t>. </a:t>
            </a:r>
            <a:r>
              <a:rPr lang="en-US" b="1" i="1" dirty="0"/>
              <a:t>An assessment for </a:t>
            </a:r>
            <a:r>
              <a:rPr lang="en-US" b="1" i="1" dirty="0" smtClean="0"/>
              <a:t>preventable precipitating </a:t>
            </a:r>
            <a:r>
              <a:rPr lang="en-US" b="1" i="1" dirty="0"/>
              <a:t>events should be made</a:t>
            </a:r>
            <a:r>
              <a:rPr lang="en-US" b="1" i="1" dirty="0" smtClean="0"/>
              <a:t>,</a:t>
            </a:r>
            <a:r>
              <a:rPr lang="en-US" b="1" i="1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preventive strategies </a:t>
            </a:r>
            <a:r>
              <a:rPr lang="en-US" b="1" i="1" dirty="0"/>
              <a:t>should be explained </a:t>
            </a:r>
            <a:r>
              <a:rPr lang="en-US" b="1" i="1" dirty="0" smtClean="0"/>
              <a:t>to the </a:t>
            </a:r>
            <a:r>
              <a:rPr lang="en-US" b="1" i="1" dirty="0"/>
              <a:t>patient, including </a:t>
            </a:r>
            <a:r>
              <a:rPr lang="en-US" b="1" i="1" dirty="0">
                <a:solidFill>
                  <a:srgbClr val="FF0000"/>
                </a:solidFill>
              </a:rPr>
              <a:t>self-administration of parenteral hydrocortisone.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8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023"/>
            <a:ext cx="10515600" cy="5340940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FF66CC"/>
                </a:solidFill>
              </a:rPr>
              <a:t>identification of hypotension in infants and young children during an</a:t>
            </a:r>
          </a:p>
          <a:p>
            <a:r>
              <a:rPr lang="en-US" b="1" i="1" dirty="0">
                <a:solidFill>
                  <a:srgbClr val="FF66CC"/>
                </a:solidFill>
              </a:rPr>
              <a:t>emergency may be difficult, </a:t>
            </a:r>
            <a:r>
              <a:rPr lang="en-US" b="1" i="1" dirty="0" smtClean="0">
                <a:solidFill>
                  <a:srgbClr val="FF66CC"/>
                </a:solidFill>
              </a:rPr>
              <a:t>an adrenal crisis in this age group 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acute deterioration in health status associated with an acute hemodynamic disturbance (</a:t>
            </a:r>
            <a:r>
              <a:rPr lang="en-US" b="1" i="1" dirty="0" smtClean="0">
                <a:solidFill>
                  <a:srgbClr val="FF0000"/>
                </a:solidFill>
              </a:rPr>
              <a:t>hypotension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 </a:t>
            </a:r>
            <a:r>
              <a:rPr lang="en-US" b="1" i="1" dirty="0" smtClean="0">
                <a:solidFill>
                  <a:srgbClr val="FF0000"/>
                </a:solidFill>
              </a:rPr>
              <a:t>sinus tachycardia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relative to age-related normative data) 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marked </a:t>
            </a:r>
            <a:r>
              <a:rPr lang="en-US" b="1" i="1" dirty="0">
                <a:solidFill>
                  <a:srgbClr val="FF0000"/>
                </a:solidFill>
              </a:rPr>
              <a:t>electrolyte abnormality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hyponatremia</a:t>
            </a:r>
            <a:r>
              <a:rPr lang="en-US" dirty="0" smtClean="0"/>
              <a:t>, </a:t>
            </a:r>
            <a:r>
              <a:rPr lang="en-US" b="1" i="1" dirty="0">
                <a:solidFill>
                  <a:srgbClr val="FF0000"/>
                </a:solidFill>
              </a:rPr>
              <a:t>hyperkalemia</a:t>
            </a:r>
            <a:r>
              <a:rPr lang="en-US" dirty="0"/>
              <a:t>, or </a:t>
            </a:r>
            <a:r>
              <a:rPr lang="en-US" b="1" i="1" dirty="0" smtClean="0">
                <a:solidFill>
                  <a:srgbClr val="FF0000"/>
                </a:solidFill>
              </a:rPr>
              <a:t>hypoglycemia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not attributable to another illness)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b="1" i="1" dirty="0">
                <a:solidFill>
                  <a:srgbClr val="FF0000"/>
                </a:solidFill>
              </a:rPr>
              <a:t>parenteral glucocorticoid </a:t>
            </a:r>
            <a:r>
              <a:rPr lang="en-US" dirty="0"/>
              <a:t>administration</a:t>
            </a:r>
            <a:r>
              <a:rPr lang="en-US" dirty="0" smtClean="0"/>
              <a:t>, the features ascribed to adrenal crisis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resolve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substantially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09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444153"/>
              </p:ext>
            </p:extLst>
          </p:nvPr>
        </p:nvGraphicFramePr>
        <p:xfrm>
          <a:off x="2303463" y="534988"/>
          <a:ext cx="8113712" cy="632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3" imgW="5482192" imgH="4272232" progId="Word.Document.12">
                  <p:embed/>
                </p:oleObj>
              </mc:Choice>
              <mc:Fallback>
                <p:oleObj name="Document" r:id="rId3" imgW="5482192" imgH="4272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463" y="534988"/>
                        <a:ext cx="8113712" cy="632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101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041"/>
          </a:xfrm>
        </p:spPr>
        <p:txBody>
          <a:bodyPr>
            <a:normAutofit/>
          </a:bodyPr>
          <a:lstStyle/>
          <a:p>
            <a:r>
              <a:rPr lang="en-US" sz="2800" b="1" i="1" dirty="0"/>
              <a:t>Management </a:t>
            </a:r>
            <a:r>
              <a:rPr lang="en-US" sz="2800" b="1" i="1" dirty="0" smtClean="0"/>
              <a:t>Issues: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306286"/>
            <a:ext cx="11053354" cy="5551714"/>
          </a:xfrm>
        </p:spPr>
        <p:txBody>
          <a:bodyPr>
            <a:normAutofit/>
          </a:bodyPr>
          <a:lstStyle/>
          <a:p>
            <a:r>
              <a:rPr lang="en-US" b="1" dirty="0"/>
              <a:t>Health Care </a:t>
            </a:r>
            <a:r>
              <a:rPr lang="en-US" i="1" dirty="0" err="1" smtClean="0"/>
              <a:t>Milieu:</a:t>
            </a:r>
            <a:r>
              <a:rPr lang="en-US" i="1" dirty="0" err="1"/>
              <a:t>Adrenal</a:t>
            </a:r>
            <a:r>
              <a:rPr lang="en-US" i="1" dirty="0"/>
              <a:t> crisis prevention relies on responsive</a:t>
            </a:r>
          </a:p>
          <a:p>
            <a:r>
              <a:rPr lang="en-US" i="1" dirty="0"/>
              <a:t>and </a:t>
            </a:r>
            <a:r>
              <a:rPr lang="en-US" i="1" dirty="0">
                <a:solidFill>
                  <a:srgbClr val="FF0000"/>
                </a:solidFill>
              </a:rPr>
              <a:t>informed health care professionals </a:t>
            </a:r>
            <a:r>
              <a:rPr lang="en-US" i="1" dirty="0"/>
              <a:t>(ambulance,</a:t>
            </a:r>
          </a:p>
          <a:p>
            <a:r>
              <a:rPr lang="en-US" i="1" dirty="0"/>
              <a:t>nursing, and medical staff) and on </a:t>
            </a:r>
            <a:r>
              <a:rPr lang="en-US" i="1" dirty="0" smtClean="0">
                <a:solidFill>
                  <a:srgbClr val="FF0000"/>
                </a:solidFill>
              </a:rPr>
              <a:t>effective </a:t>
            </a:r>
            <a:r>
              <a:rPr lang="en-US" i="1" dirty="0">
                <a:solidFill>
                  <a:srgbClr val="FF0000"/>
                </a:solidFill>
              </a:rPr>
              <a:t>patient education</a:t>
            </a:r>
            <a:r>
              <a:rPr lang="en-US" i="1" dirty="0"/>
              <a:t>, so that the patient </a:t>
            </a:r>
            <a:r>
              <a:rPr lang="en-US" i="1" dirty="0" smtClean="0"/>
              <a:t>can initiate </a:t>
            </a:r>
            <a:r>
              <a:rPr lang="en-US" i="1" dirty="0"/>
              <a:t>glucocorticoid dose escalation if needed</a:t>
            </a:r>
            <a:r>
              <a:rPr lang="en-US" dirty="0" smtClean="0"/>
              <a:t>.</a:t>
            </a:r>
          </a:p>
          <a:p>
            <a:endParaRPr lang="en-US" sz="2400" dirty="0"/>
          </a:p>
          <a:p>
            <a:r>
              <a:rPr lang="en-US" b="1" i="1" dirty="0"/>
              <a:t>Hospital reviews of </a:t>
            </a:r>
            <a:r>
              <a:rPr lang="en-US" b="1" i="1" dirty="0">
                <a:solidFill>
                  <a:srgbClr val="FF0000"/>
                </a:solidFill>
              </a:rPr>
              <a:t>time-critical events </a:t>
            </a:r>
            <a:r>
              <a:rPr lang="en-US" b="1" i="1" dirty="0"/>
              <a:t>in </a:t>
            </a:r>
            <a:r>
              <a:rPr lang="en-US" b="1" i="1" dirty="0" smtClean="0"/>
              <a:t>the treatment </a:t>
            </a:r>
            <a:r>
              <a:rPr lang="en-US" b="1" i="1" dirty="0"/>
              <a:t>of patients with adrenal insufficiency</a:t>
            </a:r>
            <a:r>
              <a:rPr lang="en-US" b="1" i="1" dirty="0" smtClean="0"/>
              <a:t>,</a:t>
            </a:r>
            <a:r>
              <a:rPr lang="en-US" b="1" i="1" dirty="0"/>
              <a:t> particularly the </a:t>
            </a:r>
            <a:r>
              <a:rPr lang="en-US" b="1" i="1" dirty="0">
                <a:solidFill>
                  <a:srgbClr val="FF0000"/>
                </a:solidFill>
              </a:rPr>
              <a:t>time to intravenous </a:t>
            </a:r>
            <a:r>
              <a:rPr lang="en-US" b="1" i="1" dirty="0" smtClean="0">
                <a:solidFill>
                  <a:srgbClr val="FF0000"/>
                </a:solidFill>
              </a:rPr>
              <a:t>hydrocortisone</a:t>
            </a:r>
            <a:r>
              <a:rPr lang="fa-IR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administration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/>
              <a:t>use of a “</a:t>
            </a:r>
            <a:r>
              <a:rPr lang="en-US" b="1" i="1" dirty="0">
                <a:solidFill>
                  <a:srgbClr val="FF0000"/>
                </a:solidFill>
              </a:rPr>
              <a:t>red flag</a:t>
            </a:r>
            <a:r>
              <a:rPr lang="en-US" b="1" i="1" dirty="0"/>
              <a:t>” system to </a:t>
            </a:r>
            <a:r>
              <a:rPr lang="en-US" b="1" i="1" dirty="0" smtClean="0"/>
              <a:t>indicate </a:t>
            </a:r>
            <a:r>
              <a:rPr lang="en-US" b="1" i="1" dirty="0" err="1" smtClean="0"/>
              <a:t>hypoadrenalism</a:t>
            </a:r>
            <a:r>
              <a:rPr lang="en-US" b="1" i="1" dirty="0" smtClean="0"/>
              <a:t> </a:t>
            </a:r>
            <a:r>
              <a:rPr lang="en-US" b="1" i="1" dirty="0"/>
              <a:t>should encourage the </a:t>
            </a:r>
            <a:r>
              <a:rPr lang="en-US" b="1" i="1" dirty="0" smtClean="0"/>
              <a:t>administration of </a:t>
            </a:r>
            <a:r>
              <a:rPr lang="en-US" b="1" i="1" dirty="0">
                <a:solidFill>
                  <a:srgbClr val="FF0000"/>
                </a:solidFill>
              </a:rPr>
              <a:t>glucocorticoid replacement therapy </a:t>
            </a:r>
            <a:r>
              <a:rPr lang="en-US" b="1" i="1" dirty="0" smtClean="0"/>
              <a:t>and of </a:t>
            </a:r>
            <a:r>
              <a:rPr lang="en-US" b="1" i="1" dirty="0">
                <a:solidFill>
                  <a:srgbClr val="FF0000"/>
                </a:solidFill>
              </a:rPr>
              <a:t>appropriate doses of glucocorticoids for </a:t>
            </a:r>
            <a:r>
              <a:rPr lang="en-US" b="1" i="1" dirty="0" err="1" smtClean="0">
                <a:solidFill>
                  <a:srgbClr val="FF0000"/>
                </a:solidFill>
              </a:rPr>
              <a:t>surgicalprocedures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en-US" sz="2400" b="1" i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18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463"/>
            <a:ext cx="10515600" cy="52495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 </a:t>
            </a:r>
            <a:r>
              <a:rPr lang="en-US" b="1" dirty="0" smtClean="0">
                <a:solidFill>
                  <a:srgbClr val="FF0000"/>
                </a:solidFill>
              </a:rPr>
              <a:t>Factor:</a:t>
            </a:r>
          </a:p>
          <a:p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err="1"/>
              <a:t>hypoadrenalism</a:t>
            </a:r>
            <a:r>
              <a:rPr lang="en-US" dirty="0"/>
              <a:t> often report </a:t>
            </a:r>
            <a:r>
              <a:rPr lang="en-US" dirty="0" smtClean="0"/>
              <a:t>dissatisfaction with </a:t>
            </a:r>
            <a:r>
              <a:rPr lang="en-US" dirty="0"/>
              <a:t>medical care; reasons for </a:t>
            </a:r>
            <a:r>
              <a:rPr lang="en-US" dirty="0" smtClean="0"/>
              <a:t>their dissatisfaction </a:t>
            </a:r>
            <a:r>
              <a:rPr lang="en-US" dirty="0"/>
              <a:t>include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delay </a:t>
            </a:r>
            <a:r>
              <a:rPr lang="en-US" dirty="0">
                <a:solidFill>
                  <a:srgbClr val="FF0000"/>
                </a:solidFill>
              </a:rPr>
              <a:t>in the initial </a:t>
            </a:r>
            <a:r>
              <a:rPr lang="en-US" dirty="0" smtClean="0">
                <a:solidFill>
                  <a:srgbClr val="FF0000"/>
                </a:solidFill>
              </a:rPr>
              <a:t>diagnosis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post-treatment </a:t>
            </a:r>
            <a:r>
              <a:rPr lang="en-US" dirty="0">
                <a:solidFill>
                  <a:srgbClr val="FF0000"/>
                </a:solidFill>
              </a:rPr>
              <a:t>impairment </a:t>
            </a:r>
            <a:r>
              <a:rPr lang="en-US" dirty="0"/>
              <a:t>of </a:t>
            </a:r>
            <a:r>
              <a:rPr lang="en-US" dirty="0" smtClean="0"/>
              <a:t>well-being</a:t>
            </a:r>
            <a:r>
              <a:rPr lang="en-US" dirty="0"/>
              <a:t>(in up to 40% of patients), and </a:t>
            </a:r>
            <a:r>
              <a:rPr lang="en-US" dirty="0">
                <a:solidFill>
                  <a:srgbClr val="FF0000"/>
                </a:solidFill>
              </a:rPr>
              <a:t>adrenal </a:t>
            </a:r>
            <a:r>
              <a:rPr lang="en-US" dirty="0" smtClean="0">
                <a:solidFill>
                  <a:srgbClr val="FF0000"/>
                </a:solidFill>
              </a:rPr>
              <a:t>crisis related </a:t>
            </a:r>
            <a:r>
              <a:rPr lang="en-US" dirty="0">
                <a:solidFill>
                  <a:srgbClr val="FF0000"/>
                </a:solidFill>
              </a:rPr>
              <a:t>anxiety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Functional impairment in patients with adrenal insufficiency, manifested </a:t>
            </a:r>
            <a:r>
              <a:rPr lang="en-US" dirty="0" err="1"/>
              <a:t>by</a:t>
            </a:r>
            <a:r>
              <a:rPr lang="en-US" dirty="0" err="1">
                <a:solidFill>
                  <a:srgbClr val="0070C0"/>
                </a:solidFill>
              </a:rPr>
              <a:t>fatigue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by </a:t>
            </a:r>
            <a:r>
              <a:rPr lang="en-US" dirty="0">
                <a:solidFill>
                  <a:srgbClr val="0070C0"/>
                </a:solidFill>
              </a:rPr>
              <a:t>reduced participation in work owing to sick leave </a:t>
            </a:r>
            <a:r>
              <a:rPr lang="en-US" dirty="0"/>
              <a:t>and </a:t>
            </a:r>
            <a:r>
              <a:rPr lang="en-US" dirty="0" err="1">
                <a:solidFill>
                  <a:srgbClr val="0070C0"/>
                </a:solidFill>
              </a:rPr>
              <a:t>disability</a:t>
            </a:r>
            <a:r>
              <a:rPr lang="en-US" b="1" dirty="0" err="1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i="1" dirty="0"/>
              <a:t>hydrocortisone treatment </a:t>
            </a:r>
            <a:r>
              <a:rPr lang="en-US" b="1" i="1" dirty="0" smtClean="0"/>
              <a:t>affects </a:t>
            </a:r>
            <a:r>
              <a:rPr lang="en-US" b="1" i="1" dirty="0" smtClean="0">
                <a:solidFill>
                  <a:srgbClr val="C00000"/>
                </a:solidFill>
              </a:rPr>
              <a:t>mental </a:t>
            </a:r>
            <a:r>
              <a:rPr lang="en-US" b="1" i="1" dirty="0">
                <a:solidFill>
                  <a:srgbClr val="C00000"/>
                </a:solidFill>
              </a:rPr>
              <a:t>and physical </a:t>
            </a:r>
            <a:r>
              <a:rPr lang="en-US" b="1" i="1" dirty="0" err="1" smtClean="0">
                <a:solidFill>
                  <a:srgbClr val="C00000"/>
                </a:solidFill>
              </a:rPr>
              <a:t>health</a:t>
            </a:r>
            <a:r>
              <a:rPr lang="en-US" b="1" i="1" dirty="0" err="1"/>
              <a:t>through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altered </a:t>
            </a:r>
            <a:r>
              <a:rPr lang="en-US" b="1" i="1" dirty="0" smtClean="0">
                <a:solidFill>
                  <a:srgbClr val="C00000"/>
                </a:solidFill>
              </a:rPr>
              <a:t>tryptophan metabolism</a:t>
            </a:r>
            <a:r>
              <a:rPr lang="en-US" b="1" i="1" dirty="0" smtClean="0"/>
              <a:t>.</a:t>
            </a:r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69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Prevention: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410789"/>
            <a:ext cx="11014166" cy="4766174"/>
          </a:xfrm>
        </p:spPr>
        <p:txBody>
          <a:bodyPr>
            <a:normAutofit/>
          </a:bodyPr>
          <a:lstStyle/>
          <a:p>
            <a:r>
              <a:rPr lang="en-US" dirty="0"/>
              <a:t>Key strategies that can prevent adrenal </a:t>
            </a:r>
            <a:r>
              <a:rPr lang="en-US" dirty="0" smtClean="0"/>
              <a:t>crisis include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individualized prescription and </a:t>
            </a:r>
            <a:r>
              <a:rPr lang="en-US" dirty="0" smtClean="0">
                <a:solidFill>
                  <a:srgbClr val="FF0000"/>
                </a:solidFill>
              </a:rPr>
              <a:t>plan</a:t>
            </a:r>
            <a:r>
              <a:rPr lang="en-US" dirty="0" smtClean="0"/>
              <a:t> for </a:t>
            </a:r>
            <a:r>
              <a:rPr lang="en-US" dirty="0"/>
              <a:t>the use of supplementary glucocorticoid </a:t>
            </a:r>
            <a:r>
              <a:rPr lang="en-US" dirty="0" smtClean="0"/>
              <a:t>administration for </a:t>
            </a:r>
            <a:r>
              <a:rPr lang="en-US" dirty="0"/>
              <a:t>physiological </a:t>
            </a:r>
            <a:r>
              <a:rPr lang="en-US" dirty="0" smtClean="0"/>
              <a:t>stress.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0000"/>
                </a:solidFill>
              </a:rPr>
              <a:t>parenteral hydrocortisone</a:t>
            </a:r>
            <a:r>
              <a:rPr lang="en-US" dirty="0"/>
              <a:t>, preferably at home, </a:t>
            </a:r>
            <a:r>
              <a:rPr lang="en-US" dirty="0" smtClean="0"/>
              <a:t>when oral </a:t>
            </a:r>
            <a:r>
              <a:rPr lang="en-US" dirty="0"/>
              <a:t>glucocorticoids cannot be </a:t>
            </a:r>
            <a:r>
              <a:rPr lang="en-US" dirty="0" smtClean="0"/>
              <a:t>taken.</a:t>
            </a:r>
            <a:endParaRPr lang="en-US" dirty="0"/>
          </a:p>
          <a:p>
            <a:endParaRPr lang="en-US" dirty="0"/>
          </a:p>
          <a:p>
            <a:r>
              <a:rPr lang="en-US" b="1" i="1" dirty="0" smtClean="0">
                <a:solidFill>
                  <a:srgbClr val="C00000"/>
                </a:solidFill>
              </a:rPr>
              <a:t>provision </a:t>
            </a:r>
            <a:r>
              <a:rPr lang="en-US" b="1" i="1" dirty="0">
                <a:solidFill>
                  <a:srgbClr val="C00000"/>
                </a:solidFill>
              </a:rPr>
              <a:t>of devices</a:t>
            </a:r>
            <a:r>
              <a:rPr lang="en-US" dirty="0"/>
              <a:t>, such as a </a:t>
            </a:r>
            <a:r>
              <a:rPr lang="en-US" b="1" i="1" dirty="0" smtClean="0">
                <a:solidFill>
                  <a:srgbClr val="0070C0"/>
                </a:solidFill>
              </a:rPr>
              <a:t>Medic Alert bracelet </a:t>
            </a:r>
            <a:r>
              <a:rPr lang="en-US" dirty="0" smtClean="0"/>
              <a:t>or </a:t>
            </a:r>
            <a:r>
              <a:rPr lang="en-US" b="1" i="1" dirty="0">
                <a:solidFill>
                  <a:srgbClr val="0070C0"/>
                </a:solidFill>
              </a:rPr>
              <a:t>necklace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/>
              <a:t>that </a:t>
            </a:r>
            <a:r>
              <a:rPr lang="en-US" dirty="0"/>
              <a:t>can </a:t>
            </a:r>
            <a:r>
              <a:rPr lang="en-US" dirty="0" smtClean="0"/>
              <a:t>warn caregivers </a:t>
            </a:r>
            <a:r>
              <a:rPr lang="en-US" dirty="0"/>
              <a:t>of the risk of adrenal crisis when patients</a:t>
            </a:r>
          </a:p>
          <a:p>
            <a:r>
              <a:rPr lang="en-US" dirty="0"/>
              <a:t>cannot communicate </a:t>
            </a:r>
            <a:r>
              <a:rPr lang="en-US" dirty="0" smtClean="0"/>
              <a:t>verbally.</a:t>
            </a:r>
            <a:endParaRPr lang="en-US" dirty="0"/>
          </a:p>
          <a:p>
            <a:r>
              <a:rPr lang="en-US" dirty="0" smtClean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96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535577"/>
            <a:ext cx="11027229" cy="5641386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i="1" dirty="0"/>
              <a:t>Oral stress dosing of glucocorticoids, </a:t>
            </a:r>
            <a:r>
              <a:rPr lang="en-US" sz="5000" b="1" i="1" dirty="0" smtClean="0"/>
              <a:t>designed to </a:t>
            </a:r>
            <a:r>
              <a:rPr lang="en-US" sz="5000" b="1" i="1" dirty="0"/>
              <a:t>replicate the cortisol stress response, involves</a:t>
            </a:r>
          </a:p>
          <a:p>
            <a:r>
              <a:rPr lang="en-US" sz="5000" b="1" i="1" dirty="0"/>
              <a:t>doubling or tripling the replacement dose, </a:t>
            </a:r>
            <a:r>
              <a:rPr lang="en-US" sz="5000" b="1" i="1" dirty="0" err="1" smtClean="0"/>
              <a:t>depending</a:t>
            </a:r>
            <a:r>
              <a:rPr lang="en-US" sz="5000" b="1" i="1" dirty="0" err="1"/>
              <a:t>on</a:t>
            </a:r>
            <a:r>
              <a:rPr lang="en-US" sz="5000" b="1" i="1" dirty="0"/>
              <a:t> the intensity of the stress (e.g., a </a:t>
            </a:r>
            <a:r>
              <a:rPr lang="en-US" sz="5000" b="1" i="1" dirty="0" err="1" smtClean="0">
                <a:solidFill>
                  <a:srgbClr val="FF0000"/>
                </a:solidFill>
              </a:rPr>
              <a:t>double</a:t>
            </a:r>
            <a:r>
              <a:rPr lang="en-US" sz="5000" b="1" i="1" dirty="0" err="1">
                <a:solidFill>
                  <a:srgbClr val="FF0000"/>
                </a:solidFill>
              </a:rPr>
              <a:t>dose</a:t>
            </a:r>
            <a:r>
              <a:rPr lang="en-US" sz="5000" b="1" i="1" dirty="0">
                <a:solidFill>
                  <a:srgbClr val="FF0000"/>
                </a:solidFill>
              </a:rPr>
              <a:t> for a lower fever [temperature &lt;38.5°C]</a:t>
            </a:r>
          </a:p>
          <a:p>
            <a:endParaRPr lang="en-US" sz="5000" b="1" i="1" dirty="0"/>
          </a:p>
          <a:p>
            <a:r>
              <a:rPr lang="en-US" sz="5000" b="1" i="1" dirty="0"/>
              <a:t>and </a:t>
            </a:r>
            <a:r>
              <a:rPr lang="en-US" sz="5000" b="1" i="1" dirty="0">
                <a:solidFill>
                  <a:srgbClr val="FF0000"/>
                </a:solidFill>
              </a:rPr>
              <a:t>a triple dose for a higher fever [</a:t>
            </a:r>
            <a:r>
              <a:rPr lang="en-US" sz="5000" b="1" i="1" dirty="0" smtClean="0">
                <a:solidFill>
                  <a:srgbClr val="FF0000"/>
                </a:solidFill>
              </a:rPr>
              <a:t>temperature</a:t>
            </a:r>
            <a:r>
              <a:rPr lang="en-US" sz="5000" b="1" i="1" dirty="0">
                <a:solidFill>
                  <a:srgbClr val="FF0000"/>
                </a:solidFill>
              </a:rPr>
              <a:t>≥38.5°C]), </a:t>
            </a:r>
            <a:r>
              <a:rPr lang="en-US" sz="5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until the illness has </a:t>
            </a:r>
            <a:r>
              <a:rPr lang="en-US" sz="5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abated.</a:t>
            </a:r>
            <a:endParaRPr lang="en-US" sz="5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5000" b="1" i="1" dirty="0">
              <a:solidFill>
                <a:srgbClr val="FF0000"/>
              </a:solidFill>
            </a:endParaRPr>
          </a:p>
          <a:p>
            <a:endParaRPr lang="en-US" sz="5000" b="1" i="1" dirty="0"/>
          </a:p>
          <a:p>
            <a:r>
              <a:rPr lang="en-US" sz="5000" b="1" i="1" dirty="0" smtClean="0"/>
              <a:t>, </a:t>
            </a:r>
            <a:r>
              <a:rPr lang="en-US" sz="5000" b="1" i="1" dirty="0"/>
              <a:t>but oral hydrocortisone </a:t>
            </a:r>
            <a:r>
              <a:rPr lang="en-US" sz="5000" b="1" i="1" dirty="0" err="1" smtClean="0"/>
              <a:t>pharmacokinetics</a:t>
            </a:r>
            <a:r>
              <a:rPr lang="en-US" sz="5000" b="1" i="1" dirty="0" err="1"/>
              <a:t>are</a:t>
            </a:r>
            <a:r>
              <a:rPr lang="en-US" sz="5000" b="1" i="1" dirty="0"/>
              <a:t> highly </a:t>
            </a:r>
            <a:r>
              <a:rPr lang="en-US" sz="5000" b="1" i="1" dirty="0" smtClean="0"/>
              <a:t>variable and </a:t>
            </a:r>
            <a:r>
              <a:rPr lang="en-US" sz="5000" b="1" i="1" dirty="0"/>
              <a:t>patients with rapid metabolism may have a less marked response to modest dose manipulations than patients with slower metabolism.</a:t>
            </a:r>
          </a:p>
          <a:p>
            <a:endParaRPr lang="en-US" sz="5000" b="1" i="1" dirty="0"/>
          </a:p>
          <a:p>
            <a:endParaRPr lang="en-US" sz="5000" b="1" i="1" dirty="0"/>
          </a:p>
          <a:p>
            <a:pPr marL="0" indent="0">
              <a:buNone/>
            </a:pPr>
            <a:r>
              <a:rPr lang="en-US" sz="5000" b="1" i="1" dirty="0">
                <a:solidFill>
                  <a:srgbClr val="FF0000"/>
                </a:solidFill>
              </a:rPr>
              <a:t>Higher </a:t>
            </a:r>
            <a:r>
              <a:rPr lang="en-US" sz="5000" b="1" i="1" dirty="0" smtClean="0">
                <a:solidFill>
                  <a:srgbClr val="FF0000"/>
                </a:solidFill>
              </a:rPr>
              <a:t>doses </a:t>
            </a:r>
            <a:r>
              <a:rPr lang="en-US" sz="5000" b="1" i="1" dirty="0" smtClean="0"/>
              <a:t>administered </a:t>
            </a:r>
            <a:r>
              <a:rPr lang="en-US" sz="5000" b="1" i="1" dirty="0"/>
              <a:t>parenterally, may be needed </a:t>
            </a:r>
            <a:r>
              <a:rPr lang="en-US" sz="5000" b="1" i="1" dirty="0" smtClean="0"/>
              <a:t>in cases </a:t>
            </a:r>
            <a:r>
              <a:rPr lang="en-US" sz="5000" b="1" i="1" dirty="0"/>
              <a:t>of severe stress such as major surgery</a:t>
            </a:r>
          </a:p>
          <a:p>
            <a:r>
              <a:rPr lang="en-US" sz="5000" b="1" i="1" dirty="0"/>
              <a:t>and may perhaps reach </a:t>
            </a:r>
            <a:r>
              <a:rPr lang="en-US" sz="5000" b="1" i="1" dirty="0">
                <a:solidFill>
                  <a:srgbClr val="FF0000"/>
                </a:solidFill>
              </a:rPr>
              <a:t>maximal adrenal secretory output </a:t>
            </a:r>
            <a:r>
              <a:rPr lang="en-US" sz="5000" b="1" i="1" dirty="0"/>
              <a:t>(approximately </a:t>
            </a:r>
            <a:r>
              <a:rPr lang="en-US" sz="5000" b="1" i="1" dirty="0">
                <a:solidFill>
                  <a:srgbClr val="FF0000"/>
                </a:solidFill>
              </a:rPr>
              <a:t>200 mg of hydrocortisone</a:t>
            </a:r>
          </a:p>
          <a:p>
            <a:r>
              <a:rPr lang="en-US" sz="5000" b="1" i="1" dirty="0">
                <a:solidFill>
                  <a:srgbClr val="FF0000"/>
                </a:solidFill>
              </a:rPr>
              <a:t>every 24 hours </a:t>
            </a:r>
            <a:r>
              <a:rPr lang="en-US" sz="5000" b="1" i="1" dirty="0"/>
              <a:t>[8.5 times the </a:t>
            </a:r>
            <a:r>
              <a:rPr lang="en-US" sz="5000" b="1" i="1" dirty="0" err="1"/>
              <a:t>normaloutput</a:t>
            </a:r>
            <a:r>
              <a:rPr lang="en-US" sz="5000" b="1" i="1" dirty="0"/>
              <a:t>], as used in intervention studies of septic</a:t>
            </a:r>
          </a:p>
          <a:p>
            <a:r>
              <a:rPr lang="en-US" sz="5000" b="1" i="1" dirty="0"/>
              <a:t>shock).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91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757646"/>
            <a:ext cx="11795760" cy="5419317"/>
          </a:xfrm>
        </p:spPr>
        <p:txBody>
          <a:bodyPr>
            <a:normAutofit/>
          </a:bodyPr>
          <a:lstStyle/>
          <a:p>
            <a:r>
              <a:rPr lang="en-US" dirty="0"/>
              <a:t>In patients with vomiting or diarrhea, </a:t>
            </a:r>
            <a:r>
              <a:rPr lang="en-US" dirty="0" smtClean="0"/>
              <a:t>parenteral hydrocortisone </a:t>
            </a:r>
            <a:r>
              <a:rPr lang="en-US" dirty="0"/>
              <a:t>(100 mg in adults) is recommended.</a:t>
            </a:r>
          </a:p>
          <a:p>
            <a:endParaRPr lang="en-US" dirty="0"/>
          </a:p>
          <a:p>
            <a:r>
              <a:rPr lang="en-US" dirty="0" smtClean="0"/>
              <a:t>Patients </a:t>
            </a:r>
            <a:r>
              <a:rPr lang="en-US" dirty="0"/>
              <a:t>and their family </a:t>
            </a:r>
            <a:r>
              <a:rPr lang="en-US" dirty="0" smtClean="0"/>
              <a:t>members </a:t>
            </a:r>
            <a:r>
              <a:rPr lang="en-US" dirty="0" smtClean="0">
                <a:solidFill>
                  <a:srgbClr val="FF0000"/>
                </a:solidFill>
              </a:rPr>
              <a:t>should </a:t>
            </a:r>
            <a:r>
              <a:rPr lang="en-US" dirty="0">
                <a:solidFill>
                  <a:srgbClr val="FF0000"/>
                </a:solidFill>
              </a:rPr>
              <a:t>be taught how to perform </a:t>
            </a:r>
            <a:r>
              <a:rPr lang="en-US" dirty="0" smtClean="0">
                <a:solidFill>
                  <a:srgbClr val="FF0000"/>
                </a:solidFill>
              </a:rPr>
              <a:t>intramuscular injection </a:t>
            </a:r>
            <a:r>
              <a:rPr lang="en-US" dirty="0"/>
              <a:t>of </a:t>
            </a:r>
            <a:r>
              <a:rPr lang="en-US" dirty="0" err="1" smtClean="0"/>
              <a:t>hydrocortiso</a:t>
            </a:r>
            <a:r>
              <a:rPr lang="en-US" dirty="0" smtClean="0"/>
              <a:t> and </a:t>
            </a:r>
            <a:r>
              <a:rPr lang="en-US" dirty="0"/>
              <a:t>should be </a:t>
            </a:r>
            <a:r>
              <a:rPr lang="en-US" dirty="0" err="1" smtClean="0"/>
              <a:t>provided</a:t>
            </a:r>
            <a:r>
              <a:rPr lang="en-US" dirty="0" err="1"/>
              <a:t>with</a:t>
            </a:r>
            <a:r>
              <a:rPr lang="en-US" dirty="0"/>
              <a:t> vials, needles, and syringes. 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Barriers </a:t>
            </a:r>
            <a:r>
              <a:rPr lang="en-US" b="1" i="1" dirty="0" smtClean="0">
                <a:solidFill>
                  <a:srgbClr val="C00000"/>
                </a:solidFill>
              </a:rPr>
              <a:t>to injectable  </a:t>
            </a:r>
            <a:r>
              <a:rPr lang="en-US" b="1" i="1" dirty="0">
                <a:solidFill>
                  <a:srgbClr val="C00000"/>
                </a:solidFill>
              </a:rPr>
              <a:t>hydrocortisone use </a:t>
            </a:r>
            <a:r>
              <a:rPr lang="en-US" b="1" i="1" dirty="0" smtClean="0">
                <a:solidFill>
                  <a:srgbClr val="C00000"/>
                </a:solidFill>
              </a:rPr>
              <a:t>by patients </a:t>
            </a:r>
            <a:r>
              <a:rPr lang="en-US" b="1" i="1" dirty="0" smtClean="0"/>
              <a:t>include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reluctance</a:t>
            </a:r>
            <a:r>
              <a:rPr lang="en-US" dirty="0"/>
              <a:t> to inject the </a:t>
            </a:r>
            <a:r>
              <a:rPr lang="en-US" dirty="0" smtClean="0"/>
              <a:t>drug intramuscularly </a:t>
            </a:r>
            <a:r>
              <a:rPr lang="en-US" dirty="0" smtClean="0">
                <a:solidFill>
                  <a:srgbClr val="FF0000"/>
                </a:solidFill>
              </a:rPr>
              <a:t>impaired </a:t>
            </a:r>
            <a:r>
              <a:rPr lang="en-US" dirty="0">
                <a:solidFill>
                  <a:srgbClr val="FF0000"/>
                </a:solidFill>
              </a:rPr>
              <a:t>dexterity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advanced age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27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10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463"/>
            <a:ext cx="10515600" cy="52495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Subcutaneous administration </a:t>
            </a:r>
            <a:r>
              <a:rPr lang="en-US" b="1" i="1" dirty="0" err="1" smtClean="0">
                <a:solidFill>
                  <a:srgbClr val="FF0000"/>
                </a:solidFill>
              </a:rPr>
              <a:t>ofhydrocortisone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alternative </a:t>
            </a:r>
            <a:r>
              <a:rPr lang="en-US" dirty="0">
                <a:solidFill>
                  <a:srgbClr val="0070C0"/>
                </a:solidFill>
              </a:rPr>
              <a:t>to the </a:t>
            </a:r>
            <a:r>
              <a:rPr lang="en-US" dirty="0" err="1" smtClean="0">
                <a:solidFill>
                  <a:srgbClr val="0070C0"/>
                </a:solidFill>
              </a:rPr>
              <a:t>intramuscular</a:t>
            </a:r>
            <a:r>
              <a:rPr lang="en-US" dirty="0" err="1">
                <a:solidFill>
                  <a:srgbClr val="0070C0"/>
                </a:solidFill>
              </a:rPr>
              <a:t>route</a:t>
            </a:r>
            <a:r>
              <a:rPr lang="en-US" dirty="0"/>
              <a:t>,</a:t>
            </a:r>
          </a:p>
          <a:p>
            <a:r>
              <a:rPr lang="en-US" dirty="0" smtClean="0"/>
              <a:t>and </a:t>
            </a:r>
            <a:r>
              <a:rPr lang="en-US" dirty="0"/>
              <a:t>although this is an </a:t>
            </a:r>
            <a:r>
              <a:rPr lang="en-US" dirty="0" smtClean="0">
                <a:solidFill>
                  <a:srgbClr val="0070C0"/>
                </a:solidFill>
              </a:rPr>
              <a:t>off-label</a:t>
            </a:r>
            <a:r>
              <a:rPr lang="en-US" dirty="0" smtClean="0"/>
              <a:t> method </a:t>
            </a:r>
            <a:r>
              <a:rPr lang="en-US" dirty="0"/>
              <a:t>of administration</a:t>
            </a:r>
          </a:p>
          <a:p>
            <a:r>
              <a:rPr lang="en-US" dirty="0" smtClean="0"/>
              <a:t>, </a:t>
            </a:r>
            <a:r>
              <a:rPr lang="en-US" dirty="0"/>
              <a:t>it may be </a:t>
            </a:r>
            <a:r>
              <a:rPr lang="en-US" dirty="0">
                <a:solidFill>
                  <a:srgbClr val="0070C0"/>
                </a:solidFill>
              </a:rPr>
              <a:t>more </a:t>
            </a:r>
            <a:r>
              <a:rPr lang="en-US" dirty="0" smtClean="0">
                <a:solidFill>
                  <a:srgbClr val="0070C0"/>
                </a:solidFill>
              </a:rPr>
              <a:t>acceptable to </a:t>
            </a:r>
            <a:r>
              <a:rPr lang="en-US" dirty="0">
                <a:solidFill>
                  <a:srgbClr val="0070C0"/>
                </a:solidFill>
              </a:rPr>
              <a:t>patients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Pharmacokinetic data </a:t>
            </a:r>
            <a:r>
              <a:rPr lang="en-US" dirty="0" smtClean="0"/>
              <a:t>indicate </a:t>
            </a:r>
            <a:r>
              <a:rPr lang="en-US" dirty="0"/>
              <a:t>that subcutaneous and intramuscular</a:t>
            </a:r>
          </a:p>
          <a:p>
            <a:r>
              <a:rPr lang="en-US" dirty="0"/>
              <a:t>injections in </a:t>
            </a:r>
            <a:r>
              <a:rPr lang="en-US" dirty="0" err="1">
                <a:solidFill>
                  <a:srgbClr val="0070C0"/>
                </a:solidFill>
              </a:rPr>
              <a:t>nonobese</a:t>
            </a:r>
            <a:r>
              <a:rPr lang="en-US" dirty="0">
                <a:solidFill>
                  <a:srgbClr val="0070C0"/>
                </a:solidFill>
              </a:rPr>
              <a:t> patients </a:t>
            </a:r>
            <a:r>
              <a:rPr lang="en-US" dirty="0"/>
              <a:t>with </a:t>
            </a:r>
            <a:r>
              <a:rPr lang="en-US" dirty="0" smtClean="0"/>
              <a:t>adrenal </a:t>
            </a:r>
            <a:r>
              <a:rPr lang="en-US" dirty="0"/>
              <a:t>insufficiency, albeit without shock, </a:t>
            </a:r>
            <a:r>
              <a:rPr lang="en-US" dirty="0">
                <a:solidFill>
                  <a:srgbClr val="0070C0"/>
                </a:solidFill>
              </a:rPr>
              <a:t>have </a:t>
            </a:r>
            <a:r>
              <a:rPr lang="en-US" dirty="0" err="1" smtClean="0">
                <a:solidFill>
                  <a:srgbClr val="0070C0"/>
                </a:solidFill>
              </a:rPr>
              <a:t>similareffects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Rectal </a:t>
            </a:r>
            <a:r>
              <a:rPr lang="en-US" b="1" i="1" dirty="0">
                <a:solidFill>
                  <a:srgbClr val="FF0000"/>
                </a:solidFill>
              </a:rPr>
              <a:t>hydrocortisone suppositories </a:t>
            </a:r>
            <a:r>
              <a:rPr lang="en-US" dirty="0" smtClean="0"/>
              <a:t>may</a:t>
            </a:r>
            <a:r>
              <a:rPr lang="en-US" dirty="0"/>
              <a:t>be an alternative in some circumstances.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1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9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583"/>
            <a:ext cx="10515600" cy="5432380"/>
          </a:xfrm>
        </p:spPr>
        <p:txBody>
          <a:bodyPr>
            <a:normAutofit/>
          </a:bodyPr>
          <a:lstStyle/>
          <a:p>
            <a:r>
              <a:rPr lang="en-US" dirty="0"/>
              <a:t>Measures that enhance communication </a:t>
            </a:r>
            <a:r>
              <a:rPr lang="en-US" dirty="0" smtClean="0"/>
              <a:t>may</a:t>
            </a:r>
            <a:r>
              <a:rPr lang="en-US" dirty="0"/>
              <a:t>be simple but are </a:t>
            </a:r>
            <a:r>
              <a:rPr lang="en-US" dirty="0" smtClean="0"/>
              <a:t>important:</a:t>
            </a:r>
            <a:endParaRPr lang="en-US" dirty="0"/>
          </a:p>
          <a:p>
            <a:r>
              <a:rPr lang="en-US" dirty="0" smtClean="0"/>
              <a:t>.“</a:t>
            </a:r>
            <a:r>
              <a:rPr lang="en-US" dirty="0" smtClean="0">
                <a:solidFill>
                  <a:srgbClr val="FF0000"/>
                </a:solidFill>
              </a:rPr>
              <a:t>steroid card</a:t>
            </a:r>
            <a:r>
              <a:rPr lang="en-US" dirty="0">
                <a:solidFill>
                  <a:srgbClr val="FF0000"/>
                </a:solidFill>
              </a:rPr>
              <a:t>,”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MedicAlert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card,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medical </a:t>
            </a:r>
            <a:r>
              <a:rPr lang="en-US" dirty="0">
                <a:solidFill>
                  <a:srgbClr val="FF0000"/>
                </a:solidFill>
              </a:rPr>
              <a:t>jewelry</a:t>
            </a:r>
          </a:p>
          <a:p>
            <a:r>
              <a:rPr lang="en-US" dirty="0"/>
              <a:t>inscribed with a </a:t>
            </a:r>
            <a:r>
              <a:rPr lang="en-US" dirty="0">
                <a:solidFill>
                  <a:srgbClr val="FF0000"/>
                </a:solidFill>
              </a:rPr>
              <a:t>patient’s diagnosis </a:t>
            </a:r>
            <a:r>
              <a:rPr lang="en-US" dirty="0"/>
              <a:t>and </a:t>
            </a:r>
            <a:r>
              <a:rPr lang="en-US" dirty="0" smtClean="0"/>
              <a:t>linked by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identification number to a call center</a:t>
            </a:r>
            <a:r>
              <a:rPr lang="en-US" dirty="0"/>
              <a:t> </a:t>
            </a:r>
            <a:r>
              <a:rPr lang="en-US" dirty="0" smtClean="0"/>
              <a:t>for further </a:t>
            </a:r>
            <a:r>
              <a:rPr lang="en-US" dirty="0"/>
              <a:t>information are recommended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3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522514"/>
            <a:ext cx="11562805" cy="6113417"/>
          </a:xfrm>
        </p:spPr>
        <p:txBody>
          <a:bodyPr>
            <a:normAutofit/>
          </a:bodyPr>
          <a:lstStyle/>
          <a:p>
            <a:r>
              <a:rPr lang="en-US" b="1" i="1" dirty="0"/>
              <a:t>Despite efforts directed at encouraging </a:t>
            </a:r>
            <a:r>
              <a:rPr lang="en-US" b="1" i="1" dirty="0" smtClean="0"/>
              <a:t>patients to </a:t>
            </a:r>
            <a:r>
              <a:rPr lang="en-US" b="1" i="1" dirty="0">
                <a:solidFill>
                  <a:srgbClr val="FF0000"/>
                </a:solidFill>
              </a:rPr>
              <a:t>manage their glucocorticoid </a:t>
            </a:r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r>
              <a:rPr lang="en-US" b="1" i="1" dirty="0" smtClean="0"/>
              <a:t> in </a:t>
            </a:r>
            <a:r>
              <a:rPr lang="en-US" b="1" i="1" dirty="0"/>
              <a:t>order to prevent adrenal crises, </a:t>
            </a:r>
          </a:p>
          <a:p>
            <a:r>
              <a:rPr lang="en-US" b="1" i="1" dirty="0"/>
              <a:t>only </a:t>
            </a:r>
            <a:r>
              <a:rPr lang="en-US" b="1" i="1" dirty="0">
                <a:solidFill>
                  <a:srgbClr val="FF0000"/>
                </a:solidFill>
              </a:rPr>
              <a:t>some </a:t>
            </a:r>
            <a:r>
              <a:rPr lang="en-US" b="1" i="1" dirty="0" smtClean="0">
                <a:solidFill>
                  <a:srgbClr val="FF0000"/>
                </a:solidFill>
              </a:rPr>
              <a:t>patients initiate </a:t>
            </a:r>
            <a:r>
              <a:rPr lang="en-US" b="1" i="1" dirty="0">
                <a:solidFill>
                  <a:srgbClr val="FF0000"/>
                </a:solidFill>
              </a:rPr>
              <a:t>dose escalation </a:t>
            </a:r>
            <a:r>
              <a:rPr lang="en-US" b="1" i="1" dirty="0" smtClean="0">
                <a:solidFill>
                  <a:srgbClr val="FF0000"/>
                </a:solidFill>
              </a:rPr>
              <a:t>effectively.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r>
              <a:rPr lang="en-US" b="1" i="1" dirty="0" smtClean="0"/>
              <a:t>Outcomes from </a:t>
            </a:r>
            <a:r>
              <a:rPr lang="en-US" b="1" i="1" dirty="0" smtClean="0">
                <a:solidFill>
                  <a:srgbClr val="C00000"/>
                </a:solidFill>
              </a:rPr>
              <a:t>intensive patient education programs </a:t>
            </a:r>
            <a:r>
              <a:rPr lang="en-US" b="1" i="1" dirty="0" smtClean="0"/>
              <a:t>are </a:t>
            </a:r>
            <a:r>
              <a:rPr lang="en-US" b="1" i="1" dirty="0" smtClean="0">
                <a:solidFill>
                  <a:srgbClr val="C00000"/>
                </a:solidFill>
              </a:rPr>
              <a:t>disappointing</a:t>
            </a:r>
            <a:r>
              <a:rPr lang="en-US" b="1" i="1" dirty="0" smtClean="0"/>
              <a:t> and contribute to the </a:t>
            </a:r>
            <a:r>
              <a:rPr lang="en-US" b="1" i="1" dirty="0" smtClean="0">
                <a:solidFill>
                  <a:srgbClr val="C00000"/>
                </a:solidFill>
              </a:rPr>
              <a:t>persistent or increasing rates of adrenal crises.</a:t>
            </a:r>
            <a:endParaRPr lang="en-US" sz="2400" b="1" i="1" dirty="0">
              <a:solidFill>
                <a:srgbClr val="C00000"/>
              </a:solidFill>
            </a:endParaRPr>
          </a:p>
          <a:p>
            <a:endParaRPr lang="en-US" b="1" i="1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57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1"/>
          </a:xfrm>
        </p:spPr>
        <p:txBody>
          <a:bodyPr>
            <a:normAutofit fontScale="90000"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Reducing the </a:t>
            </a:r>
            <a:r>
              <a:rPr lang="en-US" sz="2800" b="1" i="1" dirty="0" smtClean="0">
                <a:solidFill>
                  <a:srgbClr val="FF0000"/>
                </a:solidFill>
              </a:rPr>
              <a:t>Incidence of </a:t>
            </a:r>
            <a:r>
              <a:rPr lang="en-US" sz="2800" b="1" i="1" dirty="0">
                <a:solidFill>
                  <a:srgbClr val="FF0000"/>
                </a:solidFill>
              </a:rPr>
              <a:t>Adrenal </a:t>
            </a:r>
            <a:r>
              <a:rPr lang="en-US" sz="2800" b="1" i="1" dirty="0" smtClean="0">
                <a:solidFill>
                  <a:srgbClr val="FF0000"/>
                </a:solidFill>
              </a:rPr>
              <a:t>Crises:</a:t>
            </a:r>
            <a:r>
              <a:rPr lang="en-US" sz="2800" b="1" i="1" dirty="0">
                <a:solidFill>
                  <a:srgbClr val="FF0000"/>
                </a:solidFill>
              </a:rPr>
              <a:t/>
            </a:r>
            <a:br>
              <a:rPr lang="en-US" sz="2800" b="1" i="1" dirty="0">
                <a:solidFill>
                  <a:srgbClr val="FF0000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/>
            </a:r>
            <a:br>
              <a:rPr lang="en-US" sz="2800" b="1" i="1" dirty="0">
                <a:solidFill>
                  <a:srgbClr val="FF0000"/>
                </a:solidFill>
              </a:rPr>
            </a:b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Available </a:t>
            </a:r>
            <a:r>
              <a:rPr lang="en-US" i="1" dirty="0" smtClean="0">
                <a:solidFill>
                  <a:srgbClr val="FF0000"/>
                </a:solidFill>
              </a:rPr>
              <a:t>Approaches: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Pre-emergency </a:t>
            </a:r>
            <a:r>
              <a:rPr lang="en-US" i="1" dirty="0">
                <a:solidFill>
                  <a:srgbClr val="0070C0"/>
                </a:solidFill>
              </a:rPr>
              <a:t>injection </a:t>
            </a:r>
            <a:r>
              <a:rPr lang="en-US" i="1" dirty="0"/>
              <a:t>of </a:t>
            </a:r>
            <a:r>
              <a:rPr lang="en-US" i="1" dirty="0">
                <a:solidFill>
                  <a:srgbClr val="0070C0"/>
                </a:solidFill>
              </a:rPr>
              <a:t>intramuscular</a:t>
            </a:r>
            <a:r>
              <a:rPr lang="en-US" i="1" dirty="0"/>
              <a:t> or </a:t>
            </a:r>
            <a:r>
              <a:rPr lang="en-US" i="1" dirty="0" err="1"/>
              <a:t>offlabel</a:t>
            </a:r>
            <a:endParaRPr lang="en-US" i="1" dirty="0"/>
          </a:p>
          <a:p>
            <a:r>
              <a:rPr lang="en-US" i="1" dirty="0">
                <a:solidFill>
                  <a:srgbClr val="0070C0"/>
                </a:solidFill>
              </a:rPr>
              <a:t>subcutaneous hydrocortisone </a:t>
            </a:r>
            <a:r>
              <a:rPr lang="en-US" i="1" dirty="0"/>
              <a:t>may </a:t>
            </a:r>
            <a:r>
              <a:rPr lang="en-US" i="1" dirty="0" smtClean="0"/>
              <a:t>avert many </a:t>
            </a:r>
            <a:r>
              <a:rPr lang="en-US" i="1" dirty="0"/>
              <a:t>episodes of adrenal crisis. </a:t>
            </a:r>
          </a:p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Formal regulatory approval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subcutaneous hydrocortisone</a:t>
            </a:r>
          </a:p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increase its home use</a:t>
            </a:r>
            <a:r>
              <a:rPr lang="en-US" b="1" i="1" dirty="0"/>
              <a:t>.</a:t>
            </a:r>
            <a:endParaRPr lang="en-US" sz="2400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52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583"/>
            <a:ext cx="10515600" cy="543238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FF66CC"/>
                </a:solidFill>
              </a:rPr>
              <a:t>features </a:t>
            </a:r>
            <a:r>
              <a:rPr lang="en-US" b="1" i="1" dirty="0">
                <a:solidFill>
                  <a:srgbClr val="FF66CC"/>
                </a:solidFill>
              </a:rPr>
              <a:t>in patients of all </a:t>
            </a:r>
            <a:r>
              <a:rPr lang="en-US" b="1" i="1" dirty="0" smtClean="0">
                <a:solidFill>
                  <a:srgbClr val="FF66CC"/>
                </a:solidFill>
              </a:rPr>
              <a:t>ages: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acute </a:t>
            </a:r>
            <a:r>
              <a:rPr lang="en-US" b="1" i="1" dirty="0">
                <a:solidFill>
                  <a:srgbClr val="FF0000"/>
                </a:solidFill>
              </a:rPr>
              <a:t>abdominal symptoms;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delirium</a:t>
            </a:r>
            <a:r>
              <a:rPr lang="en-US" b="1" i="1" dirty="0"/>
              <a:t>, </a:t>
            </a:r>
            <a:r>
              <a:rPr lang="en-US" b="1" i="1" dirty="0" err="1">
                <a:solidFill>
                  <a:srgbClr val="FF0000"/>
                </a:solidFill>
              </a:rPr>
              <a:t>obtundation</a:t>
            </a:r>
            <a:r>
              <a:rPr lang="en-US" b="1" i="1" dirty="0" smtClean="0"/>
              <a:t>,; </a:t>
            </a:r>
            <a:r>
              <a:rPr lang="en-US" b="1" i="1" dirty="0" smtClean="0">
                <a:solidFill>
                  <a:srgbClr val="FF0000"/>
                </a:solidFill>
              </a:rPr>
              <a:t>hyponatremia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hyperkalemia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hypoglycemia</a:t>
            </a:r>
            <a:r>
              <a:rPr lang="en-US" b="1" i="1" dirty="0"/>
              <a:t>,</a:t>
            </a:r>
          </a:p>
          <a:p>
            <a:r>
              <a:rPr lang="en-US" b="1" i="1" dirty="0"/>
              <a:t>and </a:t>
            </a:r>
            <a:r>
              <a:rPr lang="en-US" b="1" i="1" dirty="0">
                <a:solidFill>
                  <a:srgbClr val="FF0000"/>
                </a:solidFill>
              </a:rPr>
              <a:t>pyrexia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 </a:t>
            </a:r>
            <a:r>
              <a:rPr lang="en-US" b="1" i="1" dirty="0"/>
              <a:t>When hypotension ascribed to an adrenal crisis </a:t>
            </a:r>
            <a:r>
              <a:rPr lang="en-US" b="1" i="1" dirty="0" smtClean="0"/>
              <a:t>does not respond or responds poorly to glucocorticoid administration, the coexistence of other illnesses associated with hypotension, such as sepsis, should be considered</a:t>
            </a:r>
          </a:p>
          <a:p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r>
              <a:rPr lang="en-US" b="1" i="1" dirty="0"/>
              <a:t>Adrenal crises are the most severe manifestation of adrenal insufficiency, </a:t>
            </a:r>
            <a:r>
              <a:rPr lang="en-US" b="1" i="1" dirty="0" smtClean="0"/>
              <a:t>but they share symptoms with milder </a:t>
            </a:r>
            <a:r>
              <a:rPr lang="en-US" b="1" i="1" dirty="0" err="1" smtClean="0"/>
              <a:t>hypoadrenal</a:t>
            </a:r>
            <a:r>
              <a:rPr lang="en-US" b="1" i="1" dirty="0" smtClean="0"/>
              <a:t> </a:t>
            </a:r>
            <a:r>
              <a:rPr lang="en-US" b="1" i="1" dirty="0" err="1" smtClean="0"/>
              <a:t>statesThese</a:t>
            </a:r>
            <a:r>
              <a:rPr lang="en-US" b="1" i="1" dirty="0" smtClean="0"/>
              <a:t> symptoms include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anorexia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nausea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vomiting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fatigue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postural dizziness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abdominal pain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limb </a:t>
            </a:r>
            <a:r>
              <a:rPr lang="en-US" b="1" i="1" dirty="0" smtClean="0">
                <a:solidFill>
                  <a:srgbClr val="FF0000"/>
                </a:solidFill>
              </a:rPr>
              <a:t>and back pain</a:t>
            </a:r>
            <a:r>
              <a:rPr lang="en-US" b="1" i="1" dirty="0" smtClean="0"/>
              <a:t>, and </a:t>
            </a:r>
            <a:r>
              <a:rPr lang="en-US" b="1" i="1" dirty="0" smtClean="0">
                <a:solidFill>
                  <a:srgbClr val="FF0000"/>
                </a:solidFill>
              </a:rPr>
              <a:t>impaired consciousness</a:t>
            </a:r>
            <a:r>
              <a:rPr lang="en-US" b="1" i="1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844"/>
            <a:ext cx="10896600" cy="5766119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Future Approaches</a:t>
            </a:r>
          </a:p>
          <a:p>
            <a:r>
              <a:rPr lang="en-US" sz="5100" b="1" i="1" dirty="0"/>
              <a:t>A </a:t>
            </a:r>
            <a:r>
              <a:rPr lang="en-US" sz="5100" b="1" i="1" dirty="0">
                <a:solidFill>
                  <a:srgbClr val="FF0000"/>
                </a:solidFill>
              </a:rPr>
              <a:t>preloaded hydrocortisone syringe</a:t>
            </a:r>
            <a:r>
              <a:rPr lang="en-US" sz="5100" b="1" i="1" dirty="0"/>
              <a:t>, similar to </a:t>
            </a:r>
            <a:r>
              <a:rPr lang="en-US" sz="5100" b="1" i="1" dirty="0" smtClean="0"/>
              <a:t>the epinephrine </a:t>
            </a:r>
            <a:r>
              <a:rPr lang="en-US" sz="5100" b="1" i="1" dirty="0" err="1"/>
              <a:t>autoinjector</a:t>
            </a:r>
            <a:r>
              <a:rPr lang="en-US" sz="5100" b="1" i="1" dirty="0"/>
              <a:t>, has been </a:t>
            </a:r>
            <a:r>
              <a:rPr lang="en-US" sz="5100" b="1" i="1" dirty="0" err="1"/>
              <a:t>recommendedbut</a:t>
            </a:r>
            <a:r>
              <a:rPr lang="en-US" sz="5100" b="1" i="1" dirty="0"/>
              <a:t> is not yet generally </a:t>
            </a:r>
            <a:r>
              <a:rPr lang="en-US" sz="5100" b="1" i="1" dirty="0" smtClean="0"/>
              <a:t>available that </a:t>
            </a:r>
            <a:r>
              <a:rPr lang="en-US" sz="5100" b="1" i="1" dirty="0"/>
              <a:t>are simpler </a:t>
            </a:r>
            <a:r>
              <a:rPr lang="en-US" sz="5100" b="1" i="1" dirty="0" smtClean="0"/>
              <a:t>for</a:t>
            </a:r>
            <a:r>
              <a:rPr lang="en-US" sz="5100" b="1" i="1" dirty="0"/>
              <a:t>. patients to use in emergencies, such as an </a:t>
            </a:r>
            <a:r>
              <a:rPr lang="en-US" sz="5100" b="1" i="1" dirty="0">
                <a:solidFill>
                  <a:srgbClr val="FF0000"/>
                </a:solidFill>
              </a:rPr>
              <a:t>intranasal</a:t>
            </a:r>
            <a:r>
              <a:rPr lang="en-US" sz="5100" b="1" i="1" dirty="0"/>
              <a:t> or </a:t>
            </a:r>
            <a:r>
              <a:rPr lang="en-US" sz="5100" b="1" i="1" dirty="0">
                <a:solidFill>
                  <a:srgbClr val="FF0000"/>
                </a:solidFill>
              </a:rPr>
              <a:t>inhaled spray </a:t>
            </a:r>
            <a:r>
              <a:rPr lang="en-US" sz="5100" b="1" i="1" dirty="0"/>
              <a:t>or </a:t>
            </a:r>
            <a:r>
              <a:rPr lang="en-US" sz="5100" b="1" i="1" dirty="0" smtClean="0">
                <a:solidFill>
                  <a:srgbClr val="FF0000"/>
                </a:solidFill>
              </a:rPr>
              <a:t>powder.</a:t>
            </a:r>
            <a:endParaRPr lang="en-US" sz="5100" b="1" i="1" dirty="0">
              <a:solidFill>
                <a:srgbClr val="FF0000"/>
              </a:solidFill>
            </a:endParaRPr>
          </a:p>
          <a:p>
            <a:r>
              <a:rPr lang="en-US" sz="5100" b="1" i="1" dirty="0" smtClean="0"/>
              <a:t>,</a:t>
            </a:r>
            <a:endParaRPr lang="en-US" sz="5100" b="1" i="1" dirty="0"/>
          </a:p>
          <a:p>
            <a:r>
              <a:rPr lang="en-US" sz="5100" b="1" i="1" dirty="0">
                <a:solidFill>
                  <a:srgbClr val="C00000"/>
                </a:solidFill>
              </a:rPr>
              <a:t>. Ultimately</a:t>
            </a:r>
          </a:p>
          <a:p>
            <a:endParaRPr lang="en-US" dirty="0"/>
          </a:p>
          <a:p>
            <a:r>
              <a:rPr lang="en-US" sz="5100" b="1" i="1" dirty="0" smtClean="0"/>
              <a:t>alternative </a:t>
            </a:r>
            <a:r>
              <a:rPr lang="en-US" sz="5100" b="1" i="1" dirty="0"/>
              <a:t>delivery systems for adrenal </a:t>
            </a:r>
            <a:r>
              <a:rPr lang="en-US" sz="5100" b="1" i="1" dirty="0" smtClean="0"/>
              <a:t>hormone replacement </a:t>
            </a:r>
            <a:r>
              <a:rPr lang="en-US" sz="5100" b="1" i="1" dirty="0"/>
              <a:t>such as a “</a:t>
            </a:r>
            <a:r>
              <a:rPr lang="en-US" sz="5100" b="1" i="1" dirty="0" err="1">
                <a:solidFill>
                  <a:srgbClr val="0070C0"/>
                </a:solidFill>
              </a:rPr>
              <a:t>bioartificial</a:t>
            </a:r>
            <a:r>
              <a:rPr lang="en-US" sz="5100" b="1" i="1" dirty="0">
                <a:solidFill>
                  <a:srgbClr val="0070C0"/>
                </a:solidFill>
              </a:rPr>
              <a:t> adrenal cortex</a:t>
            </a:r>
            <a:r>
              <a:rPr lang="en-US" sz="5100" b="1" i="1" dirty="0" smtClean="0">
                <a:solidFill>
                  <a:srgbClr val="0070C0"/>
                </a:solidFill>
              </a:rPr>
              <a:t>,”</a:t>
            </a:r>
            <a:r>
              <a:rPr lang="en-US" sz="5100" b="1" i="1" dirty="0">
                <a:solidFill>
                  <a:srgbClr val="0070C0"/>
                </a:solidFill>
              </a:rPr>
              <a:t> as a cell-based solution</a:t>
            </a:r>
            <a:r>
              <a:rPr lang="en-US" sz="5100" b="1" i="1" dirty="0"/>
              <a:t>, are appealing.</a:t>
            </a:r>
          </a:p>
          <a:p>
            <a:endParaRPr lang="en-US" sz="5100" b="1" i="1" dirty="0"/>
          </a:p>
          <a:p>
            <a:r>
              <a:rPr lang="en-US" sz="5100" dirty="0" smtClean="0"/>
              <a:t>. </a:t>
            </a:r>
            <a:r>
              <a:rPr lang="en-US" sz="5100" b="1" i="1" dirty="0" err="1" smtClean="0"/>
              <a:t>Such</a:t>
            </a:r>
            <a:r>
              <a:rPr lang="en-US" sz="5100" b="1" i="1" dirty="0" err="1"/>
              <a:t>constructs</a:t>
            </a:r>
            <a:r>
              <a:rPr lang="en-US" sz="5100" b="1" i="1" dirty="0"/>
              <a:t> may use </a:t>
            </a:r>
            <a:r>
              <a:rPr lang="en-US" sz="5100" b="1" i="1" dirty="0">
                <a:solidFill>
                  <a:srgbClr val="0070C0"/>
                </a:solidFill>
              </a:rPr>
              <a:t>adrenal allogeneic </a:t>
            </a:r>
            <a:r>
              <a:rPr lang="en-US" sz="5100" b="1" i="1" dirty="0"/>
              <a:t>or </a:t>
            </a:r>
            <a:r>
              <a:rPr lang="en-US" sz="5100" b="1" i="1" dirty="0" smtClean="0">
                <a:solidFill>
                  <a:srgbClr val="0070C0"/>
                </a:solidFill>
              </a:rPr>
              <a:t>xenogeneic cells </a:t>
            </a:r>
            <a:r>
              <a:rPr lang="en-US" sz="5100" b="1" i="1" dirty="0"/>
              <a:t>in an </a:t>
            </a:r>
            <a:r>
              <a:rPr lang="en-US" sz="5100" b="1" i="1" dirty="0">
                <a:solidFill>
                  <a:srgbClr val="0070C0"/>
                </a:solidFill>
              </a:rPr>
              <a:t>implanted container such as </a:t>
            </a:r>
            <a:r>
              <a:rPr lang="en-US" sz="5100" b="1" i="1" dirty="0" smtClean="0">
                <a:solidFill>
                  <a:srgbClr val="0070C0"/>
                </a:solidFill>
              </a:rPr>
              <a:t>an alginate capsule.</a:t>
            </a:r>
            <a:endParaRPr lang="en-US" sz="5100" b="1" i="1" dirty="0">
              <a:solidFill>
                <a:srgbClr val="0070C0"/>
              </a:solidFill>
            </a:endParaRPr>
          </a:p>
          <a:p>
            <a:endParaRPr lang="en-US" sz="3600" b="1" i="1" dirty="0"/>
          </a:p>
          <a:p>
            <a:endParaRPr lang="en-US" dirty="0"/>
          </a:p>
          <a:p>
            <a:r>
              <a:rPr lang="en-US" sz="5000" b="1" i="1" dirty="0" smtClean="0"/>
              <a:t>alternatively</a:t>
            </a:r>
            <a:r>
              <a:rPr lang="en-US" sz="5000" b="1" i="1" dirty="0"/>
              <a:t>, a method in </a:t>
            </a:r>
            <a:r>
              <a:rPr lang="en-US" sz="5000" b="1" i="1" dirty="0" err="1" smtClean="0"/>
              <a:t>which</a:t>
            </a:r>
            <a:r>
              <a:rPr lang="en-US" sz="5000" b="1" i="1" dirty="0" err="1"/>
              <a:t>the</a:t>
            </a:r>
            <a:r>
              <a:rPr lang="en-US" sz="5000" b="1" i="1" dirty="0"/>
              <a:t> </a:t>
            </a:r>
            <a:r>
              <a:rPr lang="en-US" sz="5000" b="1" i="1" dirty="0">
                <a:solidFill>
                  <a:srgbClr val="FF0000"/>
                </a:solidFill>
              </a:rPr>
              <a:t>cells can evade the patient’s immune </a:t>
            </a:r>
            <a:r>
              <a:rPr lang="en-US" sz="5000" b="1" i="1" dirty="0" err="1" smtClean="0">
                <a:solidFill>
                  <a:srgbClr val="FF0000"/>
                </a:solidFill>
              </a:rPr>
              <a:t>system</a:t>
            </a:r>
            <a:r>
              <a:rPr lang="en-US" sz="5000" b="1" i="1" dirty="0" err="1">
                <a:solidFill>
                  <a:srgbClr val="FF0000"/>
                </a:solidFill>
              </a:rPr>
              <a:t>may</a:t>
            </a:r>
            <a:r>
              <a:rPr lang="en-US" sz="5000" b="1" i="1" dirty="0"/>
              <a:t> become </a:t>
            </a:r>
            <a:r>
              <a:rPr lang="en-US" sz="5000" b="1" i="1" dirty="0" smtClean="0"/>
              <a:t>feasible</a:t>
            </a:r>
            <a:r>
              <a:rPr lang="en-US" sz="5000" b="1" i="1" dirty="0"/>
              <a:t>. If successful, these approaches will improve the quality of life for patients with adrenal insufficiency and </a:t>
            </a:r>
            <a:r>
              <a:rPr lang="en-US" sz="5000" b="1" i="1" dirty="0" smtClean="0"/>
              <a:t>eliminate adrenal </a:t>
            </a:r>
            <a:r>
              <a:rPr lang="en-US" sz="5000" b="1" i="1" dirty="0"/>
              <a:t>crises.</a:t>
            </a:r>
          </a:p>
          <a:p>
            <a:endParaRPr lang="en-US" sz="5400" dirty="0"/>
          </a:p>
          <a:p>
            <a:endParaRPr lang="en-US" sz="5000" b="1" i="1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523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Summary: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5" y="1254034"/>
            <a:ext cx="11639005" cy="4922929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Adrenal crises are life-threatening episodes </a:t>
            </a:r>
            <a:r>
              <a:rPr lang="en-US" b="1" i="1" dirty="0" err="1" smtClean="0">
                <a:solidFill>
                  <a:srgbClr val="7030A0"/>
                </a:solidFill>
              </a:rPr>
              <a:t>of</a:t>
            </a:r>
            <a:r>
              <a:rPr lang="en-US" b="1" i="1" dirty="0" err="1">
                <a:solidFill>
                  <a:srgbClr val="7030A0"/>
                </a:solidFill>
              </a:rPr>
              <a:t>adrenal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insufficiency</a:t>
            </a:r>
            <a:r>
              <a:rPr lang="en-US" b="1" i="1" dirty="0">
                <a:solidFill>
                  <a:srgbClr val="7030A0"/>
                </a:solidFill>
              </a:rPr>
              <a:t>, which continue to occur despite preventive </a:t>
            </a:r>
            <a:r>
              <a:rPr lang="en-US" b="1" i="1" dirty="0" smtClean="0">
                <a:solidFill>
                  <a:srgbClr val="7030A0"/>
                </a:solidFill>
              </a:rPr>
              <a:t>interventions.</a:t>
            </a:r>
            <a:endParaRPr lang="en-US" b="1" i="1" dirty="0">
              <a:solidFill>
                <a:srgbClr val="7030A0"/>
              </a:solidFill>
            </a:endParaRPr>
          </a:p>
          <a:p>
            <a:endParaRPr lang="en-US" b="1" i="1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rgbClr val="FF0000"/>
                </a:solidFill>
              </a:rPr>
              <a:t>Patient </a:t>
            </a:r>
            <a:r>
              <a:rPr lang="en-US" dirty="0" err="1" smtClean="0">
                <a:solidFill>
                  <a:srgbClr val="FF0000"/>
                </a:solidFill>
              </a:rPr>
              <a:t>education</a:t>
            </a:r>
            <a:r>
              <a:rPr lang="en-US" dirty="0" err="1">
                <a:solidFill>
                  <a:srgbClr val="FF0000"/>
                </a:solidFill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 the use of oral stress dosing, </a:t>
            </a:r>
            <a:r>
              <a:rPr lang="en-US" dirty="0" smtClean="0">
                <a:solidFill>
                  <a:srgbClr val="FF0000"/>
                </a:solidFill>
              </a:rPr>
              <a:t>parenteral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hydrocortisone administration when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rgbClr val="0070C0"/>
                </a:solidFill>
              </a:rPr>
              <a:t>communication </a:t>
            </a:r>
            <a:r>
              <a:rPr lang="en-US" b="1" i="1" dirty="0">
                <a:solidFill>
                  <a:srgbClr val="0070C0"/>
                </a:solidFill>
              </a:rPr>
              <a:t>devices </a:t>
            </a:r>
            <a:r>
              <a:rPr lang="en-US" b="1" i="1" dirty="0"/>
              <a:t>to inform </a:t>
            </a:r>
            <a:r>
              <a:rPr lang="en-US" b="1" i="1" dirty="0" smtClean="0"/>
              <a:t>health</a:t>
            </a:r>
            <a:r>
              <a:rPr lang="en-US" b="1" i="1" dirty="0"/>
              <a:t>care workers of the risk of adrenal crisis </a:t>
            </a:r>
            <a:r>
              <a:rPr lang="en-US" b="1" i="1" dirty="0" smtClean="0"/>
              <a:t>and required </a:t>
            </a:r>
            <a:r>
              <a:rPr lang="en-US" b="1" i="1" dirty="0"/>
              <a:t>treatment are the current approaches </a:t>
            </a:r>
            <a:r>
              <a:rPr lang="en-US" b="1" i="1" dirty="0" err="1" smtClean="0"/>
              <a:t>to</a:t>
            </a:r>
            <a:r>
              <a:rPr lang="en-US" b="1" i="1" dirty="0" err="1"/>
              <a:t>preventing</a:t>
            </a:r>
            <a:r>
              <a:rPr lang="en-US" b="1" i="1" dirty="0"/>
              <a:t> adrenal </a:t>
            </a:r>
            <a:r>
              <a:rPr lang="en-US" b="1" i="1" dirty="0" smtClean="0"/>
              <a:t>crises.</a:t>
            </a:r>
            <a:endParaRPr lang="en-US" b="1" i="1" dirty="0"/>
          </a:p>
          <a:p>
            <a:endParaRPr lang="en-US" b="1" i="1" dirty="0"/>
          </a:p>
          <a:p>
            <a:endParaRPr lang="en-US" dirty="0"/>
          </a:p>
          <a:p>
            <a:r>
              <a:rPr lang="en-US" dirty="0" smtClean="0"/>
              <a:t>. </a:t>
            </a:r>
            <a:r>
              <a:rPr lang="en-US" sz="3300" b="1" i="1" dirty="0">
                <a:solidFill>
                  <a:srgbClr val="FF66CC"/>
                </a:solidFill>
              </a:rPr>
              <a:t>New solutions to </a:t>
            </a:r>
            <a:r>
              <a:rPr lang="en-US" sz="3300" b="1" i="1" dirty="0" smtClean="0">
                <a:solidFill>
                  <a:srgbClr val="FF66CC"/>
                </a:solidFill>
              </a:rPr>
              <a:t>this persistent </a:t>
            </a:r>
            <a:r>
              <a:rPr lang="en-US" sz="3300" b="1" i="1" dirty="0">
                <a:solidFill>
                  <a:srgbClr val="FF66CC"/>
                </a:solidFill>
              </a:rPr>
              <a:t>problem are </a:t>
            </a:r>
            <a:r>
              <a:rPr lang="en-US" sz="3300" b="1" i="1" dirty="0" smtClean="0">
                <a:solidFill>
                  <a:srgbClr val="FF66CC"/>
                </a:solidFill>
              </a:rPr>
              <a:t>needed.</a:t>
            </a:r>
            <a:endParaRPr lang="en-US" sz="3300" b="1" i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43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09490"/>
            <a:ext cx="10515600" cy="556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015"/>
            <a:ext cx="12337366" cy="6969002"/>
          </a:xfrm>
        </p:spPr>
      </p:pic>
      <p:sp>
        <p:nvSpPr>
          <p:cNvPr id="5" name="TextBox 4"/>
          <p:cNvSpPr txBox="1"/>
          <p:nvPr/>
        </p:nvSpPr>
        <p:spPr>
          <a:xfrm flipH="1">
            <a:off x="10522634" y="5992836"/>
            <a:ext cx="1669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THANKS FOR Attention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9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483326"/>
            <a:ext cx="11197046" cy="6374674"/>
          </a:xfrm>
        </p:spPr>
        <p:txBody>
          <a:bodyPr>
            <a:norm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hyponatremia</a:t>
            </a:r>
            <a:r>
              <a:rPr lang="it-IT" sz="2800" b="1" i="1" dirty="0"/>
              <a:t>, </a:t>
            </a:r>
            <a:r>
              <a:rPr lang="it-IT" sz="2800" b="1" i="1" dirty="0">
                <a:solidFill>
                  <a:srgbClr val="FF0000"/>
                </a:solidFill>
              </a:rPr>
              <a:t>hyperkalemia</a:t>
            </a:r>
            <a:r>
              <a:rPr lang="it-IT" sz="2800" b="1" i="1" dirty="0"/>
              <a:t> (in primary </a:t>
            </a:r>
            <a:r>
              <a:rPr lang="it-IT" sz="2800" b="1" i="1" dirty="0" smtClean="0"/>
              <a:t>adrenal</a:t>
            </a:r>
            <a:r>
              <a:rPr lang="en-US" sz="2800" b="1" i="1" dirty="0" smtClean="0"/>
              <a:t>insufficiency [Addison’s disease and </a:t>
            </a:r>
            <a:r>
              <a:rPr lang="en-US" sz="2800" b="1" i="1" dirty="0" smtClean="0"/>
              <a:t>congenital</a:t>
            </a:r>
            <a:r>
              <a:rPr lang="fa-IR" sz="2800" b="1" i="1" dirty="0" smtClean="0"/>
              <a:t> </a:t>
            </a:r>
            <a:r>
              <a:rPr lang="en-US" sz="2800" b="1" i="1" dirty="0" smtClean="0"/>
              <a:t>adrenal </a:t>
            </a:r>
            <a:r>
              <a:rPr lang="en-US" sz="2800" b="1" i="1" dirty="0"/>
              <a:t>hyperplasia]), </a:t>
            </a:r>
            <a:endParaRPr lang="en-US" sz="2800" b="1" i="1" dirty="0" smtClean="0"/>
          </a:p>
          <a:p>
            <a:r>
              <a:rPr lang="en-US" sz="2800" b="1" i="1" dirty="0" smtClean="0"/>
              <a:t>and </a:t>
            </a:r>
            <a:r>
              <a:rPr lang="en-US" sz="2800" b="1" i="1" dirty="0" smtClean="0">
                <a:solidFill>
                  <a:srgbClr val="FF0000"/>
                </a:solidFill>
              </a:rPr>
              <a:t>hypoglycemia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morecommon</a:t>
            </a:r>
            <a:r>
              <a:rPr lang="en-US" sz="2800" b="1" i="1" dirty="0" smtClean="0"/>
              <a:t> in children than in adults)</a:t>
            </a:r>
            <a:endParaRPr lang="it-IT" sz="2800" b="1" i="1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Marked symptoms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absence of hypotension probably signal an </a:t>
            </a:r>
            <a:r>
              <a:rPr lang="en-US" sz="2800" b="1" i="1" dirty="0">
                <a:solidFill>
                  <a:srgbClr val="FF0000"/>
                </a:solidFill>
              </a:rPr>
              <a:t>incipient adrenal crisis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treatment with hydrocortisone and intravenous fluids may avert the development of an actual adrenal crisis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80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65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826107"/>
              </p:ext>
            </p:extLst>
          </p:nvPr>
        </p:nvGraphicFramePr>
        <p:xfrm>
          <a:off x="2414588" y="771525"/>
          <a:ext cx="6910387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3" imgW="5168880" imgH="4552920" progId="Word.Document.12">
                  <p:embed/>
                </p:oleObj>
              </mc:Choice>
              <mc:Fallback>
                <p:oleObj name="Document" r:id="rId3" imgW="5168880" imgH="4552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588" y="771525"/>
                        <a:ext cx="6910387" cy="608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324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Pathophysiological </a:t>
            </a:r>
            <a:r>
              <a:rPr lang="en-US" b="1" i="1" dirty="0" smtClean="0">
                <a:solidFill>
                  <a:srgbClr val="FF0000"/>
                </a:solidFill>
              </a:rPr>
              <a:t>Features: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1240971"/>
            <a:ext cx="11105606" cy="5473338"/>
          </a:xfrm>
        </p:spPr>
        <p:txBody>
          <a:bodyPr>
            <a:normAutofit/>
          </a:bodyPr>
          <a:lstStyle/>
          <a:p>
            <a:r>
              <a:rPr lang="en-US" b="1" i="1" dirty="0"/>
              <a:t>Adrenal crises arise from an absolute or a </a:t>
            </a:r>
            <a:r>
              <a:rPr lang="en-US" b="1" i="1" dirty="0" smtClean="0"/>
              <a:t>relative deficiency </a:t>
            </a:r>
            <a:r>
              <a:rPr lang="en-US" b="1" i="1" dirty="0"/>
              <a:t>of cortisol</a:t>
            </a:r>
            <a:r>
              <a:rPr lang="en-US" b="1" i="1" dirty="0" smtClean="0"/>
              <a:t>,; </a:t>
            </a:r>
            <a:r>
              <a:rPr lang="en-US" b="1" i="1" dirty="0"/>
              <a:t>in that circumstance, there is </a:t>
            </a:r>
            <a:r>
              <a:rPr lang="en-US" b="1" i="1" dirty="0" smtClean="0">
                <a:solidFill>
                  <a:srgbClr val="FF0000"/>
                </a:solidFill>
              </a:rPr>
              <a:t>insufficient</a:t>
            </a:r>
            <a:r>
              <a:rPr lang="fa-IR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tissue glucocorticoid 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activity </a:t>
            </a:r>
            <a:r>
              <a:rPr lang="en-US" b="1" i="1" dirty="0">
                <a:solidFill>
                  <a:srgbClr val="FF0000"/>
                </a:solidFill>
              </a:rPr>
              <a:t>to </a:t>
            </a:r>
            <a:r>
              <a:rPr lang="en-US" b="1" i="1" dirty="0" smtClean="0">
                <a:solidFill>
                  <a:srgbClr val="FF0000"/>
                </a:solidFill>
              </a:rPr>
              <a:t>maintain homeostasis.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b="1" i="1" dirty="0"/>
              <a:t>Cortisol has a circulating </a:t>
            </a:r>
            <a:r>
              <a:rPr lang="en-US" b="1" i="1" dirty="0">
                <a:solidFill>
                  <a:srgbClr val="FF0000"/>
                </a:solidFill>
              </a:rPr>
              <a:t>half-life of 90 minutes</a:t>
            </a:r>
            <a:r>
              <a:rPr lang="en-US" b="1" i="1" dirty="0" smtClean="0"/>
              <a:t>;</a:t>
            </a:r>
            <a:r>
              <a:rPr lang="en-US" b="1" i="1" dirty="0"/>
              <a:t> hence, tissues become deficient </a:t>
            </a:r>
            <a:r>
              <a:rPr lang="en-US" b="1" i="1" dirty="0" smtClean="0"/>
              <a:t>within </a:t>
            </a:r>
            <a:r>
              <a:rPr lang="en-US" b="1" i="1" dirty="0" smtClean="0">
                <a:solidFill>
                  <a:srgbClr val="FF0000"/>
                </a:solidFill>
              </a:rPr>
              <a:t>several </a:t>
            </a:r>
            <a:r>
              <a:rPr lang="en-US" b="1" i="1" dirty="0">
                <a:solidFill>
                  <a:srgbClr val="FF0000"/>
                </a:solidFill>
              </a:rPr>
              <a:t>hours </a:t>
            </a:r>
            <a:r>
              <a:rPr lang="en-US" b="1" i="1" dirty="0"/>
              <a:t>after cortisol </a:t>
            </a:r>
            <a:r>
              <a:rPr lang="en-US" b="1" i="1" dirty="0" smtClean="0"/>
              <a:t>deprivation. </a:t>
            </a:r>
          </a:p>
          <a:p>
            <a:endParaRPr lang="en-US" b="1" i="1" dirty="0" smtClean="0"/>
          </a:p>
          <a:p>
            <a:pPr marL="0" indent="0">
              <a:buNone/>
            </a:pPr>
            <a:endParaRPr lang="en-US" b="1" i="1" dirty="0" smtClean="0"/>
          </a:p>
          <a:p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22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587828"/>
            <a:ext cx="11053354" cy="5969725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physiological </a:t>
            </a:r>
            <a:r>
              <a:rPr lang="en-US" b="1" i="1" dirty="0">
                <a:solidFill>
                  <a:srgbClr val="FF0000"/>
                </a:solidFill>
              </a:rPr>
              <a:t>consequences of </a:t>
            </a:r>
            <a:r>
              <a:rPr lang="en-US" b="1" i="1" dirty="0" smtClean="0">
                <a:solidFill>
                  <a:srgbClr val="FF0000"/>
                </a:solidFill>
              </a:rPr>
              <a:t>cortisol deficiency :</a:t>
            </a:r>
          </a:p>
          <a:p>
            <a:r>
              <a:rPr lang="en-US" b="1" i="1" dirty="0" smtClean="0"/>
              <a:t>start </a:t>
            </a:r>
            <a:r>
              <a:rPr lang="en-US" b="1" i="1" dirty="0"/>
              <a:t>with </a:t>
            </a:r>
            <a:r>
              <a:rPr lang="en-US" b="1" i="1" dirty="0" smtClean="0"/>
              <a:t>loss of </a:t>
            </a:r>
            <a:r>
              <a:rPr lang="en-US" b="1" i="1" dirty="0"/>
              <a:t>the normal suppressive action of endogenous</a:t>
            </a:r>
          </a:p>
          <a:p>
            <a:r>
              <a:rPr lang="en-US" b="1" i="1" dirty="0"/>
              <a:t>glucocorticoids on inflammatory </a:t>
            </a:r>
            <a:r>
              <a:rPr lang="en-US" b="1" i="1" dirty="0" smtClean="0"/>
              <a:t>cytokines               rapid </a:t>
            </a:r>
            <a:r>
              <a:rPr lang="en-US" b="1" i="1" dirty="0"/>
              <a:t>increases in </a:t>
            </a:r>
            <a:r>
              <a:rPr lang="en-US" b="1" i="1" dirty="0" smtClean="0"/>
              <a:t>cytokine levels                  </a:t>
            </a:r>
            <a:r>
              <a:rPr lang="en-US" b="1" i="1" dirty="0" smtClean="0">
                <a:solidFill>
                  <a:srgbClr val="C00000"/>
                </a:solidFill>
              </a:rPr>
              <a:t>fever</a:t>
            </a:r>
            <a:r>
              <a:rPr lang="en-US" b="1" i="1" dirty="0" smtClean="0"/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malaise</a:t>
            </a:r>
            <a:r>
              <a:rPr lang="en-US" b="1" i="1" dirty="0" smtClean="0"/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anorexia</a:t>
            </a:r>
            <a:r>
              <a:rPr lang="en-US" b="1" i="1" dirty="0" smtClean="0"/>
              <a:t>, and </a:t>
            </a:r>
            <a:r>
              <a:rPr lang="en-US" b="1" i="1" dirty="0" smtClean="0">
                <a:solidFill>
                  <a:srgbClr val="FF0000"/>
                </a:solidFill>
              </a:rPr>
              <a:t>bodily pain</a:t>
            </a:r>
            <a:r>
              <a:rPr lang="en-US" b="1" i="1" dirty="0" smtClean="0"/>
              <a:t>.</a:t>
            </a:r>
          </a:p>
          <a:p>
            <a:endParaRPr lang="en-US" b="1" i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altered </a:t>
            </a:r>
            <a:r>
              <a:rPr lang="en-US" b="1" i="1" dirty="0">
                <a:solidFill>
                  <a:srgbClr val="FF0000"/>
                </a:solidFill>
              </a:rPr>
              <a:t>immune-cell</a:t>
            </a:r>
            <a:r>
              <a:rPr lang="en-US" b="1" i="1" dirty="0"/>
              <a:t> populations </a:t>
            </a:r>
            <a:r>
              <a:rPr lang="en-US" b="1" i="1" dirty="0" smtClean="0"/>
              <a:t>              </a:t>
            </a:r>
            <a:r>
              <a:rPr lang="en-US" b="1" i="1" dirty="0" smtClean="0">
                <a:solidFill>
                  <a:srgbClr val="C00000"/>
                </a:solidFill>
              </a:rPr>
              <a:t>neutropenia</a:t>
            </a:r>
            <a:r>
              <a:rPr lang="en-US" b="1" i="1" dirty="0" smtClean="0"/>
              <a:t>,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eosinophilia</a:t>
            </a:r>
            <a:r>
              <a:rPr lang="en-US" b="1" i="1" dirty="0"/>
              <a:t>, and </a:t>
            </a:r>
            <a:r>
              <a:rPr lang="en-US" b="1" i="1" dirty="0" smtClean="0">
                <a:solidFill>
                  <a:srgbClr val="C00000"/>
                </a:solidFill>
              </a:rPr>
              <a:t>lymphocytosis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loss of the </a:t>
            </a:r>
            <a:r>
              <a:rPr lang="en-US" b="1" i="1" dirty="0" smtClean="0">
                <a:solidFill>
                  <a:srgbClr val="FF0000"/>
                </a:solidFill>
              </a:rPr>
              <a:t>synergistic action </a:t>
            </a:r>
            <a:r>
              <a:rPr lang="en-US" b="1" i="1" dirty="0"/>
              <a:t>of cortisol with </a:t>
            </a:r>
            <a:r>
              <a:rPr lang="en-US" b="1" i="1" dirty="0" err="1"/>
              <a:t>catecholamines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on vascular </a:t>
            </a:r>
            <a:r>
              <a:rPr lang="en-US" b="1" i="1" dirty="0" smtClean="0"/>
              <a:t>reactivity               </a:t>
            </a:r>
            <a:r>
              <a:rPr lang="en-US" b="1" i="1" dirty="0" smtClean="0">
                <a:solidFill>
                  <a:srgbClr val="C00000"/>
                </a:solidFill>
              </a:rPr>
              <a:t>vasodilatation</a:t>
            </a:r>
            <a:r>
              <a:rPr lang="en-US" b="1" i="1" dirty="0" smtClean="0"/>
              <a:t> and </a:t>
            </a:r>
            <a:r>
              <a:rPr lang="en-US" b="1" i="1" dirty="0">
                <a:solidFill>
                  <a:srgbClr val="C00000"/>
                </a:solidFill>
              </a:rPr>
              <a:t>hypotension</a:t>
            </a:r>
          </a:p>
          <a:p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710800" y="1766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550331" y="181573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32300" y="14218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17592" y="26495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74719" y="42976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4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891349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hepatic effects </a:t>
            </a:r>
            <a:r>
              <a:rPr lang="en-US" b="1" i="1" dirty="0"/>
              <a:t>on </a:t>
            </a:r>
            <a:r>
              <a:rPr lang="en-US" b="1" i="1" dirty="0" smtClean="0"/>
              <a:t>intermediary metabolism</a:t>
            </a:r>
            <a:r>
              <a:rPr lang="en-US" b="1" i="1" dirty="0"/>
              <a:t>, with reduced </a:t>
            </a:r>
            <a:r>
              <a:rPr lang="en-US" b="1" i="1" dirty="0" smtClean="0"/>
              <a:t>gluconeogenesis              </a:t>
            </a:r>
            <a:r>
              <a:rPr lang="en-US" b="1" i="1" dirty="0" err="1" smtClean="0">
                <a:solidFill>
                  <a:srgbClr val="C00000"/>
                </a:solidFill>
              </a:rPr>
              <a:t>hypoglycemia</a:t>
            </a:r>
            <a:r>
              <a:rPr lang="en-US" b="1" i="1" dirty="0" err="1" smtClean="0"/>
              <a:t>and</a:t>
            </a:r>
            <a:r>
              <a:rPr lang="en-US" b="1" i="1" dirty="0" smtClean="0"/>
              <a:t> </a:t>
            </a:r>
            <a:r>
              <a:rPr lang="en-US" b="1" i="1" dirty="0">
                <a:solidFill>
                  <a:srgbClr val="C00000"/>
                </a:solidFill>
              </a:rPr>
              <a:t>reduced circulating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free fatty acids</a:t>
            </a:r>
            <a:r>
              <a:rPr lang="en-US" b="1" i="1" dirty="0"/>
              <a:t> and </a:t>
            </a:r>
            <a:r>
              <a:rPr lang="en-US" b="1" i="1" dirty="0">
                <a:solidFill>
                  <a:srgbClr val="C00000"/>
                </a:solidFill>
              </a:rPr>
              <a:t>amino </a:t>
            </a:r>
            <a:r>
              <a:rPr lang="en-US" b="1" i="1" dirty="0" smtClean="0">
                <a:solidFill>
                  <a:srgbClr val="C00000"/>
                </a:solidFill>
              </a:rPr>
              <a:t>acids.</a:t>
            </a:r>
          </a:p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cellular </a:t>
            </a:r>
            <a:r>
              <a:rPr lang="en-US" b="1" i="1" dirty="0" smtClean="0">
                <a:solidFill>
                  <a:srgbClr val="FF0000"/>
                </a:solidFill>
              </a:rPr>
              <a:t>level</a:t>
            </a:r>
            <a:r>
              <a:rPr lang="en-US" dirty="0" smtClean="0"/>
              <a:t>: </a:t>
            </a:r>
            <a:r>
              <a:rPr lang="en-US" b="1" i="1" dirty="0"/>
              <a:t>loss of cortisol </a:t>
            </a:r>
            <a:r>
              <a:rPr lang="en-US" b="1" i="1" dirty="0" smtClean="0"/>
              <a:t>depresses the action </a:t>
            </a:r>
            <a:r>
              <a:rPr lang="en-US" b="1" i="1" dirty="0"/>
              <a:t>of activator protein 1 (</a:t>
            </a:r>
            <a:r>
              <a:rPr lang="en-US" b="1" i="1" dirty="0">
                <a:solidFill>
                  <a:srgbClr val="C00000"/>
                </a:solidFill>
              </a:rPr>
              <a:t>AP-1</a:t>
            </a:r>
            <a:r>
              <a:rPr lang="en-US" b="1" i="1" dirty="0"/>
              <a:t>) and nuclear factor </a:t>
            </a:r>
            <a:r>
              <a:rPr lang="en-US" b="1" i="1" dirty="0" err="1"/>
              <a:t>κB</a:t>
            </a:r>
            <a:r>
              <a:rPr lang="en-US" b="1" i="1" dirty="0"/>
              <a:t> (</a:t>
            </a:r>
            <a:r>
              <a:rPr lang="en-US" b="1" i="1" dirty="0">
                <a:solidFill>
                  <a:srgbClr val="C00000"/>
                </a:solidFill>
              </a:rPr>
              <a:t>NF-</a:t>
            </a:r>
            <a:r>
              <a:rPr lang="en-US" b="1" i="1" dirty="0" err="1">
                <a:solidFill>
                  <a:srgbClr val="C00000"/>
                </a:solidFill>
              </a:rPr>
              <a:t>κB</a:t>
            </a:r>
            <a:r>
              <a:rPr lang="en-US" b="1" i="1" dirty="0"/>
              <a:t>)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b="1" i="1" dirty="0" smtClean="0"/>
              <a:t>unfettered</a:t>
            </a:r>
            <a:r>
              <a:rPr lang="en-US" dirty="0" smtClean="0"/>
              <a:t> </a:t>
            </a:r>
            <a:r>
              <a:rPr lang="en-US" b="1" i="1" dirty="0" smtClean="0"/>
              <a:t>activation of </a:t>
            </a:r>
            <a:r>
              <a:rPr lang="en-US" b="1" i="1" dirty="0"/>
              <a:t>genes that produce </a:t>
            </a:r>
            <a:r>
              <a:rPr lang="en-US" b="1" i="1" dirty="0">
                <a:solidFill>
                  <a:srgbClr val="C00000"/>
                </a:solidFill>
              </a:rPr>
              <a:t>inflammatory proteins             lost of normal cortisol inhibition of the binding of NF-</a:t>
            </a:r>
            <a:r>
              <a:rPr lang="en-US" b="1" i="1" dirty="0" err="1">
                <a:solidFill>
                  <a:srgbClr val="C00000"/>
                </a:solidFill>
              </a:rPr>
              <a:t>κB</a:t>
            </a:r>
            <a:r>
              <a:rPr lang="en-US" b="1" i="1" dirty="0">
                <a:solidFill>
                  <a:srgbClr val="C00000"/>
                </a:solidFill>
              </a:rPr>
              <a:t> to the glucocorticoid </a:t>
            </a:r>
            <a:r>
              <a:rPr lang="en-US" b="1" i="1" dirty="0" smtClean="0">
                <a:solidFill>
                  <a:srgbClr val="C00000"/>
                </a:solidFill>
              </a:rPr>
              <a:t>receptor.</a:t>
            </a:r>
            <a:endParaRPr lang="en-US" b="1" i="1" dirty="0">
              <a:solidFill>
                <a:srgbClr val="C00000"/>
              </a:solidFill>
            </a:endParaRPr>
          </a:p>
          <a:p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670663" y="10058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945916" y="29326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392194" y="3343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65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2635</Words>
  <Application>Microsoft Office PowerPoint</Application>
  <PresentationFormat>Widescreen</PresentationFormat>
  <Paragraphs>356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Adobe Caslon Pro</vt:lpstr>
      <vt:lpstr>Arial</vt:lpstr>
      <vt:lpstr>Calibri</vt:lpstr>
      <vt:lpstr>Calibri Light</vt:lpstr>
      <vt:lpstr>Nueva Std</vt:lpstr>
      <vt:lpstr>Office Theme</vt:lpstr>
      <vt:lpstr>Document</vt:lpstr>
      <vt:lpstr>Adrenal Crisis</vt:lpstr>
      <vt:lpstr>Definitions of Adrenal Crisis:</vt:lpstr>
      <vt:lpstr>PowerPoint Presentation</vt:lpstr>
      <vt:lpstr>PowerPoint Presentation</vt:lpstr>
      <vt:lpstr>PowerPoint Presentation</vt:lpstr>
      <vt:lpstr>PowerPoint Presentation</vt:lpstr>
      <vt:lpstr>Pathophysiological Features:</vt:lpstr>
      <vt:lpstr>PowerPoint Presentation</vt:lpstr>
      <vt:lpstr>PowerPoint Presentation</vt:lpstr>
      <vt:lpstr>PowerPoint Presentation</vt:lpstr>
      <vt:lpstr>PowerPoint Presentation</vt:lpstr>
      <vt:lpstr>Epidemiologic Features:</vt:lpstr>
      <vt:lpstr>PowerPoint Presentation</vt:lpstr>
      <vt:lpstr>PowerPoint Presentation</vt:lpstr>
      <vt:lpstr>PowerPoint Presentation</vt:lpstr>
      <vt:lpstr>PowerPoint Presentation</vt:lpstr>
      <vt:lpstr>Events That Precipitate Adrenal Crisis: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Issues:</vt:lpstr>
      <vt:lpstr>PowerPoint Presentation</vt:lpstr>
      <vt:lpstr>Prevention: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Reducing the Incidence of Adrenal Crises:  </vt:lpstr>
      <vt:lpstr>PowerPoint Presentation</vt:lpstr>
      <vt:lpstr>Summary: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Crisis</dc:title>
  <dc:creator>Atefe</dc:creator>
  <cp:lastModifiedBy>Atefe</cp:lastModifiedBy>
  <cp:revision>79</cp:revision>
  <dcterms:created xsi:type="dcterms:W3CDTF">2019-10-20T20:35:35Z</dcterms:created>
  <dcterms:modified xsi:type="dcterms:W3CDTF">2019-10-21T21:11:20Z</dcterms:modified>
</cp:coreProperties>
</file>