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9" r:id="rId5"/>
    <p:sldId id="258" r:id="rId6"/>
    <p:sldId id="274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55" r:id="rId18"/>
    <p:sldId id="270" r:id="rId19"/>
    <p:sldId id="272" r:id="rId20"/>
    <p:sldId id="271" r:id="rId21"/>
    <p:sldId id="275" r:id="rId22"/>
    <p:sldId id="276" r:id="rId23"/>
    <p:sldId id="277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65" r:id="rId35"/>
    <p:sldId id="363" r:id="rId36"/>
    <p:sldId id="364" r:id="rId37"/>
    <p:sldId id="344" r:id="rId38"/>
    <p:sldId id="345" r:id="rId39"/>
    <p:sldId id="346" r:id="rId40"/>
    <p:sldId id="347" r:id="rId41"/>
    <p:sldId id="348" r:id="rId42"/>
    <p:sldId id="34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67" r:id="rId55"/>
    <p:sldId id="360" r:id="rId56"/>
    <p:sldId id="359" r:id="rId57"/>
    <p:sldId id="301" r:id="rId58"/>
    <p:sldId id="302" r:id="rId59"/>
    <p:sldId id="303" r:id="rId60"/>
    <p:sldId id="304" r:id="rId61"/>
    <p:sldId id="305" r:id="rId62"/>
    <p:sldId id="358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20" r:id="rId77"/>
    <p:sldId id="321" r:id="rId78"/>
    <p:sldId id="323" r:id="rId79"/>
    <p:sldId id="322" r:id="rId80"/>
    <p:sldId id="319" r:id="rId81"/>
    <p:sldId id="324" r:id="rId82"/>
    <p:sldId id="325" r:id="rId83"/>
    <p:sldId id="327" r:id="rId84"/>
    <p:sldId id="328" r:id="rId85"/>
    <p:sldId id="329" r:id="rId86"/>
    <p:sldId id="330" r:id="rId87"/>
    <p:sldId id="331" r:id="rId88"/>
    <p:sldId id="340" r:id="rId89"/>
    <p:sldId id="334" r:id="rId90"/>
    <p:sldId id="333" r:id="rId91"/>
    <p:sldId id="335" r:id="rId92"/>
    <p:sldId id="337" r:id="rId93"/>
    <p:sldId id="341" r:id="rId94"/>
    <p:sldId id="342" r:id="rId95"/>
    <p:sldId id="343" r:id="rId96"/>
    <p:sldId id="366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4DEB-D2B1-4F13-BA2B-FA33F2F7D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Pheochromocytoma   and Paraganglioma</a:t>
            </a:r>
            <a:br>
              <a:rPr lang="en-US" dirty="0"/>
            </a:br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C1648-0801-4687-A17B-BD83AF093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new </a:t>
            </a:r>
            <a:r>
              <a:rPr lang="en-US" dirty="0" err="1">
                <a:solidFill>
                  <a:schemeClr val="tx1"/>
                </a:solidFill>
              </a:rPr>
              <a:t>england</a:t>
            </a:r>
            <a:r>
              <a:rPr lang="en-US" dirty="0">
                <a:solidFill>
                  <a:schemeClr val="tx1"/>
                </a:solidFill>
              </a:rPr>
              <a:t> journal of medicine</a:t>
            </a:r>
          </a:p>
          <a:p>
            <a:r>
              <a:rPr lang="en-US" dirty="0">
                <a:solidFill>
                  <a:schemeClr val="tx1"/>
                </a:solidFill>
              </a:rPr>
              <a:t>2019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7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F707-5585-4EC8-B52A-325C75A8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3621-58FA-44AD-A371-B606D745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14399"/>
            <a:ext cx="10491746" cy="583625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In addition, </a:t>
            </a:r>
            <a:r>
              <a:rPr lang="en-US" b="1" dirty="0">
                <a:solidFill>
                  <a:srgbClr val="FF0000"/>
                </a:solidFill>
              </a:rPr>
              <a:t>asymptomatic</a:t>
            </a:r>
            <a:r>
              <a:rPr lang="en-US" b="1" dirty="0"/>
              <a:t> cases of pheochromocytoma and paraganglioma are increasingly being discovered on the basis of </a:t>
            </a:r>
            <a:r>
              <a:rPr lang="en-US" b="1" dirty="0">
                <a:solidFill>
                  <a:srgbClr val="FF0000"/>
                </a:solidFill>
              </a:rPr>
              <a:t>family</a:t>
            </a:r>
            <a:r>
              <a:rPr lang="en-US" b="1" dirty="0"/>
              <a:t> and g</a:t>
            </a:r>
            <a:r>
              <a:rPr lang="en-US" b="1" dirty="0">
                <a:solidFill>
                  <a:srgbClr val="FF0000"/>
                </a:solidFill>
              </a:rPr>
              <a:t>ermline ­mutation </a:t>
            </a:r>
            <a:r>
              <a:rPr lang="en-US" b="1" dirty="0"/>
              <a:t>testing. 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The approach </a:t>
            </a:r>
            <a:r>
              <a:rPr lang="en-US" b="1" dirty="0"/>
              <a:t>to making a diagnosis may differ from </a:t>
            </a:r>
            <a:r>
              <a:rPr lang="en-US" b="1" dirty="0">
                <a:solidFill>
                  <a:srgbClr val="FF0000"/>
                </a:solidFill>
              </a:rPr>
              <a:t>center to center</a:t>
            </a:r>
            <a:r>
              <a:rPr lang="en-US" b="1" dirty="0"/>
              <a:t>, but a consensus approach is shown in Table 1.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diagnosis</a:t>
            </a:r>
            <a:r>
              <a:rPr lang="en-US" b="1" dirty="0"/>
              <a:t> of pheochromocytoma or paraganglioma requires both proof of excessive release of </a:t>
            </a:r>
            <a:r>
              <a:rPr lang="en-US" b="1" dirty="0">
                <a:solidFill>
                  <a:srgbClr val="FF0000"/>
                </a:solidFill>
              </a:rPr>
              <a:t>catecholamines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anatomical</a:t>
            </a:r>
            <a:r>
              <a:rPr lang="en-US" b="1" dirty="0"/>
              <a:t> documentation of the tumor.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An increase in plasma </a:t>
            </a:r>
            <a:r>
              <a:rPr lang="en-US" b="1" dirty="0">
                <a:solidFill>
                  <a:srgbClr val="FF0000"/>
                </a:solidFill>
              </a:rPr>
              <a:t>fractionated </a:t>
            </a:r>
            <a:r>
              <a:rPr lang="en-US" b="1" dirty="0" err="1">
                <a:solidFill>
                  <a:srgbClr val="FF0000"/>
                </a:solidFill>
              </a:rPr>
              <a:t>metanephrines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</a:t>
            </a:r>
            <a:r>
              <a:rPr lang="en-US" b="1" dirty="0" err="1"/>
              <a:t>metanephrine</a:t>
            </a:r>
            <a:r>
              <a:rPr lang="en-US" b="1" dirty="0"/>
              <a:t> and normetanephrine) has a mean </a:t>
            </a:r>
            <a:r>
              <a:rPr lang="en-US" b="1" dirty="0">
                <a:solidFill>
                  <a:srgbClr val="FF0000"/>
                </a:solidFill>
              </a:rPr>
              <a:t>sensitivity</a:t>
            </a:r>
            <a:r>
              <a:rPr lang="en-US" b="1" dirty="0"/>
              <a:t> of </a:t>
            </a:r>
            <a:r>
              <a:rPr lang="en-US" b="1" dirty="0">
                <a:solidFill>
                  <a:srgbClr val="00B0F0"/>
                </a:solidFill>
              </a:rPr>
              <a:t>97%</a:t>
            </a:r>
            <a:r>
              <a:rPr lang="en-US" b="1" dirty="0"/>
              <a:t> and a </a:t>
            </a:r>
            <a:r>
              <a:rPr lang="en-US" b="1" dirty="0">
                <a:solidFill>
                  <a:srgbClr val="FF0000"/>
                </a:solidFill>
              </a:rPr>
              <a:t>specificity </a:t>
            </a:r>
            <a:r>
              <a:rPr lang="en-US" b="1" dirty="0"/>
              <a:t>of </a:t>
            </a:r>
            <a:r>
              <a:rPr lang="en-US" b="1" dirty="0">
                <a:solidFill>
                  <a:srgbClr val="00B0F0"/>
                </a:solidFill>
              </a:rPr>
              <a:t>93%</a:t>
            </a:r>
            <a:r>
              <a:rPr lang="en-US" b="1" dirty="0"/>
              <a:t> across </a:t>
            </a:r>
            <a:r>
              <a:rPr lang="en-US" b="1" dirty="0">
                <a:solidFill>
                  <a:srgbClr val="FF0000"/>
                </a:solidFill>
              </a:rPr>
              <a:t>15 studies.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6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1F42-49EE-45AC-906C-CFE86327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76DF-BA97-4AD1-8790-D99B14E7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163" y="999877"/>
            <a:ext cx="9923228" cy="524388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In contrast, measurement of fractionated catecholamines (</a:t>
            </a:r>
            <a:r>
              <a:rPr lang="en-US" b="1" dirty="0">
                <a:solidFill>
                  <a:srgbClr val="FF0000"/>
                </a:solidFill>
              </a:rPr>
              <a:t>epinephrine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norepinephrine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dopamin</a:t>
            </a:r>
            <a:r>
              <a:rPr lang="en-US" b="1" dirty="0"/>
              <a:t>e) is </a:t>
            </a:r>
            <a:r>
              <a:rPr lang="en-US" b="1" dirty="0">
                <a:solidFill>
                  <a:srgbClr val="00B0F0"/>
                </a:solidFill>
              </a:rPr>
              <a:t>less sensitive</a:t>
            </a:r>
            <a:r>
              <a:rPr lang="en-US" b="1" dirty="0"/>
              <a:t>, but clearly elevated values </a:t>
            </a:r>
            <a:r>
              <a:rPr lang="en-US" b="1" dirty="0">
                <a:solidFill>
                  <a:srgbClr val="00B0F0"/>
                </a:solidFill>
              </a:rPr>
              <a:t>(&gt;2</a:t>
            </a:r>
            <a:r>
              <a:rPr lang="en-US" b="1" dirty="0"/>
              <a:t> times the </a:t>
            </a:r>
            <a:r>
              <a:rPr lang="en-US" b="1" dirty="0">
                <a:solidFill>
                  <a:srgbClr val="FF0000"/>
                </a:solidFill>
              </a:rPr>
              <a:t>upper limit </a:t>
            </a:r>
            <a:r>
              <a:rPr lang="en-US" b="1" dirty="0"/>
              <a:t>of the normal range) are also </a:t>
            </a:r>
            <a:r>
              <a:rPr lang="en-US" b="1" dirty="0">
                <a:solidFill>
                  <a:srgbClr val="FF0000"/>
                </a:solidFill>
              </a:rPr>
              <a:t>diagnostic</a:t>
            </a:r>
            <a:r>
              <a:rPr lang="en-US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However, </a:t>
            </a:r>
            <a:r>
              <a:rPr lang="en-US" b="1" dirty="0">
                <a:solidFill>
                  <a:srgbClr val="FF0000"/>
                </a:solidFill>
              </a:rPr>
              <a:t>mild elevations </a:t>
            </a:r>
            <a:r>
              <a:rPr lang="en-US" b="1" dirty="0"/>
              <a:t>in the levels of </a:t>
            </a:r>
            <a:r>
              <a:rPr lang="en-US" b="1" dirty="0">
                <a:solidFill>
                  <a:srgbClr val="FF0000"/>
                </a:solidFill>
              </a:rPr>
              <a:t>fractionated meta </a:t>
            </a:r>
            <a:r>
              <a:rPr lang="en-US" b="1" dirty="0" err="1">
                <a:solidFill>
                  <a:srgbClr val="FF0000"/>
                </a:solidFill>
              </a:rPr>
              <a:t>nephrines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and catecholamines in plasma and urine are common in persons who </a:t>
            </a:r>
            <a:r>
              <a:rPr lang="en-US" b="1" dirty="0">
                <a:solidFill>
                  <a:srgbClr val="FF0000"/>
                </a:solidFill>
              </a:rPr>
              <a:t>do not </a:t>
            </a:r>
            <a:r>
              <a:rPr lang="en-US" b="1" dirty="0"/>
              <a:t>have pheochromocytoma. </a:t>
            </a:r>
            <a:r>
              <a:rPr lang="en-US" b="1" dirty="0">
                <a:solidFill>
                  <a:srgbClr val="FF0000"/>
                </a:solidFill>
              </a:rPr>
              <a:t>Medications</a:t>
            </a:r>
            <a:r>
              <a:rPr lang="en-US" b="1" dirty="0"/>
              <a:t> (e.g</a:t>
            </a:r>
            <a:r>
              <a:rPr lang="en-US" b="1" dirty="0">
                <a:solidFill>
                  <a:srgbClr val="00B0F0"/>
                </a:solidFill>
              </a:rPr>
              <a:t>., tricyclic </a:t>
            </a:r>
            <a:r>
              <a:rPr lang="en-US" b="1" dirty="0"/>
              <a:t>antidepressants, </a:t>
            </a:r>
            <a:r>
              <a:rPr lang="en-US" b="1" dirty="0">
                <a:solidFill>
                  <a:srgbClr val="00B0F0"/>
                </a:solidFill>
              </a:rPr>
              <a:t>antipsychotic </a:t>
            </a:r>
            <a:r>
              <a:rPr lang="en-US" b="1" dirty="0"/>
              <a:t>agents, </a:t>
            </a:r>
            <a:r>
              <a:rPr lang="en-US" b="1" dirty="0">
                <a:solidFill>
                  <a:srgbClr val="FF0000"/>
                </a:solidFill>
              </a:rPr>
              <a:t>serotonin</a:t>
            </a:r>
            <a:r>
              <a:rPr lang="en-US" b="1" dirty="0"/>
              <a:t> ­reuptake or </a:t>
            </a:r>
            <a:r>
              <a:rPr lang="en-US" b="1" dirty="0">
                <a:solidFill>
                  <a:srgbClr val="00B0F0"/>
                </a:solidFill>
              </a:rPr>
              <a:t>norepinephrine </a:t>
            </a:r>
            <a:r>
              <a:rPr lang="en-US" b="1" dirty="0"/>
              <a:t>reuptake inhibitors, and </a:t>
            </a:r>
            <a:r>
              <a:rPr lang="en-US" b="1" dirty="0">
                <a:solidFill>
                  <a:srgbClr val="00B0F0"/>
                </a:solidFill>
              </a:rPr>
              <a:t>levodopa</a:t>
            </a:r>
            <a:r>
              <a:rPr lang="en-US" b="1" dirty="0"/>
              <a:t>) could cause elevations in endogenous catecholamines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30723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928A-F274-483D-B935-5A7BCC26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97E6F-781F-46A6-AA8E-0BDA1D51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88111"/>
            <a:ext cx="9601200" cy="5343277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clinical circumstances (e.g., </a:t>
            </a:r>
            <a:r>
              <a:rPr lang="en-US" sz="2400" b="1" dirty="0">
                <a:solidFill>
                  <a:srgbClr val="00B0F0"/>
                </a:solidFill>
              </a:rPr>
              <a:t>acute illness</a:t>
            </a:r>
            <a:r>
              <a:rPr lang="en-US" sz="2400" b="1" dirty="0"/>
              <a:t>) could lead to </a:t>
            </a:r>
            <a:r>
              <a:rPr lang="en-US" sz="2400" b="1" dirty="0">
                <a:solidFill>
                  <a:srgbClr val="FF0000"/>
                </a:solidFill>
              </a:rPr>
              <a:t>false </a:t>
            </a:r>
            <a:r>
              <a:rPr lang="en-US" sz="2400" b="1" dirty="0"/>
              <a:t>positive test results.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To effectively screen for catechol amine­ secreting tumors, </a:t>
            </a:r>
            <a:r>
              <a:rPr lang="en-US" sz="2400" b="1" dirty="0">
                <a:solidFill>
                  <a:srgbClr val="FF0000"/>
                </a:solidFill>
              </a:rPr>
              <a:t>tricyclic</a:t>
            </a:r>
            <a:r>
              <a:rPr lang="en-US" sz="2400" b="1" dirty="0"/>
              <a:t> antidepressants and other </a:t>
            </a:r>
            <a:r>
              <a:rPr lang="en-US" sz="2400" b="1" dirty="0">
                <a:solidFill>
                  <a:srgbClr val="FF0000"/>
                </a:solidFill>
              </a:rPr>
              <a:t>psychoactive</a:t>
            </a:r>
            <a:r>
              <a:rPr lang="en-US" sz="2400" b="1" dirty="0"/>
              <a:t> agents should be tapered and discontinued at </a:t>
            </a:r>
            <a:r>
              <a:rPr lang="en-US" sz="2400" b="1" dirty="0">
                <a:solidFill>
                  <a:srgbClr val="FF0000"/>
                </a:solidFill>
              </a:rPr>
              <a:t>least 2 weeks </a:t>
            </a:r>
            <a:r>
              <a:rPr lang="en-US" sz="2400" b="1" dirty="0"/>
              <a:t>before any hormonal assessments are performed.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37866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10AD-C6D8-4622-8306-5328EFC3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00932"/>
            <a:ext cx="9601200" cy="18486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F5E9-540B-43B3-8274-542D3F28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42838"/>
            <a:ext cx="10300915" cy="594757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For medical </a:t>
            </a:r>
            <a:r>
              <a:rPr lang="en-US" b="1" dirty="0">
                <a:solidFill>
                  <a:srgbClr val="FF0000"/>
                </a:solidFill>
              </a:rPr>
              <a:t>imaging</a:t>
            </a:r>
            <a:r>
              <a:rPr lang="en-US" b="1" dirty="0"/>
              <a:t> of pheochromocytoma or paraganglioma (Table 1), </a:t>
            </a:r>
            <a:r>
              <a:rPr lang="en-US" b="1" dirty="0">
                <a:solidFill>
                  <a:srgbClr val="FF0000"/>
                </a:solidFill>
              </a:rPr>
              <a:t>three </a:t>
            </a:r>
            <a:r>
              <a:rPr lang="en-US" b="1" dirty="0"/>
              <a:t>scenarios must be considered: 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00B0F0"/>
                </a:solidFill>
              </a:rPr>
              <a:t>first</a:t>
            </a:r>
            <a:r>
              <a:rPr lang="en-US" b="1" dirty="0"/>
              <a:t>, typical </a:t>
            </a:r>
            <a:r>
              <a:rPr lang="en-US" b="1" dirty="0">
                <a:solidFill>
                  <a:srgbClr val="FF0000"/>
                </a:solidFill>
              </a:rPr>
              <a:t>symptoms</a:t>
            </a:r>
            <a:r>
              <a:rPr lang="en-US" b="1" dirty="0"/>
              <a:t> combined with clearly </a:t>
            </a:r>
            <a:r>
              <a:rPr lang="en-US" b="1" dirty="0">
                <a:solidFill>
                  <a:srgbClr val="FF0000"/>
                </a:solidFill>
              </a:rPr>
              <a:t>elevated </a:t>
            </a:r>
            <a:r>
              <a:rPr lang="en-US" b="1" dirty="0" err="1">
                <a:solidFill>
                  <a:srgbClr val="FF0000"/>
                </a:solidFill>
              </a:rPr>
              <a:t>metanephrine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or catecholamine levels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second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incidental</a:t>
            </a:r>
            <a:r>
              <a:rPr lang="en-US" b="1" dirty="0"/>
              <a:t> detection of an </a:t>
            </a:r>
            <a:r>
              <a:rPr lang="en-US" b="1" dirty="0">
                <a:solidFill>
                  <a:srgbClr val="FF0000"/>
                </a:solidFill>
              </a:rPr>
              <a:t>adrenal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retroperitoneal </a:t>
            </a:r>
            <a:r>
              <a:rPr lang="en-US" b="1" dirty="0"/>
              <a:t>mass; 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third</a:t>
            </a:r>
            <a:r>
              <a:rPr lang="en-US" b="1" dirty="0"/>
              <a:t>, a germline </a:t>
            </a:r>
            <a:r>
              <a:rPr lang="en-US" b="1" dirty="0">
                <a:solidFill>
                  <a:srgbClr val="FF0000"/>
                </a:solidFill>
              </a:rPr>
              <a:t>mutation</a:t>
            </a:r>
            <a:r>
              <a:rPr lang="en-US" b="1" dirty="0"/>
              <a:t> in a susceptibility gene on molecular </a:t>
            </a:r>
            <a:r>
              <a:rPr lang="en-US" b="1" dirty="0">
                <a:solidFill>
                  <a:srgbClr val="FF0000"/>
                </a:solidFill>
              </a:rPr>
              <a:t>genetic testing </a:t>
            </a:r>
            <a:r>
              <a:rPr lang="en-US" b="1" dirty="0"/>
              <a:t>and the associated </a:t>
            </a:r>
            <a:r>
              <a:rPr lang="en-US" b="1" dirty="0">
                <a:solidFill>
                  <a:srgbClr val="FF0000"/>
                </a:solidFill>
              </a:rPr>
              <a:t>syndrome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146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1136-F323-46A6-982A-247E255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CBF5A-360C-48A8-BB8F-A54F888A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3183"/>
            <a:ext cx="10173694" cy="5744817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In scenario 1</a:t>
            </a:r>
            <a:r>
              <a:rPr lang="en-US" sz="2400" b="1" dirty="0"/>
              <a:t>, the tumor has to be localized by means of either </a:t>
            </a:r>
            <a:r>
              <a:rPr lang="en-US" sz="2400" b="1" dirty="0" err="1"/>
              <a:t>contrast­enhanced</a:t>
            </a:r>
            <a:r>
              <a:rPr lang="en-US" sz="2400" b="1" dirty="0"/>
              <a:t> computed tomography (</a:t>
            </a:r>
            <a:r>
              <a:rPr lang="en-US" sz="2400" b="1" dirty="0">
                <a:solidFill>
                  <a:srgbClr val="FF0000"/>
                </a:solidFill>
              </a:rPr>
              <a:t>CT</a:t>
            </a:r>
            <a:r>
              <a:rPr lang="en-US" sz="2400" b="1" dirty="0"/>
              <a:t>) or </a:t>
            </a:r>
            <a:r>
              <a:rPr lang="en-US" sz="2400" b="1" dirty="0">
                <a:solidFill>
                  <a:srgbClr val="FF0000"/>
                </a:solidFill>
              </a:rPr>
              <a:t>T2 ­weighted</a:t>
            </a:r>
            <a:r>
              <a:rPr lang="en-US" sz="2400" b="1" dirty="0"/>
              <a:t> magnetic resonance imaging (</a:t>
            </a:r>
            <a:r>
              <a:rPr lang="en-US" sz="2400" b="1" dirty="0">
                <a:solidFill>
                  <a:srgbClr val="FF0000"/>
                </a:solidFill>
              </a:rPr>
              <a:t>MRI</a:t>
            </a:r>
            <a:r>
              <a:rPr lang="en-US" sz="2400" b="1" dirty="0"/>
              <a:t>).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Standard imaging includes the entire </a:t>
            </a:r>
            <a:r>
              <a:rPr lang="en-US" sz="2400" b="1" dirty="0">
                <a:solidFill>
                  <a:srgbClr val="FF0000"/>
                </a:solidFill>
              </a:rPr>
              <a:t>retroperitoneum</a:t>
            </a:r>
            <a:r>
              <a:rPr lang="en-US" sz="2400" b="1" dirty="0"/>
              <a:t>, since nearly </a:t>
            </a:r>
            <a:r>
              <a:rPr lang="en-US" sz="2400" b="1" dirty="0">
                <a:solidFill>
                  <a:srgbClr val="7030A0"/>
                </a:solidFill>
              </a:rPr>
              <a:t>all </a:t>
            </a:r>
            <a:r>
              <a:rPr lang="en-US" sz="2400" b="1" dirty="0"/>
              <a:t>extra adrenal, </a:t>
            </a:r>
            <a:r>
              <a:rPr lang="en-US" sz="2400" b="1" dirty="0">
                <a:solidFill>
                  <a:srgbClr val="7030A0"/>
                </a:solidFill>
              </a:rPr>
              <a:t>catecholamine secreting </a:t>
            </a:r>
            <a:r>
              <a:rPr lang="en-US" sz="2400" b="1" dirty="0"/>
              <a:t>tumors are </a:t>
            </a:r>
            <a:r>
              <a:rPr lang="en-US" sz="2400" b="1" dirty="0">
                <a:solidFill>
                  <a:srgbClr val="FF0000"/>
                </a:solidFill>
              </a:rPr>
              <a:t>located</a:t>
            </a:r>
            <a:r>
              <a:rPr lang="en-US" sz="2400" b="1" dirty="0"/>
              <a:t> in the </a:t>
            </a:r>
            <a:r>
              <a:rPr lang="en-US" sz="2400" b="1" dirty="0">
                <a:solidFill>
                  <a:srgbClr val="FF0000"/>
                </a:solidFill>
              </a:rPr>
              <a:t>retroperitoneum</a:t>
            </a:r>
            <a:r>
              <a:rPr lang="en-US" sz="2400" b="1" dirty="0"/>
              <a:t> rather than in the pelvis or thorax.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In scenario 2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CT without </a:t>
            </a:r>
            <a:r>
              <a:rPr lang="en-US" sz="2400" b="1" dirty="0"/>
              <a:t>contrast material is important, because when CT attenuation is </a:t>
            </a:r>
            <a:r>
              <a:rPr lang="en-US" sz="2400" b="1" dirty="0">
                <a:solidFill>
                  <a:srgbClr val="FF0000"/>
                </a:solidFill>
              </a:rPr>
              <a:t>10 Hounsfield </a:t>
            </a:r>
            <a:r>
              <a:rPr lang="en-US" sz="2400" b="1" dirty="0"/>
              <a:t>units or less, a </a:t>
            </a:r>
            <a:r>
              <a:rPr lang="en-US" sz="2400" b="1" dirty="0">
                <a:solidFill>
                  <a:srgbClr val="FF0000"/>
                </a:solidFill>
              </a:rPr>
              <a:t>lipid ­rich </a:t>
            </a:r>
            <a:r>
              <a:rPr lang="en-US" sz="2400" b="1" dirty="0"/>
              <a:t>mass is present, which </a:t>
            </a:r>
            <a:r>
              <a:rPr lang="en-US" sz="2400" b="1" dirty="0">
                <a:solidFill>
                  <a:srgbClr val="7030A0"/>
                </a:solidFill>
              </a:rPr>
              <a:t>rules out</a:t>
            </a:r>
            <a:r>
              <a:rPr lang="en-US" sz="2400" b="1" dirty="0"/>
              <a:t> the diagnosis of </a:t>
            </a:r>
            <a:r>
              <a:rPr lang="en-US" sz="2400" b="1" dirty="0">
                <a:solidFill>
                  <a:srgbClr val="FF0000"/>
                </a:solidFill>
              </a:rPr>
              <a:t>pheochromocytoma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paraganglioma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biochemical </a:t>
            </a:r>
            <a:r>
              <a:rPr lang="en-US" sz="2400" b="1" dirty="0"/>
              <a:t>testing is </a:t>
            </a:r>
            <a:r>
              <a:rPr lang="en-US" sz="2400" b="1" dirty="0">
                <a:solidFill>
                  <a:srgbClr val="FF0000"/>
                </a:solidFill>
              </a:rPr>
              <a:t>not needed 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0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1B65-1D03-423B-8688-2A0FEAB3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12250"/>
            <a:ext cx="9601200" cy="7355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7F1A-0A55-40C9-8161-27E69BD1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017767"/>
            <a:ext cx="10292963" cy="5840233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For masses with CT attenuation of </a:t>
            </a:r>
            <a:r>
              <a:rPr lang="en-US" b="1" dirty="0">
                <a:solidFill>
                  <a:srgbClr val="FF0000"/>
                </a:solidFill>
              </a:rPr>
              <a:t>more </a:t>
            </a:r>
            <a:r>
              <a:rPr lang="en-US" b="1" dirty="0"/>
              <a:t>than 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dirty="0"/>
              <a:t> Hounsfield units, </a:t>
            </a:r>
            <a:r>
              <a:rPr lang="en-US" b="1" dirty="0">
                <a:solidFill>
                  <a:srgbClr val="FF0000"/>
                </a:solidFill>
              </a:rPr>
              <a:t>biochemical </a:t>
            </a:r>
            <a:r>
              <a:rPr lang="en-US" b="1" dirty="0"/>
              <a:t>testing must be performed.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When </a:t>
            </a:r>
            <a:r>
              <a:rPr lang="en-US" b="1" dirty="0">
                <a:solidFill>
                  <a:srgbClr val="FF0000"/>
                </a:solidFill>
              </a:rPr>
              <a:t>biochemical</a:t>
            </a:r>
            <a:r>
              <a:rPr lang="en-US" b="1" dirty="0"/>
              <a:t> testing is </a:t>
            </a:r>
            <a:r>
              <a:rPr lang="en-US" b="1" dirty="0">
                <a:solidFill>
                  <a:srgbClr val="FF0000"/>
                </a:solidFill>
              </a:rPr>
              <a:t>abnormal,</a:t>
            </a:r>
            <a:r>
              <a:rPr lang="en-US" b="1" dirty="0"/>
              <a:t> cross­ sectional imaging with contrast -­enhanced </a:t>
            </a:r>
            <a:r>
              <a:rPr lang="en-US" b="1" dirty="0">
                <a:solidFill>
                  <a:srgbClr val="FF0000"/>
                </a:solidFill>
              </a:rPr>
              <a:t>CT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0000"/>
                </a:solidFill>
              </a:rPr>
              <a:t>MRI</a:t>
            </a:r>
            <a:r>
              <a:rPr lang="en-US" b="1" dirty="0"/>
              <a:t> is indicated.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For scenario 3</a:t>
            </a:r>
            <a:r>
              <a:rPr lang="en-US" b="1" dirty="0"/>
              <a:t>, see the discussion below on the care of </a:t>
            </a:r>
            <a:r>
              <a:rPr lang="en-US" b="1" dirty="0">
                <a:solidFill>
                  <a:srgbClr val="FF0000"/>
                </a:solidFill>
              </a:rPr>
              <a:t>asymptomatic germline </a:t>
            </a:r>
            <a:r>
              <a:rPr lang="en-US" b="1" dirty="0"/>
              <a:t>mutation carriers and relatives.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15058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50C3-610E-49F9-BA10-E08673F3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88397"/>
            <a:ext cx="9601200" cy="97403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0F7C-DD02-477A-B3F0-92B455A38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71277"/>
            <a:ext cx="10515600" cy="5971429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i="1" dirty="0"/>
              <a:t>Once a pheochromocytoma or paraganglioma has been </a:t>
            </a:r>
            <a:r>
              <a:rPr lang="en-US" b="1" i="1" dirty="0">
                <a:solidFill>
                  <a:srgbClr val="FF0000"/>
                </a:solidFill>
              </a:rPr>
              <a:t>identified,</a:t>
            </a:r>
            <a:r>
              <a:rPr lang="en-US" b="1" i="1" dirty="0"/>
              <a:t> the need for additional </a:t>
            </a:r>
            <a:r>
              <a:rPr lang="en-US" b="1" i="1" dirty="0">
                <a:solidFill>
                  <a:srgbClr val="FF0000"/>
                </a:solidFill>
              </a:rPr>
              <a:t>total body imaging </a:t>
            </a:r>
            <a:r>
              <a:rPr lang="en-US" b="1" i="1" dirty="0"/>
              <a:t>is </a:t>
            </a:r>
            <a:r>
              <a:rPr lang="en-US" b="1" i="1" dirty="0">
                <a:solidFill>
                  <a:srgbClr val="FF0000"/>
                </a:solidFill>
              </a:rPr>
              <a:t>questionable</a:t>
            </a:r>
            <a:r>
              <a:rPr lang="en-US" b="1" i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i="1" dirty="0">
                <a:solidFill>
                  <a:srgbClr val="FF0000"/>
                </a:solidFill>
              </a:rPr>
              <a:t>Functional</a:t>
            </a:r>
            <a:r>
              <a:rPr lang="en-US" b="1" i="1" dirty="0"/>
              <a:t>  imaging (e.g., </a:t>
            </a:r>
            <a:r>
              <a:rPr lang="en-US" b="1" i="1" dirty="0">
                <a:solidFill>
                  <a:srgbClr val="FF0000"/>
                </a:solidFill>
              </a:rPr>
              <a:t>scintigraphy</a:t>
            </a:r>
            <a:r>
              <a:rPr lang="en-US" b="1" i="1" dirty="0"/>
              <a:t> with 123I­labeled </a:t>
            </a:r>
            <a:r>
              <a:rPr lang="en-US" b="1" i="1" dirty="0" err="1"/>
              <a:t>metaiodo</a:t>
            </a:r>
            <a:r>
              <a:rPr lang="en-US" b="1" i="1" dirty="0"/>
              <a:t> benzyl guanidine [</a:t>
            </a:r>
            <a:r>
              <a:rPr lang="en-US" b="1" i="1" dirty="0">
                <a:solidFill>
                  <a:srgbClr val="FF0000"/>
                </a:solidFill>
              </a:rPr>
              <a:t>MIBG</a:t>
            </a:r>
            <a:r>
              <a:rPr lang="en-US" b="1" i="1" dirty="0"/>
              <a:t>] or positron ­emission tomography [</a:t>
            </a:r>
            <a:r>
              <a:rPr lang="en-US" b="1" i="1" dirty="0">
                <a:solidFill>
                  <a:srgbClr val="FF0000"/>
                </a:solidFill>
              </a:rPr>
              <a:t>PET</a:t>
            </a:r>
            <a:r>
              <a:rPr lang="en-US" b="1" i="1" dirty="0"/>
              <a:t>]–CT with </a:t>
            </a:r>
            <a:r>
              <a:rPr lang="en-US" b="1" i="1" dirty="0">
                <a:solidFill>
                  <a:srgbClr val="FF0000"/>
                </a:solidFill>
              </a:rPr>
              <a:t>68Ga-­labeled </a:t>
            </a:r>
            <a:r>
              <a:rPr lang="en-US" b="1" i="1" dirty="0"/>
              <a:t>1,4,7,10 ­tetraazacyclododecane–1,4,7,10­tetraacetic acid–</a:t>
            </a:r>
            <a:r>
              <a:rPr lang="en-US" b="1" i="1" dirty="0" err="1"/>
              <a:t>octreotate</a:t>
            </a:r>
            <a:r>
              <a:rPr lang="en-US" b="1" i="1" dirty="0"/>
              <a:t> [</a:t>
            </a:r>
            <a:r>
              <a:rPr lang="en-US" b="1" i="1" dirty="0">
                <a:solidFill>
                  <a:srgbClr val="FF0000"/>
                </a:solidFill>
              </a:rPr>
              <a:t>DOTATATE</a:t>
            </a:r>
            <a:r>
              <a:rPr lang="en-US" b="1" i="1" dirty="0"/>
              <a:t>] or 18F­labeled </a:t>
            </a:r>
            <a:r>
              <a:rPr lang="en-US" b="1" i="1" dirty="0" err="1"/>
              <a:t>l­di</a:t>
            </a:r>
            <a:r>
              <a:rPr lang="en-US" b="1" i="1" dirty="0"/>
              <a:t> </a:t>
            </a:r>
            <a:r>
              <a:rPr lang="en-US" b="1" i="1" dirty="0" err="1"/>
              <a:t>hydroxyphenylalanine</a:t>
            </a:r>
            <a:r>
              <a:rPr lang="en-US" b="1" i="1" dirty="0"/>
              <a:t> [</a:t>
            </a:r>
            <a:r>
              <a:rPr lang="en-US" b="1" i="1" dirty="0" err="1">
                <a:solidFill>
                  <a:srgbClr val="FF0000"/>
                </a:solidFill>
              </a:rPr>
              <a:t>l-DOPA</a:t>
            </a:r>
            <a:r>
              <a:rPr lang="en-US" b="1" i="1" dirty="0"/>
              <a:t>]) is </a:t>
            </a:r>
            <a:r>
              <a:rPr lang="en-US" b="1" i="1" dirty="0">
                <a:solidFill>
                  <a:srgbClr val="FF0000"/>
                </a:solidFill>
              </a:rPr>
              <a:t>very effective </a:t>
            </a:r>
            <a:r>
              <a:rPr lang="en-US" b="1" i="1" dirty="0"/>
              <a:t>in localizing </a:t>
            </a:r>
            <a:r>
              <a:rPr lang="en-US" b="1" i="1" dirty="0">
                <a:solidFill>
                  <a:srgbClr val="FF0000"/>
                </a:solidFill>
              </a:rPr>
              <a:t>pheochromocytomas </a:t>
            </a:r>
            <a:r>
              <a:rPr lang="en-US" b="1" i="1" dirty="0"/>
              <a:t>and paragangliomas (Fig. 1).</a:t>
            </a:r>
            <a:endParaRPr lang="fa-IR" b="1" i="1" dirty="0"/>
          </a:p>
        </p:txBody>
      </p:sp>
    </p:spTree>
    <p:extLst>
      <p:ext uri="{BB962C8B-B14F-4D97-AF65-F5344CB8AC3E}">
        <p14:creationId xmlns:p14="http://schemas.microsoft.com/office/powerpoint/2010/main" val="5250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79202D-336D-43B8-B63F-B44B3F69A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6" t="13793" r="28879" b="5518"/>
          <a:stretch/>
        </p:blipFill>
        <p:spPr>
          <a:xfrm>
            <a:off x="236484" y="173420"/>
            <a:ext cx="11955516" cy="65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A370-5D0A-409F-948F-E87E9368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74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A3E98-639C-4991-AFDC-D52B4827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44988"/>
            <a:ext cx="10539454" cy="5713012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In contrast, </a:t>
            </a:r>
            <a:r>
              <a:rPr lang="en-US" b="1" dirty="0">
                <a:solidFill>
                  <a:srgbClr val="FF0000"/>
                </a:solidFill>
              </a:rPr>
              <a:t>head­ and ­neck </a:t>
            </a:r>
            <a:r>
              <a:rPr lang="en-US" b="1" dirty="0">
                <a:solidFill>
                  <a:srgbClr val="00B0F0"/>
                </a:solidFill>
              </a:rPr>
              <a:t>paragangliomas</a:t>
            </a:r>
            <a:r>
              <a:rPr lang="en-US" b="1" dirty="0"/>
              <a:t> are usually manifested as </a:t>
            </a:r>
            <a:r>
              <a:rPr lang="en-US" b="1" dirty="0">
                <a:solidFill>
                  <a:srgbClr val="FF0000"/>
                </a:solidFill>
              </a:rPr>
              <a:t>painless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slowly growing </a:t>
            </a:r>
            <a:r>
              <a:rPr lang="en-US" b="1" dirty="0"/>
              <a:t>masses, mainly as </a:t>
            </a:r>
            <a:r>
              <a:rPr lang="en-US" b="1" dirty="0">
                <a:solidFill>
                  <a:srgbClr val="FF0000"/>
                </a:solidFill>
              </a:rPr>
              <a:t>carotid ­bo</a:t>
            </a:r>
            <a:r>
              <a:rPr lang="en-US" b="1" dirty="0"/>
              <a:t>dy tumors and </a:t>
            </a:r>
            <a:r>
              <a:rPr lang="en-US" b="1" dirty="0">
                <a:solidFill>
                  <a:srgbClr val="FF0000"/>
                </a:solidFill>
              </a:rPr>
              <a:t>vagal </a:t>
            </a:r>
            <a:r>
              <a:rPr lang="en-US" b="1" dirty="0"/>
              <a:t>paragangliomas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or with conductive </a:t>
            </a:r>
            <a:r>
              <a:rPr lang="en-US" b="1" dirty="0">
                <a:solidFill>
                  <a:srgbClr val="FF0000"/>
                </a:solidFill>
              </a:rPr>
              <a:t>hearing loss </a:t>
            </a:r>
            <a:r>
              <a:rPr lang="en-US" b="1" dirty="0"/>
              <a:t>and pulsatile </a:t>
            </a:r>
            <a:r>
              <a:rPr lang="en-US" b="1" dirty="0">
                <a:solidFill>
                  <a:srgbClr val="FF0000"/>
                </a:solidFill>
              </a:rPr>
              <a:t>tinnitus</a:t>
            </a:r>
            <a:r>
              <a:rPr lang="en-US" b="1" dirty="0"/>
              <a:t> caused by </a:t>
            </a:r>
            <a:r>
              <a:rPr lang="en-US" b="1" dirty="0" err="1">
                <a:solidFill>
                  <a:srgbClr val="FF0000"/>
                </a:solidFill>
              </a:rPr>
              <a:t>jugulo</a:t>
            </a:r>
            <a:r>
              <a:rPr lang="en-US" b="1" dirty="0">
                <a:solidFill>
                  <a:srgbClr val="FF0000"/>
                </a:solidFill>
              </a:rPr>
              <a:t> tympanic </a:t>
            </a:r>
            <a:r>
              <a:rPr lang="en-US" b="1" dirty="0"/>
              <a:t>paragangliomas. 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Lower ­cranial</a:t>
            </a:r>
            <a:r>
              <a:rPr lang="en-US" b="1" dirty="0"/>
              <a:t>­ nerve </a:t>
            </a:r>
            <a:r>
              <a:rPr lang="en-US" b="1" dirty="0">
                <a:solidFill>
                  <a:srgbClr val="FF0000"/>
                </a:solidFill>
              </a:rPr>
              <a:t>deficits</a:t>
            </a:r>
            <a:r>
              <a:rPr lang="en-US" b="1" dirty="0"/>
              <a:t> are frequently seen in patients with </a:t>
            </a:r>
            <a:r>
              <a:rPr lang="en-US" b="1" dirty="0">
                <a:solidFill>
                  <a:srgbClr val="FF0000"/>
                </a:solidFill>
              </a:rPr>
              <a:t>advanced</a:t>
            </a:r>
            <a:r>
              <a:rPr lang="en-US" b="1" dirty="0"/>
              <a:t> head­ and ­neck paragangliomas.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Catecholamine </a:t>
            </a:r>
            <a:r>
              <a:rPr lang="en-US" b="1" dirty="0">
                <a:solidFill>
                  <a:srgbClr val="FF0000"/>
                </a:solidFill>
              </a:rPr>
              <a:t>hypersecretion</a:t>
            </a:r>
            <a:r>
              <a:rPr lang="en-US" b="1" dirty="0"/>
              <a:t> is </a:t>
            </a:r>
            <a:r>
              <a:rPr lang="en-US" b="1" dirty="0">
                <a:solidFill>
                  <a:srgbClr val="7030A0"/>
                </a:solidFill>
              </a:rPr>
              <a:t>rarely</a:t>
            </a:r>
            <a:r>
              <a:rPr lang="en-US" b="1" dirty="0"/>
              <a:t> found in such patients.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417440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637B-8765-42B7-BA39-7F6DA39A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3D622-C1F6-454D-998D-032738F0E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700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19AD-C41D-4310-A35B-9BB8E9D8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36104"/>
            <a:ext cx="9601200" cy="4969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2866-C0FC-4C55-AC96-5C2248F1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2230"/>
            <a:ext cx="9601200" cy="591577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/>
              <a:t>Pheochromocytoma fascinates and, at times, confounds clinicians. The symptoms due to </a:t>
            </a:r>
            <a:r>
              <a:rPr lang="en-US" b="1" dirty="0">
                <a:solidFill>
                  <a:srgbClr val="FF0000"/>
                </a:solidFill>
              </a:rPr>
              <a:t>hypersecretion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catecholamines</a:t>
            </a:r>
            <a:r>
              <a:rPr lang="en-US" b="1" dirty="0"/>
              <a:t> can </a:t>
            </a:r>
            <a:r>
              <a:rPr lang="en-US" b="1" dirty="0">
                <a:solidFill>
                  <a:srgbClr val="FF0000"/>
                </a:solidFill>
              </a:rPr>
              <a:t>mimic </a:t>
            </a:r>
            <a:r>
              <a:rPr lang="en-US" b="1" dirty="0"/>
              <a:t>more than </a:t>
            </a:r>
            <a:r>
              <a:rPr lang="en-US" b="1" dirty="0">
                <a:solidFill>
                  <a:srgbClr val="FF0000"/>
                </a:solidFill>
              </a:rPr>
              <a:t>30 </a:t>
            </a:r>
            <a:r>
              <a:rPr lang="en-US" b="1" dirty="0"/>
              <a:t>medical disorders. 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This </a:t>
            </a:r>
            <a:r>
              <a:rPr lang="en-US" b="1" dirty="0">
                <a:solidFill>
                  <a:srgbClr val="FF0000"/>
                </a:solidFill>
              </a:rPr>
              <a:t>rare tumor </a:t>
            </a:r>
            <a:r>
              <a:rPr lang="en-US" b="1" dirty="0"/>
              <a:t>can be </a:t>
            </a:r>
            <a:r>
              <a:rPr lang="en-US" b="1" dirty="0">
                <a:solidFill>
                  <a:srgbClr val="FF0000"/>
                </a:solidFill>
              </a:rPr>
              <a:t>lethal</a:t>
            </a:r>
            <a:r>
              <a:rPr lang="en-US" b="1" dirty="0"/>
              <a:t> if left undiagnosed.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 Thus, </a:t>
            </a:r>
            <a:r>
              <a:rPr lang="en-US" b="1" dirty="0">
                <a:solidFill>
                  <a:srgbClr val="FF0000"/>
                </a:solidFill>
              </a:rPr>
              <a:t>rapid recognition </a:t>
            </a:r>
            <a:r>
              <a:rPr lang="en-US" b="1" dirty="0"/>
              <a:t>is vital.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 Yet selecting a </a:t>
            </a:r>
            <a:r>
              <a:rPr lang="en-US" b="1" dirty="0">
                <a:solidFill>
                  <a:srgbClr val="FF0000"/>
                </a:solidFill>
              </a:rPr>
              <a:t>good approach </a:t>
            </a:r>
            <a:r>
              <a:rPr lang="en-US" b="1" dirty="0"/>
              <a:t>to biochemical testing and selecting imaging studies for purposes of localization can be confusing and </a:t>
            </a:r>
            <a:r>
              <a:rPr lang="en-US" b="1" dirty="0">
                <a:solidFill>
                  <a:srgbClr val="FF0000"/>
                </a:solidFill>
              </a:rPr>
              <a:t>complex.</a:t>
            </a:r>
            <a:r>
              <a:rPr lang="en-US" b="1" dirty="0"/>
              <a:t> 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6979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16B3-1B2F-4967-A4DC-578DC65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21D1-4013-4174-B7AF-FA484F31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70013"/>
            <a:ext cx="9847690" cy="578523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i="1" dirty="0">
                <a:solidFill>
                  <a:srgbClr val="FF0000"/>
                </a:solidFill>
              </a:rPr>
              <a:t>Surgical</a:t>
            </a:r>
            <a:r>
              <a:rPr lang="en-US" sz="2800" b="1" i="1" dirty="0"/>
              <a:t> resection of pheochromocytoma or paraganglioma is the </a:t>
            </a:r>
            <a:r>
              <a:rPr lang="en-US" sz="2800" b="1" i="1" dirty="0">
                <a:solidFill>
                  <a:srgbClr val="FF0000"/>
                </a:solidFill>
              </a:rPr>
              <a:t>cornerstone</a:t>
            </a:r>
            <a:r>
              <a:rPr lang="en-US" sz="2800" b="1" i="1" dirty="0"/>
              <a:t> of therapy.</a:t>
            </a:r>
          </a:p>
          <a:p>
            <a:pPr algn="l" rtl="0">
              <a:lnSpc>
                <a:spcPct val="200000"/>
              </a:lnSpc>
            </a:pPr>
            <a:r>
              <a:rPr lang="en-US" sz="2800" b="1" i="1" dirty="0"/>
              <a:t> Most of these tumors are resected on the </a:t>
            </a:r>
            <a:r>
              <a:rPr lang="en-US" sz="2800" b="1" i="1" dirty="0">
                <a:solidFill>
                  <a:srgbClr val="FF0000"/>
                </a:solidFill>
              </a:rPr>
              <a:t>basis</a:t>
            </a:r>
            <a:r>
              <a:rPr lang="en-US" sz="2800" b="1" i="1" dirty="0"/>
              <a:t> of </a:t>
            </a:r>
            <a:r>
              <a:rPr lang="en-US" sz="2800" b="1" i="1" dirty="0">
                <a:solidFill>
                  <a:srgbClr val="FF0000"/>
                </a:solidFill>
              </a:rPr>
              <a:t>biochemical</a:t>
            </a:r>
            <a:r>
              <a:rPr lang="en-US" sz="2800" b="1" i="1" dirty="0"/>
              <a:t> and </a:t>
            </a:r>
            <a:r>
              <a:rPr lang="en-US" sz="2800" b="1" i="1" dirty="0">
                <a:solidFill>
                  <a:srgbClr val="FF0000"/>
                </a:solidFill>
              </a:rPr>
              <a:t>CT </a:t>
            </a:r>
            <a:r>
              <a:rPr lang="en-US" sz="2800" b="1" i="1" dirty="0"/>
              <a:t>or MRI documentation.</a:t>
            </a:r>
          </a:p>
          <a:p>
            <a:pPr algn="l" rtl="0">
              <a:lnSpc>
                <a:spcPct val="200000"/>
              </a:lnSpc>
            </a:pPr>
            <a:r>
              <a:rPr lang="en-US" sz="2800" b="1" i="1" dirty="0"/>
              <a:t> The </a:t>
            </a:r>
            <a:r>
              <a:rPr lang="en-US" sz="2800" b="1" i="1" dirty="0">
                <a:solidFill>
                  <a:srgbClr val="FF0000"/>
                </a:solidFill>
              </a:rPr>
              <a:t>major </a:t>
            </a:r>
            <a:r>
              <a:rPr lang="en-US" sz="2800" b="1" i="1" dirty="0"/>
              <a:t>questions concern </a:t>
            </a:r>
            <a:r>
              <a:rPr lang="en-US" sz="2800" b="1" i="1" dirty="0">
                <a:solidFill>
                  <a:srgbClr val="FF0000"/>
                </a:solidFill>
              </a:rPr>
              <a:t>the timing </a:t>
            </a:r>
            <a:r>
              <a:rPr lang="en-US" sz="2800" b="1" i="1" dirty="0"/>
              <a:t>of surgery and the surgical approach</a:t>
            </a:r>
            <a:endParaRPr lang="fa-IR" sz="2800" b="1" i="1" dirty="0"/>
          </a:p>
        </p:txBody>
      </p:sp>
    </p:spTree>
    <p:extLst>
      <p:ext uri="{BB962C8B-B14F-4D97-AF65-F5344CB8AC3E}">
        <p14:creationId xmlns:p14="http://schemas.microsoft.com/office/powerpoint/2010/main" val="377746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B3CA-FFFC-4655-9514-6516F232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76649"/>
            <a:ext cx="9601200" cy="10915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8DE75-681E-4C1F-B915-313607AF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63827"/>
            <a:ext cx="10350843" cy="576648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Combined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α</a:t>
            </a:r>
            <a:r>
              <a:rPr lang="en-US" sz="2400" b="1" dirty="0"/>
              <a:t>­ and </a:t>
            </a:r>
            <a:r>
              <a:rPr lang="en-US" sz="2400" b="1" dirty="0">
                <a:solidFill>
                  <a:srgbClr val="FF0000"/>
                </a:solidFill>
              </a:rPr>
              <a:t>β ­adrenergic </a:t>
            </a:r>
            <a:r>
              <a:rPr lang="en-US" sz="2400" b="1" dirty="0"/>
              <a:t>blockade is standard treatment for patients with pheochromocytoma in order to control blood pressure and prevent intraoperative hypertensive crises.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Adrenergic </a:t>
            </a:r>
            <a:r>
              <a:rPr lang="en-US" sz="2400" b="1" dirty="0"/>
              <a:t>blockade is typically accomplished with either a </a:t>
            </a:r>
            <a:r>
              <a:rPr lang="en-US" sz="2400" b="1" dirty="0">
                <a:solidFill>
                  <a:srgbClr val="FF0000"/>
                </a:solidFill>
              </a:rPr>
              <a:t>nonselective </a:t>
            </a:r>
            <a:r>
              <a:rPr lang="en-US" sz="2400" b="1" dirty="0"/>
              <a:t>or a </a:t>
            </a:r>
            <a:r>
              <a:rPr lang="en-US" sz="2400" b="1" dirty="0">
                <a:solidFill>
                  <a:srgbClr val="FF0000"/>
                </a:solidFill>
              </a:rPr>
              <a:t>selective </a:t>
            </a:r>
            <a:r>
              <a:rPr lang="el-GR" sz="2400" b="1" dirty="0"/>
              <a:t>α­</a:t>
            </a:r>
            <a:r>
              <a:rPr lang="en-US" sz="2400" b="1" dirty="0"/>
              <a:t>adrenergic receptor antagonist (e.g., </a:t>
            </a:r>
            <a:r>
              <a:rPr lang="en-US" sz="2400" b="1" dirty="0">
                <a:solidFill>
                  <a:srgbClr val="FF0000"/>
                </a:solidFill>
              </a:rPr>
              <a:t>nonselective</a:t>
            </a:r>
            <a:r>
              <a:rPr lang="en-US" sz="2400" b="1" dirty="0"/>
              <a:t> </a:t>
            </a:r>
            <a:r>
              <a:rPr lang="el-GR" sz="2400" b="1" dirty="0"/>
              <a:t>α­</a:t>
            </a:r>
            <a:r>
              <a:rPr lang="en-US" sz="2400" b="1" dirty="0"/>
              <a:t>adrenergic blockade with </a:t>
            </a:r>
            <a:r>
              <a:rPr lang="en-US" sz="2400" b="1" dirty="0">
                <a:solidFill>
                  <a:srgbClr val="FF0000"/>
                </a:solidFill>
              </a:rPr>
              <a:t>phenoxybenzamine)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5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FDCF-A943-45FC-B9C0-6C2873AB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206386" y="376158"/>
            <a:ext cx="8606379" cy="56375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585A-4C1E-486A-8FB4-706EF9C0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5977"/>
            <a:ext cx="10128422" cy="6014909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phenoxybenzamine </a:t>
            </a:r>
            <a:r>
              <a:rPr lang="en-US" sz="2400" b="1" dirty="0"/>
              <a:t>started at a dose of </a:t>
            </a:r>
            <a:r>
              <a:rPr lang="en-US" sz="2400" b="1" dirty="0">
                <a:solidFill>
                  <a:srgbClr val="FF0000"/>
                </a:solidFill>
              </a:rPr>
              <a:t>10 mg </a:t>
            </a:r>
            <a:r>
              <a:rPr lang="en-US" sz="2400" b="1" dirty="0"/>
              <a:t>by mouth </a:t>
            </a:r>
            <a:r>
              <a:rPr lang="en-US" sz="2400" b="1" dirty="0">
                <a:solidFill>
                  <a:srgbClr val="FF0000"/>
                </a:solidFill>
              </a:rPr>
              <a:t>two times </a:t>
            </a:r>
            <a:r>
              <a:rPr lang="en-US" sz="2400" b="1" dirty="0"/>
              <a:t>a day and increased to up to </a:t>
            </a:r>
            <a:r>
              <a:rPr lang="en-US" sz="2400" b="1" dirty="0">
                <a:solidFill>
                  <a:srgbClr val="7030A0"/>
                </a:solidFill>
              </a:rPr>
              <a:t>30 mg three </a:t>
            </a:r>
            <a:r>
              <a:rPr lang="en-US" sz="2400" b="1" dirty="0"/>
              <a:t>times a day with adjustment for </a:t>
            </a:r>
            <a:r>
              <a:rPr lang="en-US" sz="2400" b="1" dirty="0">
                <a:solidFill>
                  <a:srgbClr val="FF0000"/>
                </a:solidFill>
              </a:rPr>
              <a:t>low ­normal </a:t>
            </a:r>
            <a:r>
              <a:rPr lang="en-US" sz="2400" b="1" dirty="0"/>
              <a:t>blood pressure for age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selective α1­adrenergic </a:t>
            </a:r>
            <a:r>
              <a:rPr lang="en-US" sz="2400" b="1" dirty="0"/>
              <a:t>blockade with </a:t>
            </a:r>
            <a:r>
              <a:rPr lang="en-US" sz="2400" b="1" dirty="0">
                <a:solidFill>
                  <a:srgbClr val="FF0000"/>
                </a:solidFill>
              </a:rPr>
              <a:t>doxazosin,</a:t>
            </a:r>
            <a:r>
              <a:rPr lang="en-US" sz="2400" b="1" dirty="0"/>
              <a:t> started at a dose of </a:t>
            </a:r>
            <a:r>
              <a:rPr lang="en-US" sz="2400" b="1" dirty="0">
                <a:solidFill>
                  <a:srgbClr val="FF0000"/>
                </a:solidFill>
              </a:rPr>
              <a:t>1 mg </a:t>
            </a:r>
            <a:r>
              <a:rPr lang="en-US" sz="2400" b="1" dirty="0"/>
              <a:t>by mouth daily and increased to up to </a:t>
            </a:r>
            <a:r>
              <a:rPr lang="en-US" sz="2400" b="1" dirty="0">
                <a:solidFill>
                  <a:srgbClr val="7030A0"/>
                </a:solidFill>
              </a:rPr>
              <a:t>10 mg twice </a:t>
            </a:r>
            <a:r>
              <a:rPr lang="en-US" sz="2400" b="1" dirty="0"/>
              <a:t>daily as needed to achieve target blood­ pressure levels), usually started at least </a:t>
            </a:r>
            <a:r>
              <a:rPr lang="en-US" sz="2400" b="1" dirty="0">
                <a:solidFill>
                  <a:srgbClr val="FF0000"/>
                </a:solidFill>
              </a:rPr>
              <a:t>7 </a:t>
            </a:r>
            <a:r>
              <a:rPr lang="en-US" sz="2400" b="1" dirty="0"/>
              <a:t>days </a:t>
            </a:r>
            <a:r>
              <a:rPr lang="en-US" sz="2400" b="1" dirty="0">
                <a:solidFill>
                  <a:srgbClr val="FF0000"/>
                </a:solidFill>
              </a:rPr>
              <a:t>before </a:t>
            </a:r>
            <a:r>
              <a:rPr lang="en-US" sz="2400" b="1" dirty="0" err="1">
                <a:solidFill>
                  <a:srgbClr val="FF0000"/>
                </a:solidFill>
              </a:rPr>
              <a:t>surger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18319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3A2A2-419E-4653-852B-ECCE6DE8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76649"/>
            <a:ext cx="9601200" cy="10915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4538-BC5C-4B2B-8B66-8CB0E506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6735"/>
            <a:ext cx="10227276" cy="5890054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20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Adrenergic </a:t>
            </a:r>
            <a:r>
              <a:rPr lang="en-US" sz="2100" b="1" dirty="0"/>
              <a:t>blockade should be accompanied by a </a:t>
            </a:r>
            <a:r>
              <a:rPr lang="en-US" sz="2100" b="1" dirty="0">
                <a:solidFill>
                  <a:srgbClr val="FF0000"/>
                </a:solidFill>
              </a:rPr>
              <a:t>high ­sodium </a:t>
            </a:r>
            <a:r>
              <a:rPr lang="en-US" sz="2100" b="1" dirty="0"/>
              <a:t>diet (e.g., </a:t>
            </a:r>
            <a:r>
              <a:rPr lang="en-US" sz="2100" b="1" dirty="0">
                <a:solidFill>
                  <a:srgbClr val="FF0000"/>
                </a:solidFill>
              </a:rPr>
              <a:t>5000 mg </a:t>
            </a:r>
            <a:r>
              <a:rPr lang="en-US" sz="2100" b="1" dirty="0"/>
              <a:t>per day) and generous </a:t>
            </a:r>
            <a:r>
              <a:rPr lang="en-US" sz="2100" b="1" dirty="0">
                <a:solidFill>
                  <a:srgbClr val="FF0000"/>
                </a:solidFill>
              </a:rPr>
              <a:t>fluid intake </a:t>
            </a:r>
            <a:r>
              <a:rPr lang="en-US" sz="2100" b="1" dirty="0"/>
              <a:t>(e.g., </a:t>
            </a:r>
            <a:r>
              <a:rPr lang="en-US" sz="2100" b="1" dirty="0">
                <a:solidFill>
                  <a:srgbClr val="FF0000"/>
                </a:solidFill>
              </a:rPr>
              <a:t>2.5</a:t>
            </a:r>
            <a:r>
              <a:rPr lang="en-US" sz="2100" b="1" dirty="0"/>
              <a:t> liters per day).</a:t>
            </a:r>
          </a:p>
          <a:p>
            <a:pPr algn="l" rtl="0">
              <a:lnSpc>
                <a:spcPct val="200000"/>
              </a:lnSpc>
            </a:pPr>
            <a:r>
              <a:rPr lang="en-US" sz="2100" b="1" dirty="0"/>
              <a:t> The </a:t>
            </a:r>
            <a:r>
              <a:rPr lang="en-US" sz="2100" b="1" dirty="0">
                <a:solidFill>
                  <a:srgbClr val="FF0000"/>
                </a:solidFill>
              </a:rPr>
              <a:t>β­adrenergic </a:t>
            </a:r>
            <a:r>
              <a:rPr lang="en-US" sz="2100" b="1" dirty="0"/>
              <a:t>antagonist (e.g., oral administration of extended ­release </a:t>
            </a:r>
            <a:r>
              <a:rPr lang="en-US" sz="2100" b="1" dirty="0">
                <a:solidFill>
                  <a:srgbClr val="FF0000"/>
                </a:solidFill>
              </a:rPr>
              <a:t>metoprolol</a:t>
            </a:r>
            <a:r>
              <a:rPr lang="en-US" sz="2100" b="1" dirty="0"/>
              <a:t> at a starting dose of </a:t>
            </a:r>
            <a:r>
              <a:rPr lang="en-US" sz="2100" b="1" dirty="0">
                <a:solidFill>
                  <a:srgbClr val="FF0000"/>
                </a:solidFill>
              </a:rPr>
              <a:t>25 mg </a:t>
            </a:r>
            <a:r>
              <a:rPr lang="en-US" sz="2100" b="1" dirty="0"/>
              <a:t>by mouth </a:t>
            </a:r>
            <a:r>
              <a:rPr lang="en-US" sz="2100" b="1" dirty="0">
                <a:solidFill>
                  <a:srgbClr val="FF0000"/>
                </a:solidFill>
              </a:rPr>
              <a:t>once </a:t>
            </a:r>
            <a:r>
              <a:rPr lang="en-US" sz="2100" b="1" dirty="0"/>
              <a:t>daily and increased to up to </a:t>
            </a:r>
            <a:r>
              <a:rPr lang="en-US" sz="2100" b="1" dirty="0">
                <a:solidFill>
                  <a:srgbClr val="FF0000"/>
                </a:solidFill>
              </a:rPr>
              <a:t>100 mg twice </a:t>
            </a:r>
            <a:r>
              <a:rPr lang="en-US" sz="2100" b="1" dirty="0"/>
              <a:t>daily as needed for a target average heart rate of </a:t>
            </a:r>
            <a:r>
              <a:rPr lang="en-US" sz="2100" b="1" dirty="0">
                <a:solidFill>
                  <a:srgbClr val="7030A0"/>
                </a:solidFill>
              </a:rPr>
              <a:t>80 beats per minute</a:t>
            </a:r>
            <a:r>
              <a:rPr lang="en-US" sz="2100" b="1" dirty="0"/>
              <a:t>) should be administered to </a:t>
            </a:r>
            <a:r>
              <a:rPr lang="en-US" sz="2100" b="1" dirty="0">
                <a:solidFill>
                  <a:srgbClr val="FF0000"/>
                </a:solidFill>
              </a:rPr>
              <a:t>control tachycardia </a:t>
            </a:r>
            <a:r>
              <a:rPr lang="en-US" sz="2100" b="1" dirty="0"/>
              <a:t>after α­adrenergic blockade has been effective in normalizing blood pressure, because with </a:t>
            </a:r>
            <a:r>
              <a:rPr lang="en-US" sz="2100" b="1" dirty="0">
                <a:solidFill>
                  <a:srgbClr val="FF0000"/>
                </a:solidFill>
              </a:rPr>
              <a:t>β­adrenergic </a:t>
            </a:r>
            <a:r>
              <a:rPr lang="en-US" sz="2100" b="1" dirty="0"/>
              <a:t>blockade </a:t>
            </a:r>
            <a:r>
              <a:rPr lang="en-US" sz="2100" b="1" dirty="0">
                <a:solidFill>
                  <a:srgbClr val="FF0000"/>
                </a:solidFill>
              </a:rPr>
              <a:t>alone</a:t>
            </a:r>
            <a:r>
              <a:rPr lang="en-US" sz="2100" b="1" dirty="0"/>
              <a:t>, </a:t>
            </a:r>
            <a:r>
              <a:rPr lang="en-US" sz="2100" b="1" dirty="0">
                <a:solidFill>
                  <a:srgbClr val="FF0000"/>
                </a:solidFill>
              </a:rPr>
              <a:t>severe</a:t>
            </a:r>
            <a:r>
              <a:rPr lang="en-US" sz="2100" b="1" dirty="0"/>
              <a:t> hypertension or </a:t>
            </a:r>
            <a:r>
              <a:rPr lang="en-US" sz="2100" b="1" dirty="0">
                <a:solidFill>
                  <a:srgbClr val="FF0000"/>
                </a:solidFill>
              </a:rPr>
              <a:t>cardiopulmonary</a:t>
            </a:r>
            <a:r>
              <a:rPr lang="en-US" sz="2100" b="1" dirty="0"/>
              <a:t> decompensation may occur as a result of unopposed α­adrenergic stimulation.</a:t>
            </a:r>
          </a:p>
          <a:p>
            <a:pPr algn="l" rtl="0">
              <a:lnSpc>
                <a:spcPct val="200000"/>
              </a:lnSpc>
            </a:pPr>
            <a:r>
              <a:rPr lang="en-US" sz="2100" b="1" dirty="0"/>
              <a:t> However, </a:t>
            </a:r>
            <a:r>
              <a:rPr lang="en-US" sz="2100" b="1" dirty="0">
                <a:solidFill>
                  <a:srgbClr val="FF0000"/>
                </a:solidFill>
              </a:rPr>
              <a:t>postoperative</a:t>
            </a:r>
            <a:r>
              <a:rPr lang="en-US" sz="2100" b="1" dirty="0"/>
              <a:t> sustained </a:t>
            </a:r>
            <a:r>
              <a:rPr lang="en-US" sz="2100" b="1" dirty="0">
                <a:solidFill>
                  <a:srgbClr val="FF0000"/>
                </a:solidFill>
              </a:rPr>
              <a:t>hypotension</a:t>
            </a:r>
            <a:r>
              <a:rPr lang="en-US" sz="2100" b="1" dirty="0"/>
              <a:t> can be a complication of preoperative </a:t>
            </a:r>
            <a:r>
              <a:rPr lang="en-US" sz="2100" b="1" dirty="0">
                <a:solidFill>
                  <a:srgbClr val="FF0000"/>
                </a:solidFill>
              </a:rPr>
              <a:t>adrenergic</a:t>
            </a:r>
            <a:r>
              <a:rPr lang="en-US" sz="2100" b="1" dirty="0"/>
              <a:t> blockade</a:t>
            </a:r>
            <a:endParaRPr lang="fa-IR" sz="2100" b="1" dirty="0"/>
          </a:p>
          <a:p>
            <a:pPr algn="l" rtl="0">
              <a:lnSpc>
                <a:spcPct val="200000"/>
              </a:lnSpc>
            </a:pP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6822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ACA7-7868-4A16-9777-7DB1742F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01362"/>
            <a:ext cx="9601200" cy="8443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C38E-A23A-47D3-8359-67CFA6C8D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9984"/>
            <a:ext cx="10301416" cy="595801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2017</a:t>
            </a:r>
            <a:r>
              <a:rPr lang="en-US" sz="2400" b="1" dirty="0"/>
              <a:t>, the concept of </a:t>
            </a:r>
            <a:r>
              <a:rPr lang="en-US" sz="2400" b="1" dirty="0">
                <a:solidFill>
                  <a:srgbClr val="FF0000"/>
                </a:solidFill>
              </a:rPr>
              <a:t>adrenergic blockade</a:t>
            </a:r>
            <a:r>
              <a:rPr lang="en-US" sz="2400" b="1" dirty="0"/>
              <a:t>–</a:t>
            </a:r>
            <a:r>
              <a:rPr lang="en-US" sz="2400" b="1" dirty="0">
                <a:solidFill>
                  <a:srgbClr val="FF0000"/>
                </a:solidFill>
              </a:rPr>
              <a:t>free</a:t>
            </a:r>
            <a:r>
              <a:rPr lang="en-US" sz="2400" b="1" dirty="0"/>
              <a:t> management was explored.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A prospective study involving </a:t>
            </a:r>
            <a:r>
              <a:rPr lang="en-US" sz="2400" b="1" dirty="0">
                <a:solidFill>
                  <a:srgbClr val="FF0000"/>
                </a:solidFill>
              </a:rPr>
              <a:t>110 patients </a:t>
            </a:r>
            <a:r>
              <a:rPr lang="en-US" sz="2400" b="1" dirty="0"/>
              <a:t>who received preoperative treatment </a:t>
            </a:r>
            <a:r>
              <a:rPr lang="en-US" sz="2400" b="1" dirty="0">
                <a:solidFill>
                  <a:srgbClr val="FF0000"/>
                </a:solidFill>
              </a:rPr>
              <a:t>with α­adrenergic </a:t>
            </a:r>
            <a:r>
              <a:rPr lang="en-US" sz="2400" b="1" dirty="0"/>
              <a:t>blockade and </a:t>
            </a:r>
            <a:r>
              <a:rPr lang="en-US" sz="2400" b="1" dirty="0">
                <a:solidFill>
                  <a:srgbClr val="FF0000"/>
                </a:solidFill>
              </a:rPr>
              <a:t>166 patients </a:t>
            </a:r>
            <a:r>
              <a:rPr lang="en-US" sz="2400" b="1" dirty="0"/>
              <a:t>who </a:t>
            </a:r>
            <a:r>
              <a:rPr lang="en-US" sz="2400" b="1" dirty="0">
                <a:solidFill>
                  <a:srgbClr val="FF0000"/>
                </a:solidFill>
              </a:rPr>
              <a:t>did not </a:t>
            </a:r>
            <a:r>
              <a:rPr lang="en-US" sz="2400" b="1" dirty="0"/>
              <a:t>revealed </a:t>
            </a:r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sz="2400" b="1" dirty="0"/>
              <a:t> relevant </a:t>
            </a:r>
            <a:r>
              <a:rPr lang="en-US" sz="2400" b="1" dirty="0">
                <a:solidFill>
                  <a:srgbClr val="FF0000"/>
                </a:solidFill>
              </a:rPr>
              <a:t>differences</a:t>
            </a:r>
            <a:r>
              <a:rPr lang="en-US" sz="2400" b="1" dirty="0"/>
              <a:t> regarding maximal intraoperative systolic pressure, hypertensive episodes, or major complications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859214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E45F-A3B3-4ED8-920C-654C4C49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9F4F-9CAF-4901-B5F6-43D0AA33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351005"/>
            <a:ext cx="10276703" cy="546127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 There is </a:t>
            </a:r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sz="2800" b="1" dirty="0"/>
              <a:t> consensus in </a:t>
            </a:r>
            <a:r>
              <a:rPr lang="en-US" sz="2800" b="1" dirty="0">
                <a:solidFill>
                  <a:srgbClr val="FF0000"/>
                </a:solidFill>
              </a:rPr>
              <a:t>support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this approach</a:t>
            </a:r>
            <a:r>
              <a:rPr lang="en-US" sz="2800" b="1" dirty="0"/>
              <a:t>, not even among us, and the </a:t>
            </a:r>
            <a:r>
              <a:rPr lang="en-US" sz="2800" b="1" dirty="0">
                <a:solidFill>
                  <a:srgbClr val="FF0000"/>
                </a:solidFill>
              </a:rPr>
              <a:t>2014</a:t>
            </a:r>
            <a:r>
              <a:rPr lang="en-US" sz="2800" b="1" dirty="0"/>
              <a:t> pheochromocytoma </a:t>
            </a:r>
            <a:r>
              <a:rPr lang="en-US" sz="2800" b="1" dirty="0">
                <a:solidFill>
                  <a:srgbClr val="FF0000"/>
                </a:solidFill>
              </a:rPr>
              <a:t>guidelines </a:t>
            </a:r>
            <a:r>
              <a:rPr lang="en-US" sz="2800" b="1" dirty="0"/>
              <a:t>issued by the Endocrine Society, as well as many experts, continue to recommend </a:t>
            </a:r>
            <a:r>
              <a:rPr lang="en-US" sz="2800" b="1" dirty="0">
                <a:solidFill>
                  <a:srgbClr val="FF0000"/>
                </a:solidFill>
              </a:rPr>
              <a:t>preoperative adrenergic </a:t>
            </a:r>
            <a:r>
              <a:rPr lang="en-US" sz="2800" b="1" dirty="0"/>
              <a:t>blockade for all patients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07404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7D7F-9F9A-4BC5-8E6A-EAB8EA81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35459"/>
            <a:ext cx="9601200" cy="15034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330C-4E0E-44DF-8D48-7DD7283D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1492"/>
            <a:ext cx="10392032" cy="5836508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Until </a:t>
            </a:r>
            <a:r>
              <a:rPr lang="en-US" b="1" dirty="0">
                <a:solidFill>
                  <a:srgbClr val="FF0000"/>
                </a:solidFill>
              </a:rPr>
              <a:t>1996</a:t>
            </a:r>
            <a:r>
              <a:rPr lang="en-US" b="1" dirty="0"/>
              <a:t>, the surgical approach for pheochromocytoma was </a:t>
            </a:r>
            <a:r>
              <a:rPr lang="en-US" b="1" dirty="0">
                <a:solidFill>
                  <a:srgbClr val="FF0000"/>
                </a:solidFill>
              </a:rPr>
              <a:t>open laparotomy </a:t>
            </a:r>
            <a:r>
              <a:rPr lang="en-US" b="1" dirty="0"/>
              <a:t>and removal of the entire adrenal gland with the tumor.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On the basis of anecdotal evidence from </a:t>
            </a:r>
            <a:r>
              <a:rPr lang="en-US" b="1" dirty="0">
                <a:solidFill>
                  <a:srgbClr val="FF0000"/>
                </a:solidFill>
              </a:rPr>
              <a:t>many centers </a:t>
            </a:r>
            <a:r>
              <a:rPr lang="en-US" b="1" dirty="0"/>
              <a:t>in the United States, Europe, and Asia, this procedure is </a:t>
            </a:r>
            <a:r>
              <a:rPr lang="en-US" b="1" dirty="0">
                <a:solidFill>
                  <a:srgbClr val="FF0000"/>
                </a:solidFill>
              </a:rPr>
              <a:t>still </a:t>
            </a:r>
            <a:r>
              <a:rPr lang="en-US" b="1" dirty="0"/>
              <a:t>frequently performed.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379811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39D7-71EA-4628-8320-F024BBCE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736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BA45-3BAC-4198-A60D-435E9EE2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03406"/>
            <a:ext cx="10284941" cy="529281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1996</a:t>
            </a:r>
            <a:r>
              <a:rPr lang="en-US" sz="2400" b="1" dirty="0"/>
              <a:t>, </a:t>
            </a:r>
            <a:r>
              <a:rPr lang="en-US" sz="2400" b="1" dirty="0" err="1"/>
              <a:t>Gagner</a:t>
            </a:r>
            <a:r>
              <a:rPr lang="en-US" sz="2400" b="1" dirty="0"/>
              <a:t> and colleagues removed a pheochromocytoma </a:t>
            </a:r>
            <a:r>
              <a:rPr lang="en-US" sz="2400" b="1" dirty="0">
                <a:solidFill>
                  <a:srgbClr val="FF0000"/>
                </a:solidFill>
              </a:rPr>
              <a:t>endoscopically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Over the subsequent decades, endoscopic technology with </a:t>
            </a:r>
            <a:r>
              <a:rPr lang="en-US" sz="2400" b="1" dirty="0">
                <a:solidFill>
                  <a:srgbClr val="FF0000"/>
                </a:solidFill>
              </a:rPr>
              <a:t>transabdominal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retroperitoneal</a:t>
            </a:r>
            <a:r>
              <a:rPr lang="en-US" sz="2400" b="1" dirty="0"/>
              <a:t> access replaced the open surgical approach and became </a:t>
            </a:r>
            <a:r>
              <a:rPr lang="en-US" sz="2400" b="1" dirty="0">
                <a:solidFill>
                  <a:srgbClr val="FF0000"/>
                </a:solidFill>
              </a:rPr>
              <a:t>standard</a:t>
            </a:r>
            <a:r>
              <a:rPr lang="en-US" sz="2400" b="1" dirty="0"/>
              <a:t> practice because of the shorter operative time, </a:t>
            </a:r>
            <a:r>
              <a:rPr lang="en-US" sz="2400" b="1" dirty="0">
                <a:solidFill>
                  <a:srgbClr val="FF0000"/>
                </a:solidFill>
              </a:rPr>
              <a:t>fewer </a:t>
            </a:r>
            <a:r>
              <a:rPr lang="en-US" sz="2400" b="1" dirty="0"/>
              <a:t>intraoperative and postoperative </a:t>
            </a:r>
            <a:r>
              <a:rPr lang="en-US" sz="2400" b="1" dirty="0">
                <a:solidFill>
                  <a:srgbClr val="FF0000"/>
                </a:solidFill>
              </a:rPr>
              <a:t>complications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shorter </a:t>
            </a:r>
            <a:r>
              <a:rPr lang="en-US" sz="2400" b="1" dirty="0"/>
              <a:t>hospital </a:t>
            </a:r>
            <a:r>
              <a:rPr lang="en-US" sz="2400" b="1" dirty="0">
                <a:solidFill>
                  <a:srgbClr val="FF0000"/>
                </a:solidFill>
              </a:rPr>
              <a:t>stay</a:t>
            </a:r>
            <a:r>
              <a:rPr lang="en-US" sz="2400" b="1" dirty="0"/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1752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9A78-435D-40F3-BE1D-4CB64E05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27222"/>
            <a:ext cx="9601200" cy="15857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2A49-AF8F-44F1-B50A-3C735314A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80303"/>
            <a:ext cx="10342605" cy="5717059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Although it has </a:t>
            </a:r>
            <a:r>
              <a:rPr lang="en-US" sz="2400" b="1" dirty="0">
                <a:solidFill>
                  <a:srgbClr val="FF0000"/>
                </a:solidFill>
              </a:rPr>
              <a:t>been shown </a:t>
            </a:r>
            <a:r>
              <a:rPr lang="en-US" sz="2400" b="1" dirty="0"/>
              <a:t>that pheochromocytomas with a diameter of </a:t>
            </a:r>
            <a:r>
              <a:rPr lang="en-US" sz="2400" b="1" dirty="0">
                <a:solidFill>
                  <a:srgbClr val="FF0000"/>
                </a:solidFill>
              </a:rPr>
              <a:t>5 cm or more </a:t>
            </a:r>
            <a:r>
              <a:rPr lang="en-US" sz="2400" b="1" dirty="0"/>
              <a:t>can be safely removed endoscopically, their safe removal is </a:t>
            </a:r>
            <a:r>
              <a:rPr lang="en-US" sz="2400" b="1" dirty="0">
                <a:solidFill>
                  <a:srgbClr val="FF0000"/>
                </a:solidFill>
              </a:rPr>
              <a:t>still </a:t>
            </a:r>
            <a:r>
              <a:rPr lang="en-US" sz="2400" b="1" dirty="0"/>
              <a:t>a matter of debate and should be </a:t>
            </a:r>
            <a:r>
              <a:rPr lang="en-US" sz="2400" b="1" dirty="0">
                <a:solidFill>
                  <a:srgbClr val="FF0000"/>
                </a:solidFill>
              </a:rPr>
              <a:t>considered </a:t>
            </a:r>
            <a:r>
              <a:rPr lang="en-US" sz="2400" b="1" dirty="0"/>
              <a:t>on an </a:t>
            </a:r>
            <a:r>
              <a:rPr lang="en-US" sz="2400" b="1" dirty="0">
                <a:solidFill>
                  <a:srgbClr val="FF0000"/>
                </a:solidFill>
              </a:rPr>
              <a:t>individual</a:t>
            </a:r>
            <a:r>
              <a:rPr lang="en-US" sz="2400" b="1" dirty="0"/>
              <a:t> basis according to tumor </a:t>
            </a:r>
            <a:r>
              <a:rPr lang="en-US" sz="2400" b="1" dirty="0">
                <a:solidFill>
                  <a:srgbClr val="FF0000"/>
                </a:solidFill>
              </a:rPr>
              <a:t>characteristics</a:t>
            </a:r>
            <a:r>
              <a:rPr lang="en-US" sz="2400" b="1" dirty="0"/>
              <a:t> and surgical expertise.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002703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DA4F-A808-4A9B-B8EB-8604E2BA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43697"/>
            <a:ext cx="9601200" cy="142103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5F60-4C6E-4D62-BDDF-96021608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22638"/>
            <a:ext cx="10433222" cy="593536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For </a:t>
            </a:r>
            <a:r>
              <a:rPr lang="en-US" sz="2400" b="1" dirty="0">
                <a:solidFill>
                  <a:srgbClr val="FF0000"/>
                </a:solidFill>
              </a:rPr>
              <a:t>bilateral </a:t>
            </a:r>
            <a:r>
              <a:rPr lang="en-US" sz="2400" b="1" dirty="0"/>
              <a:t>adrenal pheochromocytoma, the concept of </a:t>
            </a:r>
            <a:r>
              <a:rPr lang="en-US" sz="2400" b="1" dirty="0" err="1">
                <a:solidFill>
                  <a:srgbClr val="FF0000"/>
                </a:solidFill>
              </a:rPr>
              <a:t>organ</a:t>
            </a:r>
            <a:r>
              <a:rPr lang="en-US" sz="2400" b="1" dirty="0" err="1"/>
              <a:t>­</a:t>
            </a:r>
            <a:r>
              <a:rPr lang="en-US" sz="2400" b="1" dirty="0" err="1">
                <a:solidFill>
                  <a:srgbClr val="FF0000"/>
                </a:solidFill>
              </a:rPr>
              <a:t>sparing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surgery was introduced in </a:t>
            </a:r>
            <a:r>
              <a:rPr lang="en-US" sz="2400" b="1" dirty="0">
                <a:solidFill>
                  <a:srgbClr val="FF0000"/>
                </a:solidFill>
              </a:rPr>
              <a:t>1999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avoid</a:t>
            </a:r>
            <a:r>
              <a:rPr lang="en-US" sz="2400" b="1" dirty="0"/>
              <a:t> a postoperative requirement for g</a:t>
            </a:r>
            <a:r>
              <a:rPr lang="en-US" sz="2400" b="1" dirty="0">
                <a:solidFill>
                  <a:srgbClr val="FF0000"/>
                </a:solidFill>
              </a:rPr>
              <a:t>lucocorticoid</a:t>
            </a:r>
            <a:r>
              <a:rPr lang="en-US" sz="2400" b="1" dirty="0"/>
              <a:t> and mineralocorticoid replacement.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Approximately </a:t>
            </a:r>
            <a:r>
              <a:rPr lang="en-US" sz="2400" b="1" dirty="0">
                <a:solidFill>
                  <a:srgbClr val="FF0000"/>
                </a:solidFill>
              </a:rPr>
              <a:t>one third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one adrenal </a:t>
            </a:r>
            <a:r>
              <a:rPr lang="en-US" sz="2400" b="1" dirty="0"/>
              <a:t>gland is </a:t>
            </a:r>
            <a:r>
              <a:rPr lang="en-US" sz="2400" b="1" dirty="0">
                <a:solidFill>
                  <a:srgbClr val="FF0000"/>
                </a:solidFill>
              </a:rPr>
              <a:t>sufficient</a:t>
            </a:r>
            <a:r>
              <a:rPr lang="en-US" sz="2400" b="1" dirty="0"/>
              <a:t> for normal glucocorticoid and mineralocorticoid secretion.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55092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8E2-A7CC-49B8-A20E-946A287C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2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B3C2-C540-412C-85AE-9213FF74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9145"/>
            <a:ext cx="9601200" cy="5456583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Although </a:t>
            </a:r>
            <a:r>
              <a:rPr lang="en-US" b="1" dirty="0">
                <a:solidFill>
                  <a:srgbClr val="FF0000"/>
                </a:solidFill>
              </a:rPr>
              <a:t>surgical </a:t>
            </a:r>
            <a:r>
              <a:rPr lang="en-US" b="1" dirty="0"/>
              <a:t>resection is the treatment of </a:t>
            </a:r>
            <a:r>
              <a:rPr lang="en-US" b="1" dirty="0">
                <a:solidFill>
                  <a:srgbClr val="FF0000"/>
                </a:solidFill>
              </a:rPr>
              <a:t>choice</a:t>
            </a:r>
            <a:r>
              <a:rPr lang="en-US" b="1" dirty="0"/>
              <a:t>, the preparation for and </a:t>
            </a:r>
            <a:r>
              <a:rPr lang="en-US" b="1" dirty="0">
                <a:solidFill>
                  <a:srgbClr val="FF0000"/>
                </a:solidFill>
              </a:rPr>
              <a:t>timing </a:t>
            </a:r>
            <a:r>
              <a:rPr lang="en-US" b="1" dirty="0"/>
              <a:t>of surgery are </a:t>
            </a:r>
            <a:r>
              <a:rPr lang="en-US" b="1" dirty="0">
                <a:solidFill>
                  <a:srgbClr val="FF0000"/>
                </a:solidFill>
              </a:rPr>
              <a:t>uncertain</a:t>
            </a:r>
            <a:r>
              <a:rPr lang="en-US" b="1" dirty="0"/>
              <a:t>; furthermore, selection of the appropriate </a:t>
            </a:r>
            <a:r>
              <a:rPr lang="en-US" b="1" dirty="0">
                <a:solidFill>
                  <a:srgbClr val="FF0000"/>
                </a:solidFill>
              </a:rPr>
              <a:t>operative technique </a:t>
            </a:r>
            <a:r>
              <a:rPr lang="en-US" b="1" dirty="0"/>
              <a:t>for a given tumor may be </a:t>
            </a:r>
            <a:r>
              <a:rPr lang="en-US" b="1" dirty="0">
                <a:solidFill>
                  <a:srgbClr val="FF0000"/>
                </a:solidFill>
              </a:rPr>
              <a:t>controversial.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Finally, </a:t>
            </a:r>
            <a:r>
              <a:rPr lang="en-US" b="1" dirty="0">
                <a:solidFill>
                  <a:srgbClr val="FF0000"/>
                </a:solidFill>
              </a:rPr>
              <a:t>recent </a:t>
            </a:r>
            <a:r>
              <a:rPr lang="en-US" b="1" dirty="0"/>
              <a:t>progress in understanding the </a:t>
            </a:r>
            <a:r>
              <a:rPr lang="en-US" b="1" dirty="0">
                <a:solidFill>
                  <a:srgbClr val="FF0000"/>
                </a:solidFill>
              </a:rPr>
              <a:t>genetic basis </a:t>
            </a:r>
            <a:r>
              <a:rPr lang="en-US" b="1" dirty="0"/>
              <a:t>for these tumors and how to manage a </a:t>
            </a:r>
            <a:r>
              <a:rPr lang="en-US" b="1" dirty="0">
                <a:solidFill>
                  <a:srgbClr val="FF0000"/>
                </a:solidFill>
              </a:rPr>
              <a:t>specific ca</a:t>
            </a:r>
            <a:r>
              <a:rPr lang="en-US" b="1" dirty="0"/>
              <a:t>se according to the gene involved adds to the complexity.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Here,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</a:t>
            </a:r>
            <a:r>
              <a:rPr lang="en-US" b="1" dirty="0"/>
              <a:t>highlight </a:t>
            </a:r>
            <a:r>
              <a:rPr lang="en-US" b="1" dirty="0">
                <a:solidFill>
                  <a:srgbClr val="FF0000"/>
                </a:solidFill>
              </a:rPr>
              <a:t>recent</a:t>
            </a:r>
            <a:r>
              <a:rPr lang="en-US" b="1" dirty="0"/>
              <a:t> advances in the </a:t>
            </a:r>
            <a:r>
              <a:rPr lang="en-US" b="1" dirty="0">
                <a:solidFill>
                  <a:srgbClr val="FF0000"/>
                </a:solidFill>
              </a:rPr>
              <a:t>diagnosis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management</a:t>
            </a:r>
            <a:r>
              <a:rPr lang="en-US" b="1" dirty="0"/>
              <a:t> of this rare neoplasm.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3029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0C04-E9E1-4503-876E-80DCB7A7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18984"/>
            <a:ext cx="9601200" cy="166816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23BB-F640-48B1-AD28-173BD75A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4443"/>
            <a:ext cx="10392032" cy="566763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Much like retroperitoneal tumors, tumors in </a:t>
            </a:r>
            <a:r>
              <a:rPr lang="en-US" sz="2800" b="1" dirty="0">
                <a:solidFill>
                  <a:srgbClr val="FF0000"/>
                </a:solidFill>
              </a:rPr>
              <a:t>unusual locations </a:t>
            </a:r>
            <a:r>
              <a:rPr lang="en-US" sz="2800" b="1" dirty="0"/>
              <a:t>such as </a:t>
            </a:r>
            <a:r>
              <a:rPr lang="en-US" sz="2800" b="1" dirty="0">
                <a:solidFill>
                  <a:srgbClr val="FF0000"/>
                </a:solidFill>
              </a:rPr>
              <a:t>pelvic </a:t>
            </a:r>
            <a:r>
              <a:rPr lang="en-US" sz="2800" b="1" dirty="0" err="1">
                <a:solidFill>
                  <a:srgbClr val="FF0000"/>
                </a:solidFill>
              </a:rPr>
              <a:t>paravesicular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thoracic</a:t>
            </a:r>
            <a:r>
              <a:rPr lang="en-US" sz="2800" b="1" dirty="0"/>
              <a:t> paravertebral regions have been removed with the use of </a:t>
            </a:r>
            <a:r>
              <a:rPr lang="en-US" sz="2800" b="1" dirty="0">
                <a:solidFill>
                  <a:srgbClr val="FF0000"/>
                </a:solidFill>
              </a:rPr>
              <a:t>minimally invasive </a:t>
            </a:r>
            <a:r>
              <a:rPr lang="en-US" sz="2800" b="1" dirty="0"/>
              <a:t>surgery.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546691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86E7-FF83-43A0-B118-802D6AF1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34314"/>
            <a:ext cx="9601200" cy="51486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B7203-1244-4C21-9926-3BEF141D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39114"/>
            <a:ext cx="10251989" cy="543491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For a patient with a </a:t>
            </a:r>
            <a:r>
              <a:rPr lang="en-US" sz="2800" b="1" dirty="0">
                <a:solidFill>
                  <a:srgbClr val="FF0000"/>
                </a:solidFill>
              </a:rPr>
              <a:t>head ­and­ neck </a:t>
            </a:r>
            <a:r>
              <a:rPr lang="en-US" sz="2800" b="1" dirty="0"/>
              <a:t>paraganglioma, finding the best treatment option often represents a </a:t>
            </a:r>
            <a:r>
              <a:rPr lang="en-US" sz="2800" b="1" dirty="0">
                <a:solidFill>
                  <a:srgbClr val="FF0000"/>
                </a:solidFill>
              </a:rPr>
              <a:t>challenge</a:t>
            </a:r>
            <a:r>
              <a:rPr lang="en-US" sz="2800" b="1" dirty="0"/>
              <a:t>, and an individualized interdisciplinary approach is essential. 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Treatment options include </a:t>
            </a:r>
            <a:r>
              <a:rPr lang="en-US" sz="2800" b="1" dirty="0">
                <a:solidFill>
                  <a:srgbClr val="FF0000"/>
                </a:solidFill>
              </a:rPr>
              <a:t>surgery</a:t>
            </a:r>
            <a:r>
              <a:rPr lang="en-US" sz="2800" b="1" dirty="0"/>
              <a:t>, stereotactic </a:t>
            </a:r>
            <a:r>
              <a:rPr lang="en-US" sz="2800" b="1" dirty="0">
                <a:solidFill>
                  <a:srgbClr val="FF0000"/>
                </a:solidFill>
              </a:rPr>
              <a:t>radiosurgery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external radiation </a:t>
            </a:r>
            <a:r>
              <a:rPr lang="en-US" sz="2800" b="1" dirty="0"/>
              <a:t>therapy, and a wait­ and scan strategy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95390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F3F7-82FB-4557-AAA6-C3AF1E66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18984"/>
            <a:ext cx="9601200" cy="166816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48F0-80AD-433C-A7E4-CF3AEA51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15546"/>
            <a:ext cx="10606216" cy="5799438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800" b="1" dirty="0"/>
              <a:t>Determining the </a:t>
            </a:r>
            <a:r>
              <a:rPr lang="en-US" sz="2800" b="1" dirty="0">
                <a:solidFill>
                  <a:srgbClr val="FF0000"/>
                </a:solidFill>
              </a:rPr>
              <a:t>exact location </a:t>
            </a:r>
            <a:r>
              <a:rPr lang="en-US" sz="2800" b="1" dirty="0"/>
              <a:t>and presence of tumor </a:t>
            </a:r>
            <a:r>
              <a:rPr lang="en-US" sz="2800" b="1" dirty="0">
                <a:solidFill>
                  <a:srgbClr val="FF0000"/>
                </a:solidFill>
              </a:rPr>
              <a:t>extension</a:t>
            </a:r>
            <a:r>
              <a:rPr lang="en-US" sz="2800" b="1" dirty="0"/>
              <a:t>, as well as staging </a:t>
            </a:r>
            <a:r>
              <a:rPr lang="en-US" sz="2800" b="1" dirty="0">
                <a:solidFill>
                  <a:srgbClr val="FF0000"/>
                </a:solidFill>
              </a:rPr>
              <a:t>before</a:t>
            </a:r>
            <a:r>
              <a:rPr lang="en-US" sz="2800" b="1" dirty="0"/>
              <a:t> any kind of treatment, is essential.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Carotid body </a:t>
            </a:r>
            <a:r>
              <a:rPr lang="en-US" sz="2800" b="1" dirty="0"/>
              <a:t>tumors are most frequently classified with the use of the </a:t>
            </a:r>
            <a:r>
              <a:rPr lang="en-US" sz="2800" b="1" dirty="0">
                <a:solidFill>
                  <a:srgbClr val="FF0000"/>
                </a:solidFill>
              </a:rPr>
              <a:t>Shamblin classification</a:t>
            </a:r>
            <a:r>
              <a:rPr lang="en-US" sz="2800" b="1" dirty="0"/>
              <a:t>, whereas the Fisch classification is used for </a:t>
            </a:r>
            <a:r>
              <a:rPr lang="en-US" sz="2800" b="1" dirty="0" err="1"/>
              <a:t>jugulo</a:t>
            </a:r>
            <a:r>
              <a:rPr lang="en-US" sz="2800" b="1" dirty="0"/>
              <a:t> tympanic paragangliomas, both of which </a:t>
            </a:r>
            <a:r>
              <a:rPr lang="en-US" sz="2800" b="1" dirty="0">
                <a:solidFill>
                  <a:srgbClr val="FF0000"/>
                </a:solidFill>
              </a:rPr>
              <a:t>guide </a:t>
            </a:r>
            <a:r>
              <a:rPr lang="en-US" sz="2800" b="1" dirty="0"/>
              <a:t>surgical management.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897683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9B7-E65C-41C1-82C2-29177056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D5F1A-BC9E-4793-8AF8-B72F0632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037967"/>
            <a:ext cx="10482649" cy="5725297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Surgical</a:t>
            </a:r>
            <a:r>
              <a:rPr lang="en-US" sz="2400" b="1" dirty="0"/>
              <a:t> resection is the </a:t>
            </a:r>
            <a:r>
              <a:rPr lang="en-US" sz="2400" b="1" dirty="0">
                <a:solidFill>
                  <a:srgbClr val="FF0000"/>
                </a:solidFill>
              </a:rPr>
              <a:t>only</a:t>
            </a:r>
            <a:r>
              <a:rPr lang="en-US" sz="2400" b="1" dirty="0"/>
              <a:t> potentially </a:t>
            </a:r>
            <a:r>
              <a:rPr lang="en-US" sz="2400" b="1" dirty="0">
                <a:solidFill>
                  <a:srgbClr val="FF0000"/>
                </a:solidFill>
              </a:rPr>
              <a:t>curative</a:t>
            </a:r>
            <a:r>
              <a:rPr lang="en-US" sz="2400" b="1" dirty="0"/>
              <a:t> treatment option.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advanced</a:t>
            </a:r>
            <a:r>
              <a:rPr lang="en-US" sz="2400" b="1" dirty="0"/>
              <a:t> cervical paragangliomas (Shamblin </a:t>
            </a:r>
            <a:r>
              <a:rPr lang="en-US" sz="2400" b="1" dirty="0">
                <a:solidFill>
                  <a:srgbClr val="FF0000"/>
                </a:solidFill>
              </a:rPr>
              <a:t>class III</a:t>
            </a:r>
            <a:r>
              <a:rPr lang="en-US" sz="2400" b="1" dirty="0"/>
              <a:t>) and </a:t>
            </a:r>
            <a:r>
              <a:rPr lang="en-US" sz="2400" b="1" dirty="0">
                <a:solidFill>
                  <a:srgbClr val="FF0000"/>
                </a:solidFill>
              </a:rPr>
              <a:t>jugular paragangliomas </a:t>
            </a:r>
            <a:r>
              <a:rPr lang="en-US" sz="2400" b="1" dirty="0"/>
              <a:t>(Fisch class </a:t>
            </a:r>
            <a:r>
              <a:rPr lang="en-US" sz="2400" b="1" dirty="0">
                <a:solidFill>
                  <a:srgbClr val="FF0000"/>
                </a:solidFill>
              </a:rPr>
              <a:t>C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/>
              <a:t>), lower ­</a:t>
            </a:r>
            <a:r>
              <a:rPr lang="en-US" sz="2400" b="1" dirty="0">
                <a:solidFill>
                  <a:srgbClr val="FF0000"/>
                </a:solidFill>
              </a:rPr>
              <a:t>cranial­ </a:t>
            </a:r>
            <a:r>
              <a:rPr lang="en-US" sz="2400" b="1" dirty="0"/>
              <a:t>nerve </a:t>
            </a:r>
            <a:r>
              <a:rPr lang="en-US" sz="2400" b="1" dirty="0">
                <a:solidFill>
                  <a:srgbClr val="FF0000"/>
                </a:solidFill>
              </a:rPr>
              <a:t>deficits </a:t>
            </a:r>
            <a:r>
              <a:rPr lang="en-US" sz="2400" b="1" dirty="0"/>
              <a:t>are </a:t>
            </a:r>
            <a:r>
              <a:rPr lang="en-US" sz="2400" b="1" dirty="0" err="1"/>
              <a:t>frequentlye</a:t>
            </a:r>
            <a:r>
              <a:rPr lang="en-US" sz="2400" b="1" dirty="0"/>
              <a:t>  seen </a:t>
            </a:r>
            <a:r>
              <a:rPr lang="en-US" sz="2400" b="1" dirty="0">
                <a:solidFill>
                  <a:srgbClr val="00B0F0"/>
                </a:solidFill>
              </a:rPr>
              <a:t>after surgery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Patients with these </a:t>
            </a:r>
            <a:r>
              <a:rPr lang="en-US" sz="2400" b="1" dirty="0">
                <a:solidFill>
                  <a:srgbClr val="FF0000"/>
                </a:solidFill>
              </a:rPr>
              <a:t>advanced</a:t>
            </a:r>
            <a:r>
              <a:rPr lang="en-US" sz="2400" b="1" dirty="0"/>
              <a:t> tumors may have </a:t>
            </a:r>
            <a:r>
              <a:rPr lang="en-US" sz="2400" b="1" dirty="0">
                <a:solidFill>
                  <a:srgbClr val="FF0000"/>
                </a:solidFill>
              </a:rPr>
              <a:t>less</a:t>
            </a:r>
            <a:r>
              <a:rPr lang="en-US" sz="2400" b="1" dirty="0"/>
              <a:t> treatment ­related </a:t>
            </a:r>
            <a:r>
              <a:rPr lang="en-US" sz="2400" b="1" dirty="0">
                <a:solidFill>
                  <a:srgbClr val="FF0000"/>
                </a:solidFill>
              </a:rPr>
              <a:t>morbidity</a:t>
            </a:r>
            <a:r>
              <a:rPr lang="en-US" sz="2400" b="1" dirty="0"/>
              <a:t> with the </a:t>
            </a:r>
            <a:r>
              <a:rPr lang="en-US" sz="2400" b="1" dirty="0">
                <a:solidFill>
                  <a:srgbClr val="FF0000"/>
                </a:solidFill>
              </a:rPr>
              <a:t>nonsurgical</a:t>
            </a:r>
            <a:r>
              <a:rPr lang="en-US" sz="2400" b="1" dirty="0"/>
              <a:t> treatment options.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173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F6FFA-BAD1-403D-99D8-DE43D412A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1" t="15167" r="24871" b="5211"/>
          <a:stretch/>
        </p:blipFill>
        <p:spPr>
          <a:xfrm>
            <a:off x="204952" y="157656"/>
            <a:ext cx="12234041" cy="67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3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4016C-8626-4671-ABAA-B05A067B0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" t="31264" r="2370" b="6437"/>
          <a:stretch/>
        </p:blipFill>
        <p:spPr>
          <a:xfrm>
            <a:off x="157656" y="-204953"/>
            <a:ext cx="12034344" cy="69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9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0EA7B-C27E-4BD7-8AE3-8A5D5C37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6" t="30115" r="13880" b="5517"/>
          <a:stretch/>
        </p:blipFill>
        <p:spPr>
          <a:xfrm>
            <a:off x="141890" y="189185"/>
            <a:ext cx="12050109" cy="64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83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BC5E-EAC7-4046-865A-977A9599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Susceptibility Genes </a:t>
            </a:r>
            <a:endParaRPr lang="fa-IR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B69C-843C-4F54-9D1B-6E9A9B3B4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283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A621-DC2E-4D84-9ABF-8006B0CF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9727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5DF0-411E-4171-A2E1-C39C515C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780" y="1469255"/>
            <a:ext cx="10684276" cy="516236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RET proto­oncogene </a:t>
            </a:r>
            <a:r>
              <a:rPr lang="en-US" sz="2400" b="1" dirty="0"/>
              <a:t>was identified in </a:t>
            </a:r>
            <a:r>
              <a:rPr lang="en-US" b="1" dirty="0">
                <a:solidFill>
                  <a:srgbClr val="FF0000"/>
                </a:solidFill>
              </a:rPr>
              <a:t>1993 </a:t>
            </a:r>
            <a:r>
              <a:rPr lang="en-US" sz="2400" b="1" dirty="0"/>
              <a:t>as a risk factor for pheochromocytoma.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Since then, at </a:t>
            </a:r>
            <a:r>
              <a:rPr lang="en-US" sz="2400" b="1" dirty="0">
                <a:solidFill>
                  <a:srgbClr val="FF0000"/>
                </a:solidFill>
              </a:rPr>
              <a:t>least 18 </a:t>
            </a:r>
            <a:r>
              <a:rPr lang="en-US" sz="2400" b="1" dirty="0"/>
              <a:t>additional susceptibility genes have been reported.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In parallel with these investigations</a:t>
            </a:r>
            <a:r>
              <a:rPr lang="en-US" sz="2400" b="1" dirty="0">
                <a:solidFill>
                  <a:srgbClr val="FF0000"/>
                </a:solidFill>
              </a:rPr>
              <a:t>, gene­ specific </a:t>
            </a:r>
            <a:r>
              <a:rPr lang="en-US" sz="2400" b="1" dirty="0"/>
              <a:t>clinical data have been </a:t>
            </a:r>
            <a:r>
              <a:rPr lang="en-US" sz="2400" b="1" dirty="0">
                <a:solidFill>
                  <a:srgbClr val="FF0000"/>
                </a:solidFill>
              </a:rPr>
              <a:t>studied</a:t>
            </a:r>
            <a:r>
              <a:rPr lang="en-US" sz="2400" b="1" dirty="0"/>
              <a:t> to guide clinical management strategies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28663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FBD5-F6BB-4461-B4C9-F4ADF0C1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372862"/>
            <a:ext cx="9601200" cy="31293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BA24-CD8D-4DDF-AB2E-AA18C477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07868"/>
            <a:ext cx="10533355" cy="605013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Here, we delineate the most </a:t>
            </a:r>
            <a:r>
              <a:rPr lang="en-US" sz="2800" b="1" dirty="0">
                <a:solidFill>
                  <a:srgbClr val="FF0000"/>
                </a:solidFill>
              </a:rPr>
              <a:t>extensively studied </a:t>
            </a:r>
            <a:r>
              <a:rPr lang="en-US" sz="2800" b="1" dirty="0"/>
              <a:t>clinical phenotypes (e.g., tumor </a:t>
            </a:r>
            <a:r>
              <a:rPr lang="en-US" sz="2800" b="1" dirty="0">
                <a:solidFill>
                  <a:srgbClr val="FF0000"/>
                </a:solidFill>
              </a:rPr>
              <a:t>location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number</a:t>
            </a:r>
            <a:r>
              <a:rPr lang="en-US" sz="2800" b="1" dirty="0"/>
              <a:t> of tumors, and patient </a:t>
            </a:r>
            <a:r>
              <a:rPr lang="en-US" sz="2800" b="1" dirty="0">
                <a:solidFill>
                  <a:srgbClr val="FF0000"/>
                </a:solidFill>
              </a:rPr>
              <a:t>age</a:t>
            </a:r>
            <a:r>
              <a:rPr lang="en-US" sz="2800" b="1" dirty="0"/>
              <a:t> at tumor manifestation) of the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2800" b="1" dirty="0"/>
              <a:t> currently clinically relevant </a:t>
            </a:r>
            <a:r>
              <a:rPr lang="en-US" sz="2800" b="1" dirty="0">
                <a:solidFill>
                  <a:srgbClr val="FF0000"/>
                </a:solidFill>
              </a:rPr>
              <a:t>syndromes</a:t>
            </a:r>
            <a:r>
              <a:rPr lang="en-US" sz="2800" b="1" dirty="0"/>
              <a:t> (Table 2) that have been identified: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MEN­2</a:t>
            </a:r>
            <a:r>
              <a:rPr lang="en-US" sz="2800" b="1" dirty="0"/>
              <a:t>, caused by germline mutations of the </a:t>
            </a:r>
            <a:r>
              <a:rPr lang="en-US" sz="2800" b="1" dirty="0">
                <a:solidFill>
                  <a:srgbClr val="FF0000"/>
                </a:solidFill>
              </a:rPr>
              <a:t>RET</a:t>
            </a:r>
            <a:r>
              <a:rPr lang="en-US" sz="2800" b="1" dirty="0"/>
              <a:t> proto­oncogene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56211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86AF-3731-455B-B007-E9F5D23A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History, Terminology, and Histologic Features </a:t>
            </a:r>
            <a:endParaRPr lang="fa-I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F9CB6-E604-4F4A-A68E-491C15E74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1645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30AA-1545-418D-B543-BD6EA151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77049"/>
            <a:ext cx="9601200" cy="10875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4FEF-A768-4AA9-9409-122303FD7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25623"/>
            <a:ext cx="10400190" cy="5956917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von Hippel–Lindau</a:t>
            </a:r>
            <a:r>
              <a:rPr lang="en-US" sz="2400" b="1" dirty="0"/>
              <a:t> disease, caused by mutations in the </a:t>
            </a:r>
            <a:r>
              <a:rPr lang="en-US" sz="2400" b="1" dirty="0">
                <a:solidFill>
                  <a:srgbClr val="FF0000"/>
                </a:solidFill>
              </a:rPr>
              <a:t>VHL</a:t>
            </a:r>
            <a:r>
              <a:rPr lang="en-US" sz="2400" b="1" dirty="0"/>
              <a:t> tumor suppressor </a:t>
            </a:r>
            <a:r>
              <a:rPr lang="en-US" sz="2400" b="1" dirty="0">
                <a:solidFill>
                  <a:srgbClr val="FF0000"/>
                </a:solidFill>
              </a:rPr>
              <a:t>gene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neurofibromatosis</a:t>
            </a:r>
            <a:r>
              <a:rPr lang="en-US" sz="2400" b="1" dirty="0"/>
              <a:t> type 1, caused by mutations in the </a:t>
            </a:r>
            <a:r>
              <a:rPr lang="en-US" sz="2400" b="1" dirty="0">
                <a:solidFill>
                  <a:srgbClr val="FF0000"/>
                </a:solidFill>
              </a:rPr>
              <a:t>NF1 </a:t>
            </a:r>
            <a:r>
              <a:rPr lang="en-US" sz="2400" b="1" dirty="0"/>
              <a:t>tumor­ suppressor </a:t>
            </a:r>
            <a:r>
              <a:rPr lang="en-US" sz="2400" b="1" dirty="0">
                <a:solidFill>
                  <a:srgbClr val="FF0000"/>
                </a:solidFill>
              </a:rPr>
              <a:t>gene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paraganglioma</a:t>
            </a:r>
            <a:r>
              <a:rPr lang="en-US" sz="2400" b="1" dirty="0"/>
              <a:t> syndromes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 through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/>
              <a:t>, caused by mutations of the succinate dehydrogenase genes </a:t>
            </a:r>
            <a:r>
              <a:rPr lang="en-US" sz="2400" b="1" dirty="0">
                <a:solidFill>
                  <a:srgbClr val="FF0000"/>
                </a:solidFill>
              </a:rPr>
              <a:t>SDHD</a:t>
            </a:r>
            <a:r>
              <a:rPr lang="en-US" sz="2400" b="1" dirty="0"/>
              <a:t> (syndrome 1), </a:t>
            </a:r>
            <a:r>
              <a:rPr lang="en-US" sz="2400" b="1" dirty="0">
                <a:solidFill>
                  <a:srgbClr val="FF0000"/>
                </a:solidFill>
              </a:rPr>
              <a:t>SDHAF2 </a:t>
            </a:r>
            <a:r>
              <a:rPr lang="en-US" sz="2400" b="1" dirty="0"/>
              <a:t>(syndrome 2), </a:t>
            </a:r>
            <a:r>
              <a:rPr lang="en-US" sz="2400" b="1" dirty="0">
                <a:solidFill>
                  <a:srgbClr val="FF0000"/>
                </a:solidFill>
              </a:rPr>
              <a:t>SDHC</a:t>
            </a:r>
            <a:r>
              <a:rPr lang="en-US" sz="2400" b="1" dirty="0"/>
              <a:t> (syndrome 3)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786580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E76D-6D18-4F63-A4C4-A620F8FF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5082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88F0-5625-4D3D-8B62-831BCE42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9306"/>
            <a:ext cx="10622132" cy="588323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SDHB </a:t>
            </a:r>
            <a:r>
              <a:rPr lang="en-US" sz="2400" b="1" dirty="0"/>
              <a:t>(syndrome 4), and SDHA (syndrome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/>
              <a:t>)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hereditary</a:t>
            </a:r>
            <a:r>
              <a:rPr lang="en-US" sz="2400" b="1" dirty="0"/>
              <a:t> pheochromocytoma syndromes caused by </a:t>
            </a:r>
            <a:r>
              <a:rPr lang="en-US" sz="2400" b="1" dirty="0">
                <a:solidFill>
                  <a:srgbClr val="FF0000"/>
                </a:solidFill>
              </a:rPr>
              <a:t>mutations</a:t>
            </a:r>
            <a:r>
              <a:rPr lang="en-US" sz="2400" b="1" dirty="0"/>
              <a:t> in the genes encoding transmembrane </a:t>
            </a:r>
            <a:r>
              <a:rPr lang="en-US" sz="2400" b="1" dirty="0">
                <a:solidFill>
                  <a:srgbClr val="FF0000"/>
                </a:solidFill>
              </a:rPr>
              <a:t>protein 127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TMEM127</a:t>
            </a:r>
            <a:r>
              <a:rPr lang="en-US" sz="2400" b="1" dirty="0"/>
              <a:t>) ,MYC ­associated factor X (</a:t>
            </a:r>
            <a:r>
              <a:rPr lang="en-US" sz="2400" b="1" dirty="0">
                <a:solidFill>
                  <a:srgbClr val="FF0000"/>
                </a:solidFill>
              </a:rPr>
              <a:t>MAX</a:t>
            </a:r>
            <a:r>
              <a:rPr lang="en-US" sz="2400" b="1" dirty="0"/>
              <a:t>).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Other </a:t>
            </a:r>
            <a:r>
              <a:rPr lang="en-US" sz="2400" b="1" dirty="0"/>
              <a:t>susceptibility genes, which have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yet undergone rigorous genotype–clinical outcome </a:t>
            </a:r>
            <a:r>
              <a:rPr lang="en-US" sz="2400" b="1" dirty="0">
                <a:solidFill>
                  <a:srgbClr val="FF0000"/>
                </a:solidFill>
              </a:rPr>
              <a:t>evaluation</a:t>
            </a:r>
            <a:r>
              <a:rPr lang="en-US" sz="2400" b="1" dirty="0"/>
              <a:t>, include EGLN1 (</a:t>
            </a:r>
            <a:r>
              <a:rPr lang="en-US" sz="2400" b="1" dirty="0">
                <a:solidFill>
                  <a:srgbClr val="FF0000"/>
                </a:solidFill>
              </a:rPr>
              <a:t>PHD2)</a:t>
            </a:r>
            <a:r>
              <a:rPr lang="en-US" sz="2400" b="1" dirty="0"/>
              <a:t>, EGLN2 (</a:t>
            </a:r>
            <a:r>
              <a:rPr lang="en-US" sz="2400" b="1" dirty="0">
                <a:solidFill>
                  <a:srgbClr val="FF0000"/>
                </a:solidFill>
              </a:rPr>
              <a:t>PHD1</a:t>
            </a:r>
            <a:r>
              <a:rPr lang="en-US" sz="2400" b="1" dirty="0"/>
              <a:t>), KIF1B, </a:t>
            </a:r>
            <a:r>
              <a:rPr lang="en-US" sz="2200" b="1" dirty="0">
                <a:solidFill>
                  <a:srgbClr val="FF0000"/>
                </a:solidFill>
              </a:rPr>
              <a:t>IDH1</a:t>
            </a:r>
            <a:r>
              <a:rPr lang="en-US" sz="2400" b="1" dirty="0"/>
              <a:t>, HIF2A, </a:t>
            </a:r>
            <a:r>
              <a:rPr lang="en-US" sz="2400" b="1" dirty="0">
                <a:solidFill>
                  <a:srgbClr val="FF0000"/>
                </a:solidFill>
              </a:rPr>
              <a:t>MDH2</a:t>
            </a:r>
            <a:r>
              <a:rPr lang="en-US" sz="2400" b="1" dirty="0"/>
              <a:t>, FH, SLC25A11, and DNMT3A.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013720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FB83-FC2E-4007-8CF0-22AB30C6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ABB6-9743-40BF-82DB-B3838AA01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09709"/>
            <a:ext cx="10409068" cy="559293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Various </a:t>
            </a:r>
            <a:r>
              <a:rPr lang="en-US" sz="2800" b="1" dirty="0">
                <a:solidFill>
                  <a:srgbClr val="FF0000"/>
                </a:solidFill>
              </a:rPr>
              <a:t>publicly</a:t>
            </a:r>
            <a:r>
              <a:rPr lang="en-US" sz="2800" b="1" dirty="0"/>
              <a:t> available </a:t>
            </a:r>
            <a:r>
              <a:rPr lang="en-US" sz="2800" b="1" dirty="0">
                <a:solidFill>
                  <a:srgbClr val="FF0000"/>
                </a:solidFill>
              </a:rPr>
              <a:t>gene variation</a:t>
            </a:r>
            <a:r>
              <a:rPr lang="en-US" sz="2800" b="1" dirty="0"/>
              <a:t> databases that are relevant to pheochromocytoma or paraganglioma susceptibility genes (e.g., </a:t>
            </a:r>
            <a:r>
              <a:rPr lang="en-US" sz="2800" b="1" dirty="0">
                <a:solidFill>
                  <a:srgbClr val="FF0000"/>
                </a:solidFill>
              </a:rPr>
              <a:t>LOVD ­based </a:t>
            </a:r>
            <a:r>
              <a:rPr lang="en-US" sz="2800" b="1" dirty="0" err="1"/>
              <a:t>SDHx</a:t>
            </a:r>
            <a:r>
              <a:rPr lang="en-US" sz="2800" b="1" dirty="0"/>
              <a:t> variant database [www . LOVD . </a:t>
            </a:r>
            <a:r>
              <a:rPr lang="en-US" sz="2800" b="1" dirty="0" err="1"/>
              <a:t>nl</a:t>
            </a:r>
            <a:r>
              <a:rPr lang="en-US" sz="2800" b="1" dirty="0"/>
              <a:t>]) may be useful for clinicians and </a:t>
            </a:r>
            <a:r>
              <a:rPr lang="en-US" sz="2800" b="1" dirty="0">
                <a:solidFill>
                  <a:srgbClr val="FF0000"/>
                </a:solidFill>
              </a:rPr>
              <a:t>researchers</a:t>
            </a:r>
            <a:r>
              <a:rPr lang="en-US" sz="2800" b="1" dirty="0"/>
              <a:t>.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147502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D5C1-A715-427F-8CC7-263AF7AC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Pheochromocytoma-Associated Syndromes</a:t>
            </a:r>
            <a:br>
              <a:rPr lang="en-US" dirty="0"/>
            </a:b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5A60-70F0-42B4-9673-B9B5C93D1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9843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1CDF-0393-4A46-8746-8D507BFB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62697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3F4FB-5E94-4936-A678-D26563AF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12108"/>
            <a:ext cx="10672119" cy="5601730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sz="2400" b="1" dirty="0"/>
              <a:t>The clinical features of pheochromocytoma </a:t>
            </a:r>
            <a:r>
              <a:rPr lang="en-US" sz="2400" b="1" dirty="0" err="1"/>
              <a:t>a­associated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syndromes </a:t>
            </a:r>
            <a:r>
              <a:rPr lang="en-US" sz="2400" b="1" dirty="0"/>
              <a:t>(Table 2) have been known for more than </a:t>
            </a:r>
            <a:r>
              <a:rPr lang="en-US" sz="2400" b="1" dirty="0">
                <a:solidFill>
                  <a:srgbClr val="FF0000"/>
                </a:solidFill>
              </a:rPr>
              <a:t>100 years</a:t>
            </a:r>
            <a:r>
              <a:rPr lang="en-US" sz="2400" b="1" dirty="0"/>
              <a:t>, starting with </a:t>
            </a:r>
            <a:r>
              <a:rPr lang="en-US" sz="2400" b="1" dirty="0">
                <a:solidFill>
                  <a:srgbClr val="FF0000"/>
                </a:solidFill>
              </a:rPr>
              <a:t>neurofibromatosis 1</a:t>
            </a:r>
            <a:r>
              <a:rPr lang="en-US" sz="2400" b="1" dirty="0"/>
              <a:t>, von Hippel–Lindau disease, and </a:t>
            </a:r>
            <a:r>
              <a:rPr lang="en-US" sz="2400" b="1" dirty="0">
                <a:solidFill>
                  <a:srgbClr val="FF0000"/>
                </a:solidFill>
              </a:rPr>
              <a:t>MEN­2</a:t>
            </a:r>
            <a:r>
              <a:rPr lang="en-US" sz="2400" b="1" dirty="0"/>
              <a:t>. </a:t>
            </a:r>
          </a:p>
          <a:p>
            <a:pPr algn="l" rtl="0">
              <a:lnSpc>
                <a:spcPct val="250000"/>
              </a:lnSpc>
            </a:pPr>
            <a:r>
              <a:rPr lang="en-US" sz="2400" b="1" dirty="0"/>
              <a:t>With the </a:t>
            </a:r>
            <a:r>
              <a:rPr lang="en-US" sz="2400" b="1" dirty="0">
                <a:solidFill>
                  <a:srgbClr val="FF0000"/>
                </a:solidFill>
              </a:rPr>
              <a:t>identification</a:t>
            </a:r>
            <a:r>
              <a:rPr lang="en-US" sz="2400" b="1" dirty="0"/>
              <a:t> of susceptibility genes containing </a:t>
            </a:r>
            <a:r>
              <a:rPr lang="en-US" sz="2400" b="1" dirty="0">
                <a:solidFill>
                  <a:srgbClr val="FF0000"/>
                </a:solidFill>
              </a:rPr>
              <a:t>various germline mutations</a:t>
            </a:r>
            <a:r>
              <a:rPr lang="en-US" sz="2400" b="1" dirty="0"/>
              <a:t>, these and additional syndromes have been defined and differentiated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90387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E049-674D-4CEC-98BB-A05E9AED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795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487FC-C4D0-4D47-9EA7-84515553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9773"/>
            <a:ext cx="10597978" cy="568822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Unilateral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bilateral</a:t>
            </a:r>
            <a:r>
              <a:rPr lang="en-US" sz="2400" b="1" dirty="0"/>
              <a:t> </a:t>
            </a:r>
            <a:r>
              <a:rPr lang="en-US" sz="2400" b="1" dirty="0" err="1"/>
              <a:t>pheochromycetoma</a:t>
            </a:r>
            <a:r>
              <a:rPr lang="en-US" sz="2400" b="1" dirty="0"/>
              <a:t> develop in up to </a:t>
            </a:r>
            <a:r>
              <a:rPr lang="en-US" sz="2400" b="1" dirty="0">
                <a:solidFill>
                  <a:srgbClr val="FF0000"/>
                </a:solidFill>
              </a:rPr>
              <a:t>50%</a:t>
            </a:r>
            <a:r>
              <a:rPr lang="en-US" sz="2400" b="1" dirty="0"/>
              <a:t> of patients with </a:t>
            </a:r>
            <a:r>
              <a:rPr lang="en-US" sz="2400" b="1" dirty="0">
                <a:solidFill>
                  <a:srgbClr val="FF0000"/>
                </a:solidFill>
              </a:rPr>
              <a:t>these syndromes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Once the pathogenic </a:t>
            </a:r>
            <a:r>
              <a:rPr lang="en-US" sz="2400" b="1" dirty="0">
                <a:solidFill>
                  <a:srgbClr val="FF0000"/>
                </a:solidFill>
              </a:rPr>
              <a:t>RET </a:t>
            </a:r>
            <a:r>
              <a:rPr lang="en-US" sz="2400" b="1" dirty="0"/>
              <a:t>mutation is identified in a patient with pheochromocytoma, </a:t>
            </a:r>
            <a:r>
              <a:rPr lang="en-US" sz="2400" b="1" dirty="0">
                <a:solidFill>
                  <a:srgbClr val="FF0000"/>
                </a:solidFill>
              </a:rPr>
              <a:t>clinicians</a:t>
            </a:r>
            <a:r>
              <a:rPr lang="en-US" sz="2400" b="1" dirty="0"/>
              <a:t> must be </a:t>
            </a:r>
            <a:r>
              <a:rPr lang="en-US" sz="2400" b="1" dirty="0">
                <a:solidFill>
                  <a:srgbClr val="FF0000"/>
                </a:solidFill>
              </a:rPr>
              <a:t>aware</a:t>
            </a:r>
            <a:r>
              <a:rPr lang="en-US" sz="2400" b="1" dirty="0"/>
              <a:t> that virtually </a:t>
            </a:r>
            <a:r>
              <a:rPr lang="en-US" sz="2400" b="1" dirty="0">
                <a:solidFill>
                  <a:srgbClr val="FF0000"/>
                </a:solidFill>
              </a:rPr>
              <a:t>all </a:t>
            </a:r>
            <a:r>
              <a:rPr lang="en-US" sz="2400" b="1" dirty="0"/>
              <a:t>mutation </a:t>
            </a:r>
            <a:r>
              <a:rPr lang="en-US" sz="2400" b="1" dirty="0">
                <a:solidFill>
                  <a:srgbClr val="FF0000"/>
                </a:solidFill>
              </a:rPr>
              <a:t>carriers </a:t>
            </a:r>
            <a:r>
              <a:rPr lang="en-US" sz="2400" b="1" dirty="0"/>
              <a:t>will have </a:t>
            </a:r>
            <a:r>
              <a:rPr lang="en-US" sz="2400" b="1" dirty="0">
                <a:solidFill>
                  <a:srgbClr val="FF0000"/>
                </a:solidFill>
              </a:rPr>
              <a:t>medullary thyroid </a:t>
            </a:r>
            <a:r>
              <a:rPr lang="en-US" sz="2400" b="1" dirty="0"/>
              <a:t>carcinoma, whereas </a:t>
            </a:r>
            <a:r>
              <a:rPr lang="en-US" sz="2400" b="1" dirty="0">
                <a:solidFill>
                  <a:srgbClr val="FF0000"/>
                </a:solidFill>
              </a:rPr>
              <a:t>20%</a:t>
            </a:r>
            <a:r>
              <a:rPr lang="en-US" sz="2400" b="1" dirty="0"/>
              <a:t> of patients with </a:t>
            </a:r>
            <a:r>
              <a:rPr lang="en-US" sz="2400" b="1" dirty="0">
                <a:solidFill>
                  <a:srgbClr val="FF0000"/>
                </a:solidFill>
              </a:rPr>
              <a:t>MEN­2A</a:t>
            </a:r>
            <a:r>
              <a:rPr lang="en-US" sz="2400" b="1" dirty="0"/>
              <a:t>, but not MEN­2B, will have </a:t>
            </a:r>
            <a:r>
              <a:rPr lang="en-US" sz="2400" b="1" dirty="0">
                <a:solidFill>
                  <a:srgbClr val="FF0000"/>
                </a:solidFill>
              </a:rPr>
              <a:t>hyperparathyroidism.</a:t>
            </a:r>
            <a:endParaRPr lang="en-US" sz="2400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6967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FCCD-5563-4675-B4FD-43AE86DA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93124"/>
            <a:ext cx="9601200" cy="92676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9F59-3EB9-4D37-B2D5-B0EB0576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0022"/>
            <a:ext cx="10507362" cy="579120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It would be </a:t>
            </a:r>
            <a:r>
              <a:rPr lang="en-US" sz="2400" b="1" dirty="0">
                <a:solidFill>
                  <a:srgbClr val="00B0F0"/>
                </a:solidFill>
              </a:rPr>
              <a:t>rare</a:t>
            </a:r>
            <a:r>
              <a:rPr lang="en-US" sz="2400" b="1" dirty="0"/>
              <a:t> for a patient with </a:t>
            </a:r>
            <a:r>
              <a:rPr lang="en-US" sz="2400" b="1" dirty="0">
                <a:solidFill>
                  <a:srgbClr val="FF0000"/>
                </a:solidFill>
              </a:rPr>
              <a:t>MEN­2B </a:t>
            </a:r>
            <a:r>
              <a:rPr lang="en-US" sz="2400" b="1" dirty="0"/>
              <a:t>(characterized chiefly by the </a:t>
            </a:r>
            <a:r>
              <a:rPr lang="en-US" sz="2400" b="1" dirty="0">
                <a:solidFill>
                  <a:srgbClr val="FF0000"/>
                </a:solidFill>
              </a:rPr>
              <a:t>RET</a:t>
            </a:r>
            <a:r>
              <a:rPr lang="en-US" sz="2400" b="1" dirty="0"/>
              <a:t> p</a:t>
            </a:r>
            <a:r>
              <a:rPr lang="en-US" sz="2400" b="1" dirty="0">
                <a:solidFill>
                  <a:srgbClr val="FF0000"/>
                </a:solidFill>
              </a:rPr>
              <a:t>.M918T </a:t>
            </a:r>
            <a:r>
              <a:rPr lang="en-US" sz="2400" b="1" dirty="0"/>
              <a:t>mutation) </a:t>
            </a:r>
            <a:r>
              <a:rPr lang="en-US" sz="2400" b="1" dirty="0">
                <a:solidFill>
                  <a:srgbClr val="FF0000"/>
                </a:solidFill>
              </a:rPr>
              <a:t>to first </a:t>
            </a:r>
            <a:r>
              <a:rPr lang="en-US" sz="2400" b="1" dirty="0"/>
              <a:t>present with </a:t>
            </a:r>
            <a:r>
              <a:rPr lang="en-US" sz="2400" b="1" dirty="0">
                <a:solidFill>
                  <a:srgbClr val="FF0000"/>
                </a:solidFill>
              </a:rPr>
              <a:t>pheochromocytoma,</a:t>
            </a:r>
            <a:r>
              <a:rPr lang="en-US" sz="2400" b="1" dirty="0"/>
              <a:t> since the </a:t>
            </a:r>
            <a:r>
              <a:rPr lang="en-US" sz="2400" b="1" dirty="0">
                <a:solidFill>
                  <a:srgbClr val="FF0000"/>
                </a:solidFill>
              </a:rPr>
              <a:t>typical components </a:t>
            </a:r>
            <a:r>
              <a:rPr lang="en-US" sz="2400" b="1" dirty="0"/>
              <a:t>are manifested relatively </a:t>
            </a:r>
            <a:r>
              <a:rPr lang="en-US" sz="2400" b="1" dirty="0">
                <a:solidFill>
                  <a:srgbClr val="FF0000"/>
                </a:solidFill>
              </a:rPr>
              <a:t>early</a:t>
            </a:r>
            <a:r>
              <a:rPr lang="en-US" sz="2400" b="1" dirty="0"/>
              <a:t>, even in </a:t>
            </a:r>
            <a:r>
              <a:rPr lang="en-US" sz="2400" b="1" dirty="0">
                <a:solidFill>
                  <a:srgbClr val="FF0000"/>
                </a:solidFill>
              </a:rPr>
              <a:t>infancy</a:t>
            </a:r>
            <a:r>
              <a:rPr lang="en-US" sz="2400" b="1" dirty="0"/>
              <a:t>, such as early ­onset </a:t>
            </a:r>
            <a:r>
              <a:rPr lang="en-US" sz="2400" b="1" dirty="0">
                <a:solidFill>
                  <a:srgbClr val="FF0000"/>
                </a:solidFill>
              </a:rPr>
              <a:t>medullary thyroid </a:t>
            </a:r>
            <a:r>
              <a:rPr lang="en-US" sz="2400" b="1" dirty="0"/>
              <a:t>carcinoma; </a:t>
            </a:r>
            <a:r>
              <a:rPr lang="en-US" sz="2400" b="1" dirty="0" err="1">
                <a:solidFill>
                  <a:srgbClr val="FF0000"/>
                </a:solidFill>
              </a:rPr>
              <a:t>ganglio</a:t>
            </a:r>
            <a:r>
              <a:rPr lang="en-US" sz="2400" b="1" dirty="0">
                <a:solidFill>
                  <a:srgbClr val="FF0000"/>
                </a:solidFill>
              </a:rPr>
              <a:t> neuromas</a:t>
            </a:r>
            <a:r>
              <a:rPr lang="en-US" sz="2400" b="1" dirty="0"/>
              <a:t> typically involving the </a:t>
            </a:r>
            <a:r>
              <a:rPr lang="en-US" sz="2400" b="1" dirty="0">
                <a:solidFill>
                  <a:srgbClr val="FF0000"/>
                </a:solidFill>
              </a:rPr>
              <a:t>tongue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lips</a:t>
            </a:r>
            <a:r>
              <a:rPr lang="en-US" sz="2400" b="1" dirty="0"/>
              <a:t>, and eyelids; </a:t>
            </a:r>
            <a:r>
              <a:rPr lang="en-US" sz="2400" b="1" dirty="0">
                <a:solidFill>
                  <a:srgbClr val="FF0000"/>
                </a:solidFill>
              </a:rPr>
              <a:t>skeletal</a:t>
            </a:r>
            <a:r>
              <a:rPr lang="en-US" sz="2400" b="1" dirty="0"/>
              <a:t> deformities (e.g., kyphoscoliosis and marfanoid habitus); </a:t>
            </a:r>
            <a:r>
              <a:rPr lang="en-US" sz="2400" b="1" dirty="0">
                <a:solidFill>
                  <a:srgbClr val="FF0000"/>
                </a:solidFill>
              </a:rPr>
              <a:t>joint </a:t>
            </a:r>
            <a:r>
              <a:rPr lang="en-US" sz="2400" b="1" dirty="0"/>
              <a:t>laxity; and </a:t>
            </a:r>
            <a:r>
              <a:rPr lang="en-US" sz="2400" b="1" dirty="0">
                <a:solidFill>
                  <a:srgbClr val="FF0000"/>
                </a:solidFill>
              </a:rPr>
              <a:t>intestinal </a:t>
            </a:r>
            <a:r>
              <a:rPr lang="en-US" sz="2400" b="1" dirty="0" err="1"/>
              <a:t>ganglio</a:t>
            </a:r>
            <a:r>
              <a:rPr lang="en-US" sz="2400" b="1" dirty="0"/>
              <a:t> </a:t>
            </a:r>
            <a:r>
              <a:rPr lang="en-US" sz="2400" b="1" dirty="0" err="1"/>
              <a:t>neuromatosis</a:t>
            </a:r>
            <a:r>
              <a:rPr lang="en-US" sz="2400" b="1" dirty="0"/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264925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03F9-1D3F-4D6C-BF86-5346EBC5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D19F-F9C2-4646-A800-8B413768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6777"/>
            <a:ext cx="10499124" cy="5729005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By contrast</a:t>
            </a:r>
            <a:r>
              <a:rPr lang="en-US" sz="2400" b="1" dirty="0"/>
              <a:t>, in patients with </a:t>
            </a:r>
            <a:r>
              <a:rPr lang="en-US" sz="2400" b="1" dirty="0">
                <a:solidFill>
                  <a:srgbClr val="FF0000"/>
                </a:solidFill>
              </a:rPr>
              <a:t>von Hippel– Lindau </a:t>
            </a:r>
            <a:r>
              <a:rPr lang="en-US" sz="2400" b="1" dirty="0"/>
              <a:t>disease, especially </a:t>
            </a:r>
            <a:r>
              <a:rPr lang="en-US" sz="2400" b="1" dirty="0">
                <a:solidFill>
                  <a:srgbClr val="00B0F0"/>
                </a:solidFill>
              </a:rPr>
              <a:t>type 2, </a:t>
            </a:r>
            <a:r>
              <a:rPr lang="en-US" sz="2400" b="1" dirty="0"/>
              <a:t>pheochromocytomas and </a:t>
            </a:r>
            <a:r>
              <a:rPr lang="en-US" sz="2400" b="1" dirty="0">
                <a:solidFill>
                  <a:srgbClr val="FF0000"/>
                </a:solidFill>
              </a:rPr>
              <a:t>paragangliomas</a:t>
            </a:r>
            <a:r>
              <a:rPr lang="en-US" sz="2400" b="1" dirty="0"/>
              <a:t> are </a:t>
            </a:r>
            <a:r>
              <a:rPr lang="en-US" sz="2400" b="1" dirty="0">
                <a:solidFill>
                  <a:srgbClr val="FF0000"/>
                </a:solidFill>
              </a:rPr>
              <a:t>common</a:t>
            </a:r>
            <a:r>
              <a:rPr lang="en-US" sz="2400" b="1" dirty="0"/>
              <a:t>, may be part of the patient’s </a:t>
            </a:r>
            <a:r>
              <a:rPr lang="en-US" sz="2400" b="1" dirty="0">
                <a:solidFill>
                  <a:srgbClr val="FF0000"/>
                </a:solidFill>
              </a:rPr>
              <a:t>initial</a:t>
            </a:r>
            <a:r>
              <a:rPr lang="en-US" sz="2400" b="1" dirty="0"/>
              <a:t> presentation, even in </a:t>
            </a:r>
            <a:r>
              <a:rPr lang="en-US" sz="2400" b="1" dirty="0">
                <a:solidFill>
                  <a:srgbClr val="FF0000"/>
                </a:solidFill>
              </a:rPr>
              <a:t>early infancy</a:t>
            </a:r>
            <a:r>
              <a:rPr lang="en-US" sz="2400" b="1" dirty="0"/>
              <a:t>, and are often associated with mutations in codons </a:t>
            </a:r>
            <a:r>
              <a:rPr lang="en-US" sz="2400" b="1" dirty="0">
                <a:solidFill>
                  <a:srgbClr val="FF0000"/>
                </a:solidFill>
              </a:rPr>
              <a:t>98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161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167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31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50CC-AD9D-4150-9648-160DDC18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5032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ACAC8-ED51-43D8-BA83-4AD5D5A4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71" y="1145059"/>
            <a:ext cx="11121080" cy="5609968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Missense VHL </a:t>
            </a:r>
            <a:r>
              <a:rPr lang="en-US" sz="2400" b="1" dirty="0"/>
              <a:t>mutations </a:t>
            </a:r>
            <a:r>
              <a:rPr lang="en-US" sz="2400" b="1" dirty="0">
                <a:solidFill>
                  <a:srgbClr val="FF0000"/>
                </a:solidFill>
              </a:rPr>
              <a:t>predict</a:t>
            </a:r>
            <a:r>
              <a:rPr lang="en-US" sz="2400" b="1" dirty="0"/>
              <a:t> von Hippel–Lindau disease </a:t>
            </a:r>
            <a:r>
              <a:rPr lang="en-US" sz="2400" b="1" dirty="0">
                <a:solidFill>
                  <a:srgbClr val="FF0000"/>
                </a:solidFill>
              </a:rPr>
              <a:t>type 2</a:t>
            </a:r>
            <a:r>
              <a:rPr lang="en-US" sz="24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Truncating VHL mutations are often associated with </a:t>
            </a:r>
            <a:r>
              <a:rPr lang="en-US" sz="2400" b="1" dirty="0">
                <a:solidFill>
                  <a:srgbClr val="FF0000"/>
                </a:solidFill>
              </a:rPr>
              <a:t>renal ­cell carcinoma </a:t>
            </a:r>
            <a:r>
              <a:rPr lang="en-US" sz="2400" b="1" dirty="0"/>
              <a:t>and in </a:t>
            </a:r>
            <a:r>
              <a:rPr lang="en-US" sz="2400" b="1" dirty="0">
                <a:solidFill>
                  <a:srgbClr val="FF0000"/>
                </a:solidFill>
              </a:rPr>
              <a:t>rare</a:t>
            </a:r>
            <a:r>
              <a:rPr lang="en-US" sz="2400" b="1" dirty="0"/>
              <a:t> cases are associated with </a:t>
            </a:r>
            <a:r>
              <a:rPr lang="en-US" sz="2400" b="1" dirty="0">
                <a:solidFill>
                  <a:srgbClr val="FF0000"/>
                </a:solidFill>
              </a:rPr>
              <a:t>pheochromocytoma</a:t>
            </a:r>
            <a:r>
              <a:rPr lang="en-US" sz="2400" b="1" dirty="0"/>
              <a:t> (von Hippel–Lindau disease </a:t>
            </a:r>
            <a:r>
              <a:rPr lang="en-US" sz="2400" b="1" dirty="0">
                <a:solidFill>
                  <a:srgbClr val="00B0F0"/>
                </a:solidFill>
              </a:rPr>
              <a:t>type 1)</a:t>
            </a:r>
            <a:r>
              <a:rPr lang="en-US" sz="24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Other features of von Hippel–Lindau disease include </a:t>
            </a:r>
            <a:r>
              <a:rPr lang="en-US" sz="2400" b="1" dirty="0">
                <a:solidFill>
                  <a:srgbClr val="FF0000"/>
                </a:solidFill>
              </a:rPr>
              <a:t>retinal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central </a:t>
            </a:r>
            <a:r>
              <a:rPr lang="en-US" sz="2400" b="1" dirty="0"/>
              <a:t>nervous system (CNS) </a:t>
            </a:r>
            <a:r>
              <a:rPr lang="en-US" sz="2400" b="1" dirty="0">
                <a:solidFill>
                  <a:srgbClr val="FF0000"/>
                </a:solidFill>
              </a:rPr>
              <a:t>hemangioblastomas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pancreatic </a:t>
            </a:r>
            <a:r>
              <a:rPr lang="en-US" sz="2400" b="1" dirty="0"/>
              <a:t>neuroendocrine tumors.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17263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67FB-E288-4042-AE6B-D0A577E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9564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9780-0B8E-472F-9AE6-60364165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1235675"/>
            <a:ext cx="11096368" cy="553582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Neurofibromatosis 1</a:t>
            </a:r>
            <a:r>
              <a:rPr lang="en-US" sz="2400" b="1" dirty="0"/>
              <a:t> is characterized by </a:t>
            </a:r>
            <a:r>
              <a:rPr lang="en-US" sz="2400" b="1" dirty="0">
                <a:solidFill>
                  <a:srgbClr val="FF0000"/>
                </a:solidFill>
              </a:rPr>
              <a:t>neurofibromas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café</a:t>
            </a:r>
            <a:r>
              <a:rPr lang="en-US" sz="2400" b="1" dirty="0"/>
              <a:t> au </a:t>
            </a:r>
            <a:r>
              <a:rPr lang="en-US" sz="2400" b="1" dirty="0">
                <a:solidFill>
                  <a:srgbClr val="FF0000"/>
                </a:solidFill>
              </a:rPr>
              <a:t>lait </a:t>
            </a:r>
            <a:r>
              <a:rPr lang="en-US" sz="2400" b="1" dirty="0"/>
              <a:t>spots, </a:t>
            </a:r>
            <a:r>
              <a:rPr lang="en-US" sz="2400" b="1" dirty="0">
                <a:solidFill>
                  <a:srgbClr val="FF0000"/>
                </a:solidFill>
              </a:rPr>
              <a:t>axillary freckling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iris</a:t>
            </a:r>
            <a:r>
              <a:rPr lang="en-US" sz="2400" b="1" dirty="0"/>
              <a:t> hamartomas (</a:t>
            </a:r>
            <a:r>
              <a:rPr lang="en-US" sz="2400" b="1" dirty="0" err="1"/>
              <a:t>Lisch</a:t>
            </a:r>
            <a:r>
              <a:rPr lang="en-US" sz="2400" b="1" dirty="0"/>
              <a:t> nodules), </a:t>
            </a:r>
            <a:r>
              <a:rPr lang="en-US" sz="2400" b="1" dirty="0">
                <a:solidFill>
                  <a:srgbClr val="FF0000"/>
                </a:solidFill>
              </a:rPr>
              <a:t>bony </a:t>
            </a:r>
            <a:r>
              <a:rPr lang="en-US" sz="2400" b="1" dirty="0"/>
              <a:t>abnormalities, </a:t>
            </a:r>
            <a:r>
              <a:rPr lang="en-US" sz="2400" b="1" dirty="0">
                <a:solidFill>
                  <a:srgbClr val="FF0000"/>
                </a:solidFill>
              </a:rPr>
              <a:t>CNS gliomas</a:t>
            </a:r>
            <a:r>
              <a:rPr lang="en-US" sz="2400" b="1" dirty="0"/>
              <a:t>, macrocephaly, and </a:t>
            </a:r>
            <a:r>
              <a:rPr lang="en-US" sz="2400" b="1" dirty="0">
                <a:solidFill>
                  <a:srgbClr val="FF0000"/>
                </a:solidFill>
              </a:rPr>
              <a:t>cognitive </a:t>
            </a:r>
            <a:r>
              <a:rPr lang="en-US" sz="2400" b="1" dirty="0"/>
              <a:t>deficits, but </a:t>
            </a:r>
            <a:r>
              <a:rPr lang="en-US" sz="2400" b="1" dirty="0">
                <a:solidFill>
                  <a:srgbClr val="FF0000"/>
                </a:solidFill>
              </a:rPr>
              <a:t>pheochromocytomas</a:t>
            </a:r>
            <a:r>
              <a:rPr lang="en-US" sz="2400" b="1" dirty="0"/>
              <a:t> and paragangliomas are present in only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3%</a:t>
            </a:r>
            <a:r>
              <a:rPr lang="en-US" sz="2400" b="1" dirty="0"/>
              <a:t> of affected persons.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90373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D8A4-27B1-4BFC-A50C-C91A279F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3671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A51DA-0CEF-4C89-A547-CE54EE25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65635"/>
            <a:ext cx="9601200" cy="5331349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Max </a:t>
            </a:r>
            <a:r>
              <a:rPr lang="en-US" b="1" dirty="0" err="1">
                <a:solidFill>
                  <a:srgbClr val="FF0000"/>
                </a:solidFill>
              </a:rPr>
              <a:t>Schottelius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(1849–1919), a </a:t>
            </a:r>
            <a:r>
              <a:rPr lang="en-US" b="1" dirty="0">
                <a:solidFill>
                  <a:srgbClr val="FF0000"/>
                </a:solidFill>
              </a:rPr>
              <a:t>pathologist</a:t>
            </a:r>
            <a:r>
              <a:rPr lang="en-US" b="1" dirty="0"/>
              <a:t> in Freiburg, </a:t>
            </a:r>
            <a:r>
              <a:rPr lang="en-US" b="1" dirty="0">
                <a:solidFill>
                  <a:srgbClr val="FF0000"/>
                </a:solidFill>
              </a:rPr>
              <a:t>Germany</a:t>
            </a:r>
            <a:r>
              <a:rPr lang="en-US" b="1" dirty="0"/>
              <a:t>, was the first person to describe the </a:t>
            </a:r>
            <a:r>
              <a:rPr lang="en-US" b="1" dirty="0">
                <a:solidFill>
                  <a:srgbClr val="FF0000"/>
                </a:solidFill>
              </a:rPr>
              <a:t>histopathological </a:t>
            </a:r>
            <a:r>
              <a:rPr lang="en-US" b="1" dirty="0"/>
              <a:t>features of pheochromocytoma; in 2017, </a:t>
            </a:r>
            <a:r>
              <a:rPr lang="en-US" b="1" dirty="0" err="1"/>
              <a:t>Schottelius</a:t>
            </a:r>
            <a:r>
              <a:rPr lang="en-US" b="1" dirty="0"/>
              <a:t> was finally profiled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He provided the histologic description of </a:t>
            </a:r>
            <a:r>
              <a:rPr lang="en-US" b="1" dirty="0">
                <a:solidFill>
                  <a:srgbClr val="FF0000"/>
                </a:solidFill>
              </a:rPr>
              <a:t>bilateral adrenal </a:t>
            </a:r>
            <a:r>
              <a:rPr lang="en-US" b="1" dirty="0"/>
              <a:t>tumors in an </a:t>
            </a:r>
            <a:r>
              <a:rPr lang="en-US" b="1" dirty="0">
                <a:solidFill>
                  <a:srgbClr val="FF0000"/>
                </a:solidFill>
              </a:rPr>
              <a:t>18­</a:t>
            </a:r>
            <a:r>
              <a:rPr lang="en-US" b="1" dirty="0"/>
              <a:t>year ­old </a:t>
            </a:r>
            <a:r>
              <a:rPr lang="en-US" b="1" dirty="0">
                <a:solidFill>
                  <a:srgbClr val="FF0000"/>
                </a:solidFill>
              </a:rPr>
              <a:t>woman </a:t>
            </a:r>
            <a:r>
              <a:rPr lang="en-US" b="1" dirty="0"/>
              <a:t>who </a:t>
            </a:r>
            <a:r>
              <a:rPr lang="en-US" b="1" dirty="0">
                <a:solidFill>
                  <a:srgbClr val="FF0000"/>
                </a:solidFill>
              </a:rPr>
              <a:t>died</a:t>
            </a:r>
            <a:r>
              <a:rPr lang="en-US" b="1" dirty="0"/>
              <a:t> in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1886</a:t>
            </a:r>
            <a:r>
              <a:rPr lang="en-US" b="1" dirty="0"/>
              <a:t> after a long history of </a:t>
            </a:r>
            <a:r>
              <a:rPr lang="en-US" b="1" dirty="0">
                <a:solidFill>
                  <a:srgbClr val="FF0000"/>
                </a:solidFill>
              </a:rPr>
              <a:t>panic attacks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tachycardia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sweating</a:t>
            </a:r>
            <a:r>
              <a:rPr lang="en-US" b="1" dirty="0"/>
              <a:t>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32425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8E1B-83AF-4BF2-8F9B-9A2A7E17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7668-F22A-4493-A3C7-A5E282229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5589"/>
            <a:ext cx="10705070" cy="580767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Patients with </a:t>
            </a:r>
            <a:r>
              <a:rPr lang="en-US" sz="2800" b="1" dirty="0">
                <a:solidFill>
                  <a:srgbClr val="FF0000"/>
                </a:solidFill>
              </a:rPr>
              <a:t>mutations</a:t>
            </a:r>
            <a:r>
              <a:rPr lang="en-US" sz="2800" b="1" dirty="0"/>
              <a:t> of </a:t>
            </a:r>
            <a:r>
              <a:rPr lang="en-US" sz="2800" b="1" dirty="0" err="1">
                <a:solidFill>
                  <a:srgbClr val="FF0000"/>
                </a:solidFill>
              </a:rPr>
              <a:t>SDHx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TMEM127,</a:t>
            </a:r>
            <a:r>
              <a:rPr lang="en-US" sz="2800" b="1" dirty="0"/>
              <a:t> or MAX generally have only </a:t>
            </a:r>
            <a:r>
              <a:rPr lang="en-US" sz="2800" b="1" dirty="0">
                <a:solidFill>
                  <a:srgbClr val="FF0000"/>
                </a:solidFill>
              </a:rPr>
              <a:t>pheochromocytomas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paragangliomas</a:t>
            </a:r>
            <a:r>
              <a:rPr lang="en-US" sz="28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minority</a:t>
            </a:r>
            <a:r>
              <a:rPr lang="en-US" sz="2800" b="1" dirty="0"/>
              <a:t> of </a:t>
            </a:r>
            <a:r>
              <a:rPr lang="en-US" sz="2800" b="1" dirty="0" err="1"/>
              <a:t>SDHx</a:t>
            </a:r>
            <a:r>
              <a:rPr lang="en-US" sz="2800" b="1" dirty="0"/>
              <a:t> mutation carriers have had gastrointestinal stromal tumors (</a:t>
            </a:r>
            <a:r>
              <a:rPr lang="en-US" sz="2800" b="1" dirty="0">
                <a:solidFill>
                  <a:srgbClr val="FF0000"/>
                </a:solidFill>
              </a:rPr>
              <a:t>GISTs</a:t>
            </a:r>
            <a:r>
              <a:rPr lang="en-US" sz="2800" b="1" dirty="0"/>
              <a:t>), </a:t>
            </a:r>
            <a:r>
              <a:rPr lang="en-US" sz="2800" b="1" dirty="0">
                <a:solidFill>
                  <a:srgbClr val="FF0000"/>
                </a:solidFill>
              </a:rPr>
              <a:t>renal­ </a:t>
            </a:r>
            <a:r>
              <a:rPr lang="en-US" sz="2800" b="1" dirty="0"/>
              <a:t>cell carcinomas, or </a:t>
            </a:r>
            <a:r>
              <a:rPr lang="en-US" sz="2800" b="1" dirty="0">
                <a:solidFill>
                  <a:srgbClr val="FF0000"/>
                </a:solidFill>
              </a:rPr>
              <a:t>pituitary</a:t>
            </a:r>
            <a:r>
              <a:rPr lang="en-US" sz="2800" b="1" dirty="0"/>
              <a:t> adenomas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817345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92CF-4CAE-4272-98AF-D7E6707F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802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B5BA-2C6A-48A6-9909-E824AFB7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09709"/>
            <a:ext cx="10488967" cy="557517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autosomal</a:t>
            </a:r>
            <a:r>
              <a:rPr lang="en-US" sz="2800" b="1" dirty="0"/>
              <a:t> dominant </a:t>
            </a:r>
            <a:r>
              <a:rPr lang="en-US" sz="2800" b="1" dirty="0">
                <a:solidFill>
                  <a:srgbClr val="FF0000"/>
                </a:solidFill>
              </a:rPr>
              <a:t>Carney</a:t>
            </a:r>
            <a:r>
              <a:rPr lang="en-US" sz="2800" b="1" dirty="0"/>
              <a:t>–</a:t>
            </a:r>
            <a:r>
              <a:rPr lang="en-US" sz="2800" b="1" dirty="0" err="1"/>
              <a:t>Stratakis</a:t>
            </a:r>
            <a:r>
              <a:rPr lang="en-US" sz="2800" b="1" dirty="0"/>
              <a:t> syndrome is characterized by the association of </a:t>
            </a:r>
            <a:r>
              <a:rPr lang="en-US" sz="2800" b="1" dirty="0">
                <a:solidFill>
                  <a:srgbClr val="FF0000"/>
                </a:solidFill>
              </a:rPr>
              <a:t>pheochromocytoma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paraganglioma</a:t>
            </a:r>
            <a:r>
              <a:rPr lang="en-US" sz="2800" b="1" dirty="0"/>
              <a:t>, or both with </a:t>
            </a:r>
            <a:r>
              <a:rPr lang="en-US" sz="2800" b="1" dirty="0">
                <a:solidFill>
                  <a:srgbClr val="FF0000"/>
                </a:solidFill>
              </a:rPr>
              <a:t>GISTs</a:t>
            </a:r>
            <a:r>
              <a:rPr lang="en-US" sz="2800" b="1" dirty="0"/>
              <a:t>, and the so ­called </a:t>
            </a:r>
            <a:r>
              <a:rPr lang="en-US" sz="2800" b="1" dirty="0">
                <a:solidFill>
                  <a:srgbClr val="FF0000"/>
                </a:solidFill>
              </a:rPr>
              <a:t>3PAs</a:t>
            </a:r>
            <a:r>
              <a:rPr lang="en-US" sz="2800" b="1" dirty="0"/>
              <a:t> syndrome (</a:t>
            </a:r>
            <a:r>
              <a:rPr lang="en-US" sz="2800" b="1" dirty="0">
                <a:solidFill>
                  <a:srgbClr val="FF0000"/>
                </a:solidFill>
              </a:rPr>
              <a:t>pheo</a:t>
            </a:r>
            <a:r>
              <a:rPr lang="en-US" sz="2800" b="1" dirty="0"/>
              <a:t>chromocytoma, </a:t>
            </a:r>
            <a:r>
              <a:rPr lang="en-US" sz="2800" b="1" dirty="0">
                <a:solidFill>
                  <a:srgbClr val="FF0000"/>
                </a:solidFill>
              </a:rPr>
              <a:t>para</a:t>
            </a:r>
            <a:r>
              <a:rPr lang="en-US" sz="2800" b="1" dirty="0"/>
              <a:t>ganglioma, and </a:t>
            </a:r>
            <a:r>
              <a:rPr lang="en-US" sz="2800" b="1" dirty="0">
                <a:solidFill>
                  <a:srgbClr val="FF0000"/>
                </a:solidFill>
              </a:rPr>
              <a:t>pituitary </a:t>
            </a:r>
            <a:r>
              <a:rPr lang="en-US" sz="2800" b="1" dirty="0"/>
              <a:t>adenoma) is associated with </a:t>
            </a:r>
            <a:r>
              <a:rPr lang="en-US" sz="2800" b="1" dirty="0" err="1">
                <a:solidFill>
                  <a:srgbClr val="FF0000"/>
                </a:solidFill>
              </a:rPr>
              <a:t>SDHx</a:t>
            </a:r>
            <a:r>
              <a:rPr lang="en-US" sz="2800" b="1" dirty="0"/>
              <a:t> mutations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46312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5B81-6B33-4F81-BA38-9E0C628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30315"/>
            <a:ext cx="9601200" cy="55485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CD05-E69E-447A-A9A6-F6CC4D98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9810"/>
            <a:ext cx="10613254" cy="573497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concept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genetic</a:t>
            </a:r>
            <a:r>
              <a:rPr lang="en-US" b="1" dirty="0"/>
              <a:t> predisposition may be </a:t>
            </a:r>
            <a:r>
              <a:rPr lang="en-US" b="1" dirty="0">
                <a:solidFill>
                  <a:srgbClr val="FF0000"/>
                </a:solidFill>
              </a:rPr>
              <a:t>confusing </a:t>
            </a:r>
            <a:r>
              <a:rPr lang="en-US" b="1" dirty="0"/>
              <a:t>to patients and their families. </a:t>
            </a:r>
            <a:r>
              <a:rPr lang="en-US" b="1" dirty="0" err="1"/>
              <a:t>Inheristance</a:t>
            </a:r>
            <a:r>
              <a:rPr lang="en-US" b="1" dirty="0"/>
              <a:t> is </a:t>
            </a:r>
            <a:r>
              <a:rPr lang="en-US" b="1" dirty="0">
                <a:solidFill>
                  <a:srgbClr val="FF0000"/>
                </a:solidFill>
              </a:rPr>
              <a:t>autosomal dominant </a:t>
            </a:r>
            <a:r>
              <a:rPr lang="en-US" b="1" dirty="0"/>
              <a:t>for pheochromocytoma ­predisposing germline mutations.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This means that off spring of a c</a:t>
            </a:r>
            <a:r>
              <a:rPr lang="en-US" b="1" dirty="0">
                <a:solidFill>
                  <a:srgbClr val="FF0000"/>
                </a:solidFill>
              </a:rPr>
              <a:t>arrier </a:t>
            </a:r>
            <a:r>
              <a:rPr lang="en-US" b="1" dirty="0"/>
              <a:t>have a </a:t>
            </a:r>
            <a:r>
              <a:rPr lang="en-US" b="1" dirty="0">
                <a:solidFill>
                  <a:srgbClr val="FF0000"/>
                </a:solidFill>
              </a:rPr>
              <a:t>50%</a:t>
            </a:r>
            <a:r>
              <a:rPr lang="en-US" b="1" dirty="0"/>
              <a:t> likelihood of inheriting the parent’s mutation. </a:t>
            </a:r>
          </a:p>
        </p:txBody>
      </p:sp>
    </p:spTree>
    <p:extLst>
      <p:ext uri="{BB962C8B-B14F-4D97-AF65-F5344CB8AC3E}">
        <p14:creationId xmlns:p14="http://schemas.microsoft.com/office/powerpoint/2010/main" val="851323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B3BA-6E1C-4353-BA19-EB77B61E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12559"/>
            <a:ext cx="9601200" cy="7324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AFC86-091A-444F-AF5F-B9E9FEB9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6443"/>
            <a:ext cx="10719786" cy="580155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However, </a:t>
            </a:r>
            <a:r>
              <a:rPr lang="en-US" sz="2800" b="1" dirty="0">
                <a:solidFill>
                  <a:srgbClr val="FF0000"/>
                </a:solidFill>
              </a:rPr>
              <a:t>SDHD</a:t>
            </a:r>
            <a:r>
              <a:rPr lang="en-US" sz="2800" b="1" dirty="0"/>
              <a:t> and SDHAF2 are maternally imprinted (the gene is </a:t>
            </a:r>
            <a:r>
              <a:rPr lang="en-US" sz="2800" b="1" dirty="0">
                <a:solidFill>
                  <a:srgbClr val="FF0000"/>
                </a:solidFill>
              </a:rPr>
              <a:t>not expressed </a:t>
            </a:r>
            <a:r>
              <a:rPr lang="en-US" sz="2800" b="1" dirty="0"/>
              <a:t>from the </a:t>
            </a:r>
            <a:r>
              <a:rPr lang="en-US" sz="2800" b="1" dirty="0">
                <a:solidFill>
                  <a:srgbClr val="FF0000"/>
                </a:solidFill>
              </a:rPr>
              <a:t>maternal allele</a:t>
            </a:r>
            <a:r>
              <a:rPr lang="en-US" sz="2800" b="1" dirty="0"/>
              <a:t>). </a:t>
            </a:r>
            <a:endParaRPr lang="fa-IR" sz="2800" b="1" dirty="0"/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This means that inheriting a mutation from the </a:t>
            </a:r>
            <a:r>
              <a:rPr lang="en-US" sz="2800" b="1" dirty="0">
                <a:solidFill>
                  <a:srgbClr val="FF0000"/>
                </a:solidFill>
              </a:rPr>
              <a:t>mother</a:t>
            </a:r>
            <a:r>
              <a:rPr lang="en-US" sz="2800" b="1" dirty="0"/>
              <a:t> only </a:t>
            </a:r>
            <a:r>
              <a:rPr lang="en-US" sz="2800" b="1" dirty="0">
                <a:solidFill>
                  <a:srgbClr val="FF0000"/>
                </a:solidFill>
              </a:rPr>
              <a:t>rarely</a:t>
            </a:r>
            <a:r>
              <a:rPr lang="en-US" sz="2800" b="1" dirty="0"/>
              <a:t> results in tumor development, which </a:t>
            </a:r>
            <a:r>
              <a:rPr lang="en-US" sz="2800" b="1" dirty="0">
                <a:solidFill>
                  <a:srgbClr val="FF0000"/>
                </a:solidFill>
              </a:rPr>
              <a:t>explains</a:t>
            </a:r>
            <a:r>
              <a:rPr lang="en-US" sz="2800" b="1" dirty="0"/>
              <a:t> why one or </a:t>
            </a:r>
            <a:r>
              <a:rPr lang="en-US" sz="2800" b="1" dirty="0">
                <a:solidFill>
                  <a:srgbClr val="FF0000"/>
                </a:solidFill>
              </a:rPr>
              <a:t>more generations </a:t>
            </a:r>
            <a:r>
              <a:rPr lang="en-US" sz="2800" b="1" dirty="0"/>
              <a:t>appear to be skipped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4209590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0EA7B-C27E-4BD7-8AE3-8A5D5C37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6" t="30115" r="13880" b="5517"/>
          <a:stretch/>
        </p:blipFill>
        <p:spPr>
          <a:xfrm>
            <a:off x="141890" y="189185"/>
            <a:ext cx="12050109" cy="64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9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C8C89-6384-436E-9E67-98BA57694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4" t="20920" r="19181" b="183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61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715D4-91B8-4FBD-BF30-CDC61EC1C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77" b="45864"/>
          <a:stretch/>
        </p:blipFill>
        <p:spPr>
          <a:xfrm>
            <a:off x="0" y="126122"/>
            <a:ext cx="12192000" cy="583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E924AD-9D7E-402C-B0F0-4BCB9549D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4" t="30289" r="31595" b="8893"/>
          <a:stretch/>
        </p:blipFill>
        <p:spPr>
          <a:xfrm>
            <a:off x="-614854" y="709448"/>
            <a:ext cx="13116910" cy="60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70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C85A-43A5-4DEE-A192-137BC949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Hallmarks </a:t>
            </a:r>
            <a:r>
              <a:rPr lang="en-US" sz="2700" dirty="0"/>
              <a:t>of Hereditary Pheochromocytoma and Paraganglioma</a:t>
            </a:r>
            <a:br>
              <a:rPr lang="en-US" dirty="0"/>
            </a:b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B47E1-FFE3-482F-BE7C-EED6201E3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3730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EF68-3108-4C1E-9384-AA2465B7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03682"/>
            <a:ext cx="9601200" cy="8211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AE92-AD00-405E-9FB4-AFA20FF8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32155"/>
            <a:ext cx="10488967" cy="5925845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In addition to </a:t>
            </a:r>
            <a:r>
              <a:rPr lang="en-US" sz="2400" b="1" dirty="0">
                <a:solidFill>
                  <a:srgbClr val="FF0000"/>
                </a:solidFill>
              </a:rPr>
              <a:t>family</a:t>
            </a:r>
            <a:r>
              <a:rPr lang="en-US" sz="2400" b="1" dirty="0"/>
              <a:t> history, </a:t>
            </a:r>
            <a:r>
              <a:rPr lang="en-US" sz="2400" b="1" dirty="0">
                <a:solidFill>
                  <a:srgbClr val="FF0000"/>
                </a:solidFill>
              </a:rPr>
              <a:t>classic hallmarks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hereditary </a:t>
            </a:r>
            <a:r>
              <a:rPr lang="en-US" sz="2400" b="1" dirty="0"/>
              <a:t>pheochromocytoma and paraganglioma include an </a:t>
            </a:r>
            <a:r>
              <a:rPr lang="en-US" sz="2400" b="1" dirty="0">
                <a:solidFill>
                  <a:srgbClr val="FF0000"/>
                </a:solidFill>
              </a:rPr>
              <a:t>early age </a:t>
            </a:r>
            <a:r>
              <a:rPr lang="en-US" sz="2400" b="1" dirty="0"/>
              <a:t>at onset, </a:t>
            </a:r>
            <a:r>
              <a:rPr lang="en-US" sz="2400" b="1" dirty="0">
                <a:solidFill>
                  <a:srgbClr val="FF0000"/>
                </a:solidFill>
              </a:rPr>
              <a:t>extra adrenal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multiple</a:t>
            </a:r>
            <a:r>
              <a:rPr lang="en-US" sz="2400" b="1" dirty="0"/>
              <a:t> primary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, and associated non </a:t>
            </a:r>
            <a:r>
              <a:rPr lang="en-US" sz="2400" b="1" dirty="0" err="1"/>
              <a:t>paraganglial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tumors</a:t>
            </a:r>
            <a:r>
              <a:rPr lang="en-US" sz="2400" b="1" dirty="0"/>
              <a:t> (Table 2 and Fig. 2).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age</a:t>
            </a:r>
            <a:r>
              <a:rPr lang="en-US" sz="2400" b="1" dirty="0"/>
              <a:t> at </a:t>
            </a:r>
            <a:r>
              <a:rPr lang="en-US" sz="2400" b="1" dirty="0">
                <a:solidFill>
                  <a:srgbClr val="FF0000"/>
                </a:solidFill>
              </a:rPr>
              <a:t>diagnosis</a:t>
            </a:r>
            <a:r>
              <a:rPr lang="en-US" sz="2400" b="1" dirty="0"/>
              <a:t> is about </a:t>
            </a:r>
            <a:r>
              <a:rPr lang="en-US" sz="2400" b="1" dirty="0">
                <a:solidFill>
                  <a:srgbClr val="FF0000"/>
                </a:solidFill>
              </a:rPr>
              <a:t>15 years younger </a:t>
            </a:r>
            <a:r>
              <a:rPr lang="en-US" sz="2400" b="1" dirty="0"/>
              <a:t>for syndromic pheochromocytomas and paragangliomas than for sporadic cases, with </a:t>
            </a:r>
            <a:r>
              <a:rPr lang="en-US" sz="2400" b="1" dirty="0">
                <a:solidFill>
                  <a:srgbClr val="FF0000"/>
                </a:solidFill>
              </a:rPr>
              <a:t>von Hippel– Lindau </a:t>
            </a:r>
            <a:r>
              <a:rPr lang="en-US" sz="2400" b="1" dirty="0"/>
              <a:t>disease diagnosed at the </a:t>
            </a:r>
            <a:r>
              <a:rPr lang="en-US" sz="2400" b="1" dirty="0">
                <a:solidFill>
                  <a:srgbClr val="FF0000"/>
                </a:solidFill>
              </a:rPr>
              <a:t>earliest age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61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CC28-3DA3-428A-96F4-2898C420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802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488A9-0947-458A-AB77-99204BD3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276165"/>
            <a:ext cx="10391313" cy="540872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Paraganglioma </a:t>
            </a:r>
            <a:r>
              <a:rPr lang="en-US" sz="2400" b="1" dirty="0"/>
              <a:t>occurring in an </a:t>
            </a:r>
            <a:r>
              <a:rPr lang="en-US" sz="2400" b="1" dirty="0">
                <a:solidFill>
                  <a:srgbClr val="FF0000"/>
                </a:solidFill>
              </a:rPr>
              <a:t>unusual location</a:t>
            </a:r>
            <a:r>
              <a:rPr lang="en-US" sz="2400" b="1" dirty="0"/>
              <a:t>, such as the organ of </a:t>
            </a:r>
            <a:r>
              <a:rPr lang="en-US" sz="2400" b="1" dirty="0" err="1"/>
              <a:t>Zuckerkandl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thorax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rgbClr val="FF0000"/>
                </a:solidFill>
              </a:rPr>
              <a:t>urinary bladder</a:t>
            </a:r>
            <a:r>
              <a:rPr lang="en-US" sz="2400" b="1" dirty="0"/>
              <a:t>, should suggest the possibility that the patient has a </a:t>
            </a:r>
            <a:r>
              <a:rPr lang="en-US" sz="2400" b="1" dirty="0">
                <a:solidFill>
                  <a:srgbClr val="FF0000"/>
                </a:solidFill>
              </a:rPr>
              <a:t>syndrome</a:t>
            </a:r>
            <a:r>
              <a:rPr lang="en-US" sz="2400" b="1" dirty="0"/>
              <a:t> associated with the tumor.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08194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9126-2D5E-4458-AEC4-63BC43CE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93C8-D998-4922-B96E-03231D75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14" y="993912"/>
            <a:ext cx="10475843" cy="5671269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00B0F0"/>
                </a:solidFill>
              </a:rPr>
              <a:t>This report </a:t>
            </a:r>
            <a:r>
              <a:rPr lang="en-US" b="1" dirty="0"/>
              <a:t>was </a:t>
            </a:r>
            <a:r>
              <a:rPr lang="en-US" b="1" dirty="0">
                <a:solidFill>
                  <a:srgbClr val="FF0000"/>
                </a:solidFill>
              </a:rPr>
              <a:t>translated</a:t>
            </a:r>
            <a:r>
              <a:rPr lang="en-US" b="1" dirty="0"/>
              <a:t> into </a:t>
            </a:r>
            <a:r>
              <a:rPr lang="en-US" b="1" dirty="0">
                <a:solidFill>
                  <a:srgbClr val="FF0000"/>
                </a:solidFill>
              </a:rPr>
              <a:t>English</a:t>
            </a:r>
            <a:r>
              <a:rPr lang="en-US" b="1" dirty="0"/>
              <a:t> and published in the series “Classics in Oncology” in </a:t>
            </a:r>
            <a:r>
              <a:rPr lang="en-US" b="1" dirty="0">
                <a:solidFill>
                  <a:srgbClr val="FF0000"/>
                </a:solidFill>
              </a:rPr>
              <a:t>1984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2007</a:t>
            </a:r>
            <a:r>
              <a:rPr lang="en-US" b="1" dirty="0"/>
              <a:t>, we reported that this patient was the </a:t>
            </a:r>
            <a:r>
              <a:rPr lang="en-US" b="1" dirty="0">
                <a:solidFill>
                  <a:srgbClr val="FF0000"/>
                </a:solidFill>
              </a:rPr>
              <a:t>first described </a:t>
            </a:r>
            <a:r>
              <a:rPr lang="en-US" b="1" dirty="0"/>
              <a:t>to have multiple endocrine neoplasia type 2 </a:t>
            </a:r>
            <a:r>
              <a:rPr lang="en-US" b="1" dirty="0">
                <a:solidFill>
                  <a:srgbClr val="FF0000"/>
                </a:solidFill>
              </a:rPr>
              <a:t>(MEN­2</a:t>
            </a:r>
            <a:r>
              <a:rPr lang="en-US" b="1" dirty="0"/>
              <a:t>); descendants of </a:t>
            </a:r>
            <a:r>
              <a:rPr lang="en-US" b="1" dirty="0">
                <a:solidFill>
                  <a:srgbClr val="FF0000"/>
                </a:solidFill>
              </a:rPr>
              <a:t>her brother </a:t>
            </a:r>
            <a:r>
              <a:rPr lang="en-US" b="1" dirty="0"/>
              <a:t>were found to carry a rearranged during transfection (</a:t>
            </a:r>
            <a:r>
              <a:rPr lang="en-US" b="1" dirty="0">
                <a:solidFill>
                  <a:srgbClr val="FF0000"/>
                </a:solidFill>
              </a:rPr>
              <a:t>RET</a:t>
            </a:r>
            <a:r>
              <a:rPr lang="en-US" b="1" dirty="0"/>
              <a:t>) mutation.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The adrenal tumors in this patient were described by </a:t>
            </a:r>
            <a:r>
              <a:rPr lang="en-US" b="1" dirty="0" err="1"/>
              <a:t>Schottelius</a:t>
            </a:r>
            <a:r>
              <a:rPr lang="en-US" b="1" dirty="0"/>
              <a:t> as </a:t>
            </a:r>
            <a:r>
              <a:rPr lang="en-US" b="1" dirty="0">
                <a:solidFill>
                  <a:srgbClr val="FF0000"/>
                </a:solidFill>
              </a:rPr>
              <a:t>chromaffin </a:t>
            </a:r>
            <a:r>
              <a:rPr lang="en-US" b="1" dirty="0"/>
              <a:t>tumors on the basis of staining with Müller’s solution.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term pheochromocytoma </a:t>
            </a:r>
            <a:r>
              <a:rPr lang="en-US" b="1" dirty="0"/>
              <a:t>dates back to </a:t>
            </a:r>
            <a:r>
              <a:rPr lang="en-US" b="1" dirty="0">
                <a:solidFill>
                  <a:srgbClr val="FF0000"/>
                </a:solidFill>
              </a:rPr>
              <a:t>1912</a:t>
            </a:r>
            <a:r>
              <a:rPr lang="en-US" b="1" dirty="0"/>
              <a:t>, when it was used by the </a:t>
            </a:r>
            <a:r>
              <a:rPr lang="en-US" b="1" dirty="0">
                <a:solidFill>
                  <a:srgbClr val="FF0000"/>
                </a:solidFill>
              </a:rPr>
              <a:t>German</a:t>
            </a:r>
            <a:r>
              <a:rPr lang="en-US" b="1" dirty="0"/>
              <a:t> pathologist </a:t>
            </a:r>
            <a:r>
              <a:rPr lang="en-US" b="1" dirty="0">
                <a:solidFill>
                  <a:srgbClr val="FF0000"/>
                </a:solidFill>
              </a:rPr>
              <a:t>Ludwig Pick</a:t>
            </a:r>
            <a:r>
              <a:rPr lang="en-US" b="1" dirty="0"/>
              <a:t>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1425428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A24B-9555-4437-8724-D993C56B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452761"/>
            <a:ext cx="9601200" cy="23303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16011-B326-423C-8C6C-7CFEC430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8788"/>
            <a:ext cx="10462334" cy="589921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Anatomical locations </a:t>
            </a:r>
            <a:r>
              <a:rPr lang="en-US" sz="2400" b="1" dirty="0"/>
              <a:t>of pheochromocytomas and paragangliomas differ widely among the syndromes (Table 2).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Adrenal pheochromocytomas </a:t>
            </a:r>
            <a:r>
              <a:rPr lang="en-US" sz="2400" b="1" dirty="0"/>
              <a:t>occur almost </a:t>
            </a:r>
            <a:r>
              <a:rPr lang="en-US" sz="2400" b="1" dirty="0">
                <a:solidFill>
                  <a:srgbClr val="FF0000"/>
                </a:solidFill>
              </a:rPr>
              <a:t>exclusively</a:t>
            </a:r>
            <a:r>
              <a:rPr lang="en-US" sz="2400" b="1" dirty="0"/>
              <a:t> in patients with germline mutations in </a:t>
            </a:r>
            <a:r>
              <a:rPr lang="en-US" sz="2400" b="1" dirty="0">
                <a:solidFill>
                  <a:srgbClr val="FF0000"/>
                </a:solidFill>
              </a:rPr>
              <a:t>RET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In contrast, in patients with mutations in </a:t>
            </a:r>
            <a:r>
              <a:rPr lang="en-US" sz="2400" b="1" dirty="0">
                <a:solidFill>
                  <a:srgbClr val="FF0000"/>
                </a:solidFill>
              </a:rPr>
              <a:t>VHL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NF1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MAX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TMEM127</a:t>
            </a:r>
            <a:r>
              <a:rPr lang="en-US" sz="2400" b="1" dirty="0"/>
              <a:t>, pheochromocytomas are common, but </a:t>
            </a:r>
            <a:r>
              <a:rPr lang="en-US" sz="2400" b="1" dirty="0">
                <a:solidFill>
                  <a:srgbClr val="FF0000"/>
                </a:solidFill>
              </a:rPr>
              <a:t>retroperitoneal paragangliomas</a:t>
            </a:r>
            <a:r>
              <a:rPr lang="en-US" sz="2400" b="1" dirty="0"/>
              <a:t> are also </a:t>
            </a:r>
            <a:r>
              <a:rPr lang="en-US" sz="2400" b="1" dirty="0">
                <a:solidFill>
                  <a:srgbClr val="FF0000"/>
                </a:solidFill>
              </a:rPr>
              <a:t>observed</a:t>
            </a:r>
            <a:r>
              <a:rPr lang="en-US" sz="2400" b="1" dirty="0"/>
              <a:t>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2617543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2244-C4D9-4DA0-BC07-6342A345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790E9-6031-47F1-8A4A-1FE0D9C2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41033"/>
            <a:ext cx="10480089" cy="5786910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/>
              <a:t>Patients with </a:t>
            </a:r>
            <a:r>
              <a:rPr lang="en-US" sz="2400" b="1" dirty="0" err="1">
                <a:solidFill>
                  <a:srgbClr val="FF0000"/>
                </a:solidFill>
              </a:rPr>
              <a:t>SDHx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mutations frequently have </a:t>
            </a:r>
            <a:r>
              <a:rPr lang="en-US" sz="2400" b="1" dirty="0">
                <a:solidFill>
                  <a:srgbClr val="FF0000"/>
                </a:solidFill>
              </a:rPr>
              <a:t>head­ and ­neck paragangliomas</a:t>
            </a:r>
            <a:r>
              <a:rPr lang="en-US" sz="2400" b="1" dirty="0"/>
              <a:t>, but pheochromocytomas and </a:t>
            </a:r>
            <a:r>
              <a:rPr lang="en-US" sz="2400" b="1" dirty="0">
                <a:solidFill>
                  <a:srgbClr val="FF0000"/>
                </a:solidFill>
              </a:rPr>
              <a:t>retroperitoneal</a:t>
            </a:r>
            <a:r>
              <a:rPr lang="en-US" sz="2400" b="1" dirty="0"/>
              <a:t> paragangliomas are seen mainly in carriers of </a:t>
            </a:r>
            <a:r>
              <a:rPr lang="en-US" sz="2400" b="1" dirty="0">
                <a:solidFill>
                  <a:srgbClr val="FF0000"/>
                </a:solidFill>
              </a:rPr>
              <a:t>SDHD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SDHB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SDHA</a:t>
            </a:r>
            <a:r>
              <a:rPr lang="en-US" sz="2400" b="1" dirty="0"/>
              <a:t> mutations.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The </a:t>
            </a:r>
            <a:r>
              <a:rPr lang="en-US" sz="2400" b="1" dirty="0">
                <a:solidFill>
                  <a:srgbClr val="FF0000"/>
                </a:solidFill>
              </a:rPr>
              <a:t>rare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thoracic </a:t>
            </a:r>
            <a:r>
              <a:rPr lang="en-US" sz="2400" b="1" dirty="0"/>
              <a:t>paragangliomas are </a:t>
            </a:r>
            <a:r>
              <a:rPr lang="en-US" sz="2400" b="1" dirty="0">
                <a:solidFill>
                  <a:srgbClr val="FF0000"/>
                </a:solidFill>
              </a:rPr>
              <a:t>associated</a:t>
            </a:r>
            <a:r>
              <a:rPr lang="en-US" sz="2400" b="1" dirty="0"/>
              <a:t> mostly with mutations in </a:t>
            </a:r>
            <a:r>
              <a:rPr lang="en-US" sz="2400" b="1" dirty="0">
                <a:solidFill>
                  <a:srgbClr val="FF0000"/>
                </a:solidFill>
              </a:rPr>
              <a:t>SDHB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SDHD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rgbClr val="FF0000"/>
                </a:solidFill>
              </a:rPr>
              <a:t>VHL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Multiple</a:t>
            </a:r>
            <a:r>
              <a:rPr lang="en-US" sz="2400" b="1" dirty="0"/>
              <a:t> primary </a:t>
            </a:r>
            <a:r>
              <a:rPr lang="en-US" sz="2400" b="1" dirty="0">
                <a:solidFill>
                  <a:srgbClr val="FF0000"/>
                </a:solidFill>
              </a:rPr>
              <a:t>tumors</a:t>
            </a:r>
            <a:r>
              <a:rPr lang="en-US" sz="2400" b="1" dirty="0"/>
              <a:t> often occur in patients with </a:t>
            </a:r>
            <a:r>
              <a:rPr lang="en-US" sz="2400" b="1" dirty="0">
                <a:solidFill>
                  <a:srgbClr val="FF0000"/>
                </a:solidFill>
              </a:rPr>
              <a:t>germline</a:t>
            </a:r>
            <a:r>
              <a:rPr lang="en-US" sz="2400" b="1" dirty="0"/>
              <a:t> mutations in </a:t>
            </a:r>
            <a:r>
              <a:rPr lang="en-US" sz="2400" b="1" dirty="0">
                <a:solidFill>
                  <a:srgbClr val="FF0000"/>
                </a:solidFill>
              </a:rPr>
              <a:t>RET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VHL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SDHD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rgbClr val="FF0000"/>
                </a:solidFill>
              </a:rPr>
              <a:t>MAX</a:t>
            </a:r>
            <a:r>
              <a:rPr lang="en-US" sz="2400" b="1" dirty="0"/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9644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589F9-DBCF-40D7-B1C9-0587BD542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8" t="29882" r="18148" b="390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2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0D60-E0C3-4BC5-9C48-64D8AEAB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Metastatic Pheochromocytoma </a:t>
            </a:r>
            <a:endParaRPr lang="fa-IR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8603-2472-4BA0-897A-1E6635866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07910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5392-E9CE-4A98-BB91-781B0E1E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39192"/>
            <a:ext cx="9601200" cy="4660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7B66-5989-4394-8E43-F125FECE6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003177"/>
            <a:ext cx="10480089" cy="5688366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diagnosis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malignant</a:t>
            </a:r>
            <a:r>
              <a:rPr lang="en-US" sz="2400" b="1" dirty="0"/>
              <a:t> pheochromocytoma is </a:t>
            </a:r>
            <a:r>
              <a:rPr lang="en-US" sz="2400" b="1" dirty="0">
                <a:solidFill>
                  <a:srgbClr val="FF0000"/>
                </a:solidFill>
              </a:rPr>
              <a:t>problematic</a:t>
            </a:r>
            <a:r>
              <a:rPr lang="en-US" sz="2400" b="1" dirty="0"/>
              <a:t>. Pathologists have correlated </a:t>
            </a:r>
            <a:r>
              <a:rPr lang="en-US" sz="2400" b="1" dirty="0">
                <a:solidFill>
                  <a:srgbClr val="FF0000"/>
                </a:solidFill>
              </a:rPr>
              <a:t>histologic</a:t>
            </a:r>
            <a:r>
              <a:rPr lang="en-US" sz="2400" b="1" dirty="0"/>
              <a:t> features such as </a:t>
            </a:r>
            <a:r>
              <a:rPr lang="en-US" sz="2400" b="1" dirty="0">
                <a:solidFill>
                  <a:srgbClr val="FF0000"/>
                </a:solidFill>
              </a:rPr>
              <a:t>growth </a:t>
            </a:r>
            <a:r>
              <a:rPr lang="en-US" sz="2400" b="1" dirty="0"/>
              <a:t>patterns, </a:t>
            </a:r>
            <a:r>
              <a:rPr lang="en-US" sz="2400" b="1" dirty="0">
                <a:solidFill>
                  <a:srgbClr val="FF0000"/>
                </a:solidFill>
              </a:rPr>
              <a:t>mitoses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atypia</a:t>
            </a:r>
            <a:r>
              <a:rPr lang="en-US" sz="2400" b="1" dirty="0"/>
              <a:t> of cells and nuclei with malignant biologic features in pheochromocytomas and paragangliomas, and these findings form the basis for </a:t>
            </a:r>
            <a:r>
              <a:rPr lang="en-US" sz="2400" b="1" dirty="0">
                <a:solidFill>
                  <a:srgbClr val="FF0000"/>
                </a:solidFill>
              </a:rPr>
              <a:t>scoring systems </a:t>
            </a:r>
            <a:r>
              <a:rPr lang="en-US" sz="2400" b="1" dirty="0"/>
              <a:t>(e.g., Pheochromocytoma of the Adrenal Gland Scaled Score [PASS] and Grading System for Adrenal Pheochromocytoma and Paraganglioma [GAPP]).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718941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C31C-6BCC-4DC9-BD82-32AB5031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77049"/>
            <a:ext cx="9601200" cy="10875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24D0-F794-4337-9D53-5D5B37CB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9911"/>
            <a:ext cx="10559988" cy="573497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However</a:t>
            </a:r>
            <a:r>
              <a:rPr lang="en-US" sz="2400" b="1" dirty="0"/>
              <a:t>, it remains difficult to predict the </a:t>
            </a:r>
            <a:r>
              <a:rPr lang="en-US" sz="2400" b="1" dirty="0">
                <a:solidFill>
                  <a:srgbClr val="FF0000"/>
                </a:solidFill>
              </a:rPr>
              <a:t>clinical behavior </a:t>
            </a:r>
            <a:r>
              <a:rPr lang="en-US" sz="2400" b="1" dirty="0"/>
              <a:t>of individual tumors, and </a:t>
            </a:r>
            <a:r>
              <a:rPr lang="en-US" sz="2400" b="1" dirty="0">
                <a:solidFill>
                  <a:srgbClr val="FF0000"/>
                </a:solidFill>
              </a:rPr>
              <a:t>no single risk ­stratification </a:t>
            </a:r>
            <a:r>
              <a:rPr lang="en-US" sz="2400" b="1" dirty="0"/>
              <a:t>scheme is endorsed or in widespread use.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Only metastases </a:t>
            </a:r>
            <a:r>
              <a:rPr lang="en-US" sz="2400" b="1" dirty="0"/>
              <a:t>are the proof for a malignant pheochromocytoma or paraganglioma, and the </a:t>
            </a:r>
            <a:r>
              <a:rPr lang="en-US" sz="2400" b="1" dirty="0">
                <a:solidFill>
                  <a:srgbClr val="FF0000"/>
                </a:solidFill>
              </a:rPr>
              <a:t>updated WHO </a:t>
            </a:r>
            <a:r>
              <a:rPr lang="en-US" sz="2400" b="1" dirty="0"/>
              <a:t>classification of endocrine tumors has replaced the term “malignant pheochromocytoma” with “</a:t>
            </a:r>
            <a:r>
              <a:rPr lang="en-US" sz="2400" b="1" dirty="0">
                <a:solidFill>
                  <a:srgbClr val="FF0000"/>
                </a:solidFill>
              </a:rPr>
              <a:t>metastatic pheochromocytoma</a:t>
            </a:r>
            <a:r>
              <a:rPr lang="en-US" sz="2400" b="1" dirty="0"/>
              <a:t>.”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796218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4928-843E-4A2E-80D5-BD02FF07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A0F0-F3D6-47C6-A7DB-A050313E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1" y="994299"/>
            <a:ext cx="11141476" cy="5653745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Metastases </a:t>
            </a:r>
            <a:r>
              <a:rPr lang="en-US" sz="2400" b="1" dirty="0"/>
              <a:t>are located where </a:t>
            </a:r>
            <a:r>
              <a:rPr lang="en-US" sz="2400" b="1" dirty="0">
                <a:solidFill>
                  <a:srgbClr val="FF0000"/>
                </a:solidFill>
              </a:rPr>
              <a:t>chromaffin tissue </a:t>
            </a:r>
            <a:r>
              <a:rPr lang="en-US" sz="2400" b="1" dirty="0"/>
              <a:t>is normally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found (e.g., </a:t>
            </a:r>
            <a:r>
              <a:rPr lang="en-US" sz="2400" b="1" dirty="0">
                <a:solidFill>
                  <a:srgbClr val="FF0000"/>
                </a:solidFill>
              </a:rPr>
              <a:t>lymph nodes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lung</a:t>
            </a:r>
            <a:r>
              <a:rPr lang="en-US" sz="2400" b="1" dirty="0"/>
              <a:t>, liver, and </a:t>
            </a:r>
            <a:r>
              <a:rPr lang="en-US" sz="2400" b="1" dirty="0">
                <a:solidFill>
                  <a:srgbClr val="FF0000"/>
                </a:solidFill>
              </a:rPr>
              <a:t>bones</a:t>
            </a:r>
            <a:r>
              <a:rPr lang="en-US" sz="2400" b="1" dirty="0"/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frequently, </a:t>
            </a:r>
            <a:r>
              <a:rPr lang="en-US" sz="2400" b="1" dirty="0">
                <a:solidFill>
                  <a:srgbClr val="FF0000"/>
                </a:solidFill>
              </a:rPr>
              <a:t>metastases</a:t>
            </a:r>
            <a:r>
              <a:rPr lang="en-US" sz="2400" b="1" dirty="0"/>
              <a:t> are </a:t>
            </a:r>
            <a:r>
              <a:rPr lang="en-US" sz="2400" b="1" dirty="0">
                <a:solidFill>
                  <a:srgbClr val="FF0000"/>
                </a:solidFill>
              </a:rPr>
              <a:t>not confirmed </a:t>
            </a:r>
            <a:r>
              <a:rPr lang="en-US" sz="2400" b="1" dirty="0"/>
              <a:t>histologically but are instead </a:t>
            </a:r>
            <a:r>
              <a:rPr lang="en-US" sz="2400" b="1" dirty="0">
                <a:solidFill>
                  <a:srgbClr val="FF0000"/>
                </a:solidFill>
              </a:rPr>
              <a:t>documented </a:t>
            </a:r>
            <a:r>
              <a:rPr lang="en-US" sz="2400" b="1" dirty="0"/>
              <a:t>on </a:t>
            </a:r>
            <a:r>
              <a:rPr lang="en-US" sz="2400" b="1" dirty="0">
                <a:solidFill>
                  <a:srgbClr val="FF0000"/>
                </a:solidFill>
              </a:rPr>
              <a:t>nuclear imaging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When </a:t>
            </a:r>
            <a:r>
              <a:rPr lang="en-US" sz="2400" b="1" dirty="0">
                <a:solidFill>
                  <a:srgbClr val="FF0000"/>
                </a:solidFill>
              </a:rPr>
              <a:t>pheochromocytoma</a:t>
            </a:r>
            <a:r>
              <a:rPr lang="en-US" sz="2400" b="1" dirty="0"/>
              <a:t> is the </a:t>
            </a:r>
            <a:r>
              <a:rPr lang="en-US" sz="2400" b="1" dirty="0">
                <a:solidFill>
                  <a:srgbClr val="FF0000"/>
                </a:solidFill>
              </a:rPr>
              <a:t>primary tumor</a:t>
            </a:r>
            <a:r>
              <a:rPr lang="en-US" sz="2400" b="1" dirty="0"/>
              <a:t>, the typical metastatic sites are </a:t>
            </a:r>
            <a:r>
              <a:rPr lang="en-US" sz="2400" b="1" dirty="0">
                <a:solidFill>
                  <a:srgbClr val="FF0000"/>
                </a:solidFill>
              </a:rPr>
              <a:t>bones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lymph nodes</a:t>
            </a:r>
            <a:r>
              <a:rPr lang="en-US" sz="2400" b="1" dirty="0"/>
              <a:t>, whereas when para</a:t>
            </a:r>
            <a:r>
              <a:rPr lang="en-US" sz="2400" b="1" dirty="0">
                <a:solidFill>
                  <a:srgbClr val="FF0000"/>
                </a:solidFill>
              </a:rPr>
              <a:t>ganglioma</a:t>
            </a:r>
            <a:r>
              <a:rPr lang="en-US" sz="2400" b="1" dirty="0"/>
              <a:t> is the primary tumor, </a:t>
            </a:r>
            <a:r>
              <a:rPr lang="en-US" sz="2400" b="1" dirty="0">
                <a:solidFill>
                  <a:srgbClr val="FF0000"/>
                </a:solidFill>
              </a:rPr>
              <a:t>hepatic</a:t>
            </a:r>
            <a:r>
              <a:rPr lang="en-US" sz="2400" b="1" dirty="0"/>
              <a:t> metastases are more common.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7168261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3CE2-6AB5-48CA-82DA-2A58A136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12559"/>
            <a:ext cx="9601200" cy="73241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1F01-BB6D-4AC7-B26C-BB54D473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61133"/>
            <a:ext cx="10462334" cy="587701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As a </a:t>
            </a:r>
            <a:r>
              <a:rPr lang="en-US" sz="2400" b="1" dirty="0">
                <a:solidFill>
                  <a:srgbClr val="FF0000"/>
                </a:solidFill>
              </a:rPr>
              <a:t>cautionary note</a:t>
            </a:r>
            <a:r>
              <a:rPr lang="en-US" sz="2400" b="1" dirty="0"/>
              <a:t>, recurrent and </a:t>
            </a:r>
            <a:r>
              <a:rPr lang="en-US" sz="2400" b="1" dirty="0">
                <a:solidFill>
                  <a:srgbClr val="FF0000"/>
                </a:solidFill>
              </a:rPr>
              <a:t>metastatic </a:t>
            </a:r>
            <a:r>
              <a:rPr lang="en-US" sz="2400" b="1" dirty="0"/>
              <a:t>disease </a:t>
            </a:r>
            <a:r>
              <a:rPr lang="en-US" sz="2400" b="1" dirty="0">
                <a:solidFill>
                  <a:srgbClr val="FF0000"/>
                </a:solidFill>
              </a:rPr>
              <a:t>may occur </a:t>
            </a:r>
            <a:r>
              <a:rPr lang="en-US" sz="2400" b="1" dirty="0"/>
              <a:t>after intraoperative </a:t>
            </a:r>
            <a:r>
              <a:rPr lang="en-US" sz="2400" b="1" dirty="0">
                <a:solidFill>
                  <a:srgbClr val="FF0000"/>
                </a:solidFill>
              </a:rPr>
              <a:t>rupture</a:t>
            </a:r>
            <a:r>
              <a:rPr lang="en-US" sz="2400" b="1" dirty="0"/>
              <a:t> of the tumor </a:t>
            </a:r>
            <a:r>
              <a:rPr lang="en-US" sz="2400" b="1" dirty="0">
                <a:solidFill>
                  <a:srgbClr val="FF0000"/>
                </a:solidFill>
              </a:rPr>
              <a:t>capsule</a:t>
            </a:r>
            <a:r>
              <a:rPr lang="en-US" sz="2400" b="1" dirty="0"/>
              <a:t>, a complication that can lead to incurable </a:t>
            </a:r>
            <a:r>
              <a:rPr lang="en-US" sz="2400" b="1" dirty="0">
                <a:solidFill>
                  <a:srgbClr val="FF0000"/>
                </a:solidFill>
              </a:rPr>
              <a:t>tumor spread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Treatment</a:t>
            </a:r>
            <a:r>
              <a:rPr lang="en-US" sz="2400" b="1" dirty="0"/>
              <a:t> options for metastatic pheochromocytoma include </a:t>
            </a:r>
            <a:r>
              <a:rPr lang="en-US" sz="2400" b="1" dirty="0">
                <a:solidFill>
                  <a:srgbClr val="FF0000"/>
                </a:solidFill>
              </a:rPr>
              <a:t>surgical </a:t>
            </a:r>
            <a:r>
              <a:rPr lang="en-US" sz="2400" b="1" dirty="0"/>
              <a:t>resection, use of </a:t>
            </a:r>
            <a:r>
              <a:rPr lang="en-US" sz="2400" b="1" dirty="0">
                <a:solidFill>
                  <a:srgbClr val="FF0000"/>
                </a:solidFill>
              </a:rPr>
              <a:t>targeted radiolabeled </a:t>
            </a:r>
            <a:r>
              <a:rPr lang="en-US" sz="2400" b="1" dirty="0"/>
              <a:t>carriers (e.g., 131I­</a:t>
            </a:r>
            <a:r>
              <a:rPr lang="en-US" sz="2400" b="1" dirty="0">
                <a:solidFill>
                  <a:srgbClr val="FF0000"/>
                </a:solidFill>
              </a:rPr>
              <a:t>MIBG </a:t>
            </a:r>
            <a:r>
              <a:rPr lang="en-US" sz="2400" b="1" dirty="0"/>
              <a:t>or Y-­</a:t>
            </a:r>
            <a:r>
              <a:rPr lang="en-US" sz="2400" b="1" dirty="0">
                <a:solidFill>
                  <a:srgbClr val="FF0000"/>
                </a:solidFill>
              </a:rPr>
              <a:t>DOTATATE</a:t>
            </a:r>
            <a:r>
              <a:rPr lang="en-US" sz="2400" b="1" dirty="0"/>
              <a:t> and Lu­-DOTATATE) thermal </a:t>
            </a:r>
            <a:r>
              <a:rPr lang="en-US" sz="2400" b="1" dirty="0">
                <a:solidFill>
                  <a:srgbClr val="FF0000"/>
                </a:solidFill>
              </a:rPr>
              <a:t>ablation</a:t>
            </a:r>
            <a:r>
              <a:rPr lang="en-US" sz="2400" b="1" dirty="0"/>
              <a:t>, c</a:t>
            </a:r>
            <a:r>
              <a:rPr lang="en-US" sz="2400" b="1" dirty="0">
                <a:solidFill>
                  <a:srgbClr val="FF0000"/>
                </a:solidFill>
              </a:rPr>
              <a:t>hemotherapy</a:t>
            </a:r>
            <a:r>
              <a:rPr lang="en-US" sz="2400" b="1" dirty="0"/>
              <a:t>, and external i</a:t>
            </a:r>
            <a:r>
              <a:rPr lang="en-US" sz="2400" b="1" dirty="0">
                <a:solidFill>
                  <a:srgbClr val="FF0000"/>
                </a:solidFill>
              </a:rPr>
              <a:t>rradiation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4905931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850C-C787-4CA9-A8C9-0EC9570F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84CF-CBB8-45F8-8A27-0FD699C7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6645"/>
            <a:ext cx="10462334" cy="587701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Surgical</a:t>
            </a:r>
            <a:r>
              <a:rPr lang="en-US" sz="2400" b="1" dirty="0"/>
              <a:t> resection of as much tumor tissue as possible should be the </a:t>
            </a:r>
            <a:r>
              <a:rPr lang="en-US" sz="2400" b="1" dirty="0">
                <a:solidFill>
                  <a:srgbClr val="FF0000"/>
                </a:solidFill>
              </a:rPr>
              <a:t>initial</a:t>
            </a:r>
            <a:r>
              <a:rPr lang="en-US" sz="2400" b="1" dirty="0"/>
              <a:t> approach.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Most </a:t>
            </a:r>
            <a:r>
              <a:rPr lang="en-US" sz="2400" b="1" dirty="0"/>
              <a:t>patients with </a:t>
            </a:r>
            <a:r>
              <a:rPr lang="en-US" sz="2400" b="1" dirty="0">
                <a:solidFill>
                  <a:srgbClr val="FF0000"/>
                </a:solidFill>
              </a:rPr>
              <a:t>metastatic </a:t>
            </a:r>
            <a:r>
              <a:rPr lang="en-US" sz="2400" b="1" dirty="0"/>
              <a:t>pheochromocytoma or paraganglioma have </a:t>
            </a:r>
            <a:r>
              <a:rPr lang="en-US" sz="2400" b="1" dirty="0">
                <a:solidFill>
                  <a:srgbClr val="FF0000"/>
                </a:solidFill>
              </a:rPr>
              <a:t>sporadic</a:t>
            </a:r>
            <a:r>
              <a:rPr lang="en-US" sz="2400" b="1" dirty="0"/>
              <a:t> tumors, whereas among patients with </a:t>
            </a:r>
            <a:r>
              <a:rPr lang="en-US" sz="2400" b="1" dirty="0">
                <a:solidFill>
                  <a:srgbClr val="FF0000"/>
                </a:solidFill>
              </a:rPr>
              <a:t>heritable</a:t>
            </a:r>
            <a:r>
              <a:rPr lang="en-US" sz="2400" b="1" dirty="0"/>
              <a:t> pheochromocytoma in whom metastatic disease develops, tumors caused by </a:t>
            </a:r>
            <a:r>
              <a:rPr lang="en-US" sz="2400" b="1" dirty="0">
                <a:solidFill>
                  <a:srgbClr val="FF0000"/>
                </a:solidFill>
              </a:rPr>
              <a:t>SDHB</a:t>
            </a:r>
            <a:r>
              <a:rPr lang="en-US" sz="2400" b="1" dirty="0"/>
              <a:t> mutations account for up to </a:t>
            </a:r>
            <a:r>
              <a:rPr lang="en-US" sz="2400" b="1" dirty="0">
                <a:solidFill>
                  <a:srgbClr val="FF0000"/>
                </a:solidFill>
              </a:rPr>
              <a:t>43%</a:t>
            </a:r>
            <a:r>
              <a:rPr lang="en-US" sz="2400" b="1" dirty="0"/>
              <a:t> of cases, followed by </a:t>
            </a:r>
            <a:r>
              <a:rPr lang="en-US" sz="2400" b="1" dirty="0">
                <a:solidFill>
                  <a:srgbClr val="FF0000"/>
                </a:solidFill>
              </a:rPr>
              <a:t>VHL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SDHD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NF1</a:t>
            </a:r>
            <a:r>
              <a:rPr lang="en-US" sz="2400" b="1" dirty="0"/>
              <a:t> mutations.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529843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F226-78B8-4985-9EA6-E024485F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470517"/>
            <a:ext cx="9601200" cy="215283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EAF6-2D2F-4421-8897-B138A399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8787"/>
            <a:ext cx="10524478" cy="577936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Overall </a:t>
            </a:r>
            <a:r>
              <a:rPr lang="en-US" sz="2800" b="1" dirty="0">
                <a:solidFill>
                  <a:srgbClr val="FF0000"/>
                </a:solidFill>
              </a:rPr>
              <a:t>survival</a:t>
            </a:r>
            <a:r>
              <a:rPr lang="en-US" sz="2800" b="1" dirty="0"/>
              <a:t> and disease specific survival are </a:t>
            </a:r>
            <a:r>
              <a:rPr lang="en-US" sz="2800" b="1" dirty="0">
                <a:solidFill>
                  <a:srgbClr val="FF0000"/>
                </a:solidFill>
              </a:rPr>
              <a:t>surprisingly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favorable</a:t>
            </a:r>
            <a:r>
              <a:rPr lang="en-US" sz="2800" b="1" dirty="0"/>
              <a:t>, at </a:t>
            </a:r>
            <a:r>
              <a:rPr lang="en-US" sz="2800" b="1" dirty="0">
                <a:solidFill>
                  <a:srgbClr val="FF0000"/>
                </a:solidFill>
              </a:rPr>
              <a:t>25 </a:t>
            </a:r>
            <a:r>
              <a:rPr lang="en-US" sz="2800" b="1" dirty="0"/>
              <a:t>years and </a:t>
            </a:r>
            <a:r>
              <a:rPr lang="en-US" sz="2800" b="1" dirty="0">
                <a:solidFill>
                  <a:srgbClr val="FF0000"/>
                </a:solidFill>
              </a:rPr>
              <a:t>34 years</a:t>
            </a:r>
            <a:r>
              <a:rPr lang="en-US" sz="2800" b="1" dirty="0"/>
              <a:t>, respectively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6559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839C-4F3E-4291-850F-C61004DD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A3580-AA1B-4B9D-9107-65229071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30465"/>
            <a:ext cx="9601200" cy="5304846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In the </a:t>
            </a:r>
            <a:r>
              <a:rPr lang="en-US" sz="2800" b="1" dirty="0">
                <a:solidFill>
                  <a:srgbClr val="FF0000"/>
                </a:solidFill>
              </a:rPr>
              <a:t>2017</a:t>
            </a:r>
            <a:r>
              <a:rPr lang="en-US" sz="2800" b="1" dirty="0"/>
              <a:t> World Health Organization (</a:t>
            </a:r>
            <a:r>
              <a:rPr lang="en-US" sz="2800" b="1" dirty="0">
                <a:solidFill>
                  <a:srgbClr val="FF0000"/>
                </a:solidFill>
              </a:rPr>
              <a:t>WHO</a:t>
            </a:r>
            <a:r>
              <a:rPr lang="en-US" sz="2800" b="1" dirty="0"/>
              <a:t>) classification, </a:t>
            </a:r>
            <a:r>
              <a:rPr lang="en-US" sz="2800" b="1" dirty="0">
                <a:solidFill>
                  <a:srgbClr val="FF0000"/>
                </a:solidFill>
              </a:rPr>
              <a:t>pheochromocytoma</a:t>
            </a:r>
            <a:r>
              <a:rPr lang="en-US" sz="2800" b="1" dirty="0"/>
              <a:t> is an </a:t>
            </a:r>
            <a:r>
              <a:rPr lang="en-US" sz="2800" b="1" dirty="0">
                <a:solidFill>
                  <a:srgbClr val="FF0000"/>
                </a:solidFill>
              </a:rPr>
              <a:t>adrenal tumor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paraganglioma</a:t>
            </a:r>
            <a:r>
              <a:rPr lang="en-US" sz="2800" b="1" dirty="0"/>
              <a:t> is an       </a:t>
            </a:r>
            <a:r>
              <a:rPr lang="en-US" sz="2800" b="1" dirty="0">
                <a:solidFill>
                  <a:srgbClr val="FF0000"/>
                </a:solidFill>
              </a:rPr>
              <a:t>extra adrenal </a:t>
            </a:r>
            <a:r>
              <a:rPr lang="en-US" sz="2800" b="1" dirty="0"/>
              <a:t>tumor; since the two tumor types </a:t>
            </a:r>
            <a:r>
              <a:rPr lang="en-US" sz="2800" b="1" dirty="0">
                <a:solidFill>
                  <a:srgbClr val="FF0000"/>
                </a:solidFill>
              </a:rPr>
              <a:t>cannot</a:t>
            </a:r>
            <a:r>
              <a:rPr lang="en-US" sz="2800" b="1" dirty="0"/>
              <a:t> be </a:t>
            </a:r>
            <a:r>
              <a:rPr lang="en-US" sz="2800" b="1" dirty="0">
                <a:solidFill>
                  <a:srgbClr val="FF0000"/>
                </a:solidFill>
              </a:rPr>
              <a:t>differentiated o</a:t>
            </a:r>
            <a:r>
              <a:rPr lang="en-US" sz="2800" b="1" dirty="0"/>
              <a:t>n the basis of </a:t>
            </a:r>
            <a:r>
              <a:rPr lang="en-US" sz="2800" b="1" dirty="0">
                <a:solidFill>
                  <a:srgbClr val="FF0000"/>
                </a:solidFill>
              </a:rPr>
              <a:t>histologic</a:t>
            </a:r>
            <a:r>
              <a:rPr lang="en-US" sz="2800" b="1" dirty="0"/>
              <a:t> findings (Fig. 1), </a:t>
            </a:r>
            <a:r>
              <a:rPr lang="en-US" sz="2800" b="1" dirty="0">
                <a:solidFill>
                  <a:srgbClr val="FF0000"/>
                </a:solidFill>
              </a:rPr>
              <a:t>anatomical location </a:t>
            </a:r>
            <a:r>
              <a:rPr lang="en-US" sz="2800" b="1" dirty="0"/>
              <a:t>is used to distinguish between them.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6028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4DB9-7542-4456-B961-DC12650F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Needs of Affected Patients</a:t>
            </a:r>
            <a:br>
              <a:rPr lang="en-US" dirty="0"/>
            </a:b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136CA-7EBD-445E-B7DC-C1C51CCCE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71287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BD1B-DA65-496A-8680-565E3962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04800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8DB8-8EC7-4A1A-8A5D-0F15003A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62975"/>
            <a:ext cx="10755297" cy="5695025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b="1" dirty="0"/>
              <a:t>The key concerns from the patient’s perspective include </a:t>
            </a:r>
            <a:r>
              <a:rPr lang="en-US" b="1" dirty="0">
                <a:solidFill>
                  <a:srgbClr val="FF0000"/>
                </a:solidFill>
              </a:rPr>
              <a:t>early diagnosis</a:t>
            </a:r>
            <a:r>
              <a:rPr lang="en-US" b="1" dirty="0"/>
              <a:t>, the effect of </a:t>
            </a:r>
            <a:r>
              <a:rPr lang="en-US" b="1" dirty="0">
                <a:solidFill>
                  <a:srgbClr val="FF0000"/>
                </a:solidFill>
              </a:rPr>
              <a:t>germline mutation </a:t>
            </a:r>
            <a:r>
              <a:rPr lang="en-US" b="1" dirty="0"/>
              <a:t>on </a:t>
            </a:r>
            <a:r>
              <a:rPr lang="en-US" b="1" dirty="0">
                <a:solidFill>
                  <a:srgbClr val="FF0000"/>
                </a:solidFill>
              </a:rPr>
              <a:t>treatmen</a:t>
            </a:r>
            <a:r>
              <a:rPr lang="en-US" b="1" dirty="0"/>
              <a:t>t, best s</a:t>
            </a:r>
            <a:r>
              <a:rPr lang="en-US" b="1" dirty="0">
                <a:solidFill>
                  <a:srgbClr val="FF0000"/>
                </a:solidFill>
              </a:rPr>
              <a:t>urgical </a:t>
            </a:r>
            <a:r>
              <a:rPr lang="en-US" b="1" dirty="0"/>
              <a:t>option, p</a:t>
            </a:r>
            <a:r>
              <a:rPr lang="en-US" b="1" dirty="0">
                <a:solidFill>
                  <a:srgbClr val="FF0000"/>
                </a:solidFill>
              </a:rPr>
              <a:t>ostoperative</a:t>
            </a:r>
            <a:r>
              <a:rPr lang="en-US" b="1" dirty="0"/>
              <a:t> care guided by </a:t>
            </a:r>
            <a:r>
              <a:rPr lang="en-US" b="1" dirty="0">
                <a:solidFill>
                  <a:srgbClr val="FF0000"/>
                </a:solidFill>
              </a:rPr>
              <a:t>genetic f</a:t>
            </a:r>
            <a:r>
              <a:rPr lang="en-US" b="1" dirty="0"/>
              <a:t>eatures, and appropriate care and surveillance of relatives. </a:t>
            </a:r>
          </a:p>
          <a:p>
            <a:pPr algn="l" rtl="0">
              <a:lnSpc>
                <a:spcPct val="250000"/>
              </a:lnSpc>
            </a:pPr>
            <a:r>
              <a:rPr lang="en-US" b="1" dirty="0">
                <a:solidFill>
                  <a:srgbClr val="FF0000"/>
                </a:solidFill>
              </a:rPr>
              <a:t>Early</a:t>
            </a:r>
            <a:r>
              <a:rPr lang="en-US" b="1" dirty="0"/>
              <a:t> diagnosis in patients with sporadic pheochromocytomas or paragangliomas relies on keen </a:t>
            </a:r>
            <a:r>
              <a:rPr lang="en-US" b="1" dirty="0">
                <a:solidFill>
                  <a:srgbClr val="FF0000"/>
                </a:solidFill>
              </a:rPr>
              <a:t>clinicians</a:t>
            </a:r>
            <a:r>
              <a:rPr lang="en-US" b="1" dirty="0"/>
              <a:t> who </a:t>
            </a:r>
            <a:r>
              <a:rPr lang="en-US" b="1" dirty="0">
                <a:solidFill>
                  <a:srgbClr val="FF0000"/>
                </a:solidFill>
              </a:rPr>
              <a:t>recognize signs </a:t>
            </a:r>
            <a:r>
              <a:rPr lang="en-US" b="1" dirty="0"/>
              <a:t>and symptoms of </a:t>
            </a:r>
            <a:r>
              <a:rPr lang="en-US" b="1" dirty="0" err="1"/>
              <a:t>catecholamine­secreting</a:t>
            </a:r>
            <a:r>
              <a:rPr lang="en-US" b="1" dirty="0"/>
              <a:t> tumors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584328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8452-BA0A-4670-9E2D-88745DB5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30315"/>
            <a:ext cx="9601200" cy="55485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B599-887D-4299-87AF-77D5D0CA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12054"/>
            <a:ext cx="10568866" cy="571722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Once</a:t>
            </a:r>
            <a:r>
              <a:rPr lang="en-US" sz="2400" b="1" dirty="0"/>
              <a:t> the </a:t>
            </a:r>
            <a:r>
              <a:rPr lang="en-US" sz="2400" b="1" dirty="0">
                <a:solidFill>
                  <a:srgbClr val="FF0000"/>
                </a:solidFill>
              </a:rPr>
              <a:t>diagnosis</a:t>
            </a:r>
            <a:r>
              <a:rPr lang="en-US" sz="2400" b="1" dirty="0"/>
              <a:t> is established, it is important to consider when </a:t>
            </a:r>
            <a:r>
              <a:rPr lang="en-US" sz="2400" b="1" dirty="0">
                <a:solidFill>
                  <a:srgbClr val="FF0000"/>
                </a:solidFill>
              </a:rPr>
              <a:t>genetic testing </a:t>
            </a:r>
            <a:r>
              <a:rPr lang="en-US" sz="2400" b="1" dirty="0"/>
              <a:t>in the context of genetic counseling should be performed, since </a:t>
            </a:r>
            <a:r>
              <a:rPr lang="en-US" sz="2400" b="1" dirty="0">
                <a:solidFill>
                  <a:srgbClr val="FF0000"/>
                </a:solidFill>
              </a:rPr>
              <a:t>all patients </a:t>
            </a:r>
            <a:r>
              <a:rPr lang="en-US" sz="2400" b="1" dirty="0"/>
              <a:t>with pheochromocytoma or </a:t>
            </a:r>
            <a:r>
              <a:rPr lang="en-US" sz="2400" b="1" dirty="0">
                <a:solidFill>
                  <a:srgbClr val="FF0000"/>
                </a:solidFill>
              </a:rPr>
              <a:t>paraganglioma</a:t>
            </a:r>
            <a:r>
              <a:rPr lang="en-US" sz="2400" b="1" dirty="0"/>
              <a:t> should undergo genetic analysis.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After detection of the mutation, the specific </a:t>
            </a:r>
            <a:r>
              <a:rPr lang="en-US" sz="2400" b="1" dirty="0">
                <a:solidFill>
                  <a:srgbClr val="FF0000"/>
                </a:solidFill>
              </a:rPr>
              <a:t>gene guides </a:t>
            </a:r>
            <a:r>
              <a:rPr lang="en-US" sz="2400" b="1" dirty="0"/>
              <a:t>the tailoring of </a:t>
            </a:r>
            <a:r>
              <a:rPr lang="en-US" sz="2400" b="1" dirty="0">
                <a:solidFill>
                  <a:srgbClr val="FF0000"/>
                </a:solidFill>
              </a:rPr>
              <a:t>imaging studies </a:t>
            </a:r>
            <a:r>
              <a:rPr lang="en-US" sz="2400" b="1" dirty="0"/>
              <a:t>and subsequent medical management (Table 1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5837035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8047-692D-4942-84BB-60037AF1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8285-E522-4CDF-AB93-4F34AB9B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611" y="781235"/>
            <a:ext cx="9119869" cy="574385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/>
              <a:t>For example, imaging studies are performed for </a:t>
            </a:r>
            <a:r>
              <a:rPr lang="en-US" sz="2400" b="1" dirty="0">
                <a:solidFill>
                  <a:srgbClr val="FF0000"/>
                </a:solidFill>
              </a:rPr>
              <a:t>medullary </a:t>
            </a:r>
            <a:r>
              <a:rPr lang="en-US" sz="2400" b="1" dirty="0"/>
              <a:t>thyroid carcinoma if </a:t>
            </a:r>
            <a:r>
              <a:rPr lang="en-US" sz="2400" b="1" dirty="0">
                <a:solidFill>
                  <a:srgbClr val="FF0000"/>
                </a:solidFill>
              </a:rPr>
              <a:t>RET </a:t>
            </a:r>
            <a:r>
              <a:rPr lang="en-US" sz="2400" b="1" dirty="0"/>
              <a:t>is mutated;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for </a:t>
            </a:r>
            <a:r>
              <a:rPr lang="en-US" sz="2400" b="1" dirty="0">
                <a:solidFill>
                  <a:srgbClr val="FF0000"/>
                </a:solidFill>
              </a:rPr>
              <a:t>hemangioblastomas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eyes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CNS</a:t>
            </a:r>
            <a:r>
              <a:rPr lang="en-US" sz="2400" b="1" dirty="0"/>
              <a:t> and for </a:t>
            </a:r>
            <a:r>
              <a:rPr lang="en-US" sz="2400" b="1" dirty="0">
                <a:solidFill>
                  <a:srgbClr val="FF0000"/>
                </a:solidFill>
              </a:rPr>
              <a:t>tumors</a:t>
            </a:r>
            <a:r>
              <a:rPr lang="en-US" sz="2400" b="1" dirty="0"/>
              <a:t> of the </a:t>
            </a:r>
            <a:r>
              <a:rPr lang="en-US" sz="2400" b="1" dirty="0">
                <a:solidFill>
                  <a:srgbClr val="FF0000"/>
                </a:solidFill>
              </a:rPr>
              <a:t>ears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kidneys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pancreas</a:t>
            </a:r>
            <a:r>
              <a:rPr lang="en-US" sz="2400" b="1" dirty="0"/>
              <a:t> if VHL is mutated;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for other chromaffin tumors or the </a:t>
            </a:r>
            <a:r>
              <a:rPr lang="en-US" sz="2400" b="1" dirty="0">
                <a:solidFill>
                  <a:srgbClr val="FF0000"/>
                </a:solidFill>
              </a:rPr>
              <a:t>rare kidney </a:t>
            </a:r>
            <a:r>
              <a:rPr lang="en-US" sz="2400" b="1" dirty="0"/>
              <a:t>cancers, </a:t>
            </a:r>
            <a:r>
              <a:rPr lang="en-US" sz="2400" b="1" dirty="0">
                <a:solidFill>
                  <a:srgbClr val="FF0000"/>
                </a:solidFill>
              </a:rPr>
              <a:t>pituitary</a:t>
            </a:r>
            <a:r>
              <a:rPr lang="en-US" sz="2400" b="1" dirty="0"/>
              <a:t> adenomas, or </a:t>
            </a:r>
            <a:r>
              <a:rPr lang="en-US" sz="2400" b="1" dirty="0">
                <a:solidFill>
                  <a:srgbClr val="FF0000"/>
                </a:solidFill>
              </a:rPr>
              <a:t>GIST</a:t>
            </a:r>
            <a:r>
              <a:rPr lang="en-US" sz="2400" b="1" dirty="0"/>
              <a:t>s if </a:t>
            </a:r>
            <a:r>
              <a:rPr lang="en-US" sz="2400" b="1" dirty="0" err="1">
                <a:solidFill>
                  <a:srgbClr val="FF0000"/>
                </a:solidFill>
              </a:rPr>
              <a:t>SDH</a:t>
            </a:r>
            <a:r>
              <a:rPr lang="en-US" sz="2400" b="1" dirty="0" err="1"/>
              <a:t>x</a:t>
            </a:r>
            <a:r>
              <a:rPr lang="en-US" sz="2400" b="1" dirty="0"/>
              <a:t>, MAX, or </a:t>
            </a:r>
            <a:r>
              <a:rPr lang="en-US" sz="2400" b="1" dirty="0">
                <a:solidFill>
                  <a:srgbClr val="FF0000"/>
                </a:solidFill>
              </a:rPr>
              <a:t>TMEM127</a:t>
            </a:r>
            <a:r>
              <a:rPr lang="en-US" sz="2400" b="1" dirty="0"/>
              <a:t> is mutated.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6174801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F9B6-EF3E-4C9E-9351-3E4744BB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69" y="534880"/>
            <a:ext cx="9601200" cy="95435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B98F4-2649-48FA-AAB2-C103E64C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71851"/>
            <a:ext cx="9601200" cy="5513033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An </a:t>
            </a:r>
            <a:r>
              <a:rPr lang="en-US" b="1" dirty="0">
                <a:solidFill>
                  <a:srgbClr val="FF0000"/>
                </a:solidFill>
              </a:rPr>
              <a:t>important question </a:t>
            </a:r>
            <a:r>
              <a:rPr lang="en-US" b="1" dirty="0"/>
              <a:t>is whether screening for </a:t>
            </a:r>
            <a:r>
              <a:rPr lang="en-US" b="1" dirty="0">
                <a:solidFill>
                  <a:srgbClr val="FF0000"/>
                </a:solidFill>
              </a:rPr>
              <a:t>mutations </a:t>
            </a:r>
            <a:r>
              <a:rPr lang="en-US" b="1" dirty="0"/>
              <a:t>should be performed </a:t>
            </a:r>
            <a:r>
              <a:rPr lang="en-US" b="1" dirty="0">
                <a:solidFill>
                  <a:srgbClr val="FF0000"/>
                </a:solidFill>
              </a:rPr>
              <a:t>before </a:t>
            </a:r>
            <a:r>
              <a:rPr lang="en-US" b="1" dirty="0"/>
              <a:t>a pheochromocytoma is </a:t>
            </a:r>
            <a:r>
              <a:rPr lang="en-US" b="1" dirty="0">
                <a:solidFill>
                  <a:srgbClr val="FF0000"/>
                </a:solidFill>
              </a:rPr>
              <a:t>resected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 Bilateral </a:t>
            </a:r>
            <a:r>
              <a:rPr lang="en-US" b="1" dirty="0"/>
              <a:t>adrenal tumors can occur </a:t>
            </a:r>
            <a:r>
              <a:rPr lang="en-US" b="1" dirty="0" err="1"/>
              <a:t>metachronously</a:t>
            </a:r>
            <a:r>
              <a:rPr lang="en-US" b="1" dirty="0"/>
              <a:t>, with intervals of more than a </a:t>
            </a:r>
            <a:r>
              <a:rPr lang="en-US" b="1" dirty="0">
                <a:solidFill>
                  <a:srgbClr val="FF0000"/>
                </a:solidFill>
              </a:rPr>
              <a:t>decade,</a:t>
            </a:r>
            <a:r>
              <a:rPr lang="en-US" b="1" dirty="0"/>
              <a:t> especially in patients with </a:t>
            </a:r>
            <a:r>
              <a:rPr lang="en-US" b="1" dirty="0">
                <a:solidFill>
                  <a:srgbClr val="FF0000"/>
                </a:solidFill>
              </a:rPr>
              <a:t>RET </a:t>
            </a:r>
            <a:r>
              <a:rPr lang="en-US" b="1" dirty="0"/>
              <a:t>germline mutations.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Thus, </a:t>
            </a:r>
            <a:r>
              <a:rPr lang="en-US" b="1" dirty="0">
                <a:solidFill>
                  <a:srgbClr val="FF0000"/>
                </a:solidFill>
              </a:rPr>
              <a:t>operative planning </a:t>
            </a:r>
            <a:r>
              <a:rPr lang="en-US" b="1" dirty="0"/>
              <a:t>for preservation of sufficient </a:t>
            </a:r>
            <a:r>
              <a:rPr lang="en-US" b="1" dirty="0">
                <a:solidFill>
                  <a:srgbClr val="FF0000"/>
                </a:solidFill>
              </a:rPr>
              <a:t>adrenal cortex </a:t>
            </a:r>
            <a:r>
              <a:rPr lang="en-US" b="1" dirty="0"/>
              <a:t>will be guided by the results of </a:t>
            </a:r>
            <a:r>
              <a:rPr lang="en-US" b="1" dirty="0">
                <a:solidFill>
                  <a:srgbClr val="FF0000"/>
                </a:solidFill>
              </a:rPr>
              <a:t>gene testing</a:t>
            </a:r>
            <a:r>
              <a:rPr lang="en-US" b="1" dirty="0"/>
              <a:t>.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0974392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72CE-5117-489F-89B2-0D92707A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5035C-D4B5-4B12-9C0F-0CBC3DA5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8637"/>
            <a:ext cx="9601200" cy="566839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Favorable </a:t>
            </a:r>
            <a:r>
              <a:rPr lang="en-US" sz="2400" b="1" dirty="0">
                <a:solidFill>
                  <a:srgbClr val="FF0000"/>
                </a:solidFill>
              </a:rPr>
              <a:t>surgical outcomes </a:t>
            </a:r>
            <a:r>
              <a:rPr lang="en-US" sz="2400" b="1" dirty="0"/>
              <a:t>include </a:t>
            </a:r>
            <a:r>
              <a:rPr lang="en-US" sz="2400" b="1" dirty="0">
                <a:solidFill>
                  <a:srgbClr val="FF0000"/>
                </a:solidFill>
              </a:rPr>
              <a:t>complete</a:t>
            </a:r>
            <a:r>
              <a:rPr lang="en-US" sz="2400" b="1" dirty="0"/>
              <a:t> tumor resection, no permanent complications, </a:t>
            </a:r>
            <a:r>
              <a:rPr lang="en-US" sz="2400" b="1" dirty="0">
                <a:solidFill>
                  <a:srgbClr val="FF0000"/>
                </a:solidFill>
              </a:rPr>
              <a:t>limited </a:t>
            </a:r>
            <a:r>
              <a:rPr lang="en-US" sz="2400" b="1" dirty="0"/>
              <a:t>postoperative </a:t>
            </a:r>
            <a:r>
              <a:rPr lang="en-US" sz="2400" b="1" dirty="0">
                <a:solidFill>
                  <a:srgbClr val="FF0000"/>
                </a:solidFill>
              </a:rPr>
              <a:t>pain</a:t>
            </a:r>
            <a:r>
              <a:rPr lang="en-US" sz="2400" b="1" dirty="0"/>
              <a:t>, good </a:t>
            </a:r>
            <a:r>
              <a:rPr lang="en-US" sz="2400" b="1" dirty="0">
                <a:solidFill>
                  <a:srgbClr val="FF0000"/>
                </a:solidFill>
              </a:rPr>
              <a:t>cosmetic </a:t>
            </a:r>
            <a:r>
              <a:rPr lang="en-US" sz="2400" b="1" dirty="0"/>
              <a:t>results, and a </a:t>
            </a:r>
            <a:r>
              <a:rPr lang="en-US" sz="2400" b="1" dirty="0">
                <a:solidFill>
                  <a:srgbClr val="FF0000"/>
                </a:solidFill>
              </a:rPr>
              <a:t>short hospital </a:t>
            </a:r>
            <a:r>
              <a:rPr lang="en-US" sz="2400" b="1" dirty="0"/>
              <a:t>stay.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Minimally invasive </a:t>
            </a:r>
            <a:r>
              <a:rPr lang="en-US" sz="2400" b="1" dirty="0"/>
              <a:t>surgery performed by expert surgeons is key in achieving these goals. 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840195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C8A0-25A8-41A5-A70D-B96F605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05" y="108751"/>
            <a:ext cx="9601200" cy="219723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C4C4-0C1C-4FF6-835D-937AE13D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15022"/>
            <a:ext cx="9601200" cy="6142977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An organized, </a:t>
            </a:r>
            <a:r>
              <a:rPr lang="en-US" b="1" dirty="0" err="1"/>
              <a:t>lon</a:t>
            </a:r>
            <a:r>
              <a:rPr lang="en-US" b="1" dirty="0"/>
              <a:t> </a:t>
            </a:r>
            <a:r>
              <a:rPr lang="en-US" b="1" dirty="0" err="1"/>
              <a:t>g­term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postoperative care </a:t>
            </a:r>
            <a:r>
              <a:rPr lang="en-US" b="1" dirty="0"/>
              <a:t>program is essential for patients with </a:t>
            </a:r>
            <a:r>
              <a:rPr lang="en-US" b="1" dirty="0">
                <a:solidFill>
                  <a:srgbClr val="FF0000"/>
                </a:solidFill>
              </a:rPr>
              <a:t>germline mutations </a:t>
            </a:r>
            <a:r>
              <a:rPr lang="en-US" b="1" dirty="0"/>
              <a:t>and should be in the hands of endocrinologists.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The goals of such programs (Table 1) include surveillance and </a:t>
            </a:r>
            <a:r>
              <a:rPr lang="en-US" b="1" dirty="0">
                <a:solidFill>
                  <a:srgbClr val="FF0000"/>
                </a:solidFill>
              </a:rPr>
              <a:t>early detection o</a:t>
            </a:r>
            <a:r>
              <a:rPr lang="en-US" b="1" dirty="0"/>
              <a:t>f pheochromocytomas and paragangliomas and surveillance for and management of associated </a:t>
            </a:r>
            <a:r>
              <a:rPr lang="en-US" b="1" dirty="0">
                <a:solidFill>
                  <a:srgbClr val="FF0000"/>
                </a:solidFill>
              </a:rPr>
              <a:t>nonchromaffin tumors </a:t>
            </a:r>
            <a:r>
              <a:rPr lang="en-US" b="1" dirty="0"/>
              <a:t>such as </a:t>
            </a:r>
            <a:r>
              <a:rPr lang="en-US" b="1" dirty="0">
                <a:solidFill>
                  <a:srgbClr val="FF0000"/>
                </a:solidFill>
              </a:rPr>
              <a:t>medullary</a:t>
            </a:r>
            <a:r>
              <a:rPr lang="en-US" b="1" dirty="0"/>
              <a:t> thyroid carcinoma and primary h</a:t>
            </a:r>
            <a:r>
              <a:rPr lang="en-US" b="1" dirty="0">
                <a:solidFill>
                  <a:srgbClr val="FF0000"/>
                </a:solidFill>
              </a:rPr>
              <a:t>yperparathyroidism</a:t>
            </a:r>
            <a:r>
              <a:rPr lang="en-US" b="1" dirty="0"/>
              <a:t> in patients with </a:t>
            </a:r>
            <a:r>
              <a:rPr lang="en-US" b="1" dirty="0">
                <a:solidFill>
                  <a:srgbClr val="FF0000"/>
                </a:solidFill>
              </a:rPr>
              <a:t>MEN­2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365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6133-F51A-4703-A9A4-0890B98B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FE71-A650-4DBB-8F46-A4126B23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4299"/>
            <a:ext cx="9601200" cy="564486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hemangioblastomas </a:t>
            </a:r>
            <a:r>
              <a:rPr lang="en-US" sz="2400" b="1" dirty="0"/>
              <a:t>of the </a:t>
            </a:r>
            <a:r>
              <a:rPr lang="en-US" sz="2400" b="1" dirty="0">
                <a:solidFill>
                  <a:srgbClr val="FF0000"/>
                </a:solidFill>
              </a:rPr>
              <a:t>retina</a:t>
            </a:r>
            <a:r>
              <a:rPr lang="en-US" sz="2400" b="1" dirty="0"/>
              <a:t>, c</a:t>
            </a:r>
            <a:r>
              <a:rPr lang="en-US" sz="2400" b="1" dirty="0">
                <a:solidFill>
                  <a:srgbClr val="FF0000"/>
                </a:solidFill>
              </a:rPr>
              <a:t>erebellum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spine</a:t>
            </a:r>
            <a:r>
              <a:rPr lang="en-US" sz="2400" b="1" dirty="0"/>
              <a:t>, along with </a:t>
            </a:r>
            <a:r>
              <a:rPr lang="en-US" sz="2400" b="1" dirty="0">
                <a:solidFill>
                  <a:srgbClr val="FF0000"/>
                </a:solidFill>
              </a:rPr>
              <a:t>renal cell </a:t>
            </a:r>
            <a:r>
              <a:rPr lang="en-US" sz="2400" b="1" dirty="0"/>
              <a:t>carcinomas and </a:t>
            </a:r>
            <a:r>
              <a:rPr lang="en-US" sz="2400" b="1" dirty="0">
                <a:solidFill>
                  <a:srgbClr val="FF0000"/>
                </a:solidFill>
              </a:rPr>
              <a:t>pancreatic </a:t>
            </a:r>
            <a:r>
              <a:rPr lang="en-US" sz="2400" b="1" dirty="0"/>
              <a:t>neuroendocrine tumors, in patients with </a:t>
            </a:r>
            <a:r>
              <a:rPr lang="en-US" sz="2400" b="1" dirty="0">
                <a:solidFill>
                  <a:srgbClr val="FF0000"/>
                </a:solidFill>
              </a:rPr>
              <a:t>von Hippel–Lindau </a:t>
            </a:r>
            <a:r>
              <a:rPr lang="en-US" sz="2400" b="1" dirty="0"/>
              <a:t>disease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peripheral </a:t>
            </a:r>
            <a:r>
              <a:rPr lang="en-US" sz="2400" b="1" dirty="0">
                <a:solidFill>
                  <a:srgbClr val="FF0000"/>
                </a:solidFill>
              </a:rPr>
              <a:t>­</a:t>
            </a:r>
            <a:r>
              <a:rPr lang="en-US" sz="2400" b="1" dirty="0" err="1">
                <a:solidFill>
                  <a:srgbClr val="FF0000"/>
                </a:solidFill>
              </a:rPr>
              <a:t>nerve­sheath</a:t>
            </a:r>
            <a:r>
              <a:rPr lang="en-US" sz="2400" b="1" dirty="0">
                <a:solidFill>
                  <a:srgbClr val="FF0000"/>
                </a:solidFill>
              </a:rPr>
              <a:t> tumors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breast</a:t>
            </a:r>
            <a:r>
              <a:rPr lang="en-US" sz="2400" b="1" dirty="0"/>
              <a:t> cancer in patients with </a:t>
            </a:r>
            <a:r>
              <a:rPr lang="en-US" sz="2400" b="1" dirty="0">
                <a:solidFill>
                  <a:srgbClr val="FF0000"/>
                </a:solidFill>
              </a:rPr>
              <a:t>neurofibromatosis 1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GISTs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renal ­cell </a:t>
            </a:r>
            <a:r>
              <a:rPr lang="en-US" sz="2400" b="1" dirty="0"/>
              <a:t>carcinomas, and </a:t>
            </a:r>
            <a:r>
              <a:rPr lang="en-US" sz="2400" b="1" dirty="0">
                <a:solidFill>
                  <a:srgbClr val="FF0000"/>
                </a:solidFill>
              </a:rPr>
              <a:t>pituitary </a:t>
            </a:r>
            <a:r>
              <a:rPr lang="en-US" sz="2400" b="1" dirty="0"/>
              <a:t>tumors in patients with </a:t>
            </a:r>
            <a:r>
              <a:rPr lang="en-US" sz="2400" b="1" dirty="0" err="1">
                <a:solidFill>
                  <a:srgbClr val="FF0000"/>
                </a:solidFill>
              </a:rPr>
              <a:t>SDHx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MAX</a:t>
            </a:r>
            <a:r>
              <a:rPr lang="en-US" sz="2400" b="1" dirty="0"/>
              <a:t> mutations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42831765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C2F2-4287-4968-93A2-D3E3AFA3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Testing of Relatives  and Asymptomatic </a:t>
            </a:r>
            <a:r>
              <a:rPr lang="en-US" sz="3100" dirty="0" err="1"/>
              <a:t>GermlineMutation</a:t>
            </a:r>
            <a:r>
              <a:rPr lang="en-US" sz="3100" dirty="0"/>
              <a:t> Carriers</a:t>
            </a:r>
            <a:br>
              <a:rPr lang="en-US" dirty="0"/>
            </a:b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F3BD7-6497-4E7D-85A8-3819F5F17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85805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A4EB-9600-4DE1-8875-85211BB8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0693"/>
            <a:ext cx="9601200" cy="15757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5B56-F006-463F-AC9D-49A9D21D2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43622"/>
            <a:ext cx="9601200" cy="583004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All </a:t>
            </a:r>
            <a:r>
              <a:rPr lang="en-US" sz="2400" b="1" dirty="0">
                <a:solidFill>
                  <a:srgbClr val="FF0000"/>
                </a:solidFill>
              </a:rPr>
              <a:t>first ­degree </a:t>
            </a:r>
            <a:r>
              <a:rPr lang="en-US" sz="2400" b="1" dirty="0"/>
              <a:t>relatives of a </a:t>
            </a:r>
            <a:r>
              <a:rPr lang="en-US" sz="2400" b="1" dirty="0">
                <a:solidFill>
                  <a:srgbClr val="FF0000"/>
                </a:solidFill>
              </a:rPr>
              <a:t>mutation carrier </a:t>
            </a:r>
            <a:r>
              <a:rPr lang="en-US" sz="2400" b="1" dirty="0"/>
              <a:t>should be offered predictive (or cascade) testing in the context of </a:t>
            </a:r>
            <a:r>
              <a:rPr lang="en-US" sz="2400" b="1" dirty="0">
                <a:solidFill>
                  <a:srgbClr val="FF0000"/>
                </a:solidFill>
              </a:rPr>
              <a:t>genetic counseling</a:t>
            </a:r>
            <a:r>
              <a:rPr lang="en-US" sz="24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Testing of relatives results in a </a:t>
            </a:r>
            <a:r>
              <a:rPr lang="en-US" sz="2400" b="1" dirty="0">
                <a:solidFill>
                  <a:srgbClr val="FF0000"/>
                </a:solidFill>
              </a:rPr>
              <a:t>50% likelihood </a:t>
            </a:r>
            <a:r>
              <a:rPr lang="en-US" sz="2400" b="1" dirty="0"/>
              <a:t>of identifying </a:t>
            </a:r>
            <a:r>
              <a:rPr lang="en-US" sz="2400" b="1" dirty="0">
                <a:solidFill>
                  <a:srgbClr val="FF0000"/>
                </a:solidFill>
              </a:rPr>
              <a:t>mutation carriers</a:t>
            </a:r>
            <a:r>
              <a:rPr lang="en-US" sz="2400" b="1" dirty="0"/>
              <a:t>, who are typically </a:t>
            </a:r>
            <a:r>
              <a:rPr lang="en-US" sz="2400" b="1" dirty="0">
                <a:solidFill>
                  <a:srgbClr val="FF0000"/>
                </a:solidFill>
              </a:rPr>
              <a:t>asymptomatic</a:t>
            </a:r>
            <a:r>
              <a:rPr lang="en-US" sz="24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These asymptomatic mutation carriers should be offered clinical surveillance and </a:t>
            </a:r>
            <a:r>
              <a:rPr lang="en-US" sz="2400" b="1" dirty="0">
                <a:solidFill>
                  <a:srgbClr val="FF0000"/>
                </a:solidFill>
              </a:rPr>
              <a:t>management specific </a:t>
            </a:r>
            <a:r>
              <a:rPr lang="en-US" sz="2400" b="1" dirty="0"/>
              <a:t>to the gene (Table 1).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85857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DD3F-39BF-4639-AD19-A0C634B2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Clinical Presentation and Diagnosis </a:t>
            </a:r>
            <a:endParaRPr lang="fa-I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DB2FD-003C-4A6E-B3DB-7846D44DB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40263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C678-49FB-48D8-8683-B33E4134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3190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5E9D-3385-4549-92DD-6017C642E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33995"/>
            <a:ext cx="9601200" cy="5450889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age</a:t>
            </a:r>
            <a:r>
              <a:rPr lang="en-US" sz="2400" b="1" dirty="0"/>
              <a:t> at </a:t>
            </a:r>
            <a:r>
              <a:rPr lang="en-US" sz="2400" b="1" dirty="0">
                <a:solidFill>
                  <a:srgbClr val="FF0000"/>
                </a:solidFill>
              </a:rPr>
              <a:t>onset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gen </a:t>
            </a:r>
            <a:r>
              <a:rPr lang="en-US" sz="2400" b="1" dirty="0" err="1"/>
              <a:t>e­specific</a:t>
            </a:r>
            <a:r>
              <a:rPr lang="en-US" sz="2400" b="1" dirty="0"/>
              <a:t>, </a:t>
            </a:r>
            <a:r>
              <a:rPr lang="en-US" sz="2400" b="1" dirty="0" err="1"/>
              <a:t>age­related</a:t>
            </a:r>
            <a:r>
              <a:rPr lang="en-US" sz="2400" b="1" dirty="0"/>
              <a:t> penetrance </a:t>
            </a:r>
            <a:r>
              <a:rPr lang="en-US" sz="2400" b="1" dirty="0">
                <a:solidFill>
                  <a:srgbClr val="FF0000"/>
                </a:solidFill>
              </a:rPr>
              <a:t>guide</a:t>
            </a:r>
            <a:r>
              <a:rPr lang="en-US" sz="2400" b="1" dirty="0"/>
              <a:t> management to </a:t>
            </a:r>
            <a:r>
              <a:rPr lang="en-US" sz="2400" b="1" dirty="0">
                <a:solidFill>
                  <a:srgbClr val="FF0000"/>
                </a:solidFill>
              </a:rPr>
              <a:t>look for </a:t>
            </a:r>
            <a:r>
              <a:rPr lang="en-US" sz="2400" b="1" dirty="0"/>
              <a:t>pheochromocytoma, paraganglioma, and nonchromaffin </a:t>
            </a:r>
            <a:r>
              <a:rPr lang="en-US" sz="2400" b="1" dirty="0">
                <a:solidFill>
                  <a:srgbClr val="FF0000"/>
                </a:solidFill>
              </a:rPr>
              <a:t>tumors</a:t>
            </a:r>
            <a:r>
              <a:rPr lang="en-US" sz="2400" b="1" dirty="0"/>
              <a:t> in order to identify these neoplasms at an </a:t>
            </a:r>
            <a:r>
              <a:rPr lang="en-US" sz="2400" b="1" dirty="0">
                <a:solidFill>
                  <a:srgbClr val="FF0000"/>
                </a:solidFill>
              </a:rPr>
              <a:t>early stage</a:t>
            </a:r>
            <a:r>
              <a:rPr lang="en-US" sz="2400" b="1" dirty="0"/>
              <a:t>, when they are </a:t>
            </a:r>
            <a:r>
              <a:rPr lang="en-US" sz="2400" b="1" dirty="0" err="1"/>
              <a:t>resectable</a:t>
            </a:r>
            <a:r>
              <a:rPr lang="en-US" sz="2400" b="1" dirty="0"/>
              <a:t>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7367158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5113-1BBA-4860-8897-ADFEDF68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39192"/>
            <a:ext cx="9601200" cy="4660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27D4-C98E-4A41-8B97-CE2FF4E5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5472"/>
            <a:ext cx="9601200" cy="5819312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Common features </a:t>
            </a:r>
            <a:r>
              <a:rPr lang="en-US" b="1" dirty="0"/>
              <a:t>of all susceptibility </a:t>
            </a:r>
            <a:r>
              <a:rPr lang="en-US" sz="1800" b="1" dirty="0">
                <a:solidFill>
                  <a:srgbClr val="FF0000"/>
                </a:solidFill>
              </a:rPr>
              <a:t>genes</a:t>
            </a:r>
            <a:r>
              <a:rPr lang="en-US" b="1" dirty="0"/>
              <a:t> for pheochromocytoma or paraganglioma are </a:t>
            </a:r>
            <a:r>
              <a:rPr lang="en-US" b="1" dirty="0">
                <a:solidFill>
                  <a:srgbClr val="FF0000"/>
                </a:solidFill>
              </a:rPr>
              <a:t>age dependency </a:t>
            </a:r>
            <a:r>
              <a:rPr lang="en-US" b="1" dirty="0"/>
              <a:t>and </a:t>
            </a:r>
            <a:r>
              <a:rPr lang="en-US" b="1" dirty="0">
                <a:solidFill>
                  <a:srgbClr val="00B0F0"/>
                </a:solidFill>
              </a:rPr>
              <a:t>incomplete penetrance</a:t>
            </a:r>
            <a:r>
              <a:rPr lang="en-US" b="1" dirty="0"/>
              <a:t>; thus, disease </a:t>
            </a:r>
            <a:r>
              <a:rPr lang="en-US" b="1" dirty="0">
                <a:solidFill>
                  <a:srgbClr val="FF0000"/>
                </a:solidFill>
              </a:rPr>
              <a:t>does </a:t>
            </a:r>
            <a:r>
              <a:rPr lang="en-US" b="1" dirty="0">
                <a:solidFill>
                  <a:srgbClr val="00B0F0"/>
                </a:solidFill>
              </a:rPr>
              <a:t>not develop </a:t>
            </a:r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all carriers </a:t>
            </a:r>
            <a:r>
              <a:rPr lang="en-US" b="1" dirty="0"/>
              <a:t>of gene mutations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4516618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6C04-E783-4793-B7AA-258A1535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4880"/>
            <a:ext cx="9601200" cy="59924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9D8F-5082-490C-A02E-7784799E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58788"/>
            <a:ext cx="9601200" cy="5655076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For </a:t>
            </a:r>
            <a:r>
              <a:rPr lang="en-US" sz="2800" b="1" dirty="0" err="1"/>
              <a:t>exathe</a:t>
            </a:r>
            <a:r>
              <a:rPr lang="en-US" sz="2800" b="1" dirty="0"/>
              <a:t> mean penetrance of pheochromocytoma or paraganglioma in </a:t>
            </a:r>
            <a:r>
              <a:rPr lang="en-US" sz="2800" b="1" dirty="0">
                <a:solidFill>
                  <a:srgbClr val="FF0000"/>
                </a:solidFill>
              </a:rPr>
              <a:t>RET</a:t>
            </a:r>
            <a:r>
              <a:rPr lang="en-US" sz="2800" b="1" dirty="0"/>
              <a:t> mutation carriers is </a:t>
            </a:r>
            <a:r>
              <a:rPr lang="en-US" sz="2800" b="1" dirty="0">
                <a:solidFill>
                  <a:srgbClr val="FF0000"/>
                </a:solidFill>
              </a:rPr>
              <a:t>50%</a:t>
            </a:r>
            <a:r>
              <a:rPr lang="en-US" sz="2800" b="1" dirty="0"/>
              <a:t> by the age of </a:t>
            </a:r>
            <a:r>
              <a:rPr lang="en-US" sz="2800" b="1" dirty="0">
                <a:solidFill>
                  <a:srgbClr val="FF0000"/>
                </a:solidFill>
              </a:rPr>
              <a:t>44 years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/>
              <a:t> whereas for carriers of mutations that increase susceptibility to </a:t>
            </a:r>
            <a:r>
              <a:rPr lang="en-US" sz="2800" b="1" dirty="0">
                <a:solidFill>
                  <a:srgbClr val="FF0000"/>
                </a:solidFill>
              </a:rPr>
              <a:t>von Hippel</a:t>
            </a:r>
            <a:r>
              <a:rPr lang="en-US" sz="2800" b="1" dirty="0"/>
              <a:t>–Lindau disease type 2, the mean penetrance is </a:t>
            </a:r>
            <a:r>
              <a:rPr lang="en-US" sz="2800" b="1" dirty="0">
                <a:solidFill>
                  <a:srgbClr val="FF0000"/>
                </a:solidFill>
              </a:rPr>
              <a:t>50%</a:t>
            </a:r>
            <a:r>
              <a:rPr lang="en-US" sz="2800" b="1" dirty="0"/>
              <a:t> at the age</a:t>
            </a:r>
            <a:r>
              <a:rPr lang="en-US" sz="2800" b="1" dirty="0">
                <a:solidFill>
                  <a:srgbClr val="FF0000"/>
                </a:solidFill>
              </a:rPr>
              <a:t> 52</a:t>
            </a:r>
            <a:r>
              <a:rPr lang="en-US" sz="2800" b="1" dirty="0"/>
              <a:t> years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SDHA</a:t>
            </a:r>
            <a:r>
              <a:rPr lang="en-US" sz="2800" b="1" dirty="0"/>
              <a:t> mutation penetrance is </a:t>
            </a:r>
            <a:r>
              <a:rPr lang="en-US" sz="2800" b="1" dirty="0">
                <a:solidFill>
                  <a:srgbClr val="FF0000"/>
                </a:solidFill>
              </a:rPr>
              <a:t>39%</a:t>
            </a:r>
            <a:r>
              <a:rPr lang="en-US" sz="2800" b="1" dirty="0"/>
              <a:t> by the age of </a:t>
            </a:r>
            <a:r>
              <a:rPr lang="en-US" sz="2400" b="1" dirty="0">
                <a:solidFill>
                  <a:srgbClr val="FF0000"/>
                </a:solidFill>
              </a:rPr>
              <a:t>40</a:t>
            </a:r>
            <a:r>
              <a:rPr lang="en-US" sz="2800" b="1" dirty="0"/>
              <a:t> years in probands.</a:t>
            </a:r>
          </a:p>
          <a:p>
            <a:pPr algn="l" rtl="0">
              <a:lnSpc>
                <a:spcPct val="200000"/>
              </a:lnSpc>
            </a:pP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0480341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13E1-D10C-4F49-9B71-3E2D0C12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03682"/>
            <a:ext cx="9601200" cy="82118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A086-5BF3-4392-91F9-385A738F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05521"/>
            <a:ext cx="9601200" cy="5513033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Unlike SDHA </a:t>
            </a:r>
            <a:r>
              <a:rPr lang="en-US" sz="2400" b="1" dirty="0"/>
              <a:t>mutation penetrance, </a:t>
            </a:r>
            <a:r>
              <a:rPr lang="en-US" sz="2400" b="1" dirty="0">
                <a:solidFill>
                  <a:srgbClr val="FF0000"/>
                </a:solidFill>
              </a:rPr>
              <a:t>SDHB</a:t>
            </a:r>
            <a:r>
              <a:rPr lang="en-US" sz="2400" b="1" dirty="0"/>
              <a:t> mutation penetrance is </a:t>
            </a:r>
            <a:r>
              <a:rPr lang="en-US" sz="2400" b="1" dirty="0">
                <a:solidFill>
                  <a:srgbClr val="FF0000"/>
                </a:solidFill>
              </a:rPr>
              <a:t>similar </a:t>
            </a:r>
            <a:r>
              <a:rPr lang="en-US" sz="2400" b="1" dirty="0"/>
              <a:t>in probands and relatives, at </a:t>
            </a:r>
            <a:r>
              <a:rPr lang="en-US" sz="2400" b="1" dirty="0">
                <a:solidFill>
                  <a:srgbClr val="FF0000"/>
                </a:solidFill>
              </a:rPr>
              <a:t>22%</a:t>
            </a:r>
            <a:r>
              <a:rPr lang="en-US" sz="2400" b="1" dirty="0"/>
              <a:t> by the age of </a:t>
            </a:r>
            <a:r>
              <a:rPr lang="en-US" sz="2400" b="1" dirty="0">
                <a:solidFill>
                  <a:srgbClr val="FF0000"/>
                </a:solidFill>
              </a:rPr>
              <a:t>60 years</a:t>
            </a:r>
            <a:r>
              <a:rPr lang="en-US" sz="2400" b="1" dirty="0"/>
              <a:t>, which also reflects lifetime penetrance, whereas </a:t>
            </a:r>
            <a:r>
              <a:rPr lang="en-US" sz="2400" b="1" dirty="0">
                <a:solidFill>
                  <a:srgbClr val="FF0000"/>
                </a:solidFill>
              </a:rPr>
              <a:t>lifetime penetrance </a:t>
            </a:r>
            <a:r>
              <a:rPr lang="en-US" sz="2400" b="1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8%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SDHC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43%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SDHD </a:t>
            </a:r>
            <a:r>
              <a:rPr lang="en-US" sz="2400" b="1" dirty="0"/>
              <a:t>by the age of </a:t>
            </a:r>
            <a:r>
              <a:rPr lang="en-US" sz="2400" b="1" dirty="0">
                <a:solidFill>
                  <a:srgbClr val="FF0000"/>
                </a:solidFill>
              </a:rPr>
              <a:t>60 years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Penetrance estimations are pending for </a:t>
            </a:r>
            <a:r>
              <a:rPr lang="en-US" sz="2400" b="1" dirty="0">
                <a:solidFill>
                  <a:srgbClr val="FF0000"/>
                </a:solidFill>
              </a:rPr>
              <a:t>MAX,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TMEM127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SDHAF2</a:t>
            </a:r>
            <a:r>
              <a:rPr lang="en-US" sz="2400" b="1" dirty="0"/>
              <a:t> and for the newer genes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5564390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50DA-0F9A-47DC-A5C1-84EF4861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F8D1-6D02-42D5-907A-0DAD5DA4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883676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Post</a:t>
            </a:r>
            <a:r>
              <a:rPr lang="en-US" b="1" dirty="0"/>
              <a:t>operatively, </a:t>
            </a:r>
            <a:r>
              <a:rPr lang="en-US" b="1" dirty="0">
                <a:solidFill>
                  <a:srgbClr val="FF0000"/>
                </a:solidFill>
              </a:rPr>
              <a:t>asymptomatic </a:t>
            </a:r>
            <a:r>
              <a:rPr lang="en-US" b="1" dirty="0"/>
              <a:t>patients should undergo </a:t>
            </a:r>
            <a:r>
              <a:rPr lang="en-US" b="1" dirty="0">
                <a:solidFill>
                  <a:srgbClr val="00B0F0"/>
                </a:solidFill>
              </a:rPr>
              <a:t>annual biochemical testing </a:t>
            </a:r>
            <a:r>
              <a:rPr lang="en-US" b="1" dirty="0"/>
              <a:t>and cross sectional </a:t>
            </a:r>
            <a:r>
              <a:rPr lang="en-US" b="1" dirty="0">
                <a:solidFill>
                  <a:srgbClr val="FF0000"/>
                </a:solidFill>
              </a:rPr>
              <a:t>digital imaging </a:t>
            </a:r>
            <a:r>
              <a:rPr lang="en-US" b="1" dirty="0"/>
              <a:t>of the operated area </a:t>
            </a:r>
            <a:r>
              <a:rPr lang="en-US" b="1" dirty="0">
                <a:solidFill>
                  <a:srgbClr val="00B0F0"/>
                </a:solidFill>
              </a:rPr>
              <a:t>annually</a:t>
            </a:r>
            <a:r>
              <a:rPr lang="en-US" b="1" dirty="0"/>
              <a:t> for at </a:t>
            </a:r>
            <a:r>
              <a:rPr lang="en-US" b="1" dirty="0">
                <a:solidFill>
                  <a:srgbClr val="FF0000"/>
                </a:solidFill>
              </a:rPr>
              <a:t>least 3 years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The intervals for subsequent surveillance imaging remain open to debate, but at most specialized centers, </a:t>
            </a:r>
            <a:r>
              <a:rPr lang="en-US" b="1" dirty="0">
                <a:solidFill>
                  <a:srgbClr val="FF0000"/>
                </a:solidFill>
              </a:rPr>
              <a:t>imaging </a:t>
            </a:r>
            <a:r>
              <a:rPr lang="en-US" b="1" dirty="0"/>
              <a:t>is performed </a:t>
            </a:r>
            <a:r>
              <a:rPr lang="en-US" b="1" dirty="0">
                <a:solidFill>
                  <a:srgbClr val="FF0000"/>
                </a:solidFill>
              </a:rPr>
              <a:t>every 2 to 3 </a:t>
            </a:r>
            <a:r>
              <a:rPr lang="en-US" b="1" dirty="0"/>
              <a:t>years (Table 1).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Special guidelines </a:t>
            </a:r>
            <a:r>
              <a:rPr lang="en-US" b="1" dirty="0"/>
              <a:t>are available for postoperative surveillance of patients with asymptomatic extra </a:t>
            </a:r>
            <a:r>
              <a:rPr lang="en-US" b="1" dirty="0" err="1"/>
              <a:t>paraganglial</a:t>
            </a:r>
            <a:r>
              <a:rPr lang="en-US" b="1" dirty="0"/>
              <a:t> tumors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9030934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A3A2-0FAF-445B-9C93-188380C6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Pregnancy in Patients  with Pheochromocytoma  or Paraganglioma</a:t>
            </a:r>
            <a:br>
              <a:rPr lang="en-US" dirty="0"/>
            </a:b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5E25C-B9E9-4761-8C66-BAC21AC57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10700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4E57-DD42-432A-A38B-DA1D68F6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841C-C5FA-4C4F-923D-5597FE9DC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6443"/>
            <a:ext cx="9601200" cy="5557421"/>
          </a:xfrm>
        </p:spPr>
        <p:txBody>
          <a:bodyPr>
            <a:normAutofit/>
          </a:bodyPr>
          <a:lstStyle/>
          <a:p>
            <a:pPr algn="l" rtl="0">
              <a:lnSpc>
                <a:spcPct val="250000"/>
              </a:lnSpc>
            </a:pPr>
            <a:r>
              <a:rPr lang="en-US" b="1" dirty="0"/>
              <a:t>Pheochromocytoma </a:t>
            </a:r>
            <a:r>
              <a:rPr lang="en-US" b="1" dirty="0">
                <a:solidFill>
                  <a:srgbClr val="FF0000"/>
                </a:solidFill>
              </a:rPr>
              <a:t>during pregnancy </a:t>
            </a:r>
            <a:r>
              <a:rPr lang="en-US" b="1" dirty="0"/>
              <a:t>is regarded as one of the great </a:t>
            </a:r>
            <a:r>
              <a:rPr lang="en-US" b="1" dirty="0">
                <a:solidFill>
                  <a:srgbClr val="FF0000"/>
                </a:solidFill>
              </a:rPr>
              <a:t>challenges</a:t>
            </a:r>
            <a:r>
              <a:rPr lang="en-US" b="1" dirty="0"/>
              <a:t> in medicine.</a:t>
            </a:r>
          </a:p>
          <a:p>
            <a:pPr algn="l" rtl="0">
              <a:lnSpc>
                <a:spcPct val="250000"/>
              </a:lnSpc>
            </a:pPr>
            <a:r>
              <a:rPr lang="en-US" b="1" dirty="0"/>
              <a:t> Of paramount importance is </a:t>
            </a:r>
            <a:r>
              <a:rPr lang="en-US" b="1" dirty="0">
                <a:solidFill>
                  <a:srgbClr val="FF0000"/>
                </a:solidFill>
              </a:rPr>
              <a:t>interdisciplinary </a:t>
            </a:r>
            <a:r>
              <a:rPr lang="en-US" b="1" dirty="0"/>
              <a:t>cooperation of </a:t>
            </a:r>
            <a:r>
              <a:rPr lang="en-US" b="1" dirty="0">
                <a:solidFill>
                  <a:srgbClr val="FF0000"/>
                </a:solidFill>
              </a:rPr>
              <a:t>obstetricians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endocrinologists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surgeons</a:t>
            </a:r>
            <a:r>
              <a:rPr lang="en-US" b="1" dirty="0"/>
              <a:t>. </a:t>
            </a:r>
          </a:p>
          <a:p>
            <a:pPr algn="l" rtl="0">
              <a:lnSpc>
                <a:spcPct val="250000"/>
              </a:lnSpc>
            </a:pPr>
            <a:r>
              <a:rPr lang="en-US" b="1" dirty="0"/>
              <a:t>Pregnant patients have </a:t>
            </a:r>
            <a:r>
              <a:rPr lang="en-US" b="1" dirty="0">
                <a:solidFill>
                  <a:srgbClr val="FF0000"/>
                </a:solidFill>
              </a:rPr>
              <a:t>symptoms</a:t>
            </a:r>
            <a:r>
              <a:rPr lang="en-US" b="1" dirty="0"/>
              <a:t> that are </a:t>
            </a:r>
            <a:r>
              <a:rPr lang="en-US" b="1" dirty="0">
                <a:solidFill>
                  <a:srgbClr val="FF0000"/>
                </a:solidFill>
              </a:rPr>
              <a:t>similar</a:t>
            </a:r>
            <a:r>
              <a:rPr lang="en-US" b="1" dirty="0"/>
              <a:t> to those in patients who are </a:t>
            </a:r>
            <a:r>
              <a:rPr lang="en-US" b="1" dirty="0">
                <a:solidFill>
                  <a:srgbClr val="FF0000"/>
                </a:solidFill>
              </a:rPr>
              <a:t>not pregnant </a:t>
            </a:r>
            <a:r>
              <a:rPr lang="en-US" b="1" dirty="0"/>
              <a:t>and may have had hypertension before becoming pregnant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5756247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713E-56D0-4CEE-9635-9B5FFEFA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85926"/>
            <a:ext cx="9601200" cy="99874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F014-FF2C-4742-BDAB-B5575B64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61133"/>
            <a:ext cx="9601200" cy="5521911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/>
              <a:t>The tumors </a:t>
            </a:r>
            <a:r>
              <a:rPr lang="en-US" b="1" dirty="0">
                <a:solidFill>
                  <a:srgbClr val="FF0000"/>
                </a:solidFill>
              </a:rPr>
              <a:t>can</a:t>
            </a:r>
            <a:r>
              <a:rPr lang="en-US" b="1" dirty="0"/>
              <a:t> become </a:t>
            </a:r>
            <a:r>
              <a:rPr lang="en-US" b="1" dirty="0">
                <a:solidFill>
                  <a:srgbClr val="FF0000"/>
                </a:solidFill>
              </a:rPr>
              <a:t>symptomatic</a:t>
            </a:r>
            <a:r>
              <a:rPr lang="en-US" b="1" dirty="0"/>
              <a:t> in any period of gestation.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diagnosis</a:t>
            </a:r>
            <a:r>
              <a:rPr lang="en-US" b="1" dirty="0"/>
              <a:t> should be suspected clinically and confirmed </a:t>
            </a:r>
            <a:r>
              <a:rPr lang="en-US" b="1" dirty="0">
                <a:solidFill>
                  <a:srgbClr val="FF0000"/>
                </a:solidFill>
              </a:rPr>
              <a:t>biochemically</a:t>
            </a:r>
            <a:r>
              <a:rPr lang="en-US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For imaging, </a:t>
            </a:r>
            <a:r>
              <a:rPr lang="en-US" b="1" dirty="0">
                <a:solidFill>
                  <a:srgbClr val="FF0000"/>
                </a:solidFill>
              </a:rPr>
              <a:t>ultrasonography</a:t>
            </a:r>
            <a:r>
              <a:rPr lang="en-US" b="1" dirty="0"/>
              <a:t> and </a:t>
            </a:r>
            <a:r>
              <a:rPr lang="en-US" b="1" dirty="0">
                <a:solidFill>
                  <a:srgbClr val="00B0F0"/>
                </a:solidFill>
              </a:rPr>
              <a:t>MRI without contrast </a:t>
            </a:r>
            <a:r>
              <a:rPr lang="en-US" b="1" dirty="0"/>
              <a:t>material are recommended.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Any </a:t>
            </a:r>
            <a:r>
              <a:rPr lang="en-US" b="1" dirty="0">
                <a:solidFill>
                  <a:srgbClr val="FF0000"/>
                </a:solidFill>
              </a:rPr>
              <a:t>nuclear</a:t>
            </a:r>
            <a:r>
              <a:rPr lang="en-US" b="1" dirty="0"/>
              <a:t> medicine imaging is </a:t>
            </a:r>
            <a:r>
              <a:rPr lang="en-US" b="1" dirty="0">
                <a:solidFill>
                  <a:srgbClr val="00B0F0"/>
                </a:solidFill>
              </a:rPr>
              <a:t>contraindicated</a:t>
            </a:r>
            <a:r>
              <a:rPr lang="en-US" b="1" dirty="0"/>
              <a:t>. </a:t>
            </a:r>
            <a:endParaRPr lang="en-US" b="1" dirty="0">
              <a:solidFill>
                <a:srgbClr val="FF0000"/>
              </a:solidFill>
            </a:endParaRP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Pharmacologic</a:t>
            </a:r>
            <a:r>
              <a:rPr lang="en-US" b="1" dirty="0"/>
              <a:t> treatment, mostly </a:t>
            </a:r>
            <a:r>
              <a:rPr lang="en-US" b="1" dirty="0">
                <a:solidFill>
                  <a:srgbClr val="FF0000"/>
                </a:solidFill>
              </a:rPr>
              <a:t>α­adrenergic blockade</a:t>
            </a:r>
            <a:r>
              <a:rPr lang="en-US" b="1" dirty="0"/>
              <a:t>, is a </a:t>
            </a:r>
            <a:r>
              <a:rPr lang="en-US" b="1" dirty="0">
                <a:solidFill>
                  <a:srgbClr val="00B0F0"/>
                </a:solidFill>
              </a:rPr>
              <a:t>challenge</a:t>
            </a:r>
            <a:r>
              <a:rPr lang="en-US" b="1" dirty="0"/>
              <a:t>, since </a:t>
            </a:r>
            <a:r>
              <a:rPr lang="en-US" b="1" dirty="0">
                <a:solidFill>
                  <a:srgbClr val="FF0000"/>
                </a:solidFill>
              </a:rPr>
              <a:t>utero placental circulation </a:t>
            </a:r>
            <a:r>
              <a:rPr lang="en-US" b="1" dirty="0"/>
              <a:t>must be adequately preserved.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6812165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0E01-C56A-477C-8956-901979A6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435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5AAD-0DA3-4B81-BB11-36425602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6443"/>
            <a:ext cx="9601200" cy="5530788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Endoscopic removal </a:t>
            </a:r>
            <a:r>
              <a:rPr lang="en-US" sz="2400" b="1" dirty="0"/>
              <a:t>of the tumor is the option of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 and has been repeatedly should be detected well </a:t>
            </a:r>
            <a:r>
              <a:rPr lang="en-US" sz="2400" b="1" dirty="0">
                <a:solidFill>
                  <a:srgbClr val="FF0000"/>
                </a:solidFill>
              </a:rPr>
              <a:t>before a pregnancy </a:t>
            </a:r>
            <a:r>
              <a:rPr lang="en-US" sz="2400" b="1" dirty="0"/>
              <a:t>is planned.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performed with </a:t>
            </a:r>
            <a:r>
              <a:rPr lang="en-US" sz="2400" b="1" dirty="0">
                <a:solidFill>
                  <a:srgbClr val="FF0000"/>
                </a:solidFill>
              </a:rPr>
              <a:t>good outcomes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mother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child</a:t>
            </a:r>
            <a:r>
              <a:rPr lang="en-US" sz="2400" b="1" dirty="0"/>
              <a:t>; the preferred timing is the </a:t>
            </a:r>
            <a:r>
              <a:rPr lang="en-US" sz="2400" b="1" dirty="0">
                <a:solidFill>
                  <a:srgbClr val="00B0F0"/>
                </a:solidFill>
              </a:rPr>
              <a:t>second trimester </a:t>
            </a:r>
            <a:r>
              <a:rPr lang="en-US" sz="2400" b="1" dirty="0"/>
              <a:t>of pregnancy.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alternative approach is medical </a:t>
            </a:r>
            <a:r>
              <a:rPr lang="en-US" sz="2400" b="1" dirty="0"/>
              <a:t>management during pregnancy and r</a:t>
            </a:r>
            <a:r>
              <a:rPr lang="en-US" sz="2400" b="1" dirty="0">
                <a:solidFill>
                  <a:srgbClr val="FF0000"/>
                </a:solidFill>
              </a:rPr>
              <a:t>esection</a:t>
            </a:r>
            <a:r>
              <a:rPr lang="en-US" sz="2400" b="1" dirty="0"/>
              <a:t> of the pheochromocytoma </a:t>
            </a:r>
            <a:r>
              <a:rPr lang="en-US" sz="2400" b="1" dirty="0">
                <a:solidFill>
                  <a:srgbClr val="00B0F0"/>
                </a:solidFill>
              </a:rPr>
              <a:t>several weeks after delivery</a:t>
            </a:r>
            <a:r>
              <a:rPr lang="en-US" sz="2400" b="1" dirty="0"/>
              <a:t>. Ideally, however, such tumors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6346629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A81D-0687-452E-966E-ECC9D112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Conclusions 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4EC9E-A9F8-4A7B-BBC7-56B4B5D0E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574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88CB-8FC8-42C4-A70D-7E6BC905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936F-D291-46CB-8BC1-8F02191C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21133"/>
            <a:ext cx="10332720" cy="5591755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incidence</a:t>
            </a:r>
            <a:r>
              <a:rPr lang="en-US" b="1" dirty="0"/>
              <a:t> of pheochromocytoma and paraganglioma is about </a:t>
            </a:r>
            <a:r>
              <a:rPr lang="en-US" b="1" dirty="0">
                <a:solidFill>
                  <a:srgbClr val="FF0000"/>
                </a:solidFill>
              </a:rPr>
              <a:t>0.6 </a:t>
            </a:r>
            <a:r>
              <a:rPr lang="en-US" b="1" dirty="0"/>
              <a:t>cases per </a:t>
            </a:r>
            <a:r>
              <a:rPr lang="en-US" b="1" dirty="0">
                <a:solidFill>
                  <a:srgbClr val="FF0000"/>
                </a:solidFill>
              </a:rPr>
              <a:t>100,000 </a:t>
            </a:r>
            <a:r>
              <a:rPr lang="en-US" b="1" dirty="0"/>
              <a:t>person­ years. 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A broad spectrum of potential presenting symptoms includes the </a:t>
            </a:r>
            <a:r>
              <a:rPr lang="en-US" b="1" dirty="0">
                <a:solidFill>
                  <a:srgbClr val="FF0000"/>
                </a:solidFill>
              </a:rPr>
              <a:t>classic triad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headaches</a:t>
            </a:r>
            <a:r>
              <a:rPr lang="en-US" b="1" dirty="0"/>
              <a:t>, palpitations, and profuse </a:t>
            </a:r>
            <a:r>
              <a:rPr lang="en-US" b="1" dirty="0">
                <a:solidFill>
                  <a:srgbClr val="FF0000"/>
                </a:solidFill>
              </a:rPr>
              <a:t>sweating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 err="1"/>
              <a:t>symtoms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anxiety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panic attacks </a:t>
            </a:r>
            <a:r>
              <a:rPr lang="en-US" b="1" dirty="0"/>
              <a:t>are</a:t>
            </a:r>
            <a:r>
              <a:rPr lang="en-US" b="1" dirty="0">
                <a:solidFill>
                  <a:srgbClr val="FF0000"/>
                </a:solidFill>
              </a:rPr>
              <a:t> common </a:t>
            </a:r>
            <a:r>
              <a:rPr lang="en-US" b="1" dirty="0"/>
              <a:t>in the general population, and identifying the </a:t>
            </a:r>
            <a:r>
              <a:rPr lang="en-US" b="1" dirty="0">
                <a:solidFill>
                  <a:srgbClr val="FF0000"/>
                </a:solidFill>
              </a:rPr>
              <a:t>rare</a:t>
            </a:r>
            <a:r>
              <a:rPr lang="en-US" b="1" dirty="0"/>
              <a:t> patient with pheochromocytoma or paraganglioma is a </a:t>
            </a:r>
            <a:r>
              <a:rPr lang="en-US" b="1" dirty="0">
                <a:solidFill>
                  <a:srgbClr val="FF0000"/>
                </a:solidFill>
              </a:rPr>
              <a:t>challenge</a:t>
            </a:r>
            <a:r>
              <a:rPr lang="en-US" b="1" dirty="0"/>
              <a:t> for clinicians.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However, with the widespread use of </a:t>
            </a:r>
            <a:r>
              <a:rPr lang="en-US" b="1" dirty="0" err="1">
                <a:solidFill>
                  <a:srgbClr val="FF0000"/>
                </a:solidFill>
              </a:rPr>
              <a:t>cross­sectional</a:t>
            </a:r>
            <a:r>
              <a:rPr lang="en-US" b="1" dirty="0">
                <a:solidFill>
                  <a:srgbClr val="FF0000"/>
                </a:solidFill>
              </a:rPr>
              <a:t> imaging</a:t>
            </a:r>
            <a:r>
              <a:rPr lang="en-US" b="1" dirty="0"/>
              <a:t>, the </a:t>
            </a:r>
            <a:r>
              <a:rPr lang="en-US" b="1" dirty="0">
                <a:solidFill>
                  <a:srgbClr val="FF0000"/>
                </a:solidFill>
              </a:rPr>
              <a:t>incidental </a:t>
            </a:r>
            <a:r>
              <a:rPr lang="en-US" b="1" dirty="0"/>
              <a:t>discovery of an adrenal mass is </a:t>
            </a:r>
            <a:r>
              <a:rPr lang="en-US" b="1" dirty="0">
                <a:solidFill>
                  <a:srgbClr val="FF0000"/>
                </a:solidFill>
              </a:rPr>
              <a:t>becoming common .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409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21C8-EA9D-4452-8FB0-24936FA4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A9FB-F262-44E5-BDF3-AAB40EFD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49911"/>
            <a:ext cx="9601200" cy="5556682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/>
              <a:t>More than </a:t>
            </a:r>
            <a:r>
              <a:rPr lang="en-US" b="1" dirty="0">
                <a:solidFill>
                  <a:srgbClr val="FF0000"/>
                </a:solidFill>
              </a:rPr>
              <a:t>130 years </a:t>
            </a:r>
            <a:r>
              <a:rPr lang="en-US" b="1" dirty="0"/>
              <a:t>have passed since </a:t>
            </a:r>
            <a:r>
              <a:rPr lang="en-US" b="1" dirty="0">
                <a:solidFill>
                  <a:srgbClr val="FF0000"/>
                </a:solidFill>
              </a:rPr>
              <a:t>the first patient </a:t>
            </a:r>
            <a:r>
              <a:rPr lang="en-US" b="1" dirty="0"/>
              <a:t>with documented pheochromocytoma was described.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The </a:t>
            </a:r>
            <a:r>
              <a:rPr lang="en-US" b="1" dirty="0">
                <a:solidFill>
                  <a:srgbClr val="FF0000"/>
                </a:solidFill>
              </a:rPr>
              <a:t>evolution</a:t>
            </a: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diagnosis</a:t>
            </a:r>
            <a:r>
              <a:rPr lang="en-US" b="1" dirty="0"/>
              <a:t> and treatment has been </a:t>
            </a:r>
            <a:r>
              <a:rPr lang="en-US" b="1" dirty="0">
                <a:solidFill>
                  <a:srgbClr val="FF0000"/>
                </a:solidFill>
              </a:rPr>
              <a:t>dramatic</a:t>
            </a:r>
            <a:r>
              <a:rPr lang="en-US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b="1" dirty="0"/>
              <a:t> The clinical presentation has evolved from </a:t>
            </a:r>
            <a:r>
              <a:rPr lang="en-US" b="1" dirty="0">
                <a:solidFill>
                  <a:srgbClr val="FF0000"/>
                </a:solidFill>
              </a:rPr>
              <a:t>classic symptoms </a:t>
            </a:r>
            <a:r>
              <a:rPr lang="en-US" b="1" dirty="0"/>
              <a:t>of paroxysmal </a:t>
            </a:r>
            <a:r>
              <a:rPr lang="en-US" b="1" dirty="0">
                <a:solidFill>
                  <a:srgbClr val="FF0000"/>
                </a:solidFill>
              </a:rPr>
              <a:t>hypertension</a:t>
            </a:r>
            <a:r>
              <a:rPr lang="en-US" b="1" dirty="0"/>
              <a:t>, palpitations, and </a:t>
            </a:r>
            <a:r>
              <a:rPr lang="en-US" b="1" dirty="0">
                <a:solidFill>
                  <a:srgbClr val="FF0000"/>
                </a:solidFill>
              </a:rPr>
              <a:t>headaches</a:t>
            </a:r>
            <a:r>
              <a:rPr lang="en-US" b="1" dirty="0"/>
              <a:t> to the incidental discovery of an adrenal mass on cross ­sectional imaging and detection of asymptomatic pheochromocytomas on the basis of germ line­ mutation testing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0006996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1DDF-A1EA-4D46-8133-01ACDB33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40081"/>
            <a:ext cx="96012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B373-61BE-4559-8A08-5DB84550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89859"/>
            <a:ext cx="9601200" cy="5693695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biochemical </a:t>
            </a:r>
            <a:r>
              <a:rPr lang="en-US" sz="2400" b="1" dirty="0"/>
              <a:t>methods for case detection have become more </a:t>
            </a:r>
            <a:r>
              <a:rPr lang="en-US" sz="2400" b="1" dirty="0">
                <a:solidFill>
                  <a:srgbClr val="FF0000"/>
                </a:solidFill>
              </a:rPr>
              <a:t>sensitive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specific</a:t>
            </a:r>
            <a:r>
              <a:rPr lang="en-US" sz="2400" b="1" dirty="0"/>
              <a:t>.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 Effective </a:t>
            </a:r>
            <a:r>
              <a:rPr lang="en-US" sz="2400" b="1" dirty="0">
                <a:solidFill>
                  <a:srgbClr val="FF0000"/>
                </a:solidFill>
              </a:rPr>
              <a:t>tumor localization </a:t>
            </a:r>
            <a:r>
              <a:rPr lang="en-US" sz="2400" b="1" dirty="0"/>
              <a:t>has been facilitated by advances in cross sectional imaging with </a:t>
            </a:r>
            <a:r>
              <a:rPr lang="en-US" sz="2400" b="1" dirty="0">
                <a:solidFill>
                  <a:srgbClr val="FF0000"/>
                </a:solidFill>
              </a:rPr>
              <a:t>CT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MRI</a:t>
            </a:r>
            <a:r>
              <a:rPr lang="en-US" sz="2400" b="1" dirty="0"/>
              <a:t> and in functional imaging with </a:t>
            </a:r>
            <a:r>
              <a:rPr lang="en-US" sz="2400" b="1" dirty="0">
                <a:solidFill>
                  <a:srgbClr val="FF0000"/>
                </a:solidFill>
              </a:rPr>
              <a:t>I­MIBG </a:t>
            </a:r>
            <a:r>
              <a:rPr lang="en-US" sz="2400" b="1" dirty="0"/>
              <a:t>scintigraphy or </a:t>
            </a:r>
            <a:r>
              <a:rPr lang="en-US" sz="2400" b="1" dirty="0" err="1">
                <a:solidFill>
                  <a:srgbClr val="FF0000"/>
                </a:solidFill>
              </a:rPr>
              <a:t>Ga­DOTATATE­PET</a:t>
            </a:r>
            <a:r>
              <a:rPr lang="en-US" sz="2400" b="1" dirty="0" err="1"/>
              <a:t>­CT</a:t>
            </a:r>
            <a:r>
              <a:rPr lang="en-US" sz="2400" b="1" dirty="0"/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The development of </a:t>
            </a:r>
            <a:r>
              <a:rPr lang="en-US" sz="2400" b="1" dirty="0">
                <a:solidFill>
                  <a:srgbClr val="FF0000"/>
                </a:solidFill>
              </a:rPr>
              <a:t>minimally invasive </a:t>
            </a:r>
            <a:r>
              <a:rPr lang="en-US" sz="2400" b="1" dirty="0"/>
              <a:t>surgical techniques has improved operative outcomes.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0384765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606C-6462-4AD4-8698-3B938863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13" y="499369"/>
            <a:ext cx="9601200" cy="68802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B9DB-EB20-49CA-B277-E0E5B592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13" y="887767"/>
            <a:ext cx="9601200" cy="5609947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Individualized</a:t>
            </a:r>
            <a:r>
              <a:rPr lang="en-US" sz="2400" b="1" dirty="0"/>
              <a:t> treatment and tumor surveillance have been remarkably advanced on the basis of the identification of </a:t>
            </a:r>
            <a:r>
              <a:rPr lang="en-US" sz="2400" b="1" dirty="0">
                <a:solidFill>
                  <a:srgbClr val="FF0000"/>
                </a:solidFill>
              </a:rPr>
              <a:t>19 genes </a:t>
            </a:r>
            <a:r>
              <a:rPr lang="en-US" sz="2400" b="1" dirty="0"/>
              <a:t>in which </a:t>
            </a:r>
            <a:r>
              <a:rPr lang="en-US" sz="2400" b="1" dirty="0">
                <a:solidFill>
                  <a:srgbClr val="FF0000"/>
                </a:solidFill>
              </a:rPr>
              <a:t>germline </a:t>
            </a:r>
            <a:r>
              <a:rPr lang="en-US" sz="2400" b="1" dirty="0"/>
              <a:t>mutations cause pheochromocytoma or paraganglioma.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These endocrine </a:t>
            </a:r>
            <a:r>
              <a:rPr lang="en-US" sz="2400" b="1" dirty="0">
                <a:solidFill>
                  <a:srgbClr val="FF0000"/>
                </a:solidFill>
              </a:rPr>
              <a:t>neoplasms</a:t>
            </a:r>
            <a:r>
              <a:rPr lang="en-US" sz="2400" b="1" dirty="0"/>
              <a:t> are rare, and many clinicians will never encounter them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8001511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FCA2-7867-4DE8-85BC-55E7A63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621437"/>
            <a:ext cx="9601200" cy="64363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67A8-4143-4FC2-B115-B545DAAC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67666"/>
            <a:ext cx="9601200" cy="5752730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evidence </a:t>
            </a:r>
            <a:r>
              <a:rPr lang="en-US" sz="2400" b="1" dirty="0"/>
              <a:t>to date shows that more than </a:t>
            </a:r>
            <a:r>
              <a:rPr lang="en-US" sz="2400" b="1" dirty="0">
                <a:solidFill>
                  <a:srgbClr val="FF0000"/>
                </a:solidFill>
              </a:rPr>
              <a:t>40%</a:t>
            </a:r>
            <a:r>
              <a:rPr lang="en-US" sz="2400" b="1" dirty="0"/>
              <a:t> of patients presenting with </a:t>
            </a:r>
            <a:r>
              <a:rPr lang="en-US" sz="2400" b="1" dirty="0">
                <a:solidFill>
                  <a:srgbClr val="FF0000"/>
                </a:solidFill>
              </a:rPr>
              <a:t>pheo</a:t>
            </a:r>
            <a:r>
              <a:rPr lang="en-US" sz="2400" b="1" dirty="0"/>
              <a:t>chromocytoma or parag</a:t>
            </a:r>
            <a:r>
              <a:rPr lang="en-US" sz="2400" b="1" dirty="0">
                <a:solidFill>
                  <a:srgbClr val="FF0000"/>
                </a:solidFill>
              </a:rPr>
              <a:t>anglioma</a:t>
            </a:r>
            <a:r>
              <a:rPr lang="en-US" sz="2400" b="1" dirty="0"/>
              <a:t>, irrespective of age at onset and family history, carry </a:t>
            </a:r>
            <a:r>
              <a:rPr lang="en-US" sz="2400" b="1" dirty="0">
                <a:solidFill>
                  <a:srgbClr val="FF0000"/>
                </a:solidFill>
              </a:rPr>
              <a:t>germline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mutations.</a:t>
            </a:r>
            <a:r>
              <a:rPr lang="en-US" sz="2400" b="1" dirty="0"/>
              <a:t> </a:t>
            </a:r>
          </a:p>
          <a:p>
            <a:pPr algn="l" rtl="0">
              <a:lnSpc>
                <a:spcPct val="200000"/>
              </a:lnSpc>
            </a:pPr>
            <a:r>
              <a:rPr lang="en-US" sz="2400" b="1" dirty="0"/>
              <a:t>Ideally, all persons presenting with these neoplasms should undergo </a:t>
            </a:r>
            <a:r>
              <a:rPr lang="en-US" sz="2400" b="1" dirty="0">
                <a:solidFill>
                  <a:srgbClr val="FF0000"/>
                </a:solidFill>
              </a:rPr>
              <a:t>gene­ panel </a:t>
            </a:r>
            <a:r>
              <a:rPr lang="en-US" sz="2400" b="1" dirty="0"/>
              <a:t>testing in the context of genetic counseling,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565607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431D-67FA-42DB-B400-FD53EFE1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59" y="419470"/>
            <a:ext cx="9601200" cy="86557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ACD4-D36B-4AAB-877B-2678A57A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6341"/>
            <a:ext cx="9601200" cy="551303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/>
              <a:t>so that prospective </a:t>
            </a:r>
            <a:r>
              <a:rPr lang="en-US" sz="2800" b="1" dirty="0">
                <a:solidFill>
                  <a:srgbClr val="FF0000"/>
                </a:solidFill>
              </a:rPr>
              <a:t>gene­ specific </a:t>
            </a:r>
            <a:r>
              <a:rPr lang="en-US" sz="2800" b="1" dirty="0"/>
              <a:t>management can be initiated proactively. If a patient is found to carry a mutation, all </a:t>
            </a:r>
            <a:r>
              <a:rPr lang="en-US" sz="2800" b="1" dirty="0">
                <a:solidFill>
                  <a:srgbClr val="FF0000"/>
                </a:solidFill>
              </a:rPr>
              <a:t>first ­degree </a:t>
            </a:r>
            <a:r>
              <a:rPr lang="en-US" sz="2800" b="1" dirty="0"/>
              <a:t>relatives should be offered mutation ­specific testing. Although </a:t>
            </a:r>
            <a:r>
              <a:rPr lang="en-US" sz="2800" b="1" dirty="0" err="1"/>
              <a:t>genei</a:t>
            </a:r>
            <a:r>
              <a:rPr lang="en-US" sz="2800" b="1" dirty="0"/>
              <a:t> </a:t>
            </a:r>
            <a:r>
              <a:rPr lang="en-US" sz="2800" b="1" dirty="0" err="1"/>
              <a:t>nformed</a:t>
            </a:r>
            <a:r>
              <a:rPr lang="en-US" sz="2800" b="1" dirty="0"/>
              <a:t> surveillance,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1760841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53F2-E11C-4344-94EE-6D9711B9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371600" y="532660"/>
            <a:ext cx="9601200" cy="153140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E51C-6559-4C4A-B084-41D7543B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2255"/>
            <a:ext cx="9601200" cy="5894773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b="1" dirty="0"/>
              <a:t>Although </a:t>
            </a:r>
            <a:r>
              <a:rPr lang="en-US" sz="2400" b="1" dirty="0">
                <a:solidFill>
                  <a:srgbClr val="FF0000"/>
                </a:solidFill>
              </a:rPr>
              <a:t>gene informed </a:t>
            </a:r>
            <a:r>
              <a:rPr lang="en-US" sz="2400" b="1" dirty="0"/>
              <a:t>surveillance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sz="2400" b="1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early detection </a:t>
            </a:r>
            <a:r>
              <a:rPr lang="en-US" sz="2400" b="1" dirty="0"/>
              <a:t>and cure, is a triumph of gene­ informed precision care, it would be much more desirable to provide a targeted preventive therapy in order to avoid the risks of cumulative radiation doses and contrast medium associated with current tumor surveillance strategies. 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9345256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6180-1E53-40DD-BD6F-B812A76B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با تشکر فراوان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BB5A-1C53-4B1B-BB11-5A25702D8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89775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1243</TotalTime>
  <Words>4626</Words>
  <Application>Microsoft Office PowerPoint</Application>
  <PresentationFormat>Widescreen</PresentationFormat>
  <Paragraphs>188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Franklin Gothic Book</vt:lpstr>
      <vt:lpstr>Crop</vt:lpstr>
      <vt:lpstr>Pheochromocytoma   and Paraganglioma </vt:lpstr>
      <vt:lpstr>PowerPoint Presentation</vt:lpstr>
      <vt:lpstr>PowerPoint Presentation</vt:lpstr>
      <vt:lpstr>History, Terminology, and Histologic Features </vt:lpstr>
      <vt:lpstr>PowerPoint Presentation</vt:lpstr>
      <vt:lpstr>PowerPoint Presentation</vt:lpstr>
      <vt:lpstr>PowerPoint Presentation</vt:lpstr>
      <vt:lpstr>Clinical Presentation and 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Susceptibility Genes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Pheochromocytoma-Associated Syndromes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Hallmarks of Hereditary Pheochromocytoma and Paraganglioma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Metastatic Pheochromocytoma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Needs of Affected Patients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of Relatives  and Asymptomatic GermlineMutation Carriers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Pregnancy in Patients  with Pheochromocytoma  or Paraganglioma </vt:lpstr>
      <vt:lpstr>PowerPoint Presentation</vt:lpstr>
      <vt:lpstr>PowerPoint Presentation</vt:lpstr>
      <vt:lpstr>PowerPoint Presentation</vt:lpstr>
      <vt:lpstr> Conclusions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فراوان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Pheochromocytoma   and Paraganglioma</dc:title>
  <dc:creator>ahmad reza</dc:creator>
  <cp:lastModifiedBy>ahmad reza</cp:lastModifiedBy>
  <cp:revision>93</cp:revision>
  <dcterms:created xsi:type="dcterms:W3CDTF">2019-09-11T14:28:34Z</dcterms:created>
  <dcterms:modified xsi:type="dcterms:W3CDTF">2019-09-30T19:22:14Z</dcterms:modified>
</cp:coreProperties>
</file>