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49" r:id="rId2"/>
    <p:sldId id="257" r:id="rId3"/>
    <p:sldId id="259" r:id="rId4"/>
    <p:sldId id="262" r:id="rId5"/>
    <p:sldId id="264" r:id="rId6"/>
    <p:sldId id="266" r:id="rId7"/>
    <p:sldId id="345" r:id="rId8"/>
    <p:sldId id="347" r:id="rId9"/>
    <p:sldId id="348" r:id="rId10"/>
    <p:sldId id="346" r:id="rId11"/>
    <p:sldId id="267" r:id="rId12"/>
    <p:sldId id="268" r:id="rId13"/>
    <p:sldId id="269" r:id="rId14"/>
    <p:sldId id="270" r:id="rId15"/>
    <p:sldId id="273" r:id="rId16"/>
    <p:sldId id="275" r:id="rId17"/>
    <p:sldId id="276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1" r:id="rId31"/>
    <p:sldId id="292" r:id="rId32"/>
    <p:sldId id="293" r:id="rId33"/>
    <p:sldId id="294" r:id="rId34"/>
    <p:sldId id="296" r:id="rId35"/>
    <p:sldId id="297" r:id="rId36"/>
    <p:sldId id="298" r:id="rId37"/>
    <p:sldId id="299" r:id="rId38"/>
    <p:sldId id="300" r:id="rId39"/>
    <p:sldId id="302" r:id="rId40"/>
    <p:sldId id="303" r:id="rId41"/>
    <p:sldId id="304" r:id="rId42"/>
    <p:sldId id="307" r:id="rId43"/>
    <p:sldId id="308" r:id="rId44"/>
    <p:sldId id="309" r:id="rId45"/>
    <p:sldId id="310" r:id="rId46"/>
    <p:sldId id="320" r:id="rId47"/>
    <p:sldId id="321" r:id="rId48"/>
    <p:sldId id="322" r:id="rId49"/>
    <p:sldId id="323" r:id="rId50"/>
    <p:sldId id="324" r:id="rId51"/>
    <p:sldId id="325" r:id="rId52"/>
    <p:sldId id="326" r:id="rId53"/>
    <p:sldId id="327" r:id="rId54"/>
    <p:sldId id="328" r:id="rId55"/>
    <p:sldId id="332" r:id="rId56"/>
    <p:sldId id="333" r:id="rId57"/>
    <p:sldId id="334" r:id="rId58"/>
    <p:sldId id="335" r:id="rId59"/>
    <p:sldId id="336" r:id="rId60"/>
    <p:sldId id="337" r:id="rId61"/>
    <p:sldId id="338" r:id="rId62"/>
    <p:sldId id="339" r:id="rId63"/>
    <p:sldId id="340" r:id="rId64"/>
    <p:sldId id="341" r:id="rId65"/>
    <p:sldId id="342" r:id="rId66"/>
    <p:sldId id="343" r:id="rId67"/>
    <p:sldId id="351" r:id="rId6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2" d="100"/>
          <a:sy n="52" d="100"/>
        </p:scale>
        <p:origin x="-19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CC200-B8BE-9347-AEFD-875578EF6F47}" type="datetimeFigureOut">
              <a:rPr lang="en-US" smtClean="0"/>
              <a:t>9/23/19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A27B-0BBF-BF43-89CF-786E528AE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737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CC200-B8BE-9347-AEFD-875578EF6F47}" type="datetimeFigureOut">
              <a:rPr lang="en-US" smtClean="0"/>
              <a:t>9/23/19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A27B-0BBF-BF43-89CF-786E528AE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701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CC200-B8BE-9347-AEFD-875578EF6F47}" type="datetimeFigureOut">
              <a:rPr lang="en-US" smtClean="0"/>
              <a:t>9/23/19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A27B-0BBF-BF43-89CF-786E528AE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778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CC200-B8BE-9347-AEFD-875578EF6F47}" type="datetimeFigureOut">
              <a:rPr lang="en-US" smtClean="0"/>
              <a:t>9/23/19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A27B-0BBF-BF43-89CF-786E528AE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866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CC200-B8BE-9347-AEFD-875578EF6F47}" type="datetimeFigureOut">
              <a:rPr lang="en-US" smtClean="0"/>
              <a:t>9/23/19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A27B-0BBF-BF43-89CF-786E528AE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62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CC200-B8BE-9347-AEFD-875578EF6F47}" type="datetimeFigureOut">
              <a:rPr lang="en-US" smtClean="0"/>
              <a:t>9/23/19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A27B-0BBF-BF43-89CF-786E528AE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573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CC200-B8BE-9347-AEFD-875578EF6F47}" type="datetimeFigureOut">
              <a:rPr lang="en-US" smtClean="0"/>
              <a:t>9/23/19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A27B-0BBF-BF43-89CF-786E528AE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877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CC200-B8BE-9347-AEFD-875578EF6F47}" type="datetimeFigureOut">
              <a:rPr lang="en-US" smtClean="0"/>
              <a:t>9/23/19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A27B-0BBF-BF43-89CF-786E528AE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69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CC200-B8BE-9347-AEFD-875578EF6F47}" type="datetimeFigureOut">
              <a:rPr lang="en-US" smtClean="0"/>
              <a:t>9/23/19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A27B-0BBF-BF43-89CF-786E528AE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146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CC200-B8BE-9347-AEFD-875578EF6F47}" type="datetimeFigureOut">
              <a:rPr lang="en-US" smtClean="0"/>
              <a:t>9/23/19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A27B-0BBF-BF43-89CF-786E528AE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58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CC200-B8BE-9347-AEFD-875578EF6F47}" type="datetimeFigureOut">
              <a:rPr lang="en-US" smtClean="0"/>
              <a:t>9/23/19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A27B-0BBF-BF43-89CF-786E528AE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778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CC200-B8BE-9347-AEFD-875578EF6F47}" type="datetimeFigureOut">
              <a:rPr lang="en-US" smtClean="0"/>
              <a:t>9/23/19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6A27B-0BBF-BF43-89CF-786E528AE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504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lib.utdo.ir:2057/contents/tamoxifen-drug-information?search=endocrine+therapy+for+breast+cancer&amp;topicRef=120706&amp;source=see_link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8280"/>
            <a:ext cx="8229600" cy="1143000"/>
          </a:xfrm>
        </p:spPr>
        <p:txBody>
          <a:bodyPr>
            <a:noAutofit/>
          </a:bodyPr>
          <a:lstStyle/>
          <a:p>
            <a:r>
              <a:rPr lang="en-US" sz="6000" dirty="0" smtClean="0"/>
              <a:t>AROMATASE INHIBITORS AND BONE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22130"/>
            <a:ext cx="8229600" cy="28040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 smtClean="0">
                <a:solidFill>
                  <a:srgbClr val="FF0000"/>
                </a:solidFill>
              </a:rPr>
              <a:t>ECE 2019</a:t>
            </a:r>
          </a:p>
        </p:txBody>
      </p:sp>
    </p:spTree>
    <p:extLst>
      <p:ext uri="{BB962C8B-B14F-4D97-AF65-F5344CB8AC3E}">
        <p14:creationId xmlns:p14="http://schemas.microsoft.com/office/powerpoint/2010/main" val="2774523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9-09-23 at 9.47.04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00200"/>
            <a:ext cx="9144000" cy="4525963"/>
          </a:xfrm>
        </p:spPr>
      </p:pic>
    </p:spTree>
    <p:extLst>
      <p:ext uri="{BB962C8B-B14F-4D97-AF65-F5344CB8AC3E}">
        <p14:creationId xmlns:p14="http://schemas.microsoft.com/office/powerpoint/2010/main" val="2274084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>
          <a:xfrm>
            <a:off x="233298" y="274638"/>
            <a:ext cx="8709806" cy="6333921"/>
          </a:xfrm>
        </p:spPr>
      </p:pic>
    </p:spTree>
    <p:extLst>
      <p:ext uri="{BB962C8B-B14F-4D97-AF65-F5344CB8AC3E}">
        <p14:creationId xmlns:p14="http://schemas.microsoft.com/office/powerpoint/2010/main" val="1895246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9AniShape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>
          <a:xfrm>
            <a:off x="0" y="274638"/>
            <a:ext cx="9144000" cy="6583362"/>
          </a:xfrm>
        </p:spPr>
      </p:pic>
    </p:spTree>
    <p:extLst>
      <p:ext uri="{BB962C8B-B14F-4D97-AF65-F5344CB8AC3E}">
        <p14:creationId xmlns:p14="http://schemas.microsoft.com/office/powerpoint/2010/main" val="3655531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1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>
          <a:xfrm>
            <a:off x="0" y="274638"/>
            <a:ext cx="8943104" cy="6583362"/>
          </a:xfrm>
        </p:spPr>
      </p:pic>
    </p:spTree>
    <p:extLst>
      <p:ext uri="{BB962C8B-B14F-4D97-AF65-F5344CB8AC3E}">
        <p14:creationId xmlns:p14="http://schemas.microsoft.com/office/powerpoint/2010/main" val="2418540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11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"/>
          <a:stretch/>
        </p:blipFill>
        <p:spPr>
          <a:xfrm>
            <a:off x="180975" y="274638"/>
            <a:ext cx="8963025" cy="6308725"/>
          </a:xfrm>
        </p:spPr>
      </p:pic>
    </p:spTree>
    <p:extLst>
      <p:ext uri="{BB962C8B-B14F-4D97-AF65-F5344CB8AC3E}">
        <p14:creationId xmlns:p14="http://schemas.microsoft.com/office/powerpoint/2010/main" val="87243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1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>
          <a:xfrm>
            <a:off x="457200" y="274638"/>
            <a:ext cx="8229600" cy="5851525"/>
          </a:xfrm>
        </p:spPr>
      </p:pic>
    </p:spTree>
    <p:extLst>
      <p:ext uri="{BB962C8B-B14F-4D97-AF65-F5344CB8AC3E}">
        <p14:creationId xmlns:p14="http://schemas.microsoft.com/office/powerpoint/2010/main" val="2073750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16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74638"/>
            <a:ext cx="9144000" cy="6583362"/>
          </a:xfrm>
        </p:spPr>
      </p:pic>
    </p:spTree>
    <p:extLst>
      <p:ext uri="{BB962C8B-B14F-4D97-AF65-F5344CB8AC3E}">
        <p14:creationId xmlns:p14="http://schemas.microsoft.com/office/powerpoint/2010/main" val="3061764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17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b="-12506"/>
          <a:stretch/>
        </p:blipFill>
        <p:spPr>
          <a:xfrm>
            <a:off x="0" y="274638"/>
            <a:ext cx="9144000" cy="6583362"/>
          </a:xfrm>
        </p:spPr>
      </p:pic>
    </p:spTree>
    <p:extLst>
      <p:ext uri="{BB962C8B-B14F-4D97-AF65-F5344CB8AC3E}">
        <p14:creationId xmlns:p14="http://schemas.microsoft.com/office/powerpoint/2010/main" val="1379411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18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/>
          <a:stretch/>
        </p:blipFill>
        <p:spPr>
          <a:xfrm>
            <a:off x="0" y="274638"/>
            <a:ext cx="9144000" cy="5851525"/>
          </a:xfrm>
        </p:spPr>
      </p:pic>
    </p:spTree>
    <p:extLst>
      <p:ext uri="{BB962C8B-B14F-4D97-AF65-F5344CB8AC3E}">
        <p14:creationId xmlns:p14="http://schemas.microsoft.com/office/powerpoint/2010/main" val="471481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19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78436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3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13356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20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12100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2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8252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2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51467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2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09671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2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30491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25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"/>
          <a:stretch/>
        </p:blipFill>
        <p:spPr>
          <a:xfrm>
            <a:off x="0" y="274638"/>
            <a:ext cx="8686800" cy="5851525"/>
          </a:xfrm>
        </p:spPr>
      </p:pic>
    </p:spTree>
    <p:extLst>
      <p:ext uri="{BB962C8B-B14F-4D97-AF65-F5344CB8AC3E}">
        <p14:creationId xmlns:p14="http://schemas.microsoft.com/office/powerpoint/2010/main" val="97628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26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" b="-1"/>
          <a:stretch/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170488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2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0" r="-1140"/>
          <a:stretch>
            <a:fillRect/>
          </a:stretch>
        </p:blipFill>
        <p:spPr>
          <a:xfrm>
            <a:off x="457200" y="274638"/>
            <a:ext cx="8229600" cy="6583362"/>
          </a:xfrm>
        </p:spPr>
      </p:pic>
    </p:spTree>
    <p:extLst>
      <p:ext uri="{BB962C8B-B14F-4D97-AF65-F5344CB8AC3E}">
        <p14:creationId xmlns:p14="http://schemas.microsoft.com/office/powerpoint/2010/main" val="2189119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2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96559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28AniShape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40318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4AniShape1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" r="252"/>
          <a:stretch/>
        </p:blipFill>
        <p:spPr>
          <a:xfrm>
            <a:off x="181454" y="517525"/>
            <a:ext cx="8939540" cy="5608638"/>
          </a:xfrm>
        </p:spPr>
      </p:pic>
    </p:spTree>
    <p:extLst>
      <p:ext uri="{BB962C8B-B14F-4D97-AF65-F5344CB8AC3E}">
        <p14:creationId xmlns:p14="http://schemas.microsoft.com/office/powerpoint/2010/main" val="3218489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3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>
          <a:xfrm>
            <a:off x="457200" y="274638"/>
            <a:ext cx="8229600" cy="5851525"/>
          </a:xfrm>
        </p:spPr>
      </p:pic>
    </p:spTree>
    <p:extLst>
      <p:ext uri="{BB962C8B-B14F-4D97-AF65-F5344CB8AC3E}">
        <p14:creationId xmlns:p14="http://schemas.microsoft.com/office/powerpoint/2010/main" val="618026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31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15" b="1115"/>
          <a:stretch/>
        </p:blipFill>
        <p:spPr>
          <a:xfrm>
            <a:off x="0" y="274638"/>
            <a:ext cx="9144000" cy="6583362"/>
          </a:xfrm>
        </p:spPr>
      </p:pic>
    </p:spTree>
    <p:extLst>
      <p:ext uri="{BB962C8B-B14F-4D97-AF65-F5344CB8AC3E}">
        <p14:creationId xmlns:p14="http://schemas.microsoft.com/office/powerpoint/2010/main" val="2681307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31AniShape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76475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3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241855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34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67" b="-16667"/>
          <a:stretch/>
        </p:blipFill>
        <p:spPr>
          <a:xfrm>
            <a:off x="0" y="24427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879945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3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86576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35AniShape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07118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3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87905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3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83397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3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56379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5AniShape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>
          <a:xfrm>
            <a:off x="0" y="274638"/>
            <a:ext cx="9144000" cy="6359837"/>
          </a:xfrm>
        </p:spPr>
      </p:pic>
    </p:spTree>
    <p:extLst>
      <p:ext uri="{BB962C8B-B14F-4D97-AF65-F5344CB8AC3E}">
        <p14:creationId xmlns:p14="http://schemas.microsoft.com/office/powerpoint/2010/main" val="2393334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4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49745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4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>
          <a:xfrm>
            <a:off x="457200" y="274638"/>
            <a:ext cx="8229600" cy="6359837"/>
          </a:xfrm>
        </p:spPr>
      </p:pic>
    </p:spTree>
    <p:extLst>
      <p:ext uri="{BB962C8B-B14F-4D97-AF65-F5344CB8AC3E}">
        <p14:creationId xmlns:p14="http://schemas.microsoft.com/office/powerpoint/2010/main" val="2543499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4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66583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4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73349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4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25358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46AniShape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57937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55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70" b="920"/>
          <a:stretch/>
        </p:blipFill>
        <p:spPr>
          <a:xfrm>
            <a:off x="457200" y="274638"/>
            <a:ext cx="8229600" cy="5851525"/>
          </a:xfrm>
        </p:spPr>
      </p:pic>
    </p:spTree>
    <p:extLst>
      <p:ext uri="{BB962C8B-B14F-4D97-AF65-F5344CB8AC3E}">
        <p14:creationId xmlns:p14="http://schemas.microsoft.com/office/powerpoint/2010/main" val="330767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5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28752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5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523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57AniShape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35845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7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b="-4365"/>
          <a:stretch/>
        </p:blipFill>
        <p:spPr>
          <a:xfrm>
            <a:off x="0" y="274638"/>
            <a:ext cx="9144000" cy="6583362"/>
          </a:xfrm>
        </p:spPr>
      </p:pic>
    </p:spTree>
    <p:extLst>
      <p:ext uri="{BB962C8B-B14F-4D97-AF65-F5344CB8AC3E}">
        <p14:creationId xmlns:p14="http://schemas.microsoft.com/office/powerpoint/2010/main" val="2900862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57AniShape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22130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57AniShape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02831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57AniShape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24853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57AniShape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65090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57AniShape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37994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6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63877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61AniShape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03334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61AniShape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73329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6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0902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62AniShape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64106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8AniShape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74638"/>
            <a:ext cx="9144000" cy="6334125"/>
          </a:xfrm>
        </p:spPr>
      </p:pic>
    </p:spTree>
    <p:extLst>
      <p:ext uri="{BB962C8B-B14F-4D97-AF65-F5344CB8AC3E}">
        <p14:creationId xmlns:p14="http://schemas.microsoft.com/office/powerpoint/2010/main" val="2801288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62AniShape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72625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62AniShape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47157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62AniShape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39093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6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12030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63AniShape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33005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63AniShape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08624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63AniShape3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74638"/>
            <a:ext cx="9144000" cy="6256337"/>
          </a:xfrm>
        </p:spPr>
      </p:pic>
    </p:spTree>
    <p:extLst>
      <p:ext uri="{BB962C8B-B14F-4D97-AF65-F5344CB8AC3E}">
        <p14:creationId xmlns:p14="http://schemas.microsoft.com/office/powerpoint/2010/main" val="1755810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4" name="Content Placeholder 3" descr="Screen Shot 2019-02-22 at 6.53.53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042318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9-09-23 at 9.46.13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00200"/>
            <a:ext cx="9144000" cy="4525963"/>
          </a:xfrm>
        </p:spPr>
      </p:pic>
    </p:spTree>
    <p:extLst>
      <p:ext uri="{BB962C8B-B14F-4D97-AF65-F5344CB8AC3E}">
        <p14:creationId xmlns:p14="http://schemas.microsoft.com/office/powerpoint/2010/main" val="639046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958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adjuvant endocrine therapy for premenopausal women with hormone receptor-positive breast cancer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99993"/>
            <a:ext cx="8229600" cy="2926170"/>
          </a:xfrm>
        </p:spPr>
        <p:txBody>
          <a:bodyPr>
            <a:normAutofit fontScale="92500"/>
          </a:bodyPr>
          <a:lstStyle/>
          <a:p>
            <a:r>
              <a:rPr lang="en-US" u="sng" dirty="0">
                <a:hlinkClick r:id="rId2"/>
              </a:rPr>
              <a:t>Tamoxifen has long been used in premenopausal women. Aromatase inhibitors (AIs) are not used as a single agent for those with intact ovarian function, though they may be combined effectively with ovarian function suppression (OFS) or ablation for appropriate candidates.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091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9-09-23 at 10.19.40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102" b="1"/>
          <a:stretch/>
        </p:blipFill>
        <p:spPr>
          <a:xfrm>
            <a:off x="0" y="274638"/>
            <a:ext cx="9144000" cy="5851525"/>
          </a:xfrm>
        </p:spPr>
      </p:pic>
    </p:spTree>
    <p:extLst>
      <p:ext uri="{BB962C8B-B14F-4D97-AF65-F5344CB8AC3E}">
        <p14:creationId xmlns:p14="http://schemas.microsoft.com/office/powerpoint/2010/main" val="697176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1055</TotalTime>
  <Words>66</Words>
  <Application>Microsoft Macintosh PowerPoint</Application>
  <PresentationFormat>On-screen Show (4:3)</PresentationFormat>
  <Paragraphs>4</Paragraphs>
  <Slides>67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8" baseType="lpstr">
      <vt:lpstr>Office Theme</vt:lpstr>
      <vt:lpstr>AROMATASE INHIBITORS AND BONE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adjuvant endocrine therapy for premenopausal women with hormone receptor-positive breast cancer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Rezvanian</dc:creator>
  <cp:lastModifiedBy>Dr. Rezvanian</cp:lastModifiedBy>
  <cp:revision>25</cp:revision>
  <dcterms:created xsi:type="dcterms:W3CDTF">2019-08-30T05:41:39Z</dcterms:created>
  <dcterms:modified xsi:type="dcterms:W3CDTF">2019-09-23T20:18:58Z</dcterms:modified>
</cp:coreProperties>
</file>