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379" r:id="rId2"/>
    <p:sldId id="256" r:id="rId3"/>
    <p:sldId id="263" r:id="rId4"/>
    <p:sldId id="341" r:id="rId5"/>
    <p:sldId id="332" r:id="rId6"/>
    <p:sldId id="323" r:id="rId7"/>
    <p:sldId id="258" r:id="rId8"/>
    <p:sldId id="262" r:id="rId9"/>
    <p:sldId id="268" r:id="rId10"/>
    <p:sldId id="373" r:id="rId11"/>
    <p:sldId id="374" r:id="rId12"/>
    <p:sldId id="269" r:id="rId13"/>
    <p:sldId id="271" r:id="rId14"/>
    <p:sldId id="275" r:id="rId15"/>
    <p:sldId id="354" r:id="rId16"/>
    <p:sldId id="272" r:id="rId17"/>
    <p:sldId id="273" r:id="rId18"/>
    <p:sldId id="274" r:id="rId19"/>
    <p:sldId id="383" r:id="rId20"/>
    <p:sldId id="342" r:id="rId21"/>
    <p:sldId id="276" r:id="rId22"/>
    <p:sldId id="277" r:id="rId23"/>
    <p:sldId id="279" r:id="rId24"/>
    <p:sldId id="280" r:id="rId25"/>
    <p:sldId id="285" r:id="rId26"/>
    <p:sldId id="281" r:id="rId27"/>
    <p:sldId id="282" r:id="rId28"/>
    <p:sldId id="284" r:id="rId29"/>
    <p:sldId id="286" r:id="rId30"/>
    <p:sldId id="287" r:id="rId31"/>
    <p:sldId id="288" r:id="rId32"/>
    <p:sldId id="290" r:id="rId33"/>
    <p:sldId id="264" r:id="rId34"/>
    <p:sldId id="259" r:id="rId35"/>
    <p:sldId id="340" r:id="rId36"/>
    <p:sldId id="260" r:id="rId37"/>
    <p:sldId id="261" r:id="rId38"/>
    <p:sldId id="291" r:id="rId39"/>
    <p:sldId id="292" r:id="rId40"/>
    <p:sldId id="293" r:id="rId41"/>
    <p:sldId id="294" r:id="rId42"/>
    <p:sldId id="356" r:id="rId43"/>
    <p:sldId id="355" r:id="rId44"/>
    <p:sldId id="334" r:id="rId45"/>
    <p:sldId id="335" r:id="rId46"/>
    <p:sldId id="336" r:id="rId47"/>
    <p:sldId id="337" r:id="rId48"/>
    <p:sldId id="357" r:id="rId49"/>
    <p:sldId id="295" r:id="rId50"/>
    <p:sldId id="358" r:id="rId51"/>
    <p:sldId id="296" r:id="rId52"/>
    <p:sldId id="297" r:id="rId53"/>
    <p:sldId id="298" r:id="rId54"/>
    <p:sldId id="309" r:id="rId55"/>
    <p:sldId id="363" r:id="rId56"/>
    <p:sldId id="299" r:id="rId57"/>
    <p:sldId id="300" r:id="rId58"/>
    <p:sldId id="382" r:id="rId59"/>
    <p:sldId id="360" r:id="rId60"/>
    <p:sldId id="301" r:id="rId61"/>
    <p:sldId id="359" r:id="rId62"/>
    <p:sldId id="302" r:id="rId63"/>
    <p:sldId id="303" r:id="rId64"/>
    <p:sldId id="304" r:id="rId65"/>
    <p:sldId id="310" r:id="rId66"/>
    <p:sldId id="361" r:id="rId67"/>
    <p:sldId id="317" r:id="rId68"/>
    <p:sldId id="306" r:id="rId69"/>
    <p:sldId id="362" r:id="rId70"/>
    <p:sldId id="307" r:id="rId71"/>
    <p:sldId id="311" r:id="rId72"/>
    <p:sldId id="312" r:id="rId73"/>
    <p:sldId id="313" r:id="rId74"/>
    <p:sldId id="318" r:id="rId75"/>
    <p:sldId id="364" r:id="rId76"/>
    <p:sldId id="348" r:id="rId77"/>
    <p:sldId id="344" r:id="rId78"/>
    <p:sldId id="367" r:id="rId79"/>
    <p:sldId id="365" r:id="rId80"/>
    <p:sldId id="320" r:id="rId81"/>
    <p:sldId id="371" r:id="rId82"/>
    <p:sldId id="327" r:id="rId83"/>
    <p:sldId id="368" r:id="rId84"/>
    <p:sldId id="366" r:id="rId85"/>
    <p:sldId id="370" r:id="rId86"/>
    <p:sldId id="322" r:id="rId87"/>
    <p:sldId id="328" r:id="rId88"/>
    <p:sldId id="375" r:id="rId89"/>
    <p:sldId id="329" r:id="rId90"/>
    <p:sldId id="330" r:id="rId91"/>
    <p:sldId id="345" r:id="rId92"/>
    <p:sldId id="333" r:id="rId93"/>
    <p:sldId id="385" r:id="rId94"/>
    <p:sldId id="386" r:id="rId95"/>
    <p:sldId id="339" r:id="rId96"/>
    <p:sldId id="384" r:id="rId97"/>
    <p:sldId id="343" r:id="rId98"/>
    <p:sldId id="338" r:id="rId99"/>
    <p:sldId id="350" r:id="rId100"/>
    <p:sldId id="352" r:id="rId101"/>
    <p:sldId id="376" r:id="rId102"/>
    <p:sldId id="353" r:id="rId103"/>
    <p:sldId id="377" r:id="rId104"/>
    <p:sldId id="351" r:id="rId105"/>
    <p:sldId id="265" r:id="rId106"/>
    <p:sldId id="266" r:id="rId107"/>
    <p:sldId id="267" r:id="rId108"/>
    <p:sldId id="381"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7849" autoAdjust="0"/>
  </p:normalViewPr>
  <p:slideViewPr>
    <p:cSldViewPr>
      <p:cViewPr varScale="1">
        <p:scale>
          <a:sx n="71" d="100"/>
          <a:sy n="71" d="100"/>
        </p:scale>
        <p:origin x="-4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3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49319-9D6F-4F9E-BC64-43EB45020A2D}" type="datetimeFigureOut">
              <a:rPr lang="en-US" smtClean="0"/>
              <a:pPr/>
              <a:t>5/27/2019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9B89B-1370-4867-AFF2-A774CE27D3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39B89B-1370-4867-AFF2-A774CE27D3E4}"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39B89B-1370-4867-AFF2-A774CE27D3E4}"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E8DF0B-D791-4C9D-8634-ECFDC04F0E20}"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8DF0B-D791-4C9D-8634-ECFDC04F0E20}"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8DF0B-D791-4C9D-8634-ECFDC04F0E20}"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 xmlns:p14="http://schemas.microsoft.com/office/powerpoint/2010/main" val="22179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8DF0B-D791-4C9D-8634-ECFDC04F0E20}"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8DF0B-D791-4C9D-8634-ECFDC04F0E20}"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8DF0B-D791-4C9D-8634-ECFDC04F0E20}"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8DF0B-D791-4C9D-8634-ECFDC04F0E20}" type="datetimeFigureOut">
              <a:rPr lang="en-US" smtClean="0"/>
              <a:pPr/>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8DF0B-D791-4C9D-8634-ECFDC04F0E20}" type="datetimeFigureOut">
              <a:rPr lang="en-US" smtClean="0"/>
              <a:pPr/>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DF0B-D791-4C9D-8634-ECFDC04F0E20}" type="datetimeFigureOut">
              <a:rPr lang="en-US" smtClean="0"/>
              <a:pPr/>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8DF0B-D791-4C9D-8634-ECFDC04F0E20}"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8DF0B-D791-4C9D-8634-ECFDC04F0E20}"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BACC7-AB4D-4F6B-B853-A47A5FC587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8DF0B-D791-4C9D-8634-ECFDC04F0E20}" type="datetimeFigureOut">
              <a:rPr lang="en-US" smtClean="0"/>
              <a:pPr/>
              <a:t>5/27/2019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BACC7-AB4D-4F6B-B853-A47A5FC587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43000" y="1447800"/>
            <a:ext cx="7772400" cy="2819400"/>
            <a:chOff x="1248" y="1104"/>
            <a:chExt cx="4512" cy="1384"/>
          </a:xfrm>
        </p:grpSpPr>
        <p:sp>
          <p:nvSpPr>
            <p:cNvPr id="13317" name="Freeform 5"/>
            <p:cNvSpPr>
              <a:spLocks/>
            </p:cNvSpPr>
            <p:nvPr/>
          </p:nvSpPr>
          <p:spPr bwMode="auto">
            <a:xfrm>
              <a:off x="4371" y="1241"/>
              <a:ext cx="44" cy="81"/>
            </a:xfrm>
            <a:custGeom>
              <a:avLst/>
              <a:gdLst/>
              <a:ahLst/>
              <a:cxnLst>
                <a:cxn ang="0">
                  <a:pos x="44" y="81"/>
                </a:cxn>
                <a:cxn ang="0">
                  <a:pos x="38" y="75"/>
                </a:cxn>
                <a:cxn ang="0">
                  <a:pos x="38" y="69"/>
                </a:cxn>
                <a:cxn ang="0">
                  <a:pos x="32" y="69"/>
                </a:cxn>
                <a:cxn ang="0">
                  <a:pos x="32" y="62"/>
                </a:cxn>
                <a:cxn ang="0">
                  <a:pos x="32" y="56"/>
                </a:cxn>
                <a:cxn ang="0">
                  <a:pos x="25" y="56"/>
                </a:cxn>
                <a:cxn ang="0">
                  <a:pos x="25" y="50"/>
                </a:cxn>
                <a:cxn ang="0">
                  <a:pos x="19" y="50"/>
                </a:cxn>
                <a:cxn ang="0">
                  <a:pos x="19" y="50"/>
                </a:cxn>
                <a:cxn ang="0">
                  <a:pos x="19" y="44"/>
                </a:cxn>
                <a:cxn ang="0">
                  <a:pos x="13" y="44"/>
                </a:cxn>
                <a:cxn ang="0">
                  <a:pos x="13" y="44"/>
                </a:cxn>
                <a:cxn ang="0">
                  <a:pos x="13" y="38"/>
                </a:cxn>
                <a:cxn ang="0">
                  <a:pos x="13" y="38"/>
                </a:cxn>
                <a:cxn ang="0">
                  <a:pos x="6" y="31"/>
                </a:cxn>
                <a:cxn ang="0">
                  <a:pos x="6" y="31"/>
                </a:cxn>
                <a:cxn ang="0">
                  <a:pos x="6" y="25"/>
                </a:cxn>
                <a:cxn ang="0">
                  <a:pos x="6" y="25"/>
                </a:cxn>
                <a:cxn ang="0">
                  <a:pos x="6" y="25"/>
                </a:cxn>
                <a:cxn ang="0">
                  <a:pos x="6" y="25"/>
                </a:cxn>
                <a:cxn ang="0">
                  <a:pos x="6" y="25"/>
                </a:cxn>
                <a:cxn ang="0">
                  <a:pos x="0" y="19"/>
                </a:cxn>
                <a:cxn ang="0">
                  <a:pos x="0" y="19"/>
                </a:cxn>
                <a:cxn ang="0">
                  <a:pos x="0" y="19"/>
                </a:cxn>
                <a:cxn ang="0">
                  <a:pos x="0" y="19"/>
                </a:cxn>
                <a:cxn ang="0">
                  <a:pos x="0" y="13"/>
                </a:cxn>
                <a:cxn ang="0">
                  <a:pos x="0" y="13"/>
                </a:cxn>
                <a:cxn ang="0">
                  <a:pos x="0" y="13"/>
                </a:cxn>
                <a:cxn ang="0">
                  <a:pos x="0" y="13"/>
                </a:cxn>
                <a:cxn ang="0">
                  <a:pos x="0" y="6"/>
                </a:cxn>
                <a:cxn ang="0">
                  <a:pos x="0" y="6"/>
                </a:cxn>
                <a:cxn ang="0">
                  <a:pos x="0" y="6"/>
                </a:cxn>
                <a:cxn ang="0">
                  <a:pos x="6" y="6"/>
                </a:cxn>
                <a:cxn ang="0">
                  <a:pos x="6" y="0"/>
                </a:cxn>
                <a:cxn ang="0">
                  <a:pos x="6" y="0"/>
                </a:cxn>
                <a:cxn ang="0">
                  <a:pos x="13" y="6"/>
                </a:cxn>
                <a:cxn ang="0">
                  <a:pos x="13" y="6"/>
                </a:cxn>
                <a:cxn ang="0">
                  <a:pos x="13" y="13"/>
                </a:cxn>
                <a:cxn ang="0">
                  <a:pos x="19" y="19"/>
                </a:cxn>
                <a:cxn ang="0">
                  <a:pos x="19" y="25"/>
                </a:cxn>
                <a:cxn ang="0">
                  <a:pos x="25" y="31"/>
                </a:cxn>
                <a:cxn ang="0">
                  <a:pos x="25" y="38"/>
                </a:cxn>
                <a:cxn ang="0">
                  <a:pos x="32" y="44"/>
                </a:cxn>
                <a:cxn ang="0">
                  <a:pos x="32" y="50"/>
                </a:cxn>
                <a:cxn ang="0">
                  <a:pos x="38" y="56"/>
                </a:cxn>
                <a:cxn ang="0">
                  <a:pos x="38" y="69"/>
                </a:cxn>
                <a:cxn ang="0">
                  <a:pos x="38" y="75"/>
                </a:cxn>
                <a:cxn ang="0">
                  <a:pos x="44" y="81"/>
                </a:cxn>
              </a:cxnLst>
              <a:rect l="0" t="0" r="r" b="b"/>
              <a:pathLst>
                <a:path w="44" h="81">
                  <a:moveTo>
                    <a:pt x="44" y="81"/>
                  </a:moveTo>
                  <a:lnTo>
                    <a:pt x="38" y="75"/>
                  </a:lnTo>
                  <a:lnTo>
                    <a:pt x="38" y="69"/>
                  </a:lnTo>
                  <a:lnTo>
                    <a:pt x="32" y="69"/>
                  </a:lnTo>
                  <a:lnTo>
                    <a:pt x="32" y="62"/>
                  </a:lnTo>
                  <a:lnTo>
                    <a:pt x="32" y="56"/>
                  </a:lnTo>
                  <a:lnTo>
                    <a:pt x="25" y="56"/>
                  </a:lnTo>
                  <a:lnTo>
                    <a:pt x="25" y="50"/>
                  </a:lnTo>
                  <a:lnTo>
                    <a:pt x="19" y="50"/>
                  </a:lnTo>
                  <a:lnTo>
                    <a:pt x="19" y="50"/>
                  </a:lnTo>
                  <a:lnTo>
                    <a:pt x="19" y="44"/>
                  </a:lnTo>
                  <a:lnTo>
                    <a:pt x="13" y="44"/>
                  </a:lnTo>
                  <a:lnTo>
                    <a:pt x="13" y="44"/>
                  </a:lnTo>
                  <a:lnTo>
                    <a:pt x="13" y="38"/>
                  </a:lnTo>
                  <a:lnTo>
                    <a:pt x="13" y="38"/>
                  </a:lnTo>
                  <a:lnTo>
                    <a:pt x="6" y="31"/>
                  </a:lnTo>
                  <a:lnTo>
                    <a:pt x="6" y="31"/>
                  </a:lnTo>
                  <a:lnTo>
                    <a:pt x="6" y="25"/>
                  </a:lnTo>
                  <a:lnTo>
                    <a:pt x="6" y="25"/>
                  </a:lnTo>
                  <a:lnTo>
                    <a:pt x="6" y="25"/>
                  </a:lnTo>
                  <a:lnTo>
                    <a:pt x="6" y="25"/>
                  </a:lnTo>
                  <a:lnTo>
                    <a:pt x="6" y="25"/>
                  </a:lnTo>
                  <a:lnTo>
                    <a:pt x="0" y="19"/>
                  </a:lnTo>
                  <a:lnTo>
                    <a:pt x="0" y="19"/>
                  </a:lnTo>
                  <a:lnTo>
                    <a:pt x="0" y="19"/>
                  </a:lnTo>
                  <a:lnTo>
                    <a:pt x="0" y="19"/>
                  </a:lnTo>
                  <a:lnTo>
                    <a:pt x="0" y="13"/>
                  </a:lnTo>
                  <a:lnTo>
                    <a:pt x="0" y="13"/>
                  </a:lnTo>
                  <a:lnTo>
                    <a:pt x="0" y="13"/>
                  </a:lnTo>
                  <a:lnTo>
                    <a:pt x="0" y="13"/>
                  </a:lnTo>
                  <a:lnTo>
                    <a:pt x="0" y="6"/>
                  </a:lnTo>
                  <a:lnTo>
                    <a:pt x="0" y="6"/>
                  </a:lnTo>
                  <a:lnTo>
                    <a:pt x="0" y="6"/>
                  </a:lnTo>
                  <a:lnTo>
                    <a:pt x="6" y="6"/>
                  </a:lnTo>
                  <a:lnTo>
                    <a:pt x="6" y="0"/>
                  </a:lnTo>
                  <a:lnTo>
                    <a:pt x="6" y="0"/>
                  </a:lnTo>
                  <a:lnTo>
                    <a:pt x="13" y="6"/>
                  </a:lnTo>
                  <a:lnTo>
                    <a:pt x="13" y="6"/>
                  </a:lnTo>
                  <a:lnTo>
                    <a:pt x="13" y="13"/>
                  </a:lnTo>
                  <a:lnTo>
                    <a:pt x="19" y="19"/>
                  </a:lnTo>
                  <a:lnTo>
                    <a:pt x="19" y="25"/>
                  </a:lnTo>
                  <a:lnTo>
                    <a:pt x="25" y="31"/>
                  </a:lnTo>
                  <a:lnTo>
                    <a:pt x="25" y="38"/>
                  </a:lnTo>
                  <a:lnTo>
                    <a:pt x="32" y="44"/>
                  </a:lnTo>
                  <a:lnTo>
                    <a:pt x="32" y="50"/>
                  </a:lnTo>
                  <a:lnTo>
                    <a:pt x="38" y="56"/>
                  </a:lnTo>
                  <a:lnTo>
                    <a:pt x="38" y="69"/>
                  </a:lnTo>
                  <a:lnTo>
                    <a:pt x="38" y="75"/>
                  </a:lnTo>
                  <a:lnTo>
                    <a:pt x="44" y="8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18" name="Freeform 6"/>
            <p:cNvSpPr>
              <a:spLocks/>
            </p:cNvSpPr>
            <p:nvPr/>
          </p:nvSpPr>
          <p:spPr bwMode="auto">
            <a:xfrm>
              <a:off x="4723" y="1266"/>
              <a:ext cx="157" cy="904"/>
            </a:xfrm>
            <a:custGeom>
              <a:avLst/>
              <a:gdLst/>
              <a:ahLst/>
              <a:cxnLst>
                <a:cxn ang="0">
                  <a:pos x="25" y="25"/>
                </a:cxn>
                <a:cxn ang="0">
                  <a:pos x="44" y="69"/>
                </a:cxn>
                <a:cxn ang="0">
                  <a:pos x="50" y="94"/>
                </a:cxn>
                <a:cxn ang="0">
                  <a:pos x="50" y="106"/>
                </a:cxn>
                <a:cxn ang="0">
                  <a:pos x="50" y="112"/>
                </a:cxn>
                <a:cxn ang="0">
                  <a:pos x="44" y="119"/>
                </a:cxn>
                <a:cxn ang="0">
                  <a:pos x="38" y="119"/>
                </a:cxn>
                <a:cxn ang="0">
                  <a:pos x="38" y="119"/>
                </a:cxn>
                <a:cxn ang="0">
                  <a:pos x="50" y="187"/>
                </a:cxn>
                <a:cxn ang="0">
                  <a:pos x="69" y="306"/>
                </a:cxn>
                <a:cxn ang="0">
                  <a:pos x="94" y="405"/>
                </a:cxn>
                <a:cxn ang="0">
                  <a:pos x="113" y="499"/>
                </a:cxn>
                <a:cxn ang="0">
                  <a:pos x="126" y="574"/>
                </a:cxn>
                <a:cxn ang="0">
                  <a:pos x="138" y="642"/>
                </a:cxn>
                <a:cxn ang="0">
                  <a:pos x="151" y="711"/>
                </a:cxn>
                <a:cxn ang="0">
                  <a:pos x="157" y="773"/>
                </a:cxn>
                <a:cxn ang="0">
                  <a:pos x="157" y="804"/>
                </a:cxn>
                <a:cxn ang="0">
                  <a:pos x="157" y="811"/>
                </a:cxn>
                <a:cxn ang="0">
                  <a:pos x="157" y="817"/>
                </a:cxn>
                <a:cxn ang="0">
                  <a:pos x="151" y="829"/>
                </a:cxn>
                <a:cxn ang="0">
                  <a:pos x="151" y="842"/>
                </a:cxn>
                <a:cxn ang="0">
                  <a:pos x="145" y="854"/>
                </a:cxn>
                <a:cxn ang="0">
                  <a:pos x="138" y="873"/>
                </a:cxn>
                <a:cxn ang="0">
                  <a:pos x="138" y="892"/>
                </a:cxn>
                <a:cxn ang="0">
                  <a:pos x="132" y="848"/>
                </a:cxn>
                <a:cxn ang="0">
                  <a:pos x="113" y="736"/>
                </a:cxn>
                <a:cxn ang="0">
                  <a:pos x="101" y="624"/>
                </a:cxn>
                <a:cxn ang="0">
                  <a:pos x="76" y="511"/>
                </a:cxn>
                <a:cxn ang="0">
                  <a:pos x="57" y="399"/>
                </a:cxn>
                <a:cxn ang="0">
                  <a:pos x="38" y="293"/>
                </a:cxn>
                <a:cxn ang="0">
                  <a:pos x="19" y="193"/>
                </a:cxn>
                <a:cxn ang="0">
                  <a:pos x="6" y="100"/>
                </a:cxn>
                <a:cxn ang="0">
                  <a:pos x="0" y="50"/>
                </a:cxn>
                <a:cxn ang="0">
                  <a:pos x="0" y="37"/>
                </a:cxn>
                <a:cxn ang="0">
                  <a:pos x="6" y="31"/>
                </a:cxn>
                <a:cxn ang="0">
                  <a:pos x="6" y="25"/>
                </a:cxn>
                <a:cxn ang="0">
                  <a:pos x="6" y="13"/>
                </a:cxn>
                <a:cxn ang="0">
                  <a:pos x="13" y="13"/>
                </a:cxn>
                <a:cxn ang="0">
                  <a:pos x="13" y="6"/>
                </a:cxn>
                <a:cxn ang="0">
                  <a:pos x="13" y="0"/>
                </a:cxn>
              </a:cxnLst>
              <a:rect l="0" t="0" r="r" b="b"/>
              <a:pathLst>
                <a:path w="157" h="904">
                  <a:moveTo>
                    <a:pt x="13" y="0"/>
                  </a:moveTo>
                  <a:lnTo>
                    <a:pt x="25" y="25"/>
                  </a:lnTo>
                  <a:lnTo>
                    <a:pt x="38" y="50"/>
                  </a:lnTo>
                  <a:lnTo>
                    <a:pt x="44" y="69"/>
                  </a:lnTo>
                  <a:lnTo>
                    <a:pt x="50" y="81"/>
                  </a:lnTo>
                  <a:lnTo>
                    <a:pt x="50" y="94"/>
                  </a:lnTo>
                  <a:lnTo>
                    <a:pt x="50" y="100"/>
                  </a:lnTo>
                  <a:lnTo>
                    <a:pt x="50" y="106"/>
                  </a:lnTo>
                  <a:lnTo>
                    <a:pt x="50" y="112"/>
                  </a:lnTo>
                  <a:lnTo>
                    <a:pt x="50" y="112"/>
                  </a:lnTo>
                  <a:lnTo>
                    <a:pt x="50" y="112"/>
                  </a:lnTo>
                  <a:lnTo>
                    <a:pt x="44" y="119"/>
                  </a:lnTo>
                  <a:lnTo>
                    <a:pt x="44" y="119"/>
                  </a:lnTo>
                  <a:lnTo>
                    <a:pt x="38" y="119"/>
                  </a:lnTo>
                  <a:lnTo>
                    <a:pt x="38" y="119"/>
                  </a:lnTo>
                  <a:lnTo>
                    <a:pt x="38" y="119"/>
                  </a:lnTo>
                  <a:lnTo>
                    <a:pt x="38" y="119"/>
                  </a:lnTo>
                  <a:lnTo>
                    <a:pt x="50" y="187"/>
                  </a:lnTo>
                  <a:lnTo>
                    <a:pt x="63" y="249"/>
                  </a:lnTo>
                  <a:lnTo>
                    <a:pt x="69" y="306"/>
                  </a:lnTo>
                  <a:lnTo>
                    <a:pt x="82" y="355"/>
                  </a:lnTo>
                  <a:lnTo>
                    <a:pt x="94" y="405"/>
                  </a:lnTo>
                  <a:lnTo>
                    <a:pt x="101" y="455"/>
                  </a:lnTo>
                  <a:lnTo>
                    <a:pt x="113" y="499"/>
                  </a:lnTo>
                  <a:lnTo>
                    <a:pt x="120" y="536"/>
                  </a:lnTo>
                  <a:lnTo>
                    <a:pt x="126" y="574"/>
                  </a:lnTo>
                  <a:lnTo>
                    <a:pt x="132" y="611"/>
                  </a:lnTo>
                  <a:lnTo>
                    <a:pt x="138" y="642"/>
                  </a:lnTo>
                  <a:lnTo>
                    <a:pt x="145" y="680"/>
                  </a:lnTo>
                  <a:lnTo>
                    <a:pt x="151" y="711"/>
                  </a:lnTo>
                  <a:lnTo>
                    <a:pt x="151" y="742"/>
                  </a:lnTo>
                  <a:lnTo>
                    <a:pt x="157" y="773"/>
                  </a:lnTo>
                  <a:lnTo>
                    <a:pt x="157" y="804"/>
                  </a:lnTo>
                  <a:lnTo>
                    <a:pt x="157" y="804"/>
                  </a:lnTo>
                  <a:lnTo>
                    <a:pt x="157" y="804"/>
                  </a:lnTo>
                  <a:lnTo>
                    <a:pt x="157" y="811"/>
                  </a:lnTo>
                  <a:lnTo>
                    <a:pt x="157" y="811"/>
                  </a:lnTo>
                  <a:lnTo>
                    <a:pt x="157" y="817"/>
                  </a:lnTo>
                  <a:lnTo>
                    <a:pt x="151" y="823"/>
                  </a:lnTo>
                  <a:lnTo>
                    <a:pt x="151" y="829"/>
                  </a:lnTo>
                  <a:lnTo>
                    <a:pt x="151" y="835"/>
                  </a:lnTo>
                  <a:lnTo>
                    <a:pt x="151" y="842"/>
                  </a:lnTo>
                  <a:lnTo>
                    <a:pt x="145" y="848"/>
                  </a:lnTo>
                  <a:lnTo>
                    <a:pt x="145" y="854"/>
                  </a:lnTo>
                  <a:lnTo>
                    <a:pt x="145" y="867"/>
                  </a:lnTo>
                  <a:lnTo>
                    <a:pt x="138" y="873"/>
                  </a:lnTo>
                  <a:lnTo>
                    <a:pt x="138" y="885"/>
                  </a:lnTo>
                  <a:lnTo>
                    <a:pt x="138" y="892"/>
                  </a:lnTo>
                  <a:lnTo>
                    <a:pt x="132" y="904"/>
                  </a:lnTo>
                  <a:lnTo>
                    <a:pt x="132" y="848"/>
                  </a:lnTo>
                  <a:lnTo>
                    <a:pt x="126" y="792"/>
                  </a:lnTo>
                  <a:lnTo>
                    <a:pt x="113" y="736"/>
                  </a:lnTo>
                  <a:lnTo>
                    <a:pt x="107" y="680"/>
                  </a:lnTo>
                  <a:lnTo>
                    <a:pt x="101" y="624"/>
                  </a:lnTo>
                  <a:lnTo>
                    <a:pt x="88" y="567"/>
                  </a:lnTo>
                  <a:lnTo>
                    <a:pt x="76" y="511"/>
                  </a:lnTo>
                  <a:lnTo>
                    <a:pt x="69" y="455"/>
                  </a:lnTo>
                  <a:lnTo>
                    <a:pt x="57" y="399"/>
                  </a:lnTo>
                  <a:lnTo>
                    <a:pt x="50" y="343"/>
                  </a:lnTo>
                  <a:lnTo>
                    <a:pt x="38" y="293"/>
                  </a:lnTo>
                  <a:lnTo>
                    <a:pt x="25" y="243"/>
                  </a:lnTo>
                  <a:lnTo>
                    <a:pt x="19" y="193"/>
                  </a:lnTo>
                  <a:lnTo>
                    <a:pt x="13" y="143"/>
                  </a:lnTo>
                  <a:lnTo>
                    <a:pt x="6" y="100"/>
                  </a:lnTo>
                  <a:lnTo>
                    <a:pt x="0" y="56"/>
                  </a:lnTo>
                  <a:lnTo>
                    <a:pt x="0" y="50"/>
                  </a:lnTo>
                  <a:lnTo>
                    <a:pt x="0" y="44"/>
                  </a:lnTo>
                  <a:lnTo>
                    <a:pt x="0" y="37"/>
                  </a:lnTo>
                  <a:lnTo>
                    <a:pt x="0" y="31"/>
                  </a:lnTo>
                  <a:lnTo>
                    <a:pt x="6" y="31"/>
                  </a:lnTo>
                  <a:lnTo>
                    <a:pt x="6" y="25"/>
                  </a:lnTo>
                  <a:lnTo>
                    <a:pt x="6" y="25"/>
                  </a:lnTo>
                  <a:lnTo>
                    <a:pt x="6" y="19"/>
                  </a:lnTo>
                  <a:lnTo>
                    <a:pt x="6" y="13"/>
                  </a:lnTo>
                  <a:lnTo>
                    <a:pt x="6" y="13"/>
                  </a:lnTo>
                  <a:lnTo>
                    <a:pt x="13" y="13"/>
                  </a:lnTo>
                  <a:lnTo>
                    <a:pt x="13" y="6"/>
                  </a:lnTo>
                  <a:lnTo>
                    <a:pt x="13" y="6"/>
                  </a:lnTo>
                  <a:lnTo>
                    <a:pt x="13" y="6"/>
                  </a:lnTo>
                  <a:lnTo>
                    <a:pt x="13" y="0"/>
                  </a:lnTo>
                  <a:lnTo>
                    <a:pt x="1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19" name="Freeform 7"/>
            <p:cNvSpPr>
              <a:spLocks/>
            </p:cNvSpPr>
            <p:nvPr/>
          </p:nvSpPr>
          <p:spPr bwMode="auto">
            <a:xfrm>
              <a:off x="3994" y="1291"/>
              <a:ext cx="625" cy="805"/>
            </a:xfrm>
            <a:custGeom>
              <a:avLst/>
              <a:gdLst/>
              <a:ahLst/>
              <a:cxnLst>
                <a:cxn ang="0">
                  <a:pos x="132" y="424"/>
                </a:cxn>
                <a:cxn ang="0">
                  <a:pos x="164" y="393"/>
                </a:cxn>
                <a:cxn ang="0">
                  <a:pos x="189" y="368"/>
                </a:cxn>
                <a:cxn ang="0">
                  <a:pos x="208" y="343"/>
                </a:cxn>
                <a:cxn ang="0">
                  <a:pos x="195" y="343"/>
                </a:cxn>
                <a:cxn ang="0">
                  <a:pos x="182" y="324"/>
                </a:cxn>
                <a:cxn ang="0">
                  <a:pos x="176" y="299"/>
                </a:cxn>
                <a:cxn ang="0">
                  <a:pos x="170" y="274"/>
                </a:cxn>
                <a:cxn ang="0">
                  <a:pos x="182" y="218"/>
                </a:cxn>
                <a:cxn ang="0">
                  <a:pos x="308" y="143"/>
                </a:cxn>
                <a:cxn ang="0">
                  <a:pos x="484" y="75"/>
                </a:cxn>
                <a:cxn ang="0">
                  <a:pos x="610" y="37"/>
                </a:cxn>
                <a:cxn ang="0">
                  <a:pos x="591" y="50"/>
                </a:cxn>
                <a:cxn ang="0">
                  <a:pos x="465" y="100"/>
                </a:cxn>
                <a:cxn ang="0">
                  <a:pos x="308" y="150"/>
                </a:cxn>
                <a:cxn ang="0">
                  <a:pos x="189" y="218"/>
                </a:cxn>
                <a:cxn ang="0">
                  <a:pos x="176" y="249"/>
                </a:cxn>
                <a:cxn ang="0">
                  <a:pos x="189" y="256"/>
                </a:cxn>
                <a:cxn ang="0">
                  <a:pos x="214" y="268"/>
                </a:cxn>
                <a:cxn ang="0">
                  <a:pos x="239" y="274"/>
                </a:cxn>
                <a:cxn ang="0">
                  <a:pos x="258" y="281"/>
                </a:cxn>
                <a:cxn ang="0">
                  <a:pos x="283" y="299"/>
                </a:cxn>
                <a:cxn ang="0">
                  <a:pos x="283" y="318"/>
                </a:cxn>
                <a:cxn ang="0">
                  <a:pos x="258" y="337"/>
                </a:cxn>
                <a:cxn ang="0">
                  <a:pos x="239" y="343"/>
                </a:cxn>
                <a:cxn ang="0">
                  <a:pos x="201" y="374"/>
                </a:cxn>
                <a:cxn ang="0">
                  <a:pos x="157" y="418"/>
                </a:cxn>
                <a:cxn ang="0">
                  <a:pos x="107" y="455"/>
                </a:cxn>
                <a:cxn ang="0">
                  <a:pos x="101" y="505"/>
                </a:cxn>
                <a:cxn ang="0">
                  <a:pos x="113" y="611"/>
                </a:cxn>
                <a:cxn ang="0">
                  <a:pos x="120" y="717"/>
                </a:cxn>
                <a:cxn ang="0">
                  <a:pos x="107" y="798"/>
                </a:cxn>
                <a:cxn ang="0">
                  <a:pos x="88" y="736"/>
                </a:cxn>
                <a:cxn ang="0">
                  <a:pos x="82" y="648"/>
                </a:cxn>
                <a:cxn ang="0">
                  <a:pos x="69" y="567"/>
                </a:cxn>
                <a:cxn ang="0">
                  <a:pos x="57" y="505"/>
                </a:cxn>
                <a:cxn ang="0">
                  <a:pos x="50" y="493"/>
                </a:cxn>
                <a:cxn ang="0">
                  <a:pos x="32" y="499"/>
                </a:cxn>
                <a:cxn ang="0">
                  <a:pos x="13" y="511"/>
                </a:cxn>
                <a:cxn ang="0">
                  <a:pos x="0" y="511"/>
                </a:cxn>
                <a:cxn ang="0">
                  <a:pos x="6" y="511"/>
                </a:cxn>
                <a:cxn ang="0">
                  <a:pos x="13" y="505"/>
                </a:cxn>
                <a:cxn ang="0">
                  <a:pos x="32" y="493"/>
                </a:cxn>
                <a:cxn ang="0">
                  <a:pos x="50" y="474"/>
                </a:cxn>
                <a:cxn ang="0">
                  <a:pos x="38" y="337"/>
                </a:cxn>
                <a:cxn ang="0">
                  <a:pos x="13" y="212"/>
                </a:cxn>
                <a:cxn ang="0">
                  <a:pos x="0" y="118"/>
                </a:cxn>
                <a:cxn ang="0">
                  <a:pos x="0" y="25"/>
                </a:cxn>
                <a:cxn ang="0">
                  <a:pos x="6" y="0"/>
                </a:cxn>
                <a:cxn ang="0">
                  <a:pos x="19" y="6"/>
                </a:cxn>
                <a:cxn ang="0">
                  <a:pos x="25" y="19"/>
                </a:cxn>
                <a:cxn ang="0">
                  <a:pos x="25" y="25"/>
                </a:cxn>
                <a:cxn ang="0">
                  <a:pos x="32" y="56"/>
                </a:cxn>
                <a:cxn ang="0">
                  <a:pos x="44" y="118"/>
                </a:cxn>
                <a:cxn ang="0">
                  <a:pos x="57" y="224"/>
                </a:cxn>
                <a:cxn ang="0">
                  <a:pos x="82" y="393"/>
                </a:cxn>
              </a:cxnLst>
              <a:rect l="0" t="0" r="r" b="b"/>
              <a:pathLst>
                <a:path w="622" h="810">
                  <a:moveTo>
                    <a:pt x="94" y="443"/>
                  </a:moveTo>
                  <a:lnTo>
                    <a:pt x="107" y="436"/>
                  </a:lnTo>
                  <a:lnTo>
                    <a:pt x="120" y="430"/>
                  </a:lnTo>
                  <a:lnTo>
                    <a:pt x="132" y="424"/>
                  </a:lnTo>
                  <a:lnTo>
                    <a:pt x="138" y="411"/>
                  </a:lnTo>
                  <a:lnTo>
                    <a:pt x="145" y="405"/>
                  </a:lnTo>
                  <a:lnTo>
                    <a:pt x="157" y="405"/>
                  </a:lnTo>
                  <a:lnTo>
                    <a:pt x="164" y="393"/>
                  </a:lnTo>
                  <a:lnTo>
                    <a:pt x="170" y="387"/>
                  </a:lnTo>
                  <a:lnTo>
                    <a:pt x="176" y="380"/>
                  </a:lnTo>
                  <a:lnTo>
                    <a:pt x="182" y="374"/>
                  </a:lnTo>
                  <a:lnTo>
                    <a:pt x="189" y="368"/>
                  </a:lnTo>
                  <a:lnTo>
                    <a:pt x="195" y="362"/>
                  </a:lnTo>
                  <a:lnTo>
                    <a:pt x="201" y="355"/>
                  </a:lnTo>
                  <a:lnTo>
                    <a:pt x="208" y="349"/>
                  </a:lnTo>
                  <a:lnTo>
                    <a:pt x="208" y="343"/>
                  </a:lnTo>
                  <a:lnTo>
                    <a:pt x="214" y="337"/>
                  </a:lnTo>
                  <a:lnTo>
                    <a:pt x="208" y="343"/>
                  </a:lnTo>
                  <a:lnTo>
                    <a:pt x="201" y="343"/>
                  </a:lnTo>
                  <a:lnTo>
                    <a:pt x="195" y="343"/>
                  </a:lnTo>
                  <a:lnTo>
                    <a:pt x="189" y="343"/>
                  </a:lnTo>
                  <a:lnTo>
                    <a:pt x="189" y="337"/>
                  </a:lnTo>
                  <a:lnTo>
                    <a:pt x="182" y="330"/>
                  </a:lnTo>
                  <a:lnTo>
                    <a:pt x="182" y="324"/>
                  </a:lnTo>
                  <a:lnTo>
                    <a:pt x="176" y="318"/>
                  </a:lnTo>
                  <a:lnTo>
                    <a:pt x="176" y="312"/>
                  </a:lnTo>
                  <a:lnTo>
                    <a:pt x="176" y="306"/>
                  </a:lnTo>
                  <a:lnTo>
                    <a:pt x="176" y="299"/>
                  </a:lnTo>
                  <a:lnTo>
                    <a:pt x="170" y="293"/>
                  </a:lnTo>
                  <a:lnTo>
                    <a:pt x="170" y="287"/>
                  </a:lnTo>
                  <a:lnTo>
                    <a:pt x="170" y="281"/>
                  </a:lnTo>
                  <a:lnTo>
                    <a:pt x="170" y="274"/>
                  </a:lnTo>
                  <a:lnTo>
                    <a:pt x="170" y="274"/>
                  </a:lnTo>
                  <a:lnTo>
                    <a:pt x="164" y="256"/>
                  </a:lnTo>
                  <a:lnTo>
                    <a:pt x="164" y="237"/>
                  </a:lnTo>
                  <a:lnTo>
                    <a:pt x="182" y="218"/>
                  </a:lnTo>
                  <a:lnTo>
                    <a:pt x="201" y="200"/>
                  </a:lnTo>
                  <a:lnTo>
                    <a:pt x="233" y="181"/>
                  </a:lnTo>
                  <a:lnTo>
                    <a:pt x="264" y="162"/>
                  </a:lnTo>
                  <a:lnTo>
                    <a:pt x="308" y="143"/>
                  </a:lnTo>
                  <a:lnTo>
                    <a:pt x="352" y="125"/>
                  </a:lnTo>
                  <a:lnTo>
                    <a:pt x="396" y="106"/>
                  </a:lnTo>
                  <a:lnTo>
                    <a:pt x="440" y="94"/>
                  </a:lnTo>
                  <a:lnTo>
                    <a:pt x="484" y="75"/>
                  </a:lnTo>
                  <a:lnTo>
                    <a:pt x="522" y="62"/>
                  </a:lnTo>
                  <a:lnTo>
                    <a:pt x="559" y="50"/>
                  </a:lnTo>
                  <a:lnTo>
                    <a:pt x="591" y="44"/>
                  </a:lnTo>
                  <a:lnTo>
                    <a:pt x="610" y="37"/>
                  </a:lnTo>
                  <a:lnTo>
                    <a:pt x="622" y="31"/>
                  </a:lnTo>
                  <a:lnTo>
                    <a:pt x="622" y="37"/>
                  </a:lnTo>
                  <a:lnTo>
                    <a:pt x="610" y="44"/>
                  </a:lnTo>
                  <a:lnTo>
                    <a:pt x="591" y="50"/>
                  </a:lnTo>
                  <a:lnTo>
                    <a:pt x="566" y="62"/>
                  </a:lnTo>
                  <a:lnTo>
                    <a:pt x="534" y="75"/>
                  </a:lnTo>
                  <a:lnTo>
                    <a:pt x="497" y="81"/>
                  </a:lnTo>
                  <a:lnTo>
                    <a:pt x="465" y="100"/>
                  </a:lnTo>
                  <a:lnTo>
                    <a:pt x="427" y="106"/>
                  </a:lnTo>
                  <a:lnTo>
                    <a:pt x="390" y="125"/>
                  </a:lnTo>
                  <a:lnTo>
                    <a:pt x="346" y="137"/>
                  </a:lnTo>
                  <a:lnTo>
                    <a:pt x="308" y="150"/>
                  </a:lnTo>
                  <a:lnTo>
                    <a:pt x="277" y="168"/>
                  </a:lnTo>
                  <a:lnTo>
                    <a:pt x="239" y="187"/>
                  </a:lnTo>
                  <a:lnTo>
                    <a:pt x="214" y="200"/>
                  </a:lnTo>
                  <a:lnTo>
                    <a:pt x="189" y="218"/>
                  </a:lnTo>
                  <a:lnTo>
                    <a:pt x="170" y="237"/>
                  </a:lnTo>
                  <a:lnTo>
                    <a:pt x="170" y="237"/>
                  </a:lnTo>
                  <a:lnTo>
                    <a:pt x="170" y="243"/>
                  </a:lnTo>
                  <a:lnTo>
                    <a:pt x="176" y="249"/>
                  </a:lnTo>
                  <a:lnTo>
                    <a:pt x="176" y="249"/>
                  </a:lnTo>
                  <a:lnTo>
                    <a:pt x="182" y="256"/>
                  </a:lnTo>
                  <a:lnTo>
                    <a:pt x="182" y="256"/>
                  </a:lnTo>
                  <a:lnTo>
                    <a:pt x="189" y="256"/>
                  </a:lnTo>
                  <a:lnTo>
                    <a:pt x="195" y="262"/>
                  </a:lnTo>
                  <a:lnTo>
                    <a:pt x="201" y="262"/>
                  </a:lnTo>
                  <a:lnTo>
                    <a:pt x="208" y="268"/>
                  </a:lnTo>
                  <a:lnTo>
                    <a:pt x="214" y="268"/>
                  </a:lnTo>
                  <a:lnTo>
                    <a:pt x="220" y="268"/>
                  </a:lnTo>
                  <a:lnTo>
                    <a:pt x="226" y="274"/>
                  </a:lnTo>
                  <a:lnTo>
                    <a:pt x="233" y="274"/>
                  </a:lnTo>
                  <a:lnTo>
                    <a:pt x="239" y="274"/>
                  </a:lnTo>
                  <a:lnTo>
                    <a:pt x="245" y="274"/>
                  </a:lnTo>
                  <a:lnTo>
                    <a:pt x="245" y="274"/>
                  </a:lnTo>
                  <a:lnTo>
                    <a:pt x="252" y="274"/>
                  </a:lnTo>
                  <a:lnTo>
                    <a:pt x="258" y="281"/>
                  </a:lnTo>
                  <a:lnTo>
                    <a:pt x="264" y="287"/>
                  </a:lnTo>
                  <a:lnTo>
                    <a:pt x="270" y="287"/>
                  </a:lnTo>
                  <a:lnTo>
                    <a:pt x="277" y="293"/>
                  </a:lnTo>
                  <a:lnTo>
                    <a:pt x="283" y="299"/>
                  </a:lnTo>
                  <a:lnTo>
                    <a:pt x="283" y="306"/>
                  </a:lnTo>
                  <a:lnTo>
                    <a:pt x="289" y="312"/>
                  </a:lnTo>
                  <a:lnTo>
                    <a:pt x="289" y="312"/>
                  </a:lnTo>
                  <a:lnTo>
                    <a:pt x="283" y="318"/>
                  </a:lnTo>
                  <a:lnTo>
                    <a:pt x="283" y="324"/>
                  </a:lnTo>
                  <a:lnTo>
                    <a:pt x="277" y="330"/>
                  </a:lnTo>
                  <a:lnTo>
                    <a:pt x="270" y="330"/>
                  </a:lnTo>
                  <a:lnTo>
                    <a:pt x="258" y="337"/>
                  </a:lnTo>
                  <a:lnTo>
                    <a:pt x="245" y="337"/>
                  </a:lnTo>
                  <a:lnTo>
                    <a:pt x="239" y="337"/>
                  </a:lnTo>
                  <a:lnTo>
                    <a:pt x="239" y="337"/>
                  </a:lnTo>
                  <a:lnTo>
                    <a:pt x="239" y="343"/>
                  </a:lnTo>
                  <a:lnTo>
                    <a:pt x="226" y="349"/>
                  </a:lnTo>
                  <a:lnTo>
                    <a:pt x="220" y="355"/>
                  </a:lnTo>
                  <a:lnTo>
                    <a:pt x="214" y="368"/>
                  </a:lnTo>
                  <a:lnTo>
                    <a:pt x="201" y="374"/>
                  </a:lnTo>
                  <a:lnTo>
                    <a:pt x="189" y="387"/>
                  </a:lnTo>
                  <a:lnTo>
                    <a:pt x="182" y="399"/>
                  </a:lnTo>
                  <a:lnTo>
                    <a:pt x="170" y="405"/>
                  </a:lnTo>
                  <a:lnTo>
                    <a:pt x="157" y="418"/>
                  </a:lnTo>
                  <a:lnTo>
                    <a:pt x="145" y="430"/>
                  </a:lnTo>
                  <a:lnTo>
                    <a:pt x="132" y="443"/>
                  </a:lnTo>
                  <a:lnTo>
                    <a:pt x="120" y="449"/>
                  </a:lnTo>
                  <a:lnTo>
                    <a:pt x="107" y="455"/>
                  </a:lnTo>
                  <a:lnTo>
                    <a:pt x="94" y="461"/>
                  </a:lnTo>
                  <a:lnTo>
                    <a:pt x="94" y="474"/>
                  </a:lnTo>
                  <a:lnTo>
                    <a:pt x="101" y="486"/>
                  </a:lnTo>
                  <a:lnTo>
                    <a:pt x="101" y="505"/>
                  </a:lnTo>
                  <a:lnTo>
                    <a:pt x="107" y="530"/>
                  </a:lnTo>
                  <a:lnTo>
                    <a:pt x="107" y="555"/>
                  </a:lnTo>
                  <a:lnTo>
                    <a:pt x="113" y="580"/>
                  </a:lnTo>
                  <a:lnTo>
                    <a:pt x="113" y="611"/>
                  </a:lnTo>
                  <a:lnTo>
                    <a:pt x="120" y="636"/>
                  </a:lnTo>
                  <a:lnTo>
                    <a:pt x="120" y="661"/>
                  </a:lnTo>
                  <a:lnTo>
                    <a:pt x="120" y="692"/>
                  </a:lnTo>
                  <a:lnTo>
                    <a:pt x="120" y="717"/>
                  </a:lnTo>
                  <a:lnTo>
                    <a:pt x="120" y="742"/>
                  </a:lnTo>
                  <a:lnTo>
                    <a:pt x="120" y="767"/>
                  </a:lnTo>
                  <a:lnTo>
                    <a:pt x="113" y="786"/>
                  </a:lnTo>
                  <a:lnTo>
                    <a:pt x="107" y="798"/>
                  </a:lnTo>
                  <a:lnTo>
                    <a:pt x="94" y="810"/>
                  </a:lnTo>
                  <a:lnTo>
                    <a:pt x="94" y="786"/>
                  </a:lnTo>
                  <a:lnTo>
                    <a:pt x="94" y="761"/>
                  </a:lnTo>
                  <a:lnTo>
                    <a:pt x="88" y="736"/>
                  </a:lnTo>
                  <a:lnTo>
                    <a:pt x="88" y="717"/>
                  </a:lnTo>
                  <a:lnTo>
                    <a:pt x="82" y="692"/>
                  </a:lnTo>
                  <a:lnTo>
                    <a:pt x="82" y="667"/>
                  </a:lnTo>
                  <a:lnTo>
                    <a:pt x="82" y="648"/>
                  </a:lnTo>
                  <a:lnTo>
                    <a:pt x="76" y="630"/>
                  </a:lnTo>
                  <a:lnTo>
                    <a:pt x="76" y="611"/>
                  </a:lnTo>
                  <a:lnTo>
                    <a:pt x="69" y="586"/>
                  </a:lnTo>
                  <a:lnTo>
                    <a:pt x="69" y="567"/>
                  </a:lnTo>
                  <a:lnTo>
                    <a:pt x="63" y="555"/>
                  </a:lnTo>
                  <a:lnTo>
                    <a:pt x="63" y="536"/>
                  </a:lnTo>
                  <a:lnTo>
                    <a:pt x="63" y="517"/>
                  </a:lnTo>
                  <a:lnTo>
                    <a:pt x="57" y="505"/>
                  </a:lnTo>
                  <a:lnTo>
                    <a:pt x="57" y="493"/>
                  </a:lnTo>
                  <a:lnTo>
                    <a:pt x="57" y="486"/>
                  </a:lnTo>
                  <a:lnTo>
                    <a:pt x="50" y="493"/>
                  </a:lnTo>
                  <a:lnTo>
                    <a:pt x="50" y="493"/>
                  </a:lnTo>
                  <a:lnTo>
                    <a:pt x="44" y="493"/>
                  </a:lnTo>
                  <a:lnTo>
                    <a:pt x="44" y="493"/>
                  </a:lnTo>
                  <a:lnTo>
                    <a:pt x="38" y="499"/>
                  </a:lnTo>
                  <a:lnTo>
                    <a:pt x="32" y="499"/>
                  </a:lnTo>
                  <a:lnTo>
                    <a:pt x="25" y="505"/>
                  </a:lnTo>
                  <a:lnTo>
                    <a:pt x="25" y="505"/>
                  </a:lnTo>
                  <a:lnTo>
                    <a:pt x="19" y="511"/>
                  </a:lnTo>
                  <a:lnTo>
                    <a:pt x="13" y="511"/>
                  </a:lnTo>
                  <a:lnTo>
                    <a:pt x="6" y="511"/>
                  </a:lnTo>
                  <a:lnTo>
                    <a:pt x="6" y="511"/>
                  </a:lnTo>
                  <a:lnTo>
                    <a:pt x="6" y="511"/>
                  </a:lnTo>
                  <a:lnTo>
                    <a:pt x="0" y="511"/>
                  </a:lnTo>
                  <a:lnTo>
                    <a:pt x="6" y="511"/>
                  </a:lnTo>
                  <a:lnTo>
                    <a:pt x="6" y="511"/>
                  </a:lnTo>
                  <a:lnTo>
                    <a:pt x="6" y="511"/>
                  </a:lnTo>
                  <a:lnTo>
                    <a:pt x="6" y="511"/>
                  </a:lnTo>
                  <a:lnTo>
                    <a:pt x="6" y="511"/>
                  </a:lnTo>
                  <a:lnTo>
                    <a:pt x="13" y="511"/>
                  </a:lnTo>
                  <a:lnTo>
                    <a:pt x="13" y="505"/>
                  </a:lnTo>
                  <a:lnTo>
                    <a:pt x="13" y="505"/>
                  </a:lnTo>
                  <a:lnTo>
                    <a:pt x="19" y="499"/>
                  </a:lnTo>
                  <a:lnTo>
                    <a:pt x="19" y="499"/>
                  </a:lnTo>
                  <a:lnTo>
                    <a:pt x="25" y="499"/>
                  </a:lnTo>
                  <a:lnTo>
                    <a:pt x="32" y="493"/>
                  </a:lnTo>
                  <a:lnTo>
                    <a:pt x="32" y="486"/>
                  </a:lnTo>
                  <a:lnTo>
                    <a:pt x="38" y="486"/>
                  </a:lnTo>
                  <a:lnTo>
                    <a:pt x="44" y="480"/>
                  </a:lnTo>
                  <a:lnTo>
                    <a:pt x="50" y="474"/>
                  </a:lnTo>
                  <a:lnTo>
                    <a:pt x="57" y="468"/>
                  </a:lnTo>
                  <a:lnTo>
                    <a:pt x="50" y="418"/>
                  </a:lnTo>
                  <a:lnTo>
                    <a:pt x="44" y="374"/>
                  </a:lnTo>
                  <a:lnTo>
                    <a:pt x="38" y="337"/>
                  </a:lnTo>
                  <a:lnTo>
                    <a:pt x="32" y="299"/>
                  </a:lnTo>
                  <a:lnTo>
                    <a:pt x="25" y="268"/>
                  </a:lnTo>
                  <a:lnTo>
                    <a:pt x="19" y="243"/>
                  </a:lnTo>
                  <a:lnTo>
                    <a:pt x="13" y="212"/>
                  </a:lnTo>
                  <a:lnTo>
                    <a:pt x="13" y="187"/>
                  </a:lnTo>
                  <a:lnTo>
                    <a:pt x="6" y="162"/>
                  </a:lnTo>
                  <a:lnTo>
                    <a:pt x="6" y="143"/>
                  </a:lnTo>
                  <a:lnTo>
                    <a:pt x="0" y="118"/>
                  </a:lnTo>
                  <a:lnTo>
                    <a:pt x="0" y="100"/>
                  </a:lnTo>
                  <a:lnTo>
                    <a:pt x="0" y="75"/>
                  </a:lnTo>
                  <a:lnTo>
                    <a:pt x="0" y="50"/>
                  </a:lnTo>
                  <a:lnTo>
                    <a:pt x="0" y="25"/>
                  </a:lnTo>
                  <a:lnTo>
                    <a:pt x="0" y="0"/>
                  </a:lnTo>
                  <a:lnTo>
                    <a:pt x="0" y="0"/>
                  </a:lnTo>
                  <a:lnTo>
                    <a:pt x="6" y="0"/>
                  </a:lnTo>
                  <a:lnTo>
                    <a:pt x="6" y="0"/>
                  </a:lnTo>
                  <a:lnTo>
                    <a:pt x="13" y="6"/>
                  </a:lnTo>
                  <a:lnTo>
                    <a:pt x="13" y="6"/>
                  </a:lnTo>
                  <a:lnTo>
                    <a:pt x="19" y="6"/>
                  </a:lnTo>
                  <a:lnTo>
                    <a:pt x="19" y="6"/>
                  </a:lnTo>
                  <a:lnTo>
                    <a:pt x="19" y="12"/>
                  </a:lnTo>
                  <a:lnTo>
                    <a:pt x="19" y="12"/>
                  </a:lnTo>
                  <a:lnTo>
                    <a:pt x="25" y="12"/>
                  </a:lnTo>
                  <a:lnTo>
                    <a:pt x="25" y="19"/>
                  </a:lnTo>
                  <a:lnTo>
                    <a:pt x="25" y="19"/>
                  </a:lnTo>
                  <a:lnTo>
                    <a:pt x="25" y="25"/>
                  </a:lnTo>
                  <a:lnTo>
                    <a:pt x="25" y="25"/>
                  </a:lnTo>
                  <a:lnTo>
                    <a:pt x="25" y="25"/>
                  </a:lnTo>
                  <a:lnTo>
                    <a:pt x="25" y="31"/>
                  </a:lnTo>
                  <a:lnTo>
                    <a:pt x="32" y="37"/>
                  </a:lnTo>
                  <a:lnTo>
                    <a:pt x="32" y="50"/>
                  </a:lnTo>
                  <a:lnTo>
                    <a:pt x="32" y="56"/>
                  </a:lnTo>
                  <a:lnTo>
                    <a:pt x="38" y="69"/>
                  </a:lnTo>
                  <a:lnTo>
                    <a:pt x="38" y="87"/>
                  </a:lnTo>
                  <a:lnTo>
                    <a:pt x="38" y="100"/>
                  </a:lnTo>
                  <a:lnTo>
                    <a:pt x="44" y="118"/>
                  </a:lnTo>
                  <a:lnTo>
                    <a:pt x="44" y="143"/>
                  </a:lnTo>
                  <a:lnTo>
                    <a:pt x="50" y="168"/>
                  </a:lnTo>
                  <a:lnTo>
                    <a:pt x="50" y="193"/>
                  </a:lnTo>
                  <a:lnTo>
                    <a:pt x="57" y="224"/>
                  </a:lnTo>
                  <a:lnTo>
                    <a:pt x="63" y="262"/>
                  </a:lnTo>
                  <a:lnTo>
                    <a:pt x="69" y="299"/>
                  </a:lnTo>
                  <a:lnTo>
                    <a:pt x="76" y="343"/>
                  </a:lnTo>
                  <a:lnTo>
                    <a:pt x="82" y="393"/>
                  </a:lnTo>
                  <a:lnTo>
                    <a:pt x="94" y="44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0" name="Freeform 8"/>
            <p:cNvSpPr>
              <a:spLocks/>
            </p:cNvSpPr>
            <p:nvPr/>
          </p:nvSpPr>
          <p:spPr bwMode="auto">
            <a:xfrm>
              <a:off x="2907" y="1328"/>
              <a:ext cx="836" cy="367"/>
            </a:xfrm>
            <a:custGeom>
              <a:avLst/>
              <a:gdLst/>
              <a:ahLst/>
              <a:cxnLst>
                <a:cxn ang="0">
                  <a:pos x="830" y="7"/>
                </a:cxn>
                <a:cxn ang="0">
                  <a:pos x="804" y="13"/>
                </a:cxn>
                <a:cxn ang="0">
                  <a:pos x="767" y="25"/>
                </a:cxn>
                <a:cxn ang="0">
                  <a:pos x="716" y="44"/>
                </a:cxn>
                <a:cxn ang="0">
                  <a:pos x="654" y="63"/>
                </a:cxn>
                <a:cxn ang="0">
                  <a:pos x="584" y="81"/>
                </a:cxn>
                <a:cxn ang="0">
                  <a:pos x="515" y="106"/>
                </a:cxn>
                <a:cxn ang="0">
                  <a:pos x="440" y="131"/>
                </a:cxn>
                <a:cxn ang="0">
                  <a:pos x="358" y="163"/>
                </a:cxn>
                <a:cxn ang="0">
                  <a:pos x="270" y="194"/>
                </a:cxn>
                <a:cxn ang="0">
                  <a:pos x="195" y="225"/>
                </a:cxn>
                <a:cxn ang="0">
                  <a:pos x="126" y="256"/>
                </a:cxn>
                <a:cxn ang="0">
                  <a:pos x="75" y="287"/>
                </a:cxn>
                <a:cxn ang="0">
                  <a:pos x="38" y="312"/>
                </a:cxn>
                <a:cxn ang="0">
                  <a:pos x="25" y="337"/>
                </a:cxn>
                <a:cxn ang="0">
                  <a:pos x="44" y="362"/>
                </a:cxn>
                <a:cxn ang="0">
                  <a:pos x="63" y="368"/>
                </a:cxn>
                <a:cxn ang="0">
                  <a:pos x="57" y="368"/>
                </a:cxn>
                <a:cxn ang="0">
                  <a:pos x="44" y="368"/>
                </a:cxn>
                <a:cxn ang="0">
                  <a:pos x="31" y="368"/>
                </a:cxn>
                <a:cxn ang="0">
                  <a:pos x="25" y="368"/>
                </a:cxn>
                <a:cxn ang="0">
                  <a:pos x="13" y="362"/>
                </a:cxn>
                <a:cxn ang="0">
                  <a:pos x="6" y="356"/>
                </a:cxn>
                <a:cxn ang="0">
                  <a:pos x="0" y="337"/>
                </a:cxn>
                <a:cxn ang="0">
                  <a:pos x="6" y="318"/>
                </a:cxn>
                <a:cxn ang="0">
                  <a:pos x="25" y="293"/>
                </a:cxn>
                <a:cxn ang="0">
                  <a:pos x="69" y="269"/>
                </a:cxn>
                <a:cxn ang="0">
                  <a:pos x="126" y="237"/>
                </a:cxn>
                <a:cxn ang="0">
                  <a:pos x="189" y="212"/>
                </a:cxn>
                <a:cxn ang="0">
                  <a:pos x="270" y="181"/>
                </a:cxn>
                <a:cxn ang="0">
                  <a:pos x="352" y="150"/>
                </a:cxn>
                <a:cxn ang="0">
                  <a:pos x="434" y="119"/>
                </a:cxn>
                <a:cxn ang="0">
                  <a:pos x="509" y="94"/>
                </a:cxn>
                <a:cxn ang="0">
                  <a:pos x="578" y="69"/>
                </a:cxn>
                <a:cxn ang="0">
                  <a:pos x="641" y="50"/>
                </a:cxn>
                <a:cxn ang="0">
                  <a:pos x="704" y="32"/>
                </a:cxn>
                <a:cxn ang="0">
                  <a:pos x="754" y="19"/>
                </a:cxn>
                <a:cxn ang="0">
                  <a:pos x="792" y="7"/>
                </a:cxn>
                <a:cxn ang="0">
                  <a:pos x="823" y="0"/>
                </a:cxn>
                <a:cxn ang="0">
                  <a:pos x="836" y="0"/>
                </a:cxn>
              </a:cxnLst>
              <a:rect l="0" t="0" r="r" b="b"/>
              <a:pathLst>
                <a:path w="836" h="368">
                  <a:moveTo>
                    <a:pt x="836" y="0"/>
                  </a:moveTo>
                  <a:lnTo>
                    <a:pt x="830" y="7"/>
                  </a:lnTo>
                  <a:lnTo>
                    <a:pt x="823" y="7"/>
                  </a:lnTo>
                  <a:lnTo>
                    <a:pt x="804" y="13"/>
                  </a:lnTo>
                  <a:lnTo>
                    <a:pt x="786" y="19"/>
                  </a:lnTo>
                  <a:lnTo>
                    <a:pt x="767" y="25"/>
                  </a:lnTo>
                  <a:lnTo>
                    <a:pt x="742" y="32"/>
                  </a:lnTo>
                  <a:lnTo>
                    <a:pt x="716" y="44"/>
                  </a:lnTo>
                  <a:lnTo>
                    <a:pt x="685" y="50"/>
                  </a:lnTo>
                  <a:lnTo>
                    <a:pt x="654" y="63"/>
                  </a:lnTo>
                  <a:lnTo>
                    <a:pt x="622" y="75"/>
                  </a:lnTo>
                  <a:lnTo>
                    <a:pt x="584" y="81"/>
                  </a:lnTo>
                  <a:lnTo>
                    <a:pt x="553" y="94"/>
                  </a:lnTo>
                  <a:lnTo>
                    <a:pt x="515" y="106"/>
                  </a:lnTo>
                  <a:lnTo>
                    <a:pt x="478" y="119"/>
                  </a:lnTo>
                  <a:lnTo>
                    <a:pt x="440" y="131"/>
                  </a:lnTo>
                  <a:lnTo>
                    <a:pt x="402" y="144"/>
                  </a:lnTo>
                  <a:lnTo>
                    <a:pt x="358" y="163"/>
                  </a:lnTo>
                  <a:lnTo>
                    <a:pt x="314" y="175"/>
                  </a:lnTo>
                  <a:lnTo>
                    <a:pt x="270" y="194"/>
                  </a:lnTo>
                  <a:lnTo>
                    <a:pt x="233" y="212"/>
                  </a:lnTo>
                  <a:lnTo>
                    <a:pt x="195" y="225"/>
                  </a:lnTo>
                  <a:lnTo>
                    <a:pt x="157" y="237"/>
                  </a:lnTo>
                  <a:lnTo>
                    <a:pt x="126" y="256"/>
                  </a:lnTo>
                  <a:lnTo>
                    <a:pt x="94" y="269"/>
                  </a:lnTo>
                  <a:lnTo>
                    <a:pt x="75" y="287"/>
                  </a:lnTo>
                  <a:lnTo>
                    <a:pt x="50" y="300"/>
                  </a:lnTo>
                  <a:lnTo>
                    <a:pt x="38" y="312"/>
                  </a:lnTo>
                  <a:lnTo>
                    <a:pt x="31" y="325"/>
                  </a:lnTo>
                  <a:lnTo>
                    <a:pt x="25" y="337"/>
                  </a:lnTo>
                  <a:lnTo>
                    <a:pt x="31" y="350"/>
                  </a:lnTo>
                  <a:lnTo>
                    <a:pt x="44" y="362"/>
                  </a:lnTo>
                  <a:lnTo>
                    <a:pt x="63" y="368"/>
                  </a:lnTo>
                  <a:lnTo>
                    <a:pt x="63" y="368"/>
                  </a:lnTo>
                  <a:lnTo>
                    <a:pt x="57" y="368"/>
                  </a:lnTo>
                  <a:lnTo>
                    <a:pt x="57" y="368"/>
                  </a:lnTo>
                  <a:lnTo>
                    <a:pt x="50" y="368"/>
                  </a:lnTo>
                  <a:lnTo>
                    <a:pt x="44" y="368"/>
                  </a:lnTo>
                  <a:lnTo>
                    <a:pt x="38" y="368"/>
                  </a:lnTo>
                  <a:lnTo>
                    <a:pt x="31" y="368"/>
                  </a:lnTo>
                  <a:lnTo>
                    <a:pt x="25" y="368"/>
                  </a:lnTo>
                  <a:lnTo>
                    <a:pt x="25" y="368"/>
                  </a:lnTo>
                  <a:lnTo>
                    <a:pt x="19" y="368"/>
                  </a:lnTo>
                  <a:lnTo>
                    <a:pt x="13" y="362"/>
                  </a:lnTo>
                  <a:lnTo>
                    <a:pt x="6" y="362"/>
                  </a:lnTo>
                  <a:lnTo>
                    <a:pt x="6" y="356"/>
                  </a:lnTo>
                  <a:lnTo>
                    <a:pt x="0" y="343"/>
                  </a:lnTo>
                  <a:lnTo>
                    <a:pt x="0" y="337"/>
                  </a:lnTo>
                  <a:lnTo>
                    <a:pt x="0" y="325"/>
                  </a:lnTo>
                  <a:lnTo>
                    <a:pt x="6" y="318"/>
                  </a:lnTo>
                  <a:lnTo>
                    <a:pt x="13" y="306"/>
                  </a:lnTo>
                  <a:lnTo>
                    <a:pt x="25" y="293"/>
                  </a:lnTo>
                  <a:lnTo>
                    <a:pt x="44" y="281"/>
                  </a:lnTo>
                  <a:lnTo>
                    <a:pt x="69" y="269"/>
                  </a:lnTo>
                  <a:lnTo>
                    <a:pt x="94" y="256"/>
                  </a:lnTo>
                  <a:lnTo>
                    <a:pt x="126" y="237"/>
                  </a:lnTo>
                  <a:lnTo>
                    <a:pt x="157" y="225"/>
                  </a:lnTo>
                  <a:lnTo>
                    <a:pt x="189" y="212"/>
                  </a:lnTo>
                  <a:lnTo>
                    <a:pt x="226" y="194"/>
                  </a:lnTo>
                  <a:lnTo>
                    <a:pt x="270" y="181"/>
                  </a:lnTo>
                  <a:lnTo>
                    <a:pt x="308" y="163"/>
                  </a:lnTo>
                  <a:lnTo>
                    <a:pt x="352" y="150"/>
                  </a:lnTo>
                  <a:lnTo>
                    <a:pt x="390" y="131"/>
                  </a:lnTo>
                  <a:lnTo>
                    <a:pt x="434" y="119"/>
                  </a:lnTo>
                  <a:lnTo>
                    <a:pt x="478" y="106"/>
                  </a:lnTo>
                  <a:lnTo>
                    <a:pt x="509" y="94"/>
                  </a:lnTo>
                  <a:lnTo>
                    <a:pt x="547" y="81"/>
                  </a:lnTo>
                  <a:lnTo>
                    <a:pt x="578" y="69"/>
                  </a:lnTo>
                  <a:lnTo>
                    <a:pt x="610" y="63"/>
                  </a:lnTo>
                  <a:lnTo>
                    <a:pt x="641" y="50"/>
                  </a:lnTo>
                  <a:lnTo>
                    <a:pt x="672" y="44"/>
                  </a:lnTo>
                  <a:lnTo>
                    <a:pt x="704" y="32"/>
                  </a:lnTo>
                  <a:lnTo>
                    <a:pt x="729" y="25"/>
                  </a:lnTo>
                  <a:lnTo>
                    <a:pt x="754" y="19"/>
                  </a:lnTo>
                  <a:lnTo>
                    <a:pt x="773" y="13"/>
                  </a:lnTo>
                  <a:lnTo>
                    <a:pt x="792" y="7"/>
                  </a:lnTo>
                  <a:lnTo>
                    <a:pt x="811" y="7"/>
                  </a:lnTo>
                  <a:lnTo>
                    <a:pt x="823" y="0"/>
                  </a:lnTo>
                  <a:lnTo>
                    <a:pt x="830" y="0"/>
                  </a:lnTo>
                  <a:lnTo>
                    <a:pt x="836" y="0"/>
                  </a:lnTo>
                  <a:lnTo>
                    <a:pt x="83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1" name="Freeform 9"/>
            <p:cNvSpPr>
              <a:spLocks/>
            </p:cNvSpPr>
            <p:nvPr/>
          </p:nvSpPr>
          <p:spPr bwMode="auto">
            <a:xfrm>
              <a:off x="5188" y="1640"/>
              <a:ext cx="182" cy="144"/>
            </a:xfrm>
            <a:custGeom>
              <a:avLst/>
              <a:gdLst/>
              <a:ahLst/>
              <a:cxnLst>
                <a:cxn ang="0">
                  <a:pos x="182" y="62"/>
                </a:cxn>
                <a:cxn ang="0">
                  <a:pos x="182" y="69"/>
                </a:cxn>
                <a:cxn ang="0">
                  <a:pos x="182" y="75"/>
                </a:cxn>
                <a:cxn ang="0">
                  <a:pos x="176" y="81"/>
                </a:cxn>
                <a:cxn ang="0">
                  <a:pos x="170" y="94"/>
                </a:cxn>
                <a:cxn ang="0">
                  <a:pos x="164" y="100"/>
                </a:cxn>
                <a:cxn ang="0">
                  <a:pos x="157" y="106"/>
                </a:cxn>
                <a:cxn ang="0">
                  <a:pos x="151" y="112"/>
                </a:cxn>
                <a:cxn ang="0">
                  <a:pos x="145" y="119"/>
                </a:cxn>
                <a:cxn ang="0">
                  <a:pos x="138" y="125"/>
                </a:cxn>
                <a:cxn ang="0">
                  <a:pos x="126" y="131"/>
                </a:cxn>
                <a:cxn ang="0">
                  <a:pos x="113" y="131"/>
                </a:cxn>
                <a:cxn ang="0">
                  <a:pos x="101" y="137"/>
                </a:cxn>
                <a:cxn ang="0">
                  <a:pos x="88" y="144"/>
                </a:cxn>
                <a:cxn ang="0">
                  <a:pos x="76" y="144"/>
                </a:cxn>
                <a:cxn ang="0">
                  <a:pos x="63" y="144"/>
                </a:cxn>
                <a:cxn ang="0">
                  <a:pos x="44" y="144"/>
                </a:cxn>
                <a:cxn ang="0">
                  <a:pos x="69" y="137"/>
                </a:cxn>
                <a:cxn ang="0">
                  <a:pos x="88" y="125"/>
                </a:cxn>
                <a:cxn ang="0">
                  <a:pos x="107" y="119"/>
                </a:cxn>
                <a:cxn ang="0">
                  <a:pos x="120" y="112"/>
                </a:cxn>
                <a:cxn ang="0">
                  <a:pos x="126" y="100"/>
                </a:cxn>
                <a:cxn ang="0">
                  <a:pos x="132" y="94"/>
                </a:cxn>
                <a:cxn ang="0">
                  <a:pos x="132" y="87"/>
                </a:cxn>
                <a:cxn ang="0">
                  <a:pos x="132" y="75"/>
                </a:cxn>
                <a:cxn ang="0">
                  <a:pos x="126" y="69"/>
                </a:cxn>
                <a:cxn ang="0">
                  <a:pos x="120" y="62"/>
                </a:cxn>
                <a:cxn ang="0">
                  <a:pos x="107" y="62"/>
                </a:cxn>
                <a:cxn ang="0">
                  <a:pos x="88" y="56"/>
                </a:cxn>
                <a:cxn ang="0">
                  <a:pos x="69" y="56"/>
                </a:cxn>
                <a:cxn ang="0">
                  <a:pos x="50" y="62"/>
                </a:cxn>
                <a:cxn ang="0">
                  <a:pos x="25" y="62"/>
                </a:cxn>
                <a:cxn ang="0">
                  <a:pos x="0" y="69"/>
                </a:cxn>
                <a:cxn ang="0">
                  <a:pos x="6" y="50"/>
                </a:cxn>
                <a:cxn ang="0">
                  <a:pos x="13" y="38"/>
                </a:cxn>
                <a:cxn ang="0">
                  <a:pos x="19" y="25"/>
                </a:cxn>
                <a:cxn ang="0">
                  <a:pos x="32" y="13"/>
                </a:cxn>
                <a:cxn ang="0">
                  <a:pos x="50" y="6"/>
                </a:cxn>
                <a:cxn ang="0">
                  <a:pos x="63" y="6"/>
                </a:cxn>
                <a:cxn ang="0">
                  <a:pos x="76" y="0"/>
                </a:cxn>
                <a:cxn ang="0">
                  <a:pos x="94" y="6"/>
                </a:cxn>
                <a:cxn ang="0">
                  <a:pos x="113" y="6"/>
                </a:cxn>
                <a:cxn ang="0">
                  <a:pos x="126" y="13"/>
                </a:cxn>
                <a:cxn ang="0">
                  <a:pos x="145" y="19"/>
                </a:cxn>
                <a:cxn ang="0">
                  <a:pos x="151" y="25"/>
                </a:cxn>
                <a:cxn ang="0">
                  <a:pos x="164" y="31"/>
                </a:cxn>
                <a:cxn ang="0">
                  <a:pos x="176" y="44"/>
                </a:cxn>
                <a:cxn ang="0">
                  <a:pos x="182" y="50"/>
                </a:cxn>
                <a:cxn ang="0">
                  <a:pos x="182" y="62"/>
                </a:cxn>
              </a:cxnLst>
              <a:rect l="0" t="0" r="r" b="b"/>
              <a:pathLst>
                <a:path w="182" h="144">
                  <a:moveTo>
                    <a:pt x="182" y="62"/>
                  </a:moveTo>
                  <a:lnTo>
                    <a:pt x="182" y="69"/>
                  </a:lnTo>
                  <a:lnTo>
                    <a:pt x="182" y="75"/>
                  </a:lnTo>
                  <a:lnTo>
                    <a:pt x="176" y="81"/>
                  </a:lnTo>
                  <a:lnTo>
                    <a:pt x="170" y="94"/>
                  </a:lnTo>
                  <a:lnTo>
                    <a:pt x="164" y="100"/>
                  </a:lnTo>
                  <a:lnTo>
                    <a:pt x="157" y="106"/>
                  </a:lnTo>
                  <a:lnTo>
                    <a:pt x="151" y="112"/>
                  </a:lnTo>
                  <a:lnTo>
                    <a:pt x="145" y="119"/>
                  </a:lnTo>
                  <a:lnTo>
                    <a:pt x="138" y="125"/>
                  </a:lnTo>
                  <a:lnTo>
                    <a:pt x="126" y="131"/>
                  </a:lnTo>
                  <a:lnTo>
                    <a:pt x="113" y="131"/>
                  </a:lnTo>
                  <a:lnTo>
                    <a:pt x="101" y="137"/>
                  </a:lnTo>
                  <a:lnTo>
                    <a:pt x="88" y="144"/>
                  </a:lnTo>
                  <a:lnTo>
                    <a:pt x="76" y="144"/>
                  </a:lnTo>
                  <a:lnTo>
                    <a:pt x="63" y="144"/>
                  </a:lnTo>
                  <a:lnTo>
                    <a:pt x="44" y="144"/>
                  </a:lnTo>
                  <a:lnTo>
                    <a:pt x="69" y="137"/>
                  </a:lnTo>
                  <a:lnTo>
                    <a:pt x="88" y="125"/>
                  </a:lnTo>
                  <a:lnTo>
                    <a:pt x="107" y="119"/>
                  </a:lnTo>
                  <a:lnTo>
                    <a:pt x="120" y="112"/>
                  </a:lnTo>
                  <a:lnTo>
                    <a:pt x="126" y="100"/>
                  </a:lnTo>
                  <a:lnTo>
                    <a:pt x="132" y="94"/>
                  </a:lnTo>
                  <a:lnTo>
                    <a:pt x="132" y="87"/>
                  </a:lnTo>
                  <a:lnTo>
                    <a:pt x="132" y="75"/>
                  </a:lnTo>
                  <a:lnTo>
                    <a:pt x="126" y="69"/>
                  </a:lnTo>
                  <a:lnTo>
                    <a:pt x="120" y="62"/>
                  </a:lnTo>
                  <a:lnTo>
                    <a:pt x="107" y="62"/>
                  </a:lnTo>
                  <a:lnTo>
                    <a:pt x="88" y="56"/>
                  </a:lnTo>
                  <a:lnTo>
                    <a:pt x="69" y="56"/>
                  </a:lnTo>
                  <a:lnTo>
                    <a:pt x="50" y="62"/>
                  </a:lnTo>
                  <a:lnTo>
                    <a:pt x="25" y="62"/>
                  </a:lnTo>
                  <a:lnTo>
                    <a:pt x="0" y="69"/>
                  </a:lnTo>
                  <a:lnTo>
                    <a:pt x="6" y="50"/>
                  </a:lnTo>
                  <a:lnTo>
                    <a:pt x="13" y="38"/>
                  </a:lnTo>
                  <a:lnTo>
                    <a:pt x="19" y="25"/>
                  </a:lnTo>
                  <a:lnTo>
                    <a:pt x="32" y="13"/>
                  </a:lnTo>
                  <a:lnTo>
                    <a:pt x="50" y="6"/>
                  </a:lnTo>
                  <a:lnTo>
                    <a:pt x="63" y="6"/>
                  </a:lnTo>
                  <a:lnTo>
                    <a:pt x="76" y="0"/>
                  </a:lnTo>
                  <a:lnTo>
                    <a:pt x="94" y="6"/>
                  </a:lnTo>
                  <a:lnTo>
                    <a:pt x="113" y="6"/>
                  </a:lnTo>
                  <a:lnTo>
                    <a:pt x="126" y="13"/>
                  </a:lnTo>
                  <a:lnTo>
                    <a:pt x="145" y="19"/>
                  </a:lnTo>
                  <a:lnTo>
                    <a:pt x="151" y="25"/>
                  </a:lnTo>
                  <a:lnTo>
                    <a:pt x="164" y="31"/>
                  </a:lnTo>
                  <a:lnTo>
                    <a:pt x="176" y="44"/>
                  </a:lnTo>
                  <a:lnTo>
                    <a:pt x="182" y="50"/>
                  </a:lnTo>
                  <a:lnTo>
                    <a:pt x="182"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2" name="Freeform 10"/>
            <p:cNvSpPr>
              <a:spLocks/>
            </p:cNvSpPr>
            <p:nvPr/>
          </p:nvSpPr>
          <p:spPr bwMode="auto">
            <a:xfrm>
              <a:off x="3988" y="1628"/>
              <a:ext cx="1696" cy="835"/>
            </a:xfrm>
            <a:custGeom>
              <a:avLst/>
              <a:gdLst/>
              <a:ahLst/>
              <a:cxnLst>
                <a:cxn ang="0">
                  <a:pos x="1621" y="149"/>
                </a:cxn>
                <a:cxn ang="0">
                  <a:pos x="1697" y="286"/>
                </a:cxn>
                <a:cxn ang="0">
                  <a:pos x="1596" y="399"/>
                </a:cxn>
                <a:cxn ang="0">
                  <a:pos x="1495" y="355"/>
                </a:cxn>
                <a:cxn ang="0">
                  <a:pos x="1401" y="417"/>
                </a:cxn>
                <a:cxn ang="0">
                  <a:pos x="1320" y="386"/>
                </a:cxn>
                <a:cxn ang="0">
                  <a:pos x="1150" y="424"/>
                </a:cxn>
                <a:cxn ang="0">
                  <a:pos x="1081" y="330"/>
                </a:cxn>
                <a:cxn ang="0">
                  <a:pos x="993" y="405"/>
                </a:cxn>
                <a:cxn ang="0">
                  <a:pos x="1125" y="536"/>
                </a:cxn>
                <a:cxn ang="0">
                  <a:pos x="1150" y="567"/>
                </a:cxn>
                <a:cxn ang="0">
                  <a:pos x="1131" y="604"/>
                </a:cxn>
                <a:cxn ang="0">
                  <a:pos x="848" y="642"/>
                </a:cxn>
                <a:cxn ang="0">
                  <a:pos x="584" y="823"/>
                </a:cxn>
                <a:cxn ang="0">
                  <a:pos x="452" y="766"/>
                </a:cxn>
                <a:cxn ang="0">
                  <a:pos x="521" y="548"/>
                </a:cxn>
                <a:cxn ang="0">
                  <a:pos x="534" y="480"/>
                </a:cxn>
                <a:cxn ang="0">
                  <a:pos x="509" y="430"/>
                </a:cxn>
                <a:cxn ang="0">
                  <a:pos x="465" y="505"/>
                </a:cxn>
                <a:cxn ang="0">
                  <a:pos x="352" y="586"/>
                </a:cxn>
                <a:cxn ang="0">
                  <a:pos x="226" y="505"/>
                </a:cxn>
                <a:cxn ang="0">
                  <a:pos x="220" y="330"/>
                </a:cxn>
                <a:cxn ang="0">
                  <a:pos x="182" y="430"/>
                </a:cxn>
                <a:cxn ang="0">
                  <a:pos x="113" y="604"/>
                </a:cxn>
                <a:cxn ang="0">
                  <a:pos x="19" y="548"/>
                </a:cxn>
                <a:cxn ang="0">
                  <a:pos x="6" y="380"/>
                </a:cxn>
                <a:cxn ang="0">
                  <a:pos x="25" y="442"/>
                </a:cxn>
                <a:cxn ang="0">
                  <a:pos x="94" y="548"/>
                </a:cxn>
                <a:cxn ang="0">
                  <a:pos x="163" y="430"/>
                </a:cxn>
                <a:cxn ang="0">
                  <a:pos x="226" y="249"/>
                </a:cxn>
                <a:cxn ang="0">
                  <a:pos x="245" y="361"/>
                </a:cxn>
                <a:cxn ang="0">
                  <a:pos x="283" y="505"/>
                </a:cxn>
                <a:cxn ang="0">
                  <a:pos x="421" y="498"/>
                </a:cxn>
                <a:cxn ang="0">
                  <a:pos x="459" y="262"/>
                </a:cxn>
                <a:cxn ang="0">
                  <a:pos x="440" y="187"/>
                </a:cxn>
                <a:cxn ang="0">
                  <a:pos x="452" y="168"/>
                </a:cxn>
                <a:cxn ang="0">
                  <a:pos x="521" y="355"/>
                </a:cxn>
                <a:cxn ang="0">
                  <a:pos x="628" y="480"/>
                </a:cxn>
                <a:cxn ang="0">
                  <a:pos x="691" y="467"/>
                </a:cxn>
                <a:cxn ang="0">
                  <a:pos x="723" y="430"/>
                </a:cxn>
                <a:cxn ang="0">
                  <a:pos x="628" y="205"/>
                </a:cxn>
                <a:cxn ang="0">
                  <a:pos x="628" y="162"/>
                </a:cxn>
                <a:cxn ang="0">
                  <a:pos x="697" y="268"/>
                </a:cxn>
                <a:cxn ang="0">
                  <a:pos x="760" y="405"/>
                </a:cxn>
                <a:cxn ang="0">
                  <a:pos x="704" y="523"/>
                </a:cxn>
                <a:cxn ang="0">
                  <a:pos x="578" y="536"/>
                </a:cxn>
                <a:cxn ang="0">
                  <a:pos x="484" y="629"/>
                </a:cxn>
                <a:cxn ang="0">
                  <a:pos x="528" y="766"/>
                </a:cxn>
                <a:cxn ang="0">
                  <a:pos x="716" y="673"/>
                </a:cxn>
                <a:cxn ang="0">
                  <a:pos x="949" y="530"/>
                </a:cxn>
                <a:cxn ang="0">
                  <a:pos x="974" y="380"/>
                </a:cxn>
                <a:cxn ang="0">
                  <a:pos x="1068" y="262"/>
                </a:cxn>
                <a:cxn ang="0">
                  <a:pos x="1244" y="367"/>
                </a:cxn>
                <a:cxn ang="0">
                  <a:pos x="1338" y="311"/>
                </a:cxn>
                <a:cxn ang="0">
                  <a:pos x="1408" y="355"/>
                </a:cxn>
                <a:cxn ang="0">
                  <a:pos x="1495" y="280"/>
                </a:cxn>
                <a:cxn ang="0">
                  <a:pos x="1552" y="330"/>
                </a:cxn>
                <a:cxn ang="0">
                  <a:pos x="1646" y="330"/>
                </a:cxn>
                <a:cxn ang="0">
                  <a:pos x="1596" y="193"/>
                </a:cxn>
                <a:cxn ang="0">
                  <a:pos x="1527" y="56"/>
                </a:cxn>
                <a:cxn ang="0">
                  <a:pos x="1533" y="31"/>
                </a:cxn>
                <a:cxn ang="0">
                  <a:pos x="1539" y="6"/>
                </a:cxn>
              </a:cxnLst>
              <a:rect l="0" t="0" r="r" b="b"/>
              <a:pathLst>
                <a:path w="1697" h="835">
                  <a:moveTo>
                    <a:pt x="1546" y="0"/>
                  </a:moveTo>
                  <a:lnTo>
                    <a:pt x="1552" y="25"/>
                  </a:lnTo>
                  <a:lnTo>
                    <a:pt x="1558" y="43"/>
                  </a:lnTo>
                  <a:lnTo>
                    <a:pt x="1571" y="68"/>
                  </a:lnTo>
                  <a:lnTo>
                    <a:pt x="1583" y="87"/>
                  </a:lnTo>
                  <a:lnTo>
                    <a:pt x="1596" y="106"/>
                  </a:lnTo>
                  <a:lnTo>
                    <a:pt x="1609" y="124"/>
                  </a:lnTo>
                  <a:lnTo>
                    <a:pt x="1621" y="149"/>
                  </a:lnTo>
                  <a:lnTo>
                    <a:pt x="1634" y="168"/>
                  </a:lnTo>
                  <a:lnTo>
                    <a:pt x="1646" y="187"/>
                  </a:lnTo>
                  <a:lnTo>
                    <a:pt x="1659" y="205"/>
                  </a:lnTo>
                  <a:lnTo>
                    <a:pt x="1671" y="224"/>
                  </a:lnTo>
                  <a:lnTo>
                    <a:pt x="1678" y="237"/>
                  </a:lnTo>
                  <a:lnTo>
                    <a:pt x="1684" y="255"/>
                  </a:lnTo>
                  <a:lnTo>
                    <a:pt x="1690" y="274"/>
                  </a:lnTo>
                  <a:lnTo>
                    <a:pt x="1697" y="286"/>
                  </a:lnTo>
                  <a:lnTo>
                    <a:pt x="1697" y="299"/>
                  </a:lnTo>
                  <a:lnTo>
                    <a:pt x="1684" y="324"/>
                  </a:lnTo>
                  <a:lnTo>
                    <a:pt x="1671" y="343"/>
                  </a:lnTo>
                  <a:lnTo>
                    <a:pt x="1659" y="361"/>
                  </a:lnTo>
                  <a:lnTo>
                    <a:pt x="1646" y="374"/>
                  </a:lnTo>
                  <a:lnTo>
                    <a:pt x="1627" y="386"/>
                  </a:lnTo>
                  <a:lnTo>
                    <a:pt x="1615" y="392"/>
                  </a:lnTo>
                  <a:lnTo>
                    <a:pt x="1596" y="399"/>
                  </a:lnTo>
                  <a:lnTo>
                    <a:pt x="1577" y="399"/>
                  </a:lnTo>
                  <a:lnTo>
                    <a:pt x="1565" y="399"/>
                  </a:lnTo>
                  <a:lnTo>
                    <a:pt x="1546" y="399"/>
                  </a:lnTo>
                  <a:lnTo>
                    <a:pt x="1533" y="392"/>
                  </a:lnTo>
                  <a:lnTo>
                    <a:pt x="1521" y="380"/>
                  </a:lnTo>
                  <a:lnTo>
                    <a:pt x="1508" y="374"/>
                  </a:lnTo>
                  <a:lnTo>
                    <a:pt x="1502" y="367"/>
                  </a:lnTo>
                  <a:lnTo>
                    <a:pt x="1495" y="355"/>
                  </a:lnTo>
                  <a:lnTo>
                    <a:pt x="1495" y="343"/>
                  </a:lnTo>
                  <a:lnTo>
                    <a:pt x="1477" y="361"/>
                  </a:lnTo>
                  <a:lnTo>
                    <a:pt x="1464" y="374"/>
                  </a:lnTo>
                  <a:lnTo>
                    <a:pt x="1452" y="386"/>
                  </a:lnTo>
                  <a:lnTo>
                    <a:pt x="1439" y="399"/>
                  </a:lnTo>
                  <a:lnTo>
                    <a:pt x="1426" y="405"/>
                  </a:lnTo>
                  <a:lnTo>
                    <a:pt x="1414" y="411"/>
                  </a:lnTo>
                  <a:lnTo>
                    <a:pt x="1401" y="417"/>
                  </a:lnTo>
                  <a:lnTo>
                    <a:pt x="1395" y="417"/>
                  </a:lnTo>
                  <a:lnTo>
                    <a:pt x="1382" y="417"/>
                  </a:lnTo>
                  <a:lnTo>
                    <a:pt x="1370" y="417"/>
                  </a:lnTo>
                  <a:lnTo>
                    <a:pt x="1357" y="411"/>
                  </a:lnTo>
                  <a:lnTo>
                    <a:pt x="1351" y="405"/>
                  </a:lnTo>
                  <a:lnTo>
                    <a:pt x="1338" y="399"/>
                  </a:lnTo>
                  <a:lnTo>
                    <a:pt x="1332" y="392"/>
                  </a:lnTo>
                  <a:lnTo>
                    <a:pt x="1320" y="386"/>
                  </a:lnTo>
                  <a:lnTo>
                    <a:pt x="1313" y="380"/>
                  </a:lnTo>
                  <a:lnTo>
                    <a:pt x="1282" y="405"/>
                  </a:lnTo>
                  <a:lnTo>
                    <a:pt x="1250" y="424"/>
                  </a:lnTo>
                  <a:lnTo>
                    <a:pt x="1225" y="430"/>
                  </a:lnTo>
                  <a:lnTo>
                    <a:pt x="1206" y="436"/>
                  </a:lnTo>
                  <a:lnTo>
                    <a:pt x="1188" y="436"/>
                  </a:lnTo>
                  <a:lnTo>
                    <a:pt x="1169" y="430"/>
                  </a:lnTo>
                  <a:lnTo>
                    <a:pt x="1150" y="424"/>
                  </a:lnTo>
                  <a:lnTo>
                    <a:pt x="1137" y="411"/>
                  </a:lnTo>
                  <a:lnTo>
                    <a:pt x="1131" y="399"/>
                  </a:lnTo>
                  <a:lnTo>
                    <a:pt x="1118" y="380"/>
                  </a:lnTo>
                  <a:lnTo>
                    <a:pt x="1106" y="367"/>
                  </a:lnTo>
                  <a:lnTo>
                    <a:pt x="1100" y="355"/>
                  </a:lnTo>
                  <a:lnTo>
                    <a:pt x="1093" y="343"/>
                  </a:lnTo>
                  <a:lnTo>
                    <a:pt x="1087" y="336"/>
                  </a:lnTo>
                  <a:lnTo>
                    <a:pt x="1081" y="330"/>
                  </a:lnTo>
                  <a:lnTo>
                    <a:pt x="1068" y="330"/>
                  </a:lnTo>
                  <a:lnTo>
                    <a:pt x="1049" y="330"/>
                  </a:lnTo>
                  <a:lnTo>
                    <a:pt x="1030" y="336"/>
                  </a:lnTo>
                  <a:lnTo>
                    <a:pt x="1012" y="349"/>
                  </a:lnTo>
                  <a:lnTo>
                    <a:pt x="999" y="361"/>
                  </a:lnTo>
                  <a:lnTo>
                    <a:pt x="993" y="374"/>
                  </a:lnTo>
                  <a:lnTo>
                    <a:pt x="993" y="386"/>
                  </a:lnTo>
                  <a:lnTo>
                    <a:pt x="993" y="405"/>
                  </a:lnTo>
                  <a:lnTo>
                    <a:pt x="999" y="424"/>
                  </a:lnTo>
                  <a:lnTo>
                    <a:pt x="1005" y="442"/>
                  </a:lnTo>
                  <a:lnTo>
                    <a:pt x="1018" y="461"/>
                  </a:lnTo>
                  <a:lnTo>
                    <a:pt x="1030" y="473"/>
                  </a:lnTo>
                  <a:lnTo>
                    <a:pt x="1049" y="492"/>
                  </a:lnTo>
                  <a:lnTo>
                    <a:pt x="1074" y="511"/>
                  </a:lnTo>
                  <a:lnTo>
                    <a:pt x="1100" y="523"/>
                  </a:lnTo>
                  <a:lnTo>
                    <a:pt x="1125" y="536"/>
                  </a:lnTo>
                  <a:lnTo>
                    <a:pt x="1156" y="548"/>
                  </a:lnTo>
                  <a:lnTo>
                    <a:pt x="1156" y="548"/>
                  </a:lnTo>
                  <a:lnTo>
                    <a:pt x="1156" y="555"/>
                  </a:lnTo>
                  <a:lnTo>
                    <a:pt x="1156" y="555"/>
                  </a:lnTo>
                  <a:lnTo>
                    <a:pt x="1156" y="561"/>
                  </a:lnTo>
                  <a:lnTo>
                    <a:pt x="1150" y="561"/>
                  </a:lnTo>
                  <a:lnTo>
                    <a:pt x="1150" y="567"/>
                  </a:lnTo>
                  <a:lnTo>
                    <a:pt x="1150" y="567"/>
                  </a:lnTo>
                  <a:lnTo>
                    <a:pt x="1150" y="573"/>
                  </a:lnTo>
                  <a:lnTo>
                    <a:pt x="1150" y="579"/>
                  </a:lnTo>
                  <a:lnTo>
                    <a:pt x="1150" y="586"/>
                  </a:lnTo>
                  <a:lnTo>
                    <a:pt x="1144" y="586"/>
                  </a:lnTo>
                  <a:lnTo>
                    <a:pt x="1144" y="592"/>
                  </a:lnTo>
                  <a:lnTo>
                    <a:pt x="1144" y="592"/>
                  </a:lnTo>
                  <a:lnTo>
                    <a:pt x="1137" y="598"/>
                  </a:lnTo>
                  <a:lnTo>
                    <a:pt x="1131" y="604"/>
                  </a:lnTo>
                  <a:lnTo>
                    <a:pt x="1125" y="611"/>
                  </a:lnTo>
                  <a:lnTo>
                    <a:pt x="1081" y="592"/>
                  </a:lnTo>
                  <a:lnTo>
                    <a:pt x="1043" y="586"/>
                  </a:lnTo>
                  <a:lnTo>
                    <a:pt x="999" y="586"/>
                  </a:lnTo>
                  <a:lnTo>
                    <a:pt x="961" y="592"/>
                  </a:lnTo>
                  <a:lnTo>
                    <a:pt x="924" y="604"/>
                  </a:lnTo>
                  <a:lnTo>
                    <a:pt x="886" y="623"/>
                  </a:lnTo>
                  <a:lnTo>
                    <a:pt x="848" y="642"/>
                  </a:lnTo>
                  <a:lnTo>
                    <a:pt x="811" y="667"/>
                  </a:lnTo>
                  <a:lnTo>
                    <a:pt x="779" y="692"/>
                  </a:lnTo>
                  <a:lnTo>
                    <a:pt x="748" y="717"/>
                  </a:lnTo>
                  <a:lnTo>
                    <a:pt x="716" y="742"/>
                  </a:lnTo>
                  <a:lnTo>
                    <a:pt x="685" y="766"/>
                  </a:lnTo>
                  <a:lnTo>
                    <a:pt x="647" y="791"/>
                  </a:lnTo>
                  <a:lnTo>
                    <a:pt x="616" y="810"/>
                  </a:lnTo>
                  <a:lnTo>
                    <a:pt x="584" y="823"/>
                  </a:lnTo>
                  <a:lnTo>
                    <a:pt x="553" y="829"/>
                  </a:lnTo>
                  <a:lnTo>
                    <a:pt x="534" y="835"/>
                  </a:lnTo>
                  <a:lnTo>
                    <a:pt x="521" y="829"/>
                  </a:lnTo>
                  <a:lnTo>
                    <a:pt x="503" y="823"/>
                  </a:lnTo>
                  <a:lnTo>
                    <a:pt x="490" y="816"/>
                  </a:lnTo>
                  <a:lnTo>
                    <a:pt x="477" y="804"/>
                  </a:lnTo>
                  <a:lnTo>
                    <a:pt x="465" y="785"/>
                  </a:lnTo>
                  <a:lnTo>
                    <a:pt x="452" y="766"/>
                  </a:lnTo>
                  <a:lnTo>
                    <a:pt x="446" y="748"/>
                  </a:lnTo>
                  <a:lnTo>
                    <a:pt x="446" y="723"/>
                  </a:lnTo>
                  <a:lnTo>
                    <a:pt x="446" y="698"/>
                  </a:lnTo>
                  <a:lnTo>
                    <a:pt x="452" y="673"/>
                  </a:lnTo>
                  <a:lnTo>
                    <a:pt x="465" y="642"/>
                  </a:lnTo>
                  <a:lnTo>
                    <a:pt x="477" y="611"/>
                  </a:lnTo>
                  <a:lnTo>
                    <a:pt x="496" y="579"/>
                  </a:lnTo>
                  <a:lnTo>
                    <a:pt x="521" y="548"/>
                  </a:lnTo>
                  <a:lnTo>
                    <a:pt x="553" y="517"/>
                  </a:lnTo>
                  <a:lnTo>
                    <a:pt x="553" y="511"/>
                  </a:lnTo>
                  <a:lnTo>
                    <a:pt x="547" y="505"/>
                  </a:lnTo>
                  <a:lnTo>
                    <a:pt x="547" y="498"/>
                  </a:lnTo>
                  <a:lnTo>
                    <a:pt x="540" y="492"/>
                  </a:lnTo>
                  <a:lnTo>
                    <a:pt x="540" y="492"/>
                  </a:lnTo>
                  <a:lnTo>
                    <a:pt x="534" y="486"/>
                  </a:lnTo>
                  <a:lnTo>
                    <a:pt x="534" y="480"/>
                  </a:lnTo>
                  <a:lnTo>
                    <a:pt x="528" y="480"/>
                  </a:lnTo>
                  <a:lnTo>
                    <a:pt x="528" y="473"/>
                  </a:lnTo>
                  <a:lnTo>
                    <a:pt x="528" y="467"/>
                  </a:lnTo>
                  <a:lnTo>
                    <a:pt x="521" y="461"/>
                  </a:lnTo>
                  <a:lnTo>
                    <a:pt x="521" y="455"/>
                  </a:lnTo>
                  <a:lnTo>
                    <a:pt x="515" y="449"/>
                  </a:lnTo>
                  <a:lnTo>
                    <a:pt x="509" y="442"/>
                  </a:lnTo>
                  <a:lnTo>
                    <a:pt x="509" y="430"/>
                  </a:lnTo>
                  <a:lnTo>
                    <a:pt x="503" y="424"/>
                  </a:lnTo>
                  <a:lnTo>
                    <a:pt x="496" y="430"/>
                  </a:lnTo>
                  <a:lnTo>
                    <a:pt x="496" y="436"/>
                  </a:lnTo>
                  <a:lnTo>
                    <a:pt x="496" y="449"/>
                  </a:lnTo>
                  <a:lnTo>
                    <a:pt x="490" y="461"/>
                  </a:lnTo>
                  <a:lnTo>
                    <a:pt x="484" y="480"/>
                  </a:lnTo>
                  <a:lnTo>
                    <a:pt x="477" y="492"/>
                  </a:lnTo>
                  <a:lnTo>
                    <a:pt x="465" y="505"/>
                  </a:lnTo>
                  <a:lnTo>
                    <a:pt x="459" y="517"/>
                  </a:lnTo>
                  <a:lnTo>
                    <a:pt x="446" y="536"/>
                  </a:lnTo>
                  <a:lnTo>
                    <a:pt x="433" y="548"/>
                  </a:lnTo>
                  <a:lnTo>
                    <a:pt x="421" y="561"/>
                  </a:lnTo>
                  <a:lnTo>
                    <a:pt x="408" y="567"/>
                  </a:lnTo>
                  <a:lnTo>
                    <a:pt x="389" y="579"/>
                  </a:lnTo>
                  <a:lnTo>
                    <a:pt x="371" y="586"/>
                  </a:lnTo>
                  <a:lnTo>
                    <a:pt x="352" y="586"/>
                  </a:lnTo>
                  <a:lnTo>
                    <a:pt x="333" y="586"/>
                  </a:lnTo>
                  <a:lnTo>
                    <a:pt x="308" y="579"/>
                  </a:lnTo>
                  <a:lnTo>
                    <a:pt x="289" y="573"/>
                  </a:lnTo>
                  <a:lnTo>
                    <a:pt x="270" y="561"/>
                  </a:lnTo>
                  <a:lnTo>
                    <a:pt x="258" y="548"/>
                  </a:lnTo>
                  <a:lnTo>
                    <a:pt x="245" y="536"/>
                  </a:lnTo>
                  <a:lnTo>
                    <a:pt x="239" y="517"/>
                  </a:lnTo>
                  <a:lnTo>
                    <a:pt x="226" y="505"/>
                  </a:lnTo>
                  <a:lnTo>
                    <a:pt x="220" y="486"/>
                  </a:lnTo>
                  <a:lnTo>
                    <a:pt x="220" y="467"/>
                  </a:lnTo>
                  <a:lnTo>
                    <a:pt x="214" y="442"/>
                  </a:lnTo>
                  <a:lnTo>
                    <a:pt x="214" y="424"/>
                  </a:lnTo>
                  <a:lnTo>
                    <a:pt x="214" y="399"/>
                  </a:lnTo>
                  <a:lnTo>
                    <a:pt x="214" y="380"/>
                  </a:lnTo>
                  <a:lnTo>
                    <a:pt x="214" y="355"/>
                  </a:lnTo>
                  <a:lnTo>
                    <a:pt x="220" y="330"/>
                  </a:lnTo>
                  <a:lnTo>
                    <a:pt x="220" y="305"/>
                  </a:lnTo>
                  <a:lnTo>
                    <a:pt x="214" y="311"/>
                  </a:lnTo>
                  <a:lnTo>
                    <a:pt x="207" y="324"/>
                  </a:lnTo>
                  <a:lnTo>
                    <a:pt x="201" y="336"/>
                  </a:lnTo>
                  <a:lnTo>
                    <a:pt x="195" y="355"/>
                  </a:lnTo>
                  <a:lnTo>
                    <a:pt x="195" y="380"/>
                  </a:lnTo>
                  <a:lnTo>
                    <a:pt x="188" y="405"/>
                  </a:lnTo>
                  <a:lnTo>
                    <a:pt x="182" y="430"/>
                  </a:lnTo>
                  <a:lnTo>
                    <a:pt x="176" y="455"/>
                  </a:lnTo>
                  <a:lnTo>
                    <a:pt x="170" y="486"/>
                  </a:lnTo>
                  <a:lnTo>
                    <a:pt x="163" y="511"/>
                  </a:lnTo>
                  <a:lnTo>
                    <a:pt x="157" y="536"/>
                  </a:lnTo>
                  <a:lnTo>
                    <a:pt x="151" y="561"/>
                  </a:lnTo>
                  <a:lnTo>
                    <a:pt x="138" y="579"/>
                  </a:lnTo>
                  <a:lnTo>
                    <a:pt x="126" y="592"/>
                  </a:lnTo>
                  <a:lnTo>
                    <a:pt x="113" y="604"/>
                  </a:lnTo>
                  <a:lnTo>
                    <a:pt x="100" y="611"/>
                  </a:lnTo>
                  <a:lnTo>
                    <a:pt x="88" y="604"/>
                  </a:lnTo>
                  <a:lnTo>
                    <a:pt x="69" y="604"/>
                  </a:lnTo>
                  <a:lnTo>
                    <a:pt x="56" y="598"/>
                  </a:lnTo>
                  <a:lnTo>
                    <a:pt x="50" y="586"/>
                  </a:lnTo>
                  <a:lnTo>
                    <a:pt x="38" y="573"/>
                  </a:lnTo>
                  <a:lnTo>
                    <a:pt x="25" y="561"/>
                  </a:lnTo>
                  <a:lnTo>
                    <a:pt x="19" y="548"/>
                  </a:lnTo>
                  <a:lnTo>
                    <a:pt x="12" y="530"/>
                  </a:lnTo>
                  <a:lnTo>
                    <a:pt x="6" y="511"/>
                  </a:lnTo>
                  <a:lnTo>
                    <a:pt x="0" y="492"/>
                  </a:lnTo>
                  <a:lnTo>
                    <a:pt x="0" y="473"/>
                  </a:lnTo>
                  <a:lnTo>
                    <a:pt x="0" y="449"/>
                  </a:lnTo>
                  <a:lnTo>
                    <a:pt x="0" y="430"/>
                  </a:lnTo>
                  <a:lnTo>
                    <a:pt x="0" y="405"/>
                  </a:lnTo>
                  <a:lnTo>
                    <a:pt x="6" y="380"/>
                  </a:lnTo>
                  <a:lnTo>
                    <a:pt x="12" y="361"/>
                  </a:lnTo>
                  <a:lnTo>
                    <a:pt x="19" y="367"/>
                  </a:lnTo>
                  <a:lnTo>
                    <a:pt x="19" y="374"/>
                  </a:lnTo>
                  <a:lnTo>
                    <a:pt x="19" y="380"/>
                  </a:lnTo>
                  <a:lnTo>
                    <a:pt x="19" y="399"/>
                  </a:lnTo>
                  <a:lnTo>
                    <a:pt x="19" y="411"/>
                  </a:lnTo>
                  <a:lnTo>
                    <a:pt x="25" y="430"/>
                  </a:lnTo>
                  <a:lnTo>
                    <a:pt x="25" y="442"/>
                  </a:lnTo>
                  <a:lnTo>
                    <a:pt x="31" y="461"/>
                  </a:lnTo>
                  <a:lnTo>
                    <a:pt x="38" y="480"/>
                  </a:lnTo>
                  <a:lnTo>
                    <a:pt x="38" y="492"/>
                  </a:lnTo>
                  <a:lnTo>
                    <a:pt x="50" y="511"/>
                  </a:lnTo>
                  <a:lnTo>
                    <a:pt x="56" y="523"/>
                  </a:lnTo>
                  <a:lnTo>
                    <a:pt x="63" y="536"/>
                  </a:lnTo>
                  <a:lnTo>
                    <a:pt x="75" y="542"/>
                  </a:lnTo>
                  <a:lnTo>
                    <a:pt x="94" y="548"/>
                  </a:lnTo>
                  <a:lnTo>
                    <a:pt x="107" y="555"/>
                  </a:lnTo>
                  <a:lnTo>
                    <a:pt x="119" y="555"/>
                  </a:lnTo>
                  <a:lnTo>
                    <a:pt x="132" y="542"/>
                  </a:lnTo>
                  <a:lnTo>
                    <a:pt x="138" y="530"/>
                  </a:lnTo>
                  <a:lnTo>
                    <a:pt x="144" y="511"/>
                  </a:lnTo>
                  <a:lnTo>
                    <a:pt x="151" y="486"/>
                  </a:lnTo>
                  <a:lnTo>
                    <a:pt x="157" y="461"/>
                  </a:lnTo>
                  <a:lnTo>
                    <a:pt x="163" y="430"/>
                  </a:lnTo>
                  <a:lnTo>
                    <a:pt x="170" y="405"/>
                  </a:lnTo>
                  <a:lnTo>
                    <a:pt x="176" y="374"/>
                  </a:lnTo>
                  <a:lnTo>
                    <a:pt x="182" y="349"/>
                  </a:lnTo>
                  <a:lnTo>
                    <a:pt x="188" y="324"/>
                  </a:lnTo>
                  <a:lnTo>
                    <a:pt x="195" y="299"/>
                  </a:lnTo>
                  <a:lnTo>
                    <a:pt x="201" y="274"/>
                  </a:lnTo>
                  <a:lnTo>
                    <a:pt x="214" y="262"/>
                  </a:lnTo>
                  <a:lnTo>
                    <a:pt x="226" y="249"/>
                  </a:lnTo>
                  <a:lnTo>
                    <a:pt x="245" y="243"/>
                  </a:lnTo>
                  <a:lnTo>
                    <a:pt x="245" y="255"/>
                  </a:lnTo>
                  <a:lnTo>
                    <a:pt x="251" y="268"/>
                  </a:lnTo>
                  <a:lnTo>
                    <a:pt x="251" y="280"/>
                  </a:lnTo>
                  <a:lnTo>
                    <a:pt x="251" y="299"/>
                  </a:lnTo>
                  <a:lnTo>
                    <a:pt x="245" y="318"/>
                  </a:lnTo>
                  <a:lnTo>
                    <a:pt x="245" y="336"/>
                  </a:lnTo>
                  <a:lnTo>
                    <a:pt x="245" y="361"/>
                  </a:lnTo>
                  <a:lnTo>
                    <a:pt x="245" y="380"/>
                  </a:lnTo>
                  <a:lnTo>
                    <a:pt x="245" y="405"/>
                  </a:lnTo>
                  <a:lnTo>
                    <a:pt x="245" y="424"/>
                  </a:lnTo>
                  <a:lnTo>
                    <a:pt x="245" y="442"/>
                  </a:lnTo>
                  <a:lnTo>
                    <a:pt x="251" y="467"/>
                  </a:lnTo>
                  <a:lnTo>
                    <a:pt x="258" y="480"/>
                  </a:lnTo>
                  <a:lnTo>
                    <a:pt x="270" y="498"/>
                  </a:lnTo>
                  <a:lnTo>
                    <a:pt x="283" y="505"/>
                  </a:lnTo>
                  <a:lnTo>
                    <a:pt x="302" y="517"/>
                  </a:lnTo>
                  <a:lnTo>
                    <a:pt x="308" y="517"/>
                  </a:lnTo>
                  <a:lnTo>
                    <a:pt x="320" y="517"/>
                  </a:lnTo>
                  <a:lnTo>
                    <a:pt x="339" y="517"/>
                  </a:lnTo>
                  <a:lnTo>
                    <a:pt x="358" y="517"/>
                  </a:lnTo>
                  <a:lnTo>
                    <a:pt x="377" y="511"/>
                  </a:lnTo>
                  <a:lnTo>
                    <a:pt x="396" y="505"/>
                  </a:lnTo>
                  <a:lnTo>
                    <a:pt x="421" y="498"/>
                  </a:lnTo>
                  <a:lnTo>
                    <a:pt x="440" y="486"/>
                  </a:lnTo>
                  <a:lnTo>
                    <a:pt x="459" y="467"/>
                  </a:lnTo>
                  <a:lnTo>
                    <a:pt x="471" y="449"/>
                  </a:lnTo>
                  <a:lnTo>
                    <a:pt x="484" y="424"/>
                  </a:lnTo>
                  <a:lnTo>
                    <a:pt x="484" y="392"/>
                  </a:lnTo>
                  <a:lnTo>
                    <a:pt x="484" y="355"/>
                  </a:lnTo>
                  <a:lnTo>
                    <a:pt x="477" y="311"/>
                  </a:lnTo>
                  <a:lnTo>
                    <a:pt x="459" y="262"/>
                  </a:lnTo>
                  <a:lnTo>
                    <a:pt x="440" y="205"/>
                  </a:lnTo>
                  <a:lnTo>
                    <a:pt x="433" y="205"/>
                  </a:lnTo>
                  <a:lnTo>
                    <a:pt x="433" y="199"/>
                  </a:lnTo>
                  <a:lnTo>
                    <a:pt x="433" y="199"/>
                  </a:lnTo>
                  <a:lnTo>
                    <a:pt x="433" y="199"/>
                  </a:lnTo>
                  <a:lnTo>
                    <a:pt x="433" y="193"/>
                  </a:lnTo>
                  <a:lnTo>
                    <a:pt x="433" y="193"/>
                  </a:lnTo>
                  <a:lnTo>
                    <a:pt x="440" y="187"/>
                  </a:lnTo>
                  <a:lnTo>
                    <a:pt x="440" y="187"/>
                  </a:lnTo>
                  <a:lnTo>
                    <a:pt x="440" y="180"/>
                  </a:lnTo>
                  <a:lnTo>
                    <a:pt x="446" y="180"/>
                  </a:lnTo>
                  <a:lnTo>
                    <a:pt x="446" y="174"/>
                  </a:lnTo>
                  <a:lnTo>
                    <a:pt x="446" y="174"/>
                  </a:lnTo>
                  <a:lnTo>
                    <a:pt x="452" y="174"/>
                  </a:lnTo>
                  <a:lnTo>
                    <a:pt x="452" y="174"/>
                  </a:lnTo>
                  <a:lnTo>
                    <a:pt x="452" y="168"/>
                  </a:lnTo>
                  <a:lnTo>
                    <a:pt x="459" y="168"/>
                  </a:lnTo>
                  <a:lnTo>
                    <a:pt x="471" y="193"/>
                  </a:lnTo>
                  <a:lnTo>
                    <a:pt x="484" y="224"/>
                  </a:lnTo>
                  <a:lnTo>
                    <a:pt x="490" y="249"/>
                  </a:lnTo>
                  <a:lnTo>
                    <a:pt x="503" y="274"/>
                  </a:lnTo>
                  <a:lnTo>
                    <a:pt x="509" y="305"/>
                  </a:lnTo>
                  <a:lnTo>
                    <a:pt x="515" y="330"/>
                  </a:lnTo>
                  <a:lnTo>
                    <a:pt x="521" y="355"/>
                  </a:lnTo>
                  <a:lnTo>
                    <a:pt x="528" y="380"/>
                  </a:lnTo>
                  <a:lnTo>
                    <a:pt x="540" y="399"/>
                  </a:lnTo>
                  <a:lnTo>
                    <a:pt x="547" y="424"/>
                  </a:lnTo>
                  <a:lnTo>
                    <a:pt x="559" y="436"/>
                  </a:lnTo>
                  <a:lnTo>
                    <a:pt x="572" y="455"/>
                  </a:lnTo>
                  <a:lnTo>
                    <a:pt x="584" y="467"/>
                  </a:lnTo>
                  <a:lnTo>
                    <a:pt x="603" y="480"/>
                  </a:lnTo>
                  <a:lnTo>
                    <a:pt x="628" y="480"/>
                  </a:lnTo>
                  <a:lnTo>
                    <a:pt x="653" y="486"/>
                  </a:lnTo>
                  <a:lnTo>
                    <a:pt x="653" y="480"/>
                  </a:lnTo>
                  <a:lnTo>
                    <a:pt x="660" y="480"/>
                  </a:lnTo>
                  <a:lnTo>
                    <a:pt x="660" y="480"/>
                  </a:lnTo>
                  <a:lnTo>
                    <a:pt x="666" y="480"/>
                  </a:lnTo>
                  <a:lnTo>
                    <a:pt x="672" y="473"/>
                  </a:lnTo>
                  <a:lnTo>
                    <a:pt x="679" y="473"/>
                  </a:lnTo>
                  <a:lnTo>
                    <a:pt x="691" y="467"/>
                  </a:lnTo>
                  <a:lnTo>
                    <a:pt x="697" y="467"/>
                  </a:lnTo>
                  <a:lnTo>
                    <a:pt x="704" y="461"/>
                  </a:lnTo>
                  <a:lnTo>
                    <a:pt x="710" y="455"/>
                  </a:lnTo>
                  <a:lnTo>
                    <a:pt x="716" y="449"/>
                  </a:lnTo>
                  <a:lnTo>
                    <a:pt x="716" y="442"/>
                  </a:lnTo>
                  <a:lnTo>
                    <a:pt x="723" y="442"/>
                  </a:lnTo>
                  <a:lnTo>
                    <a:pt x="723" y="436"/>
                  </a:lnTo>
                  <a:lnTo>
                    <a:pt x="723" y="430"/>
                  </a:lnTo>
                  <a:lnTo>
                    <a:pt x="723" y="424"/>
                  </a:lnTo>
                  <a:lnTo>
                    <a:pt x="704" y="367"/>
                  </a:lnTo>
                  <a:lnTo>
                    <a:pt x="685" y="318"/>
                  </a:lnTo>
                  <a:lnTo>
                    <a:pt x="666" y="280"/>
                  </a:lnTo>
                  <a:lnTo>
                    <a:pt x="653" y="255"/>
                  </a:lnTo>
                  <a:lnTo>
                    <a:pt x="641" y="230"/>
                  </a:lnTo>
                  <a:lnTo>
                    <a:pt x="635" y="218"/>
                  </a:lnTo>
                  <a:lnTo>
                    <a:pt x="628" y="205"/>
                  </a:lnTo>
                  <a:lnTo>
                    <a:pt x="622" y="199"/>
                  </a:lnTo>
                  <a:lnTo>
                    <a:pt x="616" y="193"/>
                  </a:lnTo>
                  <a:lnTo>
                    <a:pt x="616" y="193"/>
                  </a:lnTo>
                  <a:lnTo>
                    <a:pt x="616" y="187"/>
                  </a:lnTo>
                  <a:lnTo>
                    <a:pt x="622" y="187"/>
                  </a:lnTo>
                  <a:lnTo>
                    <a:pt x="622" y="180"/>
                  </a:lnTo>
                  <a:lnTo>
                    <a:pt x="628" y="174"/>
                  </a:lnTo>
                  <a:lnTo>
                    <a:pt x="628" y="162"/>
                  </a:lnTo>
                  <a:lnTo>
                    <a:pt x="635" y="143"/>
                  </a:lnTo>
                  <a:lnTo>
                    <a:pt x="641" y="156"/>
                  </a:lnTo>
                  <a:lnTo>
                    <a:pt x="647" y="174"/>
                  </a:lnTo>
                  <a:lnTo>
                    <a:pt x="660" y="187"/>
                  </a:lnTo>
                  <a:lnTo>
                    <a:pt x="666" y="205"/>
                  </a:lnTo>
                  <a:lnTo>
                    <a:pt x="679" y="224"/>
                  </a:lnTo>
                  <a:lnTo>
                    <a:pt x="691" y="243"/>
                  </a:lnTo>
                  <a:lnTo>
                    <a:pt x="697" y="268"/>
                  </a:lnTo>
                  <a:lnTo>
                    <a:pt x="710" y="286"/>
                  </a:lnTo>
                  <a:lnTo>
                    <a:pt x="723" y="305"/>
                  </a:lnTo>
                  <a:lnTo>
                    <a:pt x="729" y="324"/>
                  </a:lnTo>
                  <a:lnTo>
                    <a:pt x="741" y="343"/>
                  </a:lnTo>
                  <a:lnTo>
                    <a:pt x="748" y="361"/>
                  </a:lnTo>
                  <a:lnTo>
                    <a:pt x="748" y="380"/>
                  </a:lnTo>
                  <a:lnTo>
                    <a:pt x="754" y="392"/>
                  </a:lnTo>
                  <a:lnTo>
                    <a:pt x="760" y="405"/>
                  </a:lnTo>
                  <a:lnTo>
                    <a:pt x="760" y="411"/>
                  </a:lnTo>
                  <a:lnTo>
                    <a:pt x="760" y="430"/>
                  </a:lnTo>
                  <a:lnTo>
                    <a:pt x="754" y="449"/>
                  </a:lnTo>
                  <a:lnTo>
                    <a:pt x="748" y="467"/>
                  </a:lnTo>
                  <a:lnTo>
                    <a:pt x="741" y="480"/>
                  </a:lnTo>
                  <a:lnTo>
                    <a:pt x="729" y="498"/>
                  </a:lnTo>
                  <a:lnTo>
                    <a:pt x="716" y="511"/>
                  </a:lnTo>
                  <a:lnTo>
                    <a:pt x="704" y="523"/>
                  </a:lnTo>
                  <a:lnTo>
                    <a:pt x="691" y="530"/>
                  </a:lnTo>
                  <a:lnTo>
                    <a:pt x="672" y="542"/>
                  </a:lnTo>
                  <a:lnTo>
                    <a:pt x="653" y="548"/>
                  </a:lnTo>
                  <a:lnTo>
                    <a:pt x="641" y="548"/>
                  </a:lnTo>
                  <a:lnTo>
                    <a:pt x="622" y="548"/>
                  </a:lnTo>
                  <a:lnTo>
                    <a:pt x="603" y="548"/>
                  </a:lnTo>
                  <a:lnTo>
                    <a:pt x="591" y="542"/>
                  </a:lnTo>
                  <a:lnTo>
                    <a:pt x="578" y="536"/>
                  </a:lnTo>
                  <a:lnTo>
                    <a:pt x="559" y="523"/>
                  </a:lnTo>
                  <a:lnTo>
                    <a:pt x="553" y="530"/>
                  </a:lnTo>
                  <a:lnTo>
                    <a:pt x="547" y="542"/>
                  </a:lnTo>
                  <a:lnTo>
                    <a:pt x="534" y="555"/>
                  </a:lnTo>
                  <a:lnTo>
                    <a:pt x="521" y="573"/>
                  </a:lnTo>
                  <a:lnTo>
                    <a:pt x="503" y="586"/>
                  </a:lnTo>
                  <a:lnTo>
                    <a:pt x="496" y="611"/>
                  </a:lnTo>
                  <a:lnTo>
                    <a:pt x="484" y="629"/>
                  </a:lnTo>
                  <a:lnTo>
                    <a:pt x="471" y="648"/>
                  </a:lnTo>
                  <a:lnTo>
                    <a:pt x="465" y="673"/>
                  </a:lnTo>
                  <a:lnTo>
                    <a:pt x="459" y="692"/>
                  </a:lnTo>
                  <a:lnTo>
                    <a:pt x="465" y="710"/>
                  </a:lnTo>
                  <a:lnTo>
                    <a:pt x="471" y="729"/>
                  </a:lnTo>
                  <a:lnTo>
                    <a:pt x="484" y="742"/>
                  </a:lnTo>
                  <a:lnTo>
                    <a:pt x="496" y="754"/>
                  </a:lnTo>
                  <a:lnTo>
                    <a:pt x="528" y="766"/>
                  </a:lnTo>
                  <a:lnTo>
                    <a:pt x="559" y="773"/>
                  </a:lnTo>
                  <a:lnTo>
                    <a:pt x="572" y="766"/>
                  </a:lnTo>
                  <a:lnTo>
                    <a:pt x="591" y="760"/>
                  </a:lnTo>
                  <a:lnTo>
                    <a:pt x="616" y="748"/>
                  </a:lnTo>
                  <a:lnTo>
                    <a:pt x="635" y="735"/>
                  </a:lnTo>
                  <a:lnTo>
                    <a:pt x="660" y="717"/>
                  </a:lnTo>
                  <a:lnTo>
                    <a:pt x="691" y="698"/>
                  </a:lnTo>
                  <a:lnTo>
                    <a:pt x="716" y="673"/>
                  </a:lnTo>
                  <a:lnTo>
                    <a:pt x="748" y="654"/>
                  </a:lnTo>
                  <a:lnTo>
                    <a:pt x="779" y="629"/>
                  </a:lnTo>
                  <a:lnTo>
                    <a:pt x="804" y="611"/>
                  </a:lnTo>
                  <a:lnTo>
                    <a:pt x="836" y="586"/>
                  </a:lnTo>
                  <a:lnTo>
                    <a:pt x="867" y="567"/>
                  </a:lnTo>
                  <a:lnTo>
                    <a:pt x="899" y="548"/>
                  </a:lnTo>
                  <a:lnTo>
                    <a:pt x="924" y="536"/>
                  </a:lnTo>
                  <a:lnTo>
                    <a:pt x="949" y="530"/>
                  </a:lnTo>
                  <a:lnTo>
                    <a:pt x="974" y="523"/>
                  </a:lnTo>
                  <a:lnTo>
                    <a:pt x="968" y="505"/>
                  </a:lnTo>
                  <a:lnTo>
                    <a:pt x="961" y="486"/>
                  </a:lnTo>
                  <a:lnTo>
                    <a:pt x="961" y="461"/>
                  </a:lnTo>
                  <a:lnTo>
                    <a:pt x="961" y="442"/>
                  </a:lnTo>
                  <a:lnTo>
                    <a:pt x="961" y="424"/>
                  </a:lnTo>
                  <a:lnTo>
                    <a:pt x="968" y="399"/>
                  </a:lnTo>
                  <a:lnTo>
                    <a:pt x="974" y="380"/>
                  </a:lnTo>
                  <a:lnTo>
                    <a:pt x="980" y="361"/>
                  </a:lnTo>
                  <a:lnTo>
                    <a:pt x="993" y="336"/>
                  </a:lnTo>
                  <a:lnTo>
                    <a:pt x="999" y="324"/>
                  </a:lnTo>
                  <a:lnTo>
                    <a:pt x="1012" y="305"/>
                  </a:lnTo>
                  <a:lnTo>
                    <a:pt x="1024" y="293"/>
                  </a:lnTo>
                  <a:lnTo>
                    <a:pt x="1037" y="280"/>
                  </a:lnTo>
                  <a:lnTo>
                    <a:pt x="1056" y="268"/>
                  </a:lnTo>
                  <a:lnTo>
                    <a:pt x="1068" y="262"/>
                  </a:lnTo>
                  <a:lnTo>
                    <a:pt x="1087" y="255"/>
                  </a:lnTo>
                  <a:lnTo>
                    <a:pt x="1112" y="293"/>
                  </a:lnTo>
                  <a:lnTo>
                    <a:pt x="1131" y="324"/>
                  </a:lnTo>
                  <a:lnTo>
                    <a:pt x="1156" y="343"/>
                  </a:lnTo>
                  <a:lnTo>
                    <a:pt x="1181" y="355"/>
                  </a:lnTo>
                  <a:lnTo>
                    <a:pt x="1200" y="367"/>
                  </a:lnTo>
                  <a:lnTo>
                    <a:pt x="1219" y="367"/>
                  </a:lnTo>
                  <a:lnTo>
                    <a:pt x="1244" y="367"/>
                  </a:lnTo>
                  <a:lnTo>
                    <a:pt x="1257" y="361"/>
                  </a:lnTo>
                  <a:lnTo>
                    <a:pt x="1276" y="355"/>
                  </a:lnTo>
                  <a:lnTo>
                    <a:pt x="1294" y="349"/>
                  </a:lnTo>
                  <a:lnTo>
                    <a:pt x="1307" y="336"/>
                  </a:lnTo>
                  <a:lnTo>
                    <a:pt x="1313" y="330"/>
                  </a:lnTo>
                  <a:lnTo>
                    <a:pt x="1326" y="324"/>
                  </a:lnTo>
                  <a:lnTo>
                    <a:pt x="1332" y="311"/>
                  </a:lnTo>
                  <a:lnTo>
                    <a:pt x="1338" y="311"/>
                  </a:lnTo>
                  <a:lnTo>
                    <a:pt x="1338" y="305"/>
                  </a:lnTo>
                  <a:lnTo>
                    <a:pt x="1345" y="324"/>
                  </a:lnTo>
                  <a:lnTo>
                    <a:pt x="1351" y="330"/>
                  </a:lnTo>
                  <a:lnTo>
                    <a:pt x="1357" y="343"/>
                  </a:lnTo>
                  <a:lnTo>
                    <a:pt x="1370" y="349"/>
                  </a:lnTo>
                  <a:lnTo>
                    <a:pt x="1382" y="355"/>
                  </a:lnTo>
                  <a:lnTo>
                    <a:pt x="1395" y="355"/>
                  </a:lnTo>
                  <a:lnTo>
                    <a:pt x="1408" y="355"/>
                  </a:lnTo>
                  <a:lnTo>
                    <a:pt x="1420" y="355"/>
                  </a:lnTo>
                  <a:lnTo>
                    <a:pt x="1433" y="349"/>
                  </a:lnTo>
                  <a:lnTo>
                    <a:pt x="1445" y="343"/>
                  </a:lnTo>
                  <a:lnTo>
                    <a:pt x="1452" y="330"/>
                  </a:lnTo>
                  <a:lnTo>
                    <a:pt x="1464" y="324"/>
                  </a:lnTo>
                  <a:lnTo>
                    <a:pt x="1477" y="311"/>
                  </a:lnTo>
                  <a:lnTo>
                    <a:pt x="1489" y="299"/>
                  </a:lnTo>
                  <a:lnTo>
                    <a:pt x="1495" y="280"/>
                  </a:lnTo>
                  <a:lnTo>
                    <a:pt x="1502" y="268"/>
                  </a:lnTo>
                  <a:lnTo>
                    <a:pt x="1502" y="280"/>
                  </a:lnTo>
                  <a:lnTo>
                    <a:pt x="1508" y="293"/>
                  </a:lnTo>
                  <a:lnTo>
                    <a:pt x="1514" y="305"/>
                  </a:lnTo>
                  <a:lnTo>
                    <a:pt x="1521" y="311"/>
                  </a:lnTo>
                  <a:lnTo>
                    <a:pt x="1527" y="318"/>
                  </a:lnTo>
                  <a:lnTo>
                    <a:pt x="1539" y="324"/>
                  </a:lnTo>
                  <a:lnTo>
                    <a:pt x="1552" y="330"/>
                  </a:lnTo>
                  <a:lnTo>
                    <a:pt x="1558" y="330"/>
                  </a:lnTo>
                  <a:lnTo>
                    <a:pt x="1571" y="330"/>
                  </a:lnTo>
                  <a:lnTo>
                    <a:pt x="1583" y="330"/>
                  </a:lnTo>
                  <a:lnTo>
                    <a:pt x="1596" y="330"/>
                  </a:lnTo>
                  <a:lnTo>
                    <a:pt x="1609" y="330"/>
                  </a:lnTo>
                  <a:lnTo>
                    <a:pt x="1621" y="330"/>
                  </a:lnTo>
                  <a:lnTo>
                    <a:pt x="1634" y="330"/>
                  </a:lnTo>
                  <a:lnTo>
                    <a:pt x="1646" y="330"/>
                  </a:lnTo>
                  <a:lnTo>
                    <a:pt x="1653" y="330"/>
                  </a:lnTo>
                  <a:lnTo>
                    <a:pt x="1653" y="311"/>
                  </a:lnTo>
                  <a:lnTo>
                    <a:pt x="1646" y="293"/>
                  </a:lnTo>
                  <a:lnTo>
                    <a:pt x="1634" y="274"/>
                  </a:lnTo>
                  <a:lnTo>
                    <a:pt x="1627" y="249"/>
                  </a:lnTo>
                  <a:lnTo>
                    <a:pt x="1615" y="230"/>
                  </a:lnTo>
                  <a:lnTo>
                    <a:pt x="1602" y="212"/>
                  </a:lnTo>
                  <a:lnTo>
                    <a:pt x="1596" y="193"/>
                  </a:lnTo>
                  <a:lnTo>
                    <a:pt x="1583" y="174"/>
                  </a:lnTo>
                  <a:lnTo>
                    <a:pt x="1571" y="149"/>
                  </a:lnTo>
                  <a:lnTo>
                    <a:pt x="1558" y="131"/>
                  </a:lnTo>
                  <a:lnTo>
                    <a:pt x="1552" y="118"/>
                  </a:lnTo>
                  <a:lnTo>
                    <a:pt x="1546" y="99"/>
                  </a:lnTo>
                  <a:lnTo>
                    <a:pt x="1533" y="81"/>
                  </a:lnTo>
                  <a:lnTo>
                    <a:pt x="1527" y="68"/>
                  </a:lnTo>
                  <a:lnTo>
                    <a:pt x="1527" y="56"/>
                  </a:lnTo>
                  <a:lnTo>
                    <a:pt x="1527" y="43"/>
                  </a:lnTo>
                  <a:lnTo>
                    <a:pt x="1527" y="43"/>
                  </a:lnTo>
                  <a:lnTo>
                    <a:pt x="1527" y="43"/>
                  </a:lnTo>
                  <a:lnTo>
                    <a:pt x="1527" y="37"/>
                  </a:lnTo>
                  <a:lnTo>
                    <a:pt x="1527" y="37"/>
                  </a:lnTo>
                  <a:lnTo>
                    <a:pt x="1527" y="37"/>
                  </a:lnTo>
                  <a:lnTo>
                    <a:pt x="1527" y="31"/>
                  </a:lnTo>
                  <a:lnTo>
                    <a:pt x="1533" y="31"/>
                  </a:lnTo>
                  <a:lnTo>
                    <a:pt x="1533" y="25"/>
                  </a:lnTo>
                  <a:lnTo>
                    <a:pt x="1533" y="25"/>
                  </a:lnTo>
                  <a:lnTo>
                    <a:pt x="1539" y="18"/>
                  </a:lnTo>
                  <a:lnTo>
                    <a:pt x="1539" y="18"/>
                  </a:lnTo>
                  <a:lnTo>
                    <a:pt x="1539" y="18"/>
                  </a:lnTo>
                  <a:lnTo>
                    <a:pt x="1539" y="12"/>
                  </a:lnTo>
                  <a:lnTo>
                    <a:pt x="1539" y="12"/>
                  </a:lnTo>
                  <a:lnTo>
                    <a:pt x="1539" y="6"/>
                  </a:lnTo>
                  <a:lnTo>
                    <a:pt x="154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3" name="Freeform 11"/>
            <p:cNvSpPr>
              <a:spLocks/>
            </p:cNvSpPr>
            <p:nvPr/>
          </p:nvSpPr>
          <p:spPr bwMode="auto">
            <a:xfrm>
              <a:off x="4918" y="1646"/>
              <a:ext cx="122" cy="125"/>
            </a:xfrm>
            <a:custGeom>
              <a:avLst/>
              <a:gdLst/>
              <a:ahLst/>
              <a:cxnLst>
                <a:cxn ang="0">
                  <a:pos x="119" y="19"/>
                </a:cxn>
                <a:cxn ang="0">
                  <a:pos x="113" y="25"/>
                </a:cxn>
                <a:cxn ang="0">
                  <a:pos x="107" y="32"/>
                </a:cxn>
                <a:cxn ang="0">
                  <a:pos x="107" y="44"/>
                </a:cxn>
                <a:cxn ang="0">
                  <a:pos x="100" y="56"/>
                </a:cxn>
                <a:cxn ang="0">
                  <a:pos x="94" y="69"/>
                </a:cxn>
                <a:cxn ang="0">
                  <a:pos x="94" y="94"/>
                </a:cxn>
                <a:cxn ang="0">
                  <a:pos x="88" y="113"/>
                </a:cxn>
                <a:cxn ang="0">
                  <a:pos x="75" y="113"/>
                </a:cxn>
                <a:cxn ang="0">
                  <a:pos x="56" y="88"/>
                </a:cxn>
                <a:cxn ang="0">
                  <a:pos x="38" y="75"/>
                </a:cxn>
                <a:cxn ang="0">
                  <a:pos x="25" y="56"/>
                </a:cxn>
                <a:cxn ang="0">
                  <a:pos x="19" y="50"/>
                </a:cxn>
                <a:cxn ang="0">
                  <a:pos x="6" y="44"/>
                </a:cxn>
                <a:cxn ang="0">
                  <a:pos x="0" y="44"/>
                </a:cxn>
                <a:cxn ang="0">
                  <a:pos x="0" y="38"/>
                </a:cxn>
                <a:cxn ang="0">
                  <a:pos x="0" y="32"/>
                </a:cxn>
                <a:cxn ang="0">
                  <a:pos x="6" y="25"/>
                </a:cxn>
                <a:cxn ang="0">
                  <a:pos x="12" y="25"/>
                </a:cxn>
                <a:cxn ang="0">
                  <a:pos x="19" y="32"/>
                </a:cxn>
                <a:cxn ang="0">
                  <a:pos x="25" y="38"/>
                </a:cxn>
                <a:cxn ang="0">
                  <a:pos x="38" y="50"/>
                </a:cxn>
                <a:cxn ang="0">
                  <a:pos x="50" y="63"/>
                </a:cxn>
                <a:cxn ang="0">
                  <a:pos x="63" y="75"/>
                </a:cxn>
                <a:cxn ang="0">
                  <a:pos x="75" y="75"/>
                </a:cxn>
                <a:cxn ang="0">
                  <a:pos x="82" y="63"/>
                </a:cxn>
                <a:cxn ang="0">
                  <a:pos x="82" y="44"/>
                </a:cxn>
                <a:cxn ang="0">
                  <a:pos x="88" y="25"/>
                </a:cxn>
                <a:cxn ang="0">
                  <a:pos x="94" y="13"/>
                </a:cxn>
                <a:cxn ang="0">
                  <a:pos x="100" y="0"/>
                </a:cxn>
                <a:cxn ang="0">
                  <a:pos x="107" y="0"/>
                </a:cxn>
                <a:cxn ang="0">
                  <a:pos x="113" y="13"/>
                </a:cxn>
              </a:cxnLst>
              <a:rect l="0" t="0" r="r" b="b"/>
              <a:pathLst>
                <a:path w="119" h="125">
                  <a:moveTo>
                    <a:pt x="119" y="19"/>
                  </a:moveTo>
                  <a:lnTo>
                    <a:pt x="119" y="19"/>
                  </a:lnTo>
                  <a:lnTo>
                    <a:pt x="113" y="25"/>
                  </a:lnTo>
                  <a:lnTo>
                    <a:pt x="113" y="25"/>
                  </a:lnTo>
                  <a:lnTo>
                    <a:pt x="107" y="32"/>
                  </a:lnTo>
                  <a:lnTo>
                    <a:pt x="107" y="32"/>
                  </a:lnTo>
                  <a:lnTo>
                    <a:pt x="107" y="38"/>
                  </a:lnTo>
                  <a:lnTo>
                    <a:pt x="107" y="44"/>
                  </a:lnTo>
                  <a:lnTo>
                    <a:pt x="100" y="50"/>
                  </a:lnTo>
                  <a:lnTo>
                    <a:pt x="100" y="56"/>
                  </a:lnTo>
                  <a:lnTo>
                    <a:pt x="100" y="63"/>
                  </a:lnTo>
                  <a:lnTo>
                    <a:pt x="94" y="69"/>
                  </a:lnTo>
                  <a:lnTo>
                    <a:pt x="94" y="81"/>
                  </a:lnTo>
                  <a:lnTo>
                    <a:pt x="94" y="94"/>
                  </a:lnTo>
                  <a:lnTo>
                    <a:pt x="88" y="100"/>
                  </a:lnTo>
                  <a:lnTo>
                    <a:pt x="88" y="113"/>
                  </a:lnTo>
                  <a:lnTo>
                    <a:pt x="88" y="125"/>
                  </a:lnTo>
                  <a:lnTo>
                    <a:pt x="75" y="113"/>
                  </a:lnTo>
                  <a:lnTo>
                    <a:pt x="69" y="100"/>
                  </a:lnTo>
                  <a:lnTo>
                    <a:pt x="56" y="88"/>
                  </a:lnTo>
                  <a:lnTo>
                    <a:pt x="50" y="81"/>
                  </a:lnTo>
                  <a:lnTo>
                    <a:pt x="38" y="75"/>
                  </a:lnTo>
                  <a:lnTo>
                    <a:pt x="31" y="63"/>
                  </a:lnTo>
                  <a:lnTo>
                    <a:pt x="25" y="56"/>
                  </a:lnTo>
                  <a:lnTo>
                    <a:pt x="19" y="50"/>
                  </a:lnTo>
                  <a:lnTo>
                    <a:pt x="19" y="50"/>
                  </a:lnTo>
                  <a:lnTo>
                    <a:pt x="12" y="50"/>
                  </a:lnTo>
                  <a:lnTo>
                    <a:pt x="6" y="44"/>
                  </a:lnTo>
                  <a:lnTo>
                    <a:pt x="6" y="44"/>
                  </a:lnTo>
                  <a:lnTo>
                    <a:pt x="0" y="44"/>
                  </a:lnTo>
                  <a:lnTo>
                    <a:pt x="0" y="38"/>
                  </a:lnTo>
                  <a:lnTo>
                    <a:pt x="0" y="38"/>
                  </a:lnTo>
                  <a:lnTo>
                    <a:pt x="0" y="38"/>
                  </a:lnTo>
                  <a:lnTo>
                    <a:pt x="0" y="32"/>
                  </a:lnTo>
                  <a:lnTo>
                    <a:pt x="0" y="32"/>
                  </a:lnTo>
                  <a:lnTo>
                    <a:pt x="6" y="25"/>
                  </a:lnTo>
                  <a:lnTo>
                    <a:pt x="6" y="25"/>
                  </a:lnTo>
                  <a:lnTo>
                    <a:pt x="12" y="25"/>
                  </a:lnTo>
                  <a:lnTo>
                    <a:pt x="12" y="25"/>
                  </a:lnTo>
                  <a:lnTo>
                    <a:pt x="19" y="32"/>
                  </a:lnTo>
                  <a:lnTo>
                    <a:pt x="25" y="38"/>
                  </a:lnTo>
                  <a:lnTo>
                    <a:pt x="25" y="38"/>
                  </a:lnTo>
                  <a:lnTo>
                    <a:pt x="31" y="44"/>
                  </a:lnTo>
                  <a:lnTo>
                    <a:pt x="38" y="50"/>
                  </a:lnTo>
                  <a:lnTo>
                    <a:pt x="44" y="56"/>
                  </a:lnTo>
                  <a:lnTo>
                    <a:pt x="50" y="63"/>
                  </a:lnTo>
                  <a:lnTo>
                    <a:pt x="56" y="69"/>
                  </a:lnTo>
                  <a:lnTo>
                    <a:pt x="63" y="75"/>
                  </a:lnTo>
                  <a:lnTo>
                    <a:pt x="69" y="81"/>
                  </a:lnTo>
                  <a:lnTo>
                    <a:pt x="75" y="75"/>
                  </a:lnTo>
                  <a:lnTo>
                    <a:pt x="75" y="69"/>
                  </a:lnTo>
                  <a:lnTo>
                    <a:pt x="82" y="63"/>
                  </a:lnTo>
                  <a:lnTo>
                    <a:pt x="82" y="50"/>
                  </a:lnTo>
                  <a:lnTo>
                    <a:pt x="82" y="44"/>
                  </a:lnTo>
                  <a:lnTo>
                    <a:pt x="88" y="38"/>
                  </a:lnTo>
                  <a:lnTo>
                    <a:pt x="88" y="25"/>
                  </a:lnTo>
                  <a:lnTo>
                    <a:pt x="88" y="19"/>
                  </a:lnTo>
                  <a:lnTo>
                    <a:pt x="94" y="13"/>
                  </a:lnTo>
                  <a:lnTo>
                    <a:pt x="94" y="7"/>
                  </a:lnTo>
                  <a:lnTo>
                    <a:pt x="100" y="0"/>
                  </a:lnTo>
                  <a:lnTo>
                    <a:pt x="100" y="0"/>
                  </a:lnTo>
                  <a:lnTo>
                    <a:pt x="107" y="0"/>
                  </a:lnTo>
                  <a:lnTo>
                    <a:pt x="107"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4" name="Freeform 12"/>
            <p:cNvSpPr>
              <a:spLocks/>
            </p:cNvSpPr>
            <p:nvPr/>
          </p:nvSpPr>
          <p:spPr bwMode="auto">
            <a:xfrm>
              <a:off x="2976" y="1914"/>
              <a:ext cx="94" cy="82"/>
            </a:xfrm>
            <a:custGeom>
              <a:avLst/>
              <a:gdLst/>
              <a:ahLst/>
              <a:cxnLst>
                <a:cxn ang="0">
                  <a:pos x="32" y="0"/>
                </a:cxn>
                <a:cxn ang="0">
                  <a:pos x="38" y="0"/>
                </a:cxn>
                <a:cxn ang="0">
                  <a:pos x="44" y="7"/>
                </a:cxn>
                <a:cxn ang="0">
                  <a:pos x="57" y="7"/>
                </a:cxn>
                <a:cxn ang="0">
                  <a:pos x="63" y="13"/>
                </a:cxn>
                <a:cxn ang="0">
                  <a:pos x="69" y="19"/>
                </a:cxn>
                <a:cxn ang="0">
                  <a:pos x="82" y="25"/>
                </a:cxn>
                <a:cxn ang="0">
                  <a:pos x="88" y="32"/>
                </a:cxn>
                <a:cxn ang="0">
                  <a:pos x="88" y="44"/>
                </a:cxn>
                <a:cxn ang="0">
                  <a:pos x="82" y="57"/>
                </a:cxn>
                <a:cxn ang="0">
                  <a:pos x="69" y="69"/>
                </a:cxn>
                <a:cxn ang="0">
                  <a:pos x="63" y="75"/>
                </a:cxn>
                <a:cxn ang="0">
                  <a:pos x="63" y="81"/>
                </a:cxn>
                <a:cxn ang="0">
                  <a:pos x="63" y="81"/>
                </a:cxn>
                <a:cxn ang="0">
                  <a:pos x="57" y="88"/>
                </a:cxn>
                <a:cxn ang="0">
                  <a:pos x="57" y="88"/>
                </a:cxn>
                <a:cxn ang="0">
                  <a:pos x="50" y="81"/>
                </a:cxn>
                <a:cxn ang="0">
                  <a:pos x="38" y="75"/>
                </a:cxn>
                <a:cxn ang="0">
                  <a:pos x="32" y="75"/>
                </a:cxn>
                <a:cxn ang="0">
                  <a:pos x="25" y="69"/>
                </a:cxn>
                <a:cxn ang="0">
                  <a:pos x="19" y="63"/>
                </a:cxn>
                <a:cxn ang="0">
                  <a:pos x="13" y="57"/>
                </a:cxn>
                <a:cxn ang="0">
                  <a:pos x="6" y="50"/>
                </a:cxn>
                <a:cxn ang="0">
                  <a:pos x="0" y="44"/>
                </a:cxn>
                <a:cxn ang="0">
                  <a:pos x="6" y="38"/>
                </a:cxn>
                <a:cxn ang="0">
                  <a:pos x="6" y="32"/>
                </a:cxn>
                <a:cxn ang="0">
                  <a:pos x="13" y="25"/>
                </a:cxn>
                <a:cxn ang="0">
                  <a:pos x="19" y="19"/>
                </a:cxn>
                <a:cxn ang="0">
                  <a:pos x="25" y="13"/>
                </a:cxn>
                <a:cxn ang="0">
                  <a:pos x="25" y="7"/>
                </a:cxn>
                <a:cxn ang="0">
                  <a:pos x="32" y="0"/>
                </a:cxn>
                <a:cxn ang="0">
                  <a:pos x="32" y="0"/>
                </a:cxn>
              </a:cxnLst>
              <a:rect l="0" t="0" r="r" b="b"/>
              <a:pathLst>
                <a:path w="94" h="88">
                  <a:moveTo>
                    <a:pt x="32" y="0"/>
                  </a:moveTo>
                  <a:lnTo>
                    <a:pt x="32" y="0"/>
                  </a:lnTo>
                  <a:lnTo>
                    <a:pt x="38" y="0"/>
                  </a:lnTo>
                  <a:lnTo>
                    <a:pt x="38" y="0"/>
                  </a:lnTo>
                  <a:lnTo>
                    <a:pt x="44" y="0"/>
                  </a:lnTo>
                  <a:lnTo>
                    <a:pt x="44" y="7"/>
                  </a:lnTo>
                  <a:lnTo>
                    <a:pt x="50" y="7"/>
                  </a:lnTo>
                  <a:lnTo>
                    <a:pt x="57" y="7"/>
                  </a:lnTo>
                  <a:lnTo>
                    <a:pt x="57" y="7"/>
                  </a:lnTo>
                  <a:lnTo>
                    <a:pt x="63" y="13"/>
                  </a:lnTo>
                  <a:lnTo>
                    <a:pt x="63" y="13"/>
                  </a:lnTo>
                  <a:lnTo>
                    <a:pt x="69" y="19"/>
                  </a:lnTo>
                  <a:lnTo>
                    <a:pt x="76" y="19"/>
                  </a:lnTo>
                  <a:lnTo>
                    <a:pt x="82" y="25"/>
                  </a:lnTo>
                  <a:lnTo>
                    <a:pt x="82" y="32"/>
                  </a:lnTo>
                  <a:lnTo>
                    <a:pt x="88" y="32"/>
                  </a:lnTo>
                  <a:lnTo>
                    <a:pt x="94" y="38"/>
                  </a:lnTo>
                  <a:lnTo>
                    <a:pt x="88" y="44"/>
                  </a:lnTo>
                  <a:lnTo>
                    <a:pt x="82" y="50"/>
                  </a:lnTo>
                  <a:lnTo>
                    <a:pt x="82" y="57"/>
                  </a:lnTo>
                  <a:lnTo>
                    <a:pt x="76" y="63"/>
                  </a:lnTo>
                  <a:lnTo>
                    <a:pt x="69" y="69"/>
                  </a:lnTo>
                  <a:lnTo>
                    <a:pt x="69" y="75"/>
                  </a:lnTo>
                  <a:lnTo>
                    <a:pt x="63" y="75"/>
                  </a:lnTo>
                  <a:lnTo>
                    <a:pt x="63" y="81"/>
                  </a:lnTo>
                  <a:lnTo>
                    <a:pt x="63" y="81"/>
                  </a:lnTo>
                  <a:lnTo>
                    <a:pt x="63" y="81"/>
                  </a:lnTo>
                  <a:lnTo>
                    <a:pt x="63" y="81"/>
                  </a:lnTo>
                  <a:lnTo>
                    <a:pt x="57" y="88"/>
                  </a:lnTo>
                  <a:lnTo>
                    <a:pt x="57" y="88"/>
                  </a:lnTo>
                  <a:lnTo>
                    <a:pt x="57" y="88"/>
                  </a:lnTo>
                  <a:lnTo>
                    <a:pt x="57" y="88"/>
                  </a:lnTo>
                  <a:lnTo>
                    <a:pt x="57" y="81"/>
                  </a:lnTo>
                  <a:lnTo>
                    <a:pt x="50" y="81"/>
                  </a:lnTo>
                  <a:lnTo>
                    <a:pt x="44" y="81"/>
                  </a:lnTo>
                  <a:lnTo>
                    <a:pt x="38" y="75"/>
                  </a:lnTo>
                  <a:lnTo>
                    <a:pt x="38" y="75"/>
                  </a:lnTo>
                  <a:lnTo>
                    <a:pt x="32" y="75"/>
                  </a:lnTo>
                  <a:lnTo>
                    <a:pt x="32" y="69"/>
                  </a:lnTo>
                  <a:lnTo>
                    <a:pt x="25" y="69"/>
                  </a:lnTo>
                  <a:lnTo>
                    <a:pt x="25" y="69"/>
                  </a:lnTo>
                  <a:lnTo>
                    <a:pt x="19" y="63"/>
                  </a:lnTo>
                  <a:lnTo>
                    <a:pt x="19" y="63"/>
                  </a:lnTo>
                  <a:lnTo>
                    <a:pt x="13" y="57"/>
                  </a:lnTo>
                  <a:lnTo>
                    <a:pt x="13" y="57"/>
                  </a:lnTo>
                  <a:lnTo>
                    <a:pt x="6" y="50"/>
                  </a:lnTo>
                  <a:lnTo>
                    <a:pt x="6" y="50"/>
                  </a:lnTo>
                  <a:lnTo>
                    <a:pt x="0" y="44"/>
                  </a:lnTo>
                  <a:lnTo>
                    <a:pt x="6" y="44"/>
                  </a:lnTo>
                  <a:lnTo>
                    <a:pt x="6" y="38"/>
                  </a:lnTo>
                  <a:lnTo>
                    <a:pt x="6" y="38"/>
                  </a:lnTo>
                  <a:lnTo>
                    <a:pt x="6" y="32"/>
                  </a:lnTo>
                  <a:lnTo>
                    <a:pt x="13" y="32"/>
                  </a:lnTo>
                  <a:lnTo>
                    <a:pt x="13" y="25"/>
                  </a:lnTo>
                  <a:lnTo>
                    <a:pt x="13" y="25"/>
                  </a:lnTo>
                  <a:lnTo>
                    <a:pt x="19" y="19"/>
                  </a:lnTo>
                  <a:lnTo>
                    <a:pt x="19" y="13"/>
                  </a:lnTo>
                  <a:lnTo>
                    <a:pt x="25" y="13"/>
                  </a:lnTo>
                  <a:lnTo>
                    <a:pt x="25" y="7"/>
                  </a:lnTo>
                  <a:lnTo>
                    <a:pt x="25" y="7"/>
                  </a:lnTo>
                  <a:lnTo>
                    <a:pt x="32" y="7"/>
                  </a:lnTo>
                  <a:lnTo>
                    <a:pt x="32" y="0"/>
                  </a:lnTo>
                  <a:lnTo>
                    <a:pt x="32" y="0"/>
                  </a:lnTo>
                  <a:lnTo>
                    <a:pt x="3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5" name="Freeform 13"/>
            <p:cNvSpPr>
              <a:spLocks/>
            </p:cNvSpPr>
            <p:nvPr/>
          </p:nvSpPr>
          <p:spPr bwMode="auto">
            <a:xfrm>
              <a:off x="3636" y="1952"/>
              <a:ext cx="44" cy="112"/>
            </a:xfrm>
            <a:custGeom>
              <a:avLst/>
              <a:gdLst/>
              <a:ahLst/>
              <a:cxnLst>
                <a:cxn ang="0">
                  <a:pos x="44" y="75"/>
                </a:cxn>
                <a:cxn ang="0">
                  <a:pos x="44" y="81"/>
                </a:cxn>
                <a:cxn ang="0">
                  <a:pos x="44" y="81"/>
                </a:cxn>
                <a:cxn ang="0">
                  <a:pos x="44" y="87"/>
                </a:cxn>
                <a:cxn ang="0">
                  <a:pos x="38" y="87"/>
                </a:cxn>
                <a:cxn ang="0">
                  <a:pos x="38" y="93"/>
                </a:cxn>
                <a:cxn ang="0">
                  <a:pos x="38" y="93"/>
                </a:cxn>
                <a:cxn ang="0">
                  <a:pos x="38" y="100"/>
                </a:cxn>
                <a:cxn ang="0">
                  <a:pos x="38" y="100"/>
                </a:cxn>
                <a:cxn ang="0">
                  <a:pos x="38" y="100"/>
                </a:cxn>
                <a:cxn ang="0">
                  <a:pos x="38" y="106"/>
                </a:cxn>
                <a:cxn ang="0">
                  <a:pos x="38" y="106"/>
                </a:cxn>
                <a:cxn ang="0">
                  <a:pos x="38" y="106"/>
                </a:cxn>
                <a:cxn ang="0">
                  <a:pos x="31" y="106"/>
                </a:cxn>
                <a:cxn ang="0">
                  <a:pos x="31" y="106"/>
                </a:cxn>
                <a:cxn ang="0">
                  <a:pos x="31" y="112"/>
                </a:cxn>
                <a:cxn ang="0">
                  <a:pos x="31" y="112"/>
                </a:cxn>
                <a:cxn ang="0">
                  <a:pos x="25" y="106"/>
                </a:cxn>
                <a:cxn ang="0">
                  <a:pos x="13" y="93"/>
                </a:cxn>
                <a:cxn ang="0">
                  <a:pos x="6" y="87"/>
                </a:cxn>
                <a:cxn ang="0">
                  <a:pos x="6" y="75"/>
                </a:cxn>
                <a:cxn ang="0">
                  <a:pos x="0" y="68"/>
                </a:cxn>
                <a:cxn ang="0">
                  <a:pos x="0" y="56"/>
                </a:cxn>
                <a:cxn ang="0">
                  <a:pos x="0" y="56"/>
                </a:cxn>
                <a:cxn ang="0">
                  <a:pos x="0" y="43"/>
                </a:cxn>
                <a:cxn ang="0">
                  <a:pos x="6" y="37"/>
                </a:cxn>
                <a:cxn ang="0">
                  <a:pos x="6" y="31"/>
                </a:cxn>
                <a:cxn ang="0">
                  <a:pos x="13" y="25"/>
                </a:cxn>
                <a:cxn ang="0">
                  <a:pos x="19" y="19"/>
                </a:cxn>
                <a:cxn ang="0">
                  <a:pos x="19" y="12"/>
                </a:cxn>
                <a:cxn ang="0">
                  <a:pos x="25" y="6"/>
                </a:cxn>
                <a:cxn ang="0">
                  <a:pos x="25" y="0"/>
                </a:cxn>
                <a:cxn ang="0">
                  <a:pos x="25" y="0"/>
                </a:cxn>
                <a:cxn ang="0">
                  <a:pos x="19" y="12"/>
                </a:cxn>
                <a:cxn ang="0">
                  <a:pos x="19" y="25"/>
                </a:cxn>
                <a:cxn ang="0">
                  <a:pos x="13" y="37"/>
                </a:cxn>
                <a:cxn ang="0">
                  <a:pos x="13" y="50"/>
                </a:cxn>
                <a:cxn ang="0">
                  <a:pos x="13" y="56"/>
                </a:cxn>
                <a:cxn ang="0">
                  <a:pos x="13" y="62"/>
                </a:cxn>
                <a:cxn ang="0">
                  <a:pos x="13" y="68"/>
                </a:cxn>
                <a:cxn ang="0">
                  <a:pos x="19" y="75"/>
                </a:cxn>
                <a:cxn ang="0">
                  <a:pos x="19" y="75"/>
                </a:cxn>
                <a:cxn ang="0">
                  <a:pos x="19" y="81"/>
                </a:cxn>
                <a:cxn ang="0">
                  <a:pos x="25" y="81"/>
                </a:cxn>
                <a:cxn ang="0">
                  <a:pos x="31" y="81"/>
                </a:cxn>
                <a:cxn ang="0">
                  <a:pos x="31" y="81"/>
                </a:cxn>
                <a:cxn ang="0">
                  <a:pos x="38" y="81"/>
                </a:cxn>
                <a:cxn ang="0">
                  <a:pos x="38" y="75"/>
                </a:cxn>
                <a:cxn ang="0">
                  <a:pos x="44" y="75"/>
                </a:cxn>
              </a:cxnLst>
              <a:rect l="0" t="0" r="r" b="b"/>
              <a:pathLst>
                <a:path w="44" h="112">
                  <a:moveTo>
                    <a:pt x="44" y="75"/>
                  </a:moveTo>
                  <a:lnTo>
                    <a:pt x="44" y="81"/>
                  </a:lnTo>
                  <a:lnTo>
                    <a:pt x="44" y="81"/>
                  </a:lnTo>
                  <a:lnTo>
                    <a:pt x="44" y="87"/>
                  </a:lnTo>
                  <a:lnTo>
                    <a:pt x="38" y="87"/>
                  </a:lnTo>
                  <a:lnTo>
                    <a:pt x="38" y="93"/>
                  </a:lnTo>
                  <a:lnTo>
                    <a:pt x="38" y="93"/>
                  </a:lnTo>
                  <a:lnTo>
                    <a:pt x="38" y="100"/>
                  </a:lnTo>
                  <a:lnTo>
                    <a:pt x="38" y="100"/>
                  </a:lnTo>
                  <a:lnTo>
                    <a:pt x="38" y="100"/>
                  </a:lnTo>
                  <a:lnTo>
                    <a:pt x="38" y="106"/>
                  </a:lnTo>
                  <a:lnTo>
                    <a:pt x="38" y="106"/>
                  </a:lnTo>
                  <a:lnTo>
                    <a:pt x="38" y="106"/>
                  </a:lnTo>
                  <a:lnTo>
                    <a:pt x="31" y="106"/>
                  </a:lnTo>
                  <a:lnTo>
                    <a:pt x="31" y="106"/>
                  </a:lnTo>
                  <a:lnTo>
                    <a:pt x="31" y="112"/>
                  </a:lnTo>
                  <a:lnTo>
                    <a:pt x="31" y="112"/>
                  </a:lnTo>
                  <a:lnTo>
                    <a:pt x="25" y="106"/>
                  </a:lnTo>
                  <a:lnTo>
                    <a:pt x="13" y="93"/>
                  </a:lnTo>
                  <a:lnTo>
                    <a:pt x="6" y="87"/>
                  </a:lnTo>
                  <a:lnTo>
                    <a:pt x="6" y="75"/>
                  </a:lnTo>
                  <a:lnTo>
                    <a:pt x="0" y="68"/>
                  </a:lnTo>
                  <a:lnTo>
                    <a:pt x="0" y="56"/>
                  </a:lnTo>
                  <a:lnTo>
                    <a:pt x="0" y="56"/>
                  </a:lnTo>
                  <a:lnTo>
                    <a:pt x="0" y="43"/>
                  </a:lnTo>
                  <a:lnTo>
                    <a:pt x="6" y="37"/>
                  </a:lnTo>
                  <a:lnTo>
                    <a:pt x="6" y="31"/>
                  </a:lnTo>
                  <a:lnTo>
                    <a:pt x="13" y="25"/>
                  </a:lnTo>
                  <a:lnTo>
                    <a:pt x="19" y="19"/>
                  </a:lnTo>
                  <a:lnTo>
                    <a:pt x="19" y="12"/>
                  </a:lnTo>
                  <a:lnTo>
                    <a:pt x="25" y="6"/>
                  </a:lnTo>
                  <a:lnTo>
                    <a:pt x="25" y="0"/>
                  </a:lnTo>
                  <a:lnTo>
                    <a:pt x="25" y="0"/>
                  </a:lnTo>
                  <a:lnTo>
                    <a:pt x="19" y="12"/>
                  </a:lnTo>
                  <a:lnTo>
                    <a:pt x="19" y="25"/>
                  </a:lnTo>
                  <a:lnTo>
                    <a:pt x="13" y="37"/>
                  </a:lnTo>
                  <a:lnTo>
                    <a:pt x="13" y="50"/>
                  </a:lnTo>
                  <a:lnTo>
                    <a:pt x="13" y="56"/>
                  </a:lnTo>
                  <a:lnTo>
                    <a:pt x="13" y="62"/>
                  </a:lnTo>
                  <a:lnTo>
                    <a:pt x="13" y="68"/>
                  </a:lnTo>
                  <a:lnTo>
                    <a:pt x="19" y="75"/>
                  </a:lnTo>
                  <a:lnTo>
                    <a:pt x="19" y="75"/>
                  </a:lnTo>
                  <a:lnTo>
                    <a:pt x="19" y="81"/>
                  </a:lnTo>
                  <a:lnTo>
                    <a:pt x="25" y="81"/>
                  </a:lnTo>
                  <a:lnTo>
                    <a:pt x="31" y="81"/>
                  </a:lnTo>
                  <a:lnTo>
                    <a:pt x="31" y="81"/>
                  </a:lnTo>
                  <a:lnTo>
                    <a:pt x="38" y="81"/>
                  </a:lnTo>
                  <a:lnTo>
                    <a:pt x="38" y="75"/>
                  </a:lnTo>
                  <a:lnTo>
                    <a:pt x="44" y="7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6" name="Freeform 14"/>
            <p:cNvSpPr>
              <a:spLocks/>
            </p:cNvSpPr>
            <p:nvPr/>
          </p:nvSpPr>
          <p:spPr bwMode="auto">
            <a:xfrm>
              <a:off x="5584" y="2145"/>
              <a:ext cx="101" cy="102"/>
            </a:xfrm>
            <a:custGeom>
              <a:avLst/>
              <a:gdLst/>
              <a:ahLst/>
              <a:cxnLst>
                <a:cxn ang="0">
                  <a:pos x="44" y="0"/>
                </a:cxn>
                <a:cxn ang="0">
                  <a:pos x="50" y="6"/>
                </a:cxn>
                <a:cxn ang="0">
                  <a:pos x="57" y="13"/>
                </a:cxn>
                <a:cxn ang="0">
                  <a:pos x="63" y="19"/>
                </a:cxn>
                <a:cxn ang="0">
                  <a:pos x="75" y="25"/>
                </a:cxn>
                <a:cxn ang="0">
                  <a:pos x="82" y="31"/>
                </a:cxn>
                <a:cxn ang="0">
                  <a:pos x="88" y="38"/>
                </a:cxn>
                <a:cxn ang="0">
                  <a:pos x="94" y="44"/>
                </a:cxn>
                <a:cxn ang="0">
                  <a:pos x="101" y="44"/>
                </a:cxn>
                <a:cxn ang="0">
                  <a:pos x="94" y="50"/>
                </a:cxn>
                <a:cxn ang="0">
                  <a:pos x="88" y="62"/>
                </a:cxn>
                <a:cxn ang="0">
                  <a:pos x="82" y="69"/>
                </a:cxn>
                <a:cxn ang="0">
                  <a:pos x="75" y="75"/>
                </a:cxn>
                <a:cxn ang="0">
                  <a:pos x="69" y="87"/>
                </a:cxn>
                <a:cxn ang="0">
                  <a:pos x="63" y="94"/>
                </a:cxn>
                <a:cxn ang="0">
                  <a:pos x="57" y="100"/>
                </a:cxn>
                <a:cxn ang="0">
                  <a:pos x="57" y="94"/>
                </a:cxn>
                <a:cxn ang="0">
                  <a:pos x="50" y="87"/>
                </a:cxn>
                <a:cxn ang="0">
                  <a:pos x="44" y="81"/>
                </a:cxn>
                <a:cxn ang="0">
                  <a:pos x="38" y="75"/>
                </a:cxn>
                <a:cxn ang="0">
                  <a:pos x="31" y="69"/>
                </a:cxn>
                <a:cxn ang="0">
                  <a:pos x="25" y="69"/>
                </a:cxn>
                <a:cxn ang="0">
                  <a:pos x="19" y="56"/>
                </a:cxn>
                <a:cxn ang="0">
                  <a:pos x="6" y="50"/>
                </a:cxn>
                <a:cxn ang="0">
                  <a:pos x="6" y="44"/>
                </a:cxn>
                <a:cxn ang="0">
                  <a:pos x="13" y="38"/>
                </a:cxn>
                <a:cxn ang="0">
                  <a:pos x="19" y="31"/>
                </a:cxn>
                <a:cxn ang="0">
                  <a:pos x="25" y="25"/>
                </a:cxn>
                <a:cxn ang="0">
                  <a:pos x="25" y="19"/>
                </a:cxn>
                <a:cxn ang="0">
                  <a:pos x="31" y="13"/>
                </a:cxn>
                <a:cxn ang="0">
                  <a:pos x="38" y="6"/>
                </a:cxn>
                <a:cxn ang="0">
                  <a:pos x="38" y="0"/>
                </a:cxn>
              </a:cxnLst>
              <a:rect l="0" t="0" r="r" b="b"/>
              <a:pathLst>
                <a:path w="101" h="100">
                  <a:moveTo>
                    <a:pt x="44" y="0"/>
                  </a:moveTo>
                  <a:lnTo>
                    <a:pt x="44" y="0"/>
                  </a:lnTo>
                  <a:lnTo>
                    <a:pt x="50" y="6"/>
                  </a:lnTo>
                  <a:lnTo>
                    <a:pt x="50" y="6"/>
                  </a:lnTo>
                  <a:lnTo>
                    <a:pt x="57" y="13"/>
                  </a:lnTo>
                  <a:lnTo>
                    <a:pt x="57" y="13"/>
                  </a:lnTo>
                  <a:lnTo>
                    <a:pt x="63" y="13"/>
                  </a:lnTo>
                  <a:lnTo>
                    <a:pt x="63" y="19"/>
                  </a:lnTo>
                  <a:lnTo>
                    <a:pt x="69" y="19"/>
                  </a:lnTo>
                  <a:lnTo>
                    <a:pt x="75" y="25"/>
                  </a:lnTo>
                  <a:lnTo>
                    <a:pt x="75" y="25"/>
                  </a:lnTo>
                  <a:lnTo>
                    <a:pt x="82" y="31"/>
                  </a:lnTo>
                  <a:lnTo>
                    <a:pt x="88" y="31"/>
                  </a:lnTo>
                  <a:lnTo>
                    <a:pt x="88" y="38"/>
                  </a:lnTo>
                  <a:lnTo>
                    <a:pt x="94" y="38"/>
                  </a:lnTo>
                  <a:lnTo>
                    <a:pt x="94" y="44"/>
                  </a:lnTo>
                  <a:lnTo>
                    <a:pt x="101" y="44"/>
                  </a:lnTo>
                  <a:lnTo>
                    <a:pt x="101" y="44"/>
                  </a:lnTo>
                  <a:lnTo>
                    <a:pt x="94" y="50"/>
                  </a:lnTo>
                  <a:lnTo>
                    <a:pt x="94" y="50"/>
                  </a:lnTo>
                  <a:lnTo>
                    <a:pt x="94" y="56"/>
                  </a:lnTo>
                  <a:lnTo>
                    <a:pt x="88" y="62"/>
                  </a:lnTo>
                  <a:lnTo>
                    <a:pt x="88" y="62"/>
                  </a:lnTo>
                  <a:lnTo>
                    <a:pt x="82" y="69"/>
                  </a:lnTo>
                  <a:lnTo>
                    <a:pt x="75" y="75"/>
                  </a:lnTo>
                  <a:lnTo>
                    <a:pt x="75" y="75"/>
                  </a:lnTo>
                  <a:lnTo>
                    <a:pt x="69" y="81"/>
                  </a:lnTo>
                  <a:lnTo>
                    <a:pt x="69" y="87"/>
                  </a:lnTo>
                  <a:lnTo>
                    <a:pt x="63" y="87"/>
                  </a:lnTo>
                  <a:lnTo>
                    <a:pt x="63" y="94"/>
                  </a:lnTo>
                  <a:lnTo>
                    <a:pt x="57" y="94"/>
                  </a:lnTo>
                  <a:lnTo>
                    <a:pt x="57" y="100"/>
                  </a:lnTo>
                  <a:lnTo>
                    <a:pt x="57" y="100"/>
                  </a:lnTo>
                  <a:lnTo>
                    <a:pt x="57" y="94"/>
                  </a:lnTo>
                  <a:lnTo>
                    <a:pt x="50" y="94"/>
                  </a:lnTo>
                  <a:lnTo>
                    <a:pt x="50" y="87"/>
                  </a:lnTo>
                  <a:lnTo>
                    <a:pt x="50" y="87"/>
                  </a:lnTo>
                  <a:lnTo>
                    <a:pt x="44" y="81"/>
                  </a:lnTo>
                  <a:lnTo>
                    <a:pt x="38" y="81"/>
                  </a:lnTo>
                  <a:lnTo>
                    <a:pt x="38" y="75"/>
                  </a:lnTo>
                  <a:lnTo>
                    <a:pt x="38" y="75"/>
                  </a:lnTo>
                  <a:lnTo>
                    <a:pt x="31" y="69"/>
                  </a:lnTo>
                  <a:lnTo>
                    <a:pt x="25" y="69"/>
                  </a:lnTo>
                  <a:lnTo>
                    <a:pt x="25" y="69"/>
                  </a:lnTo>
                  <a:lnTo>
                    <a:pt x="19" y="62"/>
                  </a:lnTo>
                  <a:lnTo>
                    <a:pt x="19" y="56"/>
                  </a:lnTo>
                  <a:lnTo>
                    <a:pt x="13" y="56"/>
                  </a:lnTo>
                  <a:lnTo>
                    <a:pt x="6" y="50"/>
                  </a:lnTo>
                  <a:lnTo>
                    <a:pt x="0" y="44"/>
                  </a:lnTo>
                  <a:lnTo>
                    <a:pt x="6" y="44"/>
                  </a:lnTo>
                  <a:lnTo>
                    <a:pt x="6" y="38"/>
                  </a:lnTo>
                  <a:lnTo>
                    <a:pt x="13" y="38"/>
                  </a:lnTo>
                  <a:lnTo>
                    <a:pt x="13" y="31"/>
                  </a:lnTo>
                  <a:lnTo>
                    <a:pt x="19" y="31"/>
                  </a:lnTo>
                  <a:lnTo>
                    <a:pt x="19" y="25"/>
                  </a:lnTo>
                  <a:lnTo>
                    <a:pt x="25" y="25"/>
                  </a:lnTo>
                  <a:lnTo>
                    <a:pt x="25" y="19"/>
                  </a:lnTo>
                  <a:lnTo>
                    <a:pt x="25" y="19"/>
                  </a:lnTo>
                  <a:lnTo>
                    <a:pt x="31" y="13"/>
                  </a:lnTo>
                  <a:lnTo>
                    <a:pt x="31" y="13"/>
                  </a:lnTo>
                  <a:lnTo>
                    <a:pt x="31" y="13"/>
                  </a:lnTo>
                  <a:lnTo>
                    <a:pt x="38" y="6"/>
                  </a:lnTo>
                  <a:lnTo>
                    <a:pt x="38" y="6"/>
                  </a:lnTo>
                  <a:lnTo>
                    <a:pt x="38" y="0"/>
                  </a:lnTo>
                  <a:lnTo>
                    <a:pt x="4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7" name="Freeform 15"/>
            <p:cNvSpPr>
              <a:spLocks/>
            </p:cNvSpPr>
            <p:nvPr/>
          </p:nvSpPr>
          <p:spPr bwMode="auto">
            <a:xfrm>
              <a:off x="5113" y="2245"/>
              <a:ext cx="352" cy="174"/>
            </a:xfrm>
            <a:custGeom>
              <a:avLst/>
              <a:gdLst/>
              <a:ahLst/>
              <a:cxnLst>
                <a:cxn ang="0">
                  <a:pos x="295" y="56"/>
                </a:cxn>
                <a:cxn ang="0">
                  <a:pos x="283" y="68"/>
                </a:cxn>
                <a:cxn ang="0">
                  <a:pos x="276" y="68"/>
                </a:cxn>
                <a:cxn ang="0">
                  <a:pos x="257" y="75"/>
                </a:cxn>
                <a:cxn ang="0">
                  <a:pos x="245" y="68"/>
                </a:cxn>
                <a:cxn ang="0">
                  <a:pos x="226" y="68"/>
                </a:cxn>
                <a:cxn ang="0">
                  <a:pos x="201" y="93"/>
                </a:cxn>
                <a:cxn ang="0">
                  <a:pos x="169" y="118"/>
                </a:cxn>
                <a:cxn ang="0">
                  <a:pos x="138" y="137"/>
                </a:cxn>
                <a:cxn ang="0">
                  <a:pos x="113" y="156"/>
                </a:cxn>
                <a:cxn ang="0">
                  <a:pos x="81" y="168"/>
                </a:cxn>
                <a:cxn ang="0">
                  <a:pos x="56" y="174"/>
                </a:cxn>
                <a:cxn ang="0">
                  <a:pos x="37" y="174"/>
                </a:cxn>
                <a:cxn ang="0">
                  <a:pos x="19" y="174"/>
                </a:cxn>
                <a:cxn ang="0">
                  <a:pos x="6" y="174"/>
                </a:cxn>
                <a:cxn ang="0">
                  <a:pos x="6" y="168"/>
                </a:cxn>
                <a:cxn ang="0">
                  <a:pos x="37" y="162"/>
                </a:cxn>
                <a:cxn ang="0">
                  <a:pos x="94" y="137"/>
                </a:cxn>
                <a:cxn ang="0">
                  <a:pos x="151" y="106"/>
                </a:cxn>
                <a:cxn ang="0">
                  <a:pos x="195" y="75"/>
                </a:cxn>
                <a:cxn ang="0">
                  <a:pos x="226" y="50"/>
                </a:cxn>
                <a:cxn ang="0">
                  <a:pos x="245" y="50"/>
                </a:cxn>
                <a:cxn ang="0">
                  <a:pos x="270" y="56"/>
                </a:cxn>
                <a:cxn ang="0">
                  <a:pos x="276" y="50"/>
                </a:cxn>
                <a:cxn ang="0">
                  <a:pos x="283" y="31"/>
                </a:cxn>
                <a:cxn ang="0">
                  <a:pos x="289" y="25"/>
                </a:cxn>
                <a:cxn ang="0">
                  <a:pos x="301" y="19"/>
                </a:cxn>
                <a:cxn ang="0">
                  <a:pos x="308" y="37"/>
                </a:cxn>
                <a:cxn ang="0">
                  <a:pos x="308" y="50"/>
                </a:cxn>
                <a:cxn ang="0">
                  <a:pos x="314" y="50"/>
                </a:cxn>
                <a:cxn ang="0">
                  <a:pos x="320" y="44"/>
                </a:cxn>
                <a:cxn ang="0">
                  <a:pos x="327" y="44"/>
                </a:cxn>
                <a:cxn ang="0">
                  <a:pos x="333" y="37"/>
                </a:cxn>
                <a:cxn ang="0">
                  <a:pos x="333" y="25"/>
                </a:cxn>
                <a:cxn ang="0">
                  <a:pos x="333" y="12"/>
                </a:cxn>
                <a:cxn ang="0">
                  <a:pos x="333" y="6"/>
                </a:cxn>
                <a:cxn ang="0">
                  <a:pos x="339" y="0"/>
                </a:cxn>
                <a:cxn ang="0">
                  <a:pos x="352" y="6"/>
                </a:cxn>
                <a:cxn ang="0">
                  <a:pos x="352" y="25"/>
                </a:cxn>
                <a:cxn ang="0">
                  <a:pos x="345" y="50"/>
                </a:cxn>
                <a:cxn ang="0">
                  <a:pos x="333" y="62"/>
                </a:cxn>
                <a:cxn ang="0">
                  <a:pos x="320" y="68"/>
                </a:cxn>
                <a:cxn ang="0">
                  <a:pos x="301" y="56"/>
                </a:cxn>
              </a:cxnLst>
              <a:rect l="0" t="0" r="r" b="b"/>
              <a:pathLst>
                <a:path w="352" h="174">
                  <a:moveTo>
                    <a:pt x="301" y="56"/>
                  </a:moveTo>
                  <a:lnTo>
                    <a:pt x="301" y="56"/>
                  </a:lnTo>
                  <a:lnTo>
                    <a:pt x="295" y="56"/>
                  </a:lnTo>
                  <a:lnTo>
                    <a:pt x="295" y="62"/>
                  </a:lnTo>
                  <a:lnTo>
                    <a:pt x="289" y="62"/>
                  </a:lnTo>
                  <a:lnTo>
                    <a:pt x="283" y="68"/>
                  </a:lnTo>
                  <a:lnTo>
                    <a:pt x="283" y="68"/>
                  </a:lnTo>
                  <a:lnTo>
                    <a:pt x="276" y="68"/>
                  </a:lnTo>
                  <a:lnTo>
                    <a:pt x="276" y="68"/>
                  </a:lnTo>
                  <a:lnTo>
                    <a:pt x="270" y="75"/>
                  </a:lnTo>
                  <a:lnTo>
                    <a:pt x="264" y="75"/>
                  </a:lnTo>
                  <a:lnTo>
                    <a:pt x="257" y="75"/>
                  </a:lnTo>
                  <a:lnTo>
                    <a:pt x="251" y="75"/>
                  </a:lnTo>
                  <a:lnTo>
                    <a:pt x="251" y="75"/>
                  </a:lnTo>
                  <a:lnTo>
                    <a:pt x="245" y="68"/>
                  </a:lnTo>
                  <a:lnTo>
                    <a:pt x="239" y="68"/>
                  </a:lnTo>
                  <a:lnTo>
                    <a:pt x="232" y="62"/>
                  </a:lnTo>
                  <a:lnTo>
                    <a:pt x="226" y="68"/>
                  </a:lnTo>
                  <a:lnTo>
                    <a:pt x="213" y="81"/>
                  </a:lnTo>
                  <a:lnTo>
                    <a:pt x="207" y="87"/>
                  </a:lnTo>
                  <a:lnTo>
                    <a:pt x="201" y="93"/>
                  </a:lnTo>
                  <a:lnTo>
                    <a:pt x="188" y="106"/>
                  </a:lnTo>
                  <a:lnTo>
                    <a:pt x="182" y="112"/>
                  </a:lnTo>
                  <a:lnTo>
                    <a:pt x="169" y="118"/>
                  </a:lnTo>
                  <a:lnTo>
                    <a:pt x="163" y="125"/>
                  </a:lnTo>
                  <a:lnTo>
                    <a:pt x="151" y="131"/>
                  </a:lnTo>
                  <a:lnTo>
                    <a:pt x="138" y="137"/>
                  </a:lnTo>
                  <a:lnTo>
                    <a:pt x="132" y="143"/>
                  </a:lnTo>
                  <a:lnTo>
                    <a:pt x="119" y="149"/>
                  </a:lnTo>
                  <a:lnTo>
                    <a:pt x="113" y="156"/>
                  </a:lnTo>
                  <a:lnTo>
                    <a:pt x="100" y="156"/>
                  </a:lnTo>
                  <a:lnTo>
                    <a:pt x="88" y="162"/>
                  </a:lnTo>
                  <a:lnTo>
                    <a:pt x="81" y="168"/>
                  </a:lnTo>
                  <a:lnTo>
                    <a:pt x="75" y="168"/>
                  </a:lnTo>
                  <a:lnTo>
                    <a:pt x="69" y="168"/>
                  </a:lnTo>
                  <a:lnTo>
                    <a:pt x="56" y="174"/>
                  </a:lnTo>
                  <a:lnTo>
                    <a:pt x="50" y="174"/>
                  </a:lnTo>
                  <a:lnTo>
                    <a:pt x="44" y="174"/>
                  </a:lnTo>
                  <a:lnTo>
                    <a:pt x="37" y="174"/>
                  </a:lnTo>
                  <a:lnTo>
                    <a:pt x="31" y="174"/>
                  </a:lnTo>
                  <a:lnTo>
                    <a:pt x="25" y="174"/>
                  </a:lnTo>
                  <a:lnTo>
                    <a:pt x="19" y="174"/>
                  </a:lnTo>
                  <a:lnTo>
                    <a:pt x="19" y="174"/>
                  </a:lnTo>
                  <a:lnTo>
                    <a:pt x="12" y="174"/>
                  </a:lnTo>
                  <a:lnTo>
                    <a:pt x="6" y="174"/>
                  </a:lnTo>
                  <a:lnTo>
                    <a:pt x="6" y="174"/>
                  </a:lnTo>
                  <a:lnTo>
                    <a:pt x="6" y="168"/>
                  </a:lnTo>
                  <a:lnTo>
                    <a:pt x="6" y="168"/>
                  </a:lnTo>
                  <a:lnTo>
                    <a:pt x="0" y="162"/>
                  </a:lnTo>
                  <a:lnTo>
                    <a:pt x="19" y="162"/>
                  </a:lnTo>
                  <a:lnTo>
                    <a:pt x="37" y="162"/>
                  </a:lnTo>
                  <a:lnTo>
                    <a:pt x="56" y="156"/>
                  </a:lnTo>
                  <a:lnTo>
                    <a:pt x="75" y="149"/>
                  </a:lnTo>
                  <a:lnTo>
                    <a:pt x="94" y="137"/>
                  </a:lnTo>
                  <a:lnTo>
                    <a:pt x="119" y="125"/>
                  </a:lnTo>
                  <a:lnTo>
                    <a:pt x="132" y="118"/>
                  </a:lnTo>
                  <a:lnTo>
                    <a:pt x="151" y="106"/>
                  </a:lnTo>
                  <a:lnTo>
                    <a:pt x="169" y="93"/>
                  </a:lnTo>
                  <a:lnTo>
                    <a:pt x="182" y="81"/>
                  </a:lnTo>
                  <a:lnTo>
                    <a:pt x="195" y="75"/>
                  </a:lnTo>
                  <a:lnTo>
                    <a:pt x="207" y="62"/>
                  </a:lnTo>
                  <a:lnTo>
                    <a:pt x="220" y="56"/>
                  </a:lnTo>
                  <a:lnTo>
                    <a:pt x="226" y="50"/>
                  </a:lnTo>
                  <a:lnTo>
                    <a:pt x="226" y="44"/>
                  </a:lnTo>
                  <a:lnTo>
                    <a:pt x="232" y="44"/>
                  </a:lnTo>
                  <a:lnTo>
                    <a:pt x="245" y="50"/>
                  </a:lnTo>
                  <a:lnTo>
                    <a:pt x="251" y="56"/>
                  </a:lnTo>
                  <a:lnTo>
                    <a:pt x="264" y="56"/>
                  </a:lnTo>
                  <a:lnTo>
                    <a:pt x="270" y="56"/>
                  </a:lnTo>
                  <a:lnTo>
                    <a:pt x="276" y="56"/>
                  </a:lnTo>
                  <a:lnTo>
                    <a:pt x="276" y="50"/>
                  </a:lnTo>
                  <a:lnTo>
                    <a:pt x="276" y="50"/>
                  </a:lnTo>
                  <a:lnTo>
                    <a:pt x="283" y="44"/>
                  </a:lnTo>
                  <a:lnTo>
                    <a:pt x="283" y="37"/>
                  </a:lnTo>
                  <a:lnTo>
                    <a:pt x="283" y="31"/>
                  </a:lnTo>
                  <a:lnTo>
                    <a:pt x="283" y="31"/>
                  </a:lnTo>
                  <a:lnTo>
                    <a:pt x="283" y="25"/>
                  </a:lnTo>
                  <a:lnTo>
                    <a:pt x="289" y="25"/>
                  </a:lnTo>
                  <a:lnTo>
                    <a:pt x="289" y="19"/>
                  </a:lnTo>
                  <a:lnTo>
                    <a:pt x="295" y="19"/>
                  </a:lnTo>
                  <a:lnTo>
                    <a:pt x="301" y="19"/>
                  </a:lnTo>
                  <a:lnTo>
                    <a:pt x="301" y="25"/>
                  </a:lnTo>
                  <a:lnTo>
                    <a:pt x="308" y="31"/>
                  </a:lnTo>
                  <a:lnTo>
                    <a:pt x="308" y="37"/>
                  </a:lnTo>
                  <a:lnTo>
                    <a:pt x="308" y="44"/>
                  </a:lnTo>
                  <a:lnTo>
                    <a:pt x="308" y="44"/>
                  </a:lnTo>
                  <a:lnTo>
                    <a:pt x="308" y="50"/>
                  </a:lnTo>
                  <a:lnTo>
                    <a:pt x="314" y="50"/>
                  </a:lnTo>
                  <a:lnTo>
                    <a:pt x="314" y="50"/>
                  </a:lnTo>
                  <a:lnTo>
                    <a:pt x="314" y="50"/>
                  </a:lnTo>
                  <a:lnTo>
                    <a:pt x="320" y="50"/>
                  </a:lnTo>
                  <a:lnTo>
                    <a:pt x="320" y="50"/>
                  </a:lnTo>
                  <a:lnTo>
                    <a:pt x="320" y="44"/>
                  </a:lnTo>
                  <a:lnTo>
                    <a:pt x="327" y="44"/>
                  </a:lnTo>
                  <a:lnTo>
                    <a:pt x="327" y="44"/>
                  </a:lnTo>
                  <a:lnTo>
                    <a:pt x="327" y="44"/>
                  </a:lnTo>
                  <a:lnTo>
                    <a:pt x="327" y="44"/>
                  </a:lnTo>
                  <a:lnTo>
                    <a:pt x="333" y="44"/>
                  </a:lnTo>
                  <a:lnTo>
                    <a:pt x="333" y="37"/>
                  </a:lnTo>
                  <a:lnTo>
                    <a:pt x="333" y="37"/>
                  </a:lnTo>
                  <a:lnTo>
                    <a:pt x="333" y="31"/>
                  </a:lnTo>
                  <a:lnTo>
                    <a:pt x="333" y="25"/>
                  </a:lnTo>
                  <a:lnTo>
                    <a:pt x="333" y="25"/>
                  </a:lnTo>
                  <a:lnTo>
                    <a:pt x="333" y="19"/>
                  </a:lnTo>
                  <a:lnTo>
                    <a:pt x="333" y="12"/>
                  </a:lnTo>
                  <a:lnTo>
                    <a:pt x="333" y="12"/>
                  </a:lnTo>
                  <a:lnTo>
                    <a:pt x="333" y="6"/>
                  </a:lnTo>
                  <a:lnTo>
                    <a:pt x="333" y="6"/>
                  </a:lnTo>
                  <a:lnTo>
                    <a:pt x="333" y="0"/>
                  </a:lnTo>
                  <a:lnTo>
                    <a:pt x="333" y="0"/>
                  </a:lnTo>
                  <a:lnTo>
                    <a:pt x="339" y="0"/>
                  </a:lnTo>
                  <a:lnTo>
                    <a:pt x="339" y="0"/>
                  </a:lnTo>
                  <a:lnTo>
                    <a:pt x="345" y="0"/>
                  </a:lnTo>
                  <a:lnTo>
                    <a:pt x="352" y="6"/>
                  </a:lnTo>
                  <a:lnTo>
                    <a:pt x="352" y="12"/>
                  </a:lnTo>
                  <a:lnTo>
                    <a:pt x="352" y="19"/>
                  </a:lnTo>
                  <a:lnTo>
                    <a:pt x="352" y="25"/>
                  </a:lnTo>
                  <a:lnTo>
                    <a:pt x="352" y="31"/>
                  </a:lnTo>
                  <a:lnTo>
                    <a:pt x="352" y="44"/>
                  </a:lnTo>
                  <a:lnTo>
                    <a:pt x="345" y="50"/>
                  </a:lnTo>
                  <a:lnTo>
                    <a:pt x="345" y="56"/>
                  </a:lnTo>
                  <a:lnTo>
                    <a:pt x="339" y="62"/>
                  </a:lnTo>
                  <a:lnTo>
                    <a:pt x="333" y="62"/>
                  </a:lnTo>
                  <a:lnTo>
                    <a:pt x="327" y="68"/>
                  </a:lnTo>
                  <a:lnTo>
                    <a:pt x="327" y="68"/>
                  </a:lnTo>
                  <a:lnTo>
                    <a:pt x="320" y="68"/>
                  </a:lnTo>
                  <a:lnTo>
                    <a:pt x="314" y="62"/>
                  </a:lnTo>
                  <a:lnTo>
                    <a:pt x="308" y="62"/>
                  </a:lnTo>
                  <a:lnTo>
                    <a:pt x="301"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8" name="Freeform 16"/>
            <p:cNvSpPr>
              <a:spLocks/>
            </p:cNvSpPr>
            <p:nvPr/>
          </p:nvSpPr>
          <p:spPr bwMode="auto">
            <a:xfrm>
              <a:off x="5496" y="2264"/>
              <a:ext cx="264" cy="118"/>
            </a:xfrm>
            <a:custGeom>
              <a:avLst/>
              <a:gdLst/>
              <a:ahLst/>
              <a:cxnLst>
                <a:cxn ang="0">
                  <a:pos x="251" y="0"/>
                </a:cxn>
                <a:cxn ang="0">
                  <a:pos x="258" y="6"/>
                </a:cxn>
                <a:cxn ang="0">
                  <a:pos x="264" y="6"/>
                </a:cxn>
                <a:cxn ang="0">
                  <a:pos x="264" y="12"/>
                </a:cxn>
                <a:cxn ang="0">
                  <a:pos x="264" y="12"/>
                </a:cxn>
                <a:cxn ang="0">
                  <a:pos x="264" y="18"/>
                </a:cxn>
                <a:cxn ang="0">
                  <a:pos x="264" y="18"/>
                </a:cxn>
                <a:cxn ang="0">
                  <a:pos x="264" y="25"/>
                </a:cxn>
                <a:cxn ang="0">
                  <a:pos x="258" y="31"/>
                </a:cxn>
                <a:cxn ang="0">
                  <a:pos x="258" y="31"/>
                </a:cxn>
                <a:cxn ang="0">
                  <a:pos x="251" y="37"/>
                </a:cxn>
                <a:cxn ang="0">
                  <a:pos x="245" y="37"/>
                </a:cxn>
                <a:cxn ang="0">
                  <a:pos x="245" y="43"/>
                </a:cxn>
                <a:cxn ang="0">
                  <a:pos x="239" y="49"/>
                </a:cxn>
                <a:cxn ang="0">
                  <a:pos x="233" y="49"/>
                </a:cxn>
                <a:cxn ang="0">
                  <a:pos x="226" y="56"/>
                </a:cxn>
                <a:cxn ang="0">
                  <a:pos x="220" y="56"/>
                </a:cxn>
                <a:cxn ang="0">
                  <a:pos x="207" y="62"/>
                </a:cxn>
                <a:cxn ang="0">
                  <a:pos x="189" y="74"/>
                </a:cxn>
                <a:cxn ang="0">
                  <a:pos x="176" y="81"/>
                </a:cxn>
                <a:cxn ang="0">
                  <a:pos x="157" y="87"/>
                </a:cxn>
                <a:cxn ang="0">
                  <a:pos x="138" y="93"/>
                </a:cxn>
                <a:cxn ang="0">
                  <a:pos x="119" y="99"/>
                </a:cxn>
                <a:cxn ang="0">
                  <a:pos x="101" y="99"/>
                </a:cxn>
                <a:cxn ang="0">
                  <a:pos x="88" y="106"/>
                </a:cxn>
                <a:cxn ang="0">
                  <a:pos x="69" y="112"/>
                </a:cxn>
                <a:cxn ang="0">
                  <a:pos x="57" y="112"/>
                </a:cxn>
                <a:cxn ang="0">
                  <a:pos x="44" y="118"/>
                </a:cxn>
                <a:cxn ang="0">
                  <a:pos x="31" y="118"/>
                </a:cxn>
                <a:cxn ang="0">
                  <a:pos x="19" y="118"/>
                </a:cxn>
                <a:cxn ang="0">
                  <a:pos x="13" y="118"/>
                </a:cxn>
                <a:cxn ang="0">
                  <a:pos x="6" y="118"/>
                </a:cxn>
                <a:cxn ang="0">
                  <a:pos x="0" y="118"/>
                </a:cxn>
                <a:cxn ang="0">
                  <a:pos x="6" y="112"/>
                </a:cxn>
                <a:cxn ang="0">
                  <a:pos x="6" y="112"/>
                </a:cxn>
                <a:cxn ang="0">
                  <a:pos x="19" y="112"/>
                </a:cxn>
                <a:cxn ang="0">
                  <a:pos x="25" y="106"/>
                </a:cxn>
                <a:cxn ang="0">
                  <a:pos x="38" y="106"/>
                </a:cxn>
                <a:cxn ang="0">
                  <a:pos x="50" y="99"/>
                </a:cxn>
                <a:cxn ang="0">
                  <a:pos x="69" y="93"/>
                </a:cxn>
                <a:cxn ang="0">
                  <a:pos x="88" y="87"/>
                </a:cxn>
                <a:cxn ang="0">
                  <a:pos x="107" y="81"/>
                </a:cxn>
                <a:cxn ang="0">
                  <a:pos x="126" y="74"/>
                </a:cxn>
                <a:cxn ang="0">
                  <a:pos x="145" y="62"/>
                </a:cxn>
                <a:cxn ang="0">
                  <a:pos x="170" y="56"/>
                </a:cxn>
                <a:cxn ang="0">
                  <a:pos x="189" y="43"/>
                </a:cxn>
                <a:cxn ang="0">
                  <a:pos x="214" y="31"/>
                </a:cxn>
                <a:cxn ang="0">
                  <a:pos x="233" y="18"/>
                </a:cxn>
                <a:cxn ang="0">
                  <a:pos x="251" y="0"/>
                </a:cxn>
              </a:cxnLst>
              <a:rect l="0" t="0" r="r" b="b"/>
              <a:pathLst>
                <a:path w="264" h="118">
                  <a:moveTo>
                    <a:pt x="251" y="0"/>
                  </a:moveTo>
                  <a:lnTo>
                    <a:pt x="258" y="6"/>
                  </a:lnTo>
                  <a:lnTo>
                    <a:pt x="264" y="6"/>
                  </a:lnTo>
                  <a:lnTo>
                    <a:pt x="264" y="12"/>
                  </a:lnTo>
                  <a:lnTo>
                    <a:pt x="264" y="12"/>
                  </a:lnTo>
                  <a:lnTo>
                    <a:pt x="264" y="18"/>
                  </a:lnTo>
                  <a:lnTo>
                    <a:pt x="264" y="18"/>
                  </a:lnTo>
                  <a:lnTo>
                    <a:pt x="264" y="25"/>
                  </a:lnTo>
                  <a:lnTo>
                    <a:pt x="258" y="31"/>
                  </a:lnTo>
                  <a:lnTo>
                    <a:pt x="258" y="31"/>
                  </a:lnTo>
                  <a:lnTo>
                    <a:pt x="251" y="37"/>
                  </a:lnTo>
                  <a:lnTo>
                    <a:pt x="245" y="37"/>
                  </a:lnTo>
                  <a:lnTo>
                    <a:pt x="245" y="43"/>
                  </a:lnTo>
                  <a:lnTo>
                    <a:pt x="239" y="49"/>
                  </a:lnTo>
                  <a:lnTo>
                    <a:pt x="233" y="49"/>
                  </a:lnTo>
                  <a:lnTo>
                    <a:pt x="226" y="56"/>
                  </a:lnTo>
                  <a:lnTo>
                    <a:pt x="220" y="56"/>
                  </a:lnTo>
                  <a:lnTo>
                    <a:pt x="207" y="62"/>
                  </a:lnTo>
                  <a:lnTo>
                    <a:pt x="189" y="74"/>
                  </a:lnTo>
                  <a:lnTo>
                    <a:pt x="176" y="81"/>
                  </a:lnTo>
                  <a:lnTo>
                    <a:pt x="157" y="87"/>
                  </a:lnTo>
                  <a:lnTo>
                    <a:pt x="138" y="93"/>
                  </a:lnTo>
                  <a:lnTo>
                    <a:pt x="119" y="99"/>
                  </a:lnTo>
                  <a:lnTo>
                    <a:pt x="101" y="99"/>
                  </a:lnTo>
                  <a:lnTo>
                    <a:pt x="88" y="106"/>
                  </a:lnTo>
                  <a:lnTo>
                    <a:pt x="69" y="112"/>
                  </a:lnTo>
                  <a:lnTo>
                    <a:pt x="57" y="112"/>
                  </a:lnTo>
                  <a:lnTo>
                    <a:pt x="44" y="118"/>
                  </a:lnTo>
                  <a:lnTo>
                    <a:pt x="31" y="118"/>
                  </a:lnTo>
                  <a:lnTo>
                    <a:pt x="19" y="118"/>
                  </a:lnTo>
                  <a:lnTo>
                    <a:pt x="13" y="118"/>
                  </a:lnTo>
                  <a:lnTo>
                    <a:pt x="6" y="118"/>
                  </a:lnTo>
                  <a:lnTo>
                    <a:pt x="0" y="118"/>
                  </a:lnTo>
                  <a:lnTo>
                    <a:pt x="6" y="112"/>
                  </a:lnTo>
                  <a:lnTo>
                    <a:pt x="6" y="112"/>
                  </a:lnTo>
                  <a:lnTo>
                    <a:pt x="19" y="112"/>
                  </a:lnTo>
                  <a:lnTo>
                    <a:pt x="25" y="106"/>
                  </a:lnTo>
                  <a:lnTo>
                    <a:pt x="38" y="106"/>
                  </a:lnTo>
                  <a:lnTo>
                    <a:pt x="50" y="99"/>
                  </a:lnTo>
                  <a:lnTo>
                    <a:pt x="69" y="93"/>
                  </a:lnTo>
                  <a:lnTo>
                    <a:pt x="88" y="87"/>
                  </a:lnTo>
                  <a:lnTo>
                    <a:pt x="107" y="81"/>
                  </a:lnTo>
                  <a:lnTo>
                    <a:pt x="126" y="74"/>
                  </a:lnTo>
                  <a:lnTo>
                    <a:pt x="145" y="62"/>
                  </a:lnTo>
                  <a:lnTo>
                    <a:pt x="170" y="56"/>
                  </a:lnTo>
                  <a:lnTo>
                    <a:pt x="189" y="43"/>
                  </a:lnTo>
                  <a:lnTo>
                    <a:pt x="214" y="31"/>
                  </a:lnTo>
                  <a:lnTo>
                    <a:pt x="233" y="18"/>
                  </a:lnTo>
                  <a:lnTo>
                    <a:pt x="25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9" name="Freeform 17"/>
            <p:cNvSpPr>
              <a:spLocks/>
            </p:cNvSpPr>
            <p:nvPr/>
          </p:nvSpPr>
          <p:spPr bwMode="auto">
            <a:xfrm>
              <a:off x="3925" y="2320"/>
              <a:ext cx="314" cy="138"/>
            </a:xfrm>
            <a:custGeom>
              <a:avLst/>
              <a:gdLst/>
              <a:ahLst/>
              <a:cxnLst>
                <a:cxn ang="0">
                  <a:pos x="314" y="6"/>
                </a:cxn>
                <a:cxn ang="0">
                  <a:pos x="289" y="18"/>
                </a:cxn>
                <a:cxn ang="0">
                  <a:pos x="270" y="25"/>
                </a:cxn>
                <a:cxn ang="0">
                  <a:pos x="245" y="37"/>
                </a:cxn>
                <a:cxn ang="0">
                  <a:pos x="220" y="43"/>
                </a:cxn>
                <a:cxn ang="0">
                  <a:pos x="195" y="56"/>
                </a:cxn>
                <a:cxn ang="0">
                  <a:pos x="170" y="68"/>
                </a:cxn>
                <a:cxn ang="0">
                  <a:pos x="151" y="81"/>
                </a:cxn>
                <a:cxn ang="0">
                  <a:pos x="126" y="87"/>
                </a:cxn>
                <a:cxn ang="0">
                  <a:pos x="107" y="93"/>
                </a:cxn>
                <a:cxn ang="0">
                  <a:pos x="88" y="106"/>
                </a:cxn>
                <a:cxn ang="0">
                  <a:pos x="69" y="112"/>
                </a:cxn>
                <a:cxn ang="0">
                  <a:pos x="50" y="118"/>
                </a:cxn>
                <a:cxn ang="0">
                  <a:pos x="38" y="124"/>
                </a:cxn>
                <a:cxn ang="0">
                  <a:pos x="25" y="131"/>
                </a:cxn>
                <a:cxn ang="0">
                  <a:pos x="13" y="137"/>
                </a:cxn>
                <a:cxn ang="0">
                  <a:pos x="13" y="137"/>
                </a:cxn>
                <a:cxn ang="0">
                  <a:pos x="6" y="137"/>
                </a:cxn>
                <a:cxn ang="0">
                  <a:pos x="6" y="137"/>
                </a:cxn>
                <a:cxn ang="0">
                  <a:pos x="0" y="137"/>
                </a:cxn>
                <a:cxn ang="0">
                  <a:pos x="0" y="131"/>
                </a:cxn>
                <a:cxn ang="0">
                  <a:pos x="0" y="131"/>
                </a:cxn>
                <a:cxn ang="0">
                  <a:pos x="6" y="124"/>
                </a:cxn>
                <a:cxn ang="0">
                  <a:pos x="6" y="124"/>
                </a:cxn>
                <a:cxn ang="0">
                  <a:pos x="13" y="118"/>
                </a:cxn>
                <a:cxn ang="0">
                  <a:pos x="13" y="112"/>
                </a:cxn>
                <a:cxn ang="0">
                  <a:pos x="19" y="112"/>
                </a:cxn>
                <a:cxn ang="0">
                  <a:pos x="25" y="106"/>
                </a:cxn>
                <a:cxn ang="0">
                  <a:pos x="31" y="99"/>
                </a:cxn>
                <a:cxn ang="0">
                  <a:pos x="38" y="93"/>
                </a:cxn>
                <a:cxn ang="0">
                  <a:pos x="50" y="93"/>
                </a:cxn>
                <a:cxn ang="0">
                  <a:pos x="57" y="87"/>
                </a:cxn>
                <a:cxn ang="0">
                  <a:pos x="69" y="81"/>
                </a:cxn>
                <a:cxn ang="0">
                  <a:pos x="82" y="74"/>
                </a:cxn>
                <a:cxn ang="0">
                  <a:pos x="101" y="62"/>
                </a:cxn>
                <a:cxn ang="0">
                  <a:pos x="119" y="56"/>
                </a:cxn>
                <a:cxn ang="0">
                  <a:pos x="138" y="50"/>
                </a:cxn>
                <a:cxn ang="0">
                  <a:pos x="163" y="43"/>
                </a:cxn>
                <a:cxn ang="0">
                  <a:pos x="182" y="37"/>
                </a:cxn>
                <a:cxn ang="0">
                  <a:pos x="201" y="25"/>
                </a:cxn>
                <a:cxn ang="0">
                  <a:pos x="220" y="18"/>
                </a:cxn>
                <a:cxn ang="0">
                  <a:pos x="239" y="12"/>
                </a:cxn>
                <a:cxn ang="0">
                  <a:pos x="251" y="12"/>
                </a:cxn>
                <a:cxn ang="0">
                  <a:pos x="270" y="6"/>
                </a:cxn>
                <a:cxn ang="0">
                  <a:pos x="283" y="6"/>
                </a:cxn>
                <a:cxn ang="0">
                  <a:pos x="295" y="0"/>
                </a:cxn>
                <a:cxn ang="0">
                  <a:pos x="302" y="0"/>
                </a:cxn>
                <a:cxn ang="0">
                  <a:pos x="308" y="6"/>
                </a:cxn>
                <a:cxn ang="0">
                  <a:pos x="314" y="6"/>
                </a:cxn>
              </a:cxnLst>
              <a:rect l="0" t="0" r="r" b="b"/>
              <a:pathLst>
                <a:path w="314" h="137">
                  <a:moveTo>
                    <a:pt x="314" y="6"/>
                  </a:moveTo>
                  <a:lnTo>
                    <a:pt x="289" y="18"/>
                  </a:lnTo>
                  <a:lnTo>
                    <a:pt x="270" y="25"/>
                  </a:lnTo>
                  <a:lnTo>
                    <a:pt x="245" y="37"/>
                  </a:lnTo>
                  <a:lnTo>
                    <a:pt x="220" y="43"/>
                  </a:lnTo>
                  <a:lnTo>
                    <a:pt x="195" y="56"/>
                  </a:lnTo>
                  <a:lnTo>
                    <a:pt x="170" y="68"/>
                  </a:lnTo>
                  <a:lnTo>
                    <a:pt x="151" y="81"/>
                  </a:lnTo>
                  <a:lnTo>
                    <a:pt x="126" y="87"/>
                  </a:lnTo>
                  <a:lnTo>
                    <a:pt x="107" y="93"/>
                  </a:lnTo>
                  <a:lnTo>
                    <a:pt x="88" y="106"/>
                  </a:lnTo>
                  <a:lnTo>
                    <a:pt x="69" y="112"/>
                  </a:lnTo>
                  <a:lnTo>
                    <a:pt x="50" y="118"/>
                  </a:lnTo>
                  <a:lnTo>
                    <a:pt x="38" y="124"/>
                  </a:lnTo>
                  <a:lnTo>
                    <a:pt x="25" y="131"/>
                  </a:lnTo>
                  <a:lnTo>
                    <a:pt x="13" y="137"/>
                  </a:lnTo>
                  <a:lnTo>
                    <a:pt x="13" y="137"/>
                  </a:lnTo>
                  <a:lnTo>
                    <a:pt x="6" y="137"/>
                  </a:lnTo>
                  <a:lnTo>
                    <a:pt x="6" y="137"/>
                  </a:lnTo>
                  <a:lnTo>
                    <a:pt x="0" y="137"/>
                  </a:lnTo>
                  <a:lnTo>
                    <a:pt x="0" y="131"/>
                  </a:lnTo>
                  <a:lnTo>
                    <a:pt x="0" y="131"/>
                  </a:lnTo>
                  <a:lnTo>
                    <a:pt x="6" y="124"/>
                  </a:lnTo>
                  <a:lnTo>
                    <a:pt x="6" y="124"/>
                  </a:lnTo>
                  <a:lnTo>
                    <a:pt x="13" y="118"/>
                  </a:lnTo>
                  <a:lnTo>
                    <a:pt x="13" y="112"/>
                  </a:lnTo>
                  <a:lnTo>
                    <a:pt x="19" y="112"/>
                  </a:lnTo>
                  <a:lnTo>
                    <a:pt x="25" y="106"/>
                  </a:lnTo>
                  <a:lnTo>
                    <a:pt x="31" y="99"/>
                  </a:lnTo>
                  <a:lnTo>
                    <a:pt x="38" y="93"/>
                  </a:lnTo>
                  <a:lnTo>
                    <a:pt x="50" y="93"/>
                  </a:lnTo>
                  <a:lnTo>
                    <a:pt x="57" y="87"/>
                  </a:lnTo>
                  <a:lnTo>
                    <a:pt x="69" y="81"/>
                  </a:lnTo>
                  <a:lnTo>
                    <a:pt x="82" y="74"/>
                  </a:lnTo>
                  <a:lnTo>
                    <a:pt x="101" y="62"/>
                  </a:lnTo>
                  <a:lnTo>
                    <a:pt x="119" y="56"/>
                  </a:lnTo>
                  <a:lnTo>
                    <a:pt x="138" y="50"/>
                  </a:lnTo>
                  <a:lnTo>
                    <a:pt x="163" y="43"/>
                  </a:lnTo>
                  <a:lnTo>
                    <a:pt x="182" y="37"/>
                  </a:lnTo>
                  <a:lnTo>
                    <a:pt x="201" y="25"/>
                  </a:lnTo>
                  <a:lnTo>
                    <a:pt x="220" y="18"/>
                  </a:lnTo>
                  <a:lnTo>
                    <a:pt x="239" y="12"/>
                  </a:lnTo>
                  <a:lnTo>
                    <a:pt x="251" y="12"/>
                  </a:lnTo>
                  <a:lnTo>
                    <a:pt x="270" y="6"/>
                  </a:lnTo>
                  <a:lnTo>
                    <a:pt x="283" y="6"/>
                  </a:lnTo>
                  <a:lnTo>
                    <a:pt x="295" y="0"/>
                  </a:lnTo>
                  <a:lnTo>
                    <a:pt x="302" y="0"/>
                  </a:lnTo>
                  <a:lnTo>
                    <a:pt x="308" y="6"/>
                  </a:lnTo>
                  <a:lnTo>
                    <a:pt x="314" y="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0" name="Freeform 18"/>
            <p:cNvSpPr>
              <a:spLocks/>
            </p:cNvSpPr>
            <p:nvPr/>
          </p:nvSpPr>
          <p:spPr bwMode="auto">
            <a:xfrm>
              <a:off x="4836" y="2337"/>
              <a:ext cx="201" cy="120"/>
            </a:xfrm>
            <a:custGeom>
              <a:avLst/>
              <a:gdLst/>
              <a:ahLst/>
              <a:cxnLst>
                <a:cxn ang="0">
                  <a:pos x="201" y="0"/>
                </a:cxn>
                <a:cxn ang="0">
                  <a:pos x="201" y="7"/>
                </a:cxn>
                <a:cxn ang="0">
                  <a:pos x="201" y="7"/>
                </a:cxn>
                <a:cxn ang="0">
                  <a:pos x="195" y="13"/>
                </a:cxn>
                <a:cxn ang="0">
                  <a:pos x="195" y="13"/>
                </a:cxn>
                <a:cxn ang="0">
                  <a:pos x="189" y="19"/>
                </a:cxn>
                <a:cxn ang="0">
                  <a:pos x="189" y="19"/>
                </a:cxn>
                <a:cxn ang="0">
                  <a:pos x="182" y="25"/>
                </a:cxn>
                <a:cxn ang="0">
                  <a:pos x="182" y="25"/>
                </a:cxn>
                <a:cxn ang="0">
                  <a:pos x="176" y="25"/>
                </a:cxn>
                <a:cxn ang="0">
                  <a:pos x="170" y="25"/>
                </a:cxn>
                <a:cxn ang="0">
                  <a:pos x="170" y="32"/>
                </a:cxn>
                <a:cxn ang="0">
                  <a:pos x="164" y="32"/>
                </a:cxn>
                <a:cxn ang="0">
                  <a:pos x="157" y="38"/>
                </a:cxn>
                <a:cxn ang="0">
                  <a:pos x="151" y="38"/>
                </a:cxn>
                <a:cxn ang="0">
                  <a:pos x="145" y="44"/>
                </a:cxn>
                <a:cxn ang="0">
                  <a:pos x="138" y="44"/>
                </a:cxn>
                <a:cxn ang="0">
                  <a:pos x="132" y="50"/>
                </a:cxn>
                <a:cxn ang="0">
                  <a:pos x="126" y="50"/>
                </a:cxn>
                <a:cxn ang="0">
                  <a:pos x="113" y="56"/>
                </a:cxn>
                <a:cxn ang="0">
                  <a:pos x="107" y="56"/>
                </a:cxn>
                <a:cxn ang="0">
                  <a:pos x="101" y="63"/>
                </a:cxn>
                <a:cxn ang="0">
                  <a:pos x="94" y="63"/>
                </a:cxn>
                <a:cxn ang="0">
                  <a:pos x="82" y="69"/>
                </a:cxn>
                <a:cxn ang="0">
                  <a:pos x="76" y="75"/>
                </a:cxn>
                <a:cxn ang="0">
                  <a:pos x="63" y="75"/>
                </a:cxn>
                <a:cxn ang="0">
                  <a:pos x="57" y="81"/>
                </a:cxn>
                <a:cxn ang="0">
                  <a:pos x="51" y="88"/>
                </a:cxn>
                <a:cxn ang="0">
                  <a:pos x="38" y="94"/>
                </a:cxn>
                <a:cxn ang="0">
                  <a:pos x="25" y="100"/>
                </a:cxn>
                <a:cxn ang="0">
                  <a:pos x="19" y="106"/>
                </a:cxn>
                <a:cxn ang="0">
                  <a:pos x="7" y="113"/>
                </a:cxn>
                <a:cxn ang="0">
                  <a:pos x="0" y="119"/>
                </a:cxn>
                <a:cxn ang="0">
                  <a:pos x="0" y="113"/>
                </a:cxn>
                <a:cxn ang="0">
                  <a:pos x="7" y="106"/>
                </a:cxn>
                <a:cxn ang="0">
                  <a:pos x="19" y="94"/>
                </a:cxn>
                <a:cxn ang="0">
                  <a:pos x="32" y="81"/>
                </a:cxn>
                <a:cxn ang="0">
                  <a:pos x="51" y="75"/>
                </a:cxn>
                <a:cxn ang="0">
                  <a:pos x="63" y="63"/>
                </a:cxn>
                <a:cxn ang="0">
                  <a:pos x="82" y="56"/>
                </a:cxn>
                <a:cxn ang="0">
                  <a:pos x="101" y="44"/>
                </a:cxn>
                <a:cxn ang="0">
                  <a:pos x="113" y="38"/>
                </a:cxn>
                <a:cxn ang="0">
                  <a:pos x="132" y="25"/>
                </a:cxn>
                <a:cxn ang="0">
                  <a:pos x="151" y="19"/>
                </a:cxn>
                <a:cxn ang="0">
                  <a:pos x="164" y="13"/>
                </a:cxn>
                <a:cxn ang="0">
                  <a:pos x="176" y="7"/>
                </a:cxn>
                <a:cxn ang="0">
                  <a:pos x="189" y="7"/>
                </a:cxn>
                <a:cxn ang="0">
                  <a:pos x="195" y="0"/>
                </a:cxn>
                <a:cxn ang="0">
                  <a:pos x="201" y="0"/>
                </a:cxn>
              </a:cxnLst>
              <a:rect l="0" t="0" r="r" b="b"/>
              <a:pathLst>
                <a:path w="201" h="119">
                  <a:moveTo>
                    <a:pt x="201" y="0"/>
                  </a:moveTo>
                  <a:lnTo>
                    <a:pt x="201" y="7"/>
                  </a:lnTo>
                  <a:lnTo>
                    <a:pt x="201" y="7"/>
                  </a:lnTo>
                  <a:lnTo>
                    <a:pt x="195" y="13"/>
                  </a:lnTo>
                  <a:lnTo>
                    <a:pt x="195" y="13"/>
                  </a:lnTo>
                  <a:lnTo>
                    <a:pt x="189" y="19"/>
                  </a:lnTo>
                  <a:lnTo>
                    <a:pt x="189" y="19"/>
                  </a:lnTo>
                  <a:lnTo>
                    <a:pt x="182" y="25"/>
                  </a:lnTo>
                  <a:lnTo>
                    <a:pt x="182" y="25"/>
                  </a:lnTo>
                  <a:lnTo>
                    <a:pt x="176" y="25"/>
                  </a:lnTo>
                  <a:lnTo>
                    <a:pt x="170" y="25"/>
                  </a:lnTo>
                  <a:lnTo>
                    <a:pt x="170" y="32"/>
                  </a:lnTo>
                  <a:lnTo>
                    <a:pt x="164" y="32"/>
                  </a:lnTo>
                  <a:lnTo>
                    <a:pt x="157" y="38"/>
                  </a:lnTo>
                  <a:lnTo>
                    <a:pt x="151" y="38"/>
                  </a:lnTo>
                  <a:lnTo>
                    <a:pt x="145" y="44"/>
                  </a:lnTo>
                  <a:lnTo>
                    <a:pt x="138" y="44"/>
                  </a:lnTo>
                  <a:lnTo>
                    <a:pt x="132" y="50"/>
                  </a:lnTo>
                  <a:lnTo>
                    <a:pt x="126" y="50"/>
                  </a:lnTo>
                  <a:lnTo>
                    <a:pt x="113" y="56"/>
                  </a:lnTo>
                  <a:lnTo>
                    <a:pt x="107" y="56"/>
                  </a:lnTo>
                  <a:lnTo>
                    <a:pt x="101" y="63"/>
                  </a:lnTo>
                  <a:lnTo>
                    <a:pt x="94" y="63"/>
                  </a:lnTo>
                  <a:lnTo>
                    <a:pt x="82" y="69"/>
                  </a:lnTo>
                  <a:lnTo>
                    <a:pt x="76" y="75"/>
                  </a:lnTo>
                  <a:lnTo>
                    <a:pt x="63" y="75"/>
                  </a:lnTo>
                  <a:lnTo>
                    <a:pt x="57" y="81"/>
                  </a:lnTo>
                  <a:lnTo>
                    <a:pt x="51" y="88"/>
                  </a:lnTo>
                  <a:lnTo>
                    <a:pt x="38" y="94"/>
                  </a:lnTo>
                  <a:lnTo>
                    <a:pt x="25" y="100"/>
                  </a:lnTo>
                  <a:lnTo>
                    <a:pt x="19" y="106"/>
                  </a:lnTo>
                  <a:lnTo>
                    <a:pt x="7" y="113"/>
                  </a:lnTo>
                  <a:lnTo>
                    <a:pt x="0" y="119"/>
                  </a:lnTo>
                  <a:lnTo>
                    <a:pt x="0" y="113"/>
                  </a:lnTo>
                  <a:lnTo>
                    <a:pt x="7" y="106"/>
                  </a:lnTo>
                  <a:lnTo>
                    <a:pt x="19" y="94"/>
                  </a:lnTo>
                  <a:lnTo>
                    <a:pt x="32" y="81"/>
                  </a:lnTo>
                  <a:lnTo>
                    <a:pt x="51" y="75"/>
                  </a:lnTo>
                  <a:lnTo>
                    <a:pt x="63" y="63"/>
                  </a:lnTo>
                  <a:lnTo>
                    <a:pt x="82" y="56"/>
                  </a:lnTo>
                  <a:lnTo>
                    <a:pt x="101" y="44"/>
                  </a:lnTo>
                  <a:lnTo>
                    <a:pt x="113" y="38"/>
                  </a:lnTo>
                  <a:lnTo>
                    <a:pt x="132" y="25"/>
                  </a:lnTo>
                  <a:lnTo>
                    <a:pt x="151" y="19"/>
                  </a:lnTo>
                  <a:lnTo>
                    <a:pt x="164" y="13"/>
                  </a:lnTo>
                  <a:lnTo>
                    <a:pt x="176" y="7"/>
                  </a:lnTo>
                  <a:lnTo>
                    <a:pt x="189" y="7"/>
                  </a:lnTo>
                  <a:lnTo>
                    <a:pt x="195" y="0"/>
                  </a:lnTo>
                  <a:lnTo>
                    <a:pt x="2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1" name="Freeform 19"/>
            <p:cNvSpPr>
              <a:spLocks/>
            </p:cNvSpPr>
            <p:nvPr/>
          </p:nvSpPr>
          <p:spPr bwMode="auto">
            <a:xfrm>
              <a:off x="1374" y="2382"/>
              <a:ext cx="154" cy="106"/>
            </a:xfrm>
            <a:custGeom>
              <a:avLst/>
              <a:gdLst/>
              <a:ahLst/>
              <a:cxnLst>
                <a:cxn ang="0">
                  <a:pos x="157" y="0"/>
                </a:cxn>
                <a:cxn ang="0">
                  <a:pos x="157" y="6"/>
                </a:cxn>
                <a:cxn ang="0">
                  <a:pos x="151" y="12"/>
                </a:cxn>
                <a:cxn ang="0">
                  <a:pos x="151" y="19"/>
                </a:cxn>
                <a:cxn ang="0">
                  <a:pos x="144" y="19"/>
                </a:cxn>
                <a:cxn ang="0">
                  <a:pos x="144" y="25"/>
                </a:cxn>
                <a:cxn ang="0">
                  <a:pos x="138" y="31"/>
                </a:cxn>
                <a:cxn ang="0">
                  <a:pos x="132" y="31"/>
                </a:cxn>
                <a:cxn ang="0">
                  <a:pos x="119" y="31"/>
                </a:cxn>
                <a:cxn ang="0">
                  <a:pos x="113" y="37"/>
                </a:cxn>
                <a:cxn ang="0">
                  <a:pos x="100" y="44"/>
                </a:cxn>
                <a:cxn ang="0">
                  <a:pos x="88" y="50"/>
                </a:cxn>
                <a:cxn ang="0">
                  <a:pos x="75" y="56"/>
                </a:cxn>
                <a:cxn ang="0">
                  <a:pos x="56" y="69"/>
                </a:cxn>
                <a:cxn ang="0">
                  <a:pos x="37" y="81"/>
                </a:cxn>
                <a:cxn ang="0">
                  <a:pos x="19" y="87"/>
                </a:cxn>
                <a:cxn ang="0">
                  <a:pos x="0" y="106"/>
                </a:cxn>
                <a:cxn ang="0">
                  <a:pos x="6" y="94"/>
                </a:cxn>
                <a:cxn ang="0">
                  <a:pos x="12" y="87"/>
                </a:cxn>
                <a:cxn ang="0">
                  <a:pos x="19" y="81"/>
                </a:cxn>
                <a:cxn ang="0">
                  <a:pos x="31" y="69"/>
                </a:cxn>
                <a:cxn ang="0">
                  <a:pos x="44" y="56"/>
                </a:cxn>
                <a:cxn ang="0">
                  <a:pos x="56" y="50"/>
                </a:cxn>
                <a:cxn ang="0">
                  <a:pos x="69" y="37"/>
                </a:cxn>
                <a:cxn ang="0">
                  <a:pos x="88" y="31"/>
                </a:cxn>
                <a:cxn ang="0">
                  <a:pos x="100" y="25"/>
                </a:cxn>
                <a:cxn ang="0">
                  <a:pos x="107" y="19"/>
                </a:cxn>
                <a:cxn ang="0">
                  <a:pos x="119" y="12"/>
                </a:cxn>
                <a:cxn ang="0">
                  <a:pos x="132" y="6"/>
                </a:cxn>
                <a:cxn ang="0">
                  <a:pos x="144" y="0"/>
                </a:cxn>
                <a:cxn ang="0">
                  <a:pos x="151" y="0"/>
                </a:cxn>
                <a:cxn ang="0">
                  <a:pos x="151" y="0"/>
                </a:cxn>
                <a:cxn ang="0">
                  <a:pos x="157" y="0"/>
                </a:cxn>
              </a:cxnLst>
              <a:rect l="0" t="0" r="r" b="b"/>
              <a:pathLst>
                <a:path w="157" h="106">
                  <a:moveTo>
                    <a:pt x="157" y="0"/>
                  </a:moveTo>
                  <a:lnTo>
                    <a:pt x="157" y="6"/>
                  </a:lnTo>
                  <a:lnTo>
                    <a:pt x="151" y="12"/>
                  </a:lnTo>
                  <a:lnTo>
                    <a:pt x="151" y="19"/>
                  </a:lnTo>
                  <a:lnTo>
                    <a:pt x="144" y="19"/>
                  </a:lnTo>
                  <a:lnTo>
                    <a:pt x="144" y="25"/>
                  </a:lnTo>
                  <a:lnTo>
                    <a:pt x="138" y="31"/>
                  </a:lnTo>
                  <a:lnTo>
                    <a:pt x="132" y="31"/>
                  </a:lnTo>
                  <a:lnTo>
                    <a:pt x="119" y="31"/>
                  </a:lnTo>
                  <a:lnTo>
                    <a:pt x="113" y="37"/>
                  </a:lnTo>
                  <a:lnTo>
                    <a:pt x="100" y="44"/>
                  </a:lnTo>
                  <a:lnTo>
                    <a:pt x="88" y="50"/>
                  </a:lnTo>
                  <a:lnTo>
                    <a:pt x="75" y="56"/>
                  </a:lnTo>
                  <a:lnTo>
                    <a:pt x="56" y="69"/>
                  </a:lnTo>
                  <a:lnTo>
                    <a:pt x="37" y="81"/>
                  </a:lnTo>
                  <a:lnTo>
                    <a:pt x="19" y="87"/>
                  </a:lnTo>
                  <a:lnTo>
                    <a:pt x="0" y="106"/>
                  </a:lnTo>
                  <a:lnTo>
                    <a:pt x="6" y="94"/>
                  </a:lnTo>
                  <a:lnTo>
                    <a:pt x="12" y="87"/>
                  </a:lnTo>
                  <a:lnTo>
                    <a:pt x="19" y="81"/>
                  </a:lnTo>
                  <a:lnTo>
                    <a:pt x="31" y="69"/>
                  </a:lnTo>
                  <a:lnTo>
                    <a:pt x="44" y="56"/>
                  </a:lnTo>
                  <a:lnTo>
                    <a:pt x="56" y="50"/>
                  </a:lnTo>
                  <a:lnTo>
                    <a:pt x="69" y="37"/>
                  </a:lnTo>
                  <a:lnTo>
                    <a:pt x="88" y="31"/>
                  </a:lnTo>
                  <a:lnTo>
                    <a:pt x="100" y="25"/>
                  </a:lnTo>
                  <a:lnTo>
                    <a:pt x="107" y="19"/>
                  </a:lnTo>
                  <a:lnTo>
                    <a:pt x="119" y="12"/>
                  </a:lnTo>
                  <a:lnTo>
                    <a:pt x="132" y="6"/>
                  </a:lnTo>
                  <a:lnTo>
                    <a:pt x="144" y="0"/>
                  </a:lnTo>
                  <a:lnTo>
                    <a:pt x="151" y="0"/>
                  </a:lnTo>
                  <a:lnTo>
                    <a:pt x="151" y="0"/>
                  </a:lnTo>
                  <a:lnTo>
                    <a:pt x="15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2" name="Freeform 20"/>
            <p:cNvSpPr>
              <a:spLocks/>
            </p:cNvSpPr>
            <p:nvPr/>
          </p:nvSpPr>
          <p:spPr bwMode="auto">
            <a:xfrm>
              <a:off x="1248" y="1303"/>
              <a:ext cx="2677" cy="1155"/>
            </a:xfrm>
            <a:custGeom>
              <a:avLst/>
              <a:gdLst/>
              <a:ahLst/>
              <a:cxnLst>
                <a:cxn ang="0">
                  <a:pos x="1288" y="231"/>
                </a:cxn>
                <a:cxn ang="0">
                  <a:pos x="1288" y="44"/>
                </a:cxn>
                <a:cxn ang="0">
                  <a:pos x="1326" y="212"/>
                </a:cxn>
                <a:cxn ang="0">
                  <a:pos x="1395" y="699"/>
                </a:cxn>
                <a:cxn ang="0">
                  <a:pos x="1439" y="668"/>
                </a:cxn>
                <a:cxn ang="0">
                  <a:pos x="1282" y="936"/>
                </a:cxn>
                <a:cxn ang="0">
                  <a:pos x="1470" y="1048"/>
                </a:cxn>
                <a:cxn ang="0">
                  <a:pos x="2023" y="699"/>
                </a:cxn>
                <a:cxn ang="0">
                  <a:pos x="1948" y="587"/>
                </a:cxn>
                <a:cxn ang="0">
                  <a:pos x="1973" y="468"/>
                </a:cxn>
                <a:cxn ang="0">
                  <a:pos x="2181" y="462"/>
                </a:cxn>
                <a:cxn ang="0">
                  <a:pos x="2489" y="499"/>
                </a:cxn>
                <a:cxn ang="0">
                  <a:pos x="2501" y="574"/>
                </a:cxn>
                <a:cxn ang="0">
                  <a:pos x="2369" y="618"/>
                </a:cxn>
                <a:cxn ang="0">
                  <a:pos x="2181" y="717"/>
                </a:cxn>
                <a:cxn ang="0">
                  <a:pos x="2174" y="805"/>
                </a:cxn>
                <a:cxn ang="0">
                  <a:pos x="2105" y="774"/>
                </a:cxn>
                <a:cxn ang="0">
                  <a:pos x="2005" y="911"/>
                </a:cxn>
                <a:cxn ang="0">
                  <a:pos x="2086" y="1079"/>
                </a:cxn>
                <a:cxn ang="0">
                  <a:pos x="2432" y="830"/>
                </a:cxn>
                <a:cxn ang="0">
                  <a:pos x="2608" y="761"/>
                </a:cxn>
                <a:cxn ang="0">
                  <a:pos x="2589" y="337"/>
                </a:cxn>
                <a:cxn ang="0">
                  <a:pos x="2564" y="0"/>
                </a:cxn>
                <a:cxn ang="0">
                  <a:pos x="2589" y="32"/>
                </a:cxn>
                <a:cxn ang="0">
                  <a:pos x="2627" y="325"/>
                </a:cxn>
                <a:cxn ang="0">
                  <a:pos x="2627" y="798"/>
                </a:cxn>
                <a:cxn ang="0">
                  <a:pos x="2325" y="929"/>
                </a:cxn>
                <a:cxn ang="0">
                  <a:pos x="2017" y="1154"/>
                </a:cxn>
                <a:cxn ang="0">
                  <a:pos x="1986" y="917"/>
                </a:cxn>
                <a:cxn ang="0">
                  <a:pos x="1866" y="867"/>
                </a:cxn>
                <a:cxn ang="0">
                  <a:pos x="1276" y="1098"/>
                </a:cxn>
                <a:cxn ang="0">
                  <a:pos x="1326" y="786"/>
                </a:cxn>
                <a:cxn ang="0">
                  <a:pos x="886" y="1060"/>
                </a:cxn>
                <a:cxn ang="0">
                  <a:pos x="672" y="992"/>
                </a:cxn>
                <a:cxn ang="0">
                  <a:pos x="779" y="717"/>
                </a:cxn>
                <a:cxn ang="0">
                  <a:pos x="603" y="649"/>
                </a:cxn>
                <a:cxn ang="0">
                  <a:pos x="522" y="680"/>
                </a:cxn>
                <a:cxn ang="0">
                  <a:pos x="572" y="805"/>
                </a:cxn>
                <a:cxn ang="0">
                  <a:pos x="660" y="880"/>
                </a:cxn>
                <a:cxn ang="0">
                  <a:pos x="647" y="917"/>
                </a:cxn>
                <a:cxn ang="0">
                  <a:pos x="220" y="1029"/>
                </a:cxn>
                <a:cxn ang="0">
                  <a:pos x="6" y="1029"/>
                </a:cxn>
                <a:cxn ang="0">
                  <a:pos x="63" y="749"/>
                </a:cxn>
                <a:cxn ang="0">
                  <a:pos x="101" y="375"/>
                </a:cxn>
                <a:cxn ang="0">
                  <a:pos x="69" y="574"/>
                </a:cxn>
                <a:cxn ang="0">
                  <a:pos x="113" y="724"/>
                </a:cxn>
                <a:cxn ang="0">
                  <a:pos x="151" y="686"/>
                </a:cxn>
                <a:cxn ang="0">
                  <a:pos x="101" y="774"/>
                </a:cxn>
                <a:cxn ang="0">
                  <a:pos x="19" y="948"/>
                </a:cxn>
                <a:cxn ang="0">
                  <a:pos x="201" y="979"/>
                </a:cxn>
                <a:cxn ang="0">
                  <a:pos x="484" y="736"/>
                </a:cxn>
                <a:cxn ang="0">
                  <a:pos x="628" y="562"/>
                </a:cxn>
                <a:cxn ang="0">
                  <a:pos x="873" y="624"/>
                </a:cxn>
                <a:cxn ang="0">
                  <a:pos x="742" y="537"/>
                </a:cxn>
                <a:cxn ang="0">
                  <a:pos x="635" y="530"/>
                </a:cxn>
                <a:cxn ang="0">
                  <a:pos x="716" y="456"/>
                </a:cxn>
                <a:cxn ang="0">
                  <a:pos x="1043" y="518"/>
                </a:cxn>
                <a:cxn ang="0">
                  <a:pos x="1232" y="593"/>
                </a:cxn>
                <a:cxn ang="0">
                  <a:pos x="1056" y="611"/>
                </a:cxn>
                <a:cxn ang="0">
                  <a:pos x="848" y="692"/>
                </a:cxn>
                <a:cxn ang="0">
                  <a:pos x="698" y="1029"/>
                </a:cxn>
                <a:cxn ang="0">
                  <a:pos x="905" y="986"/>
                </a:cxn>
              </a:cxnLst>
              <a:rect l="0" t="0" r="r" b="b"/>
              <a:pathLst>
                <a:path w="2677" h="1154">
                  <a:moveTo>
                    <a:pt x="1345" y="711"/>
                  </a:moveTo>
                  <a:lnTo>
                    <a:pt x="1351" y="680"/>
                  </a:lnTo>
                  <a:lnTo>
                    <a:pt x="1357" y="643"/>
                  </a:lnTo>
                  <a:lnTo>
                    <a:pt x="1351" y="599"/>
                  </a:lnTo>
                  <a:lnTo>
                    <a:pt x="1351" y="555"/>
                  </a:lnTo>
                  <a:lnTo>
                    <a:pt x="1345" y="512"/>
                  </a:lnTo>
                  <a:lnTo>
                    <a:pt x="1332" y="468"/>
                  </a:lnTo>
                  <a:lnTo>
                    <a:pt x="1326" y="418"/>
                  </a:lnTo>
                  <a:lnTo>
                    <a:pt x="1320" y="368"/>
                  </a:lnTo>
                  <a:lnTo>
                    <a:pt x="1307" y="325"/>
                  </a:lnTo>
                  <a:lnTo>
                    <a:pt x="1301" y="275"/>
                  </a:lnTo>
                  <a:lnTo>
                    <a:pt x="1288" y="231"/>
                  </a:lnTo>
                  <a:lnTo>
                    <a:pt x="1282" y="188"/>
                  </a:lnTo>
                  <a:lnTo>
                    <a:pt x="1276" y="144"/>
                  </a:lnTo>
                  <a:lnTo>
                    <a:pt x="1276" y="100"/>
                  </a:lnTo>
                  <a:lnTo>
                    <a:pt x="1276" y="69"/>
                  </a:lnTo>
                  <a:lnTo>
                    <a:pt x="1276" y="38"/>
                  </a:lnTo>
                  <a:lnTo>
                    <a:pt x="1276" y="38"/>
                  </a:lnTo>
                  <a:lnTo>
                    <a:pt x="1282" y="38"/>
                  </a:lnTo>
                  <a:lnTo>
                    <a:pt x="1282" y="38"/>
                  </a:lnTo>
                  <a:lnTo>
                    <a:pt x="1282" y="38"/>
                  </a:lnTo>
                  <a:lnTo>
                    <a:pt x="1282" y="38"/>
                  </a:lnTo>
                  <a:lnTo>
                    <a:pt x="1288" y="44"/>
                  </a:lnTo>
                  <a:lnTo>
                    <a:pt x="1288" y="44"/>
                  </a:lnTo>
                  <a:lnTo>
                    <a:pt x="1295" y="44"/>
                  </a:lnTo>
                  <a:lnTo>
                    <a:pt x="1295" y="50"/>
                  </a:lnTo>
                  <a:lnTo>
                    <a:pt x="1295" y="50"/>
                  </a:lnTo>
                  <a:lnTo>
                    <a:pt x="1301" y="57"/>
                  </a:lnTo>
                  <a:lnTo>
                    <a:pt x="1301" y="63"/>
                  </a:lnTo>
                  <a:lnTo>
                    <a:pt x="1307" y="63"/>
                  </a:lnTo>
                  <a:lnTo>
                    <a:pt x="1307" y="69"/>
                  </a:lnTo>
                  <a:lnTo>
                    <a:pt x="1313" y="75"/>
                  </a:lnTo>
                  <a:lnTo>
                    <a:pt x="1313" y="82"/>
                  </a:lnTo>
                  <a:lnTo>
                    <a:pt x="1313" y="125"/>
                  </a:lnTo>
                  <a:lnTo>
                    <a:pt x="1320" y="169"/>
                  </a:lnTo>
                  <a:lnTo>
                    <a:pt x="1326" y="212"/>
                  </a:lnTo>
                  <a:lnTo>
                    <a:pt x="1332" y="262"/>
                  </a:lnTo>
                  <a:lnTo>
                    <a:pt x="1345" y="312"/>
                  </a:lnTo>
                  <a:lnTo>
                    <a:pt x="1351" y="356"/>
                  </a:lnTo>
                  <a:lnTo>
                    <a:pt x="1364" y="406"/>
                  </a:lnTo>
                  <a:lnTo>
                    <a:pt x="1370" y="456"/>
                  </a:lnTo>
                  <a:lnTo>
                    <a:pt x="1383" y="499"/>
                  </a:lnTo>
                  <a:lnTo>
                    <a:pt x="1389" y="543"/>
                  </a:lnTo>
                  <a:lnTo>
                    <a:pt x="1395" y="580"/>
                  </a:lnTo>
                  <a:lnTo>
                    <a:pt x="1395" y="618"/>
                  </a:lnTo>
                  <a:lnTo>
                    <a:pt x="1401" y="649"/>
                  </a:lnTo>
                  <a:lnTo>
                    <a:pt x="1401" y="674"/>
                  </a:lnTo>
                  <a:lnTo>
                    <a:pt x="1395" y="699"/>
                  </a:lnTo>
                  <a:lnTo>
                    <a:pt x="1389" y="711"/>
                  </a:lnTo>
                  <a:lnTo>
                    <a:pt x="1395" y="711"/>
                  </a:lnTo>
                  <a:lnTo>
                    <a:pt x="1395" y="705"/>
                  </a:lnTo>
                  <a:lnTo>
                    <a:pt x="1401" y="705"/>
                  </a:lnTo>
                  <a:lnTo>
                    <a:pt x="1408" y="699"/>
                  </a:lnTo>
                  <a:lnTo>
                    <a:pt x="1414" y="692"/>
                  </a:lnTo>
                  <a:lnTo>
                    <a:pt x="1420" y="692"/>
                  </a:lnTo>
                  <a:lnTo>
                    <a:pt x="1426" y="686"/>
                  </a:lnTo>
                  <a:lnTo>
                    <a:pt x="1426" y="680"/>
                  </a:lnTo>
                  <a:lnTo>
                    <a:pt x="1433" y="674"/>
                  </a:lnTo>
                  <a:lnTo>
                    <a:pt x="1433" y="668"/>
                  </a:lnTo>
                  <a:lnTo>
                    <a:pt x="1439" y="668"/>
                  </a:lnTo>
                  <a:lnTo>
                    <a:pt x="1439" y="661"/>
                  </a:lnTo>
                  <a:lnTo>
                    <a:pt x="1445" y="661"/>
                  </a:lnTo>
                  <a:lnTo>
                    <a:pt x="1445" y="661"/>
                  </a:lnTo>
                  <a:lnTo>
                    <a:pt x="1445" y="661"/>
                  </a:lnTo>
                  <a:lnTo>
                    <a:pt x="1445" y="668"/>
                  </a:lnTo>
                  <a:lnTo>
                    <a:pt x="1401" y="711"/>
                  </a:lnTo>
                  <a:lnTo>
                    <a:pt x="1370" y="755"/>
                  </a:lnTo>
                  <a:lnTo>
                    <a:pt x="1339" y="798"/>
                  </a:lnTo>
                  <a:lnTo>
                    <a:pt x="1320" y="836"/>
                  </a:lnTo>
                  <a:lnTo>
                    <a:pt x="1301" y="873"/>
                  </a:lnTo>
                  <a:lnTo>
                    <a:pt x="1288" y="904"/>
                  </a:lnTo>
                  <a:lnTo>
                    <a:pt x="1282" y="936"/>
                  </a:lnTo>
                  <a:lnTo>
                    <a:pt x="1276" y="961"/>
                  </a:lnTo>
                  <a:lnTo>
                    <a:pt x="1282" y="986"/>
                  </a:lnTo>
                  <a:lnTo>
                    <a:pt x="1282" y="1004"/>
                  </a:lnTo>
                  <a:lnTo>
                    <a:pt x="1295" y="1023"/>
                  </a:lnTo>
                  <a:lnTo>
                    <a:pt x="1301" y="1042"/>
                  </a:lnTo>
                  <a:lnTo>
                    <a:pt x="1320" y="1054"/>
                  </a:lnTo>
                  <a:lnTo>
                    <a:pt x="1332" y="1060"/>
                  </a:lnTo>
                  <a:lnTo>
                    <a:pt x="1351" y="1067"/>
                  </a:lnTo>
                  <a:lnTo>
                    <a:pt x="1370" y="1073"/>
                  </a:lnTo>
                  <a:lnTo>
                    <a:pt x="1401" y="1073"/>
                  </a:lnTo>
                  <a:lnTo>
                    <a:pt x="1433" y="1060"/>
                  </a:lnTo>
                  <a:lnTo>
                    <a:pt x="1470" y="1048"/>
                  </a:lnTo>
                  <a:lnTo>
                    <a:pt x="1514" y="1023"/>
                  </a:lnTo>
                  <a:lnTo>
                    <a:pt x="1558" y="998"/>
                  </a:lnTo>
                  <a:lnTo>
                    <a:pt x="1602" y="967"/>
                  </a:lnTo>
                  <a:lnTo>
                    <a:pt x="1653" y="936"/>
                  </a:lnTo>
                  <a:lnTo>
                    <a:pt x="1703" y="904"/>
                  </a:lnTo>
                  <a:lnTo>
                    <a:pt x="1753" y="873"/>
                  </a:lnTo>
                  <a:lnTo>
                    <a:pt x="1804" y="836"/>
                  </a:lnTo>
                  <a:lnTo>
                    <a:pt x="1854" y="805"/>
                  </a:lnTo>
                  <a:lnTo>
                    <a:pt x="1898" y="774"/>
                  </a:lnTo>
                  <a:lnTo>
                    <a:pt x="1942" y="742"/>
                  </a:lnTo>
                  <a:lnTo>
                    <a:pt x="1986" y="717"/>
                  </a:lnTo>
                  <a:lnTo>
                    <a:pt x="2023" y="699"/>
                  </a:lnTo>
                  <a:lnTo>
                    <a:pt x="2061" y="686"/>
                  </a:lnTo>
                  <a:lnTo>
                    <a:pt x="2049" y="674"/>
                  </a:lnTo>
                  <a:lnTo>
                    <a:pt x="2036" y="661"/>
                  </a:lnTo>
                  <a:lnTo>
                    <a:pt x="2023" y="655"/>
                  </a:lnTo>
                  <a:lnTo>
                    <a:pt x="2011" y="643"/>
                  </a:lnTo>
                  <a:lnTo>
                    <a:pt x="1998" y="636"/>
                  </a:lnTo>
                  <a:lnTo>
                    <a:pt x="1986" y="630"/>
                  </a:lnTo>
                  <a:lnTo>
                    <a:pt x="1979" y="618"/>
                  </a:lnTo>
                  <a:lnTo>
                    <a:pt x="1967" y="611"/>
                  </a:lnTo>
                  <a:lnTo>
                    <a:pt x="1961" y="605"/>
                  </a:lnTo>
                  <a:lnTo>
                    <a:pt x="1954" y="599"/>
                  </a:lnTo>
                  <a:lnTo>
                    <a:pt x="1948" y="587"/>
                  </a:lnTo>
                  <a:lnTo>
                    <a:pt x="1942" y="574"/>
                  </a:lnTo>
                  <a:lnTo>
                    <a:pt x="1942" y="568"/>
                  </a:lnTo>
                  <a:lnTo>
                    <a:pt x="1936" y="555"/>
                  </a:lnTo>
                  <a:lnTo>
                    <a:pt x="1936" y="543"/>
                  </a:lnTo>
                  <a:lnTo>
                    <a:pt x="1936" y="524"/>
                  </a:lnTo>
                  <a:lnTo>
                    <a:pt x="1936" y="512"/>
                  </a:lnTo>
                  <a:lnTo>
                    <a:pt x="1936" y="499"/>
                  </a:lnTo>
                  <a:lnTo>
                    <a:pt x="1942" y="493"/>
                  </a:lnTo>
                  <a:lnTo>
                    <a:pt x="1948" y="487"/>
                  </a:lnTo>
                  <a:lnTo>
                    <a:pt x="1954" y="481"/>
                  </a:lnTo>
                  <a:lnTo>
                    <a:pt x="1967" y="474"/>
                  </a:lnTo>
                  <a:lnTo>
                    <a:pt x="1973" y="468"/>
                  </a:lnTo>
                  <a:lnTo>
                    <a:pt x="1986" y="468"/>
                  </a:lnTo>
                  <a:lnTo>
                    <a:pt x="1992" y="468"/>
                  </a:lnTo>
                  <a:lnTo>
                    <a:pt x="2005" y="462"/>
                  </a:lnTo>
                  <a:lnTo>
                    <a:pt x="2017" y="462"/>
                  </a:lnTo>
                  <a:lnTo>
                    <a:pt x="2030" y="462"/>
                  </a:lnTo>
                  <a:lnTo>
                    <a:pt x="2042" y="462"/>
                  </a:lnTo>
                  <a:lnTo>
                    <a:pt x="2055" y="462"/>
                  </a:lnTo>
                  <a:lnTo>
                    <a:pt x="2067" y="462"/>
                  </a:lnTo>
                  <a:lnTo>
                    <a:pt x="2080" y="462"/>
                  </a:lnTo>
                  <a:lnTo>
                    <a:pt x="2118" y="462"/>
                  </a:lnTo>
                  <a:lnTo>
                    <a:pt x="2149" y="462"/>
                  </a:lnTo>
                  <a:lnTo>
                    <a:pt x="2181" y="462"/>
                  </a:lnTo>
                  <a:lnTo>
                    <a:pt x="2199" y="462"/>
                  </a:lnTo>
                  <a:lnTo>
                    <a:pt x="2225" y="462"/>
                  </a:lnTo>
                  <a:lnTo>
                    <a:pt x="2243" y="468"/>
                  </a:lnTo>
                  <a:lnTo>
                    <a:pt x="2262" y="468"/>
                  </a:lnTo>
                  <a:lnTo>
                    <a:pt x="2281" y="468"/>
                  </a:lnTo>
                  <a:lnTo>
                    <a:pt x="2300" y="474"/>
                  </a:lnTo>
                  <a:lnTo>
                    <a:pt x="2325" y="474"/>
                  </a:lnTo>
                  <a:lnTo>
                    <a:pt x="2350" y="481"/>
                  </a:lnTo>
                  <a:lnTo>
                    <a:pt x="2375" y="487"/>
                  </a:lnTo>
                  <a:lnTo>
                    <a:pt x="2407" y="493"/>
                  </a:lnTo>
                  <a:lnTo>
                    <a:pt x="2445" y="493"/>
                  </a:lnTo>
                  <a:lnTo>
                    <a:pt x="2489" y="499"/>
                  </a:lnTo>
                  <a:lnTo>
                    <a:pt x="2539" y="505"/>
                  </a:lnTo>
                  <a:lnTo>
                    <a:pt x="2533" y="518"/>
                  </a:lnTo>
                  <a:lnTo>
                    <a:pt x="2533" y="524"/>
                  </a:lnTo>
                  <a:lnTo>
                    <a:pt x="2533" y="530"/>
                  </a:lnTo>
                  <a:lnTo>
                    <a:pt x="2526" y="537"/>
                  </a:lnTo>
                  <a:lnTo>
                    <a:pt x="2526" y="543"/>
                  </a:lnTo>
                  <a:lnTo>
                    <a:pt x="2520" y="549"/>
                  </a:lnTo>
                  <a:lnTo>
                    <a:pt x="2520" y="555"/>
                  </a:lnTo>
                  <a:lnTo>
                    <a:pt x="2514" y="562"/>
                  </a:lnTo>
                  <a:lnTo>
                    <a:pt x="2514" y="562"/>
                  </a:lnTo>
                  <a:lnTo>
                    <a:pt x="2507" y="568"/>
                  </a:lnTo>
                  <a:lnTo>
                    <a:pt x="2501" y="574"/>
                  </a:lnTo>
                  <a:lnTo>
                    <a:pt x="2495" y="574"/>
                  </a:lnTo>
                  <a:lnTo>
                    <a:pt x="2495" y="580"/>
                  </a:lnTo>
                  <a:lnTo>
                    <a:pt x="2489" y="580"/>
                  </a:lnTo>
                  <a:lnTo>
                    <a:pt x="2482" y="580"/>
                  </a:lnTo>
                  <a:lnTo>
                    <a:pt x="2470" y="580"/>
                  </a:lnTo>
                  <a:lnTo>
                    <a:pt x="2470" y="580"/>
                  </a:lnTo>
                  <a:lnTo>
                    <a:pt x="2457" y="587"/>
                  </a:lnTo>
                  <a:lnTo>
                    <a:pt x="2445" y="593"/>
                  </a:lnTo>
                  <a:lnTo>
                    <a:pt x="2432" y="593"/>
                  </a:lnTo>
                  <a:lnTo>
                    <a:pt x="2413" y="599"/>
                  </a:lnTo>
                  <a:lnTo>
                    <a:pt x="2394" y="605"/>
                  </a:lnTo>
                  <a:lnTo>
                    <a:pt x="2369" y="618"/>
                  </a:lnTo>
                  <a:lnTo>
                    <a:pt x="2350" y="624"/>
                  </a:lnTo>
                  <a:lnTo>
                    <a:pt x="2325" y="636"/>
                  </a:lnTo>
                  <a:lnTo>
                    <a:pt x="2300" y="643"/>
                  </a:lnTo>
                  <a:lnTo>
                    <a:pt x="2275" y="649"/>
                  </a:lnTo>
                  <a:lnTo>
                    <a:pt x="2250" y="661"/>
                  </a:lnTo>
                  <a:lnTo>
                    <a:pt x="2231" y="674"/>
                  </a:lnTo>
                  <a:lnTo>
                    <a:pt x="2212" y="680"/>
                  </a:lnTo>
                  <a:lnTo>
                    <a:pt x="2193" y="686"/>
                  </a:lnTo>
                  <a:lnTo>
                    <a:pt x="2174" y="699"/>
                  </a:lnTo>
                  <a:lnTo>
                    <a:pt x="2174" y="705"/>
                  </a:lnTo>
                  <a:lnTo>
                    <a:pt x="2181" y="711"/>
                  </a:lnTo>
                  <a:lnTo>
                    <a:pt x="2181" y="717"/>
                  </a:lnTo>
                  <a:lnTo>
                    <a:pt x="2181" y="724"/>
                  </a:lnTo>
                  <a:lnTo>
                    <a:pt x="2181" y="730"/>
                  </a:lnTo>
                  <a:lnTo>
                    <a:pt x="2181" y="736"/>
                  </a:lnTo>
                  <a:lnTo>
                    <a:pt x="2181" y="749"/>
                  </a:lnTo>
                  <a:lnTo>
                    <a:pt x="2181" y="755"/>
                  </a:lnTo>
                  <a:lnTo>
                    <a:pt x="2181" y="761"/>
                  </a:lnTo>
                  <a:lnTo>
                    <a:pt x="2181" y="767"/>
                  </a:lnTo>
                  <a:lnTo>
                    <a:pt x="2174" y="774"/>
                  </a:lnTo>
                  <a:lnTo>
                    <a:pt x="2174" y="780"/>
                  </a:lnTo>
                  <a:lnTo>
                    <a:pt x="2174" y="786"/>
                  </a:lnTo>
                  <a:lnTo>
                    <a:pt x="2174" y="798"/>
                  </a:lnTo>
                  <a:lnTo>
                    <a:pt x="2174" y="805"/>
                  </a:lnTo>
                  <a:lnTo>
                    <a:pt x="2174" y="811"/>
                  </a:lnTo>
                  <a:lnTo>
                    <a:pt x="2168" y="805"/>
                  </a:lnTo>
                  <a:lnTo>
                    <a:pt x="2162" y="805"/>
                  </a:lnTo>
                  <a:lnTo>
                    <a:pt x="2149" y="805"/>
                  </a:lnTo>
                  <a:lnTo>
                    <a:pt x="2143" y="798"/>
                  </a:lnTo>
                  <a:lnTo>
                    <a:pt x="2137" y="798"/>
                  </a:lnTo>
                  <a:lnTo>
                    <a:pt x="2130" y="792"/>
                  </a:lnTo>
                  <a:lnTo>
                    <a:pt x="2124" y="792"/>
                  </a:lnTo>
                  <a:lnTo>
                    <a:pt x="2124" y="786"/>
                  </a:lnTo>
                  <a:lnTo>
                    <a:pt x="2118" y="780"/>
                  </a:lnTo>
                  <a:lnTo>
                    <a:pt x="2111" y="780"/>
                  </a:lnTo>
                  <a:lnTo>
                    <a:pt x="2105" y="774"/>
                  </a:lnTo>
                  <a:lnTo>
                    <a:pt x="2105" y="774"/>
                  </a:lnTo>
                  <a:lnTo>
                    <a:pt x="2099" y="767"/>
                  </a:lnTo>
                  <a:lnTo>
                    <a:pt x="2099" y="767"/>
                  </a:lnTo>
                  <a:lnTo>
                    <a:pt x="2099" y="767"/>
                  </a:lnTo>
                  <a:lnTo>
                    <a:pt x="2099" y="767"/>
                  </a:lnTo>
                  <a:lnTo>
                    <a:pt x="2093" y="780"/>
                  </a:lnTo>
                  <a:lnTo>
                    <a:pt x="2080" y="792"/>
                  </a:lnTo>
                  <a:lnTo>
                    <a:pt x="2067" y="811"/>
                  </a:lnTo>
                  <a:lnTo>
                    <a:pt x="2055" y="836"/>
                  </a:lnTo>
                  <a:lnTo>
                    <a:pt x="2036" y="861"/>
                  </a:lnTo>
                  <a:lnTo>
                    <a:pt x="2023" y="886"/>
                  </a:lnTo>
                  <a:lnTo>
                    <a:pt x="2005" y="911"/>
                  </a:lnTo>
                  <a:lnTo>
                    <a:pt x="1992" y="942"/>
                  </a:lnTo>
                  <a:lnTo>
                    <a:pt x="1979" y="973"/>
                  </a:lnTo>
                  <a:lnTo>
                    <a:pt x="1973" y="998"/>
                  </a:lnTo>
                  <a:lnTo>
                    <a:pt x="1967" y="1023"/>
                  </a:lnTo>
                  <a:lnTo>
                    <a:pt x="1967" y="1048"/>
                  </a:lnTo>
                  <a:lnTo>
                    <a:pt x="1973" y="1067"/>
                  </a:lnTo>
                  <a:lnTo>
                    <a:pt x="1986" y="1079"/>
                  </a:lnTo>
                  <a:lnTo>
                    <a:pt x="1998" y="1091"/>
                  </a:lnTo>
                  <a:lnTo>
                    <a:pt x="2030" y="1098"/>
                  </a:lnTo>
                  <a:lnTo>
                    <a:pt x="2042" y="1098"/>
                  </a:lnTo>
                  <a:lnTo>
                    <a:pt x="2067" y="1091"/>
                  </a:lnTo>
                  <a:lnTo>
                    <a:pt x="2086" y="1079"/>
                  </a:lnTo>
                  <a:lnTo>
                    <a:pt x="2111" y="1060"/>
                  </a:lnTo>
                  <a:lnTo>
                    <a:pt x="2137" y="1042"/>
                  </a:lnTo>
                  <a:lnTo>
                    <a:pt x="2155" y="1023"/>
                  </a:lnTo>
                  <a:lnTo>
                    <a:pt x="2187" y="998"/>
                  </a:lnTo>
                  <a:lnTo>
                    <a:pt x="2212" y="973"/>
                  </a:lnTo>
                  <a:lnTo>
                    <a:pt x="2237" y="948"/>
                  </a:lnTo>
                  <a:lnTo>
                    <a:pt x="2269" y="923"/>
                  </a:lnTo>
                  <a:lnTo>
                    <a:pt x="2300" y="898"/>
                  </a:lnTo>
                  <a:lnTo>
                    <a:pt x="2331" y="880"/>
                  </a:lnTo>
                  <a:lnTo>
                    <a:pt x="2363" y="855"/>
                  </a:lnTo>
                  <a:lnTo>
                    <a:pt x="2394" y="842"/>
                  </a:lnTo>
                  <a:lnTo>
                    <a:pt x="2432" y="830"/>
                  </a:lnTo>
                  <a:lnTo>
                    <a:pt x="2463" y="817"/>
                  </a:lnTo>
                  <a:lnTo>
                    <a:pt x="2470" y="817"/>
                  </a:lnTo>
                  <a:lnTo>
                    <a:pt x="2482" y="817"/>
                  </a:lnTo>
                  <a:lnTo>
                    <a:pt x="2489" y="811"/>
                  </a:lnTo>
                  <a:lnTo>
                    <a:pt x="2507" y="811"/>
                  </a:lnTo>
                  <a:lnTo>
                    <a:pt x="2520" y="805"/>
                  </a:lnTo>
                  <a:lnTo>
                    <a:pt x="2533" y="798"/>
                  </a:lnTo>
                  <a:lnTo>
                    <a:pt x="2551" y="792"/>
                  </a:lnTo>
                  <a:lnTo>
                    <a:pt x="2564" y="786"/>
                  </a:lnTo>
                  <a:lnTo>
                    <a:pt x="2583" y="780"/>
                  </a:lnTo>
                  <a:lnTo>
                    <a:pt x="2595" y="774"/>
                  </a:lnTo>
                  <a:lnTo>
                    <a:pt x="2608" y="761"/>
                  </a:lnTo>
                  <a:lnTo>
                    <a:pt x="2620" y="755"/>
                  </a:lnTo>
                  <a:lnTo>
                    <a:pt x="2627" y="749"/>
                  </a:lnTo>
                  <a:lnTo>
                    <a:pt x="2639" y="736"/>
                  </a:lnTo>
                  <a:lnTo>
                    <a:pt x="2639" y="724"/>
                  </a:lnTo>
                  <a:lnTo>
                    <a:pt x="2639" y="711"/>
                  </a:lnTo>
                  <a:lnTo>
                    <a:pt x="2639" y="668"/>
                  </a:lnTo>
                  <a:lnTo>
                    <a:pt x="2633" y="611"/>
                  </a:lnTo>
                  <a:lnTo>
                    <a:pt x="2627" y="562"/>
                  </a:lnTo>
                  <a:lnTo>
                    <a:pt x="2620" y="505"/>
                  </a:lnTo>
                  <a:lnTo>
                    <a:pt x="2608" y="449"/>
                  </a:lnTo>
                  <a:lnTo>
                    <a:pt x="2602" y="393"/>
                  </a:lnTo>
                  <a:lnTo>
                    <a:pt x="2589" y="337"/>
                  </a:lnTo>
                  <a:lnTo>
                    <a:pt x="2583" y="287"/>
                  </a:lnTo>
                  <a:lnTo>
                    <a:pt x="2576" y="231"/>
                  </a:lnTo>
                  <a:lnTo>
                    <a:pt x="2570" y="188"/>
                  </a:lnTo>
                  <a:lnTo>
                    <a:pt x="2558" y="138"/>
                  </a:lnTo>
                  <a:lnTo>
                    <a:pt x="2558" y="100"/>
                  </a:lnTo>
                  <a:lnTo>
                    <a:pt x="2551" y="69"/>
                  </a:lnTo>
                  <a:lnTo>
                    <a:pt x="2551" y="38"/>
                  </a:lnTo>
                  <a:lnTo>
                    <a:pt x="2551" y="13"/>
                  </a:lnTo>
                  <a:lnTo>
                    <a:pt x="2551" y="0"/>
                  </a:lnTo>
                  <a:lnTo>
                    <a:pt x="2558" y="0"/>
                  </a:lnTo>
                  <a:lnTo>
                    <a:pt x="2558" y="0"/>
                  </a:lnTo>
                  <a:lnTo>
                    <a:pt x="2564" y="0"/>
                  </a:lnTo>
                  <a:lnTo>
                    <a:pt x="2564" y="7"/>
                  </a:lnTo>
                  <a:lnTo>
                    <a:pt x="2570" y="7"/>
                  </a:lnTo>
                  <a:lnTo>
                    <a:pt x="2570" y="7"/>
                  </a:lnTo>
                  <a:lnTo>
                    <a:pt x="2570" y="7"/>
                  </a:lnTo>
                  <a:lnTo>
                    <a:pt x="2576" y="13"/>
                  </a:lnTo>
                  <a:lnTo>
                    <a:pt x="2576" y="13"/>
                  </a:lnTo>
                  <a:lnTo>
                    <a:pt x="2576" y="19"/>
                  </a:lnTo>
                  <a:lnTo>
                    <a:pt x="2583" y="19"/>
                  </a:lnTo>
                  <a:lnTo>
                    <a:pt x="2583" y="25"/>
                  </a:lnTo>
                  <a:lnTo>
                    <a:pt x="2583" y="25"/>
                  </a:lnTo>
                  <a:lnTo>
                    <a:pt x="2583" y="32"/>
                  </a:lnTo>
                  <a:lnTo>
                    <a:pt x="2589" y="32"/>
                  </a:lnTo>
                  <a:lnTo>
                    <a:pt x="2589" y="38"/>
                  </a:lnTo>
                  <a:lnTo>
                    <a:pt x="2589" y="50"/>
                  </a:lnTo>
                  <a:lnTo>
                    <a:pt x="2595" y="63"/>
                  </a:lnTo>
                  <a:lnTo>
                    <a:pt x="2595" y="82"/>
                  </a:lnTo>
                  <a:lnTo>
                    <a:pt x="2602" y="100"/>
                  </a:lnTo>
                  <a:lnTo>
                    <a:pt x="2602" y="125"/>
                  </a:lnTo>
                  <a:lnTo>
                    <a:pt x="2608" y="144"/>
                  </a:lnTo>
                  <a:lnTo>
                    <a:pt x="2608" y="175"/>
                  </a:lnTo>
                  <a:lnTo>
                    <a:pt x="2614" y="206"/>
                  </a:lnTo>
                  <a:lnTo>
                    <a:pt x="2614" y="244"/>
                  </a:lnTo>
                  <a:lnTo>
                    <a:pt x="2620" y="281"/>
                  </a:lnTo>
                  <a:lnTo>
                    <a:pt x="2627" y="325"/>
                  </a:lnTo>
                  <a:lnTo>
                    <a:pt x="2633" y="375"/>
                  </a:lnTo>
                  <a:lnTo>
                    <a:pt x="2639" y="424"/>
                  </a:lnTo>
                  <a:lnTo>
                    <a:pt x="2652" y="481"/>
                  </a:lnTo>
                  <a:lnTo>
                    <a:pt x="2658" y="543"/>
                  </a:lnTo>
                  <a:lnTo>
                    <a:pt x="2671" y="605"/>
                  </a:lnTo>
                  <a:lnTo>
                    <a:pt x="2677" y="643"/>
                  </a:lnTo>
                  <a:lnTo>
                    <a:pt x="2677" y="674"/>
                  </a:lnTo>
                  <a:lnTo>
                    <a:pt x="2677" y="705"/>
                  </a:lnTo>
                  <a:lnTo>
                    <a:pt x="2664" y="736"/>
                  </a:lnTo>
                  <a:lnTo>
                    <a:pt x="2658" y="755"/>
                  </a:lnTo>
                  <a:lnTo>
                    <a:pt x="2646" y="780"/>
                  </a:lnTo>
                  <a:lnTo>
                    <a:pt x="2627" y="798"/>
                  </a:lnTo>
                  <a:lnTo>
                    <a:pt x="2608" y="817"/>
                  </a:lnTo>
                  <a:lnTo>
                    <a:pt x="2589" y="830"/>
                  </a:lnTo>
                  <a:lnTo>
                    <a:pt x="2570" y="848"/>
                  </a:lnTo>
                  <a:lnTo>
                    <a:pt x="2545" y="855"/>
                  </a:lnTo>
                  <a:lnTo>
                    <a:pt x="2520" y="867"/>
                  </a:lnTo>
                  <a:lnTo>
                    <a:pt x="2495" y="873"/>
                  </a:lnTo>
                  <a:lnTo>
                    <a:pt x="2470" y="880"/>
                  </a:lnTo>
                  <a:lnTo>
                    <a:pt x="2438" y="886"/>
                  </a:lnTo>
                  <a:lnTo>
                    <a:pt x="2413" y="892"/>
                  </a:lnTo>
                  <a:lnTo>
                    <a:pt x="2382" y="898"/>
                  </a:lnTo>
                  <a:lnTo>
                    <a:pt x="2350" y="911"/>
                  </a:lnTo>
                  <a:lnTo>
                    <a:pt x="2325" y="929"/>
                  </a:lnTo>
                  <a:lnTo>
                    <a:pt x="2300" y="948"/>
                  </a:lnTo>
                  <a:lnTo>
                    <a:pt x="2269" y="973"/>
                  </a:lnTo>
                  <a:lnTo>
                    <a:pt x="2243" y="998"/>
                  </a:lnTo>
                  <a:lnTo>
                    <a:pt x="2218" y="1023"/>
                  </a:lnTo>
                  <a:lnTo>
                    <a:pt x="2193" y="1048"/>
                  </a:lnTo>
                  <a:lnTo>
                    <a:pt x="2168" y="1073"/>
                  </a:lnTo>
                  <a:lnTo>
                    <a:pt x="2143" y="1091"/>
                  </a:lnTo>
                  <a:lnTo>
                    <a:pt x="2118" y="1110"/>
                  </a:lnTo>
                  <a:lnTo>
                    <a:pt x="2093" y="1129"/>
                  </a:lnTo>
                  <a:lnTo>
                    <a:pt x="2067" y="1141"/>
                  </a:lnTo>
                  <a:lnTo>
                    <a:pt x="2042" y="1154"/>
                  </a:lnTo>
                  <a:lnTo>
                    <a:pt x="2017" y="1154"/>
                  </a:lnTo>
                  <a:lnTo>
                    <a:pt x="1986" y="1148"/>
                  </a:lnTo>
                  <a:lnTo>
                    <a:pt x="1967" y="1135"/>
                  </a:lnTo>
                  <a:lnTo>
                    <a:pt x="1948" y="1123"/>
                  </a:lnTo>
                  <a:lnTo>
                    <a:pt x="1936" y="1110"/>
                  </a:lnTo>
                  <a:lnTo>
                    <a:pt x="1936" y="1091"/>
                  </a:lnTo>
                  <a:lnTo>
                    <a:pt x="1929" y="1073"/>
                  </a:lnTo>
                  <a:lnTo>
                    <a:pt x="1929" y="1054"/>
                  </a:lnTo>
                  <a:lnTo>
                    <a:pt x="1936" y="1029"/>
                  </a:lnTo>
                  <a:lnTo>
                    <a:pt x="1942" y="1004"/>
                  </a:lnTo>
                  <a:lnTo>
                    <a:pt x="1954" y="979"/>
                  </a:lnTo>
                  <a:lnTo>
                    <a:pt x="1967" y="954"/>
                  </a:lnTo>
                  <a:lnTo>
                    <a:pt x="1986" y="917"/>
                  </a:lnTo>
                  <a:lnTo>
                    <a:pt x="2005" y="886"/>
                  </a:lnTo>
                  <a:lnTo>
                    <a:pt x="2023" y="855"/>
                  </a:lnTo>
                  <a:lnTo>
                    <a:pt x="2049" y="817"/>
                  </a:lnTo>
                  <a:lnTo>
                    <a:pt x="2074" y="786"/>
                  </a:lnTo>
                  <a:lnTo>
                    <a:pt x="2099" y="749"/>
                  </a:lnTo>
                  <a:lnTo>
                    <a:pt x="2093" y="730"/>
                  </a:lnTo>
                  <a:lnTo>
                    <a:pt x="2080" y="730"/>
                  </a:lnTo>
                  <a:lnTo>
                    <a:pt x="2055" y="736"/>
                  </a:lnTo>
                  <a:lnTo>
                    <a:pt x="2017" y="761"/>
                  </a:lnTo>
                  <a:lnTo>
                    <a:pt x="1973" y="786"/>
                  </a:lnTo>
                  <a:lnTo>
                    <a:pt x="1923" y="823"/>
                  </a:lnTo>
                  <a:lnTo>
                    <a:pt x="1866" y="867"/>
                  </a:lnTo>
                  <a:lnTo>
                    <a:pt x="1804" y="911"/>
                  </a:lnTo>
                  <a:lnTo>
                    <a:pt x="1741" y="954"/>
                  </a:lnTo>
                  <a:lnTo>
                    <a:pt x="1678" y="998"/>
                  </a:lnTo>
                  <a:lnTo>
                    <a:pt x="1609" y="1035"/>
                  </a:lnTo>
                  <a:lnTo>
                    <a:pt x="1546" y="1073"/>
                  </a:lnTo>
                  <a:lnTo>
                    <a:pt x="1489" y="1104"/>
                  </a:lnTo>
                  <a:lnTo>
                    <a:pt x="1433" y="1123"/>
                  </a:lnTo>
                  <a:lnTo>
                    <a:pt x="1389" y="1135"/>
                  </a:lnTo>
                  <a:lnTo>
                    <a:pt x="1345" y="1135"/>
                  </a:lnTo>
                  <a:lnTo>
                    <a:pt x="1320" y="1129"/>
                  </a:lnTo>
                  <a:lnTo>
                    <a:pt x="1295" y="1110"/>
                  </a:lnTo>
                  <a:lnTo>
                    <a:pt x="1276" y="1098"/>
                  </a:lnTo>
                  <a:lnTo>
                    <a:pt x="1263" y="1073"/>
                  </a:lnTo>
                  <a:lnTo>
                    <a:pt x="1251" y="1054"/>
                  </a:lnTo>
                  <a:lnTo>
                    <a:pt x="1251" y="1029"/>
                  </a:lnTo>
                  <a:lnTo>
                    <a:pt x="1251" y="1004"/>
                  </a:lnTo>
                  <a:lnTo>
                    <a:pt x="1251" y="973"/>
                  </a:lnTo>
                  <a:lnTo>
                    <a:pt x="1257" y="942"/>
                  </a:lnTo>
                  <a:lnTo>
                    <a:pt x="1263" y="917"/>
                  </a:lnTo>
                  <a:lnTo>
                    <a:pt x="1276" y="886"/>
                  </a:lnTo>
                  <a:lnTo>
                    <a:pt x="1288" y="861"/>
                  </a:lnTo>
                  <a:lnTo>
                    <a:pt x="1301" y="830"/>
                  </a:lnTo>
                  <a:lnTo>
                    <a:pt x="1313" y="805"/>
                  </a:lnTo>
                  <a:lnTo>
                    <a:pt x="1326" y="786"/>
                  </a:lnTo>
                  <a:lnTo>
                    <a:pt x="1332" y="767"/>
                  </a:lnTo>
                  <a:lnTo>
                    <a:pt x="1263" y="786"/>
                  </a:lnTo>
                  <a:lnTo>
                    <a:pt x="1207" y="805"/>
                  </a:lnTo>
                  <a:lnTo>
                    <a:pt x="1150" y="830"/>
                  </a:lnTo>
                  <a:lnTo>
                    <a:pt x="1100" y="855"/>
                  </a:lnTo>
                  <a:lnTo>
                    <a:pt x="1062" y="886"/>
                  </a:lnTo>
                  <a:lnTo>
                    <a:pt x="1024" y="917"/>
                  </a:lnTo>
                  <a:lnTo>
                    <a:pt x="987" y="948"/>
                  </a:lnTo>
                  <a:lnTo>
                    <a:pt x="961" y="973"/>
                  </a:lnTo>
                  <a:lnTo>
                    <a:pt x="936" y="1004"/>
                  </a:lnTo>
                  <a:lnTo>
                    <a:pt x="911" y="1035"/>
                  </a:lnTo>
                  <a:lnTo>
                    <a:pt x="886" y="1060"/>
                  </a:lnTo>
                  <a:lnTo>
                    <a:pt x="867" y="1085"/>
                  </a:lnTo>
                  <a:lnTo>
                    <a:pt x="842" y="1104"/>
                  </a:lnTo>
                  <a:lnTo>
                    <a:pt x="817" y="1123"/>
                  </a:lnTo>
                  <a:lnTo>
                    <a:pt x="792" y="1135"/>
                  </a:lnTo>
                  <a:lnTo>
                    <a:pt x="767" y="1141"/>
                  </a:lnTo>
                  <a:lnTo>
                    <a:pt x="729" y="1141"/>
                  </a:lnTo>
                  <a:lnTo>
                    <a:pt x="704" y="1129"/>
                  </a:lnTo>
                  <a:lnTo>
                    <a:pt x="685" y="1110"/>
                  </a:lnTo>
                  <a:lnTo>
                    <a:pt x="672" y="1091"/>
                  </a:lnTo>
                  <a:lnTo>
                    <a:pt x="666" y="1060"/>
                  </a:lnTo>
                  <a:lnTo>
                    <a:pt x="666" y="1029"/>
                  </a:lnTo>
                  <a:lnTo>
                    <a:pt x="672" y="992"/>
                  </a:lnTo>
                  <a:lnTo>
                    <a:pt x="679" y="954"/>
                  </a:lnTo>
                  <a:lnTo>
                    <a:pt x="698" y="917"/>
                  </a:lnTo>
                  <a:lnTo>
                    <a:pt x="710" y="880"/>
                  </a:lnTo>
                  <a:lnTo>
                    <a:pt x="729" y="842"/>
                  </a:lnTo>
                  <a:lnTo>
                    <a:pt x="742" y="805"/>
                  </a:lnTo>
                  <a:lnTo>
                    <a:pt x="760" y="774"/>
                  </a:lnTo>
                  <a:lnTo>
                    <a:pt x="773" y="749"/>
                  </a:lnTo>
                  <a:lnTo>
                    <a:pt x="786" y="730"/>
                  </a:lnTo>
                  <a:lnTo>
                    <a:pt x="798" y="711"/>
                  </a:lnTo>
                  <a:lnTo>
                    <a:pt x="792" y="711"/>
                  </a:lnTo>
                  <a:lnTo>
                    <a:pt x="792" y="717"/>
                  </a:lnTo>
                  <a:lnTo>
                    <a:pt x="779" y="717"/>
                  </a:lnTo>
                  <a:lnTo>
                    <a:pt x="773" y="724"/>
                  </a:lnTo>
                  <a:lnTo>
                    <a:pt x="760" y="724"/>
                  </a:lnTo>
                  <a:lnTo>
                    <a:pt x="748" y="724"/>
                  </a:lnTo>
                  <a:lnTo>
                    <a:pt x="735" y="730"/>
                  </a:lnTo>
                  <a:lnTo>
                    <a:pt x="723" y="730"/>
                  </a:lnTo>
                  <a:lnTo>
                    <a:pt x="704" y="724"/>
                  </a:lnTo>
                  <a:lnTo>
                    <a:pt x="685" y="717"/>
                  </a:lnTo>
                  <a:lnTo>
                    <a:pt x="672" y="711"/>
                  </a:lnTo>
                  <a:lnTo>
                    <a:pt x="654" y="705"/>
                  </a:lnTo>
                  <a:lnTo>
                    <a:pt x="635" y="692"/>
                  </a:lnTo>
                  <a:lnTo>
                    <a:pt x="622" y="674"/>
                  </a:lnTo>
                  <a:lnTo>
                    <a:pt x="603" y="649"/>
                  </a:lnTo>
                  <a:lnTo>
                    <a:pt x="591" y="624"/>
                  </a:lnTo>
                  <a:lnTo>
                    <a:pt x="584" y="624"/>
                  </a:lnTo>
                  <a:lnTo>
                    <a:pt x="584" y="630"/>
                  </a:lnTo>
                  <a:lnTo>
                    <a:pt x="578" y="636"/>
                  </a:lnTo>
                  <a:lnTo>
                    <a:pt x="572" y="636"/>
                  </a:lnTo>
                  <a:lnTo>
                    <a:pt x="559" y="643"/>
                  </a:lnTo>
                  <a:lnTo>
                    <a:pt x="553" y="649"/>
                  </a:lnTo>
                  <a:lnTo>
                    <a:pt x="547" y="655"/>
                  </a:lnTo>
                  <a:lnTo>
                    <a:pt x="540" y="661"/>
                  </a:lnTo>
                  <a:lnTo>
                    <a:pt x="534" y="668"/>
                  </a:lnTo>
                  <a:lnTo>
                    <a:pt x="528" y="674"/>
                  </a:lnTo>
                  <a:lnTo>
                    <a:pt x="522" y="680"/>
                  </a:lnTo>
                  <a:lnTo>
                    <a:pt x="522" y="686"/>
                  </a:lnTo>
                  <a:lnTo>
                    <a:pt x="515" y="699"/>
                  </a:lnTo>
                  <a:lnTo>
                    <a:pt x="509" y="705"/>
                  </a:lnTo>
                  <a:lnTo>
                    <a:pt x="509" y="705"/>
                  </a:lnTo>
                  <a:lnTo>
                    <a:pt x="509" y="711"/>
                  </a:lnTo>
                  <a:lnTo>
                    <a:pt x="509" y="730"/>
                  </a:lnTo>
                  <a:lnTo>
                    <a:pt x="515" y="749"/>
                  </a:lnTo>
                  <a:lnTo>
                    <a:pt x="522" y="761"/>
                  </a:lnTo>
                  <a:lnTo>
                    <a:pt x="534" y="774"/>
                  </a:lnTo>
                  <a:lnTo>
                    <a:pt x="540" y="786"/>
                  </a:lnTo>
                  <a:lnTo>
                    <a:pt x="559" y="798"/>
                  </a:lnTo>
                  <a:lnTo>
                    <a:pt x="572" y="805"/>
                  </a:lnTo>
                  <a:lnTo>
                    <a:pt x="584" y="817"/>
                  </a:lnTo>
                  <a:lnTo>
                    <a:pt x="597" y="823"/>
                  </a:lnTo>
                  <a:lnTo>
                    <a:pt x="610" y="836"/>
                  </a:lnTo>
                  <a:lnTo>
                    <a:pt x="628" y="842"/>
                  </a:lnTo>
                  <a:lnTo>
                    <a:pt x="635" y="848"/>
                  </a:lnTo>
                  <a:lnTo>
                    <a:pt x="647" y="855"/>
                  </a:lnTo>
                  <a:lnTo>
                    <a:pt x="654" y="861"/>
                  </a:lnTo>
                  <a:lnTo>
                    <a:pt x="660" y="867"/>
                  </a:lnTo>
                  <a:lnTo>
                    <a:pt x="660" y="873"/>
                  </a:lnTo>
                  <a:lnTo>
                    <a:pt x="660" y="873"/>
                  </a:lnTo>
                  <a:lnTo>
                    <a:pt x="660" y="880"/>
                  </a:lnTo>
                  <a:lnTo>
                    <a:pt x="660" y="880"/>
                  </a:lnTo>
                  <a:lnTo>
                    <a:pt x="660" y="886"/>
                  </a:lnTo>
                  <a:lnTo>
                    <a:pt x="660" y="892"/>
                  </a:lnTo>
                  <a:lnTo>
                    <a:pt x="660" y="892"/>
                  </a:lnTo>
                  <a:lnTo>
                    <a:pt x="660" y="898"/>
                  </a:lnTo>
                  <a:lnTo>
                    <a:pt x="660" y="898"/>
                  </a:lnTo>
                  <a:lnTo>
                    <a:pt x="660" y="904"/>
                  </a:lnTo>
                  <a:lnTo>
                    <a:pt x="660" y="904"/>
                  </a:lnTo>
                  <a:lnTo>
                    <a:pt x="654" y="911"/>
                  </a:lnTo>
                  <a:lnTo>
                    <a:pt x="654" y="911"/>
                  </a:lnTo>
                  <a:lnTo>
                    <a:pt x="654" y="917"/>
                  </a:lnTo>
                  <a:lnTo>
                    <a:pt x="654" y="917"/>
                  </a:lnTo>
                  <a:lnTo>
                    <a:pt x="647" y="917"/>
                  </a:lnTo>
                  <a:lnTo>
                    <a:pt x="647" y="923"/>
                  </a:lnTo>
                  <a:lnTo>
                    <a:pt x="597" y="904"/>
                  </a:lnTo>
                  <a:lnTo>
                    <a:pt x="553" y="892"/>
                  </a:lnTo>
                  <a:lnTo>
                    <a:pt x="509" y="892"/>
                  </a:lnTo>
                  <a:lnTo>
                    <a:pt x="465" y="898"/>
                  </a:lnTo>
                  <a:lnTo>
                    <a:pt x="427" y="911"/>
                  </a:lnTo>
                  <a:lnTo>
                    <a:pt x="383" y="923"/>
                  </a:lnTo>
                  <a:lnTo>
                    <a:pt x="352" y="942"/>
                  </a:lnTo>
                  <a:lnTo>
                    <a:pt x="320" y="961"/>
                  </a:lnTo>
                  <a:lnTo>
                    <a:pt x="283" y="986"/>
                  </a:lnTo>
                  <a:lnTo>
                    <a:pt x="251" y="1010"/>
                  </a:lnTo>
                  <a:lnTo>
                    <a:pt x="220" y="1029"/>
                  </a:lnTo>
                  <a:lnTo>
                    <a:pt x="189" y="1054"/>
                  </a:lnTo>
                  <a:lnTo>
                    <a:pt x="157" y="1073"/>
                  </a:lnTo>
                  <a:lnTo>
                    <a:pt x="132" y="1085"/>
                  </a:lnTo>
                  <a:lnTo>
                    <a:pt x="94" y="1098"/>
                  </a:lnTo>
                  <a:lnTo>
                    <a:pt x="63" y="1104"/>
                  </a:lnTo>
                  <a:lnTo>
                    <a:pt x="57" y="1104"/>
                  </a:lnTo>
                  <a:lnTo>
                    <a:pt x="44" y="1098"/>
                  </a:lnTo>
                  <a:lnTo>
                    <a:pt x="31" y="1091"/>
                  </a:lnTo>
                  <a:lnTo>
                    <a:pt x="25" y="1079"/>
                  </a:lnTo>
                  <a:lnTo>
                    <a:pt x="19" y="1067"/>
                  </a:lnTo>
                  <a:lnTo>
                    <a:pt x="13" y="1048"/>
                  </a:lnTo>
                  <a:lnTo>
                    <a:pt x="6" y="1029"/>
                  </a:lnTo>
                  <a:lnTo>
                    <a:pt x="0" y="1010"/>
                  </a:lnTo>
                  <a:lnTo>
                    <a:pt x="0" y="986"/>
                  </a:lnTo>
                  <a:lnTo>
                    <a:pt x="0" y="961"/>
                  </a:lnTo>
                  <a:lnTo>
                    <a:pt x="6" y="929"/>
                  </a:lnTo>
                  <a:lnTo>
                    <a:pt x="13" y="904"/>
                  </a:lnTo>
                  <a:lnTo>
                    <a:pt x="25" y="873"/>
                  </a:lnTo>
                  <a:lnTo>
                    <a:pt x="38" y="842"/>
                  </a:lnTo>
                  <a:lnTo>
                    <a:pt x="57" y="811"/>
                  </a:lnTo>
                  <a:lnTo>
                    <a:pt x="82" y="780"/>
                  </a:lnTo>
                  <a:lnTo>
                    <a:pt x="75" y="767"/>
                  </a:lnTo>
                  <a:lnTo>
                    <a:pt x="69" y="755"/>
                  </a:lnTo>
                  <a:lnTo>
                    <a:pt x="63" y="749"/>
                  </a:lnTo>
                  <a:lnTo>
                    <a:pt x="57" y="730"/>
                  </a:lnTo>
                  <a:lnTo>
                    <a:pt x="50" y="711"/>
                  </a:lnTo>
                  <a:lnTo>
                    <a:pt x="44" y="692"/>
                  </a:lnTo>
                  <a:lnTo>
                    <a:pt x="44" y="674"/>
                  </a:lnTo>
                  <a:lnTo>
                    <a:pt x="44" y="649"/>
                  </a:lnTo>
                  <a:lnTo>
                    <a:pt x="44" y="618"/>
                  </a:lnTo>
                  <a:lnTo>
                    <a:pt x="44" y="587"/>
                  </a:lnTo>
                  <a:lnTo>
                    <a:pt x="50" y="549"/>
                  </a:lnTo>
                  <a:lnTo>
                    <a:pt x="57" y="512"/>
                  </a:lnTo>
                  <a:lnTo>
                    <a:pt x="69" y="468"/>
                  </a:lnTo>
                  <a:lnTo>
                    <a:pt x="82" y="424"/>
                  </a:lnTo>
                  <a:lnTo>
                    <a:pt x="101" y="375"/>
                  </a:lnTo>
                  <a:lnTo>
                    <a:pt x="126" y="318"/>
                  </a:lnTo>
                  <a:lnTo>
                    <a:pt x="132" y="325"/>
                  </a:lnTo>
                  <a:lnTo>
                    <a:pt x="132" y="337"/>
                  </a:lnTo>
                  <a:lnTo>
                    <a:pt x="126" y="350"/>
                  </a:lnTo>
                  <a:lnTo>
                    <a:pt x="126" y="375"/>
                  </a:lnTo>
                  <a:lnTo>
                    <a:pt x="119" y="393"/>
                  </a:lnTo>
                  <a:lnTo>
                    <a:pt x="107" y="424"/>
                  </a:lnTo>
                  <a:lnTo>
                    <a:pt x="101" y="449"/>
                  </a:lnTo>
                  <a:lnTo>
                    <a:pt x="88" y="481"/>
                  </a:lnTo>
                  <a:lnTo>
                    <a:pt x="82" y="512"/>
                  </a:lnTo>
                  <a:lnTo>
                    <a:pt x="75" y="543"/>
                  </a:lnTo>
                  <a:lnTo>
                    <a:pt x="69" y="574"/>
                  </a:lnTo>
                  <a:lnTo>
                    <a:pt x="63" y="605"/>
                  </a:lnTo>
                  <a:lnTo>
                    <a:pt x="57" y="630"/>
                  </a:lnTo>
                  <a:lnTo>
                    <a:pt x="57" y="661"/>
                  </a:lnTo>
                  <a:lnTo>
                    <a:pt x="63" y="686"/>
                  </a:lnTo>
                  <a:lnTo>
                    <a:pt x="69" y="705"/>
                  </a:lnTo>
                  <a:lnTo>
                    <a:pt x="75" y="717"/>
                  </a:lnTo>
                  <a:lnTo>
                    <a:pt x="82" y="730"/>
                  </a:lnTo>
                  <a:lnTo>
                    <a:pt x="88" y="736"/>
                  </a:lnTo>
                  <a:lnTo>
                    <a:pt x="94" y="736"/>
                  </a:lnTo>
                  <a:lnTo>
                    <a:pt x="101" y="736"/>
                  </a:lnTo>
                  <a:lnTo>
                    <a:pt x="107" y="730"/>
                  </a:lnTo>
                  <a:lnTo>
                    <a:pt x="113" y="724"/>
                  </a:lnTo>
                  <a:lnTo>
                    <a:pt x="119" y="717"/>
                  </a:lnTo>
                  <a:lnTo>
                    <a:pt x="126" y="705"/>
                  </a:lnTo>
                  <a:lnTo>
                    <a:pt x="126" y="699"/>
                  </a:lnTo>
                  <a:lnTo>
                    <a:pt x="132" y="692"/>
                  </a:lnTo>
                  <a:lnTo>
                    <a:pt x="132" y="680"/>
                  </a:lnTo>
                  <a:lnTo>
                    <a:pt x="138" y="674"/>
                  </a:lnTo>
                  <a:lnTo>
                    <a:pt x="138" y="668"/>
                  </a:lnTo>
                  <a:lnTo>
                    <a:pt x="138" y="668"/>
                  </a:lnTo>
                  <a:lnTo>
                    <a:pt x="145" y="668"/>
                  </a:lnTo>
                  <a:lnTo>
                    <a:pt x="145" y="674"/>
                  </a:lnTo>
                  <a:lnTo>
                    <a:pt x="145" y="680"/>
                  </a:lnTo>
                  <a:lnTo>
                    <a:pt x="151" y="686"/>
                  </a:lnTo>
                  <a:lnTo>
                    <a:pt x="151" y="692"/>
                  </a:lnTo>
                  <a:lnTo>
                    <a:pt x="151" y="699"/>
                  </a:lnTo>
                  <a:lnTo>
                    <a:pt x="145" y="705"/>
                  </a:lnTo>
                  <a:lnTo>
                    <a:pt x="145" y="717"/>
                  </a:lnTo>
                  <a:lnTo>
                    <a:pt x="138" y="724"/>
                  </a:lnTo>
                  <a:lnTo>
                    <a:pt x="138" y="736"/>
                  </a:lnTo>
                  <a:lnTo>
                    <a:pt x="132" y="742"/>
                  </a:lnTo>
                  <a:lnTo>
                    <a:pt x="126" y="749"/>
                  </a:lnTo>
                  <a:lnTo>
                    <a:pt x="119" y="755"/>
                  </a:lnTo>
                  <a:lnTo>
                    <a:pt x="113" y="761"/>
                  </a:lnTo>
                  <a:lnTo>
                    <a:pt x="107" y="767"/>
                  </a:lnTo>
                  <a:lnTo>
                    <a:pt x="101" y="774"/>
                  </a:lnTo>
                  <a:lnTo>
                    <a:pt x="88" y="780"/>
                  </a:lnTo>
                  <a:lnTo>
                    <a:pt x="82" y="792"/>
                  </a:lnTo>
                  <a:lnTo>
                    <a:pt x="75" y="805"/>
                  </a:lnTo>
                  <a:lnTo>
                    <a:pt x="69" y="823"/>
                  </a:lnTo>
                  <a:lnTo>
                    <a:pt x="57" y="836"/>
                  </a:lnTo>
                  <a:lnTo>
                    <a:pt x="50" y="855"/>
                  </a:lnTo>
                  <a:lnTo>
                    <a:pt x="44" y="867"/>
                  </a:lnTo>
                  <a:lnTo>
                    <a:pt x="38" y="886"/>
                  </a:lnTo>
                  <a:lnTo>
                    <a:pt x="31" y="898"/>
                  </a:lnTo>
                  <a:lnTo>
                    <a:pt x="25" y="917"/>
                  </a:lnTo>
                  <a:lnTo>
                    <a:pt x="19" y="929"/>
                  </a:lnTo>
                  <a:lnTo>
                    <a:pt x="19" y="948"/>
                  </a:lnTo>
                  <a:lnTo>
                    <a:pt x="13" y="961"/>
                  </a:lnTo>
                  <a:lnTo>
                    <a:pt x="13" y="979"/>
                  </a:lnTo>
                  <a:lnTo>
                    <a:pt x="13" y="992"/>
                  </a:lnTo>
                  <a:lnTo>
                    <a:pt x="19" y="1010"/>
                  </a:lnTo>
                  <a:lnTo>
                    <a:pt x="25" y="1029"/>
                  </a:lnTo>
                  <a:lnTo>
                    <a:pt x="31" y="1042"/>
                  </a:lnTo>
                  <a:lnTo>
                    <a:pt x="50" y="1042"/>
                  </a:lnTo>
                  <a:lnTo>
                    <a:pt x="75" y="1042"/>
                  </a:lnTo>
                  <a:lnTo>
                    <a:pt x="101" y="1029"/>
                  </a:lnTo>
                  <a:lnTo>
                    <a:pt x="132" y="1017"/>
                  </a:lnTo>
                  <a:lnTo>
                    <a:pt x="170" y="998"/>
                  </a:lnTo>
                  <a:lnTo>
                    <a:pt x="201" y="979"/>
                  </a:lnTo>
                  <a:lnTo>
                    <a:pt x="239" y="954"/>
                  </a:lnTo>
                  <a:lnTo>
                    <a:pt x="283" y="929"/>
                  </a:lnTo>
                  <a:lnTo>
                    <a:pt x="320" y="911"/>
                  </a:lnTo>
                  <a:lnTo>
                    <a:pt x="358" y="886"/>
                  </a:lnTo>
                  <a:lnTo>
                    <a:pt x="390" y="861"/>
                  </a:lnTo>
                  <a:lnTo>
                    <a:pt x="427" y="848"/>
                  </a:lnTo>
                  <a:lnTo>
                    <a:pt x="459" y="836"/>
                  </a:lnTo>
                  <a:lnTo>
                    <a:pt x="484" y="830"/>
                  </a:lnTo>
                  <a:lnTo>
                    <a:pt x="503" y="830"/>
                  </a:lnTo>
                  <a:lnTo>
                    <a:pt x="490" y="798"/>
                  </a:lnTo>
                  <a:lnTo>
                    <a:pt x="484" y="761"/>
                  </a:lnTo>
                  <a:lnTo>
                    <a:pt x="484" y="736"/>
                  </a:lnTo>
                  <a:lnTo>
                    <a:pt x="490" y="705"/>
                  </a:lnTo>
                  <a:lnTo>
                    <a:pt x="496" y="680"/>
                  </a:lnTo>
                  <a:lnTo>
                    <a:pt x="509" y="655"/>
                  </a:lnTo>
                  <a:lnTo>
                    <a:pt x="522" y="636"/>
                  </a:lnTo>
                  <a:lnTo>
                    <a:pt x="534" y="618"/>
                  </a:lnTo>
                  <a:lnTo>
                    <a:pt x="547" y="599"/>
                  </a:lnTo>
                  <a:lnTo>
                    <a:pt x="566" y="587"/>
                  </a:lnTo>
                  <a:lnTo>
                    <a:pt x="578" y="574"/>
                  </a:lnTo>
                  <a:lnTo>
                    <a:pt x="591" y="568"/>
                  </a:lnTo>
                  <a:lnTo>
                    <a:pt x="610" y="562"/>
                  </a:lnTo>
                  <a:lnTo>
                    <a:pt x="616" y="555"/>
                  </a:lnTo>
                  <a:lnTo>
                    <a:pt x="628" y="562"/>
                  </a:lnTo>
                  <a:lnTo>
                    <a:pt x="628" y="562"/>
                  </a:lnTo>
                  <a:lnTo>
                    <a:pt x="641" y="593"/>
                  </a:lnTo>
                  <a:lnTo>
                    <a:pt x="654" y="618"/>
                  </a:lnTo>
                  <a:lnTo>
                    <a:pt x="679" y="636"/>
                  </a:lnTo>
                  <a:lnTo>
                    <a:pt x="698" y="649"/>
                  </a:lnTo>
                  <a:lnTo>
                    <a:pt x="716" y="655"/>
                  </a:lnTo>
                  <a:lnTo>
                    <a:pt x="742" y="655"/>
                  </a:lnTo>
                  <a:lnTo>
                    <a:pt x="767" y="655"/>
                  </a:lnTo>
                  <a:lnTo>
                    <a:pt x="792" y="649"/>
                  </a:lnTo>
                  <a:lnTo>
                    <a:pt x="823" y="643"/>
                  </a:lnTo>
                  <a:lnTo>
                    <a:pt x="848" y="636"/>
                  </a:lnTo>
                  <a:lnTo>
                    <a:pt x="873" y="624"/>
                  </a:lnTo>
                  <a:lnTo>
                    <a:pt x="899" y="611"/>
                  </a:lnTo>
                  <a:lnTo>
                    <a:pt x="917" y="599"/>
                  </a:lnTo>
                  <a:lnTo>
                    <a:pt x="936" y="593"/>
                  </a:lnTo>
                  <a:lnTo>
                    <a:pt x="955" y="587"/>
                  </a:lnTo>
                  <a:lnTo>
                    <a:pt x="974" y="580"/>
                  </a:lnTo>
                  <a:lnTo>
                    <a:pt x="930" y="568"/>
                  </a:lnTo>
                  <a:lnTo>
                    <a:pt x="886" y="555"/>
                  </a:lnTo>
                  <a:lnTo>
                    <a:pt x="855" y="549"/>
                  </a:lnTo>
                  <a:lnTo>
                    <a:pt x="823" y="543"/>
                  </a:lnTo>
                  <a:lnTo>
                    <a:pt x="792" y="537"/>
                  </a:lnTo>
                  <a:lnTo>
                    <a:pt x="767" y="537"/>
                  </a:lnTo>
                  <a:lnTo>
                    <a:pt x="742" y="537"/>
                  </a:lnTo>
                  <a:lnTo>
                    <a:pt x="723" y="537"/>
                  </a:lnTo>
                  <a:lnTo>
                    <a:pt x="704" y="537"/>
                  </a:lnTo>
                  <a:lnTo>
                    <a:pt x="691" y="543"/>
                  </a:lnTo>
                  <a:lnTo>
                    <a:pt x="679" y="543"/>
                  </a:lnTo>
                  <a:lnTo>
                    <a:pt x="666" y="549"/>
                  </a:lnTo>
                  <a:lnTo>
                    <a:pt x="660" y="549"/>
                  </a:lnTo>
                  <a:lnTo>
                    <a:pt x="647" y="549"/>
                  </a:lnTo>
                  <a:lnTo>
                    <a:pt x="641" y="549"/>
                  </a:lnTo>
                  <a:lnTo>
                    <a:pt x="641" y="549"/>
                  </a:lnTo>
                  <a:lnTo>
                    <a:pt x="635" y="543"/>
                  </a:lnTo>
                  <a:lnTo>
                    <a:pt x="635" y="537"/>
                  </a:lnTo>
                  <a:lnTo>
                    <a:pt x="635" y="530"/>
                  </a:lnTo>
                  <a:lnTo>
                    <a:pt x="635" y="524"/>
                  </a:lnTo>
                  <a:lnTo>
                    <a:pt x="641" y="518"/>
                  </a:lnTo>
                  <a:lnTo>
                    <a:pt x="641" y="505"/>
                  </a:lnTo>
                  <a:lnTo>
                    <a:pt x="647" y="499"/>
                  </a:lnTo>
                  <a:lnTo>
                    <a:pt x="647" y="493"/>
                  </a:lnTo>
                  <a:lnTo>
                    <a:pt x="654" y="481"/>
                  </a:lnTo>
                  <a:lnTo>
                    <a:pt x="666" y="474"/>
                  </a:lnTo>
                  <a:lnTo>
                    <a:pt x="672" y="468"/>
                  </a:lnTo>
                  <a:lnTo>
                    <a:pt x="679" y="462"/>
                  </a:lnTo>
                  <a:lnTo>
                    <a:pt x="691" y="456"/>
                  </a:lnTo>
                  <a:lnTo>
                    <a:pt x="704" y="456"/>
                  </a:lnTo>
                  <a:lnTo>
                    <a:pt x="716" y="456"/>
                  </a:lnTo>
                  <a:lnTo>
                    <a:pt x="729" y="456"/>
                  </a:lnTo>
                  <a:lnTo>
                    <a:pt x="760" y="462"/>
                  </a:lnTo>
                  <a:lnTo>
                    <a:pt x="792" y="462"/>
                  </a:lnTo>
                  <a:lnTo>
                    <a:pt x="817" y="468"/>
                  </a:lnTo>
                  <a:lnTo>
                    <a:pt x="842" y="474"/>
                  </a:lnTo>
                  <a:lnTo>
                    <a:pt x="873" y="481"/>
                  </a:lnTo>
                  <a:lnTo>
                    <a:pt x="899" y="487"/>
                  </a:lnTo>
                  <a:lnTo>
                    <a:pt x="924" y="493"/>
                  </a:lnTo>
                  <a:lnTo>
                    <a:pt x="949" y="499"/>
                  </a:lnTo>
                  <a:lnTo>
                    <a:pt x="980" y="505"/>
                  </a:lnTo>
                  <a:lnTo>
                    <a:pt x="1012" y="512"/>
                  </a:lnTo>
                  <a:lnTo>
                    <a:pt x="1043" y="518"/>
                  </a:lnTo>
                  <a:lnTo>
                    <a:pt x="1081" y="524"/>
                  </a:lnTo>
                  <a:lnTo>
                    <a:pt x="1112" y="524"/>
                  </a:lnTo>
                  <a:lnTo>
                    <a:pt x="1156" y="530"/>
                  </a:lnTo>
                  <a:lnTo>
                    <a:pt x="1200" y="537"/>
                  </a:lnTo>
                  <a:lnTo>
                    <a:pt x="1251" y="543"/>
                  </a:lnTo>
                  <a:lnTo>
                    <a:pt x="1244" y="549"/>
                  </a:lnTo>
                  <a:lnTo>
                    <a:pt x="1244" y="562"/>
                  </a:lnTo>
                  <a:lnTo>
                    <a:pt x="1244" y="568"/>
                  </a:lnTo>
                  <a:lnTo>
                    <a:pt x="1238" y="574"/>
                  </a:lnTo>
                  <a:lnTo>
                    <a:pt x="1238" y="580"/>
                  </a:lnTo>
                  <a:lnTo>
                    <a:pt x="1232" y="587"/>
                  </a:lnTo>
                  <a:lnTo>
                    <a:pt x="1232" y="593"/>
                  </a:lnTo>
                  <a:lnTo>
                    <a:pt x="1225" y="599"/>
                  </a:lnTo>
                  <a:lnTo>
                    <a:pt x="1219" y="599"/>
                  </a:lnTo>
                  <a:lnTo>
                    <a:pt x="1213" y="599"/>
                  </a:lnTo>
                  <a:lnTo>
                    <a:pt x="1200" y="599"/>
                  </a:lnTo>
                  <a:lnTo>
                    <a:pt x="1188" y="605"/>
                  </a:lnTo>
                  <a:lnTo>
                    <a:pt x="1175" y="605"/>
                  </a:lnTo>
                  <a:lnTo>
                    <a:pt x="1156" y="605"/>
                  </a:lnTo>
                  <a:lnTo>
                    <a:pt x="1137" y="605"/>
                  </a:lnTo>
                  <a:lnTo>
                    <a:pt x="1112" y="605"/>
                  </a:lnTo>
                  <a:lnTo>
                    <a:pt x="1093" y="605"/>
                  </a:lnTo>
                  <a:lnTo>
                    <a:pt x="1075" y="605"/>
                  </a:lnTo>
                  <a:lnTo>
                    <a:pt x="1056" y="611"/>
                  </a:lnTo>
                  <a:lnTo>
                    <a:pt x="1043" y="611"/>
                  </a:lnTo>
                  <a:lnTo>
                    <a:pt x="1031" y="618"/>
                  </a:lnTo>
                  <a:lnTo>
                    <a:pt x="1018" y="618"/>
                  </a:lnTo>
                  <a:lnTo>
                    <a:pt x="1005" y="624"/>
                  </a:lnTo>
                  <a:lnTo>
                    <a:pt x="993" y="630"/>
                  </a:lnTo>
                  <a:lnTo>
                    <a:pt x="980" y="636"/>
                  </a:lnTo>
                  <a:lnTo>
                    <a:pt x="961" y="649"/>
                  </a:lnTo>
                  <a:lnTo>
                    <a:pt x="943" y="655"/>
                  </a:lnTo>
                  <a:lnTo>
                    <a:pt x="930" y="661"/>
                  </a:lnTo>
                  <a:lnTo>
                    <a:pt x="905" y="674"/>
                  </a:lnTo>
                  <a:lnTo>
                    <a:pt x="880" y="680"/>
                  </a:lnTo>
                  <a:lnTo>
                    <a:pt x="848" y="692"/>
                  </a:lnTo>
                  <a:lnTo>
                    <a:pt x="817" y="705"/>
                  </a:lnTo>
                  <a:lnTo>
                    <a:pt x="798" y="736"/>
                  </a:lnTo>
                  <a:lnTo>
                    <a:pt x="779" y="767"/>
                  </a:lnTo>
                  <a:lnTo>
                    <a:pt x="760" y="798"/>
                  </a:lnTo>
                  <a:lnTo>
                    <a:pt x="742" y="830"/>
                  </a:lnTo>
                  <a:lnTo>
                    <a:pt x="729" y="861"/>
                  </a:lnTo>
                  <a:lnTo>
                    <a:pt x="716" y="892"/>
                  </a:lnTo>
                  <a:lnTo>
                    <a:pt x="710" y="923"/>
                  </a:lnTo>
                  <a:lnTo>
                    <a:pt x="698" y="954"/>
                  </a:lnTo>
                  <a:lnTo>
                    <a:pt x="698" y="979"/>
                  </a:lnTo>
                  <a:lnTo>
                    <a:pt x="698" y="1010"/>
                  </a:lnTo>
                  <a:lnTo>
                    <a:pt x="698" y="1029"/>
                  </a:lnTo>
                  <a:lnTo>
                    <a:pt x="704" y="1048"/>
                  </a:lnTo>
                  <a:lnTo>
                    <a:pt x="710" y="1060"/>
                  </a:lnTo>
                  <a:lnTo>
                    <a:pt x="729" y="1073"/>
                  </a:lnTo>
                  <a:lnTo>
                    <a:pt x="742" y="1079"/>
                  </a:lnTo>
                  <a:lnTo>
                    <a:pt x="767" y="1079"/>
                  </a:lnTo>
                  <a:lnTo>
                    <a:pt x="792" y="1073"/>
                  </a:lnTo>
                  <a:lnTo>
                    <a:pt x="817" y="1067"/>
                  </a:lnTo>
                  <a:lnTo>
                    <a:pt x="836" y="1054"/>
                  </a:lnTo>
                  <a:lnTo>
                    <a:pt x="855" y="1042"/>
                  </a:lnTo>
                  <a:lnTo>
                    <a:pt x="867" y="1029"/>
                  </a:lnTo>
                  <a:lnTo>
                    <a:pt x="886" y="1010"/>
                  </a:lnTo>
                  <a:lnTo>
                    <a:pt x="905" y="986"/>
                  </a:lnTo>
                  <a:lnTo>
                    <a:pt x="924" y="967"/>
                  </a:lnTo>
                  <a:lnTo>
                    <a:pt x="949" y="942"/>
                  </a:lnTo>
                  <a:lnTo>
                    <a:pt x="980" y="911"/>
                  </a:lnTo>
                  <a:lnTo>
                    <a:pt x="1018" y="886"/>
                  </a:lnTo>
                  <a:lnTo>
                    <a:pt x="1062" y="855"/>
                  </a:lnTo>
                  <a:lnTo>
                    <a:pt x="1112" y="817"/>
                  </a:lnTo>
                  <a:lnTo>
                    <a:pt x="1181" y="786"/>
                  </a:lnTo>
                  <a:lnTo>
                    <a:pt x="1257" y="755"/>
                  </a:lnTo>
                  <a:lnTo>
                    <a:pt x="1345" y="71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3" name="Freeform 21"/>
            <p:cNvSpPr>
              <a:spLocks/>
            </p:cNvSpPr>
            <p:nvPr/>
          </p:nvSpPr>
          <p:spPr bwMode="auto">
            <a:xfrm>
              <a:off x="2737" y="1322"/>
              <a:ext cx="144" cy="867"/>
            </a:xfrm>
            <a:custGeom>
              <a:avLst/>
              <a:gdLst/>
              <a:ahLst/>
              <a:cxnLst>
                <a:cxn ang="0">
                  <a:pos x="51" y="50"/>
                </a:cxn>
                <a:cxn ang="0">
                  <a:pos x="51" y="81"/>
                </a:cxn>
                <a:cxn ang="0">
                  <a:pos x="57" y="119"/>
                </a:cxn>
                <a:cxn ang="0">
                  <a:pos x="63" y="175"/>
                </a:cxn>
                <a:cxn ang="0">
                  <a:pos x="76" y="237"/>
                </a:cxn>
                <a:cxn ang="0">
                  <a:pos x="82" y="299"/>
                </a:cxn>
                <a:cxn ang="0">
                  <a:pos x="95" y="374"/>
                </a:cxn>
                <a:cxn ang="0">
                  <a:pos x="107" y="443"/>
                </a:cxn>
                <a:cxn ang="0">
                  <a:pos x="120" y="518"/>
                </a:cxn>
                <a:cxn ang="0">
                  <a:pos x="126" y="592"/>
                </a:cxn>
                <a:cxn ang="0">
                  <a:pos x="139" y="655"/>
                </a:cxn>
                <a:cxn ang="0">
                  <a:pos x="139" y="717"/>
                </a:cxn>
                <a:cxn ang="0">
                  <a:pos x="145" y="773"/>
                </a:cxn>
                <a:cxn ang="0">
                  <a:pos x="145" y="817"/>
                </a:cxn>
                <a:cxn ang="0">
                  <a:pos x="132" y="848"/>
                </a:cxn>
                <a:cxn ang="0">
                  <a:pos x="120" y="867"/>
                </a:cxn>
                <a:cxn ang="0">
                  <a:pos x="107" y="867"/>
                </a:cxn>
                <a:cxn ang="0">
                  <a:pos x="107" y="823"/>
                </a:cxn>
                <a:cxn ang="0">
                  <a:pos x="107" y="779"/>
                </a:cxn>
                <a:cxn ang="0">
                  <a:pos x="101" y="723"/>
                </a:cxn>
                <a:cxn ang="0">
                  <a:pos x="95" y="667"/>
                </a:cxn>
                <a:cxn ang="0">
                  <a:pos x="88" y="611"/>
                </a:cxn>
                <a:cxn ang="0">
                  <a:pos x="82" y="555"/>
                </a:cxn>
                <a:cxn ang="0">
                  <a:pos x="69" y="493"/>
                </a:cxn>
                <a:cxn ang="0">
                  <a:pos x="57" y="430"/>
                </a:cxn>
                <a:cxn ang="0">
                  <a:pos x="44" y="368"/>
                </a:cxn>
                <a:cxn ang="0">
                  <a:pos x="38" y="312"/>
                </a:cxn>
                <a:cxn ang="0">
                  <a:pos x="25" y="250"/>
                </a:cxn>
                <a:cxn ang="0">
                  <a:pos x="13" y="193"/>
                </a:cxn>
                <a:cxn ang="0">
                  <a:pos x="7" y="137"/>
                </a:cxn>
                <a:cxn ang="0">
                  <a:pos x="0" y="87"/>
                </a:cxn>
                <a:cxn ang="0">
                  <a:pos x="0" y="44"/>
                </a:cxn>
                <a:cxn ang="0">
                  <a:pos x="0" y="0"/>
                </a:cxn>
                <a:cxn ang="0">
                  <a:pos x="0" y="0"/>
                </a:cxn>
                <a:cxn ang="0">
                  <a:pos x="0" y="0"/>
                </a:cxn>
                <a:cxn ang="0">
                  <a:pos x="7" y="0"/>
                </a:cxn>
                <a:cxn ang="0">
                  <a:pos x="7" y="0"/>
                </a:cxn>
                <a:cxn ang="0">
                  <a:pos x="13" y="0"/>
                </a:cxn>
                <a:cxn ang="0">
                  <a:pos x="13" y="6"/>
                </a:cxn>
                <a:cxn ang="0">
                  <a:pos x="19" y="6"/>
                </a:cxn>
                <a:cxn ang="0">
                  <a:pos x="19" y="13"/>
                </a:cxn>
                <a:cxn ang="0">
                  <a:pos x="25" y="13"/>
                </a:cxn>
                <a:cxn ang="0">
                  <a:pos x="25" y="19"/>
                </a:cxn>
                <a:cxn ang="0">
                  <a:pos x="32" y="19"/>
                </a:cxn>
                <a:cxn ang="0">
                  <a:pos x="32" y="25"/>
                </a:cxn>
                <a:cxn ang="0">
                  <a:pos x="38" y="31"/>
                </a:cxn>
                <a:cxn ang="0">
                  <a:pos x="44" y="38"/>
                </a:cxn>
                <a:cxn ang="0">
                  <a:pos x="44" y="44"/>
                </a:cxn>
                <a:cxn ang="0">
                  <a:pos x="51" y="50"/>
                </a:cxn>
              </a:cxnLst>
              <a:rect l="0" t="0" r="r" b="b"/>
              <a:pathLst>
                <a:path w="145" h="867">
                  <a:moveTo>
                    <a:pt x="51" y="50"/>
                  </a:moveTo>
                  <a:lnTo>
                    <a:pt x="51" y="81"/>
                  </a:lnTo>
                  <a:lnTo>
                    <a:pt x="57" y="119"/>
                  </a:lnTo>
                  <a:lnTo>
                    <a:pt x="63" y="175"/>
                  </a:lnTo>
                  <a:lnTo>
                    <a:pt x="76" y="237"/>
                  </a:lnTo>
                  <a:lnTo>
                    <a:pt x="82" y="299"/>
                  </a:lnTo>
                  <a:lnTo>
                    <a:pt x="95" y="374"/>
                  </a:lnTo>
                  <a:lnTo>
                    <a:pt x="107" y="443"/>
                  </a:lnTo>
                  <a:lnTo>
                    <a:pt x="120" y="518"/>
                  </a:lnTo>
                  <a:lnTo>
                    <a:pt x="126" y="592"/>
                  </a:lnTo>
                  <a:lnTo>
                    <a:pt x="139" y="655"/>
                  </a:lnTo>
                  <a:lnTo>
                    <a:pt x="139" y="717"/>
                  </a:lnTo>
                  <a:lnTo>
                    <a:pt x="145" y="773"/>
                  </a:lnTo>
                  <a:lnTo>
                    <a:pt x="145" y="817"/>
                  </a:lnTo>
                  <a:lnTo>
                    <a:pt x="132" y="848"/>
                  </a:lnTo>
                  <a:lnTo>
                    <a:pt x="120" y="867"/>
                  </a:lnTo>
                  <a:lnTo>
                    <a:pt x="107" y="867"/>
                  </a:lnTo>
                  <a:lnTo>
                    <a:pt x="107" y="823"/>
                  </a:lnTo>
                  <a:lnTo>
                    <a:pt x="107" y="779"/>
                  </a:lnTo>
                  <a:lnTo>
                    <a:pt x="101" y="723"/>
                  </a:lnTo>
                  <a:lnTo>
                    <a:pt x="95" y="667"/>
                  </a:lnTo>
                  <a:lnTo>
                    <a:pt x="88" y="611"/>
                  </a:lnTo>
                  <a:lnTo>
                    <a:pt x="82" y="555"/>
                  </a:lnTo>
                  <a:lnTo>
                    <a:pt x="69" y="493"/>
                  </a:lnTo>
                  <a:lnTo>
                    <a:pt x="57" y="430"/>
                  </a:lnTo>
                  <a:lnTo>
                    <a:pt x="44" y="368"/>
                  </a:lnTo>
                  <a:lnTo>
                    <a:pt x="38" y="312"/>
                  </a:lnTo>
                  <a:lnTo>
                    <a:pt x="25" y="250"/>
                  </a:lnTo>
                  <a:lnTo>
                    <a:pt x="13" y="193"/>
                  </a:lnTo>
                  <a:lnTo>
                    <a:pt x="7" y="137"/>
                  </a:lnTo>
                  <a:lnTo>
                    <a:pt x="0" y="87"/>
                  </a:lnTo>
                  <a:lnTo>
                    <a:pt x="0" y="44"/>
                  </a:lnTo>
                  <a:lnTo>
                    <a:pt x="0" y="0"/>
                  </a:lnTo>
                  <a:lnTo>
                    <a:pt x="0" y="0"/>
                  </a:lnTo>
                  <a:lnTo>
                    <a:pt x="0" y="0"/>
                  </a:lnTo>
                  <a:lnTo>
                    <a:pt x="7" y="0"/>
                  </a:lnTo>
                  <a:lnTo>
                    <a:pt x="7" y="0"/>
                  </a:lnTo>
                  <a:lnTo>
                    <a:pt x="13" y="0"/>
                  </a:lnTo>
                  <a:lnTo>
                    <a:pt x="13" y="6"/>
                  </a:lnTo>
                  <a:lnTo>
                    <a:pt x="19" y="6"/>
                  </a:lnTo>
                  <a:lnTo>
                    <a:pt x="19" y="13"/>
                  </a:lnTo>
                  <a:lnTo>
                    <a:pt x="25" y="13"/>
                  </a:lnTo>
                  <a:lnTo>
                    <a:pt x="25" y="19"/>
                  </a:lnTo>
                  <a:lnTo>
                    <a:pt x="32" y="19"/>
                  </a:lnTo>
                  <a:lnTo>
                    <a:pt x="32" y="25"/>
                  </a:lnTo>
                  <a:lnTo>
                    <a:pt x="38" y="31"/>
                  </a:lnTo>
                  <a:lnTo>
                    <a:pt x="44" y="38"/>
                  </a:lnTo>
                  <a:lnTo>
                    <a:pt x="44" y="44"/>
                  </a:lnTo>
                  <a:lnTo>
                    <a:pt x="51"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4" name="Freeform 22"/>
            <p:cNvSpPr>
              <a:spLocks/>
            </p:cNvSpPr>
            <p:nvPr/>
          </p:nvSpPr>
          <p:spPr bwMode="auto">
            <a:xfrm>
              <a:off x="3661" y="2295"/>
              <a:ext cx="154" cy="139"/>
            </a:xfrm>
            <a:custGeom>
              <a:avLst/>
              <a:gdLst/>
              <a:ahLst/>
              <a:cxnLst>
                <a:cxn ang="0">
                  <a:pos x="157" y="62"/>
                </a:cxn>
                <a:cxn ang="0">
                  <a:pos x="151" y="75"/>
                </a:cxn>
                <a:cxn ang="0">
                  <a:pos x="132" y="93"/>
                </a:cxn>
                <a:cxn ang="0">
                  <a:pos x="113" y="106"/>
                </a:cxn>
                <a:cxn ang="0">
                  <a:pos x="82" y="124"/>
                </a:cxn>
                <a:cxn ang="0">
                  <a:pos x="57" y="137"/>
                </a:cxn>
                <a:cxn ang="0">
                  <a:pos x="32" y="137"/>
                </a:cxn>
                <a:cxn ang="0">
                  <a:pos x="13" y="131"/>
                </a:cxn>
                <a:cxn ang="0">
                  <a:pos x="6" y="118"/>
                </a:cxn>
                <a:cxn ang="0">
                  <a:pos x="13" y="99"/>
                </a:cxn>
                <a:cxn ang="0">
                  <a:pos x="19" y="75"/>
                </a:cxn>
                <a:cxn ang="0">
                  <a:pos x="32" y="56"/>
                </a:cxn>
                <a:cxn ang="0">
                  <a:pos x="38" y="43"/>
                </a:cxn>
                <a:cxn ang="0">
                  <a:pos x="44" y="31"/>
                </a:cxn>
                <a:cxn ang="0">
                  <a:pos x="32" y="25"/>
                </a:cxn>
                <a:cxn ang="0">
                  <a:pos x="13" y="25"/>
                </a:cxn>
                <a:cxn ang="0">
                  <a:pos x="0" y="18"/>
                </a:cxn>
                <a:cxn ang="0">
                  <a:pos x="13" y="6"/>
                </a:cxn>
                <a:cxn ang="0">
                  <a:pos x="25" y="0"/>
                </a:cxn>
                <a:cxn ang="0">
                  <a:pos x="38" y="0"/>
                </a:cxn>
                <a:cxn ang="0">
                  <a:pos x="50" y="6"/>
                </a:cxn>
                <a:cxn ang="0">
                  <a:pos x="63" y="12"/>
                </a:cxn>
                <a:cxn ang="0">
                  <a:pos x="69" y="25"/>
                </a:cxn>
                <a:cxn ang="0">
                  <a:pos x="63" y="37"/>
                </a:cxn>
                <a:cxn ang="0">
                  <a:pos x="38" y="68"/>
                </a:cxn>
                <a:cxn ang="0">
                  <a:pos x="19" y="106"/>
                </a:cxn>
                <a:cxn ang="0">
                  <a:pos x="25" y="118"/>
                </a:cxn>
                <a:cxn ang="0">
                  <a:pos x="44" y="118"/>
                </a:cxn>
                <a:cxn ang="0">
                  <a:pos x="76" y="106"/>
                </a:cxn>
                <a:cxn ang="0">
                  <a:pos x="107" y="93"/>
                </a:cxn>
                <a:cxn ang="0">
                  <a:pos x="132" y="75"/>
                </a:cxn>
                <a:cxn ang="0">
                  <a:pos x="151" y="62"/>
                </a:cxn>
              </a:cxnLst>
              <a:rect l="0" t="0" r="r" b="b"/>
              <a:pathLst>
                <a:path w="157" h="137">
                  <a:moveTo>
                    <a:pt x="151" y="62"/>
                  </a:moveTo>
                  <a:lnTo>
                    <a:pt x="157" y="62"/>
                  </a:lnTo>
                  <a:lnTo>
                    <a:pt x="151" y="68"/>
                  </a:lnTo>
                  <a:lnTo>
                    <a:pt x="151" y="75"/>
                  </a:lnTo>
                  <a:lnTo>
                    <a:pt x="145" y="81"/>
                  </a:lnTo>
                  <a:lnTo>
                    <a:pt x="132" y="93"/>
                  </a:lnTo>
                  <a:lnTo>
                    <a:pt x="126" y="99"/>
                  </a:lnTo>
                  <a:lnTo>
                    <a:pt x="113" y="106"/>
                  </a:lnTo>
                  <a:lnTo>
                    <a:pt x="94" y="118"/>
                  </a:lnTo>
                  <a:lnTo>
                    <a:pt x="82" y="124"/>
                  </a:lnTo>
                  <a:lnTo>
                    <a:pt x="69" y="131"/>
                  </a:lnTo>
                  <a:lnTo>
                    <a:pt x="57" y="137"/>
                  </a:lnTo>
                  <a:lnTo>
                    <a:pt x="44" y="137"/>
                  </a:lnTo>
                  <a:lnTo>
                    <a:pt x="32" y="137"/>
                  </a:lnTo>
                  <a:lnTo>
                    <a:pt x="19" y="137"/>
                  </a:lnTo>
                  <a:lnTo>
                    <a:pt x="13" y="131"/>
                  </a:lnTo>
                  <a:lnTo>
                    <a:pt x="6" y="124"/>
                  </a:lnTo>
                  <a:lnTo>
                    <a:pt x="6" y="118"/>
                  </a:lnTo>
                  <a:lnTo>
                    <a:pt x="6" y="112"/>
                  </a:lnTo>
                  <a:lnTo>
                    <a:pt x="13" y="99"/>
                  </a:lnTo>
                  <a:lnTo>
                    <a:pt x="19" y="87"/>
                  </a:lnTo>
                  <a:lnTo>
                    <a:pt x="19" y="75"/>
                  </a:lnTo>
                  <a:lnTo>
                    <a:pt x="25" y="68"/>
                  </a:lnTo>
                  <a:lnTo>
                    <a:pt x="32" y="56"/>
                  </a:lnTo>
                  <a:lnTo>
                    <a:pt x="38" y="50"/>
                  </a:lnTo>
                  <a:lnTo>
                    <a:pt x="38" y="43"/>
                  </a:lnTo>
                  <a:lnTo>
                    <a:pt x="44" y="31"/>
                  </a:lnTo>
                  <a:lnTo>
                    <a:pt x="44" y="31"/>
                  </a:lnTo>
                  <a:lnTo>
                    <a:pt x="38" y="25"/>
                  </a:lnTo>
                  <a:lnTo>
                    <a:pt x="32" y="25"/>
                  </a:lnTo>
                  <a:lnTo>
                    <a:pt x="25" y="25"/>
                  </a:lnTo>
                  <a:lnTo>
                    <a:pt x="13" y="25"/>
                  </a:lnTo>
                  <a:lnTo>
                    <a:pt x="0" y="31"/>
                  </a:lnTo>
                  <a:lnTo>
                    <a:pt x="0" y="18"/>
                  </a:lnTo>
                  <a:lnTo>
                    <a:pt x="6" y="12"/>
                  </a:lnTo>
                  <a:lnTo>
                    <a:pt x="13" y="6"/>
                  </a:lnTo>
                  <a:lnTo>
                    <a:pt x="19" y="0"/>
                  </a:lnTo>
                  <a:lnTo>
                    <a:pt x="25" y="0"/>
                  </a:lnTo>
                  <a:lnTo>
                    <a:pt x="32" y="0"/>
                  </a:lnTo>
                  <a:lnTo>
                    <a:pt x="38" y="0"/>
                  </a:lnTo>
                  <a:lnTo>
                    <a:pt x="44" y="0"/>
                  </a:lnTo>
                  <a:lnTo>
                    <a:pt x="50" y="6"/>
                  </a:lnTo>
                  <a:lnTo>
                    <a:pt x="57" y="6"/>
                  </a:lnTo>
                  <a:lnTo>
                    <a:pt x="63" y="12"/>
                  </a:lnTo>
                  <a:lnTo>
                    <a:pt x="63" y="18"/>
                  </a:lnTo>
                  <a:lnTo>
                    <a:pt x="69" y="25"/>
                  </a:lnTo>
                  <a:lnTo>
                    <a:pt x="69" y="31"/>
                  </a:lnTo>
                  <a:lnTo>
                    <a:pt x="63" y="37"/>
                  </a:lnTo>
                  <a:lnTo>
                    <a:pt x="63" y="43"/>
                  </a:lnTo>
                  <a:lnTo>
                    <a:pt x="38" y="68"/>
                  </a:lnTo>
                  <a:lnTo>
                    <a:pt x="25" y="93"/>
                  </a:lnTo>
                  <a:lnTo>
                    <a:pt x="19" y="106"/>
                  </a:lnTo>
                  <a:lnTo>
                    <a:pt x="19" y="118"/>
                  </a:lnTo>
                  <a:lnTo>
                    <a:pt x="25" y="118"/>
                  </a:lnTo>
                  <a:lnTo>
                    <a:pt x="32" y="124"/>
                  </a:lnTo>
                  <a:lnTo>
                    <a:pt x="44" y="118"/>
                  </a:lnTo>
                  <a:lnTo>
                    <a:pt x="57" y="118"/>
                  </a:lnTo>
                  <a:lnTo>
                    <a:pt x="76" y="106"/>
                  </a:lnTo>
                  <a:lnTo>
                    <a:pt x="88" y="99"/>
                  </a:lnTo>
                  <a:lnTo>
                    <a:pt x="107" y="93"/>
                  </a:lnTo>
                  <a:lnTo>
                    <a:pt x="120" y="81"/>
                  </a:lnTo>
                  <a:lnTo>
                    <a:pt x="132" y="75"/>
                  </a:lnTo>
                  <a:lnTo>
                    <a:pt x="145" y="68"/>
                  </a:lnTo>
                  <a:lnTo>
                    <a:pt x="151" y="62"/>
                  </a:lnTo>
                  <a:lnTo>
                    <a:pt x="151"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5" name="Freeform 23"/>
            <p:cNvSpPr>
              <a:spLocks/>
            </p:cNvSpPr>
            <p:nvPr/>
          </p:nvSpPr>
          <p:spPr bwMode="auto">
            <a:xfrm>
              <a:off x="4377" y="1597"/>
              <a:ext cx="126" cy="107"/>
            </a:xfrm>
            <a:custGeom>
              <a:avLst/>
              <a:gdLst/>
              <a:ahLst/>
              <a:cxnLst>
                <a:cxn ang="0">
                  <a:pos x="107" y="6"/>
                </a:cxn>
                <a:cxn ang="0">
                  <a:pos x="114" y="24"/>
                </a:cxn>
                <a:cxn ang="0">
                  <a:pos x="120" y="37"/>
                </a:cxn>
                <a:cxn ang="0">
                  <a:pos x="126" y="49"/>
                </a:cxn>
                <a:cxn ang="0">
                  <a:pos x="126" y="56"/>
                </a:cxn>
                <a:cxn ang="0">
                  <a:pos x="126" y="68"/>
                </a:cxn>
                <a:cxn ang="0">
                  <a:pos x="114" y="87"/>
                </a:cxn>
                <a:cxn ang="0">
                  <a:pos x="101" y="93"/>
                </a:cxn>
                <a:cxn ang="0">
                  <a:pos x="88" y="93"/>
                </a:cxn>
                <a:cxn ang="0">
                  <a:pos x="76" y="93"/>
                </a:cxn>
                <a:cxn ang="0">
                  <a:pos x="70" y="81"/>
                </a:cxn>
                <a:cxn ang="0">
                  <a:pos x="57" y="99"/>
                </a:cxn>
                <a:cxn ang="0">
                  <a:pos x="44" y="105"/>
                </a:cxn>
                <a:cxn ang="0">
                  <a:pos x="32" y="105"/>
                </a:cxn>
                <a:cxn ang="0">
                  <a:pos x="19" y="99"/>
                </a:cxn>
                <a:cxn ang="0">
                  <a:pos x="7" y="93"/>
                </a:cxn>
                <a:cxn ang="0">
                  <a:pos x="0" y="81"/>
                </a:cxn>
                <a:cxn ang="0">
                  <a:pos x="0" y="68"/>
                </a:cxn>
                <a:cxn ang="0">
                  <a:pos x="0" y="49"/>
                </a:cxn>
                <a:cxn ang="0">
                  <a:pos x="0" y="43"/>
                </a:cxn>
                <a:cxn ang="0">
                  <a:pos x="0" y="31"/>
                </a:cxn>
                <a:cxn ang="0">
                  <a:pos x="7" y="31"/>
                </a:cxn>
                <a:cxn ang="0">
                  <a:pos x="13" y="37"/>
                </a:cxn>
                <a:cxn ang="0">
                  <a:pos x="13" y="49"/>
                </a:cxn>
                <a:cxn ang="0">
                  <a:pos x="13" y="68"/>
                </a:cxn>
                <a:cxn ang="0">
                  <a:pos x="19" y="74"/>
                </a:cxn>
                <a:cxn ang="0">
                  <a:pos x="26" y="81"/>
                </a:cxn>
                <a:cxn ang="0">
                  <a:pos x="44" y="74"/>
                </a:cxn>
                <a:cxn ang="0">
                  <a:pos x="51" y="62"/>
                </a:cxn>
                <a:cxn ang="0">
                  <a:pos x="44" y="43"/>
                </a:cxn>
                <a:cxn ang="0">
                  <a:pos x="44" y="31"/>
                </a:cxn>
                <a:cxn ang="0">
                  <a:pos x="51" y="18"/>
                </a:cxn>
                <a:cxn ang="0">
                  <a:pos x="63" y="31"/>
                </a:cxn>
                <a:cxn ang="0">
                  <a:pos x="70" y="49"/>
                </a:cxn>
                <a:cxn ang="0">
                  <a:pos x="76" y="56"/>
                </a:cxn>
                <a:cxn ang="0">
                  <a:pos x="82" y="62"/>
                </a:cxn>
                <a:cxn ang="0">
                  <a:pos x="95" y="62"/>
                </a:cxn>
                <a:cxn ang="0">
                  <a:pos x="114" y="62"/>
                </a:cxn>
                <a:cxn ang="0">
                  <a:pos x="107" y="49"/>
                </a:cxn>
                <a:cxn ang="0">
                  <a:pos x="101" y="37"/>
                </a:cxn>
                <a:cxn ang="0">
                  <a:pos x="95" y="18"/>
                </a:cxn>
                <a:cxn ang="0">
                  <a:pos x="88" y="6"/>
                </a:cxn>
                <a:cxn ang="0">
                  <a:pos x="95" y="0"/>
                </a:cxn>
              </a:cxnLst>
              <a:rect l="0" t="0" r="r" b="b"/>
              <a:pathLst>
                <a:path w="126" h="105">
                  <a:moveTo>
                    <a:pt x="95" y="0"/>
                  </a:moveTo>
                  <a:lnTo>
                    <a:pt x="101" y="6"/>
                  </a:lnTo>
                  <a:lnTo>
                    <a:pt x="107" y="6"/>
                  </a:lnTo>
                  <a:lnTo>
                    <a:pt x="107" y="12"/>
                  </a:lnTo>
                  <a:lnTo>
                    <a:pt x="114" y="18"/>
                  </a:lnTo>
                  <a:lnTo>
                    <a:pt x="114" y="24"/>
                  </a:lnTo>
                  <a:lnTo>
                    <a:pt x="120" y="31"/>
                  </a:lnTo>
                  <a:lnTo>
                    <a:pt x="120" y="37"/>
                  </a:lnTo>
                  <a:lnTo>
                    <a:pt x="120" y="37"/>
                  </a:lnTo>
                  <a:lnTo>
                    <a:pt x="126" y="43"/>
                  </a:lnTo>
                  <a:lnTo>
                    <a:pt x="126" y="49"/>
                  </a:lnTo>
                  <a:lnTo>
                    <a:pt x="126" y="49"/>
                  </a:lnTo>
                  <a:lnTo>
                    <a:pt x="126" y="49"/>
                  </a:lnTo>
                  <a:lnTo>
                    <a:pt x="126" y="56"/>
                  </a:lnTo>
                  <a:lnTo>
                    <a:pt x="126" y="56"/>
                  </a:lnTo>
                  <a:lnTo>
                    <a:pt x="126" y="62"/>
                  </a:lnTo>
                  <a:lnTo>
                    <a:pt x="126" y="62"/>
                  </a:lnTo>
                  <a:lnTo>
                    <a:pt x="126" y="68"/>
                  </a:lnTo>
                  <a:lnTo>
                    <a:pt x="120" y="74"/>
                  </a:lnTo>
                  <a:lnTo>
                    <a:pt x="120" y="81"/>
                  </a:lnTo>
                  <a:lnTo>
                    <a:pt x="114" y="87"/>
                  </a:lnTo>
                  <a:lnTo>
                    <a:pt x="107" y="87"/>
                  </a:lnTo>
                  <a:lnTo>
                    <a:pt x="107" y="93"/>
                  </a:lnTo>
                  <a:lnTo>
                    <a:pt x="101" y="93"/>
                  </a:lnTo>
                  <a:lnTo>
                    <a:pt x="95" y="93"/>
                  </a:lnTo>
                  <a:lnTo>
                    <a:pt x="95" y="93"/>
                  </a:lnTo>
                  <a:lnTo>
                    <a:pt x="88" y="93"/>
                  </a:lnTo>
                  <a:lnTo>
                    <a:pt x="82" y="93"/>
                  </a:lnTo>
                  <a:lnTo>
                    <a:pt x="82" y="93"/>
                  </a:lnTo>
                  <a:lnTo>
                    <a:pt x="76" y="93"/>
                  </a:lnTo>
                  <a:lnTo>
                    <a:pt x="70" y="87"/>
                  </a:lnTo>
                  <a:lnTo>
                    <a:pt x="70" y="87"/>
                  </a:lnTo>
                  <a:lnTo>
                    <a:pt x="70" y="81"/>
                  </a:lnTo>
                  <a:lnTo>
                    <a:pt x="63" y="87"/>
                  </a:lnTo>
                  <a:lnTo>
                    <a:pt x="57" y="93"/>
                  </a:lnTo>
                  <a:lnTo>
                    <a:pt x="57" y="99"/>
                  </a:lnTo>
                  <a:lnTo>
                    <a:pt x="57" y="99"/>
                  </a:lnTo>
                  <a:lnTo>
                    <a:pt x="51" y="99"/>
                  </a:lnTo>
                  <a:lnTo>
                    <a:pt x="44" y="105"/>
                  </a:lnTo>
                  <a:lnTo>
                    <a:pt x="44" y="105"/>
                  </a:lnTo>
                  <a:lnTo>
                    <a:pt x="38" y="105"/>
                  </a:lnTo>
                  <a:lnTo>
                    <a:pt x="32" y="105"/>
                  </a:lnTo>
                  <a:lnTo>
                    <a:pt x="32" y="105"/>
                  </a:lnTo>
                  <a:lnTo>
                    <a:pt x="26" y="99"/>
                  </a:lnTo>
                  <a:lnTo>
                    <a:pt x="19" y="99"/>
                  </a:lnTo>
                  <a:lnTo>
                    <a:pt x="19" y="99"/>
                  </a:lnTo>
                  <a:lnTo>
                    <a:pt x="13" y="93"/>
                  </a:lnTo>
                  <a:lnTo>
                    <a:pt x="7" y="93"/>
                  </a:lnTo>
                  <a:lnTo>
                    <a:pt x="7" y="87"/>
                  </a:lnTo>
                  <a:lnTo>
                    <a:pt x="7" y="87"/>
                  </a:lnTo>
                  <a:lnTo>
                    <a:pt x="0" y="81"/>
                  </a:lnTo>
                  <a:lnTo>
                    <a:pt x="0" y="74"/>
                  </a:lnTo>
                  <a:lnTo>
                    <a:pt x="0" y="74"/>
                  </a:lnTo>
                  <a:lnTo>
                    <a:pt x="0" y="68"/>
                  </a:lnTo>
                  <a:lnTo>
                    <a:pt x="0" y="62"/>
                  </a:lnTo>
                  <a:lnTo>
                    <a:pt x="0" y="56"/>
                  </a:lnTo>
                  <a:lnTo>
                    <a:pt x="0" y="49"/>
                  </a:lnTo>
                  <a:lnTo>
                    <a:pt x="0" y="49"/>
                  </a:lnTo>
                  <a:lnTo>
                    <a:pt x="0" y="43"/>
                  </a:lnTo>
                  <a:lnTo>
                    <a:pt x="0" y="43"/>
                  </a:lnTo>
                  <a:lnTo>
                    <a:pt x="0" y="37"/>
                  </a:lnTo>
                  <a:lnTo>
                    <a:pt x="0" y="31"/>
                  </a:lnTo>
                  <a:lnTo>
                    <a:pt x="0" y="31"/>
                  </a:lnTo>
                  <a:lnTo>
                    <a:pt x="7" y="31"/>
                  </a:lnTo>
                  <a:lnTo>
                    <a:pt x="7" y="31"/>
                  </a:lnTo>
                  <a:lnTo>
                    <a:pt x="7" y="31"/>
                  </a:lnTo>
                  <a:lnTo>
                    <a:pt x="7" y="31"/>
                  </a:lnTo>
                  <a:lnTo>
                    <a:pt x="7" y="37"/>
                  </a:lnTo>
                  <a:lnTo>
                    <a:pt x="13" y="37"/>
                  </a:lnTo>
                  <a:lnTo>
                    <a:pt x="13" y="43"/>
                  </a:lnTo>
                  <a:lnTo>
                    <a:pt x="13" y="49"/>
                  </a:lnTo>
                  <a:lnTo>
                    <a:pt x="13" y="49"/>
                  </a:lnTo>
                  <a:lnTo>
                    <a:pt x="13" y="56"/>
                  </a:lnTo>
                  <a:lnTo>
                    <a:pt x="13" y="62"/>
                  </a:lnTo>
                  <a:lnTo>
                    <a:pt x="13" y="68"/>
                  </a:lnTo>
                  <a:lnTo>
                    <a:pt x="19" y="68"/>
                  </a:lnTo>
                  <a:lnTo>
                    <a:pt x="19" y="74"/>
                  </a:lnTo>
                  <a:lnTo>
                    <a:pt x="19" y="74"/>
                  </a:lnTo>
                  <a:lnTo>
                    <a:pt x="19" y="81"/>
                  </a:lnTo>
                  <a:lnTo>
                    <a:pt x="26" y="81"/>
                  </a:lnTo>
                  <a:lnTo>
                    <a:pt x="26" y="81"/>
                  </a:lnTo>
                  <a:lnTo>
                    <a:pt x="32" y="81"/>
                  </a:lnTo>
                  <a:lnTo>
                    <a:pt x="44" y="81"/>
                  </a:lnTo>
                  <a:lnTo>
                    <a:pt x="44" y="74"/>
                  </a:lnTo>
                  <a:lnTo>
                    <a:pt x="51" y="68"/>
                  </a:lnTo>
                  <a:lnTo>
                    <a:pt x="51" y="68"/>
                  </a:lnTo>
                  <a:lnTo>
                    <a:pt x="51" y="62"/>
                  </a:lnTo>
                  <a:lnTo>
                    <a:pt x="51" y="56"/>
                  </a:lnTo>
                  <a:lnTo>
                    <a:pt x="51" y="49"/>
                  </a:lnTo>
                  <a:lnTo>
                    <a:pt x="44" y="43"/>
                  </a:lnTo>
                  <a:lnTo>
                    <a:pt x="44" y="37"/>
                  </a:lnTo>
                  <a:lnTo>
                    <a:pt x="44" y="31"/>
                  </a:lnTo>
                  <a:lnTo>
                    <a:pt x="44" y="31"/>
                  </a:lnTo>
                  <a:lnTo>
                    <a:pt x="44" y="24"/>
                  </a:lnTo>
                  <a:lnTo>
                    <a:pt x="51" y="24"/>
                  </a:lnTo>
                  <a:lnTo>
                    <a:pt x="51" y="18"/>
                  </a:lnTo>
                  <a:lnTo>
                    <a:pt x="57" y="24"/>
                  </a:lnTo>
                  <a:lnTo>
                    <a:pt x="63" y="24"/>
                  </a:lnTo>
                  <a:lnTo>
                    <a:pt x="63" y="31"/>
                  </a:lnTo>
                  <a:lnTo>
                    <a:pt x="70" y="37"/>
                  </a:lnTo>
                  <a:lnTo>
                    <a:pt x="70" y="43"/>
                  </a:lnTo>
                  <a:lnTo>
                    <a:pt x="70" y="49"/>
                  </a:lnTo>
                  <a:lnTo>
                    <a:pt x="70" y="49"/>
                  </a:lnTo>
                  <a:lnTo>
                    <a:pt x="70" y="56"/>
                  </a:lnTo>
                  <a:lnTo>
                    <a:pt x="76" y="56"/>
                  </a:lnTo>
                  <a:lnTo>
                    <a:pt x="76" y="62"/>
                  </a:lnTo>
                  <a:lnTo>
                    <a:pt x="76" y="62"/>
                  </a:lnTo>
                  <a:lnTo>
                    <a:pt x="82" y="62"/>
                  </a:lnTo>
                  <a:lnTo>
                    <a:pt x="82" y="62"/>
                  </a:lnTo>
                  <a:lnTo>
                    <a:pt x="88" y="68"/>
                  </a:lnTo>
                  <a:lnTo>
                    <a:pt x="95" y="62"/>
                  </a:lnTo>
                  <a:lnTo>
                    <a:pt x="101" y="62"/>
                  </a:lnTo>
                  <a:lnTo>
                    <a:pt x="107" y="62"/>
                  </a:lnTo>
                  <a:lnTo>
                    <a:pt x="114" y="62"/>
                  </a:lnTo>
                  <a:lnTo>
                    <a:pt x="114" y="56"/>
                  </a:lnTo>
                  <a:lnTo>
                    <a:pt x="114" y="56"/>
                  </a:lnTo>
                  <a:lnTo>
                    <a:pt x="107" y="49"/>
                  </a:lnTo>
                  <a:lnTo>
                    <a:pt x="107" y="49"/>
                  </a:lnTo>
                  <a:lnTo>
                    <a:pt x="107" y="43"/>
                  </a:lnTo>
                  <a:lnTo>
                    <a:pt x="101" y="37"/>
                  </a:lnTo>
                  <a:lnTo>
                    <a:pt x="101" y="31"/>
                  </a:lnTo>
                  <a:lnTo>
                    <a:pt x="95" y="24"/>
                  </a:lnTo>
                  <a:lnTo>
                    <a:pt x="95" y="18"/>
                  </a:lnTo>
                  <a:lnTo>
                    <a:pt x="88" y="12"/>
                  </a:lnTo>
                  <a:lnTo>
                    <a:pt x="88" y="6"/>
                  </a:lnTo>
                  <a:lnTo>
                    <a:pt x="88" y="6"/>
                  </a:lnTo>
                  <a:lnTo>
                    <a:pt x="88" y="0"/>
                  </a:lnTo>
                  <a:lnTo>
                    <a:pt x="95" y="0"/>
                  </a:lnTo>
                  <a:lnTo>
                    <a:pt x="95"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6" name="Freeform 24"/>
            <p:cNvSpPr>
              <a:spLocks/>
            </p:cNvSpPr>
            <p:nvPr/>
          </p:nvSpPr>
          <p:spPr bwMode="auto">
            <a:xfrm>
              <a:off x="2354" y="1578"/>
              <a:ext cx="119" cy="87"/>
            </a:xfrm>
            <a:custGeom>
              <a:avLst/>
              <a:gdLst/>
              <a:ahLst/>
              <a:cxnLst>
                <a:cxn ang="0">
                  <a:pos x="107" y="12"/>
                </a:cxn>
                <a:cxn ang="0">
                  <a:pos x="113" y="25"/>
                </a:cxn>
                <a:cxn ang="0">
                  <a:pos x="119" y="31"/>
                </a:cxn>
                <a:cxn ang="0">
                  <a:pos x="113" y="37"/>
                </a:cxn>
                <a:cxn ang="0">
                  <a:pos x="113" y="43"/>
                </a:cxn>
                <a:cxn ang="0">
                  <a:pos x="113" y="50"/>
                </a:cxn>
                <a:cxn ang="0">
                  <a:pos x="101" y="62"/>
                </a:cxn>
                <a:cxn ang="0">
                  <a:pos x="94" y="68"/>
                </a:cxn>
                <a:cxn ang="0">
                  <a:pos x="82" y="75"/>
                </a:cxn>
                <a:cxn ang="0">
                  <a:pos x="75" y="68"/>
                </a:cxn>
                <a:cxn ang="0">
                  <a:pos x="63" y="62"/>
                </a:cxn>
                <a:cxn ang="0">
                  <a:pos x="57" y="75"/>
                </a:cxn>
                <a:cxn ang="0">
                  <a:pos x="44" y="81"/>
                </a:cxn>
                <a:cxn ang="0">
                  <a:pos x="31" y="87"/>
                </a:cxn>
                <a:cxn ang="0">
                  <a:pos x="19" y="81"/>
                </a:cxn>
                <a:cxn ang="0">
                  <a:pos x="6" y="75"/>
                </a:cxn>
                <a:cxn ang="0">
                  <a:pos x="0" y="68"/>
                </a:cxn>
                <a:cxn ang="0">
                  <a:pos x="0" y="56"/>
                </a:cxn>
                <a:cxn ang="0">
                  <a:pos x="0" y="43"/>
                </a:cxn>
                <a:cxn ang="0">
                  <a:pos x="6" y="37"/>
                </a:cxn>
                <a:cxn ang="0">
                  <a:pos x="6" y="31"/>
                </a:cxn>
                <a:cxn ang="0">
                  <a:pos x="13" y="31"/>
                </a:cxn>
                <a:cxn ang="0">
                  <a:pos x="19" y="37"/>
                </a:cxn>
                <a:cxn ang="0">
                  <a:pos x="19" y="43"/>
                </a:cxn>
                <a:cxn ang="0">
                  <a:pos x="19" y="56"/>
                </a:cxn>
                <a:cxn ang="0">
                  <a:pos x="25" y="62"/>
                </a:cxn>
                <a:cxn ang="0">
                  <a:pos x="25" y="62"/>
                </a:cxn>
                <a:cxn ang="0">
                  <a:pos x="50" y="56"/>
                </a:cxn>
                <a:cxn ang="0">
                  <a:pos x="50" y="43"/>
                </a:cxn>
                <a:cxn ang="0">
                  <a:pos x="44" y="25"/>
                </a:cxn>
                <a:cxn ang="0">
                  <a:pos x="44" y="12"/>
                </a:cxn>
                <a:cxn ang="0">
                  <a:pos x="57" y="6"/>
                </a:cxn>
                <a:cxn ang="0">
                  <a:pos x="69" y="19"/>
                </a:cxn>
                <a:cxn ang="0">
                  <a:pos x="75" y="25"/>
                </a:cxn>
                <a:cxn ang="0">
                  <a:pos x="75" y="37"/>
                </a:cxn>
                <a:cxn ang="0">
                  <a:pos x="75" y="43"/>
                </a:cxn>
                <a:cxn ang="0">
                  <a:pos x="82" y="43"/>
                </a:cxn>
                <a:cxn ang="0">
                  <a:pos x="94" y="43"/>
                </a:cxn>
                <a:cxn ang="0">
                  <a:pos x="94" y="37"/>
                </a:cxn>
                <a:cxn ang="0">
                  <a:pos x="94" y="25"/>
                </a:cxn>
                <a:cxn ang="0">
                  <a:pos x="88" y="12"/>
                </a:cxn>
                <a:cxn ang="0">
                  <a:pos x="88" y="6"/>
                </a:cxn>
                <a:cxn ang="0">
                  <a:pos x="101" y="0"/>
                </a:cxn>
              </a:cxnLst>
              <a:rect l="0" t="0" r="r" b="b"/>
              <a:pathLst>
                <a:path w="119" h="87">
                  <a:moveTo>
                    <a:pt x="101" y="0"/>
                  </a:moveTo>
                  <a:lnTo>
                    <a:pt x="107" y="6"/>
                  </a:lnTo>
                  <a:lnTo>
                    <a:pt x="107" y="12"/>
                  </a:lnTo>
                  <a:lnTo>
                    <a:pt x="113" y="19"/>
                  </a:lnTo>
                  <a:lnTo>
                    <a:pt x="113" y="19"/>
                  </a:lnTo>
                  <a:lnTo>
                    <a:pt x="113" y="25"/>
                  </a:lnTo>
                  <a:lnTo>
                    <a:pt x="113" y="25"/>
                  </a:lnTo>
                  <a:lnTo>
                    <a:pt x="113" y="31"/>
                  </a:lnTo>
                  <a:lnTo>
                    <a:pt x="119" y="31"/>
                  </a:lnTo>
                  <a:lnTo>
                    <a:pt x="119" y="37"/>
                  </a:lnTo>
                  <a:lnTo>
                    <a:pt x="119" y="37"/>
                  </a:lnTo>
                  <a:lnTo>
                    <a:pt x="113" y="37"/>
                  </a:lnTo>
                  <a:lnTo>
                    <a:pt x="113" y="43"/>
                  </a:lnTo>
                  <a:lnTo>
                    <a:pt x="113" y="43"/>
                  </a:lnTo>
                  <a:lnTo>
                    <a:pt x="113" y="43"/>
                  </a:lnTo>
                  <a:lnTo>
                    <a:pt x="113" y="43"/>
                  </a:lnTo>
                  <a:lnTo>
                    <a:pt x="113" y="50"/>
                  </a:lnTo>
                  <a:lnTo>
                    <a:pt x="113" y="50"/>
                  </a:lnTo>
                  <a:lnTo>
                    <a:pt x="107" y="56"/>
                  </a:lnTo>
                  <a:lnTo>
                    <a:pt x="107" y="62"/>
                  </a:lnTo>
                  <a:lnTo>
                    <a:pt x="101" y="62"/>
                  </a:lnTo>
                  <a:lnTo>
                    <a:pt x="101" y="68"/>
                  </a:lnTo>
                  <a:lnTo>
                    <a:pt x="94" y="68"/>
                  </a:lnTo>
                  <a:lnTo>
                    <a:pt x="94" y="68"/>
                  </a:lnTo>
                  <a:lnTo>
                    <a:pt x="88" y="68"/>
                  </a:lnTo>
                  <a:lnTo>
                    <a:pt x="88" y="75"/>
                  </a:lnTo>
                  <a:lnTo>
                    <a:pt x="82" y="75"/>
                  </a:lnTo>
                  <a:lnTo>
                    <a:pt x="82" y="75"/>
                  </a:lnTo>
                  <a:lnTo>
                    <a:pt x="75" y="68"/>
                  </a:lnTo>
                  <a:lnTo>
                    <a:pt x="75" y="68"/>
                  </a:lnTo>
                  <a:lnTo>
                    <a:pt x="69" y="68"/>
                  </a:lnTo>
                  <a:lnTo>
                    <a:pt x="69" y="68"/>
                  </a:lnTo>
                  <a:lnTo>
                    <a:pt x="63" y="62"/>
                  </a:lnTo>
                  <a:lnTo>
                    <a:pt x="63" y="68"/>
                  </a:lnTo>
                  <a:lnTo>
                    <a:pt x="57" y="68"/>
                  </a:lnTo>
                  <a:lnTo>
                    <a:pt x="57" y="75"/>
                  </a:lnTo>
                  <a:lnTo>
                    <a:pt x="50" y="75"/>
                  </a:lnTo>
                  <a:lnTo>
                    <a:pt x="50" y="81"/>
                  </a:lnTo>
                  <a:lnTo>
                    <a:pt x="44" y="81"/>
                  </a:lnTo>
                  <a:lnTo>
                    <a:pt x="38" y="81"/>
                  </a:lnTo>
                  <a:lnTo>
                    <a:pt x="38" y="87"/>
                  </a:lnTo>
                  <a:lnTo>
                    <a:pt x="31" y="87"/>
                  </a:lnTo>
                  <a:lnTo>
                    <a:pt x="25" y="87"/>
                  </a:lnTo>
                  <a:lnTo>
                    <a:pt x="25" y="87"/>
                  </a:lnTo>
                  <a:lnTo>
                    <a:pt x="19" y="81"/>
                  </a:lnTo>
                  <a:lnTo>
                    <a:pt x="13" y="81"/>
                  </a:lnTo>
                  <a:lnTo>
                    <a:pt x="13" y="81"/>
                  </a:lnTo>
                  <a:lnTo>
                    <a:pt x="6" y="75"/>
                  </a:lnTo>
                  <a:lnTo>
                    <a:pt x="0" y="75"/>
                  </a:lnTo>
                  <a:lnTo>
                    <a:pt x="0" y="68"/>
                  </a:lnTo>
                  <a:lnTo>
                    <a:pt x="0" y="68"/>
                  </a:lnTo>
                  <a:lnTo>
                    <a:pt x="0" y="62"/>
                  </a:lnTo>
                  <a:lnTo>
                    <a:pt x="0" y="56"/>
                  </a:lnTo>
                  <a:lnTo>
                    <a:pt x="0" y="56"/>
                  </a:lnTo>
                  <a:lnTo>
                    <a:pt x="0" y="50"/>
                  </a:lnTo>
                  <a:lnTo>
                    <a:pt x="0" y="50"/>
                  </a:lnTo>
                  <a:lnTo>
                    <a:pt x="0" y="43"/>
                  </a:lnTo>
                  <a:lnTo>
                    <a:pt x="0" y="43"/>
                  </a:lnTo>
                  <a:lnTo>
                    <a:pt x="0" y="37"/>
                  </a:lnTo>
                  <a:lnTo>
                    <a:pt x="6" y="37"/>
                  </a:lnTo>
                  <a:lnTo>
                    <a:pt x="6" y="31"/>
                  </a:lnTo>
                  <a:lnTo>
                    <a:pt x="6" y="31"/>
                  </a:lnTo>
                  <a:lnTo>
                    <a:pt x="6" y="31"/>
                  </a:lnTo>
                  <a:lnTo>
                    <a:pt x="6" y="31"/>
                  </a:lnTo>
                  <a:lnTo>
                    <a:pt x="6" y="31"/>
                  </a:lnTo>
                  <a:lnTo>
                    <a:pt x="13" y="31"/>
                  </a:lnTo>
                  <a:lnTo>
                    <a:pt x="19" y="31"/>
                  </a:lnTo>
                  <a:lnTo>
                    <a:pt x="19" y="31"/>
                  </a:lnTo>
                  <a:lnTo>
                    <a:pt x="19" y="37"/>
                  </a:lnTo>
                  <a:lnTo>
                    <a:pt x="19" y="37"/>
                  </a:lnTo>
                  <a:lnTo>
                    <a:pt x="19" y="43"/>
                  </a:lnTo>
                  <a:lnTo>
                    <a:pt x="19" y="43"/>
                  </a:lnTo>
                  <a:lnTo>
                    <a:pt x="19" y="50"/>
                  </a:lnTo>
                  <a:lnTo>
                    <a:pt x="19" y="50"/>
                  </a:lnTo>
                  <a:lnTo>
                    <a:pt x="19" y="56"/>
                  </a:lnTo>
                  <a:lnTo>
                    <a:pt x="19" y="56"/>
                  </a:lnTo>
                  <a:lnTo>
                    <a:pt x="19" y="56"/>
                  </a:lnTo>
                  <a:lnTo>
                    <a:pt x="25" y="62"/>
                  </a:lnTo>
                  <a:lnTo>
                    <a:pt x="25" y="62"/>
                  </a:lnTo>
                  <a:lnTo>
                    <a:pt x="25" y="62"/>
                  </a:lnTo>
                  <a:lnTo>
                    <a:pt x="25" y="62"/>
                  </a:lnTo>
                  <a:lnTo>
                    <a:pt x="38" y="62"/>
                  </a:lnTo>
                  <a:lnTo>
                    <a:pt x="44" y="62"/>
                  </a:lnTo>
                  <a:lnTo>
                    <a:pt x="50" y="56"/>
                  </a:lnTo>
                  <a:lnTo>
                    <a:pt x="50" y="56"/>
                  </a:lnTo>
                  <a:lnTo>
                    <a:pt x="50" y="50"/>
                  </a:lnTo>
                  <a:lnTo>
                    <a:pt x="50" y="43"/>
                  </a:lnTo>
                  <a:lnTo>
                    <a:pt x="50" y="37"/>
                  </a:lnTo>
                  <a:lnTo>
                    <a:pt x="50" y="31"/>
                  </a:lnTo>
                  <a:lnTo>
                    <a:pt x="44" y="25"/>
                  </a:lnTo>
                  <a:lnTo>
                    <a:pt x="44" y="19"/>
                  </a:lnTo>
                  <a:lnTo>
                    <a:pt x="44" y="19"/>
                  </a:lnTo>
                  <a:lnTo>
                    <a:pt x="44" y="12"/>
                  </a:lnTo>
                  <a:lnTo>
                    <a:pt x="44" y="12"/>
                  </a:lnTo>
                  <a:lnTo>
                    <a:pt x="50" y="6"/>
                  </a:lnTo>
                  <a:lnTo>
                    <a:pt x="57" y="6"/>
                  </a:lnTo>
                  <a:lnTo>
                    <a:pt x="63" y="6"/>
                  </a:lnTo>
                  <a:lnTo>
                    <a:pt x="69" y="12"/>
                  </a:lnTo>
                  <a:lnTo>
                    <a:pt x="69" y="19"/>
                  </a:lnTo>
                  <a:lnTo>
                    <a:pt x="69" y="19"/>
                  </a:lnTo>
                  <a:lnTo>
                    <a:pt x="69" y="25"/>
                  </a:lnTo>
                  <a:lnTo>
                    <a:pt x="75" y="25"/>
                  </a:lnTo>
                  <a:lnTo>
                    <a:pt x="75" y="31"/>
                  </a:lnTo>
                  <a:lnTo>
                    <a:pt x="75" y="31"/>
                  </a:lnTo>
                  <a:lnTo>
                    <a:pt x="75" y="37"/>
                  </a:lnTo>
                  <a:lnTo>
                    <a:pt x="75" y="37"/>
                  </a:lnTo>
                  <a:lnTo>
                    <a:pt x="75" y="37"/>
                  </a:lnTo>
                  <a:lnTo>
                    <a:pt x="75" y="43"/>
                  </a:lnTo>
                  <a:lnTo>
                    <a:pt x="75" y="43"/>
                  </a:lnTo>
                  <a:lnTo>
                    <a:pt x="82" y="43"/>
                  </a:lnTo>
                  <a:lnTo>
                    <a:pt x="82" y="43"/>
                  </a:lnTo>
                  <a:lnTo>
                    <a:pt x="88" y="43"/>
                  </a:lnTo>
                  <a:lnTo>
                    <a:pt x="94" y="43"/>
                  </a:lnTo>
                  <a:lnTo>
                    <a:pt x="94" y="43"/>
                  </a:lnTo>
                  <a:lnTo>
                    <a:pt x="94" y="43"/>
                  </a:lnTo>
                  <a:lnTo>
                    <a:pt x="94" y="37"/>
                  </a:lnTo>
                  <a:lnTo>
                    <a:pt x="94" y="37"/>
                  </a:lnTo>
                  <a:lnTo>
                    <a:pt x="94" y="31"/>
                  </a:lnTo>
                  <a:lnTo>
                    <a:pt x="94" y="25"/>
                  </a:lnTo>
                  <a:lnTo>
                    <a:pt x="94" y="25"/>
                  </a:lnTo>
                  <a:lnTo>
                    <a:pt x="88" y="19"/>
                  </a:lnTo>
                  <a:lnTo>
                    <a:pt x="88" y="19"/>
                  </a:lnTo>
                  <a:lnTo>
                    <a:pt x="88" y="12"/>
                  </a:lnTo>
                  <a:lnTo>
                    <a:pt x="82" y="12"/>
                  </a:lnTo>
                  <a:lnTo>
                    <a:pt x="88" y="6"/>
                  </a:lnTo>
                  <a:lnTo>
                    <a:pt x="88" y="6"/>
                  </a:lnTo>
                  <a:lnTo>
                    <a:pt x="88" y="0"/>
                  </a:lnTo>
                  <a:lnTo>
                    <a:pt x="94" y="0"/>
                  </a:lnTo>
                  <a:lnTo>
                    <a:pt x="1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7" name="Freeform 25"/>
            <p:cNvSpPr>
              <a:spLocks/>
            </p:cNvSpPr>
            <p:nvPr/>
          </p:nvSpPr>
          <p:spPr bwMode="auto">
            <a:xfrm>
              <a:off x="3617" y="1528"/>
              <a:ext cx="138" cy="102"/>
            </a:xfrm>
            <a:custGeom>
              <a:avLst/>
              <a:gdLst/>
              <a:ahLst/>
              <a:cxnLst>
                <a:cxn ang="0">
                  <a:pos x="113" y="6"/>
                </a:cxn>
                <a:cxn ang="0">
                  <a:pos x="120" y="19"/>
                </a:cxn>
                <a:cxn ang="0">
                  <a:pos x="126" y="37"/>
                </a:cxn>
                <a:cxn ang="0">
                  <a:pos x="132" y="44"/>
                </a:cxn>
                <a:cxn ang="0">
                  <a:pos x="138" y="56"/>
                </a:cxn>
                <a:cxn ang="0">
                  <a:pos x="132" y="69"/>
                </a:cxn>
                <a:cxn ang="0">
                  <a:pos x="120" y="81"/>
                </a:cxn>
                <a:cxn ang="0">
                  <a:pos x="107" y="87"/>
                </a:cxn>
                <a:cxn ang="0">
                  <a:pos x="94" y="87"/>
                </a:cxn>
                <a:cxn ang="0">
                  <a:pos x="82" y="87"/>
                </a:cxn>
                <a:cxn ang="0">
                  <a:pos x="76" y="81"/>
                </a:cxn>
                <a:cxn ang="0">
                  <a:pos x="63" y="93"/>
                </a:cxn>
                <a:cxn ang="0">
                  <a:pos x="50" y="100"/>
                </a:cxn>
                <a:cxn ang="0">
                  <a:pos x="38" y="100"/>
                </a:cxn>
                <a:cxn ang="0">
                  <a:pos x="25" y="93"/>
                </a:cxn>
                <a:cxn ang="0">
                  <a:pos x="19" y="87"/>
                </a:cxn>
                <a:cxn ang="0">
                  <a:pos x="13" y="81"/>
                </a:cxn>
                <a:cxn ang="0">
                  <a:pos x="6" y="69"/>
                </a:cxn>
                <a:cxn ang="0">
                  <a:pos x="0" y="56"/>
                </a:cxn>
                <a:cxn ang="0">
                  <a:pos x="6" y="37"/>
                </a:cxn>
                <a:cxn ang="0">
                  <a:pos x="13" y="31"/>
                </a:cxn>
                <a:cxn ang="0">
                  <a:pos x="19" y="31"/>
                </a:cxn>
                <a:cxn ang="0">
                  <a:pos x="19" y="37"/>
                </a:cxn>
                <a:cxn ang="0">
                  <a:pos x="25" y="56"/>
                </a:cxn>
                <a:cxn ang="0">
                  <a:pos x="25" y="69"/>
                </a:cxn>
                <a:cxn ang="0">
                  <a:pos x="25" y="75"/>
                </a:cxn>
                <a:cxn ang="0">
                  <a:pos x="32" y="81"/>
                </a:cxn>
                <a:cxn ang="0">
                  <a:pos x="57" y="75"/>
                </a:cxn>
                <a:cxn ang="0">
                  <a:pos x="63" y="62"/>
                </a:cxn>
                <a:cxn ang="0">
                  <a:pos x="57" y="44"/>
                </a:cxn>
                <a:cxn ang="0">
                  <a:pos x="57" y="25"/>
                </a:cxn>
                <a:cxn ang="0">
                  <a:pos x="63" y="19"/>
                </a:cxn>
                <a:cxn ang="0">
                  <a:pos x="76" y="31"/>
                </a:cxn>
                <a:cxn ang="0">
                  <a:pos x="82" y="44"/>
                </a:cxn>
                <a:cxn ang="0">
                  <a:pos x="82" y="56"/>
                </a:cxn>
                <a:cxn ang="0">
                  <a:pos x="88" y="69"/>
                </a:cxn>
                <a:cxn ang="0">
                  <a:pos x="101" y="69"/>
                </a:cxn>
                <a:cxn ang="0">
                  <a:pos x="120" y="62"/>
                </a:cxn>
                <a:cxn ang="0">
                  <a:pos x="120" y="50"/>
                </a:cxn>
                <a:cxn ang="0">
                  <a:pos x="113" y="31"/>
                </a:cxn>
                <a:cxn ang="0">
                  <a:pos x="101" y="12"/>
                </a:cxn>
                <a:cxn ang="0">
                  <a:pos x="94" y="0"/>
                </a:cxn>
                <a:cxn ang="0">
                  <a:pos x="107" y="0"/>
                </a:cxn>
              </a:cxnLst>
              <a:rect l="0" t="0" r="r" b="b"/>
              <a:pathLst>
                <a:path w="138" h="100">
                  <a:moveTo>
                    <a:pt x="107" y="0"/>
                  </a:moveTo>
                  <a:lnTo>
                    <a:pt x="113" y="6"/>
                  </a:lnTo>
                  <a:lnTo>
                    <a:pt x="113" y="6"/>
                  </a:lnTo>
                  <a:lnTo>
                    <a:pt x="120" y="12"/>
                  </a:lnTo>
                  <a:lnTo>
                    <a:pt x="120" y="19"/>
                  </a:lnTo>
                  <a:lnTo>
                    <a:pt x="120" y="19"/>
                  </a:lnTo>
                  <a:lnTo>
                    <a:pt x="126" y="25"/>
                  </a:lnTo>
                  <a:lnTo>
                    <a:pt x="126" y="31"/>
                  </a:lnTo>
                  <a:lnTo>
                    <a:pt x="126" y="37"/>
                  </a:lnTo>
                  <a:lnTo>
                    <a:pt x="132" y="37"/>
                  </a:lnTo>
                  <a:lnTo>
                    <a:pt x="132" y="44"/>
                  </a:lnTo>
                  <a:lnTo>
                    <a:pt x="132" y="44"/>
                  </a:lnTo>
                  <a:lnTo>
                    <a:pt x="132" y="50"/>
                  </a:lnTo>
                  <a:lnTo>
                    <a:pt x="132" y="56"/>
                  </a:lnTo>
                  <a:lnTo>
                    <a:pt x="138" y="56"/>
                  </a:lnTo>
                  <a:lnTo>
                    <a:pt x="138" y="56"/>
                  </a:lnTo>
                  <a:lnTo>
                    <a:pt x="138" y="62"/>
                  </a:lnTo>
                  <a:lnTo>
                    <a:pt x="132" y="69"/>
                  </a:lnTo>
                  <a:lnTo>
                    <a:pt x="126" y="69"/>
                  </a:lnTo>
                  <a:lnTo>
                    <a:pt x="126" y="75"/>
                  </a:lnTo>
                  <a:lnTo>
                    <a:pt x="120" y="81"/>
                  </a:lnTo>
                  <a:lnTo>
                    <a:pt x="120" y="81"/>
                  </a:lnTo>
                  <a:lnTo>
                    <a:pt x="113" y="87"/>
                  </a:lnTo>
                  <a:lnTo>
                    <a:pt x="107" y="87"/>
                  </a:lnTo>
                  <a:lnTo>
                    <a:pt x="107" y="87"/>
                  </a:lnTo>
                  <a:lnTo>
                    <a:pt x="101" y="87"/>
                  </a:lnTo>
                  <a:lnTo>
                    <a:pt x="94" y="87"/>
                  </a:lnTo>
                  <a:lnTo>
                    <a:pt x="94" y="87"/>
                  </a:lnTo>
                  <a:lnTo>
                    <a:pt x="88" y="87"/>
                  </a:lnTo>
                  <a:lnTo>
                    <a:pt x="82" y="87"/>
                  </a:lnTo>
                  <a:lnTo>
                    <a:pt x="82" y="81"/>
                  </a:lnTo>
                  <a:lnTo>
                    <a:pt x="76" y="81"/>
                  </a:lnTo>
                  <a:lnTo>
                    <a:pt x="76" y="81"/>
                  </a:lnTo>
                  <a:lnTo>
                    <a:pt x="69" y="87"/>
                  </a:lnTo>
                  <a:lnTo>
                    <a:pt x="69" y="87"/>
                  </a:lnTo>
                  <a:lnTo>
                    <a:pt x="63" y="93"/>
                  </a:lnTo>
                  <a:lnTo>
                    <a:pt x="57" y="100"/>
                  </a:lnTo>
                  <a:lnTo>
                    <a:pt x="57" y="100"/>
                  </a:lnTo>
                  <a:lnTo>
                    <a:pt x="50" y="100"/>
                  </a:lnTo>
                  <a:lnTo>
                    <a:pt x="44" y="100"/>
                  </a:lnTo>
                  <a:lnTo>
                    <a:pt x="44" y="100"/>
                  </a:lnTo>
                  <a:lnTo>
                    <a:pt x="38" y="100"/>
                  </a:lnTo>
                  <a:lnTo>
                    <a:pt x="32" y="100"/>
                  </a:lnTo>
                  <a:lnTo>
                    <a:pt x="32" y="100"/>
                  </a:lnTo>
                  <a:lnTo>
                    <a:pt x="25" y="93"/>
                  </a:lnTo>
                  <a:lnTo>
                    <a:pt x="25" y="93"/>
                  </a:lnTo>
                  <a:lnTo>
                    <a:pt x="19" y="87"/>
                  </a:lnTo>
                  <a:lnTo>
                    <a:pt x="19" y="87"/>
                  </a:lnTo>
                  <a:lnTo>
                    <a:pt x="13" y="81"/>
                  </a:lnTo>
                  <a:lnTo>
                    <a:pt x="13" y="81"/>
                  </a:lnTo>
                  <a:lnTo>
                    <a:pt x="13" y="81"/>
                  </a:lnTo>
                  <a:lnTo>
                    <a:pt x="6" y="75"/>
                  </a:lnTo>
                  <a:lnTo>
                    <a:pt x="6" y="69"/>
                  </a:lnTo>
                  <a:lnTo>
                    <a:pt x="6" y="69"/>
                  </a:lnTo>
                  <a:lnTo>
                    <a:pt x="6" y="62"/>
                  </a:lnTo>
                  <a:lnTo>
                    <a:pt x="0" y="56"/>
                  </a:lnTo>
                  <a:lnTo>
                    <a:pt x="0" y="56"/>
                  </a:lnTo>
                  <a:lnTo>
                    <a:pt x="0" y="50"/>
                  </a:lnTo>
                  <a:lnTo>
                    <a:pt x="6" y="44"/>
                  </a:lnTo>
                  <a:lnTo>
                    <a:pt x="6" y="37"/>
                  </a:lnTo>
                  <a:lnTo>
                    <a:pt x="6" y="37"/>
                  </a:lnTo>
                  <a:lnTo>
                    <a:pt x="6" y="31"/>
                  </a:lnTo>
                  <a:lnTo>
                    <a:pt x="13" y="31"/>
                  </a:lnTo>
                  <a:lnTo>
                    <a:pt x="13" y="31"/>
                  </a:lnTo>
                  <a:lnTo>
                    <a:pt x="13" y="31"/>
                  </a:lnTo>
                  <a:lnTo>
                    <a:pt x="19" y="31"/>
                  </a:lnTo>
                  <a:lnTo>
                    <a:pt x="19" y="31"/>
                  </a:lnTo>
                  <a:lnTo>
                    <a:pt x="19" y="37"/>
                  </a:lnTo>
                  <a:lnTo>
                    <a:pt x="19" y="37"/>
                  </a:lnTo>
                  <a:lnTo>
                    <a:pt x="25" y="44"/>
                  </a:lnTo>
                  <a:lnTo>
                    <a:pt x="25" y="50"/>
                  </a:lnTo>
                  <a:lnTo>
                    <a:pt x="25" y="56"/>
                  </a:lnTo>
                  <a:lnTo>
                    <a:pt x="25" y="56"/>
                  </a:lnTo>
                  <a:lnTo>
                    <a:pt x="25" y="62"/>
                  </a:lnTo>
                  <a:lnTo>
                    <a:pt x="25" y="69"/>
                  </a:lnTo>
                  <a:lnTo>
                    <a:pt x="25" y="69"/>
                  </a:lnTo>
                  <a:lnTo>
                    <a:pt x="25" y="75"/>
                  </a:lnTo>
                  <a:lnTo>
                    <a:pt x="25" y="75"/>
                  </a:lnTo>
                  <a:lnTo>
                    <a:pt x="32" y="75"/>
                  </a:lnTo>
                  <a:lnTo>
                    <a:pt x="32" y="81"/>
                  </a:lnTo>
                  <a:lnTo>
                    <a:pt x="32" y="81"/>
                  </a:lnTo>
                  <a:lnTo>
                    <a:pt x="44" y="81"/>
                  </a:lnTo>
                  <a:lnTo>
                    <a:pt x="50" y="75"/>
                  </a:lnTo>
                  <a:lnTo>
                    <a:pt x="57" y="75"/>
                  </a:lnTo>
                  <a:lnTo>
                    <a:pt x="57" y="69"/>
                  </a:lnTo>
                  <a:lnTo>
                    <a:pt x="57" y="69"/>
                  </a:lnTo>
                  <a:lnTo>
                    <a:pt x="63" y="62"/>
                  </a:lnTo>
                  <a:lnTo>
                    <a:pt x="57" y="56"/>
                  </a:lnTo>
                  <a:lnTo>
                    <a:pt x="57" y="50"/>
                  </a:lnTo>
                  <a:lnTo>
                    <a:pt x="57" y="44"/>
                  </a:lnTo>
                  <a:lnTo>
                    <a:pt x="57" y="37"/>
                  </a:lnTo>
                  <a:lnTo>
                    <a:pt x="57" y="31"/>
                  </a:lnTo>
                  <a:lnTo>
                    <a:pt x="57" y="25"/>
                  </a:lnTo>
                  <a:lnTo>
                    <a:pt x="57" y="25"/>
                  </a:lnTo>
                  <a:lnTo>
                    <a:pt x="63" y="19"/>
                  </a:lnTo>
                  <a:lnTo>
                    <a:pt x="63" y="19"/>
                  </a:lnTo>
                  <a:lnTo>
                    <a:pt x="69" y="19"/>
                  </a:lnTo>
                  <a:lnTo>
                    <a:pt x="76" y="25"/>
                  </a:lnTo>
                  <a:lnTo>
                    <a:pt x="76" y="31"/>
                  </a:lnTo>
                  <a:lnTo>
                    <a:pt x="76" y="37"/>
                  </a:lnTo>
                  <a:lnTo>
                    <a:pt x="76" y="37"/>
                  </a:lnTo>
                  <a:lnTo>
                    <a:pt x="82" y="44"/>
                  </a:lnTo>
                  <a:lnTo>
                    <a:pt x="82" y="50"/>
                  </a:lnTo>
                  <a:lnTo>
                    <a:pt x="82" y="56"/>
                  </a:lnTo>
                  <a:lnTo>
                    <a:pt x="82" y="56"/>
                  </a:lnTo>
                  <a:lnTo>
                    <a:pt x="82" y="62"/>
                  </a:lnTo>
                  <a:lnTo>
                    <a:pt x="88" y="62"/>
                  </a:lnTo>
                  <a:lnTo>
                    <a:pt x="88" y="69"/>
                  </a:lnTo>
                  <a:lnTo>
                    <a:pt x="88" y="69"/>
                  </a:lnTo>
                  <a:lnTo>
                    <a:pt x="94" y="69"/>
                  </a:lnTo>
                  <a:lnTo>
                    <a:pt x="101" y="69"/>
                  </a:lnTo>
                  <a:lnTo>
                    <a:pt x="107" y="62"/>
                  </a:lnTo>
                  <a:lnTo>
                    <a:pt x="113" y="62"/>
                  </a:lnTo>
                  <a:lnTo>
                    <a:pt x="120" y="62"/>
                  </a:lnTo>
                  <a:lnTo>
                    <a:pt x="120" y="56"/>
                  </a:lnTo>
                  <a:lnTo>
                    <a:pt x="120" y="50"/>
                  </a:lnTo>
                  <a:lnTo>
                    <a:pt x="120" y="50"/>
                  </a:lnTo>
                  <a:lnTo>
                    <a:pt x="120" y="44"/>
                  </a:lnTo>
                  <a:lnTo>
                    <a:pt x="113" y="37"/>
                  </a:lnTo>
                  <a:lnTo>
                    <a:pt x="113" y="31"/>
                  </a:lnTo>
                  <a:lnTo>
                    <a:pt x="107" y="25"/>
                  </a:lnTo>
                  <a:lnTo>
                    <a:pt x="107" y="19"/>
                  </a:lnTo>
                  <a:lnTo>
                    <a:pt x="101" y="12"/>
                  </a:lnTo>
                  <a:lnTo>
                    <a:pt x="101" y="6"/>
                  </a:lnTo>
                  <a:lnTo>
                    <a:pt x="101" y="6"/>
                  </a:lnTo>
                  <a:lnTo>
                    <a:pt x="94" y="0"/>
                  </a:lnTo>
                  <a:lnTo>
                    <a:pt x="101" y="0"/>
                  </a:lnTo>
                  <a:lnTo>
                    <a:pt x="101" y="0"/>
                  </a:lnTo>
                  <a:lnTo>
                    <a:pt x="10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8" name="Freeform 26"/>
            <p:cNvSpPr>
              <a:spLocks/>
            </p:cNvSpPr>
            <p:nvPr/>
          </p:nvSpPr>
          <p:spPr bwMode="auto">
            <a:xfrm>
              <a:off x="1474" y="1360"/>
              <a:ext cx="981" cy="376"/>
            </a:xfrm>
            <a:custGeom>
              <a:avLst/>
              <a:gdLst/>
              <a:ahLst/>
              <a:cxnLst>
                <a:cxn ang="0">
                  <a:pos x="38" y="318"/>
                </a:cxn>
                <a:cxn ang="0">
                  <a:pos x="69" y="305"/>
                </a:cxn>
                <a:cxn ang="0">
                  <a:pos x="120" y="286"/>
                </a:cxn>
                <a:cxn ang="0">
                  <a:pos x="176" y="268"/>
                </a:cxn>
                <a:cxn ang="0">
                  <a:pos x="245" y="237"/>
                </a:cxn>
                <a:cxn ang="0">
                  <a:pos x="321" y="212"/>
                </a:cxn>
                <a:cxn ang="0">
                  <a:pos x="396" y="180"/>
                </a:cxn>
                <a:cxn ang="0">
                  <a:pos x="478" y="149"/>
                </a:cxn>
                <a:cxn ang="0">
                  <a:pos x="560" y="118"/>
                </a:cxn>
                <a:cxn ang="0">
                  <a:pos x="641" y="93"/>
                </a:cxn>
                <a:cxn ang="0">
                  <a:pos x="717" y="68"/>
                </a:cxn>
                <a:cxn ang="0">
                  <a:pos x="792" y="43"/>
                </a:cxn>
                <a:cxn ang="0">
                  <a:pos x="855" y="25"/>
                </a:cxn>
                <a:cxn ang="0">
                  <a:pos x="905" y="6"/>
                </a:cxn>
                <a:cxn ang="0">
                  <a:pos x="943" y="0"/>
                </a:cxn>
                <a:cxn ang="0">
                  <a:pos x="968" y="0"/>
                </a:cxn>
                <a:cxn ang="0">
                  <a:pos x="981" y="12"/>
                </a:cxn>
                <a:cxn ang="0">
                  <a:pos x="893" y="37"/>
                </a:cxn>
                <a:cxn ang="0">
                  <a:pos x="811" y="62"/>
                </a:cxn>
                <a:cxn ang="0">
                  <a:pos x="735" y="93"/>
                </a:cxn>
                <a:cxn ang="0">
                  <a:pos x="654" y="118"/>
                </a:cxn>
                <a:cxn ang="0">
                  <a:pos x="585" y="143"/>
                </a:cxn>
                <a:cxn ang="0">
                  <a:pos x="516" y="168"/>
                </a:cxn>
                <a:cxn ang="0">
                  <a:pos x="446" y="193"/>
                </a:cxn>
                <a:cxn ang="0">
                  <a:pos x="384" y="218"/>
                </a:cxn>
                <a:cxn ang="0">
                  <a:pos x="327" y="243"/>
                </a:cxn>
                <a:cxn ang="0">
                  <a:pos x="270" y="261"/>
                </a:cxn>
                <a:cxn ang="0">
                  <a:pos x="214" y="286"/>
                </a:cxn>
                <a:cxn ang="0">
                  <a:pos x="164" y="305"/>
                </a:cxn>
                <a:cxn ang="0">
                  <a:pos x="120" y="324"/>
                </a:cxn>
                <a:cxn ang="0">
                  <a:pos x="76" y="342"/>
                </a:cxn>
                <a:cxn ang="0">
                  <a:pos x="38" y="355"/>
                </a:cxn>
                <a:cxn ang="0">
                  <a:pos x="0" y="374"/>
                </a:cxn>
                <a:cxn ang="0">
                  <a:pos x="7" y="367"/>
                </a:cxn>
                <a:cxn ang="0">
                  <a:pos x="7" y="361"/>
                </a:cxn>
                <a:cxn ang="0">
                  <a:pos x="7" y="355"/>
                </a:cxn>
                <a:cxn ang="0">
                  <a:pos x="7" y="355"/>
                </a:cxn>
                <a:cxn ang="0">
                  <a:pos x="7" y="355"/>
                </a:cxn>
                <a:cxn ang="0">
                  <a:pos x="7" y="349"/>
                </a:cxn>
                <a:cxn ang="0">
                  <a:pos x="13" y="349"/>
                </a:cxn>
                <a:cxn ang="0">
                  <a:pos x="13" y="342"/>
                </a:cxn>
                <a:cxn ang="0">
                  <a:pos x="13" y="342"/>
                </a:cxn>
                <a:cxn ang="0">
                  <a:pos x="13" y="342"/>
                </a:cxn>
                <a:cxn ang="0">
                  <a:pos x="19" y="336"/>
                </a:cxn>
                <a:cxn ang="0">
                  <a:pos x="19" y="336"/>
                </a:cxn>
                <a:cxn ang="0">
                  <a:pos x="25" y="336"/>
                </a:cxn>
                <a:cxn ang="0">
                  <a:pos x="25" y="330"/>
                </a:cxn>
                <a:cxn ang="0">
                  <a:pos x="32" y="324"/>
                </a:cxn>
                <a:cxn ang="0">
                  <a:pos x="38" y="318"/>
                </a:cxn>
              </a:cxnLst>
              <a:rect l="0" t="0" r="r" b="b"/>
              <a:pathLst>
                <a:path w="981" h="374">
                  <a:moveTo>
                    <a:pt x="38" y="318"/>
                  </a:moveTo>
                  <a:lnTo>
                    <a:pt x="69" y="305"/>
                  </a:lnTo>
                  <a:lnTo>
                    <a:pt x="120" y="286"/>
                  </a:lnTo>
                  <a:lnTo>
                    <a:pt x="176" y="268"/>
                  </a:lnTo>
                  <a:lnTo>
                    <a:pt x="245" y="237"/>
                  </a:lnTo>
                  <a:lnTo>
                    <a:pt x="321" y="212"/>
                  </a:lnTo>
                  <a:lnTo>
                    <a:pt x="396" y="180"/>
                  </a:lnTo>
                  <a:lnTo>
                    <a:pt x="478" y="149"/>
                  </a:lnTo>
                  <a:lnTo>
                    <a:pt x="560" y="118"/>
                  </a:lnTo>
                  <a:lnTo>
                    <a:pt x="641" y="93"/>
                  </a:lnTo>
                  <a:lnTo>
                    <a:pt x="717" y="68"/>
                  </a:lnTo>
                  <a:lnTo>
                    <a:pt x="792" y="43"/>
                  </a:lnTo>
                  <a:lnTo>
                    <a:pt x="855" y="25"/>
                  </a:lnTo>
                  <a:lnTo>
                    <a:pt x="905" y="6"/>
                  </a:lnTo>
                  <a:lnTo>
                    <a:pt x="943" y="0"/>
                  </a:lnTo>
                  <a:lnTo>
                    <a:pt x="968" y="0"/>
                  </a:lnTo>
                  <a:lnTo>
                    <a:pt x="981" y="12"/>
                  </a:lnTo>
                  <a:lnTo>
                    <a:pt x="893" y="37"/>
                  </a:lnTo>
                  <a:lnTo>
                    <a:pt x="811" y="62"/>
                  </a:lnTo>
                  <a:lnTo>
                    <a:pt x="735" y="93"/>
                  </a:lnTo>
                  <a:lnTo>
                    <a:pt x="654" y="118"/>
                  </a:lnTo>
                  <a:lnTo>
                    <a:pt x="585" y="143"/>
                  </a:lnTo>
                  <a:lnTo>
                    <a:pt x="516" y="168"/>
                  </a:lnTo>
                  <a:lnTo>
                    <a:pt x="446" y="193"/>
                  </a:lnTo>
                  <a:lnTo>
                    <a:pt x="384" y="218"/>
                  </a:lnTo>
                  <a:lnTo>
                    <a:pt x="327" y="243"/>
                  </a:lnTo>
                  <a:lnTo>
                    <a:pt x="270" y="261"/>
                  </a:lnTo>
                  <a:lnTo>
                    <a:pt x="214" y="286"/>
                  </a:lnTo>
                  <a:lnTo>
                    <a:pt x="164" y="305"/>
                  </a:lnTo>
                  <a:lnTo>
                    <a:pt x="120" y="324"/>
                  </a:lnTo>
                  <a:lnTo>
                    <a:pt x="76" y="342"/>
                  </a:lnTo>
                  <a:lnTo>
                    <a:pt x="38" y="355"/>
                  </a:lnTo>
                  <a:lnTo>
                    <a:pt x="0" y="374"/>
                  </a:lnTo>
                  <a:lnTo>
                    <a:pt x="7" y="367"/>
                  </a:lnTo>
                  <a:lnTo>
                    <a:pt x="7" y="361"/>
                  </a:lnTo>
                  <a:lnTo>
                    <a:pt x="7" y="355"/>
                  </a:lnTo>
                  <a:lnTo>
                    <a:pt x="7" y="355"/>
                  </a:lnTo>
                  <a:lnTo>
                    <a:pt x="7" y="355"/>
                  </a:lnTo>
                  <a:lnTo>
                    <a:pt x="7" y="349"/>
                  </a:lnTo>
                  <a:lnTo>
                    <a:pt x="13" y="349"/>
                  </a:lnTo>
                  <a:lnTo>
                    <a:pt x="13" y="342"/>
                  </a:lnTo>
                  <a:lnTo>
                    <a:pt x="13" y="342"/>
                  </a:lnTo>
                  <a:lnTo>
                    <a:pt x="13" y="342"/>
                  </a:lnTo>
                  <a:lnTo>
                    <a:pt x="19" y="336"/>
                  </a:lnTo>
                  <a:lnTo>
                    <a:pt x="19" y="336"/>
                  </a:lnTo>
                  <a:lnTo>
                    <a:pt x="25" y="336"/>
                  </a:lnTo>
                  <a:lnTo>
                    <a:pt x="25" y="330"/>
                  </a:lnTo>
                  <a:lnTo>
                    <a:pt x="32" y="324"/>
                  </a:lnTo>
                  <a:lnTo>
                    <a:pt x="38" y="318"/>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9" name="Freeform 27"/>
            <p:cNvSpPr>
              <a:spLocks/>
            </p:cNvSpPr>
            <p:nvPr/>
          </p:nvSpPr>
          <p:spPr bwMode="auto">
            <a:xfrm>
              <a:off x="5201" y="1459"/>
              <a:ext cx="105" cy="137"/>
            </a:xfrm>
            <a:custGeom>
              <a:avLst/>
              <a:gdLst/>
              <a:ahLst/>
              <a:cxnLst>
                <a:cxn ang="0">
                  <a:pos x="107" y="19"/>
                </a:cxn>
                <a:cxn ang="0">
                  <a:pos x="100" y="25"/>
                </a:cxn>
                <a:cxn ang="0">
                  <a:pos x="94" y="32"/>
                </a:cxn>
                <a:cxn ang="0">
                  <a:pos x="94" y="44"/>
                </a:cxn>
                <a:cxn ang="0">
                  <a:pos x="88" y="56"/>
                </a:cxn>
                <a:cxn ang="0">
                  <a:pos x="88" y="75"/>
                </a:cxn>
                <a:cxn ang="0">
                  <a:pos x="81" y="94"/>
                </a:cxn>
                <a:cxn ang="0">
                  <a:pos x="75" y="119"/>
                </a:cxn>
                <a:cxn ang="0">
                  <a:pos x="63" y="113"/>
                </a:cxn>
                <a:cxn ang="0">
                  <a:pos x="50" y="94"/>
                </a:cxn>
                <a:cxn ang="0">
                  <a:pos x="37" y="81"/>
                </a:cxn>
                <a:cxn ang="0">
                  <a:pos x="25" y="69"/>
                </a:cxn>
                <a:cxn ang="0">
                  <a:pos x="19" y="69"/>
                </a:cxn>
                <a:cxn ang="0">
                  <a:pos x="12" y="63"/>
                </a:cxn>
                <a:cxn ang="0">
                  <a:pos x="6" y="56"/>
                </a:cxn>
                <a:cxn ang="0">
                  <a:pos x="0" y="50"/>
                </a:cxn>
                <a:cxn ang="0">
                  <a:pos x="0" y="38"/>
                </a:cxn>
                <a:cxn ang="0">
                  <a:pos x="6" y="32"/>
                </a:cxn>
                <a:cxn ang="0">
                  <a:pos x="6" y="32"/>
                </a:cxn>
                <a:cxn ang="0">
                  <a:pos x="12" y="32"/>
                </a:cxn>
                <a:cxn ang="0">
                  <a:pos x="19" y="38"/>
                </a:cxn>
                <a:cxn ang="0">
                  <a:pos x="31" y="44"/>
                </a:cxn>
                <a:cxn ang="0">
                  <a:pos x="37" y="56"/>
                </a:cxn>
                <a:cxn ang="0">
                  <a:pos x="56" y="75"/>
                </a:cxn>
                <a:cxn ang="0">
                  <a:pos x="63" y="75"/>
                </a:cxn>
                <a:cxn ang="0">
                  <a:pos x="69" y="63"/>
                </a:cxn>
                <a:cxn ang="0">
                  <a:pos x="75" y="44"/>
                </a:cxn>
                <a:cxn ang="0">
                  <a:pos x="75" y="25"/>
                </a:cxn>
                <a:cxn ang="0">
                  <a:pos x="81" y="13"/>
                </a:cxn>
                <a:cxn ang="0">
                  <a:pos x="88" y="7"/>
                </a:cxn>
                <a:cxn ang="0">
                  <a:pos x="94" y="0"/>
                </a:cxn>
                <a:cxn ang="0">
                  <a:pos x="100" y="7"/>
                </a:cxn>
              </a:cxnLst>
              <a:rect l="0" t="0" r="r" b="b"/>
              <a:pathLst>
                <a:path w="107" h="131">
                  <a:moveTo>
                    <a:pt x="107" y="19"/>
                  </a:moveTo>
                  <a:lnTo>
                    <a:pt x="107" y="19"/>
                  </a:lnTo>
                  <a:lnTo>
                    <a:pt x="100" y="19"/>
                  </a:lnTo>
                  <a:lnTo>
                    <a:pt x="100" y="25"/>
                  </a:lnTo>
                  <a:lnTo>
                    <a:pt x="100" y="32"/>
                  </a:lnTo>
                  <a:lnTo>
                    <a:pt x="94" y="32"/>
                  </a:lnTo>
                  <a:lnTo>
                    <a:pt x="94" y="38"/>
                  </a:lnTo>
                  <a:lnTo>
                    <a:pt x="94" y="44"/>
                  </a:lnTo>
                  <a:lnTo>
                    <a:pt x="88" y="50"/>
                  </a:lnTo>
                  <a:lnTo>
                    <a:pt x="88" y="56"/>
                  </a:lnTo>
                  <a:lnTo>
                    <a:pt x="88" y="63"/>
                  </a:lnTo>
                  <a:lnTo>
                    <a:pt x="88" y="75"/>
                  </a:lnTo>
                  <a:lnTo>
                    <a:pt x="81" y="81"/>
                  </a:lnTo>
                  <a:lnTo>
                    <a:pt x="81" y="94"/>
                  </a:lnTo>
                  <a:lnTo>
                    <a:pt x="75" y="106"/>
                  </a:lnTo>
                  <a:lnTo>
                    <a:pt x="75" y="119"/>
                  </a:lnTo>
                  <a:lnTo>
                    <a:pt x="69" y="131"/>
                  </a:lnTo>
                  <a:lnTo>
                    <a:pt x="63" y="113"/>
                  </a:lnTo>
                  <a:lnTo>
                    <a:pt x="56" y="100"/>
                  </a:lnTo>
                  <a:lnTo>
                    <a:pt x="50" y="94"/>
                  </a:lnTo>
                  <a:lnTo>
                    <a:pt x="37" y="88"/>
                  </a:lnTo>
                  <a:lnTo>
                    <a:pt x="37" y="81"/>
                  </a:lnTo>
                  <a:lnTo>
                    <a:pt x="31" y="75"/>
                  </a:lnTo>
                  <a:lnTo>
                    <a:pt x="25" y="69"/>
                  </a:lnTo>
                  <a:lnTo>
                    <a:pt x="19" y="69"/>
                  </a:lnTo>
                  <a:lnTo>
                    <a:pt x="19" y="69"/>
                  </a:lnTo>
                  <a:lnTo>
                    <a:pt x="12" y="63"/>
                  </a:lnTo>
                  <a:lnTo>
                    <a:pt x="12" y="63"/>
                  </a:lnTo>
                  <a:lnTo>
                    <a:pt x="6" y="63"/>
                  </a:lnTo>
                  <a:lnTo>
                    <a:pt x="6" y="56"/>
                  </a:lnTo>
                  <a:lnTo>
                    <a:pt x="0" y="56"/>
                  </a:lnTo>
                  <a:lnTo>
                    <a:pt x="0" y="50"/>
                  </a:lnTo>
                  <a:lnTo>
                    <a:pt x="0" y="44"/>
                  </a:lnTo>
                  <a:lnTo>
                    <a:pt x="0" y="38"/>
                  </a:lnTo>
                  <a:lnTo>
                    <a:pt x="0" y="32"/>
                  </a:lnTo>
                  <a:lnTo>
                    <a:pt x="6" y="32"/>
                  </a:lnTo>
                  <a:lnTo>
                    <a:pt x="6" y="32"/>
                  </a:lnTo>
                  <a:lnTo>
                    <a:pt x="6" y="32"/>
                  </a:lnTo>
                  <a:lnTo>
                    <a:pt x="12" y="32"/>
                  </a:lnTo>
                  <a:lnTo>
                    <a:pt x="12" y="32"/>
                  </a:lnTo>
                  <a:lnTo>
                    <a:pt x="19" y="32"/>
                  </a:lnTo>
                  <a:lnTo>
                    <a:pt x="19" y="38"/>
                  </a:lnTo>
                  <a:lnTo>
                    <a:pt x="25" y="38"/>
                  </a:lnTo>
                  <a:lnTo>
                    <a:pt x="31" y="44"/>
                  </a:lnTo>
                  <a:lnTo>
                    <a:pt x="37" y="50"/>
                  </a:lnTo>
                  <a:lnTo>
                    <a:pt x="37" y="56"/>
                  </a:lnTo>
                  <a:lnTo>
                    <a:pt x="44" y="63"/>
                  </a:lnTo>
                  <a:lnTo>
                    <a:pt x="56" y="75"/>
                  </a:lnTo>
                  <a:lnTo>
                    <a:pt x="63" y="81"/>
                  </a:lnTo>
                  <a:lnTo>
                    <a:pt x="63" y="75"/>
                  </a:lnTo>
                  <a:lnTo>
                    <a:pt x="69" y="69"/>
                  </a:lnTo>
                  <a:lnTo>
                    <a:pt x="69" y="63"/>
                  </a:lnTo>
                  <a:lnTo>
                    <a:pt x="69" y="50"/>
                  </a:lnTo>
                  <a:lnTo>
                    <a:pt x="75" y="44"/>
                  </a:lnTo>
                  <a:lnTo>
                    <a:pt x="75" y="32"/>
                  </a:lnTo>
                  <a:lnTo>
                    <a:pt x="75" y="25"/>
                  </a:lnTo>
                  <a:lnTo>
                    <a:pt x="81" y="19"/>
                  </a:lnTo>
                  <a:lnTo>
                    <a:pt x="81" y="13"/>
                  </a:lnTo>
                  <a:lnTo>
                    <a:pt x="88" y="7"/>
                  </a:lnTo>
                  <a:lnTo>
                    <a:pt x="88" y="7"/>
                  </a:lnTo>
                  <a:lnTo>
                    <a:pt x="94" y="0"/>
                  </a:lnTo>
                  <a:lnTo>
                    <a:pt x="94" y="0"/>
                  </a:lnTo>
                  <a:lnTo>
                    <a:pt x="100" y="7"/>
                  </a:lnTo>
                  <a:lnTo>
                    <a:pt x="100" y="7"/>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0" name="Freeform 28"/>
            <p:cNvSpPr>
              <a:spLocks/>
            </p:cNvSpPr>
            <p:nvPr/>
          </p:nvSpPr>
          <p:spPr bwMode="auto">
            <a:xfrm>
              <a:off x="5163" y="1340"/>
              <a:ext cx="63" cy="75"/>
            </a:xfrm>
            <a:custGeom>
              <a:avLst/>
              <a:gdLst/>
              <a:ahLst/>
              <a:cxnLst>
                <a:cxn ang="0">
                  <a:pos x="6" y="12"/>
                </a:cxn>
                <a:cxn ang="0">
                  <a:pos x="13" y="6"/>
                </a:cxn>
                <a:cxn ang="0">
                  <a:pos x="13" y="6"/>
                </a:cxn>
                <a:cxn ang="0">
                  <a:pos x="19" y="0"/>
                </a:cxn>
                <a:cxn ang="0">
                  <a:pos x="25" y="0"/>
                </a:cxn>
                <a:cxn ang="0">
                  <a:pos x="25" y="6"/>
                </a:cxn>
                <a:cxn ang="0">
                  <a:pos x="31" y="6"/>
                </a:cxn>
                <a:cxn ang="0">
                  <a:pos x="38" y="6"/>
                </a:cxn>
                <a:cxn ang="0">
                  <a:pos x="38" y="12"/>
                </a:cxn>
                <a:cxn ang="0">
                  <a:pos x="44" y="12"/>
                </a:cxn>
                <a:cxn ang="0">
                  <a:pos x="50" y="19"/>
                </a:cxn>
                <a:cxn ang="0">
                  <a:pos x="50" y="25"/>
                </a:cxn>
                <a:cxn ang="0">
                  <a:pos x="57" y="31"/>
                </a:cxn>
                <a:cxn ang="0">
                  <a:pos x="57" y="31"/>
                </a:cxn>
                <a:cxn ang="0">
                  <a:pos x="63" y="37"/>
                </a:cxn>
                <a:cxn ang="0">
                  <a:pos x="63" y="44"/>
                </a:cxn>
                <a:cxn ang="0">
                  <a:pos x="63" y="50"/>
                </a:cxn>
                <a:cxn ang="0">
                  <a:pos x="63" y="56"/>
                </a:cxn>
                <a:cxn ang="0">
                  <a:pos x="57" y="62"/>
                </a:cxn>
                <a:cxn ang="0">
                  <a:pos x="57" y="62"/>
                </a:cxn>
                <a:cxn ang="0">
                  <a:pos x="50" y="68"/>
                </a:cxn>
                <a:cxn ang="0">
                  <a:pos x="44" y="68"/>
                </a:cxn>
                <a:cxn ang="0">
                  <a:pos x="31" y="75"/>
                </a:cxn>
                <a:cxn ang="0">
                  <a:pos x="25" y="75"/>
                </a:cxn>
                <a:cxn ang="0">
                  <a:pos x="19" y="75"/>
                </a:cxn>
                <a:cxn ang="0">
                  <a:pos x="13" y="68"/>
                </a:cxn>
                <a:cxn ang="0">
                  <a:pos x="6" y="68"/>
                </a:cxn>
                <a:cxn ang="0">
                  <a:pos x="6" y="62"/>
                </a:cxn>
                <a:cxn ang="0">
                  <a:pos x="0" y="56"/>
                </a:cxn>
                <a:cxn ang="0">
                  <a:pos x="0" y="50"/>
                </a:cxn>
                <a:cxn ang="0">
                  <a:pos x="0" y="37"/>
                </a:cxn>
                <a:cxn ang="0">
                  <a:pos x="0" y="25"/>
                </a:cxn>
                <a:cxn ang="0">
                  <a:pos x="6" y="12"/>
                </a:cxn>
              </a:cxnLst>
              <a:rect l="0" t="0" r="r" b="b"/>
              <a:pathLst>
                <a:path w="63" h="75">
                  <a:moveTo>
                    <a:pt x="6" y="12"/>
                  </a:moveTo>
                  <a:lnTo>
                    <a:pt x="13" y="6"/>
                  </a:lnTo>
                  <a:lnTo>
                    <a:pt x="13" y="6"/>
                  </a:lnTo>
                  <a:lnTo>
                    <a:pt x="19" y="0"/>
                  </a:lnTo>
                  <a:lnTo>
                    <a:pt x="25" y="0"/>
                  </a:lnTo>
                  <a:lnTo>
                    <a:pt x="25" y="6"/>
                  </a:lnTo>
                  <a:lnTo>
                    <a:pt x="31" y="6"/>
                  </a:lnTo>
                  <a:lnTo>
                    <a:pt x="38" y="6"/>
                  </a:lnTo>
                  <a:lnTo>
                    <a:pt x="38" y="12"/>
                  </a:lnTo>
                  <a:lnTo>
                    <a:pt x="44" y="12"/>
                  </a:lnTo>
                  <a:lnTo>
                    <a:pt x="50" y="19"/>
                  </a:lnTo>
                  <a:lnTo>
                    <a:pt x="50" y="25"/>
                  </a:lnTo>
                  <a:lnTo>
                    <a:pt x="57" y="31"/>
                  </a:lnTo>
                  <a:lnTo>
                    <a:pt x="57" y="31"/>
                  </a:lnTo>
                  <a:lnTo>
                    <a:pt x="63" y="37"/>
                  </a:lnTo>
                  <a:lnTo>
                    <a:pt x="63" y="44"/>
                  </a:lnTo>
                  <a:lnTo>
                    <a:pt x="63" y="50"/>
                  </a:lnTo>
                  <a:lnTo>
                    <a:pt x="63" y="56"/>
                  </a:lnTo>
                  <a:lnTo>
                    <a:pt x="57" y="62"/>
                  </a:lnTo>
                  <a:lnTo>
                    <a:pt x="57" y="62"/>
                  </a:lnTo>
                  <a:lnTo>
                    <a:pt x="50" y="68"/>
                  </a:lnTo>
                  <a:lnTo>
                    <a:pt x="44" y="68"/>
                  </a:lnTo>
                  <a:lnTo>
                    <a:pt x="31" y="75"/>
                  </a:lnTo>
                  <a:lnTo>
                    <a:pt x="25" y="75"/>
                  </a:lnTo>
                  <a:lnTo>
                    <a:pt x="19" y="75"/>
                  </a:lnTo>
                  <a:lnTo>
                    <a:pt x="13" y="68"/>
                  </a:lnTo>
                  <a:lnTo>
                    <a:pt x="6" y="68"/>
                  </a:lnTo>
                  <a:lnTo>
                    <a:pt x="6" y="62"/>
                  </a:lnTo>
                  <a:lnTo>
                    <a:pt x="0" y="56"/>
                  </a:lnTo>
                  <a:lnTo>
                    <a:pt x="0" y="50"/>
                  </a:lnTo>
                  <a:lnTo>
                    <a:pt x="0" y="37"/>
                  </a:lnTo>
                  <a:lnTo>
                    <a:pt x="0" y="25"/>
                  </a:lnTo>
                  <a:lnTo>
                    <a:pt x="6"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1" name="Freeform 29"/>
            <p:cNvSpPr>
              <a:spLocks/>
            </p:cNvSpPr>
            <p:nvPr/>
          </p:nvSpPr>
          <p:spPr bwMode="auto">
            <a:xfrm>
              <a:off x="4937" y="1453"/>
              <a:ext cx="122" cy="102"/>
            </a:xfrm>
            <a:custGeom>
              <a:avLst/>
              <a:gdLst/>
              <a:ahLst/>
              <a:cxnLst>
                <a:cxn ang="0">
                  <a:pos x="63" y="25"/>
                </a:cxn>
                <a:cxn ang="0">
                  <a:pos x="63" y="25"/>
                </a:cxn>
                <a:cxn ang="0">
                  <a:pos x="56" y="25"/>
                </a:cxn>
                <a:cxn ang="0">
                  <a:pos x="50" y="25"/>
                </a:cxn>
                <a:cxn ang="0">
                  <a:pos x="37" y="31"/>
                </a:cxn>
                <a:cxn ang="0">
                  <a:pos x="31" y="38"/>
                </a:cxn>
                <a:cxn ang="0">
                  <a:pos x="31" y="38"/>
                </a:cxn>
                <a:cxn ang="0">
                  <a:pos x="37" y="44"/>
                </a:cxn>
                <a:cxn ang="0">
                  <a:pos x="50" y="50"/>
                </a:cxn>
                <a:cxn ang="0">
                  <a:pos x="63" y="50"/>
                </a:cxn>
                <a:cxn ang="0">
                  <a:pos x="75" y="50"/>
                </a:cxn>
                <a:cxn ang="0">
                  <a:pos x="88" y="44"/>
                </a:cxn>
                <a:cxn ang="0">
                  <a:pos x="100" y="44"/>
                </a:cxn>
                <a:cxn ang="0">
                  <a:pos x="107" y="38"/>
                </a:cxn>
                <a:cxn ang="0">
                  <a:pos x="113" y="38"/>
                </a:cxn>
                <a:cxn ang="0">
                  <a:pos x="119" y="44"/>
                </a:cxn>
                <a:cxn ang="0">
                  <a:pos x="119" y="50"/>
                </a:cxn>
                <a:cxn ang="0">
                  <a:pos x="119" y="56"/>
                </a:cxn>
                <a:cxn ang="0">
                  <a:pos x="107" y="56"/>
                </a:cxn>
                <a:cxn ang="0">
                  <a:pos x="100" y="69"/>
                </a:cxn>
                <a:cxn ang="0">
                  <a:pos x="81" y="75"/>
                </a:cxn>
                <a:cxn ang="0">
                  <a:pos x="69" y="81"/>
                </a:cxn>
                <a:cxn ang="0">
                  <a:pos x="56" y="94"/>
                </a:cxn>
                <a:cxn ang="0">
                  <a:pos x="44" y="94"/>
                </a:cxn>
                <a:cxn ang="0">
                  <a:pos x="37" y="100"/>
                </a:cxn>
                <a:cxn ang="0">
                  <a:pos x="31" y="100"/>
                </a:cxn>
                <a:cxn ang="0">
                  <a:pos x="31" y="94"/>
                </a:cxn>
                <a:cxn ang="0">
                  <a:pos x="31" y="94"/>
                </a:cxn>
                <a:cxn ang="0">
                  <a:pos x="31" y="94"/>
                </a:cxn>
                <a:cxn ang="0">
                  <a:pos x="37" y="87"/>
                </a:cxn>
                <a:cxn ang="0">
                  <a:pos x="37" y="87"/>
                </a:cxn>
                <a:cxn ang="0">
                  <a:pos x="44" y="81"/>
                </a:cxn>
                <a:cxn ang="0">
                  <a:pos x="50" y="75"/>
                </a:cxn>
                <a:cxn ang="0">
                  <a:pos x="19" y="62"/>
                </a:cxn>
                <a:cxn ang="0">
                  <a:pos x="6" y="56"/>
                </a:cxn>
                <a:cxn ang="0">
                  <a:pos x="0" y="38"/>
                </a:cxn>
                <a:cxn ang="0">
                  <a:pos x="6" y="25"/>
                </a:cxn>
                <a:cxn ang="0">
                  <a:pos x="19" y="13"/>
                </a:cxn>
                <a:cxn ang="0">
                  <a:pos x="31" y="6"/>
                </a:cxn>
                <a:cxn ang="0">
                  <a:pos x="50" y="0"/>
                </a:cxn>
                <a:cxn ang="0">
                  <a:pos x="63" y="0"/>
                </a:cxn>
              </a:cxnLst>
              <a:rect l="0" t="0" r="r" b="b"/>
              <a:pathLst>
                <a:path w="119" h="100">
                  <a:moveTo>
                    <a:pt x="63" y="0"/>
                  </a:moveTo>
                  <a:lnTo>
                    <a:pt x="63" y="25"/>
                  </a:lnTo>
                  <a:lnTo>
                    <a:pt x="63" y="25"/>
                  </a:lnTo>
                  <a:lnTo>
                    <a:pt x="63" y="25"/>
                  </a:lnTo>
                  <a:lnTo>
                    <a:pt x="56" y="25"/>
                  </a:lnTo>
                  <a:lnTo>
                    <a:pt x="56" y="25"/>
                  </a:lnTo>
                  <a:lnTo>
                    <a:pt x="50" y="25"/>
                  </a:lnTo>
                  <a:lnTo>
                    <a:pt x="50" y="25"/>
                  </a:lnTo>
                  <a:lnTo>
                    <a:pt x="44" y="31"/>
                  </a:lnTo>
                  <a:lnTo>
                    <a:pt x="37" y="31"/>
                  </a:lnTo>
                  <a:lnTo>
                    <a:pt x="37" y="31"/>
                  </a:lnTo>
                  <a:lnTo>
                    <a:pt x="31" y="38"/>
                  </a:lnTo>
                  <a:lnTo>
                    <a:pt x="31" y="38"/>
                  </a:lnTo>
                  <a:lnTo>
                    <a:pt x="31" y="38"/>
                  </a:lnTo>
                  <a:lnTo>
                    <a:pt x="31" y="44"/>
                  </a:lnTo>
                  <a:lnTo>
                    <a:pt x="37" y="44"/>
                  </a:lnTo>
                  <a:lnTo>
                    <a:pt x="37" y="50"/>
                  </a:lnTo>
                  <a:lnTo>
                    <a:pt x="50" y="50"/>
                  </a:lnTo>
                  <a:lnTo>
                    <a:pt x="56" y="50"/>
                  </a:lnTo>
                  <a:lnTo>
                    <a:pt x="63" y="50"/>
                  </a:lnTo>
                  <a:lnTo>
                    <a:pt x="69" y="50"/>
                  </a:lnTo>
                  <a:lnTo>
                    <a:pt x="75" y="50"/>
                  </a:lnTo>
                  <a:lnTo>
                    <a:pt x="81" y="50"/>
                  </a:lnTo>
                  <a:lnTo>
                    <a:pt x="88" y="44"/>
                  </a:lnTo>
                  <a:lnTo>
                    <a:pt x="94" y="44"/>
                  </a:lnTo>
                  <a:lnTo>
                    <a:pt x="100" y="44"/>
                  </a:lnTo>
                  <a:lnTo>
                    <a:pt x="100" y="38"/>
                  </a:lnTo>
                  <a:lnTo>
                    <a:pt x="107" y="38"/>
                  </a:lnTo>
                  <a:lnTo>
                    <a:pt x="113" y="38"/>
                  </a:lnTo>
                  <a:lnTo>
                    <a:pt x="113" y="38"/>
                  </a:lnTo>
                  <a:lnTo>
                    <a:pt x="119" y="44"/>
                  </a:lnTo>
                  <a:lnTo>
                    <a:pt x="119" y="44"/>
                  </a:lnTo>
                  <a:lnTo>
                    <a:pt x="119" y="50"/>
                  </a:lnTo>
                  <a:lnTo>
                    <a:pt x="119" y="50"/>
                  </a:lnTo>
                  <a:lnTo>
                    <a:pt x="119" y="50"/>
                  </a:lnTo>
                  <a:lnTo>
                    <a:pt x="119" y="56"/>
                  </a:lnTo>
                  <a:lnTo>
                    <a:pt x="113" y="56"/>
                  </a:lnTo>
                  <a:lnTo>
                    <a:pt x="107" y="56"/>
                  </a:lnTo>
                  <a:lnTo>
                    <a:pt x="100" y="62"/>
                  </a:lnTo>
                  <a:lnTo>
                    <a:pt x="100" y="69"/>
                  </a:lnTo>
                  <a:lnTo>
                    <a:pt x="94" y="69"/>
                  </a:lnTo>
                  <a:lnTo>
                    <a:pt x="81" y="75"/>
                  </a:lnTo>
                  <a:lnTo>
                    <a:pt x="75" y="81"/>
                  </a:lnTo>
                  <a:lnTo>
                    <a:pt x="69" y="81"/>
                  </a:lnTo>
                  <a:lnTo>
                    <a:pt x="63" y="87"/>
                  </a:lnTo>
                  <a:lnTo>
                    <a:pt x="56" y="94"/>
                  </a:lnTo>
                  <a:lnTo>
                    <a:pt x="50" y="94"/>
                  </a:lnTo>
                  <a:lnTo>
                    <a:pt x="44" y="94"/>
                  </a:lnTo>
                  <a:lnTo>
                    <a:pt x="44" y="100"/>
                  </a:lnTo>
                  <a:lnTo>
                    <a:pt x="37" y="100"/>
                  </a:lnTo>
                  <a:lnTo>
                    <a:pt x="37" y="100"/>
                  </a:lnTo>
                  <a:lnTo>
                    <a:pt x="31" y="100"/>
                  </a:lnTo>
                  <a:lnTo>
                    <a:pt x="31" y="94"/>
                  </a:lnTo>
                  <a:lnTo>
                    <a:pt x="31" y="94"/>
                  </a:lnTo>
                  <a:lnTo>
                    <a:pt x="31" y="94"/>
                  </a:lnTo>
                  <a:lnTo>
                    <a:pt x="31" y="94"/>
                  </a:lnTo>
                  <a:lnTo>
                    <a:pt x="31" y="94"/>
                  </a:lnTo>
                  <a:lnTo>
                    <a:pt x="31" y="94"/>
                  </a:lnTo>
                  <a:lnTo>
                    <a:pt x="37" y="94"/>
                  </a:lnTo>
                  <a:lnTo>
                    <a:pt x="37" y="87"/>
                  </a:lnTo>
                  <a:lnTo>
                    <a:pt x="37" y="87"/>
                  </a:lnTo>
                  <a:lnTo>
                    <a:pt x="37" y="87"/>
                  </a:lnTo>
                  <a:lnTo>
                    <a:pt x="44" y="81"/>
                  </a:lnTo>
                  <a:lnTo>
                    <a:pt x="44" y="81"/>
                  </a:lnTo>
                  <a:lnTo>
                    <a:pt x="44" y="75"/>
                  </a:lnTo>
                  <a:lnTo>
                    <a:pt x="50" y="75"/>
                  </a:lnTo>
                  <a:lnTo>
                    <a:pt x="31" y="69"/>
                  </a:lnTo>
                  <a:lnTo>
                    <a:pt x="19" y="62"/>
                  </a:lnTo>
                  <a:lnTo>
                    <a:pt x="12" y="62"/>
                  </a:lnTo>
                  <a:lnTo>
                    <a:pt x="6" y="56"/>
                  </a:lnTo>
                  <a:lnTo>
                    <a:pt x="0" y="44"/>
                  </a:lnTo>
                  <a:lnTo>
                    <a:pt x="0" y="38"/>
                  </a:lnTo>
                  <a:lnTo>
                    <a:pt x="0" y="38"/>
                  </a:lnTo>
                  <a:lnTo>
                    <a:pt x="6" y="25"/>
                  </a:lnTo>
                  <a:lnTo>
                    <a:pt x="12" y="19"/>
                  </a:lnTo>
                  <a:lnTo>
                    <a:pt x="19" y="13"/>
                  </a:lnTo>
                  <a:lnTo>
                    <a:pt x="25" y="13"/>
                  </a:lnTo>
                  <a:lnTo>
                    <a:pt x="31" y="6"/>
                  </a:lnTo>
                  <a:lnTo>
                    <a:pt x="37" y="0"/>
                  </a:lnTo>
                  <a:lnTo>
                    <a:pt x="50" y="0"/>
                  </a:lnTo>
                  <a:lnTo>
                    <a:pt x="50" y="0"/>
                  </a:lnTo>
                  <a:lnTo>
                    <a:pt x="6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2" name="Freeform 30"/>
            <p:cNvSpPr>
              <a:spLocks/>
            </p:cNvSpPr>
            <p:nvPr/>
          </p:nvSpPr>
          <p:spPr bwMode="auto">
            <a:xfrm>
              <a:off x="3334" y="1534"/>
              <a:ext cx="105" cy="121"/>
            </a:xfrm>
            <a:custGeom>
              <a:avLst/>
              <a:gdLst/>
              <a:ahLst/>
              <a:cxnLst>
                <a:cxn ang="0">
                  <a:pos x="107" y="13"/>
                </a:cxn>
                <a:cxn ang="0">
                  <a:pos x="101" y="19"/>
                </a:cxn>
                <a:cxn ang="0">
                  <a:pos x="101" y="25"/>
                </a:cxn>
                <a:cxn ang="0">
                  <a:pos x="95" y="38"/>
                </a:cxn>
                <a:cxn ang="0">
                  <a:pos x="95" y="50"/>
                </a:cxn>
                <a:cxn ang="0">
                  <a:pos x="88" y="69"/>
                </a:cxn>
                <a:cxn ang="0">
                  <a:pos x="82" y="87"/>
                </a:cxn>
                <a:cxn ang="0">
                  <a:pos x="82" y="112"/>
                </a:cxn>
                <a:cxn ang="0">
                  <a:pos x="69" y="112"/>
                </a:cxn>
                <a:cxn ang="0">
                  <a:pos x="51" y="87"/>
                </a:cxn>
                <a:cxn ang="0">
                  <a:pos x="38" y="75"/>
                </a:cxn>
                <a:cxn ang="0">
                  <a:pos x="32" y="63"/>
                </a:cxn>
                <a:cxn ang="0">
                  <a:pos x="25" y="63"/>
                </a:cxn>
                <a:cxn ang="0">
                  <a:pos x="13" y="63"/>
                </a:cxn>
                <a:cxn ang="0">
                  <a:pos x="7" y="63"/>
                </a:cxn>
                <a:cxn ang="0">
                  <a:pos x="0" y="56"/>
                </a:cxn>
                <a:cxn ang="0">
                  <a:pos x="0" y="44"/>
                </a:cxn>
                <a:cxn ang="0">
                  <a:pos x="7" y="38"/>
                </a:cxn>
                <a:cxn ang="0">
                  <a:pos x="13" y="38"/>
                </a:cxn>
                <a:cxn ang="0">
                  <a:pos x="19" y="38"/>
                </a:cxn>
                <a:cxn ang="0">
                  <a:pos x="32" y="44"/>
                </a:cxn>
                <a:cxn ang="0">
                  <a:pos x="38" y="56"/>
                </a:cxn>
                <a:cxn ang="0">
                  <a:pos x="51" y="69"/>
                </a:cxn>
                <a:cxn ang="0">
                  <a:pos x="63" y="81"/>
                </a:cxn>
                <a:cxn ang="0">
                  <a:pos x="76" y="81"/>
                </a:cxn>
                <a:cxn ang="0">
                  <a:pos x="76" y="63"/>
                </a:cxn>
                <a:cxn ang="0">
                  <a:pos x="82" y="50"/>
                </a:cxn>
                <a:cxn ang="0">
                  <a:pos x="82" y="31"/>
                </a:cxn>
                <a:cxn ang="0">
                  <a:pos x="88" y="13"/>
                </a:cxn>
                <a:cxn ang="0">
                  <a:pos x="95" y="6"/>
                </a:cxn>
                <a:cxn ang="0">
                  <a:pos x="101" y="0"/>
                </a:cxn>
                <a:cxn ang="0">
                  <a:pos x="101" y="6"/>
                </a:cxn>
              </a:cxnLst>
              <a:rect l="0" t="0" r="r" b="b"/>
              <a:pathLst>
                <a:path w="107" h="125">
                  <a:moveTo>
                    <a:pt x="107" y="13"/>
                  </a:moveTo>
                  <a:lnTo>
                    <a:pt x="107" y="13"/>
                  </a:lnTo>
                  <a:lnTo>
                    <a:pt x="101" y="13"/>
                  </a:lnTo>
                  <a:lnTo>
                    <a:pt x="101" y="19"/>
                  </a:lnTo>
                  <a:lnTo>
                    <a:pt x="101" y="25"/>
                  </a:lnTo>
                  <a:lnTo>
                    <a:pt x="101" y="25"/>
                  </a:lnTo>
                  <a:lnTo>
                    <a:pt x="101" y="31"/>
                  </a:lnTo>
                  <a:lnTo>
                    <a:pt x="95" y="38"/>
                  </a:lnTo>
                  <a:lnTo>
                    <a:pt x="95" y="44"/>
                  </a:lnTo>
                  <a:lnTo>
                    <a:pt x="95" y="50"/>
                  </a:lnTo>
                  <a:lnTo>
                    <a:pt x="88" y="63"/>
                  </a:lnTo>
                  <a:lnTo>
                    <a:pt x="88" y="69"/>
                  </a:lnTo>
                  <a:lnTo>
                    <a:pt x="88" y="75"/>
                  </a:lnTo>
                  <a:lnTo>
                    <a:pt x="82" y="87"/>
                  </a:lnTo>
                  <a:lnTo>
                    <a:pt x="82" y="100"/>
                  </a:lnTo>
                  <a:lnTo>
                    <a:pt x="82" y="112"/>
                  </a:lnTo>
                  <a:lnTo>
                    <a:pt x="76" y="125"/>
                  </a:lnTo>
                  <a:lnTo>
                    <a:pt x="69" y="112"/>
                  </a:lnTo>
                  <a:lnTo>
                    <a:pt x="57" y="100"/>
                  </a:lnTo>
                  <a:lnTo>
                    <a:pt x="51" y="87"/>
                  </a:lnTo>
                  <a:lnTo>
                    <a:pt x="44" y="81"/>
                  </a:lnTo>
                  <a:lnTo>
                    <a:pt x="38" y="75"/>
                  </a:lnTo>
                  <a:lnTo>
                    <a:pt x="38" y="69"/>
                  </a:lnTo>
                  <a:lnTo>
                    <a:pt x="32" y="63"/>
                  </a:lnTo>
                  <a:lnTo>
                    <a:pt x="25" y="63"/>
                  </a:lnTo>
                  <a:lnTo>
                    <a:pt x="25" y="63"/>
                  </a:lnTo>
                  <a:lnTo>
                    <a:pt x="19" y="63"/>
                  </a:lnTo>
                  <a:lnTo>
                    <a:pt x="13" y="63"/>
                  </a:lnTo>
                  <a:lnTo>
                    <a:pt x="13" y="63"/>
                  </a:lnTo>
                  <a:lnTo>
                    <a:pt x="7" y="63"/>
                  </a:lnTo>
                  <a:lnTo>
                    <a:pt x="7" y="56"/>
                  </a:lnTo>
                  <a:lnTo>
                    <a:pt x="0" y="56"/>
                  </a:lnTo>
                  <a:lnTo>
                    <a:pt x="0" y="50"/>
                  </a:lnTo>
                  <a:lnTo>
                    <a:pt x="0" y="44"/>
                  </a:lnTo>
                  <a:lnTo>
                    <a:pt x="7" y="38"/>
                  </a:lnTo>
                  <a:lnTo>
                    <a:pt x="7" y="38"/>
                  </a:lnTo>
                  <a:lnTo>
                    <a:pt x="13" y="38"/>
                  </a:lnTo>
                  <a:lnTo>
                    <a:pt x="13" y="38"/>
                  </a:lnTo>
                  <a:lnTo>
                    <a:pt x="19" y="38"/>
                  </a:lnTo>
                  <a:lnTo>
                    <a:pt x="19" y="38"/>
                  </a:lnTo>
                  <a:lnTo>
                    <a:pt x="25" y="44"/>
                  </a:lnTo>
                  <a:lnTo>
                    <a:pt x="32" y="44"/>
                  </a:lnTo>
                  <a:lnTo>
                    <a:pt x="32" y="50"/>
                  </a:lnTo>
                  <a:lnTo>
                    <a:pt x="38" y="56"/>
                  </a:lnTo>
                  <a:lnTo>
                    <a:pt x="44" y="63"/>
                  </a:lnTo>
                  <a:lnTo>
                    <a:pt x="51" y="69"/>
                  </a:lnTo>
                  <a:lnTo>
                    <a:pt x="57" y="75"/>
                  </a:lnTo>
                  <a:lnTo>
                    <a:pt x="63" y="81"/>
                  </a:lnTo>
                  <a:lnTo>
                    <a:pt x="76" y="87"/>
                  </a:lnTo>
                  <a:lnTo>
                    <a:pt x="76" y="81"/>
                  </a:lnTo>
                  <a:lnTo>
                    <a:pt x="76" y="75"/>
                  </a:lnTo>
                  <a:lnTo>
                    <a:pt x="76" y="63"/>
                  </a:lnTo>
                  <a:lnTo>
                    <a:pt x="76" y="56"/>
                  </a:lnTo>
                  <a:lnTo>
                    <a:pt x="82" y="50"/>
                  </a:lnTo>
                  <a:lnTo>
                    <a:pt x="82" y="38"/>
                  </a:lnTo>
                  <a:lnTo>
                    <a:pt x="82" y="31"/>
                  </a:lnTo>
                  <a:lnTo>
                    <a:pt x="82" y="25"/>
                  </a:lnTo>
                  <a:lnTo>
                    <a:pt x="88" y="13"/>
                  </a:lnTo>
                  <a:lnTo>
                    <a:pt x="88" y="13"/>
                  </a:lnTo>
                  <a:lnTo>
                    <a:pt x="95" y="6"/>
                  </a:lnTo>
                  <a:lnTo>
                    <a:pt x="95" y="0"/>
                  </a:lnTo>
                  <a:lnTo>
                    <a:pt x="101" y="0"/>
                  </a:lnTo>
                  <a:lnTo>
                    <a:pt x="101" y="0"/>
                  </a:lnTo>
                  <a:lnTo>
                    <a:pt x="101" y="6"/>
                  </a:lnTo>
                  <a:lnTo>
                    <a:pt x="107" y="1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3" name="Freeform 31"/>
            <p:cNvSpPr>
              <a:spLocks/>
            </p:cNvSpPr>
            <p:nvPr/>
          </p:nvSpPr>
          <p:spPr bwMode="auto">
            <a:xfrm>
              <a:off x="1594" y="1385"/>
              <a:ext cx="122" cy="124"/>
            </a:xfrm>
            <a:custGeom>
              <a:avLst/>
              <a:gdLst/>
              <a:ahLst/>
              <a:cxnLst>
                <a:cxn ang="0">
                  <a:pos x="113" y="18"/>
                </a:cxn>
                <a:cxn ang="0">
                  <a:pos x="106" y="18"/>
                </a:cxn>
                <a:cxn ang="0">
                  <a:pos x="100" y="24"/>
                </a:cxn>
                <a:cxn ang="0">
                  <a:pos x="100" y="37"/>
                </a:cxn>
                <a:cxn ang="0">
                  <a:pos x="94" y="49"/>
                </a:cxn>
                <a:cxn ang="0">
                  <a:pos x="88" y="68"/>
                </a:cxn>
                <a:cxn ang="0">
                  <a:pos x="88" y="87"/>
                </a:cxn>
                <a:cxn ang="0">
                  <a:pos x="81" y="112"/>
                </a:cxn>
                <a:cxn ang="0">
                  <a:pos x="69" y="112"/>
                </a:cxn>
                <a:cxn ang="0">
                  <a:pos x="50" y="93"/>
                </a:cxn>
                <a:cxn ang="0">
                  <a:pos x="37" y="74"/>
                </a:cxn>
                <a:cxn ang="0">
                  <a:pos x="31" y="68"/>
                </a:cxn>
                <a:cxn ang="0">
                  <a:pos x="18" y="62"/>
                </a:cxn>
                <a:cxn ang="0">
                  <a:pos x="12" y="56"/>
                </a:cxn>
                <a:cxn ang="0">
                  <a:pos x="12" y="56"/>
                </a:cxn>
                <a:cxn ang="0">
                  <a:pos x="6" y="49"/>
                </a:cxn>
                <a:cxn ang="0">
                  <a:pos x="6" y="43"/>
                </a:cxn>
                <a:cxn ang="0">
                  <a:pos x="12" y="31"/>
                </a:cxn>
                <a:cxn ang="0">
                  <a:pos x="18" y="31"/>
                </a:cxn>
                <a:cxn ang="0">
                  <a:pos x="25" y="31"/>
                </a:cxn>
                <a:cxn ang="0">
                  <a:pos x="31" y="43"/>
                </a:cxn>
                <a:cxn ang="0">
                  <a:pos x="37" y="49"/>
                </a:cxn>
                <a:cxn ang="0">
                  <a:pos x="44" y="62"/>
                </a:cxn>
                <a:cxn ang="0">
                  <a:pos x="56" y="74"/>
                </a:cxn>
                <a:cxn ang="0">
                  <a:pos x="69" y="74"/>
                </a:cxn>
                <a:cxn ang="0">
                  <a:pos x="75" y="62"/>
                </a:cxn>
                <a:cxn ang="0">
                  <a:pos x="81" y="43"/>
                </a:cxn>
                <a:cxn ang="0">
                  <a:pos x="81" y="24"/>
                </a:cxn>
                <a:cxn ang="0">
                  <a:pos x="88" y="12"/>
                </a:cxn>
                <a:cxn ang="0">
                  <a:pos x="94" y="0"/>
                </a:cxn>
                <a:cxn ang="0">
                  <a:pos x="100" y="0"/>
                </a:cxn>
                <a:cxn ang="0">
                  <a:pos x="113" y="6"/>
                </a:cxn>
              </a:cxnLst>
              <a:rect l="0" t="0" r="r" b="b"/>
              <a:pathLst>
                <a:path w="119" h="124">
                  <a:moveTo>
                    <a:pt x="119" y="12"/>
                  </a:moveTo>
                  <a:lnTo>
                    <a:pt x="113" y="18"/>
                  </a:lnTo>
                  <a:lnTo>
                    <a:pt x="113" y="18"/>
                  </a:lnTo>
                  <a:lnTo>
                    <a:pt x="106" y="18"/>
                  </a:lnTo>
                  <a:lnTo>
                    <a:pt x="106" y="24"/>
                  </a:lnTo>
                  <a:lnTo>
                    <a:pt x="100" y="24"/>
                  </a:lnTo>
                  <a:lnTo>
                    <a:pt x="100" y="31"/>
                  </a:lnTo>
                  <a:lnTo>
                    <a:pt x="100" y="37"/>
                  </a:lnTo>
                  <a:lnTo>
                    <a:pt x="94" y="43"/>
                  </a:lnTo>
                  <a:lnTo>
                    <a:pt x="94" y="49"/>
                  </a:lnTo>
                  <a:lnTo>
                    <a:pt x="88" y="56"/>
                  </a:lnTo>
                  <a:lnTo>
                    <a:pt x="88" y="68"/>
                  </a:lnTo>
                  <a:lnTo>
                    <a:pt x="88" y="74"/>
                  </a:lnTo>
                  <a:lnTo>
                    <a:pt x="88" y="87"/>
                  </a:lnTo>
                  <a:lnTo>
                    <a:pt x="81" y="99"/>
                  </a:lnTo>
                  <a:lnTo>
                    <a:pt x="81" y="112"/>
                  </a:lnTo>
                  <a:lnTo>
                    <a:pt x="81" y="124"/>
                  </a:lnTo>
                  <a:lnTo>
                    <a:pt x="69" y="112"/>
                  </a:lnTo>
                  <a:lnTo>
                    <a:pt x="62" y="99"/>
                  </a:lnTo>
                  <a:lnTo>
                    <a:pt x="50" y="93"/>
                  </a:lnTo>
                  <a:lnTo>
                    <a:pt x="44" y="81"/>
                  </a:lnTo>
                  <a:lnTo>
                    <a:pt x="37" y="74"/>
                  </a:lnTo>
                  <a:lnTo>
                    <a:pt x="31" y="74"/>
                  </a:lnTo>
                  <a:lnTo>
                    <a:pt x="31" y="68"/>
                  </a:lnTo>
                  <a:lnTo>
                    <a:pt x="25" y="62"/>
                  </a:lnTo>
                  <a:lnTo>
                    <a:pt x="18" y="62"/>
                  </a:lnTo>
                  <a:lnTo>
                    <a:pt x="18" y="62"/>
                  </a:lnTo>
                  <a:lnTo>
                    <a:pt x="12" y="56"/>
                  </a:lnTo>
                  <a:lnTo>
                    <a:pt x="12" y="56"/>
                  </a:lnTo>
                  <a:lnTo>
                    <a:pt x="12" y="56"/>
                  </a:lnTo>
                  <a:lnTo>
                    <a:pt x="6" y="56"/>
                  </a:lnTo>
                  <a:lnTo>
                    <a:pt x="6" y="49"/>
                  </a:lnTo>
                  <a:lnTo>
                    <a:pt x="0" y="49"/>
                  </a:lnTo>
                  <a:lnTo>
                    <a:pt x="6" y="43"/>
                  </a:lnTo>
                  <a:lnTo>
                    <a:pt x="12" y="37"/>
                  </a:lnTo>
                  <a:lnTo>
                    <a:pt x="12" y="31"/>
                  </a:lnTo>
                  <a:lnTo>
                    <a:pt x="18" y="31"/>
                  </a:lnTo>
                  <a:lnTo>
                    <a:pt x="18" y="31"/>
                  </a:lnTo>
                  <a:lnTo>
                    <a:pt x="18" y="31"/>
                  </a:lnTo>
                  <a:lnTo>
                    <a:pt x="25" y="31"/>
                  </a:lnTo>
                  <a:lnTo>
                    <a:pt x="25" y="37"/>
                  </a:lnTo>
                  <a:lnTo>
                    <a:pt x="31" y="43"/>
                  </a:lnTo>
                  <a:lnTo>
                    <a:pt x="37" y="43"/>
                  </a:lnTo>
                  <a:lnTo>
                    <a:pt x="37" y="49"/>
                  </a:lnTo>
                  <a:lnTo>
                    <a:pt x="44" y="56"/>
                  </a:lnTo>
                  <a:lnTo>
                    <a:pt x="44" y="62"/>
                  </a:lnTo>
                  <a:lnTo>
                    <a:pt x="50" y="68"/>
                  </a:lnTo>
                  <a:lnTo>
                    <a:pt x="56" y="74"/>
                  </a:lnTo>
                  <a:lnTo>
                    <a:pt x="69" y="81"/>
                  </a:lnTo>
                  <a:lnTo>
                    <a:pt x="69" y="74"/>
                  </a:lnTo>
                  <a:lnTo>
                    <a:pt x="69" y="68"/>
                  </a:lnTo>
                  <a:lnTo>
                    <a:pt x="75" y="62"/>
                  </a:lnTo>
                  <a:lnTo>
                    <a:pt x="75" y="56"/>
                  </a:lnTo>
                  <a:lnTo>
                    <a:pt x="81" y="43"/>
                  </a:lnTo>
                  <a:lnTo>
                    <a:pt x="81" y="37"/>
                  </a:lnTo>
                  <a:lnTo>
                    <a:pt x="81" y="24"/>
                  </a:lnTo>
                  <a:lnTo>
                    <a:pt x="88" y="18"/>
                  </a:lnTo>
                  <a:lnTo>
                    <a:pt x="88" y="12"/>
                  </a:lnTo>
                  <a:lnTo>
                    <a:pt x="94" y="6"/>
                  </a:lnTo>
                  <a:lnTo>
                    <a:pt x="94" y="0"/>
                  </a:lnTo>
                  <a:lnTo>
                    <a:pt x="100" y="0"/>
                  </a:lnTo>
                  <a:lnTo>
                    <a:pt x="100" y="0"/>
                  </a:lnTo>
                  <a:lnTo>
                    <a:pt x="106" y="0"/>
                  </a:lnTo>
                  <a:lnTo>
                    <a:pt x="113" y="6"/>
                  </a:lnTo>
                  <a:lnTo>
                    <a:pt x="119"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4" name="Freeform 32"/>
            <p:cNvSpPr>
              <a:spLocks/>
            </p:cNvSpPr>
            <p:nvPr/>
          </p:nvSpPr>
          <p:spPr bwMode="auto">
            <a:xfrm>
              <a:off x="1531" y="1833"/>
              <a:ext cx="107" cy="123"/>
            </a:xfrm>
            <a:custGeom>
              <a:avLst/>
              <a:gdLst/>
              <a:ahLst/>
              <a:cxnLst>
                <a:cxn ang="0">
                  <a:pos x="100" y="19"/>
                </a:cxn>
                <a:cxn ang="0">
                  <a:pos x="100" y="25"/>
                </a:cxn>
                <a:cxn ang="0">
                  <a:pos x="94" y="32"/>
                </a:cxn>
                <a:cxn ang="0">
                  <a:pos x="88" y="38"/>
                </a:cxn>
                <a:cxn ang="0">
                  <a:pos x="88" y="57"/>
                </a:cxn>
                <a:cxn ang="0">
                  <a:pos x="81" y="69"/>
                </a:cxn>
                <a:cxn ang="0">
                  <a:pos x="81" y="88"/>
                </a:cxn>
                <a:cxn ang="0">
                  <a:pos x="75" y="113"/>
                </a:cxn>
                <a:cxn ang="0">
                  <a:pos x="63" y="113"/>
                </a:cxn>
                <a:cxn ang="0">
                  <a:pos x="50" y="94"/>
                </a:cxn>
                <a:cxn ang="0">
                  <a:pos x="37" y="75"/>
                </a:cxn>
                <a:cxn ang="0">
                  <a:pos x="25" y="69"/>
                </a:cxn>
                <a:cxn ang="0">
                  <a:pos x="19" y="69"/>
                </a:cxn>
                <a:cxn ang="0">
                  <a:pos x="12" y="63"/>
                </a:cxn>
                <a:cxn ang="0">
                  <a:pos x="6" y="63"/>
                </a:cxn>
                <a:cxn ang="0">
                  <a:pos x="6" y="57"/>
                </a:cxn>
                <a:cxn ang="0">
                  <a:pos x="6" y="44"/>
                </a:cxn>
                <a:cxn ang="0">
                  <a:pos x="6" y="38"/>
                </a:cxn>
                <a:cxn ang="0">
                  <a:pos x="12" y="38"/>
                </a:cxn>
                <a:cxn ang="0">
                  <a:pos x="12" y="38"/>
                </a:cxn>
                <a:cxn ang="0">
                  <a:pos x="19" y="44"/>
                </a:cxn>
                <a:cxn ang="0">
                  <a:pos x="31" y="57"/>
                </a:cxn>
                <a:cxn ang="0">
                  <a:pos x="37" y="69"/>
                </a:cxn>
                <a:cxn ang="0">
                  <a:pos x="50" y="81"/>
                </a:cxn>
                <a:cxn ang="0">
                  <a:pos x="63" y="81"/>
                </a:cxn>
                <a:cxn ang="0">
                  <a:pos x="63" y="69"/>
                </a:cxn>
                <a:cxn ang="0">
                  <a:pos x="69" y="50"/>
                </a:cxn>
                <a:cxn ang="0">
                  <a:pos x="75" y="32"/>
                </a:cxn>
                <a:cxn ang="0">
                  <a:pos x="81" y="19"/>
                </a:cxn>
                <a:cxn ang="0">
                  <a:pos x="88" y="7"/>
                </a:cxn>
                <a:cxn ang="0">
                  <a:pos x="94" y="0"/>
                </a:cxn>
                <a:cxn ang="0">
                  <a:pos x="100" y="13"/>
                </a:cxn>
              </a:cxnLst>
              <a:rect l="0" t="0" r="r" b="b"/>
              <a:pathLst>
                <a:path w="107" h="125">
                  <a:moveTo>
                    <a:pt x="107" y="19"/>
                  </a:moveTo>
                  <a:lnTo>
                    <a:pt x="100" y="19"/>
                  </a:lnTo>
                  <a:lnTo>
                    <a:pt x="100" y="19"/>
                  </a:lnTo>
                  <a:lnTo>
                    <a:pt x="100" y="25"/>
                  </a:lnTo>
                  <a:lnTo>
                    <a:pt x="94" y="25"/>
                  </a:lnTo>
                  <a:lnTo>
                    <a:pt x="94" y="32"/>
                  </a:lnTo>
                  <a:lnTo>
                    <a:pt x="88" y="38"/>
                  </a:lnTo>
                  <a:lnTo>
                    <a:pt x="88" y="38"/>
                  </a:lnTo>
                  <a:lnTo>
                    <a:pt x="88" y="44"/>
                  </a:lnTo>
                  <a:lnTo>
                    <a:pt x="88" y="57"/>
                  </a:lnTo>
                  <a:lnTo>
                    <a:pt x="81" y="63"/>
                  </a:lnTo>
                  <a:lnTo>
                    <a:pt x="81" y="69"/>
                  </a:lnTo>
                  <a:lnTo>
                    <a:pt x="81" y="81"/>
                  </a:lnTo>
                  <a:lnTo>
                    <a:pt x="81" y="88"/>
                  </a:lnTo>
                  <a:lnTo>
                    <a:pt x="75" y="100"/>
                  </a:lnTo>
                  <a:lnTo>
                    <a:pt x="75" y="113"/>
                  </a:lnTo>
                  <a:lnTo>
                    <a:pt x="75" y="125"/>
                  </a:lnTo>
                  <a:lnTo>
                    <a:pt x="63" y="113"/>
                  </a:lnTo>
                  <a:lnTo>
                    <a:pt x="56" y="100"/>
                  </a:lnTo>
                  <a:lnTo>
                    <a:pt x="50" y="94"/>
                  </a:lnTo>
                  <a:lnTo>
                    <a:pt x="44" y="81"/>
                  </a:lnTo>
                  <a:lnTo>
                    <a:pt x="37" y="75"/>
                  </a:lnTo>
                  <a:lnTo>
                    <a:pt x="31" y="75"/>
                  </a:lnTo>
                  <a:lnTo>
                    <a:pt x="25" y="69"/>
                  </a:lnTo>
                  <a:lnTo>
                    <a:pt x="19" y="69"/>
                  </a:lnTo>
                  <a:lnTo>
                    <a:pt x="19" y="69"/>
                  </a:lnTo>
                  <a:lnTo>
                    <a:pt x="19" y="63"/>
                  </a:lnTo>
                  <a:lnTo>
                    <a:pt x="12" y="63"/>
                  </a:lnTo>
                  <a:lnTo>
                    <a:pt x="12" y="63"/>
                  </a:lnTo>
                  <a:lnTo>
                    <a:pt x="6" y="63"/>
                  </a:lnTo>
                  <a:lnTo>
                    <a:pt x="6" y="57"/>
                  </a:lnTo>
                  <a:lnTo>
                    <a:pt x="6" y="57"/>
                  </a:lnTo>
                  <a:lnTo>
                    <a:pt x="0" y="50"/>
                  </a:lnTo>
                  <a:lnTo>
                    <a:pt x="6" y="44"/>
                  </a:lnTo>
                  <a:lnTo>
                    <a:pt x="6" y="44"/>
                  </a:lnTo>
                  <a:lnTo>
                    <a:pt x="6" y="38"/>
                  </a:lnTo>
                  <a:lnTo>
                    <a:pt x="6" y="38"/>
                  </a:lnTo>
                  <a:lnTo>
                    <a:pt x="12" y="38"/>
                  </a:lnTo>
                  <a:lnTo>
                    <a:pt x="12" y="38"/>
                  </a:lnTo>
                  <a:lnTo>
                    <a:pt x="12" y="38"/>
                  </a:lnTo>
                  <a:lnTo>
                    <a:pt x="19" y="44"/>
                  </a:lnTo>
                  <a:lnTo>
                    <a:pt x="19" y="44"/>
                  </a:lnTo>
                  <a:lnTo>
                    <a:pt x="25" y="50"/>
                  </a:lnTo>
                  <a:lnTo>
                    <a:pt x="31" y="57"/>
                  </a:lnTo>
                  <a:lnTo>
                    <a:pt x="31" y="63"/>
                  </a:lnTo>
                  <a:lnTo>
                    <a:pt x="37" y="69"/>
                  </a:lnTo>
                  <a:lnTo>
                    <a:pt x="44" y="75"/>
                  </a:lnTo>
                  <a:lnTo>
                    <a:pt x="50" y="81"/>
                  </a:lnTo>
                  <a:lnTo>
                    <a:pt x="56" y="88"/>
                  </a:lnTo>
                  <a:lnTo>
                    <a:pt x="63" y="81"/>
                  </a:lnTo>
                  <a:lnTo>
                    <a:pt x="63" y="75"/>
                  </a:lnTo>
                  <a:lnTo>
                    <a:pt x="63" y="69"/>
                  </a:lnTo>
                  <a:lnTo>
                    <a:pt x="69" y="63"/>
                  </a:lnTo>
                  <a:lnTo>
                    <a:pt x="69" y="50"/>
                  </a:lnTo>
                  <a:lnTo>
                    <a:pt x="69" y="44"/>
                  </a:lnTo>
                  <a:lnTo>
                    <a:pt x="75" y="32"/>
                  </a:lnTo>
                  <a:lnTo>
                    <a:pt x="75" y="25"/>
                  </a:lnTo>
                  <a:lnTo>
                    <a:pt x="81" y="19"/>
                  </a:lnTo>
                  <a:lnTo>
                    <a:pt x="81" y="13"/>
                  </a:lnTo>
                  <a:lnTo>
                    <a:pt x="88" y="7"/>
                  </a:lnTo>
                  <a:lnTo>
                    <a:pt x="88" y="0"/>
                  </a:lnTo>
                  <a:lnTo>
                    <a:pt x="94" y="0"/>
                  </a:lnTo>
                  <a:lnTo>
                    <a:pt x="100" y="7"/>
                  </a:lnTo>
                  <a:lnTo>
                    <a:pt x="100" y="13"/>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5" name="Freeform 33"/>
            <p:cNvSpPr>
              <a:spLocks/>
            </p:cNvSpPr>
            <p:nvPr/>
          </p:nvSpPr>
          <p:spPr bwMode="auto">
            <a:xfrm>
              <a:off x="2907" y="2307"/>
              <a:ext cx="214" cy="125"/>
            </a:xfrm>
            <a:custGeom>
              <a:avLst/>
              <a:gdLst/>
              <a:ahLst/>
              <a:cxnLst>
                <a:cxn ang="0">
                  <a:pos x="214" y="0"/>
                </a:cxn>
                <a:cxn ang="0">
                  <a:pos x="207" y="6"/>
                </a:cxn>
                <a:cxn ang="0">
                  <a:pos x="201" y="13"/>
                </a:cxn>
                <a:cxn ang="0">
                  <a:pos x="195" y="19"/>
                </a:cxn>
                <a:cxn ang="0">
                  <a:pos x="189" y="25"/>
                </a:cxn>
                <a:cxn ang="0">
                  <a:pos x="176" y="31"/>
                </a:cxn>
                <a:cxn ang="0">
                  <a:pos x="170" y="38"/>
                </a:cxn>
                <a:cxn ang="0">
                  <a:pos x="157" y="44"/>
                </a:cxn>
                <a:cxn ang="0">
                  <a:pos x="145" y="50"/>
                </a:cxn>
                <a:cxn ang="0">
                  <a:pos x="126" y="56"/>
                </a:cxn>
                <a:cxn ang="0">
                  <a:pos x="113" y="63"/>
                </a:cxn>
                <a:cxn ang="0">
                  <a:pos x="101" y="69"/>
                </a:cxn>
                <a:cxn ang="0">
                  <a:pos x="82" y="81"/>
                </a:cxn>
                <a:cxn ang="0">
                  <a:pos x="63" y="87"/>
                </a:cxn>
                <a:cxn ang="0">
                  <a:pos x="44" y="100"/>
                </a:cxn>
                <a:cxn ang="0">
                  <a:pos x="25" y="112"/>
                </a:cxn>
                <a:cxn ang="0">
                  <a:pos x="0" y="125"/>
                </a:cxn>
                <a:cxn ang="0">
                  <a:pos x="6" y="119"/>
                </a:cxn>
                <a:cxn ang="0">
                  <a:pos x="13" y="112"/>
                </a:cxn>
                <a:cxn ang="0">
                  <a:pos x="13" y="106"/>
                </a:cxn>
                <a:cxn ang="0">
                  <a:pos x="25" y="100"/>
                </a:cxn>
                <a:cxn ang="0">
                  <a:pos x="25" y="94"/>
                </a:cxn>
                <a:cxn ang="0">
                  <a:pos x="38" y="87"/>
                </a:cxn>
                <a:cxn ang="0">
                  <a:pos x="44" y="81"/>
                </a:cxn>
                <a:cxn ang="0">
                  <a:pos x="57" y="75"/>
                </a:cxn>
                <a:cxn ang="0">
                  <a:pos x="69" y="63"/>
                </a:cxn>
                <a:cxn ang="0">
                  <a:pos x="75" y="56"/>
                </a:cxn>
                <a:cxn ang="0">
                  <a:pos x="88" y="50"/>
                </a:cxn>
                <a:cxn ang="0">
                  <a:pos x="101" y="44"/>
                </a:cxn>
                <a:cxn ang="0">
                  <a:pos x="113" y="38"/>
                </a:cxn>
                <a:cxn ang="0">
                  <a:pos x="126" y="31"/>
                </a:cxn>
                <a:cxn ang="0">
                  <a:pos x="132" y="25"/>
                </a:cxn>
                <a:cxn ang="0">
                  <a:pos x="145" y="19"/>
                </a:cxn>
                <a:cxn ang="0">
                  <a:pos x="151" y="19"/>
                </a:cxn>
                <a:cxn ang="0">
                  <a:pos x="157" y="13"/>
                </a:cxn>
                <a:cxn ang="0">
                  <a:pos x="163" y="13"/>
                </a:cxn>
                <a:cxn ang="0">
                  <a:pos x="170" y="6"/>
                </a:cxn>
                <a:cxn ang="0">
                  <a:pos x="176" y="6"/>
                </a:cxn>
                <a:cxn ang="0">
                  <a:pos x="176" y="6"/>
                </a:cxn>
                <a:cxn ang="0">
                  <a:pos x="182" y="6"/>
                </a:cxn>
                <a:cxn ang="0">
                  <a:pos x="189" y="6"/>
                </a:cxn>
                <a:cxn ang="0">
                  <a:pos x="195" y="0"/>
                </a:cxn>
                <a:cxn ang="0">
                  <a:pos x="195" y="0"/>
                </a:cxn>
                <a:cxn ang="0">
                  <a:pos x="201" y="0"/>
                </a:cxn>
                <a:cxn ang="0">
                  <a:pos x="201" y="0"/>
                </a:cxn>
                <a:cxn ang="0">
                  <a:pos x="207" y="0"/>
                </a:cxn>
                <a:cxn ang="0">
                  <a:pos x="207" y="0"/>
                </a:cxn>
                <a:cxn ang="0">
                  <a:pos x="214" y="0"/>
                </a:cxn>
                <a:cxn ang="0">
                  <a:pos x="214" y="0"/>
                </a:cxn>
              </a:cxnLst>
              <a:rect l="0" t="0" r="r" b="b"/>
              <a:pathLst>
                <a:path w="214" h="125">
                  <a:moveTo>
                    <a:pt x="214" y="0"/>
                  </a:moveTo>
                  <a:lnTo>
                    <a:pt x="207" y="6"/>
                  </a:lnTo>
                  <a:lnTo>
                    <a:pt x="201" y="13"/>
                  </a:lnTo>
                  <a:lnTo>
                    <a:pt x="195" y="19"/>
                  </a:lnTo>
                  <a:lnTo>
                    <a:pt x="189" y="25"/>
                  </a:lnTo>
                  <a:lnTo>
                    <a:pt x="176" y="31"/>
                  </a:lnTo>
                  <a:lnTo>
                    <a:pt x="170" y="38"/>
                  </a:lnTo>
                  <a:lnTo>
                    <a:pt x="157" y="44"/>
                  </a:lnTo>
                  <a:lnTo>
                    <a:pt x="145" y="50"/>
                  </a:lnTo>
                  <a:lnTo>
                    <a:pt x="126" y="56"/>
                  </a:lnTo>
                  <a:lnTo>
                    <a:pt x="113" y="63"/>
                  </a:lnTo>
                  <a:lnTo>
                    <a:pt x="101" y="69"/>
                  </a:lnTo>
                  <a:lnTo>
                    <a:pt x="82" y="81"/>
                  </a:lnTo>
                  <a:lnTo>
                    <a:pt x="63" y="87"/>
                  </a:lnTo>
                  <a:lnTo>
                    <a:pt x="44" y="100"/>
                  </a:lnTo>
                  <a:lnTo>
                    <a:pt x="25" y="112"/>
                  </a:lnTo>
                  <a:lnTo>
                    <a:pt x="0" y="125"/>
                  </a:lnTo>
                  <a:lnTo>
                    <a:pt x="6" y="119"/>
                  </a:lnTo>
                  <a:lnTo>
                    <a:pt x="13" y="112"/>
                  </a:lnTo>
                  <a:lnTo>
                    <a:pt x="13" y="106"/>
                  </a:lnTo>
                  <a:lnTo>
                    <a:pt x="25" y="100"/>
                  </a:lnTo>
                  <a:lnTo>
                    <a:pt x="25" y="94"/>
                  </a:lnTo>
                  <a:lnTo>
                    <a:pt x="38" y="87"/>
                  </a:lnTo>
                  <a:lnTo>
                    <a:pt x="44" y="81"/>
                  </a:lnTo>
                  <a:lnTo>
                    <a:pt x="57" y="75"/>
                  </a:lnTo>
                  <a:lnTo>
                    <a:pt x="69" y="63"/>
                  </a:lnTo>
                  <a:lnTo>
                    <a:pt x="75" y="56"/>
                  </a:lnTo>
                  <a:lnTo>
                    <a:pt x="88" y="50"/>
                  </a:lnTo>
                  <a:lnTo>
                    <a:pt x="101" y="44"/>
                  </a:lnTo>
                  <a:lnTo>
                    <a:pt x="113" y="38"/>
                  </a:lnTo>
                  <a:lnTo>
                    <a:pt x="126" y="31"/>
                  </a:lnTo>
                  <a:lnTo>
                    <a:pt x="132" y="25"/>
                  </a:lnTo>
                  <a:lnTo>
                    <a:pt x="145" y="19"/>
                  </a:lnTo>
                  <a:lnTo>
                    <a:pt x="151" y="19"/>
                  </a:lnTo>
                  <a:lnTo>
                    <a:pt x="157" y="13"/>
                  </a:lnTo>
                  <a:lnTo>
                    <a:pt x="163" y="13"/>
                  </a:lnTo>
                  <a:lnTo>
                    <a:pt x="170" y="6"/>
                  </a:lnTo>
                  <a:lnTo>
                    <a:pt x="176" y="6"/>
                  </a:lnTo>
                  <a:lnTo>
                    <a:pt x="176" y="6"/>
                  </a:lnTo>
                  <a:lnTo>
                    <a:pt x="182" y="6"/>
                  </a:lnTo>
                  <a:lnTo>
                    <a:pt x="189" y="6"/>
                  </a:lnTo>
                  <a:lnTo>
                    <a:pt x="195" y="0"/>
                  </a:lnTo>
                  <a:lnTo>
                    <a:pt x="195" y="0"/>
                  </a:lnTo>
                  <a:lnTo>
                    <a:pt x="201" y="0"/>
                  </a:lnTo>
                  <a:lnTo>
                    <a:pt x="201" y="0"/>
                  </a:lnTo>
                  <a:lnTo>
                    <a:pt x="207" y="0"/>
                  </a:lnTo>
                  <a:lnTo>
                    <a:pt x="207" y="0"/>
                  </a:lnTo>
                  <a:lnTo>
                    <a:pt x="214" y="0"/>
                  </a:lnTo>
                  <a:lnTo>
                    <a:pt x="21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6" name="Freeform 34"/>
            <p:cNvSpPr>
              <a:spLocks/>
            </p:cNvSpPr>
            <p:nvPr/>
          </p:nvSpPr>
          <p:spPr bwMode="auto">
            <a:xfrm>
              <a:off x="1920" y="1340"/>
              <a:ext cx="57" cy="75"/>
            </a:xfrm>
            <a:custGeom>
              <a:avLst/>
              <a:gdLst/>
              <a:ahLst/>
              <a:cxnLst>
                <a:cxn ang="0">
                  <a:pos x="7" y="12"/>
                </a:cxn>
                <a:cxn ang="0">
                  <a:pos x="13" y="6"/>
                </a:cxn>
                <a:cxn ang="0">
                  <a:pos x="13" y="6"/>
                </a:cxn>
                <a:cxn ang="0">
                  <a:pos x="19" y="0"/>
                </a:cxn>
                <a:cxn ang="0">
                  <a:pos x="19" y="0"/>
                </a:cxn>
                <a:cxn ang="0">
                  <a:pos x="26" y="6"/>
                </a:cxn>
                <a:cxn ang="0">
                  <a:pos x="32" y="6"/>
                </a:cxn>
                <a:cxn ang="0">
                  <a:pos x="32" y="6"/>
                </a:cxn>
                <a:cxn ang="0">
                  <a:pos x="38" y="12"/>
                </a:cxn>
                <a:cxn ang="0">
                  <a:pos x="44" y="12"/>
                </a:cxn>
                <a:cxn ang="0">
                  <a:pos x="44" y="19"/>
                </a:cxn>
                <a:cxn ang="0">
                  <a:pos x="51" y="25"/>
                </a:cxn>
                <a:cxn ang="0">
                  <a:pos x="51" y="31"/>
                </a:cxn>
                <a:cxn ang="0">
                  <a:pos x="57" y="31"/>
                </a:cxn>
                <a:cxn ang="0">
                  <a:pos x="57" y="37"/>
                </a:cxn>
                <a:cxn ang="0">
                  <a:pos x="57" y="44"/>
                </a:cxn>
                <a:cxn ang="0">
                  <a:pos x="57" y="50"/>
                </a:cxn>
                <a:cxn ang="0">
                  <a:pos x="57" y="56"/>
                </a:cxn>
                <a:cxn ang="0">
                  <a:pos x="57" y="62"/>
                </a:cxn>
                <a:cxn ang="0">
                  <a:pos x="51" y="62"/>
                </a:cxn>
                <a:cxn ang="0">
                  <a:pos x="44" y="68"/>
                </a:cxn>
                <a:cxn ang="0">
                  <a:pos x="38" y="68"/>
                </a:cxn>
                <a:cxn ang="0">
                  <a:pos x="32" y="75"/>
                </a:cxn>
                <a:cxn ang="0">
                  <a:pos x="26" y="75"/>
                </a:cxn>
                <a:cxn ang="0">
                  <a:pos x="19" y="75"/>
                </a:cxn>
                <a:cxn ang="0">
                  <a:pos x="13" y="68"/>
                </a:cxn>
                <a:cxn ang="0">
                  <a:pos x="7" y="68"/>
                </a:cxn>
                <a:cxn ang="0">
                  <a:pos x="0" y="62"/>
                </a:cxn>
                <a:cxn ang="0">
                  <a:pos x="0" y="56"/>
                </a:cxn>
                <a:cxn ang="0">
                  <a:pos x="0" y="50"/>
                </a:cxn>
                <a:cxn ang="0">
                  <a:pos x="0" y="37"/>
                </a:cxn>
                <a:cxn ang="0">
                  <a:pos x="7" y="25"/>
                </a:cxn>
                <a:cxn ang="0">
                  <a:pos x="7" y="12"/>
                </a:cxn>
              </a:cxnLst>
              <a:rect l="0" t="0" r="r" b="b"/>
              <a:pathLst>
                <a:path w="57" h="75">
                  <a:moveTo>
                    <a:pt x="7" y="12"/>
                  </a:moveTo>
                  <a:lnTo>
                    <a:pt x="13" y="6"/>
                  </a:lnTo>
                  <a:lnTo>
                    <a:pt x="13" y="6"/>
                  </a:lnTo>
                  <a:lnTo>
                    <a:pt x="19" y="0"/>
                  </a:lnTo>
                  <a:lnTo>
                    <a:pt x="19" y="0"/>
                  </a:lnTo>
                  <a:lnTo>
                    <a:pt x="26" y="6"/>
                  </a:lnTo>
                  <a:lnTo>
                    <a:pt x="32" y="6"/>
                  </a:lnTo>
                  <a:lnTo>
                    <a:pt x="32" y="6"/>
                  </a:lnTo>
                  <a:lnTo>
                    <a:pt x="38" y="12"/>
                  </a:lnTo>
                  <a:lnTo>
                    <a:pt x="44" y="12"/>
                  </a:lnTo>
                  <a:lnTo>
                    <a:pt x="44" y="19"/>
                  </a:lnTo>
                  <a:lnTo>
                    <a:pt x="51" y="25"/>
                  </a:lnTo>
                  <a:lnTo>
                    <a:pt x="51" y="31"/>
                  </a:lnTo>
                  <a:lnTo>
                    <a:pt x="57" y="31"/>
                  </a:lnTo>
                  <a:lnTo>
                    <a:pt x="57" y="37"/>
                  </a:lnTo>
                  <a:lnTo>
                    <a:pt x="57" y="44"/>
                  </a:lnTo>
                  <a:lnTo>
                    <a:pt x="57" y="50"/>
                  </a:lnTo>
                  <a:lnTo>
                    <a:pt x="57" y="56"/>
                  </a:lnTo>
                  <a:lnTo>
                    <a:pt x="57" y="62"/>
                  </a:lnTo>
                  <a:lnTo>
                    <a:pt x="51" y="62"/>
                  </a:lnTo>
                  <a:lnTo>
                    <a:pt x="44" y="68"/>
                  </a:lnTo>
                  <a:lnTo>
                    <a:pt x="38" y="68"/>
                  </a:lnTo>
                  <a:lnTo>
                    <a:pt x="32" y="75"/>
                  </a:lnTo>
                  <a:lnTo>
                    <a:pt x="26" y="75"/>
                  </a:lnTo>
                  <a:lnTo>
                    <a:pt x="19" y="75"/>
                  </a:lnTo>
                  <a:lnTo>
                    <a:pt x="13" y="68"/>
                  </a:lnTo>
                  <a:lnTo>
                    <a:pt x="7" y="68"/>
                  </a:lnTo>
                  <a:lnTo>
                    <a:pt x="0" y="62"/>
                  </a:lnTo>
                  <a:lnTo>
                    <a:pt x="0" y="56"/>
                  </a:lnTo>
                  <a:lnTo>
                    <a:pt x="0" y="50"/>
                  </a:lnTo>
                  <a:lnTo>
                    <a:pt x="0" y="37"/>
                  </a:lnTo>
                  <a:lnTo>
                    <a:pt x="7" y="25"/>
                  </a:lnTo>
                  <a:lnTo>
                    <a:pt x="7"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7" name="Freeform 35"/>
            <p:cNvSpPr>
              <a:spLocks/>
            </p:cNvSpPr>
            <p:nvPr/>
          </p:nvSpPr>
          <p:spPr bwMode="auto">
            <a:xfrm>
              <a:off x="2323" y="2337"/>
              <a:ext cx="50" cy="139"/>
            </a:xfrm>
            <a:custGeom>
              <a:avLst/>
              <a:gdLst/>
              <a:ahLst/>
              <a:cxnLst>
                <a:cxn ang="0">
                  <a:pos x="0" y="25"/>
                </a:cxn>
                <a:cxn ang="0">
                  <a:pos x="0" y="19"/>
                </a:cxn>
                <a:cxn ang="0">
                  <a:pos x="0" y="19"/>
                </a:cxn>
                <a:cxn ang="0">
                  <a:pos x="6" y="13"/>
                </a:cxn>
                <a:cxn ang="0">
                  <a:pos x="6" y="13"/>
                </a:cxn>
                <a:cxn ang="0">
                  <a:pos x="6" y="7"/>
                </a:cxn>
                <a:cxn ang="0">
                  <a:pos x="6" y="7"/>
                </a:cxn>
                <a:cxn ang="0">
                  <a:pos x="6" y="0"/>
                </a:cxn>
                <a:cxn ang="0">
                  <a:pos x="12" y="0"/>
                </a:cxn>
                <a:cxn ang="0">
                  <a:pos x="25" y="0"/>
                </a:cxn>
                <a:cxn ang="0">
                  <a:pos x="31" y="7"/>
                </a:cxn>
                <a:cxn ang="0">
                  <a:pos x="37" y="7"/>
                </a:cxn>
                <a:cxn ang="0">
                  <a:pos x="44" y="13"/>
                </a:cxn>
                <a:cxn ang="0">
                  <a:pos x="44" y="19"/>
                </a:cxn>
                <a:cxn ang="0">
                  <a:pos x="50" y="25"/>
                </a:cxn>
                <a:cxn ang="0">
                  <a:pos x="50" y="38"/>
                </a:cxn>
                <a:cxn ang="0">
                  <a:pos x="50" y="50"/>
                </a:cxn>
                <a:cxn ang="0">
                  <a:pos x="44" y="63"/>
                </a:cxn>
                <a:cxn ang="0">
                  <a:pos x="44" y="75"/>
                </a:cxn>
                <a:cxn ang="0">
                  <a:pos x="37" y="94"/>
                </a:cxn>
                <a:cxn ang="0">
                  <a:pos x="31" y="106"/>
                </a:cxn>
                <a:cxn ang="0">
                  <a:pos x="25" y="119"/>
                </a:cxn>
                <a:cxn ang="0">
                  <a:pos x="18" y="131"/>
                </a:cxn>
                <a:cxn ang="0">
                  <a:pos x="12" y="138"/>
                </a:cxn>
                <a:cxn ang="0">
                  <a:pos x="12" y="125"/>
                </a:cxn>
                <a:cxn ang="0">
                  <a:pos x="18" y="94"/>
                </a:cxn>
                <a:cxn ang="0">
                  <a:pos x="25" y="75"/>
                </a:cxn>
                <a:cxn ang="0">
                  <a:pos x="25" y="56"/>
                </a:cxn>
                <a:cxn ang="0">
                  <a:pos x="25" y="44"/>
                </a:cxn>
                <a:cxn ang="0">
                  <a:pos x="18" y="38"/>
                </a:cxn>
                <a:cxn ang="0">
                  <a:pos x="12" y="32"/>
                </a:cxn>
                <a:cxn ang="0">
                  <a:pos x="6" y="25"/>
                </a:cxn>
              </a:cxnLst>
              <a:rect l="0" t="0" r="r" b="b"/>
              <a:pathLst>
                <a:path w="50" h="138">
                  <a:moveTo>
                    <a:pt x="0" y="25"/>
                  </a:moveTo>
                  <a:lnTo>
                    <a:pt x="0" y="25"/>
                  </a:lnTo>
                  <a:lnTo>
                    <a:pt x="0" y="25"/>
                  </a:lnTo>
                  <a:lnTo>
                    <a:pt x="0" y="19"/>
                  </a:lnTo>
                  <a:lnTo>
                    <a:pt x="0" y="19"/>
                  </a:lnTo>
                  <a:lnTo>
                    <a:pt x="0" y="19"/>
                  </a:lnTo>
                  <a:lnTo>
                    <a:pt x="6" y="13"/>
                  </a:lnTo>
                  <a:lnTo>
                    <a:pt x="6" y="13"/>
                  </a:lnTo>
                  <a:lnTo>
                    <a:pt x="6" y="13"/>
                  </a:lnTo>
                  <a:lnTo>
                    <a:pt x="6" y="13"/>
                  </a:lnTo>
                  <a:lnTo>
                    <a:pt x="6" y="7"/>
                  </a:lnTo>
                  <a:lnTo>
                    <a:pt x="6" y="7"/>
                  </a:lnTo>
                  <a:lnTo>
                    <a:pt x="6" y="7"/>
                  </a:lnTo>
                  <a:lnTo>
                    <a:pt x="6" y="7"/>
                  </a:lnTo>
                  <a:lnTo>
                    <a:pt x="6" y="7"/>
                  </a:lnTo>
                  <a:lnTo>
                    <a:pt x="6" y="0"/>
                  </a:lnTo>
                  <a:lnTo>
                    <a:pt x="6" y="0"/>
                  </a:lnTo>
                  <a:lnTo>
                    <a:pt x="12" y="0"/>
                  </a:lnTo>
                  <a:lnTo>
                    <a:pt x="18" y="0"/>
                  </a:lnTo>
                  <a:lnTo>
                    <a:pt x="25" y="0"/>
                  </a:lnTo>
                  <a:lnTo>
                    <a:pt x="31" y="0"/>
                  </a:lnTo>
                  <a:lnTo>
                    <a:pt x="31" y="7"/>
                  </a:lnTo>
                  <a:lnTo>
                    <a:pt x="37" y="7"/>
                  </a:lnTo>
                  <a:lnTo>
                    <a:pt x="37" y="7"/>
                  </a:lnTo>
                  <a:lnTo>
                    <a:pt x="44" y="13"/>
                  </a:lnTo>
                  <a:lnTo>
                    <a:pt x="44" y="13"/>
                  </a:lnTo>
                  <a:lnTo>
                    <a:pt x="44" y="19"/>
                  </a:lnTo>
                  <a:lnTo>
                    <a:pt x="44" y="19"/>
                  </a:lnTo>
                  <a:lnTo>
                    <a:pt x="50" y="25"/>
                  </a:lnTo>
                  <a:lnTo>
                    <a:pt x="50" y="25"/>
                  </a:lnTo>
                  <a:lnTo>
                    <a:pt x="50" y="32"/>
                  </a:lnTo>
                  <a:lnTo>
                    <a:pt x="50" y="38"/>
                  </a:lnTo>
                  <a:lnTo>
                    <a:pt x="50" y="44"/>
                  </a:lnTo>
                  <a:lnTo>
                    <a:pt x="50" y="50"/>
                  </a:lnTo>
                  <a:lnTo>
                    <a:pt x="50" y="56"/>
                  </a:lnTo>
                  <a:lnTo>
                    <a:pt x="44" y="63"/>
                  </a:lnTo>
                  <a:lnTo>
                    <a:pt x="44" y="69"/>
                  </a:lnTo>
                  <a:lnTo>
                    <a:pt x="44" y="75"/>
                  </a:lnTo>
                  <a:lnTo>
                    <a:pt x="37" y="88"/>
                  </a:lnTo>
                  <a:lnTo>
                    <a:pt x="37" y="94"/>
                  </a:lnTo>
                  <a:lnTo>
                    <a:pt x="31" y="100"/>
                  </a:lnTo>
                  <a:lnTo>
                    <a:pt x="31" y="106"/>
                  </a:lnTo>
                  <a:lnTo>
                    <a:pt x="25" y="113"/>
                  </a:lnTo>
                  <a:lnTo>
                    <a:pt x="25" y="119"/>
                  </a:lnTo>
                  <a:lnTo>
                    <a:pt x="18" y="125"/>
                  </a:lnTo>
                  <a:lnTo>
                    <a:pt x="18" y="131"/>
                  </a:lnTo>
                  <a:lnTo>
                    <a:pt x="12" y="131"/>
                  </a:lnTo>
                  <a:lnTo>
                    <a:pt x="12" y="138"/>
                  </a:lnTo>
                  <a:lnTo>
                    <a:pt x="6" y="138"/>
                  </a:lnTo>
                  <a:lnTo>
                    <a:pt x="12" y="125"/>
                  </a:lnTo>
                  <a:lnTo>
                    <a:pt x="18" y="106"/>
                  </a:lnTo>
                  <a:lnTo>
                    <a:pt x="18" y="94"/>
                  </a:lnTo>
                  <a:lnTo>
                    <a:pt x="18" y="81"/>
                  </a:lnTo>
                  <a:lnTo>
                    <a:pt x="25" y="75"/>
                  </a:lnTo>
                  <a:lnTo>
                    <a:pt x="25" y="63"/>
                  </a:lnTo>
                  <a:lnTo>
                    <a:pt x="25" y="56"/>
                  </a:lnTo>
                  <a:lnTo>
                    <a:pt x="25" y="50"/>
                  </a:lnTo>
                  <a:lnTo>
                    <a:pt x="25" y="44"/>
                  </a:lnTo>
                  <a:lnTo>
                    <a:pt x="18" y="38"/>
                  </a:lnTo>
                  <a:lnTo>
                    <a:pt x="18" y="38"/>
                  </a:lnTo>
                  <a:lnTo>
                    <a:pt x="18" y="32"/>
                  </a:lnTo>
                  <a:lnTo>
                    <a:pt x="12" y="32"/>
                  </a:lnTo>
                  <a:lnTo>
                    <a:pt x="6" y="32"/>
                  </a:lnTo>
                  <a:lnTo>
                    <a:pt x="6"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8" name="Freeform 36"/>
            <p:cNvSpPr>
              <a:spLocks/>
            </p:cNvSpPr>
            <p:nvPr/>
          </p:nvSpPr>
          <p:spPr bwMode="auto">
            <a:xfrm>
              <a:off x="2103" y="1547"/>
              <a:ext cx="41" cy="106"/>
            </a:xfrm>
            <a:custGeom>
              <a:avLst/>
              <a:gdLst/>
              <a:ahLst/>
              <a:cxnLst>
                <a:cxn ang="0">
                  <a:pos x="44" y="62"/>
                </a:cxn>
                <a:cxn ang="0">
                  <a:pos x="44" y="68"/>
                </a:cxn>
                <a:cxn ang="0">
                  <a:pos x="44" y="68"/>
                </a:cxn>
                <a:cxn ang="0">
                  <a:pos x="44" y="74"/>
                </a:cxn>
                <a:cxn ang="0">
                  <a:pos x="44" y="74"/>
                </a:cxn>
                <a:cxn ang="0">
                  <a:pos x="44" y="81"/>
                </a:cxn>
                <a:cxn ang="0">
                  <a:pos x="44" y="81"/>
                </a:cxn>
                <a:cxn ang="0">
                  <a:pos x="44" y="87"/>
                </a:cxn>
                <a:cxn ang="0">
                  <a:pos x="44" y="87"/>
                </a:cxn>
                <a:cxn ang="0">
                  <a:pos x="44" y="93"/>
                </a:cxn>
                <a:cxn ang="0">
                  <a:pos x="37" y="93"/>
                </a:cxn>
                <a:cxn ang="0">
                  <a:pos x="37" y="99"/>
                </a:cxn>
                <a:cxn ang="0">
                  <a:pos x="37" y="99"/>
                </a:cxn>
                <a:cxn ang="0">
                  <a:pos x="37" y="99"/>
                </a:cxn>
                <a:cxn ang="0">
                  <a:pos x="31" y="99"/>
                </a:cxn>
                <a:cxn ang="0">
                  <a:pos x="31" y="99"/>
                </a:cxn>
                <a:cxn ang="0">
                  <a:pos x="31" y="106"/>
                </a:cxn>
                <a:cxn ang="0">
                  <a:pos x="25" y="99"/>
                </a:cxn>
                <a:cxn ang="0">
                  <a:pos x="12" y="87"/>
                </a:cxn>
                <a:cxn ang="0">
                  <a:pos x="12" y="81"/>
                </a:cxn>
                <a:cxn ang="0">
                  <a:pos x="6" y="68"/>
                </a:cxn>
                <a:cxn ang="0">
                  <a:pos x="6" y="62"/>
                </a:cxn>
                <a:cxn ang="0">
                  <a:pos x="0" y="56"/>
                </a:cxn>
                <a:cxn ang="0">
                  <a:pos x="6" y="50"/>
                </a:cxn>
                <a:cxn ang="0">
                  <a:pos x="6" y="43"/>
                </a:cxn>
                <a:cxn ang="0">
                  <a:pos x="6" y="31"/>
                </a:cxn>
                <a:cxn ang="0">
                  <a:pos x="12" y="25"/>
                </a:cxn>
                <a:cxn ang="0">
                  <a:pos x="12" y="18"/>
                </a:cxn>
                <a:cxn ang="0">
                  <a:pos x="18" y="12"/>
                </a:cxn>
                <a:cxn ang="0">
                  <a:pos x="18" y="6"/>
                </a:cxn>
                <a:cxn ang="0">
                  <a:pos x="25" y="6"/>
                </a:cxn>
                <a:cxn ang="0">
                  <a:pos x="25" y="0"/>
                </a:cxn>
                <a:cxn ang="0">
                  <a:pos x="25" y="0"/>
                </a:cxn>
                <a:cxn ang="0">
                  <a:pos x="25" y="6"/>
                </a:cxn>
                <a:cxn ang="0">
                  <a:pos x="18" y="12"/>
                </a:cxn>
                <a:cxn ang="0">
                  <a:pos x="18" y="25"/>
                </a:cxn>
                <a:cxn ang="0">
                  <a:pos x="18" y="31"/>
                </a:cxn>
                <a:cxn ang="0">
                  <a:pos x="18" y="37"/>
                </a:cxn>
                <a:cxn ang="0">
                  <a:pos x="18" y="43"/>
                </a:cxn>
                <a:cxn ang="0">
                  <a:pos x="25" y="43"/>
                </a:cxn>
                <a:cxn ang="0">
                  <a:pos x="25" y="50"/>
                </a:cxn>
                <a:cxn ang="0">
                  <a:pos x="25" y="50"/>
                </a:cxn>
                <a:cxn ang="0">
                  <a:pos x="25" y="56"/>
                </a:cxn>
                <a:cxn ang="0">
                  <a:pos x="31" y="56"/>
                </a:cxn>
                <a:cxn ang="0">
                  <a:pos x="31" y="62"/>
                </a:cxn>
                <a:cxn ang="0">
                  <a:pos x="37" y="62"/>
                </a:cxn>
                <a:cxn ang="0">
                  <a:pos x="37" y="62"/>
                </a:cxn>
                <a:cxn ang="0">
                  <a:pos x="44" y="62"/>
                </a:cxn>
                <a:cxn ang="0">
                  <a:pos x="44" y="62"/>
                </a:cxn>
              </a:cxnLst>
              <a:rect l="0" t="0" r="r" b="b"/>
              <a:pathLst>
                <a:path w="44" h="106">
                  <a:moveTo>
                    <a:pt x="44" y="62"/>
                  </a:moveTo>
                  <a:lnTo>
                    <a:pt x="44" y="68"/>
                  </a:lnTo>
                  <a:lnTo>
                    <a:pt x="44" y="68"/>
                  </a:lnTo>
                  <a:lnTo>
                    <a:pt x="44" y="74"/>
                  </a:lnTo>
                  <a:lnTo>
                    <a:pt x="44" y="74"/>
                  </a:lnTo>
                  <a:lnTo>
                    <a:pt x="44" y="81"/>
                  </a:lnTo>
                  <a:lnTo>
                    <a:pt x="44" y="81"/>
                  </a:lnTo>
                  <a:lnTo>
                    <a:pt x="44" y="87"/>
                  </a:lnTo>
                  <a:lnTo>
                    <a:pt x="44" y="87"/>
                  </a:lnTo>
                  <a:lnTo>
                    <a:pt x="44" y="93"/>
                  </a:lnTo>
                  <a:lnTo>
                    <a:pt x="37" y="93"/>
                  </a:lnTo>
                  <a:lnTo>
                    <a:pt x="37" y="99"/>
                  </a:lnTo>
                  <a:lnTo>
                    <a:pt x="37" y="99"/>
                  </a:lnTo>
                  <a:lnTo>
                    <a:pt x="37" y="99"/>
                  </a:lnTo>
                  <a:lnTo>
                    <a:pt x="31" y="99"/>
                  </a:lnTo>
                  <a:lnTo>
                    <a:pt x="31" y="99"/>
                  </a:lnTo>
                  <a:lnTo>
                    <a:pt x="31" y="106"/>
                  </a:lnTo>
                  <a:lnTo>
                    <a:pt x="25" y="99"/>
                  </a:lnTo>
                  <a:lnTo>
                    <a:pt x="12" y="87"/>
                  </a:lnTo>
                  <a:lnTo>
                    <a:pt x="12" y="81"/>
                  </a:lnTo>
                  <a:lnTo>
                    <a:pt x="6" y="68"/>
                  </a:lnTo>
                  <a:lnTo>
                    <a:pt x="6" y="62"/>
                  </a:lnTo>
                  <a:lnTo>
                    <a:pt x="0" y="56"/>
                  </a:lnTo>
                  <a:lnTo>
                    <a:pt x="6" y="50"/>
                  </a:lnTo>
                  <a:lnTo>
                    <a:pt x="6" y="43"/>
                  </a:lnTo>
                  <a:lnTo>
                    <a:pt x="6" y="31"/>
                  </a:lnTo>
                  <a:lnTo>
                    <a:pt x="12" y="25"/>
                  </a:lnTo>
                  <a:lnTo>
                    <a:pt x="12" y="18"/>
                  </a:lnTo>
                  <a:lnTo>
                    <a:pt x="18" y="12"/>
                  </a:lnTo>
                  <a:lnTo>
                    <a:pt x="18" y="6"/>
                  </a:lnTo>
                  <a:lnTo>
                    <a:pt x="25" y="6"/>
                  </a:lnTo>
                  <a:lnTo>
                    <a:pt x="25" y="0"/>
                  </a:lnTo>
                  <a:lnTo>
                    <a:pt x="25" y="0"/>
                  </a:lnTo>
                  <a:lnTo>
                    <a:pt x="25" y="6"/>
                  </a:lnTo>
                  <a:lnTo>
                    <a:pt x="18" y="12"/>
                  </a:lnTo>
                  <a:lnTo>
                    <a:pt x="18" y="25"/>
                  </a:lnTo>
                  <a:lnTo>
                    <a:pt x="18" y="31"/>
                  </a:lnTo>
                  <a:lnTo>
                    <a:pt x="18" y="37"/>
                  </a:lnTo>
                  <a:lnTo>
                    <a:pt x="18" y="43"/>
                  </a:lnTo>
                  <a:lnTo>
                    <a:pt x="25" y="43"/>
                  </a:lnTo>
                  <a:lnTo>
                    <a:pt x="25" y="50"/>
                  </a:lnTo>
                  <a:lnTo>
                    <a:pt x="25" y="50"/>
                  </a:lnTo>
                  <a:lnTo>
                    <a:pt x="25" y="56"/>
                  </a:lnTo>
                  <a:lnTo>
                    <a:pt x="31" y="56"/>
                  </a:lnTo>
                  <a:lnTo>
                    <a:pt x="31" y="62"/>
                  </a:lnTo>
                  <a:lnTo>
                    <a:pt x="37" y="62"/>
                  </a:lnTo>
                  <a:lnTo>
                    <a:pt x="37"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9" name="Freeform 37"/>
            <p:cNvSpPr>
              <a:spLocks/>
            </p:cNvSpPr>
            <p:nvPr/>
          </p:nvSpPr>
          <p:spPr bwMode="auto">
            <a:xfrm>
              <a:off x="1688" y="1721"/>
              <a:ext cx="63" cy="69"/>
            </a:xfrm>
            <a:custGeom>
              <a:avLst/>
              <a:gdLst/>
              <a:ahLst/>
              <a:cxnLst>
                <a:cxn ang="0">
                  <a:pos x="12" y="0"/>
                </a:cxn>
                <a:cxn ang="0">
                  <a:pos x="12" y="0"/>
                </a:cxn>
                <a:cxn ang="0">
                  <a:pos x="19" y="0"/>
                </a:cxn>
                <a:cxn ang="0">
                  <a:pos x="19" y="0"/>
                </a:cxn>
                <a:cxn ang="0">
                  <a:pos x="25" y="0"/>
                </a:cxn>
                <a:cxn ang="0">
                  <a:pos x="31" y="0"/>
                </a:cxn>
                <a:cxn ang="0">
                  <a:pos x="31" y="0"/>
                </a:cxn>
                <a:cxn ang="0">
                  <a:pos x="38" y="0"/>
                </a:cxn>
                <a:cxn ang="0">
                  <a:pos x="44" y="6"/>
                </a:cxn>
                <a:cxn ang="0">
                  <a:pos x="44" y="13"/>
                </a:cxn>
                <a:cxn ang="0">
                  <a:pos x="50" y="13"/>
                </a:cxn>
                <a:cxn ang="0">
                  <a:pos x="56" y="19"/>
                </a:cxn>
                <a:cxn ang="0">
                  <a:pos x="56" y="25"/>
                </a:cxn>
                <a:cxn ang="0">
                  <a:pos x="63" y="31"/>
                </a:cxn>
                <a:cxn ang="0">
                  <a:pos x="63" y="38"/>
                </a:cxn>
                <a:cxn ang="0">
                  <a:pos x="63" y="44"/>
                </a:cxn>
                <a:cxn ang="0">
                  <a:pos x="63" y="50"/>
                </a:cxn>
                <a:cxn ang="0">
                  <a:pos x="63" y="56"/>
                </a:cxn>
                <a:cxn ang="0">
                  <a:pos x="63" y="56"/>
                </a:cxn>
                <a:cxn ang="0">
                  <a:pos x="56" y="63"/>
                </a:cxn>
                <a:cxn ang="0">
                  <a:pos x="50" y="63"/>
                </a:cxn>
                <a:cxn ang="0">
                  <a:pos x="44" y="69"/>
                </a:cxn>
                <a:cxn ang="0">
                  <a:pos x="38" y="69"/>
                </a:cxn>
                <a:cxn ang="0">
                  <a:pos x="31" y="69"/>
                </a:cxn>
                <a:cxn ang="0">
                  <a:pos x="25" y="69"/>
                </a:cxn>
                <a:cxn ang="0">
                  <a:pos x="12" y="69"/>
                </a:cxn>
                <a:cxn ang="0">
                  <a:pos x="12" y="63"/>
                </a:cxn>
                <a:cxn ang="0">
                  <a:pos x="6" y="56"/>
                </a:cxn>
                <a:cxn ang="0">
                  <a:pos x="0" y="50"/>
                </a:cxn>
                <a:cxn ang="0">
                  <a:pos x="0" y="44"/>
                </a:cxn>
                <a:cxn ang="0">
                  <a:pos x="0" y="31"/>
                </a:cxn>
                <a:cxn ang="0">
                  <a:pos x="6" y="19"/>
                </a:cxn>
                <a:cxn ang="0">
                  <a:pos x="12" y="0"/>
                </a:cxn>
              </a:cxnLst>
              <a:rect l="0" t="0" r="r" b="b"/>
              <a:pathLst>
                <a:path w="63" h="69">
                  <a:moveTo>
                    <a:pt x="12" y="0"/>
                  </a:moveTo>
                  <a:lnTo>
                    <a:pt x="12" y="0"/>
                  </a:lnTo>
                  <a:lnTo>
                    <a:pt x="19" y="0"/>
                  </a:lnTo>
                  <a:lnTo>
                    <a:pt x="19" y="0"/>
                  </a:lnTo>
                  <a:lnTo>
                    <a:pt x="25" y="0"/>
                  </a:lnTo>
                  <a:lnTo>
                    <a:pt x="31" y="0"/>
                  </a:lnTo>
                  <a:lnTo>
                    <a:pt x="31" y="0"/>
                  </a:lnTo>
                  <a:lnTo>
                    <a:pt x="38" y="0"/>
                  </a:lnTo>
                  <a:lnTo>
                    <a:pt x="44" y="6"/>
                  </a:lnTo>
                  <a:lnTo>
                    <a:pt x="44" y="13"/>
                  </a:lnTo>
                  <a:lnTo>
                    <a:pt x="50" y="13"/>
                  </a:lnTo>
                  <a:lnTo>
                    <a:pt x="56" y="19"/>
                  </a:lnTo>
                  <a:lnTo>
                    <a:pt x="56" y="25"/>
                  </a:lnTo>
                  <a:lnTo>
                    <a:pt x="63" y="31"/>
                  </a:lnTo>
                  <a:lnTo>
                    <a:pt x="63" y="38"/>
                  </a:lnTo>
                  <a:lnTo>
                    <a:pt x="63" y="44"/>
                  </a:lnTo>
                  <a:lnTo>
                    <a:pt x="63" y="50"/>
                  </a:lnTo>
                  <a:lnTo>
                    <a:pt x="63" y="56"/>
                  </a:lnTo>
                  <a:lnTo>
                    <a:pt x="63" y="56"/>
                  </a:lnTo>
                  <a:lnTo>
                    <a:pt x="56" y="63"/>
                  </a:lnTo>
                  <a:lnTo>
                    <a:pt x="50" y="63"/>
                  </a:lnTo>
                  <a:lnTo>
                    <a:pt x="44" y="69"/>
                  </a:lnTo>
                  <a:lnTo>
                    <a:pt x="38" y="69"/>
                  </a:lnTo>
                  <a:lnTo>
                    <a:pt x="31" y="69"/>
                  </a:lnTo>
                  <a:lnTo>
                    <a:pt x="25" y="69"/>
                  </a:lnTo>
                  <a:lnTo>
                    <a:pt x="12" y="69"/>
                  </a:lnTo>
                  <a:lnTo>
                    <a:pt x="12" y="63"/>
                  </a:lnTo>
                  <a:lnTo>
                    <a:pt x="6" y="56"/>
                  </a:lnTo>
                  <a:lnTo>
                    <a:pt x="0" y="50"/>
                  </a:lnTo>
                  <a:lnTo>
                    <a:pt x="0" y="44"/>
                  </a:lnTo>
                  <a:lnTo>
                    <a:pt x="0" y="31"/>
                  </a:lnTo>
                  <a:lnTo>
                    <a:pt x="6" y="19"/>
                  </a:lnTo>
                  <a:lnTo>
                    <a:pt x="1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0" name="Freeform 38"/>
            <p:cNvSpPr>
              <a:spLocks/>
            </p:cNvSpPr>
            <p:nvPr/>
          </p:nvSpPr>
          <p:spPr bwMode="auto">
            <a:xfrm>
              <a:off x="2065" y="2108"/>
              <a:ext cx="57" cy="139"/>
            </a:xfrm>
            <a:custGeom>
              <a:avLst/>
              <a:gdLst/>
              <a:ahLst/>
              <a:cxnLst>
                <a:cxn ang="0">
                  <a:pos x="0" y="25"/>
                </a:cxn>
                <a:cxn ang="0">
                  <a:pos x="0" y="18"/>
                </a:cxn>
                <a:cxn ang="0">
                  <a:pos x="6" y="12"/>
                </a:cxn>
                <a:cxn ang="0">
                  <a:pos x="6" y="12"/>
                </a:cxn>
                <a:cxn ang="0">
                  <a:pos x="6" y="12"/>
                </a:cxn>
                <a:cxn ang="0">
                  <a:pos x="6" y="6"/>
                </a:cxn>
                <a:cxn ang="0">
                  <a:pos x="13" y="6"/>
                </a:cxn>
                <a:cxn ang="0">
                  <a:pos x="13" y="6"/>
                </a:cxn>
                <a:cxn ang="0">
                  <a:pos x="13" y="0"/>
                </a:cxn>
                <a:cxn ang="0">
                  <a:pos x="25" y="6"/>
                </a:cxn>
                <a:cxn ang="0">
                  <a:pos x="31" y="6"/>
                </a:cxn>
                <a:cxn ang="0">
                  <a:pos x="38" y="6"/>
                </a:cxn>
                <a:cxn ang="0">
                  <a:pos x="44" y="12"/>
                </a:cxn>
                <a:cxn ang="0">
                  <a:pos x="50" y="18"/>
                </a:cxn>
                <a:cxn ang="0">
                  <a:pos x="50" y="25"/>
                </a:cxn>
                <a:cxn ang="0">
                  <a:pos x="56" y="31"/>
                </a:cxn>
                <a:cxn ang="0">
                  <a:pos x="56" y="43"/>
                </a:cxn>
                <a:cxn ang="0">
                  <a:pos x="56" y="56"/>
                </a:cxn>
                <a:cxn ang="0">
                  <a:pos x="50" y="75"/>
                </a:cxn>
                <a:cxn ang="0">
                  <a:pos x="44" y="87"/>
                </a:cxn>
                <a:cxn ang="0">
                  <a:pos x="38" y="106"/>
                </a:cxn>
                <a:cxn ang="0">
                  <a:pos x="31" y="118"/>
                </a:cxn>
                <a:cxn ang="0">
                  <a:pos x="19" y="124"/>
                </a:cxn>
                <a:cxn ang="0">
                  <a:pos x="13" y="137"/>
                </a:cxn>
                <a:cxn ang="0">
                  <a:pos x="13" y="118"/>
                </a:cxn>
                <a:cxn ang="0">
                  <a:pos x="25" y="93"/>
                </a:cxn>
                <a:cxn ang="0">
                  <a:pos x="31" y="75"/>
                </a:cxn>
                <a:cxn ang="0">
                  <a:pos x="31" y="56"/>
                </a:cxn>
                <a:cxn ang="0">
                  <a:pos x="31" y="43"/>
                </a:cxn>
                <a:cxn ang="0">
                  <a:pos x="25" y="37"/>
                </a:cxn>
                <a:cxn ang="0">
                  <a:pos x="19" y="31"/>
                </a:cxn>
                <a:cxn ang="0">
                  <a:pos x="13" y="25"/>
                </a:cxn>
              </a:cxnLst>
              <a:rect l="0" t="0" r="r" b="b"/>
              <a:pathLst>
                <a:path w="56" h="137">
                  <a:moveTo>
                    <a:pt x="0" y="25"/>
                  </a:moveTo>
                  <a:lnTo>
                    <a:pt x="0" y="25"/>
                  </a:lnTo>
                  <a:lnTo>
                    <a:pt x="0" y="18"/>
                  </a:lnTo>
                  <a:lnTo>
                    <a:pt x="0" y="18"/>
                  </a:lnTo>
                  <a:lnTo>
                    <a:pt x="6" y="18"/>
                  </a:lnTo>
                  <a:lnTo>
                    <a:pt x="6" y="12"/>
                  </a:lnTo>
                  <a:lnTo>
                    <a:pt x="6" y="12"/>
                  </a:lnTo>
                  <a:lnTo>
                    <a:pt x="6" y="12"/>
                  </a:lnTo>
                  <a:lnTo>
                    <a:pt x="6" y="12"/>
                  </a:lnTo>
                  <a:lnTo>
                    <a:pt x="6" y="12"/>
                  </a:lnTo>
                  <a:lnTo>
                    <a:pt x="6" y="12"/>
                  </a:lnTo>
                  <a:lnTo>
                    <a:pt x="6" y="6"/>
                  </a:lnTo>
                  <a:lnTo>
                    <a:pt x="13" y="6"/>
                  </a:lnTo>
                  <a:lnTo>
                    <a:pt x="13" y="6"/>
                  </a:lnTo>
                  <a:lnTo>
                    <a:pt x="13" y="6"/>
                  </a:lnTo>
                  <a:lnTo>
                    <a:pt x="13" y="6"/>
                  </a:lnTo>
                  <a:lnTo>
                    <a:pt x="13" y="6"/>
                  </a:lnTo>
                  <a:lnTo>
                    <a:pt x="13" y="0"/>
                  </a:lnTo>
                  <a:lnTo>
                    <a:pt x="19" y="6"/>
                  </a:lnTo>
                  <a:lnTo>
                    <a:pt x="25" y="6"/>
                  </a:lnTo>
                  <a:lnTo>
                    <a:pt x="25" y="6"/>
                  </a:lnTo>
                  <a:lnTo>
                    <a:pt x="31" y="6"/>
                  </a:lnTo>
                  <a:lnTo>
                    <a:pt x="38" y="6"/>
                  </a:lnTo>
                  <a:lnTo>
                    <a:pt x="38" y="6"/>
                  </a:lnTo>
                  <a:lnTo>
                    <a:pt x="44" y="12"/>
                  </a:lnTo>
                  <a:lnTo>
                    <a:pt x="44" y="12"/>
                  </a:lnTo>
                  <a:lnTo>
                    <a:pt x="50" y="12"/>
                  </a:lnTo>
                  <a:lnTo>
                    <a:pt x="50" y="18"/>
                  </a:lnTo>
                  <a:lnTo>
                    <a:pt x="50" y="18"/>
                  </a:lnTo>
                  <a:lnTo>
                    <a:pt x="50" y="25"/>
                  </a:lnTo>
                  <a:lnTo>
                    <a:pt x="56" y="25"/>
                  </a:lnTo>
                  <a:lnTo>
                    <a:pt x="56" y="31"/>
                  </a:lnTo>
                  <a:lnTo>
                    <a:pt x="56" y="37"/>
                  </a:lnTo>
                  <a:lnTo>
                    <a:pt x="56" y="43"/>
                  </a:lnTo>
                  <a:lnTo>
                    <a:pt x="56" y="50"/>
                  </a:lnTo>
                  <a:lnTo>
                    <a:pt x="56" y="56"/>
                  </a:lnTo>
                  <a:lnTo>
                    <a:pt x="56" y="62"/>
                  </a:lnTo>
                  <a:lnTo>
                    <a:pt x="50" y="75"/>
                  </a:lnTo>
                  <a:lnTo>
                    <a:pt x="50" y="81"/>
                  </a:lnTo>
                  <a:lnTo>
                    <a:pt x="44" y="87"/>
                  </a:lnTo>
                  <a:lnTo>
                    <a:pt x="44" y="99"/>
                  </a:lnTo>
                  <a:lnTo>
                    <a:pt x="38" y="106"/>
                  </a:lnTo>
                  <a:lnTo>
                    <a:pt x="38" y="112"/>
                  </a:lnTo>
                  <a:lnTo>
                    <a:pt x="31" y="118"/>
                  </a:lnTo>
                  <a:lnTo>
                    <a:pt x="25" y="124"/>
                  </a:lnTo>
                  <a:lnTo>
                    <a:pt x="19" y="124"/>
                  </a:lnTo>
                  <a:lnTo>
                    <a:pt x="19" y="131"/>
                  </a:lnTo>
                  <a:lnTo>
                    <a:pt x="13" y="137"/>
                  </a:lnTo>
                  <a:lnTo>
                    <a:pt x="13" y="137"/>
                  </a:lnTo>
                  <a:lnTo>
                    <a:pt x="13" y="118"/>
                  </a:lnTo>
                  <a:lnTo>
                    <a:pt x="19" y="106"/>
                  </a:lnTo>
                  <a:lnTo>
                    <a:pt x="25" y="93"/>
                  </a:lnTo>
                  <a:lnTo>
                    <a:pt x="25" y="81"/>
                  </a:lnTo>
                  <a:lnTo>
                    <a:pt x="31" y="75"/>
                  </a:lnTo>
                  <a:lnTo>
                    <a:pt x="31" y="62"/>
                  </a:lnTo>
                  <a:lnTo>
                    <a:pt x="31" y="56"/>
                  </a:lnTo>
                  <a:lnTo>
                    <a:pt x="31" y="50"/>
                  </a:lnTo>
                  <a:lnTo>
                    <a:pt x="31" y="43"/>
                  </a:lnTo>
                  <a:lnTo>
                    <a:pt x="31" y="37"/>
                  </a:lnTo>
                  <a:lnTo>
                    <a:pt x="25" y="37"/>
                  </a:lnTo>
                  <a:lnTo>
                    <a:pt x="25" y="31"/>
                  </a:lnTo>
                  <a:lnTo>
                    <a:pt x="19" y="31"/>
                  </a:lnTo>
                  <a:lnTo>
                    <a:pt x="13" y="25"/>
                  </a:lnTo>
                  <a:lnTo>
                    <a:pt x="13"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1" name="Freeform 39"/>
            <p:cNvSpPr>
              <a:spLocks/>
            </p:cNvSpPr>
            <p:nvPr/>
          </p:nvSpPr>
          <p:spPr bwMode="auto">
            <a:xfrm>
              <a:off x="1600" y="2357"/>
              <a:ext cx="100" cy="100"/>
            </a:xfrm>
            <a:custGeom>
              <a:avLst/>
              <a:gdLst/>
              <a:ahLst/>
              <a:cxnLst>
                <a:cxn ang="0">
                  <a:pos x="56" y="100"/>
                </a:cxn>
                <a:cxn ang="0">
                  <a:pos x="56" y="100"/>
                </a:cxn>
                <a:cxn ang="0">
                  <a:pos x="56" y="100"/>
                </a:cxn>
                <a:cxn ang="0">
                  <a:pos x="50" y="100"/>
                </a:cxn>
                <a:cxn ang="0">
                  <a:pos x="50" y="94"/>
                </a:cxn>
                <a:cxn ang="0">
                  <a:pos x="44" y="94"/>
                </a:cxn>
                <a:cxn ang="0">
                  <a:pos x="44" y="87"/>
                </a:cxn>
                <a:cxn ang="0">
                  <a:pos x="38" y="87"/>
                </a:cxn>
                <a:cxn ang="0">
                  <a:pos x="31" y="81"/>
                </a:cxn>
                <a:cxn ang="0">
                  <a:pos x="31" y="75"/>
                </a:cxn>
                <a:cxn ang="0">
                  <a:pos x="25" y="69"/>
                </a:cxn>
                <a:cxn ang="0">
                  <a:pos x="25" y="69"/>
                </a:cxn>
                <a:cxn ang="0">
                  <a:pos x="19" y="62"/>
                </a:cxn>
                <a:cxn ang="0">
                  <a:pos x="12" y="56"/>
                </a:cxn>
                <a:cxn ang="0">
                  <a:pos x="6" y="56"/>
                </a:cxn>
                <a:cxn ang="0">
                  <a:pos x="6" y="50"/>
                </a:cxn>
                <a:cxn ang="0">
                  <a:pos x="0" y="44"/>
                </a:cxn>
                <a:cxn ang="0">
                  <a:pos x="44" y="0"/>
                </a:cxn>
                <a:cxn ang="0">
                  <a:pos x="100" y="56"/>
                </a:cxn>
                <a:cxn ang="0">
                  <a:pos x="56" y="100"/>
                </a:cxn>
              </a:cxnLst>
              <a:rect l="0" t="0" r="r" b="b"/>
              <a:pathLst>
                <a:path w="100" h="100">
                  <a:moveTo>
                    <a:pt x="56" y="100"/>
                  </a:moveTo>
                  <a:lnTo>
                    <a:pt x="56" y="100"/>
                  </a:lnTo>
                  <a:lnTo>
                    <a:pt x="56" y="100"/>
                  </a:lnTo>
                  <a:lnTo>
                    <a:pt x="50" y="100"/>
                  </a:lnTo>
                  <a:lnTo>
                    <a:pt x="50" y="94"/>
                  </a:lnTo>
                  <a:lnTo>
                    <a:pt x="44" y="94"/>
                  </a:lnTo>
                  <a:lnTo>
                    <a:pt x="44" y="87"/>
                  </a:lnTo>
                  <a:lnTo>
                    <a:pt x="38" y="87"/>
                  </a:lnTo>
                  <a:lnTo>
                    <a:pt x="31" y="81"/>
                  </a:lnTo>
                  <a:lnTo>
                    <a:pt x="31" y="75"/>
                  </a:lnTo>
                  <a:lnTo>
                    <a:pt x="25" y="69"/>
                  </a:lnTo>
                  <a:lnTo>
                    <a:pt x="25" y="69"/>
                  </a:lnTo>
                  <a:lnTo>
                    <a:pt x="19" y="62"/>
                  </a:lnTo>
                  <a:lnTo>
                    <a:pt x="12" y="56"/>
                  </a:lnTo>
                  <a:lnTo>
                    <a:pt x="6" y="56"/>
                  </a:lnTo>
                  <a:lnTo>
                    <a:pt x="6" y="50"/>
                  </a:lnTo>
                  <a:lnTo>
                    <a:pt x="0" y="44"/>
                  </a:lnTo>
                  <a:lnTo>
                    <a:pt x="44" y="0"/>
                  </a:lnTo>
                  <a:lnTo>
                    <a:pt x="100" y="56"/>
                  </a:lnTo>
                  <a:lnTo>
                    <a:pt x="56"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2" name="Freeform 40"/>
            <p:cNvSpPr>
              <a:spLocks/>
            </p:cNvSpPr>
            <p:nvPr/>
          </p:nvSpPr>
          <p:spPr bwMode="auto">
            <a:xfrm>
              <a:off x="1700" y="2363"/>
              <a:ext cx="101" cy="102"/>
            </a:xfrm>
            <a:custGeom>
              <a:avLst/>
              <a:gdLst/>
              <a:ahLst/>
              <a:cxnLst>
                <a:cxn ang="0">
                  <a:pos x="57" y="100"/>
                </a:cxn>
                <a:cxn ang="0">
                  <a:pos x="57" y="100"/>
                </a:cxn>
                <a:cxn ang="0">
                  <a:pos x="57" y="100"/>
                </a:cxn>
                <a:cxn ang="0">
                  <a:pos x="51" y="100"/>
                </a:cxn>
                <a:cxn ang="0">
                  <a:pos x="51" y="94"/>
                </a:cxn>
                <a:cxn ang="0">
                  <a:pos x="44" y="94"/>
                </a:cxn>
                <a:cxn ang="0">
                  <a:pos x="44" y="94"/>
                </a:cxn>
                <a:cxn ang="0">
                  <a:pos x="38" y="88"/>
                </a:cxn>
                <a:cxn ang="0">
                  <a:pos x="32" y="88"/>
                </a:cxn>
                <a:cxn ang="0">
                  <a:pos x="32" y="81"/>
                </a:cxn>
                <a:cxn ang="0">
                  <a:pos x="26" y="75"/>
                </a:cxn>
                <a:cxn ang="0">
                  <a:pos x="19" y="75"/>
                </a:cxn>
                <a:cxn ang="0">
                  <a:pos x="13" y="69"/>
                </a:cxn>
                <a:cxn ang="0">
                  <a:pos x="7" y="63"/>
                </a:cxn>
                <a:cxn ang="0">
                  <a:pos x="7" y="56"/>
                </a:cxn>
                <a:cxn ang="0">
                  <a:pos x="0" y="56"/>
                </a:cxn>
                <a:cxn ang="0">
                  <a:pos x="0" y="50"/>
                </a:cxn>
                <a:cxn ang="0">
                  <a:pos x="38" y="0"/>
                </a:cxn>
                <a:cxn ang="0">
                  <a:pos x="101" y="50"/>
                </a:cxn>
                <a:cxn ang="0">
                  <a:pos x="57" y="100"/>
                </a:cxn>
              </a:cxnLst>
              <a:rect l="0" t="0" r="r" b="b"/>
              <a:pathLst>
                <a:path w="101" h="100">
                  <a:moveTo>
                    <a:pt x="57" y="100"/>
                  </a:moveTo>
                  <a:lnTo>
                    <a:pt x="57" y="100"/>
                  </a:lnTo>
                  <a:lnTo>
                    <a:pt x="57" y="100"/>
                  </a:lnTo>
                  <a:lnTo>
                    <a:pt x="51" y="100"/>
                  </a:lnTo>
                  <a:lnTo>
                    <a:pt x="51" y="94"/>
                  </a:lnTo>
                  <a:lnTo>
                    <a:pt x="44" y="94"/>
                  </a:lnTo>
                  <a:lnTo>
                    <a:pt x="44" y="94"/>
                  </a:lnTo>
                  <a:lnTo>
                    <a:pt x="38" y="88"/>
                  </a:lnTo>
                  <a:lnTo>
                    <a:pt x="32" y="88"/>
                  </a:lnTo>
                  <a:lnTo>
                    <a:pt x="32" y="81"/>
                  </a:lnTo>
                  <a:lnTo>
                    <a:pt x="26" y="75"/>
                  </a:lnTo>
                  <a:lnTo>
                    <a:pt x="19" y="75"/>
                  </a:lnTo>
                  <a:lnTo>
                    <a:pt x="13" y="69"/>
                  </a:lnTo>
                  <a:lnTo>
                    <a:pt x="7" y="63"/>
                  </a:lnTo>
                  <a:lnTo>
                    <a:pt x="7" y="56"/>
                  </a:lnTo>
                  <a:lnTo>
                    <a:pt x="0" y="56"/>
                  </a:lnTo>
                  <a:lnTo>
                    <a:pt x="0" y="50"/>
                  </a:lnTo>
                  <a:lnTo>
                    <a:pt x="38" y="0"/>
                  </a:lnTo>
                  <a:lnTo>
                    <a:pt x="101" y="50"/>
                  </a:lnTo>
                  <a:lnTo>
                    <a:pt x="57"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3" name="Freeform 41"/>
            <p:cNvSpPr>
              <a:spLocks/>
            </p:cNvSpPr>
            <p:nvPr/>
          </p:nvSpPr>
          <p:spPr bwMode="auto">
            <a:xfrm>
              <a:off x="2901" y="1191"/>
              <a:ext cx="666" cy="212"/>
            </a:xfrm>
            <a:custGeom>
              <a:avLst/>
              <a:gdLst/>
              <a:ahLst/>
              <a:cxnLst>
                <a:cxn ang="0">
                  <a:pos x="12" y="206"/>
                </a:cxn>
                <a:cxn ang="0">
                  <a:pos x="37" y="194"/>
                </a:cxn>
                <a:cxn ang="0">
                  <a:pos x="56" y="187"/>
                </a:cxn>
                <a:cxn ang="0">
                  <a:pos x="75" y="175"/>
                </a:cxn>
                <a:cxn ang="0">
                  <a:pos x="88" y="169"/>
                </a:cxn>
                <a:cxn ang="0">
                  <a:pos x="100" y="156"/>
                </a:cxn>
                <a:cxn ang="0">
                  <a:pos x="113" y="150"/>
                </a:cxn>
                <a:cxn ang="0">
                  <a:pos x="125" y="144"/>
                </a:cxn>
                <a:cxn ang="0">
                  <a:pos x="138" y="144"/>
                </a:cxn>
                <a:cxn ang="0">
                  <a:pos x="157" y="150"/>
                </a:cxn>
                <a:cxn ang="0">
                  <a:pos x="182" y="156"/>
                </a:cxn>
                <a:cxn ang="0">
                  <a:pos x="220" y="162"/>
                </a:cxn>
                <a:cxn ang="0">
                  <a:pos x="270" y="156"/>
                </a:cxn>
                <a:cxn ang="0">
                  <a:pos x="345" y="144"/>
                </a:cxn>
                <a:cxn ang="0">
                  <a:pos x="446" y="106"/>
                </a:cxn>
                <a:cxn ang="0">
                  <a:pos x="584" y="44"/>
                </a:cxn>
                <a:cxn ang="0">
                  <a:pos x="653" y="13"/>
                </a:cxn>
                <a:cxn ang="0">
                  <a:pos x="647" y="19"/>
                </a:cxn>
                <a:cxn ang="0">
                  <a:pos x="622" y="38"/>
                </a:cxn>
                <a:cxn ang="0">
                  <a:pos x="584" y="56"/>
                </a:cxn>
                <a:cxn ang="0">
                  <a:pos x="534" y="81"/>
                </a:cxn>
                <a:cxn ang="0">
                  <a:pos x="484" y="106"/>
                </a:cxn>
                <a:cxn ang="0">
                  <a:pos x="427" y="137"/>
                </a:cxn>
                <a:cxn ang="0">
                  <a:pos x="364" y="156"/>
                </a:cxn>
                <a:cxn ang="0">
                  <a:pos x="301" y="175"/>
                </a:cxn>
                <a:cxn ang="0">
                  <a:pos x="276" y="181"/>
                </a:cxn>
                <a:cxn ang="0">
                  <a:pos x="251" y="187"/>
                </a:cxn>
                <a:cxn ang="0">
                  <a:pos x="232" y="187"/>
                </a:cxn>
                <a:cxn ang="0">
                  <a:pos x="207" y="187"/>
                </a:cxn>
                <a:cxn ang="0">
                  <a:pos x="188" y="187"/>
                </a:cxn>
                <a:cxn ang="0">
                  <a:pos x="169" y="181"/>
                </a:cxn>
                <a:cxn ang="0">
                  <a:pos x="151" y="175"/>
                </a:cxn>
                <a:cxn ang="0">
                  <a:pos x="132" y="169"/>
                </a:cxn>
                <a:cxn ang="0">
                  <a:pos x="132" y="169"/>
                </a:cxn>
                <a:cxn ang="0">
                  <a:pos x="113" y="175"/>
                </a:cxn>
                <a:cxn ang="0">
                  <a:pos x="94" y="187"/>
                </a:cxn>
                <a:cxn ang="0">
                  <a:pos x="69" y="194"/>
                </a:cxn>
                <a:cxn ang="0">
                  <a:pos x="44" y="200"/>
                </a:cxn>
                <a:cxn ang="0">
                  <a:pos x="25" y="206"/>
                </a:cxn>
                <a:cxn ang="0">
                  <a:pos x="6" y="212"/>
                </a:cxn>
                <a:cxn ang="0">
                  <a:pos x="0" y="212"/>
                </a:cxn>
              </a:cxnLst>
              <a:rect l="0" t="0" r="r" b="b"/>
              <a:pathLst>
                <a:path w="666" h="212">
                  <a:moveTo>
                    <a:pt x="0" y="212"/>
                  </a:moveTo>
                  <a:lnTo>
                    <a:pt x="12" y="206"/>
                  </a:lnTo>
                  <a:lnTo>
                    <a:pt x="25" y="200"/>
                  </a:lnTo>
                  <a:lnTo>
                    <a:pt x="37" y="194"/>
                  </a:lnTo>
                  <a:lnTo>
                    <a:pt x="44" y="187"/>
                  </a:lnTo>
                  <a:lnTo>
                    <a:pt x="56" y="187"/>
                  </a:lnTo>
                  <a:lnTo>
                    <a:pt x="63" y="181"/>
                  </a:lnTo>
                  <a:lnTo>
                    <a:pt x="75" y="175"/>
                  </a:lnTo>
                  <a:lnTo>
                    <a:pt x="81" y="169"/>
                  </a:lnTo>
                  <a:lnTo>
                    <a:pt x="88" y="169"/>
                  </a:lnTo>
                  <a:lnTo>
                    <a:pt x="94" y="162"/>
                  </a:lnTo>
                  <a:lnTo>
                    <a:pt x="100" y="156"/>
                  </a:lnTo>
                  <a:lnTo>
                    <a:pt x="107" y="156"/>
                  </a:lnTo>
                  <a:lnTo>
                    <a:pt x="113" y="150"/>
                  </a:lnTo>
                  <a:lnTo>
                    <a:pt x="119" y="150"/>
                  </a:lnTo>
                  <a:lnTo>
                    <a:pt x="125" y="144"/>
                  </a:lnTo>
                  <a:lnTo>
                    <a:pt x="125" y="144"/>
                  </a:lnTo>
                  <a:lnTo>
                    <a:pt x="138" y="144"/>
                  </a:lnTo>
                  <a:lnTo>
                    <a:pt x="144" y="144"/>
                  </a:lnTo>
                  <a:lnTo>
                    <a:pt x="157" y="150"/>
                  </a:lnTo>
                  <a:lnTo>
                    <a:pt x="169" y="150"/>
                  </a:lnTo>
                  <a:lnTo>
                    <a:pt x="182" y="156"/>
                  </a:lnTo>
                  <a:lnTo>
                    <a:pt x="201" y="162"/>
                  </a:lnTo>
                  <a:lnTo>
                    <a:pt x="220" y="162"/>
                  </a:lnTo>
                  <a:lnTo>
                    <a:pt x="245" y="162"/>
                  </a:lnTo>
                  <a:lnTo>
                    <a:pt x="270" y="156"/>
                  </a:lnTo>
                  <a:lnTo>
                    <a:pt x="308" y="150"/>
                  </a:lnTo>
                  <a:lnTo>
                    <a:pt x="345" y="144"/>
                  </a:lnTo>
                  <a:lnTo>
                    <a:pt x="396" y="125"/>
                  </a:lnTo>
                  <a:lnTo>
                    <a:pt x="446" y="106"/>
                  </a:lnTo>
                  <a:lnTo>
                    <a:pt x="515" y="81"/>
                  </a:lnTo>
                  <a:lnTo>
                    <a:pt x="584" y="44"/>
                  </a:lnTo>
                  <a:lnTo>
                    <a:pt x="666" y="0"/>
                  </a:lnTo>
                  <a:lnTo>
                    <a:pt x="653" y="13"/>
                  </a:lnTo>
                  <a:lnTo>
                    <a:pt x="653" y="19"/>
                  </a:lnTo>
                  <a:lnTo>
                    <a:pt x="647" y="19"/>
                  </a:lnTo>
                  <a:lnTo>
                    <a:pt x="634" y="25"/>
                  </a:lnTo>
                  <a:lnTo>
                    <a:pt x="622" y="38"/>
                  </a:lnTo>
                  <a:lnTo>
                    <a:pt x="603" y="44"/>
                  </a:lnTo>
                  <a:lnTo>
                    <a:pt x="584" y="56"/>
                  </a:lnTo>
                  <a:lnTo>
                    <a:pt x="559" y="69"/>
                  </a:lnTo>
                  <a:lnTo>
                    <a:pt x="534" y="81"/>
                  </a:lnTo>
                  <a:lnTo>
                    <a:pt x="509" y="94"/>
                  </a:lnTo>
                  <a:lnTo>
                    <a:pt x="484" y="106"/>
                  </a:lnTo>
                  <a:lnTo>
                    <a:pt x="452" y="119"/>
                  </a:lnTo>
                  <a:lnTo>
                    <a:pt x="427" y="137"/>
                  </a:lnTo>
                  <a:lnTo>
                    <a:pt x="389" y="150"/>
                  </a:lnTo>
                  <a:lnTo>
                    <a:pt x="364" y="156"/>
                  </a:lnTo>
                  <a:lnTo>
                    <a:pt x="333" y="169"/>
                  </a:lnTo>
                  <a:lnTo>
                    <a:pt x="301" y="175"/>
                  </a:lnTo>
                  <a:lnTo>
                    <a:pt x="289" y="181"/>
                  </a:lnTo>
                  <a:lnTo>
                    <a:pt x="276" y="181"/>
                  </a:lnTo>
                  <a:lnTo>
                    <a:pt x="264" y="181"/>
                  </a:lnTo>
                  <a:lnTo>
                    <a:pt x="251" y="187"/>
                  </a:lnTo>
                  <a:lnTo>
                    <a:pt x="239" y="187"/>
                  </a:lnTo>
                  <a:lnTo>
                    <a:pt x="232" y="187"/>
                  </a:lnTo>
                  <a:lnTo>
                    <a:pt x="220" y="187"/>
                  </a:lnTo>
                  <a:lnTo>
                    <a:pt x="207" y="187"/>
                  </a:lnTo>
                  <a:lnTo>
                    <a:pt x="201" y="187"/>
                  </a:lnTo>
                  <a:lnTo>
                    <a:pt x="188" y="187"/>
                  </a:lnTo>
                  <a:lnTo>
                    <a:pt x="182" y="187"/>
                  </a:lnTo>
                  <a:lnTo>
                    <a:pt x="169" y="181"/>
                  </a:lnTo>
                  <a:lnTo>
                    <a:pt x="163" y="181"/>
                  </a:lnTo>
                  <a:lnTo>
                    <a:pt x="151" y="175"/>
                  </a:lnTo>
                  <a:lnTo>
                    <a:pt x="144" y="175"/>
                  </a:lnTo>
                  <a:lnTo>
                    <a:pt x="132" y="169"/>
                  </a:lnTo>
                  <a:lnTo>
                    <a:pt x="132" y="169"/>
                  </a:lnTo>
                  <a:lnTo>
                    <a:pt x="132" y="169"/>
                  </a:lnTo>
                  <a:lnTo>
                    <a:pt x="125" y="175"/>
                  </a:lnTo>
                  <a:lnTo>
                    <a:pt x="113" y="175"/>
                  </a:lnTo>
                  <a:lnTo>
                    <a:pt x="107" y="181"/>
                  </a:lnTo>
                  <a:lnTo>
                    <a:pt x="94" y="187"/>
                  </a:lnTo>
                  <a:lnTo>
                    <a:pt x="81" y="187"/>
                  </a:lnTo>
                  <a:lnTo>
                    <a:pt x="69" y="194"/>
                  </a:lnTo>
                  <a:lnTo>
                    <a:pt x="56" y="200"/>
                  </a:lnTo>
                  <a:lnTo>
                    <a:pt x="44" y="200"/>
                  </a:lnTo>
                  <a:lnTo>
                    <a:pt x="37" y="206"/>
                  </a:lnTo>
                  <a:lnTo>
                    <a:pt x="25" y="206"/>
                  </a:lnTo>
                  <a:lnTo>
                    <a:pt x="19" y="212"/>
                  </a:lnTo>
                  <a:lnTo>
                    <a:pt x="6" y="212"/>
                  </a:lnTo>
                  <a:lnTo>
                    <a:pt x="6" y="212"/>
                  </a:lnTo>
                  <a:lnTo>
                    <a:pt x="0" y="2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4" name="Freeform 42"/>
            <p:cNvSpPr>
              <a:spLocks/>
            </p:cNvSpPr>
            <p:nvPr/>
          </p:nvSpPr>
          <p:spPr bwMode="auto">
            <a:xfrm>
              <a:off x="2637" y="1141"/>
              <a:ext cx="203" cy="81"/>
            </a:xfrm>
            <a:custGeom>
              <a:avLst/>
              <a:gdLst/>
              <a:ahLst/>
              <a:cxnLst>
                <a:cxn ang="0">
                  <a:pos x="12" y="57"/>
                </a:cxn>
                <a:cxn ang="0">
                  <a:pos x="25" y="44"/>
                </a:cxn>
                <a:cxn ang="0">
                  <a:pos x="31" y="44"/>
                </a:cxn>
                <a:cxn ang="0">
                  <a:pos x="31" y="38"/>
                </a:cxn>
                <a:cxn ang="0">
                  <a:pos x="31" y="32"/>
                </a:cxn>
                <a:cxn ang="0">
                  <a:pos x="31" y="32"/>
                </a:cxn>
                <a:cxn ang="0">
                  <a:pos x="31" y="25"/>
                </a:cxn>
                <a:cxn ang="0">
                  <a:pos x="37" y="19"/>
                </a:cxn>
                <a:cxn ang="0">
                  <a:pos x="50" y="25"/>
                </a:cxn>
                <a:cxn ang="0">
                  <a:pos x="69" y="44"/>
                </a:cxn>
                <a:cxn ang="0">
                  <a:pos x="88" y="44"/>
                </a:cxn>
                <a:cxn ang="0">
                  <a:pos x="94" y="44"/>
                </a:cxn>
                <a:cxn ang="0">
                  <a:pos x="100" y="38"/>
                </a:cxn>
                <a:cxn ang="0">
                  <a:pos x="113" y="25"/>
                </a:cxn>
                <a:cxn ang="0">
                  <a:pos x="125" y="13"/>
                </a:cxn>
                <a:cxn ang="0">
                  <a:pos x="144" y="7"/>
                </a:cxn>
                <a:cxn ang="0">
                  <a:pos x="176" y="0"/>
                </a:cxn>
                <a:cxn ang="0">
                  <a:pos x="201" y="7"/>
                </a:cxn>
                <a:cxn ang="0">
                  <a:pos x="207" y="25"/>
                </a:cxn>
                <a:cxn ang="0">
                  <a:pos x="207" y="44"/>
                </a:cxn>
                <a:cxn ang="0">
                  <a:pos x="188" y="63"/>
                </a:cxn>
                <a:cxn ang="0">
                  <a:pos x="163" y="81"/>
                </a:cxn>
                <a:cxn ang="0">
                  <a:pos x="125" y="81"/>
                </a:cxn>
                <a:cxn ang="0">
                  <a:pos x="81" y="69"/>
                </a:cxn>
                <a:cxn ang="0">
                  <a:pos x="56" y="63"/>
                </a:cxn>
                <a:cxn ang="0">
                  <a:pos x="50" y="69"/>
                </a:cxn>
                <a:cxn ang="0">
                  <a:pos x="44" y="75"/>
                </a:cxn>
                <a:cxn ang="0">
                  <a:pos x="37" y="75"/>
                </a:cxn>
                <a:cxn ang="0">
                  <a:pos x="25" y="75"/>
                </a:cxn>
                <a:cxn ang="0">
                  <a:pos x="19" y="75"/>
                </a:cxn>
                <a:cxn ang="0">
                  <a:pos x="12" y="69"/>
                </a:cxn>
                <a:cxn ang="0">
                  <a:pos x="6" y="63"/>
                </a:cxn>
              </a:cxnLst>
              <a:rect l="0" t="0" r="r" b="b"/>
              <a:pathLst>
                <a:path w="207" h="81">
                  <a:moveTo>
                    <a:pt x="0" y="57"/>
                  </a:moveTo>
                  <a:lnTo>
                    <a:pt x="12" y="57"/>
                  </a:lnTo>
                  <a:lnTo>
                    <a:pt x="19" y="50"/>
                  </a:lnTo>
                  <a:lnTo>
                    <a:pt x="25" y="44"/>
                  </a:lnTo>
                  <a:lnTo>
                    <a:pt x="25" y="44"/>
                  </a:lnTo>
                  <a:lnTo>
                    <a:pt x="31" y="44"/>
                  </a:lnTo>
                  <a:lnTo>
                    <a:pt x="31" y="44"/>
                  </a:lnTo>
                  <a:lnTo>
                    <a:pt x="31" y="38"/>
                  </a:lnTo>
                  <a:lnTo>
                    <a:pt x="31" y="38"/>
                  </a:lnTo>
                  <a:lnTo>
                    <a:pt x="31" y="32"/>
                  </a:lnTo>
                  <a:lnTo>
                    <a:pt x="31" y="32"/>
                  </a:lnTo>
                  <a:lnTo>
                    <a:pt x="31" y="32"/>
                  </a:lnTo>
                  <a:lnTo>
                    <a:pt x="31" y="25"/>
                  </a:lnTo>
                  <a:lnTo>
                    <a:pt x="31" y="25"/>
                  </a:lnTo>
                  <a:lnTo>
                    <a:pt x="31" y="25"/>
                  </a:lnTo>
                  <a:lnTo>
                    <a:pt x="37" y="19"/>
                  </a:lnTo>
                  <a:lnTo>
                    <a:pt x="44" y="19"/>
                  </a:lnTo>
                  <a:lnTo>
                    <a:pt x="50" y="25"/>
                  </a:lnTo>
                  <a:lnTo>
                    <a:pt x="63" y="38"/>
                  </a:lnTo>
                  <a:lnTo>
                    <a:pt x="69" y="44"/>
                  </a:lnTo>
                  <a:lnTo>
                    <a:pt x="81" y="44"/>
                  </a:lnTo>
                  <a:lnTo>
                    <a:pt x="88" y="44"/>
                  </a:lnTo>
                  <a:lnTo>
                    <a:pt x="88" y="44"/>
                  </a:lnTo>
                  <a:lnTo>
                    <a:pt x="94" y="44"/>
                  </a:lnTo>
                  <a:lnTo>
                    <a:pt x="94" y="38"/>
                  </a:lnTo>
                  <a:lnTo>
                    <a:pt x="100" y="38"/>
                  </a:lnTo>
                  <a:lnTo>
                    <a:pt x="107" y="32"/>
                  </a:lnTo>
                  <a:lnTo>
                    <a:pt x="113" y="25"/>
                  </a:lnTo>
                  <a:lnTo>
                    <a:pt x="119" y="19"/>
                  </a:lnTo>
                  <a:lnTo>
                    <a:pt x="125" y="13"/>
                  </a:lnTo>
                  <a:lnTo>
                    <a:pt x="132" y="7"/>
                  </a:lnTo>
                  <a:lnTo>
                    <a:pt x="144" y="7"/>
                  </a:lnTo>
                  <a:lnTo>
                    <a:pt x="157" y="0"/>
                  </a:lnTo>
                  <a:lnTo>
                    <a:pt x="176" y="0"/>
                  </a:lnTo>
                  <a:lnTo>
                    <a:pt x="195" y="0"/>
                  </a:lnTo>
                  <a:lnTo>
                    <a:pt x="201" y="7"/>
                  </a:lnTo>
                  <a:lnTo>
                    <a:pt x="207" y="13"/>
                  </a:lnTo>
                  <a:lnTo>
                    <a:pt x="207" y="25"/>
                  </a:lnTo>
                  <a:lnTo>
                    <a:pt x="207" y="38"/>
                  </a:lnTo>
                  <a:lnTo>
                    <a:pt x="207" y="44"/>
                  </a:lnTo>
                  <a:lnTo>
                    <a:pt x="195" y="57"/>
                  </a:lnTo>
                  <a:lnTo>
                    <a:pt x="188" y="63"/>
                  </a:lnTo>
                  <a:lnTo>
                    <a:pt x="176" y="75"/>
                  </a:lnTo>
                  <a:lnTo>
                    <a:pt x="163" y="81"/>
                  </a:lnTo>
                  <a:lnTo>
                    <a:pt x="144" y="81"/>
                  </a:lnTo>
                  <a:lnTo>
                    <a:pt x="125" y="81"/>
                  </a:lnTo>
                  <a:lnTo>
                    <a:pt x="107" y="81"/>
                  </a:lnTo>
                  <a:lnTo>
                    <a:pt x="81" y="69"/>
                  </a:lnTo>
                  <a:lnTo>
                    <a:pt x="63" y="57"/>
                  </a:lnTo>
                  <a:lnTo>
                    <a:pt x="56" y="63"/>
                  </a:lnTo>
                  <a:lnTo>
                    <a:pt x="50" y="69"/>
                  </a:lnTo>
                  <a:lnTo>
                    <a:pt x="50" y="69"/>
                  </a:lnTo>
                  <a:lnTo>
                    <a:pt x="44" y="75"/>
                  </a:lnTo>
                  <a:lnTo>
                    <a:pt x="44" y="75"/>
                  </a:lnTo>
                  <a:lnTo>
                    <a:pt x="37" y="75"/>
                  </a:lnTo>
                  <a:lnTo>
                    <a:pt x="37" y="75"/>
                  </a:lnTo>
                  <a:lnTo>
                    <a:pt x="31" y="75"/>
                  </a:lnTo>
                  <a:lnTo>
                    <a:pt x="25" y="75"/>
                  </a:lnTo>
                  <a:lnTo>
                    <a:pt x="25" y="75"/>
                  </a:lnTo>
                  <a:lnTo>
                    <a:pt x="19" y="75"/>
                  </a:lnTo>
                  <a:lnTo>
                    <a:pt x="19" y="69"/>
                  </a:lnTo>
                  <a:lnTo>
                    <a:pt x="12" y="69"/>
                  </a:lnTo>
                  <a:lnTo>
                    <a:pt x="6" y="63"/>
                  </a:lnTo>
                  <a:lnTo>
                    <a:pt x="6" y="63"/>
                  </a:lnTo>
                  <a:lnTo>
                    <a:pt x="0" y="5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5" name="Freeform 43"/>
            <p:cNvSpPr>
              <a:spLocks/>
            </p:cNvSpPr>
            <p:nvPr/>
          </p:nvSpPr>
          <p:spPr bwMode="auto">
            <a:xfrm>
              <a:off x="2222" y="2002"/>
              <a:ext cx="126" cy="118"/>
            </a:xfrm>
            <a:custGeom>
              <a:avLst/>
              <a:gdLst/>
              <a:ahLst/>
              <a:cxnLst>
                <a:cxn ang="0">
                  <a:pos x="126" y="50"/>
                </a:cxn>
                <a:cxn ang="0">
                  <a:pos x="119" y="62"/>
                </a:cxn>
                <a:cxn ang="0">
                  <a:pos x="107" y="75"/>
                </a:cxn>
                <a:cxn ang="0">
                  <a:pos x="94" y="93"/>
                </a:cxn>
                <a:cxn ang="0">
                  <a:pos x="69" y="106"/>
                </a:cxn>
                <a:cxn ang="0">
                  <a:pos x="50" y="112"/>
                </a:cxn>
                <a:cxn ang="0">
                  <a:pos x="25" y="118"/>
                </a:cxn>
                <a:cxn ang="0">
                  <a:pos x="13" y="112"/>
                </a:cxn>
                <a:cxn ang="0">
                  <a:pos x="6" y="106"/>
                </a:cxn>
                <a:cxn ang="0">
                  <a:pos x="13" y="87"/>
                </a:cxn>
                <a:cxn ang="0">
                  <a:pos x="19" y="68"/>
                </a:cxn>
                <a:cxn ang="0">
                  <a:pos x="25" y="50"/>
                </a:cxn>
                <a:cxn ang="0">
                  <a:pos x="31" y="37"/>
                </a:cxn>
                <a:cxn ang="0">
                  <a:pos x="38" y="25"/>
                </a:cxn>
                <a:cxn ang="0">
                  <a:pos x="31" y="18"/>
                </a:cxn>
                <a:cxn ang="0">
                  <a:pos x="13" y="25"/>
                </a:cxn>
                <a:cxn ang="0">
                  <a:pos x="6" y="18"/>
                </a:cxn>
                <a:cxn ang="0">
                  <a:pos x="13" y="6"/>
                </a:cxn>
                <a:cxn ang="0">
                  <a:pos x="25" y="0"/>
                </a:cxn>
                <a:cxn ang="0">
                  <a:pos x="38" y="0"/>
                </a:cxn>
                <a:cxn ang="0">
                  <a:pos x="44" y="6"/>
                </a:cxn>
                <a:cxn ang="0">
                  <a:pos x="57" y="12"/>
                </a:cxn>
                <a:cxn ang="0">
                  <a:pos x="57" y="18"/>
                </a:cxn>
                <a:cxn ang="0">
                  <a:pos x="57" y="31"/>
                </a:cxn>
                <a:cxn ang="0">
                  <a:pos x="44" y="56"/>
                </a:cxn>
                <a:cxn ang="0">
                  <a:pos x="25" y="87"/>
                </a:cxn>
                <a:cxn ang="0">
                  <a:pos x="25" y="99"/>
                </a:cxn>
                <a:cxn ang="0">
                  <a:pos x="38" y="99"/>
                </a:cxn>
                <a:cxn ang="0">
                  <a:pos x="57" y="87"/>
                </a:cxn>
                <a:cxn ang="0">
                  <a:pos x="82" y="75"/>
                </a:cxn>
                <a:cxn ang="0">
                  <a:pos x="107" y="56"/>
                </a:cxn>
                <a:cxn ang="0">
                  <a:pos x="119" y="50"/>
                </a:cxn>
              </a:cxnLst>
              <a:rect l="0" t="0" r="r" b="b"/>
              <a:pathLst>
                <a:path w="126" h="118">
                  <a:moveTo>
                    <a:pt x="119" y="50"/>
                  </a:moveTo>
                  <a:lnTo>
                    <a:pt x="126" y="50"/>
                  </a:lnTo>
                  <a:lnTo>
                    <a:pt x="126" y="56"/>
                  </a:lnTo>
                  <a:lnTo>
                    <a:pt x="119" y="62"/>
                  </a:lnTo>
                  <a:lnTo>
                    <a:pt x="113" y="68"/>
                  </a:lnTo>
                  <a:lnTo>
                    <a:pt x="107" y="75"/>
                  </a:lnTo>
                  <a:lnTo>
                    <a:pt x="101" y="81"/>
                  </a:lnTo>
                  <a:lnTo>
                    <a:pt x="94" y="93"/>
                  </a:lnTo>
                  <a:lnTo>
                    <a:pt x="82" y="99"/>
                  </a:lnTo>
                  <a:lnTo>
                    <a:pt x="69" y="106"/>
                  </a:lnTo>
                  <a:lnTo>
                    <a:pt x="57" y="106"/>
                  </a:lnTo>
                  <a:lnTo>
                    <a:pt x="50" y="112"/>
                  </a:lnTo>
                  <a:lnTo>
                    <a:pt x="38" y="118"/>
                  </a:lnTo>
                  <a:lnTo>
                    <a:pt x="25" y="118"/>
                  </a:lnTo>
                  <a:lnTo>
                    <a:pt x="19" y="118"/>
                  </a:lnTo>
                  <a:lnTo>
                    <a:pt x="13" y="112"/>
                  </a:lnTo>
                  <a:lnTo>
                    <a:pt x="6" y="112"/>
                  </a:lnTo>
                  <a:lnTo>
                    <a:pt x="6" y="106"/>
                  </a:lnTo>
                  <a:lnTo>
                    <a:pt x="6" y="93"/>
                  </a:lnTo>
                  <a:lnTo>
                    <a:pt x="13" y="87"/>
                  </a:lnTo>
                  <a:lnTo>
                    <a:pt x="13" y="75"/>
                  </a:lnTo>
                  <a:lnTo>
                    <a:pt x="19" y="68"/>
                  </a:lnTo>
                  <a:lnTo>
                    <a:pt x="25" y="56"/>
                  </a:lnTo>
                  <a:lnTo>
                    <a:pt x="25" y="50"/>
                  </a:lnTo>
                  <a:lnTo>
                    <a:pt x="31" y="43"/>
                  </a:lnTo>
                  <a:lnTo>
                    <a:pt x="31" y="37"/>
                  </a:lnTo>
                  <a:lnTo>
                    <a:pt x="38" y="31"/>
                  </a:lnTo>
                  <a:lnTo>
                    <a:pt x="38" y="25"/>
                  </a:lnTo>
                  <a:lnTo>
                    <a:pt x="31" y="25"/>
                  </a:lnTo>
                  <a:lnTo>
                    <a:pt x="31" y="18"/>
                  </a:lnTo>
                  <a:lnTo>
                    <a:pt x="25" y="18"/>
                  </a:lnTo>
                  <a:lnTo>
                    <a:pt x="13" y="25"/>
                  </a:lnTo>
                  <a:lnTo>
                    <a:pt x="0" y="25"/>
                  </a:lnTo>
                  <a:lnTo>
                    <a:pt x="6" y="18"/>
                  </a:lnTo>
                  <a:lnTo>
                    <a:pt x="6" y="12"/>
                  </a:lnTo>
                  <a:lnTo>
                    <a:pt x="13" y="6"/>
                  </a:lnTo>
                  <a:lnTo>
                    <a:pt x="19" y="6"/>
                  </a:lnTo>
                  <a:lnTo>
                    <a:pt x="25" y="0"/>
                  </a:lnTo>
                  <a:lnTo>
                    <a:pt x="31" y="0"/>
                  </a:lnTo>
                  <a:lnTo>
                    <a:pt x="38" y="0"/>
                  </a:lnTo>
                  <a:lnTo>
                    <a:pt x="38" y="0"/>
                  </a:lnTo>
                  <a:lnTo>
                    <a:pt x="44" y="6"/>
                  </a:lnTo>
                  <a:lnTo>
                    <a:pt x="50" y="6"/>
                  </a:lnTo>
                  <a:lnTo>
                    <a:pt x="57" y="12"/>
                  </a:lnTo>
                  <a:lnTo>
                    <a:pt x="57" y="12"/>
                  </a:lnTo>
                  <a:lnTo>
                    <a:pt x="57" y="18"/>
                  </a:lnTo>
                  <a:lnTo>
                    <a:pt x="57" y="25"/>
                  </a:lnTo>
                  <a:lnTo>
                    <a:pt x="57" y="31"/>
                  </a:lnTo>
                  <a:lnTo>
                    <a:pt x="57" y="31"/>
                  </a:lnTo>
                  <a:lnTo>
                    <a:pt x="44" y="56"/>
                  </a:lnTo>
                  <a:lnTo>
                    <a:pt x="31" y="75"/>
                  </a:lnTo>
                  <a:lnTo>
                    <a:pt x="25" y="87"/>
                  </a:lnTo>
                  <a:lnTo>
                    <a:pt x="19" y="93"/>
                  </a:lnTo>
                  <a:lnTo>
                    <a:pt x="25" y="99"/>
                  </a:lnTo>
                  <a:lnTo>
                    <a:pt x="31" y="99"/>
                  </a:lnTo>
                  <a:lnTo>
                    <a:pt x="38" y="99"/>
                  </a:lnTo>
                  <a:lnTo>
                    <a:pt x="50" y="93"/>
                  </a:lnTo>
                  <a:lnTo>
                    <a:pt x="57" y="87"/>
                  </a:lnTo>
                  <a:lnTo>
                    <a:pt x="69" y="81"/>
                  </a:lnTo>
                  <a:lnTo>
                    <a:pt x="82" y="75"/>
                  </a:lnTo>
                  <a:lnTo>
                    <a:pt x="94" y="62"/>
                  </a:lnTo>
                  <a:lnTo>
                    <a:pt x="107" y="56"/>
                  </a:lnTo>
                  <a:lnTo>
                    <a:pt x="113" y="56"/>
                  </a:lnTo>
                  <a:lnTo>
                    <a:pt x="119" y="50"/>
                  </a:lnTo>
                  <a:lnTo>
                    <a:pt x="119"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6" name="Freeform 44"/>
            <p:cNvSpPr>
              <a:spLocks/>
            </p:cNvSpPr>
            <p:nvPr/>
          </p:nvSpPr>
          <p:spPr bwMode="auto">
            <a:xfrm>
              <a:off x="3950" y="1123"/>
              <a:ext cx="219" cy="81"/>
            </a:xfrm>
            <a:custGeom>
              <a:avLst/>
              <a:gdLst/>
              <a:ahLst/>
              <a:cxnLst>
                <a:cxn ang="0">
                  <a:pos x="13" y="50"/>
                </a:cxn>
                <a:cxn ang="0">
                  <a:pos x="25" y="43"/>
                </a:cxn>
                <a:cxn ang="0">
                  <a:pos x="32" y="43"/>
                </a:cxn>
                <a:cxn ang="0">
                  <a:pos x="32" y="37"/>
                </a:cxn>
                <a:cxn ang="0">
                  <a:pos x="32" y="31"/>
                </a:cxn>
                <a:cxn ang="0">
                  <a:pos x="32" y="25"/>
                </a:cxn>
                <a:cxn ang="0">
                  <a:pos x="32" y="25"/>
                </a:cxn>
                <a:cxn ang="0">
                  <a:pos x="38" y="18"/>
                </a:cxn>
                <a:cxn ang="0">
                  <a:pos x="57" y="25"/>
                </a:cxn>
                <a:cxn ang="0">
                  <a:pos x="76" y="37"/>
                </a:cxn>
                <a:cxn ang="0">
                  <a:pos x="88" y="43"/>
                </a:cxn>
                <a:cxn ang="0">
                  <a:pos x="94" y="37"/>
                </a:cxn>
                <a:cxn ang="0">
                  <a:pos x="101" y="31"/>
                </a:cxn>
                <a:cxn ang="0">
                  <a:pos x="113" y="18"/>
                </a:cxn>
                <a:cxn ang="0">
                  <a:pos x="126" y="12"/>
                </a:cxn>
                <a:cxn ang="0">
                  <a:pos x="151" y="6"/>
                </a:cxn>
                <a:cxn ang="0">
                  <a:pos x="182" y="0"/>
                </a:cxn>
                <a:cxn ang="0">
                  <a:pos x="208" y="6"/>
                </a:cxn>
                <a:cxn ang="0">
                  <a:pos x="214" y="18"/>
                </a:cxn>
                <a:cxn ang="0">
                  <a:pos x="208" y="43"/>
                </a:cxn>
                <a:cxn ang="0">
                  <a:pos x="189" y="62"/>
                </a:cxn>
                <a:cxn ang="0">
                  <a:pos x="164" y="75"/>
                </a:cxn>
                <a:cxn ang="0">
                  <a:pos x="126" y="81"/>
                </a:cxn>
                <a:cxn ang="0">
                  <a:pos x="88" y="68"/>
                </a:cxn>
                <a:cxn ang="0">
                  <a:pos x="57" y="62"/>
                </a:cxn>
                <a:cxn ang="0">
                  <a:pos x="50" y="68"/>
                </a:cxn>
                <a:cxn ang="0">
                  <a:pos x="44" y="68"/>
                </a:cxn>
                <a:cxn ang="0">
                  <a:pos x="38" y="75"/>
                </a:cxn>
                <a:cxn ang="0">
                  <a:pos x="32" y="75"/>
                </a:cxn>
                <a:cxn ang="0">
                  <a:pos x="19" y="68"/>
                </a:cxn>
                <a:cxn ang="0">
                  <a:pos x="13" y="62"/>
                </a:cxn>
                <a:cxn ang="0">
                  <a:pos x="6" y="62"/>
                </a:cxn>
              </a:cxnLst>
              <a:rect l="0" t="0" r="r" b="b"/>
              <a:pathLst>
                <a:path w="214" h="81">
                  <a:moveTo>
                    <a:pt x="0" y="56"/>
                  </a:moveTo>
                  <a:lnTo>
                    <a:pt x="13" y="50"/>
                  </a:lnTo>
                  <a:lnTo>
                    <a:pt x="19" y="50"/>
                  </a:lnTo>
                  <a:lnTo>
                    <a:pt x="25" y="43"/>
                  </a:lnTo>
                  <a:lnTo>
                    <a:pt x="25" y="43"/>
                  </a:lnTo>
                  <a:lnTo>
                    <a:pt x="32" y="43"/>
                  </a:lnTo>
                  <a:lnTo>
                    <a:pt x="32" y="37"/>
                  </a:lnTo>
                  <a:lnTo>
                    <a:pt x="32" y="37"/>
                  </a:lnTo>
                  <a:lnTo>
                    <a:pt x="32" y="31"/>
                  </a:lnTo>
                  <a:lnTo>
                    <a:pt x="32" y="31"/>
                  </a:lnTo>
                  <a:lnTo>
                    <a:pt x="32" y="31"/>
                  </a:lnTo>
                  <a:lnTo>
                    <a:pt x="32" y="25"/>
                  </a:lnTo>
                  <a:lnTo>
                    <a:pt x="32" y="25"/>
                  </a:lnTo>
                  <a:lnTo>
                    <a:pt x="32" y="25"/>
                  </a:lnTo>
                  <a:lnTo>
                    <a:pt x="32" y="18"/>
                  </a:lnTo>
                  <a:lnTo>
                    <a:pt x="38" y="18"/>
                  </a:lnTo>
                  <a:lnTo>
                    <a:pt x="44" y="12"/>
                  </a:lnTo>
                  <a:lnTo>
                    <a:pt x="57" y="25"/>
                  </a:lnTo>
                  <a:lnTo>
                    <a:pt x="63" y="31"/>
                  </a:lnTo>
                  <a:lnTo>
                    <a:pt x="76" y="37"/>
                  </a:lnTo>
                  <a:lnTo>
                    <a:pt x="82" y="37"/>
                  </a:lnTo>
                  <a:lnTo>
                    <a:pt x="88" y="43"/>
                  </a:lnTo>
                  <a:lnTo>
                    <a:pt x="88" y="43"/>
                  </a:lnTo>
                  <a:lnTo>
                    <a:pt x="94" y="37"/>
                  </a:lnTo>
                  <a:lnTo>
                    <a:pt x="101" y="37"/>
                  </a:lnTo>
                  <a:lnTo>
                    <a:pt x="101" y="31"/>
                  </a:lnTo>
                  <a:lnTo>
                    <a:pt x="107" y="25"/>
                  </a:lnTo>
                  <a:lnTo>
                    <a:pt x="113" y="18"/>
                  </a:lnTo>
                  <a:lnTo>
                    <a:pt x="120" y="18"/>
                  </a:lnTo>
                  <a:lnTo>
                    <a:pt x="126" y="12"/>
                  </a:lnTo>
                  <a:lnTo>
                    <a:pt x="138" y="6"/>
                  </a:lnTo>
                  <a:lnTo>
                    <a:pt x="151" y="6"/>
                  </a:lnTo>
                  <a:lnTo>
                    <a:pt x="164" y="0"/>
                  </a:lnTo>
                  <a:lnTo>
                    <a:pt x="182" y="0"/>
                  </a:lnTo>
                  <a:lnTo>
                    <a:pt x="195" y="0"/>
                  </a:lnTo>
                  <a:lnTo>
                    <a:pt x="208" y="6"/>
                  </a:lnTo>
                  <a:lnTo>
                    <a:pt x="208" y="12"/>
                  </a:lnTo>
                  <a:lnTo>
                    <a:pt x="214" y="18"/>
                  </a:lnTo>
                  <a:lnTo>
                    <a:pt x="214" y="31"/>
                  </a:lnTo>
                  <a:lnTo>
                    <a:pt x="208" y="43"/>
                  </a:lnTo>
                  <a:lnTo>
                    <a:pt x="201" y="56"/>
                  </a:lnTo>
                  <a:lnTo>
                    <a:pt x="189" y="62"/>
                  </a:lnTo>
                  <a:lnTo>
                    <a:pt x="176" y="68"/>
                  </a:lnTo>
                  <a:lnTo>
                    <a:pt x="164" y="75"/>
                  </a:lnTo>
                  <a:lnTo>
                    <a:pt x="145" y="81"/>
                  </a:lnTo>
                  <a:lnTo>
                    <a:pt x="126" y="81"/>
                  </a:lnTo>
                  <a:lnTo>
                    <a:pt x="107" y="75"/>
                  </a:lnTo>
                  <a:lnTo>
                    <a:pt x="88" y="68"/>
                  </a:lnTo>
                  <a:lnTo>
                    <a:pt x="63" y="56"/>
                  </a:lnTo>
                  <a:lnTo>
                    <a:pt x="57" y="62"/>
                  </a:lnTo>
                  <a:lnTo>
                    <a:pt x="50" y="62"/>
                  </a:lnTo>
                  <a:lnTo>
                    <a:pt x="50" y="68"/>
                  </a:lnTo>
                  <a:lnTo>
                    <a:pt x="44" y="68"/>
                  </a:lnTo>
                  <a:lnTo>
                    <a:pt x="44" y="68"/>
                  </a:lnTo>
                  <a:lnTo>
                    <a:pt x="38" y="75"/>
                  </a:lnTo>
                  <a:lnTo>
                    <a:pt x="38" y="75"/>
                  </a:lnTo>
                  <a:lnTo>
                    <a:pt x="32" y="75"/>
                  </a:lnTo>
                  <a:lnTo>
                    <a:pt x="32" y="75"/>
                  </a:lnTo>
                  <a:lnTo>
                    <a:pt x="25" y="68"/>
                  </a:lnTo>
                  <a:lnTo>
                    <a:pt x="19" y="68"/>
                  </a:lnTo>
                  <a:lnTo>
                    <a:pt x="19" y="68"/>
                  </a:lnTo>
                  <a:lnTo>
                    <a:pt x="13" y="62"/>
                  </a:lnTo>
                  <a:lnTo>
                    <a:pt x="6" y="62"/>
                  </a:lnTo>
                  <a:lnTo>
                    <a:pt x="6" y="62"/>
                  </a:lnTo>
                  <a:lnTo>
                    <a:pt x="0"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7" name="Freeform 45"/>
            <p:cNvSpPr>
              <a:spLocks/>
            </p:cNvSpPr>
            <p:nvPr/>
          </p:nvSpPr>
          <p:spPr bwMode="auto">
            <a:xfrm>
              <a:off x="4629" y="1104"/>
              <a:ext cx="219" cy="87"/>
            </a:xfrm>
            <a:custGeom>
              <a:avLst/>
              <a:gdLst/>
              <a:ahLst/>
              <a:cxnLst>
                <a:cxn ang="0">
                  <a:pos x="12" y="56"/>
                </a:cxn>
                <a:cxn ang="0">
                  <a:pos x="25" y="50"/>
                </a:cxn>
                <a:cxn ang="0">
                  <a:pos x="31" y="44"/>
                </a:cxn>
                <a:cxn ang="0">
                  <a:pos x="31" y="37"/>
                </a:cxn>
                <a:cxn ang="0">
                  <a:pos x="31" y="31"/>
                </a:cxn>
                <a:cxn ang="0">
                  <a:pos x="31" y="31"/>
                </a:cxn>
                <a:cxn ang="0">
                  <a:pos x="31" y="25"/>
                </a:cxn>
                <a:cxn ang="0">
                  <a:pos x="38" y="25"/>
                </a:cxn>
                <a:cxn ang="0">
                  <a:pos x="56" y="31"/>
                </a:cxn>
                <a:cxn ang="0">
                  <a:pos x="69" y="44"/>
                </a:cxn>
                <a:cxn ang="0">
                  <a:pos x="82" y="44"/>
                </a:cxn>
                <a:cxn ang="0">
                  <a:pos x="94" y="44"/>
                </a:cxn>
                <a:cxn ang="0">
                  <a:pos x="100" y="37"/>
                </a:cxn>
                <a:cxn ang="0">
                  <a:pos x="107" y="25"/>
                </a:cxn>
                <a:cxn ang="0">
                  <a:pos x="126" y="19"/>
                </a:cxn>
                <a:cxn ang="0">
                  <a:pos x="144" y="6"/>
                </a:cxn>
                <a:cxn ang="0">
                  <a:pos x="182" y="0"/>
                </a:cxn>
                <a:cxn ang="0">
                  <a:pos x="207" y="6"/>
                </a:cxn>
                <a:cxn ang="0">
                  <a:pos x="214" y="25"/>
                </a:cxn>
                <a:cxn ang="0">
                  <a:pos x="207" y="44"/>
                </a:cxn>
                <a:cxn ang="0">
                  <a:pos x="188" y="62"/>
                </a:cxn>
                <a:cxn ang="0">
                  <a:pos x="163" y="81"/>
                </a:cxn>
                <a:cxn ang="0">
                  <a:pos x="132" y="87"/>
                </a:cxn>
                <a:cxn ang="0">
                  <a:pos x="88" y="75"/>
                </a:cxn>
                <a:cxn ang="0">
                  <a:pos x="56" y="69"/>
                </a:cxn>
                <a:cxn ang="0">
                  <a:pos x="50" y="75"/>
                </a:cxn>
                <a:cxn ang="0">
                  <a:pos x="44" y="81"/>
                </a:cxn>
                <a:cxn ang="0">
                  <a:pos x="38" y="81"/>
                </a:cxn>
                <a:cxn ang="0">
                  <a:pos x="31" y="81"/>
                </a:cxn>
                <a:cxn ang="0">
                  <a:pos x="19" y="75"/>
                </a:cxn>
                <a:cxn ang="0">
                  <a:pos x="12" y="75"/>
                </a:cxn>
                <a:cxn ang="0">
                  <a:pos x="6" y="69"/>
                </a:cxn>
              </a:cxnLst>
              <a:rect l="0" t="0" r="r" b="b"/>
              <a:pathLst>
                <a:path w="214" h="87">
                  <a:moveTo>
                    <a:pt x="0" y="62"/>
                  </a:moveTo>
                  <a:lnTo>
                    <a:pt x="12" y="56"/>
                  </a:lnTo>
                  <a:lnTo>
                    <a:pt x="19" y="56"/>
                  </a:lnTo>
                  <a:lnTo>
                    <a:pt x="25" y="50"/>
                  </a:lnTo>
                  <a:lnTo>
                    <a:pt x="31" y="50"/>
                  </a:lnTo>
                  <a:lnTo>
                    <a:pt x="31" y="44"/>
                  </a:lnTo>
                  <a:lnTo>
                    <a:pt x="31" y="44"/>
                  </a:lnTo>
                  <a:lnTo>
                    <a:pt x="31" y="37"/>
                  </a:lnTo>
                  <a:lnTo>
                    <a:pt x="31" y="37"/>
                  </a:lnTo>
                  <a:lnTo>
                    <a:pt x="31" y="31"/>
                  </a:lnTo>
                  <a:lnTo>
                    <a:pt x="31" y="31"/>
                  </a:lnTo>
                  <a:lnTo>
                    <a:pt x="31" y="31"/>
                  </a:lnTo>
                  <a:lnTo>
                    <a:pt x="31" y="31"/>
                  </a:lnTo>
                  <a:lnTo>
                    <a:pt x="31" y="25"/>
                  </a:lnTo>
                  <a:lnTo>
                    <a:pt x="31" y="25"/>
                  </a:lnTo>
                  <a:lnTo>
                    <a:pt x="38" y="25"/>
                  </a:lnTo>
                  <a:lnTo>
                    <a:pt x="44" y="19"/>
                  </a:lnTo>
                  <a:lnTo>
                    <a:pt x="56" y="31"/>
                  </a:lnTo>
                  <a:lnTo>
                    <a:pt x="63" y="37"/>
                  </a:lnTo>
                  <a:lnTo>
                    <a:pt x="69" y="44"/>
                  </a:lnTo>
                  <a:lnTo>
                    <a:pt x="82" y="44"/>
                  </a:lnTo>
                  <a:lnTo>
                    <a:pt x="82" y="44"/>
                  </a:lnTo>
                  <a:lnTo>
                    <a:pt x="88" y="44"/>
                  </a:lnTo>
                  <a:lnTo>
                    <a:pt x="94" y="44"/>
                  </a:lnTo>
                  <a:lnTo>
                    <a:pt x="100" y="37"/>
                  </a:lnTo>
                  <a:lnTo>
                    <a:pt x="100" y="37"/>
                  </a:lnTo>
                  <a:lnTo>
                    <a:pt x="107" y="31"/>
                  </a:lnTo>
                  <a:lnTo>
                    <a:pt x="107" y="25"/>
                  </a:lnTo>
                  <a:lnTo>
                    <a:pt x="119" y="19"/>
                  </a:lnTo>
                  <a:lnTo>
                    <a:pt x="126" y="19"/>
                  </a:lnTo>
                  <a:lnTo>
                    <a:pt x="132" y="12"/>
                  </a:lnTo>
                  <a:lnTo>
                    <a:pt x="144" y="6"/>
                  </a:lnTo>
                  <a:lnTo>
                    <a:pt x="157" y="0"/>
                  </a:lnTo>
                  <a:lnTo>
                    <a:pt x="182" y="0"/>
                  </a:lnTo>
                  <a:lnTo>
                    <a:pt x="195" y="0"/>
                  </a:lnTo>
                  <a:lnTo>
                    <a:pt x="207" y="6"/>
                  </a:lnTo>
                  <a:lnTo>
                    <a:pt x="207" y="12"/>
                  </a:lnTo>
                  <a:lnTo>
                    <a:pt x="214" y="25"/>
                  </a:lnTo>
                  <a:lnTo>
                    <a:pt x="207" y="31"/>
                  </a:lnTo>
                  <a:lnTo>
                    <a:pt x="207" y="44"/>
                  </a:lnTo>
                  <a:lnTo>
                    <a:pt x="201" y="56"/>
                  </a:lnTo>
                  <a:lnTo>
                    <a:pt x="188" y="62"/>
                  </a:lnTo>
                  <a:lnTo>
                    <a:pt x="176" y="75"/>
                  </a:lnTo>
                  <a:lnTo>
                    <a:pt x="163" y="81"/>
                  </a:lnTo>
                  <a:lnTo>
                    <a:pt x="151" y="81"/>
                  </a:lnTo>
                  <a:lnTo>
                    <a:pt x="132" y="87"/>
                  </a:lnTo>
                  <a:lnTo>
                    <a:pt x="107" y="81"/>
                  </a:lnTo>
                  <a:lnTo>
                    <a:pt x="88" y="75"/>
                  </a:lnTo>
                  <a:lnTo>
                    <a:pt x="63" y="62"/>
                  </a:lnTo>
                  <a:lnTo>
                    <a:pt x="56" y="69"/>
                  </a:lnTo>
                  <a:lnTo>
                    <a:pt x="56" y="69"/>
                  </a:lnTo>
                  <a:lnTo>
                    <a:pt x="50" y="75"/>
                  </a:lnTo>
                  <a:lnTo>
                    <a:pt x="50" y="75"/>
                  </a:lnTo>
                  <a:lnTo>
                    <a:pt x="44" y="81"/>
                  </a:lnTo>
                  <a:lnTo>
                    <a:pt x="38" y="81"/>
                  </a:lnTo>
                  <a:lnTo>
                    <a:pt x="38" y="81"/>
                  </a:lnTo>
                  <a:lnTo>
                    <a:pt x="31" y="81"/>
                  </a:lnTo>
                  <a:lnTo>
                    <a:pt x="31" y="81"/>
                  </a:lnTo>
                  <a:lnTo>
                    <a:pt x="25" y="81"/>
                  </a:lnTo>
                  <a:lnTo>
                    <a:pt x="19" y="75"/>
                  </a:lnTo>
                  <a:lnTo>
                    <a:pt x="19" y="75"/>
                  </a:lnTo>
                  <a:lnTo>
                    <a:pt x="12" y="75"/>
                  </a:lnTo>
                  <a:lnTo>
                    <a:pt x="6" y="69"/>
                  </a:lnTo>
                  <a:lnTo>
                    <a:pt x="6" y="69"/>
                  </a:lnTo>
                  <a:lnTo>
                    <a:pt x="0"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8" name="Freeform 46"/>
            <p:cNvSpPr>
              <a:spLocks/>
            </p:cNvSpPr>
            <p:nvPr/>
          </p:nvSpPr>
          <p:spPr bwMode="auto">
            <a:xfrm>
              <a:off x="2718" y="2108"/>
              <a:ext cx="41" cy="107"/>
            </a:xfrm>
            <a:custGeom>
              <a:avLst/>
              <a:gdLst/>
              <a:ahLst/>
              <a:cxnLst>
                <a:cxn ang="0">
                  <a:pos x="44" y="62"/>
                </a:cxn>
                <a:cxn ang="0">
                  <a:pos x="44" y="68"/>
                </a:cxn>
                <a:cxn ang="0">
                  <a:pos x="44" y="68"/>
                </a:cxn>
                <a:cxn ang="0">
                  <a:pos x="44" y="75"/>
                </a:cxn>
                <a:cxn ang="0">
                  <a:pos x="44" y="75"/>
                </a:cxn>
                <a:cxn ang="0">
                  <a:pos x="44" y="81"/>
                </a:cxn>
                <a:cxn ang="0">
                  <a:pos x="44" y="81"/>
                </a:cxn>
                <a:cxn ang="0">
                  <a:pos x="44" y="87"/>
                </a:cxn>
                <a:cxn ang="0">
                  <a:pos x="44" y="87"/>
                </a:cxn>
                <a:cxn ang="0">
                  <a:pos x="38" y="93"/>
                </a:cxn>
                <a:cxn ang="0">
                  <a:pos x="38" y="93"/>
                </a:cxn>
                <a:cxn ang="0">
                  <a:pos x="38" y="93"/>
                </a:cxn>
                <a:cxn ang="0">
                  <a:pos x="38" y="99"/>
                </a:cxn>
                <a:cxn ang="0">
                  <a:pos x="38" y="99"/>
                </a:cxn>
                <a:cxn ang="0">
                  <a:pos x="32" y="99"/>
                </a:cxn>
                <a:cxn ang="0">
                  <a:pos x="32" y="106"/>
                </a:cxn>
                <a:cxn ang="0">
                  <a:pos x="32" y="106"/>
                </a:cxn>
                <a:cxn ang="0">
                  <a:pos x="19" y="99"/>
                </a:cxn>
                <a:cxn ang="0">
                  <a:pos x="13" y="87"/>
                </a:cxn>
                <a:cxn ang="0">
                  <a:pos x="13" y="81"/>
                </a:cxn>
                <a:cxn ang="0">
                  <a:pos x="7" y="68"/>
                </a:cxn>
                <a:cxn ang="0">
                  <a:pos x="7" y="62"/>
                </a:cxn>
                <a:cxn ang="0">
                  <a:pos x="0" y="56"/>
                </a:cxn>
                <a:cxn ang="0">
                  <a:pos x="7" y="50"/>
                </a:cxn>
                <a:cxn ang="0">
                  <a:pos x="7" y="37"/>
                </a:cxn>
                <a:cxn ang="0">
                  <a:pos x="7" y="31"/>
                </a:cxn>
                <a:cxn ang="0">
                  <a:pos x="13" y="25"/>
                </a:cxn>
                <a:cxn ang="0">
                  <a:pos x="13" y="18"/>
                </a:cxn>
                <a:cxn ang="0">
                  <a:pos x="13" y="12"/>
                </a:cxn>
                <a:cxn ang="0">
                  <a:pos x="19" y="12"/>
                </a:cxn>
                <a:cxn ang="0">
                  <a:pos x="19" y="6"/>
                </a:cxn>
                <a:cxn ang="0">
                  <a:pos x="26" y="0"/>
                </a:cxn>
                <a:cxn ang="0">
                  <a:pos x="26" y="0"/>
                </a:cxn>
                <a:cxn ang="0">
                  <a:pos x="19" y="6"/>
                </a:cxn>
                <a:cxn ang="0">
                  <a:pos x="19" y="12"/>
                </a:cxn>
                <a:cxn ang="0">
                  <a:pos x="19" y="25"/>
                </a:cxn>
                <a:cxn ang="0">
                  <a:pos x="19" y="31"/>
                </a:cxn>
                <a:cxn ang="0">
                  <a:pos x="19" y="37"/>
                </a:cxn>
                <a:cxn ang="0">
                  <a:pos x="19" y="37"/>
                </a:cxn>
                <a:cxn ang="0">
                  <a:pos x="19" y="43"/>
                </a:cxn>
                <a:cxn ang="0">
                  <a:pos x="26" y="50"/>
                </a:cxn>
                <a:cxn ang="0">
                  <a:pos x="26" y="50"/>
                </a:cxn>
                <a:cxn ang="0">
                  <a:pos x="26" y="56"/>
                </a:cxn>
                <a:cxn ang="0">
                  <a:pos x="32" y="56"/>
                </a:cxn>
                <a:cxn ang="0">
                  <a:pos x="32" y="56"/>
                </a:cxn>
                <a:cxn ang="0">
                  <a:pos x="38" y="62"/>
                </a:cxn>
                <a:cxn ang="0">
                  <a:pos x="38" y="62"/>
                </a:cxn>
                <a:cxn ang="0">
                  <a:pos x="44" y="62"/>
                </a:cxn>
                <a:cxn ang="0">
                  <a:pos x="44" y="62"/>
                </a:cxn>
              </a:cxnLst>
              <a:rect l="0" t="0" r="r" b="b"/>
              <a:pathLst>
                <a:path w="44" h="106">
                  <a:moveTo>
                    <a:pt x="44" y="62"/>
                  </a:moveTo>
                  <a:lnTo>
                    <a:pt x="44" y="68"/>
                  </a:lnTo>
                  <a:lnTo>
                    <a:pt x="44" y="68"/>
                  </a:lnTo>
                  <a:lnTo>
                    <a:pt x="44" y="75"/>
                  </a:lnTo>
                  <a:lnTo>
                    <a:pt x="44" y="75"/>
                  </a:lnTo>
                  <a:lnTo>
                    <a:pt x="44" y="81"/>
                  </a:lnTo>
                  <a:lnTo>
                    <a:pt x="44" y="81"/>
                  </a:lnTo>
                  <a:lnTo>
                    <a:pt x="44" y="87"/>
                  </a:lnTo>
                  <a:lnTo>
                    <a:pt x="44" y="87"/>
                  </a:lnTo>
                  <a:lnTo>
                    <a:pt x="38" y="93"/>
                  </a:lnTo>
                  <a:lnTo>
                    <a:pt x="38" y="93"/>
                  </a:lnTo>
                  <a:lnTo>
                    <a:pt x="38" y="93"/>
                  </a:lnTo>
                  <a:lnTo>
                    <a:pt x="38" y="99"/>
                  </a:lnTo>
                  <a:lnTo>
                    <a:pt x="38" y="99"/>
                  </a:lnTo>
                  <a:lnTo>
                    <a:pt x="32" y="99"/>
                  </a:lnTo>
                  <a:lnTo>
                    <a:pt x="32" y="106"/>
                  </a:lnTo>
                  <a:lnTo>
                    <a:pt x="32" y="106"/>
                  </a:lnTo>
                  <a:lnTo>
                    <a:pt x="19" y="99"/>
                  </a:lnTo>
                  <a:lnTo>
                    <a:pt x="13" y="87"/>
                  </a:lnTo>
                  <a:lnTo>
                    <a:pt x="13" y="81"/>
                  </a:lnTo>
                  <a:lnTo>
                    <a:pt x="7" y="68"/>
                  </a:lnTo>
                  <a:lnTo>
                    <a:pt x="7" y="62"/>
                  </a:lnTo>
                  <a:lnTo>
                    <a:pt x="0" y="56"/>
                  </a:lnTo>
                  <a:lnTo>
                    <a:pt x="7" y="50"/>
                  </a:lnTo>
                  <a:lnTo>
                    <a:pt x="7" y="37"/>
                  </a:lnTo>
                  <a:lnTo>
                    <a:pt x="7" y="31"/>
                  </a:lnTo>
                  <a:lnTo>
                    <a:pt x="13" y="25"/>
                  </a:lnTo>
                  <a:lnTo>
                    <a:pt x="13" y="18"/>
                  </a:lnTo>
                  <a:lnTo>
                    <a:pt x="13" y="12"/>
                  </a:lnTo>
                  <a:lnTo>
                    <a:pt x="19" y="12"/>
                  </a:lnTo>
                  <a:lnTo>
                    <a:pt x="19" y="6"/>
                  </a:lnTo>
                  <a:lnTo>
                    <a:pt x="26" y="0"/>
                  </a:lnTo>
                  <a:lnTo>
                    <a:pt x="26" y="0"/>
                  </a:lnTo>
                  <a:lnTo>
                    <a:pt x="19" y="6"/>
                  </a:lnTo>
                  <a:lnTo>
                    <a:pt x="19" y="12"/>
                  </a:lnTo>
                  <a:lnTo>
                    <a:pt x="19" y="25"/>
                  </a:lnTo>
                  <a:lnTo>
                    <a:pt x="19" y="31"/>
                  </a:lnTo>
                  <a:lnTo>
                    <a:pt x="19" y="37"/>
                  </a:lnTo>
                  <a:lnTo>
                    <a:pt x="19" y="37"/>
                  </a:lnTo>
                  <a:lnTo>
                    <a:pt x="19" y="43"/>
                  </a:lnTo>
                  <a:lnTo>
                    <a:pt x="26" y="50"/>
                  </a:lnTo>
                  <a:lnTo>
                    <a:pt x="26" y="50"/>
                  </a:lnTo>
                  <a:lnTo>
                    <a:pt x="26" y="56"/>
                  </a:lnTo>
                  <a:lnTo>
                    <a:pt x="32" y="56"/>
                  </a:lnTo>
                  <a:lnTo>
                    <a:pt x="32" y="56"/>
                  </a:lnTo>
                  <a:lnTo>
                    <a:pt x="38" y="62"/>
                  </a:lnTo>
                  <a:lnTo>
                    <a:pt x="38"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9" name="Freeform 47"/>
            <p:cNvSpPr>
              <a:spLocks/>
            </p:cNvSpPr>
            <p:nvPr/>
          </p:nvSpPr>
          <p:spPr bwMode="auto">
            <a:xfrm>
              <a:off x="4535" y="1459"/>
              <a:ext cx="119" cy="137"/>
            </a:xfrm>
            <a:custGeom>
              <a:avLst/>
              <a:gdLst/>
              <a:ahLst/>
              <a:cxnLst>
                <a:cxn ang="0">
                  <a:pos x="119" y="25"/>
                </a:cxn>
                <a:cxn ang="0">
                  <a:pos x="113" y="32"/>
                </a:cxn>
                <a:cxn ang="0">
                  <a:pos x="106" y="32"/>
                </a:cxn>
                <a:cxn ang="0">
                  <a:pos x="100" y="44"/>
                </a:cxn>
                <a:cxn ang="0">
                  <a:pos x="100" y="56"/>
                </a:cxn>
                <a:cxn ang="0">
                  <a:pos x="94" y="75"/>
                </a:cxn>
                <a:cxn ang="0">
                  <a:pos x="94" y="94"/>
                </a:cxn>
                <a:cxn ang="0">
                  <a:pos x="88" y="113"/>
                </a:cxn>
                <a:cxn ang="0">
                  <a:pos x="75" y="113"/>
                </a:cxn>
                <a:cxn ang="0">
                  <a:pos x="56" y="88"/>
                </a:cxn>
                <a:cxn ang="0">
                  <a:pos x="44" y="75"/>
                </a:cxn>
                <a:cxn ang="0">
                  <a:pos x="25" y="63"/>
                </a:cxn>
                <a:cxn ang="0">
                  <a:pos x="18" y="50"/>
                </a:cxn>
                <a:cxn ang="0">
                  <a:pos x="6" y="44"/>
                </a:cxn>
                <a:cxn ang="0">
                  <a:pos x="0" y="38"/>
                </a:cxn>
                <a:cxn ang="0">
                  <a:pos x="0" y="38"/>
                </a:cxn>
                <a:cxn ang="0">
                  <a:pos x="0" y="32"/>
                </a:cxn>
                <a:cxn ang="0">
                  <a:pos x="0" y="25"/>
                </a:cxn>
                <a:cxn ang="0">
                  <a:pos x="12" y="25"/>
                </a:cxn>
                <a:cxn ang="0">
                  <a:pos x="18" y="32"/>
                </a:cxn>
                <a:cxn ang="0">
                  <a:pos x="31" y="38"/>
                </a:cxn>
                <a:cxn ang="0">
                  <a:pos x="37" y="50"/>
                </a:cxn>
                <a:cxn ang="0">
                  <a:pos x="50" y="63"/>
                </a:cxn>
                <a:cxn ang="0">
                  <a:pos x="62" y="75"/>
                </a:cxn>
                <a:cxn ang="0">
                  <a:pos x="75" y="75"/>
                </a:cxn>
                <a:cxn ang="0">
                  <a:pos x="81" y="63"/>
                </a:cxn>
                <a:cxn ang="0">
                  <a:pos x="81" y="44"/>
                </a:cxn>
                <a:cxn ang="0">
                  <a:pos x="88" y="32"/>
                </a:cxn>
                <a:cxn ang="0">
                  <a:pos x="94" y="13"/>
                </a:cxn>
                <a:cxn ang="0">
                  <a:pos x="100" y="7"/>
                </a:cxn>
                <a:cxn ang="0">
                  <a:pos x="100" y="0"/>
                </a:cxn>
                <a:cxn ang="0">
                  <a:pos x="113" y="13"/>
                </a:cxn>
              </a:cxnLst>
              <a:rect l="0" t="0" r="r" b="b"/>
              <a:pathLst>
                <a:path w="119" h="131">
                  <a:moveTo>
                    <a:pt x="119" y="19"/>
                  </a:moveTo>
                  <a:lnTo>
                    <a:pt x="119" y="25"/>
                  </a:lnTo>
                  <a:lnTo>
                    <a:pt x="113" y="25"/>
                  </a:lnTo>
                  <a:lnTo>
                    <a:pt x="113" y="32"/>
                  </a:lnTo>
                  <a:lnTo>
                    <a:pt x="106" y="32"/>
                  </a:lnTo>
                  <a:lnTo>
                    <a:pt x="106" y="32"/>
                  </a:lnTo>
                  <a:lnTo>
                    <a:pt x="106" y="38"/>
                  </a:lnTo>
                  <a:lnTo>
                    <a:pt x="100" y="44"/>
                  </a:lnTo>
                  <a:lnTo>
                    <a:pt x="100" y="50"/>
                  </a:lnTo>
                  <a:lnTo>
                    <a:pt x="100" y="56"/>
                  </a:lnTo>
                  <a:lnTo>
                    <a:pt x="100" y="63"/>
                  </a:lnTo>
                  <a:lnTo>
                    <a:pt x="94" y="75"/>
                  </a:lnTo>
                  <a:lnTo>
                    <a:pt x="94" y="81"/>
                  </a:lnTo>
                  <a:lnTo>
                    <a:pt x="94" y="94"/>
                  </a:lnTo>
                  <a:lnTo>
                    <a:pt x="94" y="100"/>
                  </a:lnTo>
                  <a:lnTo>
                    <a:pt x="88" y="113"/>
                  </a:lnTo>
                  <a:lnTo>
                    <a:pt x="88" y="131"/>
                  </a:lnTo>
                  <a:lnTo>
                    <a:pt x="75" y="113"/>
                  </a:lnTo>
                  <a:lnTo>
                    <a:pt x="62" y="100"/>
                  </a:lnTo>
                  <a:lnTo>
                    <a:pt x="56" y="88"/>
                  </a:lnTo>
                  <a:lnTo>
                    <a:pt x="50" y="81"/>
                  </a:lnTo>
                  <a:lnTo>
                    <a:pt x="44" y="75"/>
                  </a:lnTo>
                  <a:lnTo>
                    <a:pt x="31" y="69"/>
                  </a:lnTo>
                  <a:lnTo>
                    <a:pt x="25" y="63"/>
                  </a:lnTo>
                  <a:lnTo>
                    <a:pt x="18" y="56"/>
                  </a:lnTo>
                  <a:lnTo>
                    <a:pt x="18" y="50"/>
                  </a:lnTo>
                  <a:lnTo>
                    <a:pt x="12" y="50"/>
                  </a:lnTo>
                  <a:lnTo>
                    <a:pt x="6" y="44"/>
                  </a:lnTo>
                  <a:lnTo>
                    <a:pt x="6" y="44"/>
                  </a:lnTo>
                  <a:lnTo>
                    <a:pt x="0" y="38"/>
                  </a:lnTo>
                  <a:lnTo>
                    <a:pt x="0" y="38"/>
                  </a:lnTo>
                  <a:lnTo>
                    <a:pt x="0" y="38"/>
                  </a:lnTo>
                  <a:lnTo>
                    <a:pt x="0" y="38"/>
                  </a:lnTo>
                  <a:lnTo>
                    <a:pt x="0" y="32"/>
                  </a:lnTo>
                  <a:lnTo>
                    <a:pt x="0" y="32"/>
                  </a:lnTo>
                  <a:lnTo>
                    <a:pt x="0" y="25"/>
                  </a:lnTo>
                  <a:lnTo>
                    <a:pt x="6" y="25"/>
                  </a:lnTo>
                  <a:lnTo>
                    <a:pt x="12" y="25"/>
                  </a:lnTo>
                  <a:lnTo>
                    <a:pt x="12" y="32"/>
                  </a:lnTo>
                  <a:lnTo>
                    <a:pt x="18" y="32"/>
                  </a:lnTo>
                  <a:lnTo>
                    <a:pt x="25" y="32"/>
                  </a:lnTo>
                  <a:lnTo>
                    <a:pt x="31" y="38"/>
                  </a:lnTo>
                  <a:lnTo>
                    <a:pt x="37" y="44"/>
                  </a:lnTo>
                  <a:lnTo>
                    <a:pt x="37" y="50"/>
                  </a:lnTo>
                  <a:lnTo>
                    <a:pt x="44" y="56"/>
                  </a:lnTo>
                  <a:lnTo>
                    <a:pt x="50" y="63"/>
                  </a:lnTo>
                  <a:lnTo>
                    <a:pt x="56" y="69"/>
                  </a:lnTo>
                  <a:lnTo>
                    <a:pt x="62" y="75"/>
                  </a:lnTo>
                  <a:lnTo>
                    <a:pt x="69" y="81"/>
                  </a:lnTo>
                  <a:lnTo>
                    <a:pt x="75" y="75"/>
                  </a:lnTo>
                  <a:lnTo>
                    <a:pt x="75" y="69"/>
                  </a:lnTo>
                  <a:lnTo>
                    <a:pt x="81" y="63"/>
                  </a:lnTo>
                  <a:lnTo>
                    <a:pt x="81" y="56"/>
                  </a:lnTo>
                  <a:lnTo>
                    <a:pt x="81" y="44"/>
                  </a:lnTo>
                  <a:lnTo>
                    <a:pt x="88" y="38"/>
                  </a:lnTo>
                  <a:lnTo>
                    <a:pt x="88" y="32"/>
                  </a:lnTo>
                  <a:lnTo>
                    <a:pt x="88" y="19"/>
                  </a:lnTo>
                  <a:lnTo>
                    <a:pt x="94" y="13"/>
                  </a:lnTo>
                  <a:lnTo>
                    <a:pt x="94" y="7"/>
                  </a:lnTo>
                  <a:lnTo>
                    <a:pt x="100" y="7"/>
                  </a:lnTo>
                  <a:lnTo>
                    <a:pt x="100" y="0"/>
                  </a:lnTo>
                  <a:lnTo>
                    <a:pt x="100" y="0"/>
                  </a:lnTo>
                  <a:lnTo>
                    <a:pt x="106"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0" name="Freeform 48"/>
            <p:cNvSpPr>
              <a:spLocks/>
            </p:cNvSpPr>
            <p:nvPr/>
          </p:nvSpPr>
          <p:spPr bwMode="auto">
            <a:xfrm>
              <a:off x="1700" y="1734"/>
              <a:ext cx="38" cy="37"/>
            </a:xfrm>
            <a:custGeom>
              <a:avLst/>
              <a:gdLst/>
              <a:ahLst/>
              <a:cxnLst>
                <a:cxn ang="0">
                  <a:pos x="0" y="37"/>
                </a:cxn>
                <a:cxn ang="0">
                  <a:pos x="7" y="37"/>
                </a:cxn>
                <a:cxn ang="0">
                  <a:pos x="7" y="37"/>
                </a:cxn>
                <a:cxn ang="0">
                  <a:pos x="13" y="37"/>
                </a:cxn>
                <a:cxn ang="0">
                  <a:pos x="13" y="37"/>
                </a:cxn>
                <a:cxn ang="0">
                  <a:pos x="19" y="37"/>
                </a:cxn>
                <a:cxn ang="0">
                  <a:pos x="19" y="37"/>
                </a:cxn>
                <a:cxn ang="0">
                  <a:pos x="26" y="37"/>
                </a:cxn>
                <a:cxn ang="0">
                  <a:pos x="26" y="37"/>
                </a:cxn>
                <a:cxn ang="0">
                  <a:pos x="26" y="31"/>
                </a:cxn>
                <a:cxn ang="0">
                  <a:pos x="32" y="31"/>
                </a:cxn>
                <a:cxn ang="0">
                  <a:pos x="32" y="31"/>
                </a:cxn>
                <a:cxn ang="0">
                  <a:pos x="32" y="31"/>
                </a:cxn>
                <a:cxn ang="0">
                  <a:pos x="32" y="31"/>
                </a:cxn>
                <a:cxn ang="0">
                  <a:pos x="32" y="31"/>
                </a:cxn>
                <a:cxn ang="0">
                  <a:pos x="32" y="25"/>
                </a:cxn>
                <a:cxn ang="0">
                  <a:pos x="32" y="25"/>
                </a:cxn>
                <a:cxn ang="0">
                  <a:pos x="38" y="25"/>
                </a:cxn>
                <a:cxn ang="0">
                  <a:pos x="38" y="25"/>
                </a:cxn>
                <a:cxn ang="0">
                  <a:pos x="38" y="18"/>
                </a:cxn>
                <a:cxn ang="0">
                  <a:pos x="38" y="18"/>
                </a:cxn>
                <a:cxn ang="0">
                  <a:pos x="38" y="18"/>
                </a:cxn>
                <a:cxn ang="0">
                  <a:pos x="32" y="12"/>
                </a:cxn>
                <a:cxn ang="0">
                  <a:pos x="32" y="12"/>
                </a:cxn>
                <a:cxn ang="0">
                  <a:pos x="32" y="12"/>
                </a:cxn>
                <a:cxn ang="0">
                  <a:pos x="32" y="12"/>
                </a:cxn>
                <a:cxn ang="0">
                  <a:pos x="32" y="6"/>
                </a:cxn>
                <a:cxn ang="0">
                  <a:pos x="26" y="6"/>
                </a:cxn>
                <a:cxn ang="0">
                  <a:pos x="26" y="6"/>
                </a:cxn>
                <a:cxn ang="0">
                  <a:pos x="26" y="6"/>
                </a:cxn>
                <a:cxn ang="0">
                  <a:pos x="19" y="0"/>
                </a:cxn>
                <a:cxn ang="0">
                  <a:pos x="19" y="0"/>
                </a:cxn>
                <a:cxn ang="0">
                  <a:pos x="13" y="0"/>
                </a:cxn>
                <a:cxn ang="0">
                  <a:pos x="13" y="0"/>
                </a:cxn>
                <a:cxn ang="0">
                  <a:pos x="7" y="0"/>
                </a:cxn>
                <a:cxn ang="0">
                  <a:pos x="7" y="6"/>
                </a:cxn>
                <a:cxn ang="0">
                  <a:pos x="7" y="6"/>
                </a:cxn>
                <a:cxn ang="0">
                  <a:pos x="7" y="6"/>
                </a:cxn>
                <a:cxn ang="0">
                  <a:pos x="0" y="12"/>
                </a:cxn>
                <a:cxn ang="0">
                  <a:pos x="0" y="18"/>
                </a:cxn>
                <a:cxn ang="0">
                  <a:pos x="0" y="18"/>
                </a:cxn>
                <a:cxn ang="0">
                  <a:pos x="0" y="25"/>
                </a:cxn>
                <a:cxn ang="0">
                  <a:pos x="0" y="25"/>
                </a:cxn>
                <a:cxn ang="0">
                  <a:pos x="0" y="31"/>
                </a:cxn>
                <a:cxn ang="0">
                  <a:pos x="0" y="31"/>
                </a:cxn>
                <a:cxn ang="0">
                  <a:pos x="0" y="37"/>
                </a:cxn>
                <a:cxn ang="0">
                  <a:pos x="0" y="37"/>
                </a:cxn>
                <a:cxn ang="0">
                  <a:pos x="0" y="37"/>
                </a:cxn>
                <a:cxn ang="0">
                  <a:pos x="0" y="37"/>
                </a:cxn>
              </a:cxnLst>
              <a:rect l="0" t="0" r="r" b="b"/>
              <a:pathLst>
                <a:path w="38" h="37">
                  <a:moveTo>
                    <a:pt x="0" y="37"/>
                  </a:moveTo>
                  <a:lnTo>
                    <a:pt x="7" y="37"/>
                  </a:lnTo>
                  <a:lnTo>
                    <a:pt x="7" y="37"/>
                  </a:lnTo>
                  <a:lnTo>
                    <a:pt x="13" y="37"/>
                  </a:lnTo>
                  <a:lnTo>
                    <a:pt x="13" y="37"/>
                  </a:lnTo>
                  <a:lnTo>
                    <a:pt x="19" y="37"/>
                  </a:lnTo>
                  <a:lnTo>
                    <a:pt x="19" y="37"/>
                  </a:lnTo>
                  <a:lnTo>
                    <a:pt x="26" y="37"/>
                  </a:lnTo>
                  <a:lnTo>
                    <a:pt x="26" y="37"/>
                  </a:lnTo>
                  <a:lnTo>
                    <a:pt x="26" y="31"/>
                  </a:lnTo>
                  <a:lnTo>
                    <a:pt x="32" y="31"/>
                  </a:lnTo>
                  <a:lnTo>
                    <a:pt x="32" y="31"/>
                  </a:lnTo>
                  <a:lnTo>
                    <a:pt x="32" y="31"/>
                  </a:lnTo>
                  <a:lnTo>
                    <a:pt x="32" y="31"/>
                  </a:lnTo>
                  <a:lnTo>
                    <a:pt x="32" y="31"/>
                  </a:lnTo>
                  <a:lnTo>
                    <a:pt x="32" y="25"/>
                  </a:lnTo>
                  <a:lnTo>
                    <a:pt x="32" y="25"/>
                  </a:lnTo>
                  <a:lnTo>
                    <a:pt x="38" y="25"/>
                  </a:lnTo>
                  <a:lnTo>
                    <a:pt x="38" y="25"/>
                  </a:lnTo>
                  <a:lnTo>
                    <a:pt x="38" y="18"/>
                  </a:lnTo>
                  <a:lnTo>
                    <a:pt x="38" y="18"/>
                  </a:lnTo>
                  <a:lnTo>
                    <a:pt x="38" y="18"/>
                  </a:lnTo>
                  <a:lnTo>
                    <a:pt x="32" y="12"/>
                  </a:lnTo>
                  <a:lnTo>
                    <a:pt x="32" y="12"/>
                  </a:lnTo>
                  <a:lnTo>
                    <a:pt x="32" y="12"/>
                  </a:lnTo>
                  <a:lnTo>
                    <a:pt x="32" y="12"/>
                  </a:lnTo>
                  <a:lnTo>
                    <a:pt x="32" y="6"/>
                  </a:lnTo>
                  <a:lnTo>
                    <a:pt x="26" y="6"/>
                  </a:lnTo>
                  <a:lnTo>
                    <a:pt x="26" y="6"/>
                  </a:lnTo>
                  <a:lnTo>
                    <a:pt x="26" y="6"/>
                  </a:lnTo>
                  <a:lnTo>
                    <a:pt x="19" y="0"/>
                  </a:lnTo>
                  <a:lnTo>
                    <a:pt x="19" y="0"/>
                  </a:lnTo>
                  <a:lnTo>
                    <a:pt x="13" y="0"/>
                  </a:lnTo>
                  <a:lnTo>
                    <a:pt x="13" y="0"/>
                  </a:lnTo>
                  <a:lnTo>
                    <a:pt x="7" y="0"/>
                  </a:lnTo>
                  <a:lnTo>
                    <a:pt x="7" y="6"/>
                  </a:lnTo>
                  <a:lnTo>
                    <a:pt x="7" y="6"/>
                  </a:lnTo>
                  <a:lnTo>
                    <a:pt x="7" y="6"/>
                  </a:lnTo>
                  <a:lnTo>
                    <a:pt x="0" y="12"/>
                  </a:lnTo>
                  <a:lnTo>
                    <a:pt x="0" y="18"/>
                  </a:lnTo>
                  <a:lnTo>
                    <a:pt x="0" y="18"/>
                  </a:lnTo>
                  <a:lnTo>
                    <a:pt x="0" y="25"/>
                  </a:lnTo>
                  <a:lnTo>
                    <a:pt x="0" y="25"/>
                  </a:lnTo>
                  <a:lnTo>
                    <a:pt x="0" y="31"/>
                  </a:lnTo>
                  <a:lnTo>
                    <a:pt x="0" y="31"/>
                  </a:lnTo>
                  <a:lnTo>
                    <a:pt x="0" y="37"/>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1" name="Freeform 49"/>
            <p:cNvSpPr>
              <a:spLocks/>
            </p:cNvSpPr>
            <p:nvPr/>
          </p:nvSpPr>
          <p:spPr bwMode="auto">
            <a:xfrm>
              <a:off x="1927" y="1360"/>
              <a:ext cx="37" cy="37"/>
            </a:xfrm>
            <a:custGeom>
              <a:avLst/>
              <a:gdLst/>
              <a:ahLst/>
              <a:cxnLst>
                <a:cxn ang="0">
                  <a:pos x="0" y="37"/>
                </a:cxn>
                <a:cxn ang="0">
                  <a:pos x="6" y="37"/>
                </a:cxn>
                <a:cxn ang="0">
                  <a:pos x="6" y="37"/>
                </a:cxn>
                <a:cxn ang="0">
                  <a:pos x="12" y="37"/>
                </a:cxn>
                <a:cxn ang="0">
                  <a:pos x="12" y="37"/>
                </a:cxn>
                <a:cxn ang="0">
                  <a:pos x="19" y="37"/>
                </a:cxn>
                <a:cxn ang="0">
                  <a:pos x="19" y="37"/>
                </a:cxn>
                <a:cxn ang="0">
                  <a:pos x="19" y="31"/>
                </a:cxn>
                <a:cxn ang="0">
                  <a:pos x="25" y="31"/>
                </a:cxn>
                <a:cxn ang="0">
                  <a:pos x="25" y="31"/>
                </a:cxn>
                <a:cxn ang="0">
                  <a:pos x="25" y="31"/>
                </a:cxn>
                <a:cxn ang="0">
                  <a:pos x="25" y="31"/>
                </a:cxn>
                <a:cxn ang="0">
                  <a:pos x="31" y="31"/>
                </a:cxn>
                <a:cxn ang="0">
                  <a:pos x="31" y="31"/>
                </a:cxn>
                <a:cxn ang="0">
                  <a:pos x="31" y="31"/>
                </a:cxn>
                <a:cxn ang="0">
                  <a:pos x="31" y="25"/>
                </a:cxn>
                <a:cxn ang="0">
                  <a:pos x="31" y="25"/>
                </a:cxn>
                <a:cxn ang="0">
                  <a:pos x="37" y="25"/>
                </a:cxn>
                <a:cxn ang="0">
                  <a:pos x="37" y="25"/>
                </a:cxn>
                <a:cxn ang="0">
                  <a:pos x="37" y="18"/>
                </a:cxn>
                <a:cxn ang="0">
                  <a:pos x="37" y="18"/>
                </a:cxn>
                <a:cxn ang="0">
                  <a:pos x="37" y="18"/>
                </a:cxn>
                <a:cxn ang="0">
                  <a:pos x="37" y="12"/>
                </a:cxn>
                <a:cxn ang="0">
                  <a:pos x="37" y="12"/>
                </a:cxn>
                <a:cxn ang="0">
                  <a:pos x="37" y="12"/>
                </a:cxn>
                <a:cxn ang="0">
                  <a:pos x="31" y="6"/>
                </a:cxn>
                <a:cxn ang="0">
                  <a:pos x="31" y="6"/>
                </a:cxn>
                <a:cxn ang="0">
                  <a:pos x="31" y="6"/>
                </a:cxn>
                <a:cxn ang="0">
                  <a:pos x="25" y="6"/>
                </a:cxn>
                <a:cxn ang="0">
                  <a:pos x="25" y="0"/>
                </a:cxn>
                <a:cxn ang="0">
                  <a:pos x="19" y="0"/>
                </a:cxn>
                <a:cxn ang="0">
                  <a:pos x="19" y="0"/>
                </a:cxn>
                <a:cxn ang="0">
                  <a:pos x="12" y="0"/>
                </a:cxn>
                <a:cxn ang="0">
                  <a:pos x="12" y="0"/>
                </a:cxn>
                <a:cxn ang="0">
                  <a:pos x="12" y="0"/>
                </a:cxn>
                <a:cxn ang="0">
                  <a:pos x="6" y="0"/>
                </a:cxn>
                <a:cxn ang="0">
                  <a:pos x="6" y="6"/>
                </a:cxn>
                <a:cxn ang="0">
                  <a:pos x="6" y="6"/>
                </a:cxn>
                <a:cxn ang="0">
                  <a:pos x="6" y="12"/>
                </a:cxn>
                <a:cxn ang="0">
                  <a:pos x="6" y="12"/>
                </a:cxn>
                <a:cxn ang="0">
                  <a:pos x="0" y="18"/>
                </a:cxn>
                <a:cxn ang="0">
                  <a:pos x="0" y="18"/>
                </a:cxn>
                <a:cxn ang="0">
                  <a:pos x="0" y="25"/>
                </a:cxn>
                <a:cxn ang="0">
                  <a:pos x="0" y="31"/>
                </a:cxn>
                <a:cxn ang="0">
                  <a:pos x="0" y="31"/>
                </a:cxn>
                <a:cxn ang="0">
                  <a:pos x="0" y="31"/>
                </a:cxn>
                <a:cxn ang="0">
                  <a:pos x="0" y="37"/>
                </a:cxn>
                <a:cxn ang="0">
                  <a:pos x="0" y="37"/>
                </a:cxn>
                <a:cxn ang="0">
                  <a:pos x="0" y="37"/>
                </a:cxn>
              </a:cxnLst>
              <a:rect l="0" t="0" r="r" b="b"/>
              <a:pathLst>
                <a:path w="37" h="37">
                  <a:moveTo>
                    <a:pt x="0" y="37"/>
                  </a:moveTo>
                  <a:lnTo>
                    <a:pt x="6" y="37"/>
                  </a:lnTo>
                  <a:lnTo>
                    <a:pt x="6" y="37"/>
                  </a:lnTo>
                  <a:lnTo>
                    <a:pt x="12" y="37"/>
                  </a:lnTo>
                  <a:lnTo>
                    <a:pt x="12" y="37"/>
                  </a:lnTo>
                  <a:lnTo>
                    <a:pt x="19" y="37"/>
                  </a:lnTo>
                  <a:lnTo>
                    <a:pt x="19" y="37"/>
                  </a:lnTo>
                  <a:lnTo>
                    <a:pt x="19" y="31"/>
                  </a:lnTo>
                  <a:lnTo>
                    <a:pt x="25" y="31"/>
                  </a:lnTo>
                  <a:lnTo>
                    <a:pt x="25" y="31"/>
                  </a:lnTo>
                  <a:lnTo>
                    <a:pt x="25" y="31"/>
                  </a:lnTo>
                  <a:lnTo>
                    <a:pt x="25" y="31"/>
                  </a:lnTo>
                  <a:lnTo>
                    <a:pt x="31" y="31"/>
                  </a:lnTo>
                  <a:lnTo>
                    <a:pt x="31" y="31"/>
                  </a:lnTo>
                  <a:lnTo>
                    <a:pt x="31" y="31"/>
                  </a:lnTo>
                  <a:lnTo>
                    <a:pt x="31" y="25"/>
                  </a:lnTo>
                  <a:lnTo>
                    <a:pt x="31" y="25"/>
                  </a:lnTo>
                  <a:lnTo>
                    <a:pt x="37" y="25"/>
                  </a:lnTo>
                  <a:lnTo>
                    <a:pt x="37" y="25"/>
                  </a:lnTo>
                  <a:lnTo>
                    <a:pt x="37" y="18"/>
                  </a:lnTo>
                  <a:lnTo>
                    <a:pt x="37" y="18"/>
                  </a:lnTo>
                  <a:lnTo>
                    <a:pt x="37" y="18"/>
                  </a:lnTo>
                  <a:lnTo>
                    <a:pt x="37" y="12"/>
                  </a:lnTo>
                  <a:lnTo>
                    <a:pt x="37" y="12"/>
                  </a:lnTo>
                  <a:lnTo>
                    <a:pt x="37" y="12"/>
                  </a:lnTo>
                  <a:lnTo>
                    <a:pt x="31" y="6"/>
                  </a:lnTo>
                  <a:lnTo>
                    <a:pt x="31" y="6"/>
                  </a:lnTo>
                  <a:lnTo>
                    <a:pt x="31" y="6"/>
                  </a:lnTo>
                  <a:lnTo>
                    <a:pt x="25" y="6"/>
                  </a:lnTo>
                  <a:lnTo>
                    <a:pt x="25" y="0"/>
                  </a:lnTo>
                  <a:lnTo>
                    <a:pt x="19" y="0"/>
                  </a:lnTo>
                  <a:lnTo>
                    <a:pt x="19" y="0"/>
                  </a:lnTo>
                  <a:lnTo>
                    <a:pt x="12" y="0"/>
                  </a:lnTo>
                  <a:lnTo>
                    <a:pt x="12" y="0"/>
                  </a:lnTo>
                  <a:lnTo>
                    <a:pt x="12" y="0"/>
                  </a:lnTo>
                  <a:lnTo>
                    <a:pt x="6" y="0"/>
                  </a:lnTo>
                  <a:lnTo>
                    <a:pt x="6" y="6"/>
                  </a:lnTo>
                  <a:lnTo>
                    <a:pt x="6" y="6"/>
                  </a:lnTo>
                  <a:lnTo>
                    <a:pt x="6" y="12"/>
                  </a:lnTo>
                  <a:lnTo>
                    <a:pt x="6" y="12"/>
                  </a:lnTo>
                  <a:lnTo>
                    <a:pt x="0" y="18"/>
                  </a:lnTo>
                  <a:lnTo>
                    <a:pt x="0" y="18"/>
                  </a:lnTo>
                  <a:lnTo>
                    <a:pt x="0" y="25"/>
                  </a:lnTo>
                  <a:lnTo>
                    <a:pt x="0" y="31"/>
                  </a:lnTo>
                  <a:lnTo>
                    <a:pt x="0" y="31"/>
                  </a:lnTo>
                  <a:lnTo>
                    <a:pt x="0" y="31"/>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grpSp>
          <p:nvGrpSpPr>
            <p:cNvPr id="3" name="Group 50"/>
            <p:cNvGrpSpPr>
              <a:grpSpLocks/>
            </p:cNvGrpSpPr>
            <p:nvPr/>
          </p:nvGrpSpPr>
          <p:grpSpPr bwMode="auto">
            <a:xfrm>
              <a:off x="2737" y="1129"/>
              <a:ext cx="2470" cy="823"/>
              <a:chOff x="2737" y="1129"/>
              <a:chExt cx="2470" cy="823"/>
            </a:xfrm>
          </p:grpSpPr>
          <p:sp>
            <p:nvSpPr>
              <p:cNvPr id="13363" name="Freeform 51"/>
              <p:cNvSpPr>
                <a:spLocks/>
              </p:cNvSpPr>
              <p:nvPr/>
            </p:nvSpPr>
            <p:spPr bwMode="auto">
              <a:xfrm>
                <a:off x="4183" y="1565"/>
                <a:ext cx="38" cy="58"/>
              </a:xfrm>
              <a:custGeom>
                <a:avLst/>
                <a:gdLst/>
                <a:ahLst/>
                <a:cxnLst>
                  <a:cxn ang="0">
                    <a:pos x="0" y="0"/>
                  </a:cxn>
                  <a:cxn ang="0">
                    <a:pos x="0" y="7"/>
                  </a:cxn>
                  <a:cxn ang="0">
                    <a:pos x="0" y="7"/>
                  </a:cxn>
                  <a:cxn ang="0">
                    <a:pos x="0" y="13"/>
                  </a:cxn>
                  <a:cxn ang="0">
                    <a:pos x="0" y="13"/>
                  </a:cxn>
                  <a:cxn ang="0">
                    <a:pos x="0" y="13"/>
                  </a:cxn>
                  <a:cxn ang="0">
                    <a:pos x="0" y="13"/>
                  </a:cxn>
                  <a:cxn ang="0">
                    <a:pos x="0" y="19"/>
                  </a:cxn>
                  <a:cxn ang="0">
                    <a:pos x="0" y="19"/>
                  </a:cxn>
                  <a:cxn ang="0">
                    <a:pos x="0" y="19"/>
                  </a:cxn>
                  <a:cxn ang="0">
                    <a:pos x="0" y="25"/>
                  </a:cxn>
                  <a:cxn ang="0">
                    <a:pos x="0" y="25"/>
                  </a:cxn>
                  <a:cxn ang="0">
                    <a:pos x="0" y="25"/>
                  </a:cxn>
                  <a:cxn ang="0">
                    <a:pos x="0" y="25"/>
                  </a:cxn>
                  <a:cxn ang="0">
                    <a:pos x="0" y="25"/>
                  </a:cxn>
                  <a:cxn ang="0">
                    <a:pos x="0" y="32"/>
                  </a:cxn>
                  <a:cxn ang="0">
                    <a:pos x="0" y="32"/>
                  </a:cxn>
                  <a:cxn ang="0">
                    <a:pos x="0" y="32"/>
                  </a:cxn>
                  <a:cxn ang="0">
                    <a:pos x="0" y="38"/>
                  </a:cxn>
                  <a:cxn ang="0">
                    <a:pos x="0" y="38"/>
                  </a:cxn>
                  <a:cxn ang="0">
                    <a:pos x="0" y="44"/>
                  </a:cxn>
                  <a:cxn ang="0">
                    <a:pos x="6" y="44"/>
                  </a:cxn>
                  <a:cxn ang="0">
                    <a:pos x="6" y="50"/>
                  </a:cxn>
                  <a:cxn ang="0">
                    <a:pos x="6" y="50"/>
                  </a:cxn>
                  <a:cxn ang="0">
                    <a:pos x="12" y="50"/>
                  </a:cxn>
                  <a:cxn ang="0">
                    <a:pos x="12" y="56"/>
                  </a:cxn>
                  <a:cxn ang="0">
                    <a:pos x="12" y="56"/>
                  </a:cxn>
                  <a:cxn ang="0">
                    <a:pos x="19" y="56"/>
                  </a:cxn>
                  <a:cxn ang="0">
                    <a:pos x="19" y="56"/>
                  </a:cxn>
                  <a:cxn ang="0">
                    <a:pos x="19" y="56"/>
                  </a:cxn>
                  <a:cxn ang="0">
                    <a:pos x="19" y="56"/>
                  </a:cxn>
                  <a:cxn ang="0">
                    <a:pos x="25" y="56"/>
                  </a:cxn>
                  <a:cxn ang="0">
                    <a:pos x="25" y="56"/>
                  </a:cxn>
                  <a:cxn ang="0">
                    <a:pos x="31" y="50"/>
                  </a:cxn>
                  <a:cxn ang="0">
                    <a:pos x="31" y="50"/>
                  </a:cxn>
                  <a:cxn ang="0">
                    <a:pos x="31" y="44"/>
                  </a:cxn>
                  <a:cxn ang="0">
                    <a:pos x="31" y="44"/>
                  </a:cxn>
                  <a:cxn ang="0">
                    <a:pos x="37" y="38"/>
                  </a:cxn>
                  <a:cxn ang="0">
                    <a:pos x="31" y="32"/>
                  </a:cxn>
                  <a:cxn ang="0">
                    <a:pos x="31" y="32"/>
                  </a:cxn>
                  <a:cxn ang="0">
                    <a:pos x="31" y="25"/>
                  </a:cxn>
                  <a:cxn ang="0">
                    <a:pos x="31" y="19"/>
                  </a:cxn>
                  <a:cxn ang="0">
                    <a:pos x="25" y="19"/>
                  </a:cxn>
                  <a:cxn ang="0">
                    <a:pos x="25" y="13"/>
                  </a:cxn>
                  <a:cxn ang="0">
                    <a:pos x="19" y="13"/>
                  </a:cxn>
                  <a:cxn ang="0">
                    <a:pos x="12" y="7"/>
                  </a:cxn>
                  <a:cxn ang="0">
                    <a:pos x="12" y="7"/>
                  </a:cxn>
                  <a:cxn ang="0">
                    <a:pos x="6" y="7"/>
                  </a:cxn>
                  <a:cxn ang="0">
                    <a:pos x="0" y="0"/>
                  </a:cxn>
                </a:cxnLst>
                <a:rect l="0" t="0" r="r" b="b"/>
                <a:pathLst>
                  <a:path w="37" h="56">
                    <a:moveTo>
                      <a:pt x="0" y="0"/>
                    </a:moveTo>
                    <a:lnTo>
                      <a:pt x="0" y="7"/>
                    </a:lnTo>
                    <a:lnTo>
                      <a:pt x="0" y="7"/>
                    </a:lnTo>
                    <a:lnTo>
                      <a:pt x="0" y="13"/>
                    </a:lnTo>
                    <a:lnTo>
                      <a:pt x="0" y="13"/>
                    </a:lnTo>
                    <a:lnTo>
                      <a:pt x="0" y="13"/>
                    </a:lnTo>
                    <a:lnTo>
                      <a:pt x="0" y="13"/>
                    </a:lnTo>
                    <a:lnTo>
                      <a:pt x="0" y="19"/>
                    </a:lnTo>
                    <a:lnTo>
                      <a:pt x="0" y="19"/>
                    </a:lnTo>
                    <a:lnTo>
                      <a:pt x="0" y="19"/>
                    </a:lnTo>
                    <a:lnTo>
                      <a:pt x="0" y="25"/>
                    </a:lnTo>
                    <a:lnTo>
                      <a:pt x="0" y="25"/>
                    </a:lnTo>
                    <a:lnTo>
                      <a:pt x="0" y="25"/>
                    </a:lnTo>
                    <a:lnTo>
                      <a:pt x="0" y="25"/>
                    </a:lnTo>
                    <a:lnTo>
                      <a:pt x="0" y="25"/>
                    </a:lnTo>
                    <a:lnTo>
                      <a:pt x="0" y="32"/>
                    </a:lnTo>
                    <a:lnTo>
                      <a:pt x="0" y="32"/>
                    </a:lnTo>
                    <a:lnTo>
                      <a:pt x="0" y="32"/>
                    </a:lnTo>
                    <a:lnTo>
                      <a:pt x="0" y="38"/>
                    </a:lnTo>
                    <a:lnTo>
                      <a:pt x="0" y="38"/>
                    </a:lnTo>
                    <a:lnTo>
                      <a:pt x="0" y="44"/>
                    </a:lnTo>
                    <a:lnTo>
                      <a:pt x="6" y="44"/>
                    </a:lnTo>
                    <a:lnTo>
                      <a:pt x="6" y="50"/>
                    </a:lnTo>
                    <a:lnTo>
                      <a:pt x="6" y="50"/>
                    </a:lnTo>
                    <a:lnTo>
                      <a:pt x="12" y="50"/>
                    </a:lnTo>
                    <a:lnTo>
                      <a:pt x="12" y="56"/>
                    </a:lnTo>
                    <a:lnTo>
                      <a:pt x="12" y="56"/>
                    </a:lnTo>
                    <a:lnTo>
                      <a:pt x="19" y="56"/>
                    </a:lnTo>
                    <a:lnTo>
                      <a:pt x="19" y="56"/>
                    </a:lnTo>
                    <a:lnTo>
                      <a:pt x="19" y="56"/>
                    </a:lnTo>
                    <a:lnTo>
                      <a:pt x="19" y="56"/>
                    </a:lnTo>
                    <a:lnTo>
                      <a:pt x="25" y="56"/>
                    </a:lnTo>
                    <a:lnTo>
                      <a:pt x="25" y="56"/>
                    </a:lnTo>
                    <a:lnTo>
                      <a:pt x="31" y="50"/>
                    </a:lnTo>
                    <a:lnTo>
                      <a:pt x="31" y="50"/>
                    </a:lnTo>
                    <a:lnTo>
                      <a:pt x="31" y="44"/>
                    </a:lnTo>
                    <a:lnTo>
                      <a:pt x="31" y="44"/>
                    </a:lnTo>
                    <a:lnTo>
                      <a:pt x="37" y="38"/>
                    </a:lnTo>
                    <a:lnTo>
                      <a:pt x="31" y="32"/>
                    </a:lnTo>
                    <a:lnTo>
                      <a:pt x="31" y="32"/>
                    </a:lnTo>
                    <a:lnTo>
                      <a:pt x="31" y="25"/>
                    </a:lnTo>
                    <a:lnTo>
                      <a:pt x="31" y="19"/>
                    </a:lnTo>
                    <a:lnTo>
                      <a:pt x="25" y="19"/>
                    </a:lnTo>
                    <a:lnTo>
                      <a:pt x="25" y="13"/>
                    </a:lnTo>
                    <a:lnTo>
                      <a:pt x="19" y="13"/>
                    </a:lnTo>
                    <a:lnTo>
                      <a:pt x="12" y="7"/>
                    </a:lnTo>
                    <a:lnTo>
                      <a:pt x="12" y="7"/>
                    </a:lnTo>
                    <a:lnTo>
                      <a:pt x="6" y="7"/>
                    </a:lnTo>
                    <a:lnTo>
                      <a:pt x="0"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4" name="Freeform 52"/>
              <p:cNvSpPr>
                <a:spLocks/>
              </p:cNvSpPr>
              <p:nvPr/>
            </p:nvSpPr>
            <p:spPr bwMode="auto">
              <a:xfrm>
                <a:off x="3221" y="1827"/>
                <a:ext cx="396" cy="125"/>
              </a:xfrm>
              <a:custGeom>
                <a:avLst/>
                <a:gdLst/>
                <a:ahLst/>
                <a:cxnLst>
                  <a:cxn ang="0">
                    <a:pos x="0" y="19"/>
                  </a:cxn>
                  <a:cxn ang="0">
                    <a:pos x="6" y="25"/>
                  </a:cxn>
                  <a:cxn ang="0">
                    <a:pos x="6" y="25"/>
                  </a:cxn>
                  <a:cxn ang="0">
                    <a:pos x="13" y="31"/>
                  </a:cxn>
                  <a:cxn ang="0">
                    <a:pos x="19" y="38"/>
                  </a:cxn>
                  <a:cxn ang="0">
                    <a:pos x="32" y="44"/>
                  </a:cxn>
                  <a:cxn ang="0">
                    <a:pos x="44" y="50"/>
                  </a:cxn>
                  <a:cxn ang="0">
                    <a:pos x="50" y="56"/>
                  </a:cxn>
                  <a:cxn ang="0">
                    <a:pos x="63" y="63"/>
                  </a:cxn>
                  <a:cxn ang="0">
                    <a:pos x="76" y="69"/>
                  </a:cxn>
                  <a:cxn ang="0">
                    <a:pos x="88" y="75"/>
                  </a:cxn>
                  <a:cxn ang="0">
                    <a:pos x="101" y="81"/>
                  </a:cxn>
                  <a:cxn ang="0">
                    <a:pos x="113" y="87"/>
                  </a:cxn>
                  <a:cxn ang="0">
                    <a:pos x="126" y="94"/>
                  </a:cxn>
                  <a:cxn ang="0">
                    <a:pos x="138" y="106"/>
                  </a:cxn>
                  <a:cxn ang="0">
                    <a:pos x="145" y="112"/>
                  </a:cxn>
                  <a:cxn ang="0">
                    <a:pos x="157" y="125"/>
                  </a:cxn>
                  <a:cxn ang="0">
                    <a:pos x="164" y="119"/>
                  </a:cxn>
                  <a:cxn ang="0">
                    <a:pos x="170" y="119"/>
                  </a:cxn>
                  <a:cxn ang="0">
                    <a:pos x="182" y="112"/>
                  </a:cxn>
                  <a:cxn ang="0">
                    <a:pos x="195" y="106"/>
                  </a:cxn>
                  <a:cxn ang="0">
                    <a:pos x="208" y="100"/>
                  </a:cxn>
                  <a:cxn ang="0">
                    <a:pos x="220" y="94"/>
                  </a:cxn>
                  <a:cxn ang="0">
                    <a:pos x="233" y="87"/>
                  </a:cxn>
                  <a:cxn ang="0">
                    <a:pos x="252" y="81"/>
                  </a:cxn>
                  <a:cxn ang="0">
                    <a:pos x="264" y="75"/>
                  </a:cxn>
                  <a:cxn ang="0">
                    <a:pos x="283" y="69"/>
                  </a:cxn>
                  <a:cxn ang="0">
                    <a:pos x="302" y="63"/>
                  </a:cxn>
                  <a:cxn ang="0">
                    <a:pos x="321" y="56"/>
                  </a:cxn>
                  <a:cxn ang="0">
                    <a:pos x="340" y="50"/>
                  </a:cxn>
                  <a:cxn ang="0">
                    <a:pos x="358" y="44"/>
                  </a:cxn>
                  <a:cxn ang="0">
                    <a:pos x="377" y="38"/>
                  </a:cxn>
                  <a:cxn ang="0">
                    <a:pos x="396" y="31"/>
                  </a:cxn>
                  <a:cxn ang="0">
                    <a:pos x="371" y="25"/>
                  </a:cxn>
                  <a:cxn ang="0">
                    <a:pos x="346" y="25"/>
                  </a:cxn>
                  <a:cxn ang="0">
                    <a:pos x="314" y="19"/>
                  </a:cxn>
                  <a:cxn ang="0">
                    <a:pos x="283" y="13"/>
                  </a:cxn>
                  <a:cxn ang="0">
                    <a:pos x="252" y="13"/>
                  </a:cxn>
                  <a:cxn ang="0">
                    <a:pos x="220" y="6"/>
                  </a:cxn>
                  <a:cxn ang="0">
                    <a:pos x="182" y="6"/>
                  </a:cxn>
                  <a:cxn ang="0">
                    <a:pos x="151" y="6"/>
                  </a:cxn>
                  <a:cxn ang="0">
                    <a:pos x="120" y="0"/>
                  </a:cxn>
                  <a:cxn ang="0">
                    <a:pos x="94" y="0"/>
                  </a:cxn>
                  <a:cxn ang="0">
                    <a:pos x="63" y="0"/>
                  </a:cxn>
                  <a:cxn ang="0">
                    <a:pos x="44" y="0"/>
                  </a:cxn>
                  <a:cxn ang="0">
                    <a:pos x="25" y="6"/>
                  </a:cxn>
                  <a:cxn ang="0">
                    <a:pos x="13" y="6"/>
                  </a:cxn>
                  <a:cxn ang="0">
                    <a:pos x="0" y="13"/>
                  </a:cxn>
                  <a:cxn ang="0">
                    <a:pos x="0" y="19"/>
                  </a:cxn>
                </a:cxnLst>
                <a:rect l="0" t="0" r="r" b="b"/>
                <a:pathLst>
                  <a:path w="396" h="125">
                    <a:moveTo>
                      <a:pt x="0" y="19"/>
                    </a:moveTo>
                    <a:lnTo>
                      <a:pt x="6" y="25"/>
                    </a:lnTo>
                    <a:lnTo>
                      <a:pt x="6" y="25"/>
                    </a:lnTo>
                    <a:lnTo>
                      <a:pt x="13" y="31"/>
                    </a:lnTo>
                    <a:lnTo>
                      <a:pt x="19" y="38"/>
                    </a:lnTo>
                    <a:lnTo>
                      <a:pt x="32" y="44"/>
                    </a:lnTo>
                    <a:lnTo>
                      <a:pt x="44" y="50"/>
                    </a:lnTo>
                    <a:lnTo>
                      <a:pt x="50" y="56"/>
                    </a:lnTo>
                    <a:lnTo>
                      <a:pt x="63" y="63"/>
                    </a:lnTo>
                    <a:lnTo>
                      <a:pt x="76" y="69"/>
                    </a:lnTo>
                    <a:lnTo>
                      <a:pt x="88" y="75"/>
                    </a:lnTo>
                    <a:lnTo>
                      <a:pt x="101" y="81"/>
                    </a:lnTo>
                    <a:lnTo>
                      <a:pt x="113" y="87"/>
                    </a:lnTo>
                    <a:lnTo>
                      <a:pt x="126" y="94"/>
                    </a:lnTo>
                    <a:lnTo>
                      <a:pt x="138" y="106"/>
                    </a:lnTo>
                    <a:lnTo>
                      <a:pt x="145" y="112"/>
                    </a:lnTo>
                    <a:lnTo>
                      <a:pt x="157" y="125"/>
                    </a:lnTo>
                    <a:lnTo>
                      <a:pt x="164" y="119"/>
                    </a:lnTo>
                    <a:lnTo>
                      <a:pt x="170" y="119"/>
                    </a:lnTo>
                    <a:lnTo>
                      <a:pt x="182" y="112"/>
                    </a:lnTo>
                    <a:lnTo>
                      <a:pt x="195" y="106"/>
                    </a:lnTo>
                    <a:lnTo>
                      <a:pt x="208" y="100"/>
                    </a:lnTo>
                    <a:lnTo>
                      <a:pt x="220" y="94"/>
                    </a:lnTo>
                    <a:lnTo>
                      <a:pt x="233" y="87"/>
                    </a:lnTo>
                    <a:lnTo>
                      <a:pt x="252" y="81"/>
                    </a:lnTo>
                    <a:lnTo>
                      <a:pt x="264" y="75"/>
                    </a:lnTo>
                    <a:lnTo>
                      <a:pt x="283" y="69"/>
                    </a:lnTo>
                    <a:lnTo>
                      <a:pt x="302" y="63"/>
                    </a:lnTo>
                    <a:lnTo>
                      <a:pt x="321" y="56"/>
                    </a:lnTo>
                    <a:lnTo>
                      <a:pt x="340" y="50"/>
                    </a:lnTo>
                    <a:lnTo>
                      <a:pt x="358" y="44"/>
                    </a:lnTo>
                    <a:lnTo>
                      <a:pt x="377" y="38"/>
                    </a:lnTo>
                    <a:lnTo>
                      <a:pt x="396" y="31"/>
                    </a:lnTo>
                    <a:lnTo>
                      <a:pt x="371" y="25"/>
                    </a:lnTo>
                    <a:lnTo>
                      <a:pt x="346" y="25"/>
                    </a:lnTo>
                    <a:lnTo>
                      <a:pt x="314" y="19"/>
                    </a:lnTo>
                    <a:lnTo>
                      <a:pt x="283" y="13"/>
                    </a:lnTo>
                    <a:lnTo>
                      <a:pt x="252" y="13"/>
                    </a:lnTo>
                    <a:lnTo>
                      <a:pt x="220" y="6"/>
                    </a:lnTo>
                    <a:lnTo>
                      <a:pt x="182" y="6"/>
                    </a:lnTo>
                    <a:lnTo>
                      <a:pt x="151" y="6"/>
                    </a:lnTo>
                    <a:lnTo>
                      <a:pt x="120" y="0"/>
                    </a:lnTo>
                    <a:lnTo>
                      <a:pt x="94" y="0"/>
                    </a:lnTo>
                    <a:lnTo>
                      <a:pt x="63" y="0"/>
                    </a:lnTo>
                    <a:lnTo>
                      <a:pt x="44" y="0"/>
                    </a:lnTo>
                    <a:lnTo>
                      <a:pt x="25" y="6"/>
                    </a:lnTo>
                    <a:lnTo>
                      <a:pt x="13" y="6"/>
                    </a:lnTo>
                    <a:lnTo>
                      <a:pt x="0" y="13"/>
                    </a:lnTo>
                    <a:lnTo>
                      <a:pt x="0" y="19"/>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5" name="Freeform 53"/>
              <p:cNvSpPr>
                <a:spLocks/>
              </p:cNvSpPr>
              <p:nvPr/>
            </p:nvSpPr>
            <p:spPr bwMode="auto">
              <a:xfrm>
                <a:off x="4227" y="1581"/>
                <a:ext cx="37" cy="40"/>
              </a:xfrm>
              <a:custGeom>
                <a:avLst/>
                <a:gdLst/>
                <a:ahLst/>
                <a:cxnLst>
                  <a:cxn ang="0">
                    <a:pos x="6" y="0"/>
                  </a:cxn>
                  <a:cxn ang="0">
                    <a:pos x="6" y="6"/>
                  </a:cxn>
                  <a:cxn ang="0">
                    <a:pos x="0" y="12"/>
                  </a:cxn>
                  <a:cxn ang="0">
                    <a:pos x="0" y="12"/>
                  </a:cxn>
                  <a:cxn ang="0">
                    <a:pos x="0" y="19"/>
                  </a:cxn>
                  <a:cxn ang="0">
                    <a:pos x="0" y="19"/>
                  </a:cxn>
                  <a:cxn ang="0">
                    <a:pos x="0" y="19"/>
                  </a:cxn>
                  <a:cxn ang="0">
                    <a:pos x="0" y="19"/>
                  </a:cxn>
                  <a:cxn ang="0">
                    <a:pos x="0" y="25"/>
                  </a:cxn>
                  <a:cxn ang="0">
                    <a:pos x="6" y="25"/>
                  </a:cxn>
                  <a:cxn ang="0">
                    <a:pos x="6" y="25"/>
                  </a:cxn>
                  <a:cxn ang="0">
                    <a:pos x="6" y="31"/>
                  </a:cxn>
                  <a:cxn ang="0">
                    <a:pos x="6" y="31"/>
                  </a:cxn>
                  <a:cxn ang="0">
                    <a:pos x="6" y="31"/>
                  </a:cxn>
                  <a:cxn ang="0">
                    <a:pos x="6" y="31"/>
                  </a:cxn>
                  <a:cxn ang="0">
                    <a:pos x="6" y="31"/>
                  </a:cxn>
                  <a:cxn ang="0">
                    <a:pos x="12" y="31"/>
                  </a:cxn>
                  <a:cxn ang="0">
                    <a:pos x="19" y="31"/>
                  </a:cxn>
                  <a:cxn ang="0">
                    <a:pos x="25" y="31"/>
                  </a:cxn>
                  <a:cxn ang="0">
                    <a:pos x="25" y="31"/>
                  </a:cxn>
                  <a:cxn ang="0">
                    <a:pos x="31" y="31"/>
                  </a:cxn>
                  <a:cxn ang="0">
                    <a:pos x="31" y="31"/>
                  </a:cxn>
                  <a:cxn ang="0">
                    <a:pos x="37" y="31"/>
                  </a:cxn>
                  <a:cxn ang="0">
                    <a:pos x="37" y="31"/>
                  </a:cxn>
                  <a:cxn ang="0">
                    <a:pos x="37" y="25"/>
                  </a:cxn>
                  <a:cxn ang="0">
                    <a:pos x="37" y="25"/>
                  </a:cxn>
                  <a:cxn ang="0">
                    <a:pos x="37" y="25"/>
                  </a:cxn>
                  <a:cxn ang="0">
                    <a:pos x="37" y="19"/>
                  </a:cxn>
                  <a:cxn ang="0">
                    <a:pos x="31" y="19"/>
                  </a:cxn>
                  <a:cxn ang="0">
                    <a:pos x="31" y="19"/>
                  </a:cxn>
                  <a:cxn ang="0">
                    <a:pos x="25" y="12"/>
                  </a:cxn>
                  <a:cxn ang="0">
                    <a:pos x="25" y="12"/>
                  </a:cxn>
                  <a:cxn ang="0">
                    <a:pos x="19" y="12"/>
                  </a:cxn>
                  <a:cxn ang="0">
                    <a:pos x="19" y="6"/>
                  </a:cxn>
                  <a:cxn ang="0">
                    <a:pos x="19" y="6"/>
                  </a:cxn>
                  <a:cxn ang="0">
                    <a:pos x="19" y="6"/>
                  </a:cxn>
                  <a:cxn ang="0">
                    <a:pos x="19" y="6"/>
                  </a:cxn>
                  <a:cxn ang="0">
                    <a:pos x="12" y="6"/>
                  </a:cxn>
                  <a:cxn ang="0">
                    <a:pos x="12" y="6"/>
                  </a:cxn>
                  <a:cxn ang="0">
                    <a:pos x="12" y="6"/>
                  </a:cxn>
                  <a:cxn ang="0">
                    <a:pos x="12" y="6"/>
                  </a:cxn>
                  <a:cxn ang="0">
                    <a:pos x="12" y="6"/>
                  </a:cxn>
                  <a:cxn ang="0">
                    <a:pos x="12" y="6"/>
                  </a:cxn>
                  <a:cxn ang="0">
                    <a:pos x="6" y="6"/>
                  </a:cxn>
                  <a:cxn ang="0">
                    <a:pos x="6" y="0"/>
                  </a:cxn>
                  <a:cxn ang="0">
                    <a:pos x="6" y="0"/>
                  </a:cxn>
                  <a:cxn ang="0">
                    <a:pos x="6" y="0"/>
                  </a:cxn>
                  <a:cxn ang="0">
                    <a:pos x="6" y="0"/>
                  </a:cxn>
                  <a:cxn ang="0">
                    <a:pos x="6" y="0"/>
                  </a:cxn>
                </a:cxnLst>
                <a:rect l="0" t="0" r="r" b="b"/>
                <a:pathLst>
                  <a:path w="37" h="31">
                    <a:moveTo>
                      <a:pt x="6" y="0"/>
                    </a:moveTo>
                    <a:lnTo>
                      <a:pt x="6" y="6"/>
                    </a:lnTo>
                    <a:lnTo>
                      <a:pt x="0" y="12"/>
                    </a:lnTo>
                    <a:lnTo>
                      <a:pt x="0" y="12"/>
                    </a:lnTo>
                    <a:lnTo>
                      <a:pt x="0" y="19"/>
                    </a:lnTo>
                    <a:lnTo>
                      <a:pt x="0" y="19"/>
                    </a:lnTo>
                    <a:lnTo>
                      <a:pt x="0" y="19"/>
                    </a:lnTo>
                    <a:lnTo>
                      <a:pt x="0" y="19"/>
                    </a:lnTo>
                    <a:lnTo>
                      <a:pt x="0" y="25"/>
                    </a:lnTo>
                    <a:lnTo>
                      <a:pt x="6" y="25"/>
                    </a:lnTo>
                    <a:lnTo>
                      <a:pt x="6" y="25"/>
                    </a:lnTo>
                    <a:lnTo>
                      <a:pt x="6" y="31"/>
                    </a:lnTo>
                    <a:lnTo>
                      <a:pt x="6" y="31"/>
                    </a:lnTo>
                    <a:lnTo>
                      <a:pt x="6" y="31"/>
                    </a:lnTo>
                    <a:lnTo>
                      <a:pt x="6" y="31"/>
                    </a:lnTo>
                    <a:lnTo>
                      <a:pt x="6" y="31"/>
                    </a:lnTo>
                    <a:lnTo>
                      <a:pt x="12" y="31"/>
                    </a:lnTo>
                    <a:lnTo>
                      <a:pt x="19" y="31"/>
                    </a:lnTo>
                    <a:lnTo>
                      <a:pt x="25" y="31"/>
                    </a:lnTo>
                    <a:lnTo>
                      <a:pt x="25" y="31"/>
                    </a:lnTo>
                    <a:lnTo>
                      <a:pt x="31" y="31"/>
                    </a:lnTo>
                    <a:lnTo>
                      <a:pt x="31" y="31"/>
                    </a:lnTo>
                    <a:lnTo>
                      <a:pt x="37" y="31"/>
                    </a:lnTo>
                    <a:lnTo>
                      <a:pt x="37" y="31"/>
                    </a:lnTo>
                    <a:lnTo>
                      <a:pt x="37" y="25"/>
                    </a:lnTo>
                    <a:lnTo>
                      <a:pt x="37" y="25"/>
                    </a:lnTo>
                    <a:lnTo>
                      <a:pt x="37" y="25"/>
                    </a:lnTo>
                    <a:lnTo>
                      <a:pt x="37" y="19"/>
                    </a:lnTo>
                    <a:lnTo>
                      <a:pt x="31" y="19"/>
                    </a:lnTo>
                    <a:lnTo>
                      <a:pt x="31" y="19"/>
                    </a:lnTo>
                    <a:lnTo>
                      <a:pt x="25" y="12"/>
                    </a:lnTo>
                    <a:lnTo>
                      <a:pt x="25" y="12"/>
                    </a:lnTo>
                    <a:lnTo>
                      <a:pt x="19" y="12"/>
                    </a:lnTo>
                    <a:lnTo>
                      <a:pt x="19" y="6"/>
                    </a:lnTo>
                    <a:lnTo>
                      <a:pt x="19" y="6"/>
                    </a:lnTo>
                    <a:lnTo>
                      <a:pt x="19" y="6"/>
                    </a:lnTo>
                    <a:lnTo>
                      <a:pt x="19" y="6"/>
                    </a:lnTo>
                    <a:lnTo>
                      <a:pt x="12" y="6"/>
                    </a:lnTo>
                    <a:lnTo>
                      <a:pt x="12" y="6"/>
                    </a:lnTo>
                    <a:lnTo>
                      <a:pt x="12" y="6"/>
                    </a:lnTo>
                    <a:lnTo>
                      <a:pt x="12" y="6"/>
                    </a:lnTo>
                    <a:lnTo>
                      <a:pt x="12" y="6"/>
                    </a:lnTo>
                    <a:lnTo>
                      <a:pt x="12" y="6"/>
                    </a:lnTo>
                    <a:lnTo>
                      <a:pt x="6" y="6"/>
                    </a:lnTo>
                    <a:lnTo>
                      <a:pt x="6" y="0"/>
                    </a:lnTo>
                    <a:lnTo>
                      <a:pt x="6" y="0"/>
                    </a:lnTo>
                    <a:lnTo>
                      <a:pt x="6" y="0"/>
                    </a:lnTo>
                    <a:lnTo>
                      <a:pt x="6" y="0"/>
                    </a:lnTo>
                    <a:lnTo>
                      <a:pt x="6"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6" name="Freeform 54"/>
              <p:cNvSpPr>
                <a:spLocks/>
              </p:cNvSpPr>
              <p:nvPr/>
            </p:nvSpPr>
            <p:spPr bwMode="auto">
              <a:xfrm>
                <a:off x="5170" y="1353"/>
                <a:ext cx="38" cy="38"/>
              </a:xfrm>
              <a:custGeom>
                <a:avLst/>
                <a:gdLst/>
                <a:ahLst/>
                <a:cxnLst>
                  <a:cxn ang="0">
                    <a:pos x="0" y="38"/>
                  </a:cxn>
                  <a:cxn ang="0">
                    <a:pos x="7" y="38"/>
                  </a:cxn>
                  <a:cxn ang="0">
                    <a:pos x="13" y="38"/>
                  </a:cxn>
                  <a:cxn ang="0">
                    <a:pos x="13" y="38"/>
                  </a:cxn>
                  <a:cxn ang="0">
                    <a:pos x="19" y="38"/>
                  </a:cxn>
                  <a:cxn ang="0">
                    <a:pos x="19" y="38"/>
                  </a:cxn>
                  <a:cxn ang="0">
                    <a:pos x="19" y="38"/>
                  </a:cxn>
                  <a:cxn ang="0">
                    <a:pos x="19" y="38"/>
                  </a:cxn>
                  <a:cxn ang="0">
                    <a:pos x="25" y="38"/>
                  </a:cxn>
                  <a:cxn ang="0">
                    <a:pos x="25" y="38"/>
                  </a:cxn>
                  <a:cxn ang="0">
                    <a:pos x="25" y="38"/>
                  </a:cxn>
                  <a:cxn ang="0">
                    <a:pos x="32" y="38"/>
                  </a:cxn>
                  <a:cxn ang="0">
                    <a:pos x="32" y="38"/>
                  </a:cxn>
                  <a:cxn ang="0">
                    <a:pos x="32" y="32"/>
                  </a:cxn>
                  <a:cxn ang="0">
                    <a:pos x="32" y="32"/>
                  </a:cxn>
                  <a:cxn ang="0">
                    <a:pos x="38" y="32"/>
                  </a:cxn>
                  <a:cxn ang="0">
                    <a:pos x="38" y="32"/>
                  </a:cxn>
                  <a:cxn ang="0">
                    <a:pos x="38" y="32"/>
                  </a:cxn>
                  <a:cxn ang="0">
                    <a:pos x="38" y="25"/>
                  </a:cxn>
                  <a:cxn ang="0">
                    <a:pos x="38" y="25"/>
                  </a:cxn>
                  <a:cxn ang="0">
                    <a:pos x="38" y="25"/>
                  </a:cxn>
                  <a:cxn ang="0">
                    <a:pos x="38" y="19"/>
                  </a:cxn>
                  <a:cxn ang="0">
                    <a:pos x="38" y="19"/>
                  </a:cxn>
                  <a:cxn ang="0">
                    <a:pos x="38" y="19"/>
                  </a:cxn>
                  <a:cxn ang="0">
                    <a:pos x="38" y="13"/>
                  </a:cxn>
                  <a:cxn ang="0">
                    <a:pos x="32" y="13"/>
                  </a:cxn>
                  <a:cxn ang="0">
                    <a:pos x="32" y="13"/>
                  </a:cxn>
                  <a:cxn ang="0">
                    <a:pos x="32" y="7"/>
                  </a:cxn>
                  <a:cxn ang="0">
                    <a:pos x="25" y="7"/>
                  </a:cxn>
                  <a:cxn ang="0">
                    <a:pos x="25" y="7"/>
                  </a:cxn>
                  <a:cxn ang="0">
                    <a:pos x="19" y="7"/>
                  </a:cxn>
                  <a:cxn ang="0">
                    <a:pos x="19" y="0"/>
                  </a:cxn>
                  <a:cxn ang="0">
                    <a:pos x="13" y="0"/>
                  </a:cxn>
                  <a:cxn ang="0">
                    <a:pos x="13" y="0"/>
                  </a:cxn>
                  <a:cxn ang="0">
                    <a:pos x="13" y="0"/>
                  </a:cxn>
                  <a:cxn ang="0">
                    <a:pos x="7" y="7"/>
                  </a:cxn>
                  <a:cxn ang="0">
                    <a:pos x="7" y="7"/>
                  </a:cxn>
                  <a:cxn ang="0">
                    <a:pos x="7" y="7"/>
                  </a:cxn>
                  <a:cxn ang="0">
                    <a:pos x="7" y="13"/>
                  </a:cxn>
                  <a:cxn ang="0">
                    <a:pos x="7" y="13"/>
                  </a:cxn>
                  <a:cxn ang="0">
                    <a:pos x="0" y="19"/>
                  </a:cxn>
                  <a:cxn ang="0">
                    <a:pos x="0" y="25"/>
                  </a:cxn>
                  <a:cxn ang="0">
                    <a:pos x="0" y="25"/>
                  </a:cxn>
                  <a:cxn ang="0">
                    <a:pos x="0" y="32"/>
                  </a:cxn>
                  <a:cxn ang="0">
                    <a:pos x="0" y="32"/>
                  </a:cxn>
                  <a:cxn ang="0">
                    <a:pos x="0" y="38"/>
                  </a:cxn>
                  <a:cxn ang="0">
                    <a:pos x="0" y="38"/>
                  </a:cxn>
                  <a:cxn ang="0">
                    <a:pos x="0" y="38"/>
                  </a:cxn>
                  <a:cxn ang="0">
                    <a:pos x="0" y="38"/>
                  </a:cxn>
                </a:cxnLst>
                <a:rect l="0" t="0" r="r" b="b"/>
                <a:pathLst>
                  <a:path w="38" h="38">
                    <a:moveTo>
                      <a:pt x="0" y="38"/>
                    </a:moveTo>
                    <a:lnTo>
                      <a:pt x="7" y="38"/>
                    </a:lnTo>
                    <a:lnTo>
                      <a:pt x="13" y="38"/>
                    </a:lnTo>
                    <a:lnTo>
                      <a:pt x="13" y="38"/>
                    </a:lnTo>
                    <a:lnTo>
                      <a:pt x="19" y="38"/>
                    </a:lnTo>
                    <a:lnTo>
                      <a:pt x="19" y="38"/>
                    </a:lnTo>
                    <a:lnTo>
                      <a:pt x="19" y="38"/>
                    </a:lnTo>
                    <a:lnTo>
                      <a:pt x="19" y="38"/>
                    </a:lnTo>
                    <a:lnTo>
                      <a:pt x="25" y="38"/>
                    </a:lnTo>
                    <a:lnTo>
                      <a:pt x="25" y="38"/>
                    </a:lnTo>
                    <a:lnTo>
                      <a:pt x="25" y="38"/>
                    </a:lnTo>
                    <a:lnTo>
                      <a:pt x="32" y="38"/>
                    </a:lnTo>
                    <a:lnTo>
                      <a:pt x="32" y="38"/>
                    </a:lnTo>
                    <a:lnTo>
                      <a:pt x="32" y="32"/>
                    </a:lnTo>
                    <a:lnTo>
                      <a:pt x="32" y="32"/>
                    </a:lnTo>
                    <a:lnTo>
                      <a:pt x="38" y="32"/>
                    </a:lnTo>
                    <a:lnTo>
                      <a:pt x="38" y="32"/>
                    </a:lnTo>
                    <a:lnTo>
                      <a:pt x="38" y="32"/>
                    </a:lnTo>
                    <a:lnTo>
                      <a:pt x="38" y="25"/>
                    </a:lnTo>
                    <a:lnTo>
                      <a:pt x="38" y="25"/>
                    </a:lnTo>
                    <a:lnTo>
                      <a:pt x="38" y="25"/>
                    </a:lnTo>
                    <a:lnTo>
                      <a:pt x="38" y="19"/>
                    </a:lnTo>
                    <a:lnTo>
                      <a:pt x="38" y="19"/>
                    </a:lnTo>
                    <a:lnTo>
                      <a:pt x="38" y="19"/>
                    </a:lnTo>
                    <a:lnTo>
                      <a:pt x="38" y="13"/>
                    </a:lnTo>
                    <a:lnTo>
                      <a:pt x="32" y="13"/>
                    </a:lnTo>
                    <a:lnTo>
                      <a:pt x="32" y="13"/>
                    </a:lnTo>
                    <a:lnTo>
                      <a:pt x="32" y="7"/>
                    </a:lnTo>
                    <a:lnTo>
                      <a:pt x="25" y="7"/>
                    </a:lnTo>
                    <a:lnTo>
                      <a:pt x="25" y="7"/>
                    </a:lnTo>
                    <a:lnTo>
                      <a:pt x="19" y="7"/>
                    </a:lnTo>
                    <a:lnTo>
                      <a:pt x="19" y="0"/>
                    </a:lnTo>
                    <a:lnTo>
                      <a:pt x="13" y="0"/>
                    </a:lnTo>
                    <a:lnTo>
                      <a:pt x="13" y="0"/>
                    </a:lnTo>
                    <a:lnTo>
                      <a:pt x="13" y="0"/>
                    </a:lnTo>
                    <a:lnTo>
                      <a:pt x="7" y="7"/>
                    </a:lnTo>
                    <a:lnTo>
                      <a:pt x="7" y="7"/>
                    </a:lnTo>
                    <a:lnTo>
                      <a:pt x="7" y="7"/>
                    </a:lnTo>
                    <a:lnTo>
                      <a:pt x="7" y="13"/>
                    </a:lnTo>
                    <a:lnTo>
                      <a:pt x="7" y="13"/>
                    </a:lnTo>
                    <a:lnTo>
                      <a:pt x="0" y="19"/>
                    </a:lnTo>
                    <a:lnTo>
                      <a:pt x="0" y="25"/>
                    </a:lnTo>
                    <a:lnTo>
                      <a:pt x="0" y="25"/>
                    </a:lnTo>
                    <a:lnTo>
                      <a:pt x="0" y="32"/>
                    </a:lnTo>
                    <a:lnTo>
                      <a:pt x="0" y="32"/>
                    </a:lnTo>
                    <a:lnTo>
                      <a:pt x="0" y="38"/>
                    </a:lnTo>
                    <a:lnTo>
                      <a:pt x="0" y="38"/>
                    </a:lnTo>
                    <a:lnTo>
                      <a:pt x="0" y="38"/>
                    </a:lnTo>
                    <a:lnTo>
                      <a:pt x="0" y="38"/>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7" name="Freeform 55"/>
              <p:cNvSpPr>
                <a:spLocks/>
              </p:cNvSpPr>
              <p:nvPr/>
            </p:nvSpPr>
            <p:spPr bwMode="auto">
              <a:xfrm>
                <a:off x="2737" y="1166"/>
                <a:ext cx="82" cy="38"/>
              </a:xfrm>
              <a:custGeom>
                <a:avLst/>
                <a:gdLst/>
                <a:ahLst/>
                <a:cxnLst>
                  <a:cxn ang="0">
                    <a:pos x="0" y="25"/>
                  </a:cxn>
                  <a:cxn ang="0">
                    <a:pos x="7" y="32"/>
                  </a:cxn>
                  <a:cxn ang="0">
                    <a:pos x="13" y="38"/>
                  </a:cxn>
                  <a:cxn ang="0">
                    <a:pos x="19" y="38"/>
                  </a:cxn>
                  <a:cxn ang="0">
                    <a:pos x="25" y="38"/>
                  </a:cxn>
                  <a:cxn ang="0">
                    <a:pos x="32" y="38"/>
                  </a:cxn>
                  <a:cxn ang="0">
                    <a:pos x="38" y="38"/>
                  </a:cxn>
                  <a:cxn ang="0">
                    <a:pos x="44" y="38"/>
                  </a:cxn>
                  <a:cxn ang="0">
                    <a:pos x="51" y="38"/>
                  </a:cxn>
                  <a:cxn ang="0">
                    <a:pos x="57" y="38"/>
                  </a:cxn>
                  <a:cxn ang="0">
                    <a:pos x="63" y="32"/>
                  </a:cxn>
                  <a:cxn ang="0">
                    <a:pos x="69" y="32"/>
                  </a:cxn>
                  <a:cxn ang="0">
                    <a:pos x="76" y="25"/>
                  </a:cxn>
                  <a:cxn ang="0">
                    <a:pos x="76" y="25"/>
                  </a:cxn>
                  <a:cxn ang="0">
                    <a:pos x="82" y="25"/>
                  </a:cxn>
                  <a:cxn ang="0">
                    <a:pos x="82" y="19"/>
                  </a:cxn>
                  <a:cxn ang="0">
                    <a:pos x="82" y="19"/>
                  </a:cxn>
                  <a:cxn ang="0">
                    <a:pos x="82" y="19"/>
                  </a:cxn>
                  <a:cxn ang="0">
                    <a:pos x="82" y="13"/>
                  </a:cxn>
                  <a:cxn ang="0">
                    <a:pos x="82" y="13"/>
                  </a:cxn>
                  <a:cxn ang="0">
                    <a:pos x="82" y="7"/>
                  </a:cxn>
                  <a:cxn ang="0">
                    <a:pos x="82" y="7"/>
                  </a:cxn>
                  <a:cxn ang="0">
                    <a:pos x="76" y="7"/>
                  </a:cxn>
                  <a:cxn ang="0">
                    <a:pos x="76" y="0"/>
                  </a:cxn>
                  <a:cxn ang="0">
                    <a:pos x="76" y="0"/>
                  </a:cxn>
                  <a:cxn ang="0">
                    <a:pos x="76" y="0"/>
                  </a:cxn>
                  <a:cxn ang="0">
                    <a:pos x="69" y="0"/>
                  </a:cxn>
                  <a:cxn ang="0">
                    <a:pos x="69" y="0"/>
                  </a:cxn>
                  <a:cxn ang="0">
                    <a:pos x="63" y="0"/>
                  </a:cxn>
                  <a:cxn ang="0">
                    <a:pos x="63" y="0"/>
                  </a:cxn>
                  <a:cxn ang="0">
                    <a:pos x="57" y="0"/>
                  </a:cxn>
                  <a:cxn ang="0">
                    <a:pos x="57" y="0"/>
                  </a:cxn>
                  <a:cxn ang="0">
                    <a:pos x="51" y="0"/>
                  </a:cxn>
                  <a:cxn ang="0">
                    <a:pos x="51" y="0"/>
                  </a:cxn>
                  <a:cxn ang="0">
                    <a:pos x="44" y="0"/>
                  </a:cxn>
                  <a:cxn ang="0">
                    <a:pos x="44" y="0"/>
                  </a:cxn>
                  <a:cxn ang="0">
                    <a:pos x="38" y="7"/>
                  </a:cxn>
                  <a:cxn ang="0">
                    <a:pos x="38" y="7"/>
                  </a:cxn>
                  <a:cxn ang="0">
                    <a:pos x="32" y="7"/>
                  </a:cxn>
                  <a:cxn ang="0">
                    <a:pos x="32" y="7"/>
                  </a:cxn>
                  <a:cxn ang="0">
                    <a:pos x="25" y="13"/>
                  </a:cxn>
                  <a:cxn ang="0">
                    <a:pos x="25" y="13"/>
                  </a:cxn>
                  <a:cxn ang="0">
                    <a:pos x="19" y="13"/>
                  </a:cxn>
                  <a:cxn ang="0">
                    <a:pos x="19" y="19"/>
                  </a:cxn>
                  <a:cxn ang="0">
                    <a:pos x="13" y="19"/>
                  </a:cxn>
                  <a:cxn ang="0">
                    <a:pos x="13" y="19"/>
                  </a:cxn>
                  <a:cxn ang="0">
                    <a:pos x="7" y="25"/>
                  </a:cxn>
                  <a:cxn ang="0">
                    <a:pos x="7" y="25"/>
                  </a:cxn>
                  <a:cxn ang="0">
                    <a:pos x="0" y="25"/>
                  </a:cxn>
                </a:cxnLst>
                <a:rect l="0" t="0" r="r" b="b"/>
                <a:pathLst>
                  <a:path w="82" h="38">
                    <a:moveTo>
                      <a:pt x="0" y="25"/>
                    </a:moveTo>
                    <a:lnTo>
                      <a:pt x="7" y="32"/>
                    </a:lnTo>
                    <a:lnTo>
                      <a:pt x="13" y="38"/>
                    </a:lnTo>
                    <a:lnTo>
                      <a:pt x="19" y="38"/>
                    </a:lnTo>
                    <a:lnTo>
                      <a:pt x="25" y="38"/>
                    </a:lnTo>
                    <a:lnTo>
                      <a:pt x="32" y="38"/>
                    </a:lnTo>
                    <a:lnTo>
                      <a:pt x="38" y="38"/>
                    </a:lnTo>
                    <a:lnTo>
                      <a:pt x="44" y="38"/>
                    </a:lnTo>
                    <a:lnTo>
                      <a:pt x="51" y="38"/>
                    </a:lnTo>
                    <a:lnTo>
                      <a:pt x="57" y="38"/>
                    </a:lnTo>
                    <a:lnTo>
                      <a:pt x="63" y="32"/>
                    </a:lnTo>
                    <a:lnTo>
                      <a:pt x="69" y="32"/>
                    </a:lnTo>
                    <a:lnTo>
                      <a:pt x="76" y="25"/>
                    </a:lnTo>
                    <a:lnTo>
                      <a:pt x="76" y="25"/>
                    </a:lnTo>
                    <a:lnTo>
                      <a:pt x="82" y="25"/>
                    </a:lnTo>
                    <a:lnTo>
                      <a:pt x="82" y="19"/>
                    </a:lnTo>
                    <a:lnTo>
                      <a:pt x="82" y="19"/>
                    </a:lnTo>
                    <a:lnTo>
                      <a:pt x="82" y="19"/>
                    </a:lnTo>
                    <a:lnTo>
                      <a:pt x="82" y="13"/>
                    </a:lnTo>
                    <a:lnTo>
                      <a:pt x="82" y="13"/>
                    </a:lnTo>
                    <a:lnTo>
                      <a:pt x="82" y="7"/>
                    </a:lnTo>
                    <a:lnTo>
                      <a:pt x="82" y="7"/>
                    </a:lnTo>
                    <a:lnTo>
                      <a:pt x="76" y="7"/>
                    </a:lnTo>
                    <a:lnTo>
                      <a:pt x="76" y="0"/>
                    </a:lnTo>
                    <a:lnTo>
                      <a:pt x="76" y="0"/>
                    </a:lnTo>
                    <a:lnTo>
                      <a:pt x="76" y="0"/>
                    </a:lnTo>
                    <a:lnTo>
                      <a:pt x="69" y="0"/>
                    </a:lnTo>
                    <a:lnTo>
                      <a:pt x="69" y="0"/>
                    </a:lnTo>
                    <a:lnTo>
                      <a:pt x="63" y="0"/>
                    </a:lnTo>
                    <a:lnTo>
                      <a:pt x="63" y="0"/>
                    </a:lnTo>
                    <a:lnTo>
                      <a:pt x="57" y="0"/>
                    </a:lnTo>
                    <a:lnTo>
                      <a:pt x="57" y="0"/>
                    </a:lnTo>
                    <a:lnTo>
                      <a:pt x="51" y="0"/>
                    </a:lnTo>
                    <a:lnTo>
                      <a:pt x="51" y="0"/>
                    </a:lnTo>
                    <a:lnTo>
                      <a:pt x="44" y="0"/>
                    </a:lnTo>
                    <a:lnTo>
                      <a:pt x="44" y="0"/>
                    </a:lnTo>
                    <a:lnTo>
                      <a:pt x="38" y="7"/>
                    </a:lnTo>
                    <a:lnTo>
                      <a:pt x="38" y="7"/>
                    </a:lnTo>
                    <a:lnTo>
                      <a:pt x="32" y="7"/>
                    </a:lnTo>
                    <a:lnTo>
                      <a:pt x="32" y="7"/>
                    </a:lnTo>
                    <a:lnTo>
                      <a:pt x="25" y="13"/>
                    </a:lnTo>
                    <a:lnTo>
                      <a:pt x="25" y="13"/>
                    </a:lnTo>
                    <a:lnTo>
                      <a:pt x="19" y="13"/>
                    </a:lnTo>
                    <a:lnTo>
                      <a:pt x="19" y="19"/>
                    </a:lnTo>
                    <a:lnTo>
                      <a:pt x="13" y="19"/>
                    </a:lnTo>
                    <a:lnTo>
                      <a:pt x="13" y="19"/>
                    </a:lnTo>
                    <a:lnTo>
                      <a:pt x="7" y="25"/>
                    </a:lnTo>
                    <a:lnTo>
                      <a:pt x="7" y="25"/>
                    </a:lnTo>
                    <a:lnTo>
                      <a:pt x="0" y="25"/>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8" name="Freeform 56"/>
              <p:cNvSpPr>
                <a:spLocks/>
              </p:cNvSpPr>
              <p:nvPr/>
            </p:nvSpPr>
            <p:spPr bwMode="auto">
              <a:xfrm>
                <a:off x="4051" y="1141"/>
                <a:ext cx="81" cy="44"/>
              </a:xfrm>
              <a:custGeom>
                <a:avLst/>
                <a:gdLst/>
                <a:ahLst/>
                <a:cxnLst>
                  <a:cxn ang="0">
                    <a:pos x="0" y="32"/>
                  </a:cxn>
                  <a:cxn ang="0">
                    <a:pos x="6" y="38"/>
                  </a:cxn>
                  <a:cxn ang="0">
                    <a:pos x="12" y="44"/>
                  </a:cxn>
                  <a:cxn ang="0">
                    <a:pos x="19" y="44"/>
                  </a:cxn>
                  <a:cxn ang="0">
                    <a:pos x="25" y="44"/>
                  </a:cxn>
                  <a:cxn ang="0">
                    <a:pos x="31" y="44"/>
                  </a:cxn>
                  <a:cxn ang="0">
                    <a:pos x="37" y="44"/>
                  </a:cxn>
                  <a:cxn ang="0">
                    <a:pos x="44" y="44"/>
                  </a:cxn>
                  <a:cxn ang="0">
                    <a:pos x="50" y="44"/>
                  </a:cxn>
                  <a:cxn ang="0">
                    <a:pos x="56" y="38"/>
                  </a:cxn>
                  <a:cxn ang="0">
                    <a:pos x="63" y="38"/>
                  </a:cxn>
                  <a:cxn ang="0">
                    <a:pos x="69" y="38"/>
                  </a:cxn>
                  <a:cxn ang="0">
                    <a:pos x="75" y="32"/>
                  </a:cxn>
                  <a:cxn ang="0">
                    <a:pos x="75" y="32"/>
                  </a:cxn>
                  <a:cxn ang="0">
                    <a:pos x="81" y="32"/>
                  </a:cxn>
                  <a:cxn ang="0">
                    <a:pos x="81" y="25"/>
                  </a:cxn>
                  <a:cxn ang="0">
                    <a:pos x="81" y="25"/>
                  </a:cxn>
                  <a:cxn ang="0">
                    <a:pos x="81" y="19"/>
                  </a:cxn>
                  <a:cxn ang="0">
                    <a:pos x="81" y="19"/>
                  </a:cxn>
                  <a:cxn ang="0">
                    <a:pos x="81" y="13"/>
                  </a:cxn>
                  <a:cxn ang="0">
                    <a:pos x="81" y="13"/>
                  </a:cxn>
                  <a:cxn ang="0">
                    <a:pos x="81" y="7"/>
                  </a:cxn>
                  <a:cxn ang="0">
                    <a:pos x="75" y="7"/>
                  </a:cxn>
                  <a:cxn ang="0">
                    <a:pos x="75" y="7"/>
                  </a:cxn>
                  <a:cxn ang="0">
                    <a:pos x="75" y="0"/>
                  </a:cxn>
                  <a:cxn ang="0">
                    <a:pos x="69" y="0"/>
                  </a:cxn>
                  <a:cxn ang="0">
                    <a:pos x="69" y="0"/>
                  </a:cxn>
                  <a:cxn ang="0">
                    <a:pos x="63" y="0"/>
                  </a:cxn>
                  <a:cxn ang="0">
                    <a:pos x="56" y="0"/>
                  </a:cxn>
                  <a:cxn ang="0">
                    <a:pos x="56" y="0"/>
                  </a:cxn>
                  <a:cxn ang="0">
                    <a:pos x="50" y="0"/>
                  </a:cxn>
                  <a:cxn ang="0">
                    <a:pos x="50" y="0"/>
                  </a:cxn>
                  <a:cxn ang="0">
                    <a:pos x="44" y="0"/>
                  </a:cxn>
                  <a:cxn ang="0">
                    <a:pos x="37" y="0"/>
                  </a:cxn>
                  <a:cxn ang="0">
                    <a:pos x="37" y="7"/>
                  </a:cxn>
                  <a:cxn ang="0">
                    <a:pos x="37" y="7"/>
                  </a:cxn>
                  <a:cxn ang="0">
                    <a:pos x="37" y="7"/>
                  </a:cxn>
                  <a:cxn ang="0">
                    <a:pos x="31" y="7"/>
                  </a:cxn>
                  <a:cxn ang="0">
                    <a:pos x="31" y="13"/>
                  </a:cxn>
                  <a:cxn ang="0">
                    <a:pos x="25" y="13"/>
                  </a:cxn>
                  <a:cxn ang="0">
                    <a:pos x="25" y="13"/>
                  </a:cxn>
                  <a:cxn ang="0">
                    <a:pos x="19" y="13"/>
                  </a:cxn>
                  <a:cxn ang="0">
                    <a:pos x="19" y="19"/>
                  </a:cxn>
                  <a:cxn ang="0">
                    <a:pos x="19" y="19"/>
                  </a:cxn>
                  <a:cxn ang="0">
                    <a:pos x="12" y="25"/>
                  </a:cxn>
                  <a:cxn ang="0">
                    <a:pos x="12" y="25"/>
                  </a:cxn>
                  <a:cxn ang="0">
                    <a:pos x="6" y="25"/>
                  </a:cxn>
                  <a:cxn ang="0">
                    <a:pos x="6" y="32"/>
                  </a:cxn>
                  <a:cxn ang="0">
                    <a:pos x="0" y="32"/>
                  </a:cxn>
                </a:cxnLst>
                <a:rect l="0" t="0" r="r" b="b"/>
                <a:pathLst>
                  <a:path w="81" h="44">
                    <a:moveTo>
                      <a:pt x="0" y="32"/>
                    </a:moveTo>
                    <a:lnTo>
                      <a:pt x="6" y="38"/>
                    </a:lnTo>
                    <a:lnTo>
                      <a:pt x="12" y="44"/>
                    </a:lnTo>
                    <a:lnTo>
                      <a:pt x="19" y="44"/>
                    </a:lnTo>
                    <a:lnTo>
                      <a:pt x="25" y="44"/>
                    </a:lnTo>
                    <a:lnTo>
                      <a:pt x="31" y="44"/>
                    </a:lnTo>
                    <a:lnTo>
                      <a:pt x="37" y="44"/>
                    </a:lnTo>
                    <a:lnTo>
                      <a:pt x="44" y="44"/>
                    </a:lnTo>
                    <a:lnTo>
                      <a:pt x="50" y="44"/>
                    </a:lnTo>
                    <a:lnTo>
                      <a:pt x="56" y="38"/>
                    </a:lnTo>
                    <a:lnTo>
                      <a:pt x="63" y="38"/>
                    </a:lnTo>
                    <a:lnTo>
                      <a:pt x="69" y="38"/>
                    </a:lnTo>
                    <a:lnTo>
                      <a:pt x="75" y="32"/>
                    </a:lnTo>
                    <a:lnTo>
                      <a:pt x="75" y="32"/>
                    </a:lnTo>
                    <a:lnTo>
                      <a:pt x="81" y="32"/>
                    </a:lnTo>
                    <a:lnTo>
                      <a:pt x="81" y="25"/>
                    </a:lnTo>
                    <a:lnTo>
                      <a:pt x="81" y="25"/>
                    </a:lnTo>
                    <a:lnTo>
                      <a:pt x="81" y="19"/>
                    </a:lnTo>
                    <a:lnTo>
                      <a:pt x="81" y="19"/>
                    </a:lnTo>
                    <a:lnTo>
                      <a:pt x="81" y="13"/>
                    </a:lnTo>
                    <a:lnTo>
                      <a:pt x="81" y="13"/>
                    </a:lnTo>
                    <a:lnTo>
                      <a:pt x="81" y="7"/>
                    </a:lnTo>
                    <a:lnTo>
                      <a:pt x="75" y="7"/>
                    </a:lnTo>
                    <a:lnTo>
                      <a:pt x="75" y="7"/>
                    </a:lnTo>
                    <a:lnTo>
                      <a:pt x="75" y="0"/>
                    </a:lnTo>
                    <a:lnTo>
                      <a:pt x="69" y="0"/>
                    </a:lnTo>
                    <a:lnTo>
                      <a:pt x="69" y="0"/>
                    </a:lnTo>
                    <a:lnTo>
                      <a:pt x="63" y="0"/>
                    </a:lnTo>
                    <a:lnTo>
                      <a:pt x="56" y="0"/>
                    </a:lnTo>
                    <a:lnTo>
                      <a:pt x="56" y="0"/>
                    </a:lnTo>
                    <a:lnTo>
                      <a:pt x="50" y="0"/>
                    </a:lnTo>
                    <a:lnTo>
                      <a:pt x="50" y="0"/>
                    </a:lnTo>
                    <a:lnTo>
                      <a:pt x="44" y="0"/>
                    </a:lnTo>
                    <a:lnTo>
                      <a:pt x="37" y="0"/>
                    </a:lnTo>
                    <a:lnTo>
                      <a:pt x="37" y="7"/>
                    </a:lnTo>
                    <a:lnTo>
                      <a:pt x="37" y="7"/>
                    </a:lnTo>
                    <a:lnTo>
                      <a:pt x="37" y="7"/>
                    </a:lnTo>
                    <a:lnTo>
                      <a:pt x="31" y="7"/>
                    </a:lnTo>
                    <a:lnTo>
                      <a:pt x="31" y="13"/>
                    </a:lnTo>
                    <a:lnTo>
                      <a:pt x="25" y="13"/>
                    </a:lnTo>
                    <a:lnTo>
                      <a:pt x="25" y="13"/>
                    </a:lnTo>
                    <a:lnTo>
                      <a:pt x="19" y="13"/>
                    </a:lnTo>
                    <a:lnTo>
                      <a:pt x="19" y="19"/>
                    </a:lnTo>
                    <a:lnTo>
                      <a:pt x="19" y="19"/>
                    </a:lnTo>
                    <a:lnTo>
                      <a:pt x="12" y="25"/>
                    </a:lnTo>
                    <a:lnTo>
                      <a:pt x="12" y="25"/>
                    </a:lnTo>
                    <a:lnTo>
                      <a:pt x="6" y="25"/>
                    </a:lnTo>
                    <a:lnTo>
                      <a:pt x="6" y="32"/>
                    </a:lnTo>
                    <a:lnTo>
                      <a:pt x="0" y="32"/>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9" name="Freeform 57"/>
              <p:cNvSpPr>
                <a:spLocks/>
              </p:cNvSpPr>
              <p:nvPr/>
            </p:nvSpPr>
            <p:spPr bwMode="auto">
              <a:xfrm>
                <a:off x="4736" y="1129"/>
                <a:ext cx="75" cy="44"/>
              </a:xfrm>
              <a:custGeom>
                <a:avLst/>
                <a:gdLst/>
                <a:ahLst/>
                <a:cxnLst>
                  <a:cxn ang="0">
                    <a:pos x="0" y="31"/>
                  </a:cxn>
                  <a:cxn ang="0">
                    <a:pos x="0" y="31"/>
                  </a:cxn>
                  <a:cxn ang="0">
                    <a:pos x="6" y="37"/>
                  </a:cxn>
                  <a:cxn ang="0">
                    <a:pos x="12" y="37"/>
                  </a:cxn>
                  <a:cxn ang="0">
                    <a:pos x="19" y="44"/>
                  </a:cxn>
                  <a:cxn ang="0">
                    <a:pos x="25" y="44"/>
                  </a:cxn>
                  <a:cxn ang="0">
                    <a:pos x="31" y="44"/>
                  </a:cxn>
                  <a:cxn ang="0">
                    <a:pos x="37" y="37"/>
                  </a:cxn>
                  <a:cxn ang="0">
                    <a:pos x="44" y="37"/>
                  </a:cxn>
                  <a:cxn ang="0">
                    <a:pos x="50" y="37"/>
                  </a:cxn>
                  <a:cxn ang="0">
                    <a:pos x="50" y="31"/>
                  </a:cxn>
                  <a:cxn ang="0">
                    <a:pos x="56" y="31"/>
                  </a:cxn>
                  <a:cxn ang="0">
                    <a:pos x="63" y="31"/>
                  </a:cxn>
                  <a:cxn ang="0">
                    <a:pos x="69" y="25"/>
                  </a:cxn>
                  <a:cxn ang="0">
                    <a:pos x="69" y="25"/>
                  </a:cxn>
                  <a:cxn ang="0">
                    <a:pos x="69" y="19"/>
                  </a:cxn>
                  <a:cxn ang="0">
                    <a:pos x="75" y="19"/>
                  </a:cxn>
                  <a:cxn ang="0">
                    <a:pos x="75" y="12"/>
                  </a:cxn>
                  <a:cxn ang="0">
                    <a:pos x="75" y="12"/>
                  </a:cxn>
                  <a:cxn ang="0">
                    <a:pos x="75" y="6"/>
                  </a:cxn>
                  <a:cxn ang="0">
                    <a:pos x="69" y="6"/>
                  </a:cxn>
                  <a:cxn ang="0">
                    <a:pos x="69" y="6"/>
                  </a:cxn>
                  <a:cxn ang="0">
                    <a:pos x="69" y="0"/>
                  </a:cxn>
                  <a:cxn ang="0">
                    <a:pos x="63" y="0"/>
                  </a:cxn>
                  <a:cxn ang="0">
                    <a:pos x="63" y="0"/>
                  </a:cxn>
                  <a:cxn ang="0">
                    <a:pos x="56" y="0"/>
                  </a:cxn>
                  <a:cxn ang="0">
                    <a:pos x="50" y="0"/>
                  </a:cxn>
                  <a:cxn ang="0">
                    <a:pos x="50" y="0"/>
                  </a:cxn>
                  <a:cxn ang="0">
                    <a:pos x="44" y="0"/>
                  </a:cxn>
                  <a:cxn ang="0">
                    <a:pos x="37" y="0"/>
                  </a:cxn>
                  <a:cxn ang="0">
                    <a:pos x="37" y="6"/>
                  </a:cxn>
                  <a:cxn ang="0">
                    <a:pos x="31" y="6"/>
                  </a:cxn>
                  <a:cxn ang="0">
                    <a:pos x="25" y="6"/>
                  </a:cxn>
                  <a:cxn ang="0">
                    <a:pos x="19" y="6"/>
                  </a:cxn>
                  <a:cxn ang="0">
                    <a:pos x="19" y="6"/>
                  </a:cxn>
                  <a:cxn ang="0">
                    <a:pos x="19" y="12"/>
                  </a:cxn>
                  <a:cxn ang="0">
                    <a:pos x="19" y="12"/>
                  </a:cxn>
                  <a:cxn ang="0">
                    <a:pos x="12" y="12"/>
                  </a:cxn>
                  <a:cxn ang="0">
                    <a:pos x="12" y="12"/>
                  </a:cxn>
                  <a:cxn ang="0">
                    <a:pos x="12" y="12"/>
                  </a:cxn>
                  <a:cxn ang="0">
                    <a:pos x="12" y="19"/>
                  </a:cxn>
                  <a:cxn ang="0">
                    <a:pos x="6" y="19"/>
                  </a:cxn>
                  <a:cxn ang="0">
                    <a:pos x="6" y="19"/>
                  </a:cxn>
                  <a:cxn ang="0">
                    <a:pos x="6" y="19"/>
                  </a:cxn>
                  <a:cxn ang="0">
                    <a:pos x="0" y="25"/>
                  </a:cxn>
                  <a:cxn ang="0">
                    <a:pos x="0" y="25"/>
                  </a:cxn>
                  <a:cxn ang="0">
                    <a:pos x="0" y="25"/>
                  </a:cxn>
                  <a:cxn ang="0">
                    <a:pos x="0" y="25"/>
                  </a:cxn>
                  <a:cxn ang="0">
                    <a:pos x="0" y="31"/>
                  </a:cxn>
                </a:cxnLst>
                <a:rect l="0" t="0" r="r" b="b"/>
                <a:pathLst>
                  <a:path w="75" h="44">
                    <a:moveTo>
                      <a:pt x="0" y="31"/>
                    </a:moveTo>
                    <a:lnTo>
                      <a:pt x="0" y="31"/>
                    </a:lnTo>
                    <a:lnTo>
                      <a:pt x="6" y="37"/>
                    </a:lnTo>
                    <a:lnTo>
                      <a:pt x="12" y="37"/>
                    </a:lnTo>
                    <a:lnTo>
                      <a:pt x="19" y="44"/>
                    </a:lnTo>
                    <a:lnTo>
                      <a:pt x="25" y="44"/>
                    </a:lnTo>
                    <a:lnTo>
                      <a:pt x="31" y="44"/>
                    </a:lnTo>
                    <a:lnTo>
                      <a:pt x="37" y="37"/>
                    </a:lnTo>
                    <a:lnTo>
                      <a:pt x="44" y="37"/>
                    </a:lnTo>
                    <a:lnTo>
                      <a:pt x="50" y="37"/>
                    </a:lnTo>
                    <a:lnTo>
                      <a:pt x="50" y="31"/>
                    </a:lnTo>
                    <a:lnTo>
                      <a:pt x="56" y="31"/>
                    </a:lnTo>
                    <a:lnTo>
                      <a:pt x="63" y="31"/>
                    </a:lnTo>
                    <a:lnTo>
                      <a:pt x="69" y="25"/>
                    </a:lnTo>
                    <a:lnTo>
                      <a:pt x="69" y="25"/>
                    </a:lnTo>
                    <a:lnTo>
                      <a:pt x="69" y="19"/>
                    </a:lnTo>
                    <a:lnTo>
                      <a:pt x="75" y="19"/>
                    </a:lnTo>
                    <a:lnTo>
                      <a:pt x="75" y="12"/>
                    </a:lnTo>
                    <a:lnTo>
                      <a:pt x="75" y="12"/>
                    </a:lnTo>
                    <a:lnTo>
                      <a:pt x="75" y="6"/>
                    </a:lnTo>
                    <a:lnTo>
                      <a:pt x="69" y="6"/>
                    </a:lnTo>
                    <a:lnTo>
                      <a:pt x="69" y="6"/>
                    </a:lnTo>
                    <a:lnTo>
                      <a:pt x="69" y="0"/>
                    </a:lnTo>
                    <a:lnTo>
                      <a:pt x="63" y="0"/>
                    </a:lnTo>
                    <a:lnTo>
                      <a:pt x="63" y="0"/>
                    </a:lnTo>
                    <a:lnTo>
                      <a:pt x="56" y="0"/>
                    </a:lnTo>
                    <a:lnTo>
                      <a:pt x="50" y="0"/>
                    </a:lnTo>
                    <a:lnTo>
                      <a:pt x="50" y="0"/>
                    </a:lnTo>
                    <a:lnTo>
                      <a:pt x="44" y="0"/>
                    </a:lnTo>
                    <a:lnTo>
                      <a:pt x="37" y="0"/>
                    </a:lnTo>
                    <a:lnTo>
                      <a:pt x="37" y="6"/>
                    </a:lnTo>
                    <a:lnTo>
                      <a:pt x="31" y="6"/>
                    </a:lnTo>
                    <a:lnTo>
                      <a:pt x="25" y="6"/>
                    </a:lnTo>
                    <a:lnTo>
                      <a:pt x="19" y="6"/>
                    </a:lnTo>
                    <a:lnTo>
                      <a:pt x="19" y="6"/>
                    </a:lnTo>
                    <a:lnTo>
                      <a:pt x="19" y="12"/>
                    </a:lnTo>
                    <a:lnTo>
                      <a:pt x="19" y="12"/>
                    </a:lnTo>
                    <a:lnTo>
                      <a:pt x="12" y="12"/>
                    </a:lnTo>
                    <a:lnTo>
                      <a:pt x="12" y="12"/>
                    </a:lnTo>
                    <a:lnTo>
                      <a:pt x="12" y="12"/>
                    </a:lnTo>
                    <a:lnTo>
                      <a:pt x="12" y="19"/>
                    </a:lnTo>
                    <a:lnTo>
                      <a:pt x="6" y="19"/>
                    </a:lnTo>
                    <a:lnTo>
                      <a:pt x="6" y="19"/>
                    </a:lnTo>
                    <a:lnTo>
                      <a:pt x="6" y="19"/>
                    </a:lnTo>
                    <a:lnTo>
                      <a:pt x="0" y="25"/>
                    </a:lnTo>
                    <a:lnTo>
                      <a:pt x="0" y="25"/>
                    </a:lnTo>
                    <a:lnTo>
                      <a:pt x="0" y="25"/>
                    </a:lnTo>
                    <a:lnTo>
                      <a:pt x="0" y="25"/>
                    </a:lnTo>
                    <a:lnTo>
                      <a:pt x="0" y="31"/>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Follicular architectural </a:t>
            </a:r>
            <a:r>
              <a:rPr lang="en-US" dirty="0" err="1" smtClean="0"/>
              <a:t>atypia</a:t>
            </a:r>
            <a:r>
              <a:rPr lang="en-US" dirty="0" smtClean="0"/>
              <a:t> (FLUS) is commonly seen in nodular goiter (including autonomous nodules), follicular </a:t>
            </a:r>
            <a:r>
              <a:rPr lang="en-US" dirty="0" err="1" smtClean="0"/>
              <a:t>neoplasms</a:t>
            </a:r>
            <a:r>
              <a:rPr lang="en-US" dirty="0" smtClean="0"/>
              <a:t>, follicular cancer, follicular variant papillary cancer, and noninvasive follicular tumors with papillary-like nuclear features (NIFTP).</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28925" y="723900"/>
            <a:ext cx="348615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000" y="609600"/>
            <a:ext cx="8534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747963" y="704850"/>
            <a:ext cx="3648075" cy="544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304801" y="838200"/>
            <a:ext cx="85344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219200"/>
            <a:ext cx="8686799"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05000" y="457200"/>
            <a:ext cx="5334000" cy="6172200"/>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90600" y="304800"/>
            <a:ext cx="7162800" cy="6553200"/>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57463" y="1109663"/>
            <a:ext cx="4029075" cy="4638675"/>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â«ÙØ¬Ù Ø§Ø´Ø±Ùâ¬â"/>
          <p:cNvPicPr>
            <a:picLocks noChangeAspect="1" noChangeArrowheads="1"/>
          </p:cNvPicPr>
          <p:nvPr/>
        </p:nvPicPr>
        <p:blipFill>
          <a:blip r:embed="rId2" cstate="print"/>
          <a:srcRect/>
          <a:stretch>
            <a:fillRect/>
          </a:stretch>
        </p:blipFill>
        <p:spPr bwMode="auto">
          <a:xfrm>
            <a:off x="0" y="152400"/>
            <a:ext cx="8915400" cy="647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754563"/>
          </a:xfrm>
        </p:spPr>
        <p:txBody>
          <a:bodyPr/>
          <a:lstStyle/>
          <a:p>
            <a:pPr algn="ctr">
              <a:buNone/>
            </a:pPr>
            <a:r>
              <a:rPr lang="en-US" dirty="0" smtClean="0"/>
              <a:t> Nuclear </a:t>
            </a:r>
            <a:r>
              <a:rPr lang="en-US" dirty="0" err="1" smtClean="0"/>
              <a:t>atypia</a:t>
            </a:r>
            <a:r>
              <a:rPr lang="en-US" dirty="0" smtClean="0"/>
              <a:t> is commonly seen in </a:t>
            </a:r>
            <a:r>
              <a:rPr lang="en-US" dirty="0" err="1" smtClean="0"/>
              <a:t>hyperplastic</a:t>
            </a:r>
            <a:r>
              <a:rPr lang="en-US" dirty="0" smtClean="0"/>
              <a:t> nodular goiter, papillary cancer, follicular variant papillary cancer, and NIFTP.</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The lesion may not be well represented on the aspirate slides due to various reasons such as </a:t>
            </a:r>
            <a:r>
              <a:rPr lang="en-US" dirty="0" smtClean="0">
                <a:solidFill>
                  <a:srgbClr val="FF0000"/>
                </a:solidFill>
              </a:rPr>
              <a:t>low </a:t>
            </a:r>
            <a:r>
              <a:rPr lang="en-US" dirty="0" err="1" smtClean="0">
                <a:solidFill>
                  <a:srgbClr val="FF0000"/>
                </a:solidFill>
              </a:rPr>
              <a:t>cellularity</a:t>
            </a:r>
            <a:r>
              <a:rPr lang="en-US" dirty="0" smtClean="0"/>
              <a:t>, </a:t>
            </a:r>
            <a:r>
              <a:rPr lang="en-US" dirty="0" smtClean="0">
                <a:solidFill>
                  <a:srgbClr val="FF0000"/>
                </a:solidFill>
              </a:rPr>
              <a:t>obscuring hemorrhage</a:t>
            </a:r>
            <a:r>
              <a:rPr lang="en-US" dirty="0" smtClean="0"/>
              <a:t>, and preservation/staining </a:t>
            </a:r>
            <a:r>
              <a:rPr lang="en-US" dirty="0" smtClean="0">
                <a:solidFill>
                  <a:srgbClr val="FF0000"/>
                </a:solidFill>
              </a:rPr>
              <a:t>artifacts</a:t>
            </a:r>
            <a:r>
              <a:rPr lang="en-US" dirty="0" smtClean="0"/>
              <a:t>, or the clinical background may only partially explain the </a:t>
            </a:r>
            <a:r>
              <a:rPr lang="en-US" dirty="0" err="1" smtClean="0"/>
              <a:t>atypia</a:t>
            </a:r>
            <a:r>
              <a:rPr lang="en-US" dirty="0" smtClean="0"/>
              <a:t> seen in the specimen, such as </a:t>
            </a:r>
            <a:r>
              <a:rPr lang="en-US" dirty="0" smtClean="0">
                <a:solidFill>
                  <a:srgbClr val="FF0000"/>
                </a:solidFill>
              </a:rPr>
              <a:t>Hashimoto </a:t>
            </a:r>
            <a:r>
              <a:rPr lang="en-US" dirty="0" err="1" smtClean="0">
                <a:solidFill>
                  <a:srgbClr val="FF0000"/>
                </a:solidFill>
              </a:rPr>
              <a:t>thyroiditis</a:t>
            </a:r>
            <a:r>
              <a:rPr lang="en-US" dirty="0" smtClean="0"/>
              <a:t>, </a:t>
            </a:r>
            <a:r>
              <a:rPr lang="en-US" dirty="0" smtClean="0">
                <a:solidFill>
                  <a:srgbClr val="FF0000"/>
                </a:solidFill>
              </a:rPr>
              <a:t>history of radiation </a:t>
            </a:r>
            <a:r>
              <a:rPr lang="en-US" dirty="0" smtClean="0"/>
              <a:t>exposure, or drugs such as </a:t>
            </a:r>
            <a:r>
              <a:rPr lang="en-US" dirty="0" err="1" smtClean="0">
                <a:solidFill>
                  <a:srgbClr val="FF0000"/>
                </a:solidFill>
              </a:rPr>
              <a:t>carbimazole</a:t>
            </a:r>
            <a:r>
              <a:rPr lang="en-US" dirty="0" smtClean="0">
                <a:solidFill>
                  <a:srgbClr val="FF0000"/>
                </a:solidFill>
              </a:rPr>
              <a:t>.</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normAutofit/>
          </a:bodyPr>
          <a:lstStyle/>
          <a:p>
            <a:r>
              <a:rPr lang="en-US" dirty="0" smtClean="0"/>
              <a:t> Considering the recent reported findings in </a:t>
            </a:r>
          </a:p>
          <a:p>
            <a:pPr>
              <a:buNone/>
            </a:pPr>
            <a:endParaRPr lang="en-US" dirty="0" smtClean="0"/>
          </a:p>
          <a:p>
            <a:pPr>
              <a:buNone/>
            </a:pPr>
            <a:r>
              <a:rPr lang="en-US" dirty="0" smtClean="0"/>
              <a:t>the current literature, this category can, at least</a:t>
            </a:r>
          </a:p>
          <a:p>
            <a:pPr>
              <a:buNone/>
            </a:pPr>
            <a:endParaRPr lang="en-US" dirty="0" smtClean="0"/>
          </a:p>
          <a:p>
            <a:pPr algn="ctr">
              <a:buNone/>
            </a:pPr>
            <a:r>
              <a:rPr lang="en-US" dirty="0" smtClean="0"/>
              <a:t> theoretically, be divided into the following</a:t>
            </a:r>
          </a:p>
          <a:p>
            <a:pPr algn="ctr">
              <a:buNone/>
            </a:pPr>
            <a:endParaRPr lang="en-US" dirty="0" smtClean="0"/>
          </a:p>
          <a:p>
            <a:pPr algn="ctr">
              <a:buNone/>
            </a:pPr>
            <a:r>
              <a:rPr lang="en-US" dirty="0" smtClean="0"/>
              <a:t> Subgroups: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dirty="0" smtClean="0"/>
              <a:t>PTC</a:t>
            </a:r>
            <a:endParaRPr lang="en-US" dirty="0"/>
          </a:p>
        </p:txBody>
      </p:sp>
      <p:sp>
        <p:nvSpPr>
          <p:cNvPr id="3" name="Content Placeholder 2"/>
          <p:cNvSpPr>
            <a:spLocks noGrp="1"/>
          </p:cNvSpPr>
          <p:nvPr>
            <p:ph idx="1"/>
          </p:nvPr>
        </p:nvSpPr>
        <p:spPr>
          <a:xfrm>
            <a:off x="228600" y="1219200"/>
            <a:ext cx="8686800" cy="4572000"/>
          </a:xfrm>
        </p:spPr>
        <p:txBody>
          <a:bodyPr>
            <a:normAutofit/>
          </a:bodyPr>
          <a:lstStyle/>
          <a:p>
            <a:pPr algn="ctr"/>
            <a:r>
              <a:rPr lang="en-US" sz="2400" dirty="0" smtClean="0"/>
              <a:t>Aspirates of classic papillary thyroid carcinoma</a:t>
            </a:r>
          </a:p>
          <a:p>
            <a:pPr algn="ctr"/>
            <a:endParaRPr lang="en-US" sz="2400" dirty="0" smtClean="0"/>
          </a:p>
          <a:p>
            <a:pPr algn="ctr">
              <a:buNone/>
            </a:pPr>
            <a:r>
              <a:rPr lang="en-US" sz="2400" dirty="0" smtClean="0"/>
              <a:t>    are </a:t>
            </a:r>
            <a:r>
              <a:rPr lang="en-US" sz="2800" dirty="0" smtClean="0"/>
              <a:t>typically </a:t>
            </a:r>
            <a:r>
              <a:rPr lang="en-US" sz="2800" dirty="0" err="1" smtClean="0">
                <a:solidFill>
                  <a:srgbClr val="FF0000"/>
                </a:solidFill>
              </a:rPr>
              <a:t>hypercellular</a:t>
            </a:r>
            <a:r>
              <a:rPr lang="en-US" sz="2400" dirty="0" smtClean="0"/>
              <a:t>, with the cells typically arranged in </a:t>
            </a:r>
          </a:p>
          <a:p>
            <a:pPr algn="ctr">
              <a:buNone/>
            </a:pPr>
            <a:endParaRPr lang="en-US" sz="2400" dirty="0" smtClean="0"/>
          </a:p>
          <a:p>
            <a:pPr algn="ctr">
              <a:buNone/>
            </a:pPr>
            <a:r>
              <a:rPr lang="en-US" sz="2400" dirty="0" err="1" smtClean="0">
                <a:solidFill>
                  <a:srgbClr val="FF0000"/>
                </a:solidFill>
              </a:rPr>
              <a:t>monolayered</a:t>
            </a:r>
            <a:r>
              <a:rPr lang="en-US" sz="2400" dirty="0" smtClean="0">
                <a:solidFill>
                  <a:srgbClr val="FF0000"/>
                </a:solidFill>
              </a:rPr>
              <a:t> sheets</a:t>
            </a:r>
            <a:r>
              <a:rPr lang="en-US" sz="2400" dirty="0" smtClean="0"/>
              <a:t>, swirls, or </a:t>
            </a:r>
            <a:r>
              <a:rPr lang="en-US" sz="2400" dirty="0" smtClean="0">
                <a:solidFill>
                  <a:srgbClr val="FF0000"/>
                </a:solidFill>
              </a:rPr>
              <a:t>papillary structures</a:t>
            </a:r>
            <a:r>
              <a:rPr lang="en-US" sz="2400" dirty="0" smtClean="0"/>
              <a:t>. These papillary </a:t>
            </a:r>
          </a:p>
          <a:p>
            <a:pPr algn="ctr">
              <a:buNone/>
            </a:pPr>
            <a:endParaRPr lang="en-US" sz="2400" dirty="0" smtClean="0"/>
          </a:p>
          <a:p>
            <a:pPr algn="ctr">
              <a:buNone/>
            </a:pPr>
            <a:r>
              <a:rPr lang="en-US" sz="2400" dirty="0" smtClean="0"/>
              <a:t>clusters often exhibit branching.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dirty="0" smtClean="0"/>
              <a:t>Nuclear membrane irregularities manifest as linear nuclear grooves (more </a:t>
            </a:r>
            <a:r>
              <a:rPr lang="en-US" sz="3600" dirty="0" smtClean="0">
                <a:solidFill>
                  <a:srgbClr val="FF0000"/>
                </a:solidFill>
              </a:rPr>
              <a:t>sensitive</a:t>
            </a:r>
            <a:r>
              <a:rPr lang="en-US" sz="3600" dirty="0" smtClean="0"/>
              <a:t>) and </a:t>
            </a:r>
            <a:r>
              <a:rPr lang="en-US" sz="3600" dirty="0" err="1" smtClean="0"/>
              <a:t>intranuclear</a:t>
            </a:r>
            <a:r>
              <a:rPr lang="en-US" sz="3600" dirty="0" smtClean="0"/>
              <a:t> </a:t>
            </a:r>
            <a:r>
              <a:rPr lang="en-US" sz="3600" dirty="0" err="1" smtClean="0"/>
              <a:t>cytoplasmic</a:t>
            </a:r>
            <a:r>
              <a:rPr lang="en-US" sz="3600" dirty="0" smtClean="0"/>
              <a:t> inclusions (</a:t>
            </a:r>
            <a:r>
              <a:rPr lang="en-US" sz="3600" dirty="0" smtClean="0">
                <a:solidFill>
                  <a:srgbClr val="FF0000"/>
                </a:solidFill>
              </a:rPr>
              <a:t>more specific</a:t>
            </a:r>
            <a:r>
              <a:rPr lang="en-US" sz="3600" dirty="0" smtClean="0"/>
              <a:t>). </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AUS with nuclear </a:t>
            </a:r>
            <a:r>
              <a:rPr lang="en-US" sz="2800" dirty="0" err="1" smtClean="0">
                <a:solidFill>
                  <a:srgbClr val="FF0000"/>
                </a:solidFill>
              </a:rPr>
              <a:t>atypia</a:t>
            </a:r>
            <a:r>
              <a:rPr lang="en-US" sz="2800" dirty="0" smtClean="0">
                <a:solidFill>
                  <a:srgbClr val="FF0000"/>
                </a:solidFill>
              </a:rPr>
              <a:t>, concerning for papillary thyroid carcinoma (PTC);</a:t>
            </a:r>
            <a:endParaRPr lang="en-US" sz="2800" dirty="0">
              <a:solidFill>
                <a:srgbClr val="FF0000"/>
              </a:solidFill>
            </a:endParaRPr>
          </a:p>
        </p:txBody>
      </p:sp>
      <p:sp>
        <p:nvSpPr>
          <p:cNvPr id="3" name="Content Placeholder 2"/>
          <p:cNvSpPr>
            <a:spLocks noGrp="1"/>
          </p:cNvSpPr>
          <p:nvPr>
            <p:ph idx="1"/>
          </p:nvPr>
        </p:nvSpPr>
        <p:spPr>
          <a:xfrm>
            <a:off x="457200" y="1904999"/>
            <a:ext cx="8229600" cy="3886201"/>
          </a:xfrm>
        </p:spPr>
        <p:txBody>
          <a:bodyPr/>
          <a:lstStyle/>
          <a:p>
            <a:r>
              <a:rPr lang="en-US" dirty="0" smtClean="0"/>
              <a:t>findings are not sufficient for a diagnosis of “suspicious for </a:t>
            </a:r>
            <a:r>
              <a:rPr lang="en-US" dirty="0" err="1" smtClean="0"/>
              <a:t>malignancy”or</a:t>
            </a:r>
            <a:r>
              <a:rPr lang="en-US" dirty="0" smtClean="0"/>
              <a:t> “malignancy.” These mostly include </a:t>
            </a:r>
            <a:r>
              <a:rPr lang="en-US" dirty="0" err="1" smtClean="0"/>
              <a:t>atypia</a:t>
            </a:r>
            <a:r>
              <a:rPr lang="en-US" dirty="0" smtClean="0"/>
              <a:t> in a limited number of cells. There is a significant body of literature showing that this group has the</a:t>
            </a:r>
          </a:p>
          <a:p>
            <a:pPr>
              <a:buNone/>
            </a:pPr>
            <a:r>
              <a:rPr lang="en-US" dirty="0" smtClean="0"/>
              <a:t>    highest risk of malignancy, ranging from 28 to 56 %.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smtClean="0"/>
              <a:t>These cases show focal nuclear enlargement and nuclear membrane irregularities</a:t>
            </a:r>
          </a:p>
          <a:p>
            <a:pPr algn="ctr">
              <a:buNone/>
            </a:pPr>
            <a:r>
              <a:rPr lang="en-US" dirty="0" smtClean="0"/>
              <a:t>   including grooves and homogenous pale chromatin in an otherwise benign FNA.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It should be noted that, in many series, it may be appropriate to place these cases into the “suspicious for malignancy” category instead of AUS.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AUS/FLUS nodules with cellular </a:t>
            </a:r>
            <a:r>
              <a:rPr lang="en-US" dirty="0" err="1" smtClean="0"/>
              <a:t>atypia</a:t>
            </a:r>
            <a:r>
              <a:rPr lang="en-US" dirty="0" smtClean="0"/>
              <a:t> compared to a predominant </a:t>
            </a:r>
            <a:r>
              <a:rPr lang="en-US" dirty="0" err="1" smtClean="0"/>
              <a:t>microfollicular</a:t>
            </a:r>
            <a:r>
              <a:rPr lang="en-US" dirty="0" smtClean="0"/>
              <a:t> pattern have been observed to have a higher risk of malignancy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133600"/>
          </a:xfrm>
        </p:spPr>
        <p:txBody>
          <a:bodyPr/>
          <a:lstStyle/>
          <a:p>
            <a:r>
              <a:rPr lang="en-US" b="1" dirty="0"/>
              <a:t>The Indeterminate Thyroid </a:t>
            </a:r>
            <a:r>
              <a:rPr lang="en-US" b="1" dirty="0" smtClean="0"/>
              <a:t>Nodule</a:t>
            </a:r>
            <a:endParaRPr lang="en-US" dirty="0"/>
          </a:p>
        </p:txBody>
      </p:sp>
      <p:sp>
        <p:nvSpPr>
          <p:cNvPr id="3" name="Subtitle 2"/>
          <p:cNvSpPr>
            <a:spLocks noGrp="1"/>
          </p:cNvSpPr>
          <p:nvPr>
            <p:ph type="subTitle" idx="1"/>
          </p:nvPr>
        </p:nvSpPr>
        <p:spPr>
          <a:xfrm>
            <a:off x="1371600" y="3505200"/>
            <a:ext cx="6400800" cy="2895600"/>
          </a:xfrm>
        </p:spPr>
        <p:txBody>
          <a:bodyPr/>
          <a:lstStyle/>
          <a:p>
            <a:r>
              <a:rPr lang="en-US" dirty="0" smtClean="0"/>
              <a:t> </a:t>
            </a:r>
            <a:r>
              <a:rPr lang="en-US" dirty="0" err="1" smtClean="0">
                <a:solidFill>
                  <a:srgbClr val="002060"/>
                </a:solidFill>
              </a:rPr>
              <a:t>Bijan</a:t>
            </a:r>
            <a:r>
              <a:rPr lang="en-US" dirty="0" smtClean="0">
                <a:solidFill>
                  <a:srgbClr val="002060"/>
                </a:solidFill>
              </a:rPr>
              <a:t> </a:t>
            </a:r>
            <a:r>
              <a:rPr lang="en-US" dirty="0" err="1" smtClean="0">
                <a:solidFill>
                  <a:srgbClr val="002060"/>
                </a:solidFill>
              </a:rPr>
              <a:t>Iraj,MD</a:t>
            </a:r>
            <a:endParaRPr lang="en-US" dirty="0" smtClean="0">
              <a:solidFill>
                <a:srgbClr val="002060"/>
              </a:solidFill>
            </a:endParaRPr>
          </a:p>
          <a:p>
            <a:r>
              <a:rPr lang="en-US" dirty="0" smtClean="0">
                <a:solidFill>
                  <a:srgbClr val="7030A0"/>
                </a:solidFill>
              </a:rPr>
              <a:t>    </a:t>
            </a:r>
            <a:r>
              <a:rPr lang="en-US" sz="1800" dirty="0" smtClean="0">
                <a:solidFill>
                  <a:srgbClr val="7030A0"/>
                </a:solidFill>
              </a:rPr>
              <a:t>Assistant Professor of Internal Medicine  and Endocrinology</a:t>
            </a:r>
            <a:endParaRPr lang="en-US" sz="2000" dirty="0" smtClean="0">
              <a:solidFill>
                <a:srgbClr val="7030A0"/>
              </a:solidFill>
            </a:endParaRPr>
          </a:p>
          <a:p>
            <a:r>
              <a:rPr lang="en-US" sz="2000" dirty="0" smtClean="0">
                <a:solidFill>
                  <a:srgbClr val="7030A0"/>
                </a:solidFill>
              </a:rPr>
              <a:t>     </a:t>
            </a:r>
            <a:r>
              <a:rPr lang="en-US" sz="1800" dirty="0" smtClean="0">
                <a:solidFill>
                  <a:srgbClr val="7030A0"/>
                </a:solidFill>
              </a:rPr>
              <a:t>Department of Endocrinology and Metabolism</a:t>
            </a:r>
          </a:p>
          <a:p>
            <a:r>
              <a:rPr lang="en-US" sz="1800" dirty="0" smtClean="0">
                <a:solidFill>
                  <a:srgbClr val="7030A0"/>
                </a:solidFill>
              </a:rPr>
              <a:t>      Isfahan Medical School</a:t>
            </a:r>
            <a:endParaRPr lang="en-US" sz="1800"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059363"/>
          </a:xfrm>
        </p:spPr>
        <p:txBody>
          <a:bodyPr>
            <a:normAutofit/>
          </a:bodyPr>
          <a:lstStyle/>
          <a:p>
            <a:pPr algn="ctr"/>
            <a:r>
              <a:rPr lang="en-US" dirty="0" smtClean="0"/>
              <a:t>These include nuclear enlargement and often elongation with pale, powdery nuclear chromatin, enhanced nuclear membranes, and </a:t>
            </a:r>
            <a:r>
              <a:rPr lang="en-US" dirty="0" err="1" smtClean="0"/>
              <a:t>micronucleoli</a:t>
            </a:r>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400" i="1" dirty="0" smtClean="0"/>
              <a:t>AUS with prominent </a:t>
            </a:r>
            <a:r>
              <a:rPr lang="en-US" sz="2400" i="1" dirty="0" err="1" smtClean="0"/>
              <a:t>microfollicles</a:t>
            </a:r>
            <a:r>
              <a:rPr lang="en-US" sz="2400" i="1" dirty="0" smtClean="0"/>
              <a:t> in a sparsely cellular specimen or in the</a:t>
            </a:r>
            <a:br>
              <a:rPr lang="en-US" sz="2400" i="1" dirty="0" smtClean="0"/>
            </a:br>
            <a:r>
              <a:rPr lang="en-US" sz="2400" dirty="0" smtClean="0"/>
              <a:t>background of a mixed pattern where findings are not supportive of a diagnosis</a:t>
            </a:r>
            <a:br>
              <a:rPr lang="en-US" sz="2400" dirty="0" smtClean="0"/>
            </a:br>
            <a:r>
              <a:rPr lang="en-US" sz="2400" dirty="0" smtClean="0"/>
              <a:t>of follicular neoplasm</a:t>
            </a:r>
            <a:endParaRPr lang="en-US" sz="2400" dirty="0"/>
          </a:p>
        </p:txBody>
      </p:sp>
      <p:sp>
        <p:nvSpPr>
          <p:cNvPr id="3" name="Content Placeholder 2"/>
          <p:cNvSpPr>
            <a:spLocks noGrp="1"/>
          </p:cNvSpPr>
          <p:nvPr>
            <p:ph idx="1"/>
          </p:nvPr>
        </p:nvSpPr>
        <p:spPr>
          <a:xfrm>
            <a:off x="457200" y="2590800"/>
            <a:ext cx="8229600" cy="3535363"/>
          </a:xfrm>
        </p:spPr>
        <p:txBody>
          <a:bodyPr>
            <a:normAutofit/>
          </a:bodyPr>
          <a:lstStyle/>
          <a:p>
            <a:r>
              <a:rPr lang="en-US" sz="2400" dirty="0" smtClean="0">
                <a:solidFill>
                  <a:srgbClr val="0070C0"/>
                </a:solidFill>
              </a:rPr>
              <a:t>Overall, the risk of malignancy in this category is relatively low, on average 5–25 %, depending on how the data is</a:t>
            </a:r>
          </a:p>
          <a:p>
            <a:pPr>
              <a:buNone/>
            </a:pPr>
            <a:r>
              <a:rPr lang="en-US" sz="2400" dirty="0" smtClean="0">
                <a:solidFill>
                  <a:srgbClr val="0070C0"/>
                </a:solidFill>
              </a:rPr>
              <a:t>     obtained. In our experience, the risk is closer to the lower end of the spectrum.</a:t>
            </a:r>
            <a:endParaRPr lang="en-US" sz="2400"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smtClean="0"/>
              <a:t>AUS with predominance of </a:t>
            </a:r>
            <a:r>
              <a:rPr lang="en-US" sz="2400" i="1" dirty="0" err="1" smtClean="0"/>
              <a:t>Hürthle</a:t>
            </a:r>
            <a:r>
              <a:rPr lang="en-US" sz="2400" i="1" dirty="0" smtClean="0"/>
              <a:t> cells in a sparsely cellular specimen or in the</a:t>
            </a:r>
            <a:br>
              <a:rPr lang="en-US" sz="2400" i="1" dirty="0" smtClean="0"/>
            </a:br>
            <a:r>
              <a:rPr lang="en-US" sz="2400" dirty="0" smtClean="0"/>
              <a:t>background of Hashimoto </a:t>
            </a:r>
            <a:r>
              <a:rPr lang="en-US" sz="2400" dirty="0" err="1" smtClean="0"/>
              <a:t>thyroiditis</a:t>
            </a:r>
            <a:r>
              <a:rPr lang="en-US" sz="2400" dirty="0" smtClean="0"/>
              <a:t> or </a:t>
            </a:r>
            <a:r>
              <a:rPr lang="en-US" sz="2400" dirty="0" err="1" smtClean="0"/>
              <a:t>multinodular</a:t>
            </a:r>
            <a:r>
              <a:rPr lang="en-US" sz="2400" dirty="0" smtClean="0"/>
              <a:t> goiter.</a:t>
            </a:r>
            <a:endParaRPr lang="en-US" sz="2400" dirty="0"/>
          </a:p>
        </p:txBody>
      </p:sp>
      <p:sp>
        <p:nvSpPr>
          <p:cNvPr id="3" name="Content Placeholder 2"/>
          <p:cNvSpPr>
            <a:spLocks noGrp="1"/>
          </p:cNvSpPr>
          <p:nvPr>
            <p:ph idx="1"/>
          </p:nvPr>
        </p:nvSpPr>
        <p:spPr>
          <a:xfrm>
            <a:off x="457200" y="2286000"/>
            <a:ext cx="8229600" cy="3840163"/>
          </a:xfrm>
        </p:spPr>
        <p:txBody>
          <a:bodyPr>
            <a:normAutofit/>
          </a:bodyPr>
          <a:lstStyle/>
          <a:p>
            <a:pPr algn="ctr"/>
            <a:r>
              <a:rPr lang="en-US" sz="2800" dirty="0" smtClean="0">
                <a:solidFill>
                  <a:srgbClr val="0070C0"/>
                </a:solidFill>
              </a:rPr>
              <a:t>This category seems to be more heterogeneous and complex; however, it seems to have a very low risk of malignancy, less than 10 % in most series.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AUS, not otherwise specified (NOS),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smtClean="0"/>
              <a:t>involving other cellular </a:t>
            </a:r>
            <a:r>
              <a:rPr lang="en-US" sz="2400" dirty="0" err="1" smtClean="0"/>
              <a:t>components,including</a:t>
            </a:r>
            <a:r>
              <a:rPr lang="en-US" sz="2400" dirty="0" smtClean="0"/>
              <a:t> lymphoid cells in Hashimoto </a:t>
            </a:r>
            <a:r>
              <a:rPr lang="en-US" sz="2400" dirty="0" err="1" smtClean="0"/>
              <a:t>thyroiditis</a:t>
            </a:r>
            <a:r>
              <a:rPr lang="en-US" sz="2400" dirty="0" smtClean="0"/>
              <a:t> or </a:t>
            </a:r>
            <a:r>
              <a:rPr lang="en-US" sz="2400" dirty="0" err="1" smtClean="0"/>
              <a:t>atypia</a:t>
            </a:r>
            <a:r>
              <a:rPr lang="en-US" sz="2400" dirty="0" smtClean="0"/>
              <a:t> that cannot be</a:t>
            </a:r>
          </a:p>
          <a:p>
            <a:pPr>
              <a:buNone/>
            </a:pPr>
            <a:r>
              <a:rPr lang="en-US" sz="2400" dirty="0" smtClean="0"/>
              <a:t>     Characterized due to specimen processing and staining </a:t>
            </a:r>
            <a:r>
              <a:rPr lang="en-US" sz="2400" dirty="0" err="1" smtClean="0"/>
              <a:t>problems.Obviously</a:t>
            </a:r>
            <a:r>
              <a:rPr lang="en-US" sz="2400" dirty="0" smtClean="0"/>
              <a:t>, this is a mixed group with overall risk of malignancy averaging 8–36 %.</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Follicular Neoplasm/Suspicious for Follicular Neoplasm</a:t>
            </a:r>
            <a:br>
              <a:rPr lang="en-US" sz="3100" b="1" dirty="0" smtClean="0"/>
            </a:br>
            <a:r>
              <a:rPr lang="en-US" sz="3100" b="1" dirty="0" smtClean="0"/>
              <a:t>(Including </a:t>
            </a:r>
            <a:r>
              <a:rPr lang="en-US" sz="3100" b="1" dirty="0" err="1" smtClean="0"/>
              <a:t>Oncocytic</a:t>
            </a:r>
            <a:r>
              <a:rPr lang="en-US" sz="3100" b="1" dirty="0" smtClean="0"/>
              <a:t> Lesions</a:t>
            </a:r>
            <a:r>
              <a:rPr lang="en-US" sz="2800" b="1" dirty="0" smtClean="0"/>
              <a:t>)</a:t>
            </a:r>
            <a:endParaRPr lang="en-US" sz="2800" dirty="0"/>
          </a:p>
        </p:txBody>
      </p:sp>
      <p:sp>
        <p:nvSpPr>
          <p:cNvPr id="3" name="Content Placeholder 2"/>
          <p:cNvSpPr>
            <a:spLocks noGrp="1"/>
          </p:cNvSpPr>
          <p:nvPr>
            <p:ph idx="1"/>
          </p:nvPr>
        </p:nvSpPr>
        <p:spPr>
          <a:xfrm>
            <a:off x="457200" y="2057400"/>
            <a:ext cx="8229600" cy="4068763"/>
          </a:xfrm>
        </p:spPr>
        <p:txBody>
          <a:bodyPr/>
          <a:lstStyle/>
          <a:p>
            <a:r>
              <a:rPr lang="en-US" sz="2800" dirty="0" smtClean="0"/>
              <a:t>Follicular-patterned lesions form the largest and most heterogeneous group in the thyroid ranging from benign, non-</a:t>
            </a:r>
            <a:r>
              <a:rPr lang="en-US" sz="2800" dirty="0" err="1" smtClean="0"/>
              <a:t>neoplastic</a:t>
            </a:r>
            <a:r>
              <a:rPr lang="en-US" sz="2800" dirty="0" smtClean="0"/>
              <a:t> follicular </a:t>
            </a:r>
            <a:r>
              <a:rPr lang="en-US" sz="2800" dirty="0" err="1" smtClean="0"/>
              <a:t>hyperplasias</a:t>
            </a:r>
            <a:r>
              <a:rPr lang="en-US" sz="2800" dirty="0" smtClean="0"/>
              <a:t> to follicle-forming infiltrating carcinomas</a:t>
            </a:r>
            <a:r>
              <a:rPr lang="en-US"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dirty="0" smtClean="0"/>
              <a:t>The border between the Bethesda system categories of AUS/FLUS and FN is not well defined; however, </a:t>
            </a:r>
            <a:r>
              <a:rPr lang="en-US" dirty="0" smtClean="0">
                <a:solidFill>
                  <a:srgbClr val="FF0000"/>
                </a:solidFill>
              </a:rPr>
              <a:t>increased </a:t>
            </a:r>
            <a:r>
              <a:rPr lang="en-US" dirty="0" err="1" smtClean="0">
                <a:solidFill>
                  <a:srgbClr val="FF0000"/>
                </a:solidFill>
              </a:rPr>
              <a:t>cellularity</a:t>
            </a:r>
            <a:r>
              <a:rPr lang="en-US" dirty="0" smtClean="0">
                <a:solidFill>
                  <a:srgbClr val="FF0000"/>
                </a:solidFill>
              </a:rPr>
              <a:t> </a:t>
            </a:r>
            <a:r>
              <a:rPr lang="en-US" dirty="0" smtClean="0"/>
              <a:t>with </a:t>
            </a:r>
            <a:r>
              <a:rPr lang="en-US" dirty="0" err="1" smtClean="0">
                <a:solidFill>
                  <a:srgbClr val="FF0000"/>
                </a:solidFill>
              </a:rPr>
              <a:t>microfollicles</a:t>
            </a:r>
            <a:r>
              <a:rPr lang="en-US" dirty="0" smtClean="0"/>
              <a:t> and “</a:t>
            </a:r>
            <a:r>
              <a:rPr lang="en-US" dirty="0" err="1" smtClean="0">
                <a:solidFill>
                  <a:srgbClr val="FF0000"/>
                </a:solidFill>
              </a:rPr>
              <a:t>uniformity”of</a:t>
            </a:r>
            <a:r>
              <a:rPr lang="en-US" dirty="0" smtClean="0">
                <a:solidFill>
                  <a:srgbClr val="FF0000"/>
                </a:solidFill>
              </a:rPr>
              <a:t> both cells and architecture </a:t>
            </a:r>
            <a:r>
              <a:rPr lang="en-US" dirty="0" smtClean="0"/>
              <a:t>are reliable signs of </a:t>
            </a:r>
            <a:r>
              <a:rPr lang="en-US" dirty="0" err="1" smtClean="0"/>
              <a:t>neoplasia</a:t>
            </a:r>
            <a:r>
              <a:rPr lang="en-US"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lesions share common morphologic features on cytology, and FNA is not a reliable tool for differentiating these lesions on </a:t>
            </a:r>
            <a:r>
              <a:rPr lang="en-US" dirty="0" err="1" smtClean="0"/>
              <a:t>cytologic</a:t>
            </a:r>
            <a:r>
              <a:rPr lang="en-US" dirty="0" smtClean="0"/>
              <a:t> grounds. Diagnosis of malignancy relies on </a:t>
            </a:r>
            <a:r>
              <a:rPr lang="en-US" dirty="0" err="1" smtClean="0"/>
              <a:t>histologic</a:t>
            </a:r>
            <a:r>
              <a:rPr lang="en-US" dirty="0" smtClean="0"/>
              <a:t> evidence of an infiltrative</a:t>
            </a:r>
          </a:p>
          <a:p>
            <a:pPr>
              <a:buNone/>
            </a:pPr>
            <a:r>
              <a:rPr lang="en-US" dirty="0" smtClean="0"/>
              <a:t>    lesion, which cannot be assessed on aspiration specimens.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Therefore, a follicular </a:t>
            </a:r>
            <a:r>
              <a:rPr lang="en-US" dirty="0" err="1" smtClean="0"/>
              <a:t>neoplasia</a:t>
            </a:r>
            <a:r>
              <a:rPr lang="en-US" dirty="0" smtClean="0"/>
              <a:t> (FN) diagnosis on cytology covers the main differential of cellular </a:t>
            </a:r>
            <a:r>
              <a:rPr lang="en-US" dirty="0" err="1" smtClean="0"/>
              <a:t>hyperplastic</a:t>
            </a:r>
            <a:r>
              <a:rPr lang="en-US" dirty="0" smtClean="0"/>
              <a:t> nodules, follicular adenomas, follicular carcinomas, and follicular variant </a:t>
            </a:r>
            <a:r>
              <a:rPr lang="en-US" dirty="0" err="1" smtClean="0"/>
              <a:t>ofpapillary</a:t>
            </a:r>
            <a:r>
              <a:rPr lang="en-US" dirty="0" smtClean="0"/>
              <a:t> thyroid carcinoma (FVPTC).</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Bland </a:t>
            </a:r>
            <a:r>
              <a:rPr lang="en-US" sz="3200" i="1" dirty="0" err="1" smtClean="0"/>
              <a:t>hypercellular</a:t>
            </a:r>
            <a:r>
              <a:rPr lang="en-US" sz="3200" i="1" dirty="0" smtClean="0"/>
              <a:t> follicular lesions:</a:t>
            </a:r>
            <a:endParaRPr lang="en-US" sz="3200" dirty="0"/>
          </a:p>
        </p:txBody>
      </p:sp>
      <p:sp>
        <p:nvSpPr>
          <p:cNvPr id="3" name="Content Placeholder 2"/>
          <p:cNvSpPr>
            <a:spLocks noGrp="1"/>
          </p:cNvSpPr>
          <p:nvPr>
            <p:ph idx="1"/>
          </p:nvPr>
        </p:nvSpPr>
        <p:spPr/>
        <p:txBody>
          <a:bodyPr/>
          <a:lstStyle/>
          <a:p>
            <a:r>
              <a:rPr lang="en-US" dirty="0" smtClean="0"/>
              <a:t>However, those lesions with marked </a:t>
            </a:r>
            <a:r>
              <a:rPr lang="en-US" dirty="0" err="1" smtClean="0"/>
              <a:t>cellularity</a:t>
            </a:r>
            <a:r>
              <a:rPr lang="en-US" dirty="0" smtClean="0"/>
              <a:t>, overcrowding, and abundant </a:t>
            </a:r>
            <a:r>
              <a:rPr lang="en-US" dirty="0" err="1" smtClean="0"/>
              <a:t>microfollicles</a:t>
            </a:r>
            <a:r>
              <a:rPr lang="en-US" dirty="0" smtClean="0"/>
              <a:t> with scant </a:t>
            </a:r>
            <a:r>
              <a:rPr lang="en-US" dirty="0" err="1" smtClean="0"/>
              <a:t>backgroucellular</a:t>
            </a:r>
            <a:r>
              <a:rPr lang="en-US" dirty="0" smtClean="0"/>
              <a:t> </a:t>
            </a:r>
            <a:r>
              <a:rPr lang="en-US" dirty="0" err="1" smtClean="0"/>
              <a:t>hyperplastic</a:t>
            </a:r>
            <a:r>
              <a:rPr lang="en-US" dirty="0" smtClean="0"/>
              <a:t> nodules on one end and invasive follicular carcinomas on the other.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828800"/>
          </a:xfrm>
        </p:spPr>
        <p:txBody>
          <a:bodyPr>
            <a:normAutofit/>
          </a:bodyPr>
          <a:lstStyle/>
          <a:p>
            <a:r>
              <a:rPr lang="en-US" sz="3600" i="1" dirty="0" err="1" smtClean="0"/>
              <a:t>Microfollicular</a:t>
            </a:r>
            <a:r>
              <a:rPr lang="en-US" sz="3600" i="1" dirty="0" smtClean="0"/>
              <a:t> lesions with nuclear </a:t>
            </a:r>
            <a:r>
              <a:rPr lang="en-US" sz="3600" i="1" dirty="0" err="1" smtClean="0"/>
              <a:t>atypia</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1066800"/>
            <a:ext cx="6553200" cy="48768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Hürthle</a:t>
            </a:r>
            <a:r>
              <a:rPr lang="en-US" i="1" dirty="0" smtClean="0"/>
              <a:t> cell </a:t>
            </a:r>
            <a:r>
              <a:rPr lang="en-US" i="1" dirty="0" err="1" smtClean="0"/>
              <a:t>neoplasias</a:t>
            </a:r>
            <a:r>
              <a:rPr lang="en-US" i="1" dirty="0" smtClean="0"/>
              <a:t>:</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lgn="ctr"/>
            <a:r>
              <a:rPr lang="en-US" sz="2800" dirty="0" err="1" smtClean="0"/>
              <a:t>Hürthle</a:t>
            </a:r>
            <a:r>
              <a:rPr lang="en-US" sz="2800" dirty="0" smtClean="0"/>
              <a:t> cells are morphologically distinct </a:t>
            </a:r>
            <a:r>
              <a:rPr lang="en-US" sz="2800" dirty="0" smtClean="0"/>
              <a:t>follicular cells </a:t>
            </a:r>
            <a:r>
              <a:rPr lang="en-US" sz="2800" dirty="0" smtClean="0"/>
              <a:t>with abundant, granular cytoplasm with enlarged, round-to-oval nuclei and prominent nucleoli. </a:t>
            </a:r>
            <a:r>
              <a:rPr lang="en-US" sz="2800" dirty="0" err="1" smtClean="0"/>
              <a:t>Cytoplasmic</a:t>
            </a:r>
            <a:r>
              <a:rPr lang="en-US" sz="2800" dirty="0" smtClean="0"/>
              <a:t> granularity is the result of abundant </a:t>
            </a:r>
            <a:r>
              <a:rPr lang="en-US" sz="2800" dirty="0" err="1" smtClean="0"/>
              <a:t>mitochondria,which</a:t>
            </a:r>
            <a:r>
              <a:rPr lang="en-US" sz="2800" dirty="0" smtClean="0"/>
              <a:t> also show irregular morphologic features.</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Follicular </a:t>
            </a:r>
            <a:r>
              <a:rPr lang="en-US" i="1" dirty="0" err="1" smtClean="0"/>
              <a:t>neoplasias</a:t>
            </a:r>
            <a:r>
              <a:rPr lang="en-US" i="1" dirty="0" smtClean="0"/>
              <a:t>, not otherwise specified:</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sz="2800" dirty="0" smtClean="0"/>
              <a:t>As with other classification schemes, not all cases can be categorized into certain groups, and there will be cases with morphologic features not specific enough for any further classification. In our experience, some </a:t>
            </a:r>
            <a:r>
              <a:rPr lang="en-US" sz="2800" dirty="0" err="1" smtClean="0"/>
              <a:t>medullary</a:t>
            </a:r>
            <a:r>
              <a:rPr lang="en-US" sz="2800" dirty="0" smtClean="0"/>
              <a:t> </a:t>
            </a:r>
            <a:r>
              <a:rPr lang="en-US" sz="2800" dirty="0" err="1" smtClean="0"/>
              <a:t>carcinomas,parathyroid</a:t>
            </a:r>
            <a:r>
              <a:rPr lang="en-US" sz="2800" dirty="0" smtClean="0"/>
              <a:t> lesions, poorly differentiated carcinomas, and some metastatic lesions may show features of FN</a:t>
            </a:r>
            <a:r>
              <a:rPr lang="en-US" dirty="0" smtClean="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b="1" dirty="0" smtClean="0"/>
              <a:t>Suspicious for Malignancy:</a:t>
            </a:r>
            <a:endParaRPr lang="en-US" sz="3600" dirty="0"/>
          </a:p>
        </p:txBody>
      </p:sp>
      <p:sp>
        <p:nvSpPr>
          <p:cNvPr id="3" name="Content Placeholder 2"/>
          <p:cNvSpPr>
            <a:spLocks noGrp="1"/>
          </p:cNvSpPr>
          <p:nvPr>
            <p:ph idx="1"/>
          </p:nvPr>
        </p:nvSpPr>
        <p:spPr>
          <a:xfrm>
            <a:off x="457200" y="1828800"/>
            <a:ext cx="8229600" cy="4297363"/>
          </a:xfrm>
        </p:spPr>
        <p:txBody>
          <a:bodyPr/>
          <a:lstStyle/>
          <a:p>
            <a:r>
              <a:rPr lang="en-US" dirty="0" smtClean="0">
                <a:solidFill>
                  <a:srgbClr val="FF0000"/>
                </a:solidFill>
              </a:rPr>
              <a:t>1.</a:t>
            </a:r>
            <a:r>
              <a:rPr lang="en-US" dirty="0" smtClean="0"/>
              <a:t> Patchy malignant nuclear changes in a  benign background</a:t>
            </a:r>
          </a:p>
          <a:p>
            <a:r>
              <a:rPr lang="en-US" dirty="0" smtClean="0">
                <a:solidFill>
                  <a:srgbClr val="FF0000"/>
                </a:solidFill>
              </a:rPr>
              <a:t>2.</a:t>
            </a:r>
            <a:r>
              <a:rPr lang="en-US" dirty="0" smtClean="0"/>
              <a:t> Incomplete nuclear changes of malignancy</a:t>
            </a:r>
          </a:p>
          <a:p>
            <a:r>
              <a:rPr lang="en-US" dirty="0" smtClean="0">
                <a:solidFill>
                  <a:srgbClr val="FF0000"/>
                </a:solidFill>
              </a:rPr>
              <a:t>3.</a:t>
            </a:r>
            <a:r>
              <a:rPr lang="en-US" dirty="0" smtClean="0"/>
              <a:t> Features of malignancy in a sample with very low </a:t>
            </a:r>
            <a:r>
              <a:rPr lang="en-US" dirty="0" err="1" smtClean="0"/>
              <a:t>cellularity</a:t>
            </a:r>
            <a:endParaRPr lang="en-US" dirty="0" smtClean="0"/>
          </a:p>
          <a:p>
            <a:r>
              <a:rPr lang="en-US" dirty="0" smtClean="0">
                <a:solidFill>
                  <a:srgbClr val="FF0000"/>
                </a:solidFill>
              </a:rPr>
              <a:t>4.</a:t>
            </a:r>
            <a:r>
              <a:rPr lang="en-US" dirty="0" smtClean="0"/>
              <a:t> Nuclear </a:t>
            </a:r>
            <a:r>
              <a:rPr lang="en-US" dirty="0" err="1" smtClean="0"/>
              <a:t>atypia</a:t>
            </a:r>
            <a:r>
              <a:rPr lang="en-US" dirty="0" smtClean="0"/>
              <a:t> in a cystic background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76400" y="304800"/>
            <a:ext cx="5715000" cy="6172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Treatment </a:t>
            </a:r>
            <a:r>
              <a:rPr lang="en-US" b="1" dirty="0" smtClean="0">
                <a:solidFill>
                  <a:srgbClr val="FF0000"/>
                </a:solidFill>
              </a:rPr>
              <a:t>Options:</a:t>
            </a:r>
            <a:endParaRPr lang="en-US" dirty="0">
              <a:solidFill>
                <a:srgbClr val="FF0000"/>
              </a:solidFill>
            </a:endParaRPr>
          </a:p>
        </p:txBody>
      </p:sp>
      <p:sp>
        <p:nvSpPr>
          <p:cNvPr id="3" name="Content Placeholder 2"/>
          <p:cNvSpPr>
            <a:spLocks noGrp="1"/>
          </p:cNvSpPr>
          <p:nvPr>
            <p:ph idx="1"/>
          </p:nvPr>
        </p:nvSpPr>
        <p:spPr>
          <a:xfrm>
            <a:off x="457200" y="2209799"/>
            <a:ext cx="8229600" cy="3048001"/>
          </a:xfrm>
        </p:spPr>
        <p:txBody>
          <a:bodyPr/>
          <a:lstStyle/>
          <a:p>
            <a:pPr algn="ctr"/>
            <a:r>
              <a:rPr lang="en-US" dirty="0"/>
              <a:t>Management of the indeterminate nodule includes consideration of clinical, </a:t>
            </a:r>
            <a:r>
              <a:rPr lang="en-US" dirty="0" err="1"/>
              <a:t>sonographic</a:t>
            </a:r>
            <a:r>
              <a:rPr lang="en-US" dirty="0"/>
              <a:t>,</a:t>
            </a:r>
          </a:p>
          <a:p>
            <a:pPr algn="ctr">
              <a:buNone/>
            </a:pPr>
            <a:r>
              <a:rPr lang="en-US" dirty="0" smtClean="0"/>
              <a:t>   </a:t>
            </a:r>
            <a:r>
              <a:rPr lang="en-US" dirty="0" err="1" smtClean="0"/>
              <a:t>cytologic</a:t>
            </a:r>
            <a:r>
              <a:rPr lang="en-US" dirty="0" smtClean="0"/>
              <a:t> and </a:t>
            </a:r>
            <a:r>
              <a:rPr lang="en-US" dirty="0"/>
              <a:t>molecular risk </a:t>
            </a:r>
            <a:r>
              <a:rPr lang="en-US" dirty="0" smtClean="0"/>
              <a:t>factors.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57200" y="1600200"/>
            <a:ext cx="8153400" cy="25146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686800"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solidFill>
                  <a:srgbClr val="FF0000"/>
                </a:solidFill>
              </a:rPr>
              <a:t>Clinical Risk Factors:</a:t>
            </a:r>
            <a:endParaRPr lang="en-US" dirty="0">
              <a:solidFill>
                <a:srgbClr val="FF0000"/>
              </a:solidFill>
            </a:endParaRPr>
          </a:p>
        </p:txBody>
      </p:sp>
      <p:sp>
        <p:nvSpPr>
          <p:cNvPr id="3" name="Content Placeholder 2"/>
          <p:cNvSpPr>
            <a:spLocks noGrp="1"/>
          </p:cNvSpPr>
          <p:nvPr>
            <p:ph idx="1"/>
          </p:nvPr>
        </p:nvSpPr>
        <p:spPr>
          <a:xfrm>
            <a:off x="304800" y="1371600"/>
            <a:ext cx="8610600" cy="4754563"/>
          </a:xfrm>
        </p:spPr>
        <p:txBody>
          <a:bodyPr>
            <a:normAutofit/>
          </a:bodyPr>
          <a:lstStyle/>
          <a:p>
            <a:r>
              <a:rPr lang="en-US" dirty="0"/>
              <a:t>Clinical Rapid nodule growth</a:t>
            </a:r>
          </a:p>
          <a:p>
            <a:r>
              <a:rPr lang="en-US" dirty="0"/>
              <a:t>Family or personal history of predisposition syndrome (e.g., </a:t>
            </a:r>
            <a:r>
              <a:rPr lang="en-US" i="1" dirty="0"/>
              <a:t>PTEN </a:t>
            </a:r>
            <a:r>
              <a:rPr lang="en-US" i="1" dirty="0" err="1" smtClean="0"/>
              <a:t>hamartoma</a:t>
            </a:r>
            <a:r>
              <a:rPr lang="en-US" i="1" dirty="0"/>
              <a:t> </a:t>
            </a:r>
            <a:r>
              <a:rPr lang="en-US" dirty="0" smtClean="0"/>
              <a:t>tumor</a:t>
            </a:r>
            <a:r>
              <a:rPr lang="en-US" dirty="0"/>
              <a:t>, </a:t>
            </a:r>
            <a:r>
              <a:rPr lang="en-US" i="1" dirty="0"/>
              <a:t>APC-associated </a:t>
            </a:r>
            <a:r>
              <a:rPr lang="en-US" i="1" dirty="0" err="1"/>
              <a:t>polyposis</a:t>
            </a:r>
            <a:r>
              <a:rPr lang="en-US" i="1" dirty="0"/>
              <a:t>, RET associated)</a:t>
            </a:r>
          </a:p>
          <a:p>
            <a:r>
              <a:rPr lang="en-US" dirty="0"/>
              <a:t>Childhood exposure to ionizing radiation</a:t>
            </a:r>
          </a:p>
          <a:p>
            <a:r>
              <a:rPr lang="en-US" dirty="0"/>
              <a:t>Younger (&lt;18 years) or older (&gt;50 years) age</a:t>
            </a:r>
          </a:p>
          <a:p>
            <a:r>
              <a:rPr lang="en-US" dirty="0"/>
              <a:t>Men</a:t>
            </a:r>
          </a:p>
          <a:p>
            <a:r>
              <a:rPr lang="en-US" dirty="0"/>
              <a:t>Larger nodule size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Clinical Risk Factors:</a:t>
            </a:r>
            <a:endParaRPr lang="en-US" dirty="0">
              <a:solidFill>
                <a:srgbClr val="FF0000"/>
              </a:solidFill>
            </a:endParaRPr>
          </a:p>
        </p:txBody>
      </p:sp>
      <p:sp>
        <p:nvSpPr>
          <p:cNvPr id="3" name="Content Placeholder 2"/>
          <p:cNvSpPr>
            <a:spLocks noGrp="1"/>
          </p:cNvSpPr>
          <p:nvPr>
            <p:ph idx="1"/>
          </p:nvPr>
        </p:nvSpPr>
        <p:spPr>
          <a:xfrm>
            <a:off x="457200" y="1752600"/>
            <a:ext cx="8229600" cy="4373563"/>
          </a:xfrm>
        </p:spPr>
        <p:txBody>
          <a:bodyPr>
            <a:normAutofit/>
          </a:bodyPr>
          <a:lstStyle/>
          <a:p>
            <a:pPr algn="ctr"/>
            <a:r>
              <a:rPr lang="en-US" dirty="0" smtClean="0"/>
              <a:t>P</a:t>
            </a:r>
            <a:r>
              <a:rPr lang="en-US" dirty="0" smtClean="0"/>
              <a:t>hysical exam: </a:t>
            </a:r>
            <a:r>
              <a:rPr lang="en-US" dirty="0" smtClean="0"/>
              <a:t>fixation of nodule to surrounding neck structures and palpable</a:t>
            </a:r>
          </a:p>
          <a:p>
            <a:pPr algn="ctr">
              <a:buNone/>
            </a:pPr>
            <a:r>
              <a:rPr lang="en-US" dirty="0" smtClean="0"/>
              <a:t>   </a:t>
            </a:r>
            <a:r>
              <a:rPr lang="en-US" dirty="0" err="1" smtClean="0"/>
              <a:t>lymphadenopathy</a:t>
            </a:r>
            <a:r>
              <a:rPr lang="en-US" dirty="0" smtClean="0"/>
              <a:t> are also concerning features.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association between gender and an increased risk of malignancy has</a:t>
            </a:r>
          </a:p>
          <a:p>
            <a:pPr>
              <a:buNone/>
            </a:pPr>
            <a:r>
              <a:rPr lang="en-US" dirty="0" smtClean="0"/>
              <a:t>    been inconsistent, but in a meta-analysis inclusive of 19 studies with “indeterminate”</a:t>
            </a:r>
          </a:p>
          <a:p>
            <a:pPr>
              <a:buNone/>
            </a:pPr>
            <a:r>
              <a:rPr lang="en-US" dirty="0" smtClean="0"/>
              <a:t>    nodules, men had a </a:t>
            </a:r>
            <a:r>
              <a:rPr lang="en-US" dirty="0" smtClean="0">
                <a:solidFill>
                  <a:srgbClr val="FF0000"/>
                </a:solidFill>
              </a:rPr>
              <a:t>1.5-fold </a:t>
            </a:r>
            <a:r>
              <a:rPr lang="en-US" dirty="0" smtClean="0"/>
              <a:t>higher risk for malignancy compared to women.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haroni" pitchFamily="2" charset="-79"/>
                <a:cs typeface="Aharoni" pitchFamily="2" charset="-79"/>
              </a:rPr>
              <a:t>The indeterminate category includes</a:t>
            </a:r>
            <a:endParaRPr lang="en-US" sz="3600" dirty="0">
              <a:latin typeface="Aharoni" pitchFamily="2" charset="-79"/>
              <a:cs typeface="Aharoni" pitchFamily="2" charset="-79"/>
            </a:endParaRPr>
          </a:p>
        </p:txBody>
      </p:sp>
      <p:sp>
        <p:nvSpPr>
          <p:cNvPr id="3" name="Content Placeholder 2"/>
          <p:cNvSpPr>
            <a:spLocks noGrp="1"/>
          </p:cNvSpPr>
          <p:nvPr>
            <p:ph idx="1"/>
          </p:nvPr>
        </p:nvSpPr>
        <p:spPr>
          <a:xfrm>
            <a:off x="152400" y="1600200"/>
            <a:ext cx="8763000" cy="4876800"/>
          </a:xfrm>
        </p:spPr>
        <p:txBody>
          <a:bodyPr>
            <a:normAutofit/>
          </a:bodyPr>
          <a:lstStyle/>
          <a:p>
            <a:r>
              <a:rPr lang="en-US" sz="2800" dirty="0" smtClean="0"/>
              <a:t>(1) </a:t>
            </a:r>
            <a:r>
              <a:rPr lang="en-US" sz="2800" dirty="0" err="1" smtClean="0"/>
              <a:t>atypia</a:t>
            </a:r>
            <a:r>
              <a:rPr lang="en-US" sz="2800" dirty="0" smtClean="0"/>
              <a:t> of undetermined significance/follicular lesion of undetermined significance </a:t>
            </a:r>
            <a:r>
              <a:rPr lang="en-US" sz="2800" dirty="0" smtClean="0">
                <a:solidFill>
                  <a:srgbClr val="FF0000"/>
                </a:solidFill>
              </a:rPr>
              <a:t>(AUS/FLUS).</a:t>
            </a:r>
          </a:p>
          <a:p>
            <a:endParaRPr lang="en-US" sz="2800" dirty="0" smtClean="0"/>
          </a:p>
          <a:p>
            <a:r>
              <a:rPr lang="en-US" sz="2800" dirty="0" smtClean="0"/>
              <a:t>(2) follicular neoplasm/suspicious for follicular neoplasm </a:t>
            </a:r>
            <a:r>
              <a:rPr lang="en-US" sz="2800" dirty="0" smtClean="0">
                <a:solidFill>
                  <a:srgbClr val="FF0000"/>
                </a:solidFill>
              </a:rPr>
              <a:t>(FN/SFN), </a:t>
            </a:r>
            <a:r>
              <a:rPr lang="en-US" sz="2800" dirty="0" smtClean="0"/>
              <a:t>a category that also encompasses the diagnosis of </a:t>
            </a:r>
            <a:r>
              <a:rPr lang="en-US" sz="2800" dirty="0" err="1" smtClean="0"/>
              <a:t>Hürthle</a:t>
            </a:r>
            <a:r>
              <a:rPr lang="en-US" sz="2800" dirty="0" smtClean="0"/>
              <a:t> cell neoplasm/suspicious for </a:t>
            </a:r>
            <a:r>
              <a:rPr lang="en-US" sz="2800" dirty="0" err="1" smtClean="0"/>
              <a:t>Hürthle</a:t>
            </a:r>
            <a:r>
              <a:rPr lang="en-US" sz="2800" dirty="0" smtClean="0"/>
              <a:t> cell neoplasm.</a:t>
            </a:r>
          </a:p>
          <a:p>
            <a:endParaRPr lang="en-US" sz="2800" dirty="0" smtClean="0"/>
          </a:p>
          <a:p>
            <a:r>
              <a:rPr lang="en-US" sz="2800" dirty="0" smtClean="0"/>
              <a:t>(3) suspicious for malignancy </a:t>
            </a:r>
            <a:r>
              <a:rPr lang="en-US" sz="2800" dirty="0" smtClean="0">
                <a:solidFill>
                  <a:srgbClr val="FF0000"/>
                </a:solidFill>
              </a:rPr>
              <a:t>(SUSP).</a:t>
            </a:r>
            <a:endParaRPr lang="en-US" sz="28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ctr"/>
            <a:r>
              <a:rPr lang="en-US" dirty="0" smtClean="0"/>
              <a:t>Increased risk has been seen with both younger and older patients . In another large single institution series of 639 patients with indeterminate nodules, Banks et al. observed that age was an independent predictor of malignancy on multivariate analysis; patients’ age &lt;50 years had a </a:t>
            </a:r>
            <a:r>
              <a:rPr lang="en-US" dirty="0" smtClean="0">
                <a:solidFill>
                  <a:srgbClr val="FF0000"/>
                </a:solidFill>
              </a:rPr>
              <a:t>3 % </a:t>
            </a:r>
            <a:r>
              <a:rPr lang="en-US" dirty="0" smtClean="0"/>
              <a:t>increase in risk of cancer for each year younger in age, and patients’ age &gt;50 years had a </a:t>
            </a:r>
            <a:r>
              <a:rPr lang="en-US" dirty="0" smtClean="0">
                <a:solidFill>
                  <a:srgbClr val="FF0000"/>
                </a:solidFill>
              </a:rPr>
              <a:t>3.4 %</a:t>
            </a:r>
            <a:r>
              <a:rPr lang="en-US" dirty="0" smtClean="0"/>
              <a:t> increase in cancer risk for each year older in age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algn="ctr"/>
            <a:r>
              <a:rPr lang="en-US" dirty="0" smtClean="0"/>
              <a:t>An age of </a:t>
            </a:r>
            <a:r>
              <a:rPr lang="en-US" dirty="0" smtClean="0">
                <a:solidFill>
                  <a:srgbClr val="FF0000"/>
                </a:solidFill>
              </a:rPr>
              <a:t>50 years </a:t>
            </a:r>
            <a:r>
              <a:rPr lang="en-US" dirty="0" smtClean="0"/>
              <a:t>has also been</a:t>
            </a:r>
          </a:p>
          <a:p>
            <a:pPr algn="ctr">
              <a:buNone/>
            </a:pPr>
            <a:r>
              <a:rPr lang="en-US" dirty="0" smtClean="0"/>
              <a:t>   shown to be the threshold for increased cancer risk in other studies .</a:t>
            </a:r>
          </a:p>
          <a:p>
            <a:pPr>
              <a:buNone/>
            </a:pP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lgn="ctr"/>
            <a:r>
              <a:rPr lang="en-US" dirty="0" smtClean="0"/>
              <a:t>Pediatric patients (age ≤18 years) have an overall higher risk of malignancy associated with thyroid nodules (15–30 %), and the risk can be up to 50 % in nodules with indeterminate cytology.</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The 2015 American Thyroid Association guidelines for pediatric patients recommend surgery for all indeterminate</a:t>
            </a:r>
          </a:p>
          <a:p>
            <a:pPr algn="ctr">
              <a:buNone/>
            </a:pPr>
            <a:r>
              <a:rPr lang="en-US" dirty="0" smtClean="0"/>
              <a:t>    FNA results in children.</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FF0000"/>
                </a:solidFill>
              </a:rPr>
              <a:t>Thyroid Nodules in Children:</a:t>
            </a:r>
            <a:endParaRPr lang="en-US" dirty="0">
              <a:solidFill>
                <a:srgbClr val="FF0000"/>
              </a:solidFill>
            </a:endParaRPr>
          </a:p>
        </p:txBody>
      </p:sp>
      <p:sp>
        <p:nvSpPr>
          <p:cNvPr id="3" name="Content Placeholder 2"/>
          <p:cNvSpPr>
            <a:spLocks noGrp="1"/>
          </p:cNvSpPr>
          <p:nvPr>
            <p:ph idx="1"/>
          </p:nvPr>
        </p:nvSpPr>
        <p:spPr/>
        <p:txBody>
          <a:bodyPr/>
          <a:lstStyle/>
          <a:p>
            <a:pPr algn="ctr"/>
            <a:r>
              <a:rPr lang="en-US" dirty="0" smtClean="0"/>
              <a:t>Surgery may be indicated in the absence of confirmed differentiated thyroid cancer;</a:t>
            </a:r>
          </a:p>
          <a:p>
            <a:pPr algn="ctr">
              <a:buNone/>
            </a:pPr>
            <a:r>
              <a:rPr lang="en-US" dirty="0" smtClean="0"/>
              <a:t>    the most recent ATA guidelines recommend surgery (at least a </a:t>
            </a:r>
            <a:r>
              <a:rPr lang="en-US" dirty="0" err="1" smtClean="0"/>
              <a:t>lobectomy</a:t>
            </a:r>
            <a:r>
              <a:rPr lang="en-US" dirty="0" smtClean="0"/>
              <a:t> and</a:t>
            </a:r>
          </a:p>
          <a:p>
            <a:pPr algn="ctr">
              <a:buNone/>
            </a:pPr>
            <a:r>
              <a:rPr lang="en-US" dirty="0" smtClean="0"/>
              <a:t>    </a:t>
            </a:r>
            <a:r>
              <a:rPr lang="en-US" dirty="0" err="1" smtClean="0"/>
              <a:t>isthmectomy</a:t>
            </a:r>
            <a:r>
              <a:rPr lang="en-US" dirty="0" smtClean="0"/>
              <a:t>) for any indeterminate cytology on FNA (Bethesda III–V) due to the</a:t>
            </a:r>
          </a:p>
          <a:p>
            <a:pPr algn="ctr">
              <a:buNone/>
            </a:pPr>
            <a:r>
              <a:rPr lang="en-US" dirty="0" smtClean="0"/>
              <a:t>    high risk of cancer in these patients (48% in the pooled data).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Surgery is usually recommended in large benign lesions </a:t>
            </a:r>
            <a:r>
              <a:rPr lang="en-US" dirty="0" smtClean="0">
                <a:solidFill>
                  <a:srgbClr val="FF0000"/>
                </a:solidFill>
              </a:rPr>
              <a:t>(&gt;4 cm) </a:t>
            </a:r>
            <a:r>
              <a:rPr lang="en-US" dirty="0" smtClean="0"/>
              <a:t>due to the</a:t>
            </a:r>
          </a:p>
          <a:p>
            <a:pPr algn="ctr">
              <a:buNone/>
            </a:pPr>
            <a:r>
              <a:rPr lang="en-US" dirty="0" smtClean="0"/>
              <a:t>   high false-negative rate of FNA in large nodules.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r>
              <a:rPr lang="en-US" dirty="0" smtClean="0"/>
              <a:t>The current ATA guidelines recommend that all children requiring treatment for</a:t>
            </a:r>
          </a:p>
          <a:p>
            <a:pPr>
              <a:buNone/>
            </a:pPr>
            <a:r>
              <a:rPr lang="en-US" dirty="0" smtClean="0"/>
              <a:t>   autonomous thyroid nodules, i.e., those with symptomatic hyperthyroidism, proceed</a:t>
            </a:r>
          </a:p>
          <a:p>
            <a:pPr>
              <a:buNone/>
            </a:pPr>
            <a:r>
              <a:rPr lang="en-US" dirty="0" smtClean="0"/>
              <a:t>   </a:t>
            </a:r>
            <a:r>
              <a:rPr lang="en-US" dirty="0" smtClean="0">
                <a:solidFill>
                  <a:srgbClr val="FF0000"/>
                </a:solidFill>
              </a:rPr>
              <a:t>to surgical resection </a:t>
            </a:r>
            <a:r>
              <a:rPr lang="en-US" dirty="0" smtClean="0"/>
              <a:t>rather than an alternative treatment for their hyperthyroidism;</a:t>
            </a:r>
          </a:p>
          <a:p>
            <a:pPr>
              <a:buNone/>
            </a:pPr>
            <a:r>
              <a:rPr lang="en-US" dirty="0" smtClean="0"/>
              <a:t>   however, children without symptoms with subclinical hyper </a:t>
            </a:r>
            <a:r>
              <a:rPr lang="en-US" dirty="0" err="1" smtClean="0"/>
              <a:t>thyroidismcan</a:t>
            </a:r>
            <a:r>
              <a:rPr lang="en-US" dirty="0" smtClean="0"/>
              <a:t> be observed.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recommendation is based predominantly on a lack of follow-up studies on pediatric patients treated with alternative modalities and an Italian study showing a differentiated thyroid cancer in </a:t>
            </a:r>
            <a:r>
              <a:rPr lang="en-US" dirty="0" smtClean="0">
                <a:solidFill>
                  <a:srgbClr val="FF0000"/>
                </a:solidFill>
              </a:rPr>
              <a:t>29% of 31 children with hot</a:t>
            </a:r>
          </a:p>
          <a:p>
            <a:pPr>
              <a:buNone/>
            </a:pPr>
            <a:r>
              <a:rPr lang="en-US" dirty="0" smtClean="0">
                <a:solidFill>
                  <a:srgbClr val="FF0000"/>
                </a:solidFill>
              </a:rPr>
              <a:t>                                  Nodules.</a:t>
            </a:r>
            <a:endParaRPr 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800" dirty="0" smtClean="0"/>
              <a:t>N</a:t>
            </a:r>
            <a:r>
              <a:rPr lang="en-US" sz="4800" dirty="0" smtClean="0"/>
              <a:t>odule </a:t>
            </a:r>
            <a:r>
              <a:rPr lang="en-US" sz="4800" dirty="0" smtClean="0"/>
              <a:t>size</a:t>
            </a:r>
            <a:endParaRPr lang="en-US" sz="4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dirty="0" smtClean="0"/>
              <a:t>Larger nodule size has been reported to be associated with a higher risk of malignancy especially for </a:t>
            </a:r>
            <a:r>
              <a:rPr lang="en-US" dirty="0" smtClean="0">
                <a:solidFill>
                  <a:srgbClr val="FF0000"/>
                </a:solidFill>
              </a:rPr>
              <a:t>follicular </a:t>
            </a:r>
            <a:r>
              <a:rPr lang="en-US" dirty="0" err="1" smtClean="0">
                <a:solidFill>
                  <a:srgbClr val="FF0000"/>
                </a:solidFill>
              </a:rPr>
              <a:t>neoplasms</a:t>
            </a:r>
            <a:r>
              <a:rPr lang="en-US" dirty="0" smtClean="0">
                <a:solidFill>
                  <a:srgbClr val="FF0000"/>
                </a:solidFill>
              </a:rPr>
              <a:t> </a:t>
            </a:r>
            <a:r>
              <a:rPr lang="en-US" dirty="0" smtClean="0"/>
              <a:t>and </a:t>
            </a:r>
            <a:r>
              <a:rPr lang="en-US" dirty="0" err="1" smtClean="0">
                <a:solidFill>
                  <a:srgbClr val="FF0000"/>
                </a:solidFill>
              </a:rPr>
              <a:t>Hürthle</a:t>
            </a:r>
            <a:r>
              <a:rPr lang="en-US" dirty="0" smtClean="0">
                <a:solidFill>
                  <a:srgbClr val="FF0000"/>
                </a:solidFill>
              </a:rPr>
              <a:t> cell </a:t>
            </a:r>
            <a:r>
              <a:rPr lang="en-US" dirty="0" err="1" smtClean="0">
                <a:solidFill>
                  <a:srgbClr val="FF0000"/>
                </a:solidFill>
              </a:rPr>
              <a:t>neoplasms</a:t>
            </a:r>
            <a:r>
              <a:rPr lang="en-US" dirty="0" smtClean="0">
                <a:solidFill>
                  <a:srgbClr val="FF0000"/>
                </a:solidFill>
              </a:rPr>
              <a:t>.</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0"/>
            <a:ext cx="5867400" cy="6629400"/>
          </a:xfrm>
          <a:prstGeom prst="rect">
            <a:avLst/>
          </a:prstGeom>
        </p:spPr>
      </p:pic>
    </p:spTree>
    <p:extLst>
      <p:ext uri="{BB962C8B-B14F-4D97-AF65-F5344CB8AC3E}">
        <p14:creationId xmlns="" xmlns:p14="http://schemas.microsoft.com/office/powerpoint/2010/main" val="4046445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In a study of 149 nodules with FN/SFN cytology, Tuttle et al. found that the risk of malignancy was ~threefold higher in nodules </a:t>
            </a:r>
            <a:r>
              <a:rPr lang="en-US" dirty="0" smtClean="0">
                <a:solidFill>
                  <a:srgbClr val="FF0000"/>
                </a:solidFill>
              </a:rPr>
              <a:t>&gt;4 cm </a:t>
            </a:r>
            <a:r>
              <a:rPr lang="en-US" dirty="0" smtClean="0"/>
              <a:t>as measured by palpation ,</a:t>
            </a:r>
          </a:p>
          <a:p>
            <a:pPr>
              <a:buNone/>
            </a:pPr>
            <a:r>
              <a:rPr lang="en-US" dirty="0" smtClean="0"/>
              <a:t>   while </a:t>
            </a:r>
            <a:r>
              <a:rPr lang="en-US" dirty="0" err="1" smtClean="0"/>
              <a:t>Baloch</a:t>
            </a:r>
            <a:r>
              <a:rPr lang="en-US" dirty="0" smtClean="0"/>
              <a:t> et al. found that ≥3 cm was associated with a twofold greater risk of malignancy in a single institution series of 184 follicular neoplasm nodules.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Imaging Risk Factors:</a:t>
            </a:r>
            <a:endParaRPr lang="en-US" dirty="0">
              <a:solidFill>
                <a:srgbClr val="FF0000"/>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In studies inclusive of all thyroid nodules, ultrasound features that increase concern for cancer includes </a:t>
            </a:r>
            <a:r>
              <a:rPr lang="en-US" dirty="0" smtClean="0">
                <a:solidFill>
                  <a:srgbClr val="FF0000"/>
                </a:solidFill>
              </a:rPr>
              <a:t>marked </a:t>
            </a:r>
            <a:r>
              <a:rPr lang="en-US" dirty="0" err="1" smtClean="0">
                <a:solidFill>
                  <a:srgbClr val="FF0000"/>
                </a:solidFill>
              </a:rPr>
              <a:t>hypoechogenicity</a:t>
            </a:r>
            <a:r>
              <a:rPr lang="en-US" dirty="0" smtClean="0"/>
              <a:t>, </a:t>
            </a:r>
            <a:r>
              <a:rPr lang="en-US" dirty="0" err="1" smtClean="0"/>
              <a:t>spiculated</a:t>
            </a:r>
            <a:r>
              <a:rPr lang="en-US" dirty="0" smtClean="0"/>
              <a:t> or </a:t>
            </a:r>
            <a:r>
              <a:rPr lang="en-US" dirty="0" smtClean="0">
                <a:solidFill>
                  <a:srgbClr val="FF0000"/>
                </a:solidFill>
              </a:rPr>
              <a:t>ill-defined margin</a:t>
            </a:r>
            <a:r>
              <a:rPr lang="en-US" dirty="0" smtClean="0"/>
              <a:t>, </a:t>
            </a:r>
            <a:r>
              <a:rPr lang="en-US" dirty="0" smtClean="0">
                <a:solidFill>
                  <a:srgbClr val="FF0000"/>
                </a:solidFill>
              </a:rPr>
              <a:t>taller-than-wide shape</a:t>
            </a:r>
            <a:r>
              <a:rPr lang="en-US" dirty="0" smtClean="0"/>
              <a:t>, and </a:t>
            </a:r>
            <a:r>
              <a:rPr lang="en-US" dirty="0" err="1" smtClean="0">
                <a:solidFill>
                  <a:srgbClr val="FF0000"/>
                </a:solidFill>
              </a:rPr>
              <a:t>microcalcifications</a:t>
            </a:r>
            <a:r>
              <a:rPr lang="en-US" dirty="0" smtClean="0">
                <a:solidFill>
                  <a:srgbClr val="FF0000"/>
                </a:solidFill>
              </a:rPr>
              <a:t> .</a:t>
            </a:r>
          </a:p>
          <a:p>
            <a:pPr algn="ctr"/>
            <a:r>
              <a:rPr lang="en-US" sz="2800" dirty="0" smtClean="0"/>
              <a:t>However, whether these features are useful in nodules with indeterminate cytology remains unclear</a:t>
            </a:r>
            <a:r>
              <a:rPr lang="en-US" dirty="0" smtClean="0"/>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In a study of 180 patients who had thyroid nodules with</a:t>
            </a:r>
          </a:p>
          <a:p>
            <a:pPr>
              <a:buNone/>
            </a:pPr>
            <a:r>
              <a:rPr lang="en-US" dirty="0" smtClean="0"/>
              <a:t>     indeterminate cytology (follicular neoplasm, </a:t>
            </a:r>
            <a:r>
              <a:rPr lang="en-US" dirty="0" err="1" smtClean="0"/>
              <a:t>Hürthle</a:t>
            </a:r>
            <a:r>
              <a:rPr lang="en-US" dirty="0" smtClean="0"/>
              <a:t> cell neoplasm, and SUSP),</a:t>
            </a:r>
            <a:r>
              <a:rPr lang="en-US" dirty="0" smtClean="0">
                <a:solidFill>
                  <a:srgbClr val="FF0000"/>
                </a:solidFill>
              </a:rPr>
              <a:t>a taller-than-</a:t>
            </a:r>
            <a:r>
              <a:rPr lang="en-US" dirty="0" err="1" smtClean="0">
                <a:solidFill>
                  <a:srgbClr val="FF0000"/>
                </a:solidFill>
              </a:rPr>
              <a:t>wideshape</a:t>
            </a:r>
            <a:r>
              <a:rPr lang="en-US" dirty="0" smtClean="0">
                <a:solidFill>
                  <a:srgbClr val="FF0000"/>
                </a:solidFill>
              </a:rPr>
              <a:t> </a:t>
            </a:r>
            <a:r>
              <a:rPr lang="en-US" dirty="0" smtClean="0"/>
              <a:t>was associated with 99 % specificity and 92 % positive predictive value for malignancy. When ≥2 concerning ultrasound features were present, the risk of malignancy was &gt;70 % . Taller-than-wide shape was also</a:t>
            </a:r>
          </a:p>
          <a:p>
            <a:pPr>
              <a:buNone/>
            </a:pPr>
            <a:r>
              <a:rPr lang="en-US" dirty="0" smtClean="0"/>
              <a:t>     shown to be associated with cancer in a series of 61 patients who all had </a:t>
            </a:r>
            <a:r>
              <a:rPr lang="en-US" dirty="0" err="1" smtClean="0"/>
              <a:t>thyroidectomy</a:t>
            </a:r>
            <a:r>
              <a:rPr lang="en-US" dirty="0" smtClean="0"/>
              <a:t> for AUS/FLUS cytology . But in another study of 505 follicular and</a:t>
            </a:r>
          </a:p>
          <a:p>
            <a:pPr>
              <a:buNone/>
            </a:pPr>
            <a:r>
              <a:rPr lang="en-US" dirty="0" smtClean="0"/>
              <a:t>     </a:t>
            </a:r>
            <a:r>
              <a:rPr lang="en-US" dirty="0" err="1" smtClean="0"/>
              <a:t>Hürthle</a:t>
            </a:r>
            <a:r>
              <a:rPr lang="en-US" dirty="0" smtClean="0"/>
              <a:t> cell </a:t>
            </a:r>
            <a:r>
              <a:rPr lang="en-US" dirty="0" err="1" smtClean="0"/>
              <a:t>neoplasms</a:t>
            </a:r>
            <a:r>
              <a:rPr lang="en-US" dirty="0" smtClean="0"/>
              <a:t>, malignancy was associated with only </a:t>
            </a:r>
            <a:r>
              <a:rPr lang="en-US" dirty="0" err="1" smtClean="0">
                <a:solidFill>
                  <a:srgbClr val="FF0000"/>
                </a:solidFill>
              </a:rPr>
              <a:t>microcalcifications</a:t>
            </a:r>
            <a:r>
              <a:rPr lang="en-US" dirty="0" smtClean="0">
                <a:solidFill>
                  <a:srgbClr val="FF0000"/>
                </a:solidFill>
              </a:rPr>
              <a:t>.</a:t>
            </a:r>
            <a:endParaRPr lang="en-US"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smtClean="0"/>
              <a:t>In a meta-analysis by </a:t>
            </a:r>
            <a:r>
              <a:rPr lang="en-US" dirty="0" err="1" smtClean="0"/>
              <a:t>Brito</a:t>
            </a:r>
            <a:r>
              <a:rPr lang="en-US" dirty="0" smtClean="0"/>
              <a:t> et al., nodules with indeterminate cytology were evaluated in a subset analysis; they found that suspicious features did not accurately predict malignancy with the exception of increased </a:t>
            </a:r>
            <a:r>
              <a:rPr lang="en-US" sz="4000" dirty="0" err="1" smtClean="0">
                <a:solidFill>
                  <a:srgbClr val="FF0000"/>
                </a:solidFill>
              </a:rPr>
              <a:t>intranodular</a:t>
            </a:r>
            <a:r>
              <a:rPr lang="en-US" sz="4000" dirty="0" smtClean="0">
                <a:solidFill>
                  <a:srgbClr val="FF0000"/>
                </a:solidFill>
              </a:rPr>
              <a:t> </a:t>
            </a:r>
            <a:r>
              <a:rPr lang="en-US" sz="4000" dirty="0" err="1" smtClean="0">
                <a:solidFill>
                  <a:srgbClr val="FF0000"/>
                </a:solidFill>
              </a:rPr>
              <a:t>vascularity</a:t>
            </a:r>
            <a:r>
              <a:rPr lang="en-US" dirty="0" smtClean="0"/>
              <a:t>, which was likely due to the increased frequency of follicular </a:t>
            </a:r>
            <a:r>
              <a:rPr lang="en-US" dirty="0" err="1" smtClean="0"/>
              <a:t>neoplasms</a:t>
            </a:r>
            <a:r>
              <a:rPr lang="en-US" dirty="0" smtClean="0"/>
              <a:t> in the study population</a:t>
            </a:r>
          </a:p>
          <a:p>
            <a:r>
              <a:rPr lang="en-US" dirty="0" smtClean="0"/>
              <a:t>. Use of color Doppler to evaluate </a:t>
            </a:r>
            <a:r>
              <a:rPr lang="en-US" dirty="0" err="1" smtClean="0"/>
              <a:t>intranodular</a:t>
            </a:r>
            <a:r>
              <a:rPr lang="en-US" dirty="0" smtClean="0"/>
              <a:t> </a:t>
            </a:r>
            <a:r>
              <a:rPr lang="en-US" dirty="0" err="1" smtClean="0"/>
              <a:t>vascularity</a:t>
            </a:r>
            <a:r>
              <a:rPr lang="en-US" dirty="0" smtClean="0"/>
              <a:t> may be </a:t>
            </a:r>
            <a:r>
              <a:rPr lang="en-US" dirty="0" err="1" smtClean="0"/>
              <a:t>helpfulfor</a:t>
            </a:r>
            <a:r>
              <a:rPr lang="en-US" dirty="0" smtClean="0"/>
              <a:t> evaluating follicular </a:t>
            </a:r>
            <a:r>
              <a:rPr lang="en-US" dirty="0" err="1" smtClean="0"/>
              <a:t>neoplasms</a:t>
            </a:r>
            <a:r>
              <a:rPr lang="en-US" dirty="0" smtClean="0"/>
              <a:t> as it is theorized that these contain higher </a:t>
            </a:r>
            <a:r>
              <a:rPr lang="en-US" dirty="0" err="1" smtClean="0"/>
              <a:t>cellularity</a:t>
            </a:r>
            <a:r>
              <a:rPr lang="en-US" dirty="0" smtClean="0"/>
              <a:t> and variation in </a:t>
            </a:r>
            <a:r>
              <a:rPr lang="en-US" dirty="0" err="1" smtClean="0"/>
              <a:t>echogenicity</a:t>
            </a:r>
            <a:r>
              <a:rPr lang="en-US" dirty="0" smtClean="0"/>
              <a:t> and internal </a:t>
            </a:r>
            <a:r>
              <a:rPr lang="en-US" dirty="0" err="1" smtClean="0"/>
              <a:t>vascularity</a:t>
            </a:r>
            <a:r>
              <a:rPr lang="en-US" dirty="0" smtClean="0"/>
              <a:t> compared to PTC .</a:t>
            </a:r>
          </a:p>
          <a:p>
            <a:r>
              <a:rPr lang="en-US" dirty="0" smtClean="0"/>
              <a:t>However, interpretation of flow on color Doppler may be associated</a:t>
            </a:r>
          </a:p>
          <a:p>
            <a:pPr>
              <a:buNone/>
            </a:pPr>
            <a:r>
              <a:rPr lang="en-US" dirty="0" smtClean="0"/>
              <a:t>     with </a:t>
            </a:r>
            <a:r>
              <a:rPr lang="en-US" dirty="0" smtClean="0">
                <a:solidFill>
                  <a:srgbClr val="FF0000"/>
                </a:solidFill>
              </a:rPr>
              <a:t>up to 30 % </a:t>
            </a:r>
            <a:r>
              <a:rPr lang="en-US" dirty="0" err="1" smtClean="0"/>
              <a:t>interobserver</a:t>
            </a:r>
            <a:r>
              <a:rPr lang="en-US" dirty="0" smtClean="0"/>
              <a:t> variability, limiting its utility.</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 study of 155 nodules with AUS/FLUS cytology</a:t>
            </a:r>
            <a:r>
              <a:rPr lang="en-US" dirty="0" smtClean="0"/>
              <a:t>, </a:t>
            </a:r>
            <a:r>
              <a:rPr lang="en-US" dirty="0" smtClean="0"/>
              <a:t>nodules were classified by ATA </a:t>
            </a:r>
            <a:r>
              <a:rPr lang="en-US" dirty="0" err="1" smtClean="0"/>
              <a:t>sonographic</a:t>
            </a:r>
            <a:r>
              <a:rPr lang="en-US" dirty="0" smtClean="0"/>
              <a:t> pattern . Only </a:t>
            </a:r>
            <a:r>
              <a:rPr lang="en-US" dirty="0" smtClean="0">
                <a:solidFill>
                  <a:srgbClr val="FF0000"/>
                </a:solidFill>
              </a:rPr>
              <a:t>8%</a:t>
            </a:r>
            <a:r>
              <a:rPr lang="en-US" dirty="0" smtClean="0"/>
              <a:t> of nodules with very low-risk </a:t>
            </a:r>
            <a:r>
              <a:rPr lang="en-US" dirty="0" err="1" smtClean="0"/>
              <a:t>sonographic</a:t>
            </a:r>
            <a:r>
              <a:rPr lang="en-US" dirty="0" smtClean="0"/>
              <a:t> features were malignant, while </a:t>
            </a:r>
            <a:r>
              <a:rPr lang="en-US" dirty="0" smtClean="0">
                <a:solidFill>
                  <a:srgbClr val="FF0000"/>
                </a:solidFill>
              </a:rPr>
              <a:t>58% with low or intermediate risk and 100% </a:t>
            </a:r>
            <a:r>
              <a:rPr lang="en-US" dirty="0" smtClean="0"/>
              <a:t>with high-risk appearances were malignant.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1066800"/>
            <a:ext cx="86106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ctr"/>
            <a:r>
              <a:rPr lang="en-US" dirty="0" smtClean="0"/>
              <a:t> Avidity on </a:t>
            </a:r>
            <a:r>
              <a:rPr lang="en-US" dirty="0" err="1" smtClean="0"/>
              <a:t>fluorodeoxyglucose</a:t>
            </a:r>
            <a:r>
              <a:rPr lang="en-US" dirty="0" smtClean="0"/>
              <a:t>-positron emission tomography </a:t>
            </a:r>
            <a:r>
              <a:rPr lang="en-US" dirty="0" smtClean="0">
                <a:solidFill>
                  <a:srgbClr val="FF0000"/>
                </a:solidFill>
              </a:rPr>
              <a:t>(FDG-PET</a:t>
            </a:r>
            <a:r>
              <a:rPr lang="en-US" dirty="0" smtClean="0"/>
              <a:t>) </a:t>
            </a:r>
            <a:r>
              <a:rPr lang="en-US" b="1" i="1" dirty="0" smtClean="0"/>
              <a:t>may also increase cancer risk, but the high cost of FDG-PET scans </a:t>
            </a:r>
            <a:r>
              <a:rPr lang="en-US" b="1" i="1" dirty="0" err="1" smtClean="0"/>
              <a:t>limits</a:t>
            </a:r>
            <a:r>
              <a:rPr lang="en-US" dirty="0" err="1" smtClean="0"/>
              <a:t>their</a:t>
            </a:r>
            <a:r>
              <a:rPr lang="en-US" dirty="0" smtClean="0"/>
              <a:t> widespread use as part of diagnostic evaluation.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Molecular Risk Factors:</a:t>
            </a:r>
            <a:endParaRPr lang="en-US" dirty="0">
              <a:solidFill>
                <a:srgbClr val="0070C0"/>
              </a:solidFill>
            </a:endParaRPr>
          </a:p>
        </p:txBody>
      </p:sp>
      <p:sp>
        <p:nvSpPr>
          <p:cNvPr id="3" name="Content Placeholder 2"/>
          <p:cNvSpPr>
            <a:spLocks noGrp="1"/>
          </p:cNvSpPr>
          <p:nvPr>
            <p:ph idx="1"/>
          </p:nvPr>
        </p:nvSpPr>
        <p:spPr>
          <a:xfrm>
            <a:off x="457200" y="1752600"/>
            <a:ext cx="8229600" cy="4373563"/>
          </a:xfrm>
        </p:spPr>
        <p:txBody>
          <a:bodyPr/>
          <a:lstStyle/>
          <a:p>
            <a:pPr algn="ctr"/>
            <a:r>
              <a:rPr lang="en-US" dirty="0" smtClean="0"/>
              <a:t>The use of molecular testing for indeterminate nodules should consider the test</a:t>
            </a:r>
          </a:p>
          <a:p>
            <a:pPr algn="ctr">
              <a:buNone/>
            </a:pPr>
            <a:r>
              <a:rPr lang="en-US" dirty="0" smtClean="0"/>
              <a:t>   strengths and planned clinical management. For example, the GEC can help identify </a:t>
            </a:r>
          </a:p>
          <a:p>
            <a:pPr algn="ctr">
              <a:buNone/>
            </a:pPr>
            <a:r>
              <a:rPr lang="en-US" dirty="0" smtClean="0"/>
              <a:t>   nodules that may be more likely to be benign.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Currently, publications are primarily based upon small, single-institution</a:t>
            </a:r>
          </a:p>
          <a:p>
            <a:pPr algn="ctr">
              <a:buNone/>
            </a:pPr>
            <a:r>
              <a:rPr lang="en-US" dirty="0" smtClean="0"/>
              <a:t>   experiences, with suboptimal methodology, and data must be interpreted</a:t>
            </a:r>
          </a:p>
          <a:p>
            <a:pPr algn="ctr">
              <a:buNone/>
            </a:pPr>
            <a:r>
              <a:rPr lang="en-US" dirty="0" smtClean="0"/>
              <a:t>in the context of these </a:t>
            </a:r>
            <a:r>
              <a:rPr lang="en-US" dirty="0" smtClean="0"/>
              <a:t>limitations.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With widespread use of these tests, our understanding of their limitations also</a:t>
            </a:r>
          </a:p>
          <a:p>
            <a:pPr>
              <a:buNone/>
            </a:pPr>
            <a:r>
              <a:rPr lang="en-US" dirty="0" smtClean="0"/>
              <a:t>    has become apparent. Population diversity and practice variation lead to substantial</a:t>
            </a:r>
          </a:p>
          <a:p>
            <a:pPr>
              <a:buNone/>
            </a:pPr>
            <a:r>
              <a:rPr lang="en-US" dirty="0" smtClean="0"/>
              <a:t>    differences in test performance from site to site and best explain differences in published</a:t>
            </a:r>
          </a:p>
          <a:p>
            <a:pPr>
              <a:buNone/>
            </a:pPr>
            <a:r>
              <a:rPr lang="en-US" dirty="0" smtClean="0"/>
              <a:t>                             experiences.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Follicular lesion or </a:t>
            </a:r>
            <a:r>
              <a:rPr lang="en-US" sz="2800" b="1" dirty="0" err="1" smtClean="0"/>
              <a:t>atypia</a:t>
            </a:r>
            <a:r>
              <a:rPr lang="en-US" sz="2800" b="1" dirty="0" smtClean="0"/>
              <a:t> of undetermined significance (FLUS/AUS)</a:t>
            </a:r>
            <a:endParaRPr lang="en-US" sz="2800" dirty="0"/>
          </a:p>
        </p:txBody>
      </p:sp>
      <p:sp>
        <p:nvSpPr>
          <p:cNvPr id="3" name="Content Placeholder 2"/>
          <p:cNvSpPr>
            <a:spLocks noGrp="1"/>
          </p:cNvSpPr>
          <p:nvPr>
            <p:ph idx="1"/>
          </p:nvPr>
        </p:nvSpPr>
        <p:spPr/>
        <p:txBody>
          <a:bodyPr/>
          <a:lstStyle/>
          <a:p>
            <a:r>
              <a:rPr lang="en-US" dirty="0" smtClean="0"/>
              <a:t>This category (Bethesda III) includes lesions with mild nuclear </a:t>
            </a:r>
            <a:r>
              <a:rPr lang="en-US" dirty="0" err="1" smtClean="0"/>
              <a:t>atypia</a:t>
            </a:r>
            <a:r>
              <a:rPr lang="en-US" dirty="0" smtClean="0"/>
              <a:t>, mixed macro- and </a:t>
            </a:r>
            <a:r>
              <a:rPr lang="en-US" dirty="0" err="1" smtClean="0"/>
              <a:t>microfollicular</a:t>
            </a:r>
            <a:r>
              <a:rPr lang="en-US" dirty="0" smtClean="0"/>
              <a:t> lesions where the proportion of macro- and </a:t>
            </a:r>
            <a:r>
              <a:rPr lang="en-US" dirty="0" err="1" smtClean="0"/>
              <a:t>microfollicles</a:t>
            </a:r>
            <a:r>
              <a:rPr lang="en-US" dirty="0" smtClean="0"/>
              <a:t> is similar, lesions with extensive </a:t>
            </a:r>
            <a:r>
              <a:rPr lang="en-US" dirty="0" err="1" smtClean="0"/>
              <a:t>oncocytic</a:t>
            </a:r>
            <a:r>
              <a:rPr lang="en-US" dirty="0" smtClean="0"/>
              <a:t> (</a:t>
            </a:r>
            <a:r>
              <a:rPr lang="en-US" dirty="0" err="1" smtClean="0"/>
              <a:t>Hürthle</a:t>
            </a:r>
            <a:r>
              <a:rPr lang="en-US" dirty="0" smtClean="0"/>
              <a:t> cell) change, and specimens that are compromised because of poor fixation or obscuring blood.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Therefore, GEC does not provide any</a:t>
            </a:r>
          </a:p>
          <a:p>
            <a:pPr>
              <a:buNone/>
            </a:pPr>
            <a:r>
              <a:rPr lang="en-US" dirty="0" smtClean="0"/>
              <a:t>    added utility if active surveillance is not a clinical consideration due to patient preference, associated symptoms, or presence of other concerning clinical or radiographic</a:t>
            </a:r>
          </a:p>
          <a:p>
            <a:pPr>
              <a:buNone/>
            </a:pPr>
            <a:r>
              <a:rPr lang="en-US" dirty="0" smtClean="0"/>
              <a:t>                                features.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7-gene panel may help identify nodules with a higher risk of cancer and guide extent of </a:t>
            </a:r>
            <a:r>
              <a:rPr lang="en-US" dirty="0" err="1" smtClean="0"/>
              <a:t>thyroidectomy</a:t>
            </a:r>
            <a:r>
              <a:rPr lang="en-US" dirty="0" smtClean="0"/>
              <a:t>. Thus, such panel will not add to clinical decision-making if total </a:t>
            </a:r>
            <a:r>
              <a:rPr lang="en-US" dirty="0" err="1" smtClean="0"/>
              <a:t>thyroidectomy</a:t>
            </a:r>
            <a:r>
              <a:rPr lang="en-US" dirty="0" smtClean="0"/>
              <a:t> is already indicated due to preexisting thyroid dysfunction, </a:t>
            </a:r>
            <a:r>
              <a:rPr lang="en-US" dirty="0" err="1" smtClean="0"/>
              <a:t>contralateral</a:t>
            </a:r>
            <a:r>
              <a:rPr lang="en-US" dirty="0" smtClean="0"/>
              <a:t> dominant nodule, or patient preference. No study </a:t>
            </a:r>
            <a:r>
              <a:rPr lang="en-US" dirty="0" err="1" smtClean="0"/>
              <a:t>todate</a:t>
            </a:r>
            <a:r>
              <a:rPr lang="en-US" dirty="0" smtClean="0"/>
              <a:t> has yet determined the clinical or cost efficacy when using &gt;1 molecular test on the same nodule.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ctr"/>
            <a:r>
              <a:rPr lang="en-US" dirty="0" smtClean="0"/>
              <a:t>classified as indeterminate, of which the </a:t>
            </a:r>
            <a:r>
              <a:rPr lang="en-US" dirty="0" err="1" smtClean="0"/>
              <a:t>Veracyte</a:t>
            </a:r>
            <a:r>
              <a:rPr lang="en-US" dirty="0" smtClean="0"/>
              <a:t> </a:t>
            </a:r>
            <a:r>
              <a:rPr lang="en-US" dirty="0" err="1" smtClean="0"/>
              <a:t>Afirma</a:t>
            </a:r>
            <a:r>
              <a:rPr lang="en-US" dirty="0" smtClean="0"/>
              <a:t>® gene expression classifier</a:t>
            </a:r>
          </a:p>
          <a:p>
            <a:pPr algn="ctr">
              <a:buNone/>
            </a:pPr>
            <a:r>
              <a:rPr lang="en-US" dirty="0" smtClean="0"/>
              <a:t>and the 17 gene mutation panels have been the most independently studied and</a:t>
            </a:r>
          </a:p>
          <a:p>
            <a:pPr algn="ctr">
              <a:buNone/>
            </a:pPr>
            <a:r>
              <a:rPr lang="en-US" dirty="0" smtClean="0"/>
              <a:t> analyzed. Confirmation in large-scale, prospective, and blinded investigations will</a:t>
            </a:r>
          </a:p>
          <a:p>
            <a:pPr algn="ctr">
              <a:buNone/>
            </a:pPr>
            <a:r>
              <a:rPr lang="en-US" dirty="0" smtClean="0"/>
              <a:t>     be critical to the full understanding of test performance of many molecular tests</a:t>
            </a:r>
          </a:p>
          <a:p>
            <a:pPr algn="ctr">
              <a:buNone/>
            </a:pPr>
            <a:r>
              <a:rPr lang="en-US" dirty="0" smtClean="0"/>
              <a:t>   being introduced</a:t>
            </a:r>
            <a:r>
              <a:rPr lang="en-US" dirty="0" smtClean="0"/>
              <a: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 Such variation is a limitation that must be acknowledged and will never disappear. Separately, this field is increasingly seeking to better understand the meaning of all molecular changes. Increased and improved understanding</a:t>
            </a:r>
          </a:p>
          <a:p>
            <a:pPr algn="ctr">
              <a:buNone/>
            </a:pPr>
            <a:r>
              <a:rPr lang="en-US" dirty="0" smtClean="0"/>
              <a:t>    of mutations that exist in benign thyroid nodules will help to expand our knowledge of when genetic alterations (base pair change or translocations) do not necessarily imply   malignant transformation.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0000"/>
                </a:solidFill>
              </a:rPr>
              <a:t>Surgical intervention</a:t>
            </a:r>
            <a:r>
              <a:rPr lang="en-US" dirty="0" smtClean="0"/>
              <a:t>:</a:t>
            </a:r>
            <a:endParaRPr lang="en-US" dirty="0"/>
          </a:p>
        </p:txBody>
      </p:sp>
      <p:sp>
        <p:nvSpPr>
          <p:cNvPr id="3" name="Content Placeholder 2"/>
          <p:cNvSpPr>
            <a:spLocks noGrp="1"/>
          </p:cNvSpPr>
          <p:nvPr>
            <p:ph idx="1"/>
          </p:nvPr>
        </p:nvSpPr>
        <p:spPr/>
        <p:txBody>
          <a:bodyPr/>
          <a:lstStyle/>
          <a:p>
            <a:r>
              <a:rPr lang="en-US" dirty="0" smtClean="0"/>
              <a:t>The goal of thyroid surgery for indeterminate thyroid nodules is to establish a definitive</a:t>
            </a:r>
          </a:p>
          <a:p>
            <a:pPr>
              <a:buNone/>
            </a:pPr>
            <a:r>
              <a:rPr lang="en-US" dirty="0" smtClean="0"/>
              <a:t>   diagnosis </a:t>
            </a:r>
            <a:r>
              <a:rPr lang="en-US" dirty="0" smtClean="0"/>
              <a:t>while minimizing the risk of surgery and, if possible, perform the appropriate </a:t>
            </a:r>
            <a:r>
              <a:rPr lang="en-US" dirty="0" err="1" smtClean="0"/>
              <a:t>oncological</a:t>
            </a:r>
            <a:r>
              <a:rPr lang="en-US" dirty="0" smtClean="0"/>
              <a:t> operation up front if a diagnosis of malignancy can be established.</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Based on these data, thyroid </a:t>
            </a:r>
            <a:r>
              <a:rPr lang="en-US" dirty="0" err="1" smtClean="0"/>
              <a:t>lobectomy</a:t>
            </a:r>
            <a:r>
              <a:rPr lang="en-US" dirty="0" smtClean="0"/>
              <a:t> should be considered strongly for patients with suspicious-appearing nodules on ultrasound.</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solidFill>
                  <a:srgbClr val="FF0000"/>
                </a:solidFill>
              </a:rPr>
              <a:t>Total or Near Total in AUS/FLUS,FN</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idx="1"/>
          </p:nvPr>
        </p:nvSpPr>
        <p:spPr>
          <a:xfrm>
            <a:off x="457200" y="1219200"/>
            <a:ext cx="8229600" cy="5334000"/>
          </a:xfrm>
        </p:spPr>
        <p:txBody>
          <a:bodyPr/>
          <a:lstStyle/>
          <a:p>
            <a:r>
              <a:rPr lang="en-US" dirty="0" smtClean="0"/>
              <a:t>Bilateral nodular disease</a:t>
            </a:r>
          </a:p>
          <a:p>
            <a:r>
              <a:rPr lang="en-US" dirty="0" smtClean="0"/>
              <a:t>Significant medical co morbidity</a:t>
            </a:r>
          </a:p>
          <a:p>
            <a:r>
              <a:rPr lang="en-US" dirty="0" smtClean="0"/>
              <a:t>Positive FH of cancer</a:t>
            </a:r>
          </a:p>
          <a:p>
            <a:r>
              <a:rPr lang="en-US" dirty="0" smtClean="0"/>
              <a:t>Radiation His</a:t>
            </a:r>
          </a:p>
          <a:p>
            <a:r>
              <a:rPr lang="en-US" dirty="0" smtClean="0"/>
              <a:t>High suspicious US</a:t>
            </a:r>
          </a:p>
          <a:p>
            <a:r>
              <a:rPr lang="en-US" dirty="0" smtClean="0"/>
              <a:t>Size &gt; 4 cm</a:t>
            </a:r>
          </a:p>
          <a:p>
            <a:r>
              <a:rPr lang="en-US" dirty="0" smtClean="0"/>
              <a:t>Hyperthyroidism</a:t>
            </a:r>
          </a:p>
          <a:p>
            <a:r>
              <a:rPr lang="en-US" dirty="0" smtClean="0"/>
              <a:t>Patient preference</a:t>
            </a:r>
          </a:p>
          <a:p>
            <a:r>
              <a:rPr lang="en-US" dirty="0" smtClean="0"/>
              <a:t>Extra thyroid extension or </a:t>
            </a:r>
            <a:r>
              <a:rPr lang="en-US" dirty="0" err="1" smtClean="0"/>
              <a:t>lym</a:t>
            </a:r>
            <a:r>
              <a:rPr lang="en-US" dirty="0" smtClean="0"/>
              <a:t> node met</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If histopathology from thyroid </a:t>
            </a:r>
            <a:r>
              <a:rPr lang="en-US" dirty="0" err="1" smtClean="0"/>
              <a:t>lobectomy</a:t>
            </a:r>
            <a:r>
              <a:rPr lang="en-US" dirty="0" smtClean="0"/>
              <a:t> reveals that the tumor is an intermediate-</a:t>
            </a:r>
          </a:p>
          <a:p>
            <a:pPr algn="ctr">
              <a:buNone/>
            </a:pPr>
            <a:r>
              <a:rPr lang="en-US" dirty="0" smtClean="0"/>
              <a:t>   or high-risk thyroid cancer, a completion </a:t>
            </a:r>
            <a:r>
              <a:rPr lang="en-US" dirty="0" err="1" smtClean="0"/>
              <a:t>thyroidectomy</a:t>
            </a:r>
            <a:r>
              <a:rPr lang="en-US" dirty="0" smtClean="0"/>
              <a:t> is recommended.</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pPr algn="ctr"/>
            <a:r>
              <a:rPr lang="en-US" sz="3600" dirty="0" smtClean="0"/>
              <a:t>Intra operative </a:t>
            </a:r>
            <a:r>
              <a:rPr lang="en-US" sz="3600" dirty="0" smtClean="0"/>
              <a:t>frozen section</a:t>
            </a:r>
            <a:r>
              <a:rPr lang="en-US" dirty="0" smtClean="0"/>
              <a:t>/touch prep analyses are not routinely recommended</a:t>
            </a:r>
          </a:p>
          <a:p>
            <a:pPr algn="ctr">
              <a:buNone/>
            </a:pPr>
            <a:r>
              <a:rPr lang="en-US" dirty="0" smtClean="0"/>
              <a:t>    for indeterminate nodules as they are seldom helpful.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algn="ctr"/>
            <a:r>
              <a:rPr lang="en-US" dirty="0" smtClean="0"/>
              <a:t>In a study by Chen et al. 120 patients with follicular </a:t>
            </a:r>
            <a:r>
              <a:rPr lang="en-US" dirty="0" err="1" smtClean="0"/>
              <a:t>neoplasms</a:t>
            </a:r>
            <a:r>
              <a:rPr lang="en-US" dirty="0" smtClean="0"/>
              <a:t> on FNA were treated with thyroid </a:t>
            </a:r>
            <a:r>
              <a:rPr lang="en-US" dirty="0" err="1" smtClean="0"/>
              <a:t>lobectomy</a:t>
            </a:r>
            <a:r>
              <a:rPr lang="en-US" dirty="0" smtClean="0"/>
              <a:t> with </a:t>
            </a:r>
            <a:r>
              <a:rPr lang="en-US" dirty="0" err="1" smtClean="0"/>
              <a:t>intraoperative</a:t>
            </a:r>
            <a:r>
              <a:rPr lang="en-US" dirty="0" smtClean="0"/>
              <a:t> frozen section. Frozen section only identified malignancy in 4 patients (3.3%), </a:t>
            </a:r>
            <a:r>
              <a:rPr lang="en-US" dirty="0" err="1" smtClean="0"/>
              <a:t>nondiagnostic</a:t>
            </a:r>
            <a:r>
              <a:rPr lang="en-US" dirty="0" smtClean="0"/>
              <a:t> in 104 patients (87%), and falsely positive in 6 patients (5%).</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rate of </a:t>
            </a:r>
            <a:r>
              <a:rPr lang="en-US" dirty="0" smtClean="0"/>
              <a:t>malignancy within </a:t>
            </a:r>
            <a:r>
              <a:rPr lang="en-US" dirty="0"/>
              <a:t>each category varies with a predicted probability of cancer of </a:t>
            </a:r>
            <a:r>
              <a:rPr lang="en-US" dirty="0">
                <a:solidFill>
                  <a:srgbClr val="FF0000"/>
                </a:solidFill>
              </a:rPr>
              <a:t>5–15 % </a:t>
            </a:r>
            <a:r>
              <a:rPr lang="en-US" dirty="0" smtClean="0">
                <a:solidFill>
                  <a:srgbClr val="7030A0"/>
                </a:solidFill>
              </a:rPr>
              <a:t>for AUS/FLUS</a:t>
            </a:r>
            <a:r>
              <a:rPr lang="en-US" dirty="0"/>
              <a:t>, </a:t>
            </a:r>
            <a:r>
              <a:rPr lang="en-US" dirty="0">
                <a:solidFill>
                  <a:srgbClr val="FF0000"/>
                </a:solidFill>
              </a:rPr>
              <a:t>15–30 % </a:t>
            </a:r>
            <a:r>
              <a:rPr lang="en-US" dirty="0">
                <a:solidFill>
                  <a:srgbClr val="7030A0"/>
                </a:solidFill>
              </a:rPr>
              <a:t>for FN/SFN, </a:t>
            </a:r>
            <a:r>
              <a:rPr lang="en-US" dirty="0"/>
              <a:t>and </a:t>
            </a:r>
            <a:r>
              <a:rPr lang="en-US" dirty="0">
                <a:solidFill>
                  <a:srgbClr val="FF0000"/>
                </a:solidFill>
              </a:rPr>
              <a:t>60–75 % </a:t>
            </a:r>
            <a:r>
              <a:rPr lang="en-US" dirty="0">
                <a:solidFill>
                  <a:srgbClr val="7030A0"/>
                </a:solidFill>
              </a:rPr>
              <a:t>for SUSP </a:t>
            </a:r>
            <a:r>
              <a:rPr lang="en-US" dirty="0" smtClean="0">
                <a:solidFill>
                  <a:srgbClr val="7030A0"/>
                </a:solidFill>
              </a:rPr>
              <a: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t>
            </a:r>
            <a:r>
              <a:rPr lang="en-US" dirty="0" smtClean="0"/>
              <a:t>ost </a:t>
            </a:r>
            <a:r>
              <a:rPr lang="en-US" dirty="0" smtClean="0"/>
              <a:t>analysis by </a:t>
            </a:r>
            <a:r>
              <a:rPr lang="en-US" dirty="0" err="1" smtClean="0"/>
              <a:t>Zanocco</a:t>
            </a:r>
            <a:r>
              <a:rPr lang="en-US" dirty="0" smtClean="0"/>
              <a:t> et al.  comparing </a:t>
            </a:r>
            <a:r>
              <a:rPr lang="en-US" dirty="0" err="1" smtClean="0"/>
              <a:t>intraoperative</a:t>
            </a:r>
            <a:r>
              <a:rPr lang="en-US" dirty="0" smtClean="0"/>
              <a:t> frozen section for follicular </a:t>
            </a:r>
            <a:r>
              <a:rPr lang="en-US" dirty="0" err="1" smtClean="0"/>
              <a:t>neoplasms</a:t>
            </a:r>
            <a:r>
              <a:rPr lang="en-US" dirty="0" smtClean="0"/>
              <a:t> </a:t>
            </a:r>
            <a:r>
              <a:rPr lang="en-US" dirty="0" err="1" smtClean="0"/>
              <a:t>vs</a:t>
            </a:r>
            <a:r>
              <a:rPr lang="en-US" dirty="0" smtClean="0"/>
              <a:t> thyroid </a:t>
            </a:r>
            <a:r>
              <a:rPr lang="en-US" dirty="0" err="1" smtClean="0"/>
              <a:t>lobectomy</a:t>
            </a:r>
            <a:r>
              <a:rPr lang="en-US" dirty="0" smtClean="0"/>
              <a:t> alone revealed that </a:t>
            </a:r>
            <a:r>
              <a:rPr lang="en-US" dirty="0" err="1" smtClean="0"/>
              <a:t>intraoperative</a:t>
            </a:r>
            <a:r>
              <a:rPr lang="en-US" dirty="0" smtClean="0"/>
              <a:t> frozen section </a:t>
            </a:r>
            <a:r>
              <a:rPr lang="en-US" dirty="0" smtClean="0">
                <a:solidFill>
                  <a:srgbClr val="FF0000"/>
                </a:solidFill>
              </a:rPr>
              <a:t>was not cost-effective</a:t>
            </a:r>
            <a:r>
              <a:rPr lang="en-US" dirty="0" smtClean="0"/>
              <a:t>. Frozen section/touch prep is </a:t>
            </a:r>
            <a:r>
              <a:rPr lang="en-US" dirty="0" smtClean="0">
                <a:solidFill>
                  <a:srgbClr val="0070C0"/>
                </a:solidFill>
              </a:rPr>
              <a:t>unable to evaluate for capsular or vascular invasion to diagnose follicular/</a:t>
            </a:r>
            <a:r>
              <a:rPr lang="en-US" dirty="0" err="1" smtClean="0">
                <a:solidFill>
                  <a:srgbClr val="0070C0"/>
                </a:solidFill>
              </a:rPr>
              <a:t>Hurthle</a:t>
            </a:r>
            <a:r>
              <a:rPr lang="en-US" dirty="0" smtClean="0">
                <a:solidFill>
                  <a:srgbClr val="0070C0"/>
                </a:solidFill>
              </a:rPr>
              <a:t> cell cancer </a:t>
            </a:r>
            <a:r>
              <a:rPr lang="en-US" dirty="0" smtClean="0"/>
              <a:t>so should be reserved for situations when there are clinical features that are highly suspicious for malignancy, such as </a:t>
            </a:r>
            <a:r>
              <a:rPr lang="en-US" dirty="0" err="1" smtClean="0"/>
              <a:t>extrathyroidal</a:t>
            </a:r>
            <a:r>
              <a:rPr lang="en-US" dirty="0" smtClean="0"/>
              <a:t> extension or lymph node</a:t>
            </a:r>
          </a:p>
          <a:p>
            <a:pPr>
              <a:buNone/>
            </a:pPr>
            <a:r>
              <a:rPr lang="en-US" dirty="0" smtClean="0"/>
              <a:t>                                    metastases.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For nodules without high-risk </a:t>
            </a:r>
            <a:r>
              <a:rPr lang="en-US" dirty="0" err="1" smtClean="0"/>
              <a:t>sonographic</a:t>
            </a:r>
            <a:r>
              <a:rPr lang="en-US" dirty="0" smtClean="0"/>
              <a:t> appearance, repeat FNA with or without molecular  testing may be helpful to further risk stratify the nodule and guide treatment, and clinical context and patient preference should be taken into consideration.</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Alternatively, surveillance with ultrasound may be employed, particularly for nodules</a:t>
            </a:r>
          </a:p>
          <a:p>
            <a:pPr algn="ctr">
              <a:buNone/>
            </a:pPr>
            <a:r>
              <a:rPr lang="en-US" dirty="0" smtClean="0"/>
              <a:t>    with very low-risk </a:t>
            </a:r>
            <a:r>
              <a:rPr lang="en-US" dirty="0" err="1" smtClean="0"/>
              <a:t>sonographic</a:t>
            </a:r>
            <a:r>
              <a:rPr lang="en-US" dirty="0" smtClean="0"/>
              <a:t> appearance and/or nodules in patients with high surgical risk.</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dirty="0" smtClean="0"/>
              <a:t>Thyroid </a:t>
            </a:r>
            <a:r>
              <a:rPr lang="en-US" sz="3600" dirty="0" err="1" smtClean="0"/>
              <a:t>lobectomy</a:t>
            </a:r>
            <a:r>
              <a:rPr lang="en-US" sz="3600" dirty="0" smtClean="0"/>
              <a:t> should be considered for nodules that increase in size or take on suspicious ultrasound features during surveillance.</a:t>
            </a:r>
            <a:endParaRPr lang="en-US" sz="36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Options</a:t>
            </a:r>
            <a:endParaRPr lang="en-US" dirty="0"/>
          </a:p>
        </p:txBody>
      </p:sp>
      <p:sp>
        <p:nvSpPr>
          <p:cNvPr id="3" name="Content Placeholder 2"/>
          <p:cNvSpPr>
            <a:spLocks noGrp="1"/>
          </p:cNvSpPr>
          <p:nvPr>
            <p:ph idx="1"/>
          </p:nvPr>
        </p:nvSpPr>
        <p:spPr/>
        <p:txBody>
          <a:bodyPr>
            <a:normAutofit fontScale="92500"/>
          </a:bodyPr>
          <a:lstStyle/>
          <a:p>
            <a:r>
              <a:rPr lang="en-US" dirty="0" smtClean="0"/>
              <a:t>Repeat biopsies are typically reserved for nodules with initial </a:t>
            </a:r>
            <a:r>
              <a:rPr lang="en-US" dirty="0" smtClean="0"/>
              <a:t>cytology classified </a:t>
            </a:r>
            <a:r>
              <a:rPr lang="en-US" dirty="0" smtClean="0"/>
              <a:t>as AUS/FLUS. </a:t>
            </a:r>
          </a:p>
          <a:p>
            <a:r>
              <a:rPr lang="en-US" dirty="0" smtClean="0"/>
              <a:t> </a:t>
            </a:r>
            <a:r>
              <a:rPr lang="en-US" dirty="0" smtClean="0"/>
              <a:t>a repeat FNA can result in a benign cytology diagnosis in up to 50 % of </a:t>
            </a:r>
            <a:r>
              <a:rPr lang="en-US" dirty="0" smtClean="0"/>
              <a:t>nodules For </a:t>
            </a:r>
            <a:r>
              <a:rPr lang="en-US" dirty="0" smtClean="0"/>
              <a:t>low-risk lesions without any concomitant risk factors and/or for AUS</a:t>
            </a:r>
            <a:r>
              <a:rPr lang="en-US" dirty="0" smtClean="0"/>
              <a:t>/.</a:t>
            </a:r>
            <a:endParaRPr lang="en-US" dirty="0" smtClean="0"/>
          </a:p>
          <a:p>
            <a:r>
              <a:rPr lang="en-US" dirty="0" smtClean="0"/>
              <a:t>FLUS nodules in patients who are poor surgical candidates, active surveillance </a:t>
            </a:r>
            <a:r>
              <a:rPr lang="en-US" dirty="0" smtClean="0"/>
              <a:t>can be </a:t>
            </a:r>
            <a:r>
              <a:rPr lang="en-US" dirty="0" smtClean="0"/>
              <a:t>considered.</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4400" b="1" dirty="0" smtClean="0">
                <a:solidFill>
                  <a:srgbClr val="FF0000"/>
                </a:solidFill>
              </a:rPr>
              <a:t>Treatment Options</a:t>
            </a:r>
            <a:endParaRPr lang="en-US" sz="4400" dirty="0">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smtClean="0"/>
              <a:t>The lesion may not be well represented on the aspirate slides due to various reasons such as </a:t>
            </a:r>
            <a:r>
              <a:rPr lang="en-US" dirty="0" smtClean="0">
                <a:solidFill>
                  <a:srgbClr val="FF0000"/>
                </a:solidFill>
              </a:rPr>
              <a:t>low </a:t>
            </a:r>
            <a:r>
              <a:rPr lang="en-US" dirty="0" err="1" smtClean="0">
                <a:solidFill>
                  <a:srgbClr val="FF0000"/>
                </a:solidFill>
              </a:rPr>
              <a:t>cellularity</a:t>
            </a:r>
            <a:r>
              <a:rPr lang="en-US" dirty="0" smtClean="0"/>
              <a:t>, </a:t>
            </a:r>
            <a:r>
              <a:rPr lang="en-US" dirty="0" smtClean="0">
                <a:solidFill>
                  <a:srgbClr val="FF0000"/>
                </a:solidFill>
              </a:rPr>
              <a:t>obscuring hemorrhage</a:t>
            </a:r>
            <a:r>
              <a:rPr lang="en-US" dirty="0" smtClean="0"/>
              <a:t>, and preservation/staining </a:t>
            </a:r>
            <a:r>
              <a:rPr lang="en-US" dirty="0" smtClean="0">
                <a:solidFill>
                  <a:srgbClr val="FF0000"/>
                </a:solidFill>
              </a:rPr>
              <a:t>artifacts</a:t>
            </a:r>
            <a:r>
              <a:rPr lang="en-US" dirty="0" smtClean="0"/>
              <a:t>, or the clinical background may only partially explain the </a:t>
            </a:r>
            <a:r>
              <a:rPr lang="en-US" dirty="0" err="1" smtClean="0"/>
              <a:t>atypia</a:t>
            </a:r>
            <a:r>
              <a:rPr lang="en-US" dirty="0" smtClean="0"/>
              <a:t> seen in the specimen, such as </a:t>
            </a:r>
            <a:r>
              <a:rPr lang="en-US" dirty="0" smtClean="0">
                <a:solidFill>
                  <a:srgbClr val="FF0000"/>
                </a:solidFill>
              </a:rPr>
              <a:t>Hashimoto </a:t>
            </a:r>
            <a:r>
              <a:rPr lang="en-US" dirty="0" err="1" smtClean="0">
                <a:solidFill>
                  <a:srgbClr val="FF0000"/>
                </a:solidFill>
              </a:rPr>
              <a:t>thyroiditis</a:t>
            </a:r>
            <a:r>
              <a:rPr lang="en-US" dirty="0" smtClean="0"/>
              <a:t>, </a:t>
            </a:r>
            <a:r>
              <a:rPr lang="en-US" dirty="0" smtClean="0">
                <a:solidFill>
                  <a:srgbClr val="FF0000"/>
                </a:solidFill>
              </a:rPr>
              <a:t>history of radiation </a:t>
            </a:r>
            <a:r>
              <a:rPr lang="en-US" dirty="0" smtClean="0"/>
              <a:t>exposure, or drugs such as </a:t>
            </a:r>
            <a:r>
              <a:rPr lang="en-US" dirty="0" err="1" smtClean="0">
                <a:solidFill>
                  <a:srgbClr val="FF0000"/>
                </a:solidFill>
              </a:rPr>
              <a:t>carbimazole</a:t>
            </a:r>
            <a:r>
              <a:rPr lang="en-US" dirty="0" smtClean="0">
                <a:solidFill>
                  <a:srgbClr val="FF0000"/>
                </a:solidFill>
              </a:rPr>
              <a:t>.</a:t>
            </a:r>
            <a:endParaRPr lang="en-US"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AUS/FLUS:</a:t>
            </a:r>
            <a:endParaRPr lang="en-US" sz="4000" dirty="0">
              <a:solidFill>
                <a:srgbClr val="FF0000"/>
              </a:solidFill>
            </a:endParaRPr>
          </a:p>
        </p:txBody>
      </p:sp>
      <p:sp>
        <p:nvSpPr>
          <p:cNvPr id="3" name="Content Placeholder 2"/>
          <p:cNvSpPr>
            <a:spLocks noGrp="1"/>
          </p:cNvSpPr>
          <p:nvPr>
            <p:ph idx="1"/>
          </p:nvPr>
        </p:nvSpPr>
        <p:spPr/>
        <p:txBody>
          <a:bodyPr/>
          <a:lstStyle/>
          <a:p>
            <a:r>
              <a:rPr lang="en-US" dirty="0" smtClean="0"/>
              <a:t>High </a:t>
            </a:r>
            <a:r>
              <a:rPr lang="en-US" dirty="0" err="1" smtClean="0"/>
              <a:t>interobserver</a:t>
            </a:r>
            <a:r>
              <a:rPr lang="en-US" dirty="0" smtClean="0"/>
              <a:t> </a:t>
            </a:r>
            <a:r>
              <a:rPr lang="en-US" dirty="0" smtClean="0"/>
              <a:t>variability:</a:t>
            </a:r>
          </a:p>
          <a:p>
            <a:pPr>
              <a:buNone/>
            </a:pPr>
            <a:endParaRPr lang="en-US" dirty="0" smtClean="0"/>
          </a:p>
          <a:p>
            <a:pPr>
              <a:buNone/>
            </a:pPr>
            <a:r>
              <a:rPr lang="en-US" dirty="0" smtClean="0"/>
              <a:t>         </a:t>
            </a:r>
            <a:r>
              <a:rPr lang="en-US" dirty="0" smtClean="0"/>
              <a:t> </a:t>
            </a:r>
            <a:r>
              <a:rPr lang="en-US" sz="4000" dirty="0" smtClean="0"/>
              <a:t>Refer </a:t>
            </a:r>
            <a:r>
              <a:rPr lang="en-US" sz="4000" dirty="0" smtClean="0"/>
              <a:t>to expert </a:t>
            </a:r>
            <a:r>
              <a:rPr lang="en-US" sz="4000" dirty="0" err="1" smtClean="0"/>
              <a:t>cytopathologist</a:t>
            </a:r>
            <a:endParaRPr lang="en-US" dirty="0" smtClean="0"/>
          </a:p>
          <a:p>
            <a:pPr>
              <a:buNone/>
            </a:pPr>
            <a:endParaRPr lang="en-US" dirty="0" smtClean="0"/>
          </a:p>
          <a:p>
            <a:pPr>
              <a:buNone/>
            </a:pPr>
            <a:r>
              <a:rPr lang="en-US" dirty="0" smtClean="0"/>
              <a:t>May reclassify in to </a:t>
            </a:r>
            <a:r>
              <a:rPr lang="en-US" dirty="0" smtClean="0">
                <a:solidFill>
                  <a:srgbClr val="FF0000"/>
                </a:solidFill>
              </a:rPr>
              <a:t>benign</a:t>
            </a:r>
            <a:r>
              <a:rPr lang="en-US" dirty="0" smtClean="0"/>
              <a:t> or </a:t>
            </a:r>
            <a:r>
              <a:rPr lang="en-US" dirty="0" smtClean="0">
                <a:solidFill>
                  <a:srgbClr val="FF0000"/>
                </a:solidFill>
              </a:rPr>
              <a:t>non diagnostic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Clinical Risk Factors</a:t>
            </a:r>
          </a:p>
          <a:p>
            <a:pPr>
              <a:buNone/>
            </a:pPr>
            <a:endParaRPr lang="en-US" b="1" dirty="0" smtClean="0">
              <a:solidFill>
                <a:srgbClr val="0070C0"/>
              </a:solidFill>
            </a:endParaRPr>
          </a:p>
          <a:p>
            <a:r>
              <a:rPr lang="en-US" b="1" dirty="0" smtClean="0">
                <a:solidFill>
                  <a:srgbClr val="0070C0"/>
                </a:solidFill>
              </a:rPr>
              <a:t>Imaging Risk Factors</a:t>
            </a:r>
          </a:p>
          <a:p>
            <a:pPr>
              <a:buNone/>
            </a:pPr>
            <a:endParaRPr lang="en-US" b="1" dirty="0" smtClean="0">
              <a:solidFill>
                <a:srgbClr val="0070C0"/>
              </a:solidFill>
            </a:endParaRPr>
          </a:p>
          <a:p>
            <a:r>
              <a:rPr lang="en-US" b="1" dirty="0" smtClean="0">
                <a:solidFill>
                  <a:srgbClr val="0070C0"/>
                </a:solidFill>
              </a:rPr>
              <a:t>Cytology and </a:t>
            </a:r>
            <a:r>
              <a:rPr lang="en-US" b="1" dirty="0" smtClean="0">
                <a:solidFill>
                  <a:srgbClr val="0070C0"/>
                </a:solidFill>
              </a:rPr>
              <a:t>subgroups </a:t>
            </a:r>
            <a:r>
              <a:rPr lang="en-US" sz="3600" b="1" dirty="0" smtClean="0">
                <a:solidFill>
                  <a:srgbClr val="FF0000"/>
                </a:solidFill>
              </a:rPr>
              <a:t>(NA)</a:t>
            </a:r>
            <a:endParaRPr lang="en-US" b="1" dirty="0" smtClean="0">
              <a:solidFill>
                <a:srgbClr val="FF0000"/>
              </a:solidFill>
            </a:endParaRPr>
          </a:p>
          <a:p>
            <a:pPr>
              <a:buNone/>
            </a:pPr>
            <a:endParaRPr lang="en-US" b="1" dirty="0" smtClean="0">
              <a:solidFill>
                <a:srgbClr val="0070C0"/>
              </a:solidFill>
            </a:endParaRPr>
          </a:p>
          <a:p>
            <a:r>
              <a:rPr lang="en-US" b="1" dirty="0" smtClean="0">
                <a:solidFill>
                  <a:srgbClr val="0070C0"/>
                </a:solidFill>
              </a:rPr>
              <a:t>Molecular Risk Factors</a:t>
            </a:r>
          </a:p>
          <a:p>
            <a:endParaRPr lang="en-US" b="1" dirty="0" smtClean="0">
              <a:solidFill>
                <a:srgbClr val="FF0000"/>
              </a:solidFill>
            </a:endParaRP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1295400"/>
            <a:ext cx="8534400" cy="2743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sz="2800" b="1" dirty="0" err="1" smtClean="0"/>
              <a:t>Atypia</a:t>
            </a:r>
            <a:r>
              <a:rPr lang="en-US" sz="2800" b="1" dirty="0" smtClean="0"/>
              <a:t> of Undetermined Significance or Follicular Lesion</a:t>
            </a:r>
            <a:br>
              <a:rPr lang="en-US" sz="2800" b="1" dirty="0" smtClean="0"/>
            </a:br>
            <a:r>
              <a:rPr lang="en-US" sz="2800" b="1" dirty="0" smtClean="0"/>
              <a:t>of Undetermined Significance (AUS/FLUS)</a:t>
            </a:r>
            <a:endParaRPr lang="en-US" sz="2800" dirty="0"/>
          </a:p>
        </p:txBody>
      </p:sp>
      <p:sp>
        <p:nvSpPr>
          <p:cNvPr id="3" name="Content Placeholder 2"/>
          <p:cNvSpPr>
            <a:spLocks noGrp="1"/>
          </p:cNvSpPr>
          <p:nvPr>
            <p:ph idx="1"/>
          </p:nvPr>
        </p:nvSpPr>
        <p:spPr>
          <a:xfrm>
            <a:off x="228600" y="2057401"/>
            <a:ext cx="8763000" cy="3962400"/>
          </a:xfrm>
        </p:spPr>
        <p:txBody>
          <a:bodyPr/>
          <a:lstStyle/>
          <a:p>
            <a:r>
              <a:rPr lang="en-US" dirty="0" smtClean="0"/>
              <a:t>This is the range that is considered by some</a:t>
            </a:r>
          </a:p>
          <a:p>
            <a:pPr>
              <a:buNone/>
            </a:pPr>
            <a:endParaRPr lang="en-US" dirty="0" smtClean="0"/>
          </a:p>
          <a:p>
            <a:pPr>
              <a:buNone/>
            </a:pPr>
            <a:r>
              <a:rPr lang="en-US" dirty="0" smtClean="0"/>
              <a:t>    to be not high enough for immediate surgical</a:t>
            </a:r>
          </a:p>
          <a:p>
            <a:pPr>
              <a:buNone/>
            </a:pPr>
            <a:endParaRPr lang="en-US" dirty="0" smtClean="0"/>
          </a:p>
          <a:p>
            <a:pPr>
              <a:buNone/>
            </a:pPr>
            <a:r>
              <a:rPr lang="en-US" dirty="0" smtClean="0"/>
              <a:t>    intervention but too high for routine follow-up.</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ctr"/>
            <a:r>
              <a:rPr lang="en-US" dirty="0" smtClean="0"/>
              <a:t>AUS/FLUS nodules with cellular </a:t>
            </a:r>
            <a:r>
              <a:rPr lang="en-US" dirty="0" err="1" smtClean="0"/>
              <a:t>atypia</a:t>
            </a:r>
            <a:r>
              <a:rPr lang="en-US" dirty="0" smtClean="0"/>
              <a:t> compared to a predominant </a:t>
            </a:r>
            <a:r>
              <a:rPr lang="en-US" dirty="0" err="1" smtClean="0"/>
              <a:t>microfollicular</a:t>
            </a:r>
            <a:r>
              <a:rPr lang="en-US" dirty="0" smtClean="0"/>
              <a:t> pattern have been observed to have a higher risk of malignancy .</a:t>
            </a:r>
          </a:p>
          <a:p>
            <a:pPr algn="ctr">
              <a:buNone/>
            </a:pPr>
            <a:endParaRPr lang="en-US" dirty="0" smtClean="0"/>
          </a:p>
          <a:p>
            <a:pPr>
              <a:buNone/>
            </a:pPr>
            <a:r>
              <a:rPr lang="en-US" dirty="0" smtClean="0"/>
              <a:t>    Repeat FNA can be benign in 40–50 % of nodules and should be considered in nodules that lack concerning clinical or imaging features .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Molecular testing can certainly be considered if clinically indicated, and its accuracy is dependent on the prevalence of cancer in the tested population of nodules.</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Many centers collect an extra fine-needle aspiration (FNA) sample at the time of the initial biopsy to be used for molecular testing should the cytology be read as FLUS or AUS. Further management then depends on the results of molecular testing</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Treatment Options:</a:t>
            </a:r>
            <a:r>
              <a:rPr lang="en-US" sz="2800" dirty="0" smtClean="0">
                <a:solidFill>
                  <a:srgbClr val="FF0000"/>
                </a:solidFill>
              </a:rPr>
              <a:t/>
            </a:r>
            <a:br>
              <a:rPr lang="en-US" sz="2800" dirty="0" smtClean="0">
                <a:solidFill>
                  <a:srgbClr val="FF0000"/>
                </a:solidFill>
              </a:rPr>
            </a:br>
            <a:endParaRPr lang="en-US" sz="2800" dirty="0"/>
          </a:p>
        </p:txBody>
      </p:sp>
      <p:sp>
        <p:nvSpPr>
          <p:cNvPr id="3" name="Content Placeholder 2"/>
          <p:cNvSpPr>
            <a:spLocks noGrp="1"/>
          </p:cNvSpPr>
          <p:nvPr>
            <p:ph idx="1"/>
          </p:nvPr>
        </p:nvSpPr>
        <p:spPr>
          <a:xfrm>
            <a:off x="457200" y="1676400"/>
            <a:ext cx="8229600" cy="4449763"/>
          </a:xfrm>
        </p:spPr>
        <p:txBody>
          <a:bodyPr>
            <a:normAutofit/>
          </a:bodyPr>
          <a:lstStyle/>
          <a:p>
            <a:r>
              <a:rPr lang="en-US" sz="3600" dirty="0" smtClean="0"/>
              <a:t>Observe</a:t>
            </a:r>
          </a:p>
          <a:p>
            <a:pPr>
              <a:buNone/>
            </a:pPr>
            <a:endParaRPr lang="en-US" sz="3600" dirty="0" smtClean="0"/>
          </a:p>
          <a:p>
            <a:r>
              <a:rPr lang="en-US" sz="3600" dirty="0" smtClean="0"/>
              <a:t>Repeated FNA</a:t>
            </a:r>
          </a:p>
          <a:p>
            <a:endParaRPr lang="en-US" sz="3600" dirty="0" smtClean="0"/>
          </a:p>
          <a:p>
            <a:r>
              <a:rPr lang="en-US" sz="3600" dirty="0" smtClean="0"/>
              <a:t>Diagnostic Surgery (</a:t>
            </a:r>
            <a:r>
              <a:rPr lang="en-US" sz="3600" dirty="0" err="1" smtClean="0"/>
              <a:t>Lobectomy</a:t>
            </a:r>
            <a:r>
              <a:rPr lang="en-US" sz="3600" dirty="0" smtClean="0"/>
              <a:t>)</a:t>
            </a:r>
            <a:endParaRPr lang="en-US"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913" y="685800"/>
            <a:ext cx="9020175"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dirty="0" smtClean="0"/>
              <a:t>Thyroid </a:t>
            </a:r>
            <a:r>
              <a:rPr lang="en-US" sz="3600" dirty="0" err="1" smtClean="0"/>
              <a:t>lobectomy</a:t>
            </a:r>
            <a:r>
              <a:rPr lang="en-US" sz="3600" dirty="0" smtClean="0"/>
              <a:t> should be considered for nodules that increase in size or take on suspicious ultrasound features during surveillance.</a:t>
            </a:r>
            <a:endParaRPr lang="en-US" sz="3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FN/SFN The incidence of an FN/SFN biopsy is 5–20 %, and nodules within the</a:t>
            </a:r>
          </a:p>
          <a:p>
            <a:pPr>
              <a:buNone/>
            </a:pPr>
            <a:r>
              <a:rPr lang="en-US" dirty="0" smtClean="0"/>
              <a:t>   FN/SFN category were found to have a risk of cancer after removal of 20–30 % .</a:t>
            </a:r>
          </a:p>
          <a:p>
            <a:r>
              <a:rPr lang="en-US" dirty="0" smtClean="0"/>
              <a:t>Therefore, diagnostic surgical excision has been the standard of care for the management of FN/SFN cytology nodules.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neoplasm</a:t>
            </a:r>
            <a:endParaRPr lang="en-US" dirty="0"/>
          </a:p>
        </p:txBody>
      </p:sp>
      <p:sp>
        <p:nvSpPr>
          <p:cNvPr id="3" name="Content Placeholder 2"/>
          <p:cNvSpPr>
            <a:spLocks noGrp="1"/>
          </p:cNvSpPr>
          <p:nvPr>
            <p:ph idx="1"/>
          </p:nvPr>
        </p:nvSpPr>
        <p:spPr/>
        <p:txBody>
          <a:bodyPr>
            <a:normAutofit/>
          </a:bodyPr>
          <a:lstStyle/>
          <a:p>
            <a:pPr>
              <a:buNone/>
            </a:pPr>
            <a:r>
              <a:rPr lang="en-US" dirty="0" smtClean="0"/>
              <a:t>●</a:t>
            </a:r>
            <a:r>
              <a:rPr lang="en-US" b="1" dirty="0" smtClean="0"/>
              <a:t>Evaluation</a:t>
            </a:r>
            <a:r>
              <a:rPr lang="en-US" dirty="0" smtClean="0"/>
              <a:t> – For patients with cytology suggesting follicular </a:t>
            </a:r>
            <a:r>
              <a:rPr lang="en-US" dirty="0" err="1" smtClean="0"/>
              <a:t>neoplasms</a:t>
            </a:r>
            <a:r>
              <a:rPr lang="en-US" dirty="0" smtClean="0"/>
              <a:t> (</a:t>
            </a:r>
            <a:r>
              <a:rPr lang="en-US" dirty="0" err="1" smtClean="0"/>
              <a:t>microfollicular</a:t>
            </a:r>
            <a:r>
              <a:rPr lang="en-US" dirty="0" smtClean="0"/>
              <a:t>, cellular, or indeterminate), we proceed with diagnostic </a:t>
            </a:r>
            <a:r>
              <a:rPr lang="en-US" dirty="0" err="1" smtClean="0"/>
              <a:t>lobectomy</a:t>
            </a:r>
            <a:r>
              <a:rPr lang="en-US" dirty="0" smtClean="0"/>
              <a:t> in certain clinical settings, </a:t>
            </a:r>
            <a:r>
              <a:rPr lang="en-US" dirty="0" err="1" smtClean="0"/>
              <a:t>eg</a:t>
            </a:r>
            <a:r>
              <a:rPr lang="en-US" dirty="0" smtClean="0"/>
              <a:t>, young patients with large nodules. </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FN</a:t>
            </a:r>
            <a:endParaRPr lang="en-US" sz="4800" dirty="0">
              <a:solidFill>
                <a:srgbClr val="FF0000"/>
              </a:solidFill>
            </a:endParaRPr>
          </a:p>
        </p:txBody>
      </p:sp>
      <p:sp>
        <p:nvSpPr>
          <p:cNvPr id="3" name="Content Placeholder 2"/>
          <p:cNvSpPr>
            <a:spLocks noGrp="1"/>
          </p:cNvSpPr>
          <p:nvPr>
            <p:ph idx="1"/>
          </p:nvPr>
        </p:nvSpPr>
        <p:spPr/>
        <p:txBody>
          <a:bodyPr/>
          <a:lstStyle/>
          <a:p>
            <a:r>
              <a:rPr lang="en-US" dirty="0" smtClean="0"/>
              <a:t>If the clinical setting is not worrisome, we send the FNA aspirate for molecular testing (if available). If an extra FNA sample was not obtained, FNA is repeated in 6 to 12 weeks, or earlier, to obtain a sample for molecular testing. Further management then depends on the results of molecular testing.</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FN</a:t>
            </a:r>
            <a:endParaRPr lang="en-US" sz="5400" dirty="0">
              <a:solidFill>
                <a:srgbClr val="FF0000"/>
              </a:solidFill>
            </a:endParaRPr>
          </a:p>
        </p:txBody>
      </p:sp>
      <p:sp>
        <p:nvSpPr>
          <p:cNvPr id="3" name="Content Placeholder 2"/>
          <p:cNvSpPr>
            <a:spLocks noGrp="1"/>
          </p:cNvSpPr>
          <p:nvPr>
            <p:ph idx="1"/>
          </p:nvPr>
        </p:nvSpPr>
        <p:spPr/>
        <p:txBody>
          <a:bodyPr/>
          <a:lstStyle/>
          <a:p>
            <a:r>
              <a:rPr lang="en-US" dirty="0" smtClean="0"/>
              <a:t>Some experts first perform thyroid </a:t>
            </a:r>
            <a:r>
              <a:rPr lang="en-US" dirty="0" err="1" smtClean="0"/>
              <a:t>scintigraphy</a:t>
            </a:r>
            <a:r>
              <a:rPr lang="en-US" dirty="0" smtClean="0"/>
              <a:t> if not previously obtained, particularly if the TSH is in the lower end of the normal range (</a:t>
            </a:r>
            <a:r>
              <a:rPr lang="en-US" dirty="0" err="1" smtClean="0"/>
              <a:t>eg</a:t>
            </a:r>
            <a:r>
              <a:rPr lang="en-US" dirty="0" smtClean="0"/>
              <a:t>, less than 1 </a:t>
            </a:r>
            <a:r>
              <a:rPr lang="en-US" dirty="0" err="1" smtClean="0"/>
              <a:t>mU</a:t>
            </a:r>
            <a:r>
              <a:rPr lang="en-US" dirty="0" smtClean="0"/>
              <a:t>/L) Molecular testing is then performed only for patients with nonfunctioning nodules.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057400"/>
            <a:ext cx="8534400" cy="4068763"/>
          </a:xfrm>
        </p:spPr>
        <p:txBody>
          <a:bodyPr/>
          <a:lstStyle/>
          <a:p>
            <a:r>
              <a:rPr lang="en-US" dirty="0" smtClean="0"/>
              <a:t>Any type of lesion identified on cytology with a malignancy risk higher than benign but lower</a:t>
            </a:r>
          </a:p>
          <a:p>
            <a:pPr>
              <a:buNone/>
            </a:pPr>
            <a:r>
              <a:rPr lang="en-US" dirty="0" smtClean="0"/>
              <a:t>    than follicular </a:t>
            </a:r>
            <a:r>
              <a:rPr lang="en-US" dirty="0" err="1" smtClean="0"/>
              <a:t>neoplasia</a:t>
            </a:r>
            <a:r>
              <a:rPr lang="en-US" dirty="0" smtClean="0"/>
              <a:t>/suspicious for follicular </a:t>
            </a:r>
            <a:r>
              <a:rPr lang="en-US" dirty="0" err="1" smtClean="0"/>
              <a:t>neoplasia</a:t>
            </a:r>
            <a:r>
              <a:rPr lang="en-US" dirty="0" smtClean="0"/>
              <a:t> or suspicious for </a:t>
            </a:r>
            <a:r>
              <a:rPr lang="en-US" dirty="0" err="1" smtClean="0"/>
              <a:t>malignancy,i.e</a:t>
            </a:r>
            <a:r>
              <a:rPr lang="en-US" dirty="0" smtClean="0"/>
              <a:t>., in the range of </a:t>
            </a:r>
            <a:r>
              <a:rPr lang="en-US" dirty="0" smtClean="0">
                <a:solidFill>
                  <a:srgbClr val="FF0000"/>
                </a:solidFill>
              </a:rPr>
              <a:t>5–15 %</a:t>
            </a:r>
            <a:endParaRPr lang="en-US" dirty="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FN</a:t>
            </a:r>
            <a:endParaRPr lang="en-US" sz="5400" dirty="0">
              <a:solidFill>
                <a:srgbClr val="FF0000"/>
              </a:solidFill>
            </a:endParaRPr>
          </a:p>
        </p:txBody>
      </p:sp>
      <p:sp>
        <p:nvSpPr>
          <p:cNvPr id="3" name="Content Placeholder 2"/>
          <p:cNvSpPr>
            <a:spLocks noGrp="1"/>
          </p:cNvSpPr>
          <p:nvPr>
            <p:ph idx="1"/>
          </p:nvPr>
        </p:nvSpPr>
        <p:spPr/>
        <p:txBody>
          <a:bodyPr>
            <a:normAutofit/>
          </a:bodyPr>
          <a:lstStyle/>
          <a:p>
            <a:pPr algn="ctr"/>
            <a:r>
              <a:rPr lang="en-US" dirty="0" smtClean="0"/>
              <a:t>If molecular diagnostic testing is not available, we suggest diagnostic thyroid </a:t>
            </a:r>
            <a:r>
              <a:rPr lang="en-US" dirty="0" err="1" smtClean="0"/>
              <a:t>lobectomy</a:t>
            </a:r>
            <a:r>
              <a:rPr lang="en-US" dirty="0" smtClean="0"/>
              <a:t>. In the absence of capsular or vascular invasion (on surgical histology), the lesion is classified as a benign adenoma or NIFTP and no further treatment is required.</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 For patients whose surgical histology shows follicular thyroid cancer (or follicular variant papillary thyroid cancer), completion </a:t>
            </a:r>
            <a:r>
              <a:rPr lang="en-US" dirty="0" err="1" smtClean="0"/>
              <a:t>thyroidectomy</a:t>
            </a:r>
            <a:r>
              <a:rPr lang="en-US" dirty="0" smtClean="0"/>
              <a:t> may be necessary in selected cases (</a:t>
            </a:r>
            <a:r>
              <a:rPr lang="en-US" dirty="0" err="1" smtClean="0"/>
              <a:t>eg</a:t>
            </a:r>
            <a:r>
              <a:rPr lang="en-US" dirty="0" smtClean="0"/>
              <a:t>, when radioiodine treatment is indicated due to the size or invasiveness of the tumor or because of the presence of metastatic disease).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47900" y="0"/>
            <a:ext cx="4648200" cy="6477000"/>
          </a:xfrm>
          <a:prstGeom prst="rect">
            <a:avLst/>
          </a:prstGeom>
        </p:spPr>
      </p:pic>
    </p:spTree>
    <p:extLst>
      <p:ext uri="{BB962C8B-B14F-4D97-AF65-F5344CB8AC3E}">
        <p14:creationId xmlns="" xmlns:p14="http://schemas.microsoft.com/office/powerpoint/2010/main" val="40464457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533400" y="990600"/>
            <a:ext cx="8305800" cy="4876800"/>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457200" y="457200"/>
            <a:ext cx="8077200" cy="5867399"/>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Repeat FNA is the preferred approach for </a:t>
            </a:r>
            <a:r>
              <a:rPr lang="en-US" dirty="0" smtClean="0"/>
              <a:t>AUS/FLUS </a:t>
            </a:r>
            <a:r>
              <a:rPr lang="en-US" dirty="0" smtClean="0"/>
              <a:t>unless management is already decided and unlikely to change with a different cytological diagnosis.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a:t>
            </a:r>
            <a:r>
              <a:rPr lang="en-US" dirty="0" smtClean="0"/>
              <a:t>FNA:</a:t>
            </a:r>
            <a:endParaRPr lang="en-US" dirty="0"/>
          </a:p>
        </p:txBody>
      </p:sp>
      <p:sp>
        <p:nvSpPr>
          <p:cNvPr id="3" name="Content Placeholder 2"/>
          <p:cNvSpPr>
            <a:spLocks noGrp="1"/>
          </p:cNvSpPr>
          <p:nvPr>
            <p:ph idx="1"/>
          </p:nvPr>
        </p:nvSpPr>
        <p:spPr/>
        <p:txBody>
          <a:bodyPr/>
          <a:lstStyle/>
          <a:p>
            <a:pPr algn="ctr"/>
            <a:r>
              <a:rPr lang="en-US" dirty="0" smtClean="0"/>
              <a:t>A repeated AUS/FLUS biopsy carries a </a:t>
            </a:r>
            <a:r>
              <a:rPr lang="en-US" dirty="0" smtClean="0">
                <a:solidFill>
                  <a:srgbClr val="FF0000"/>
                </a:solidFill>
              </a:rPr>
              <a:t>30–50 </a:t>
            </a:r>
            <a:r>
              <a:rPr lang="en-US" dirty="0" smtClean="0">
                <a:solidFill>
                  <a:srgbClr val="FF0000"/>
                </a:solidFill>
              </a:rPr>
              <a:t>%</a:t>
            </a:r>
          </a:p>
          <a:p>
            <a:pPr algn="ctr"/>
            <a:endParaRPr lang="en-US" dirty="0" smtClean="0"/>
          </a:p>
          <a:p>
            <a:pPr algn="ctr">
              <a:buNone/>
            </a:pPr>
            <a:r>
              <a:rPr lang="en-US" dirty="0" smtClean="0"/>
              <a:t> </a:t>
            </a:r>
            <a:r>
              <a:rPr lang="en-US" dirty="0" smtClean="0"/>
              <a:t>risk of cancer, and either thyroid </a:t>
            </a:r>
            <a:r>
              <a:rPr lang="en-US" dirty="0" err="1" smtClean="0"/>
              <a:t>lobectomy</a:t>
            </a:r>
            <a:r>
              <a:rPr lang="en-US" dirty="0" smtClean="0"/>
              <a:t> or </a:t>
            </a:r>
            <a:endParaRPr lang="en-US" dirty="0" smtClean="0"/>
          </a:p>
          <a:p>
            <a:pPr algn="ctr">
              <a:buNone/>
            </a:pPr>
            <a:endParaRPr lang="en-US" dirty="0" smtClean="0"/>
          </a:p>
          <a:p>
            <a:pPr algn="ctr">
              <a:buNone/>
            </a:pPr>
            <a:r>
              <a:rPr lang="en-US" dirty="0" smtClean="0"/>
              <a:t>total </a:t>
            </a:r>
            <a:r>
              <a:rPr lang="en-US" dirty="0" err="1" smtClean="0"/>
              <a:t>thyroidectomyshould</a:t>
            </a:r>
            <a:r>
              <a:rPr lang="en-US" dirty="0" smtClean="0"/>
              <a:t> be considered.</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2057400"/>
            <a:ext cx="84582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913" y="609600"/>
            <a:ext cx="9020175"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90800" y="381000"/>
            <a:ext cx="3962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3288</Words>
  <Application>Microsoft Office PowerPoint</Application>
  <PresentationFormat>On-screen Show (4:3)</PresentationFormat>
  <Paragraphs>227</Paragraphs>
  <Slides>108</Slides>
  <Notes>2</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Slide 1</vt:lpstr>
      <vt:lpstr>The Indeterminate Thyroid Nodule</vt:lpstr>
      <vt:lpstr>Slide 3</vt:lpstr>
      <vt:lpstr>The indeterminate category includes</vt:lpstr>
      <vt:lpstr>Slide 5</vt:lpstr>
      <vt:lpstr>Follicular lesion or atypia of undetermined significance (FLUS/AUS)</vt:lpstr>
      <vt:lpstr>Slide 7</vt:lpstr>
      <vt:lpstr>Atypia of Undetermined Significance or Follicular Lesion of Undetermined Significance (AUS/FLUS)</vt:lpstr>
      <vt:lpstr>Slide 9</vt:lpstr>
      <vt:lpstr>Slide 10</vt:lpstr>
      <vt:lpstr>Slide 11</vt:lpstr>
      <vt:lpstr>Slide 12</vt:lpstr>
      <vt:lpstr>Slide 13</vt:lpstr>
      <vt:lpstr>PTC</vt:lpstr>
      <vt:lpstr>Slide 15</vt:lpstr>
      <vt:lpstr>AUS with nuclear atypia, concerning for papillary thyroid carcinoma (PTC);</vt:lpstr>
      <vt:lpstr>Slide 17</vt:lpstr>
      <vt:lpstr>Slide 18</vt:lpstr>
      <vt:lpstr>Slide 19</vt:lpstr>
      <vt:lpstr>Slide 20</vt:lpstr>
      <vt:lpstr>AUS with prominent microfollicles in a sparsely cellular specimen or in the background of a mixed pattern where findings are not supportive of a diagnosis of follicular neoplasm</vt:lpstr>
      <vt:lpstr>AUS with predominance of Hürthle cells in a sparsely cellular specimen or in the background of Hashimoto thyroiditis or multinodular goiter.</vt:lpstr>
      <vt:lpstr>AUS, not otherwise specified (NOS),</vt:lpstr>
      <vt:lpstr>Follicular Neoplasm/Suspicious for Follicular Neoplasm (Including Oncocytic Lesions)</vt:lpstr>
      <vt:lpstr>Slide 25</vt:lpstr>
      <vt:lpstr>Slide 26</vt:lpstr>
      <vt:lpstr>Slide 27</vt:lpstr>
      <vt:lpstr>Bland hypercellular follicular lesions:</vt:lpstr>
      <vt:lpstr>Microfollicular lesions with nuclear atypia</vt:lpstr>
      <vt:lpstr>Hürthle cell neoplasias:</vt:lpstr>
      <vt:lpstr>Follicular neoplasias, not otherwise specified:</vt:lpstr>
      <vt:lpstr>Suspicious for Malignancy:</vt:lpstr>
      <vt:lpstr>Slide 33</vt:lpstr>
      <vt:lpstr>Treatment Options:</vt:lpstr>
      <vt:lpstr>Slide 35</vt:lpstr>
      <vt:lpstr>Slide 36</vt:lpstr>
      <vt:lpstr>Clinical Risk Factors:</vt:lpstr>
      <vt:lpstr>Clinical Risk Factors:</vt:lpstr>
      <vt:lpstr>Slide 39</vt:lpstr>
      <vt:lpstr>Slide 40</vt:lpstr>
      <vt:lpstr>Slide 41</vt:lpstr>
      <vt:lpstr>Slide 42</vt:lpstr>
      <vt:lpstr>Slide 43</vt:lpstr>
      <vt:lpstr>Thyroid Nodules in Children:</vt:lpstr>
      <vt:lpstr>Slide 45</vt:lpstr>
      <vt:lpstr>Slide 46</vt:lpstr>
      <vt:lpstr>Slide 47</vt:lpstr>
      <vt:lpstr>Slide 48</vt:lpstr>
      <vt:lpstr>Slide 49</vt:lpstr>
      <vt:lpstr>Slide 50</vt:lpstr>
      <vt:lpstr>Imaging Risk Factors:</vt:lpstr>
      <vt:lpstr>Slide 52</vt:lpstr>
      <vt:lpstr>Slide 53</vt:lpstr>
      <vt:lpstr>Slide 54</vt:lpstr>
      <vt:lpstr>Slide 55</vt:lpstr>
      <vt:lpstr>Slide 56</vt:lpstr>
      <vt:lpstr>Molecular Risk Factors:</vt:lpstr>
      <vt:lpstr>Slide 58</vt:lpstr>
      <vt:lpstr>Slide 59</vt:lpstr>
      <vt:lpstr>Slide 60</vt:lpstr>
      <vt:lpstr>Slide 61</vt:lpstr>
      <vt:lpstr>Slide 62</vt:lpstr>
      <vt:lpstr>Slide 63</vt:lpstr>
      <vt:lpstr>Surgical intervention:</vt:lpstr>
      <vt:lpstr>Slide 65</vt:lpstr>
      <vt:lpstr>Total or Near Total in AUS/FLUS,FN:</vt:lpstr>
      <vt:lpstr>Slide 67</vt:lpstr>
      <vt:lpstr>Slide 68</vt:lpstr>
      <vt:lpstr>Slide 69</vt:lpstr>
      <vt:lpstr>Slide 70</vt:lpstr>
      <vt:lpstr>Slide 71</vt:lpstr>
      <vt:lpstr>Slide 72</vt:lpstr>
      <vt:lpstr>Slide 73</vt:lpstr>
      <vt:lpstr>Treatment Options</vt:lpstr>
      <vt:lpstr>Slide 75</vt:lpstr>
      <vt:lpstr>Slide 76</vt:lpstr>
      <vt:lpstr>AUS/FLUS:</vt:lpstr>
      <vt:lpstr>Slide 78</vt:lpstr>
      <vt:lpstr>Slide 79</vt:lpstr>
      <vt:lpstr>Slide 80</vt:lpstr>
      <vt:lpstr>Slide 81</vt:lpstr>
      <vt:lpstr>Slide 82</vt:lpstr>
      <vt:lpstr>Treatment Options: </vt:lpstr>
      <vt:lpstr>Slide 84</vt:lpstr>
      <vt:lpstr>Slide 85</vt:lpstr>
      <vt:lpstr>Slide 86</vt:lpstr>
      <vt:lpstr>Follicular neoplasm</vt:lpstr>
      <vt:lpstr>FN</vt:lpstr>
      <vt:lpstr>FN</vt:lpstr>
      <vt:lpstr>FN</vt:lpstr>
      <vt:lpstr>Slide 91</vt:lpstr>
      <vt:lpstr>Slide 92</vt:lpstr>
      <vt:lpstr>Slide 93</vt:lpstr>
      <vt:lpstr>Slide 94</vt:lpstr>
      <vt:lpstr>Slide 95</vt:lpstr>
      <vt:lpstr>Repeat FNA:</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Indeterminate Thyroid Nodule:</dc:title>
  <dc:creator>Dr. Iraj</dc:creator>
  <cp:lastModifiedBy>Dr. Iraj</cp:lastModifiedBy>
  <cp:revision>91</cp:revision>
  <dcterms:created xsi:type="dcterms:W3CDTF">2019-05-26T17:43:19Z</dcterms:created>
  <dcterms:modified xsi:type="dcterms:W3CDTF">2019-05-27T21:13:42Z</dcterms:modified>
</cp:coreProperties>
</file>