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3" r:id="rId1"/>
  </p:sldMasterIdLst>
  <p:sldIdLst>
    <p:sldId id="256" r:id="rId2"/>
    <p:sldId id="306" r:id="rId3"/>
    <p:sldId id="257" r:id="rId4"/>
    <p:sldId id="308" r:id="rId5"/>
    <p:sldId id="385" r:id="rId6"/>
    <p:sldId id="317" r:id="rId7"/>
    <p:sldId id="318" r:id="rId8"/>
    <p:sldId id="329" r:id="rId9"/>
    <p:sldId id="332" r:id="rId10"/>
    <p:sldId id="386" r:id="rId11"/>
    <p:sldId id="333" r:id="rId12"/>
    <p:sldId id="334" r:id="rId13"/>
    <p:sldId id="336" r:id="rId14"/>
    <p:sldId id="337" r:id="rId15"/>
    <p:sldId id="338" r:id="rId16"/>
    <p:sldId id="339" r:id="rId17"/>
    <p:sldId id="340" r:id="rId18"/>
    <p:sldId id="341" r:id="rId19"/>
    <p:sldId id="343" r:id="rId20"/>
    <p:sldId id="344" r:id="rId21"/>
    <p:sldId id="345" r:id="rId22"/>
    <p:sldId id="346" r:id="rId23"/>
    <p:sldId id="347" r:id="rId24"/>
    <p:sldId id="348" r:id="rId25"/>
    <p:sldId id="349" r:id="rId26"/>
    <p:sldId id="350" r:id="rId27"/>
    <p:sldId id="387" r:id="rId28"/>
    <p:sldId id="388" r:id="rId29"/>
    <p:sldId id="351" r:id="rId30"/>
    <p:sldId id="389" r:id="rId31"/>
    <p:sldId id="352" r:id="rId32"/>
    <p:sldId id="353" r:id="rId33"/>
    <p:sldId id="391" r:id="rId34"/>
    <p:sldId id="390" r:id="rId35"/>
    <p:sldId id="371" r:id="rId36"/>
    <p:sldId id="372" r:id="rId37"/>
    <p:sldId id="394" r:id="rId38"/>
    <p:sldId id="373" r:id="rId39"/>
    <p:sldId id="359" r:id="rId40"/>
    <p:sldId id="360" r:id="rId41"/>
    <p:sldId id="392" r:id="rId42"/>
    <p:sldId id="374" r:id="rId43"/>
    <p:sldId id="375" r:id="rId44"/>
    <p:sldId id="297" r:id="rId45"/>
    <p:sldId id="395" r:id="rId46"/>
    <p:sldId id="298" r:id="rId47"/>
    <p:sldId id="377" r:id="rId48"/>
    <p:sldId id="396" r:id="rId49"/>
    <p:sldId id="378" r:id="rId50"/>
    <p:sldId id="397" r:id="rId51"/>
    <p:sldId id="379" r:id="rId52"/>
    <p:sldId id="398" r:id="rId53"/>
    <p:sldId id="380" r:id="rId54"/>
    <p:sldId id="381" r:id="rId55"/>
    <p:sldId id="399" r:id="rId56"/>
    <p:sldId id="383" r:id="rId57"/>
    <p:sldId id="400" r:id="rId58"/>
    <p:sldId id="384" r:id="rId59"/>
    <p:sldId id="401" r:id="rId60"/>
    <p:sldId id="402" r:id="rId6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66"/>
    <a:srgbClr val="FF99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298452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BBE66-051C-4B02-A02D-1D40DA2BE69C}" type="datetimeFigureOut">
              <a:rPr lang="fa-IR" smtClean="0"/>
              <a:t>09/16/1440</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293927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342756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409265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15172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CBBE66-051C-4B02-A02D-1D40DA2BE69C}" type="datetimeFigureOut">
              <a:rPr lang="fa-IR" smtClean="0"/>
              <a:t>09/16/1440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185723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CBBE66-051C-4B02-A02D-1D40DA2BE69C}" type="datetimeFigureOut">
              <a:rPr lang="fa-IR" smtClean="0"/>
              <a:t>09/16/1440</a:t>
            </a:fld>
            <a:endParaRPr lang="fa-IR"/>
          </a:p>
        </p:txBody>
      </p:sp>
      <p:sp>
        <p:nvSpPr>
          <p:cNvPr id="8" name="Footer Placeholder 7"/>
          <p:cNvSpPr>
            <a:spLocks noGrp="1"/>
          </p:cNvSpPr>
          <p:nvPr>
            <p:ph type="ftr" sz="quarter" idx="11"/>
          </p:nvPr>
        </p:nvSpPr>
        <p:spPr>
          <a:xfrm>
            <a:off x="561111" y="6391838"/>
            <a:ext cx="3644282" cy="304801"/>
          </a:xfrm>
        </p:spPr>
        <p:txBody>
          <a:bodyPr/>
          <a:lstStyle/>
          <a:p>
            <a:endParaRPr lang="fa-IR"/>
          </a:p>
        </p:txBody>
      </p:sp>
      <p:sp>
        <p:nvSpPr>
          <p:cNvPr id="9" name="Slide Number Placeholder 8"/>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225061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335908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102277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119010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BBE66-051C-4B02-A02D-1D40DA2BE69C}" type="datetimeFigureOut">
              <a:rPr lang="fa-IR" smtClean="0"/>
              <a:t>09/16/1440</a:t>
            </a:fld>
            <a:endParaRPr lang="fa-IR"/>
          </a:p>
        </p:txBody>
      </p:sp>
      <p:sp>
        <p:nvSpPr>
          <p:cNvPr id="5" name="Footer Placeholder 4"/>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6130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BBE66-051C-4B02-A02D-1D40DA2BE69C}" type="datetimeFigureOut">
              <a:rPr lang="fa-IR" smtClean="0"/>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57563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BBE66-051C-4B02-A02D-1D40DA2BE69C}" type="datetimeFigureOut">
              <a:rPr lang="fa-IR" smtClean="0"/>
              <a:t>09/16/1440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213959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BBE66-051C-4B02-A02D-1D40DA2BE69C}" type="datetimeFigureOut">
              <a:rPr lang="fa-IR" smtClean="0"/>
              <a:t>09/16/1440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186823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BBE66-051C-4B02-A02D-1D40DA2BE69C}" type="datetimeFigureOut">
              <a:rPr lang="fa-IR" smtClean="0"/>
              <a:t>09/16/1440</a:t>
            </a:fld>
            <a:endParaRPr lang="fa-IR"/>
          </a:p>
        </p:txBody>
      </p:sp>
      <p:sp>
        <p:nvSpPr>
          <p:cNvPr id="3" name="Footer Placeholder 2"/>
          <p:cNvSpPr>
            <a:spLocks noGrp="1"/>
          </p:cNvSpPr>
          <p:nvPr>
            <p:ph type="ftr" sz="quarter" idx="11"/>
          </p:nvPr>
        </p:nvSpPr>
        <p:spPr/>
        <p:txBody>
          <a:bodyPr/>
          <a:lstStyle/>
          <a:p>
            <a:endParaRPr lang="fa-I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40785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BBE66-051C-4B02-A02D-1D40DA2BE69C}" type="datetimeFigureOut">
              <a:rPr lang="fa-IR" smtClean="0"/>
              <a:t>09/16/1440</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103252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BBE66-051C-4B02-A02D-1D40DA2BE69C}" type="datetimeFigureOut">
              <a:rPr lang="fa-IR" smtClean="0"/>
              <a:t>09/16/1440</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BB182CA-067B-4D25-B827-F171E96F270C}" type="slidenum">
              <a:rPr lang="fa-IR" smtClean="0"/>
              <a:t>‹#›</a:t>
            </a:fld>
            <a:endParaRPr lang="fa-IR"/>
          </a:p>
        </p:txBody>
      </p:sp>
    </p:spTree>
    <p:extLst>
      <p:ext uri="{BB962C8B-B14F-4D97-AF65-F5344CB8AC3E}">
        <p14:creationId xmlns:p14="http://schemas.microsoft.com/office/powerpoint/2010/main" val="335394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9CBBE66-051C-4B02-A02D-1D40DA2BE69C}" type="datetimeFigureOut">
              <a:rPr lang="fa-IR" smtClean="0"/>
              <a:t>09/16/1440</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BB182CA-067B-4D25-B827-F171E96F270C}" type="slidenum">
              <a:rPr lang="fa-IR" smtClean="0"/>
              <a:t>‹#›</a:t>
            </a:fld>
            <a:endParaRPr lang="fa-IR"/>
          </a:p>
        </p:txBody>
      </p:sp>
    </p:spTree>
    <p:extLst>
      <p:ext uri="{BB962C8B-B14F-4D97-AF65-F5344CB8AC3E}">
        <p14:creationId xmlns:p14="http://schemas.microsoft.com/office/powerpoint/2010/main" val="7740421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lib.utdo.ir:2057/contents/nicotinamide-niacinamide-drug-information?search=diabetes+type+1&amp;topicRef=1811&amp;source=see_lin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b.utdo.ir:2057/contents/overview-of-autoimmunity?sectionName=PATHOGENETIC+MECHANISMS&amp;search=diabetes+type+1&amp;topicRef=1800&amp;anchor=H11&amp;source=see_link#H1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duotone>
              <a:schemeClr val="bg1">
                <a:shade val="48000"/>
                <a:satMod val="110000"/>
                <a:lumMod val="40000"/>
              </a:schemeClr>
              <a:schemeClr val="bg1">
                <a:tint val="90000"/>
                <a:lumMod val="106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65779" y="663321"/>
            <a:ext cx="9755187" cy="1795027"/>
          </a:xfrm>
          <a:solidFill>
            <a:srgbClr val="FFFF00"/>
          </a:solidFill>
        </p:spPr>
        <p:txBody>
          <a:bodyPr>
            <a:normAutofit/>
          </a:bodyPr>
          <a:lstStyle/>
          <a:p>
            <a:r>
              <a:rPr lang="en-US" sz="2800" dirty="0"/>
              <a:t> </a:t>
            </a:r>
            <a:r>
              <a:rPr lang="en-US" sz="2800" dirty="0" smtClean="0"/>
              <a:t>        </a:t>
            </a:r>
            <a:r>
              <a:rPr lang="en-US" sz="2800" b="1" i="1" dirty="0" smtClean="0">
                <a:solidFill>
                  <a:srgbClr val="7030A0"/>
                </a:solidFill>
              </a:rPr>
              <a:t>Prevention of type 1 diabetes                          </a:t>
            </a:r>
            <a:endParaRPr lang="fa-IR" sz="2800" b="1" i="1" dirty="0">
              <a:solidFill>
                <a:srgbClr val="7030A0"/>
              </a:solidFill>
            </a:endParaRPr>
          </a:p>
        </p:txBody>
      </p:sp>
      <p:sp>
        <p:nvSpPr>
          <p:cNvPr id="3" name="Subtitle 2"/>
          <p:cNvSpPr>
            <a:spLocks noGrp="1"/>
          </p:cNvSpPr>
          <p:nvPr>
            <p:ph type="subTitle" idx="1"/>
          </p:nvPr>
        </p:nvSpPr>
        <p:spPr>
          <a:xfrm rot="21420000">
            <a:off x="879717" y="2521227"/>
            <a:ext cx="9755187" cy="2327655"/>
          </a:xfrm>
          <a:solidFill>
            <a:srgbClr val="7030A0"/>
          </a:solidFill>
        </p:spPr>
        <p:txBody>
          <a:bodyPr>
            <a:normAutofit/>
          </a:bodyPr>
          <a:lstStyle/>
          <a:p>
            <a:pPr rtl="0"/>
            <a:endParaRPr lang="en-US" sz="2000" b="1" i="1" dirty="0" smtClean="0">
              <a:solidFill>
                <a:srgbClr val="FF6600"/>
              </a:solidFill>
            </a:endParaRPr>
          </a:p>
          <a:p>
            <a:pPr algn="l" rtl="0"/>
            <a:endParaRPr lang="fa-IR" sz="2000" b="1" i="1" dirty="0">
              <a:solidFill>
                <a:srgbClr val="FF6600"/>
              </a:solidFill>
            </a:endParaRPr>
          </a:p>
          <a:p>
            <a:pPr algn="l"/>
            <a:r>
              <a:rPr lang="en-US" dirty="0" smtClean="0">
                <a:solidFill>
                  <a:srgbClr val="FF6600"/>
                </a:solidFill>
              </a:rPr>
              <a:t>                                                </a:t>
            </a:r>
            <a:endParaRPr lang="fa-IR" dirty="0">
              <a:solidFill>
                <a:srgbClr val="FF6600"/>
              </a:solidFill>
            </a:endParaRPr>
          </a:p>
        </p:txBody>
      </p:sp>
      <p:pic>
        <p:nvPicPr>
          <p:cNvPr id="4" name="Picture 3"/>
          <p:cNvPicPr>
            <a:picLocks noChangeAspect="1"/>
          </p:cNvPicPr>
          <p:nvPr/>
        </p:nvPicPr>
        <p:blipFill>
          <a:blip r:embed="rId3"/>
          <a:stretch>
            <a:fillRect/>
          </a:stretch>
        </p:blipFill>
        <p:spPr>
          <a:xfrm>
            <a:off x="2037167" y="3848669"/>
            <a:ext cx="8144962" cy="802388"/>
          </a:xfrm>
          <a:prstGeom prst="rect">
            <a:avLst/>
          </a:prstGeom>
        </p:spPr>
      </p:pic>
      <p:pic>
        <p:nvPicPr>
          <p:cNvPr id="5" name="Picture 4"/>
          <p:cNvPicPr>
            <a:picLocks noChangeAspect="1"/>
          </p:cNvPicPr>
          <p:nvPr/>
        </p:nvPicPr>
        <p:blipFill>
          <a:blip r:embed="rId4"/>
          <a:stretch>
            <a:fillRect/>
          </a:stretch>
        </p:blipFill>
        <p:spPr>
          <a:xfrm>
            <a:off x="4512357" y="2893325"/>
            <a:ext cx="3194581" cy="791729"/>
          </a:xfrm>
          <a:prstGeom prst="rect">
            <a:avLst/>
          </a:prstGeom>
        </p:spPr>
      </p:pic>
    </p:spTree>
    <p:extLst>
      <p:ext uri="{BB962C8B-B14F-4D97-AF65-F5344CB8AC3E}">
        <p14:creationId xmlns:p14="http://schemas.microsoft.com/office/powerpoint/2010/main" val="1027803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rtl="0"/>
            <a:r>
              <a:rPr lang="en-US" sz="2800" b="1" i="1" dirty="0" smtClean="0">
                <a:solidFill>
                  <a:srgbClr val="7030A0"/>
                </a:solidFill>
              </a:rPr>
              <a:t>                      </a:t>
            </a:r>
            <a:r>
              <a:rPr lang="en-US" sz="2800" b="1" dirty="0" smtClean="0"/>
              <a:t>ENVIRONMENTAL </a:t>
            </a:r>
            <a:r>
              <a:rPr lang="en-US" sz="2800" b="1" dirty="0"/>
              <a:t>FACTORS</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dirty="0"/>
              <a:t>P</a:t>
            </a:r>
            <a:r>
              <a:rPr lang="en-US" sz="1600" b="1" dirty="0" smtClean="0"/>
              <a:t>rotective factors</a:t>
            </a:r>
          </a:p>
          <a:p>
            <a:pPr marL="0" indent="0" algn="l" rtl="0">
              <a:buNone/>
            </a:pPr>
            <a:r>
              <a:rPr lang="en-US" sz="1600" b="1" dirty="0" smtClean="0"/>
              <a:t>      - </a:t>
            </a:r>
            <a:r>
              <a:rPr lang="en-US" sz="1600" b="1" dirty="0"/>
              <a:t>L</a:t>
            </a:r>
            <a:r>
              <a:rPr lang="en-US" sz="1600" b="1" dirty="0" smtClean="0"/>
              <a:t>ow </a:t>
            </a:r>
            <a:r>
              <a:rPr lang="en-US" sz="1600" b="1" dirty="0"/>
              <a:t>birth weight </a:t>
            </a:r>
            <a:endParaRPr lang="en-US" sz="1600" b="1" dirty="0" smtClean="0"/>
          </a:p>
          <a:p>
            <a:pPr marL="0" indent="0" algn="l" rtl="0">
              <a:buNone/>
            </a:pPr>
            <a:r>
              <a:rPr lang="en-US" sz="1600" b="1" dirty="0" smtClean="0"/>
              <a:t>     - </a:t>
            </a:r>
            <a:r>
              <a:rPr lang="en-US" sz="1600" b="1" dirty="0"/>
              <a:t>S</a:t>
            </a:r>
            <a:r>
              <a:rPr lang="en-US" sz="1600" b="1" dirty="0" smtClean="0"/>
              <a:t>hort </a:t>
            </a:r>
            <a:r>
              <a:rPr lang="en-US" sz="1600" b="1" dirty="0"/>
              <a:t>birth length</a:t>
            </a:r>
            <a:r>
              <a:rPr lang="en-US" sz="1600" b="1" dirty="0" smtClean="0"/>
              <a:t>.</a:t>
            </a:r>
          </a:p>
          <a:p>
            <a:pPr marL="0" indent="0" algn="l" rtl="0">
              <a:buNone/>
            </a:pPr>
            <a:endParaRPr lang="en-US" sz="1600" b="1" dirty="0" smtClean="0"/>
          </a:p>
          <a:p>
            <a:pPr algn="l" rtl="0">
              <a:buFont typeface="Wingdings" panose="05000000000000000000" pitchFamily="2" charset="2"/>
              <a:buChar char="Ø"/>
            </a:pPr>
            <a:r>
              <a:rPr lang="en-US" sz="1600" b="1" dirty="0" smtClean="0"/>
              <a:t>Postnatal </a:t>
            </a:r>
            <a:r>
              <a:rPr lang="en-US" sz="1600" b="1" dirty="0"/>
              <a:t>dietary factors </a:t>
            </a:r>
          </a:p>
          <a:p>
            <a:pPr marL="0" indent="0" algn="l" rtl="0">
              <a:buNone/>
            </a:pPr>
            <a:endParaRPr lang="en-US" sz="1600" b="1" dirty="0" smtClean="0"/>
          </a:p>
          <a:p>
            <a:pPr marL="0" indent="0" algn="l" rtl="0">
              <a:buNone/>
            </a:pPr>
            <a:r>
              <a:rPr lang="en-US" sz="1600" b="1" dirty="0" smtClean="0"/>
              <a:t>   - </a:t>
            </a:r>
            <a:r>
              <a:rPr lang="en-US" sz="1600" b="1" dirty="0"/>
              <a:t>V</a:t>
            </a:r>
            <a:r>
              <a:rPr lang="en-US" sz="1600" b="1" dirty="0" smtClean="0"/>
              <a:t>itamin </a:t>
            </a:r>
            <a:r>
              <a:rPr lang="en-US" sz="1600" b="1" dirty="0"/>
              <a:t>D </a:t>
            </a:r>
          </a:p>
          <a:p>
            <a:pPr marL="0" indent="0" algn="l" rtl="0">
              <a:buNone/>
            </a:pPr>
            <a:r>
              <a:rPr lang="en-US" sz="1600" b="1" dirty="0" smtClean="0"/>
              <a:t>   -Omega-3 </a:t>
            </a:r>
            <a:r>
              <a:rPr lang="en-US" sz="1600" b="1" dirty="0"/>
              <a:t>fatty acid </a:t>
            </a:r>
            <a:endParaRPr lang="fa-IR" sz="1600" b="1" dirty="0"/>
          </a:p>
        </p:txBody>
      </p:sp>
    </p:spTree>
    <p:extLst>
      <p:ext uri="{BB962C8B-B14F-4D97-AF65-F5344CB8AC3E}">
        <p14:creationId xmlns:p14="http://schemas.microsoft.com/office/powerpoint/2010/main" val="248943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dirty="0" smtClean="0"/>
              <a:t>ENVIRONMENTAL </a:t>
            </a:r>
            <a:r>
              <a:rPr lang="en-US" sz="2800" b="1" dirty="0"/>
              <a:t>FACTORS</a:t>
            </a:r>
            <a:r>
              <a:rPr lang="fa-IR" sz="2800" b="1" i="1" dirty="0">
                <a:solidFill>
                  <a:srgbClr val="7030A0"/>
                </a:solidFill>
              </a:rPr>
              <a:t> </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0"/>
            <a:ext cx="9490300" cy="3725839"/>
          </a:xfrm>
          <a:solidFill>
            <a:srgbClr val="FFCC66"/>
          </a:solidFill>
          <a:ln>
            <a:solidFill>
              <a:srgbClr val="FFCC66"/>
            </a:solidFill>
          </a:ln>
        </p:spPr>
        <p:txBody>
          <a:bodyPr>
            <a:noAutofit/>
          </a:bodyPr>
          <a:lstStyle/>
          <a:p>
            <a:pPr marL="0" indent="0" algn="l" rtl="0">
              <a:buNone/>
            </a:pPr>
            <a:r>
              <a:rPr lang="en-US" b="1" dirty="0" smtClean="0"/>
              <a:t>      Role </a:t>
            </a:r>
            <a:r>
              <a:rPr lang="en-US" b="1" dirty="0"/>
              <a:t>of viruses</a:t>
            </a:r>
            <a:r>
              <a:rPr lang="en-US" dirty="0"/>
              <a:t> </a:t>
            </a:r>
            <a:endParaRPr lang="en-US" dirty="0" smtClean="0"/>
          </a:p>
          <a:p>
            <a:pPr algn="l" rtl="0"/>
            <a:r>
              <a:rPr lang="en-US" b="1" i="1" dirty="0" smtClean="0"/>
              <a:t>Viruses can cause diabetes in animal models either by </a:t>
            </a:r>
            <a:r>
              <a:rPr lang="en-US" b="1" i="1" dirty="0" smtClean="0">
                <a:solidFill>
                  <a:srgbClr val="FF0000"/>
                </a:solidFill>
              </a:rPr>
              <a:t>directly</a:t>
            </a:r>
            <a:r>
              <a:rPr lang="en-US" b="1" i="1" dirty="0" smtClean="0"/>
              <a:t> infecting and destroying beta cells or by </a:t>
            </a:r>
            <a:r>
              <a:rPr lang="en-US" b="1" i="1" dirty="0" smtClean="0">
                <a:solidFill>
                  <a:srgbClr val="FF0000"/>
                </a:solidFill>
              </a:rPr>
              <a:t>triggering</a:t>
            </a:r>
            <a:r>
              <a:rPr lang="en-US" b="1" i="1" dirty="0" smtClean="0"/>
              <a:t> an autoimmune attack against these cells.</a:t>
            </a:r>
          </a:p>
          <a:p>
            <a:pPr marL="0" indent="0" algn="l" rtl="0">
              <a:buNone/>
            </a:pPr>
            <a:r>
              <a:rPr lang="en-US" b="1" i="1" dirty="0" smtClean="0"/>
              <a:t> </a:t>
            </a:r>
          </a:p>
          <a:p>
            <a:pPr algn="l" rtl="0"/>
            <a:r>
              <a:rPr lang="en-US" b="1" i="1" dirty="0" smtClean="0"/>
              <a:t>A careful autopsy study found no evidence for acute or persisting infection from </a:t>
            </a:r>
            <a:r>
              <a:rPr lang="en-US" b="1" i="1" dirty="0" smtClean="0">
                <a:solidFill>
                  <a:srgbClr val="FF0000"/>
                </a:solidFill>
              </a:rPr>
              <a:t>Coxsackie</a:t>
            </a:r>
            <a:r>
              <a:rPr lang="en-US" b="1" i="1" dirty="0"/>
              <a:t>, </a:t>
            </a:r>
            <a:r>
              <a:rPr lang="en-US" b="1" i="1" dirty="0">
                <a:solidFill>
                  <a:srgbClr val="FF0000"/>
                </a:solidFill>
              </a:rPr>
              <a:t>Epstein-Barr virus</a:t>
            </a:r>
            <a:r>
              <a:rPr lang="en-US" b="1" i="1" dirty="0"/>
              <a:t>, </a:t>
            </a:r>
            <a:r>
              <a:rPr lang="en-US" b="1" i="1" dirty="0">
                <a:solidFill>
                  <a:srgbClr val="FF0000"/>
                </a:solidFill>
              </a:rPr>
              <a:t>mumps</a:t>
            </a:r>
            <a:r>
              <a:rPr lang="en-US" b="1" i="1" dirty="0"/>
              <a:t>, or </a:t>
            </a:r>
            <a:r>
              <a:rPr lang="en-US" b="1" i="1" dirty="0" smtClean="0">
                <a:solidFill>
                  <a:srgbClr val="FF0000"/>
                </a:solidFill>
              </a:rPr>
              <a:t>CMV</a:t>
            </a:r>
            <a:r>
              <a:rPr lang="en-US" b="1" i="1" dirty="0" smtClean="0"/>
              <a:t> </a:t>
            </a:r>
            <a:r>
              <a:rPr lang="en-US" b="1" i="1" dirty="0"/>
              <a:t>in the pancreatic </a:t>
            </a:r>
            <a:r>
              <a:rPr lang="en-US" b="1" i="1" dirty="0" smtClean="0"/>
              <a:t>tissue.</a:t>
            </a:r>
          </a:p>
          <a:p>
            <a:pPr algn="l" rtl="0"/>
            <a:endParaRPr lang="en-US" b="1" i="1" dirty="0" smtClean="0"/>
          </a:p>
          <a:p>
            <a:pPr algn="l" rtl="0"/>
            <a:r>
              <a:rPr lang="en-US" b="1" i="1" dirty="0" smtClean="0"/>
              <a:t>Coxsackie </a:t>
            </a:r>
            <a:r>
              <a:rPr lang="en-US" b="1" i="1" dirty="0"/>
              <a:t>B virus-specific immunoglobulin M (</a:t>
            </a:r>
            <a:r>
              <a:rPr lang="en-US" b="1" i="1" dirty="0" err="1"/>
              <a:t>IgM</a:t>
            </a:r>
            <a:r>
              <a:rPr lang="en-US" b="1" i="1" dirty="0"/>
              <a:t>) responses have been found in </a:t>
            </a:r>
            <a:r>
              <a:rPr lang="en-US" b="1" i="1" dirty="0" smtClean="0"/>
              <a:t>children </a:t>
            </a:r>
            <a:r>
              <a:rPr lang="en-US" b="1" i="1" dirty="0"/>
              <a:t>with newly diagnosed </a:t>
            </a:r>
            <a:r>
              <a:rPr lang="en-US" b="1" i="1" dirty="0" smtClean="0"/>
              <a:t>T1DM.</a:t>
            </a:r>
            <a:endParaRPr lang="en-US" b="1" i="1" dirty="0"/>
          </a:p>
        </p:txBody>
      </p:sp>
    </p:spTree>
    <p:extLst>
      <p:ext uri="{BB962C8B-B14F-4D97-AF65-F5344CB8AC3E}">
        <p14:creationId xmlns:p14="http://schemas.microsoft.com/office/powerpoint/2010/main" val="379747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ENVIRONMENTAL </a:t>
            </a:r>
            <a:r>
              <a:rPr lang="en-US" sz="2800" b="1" i="1" dirty="0"/>
              <a:t>FACTORS</a:t>
            </a:r>
            <a:r>
              <a:rPr lang="en-US" sz="2800" b="1" i="1" dirty="0" smtClean="0">
                <a:solidFill>
                  <a:srgbClr val="7030A0"/>
                </a:solidFill>
              </a:rPr>
              <a:t>     </a:t>
            </a:r>
            <a:r>
              <a:rPr lang="fa-IR" sz="2800" b="1" i="1" dirty="0" smtClean="0">
                <a:solidFill>
                  <a:srgbClr val="7030A0"/>
                </a:solidFill>
              </a:rPr>
              <a:t> </a:t>
            </a:r>
            <a:endParaRPr lang="fa-IR" sz="28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b="1" i="1" dirty="0">
                <a:solidFill>
                  <a:srgbClr val="FF0000"/>
                </a:solidFill>
              </a:rPr>
              <a:t>E</a:t>
            </a:r>
            <a:r>
              <a:rPr lang="en-US" b="1" i="1" dirty="0" smtClean="0">
                <a:solidFill>
                  <a:srgbClr val="FF0000"/>
                </a:solidFill>
              </a:rPr>
              <a:t>xposure </a:t>
            </a:r>
            <a:r>
              <a:rPr lang="en-US" b="1" i="1" dirty="0">
                <a:solidFill>
                  <a:srgbClr val="FF0000"/>
                </a:solidFill>
              </a:rPr>
              <a:t>to </a:t>
            </a:r>
            <a:r>
              <a:rPr lang="en-US" b="1" i="1" dirty="0" err="1">
                <a:solidFill>
                  <a:srgbClr val="FF0000"/>
                </a:solidFill>
              </a:rPr>
              <a:t>enteroviruses</a:t>
            </a:r>
            <a:r>
              <a:rPr lang="en-US" b="1" i="1" dirty="0"/>
              <a:t>, both in utero and in childhood, can induce beta cell damage and lead to clinical diabetes. </a:t>
            </a:r>
            <a:endParaRPr lang="en-US" b="1" i="1" dirty="0" smtClean="0"/>
          </a:p>
          <a:p>
            <a:pPr algn="l" rtl="0"/>
            <a:endParaRPr lang="en-US" b="1" i="1" dirty="0"/>
          </a:p>
          <a:p>
            <a:pPr algn="l" rtl="0">
              <a:buFont typeface="Wingdings" panose="05000000000000000000" pitchFamily="2" charset="2"/>
              <a:buChar char="Ø"/>
            </a:pPr>
            <a:r>
              <a:rPr lang="en-US" b="1" i="1" dirty="0" smtClean="0"/>
              <a:t>Autoimmune </a:t>
            </a:r>
            <a:r>
              <a:rPr lang="en-US" b="1" i="1" dirty="0"/>
              <a:t>diabetes and other autoimmune diseases may occur 5 to 20 years after </a:t>
            </a:r>
            <a:r>
              <a:rPr lang="en-US" b="1" i="1" dirty="0" smtClean="0">
                <a:solidFill>
                  <a:srgbClr val="FF0000"/>
                </a:solidFill>
              </a:rPr>
              <a:t>congenital </a:t>
            </a:r>
            <a:r>
              <a:rPr lang="en-US" b="1" i="1" dirty="0" err="1" smtClean="0">
                <a:solidFill>
                  <a:srgbClr val="FF0000"/>
                </a:solidFill>
              </a:rPr>
              <a:t>rubell</a:t>
            </a:r>
            <a:r>
              <a:rPr lang="en-US" b="1" i="1" dirty="0" smtClean="0">
                <a:solidFill>
                  <a:srgbClr val="FF0000"/>
                </a:solidFill>
              </a:rPr>
              <a:t>  infection</a:t>
            </a:r>
            <a:r>
              <a:rPr lang="en-US" b="1" i="1" dirty="0"/>
              <a:t>, especially in those subjects who have human leukocyte antigen (HLA)-</a:t>
            </a:r>
            <a:r>
              <a:rPr lang="en-US" b="1" i="1" dirty="0" smtClean="0"/>
              <a:t>DR3.</a:t>
            </a:r>
          </a:p>
          <a:p>
            <a:pPr algn="l" rtl="0"/>
            <a:endParaRPr lang="en-US" b="1" i="1" dirty="0"/>
          </a:p>
          <a:p>
            <a:pPr algn="l" rtl="0"/>
            <a:r>
              <a:rPr lang="en-US" dirty="0" smtClean="0"/>
              <a:t> </a:t>
            </a:r>
            <a:r>
              <a:rPr lang="en-US" b="1" i="1" dirty="0"/>
              <a:t>There  is evidence that </a:t>
            </a:r>
            <a:r>
              <a:rPr lang="en-US" b="1" i="1" dirty="0">
                <a:solidFill>
                  <a:srgbClr val="FF0000"/>
                </a:solidFill>
              </a:rPr>
              <a:t>viruses </a:t>
            </a:r>
            <a:r>
              <a:rPr lang="en-US" b="1" i="1" dirty="0"/>
              <a:t>may </a:t>
            </a:r>
            <a:r>
              <a:rPr lang="en-US" b="1" i="1" dirty="0">
                <a:solidFill>
                  <a:srgbClr val="FF0000"/>
                </a:solidFill>
              </a:rPr>
              <a:t>protect</a:t>
            </a:r>
            <a:r>
              <a:rPr lang="en-US" b="1" i="1" dirty="0"/>
              <a:t> against type 1 </a:t>
            </a:r>
            <a:r>
              <a:rPr lang="en-US" b="1" i="1" dirty="0" smtClean="0"/>
              <a:t>diabetes.</a:t>
            </a:r>
            <a:endParaRPr lang="en-US" b="1" i="1" dirty="0"/>
          </a:p>
          <a:p>
            <a:pPr algn="l" rtl="0"/>
            <a:endParaRPr lang="en-US" b="1" i="1" dirty="0" smtClean="0"/>
          </a:p>
          <a:p>
            <a:pPr algn="l" rtl="0"/>
            <a:endParaRPr lang="en-US" b="1" i="1" dirty="0"/>
          </a:p>
          <a:p>
            <a:pPr algn="l" rtl="0"/>
            <a:endParaRPr lang="en-US" b="1" i="1" dirty="0"/>
          </a:p>
        </p:txBody>
      </p:sp>
    </p:spTree>
    <p:extLst>
      <p:ext uri="{BB962C8B-B14F-4D97-AF65-F5344CB8AC3E}">
        <p14:creationId xmlns:p14="http://schemas.microsoft.com/office/powerpoint/2010/main" val="2430100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Childhood </a:t>
            </a:r>
            <a:r>
              <a:rPr lang="en-US" sz="2800" b="1" i="1" dirty="0"/>
              <a:t>immunization</a:t>
            </a:r>
            <a:r>
              <a:rPr lang="fa-IR" sz="2800" b="1" i="1" dirty="0" smtClean="0">
                <a:solidFill>
                  <a:srgbClr val="7030A0"/>
                </a:solidFill>
              </a:rPr>
              <a:t> </a:t>
            </a:r>
            <a:endParaRPr lang="fa-IR" sz="28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endParaRPr lang="en-US" sz="1600" b="1" dirty="0"/>
          </a:p>
          <a:p>
            <a:pPr algn="l" rtl="0"/>
            <a:r>
              <a:rPr lang="en-US" sz="1600" b="1" i="1" dirty="0" smtClean="0">
                <a:solidFill>
                  <a:srgbClr val="FF0000"/>
                </a:solidFill>
              </a:rPr>
              <a:t>Immunization </a:t>
            </a:r>
            <a:r>
              <a:rPr lang="en-US" sz="1600" b="1" i="1" dirty="0" smtClean="0"/>
              <a:t>   </a:t>
            </a:r>
            <a:r>
              <a:rPr lang="en-US" sz="1600" b="1" i="1" dirty="0"/>
              <a:t>of </a:t>
            </a:r>
            <a:r>
              <a:rPr lang="en-US" sz="1600" b="1" i="1" dirty="0" smtClean="0"/>
              <a:t>   genetically   predisposed  </a:t>
            </a:r>
            <a:r>
              <a:rPr lang="en-US" sz="1600" b="1" i="1" dirty="0"/>
              <a:t>infants (siblings with type 1 diabetes) with </a:t>
            </a:r>
            <a:r>
              <a:rPr lang="en-US" sz="1600" b="1" i="1" dirty="0" smtClean="0"/>
              <a:t>viral(and </a:t>
            </a:r>
            <a:r>
              <a:rPr lang="en-US" sz="1600" b="1" i="1" dirty="0"/>
              <a:t>bacterial) antigens does not appear to be associated with an increased risk of developing </a:t>
            </a:r>
            <a:r>
              <a:rPr lang="en-US" sz="1600" b="1" i="1" dirty="0" smtClean="0"/>
              <a:t>.</a:t>
            </a:r>
            <a:endParaRPr lang="fa-IR" sz="1600" b="1" i="1" dirty="0"/>
          </a:p>
        </p:txBody>
      </p:sp>
    </p:spTree>
    <p:extLst>
      <p:ext uri="{BB962C8B-B14F-4D97-AF65-F5344CB8AC3E}">
        <p14:creationId xmlns:p14="http://schemas.microsoft.com/office/powerpoint/2010/main" val="909590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Role </a:t>
            </a:r>
            <a:r>
              <a:rPr lang="en-US" sz="2800" b="1" i="1" dirty="0"/>
              <a:t>of diet</a:t>
            </a:r>
            <a:r>
              <a:rPr lang="en-US" sz="2800" b="1" i="1" dirty="0" smtClean="0">
                <a:solidFill>
                  <a:srgbClr val="7030A0"/>
                </a:solidFill>
              </a:rPr>
              <a:t>  </a:t>
            </a:r>
            <a:r>
              <a:rPr lang="fa-IR" sz="2800" b="1" i="1" dirty="0" smtClean="0">
                <a:solidFill>
                  <a:srgbClr val="7030A0"/>
                </a:solidFill>
              </a:rPr>
              <a:t> </a:t>
            </a:r>
            <a:endParaRPr lang="fa-IR" sz="28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marL="0" indent="0" algn="l" rtl="0">
              <a:buNone/>
            </a:pPr>
            <a:r>
              <a:rPr lang="en-US" sz="1600" b="1" dirty="0" smtClean="0"/>
              <a:t>        </a:t>
            </a:r>
            <a:r>
              <a:rPr lang="en-US" b="1" dirty="0" smtClean="0"/>
              <a:t>Cow's </a:t>
            </a:r>
            <a:r>
              <a:rPr lang="en-US" b="1" dirty="0"/>
              <a:t>milk</a:t>
            </a:r>
            <a:r>
              <a:rPr lang="en-US" dirty="0"/>
              <a:t> </a:t>
            </a:r>
            <a:r>
              <a:rPr lang="en-US" dirty="0" smtClean="0"/>
              <a:t>:</a:t>
            </a:r>
          </a:p>
          <a:p>
            <a:pPr marL="0" indent="0" algn="l" rtl="0">
              <a:buNone/>
            </a:pPr>
            <a:endParaRPr lang="en-US" dirty="0" smtClean="0"/>
          </a:p>
          <a:p>
            <a:pPr algn="l" rtl="0"/>
            <a:r>
              <a:rPr lang="en-US" b="1" i="1" dirty="0" smtClean="0"/>
              <a:t>Some </a:t>
            </a:r>
            <a:r>
              <a:rPr lang="en-US" b="1" i="1" dirty="0"/>
              <a:t>component of </a:t>
            </a:r>
            <a:r>
              <a:rPr lang="en-US" b="1" i="1" dirty="0">
                <a:solidFill>
                  <a:srgbClr val="FF0000"/>
                </a:solidFill>
              </a:rPr>
              <a:t>albumin in cow's milk </a:t>
            </a:r>
            <a:r>
              <a:rPr lang="en-US" b="1" i="1" dirty="0" smtClean="0"/>
              <a:t> </a:t>
            </a:r>
            <a:r>
              <a:rPr lang="en-US" b="1" i="1" dirty="0"/>
              <a:t>may trigger an autoimmune response </a:t>
            </a:r>
            <a:r>
              <a:rPr lang="en-US" b="1" i="1" dirty="0" smtClean="0"/>
              <a:t>.</a:t>
            </a:r>
          </a:p>
          <a:p>
            <a:pPr marL="0" indent="0" algn="l" rtl="0">
              <a:buNone/>
            </a:pPr>
            <a:r>
              <a:rPr lang="en-US" b="1" i="1" dirty="0" smtClean="0"/>
              <a:t> </a:t>
            </a:r>
          </a:p>
          <a:p>
            <a:pPr algn="l" rtl="0"/>
            <a:r>
              <a:rPr lang="en-US" b="1" i="1" dirty="0" smtClean="0"/>
              <a:t>Some  studies </a:t>
            </a:r>
            <a:r>
              <a:rPr lang="en-US" b="1" i="1" dirty="0"/>
              <a:t>found no evidence of an </a:t>
            </a:r>
            <a:r>
              <a:rPr lang="en-US" b="1" i="1" dirty="0">
                <a:solidFill>
                  <a:srgbClr val="FF0000"/>
                </a:solidFill>
              </a:rPr>
              <a:t>association </a:t>
            </a:r>
            <a:r>
              <a:rPr lang="en-US" b="1" i="1" dirty="0"/>
              <a:t>between </a:t>
            </a:r>
            <a:r>
              <a:rPr lang="en-US" b="1" i="1" dirty="0">
                <a:solidFill>
                  <a:srgbClr val="FF0000"/>
                </a:solidFill>
              </a:rPr>
              <a:t>early exposure </a:t>
            </a:r>
            <a:r>
              <a:rPr lang="en-US" b="1" i="1" dirty="0"/>
              <a:t>to </a:t>
            </a:r>
            <a:r>
              <a:rPr lang="en-US" b="1" i="1" dirty="0">
                <a:solidFill>
                  <a:srgbClr val="FF0000"/>
                </a:solidFill>
              </a:rPr>
              <a:t>cow's milk </a:t>
            </a:r>
            <a:r>
              <a:rPr lang="en-US" b="1" i="1" dirty="0" smtClean="0"/>
              <a:t>and   </a:t>
            </a:r>
            <a:r>
              <a:rPr lang="en-US" b="1" i="1" dirty="0"/>
              <a:t>the </a:t>
            </a:r>
            <a:r>
              <a:rPr lang="en-US" b="1" i="1" dirty="0" smtClean="0"/>
              <a:t>  development    </a:t>
            </a:r>
            <a:r>
              <a:rPr lang="en-US" b="1" i="1" dirty="0"/>
              <a:t>of </a:t>
            </a:r>
            <a:r>
              <a:rPr lang="en-US" b="1" i="1" dirty="0" smtClean="0"/>
              <a:t>     type    1    diabetes  and others have </a:t>
            </a:r>
            <a:r>
              <a:rPr lang="en-US" b="1" i="1" dirty="0"/>
              <a:t>found </a:t>
            </a:r>
            <a:r>
              <a:rPr lang="en-US" b="1" i="1" dirty="0">
                <a:solidFill>
                  <a:srgbClr val="FF0000"/>
                </a:solidFill>
              </a:rPr>
              <a:t>no association </a:t>
            </a:r>
            <a:r>
              <a:rPr lang="en-US" b="1" i="1" dirty="0" smtClean="0">
                <a:solidFill>
                  <a:srgbClr val="FF0000"/>
                </a:solidFill>
              </a:rPr>
              <a:t>  </a:t>
            </a:r>
            <a:r>
              <a:rPr lang="en-US" b="1" i="1" dirty="0" smtClean="0"/>
              <a:t>between  the </a:t>
            </a:r>
            <a:r>
              <a:rPr lang="en-US" b="1" i="1" dirty="0"/>
              <a:t>duration of breastfeeding or introduction of cow's milk and the development of islet autoimmunity </a:t>
            </a:r>
            <a:r>
              <a:rPr lang="en-US" b="1" i="1" dirty="0" smtClean="0"/>
              <a:t> .</a:t>
            </a:r>
            <a:endParaRPr lang="en-US" b="1" i="1" dirty="0"/>
          </a:p>
        </p:txBody>
      </p:sp>
    </p:spTree>
    <p:extLst>
      <p:ext uri="{BB962C8B-B14F-4D97-AF65-F5344CB8AC3E}">
        <p14:creationId xmlns:p14="http://schemas.microsoft.com/office/powerpoint/2010/main" val="1269592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t>                                  Role </a:t>
            </a:r>
            <a:r>
              <a:rPr lang="en-US" sz="2800" b="1" i="1" dirty="0"/>
              <a:t>of diet</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a:t>It has also been suggested that a cell-mediated response to a specific cow's milk protein, beta-casein, may be involved in the pathogenesis of type 1 diabetes</a:t>
            </a:r>
            <a:r>
              <a:rPr lang="en-US" sz="1600" dirty="0"/>
              <a:t>. </a:t>
            </a:r>
          </a:p>
        </p:txBody>
      </p:sp>
    </p:spTree>
    <p:extLst>
      <p:ext uri="{BB962C8B-B14F-4D97-AF65-F5344CB8AC3E}">
        <p14:creationId xmlns:p14="http://schemas.microsoft.com/office/powerpoint/2010/main" val="153526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Role </a:t>
            </a:r>
            <a:r>
              <a:rPr lang="en-US" sz="2800" b="1" i="1" dirty="0"/>
              <a:t>of diet</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b="1" i="1" dirty="0"/>
              <a:t>Vitamin D </a:t>
            </a:r>
            <a:r>
              <a:rPr lang="en-US" b="1" i="1" dirty="0" smtClean="0"/>
              <a:t>supplements:  may be protective. </a:t>
            </a:r>
          </a:p>
          <a:p>
            <a:pPr algn="l" rtl="0"/>
            <a:r>
              <a:rPr lang="en-US" b="1" i="1" dirty="0" smtClean="0"/>
              <a:t>Cereals</a:t>
            </a:r>
            <a:r>
              <a:rPr lang="en-US" i="1" dirty="0"/>
              <a:t> </a:t>
            </a:r>
            <a:r>
              <a:rPr lang="en-US" i="1" dirty="0" smtClean="0"/>
              <a:t>:</a:t>
            </a:r>
          </a:p>
          <a:p>
            <a:pPr marL="0" indent="0" algn="l" rtl="0">
              <a:buNone/>
            </a:pPr>
            <a:r>
              <a:rPr lang="en-US" b="1" i="1" dirty="0"/>
              <a:t> </a:t>
            </a:r>
            <a:r>
              <a:rPr lang="en-US" b="1" i="1" dirty="0" smtClean="0"/>
              <a:t>      In    newborns  at   </a:t>
            </a:r>
            <a:r>
              <a:rPr lang="en-US" b="1" i="1" dirty="0"/>
              <a:t>high </a:t>
            </a:r>
            <a:r>
              <a:rPr lang="en-US" b="1" i="1" dirty="0" smtClean="0"/>
              <a:t> risk  for   T1 DM  </a:t>
            </a:r>
            <a:r>
              <a:rPr lang="en-US" b="1" i="1" dirty="0"/>
              <a:t>first exposure to cereal before </a:t>
            </a:r>
            <a:r>
              <a:rPr lang="en-US" b="1" i="1" dirty="0" smtClean="0"/>
              <a:t>age</a:t>
            </a:r>
          </a:p>
          <a:p>
            <a:pPr marL="0" indent="0" algn="l" rtl="0">
              <a:buNone/>
            </a:pPr>
            <a:r>
              <a:rPr lang="en-US" b="1" i="1" dirty="0">
                <a:solidFill>
                  <a:srgbClr val="FF0000"/>
                </a:solidFill>
              </a:rPr>
              <a:t> </a:t>
            </a:r>
            <a:r>
              <a:rPr lang="en-US" b="1" i="1" dirty="0" smtClean="0">
                <a:solidFill>
                  <a:srgbClr val="FF0000"/>
                </a:solidFill>
              </a:rPr>
              <a:t>      </a:t>
            </a:r>
            <a:r>
              <a:rPr lang="en-US" b="1" i="1" dirty="0">
                <a:solidFill>
                  <a:srgbClr val="FF0000"/>
                </a:solidFill>
              </a:rPr>
              <a:t>three </a:t>
            </a:r>
            <a:r>
              <a:rPr lang="en-US" b="1" i="1" dirty="0" smtClean="0">
                <a:solidFill>
                  <a:srgbClr val="FF0000"/>
                </a:solidFill>
              </a:rPr>
              <a:t> </a:t>
            </a:r>
            <a:r>
              <a:rPr lang="en-US" b="1" i="1" dirty="0" smtClean="0"/>
              <a:t>months  or  </a:t>
            </a:r>
            <a:r>
              <a:rPr lang="en-US" b="1" i="1" dirty="0"/>
              <a:t>after </a:t>
            </a:r>
            <a:r>
              <a:rPr lang="en-US" b="1" i="1" dirty="0">
                <a:solidFill>
                  <a:srgbClr val="FF0000"/>
                </a:solidFill>
              </a:rPr>
              <a:t>seven</a:t>
            </a:r>
            <a:r>
              <a:rPr lang="en-US" b="1" i="1" dirty="0"/>
              <a:t> months </a:t>
            </a:r>
            <a:r>
              <a:rPr lang="en-US" b="1" i="1" dirty="0" smtClean="0"/>
              <a:t> </a:t>
            </a:r>
            <a:r>
              <a:rPr lang="en-US" b="1" i="1" dirty="0"/>
              <a:t>was associated with an increased </a:t>
            </a:r>
            <a:r>
              <a:rPr lang="en-US" b="1" i="1" dirty="0" smtClean="0"/>
              <a:t>risk.</a:t>
            </a:r>
            <a:endParaRPr lang="en-US" b="1" i="1" dirty="0"/>
          </a:p>
        </p:txBody>
      </p:sp>
    </p:spTree>
    <p:extLst>
      <p:ext uri="{BB962C8B-B14F-4D97-AF65-F5344CB8AC3E}">
        <p14:creationId xmlns:p14="http://schemas.microsoft.com/office/powerpoint/2010/main" val="885972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a:r>
              <a:rPr lang="en-US" sz="2800" b="1" i="1"/>
              <a:t>Role of diet</a:t>
            </a:r>
            <a:endParaRPr lang="fa-IR" sz="2800" dirty="0"/>
          </a:p>
        </p:txBody>
      </p:sp>
      <p:sp>
        <p:nvSpPr>
          <p:cNvPr id="3" name="Content Placeholder 2"/>
          <p:cNvSpPr>
            <a:spLocks noGrp="1"/>
          </p:cNvSpPr>
          <p:nvPr>
            <p:ph idx="1"/>
          </p:nvPr>
        </p:nvSpPr>
        <p:spPr>
          <a:xfrm>
            <a:off x="1460310" y="2361063"/>
            <a:ext cx="9648967" cy="3398292"/>
          </a:xfrm>
          <a:solidFill>
            <a:srgbClr val="FFCC66"/>
          </a:solidFill>
          <a:ln>
            <a:solidFill>
              <a:srgbClr val="FFCC66"/>
            </a:solidFill>
          </a:ln>
        </p:spPr>
        <p:txBody>
          <a:bodyPr>
            <a:noAutofit/>
          </a:bodyPr>
          <a:lstStyle/>
          <a:p>
            <a:pPr algn="l" rtl="0"/>
            <a:r>
              <a:rPr lang="en-US" sz="1600" b="1" dirty="0">
                <a:solidFill>
                  <a:srgbClr val="FF0000"/>
                </a:solidFill>
              </a:rPr>
              <a:t>Omega-3 fatty acids</a:t>
            </a:r>
            <a:r>
              <a:rPr lang="en-US" sz="1600" dirty="0"/>
              <a:t> </a:t>
            </a:r>
            <a:r>
              <a:rPr lang="en-US" sz="1600" dirty="0" smtClean="0"/>
              <a:t>:</a:t>
            </a:r>
          </a:p>
          <a:p>
            <a:pPr marL="0" indent="0" algn="l" rtl="0">
              <a:buNone/>
            </a:pPr>
            <a:endParaRPr lang="en-US" sz="1600" dirty="0"/>
          </a:p>
          <a:p>
            <a:pPr marL="0" indent="0" algn="l" rtl="0">
              <a:buNone/>
            </a:pPr>
            <a:r>
              <a:rPr lang="en-US" sz="1600" dirty="0" smtClean="0"/>
              <a:t>   -</a:t>
            </a:r>
            <a:r>
              <a:rPr lang="en-US" sz="1600" b="1" dirty="0" smtClean="0"/>
              <a:t>In     </a:t>
            </a:r>
            <a:r>
              <a:rPr lang="en-US" sz="1600" b="1" dirty="0"/>
              <a:t>a </a:t>
            </a:r>
            <a:r>
              <a:rPr lang="en-US" sz="1600" b="1" dirty="0" smtClean="0"/>
              <a:t>    case-control    study  </a:t>
            </a:r>
            <a:r>
              <a:rPr lang="en-US" sz="1600" b="1" dirty="0"/>
              <a:t>from Norway, children with </a:t>
            </a:r>
            <a:r>
              <a:rPr lang="en-US" sz="1600" b="1" dirty="0" smtClean="0"/>
              <a:t>T1DM  </a:t>
            </a:r>
            <a:r>
              <a:rPr lang="en-US" sz="1600" b="1" dirty="0"/>
              <a:t>were less likely to </a:t>
            </a:r>
            <a:r>
              <a:rPr lang="en-US" sz="1600" b="1" dirty="0" smtClean="0"/>
              <a:t>be</a:t>
            </a:r>
          </a:p>
          <a:p>
            <a:pPr marL="0" indent="0" algn="l" rtl="0">
              <a:buNone/>
            </a:pPr>
            <a:r>
              <a:rPr lang="en-US" sz="1600" b="1" dirty="0"/>
              <a:t> </a:t>
            </a:r>
            <a:r>
              <a:rPr lang="en-US" sz="1600" b="1" dirty="0" smtClean="0"/>
              <a:t>    given   cod    </a:t>
            </a:r>
            <a:r>
              <a:rPr lang="en-US" sz="1600" b="1" dirty="0"/>
              <a:t>liver </a:t>
            </a:r>
            <a:r>
              <a:rPr lang="en-US" sz="1600" b="1" dirty="0" smtClean="0"/>
              <a:t>   oil    ( </a:t>
            </a:r>
            <a:r>
              <a:rPr lang="en-US" sz="1600" b="1" dirty="0"/>
              <a:t>omega-3 fatty acids and vitamin D) </a:t>
            </a:r>
            <a:r>
              <a:rPr lang="en-US" sz="1600" b="1" dirty="0" smtClean="0"/>
              <a:t>   during  </a:t>
            </a:r>
            <a:r>
              <a:rPr lang="en-US" sz="1600" b="1" dirty="0"/>
              <a:t>infancy </a:t>
            </a:r>
            <a:r>
              <a:rPr lang="en-US" sz="1600" b="1" dirty="0" smtClean="0"/>
              <a:t>than</a:t>
            </a:r>
          </a:p>
          <a:p>
            <a:pPr marL="0" indent="0" algn="l" rtl="0">
              <a:buNone/>
            </a:pPr>
            <a:r>
              <a:rPr lang="en-US" sz="1600" b="1" dirty="0"/>
              <a:t> </a:t>
            </a:r>
            <a:r>
              <a:rPr lang="en-US" sz="1600" b="1" dirty="0" smtClean="0"/>
              <a:t>   </a:t>
            </a:r>
            <a:r>
              <a:rPr lang="en-US" sz="1600" b="1" dirty="0"/>
              <a:t>children without </a:t>
            </a:r>
            <a:r>
              <a:rPr lang="en-US" sz="1600" b="1" dirty="0" smtClean="0"/>
              <a:t>DM.</a:t>
            </a:r>
          </a:p>
          <a:p>
            <a:pPr marL="0" indent="0" algn="l" rtl="0">
              <a:buNone/>
            </a:pPr>
            <a:endParaRPr lang="en-US" sz="1600" b="1" u="sng" dirty="0" smtClean="0"/>
          </a:p>
          <a:p>
            <a:pPr marL="0" indent="0" algn="l" rtl="0">
              <a:buNone/>
            </a:pPr>
            <a:r>
              <a:rPr lang="en-US" sz="1600" b="1" dirty="0" smtClean="0"/>
              <a:t>   -A </a:t>
            </a:r>
            <a:r>
              <a:rPr lang="en-US" sz="1600" b="1" dirty="0"/>
              <a:t>clinical trial of omega-3 fatty acid supplementation in infants with high genetic risk of </a:t>
            </a:r>
            <a:endParaRPr lang="en-US" sz="1600" b="1" dirty="0" smtClean="0"/>
          </a:p>
          <a:p>
            <a:pPr marL="0" indent="0" algn="l" rtl="0">
              <a:buNone/>
            </a:pPr>
            <a:r>
              <a:rPr lang="en-US" sz="1600" b="1" dirty="0"/>
              <a:t> </a:t>
            </a:r>
            <a:r>
              <a:rPr lang="en-US" sz="1600" b="1" dirty="0" smtClean="0"/>
              <a:t>    T1DM  </a:t>
            </a:r>
            <a:r>
              <a:rPr lang="en-US" sz="1600" b="1" dirty="0"/>
              <a:t>is </a:t>
            </a:r>
            <a:r>
              <a:rPr lang="en-US" sz="1600" b="1" dirty="0">
                <a:solidFill>
                  <a:srgbClr val="FF0000"/>
                </a:solidFill>
              </a:rPr>
              <a:t>underway</a:t>
            </a:r>
            <a:r>
              <a:rPr lang="en-US" sz="1600" b="1" dirty="0"/>
              <a:t>. </a:t>
            </a:r>
            <a:endParaRPr lang="en-US" sz="1600" b="1" dirty="0" smtClean="0"/>
          </a:p>
        </p:txBody>
      </p:sp>
    </p:spTree>
    <p:extLst>
      <p:ext uri="{BB962C8B-B14F-4D97-AF65-F5344CB8AC3E}">
        <p14:creationId xmlns:p14="http://schemas.microsoft.com/office/powerpoint/2010/main" val="3198241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dirty="0" smtClean="0"/>
              <a:t>ENVIRONMENTAL </a:t>
            </a:r>
            <a:r>
              <a:rPr lang="en-US" sz="2800" b="1" dirty="0"/>
              <a:t>FACTORS</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dirty="0"/>
              <a:t>Nitrates</a:t>
            </a:r>
            <a:r>
              <a:rPr lang="en-US" sz="1600" dirty="0"/>
              <a:t> </a:t>
            </a:r>
            <a:r>
              <a:rPr lang="en-US" sz="1600" dirty="0" smtClean="0"/>
              <a:t>:</a:t>
            </a:r>
          </a:p>
          <a:p>
            <a:pPr marL="0" indent="0" algn="l" rtl="0">
              <a:buNone/>
            </a:pPr>
            <a:r>
              <a:rPr lang="en-US" sz="1600" dirty="0" smtClean="0"/>
              <a:t>     </a:t>
            </a:r>
            <a:r>
              <a:rPr lang="en-US" b="1" i="1" dirty="0" smtClean="0"/>
              <a:t>- </a:t>
            </a:r>
            <a:r>
              <a:rPr lang="en-US" b="1" i="1" dirty="0"/>
              <a:t>I</a:t>
            </a:r>
            <a:r>
              <a:rPr lang="en-US" b="1" i="1" dirty="0" smtClean="0"/>
              <a:t>ncidence </a:t>
            </a:r>
            <a:r>
              <a:rPr lang="en-US" b="1" i="1" dirty="0"/>
              <a:t>of </a:t>
            </a:r>
            <a:r>
              <a:rPr lang="en-US" b="1" i="1" dirty="0" smtClean="0"/>
              <a:t>T1 DM correlates </a:t>
            </a:r>
            <a:r>
              <a:rPr lang="en-US" b="1" i="1" dirty="0"/>
              <a:t>with the concentration of </a:t>
            </a:r>
            <a:r>
              <a:rPr lang="en-US" b="1" i="1" dirty="0">
                <a:solidFill>
                  <a:srgbClr val="FF0000"/>
                </a:solidFill>
              </a:rPr>
              <a:t>nitrates</a:t>
            </a:r>
            <a:r>
              <a:rPr lang="en-US" b="1" i="1" dirty="0"/>
              <a:t> in the </a:t>
            </a:r>
            <a:r>
              <a:rPr lang="en-US" b="1" i="1" dirty="0" smtClean="0">
                <a:solidFill>
                  <a:srgbClr val="FF0000"/>
                </a:solidFill>
              </a:rPr>
              <a:t>drinking</a:t>
            </a:r>
          </a:p>
          <a:p>
            <a:pPr marL="0" indent="0" algn="l" rtl="0">
              <a:buNone/>
            </a:pPr>
            <a:r>
              <a:rPr lang="en-US" b="1" i="1" dirty="0">
                <a:solidFill>
                  <a:srgbClr val="FF0000"/>
                </a:solidFill>
              </a:rPr>
              <a:t> </a:t>
            </a:r>
            <a:r>
              <a:rPr lang="en-US" b="1" i="1" dirty="0" smtClean="0">
                <a:solidFill>
                  <a:srgbClr val="FF0000"/>
                </a:solidFill>
              </a:rPr>
              <a:t>     </a:t>
            </a:r>
            <a:r>
              <a:rPr lang="en-US" b="1" i="1" dirty="0">
                <a:solidFill>
                  <a:srgbClr val="FF0000"/>
                </a:solidFill>
              </a:rPr>
              <a:t>water </a:t>
            </a:r>
            <a:r>
              <a:rPr lang="en-US" b="1" i="1" dirty="0" smtClean="0">
                <a:solidFill>
                  <a:srgbClr val="FF0000"/>
                </a:solidFill>
              </a:rPr>
              <a:t>. </a:t>
            </a:r>
          </a:p>
          <a:p>
            <a:pPr marL="0" indent="0" algn="l" rtl="0">
              <a:buNone/>
            </a:pPr>
            <a:endParaRPr lang="en-US" b="1" i="1" dirty="0"/>
          </a:p>
          <a:p>
            <a:pPr marL="0" indent="0" algn="l" rtl="0">
              <a:buNone/>
            </a:pPr>
            <a:endParaRPr lang="en-US" b="1" i="1" dirty="0" smtClean="0"/>
          </a:p>
          <a:p>
            <a:pPr marL="0" indent="0" algn="l" rtl="0">
              <a:buNone/>
            </a:pPr>
            <a:r>
              <a:rPr lang="en-US" b="1" i="1" dirty="0"/>
              <a:t> </a:t>
            </a:r>
            <a:r>
              <a:rPr lang="en-US" b="1" i="1" dirty="0" smtClean="0"/>
              <a:t>    -The       incidence    is      </a:t>
            </a:r>
            <a:r>
              <a:rPr lang="en-US" b="1" i="1" dirty="0"/>
              <a:t>approximately </a:t>
            </a:r>
            <a:r>
              <a:rPr lang="en-US" b="1" i="1" dirty="0" smtClean="0"/>
              <a:t>  </a:t>
            </a:r>
            <a:r>
              <a:rPr lang="en-US" b="1" i="1" dirty="0" smtClean="0">
                <a:solidFill>
                  <a:srgbClr val="FF0000"/>
                </a:solidFill>
              </a:rPr>
              <a:t>30 </a:t>
            </a:r>
            <a:r>
              <a:rPr lang="en-US" b="1" i="1" dirty="0">
                <a:solidFill>
                  <a:srgbClr val="FF0000"/>
                </a:solidFill>
              </a:rPr>
              <a:t>percent </a:t>
            </a:r>
            <a:r>
              <a:rPr lang="en-US" b="1" i="1" dirty="0"/>
              <a:t>higher in areas with nitrate </a:t>
            </a:r>
            <a:endParaRPr lang="en-US" b="1" i="1" dirty="0" smtClean="0"/>
          </a:p>
          <a:p>
            <a:pPr marL="0" indent="0" algn="l" rtl="0">
              <a:buNone/>
            </a:pPr>
            <a:r>
              <a:rPr lang="en-US" b="1" i="1" dirty="0"/>
              <a:t> </a:t>
            </a:r>
            <a:r>
              <a:rPr lang="en-US" b="1" i="1" dirty="0" smtClean="0"/>
              <a:t>    concentration </a:t>
            </a:r>
            <a:r>
              <a:rPr lang="en-US" b="1" i="1" dirty="0"/>
              <a:t>above </a:t>
            </a:r>
            <a:r>
              <a:rPr lang="en-US" b="1" i="1" dirty="0">
                <a:solidFill>
                  <a:srgbClr val="FF0000"/>
                </a:solidFill>
              </a:rPr>
              <a:t>14.8 mg/L</a:t>
            </a:r>
            <a:r>
              <a:rPr lang="en-US" b="1" i="1" dirty="0"/>
              <a:t> compared with areas with concentrations below </a:t>
            </a:r>
            <a:endParaRPr lang="en-US" b="1" i="1" dirty="0" smtClean="0"/>
          </a:p>
          <a:p>
            <a:pPr marL="0" indent="0" algn="l" rtl="0">
              <a:buNone/>
            </a:pPr>
            <a:r>
              <a:rPr lang="en-US" b="1" i="1" dirty="0">
                <a:solidFill>
                  <a:srgbClr val="FF0000"/>
                </a:solidFill>
              </a:rPr>
              <a:t> </a:t>
            </a:r>
            <a:r>
              <a:rPr lang="en-US" b="1" i="1" dirty="0" smtClean="0">
                <a:solidFill>
                  <a:srgbClr val="FF0000"/>
                </a:solidFill>
              </a:rPr>
              <a:t>     3.2</a:t>
            </a:r>
            <a:r>
              <a:rPr lang="en-US" b="1" i="1" dirty="0">
                <a:solidFill>
                  <a:srgbClr val="FF0000"/>
                </a:solidFill>
              </a:rPr>
              <a:t> mg/L</a:t>
            </a:r>
            <a:r>
              <a:rPr lang="en-US" b="1" i="1" dirty="0" smtClean="0">
                <a:solidFill>
                  <a:srgbClr val="FF0000"/>
                </a:solidFill>
              </a:rPr>
              <a:t>.</a:t>
            </a:r>
            <a:endParaRPr lang="en-US" b="1" i="1" dirty="0">
              <a:solidFill>
                <a:srgbClr val="FF0000"/>
              </a:solidFill>
            </a:endParaRPr>
          </a:p>
        </p:txBody>
      </p:sp>
    </p:spTree>
    <p:extLst>
      <p:ext uri="{BB962C8B-B14F-4D97-AF65-F5344CB8AC3E}">
        <p14:creationId xmlns:p14="http://schemas.microsoft.com/office/powerpoint/2010/main" val="1523487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fa-IR" sz="2800" b="1" i="1" dirty="0" smtClean="0">
                <a:solidFill>
                  <a:srgbClr val="7030A0"/>
                </a:solidFill>
              </a:rPr>
              <a:t> </a:t>
            </a:r>
            <a:r>
              <a:rPr lang="en-US" sz="2800" b="1" i="1" dirty="0" smtClean="0">
                <a:solidFill>
                  <a:srgbClr val="7030A0"/>
                </a:solidFill>
              </a:rPr>
              <a:t>                                       </a:t>
            </a:r>
            <a:r>
              <a:rPr lang="en-US" sz="2800" b="1" i="1" dirty="0" err="1" smtClean="0">
                <a:solidFill>
                  <a:srgbClr val="7030A0"/>
                </a:solidFill>
              </a:rPr>
              <a:t>cont</a:t>
            </a:r>
            <a:r>
              <a:rPr lang="en-US"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sz="1600" b="1" i="1" dirty="0"/>
              <a:t>S</a:t>
            </a:r>
            <a:r>
              <a:rPr lang="en-US" sz="1600" b="1" i="1" dirty="0" smtClean="0"/>
              <a:t>evere </a:t>
            </a:r>
            <a:r>
              <a:rPr lang="en-US" sz="1600" b="1" i="1" dirty="0"/>
              <a:t>hyperglycemia does not necessarily imply irreversible loss of almost all functioning beta cells. </a:t>
            </a:r>
            <a:endParaRPr lang="en-US" sz="1600" b="1" i="1" dirty="0" smtClean="0"/>
          </a:p>
          <a:p>
            <a:pPr algn="l" rtl="0"/>
            <a:endParaRPr lang="en-US" sz="1600" b="1" i="1" dirty="0" smtClean="0"/>
          </a:p>
          <a:p>
            <a:pPr algn="l" rtl="0"/>
            <a:r>
              <a:rPr lang="en-US" sz="1600" b="1" i="1" dirty="0" smtClean="0"/>
              <a:t> </a:t>
            </a:r>
            <a:r>
              <a:rPr lang="en-US" sz="1600" b="1" i="1" dirty="0"/>
              <a:t>S</a:t>
            </a:r>
            <a:r>
              <a:rPr lang="en-US" sz="1600" b="1" i="1" dirty="0" smtClean="0"/>
              <a:t>topping </a:t>
            </a:r>
            <a:r>
              <a:rPr lang="en-US" sz="1600" b="1" i="1" dirty="0"/>
              <a:t>the autoimmune process, even at this late stage, may allow substantial recovery of beta cell function</a:t>
            </a:r>
            <a:r>
              <a:rPr lang="en-US" sz="1600" b="1" i="1" dirty="0" smtClean="0"/>
              <a:t>.</a:t>
            </a:r>
          </a:p>
          <a:p>
            <a:pPr algn="l" rtl="0"/>
            <a:endParaRPr lang="en-US" sz="1600" b="1" i="1" dirty="0"/>
          </a:p>
          <a:p>
            <a:pPr algn="l" rtl="0"/>
            <a:r>
              <a:rPr lang="en-US" sz="1600" b="1" i="1" dirty="0" smtClean="0">
                <a:solidFill>
                  <a:srgbClr val="FF0000"/>
                </a:solidFill>
              </a:rPr>
              <a:t>IGF-1</a:t>
            </a:r>
            <a:r>
              <a:rPr lang="en-US" sz="1600" b="1" i="1" dirty="0"/>
              <a:t> </a:t>
            </a:r>
            <a:r>
              <a:rPr lang="en-US" sz="1600" b="1" i="1" dirty="0" smtClean="0"/>
              <a:t> </a:t>
            </a:r>
            <a:r>
              <a:rPr lang="en-US" sz="1600" b="1" i="1" dirty="0"/>
              <a:t>is thought to play a role in islet development and </a:t>
            </a:r>
            <a:r>
              <a:rPr lang="en-US" sz="1600" b="1" i="1" dirty="0" smtClean="0"/>
              <a:t>function and </a:t>
            </a:r>
            <a:r>
              <a:rPr lang="en-US" sz="1600" b="1" i="1" dirty="0"/>
              <a:t>glucose </a:t>
            </a:r>
            <a:r>
              <a:rPr lang="en-US" sz="1600" b="1" i="1" dirty="0" smtClean="0"/>
              <a:t>intolerance.</a:t>
            </a:r>
          </a:p>
          <a:p>
            <a:pPr algn="l" rtl="0"/>
            <a:endParaRPr lang="en-US" sz="1600" b="1" i="1" dirty="0" smtClean="0"/>
          </a:p>
          <a:p>
            <a:pPr algn="l" rtl="0"/>
            <a:r>
              <a:rPr lang="en-US" sz="1600" b="1" i="1" dirty="0" smtClean="0">
                <a:solidFill>
                  <a:srgbClr val="FF0000"/>
                </a:solidFill>
              </a:rPr>
              <a:t>IGF-1 </a:t>
            </a:r>
            <a:r>
              <a:rPr lang="en-US" sz="1600" b="1" i="1" dirty="0">
                <a:solidFill>
                  <a:srgbClr val="FF0000"/>
                </a:solidFill>
              </a:rPr>
              <a:t>receptor </a:t>
            </a:r>
            <a:r>
              <a:rPr lang="en-US" sz="1600" b="1" i="1" dirty="0"/>
              <a:t>may not be critical for beta cell development but is important for beta cell function.</a:t>
            </a:r>
          </a:p>
        </p:txBody>
      </p:sp>
    </p:spTree>
    <p:extLst>
      <p:ext uri="{BB962C8B-B14F-4D97-AF65-F5344CB8AC3E}">
        <p14:creationId xmlns:p14="http://schemas.microsoft.com/office/powerpoint/2010/main" val="150228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3707" y="0"/>
            <a:ext cx="9253184" cy="6858000"/>
          </a:xfrm>
          <a:prstGeom prst="rect">
            <a:avLst/>
          </a:prstGeom>
        </p:spPr>
      </p:pic>
      <p:sp>
        <p:nvSpPr>
          <p:cNvPr id="3" name="TextBox 2"/>
          <p:cNvSpPr txBox="1"/>
          <p:nvPr/>
        </p:nvSpPr>
        <p:spPr>
          <a:xfrm>
            <a:off x="1340755" y="559558"/>
            <a:ext cx="8076200" cy="707886"/>
          </a:xfrm>
          <a:prstGeom prst="rect">
            <a:avLst/>
          </a:prstGeom>
          <a:noFill/>
        </p:spPr>
        <p:txBody>
          <a:bodyPr wrap="square" rtlCol="1">
            <a:spAutoFit/>
          </a:bodyPr>
          <a:lstStyle/>
          <a:p>
            <a:r>
              <a:rPr lang="en-US" sz="4000" b="1" i="1" dirty="0" smtClean="0">
                <a:solidFill>
                  <a:schemeClr val="bg1"/>
                </a:solidFill>
              </a:rPr>
              <a:t>In the name of GOD</a:t>
            </a:r>
            <a:endParaRPr lang="fa-IR" sz="4000" b="1" i="1" dirty="0">
              <a:solidFill>
                <a:schemeClr val="bg1"/>
              </a:solidFill>
            </a:endParaRPr>
          </a:p>
        </p:txBody>
      </p:sp>
    </p:spTree>
    <p:extLst>
      <p:ext uri="{BB962C8B-B14F-4D97-AF65-F5344CB8AC3E}">
        <p14:creationId xmlns:p14="http://schemas.microsoft.com/office/powerpoint/2010/main" val="1148146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a:r>
              <a:rPr lang="en-US" sz="2800" b="1" i="1" dirty="0" smtClean="0">
                <a:solidFill>
                  <a:srgbClr val="7030A0"/>
                </a:solidFill>
              </a:rPr>
              <a:t>  </a:t>
            </a:r>
            <a:r>
              <a:rPr lang="en-US" sz="2800" b="1" i="1" dirty="0" smtClean="0"/>
              <a:t>CLINICAL </a:t>
            </a:r>
            <a:r>
              <a:rPr lang="en-US" sz="2800" b="1" i="1" dirty="0"/>
              <a:t>RESEARCH</a:t>
            </a:r>
            <a:br>
              <a:rPr lang="en-US" sz="2800" b="1" i="1" dirty="0"/>
            </a:b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marL="0" indent="0" algn="l" rtl="0">
              <a:buNone/>
            </a:pPr>
            <a:endParaRPr lang="en-US" sz="1600" b="1" dirty="0" smtClean="0"/>
          </a:p>
          <a:p>
            <a:pPr algn="l" rtl="0">
              <a:buFont typeface="Wingdings" panose="05000000000000000000" pitchFamily="2" charset="2"/>
              <a:buChar char="Ø"/>
            </a:pPr>
            <a:r>
              <a:rPr lang="en-US" sz="1600" b="1" i="1" dirty="0" smtClean="0"/>
              <a:t>The </a:t>
            </a:r>
            <a:r>
              <a:rPr lang="en-US" sz="1600" b="1" i="1" dirty="0"/>
              <a:t>National Institutes of Health (NIH) has established a program termed </a:t>
            </a:r>
            <a:r>
              <a:rPr lang="en-US" sz="1600" b="1" i="1" u="sng" dirty="0" err="1">
                <a:solidFill>
                  <a:srgbClr val="FF0000"/>
                </a:solidFill>
              </a:rPr>
              <a:t>Trialnet</a:t>
            </a:r>
            <a:r>
              <a:rPr lang="en-US" sz="1600" b="1" i="1" dirty="0">
                <a:solidFill>
                  <a:srgbClr val="FF0000"/>
                </a:solidFill>
              </a:rPr>
              <a:t> </a:t>
            </a:r>
            <a:r>
              <a:rPr lang="en-US" sz="1600" b="1" i="1" dirty="0"/>
              <a:t>whose goal is the prevention of </a:t>
            </a:r>
            <a:r>
              <a:rPr lang="en-US" sz="1600" b="1" i="1" dirty="0" smtClean="0"/>
              <a:t>T1DM </a:t>
            </a:r>
            <a:r>
              <a:rPr lang="en-US" sz="1600" b="1" i="1" dirty="0"/>
              <a:t>and </a:t>
            </a:r>
            <a:r>
              <a:rPr lang="en-US" sz="1600" b="1" i="1" dirty="0">
                <a:solidFill>
                  <a:srgbClr val="FF0000"/>
                </a:solidFill>
              </a:rPr>
              <a:t>prevention</a:t>
            </a:r>
            <a:r>
              <a:rPr lang="en-US" sz="1600" b="1" i="1" dirty="0"/>
              <a:t> of further beta cell destruction in patients with recent-onset diabetes</a:t>
            </a:r>
            <a:r>
              <a:rPr lang="en-US" sz="1600" b="1" i="1" dirty="0" smtClean="0"/>
              <a:t>.</a:t>
            </a:r>
          </a:p>
          <a:p>
            <a:pPr algn="l" rtl="0"/>
            <a:endParaRPr lang="en-US" sz="1600" b="1" i="1" dirty="0" smtClean="0"/>
          </a:p>
          <a:p>
            <a:pPr algn="l" rtl="0"/>
            <a:endParaRPr lang="en-US" sz="1600" b="1" i="1" dirty="0"/>
          </a:p>
          <a:p>
            <a:pPr algn="l" rtl="0"/>
            <a:r>
              <a:rPr lang="en-US" sz="1600" b="1" i="1" dirty="0" smtClean="0"/>
              <a:t> </a:t>
            </a:r>
            <a:r>
              <a:rPr lang="en-US" sz="1600" b="1" i="1" dirty="0"/>
              <a:t>Relatives of patients with </a:t>
            </a:r>
            <a:r>
              <a:rPr lang="en-US" sz="1600" b="1" i="1" dirty="0" smtClean="0"/>
              <a:t> T1DM  </a:t>
            </a:r>
            <a:r>
              <a:rPr lang="en-US" sz="1600" b="1" i="1" dirty="0"/>
              <a:t>can be screened for expression of islet autoantibodies, and trials are available to study agents to halt beta cell destruction in multiple centers throughout the </a:t>
            </a:r>
            <a:r>
              <a:rPr lang="en-US" sz="1600" b="1" i="1" dirty="0">
                <a:solidFill>
                  <a:srgbClr val="FF0000"/>
                </a:solidFill>
              </a:rPr>
              <a:t>United States </a:t>
            </a:r>
            <a:r>
              <a:rPr lang="en-US" sz="1600" b="1" i="1" dirty="0"/>
              <a:t>and the </a:t>
            </a:r>
            <a:r>
              <a:rPr lang="en-US" sz="1600" b="1" i="1" dirty="0">
                <a:solidFill>
                  <a:srgbClr val="FF0000"/>
                </a:solidFill>
              </a:rPr>
              <a:t>world</a:t>
            </a:r>
            <a:r>
              <a:rPr lang="en-US" sz="800" b="1" i="1" dirty="0">
                <a:solidFill>
                  <a:srgbClr val="FF0000"/>
                </a:solidFill>
              </a:rPr>
              <a:t>.</a:t>
            </a:r>
          </a:p>
        </p:txBody>
      </p:sp>
    </p:spTree>
    <p:extLst>
      <p:ext uri="{BB962C8B-B14F-4D97-AF65-F5344CB8AC3E}">
        <p14:creationId xmlns:p14="http://schemas.microsoft.com/office/powerpoint/2010/main" val="3952705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000" b="1" i="1" dirty="0" smtClean="0"/>
              <a:t>PREVENTION </a:t>
            </a:r>
            <a:r>
              <a:rPr lang="en-US" sz="2000" b="1" i="1" dirty="0"/>
              <a:t>AND REVERSAL STRATEGIES</a:t>
            </a:r>
            <a:r>
              <a:rPr lang="fa-IR" sz="2000" b="1" i="1" dirty="0" smtClean="0">
                <a:solidFill>
                  <a:srgbClr val="7030A0"/>
                </a:solidFill>
              </a:rPr>
              <a:t> </a:t>
            </a:r>
            <a:endParaRPr lang="fa-IR" sz="20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marL="0" indent="0" algn="l" rtl="0">
              <a:buNone/>
            </a:pPr>
            <a:r>
              <a:rPr lang="en-US" sz="1600" b="1" dirty="0" smtClean="0"/>
              <a:t>       </a:t>
            </a:r>
          </a:p>
          <a:p>
            <a:pPr algn="l" rtl="0"/>
            <a:r>
              <a:rPr lang="en-US" sz="1600" b="1" i="1" dirty="0" smtClean="0"/>
              <a:t>Several </a:t>
            </a:r>
            <a:r>
              <a:rPr lang="en-US" sz="1600" b="1" i="1" dirty="0"/>
              <a:t>immunosuppressive and </a:t>
            </a:r>
            <a:r>
              <a:rPr lang="en-US" sz="1600" b="1" i="1" dirty="0" err="1"/>
              <a:t>immunomodulatory</a:t>
            </a:r>
            <a:r>
              <a:rPr lang="en-US" sz="1600" b="1" i="1" dirty="0"/>
              <a:t> agents and other drugs have been </a:t>
            </a:r>
            <a:r>
              <a:rPr lang="en-US" sz="1600" b="1" i="1" dirty="0" smtClean="0"/>
              <a:t>given  either  </a:t>
            </a:r>
            <a:r>
              <a:rPr lang="en-US" sz="1600" b="1" i="1" dirty="0"/>
              <a:t>alone or in combination to decrease the immune-mediated destruction of beta cells that </a:t>
            </a:r>
            <a:r>
              <a:rPr lang="en-US" sz="1600" b="1" i="1" dirty="0" smtClean="0"/>
              <a:t>occurs  in  T1DM.</a:t>
            </a:r>
          </a:p>
          <a:p>
            <a:pPr algn="l" rtl="0"/>
            <a:r>
              <a:rPr lang="en-US" sz="1600" b="1" i="1" dirty="0" smtClean="0"/>
              <a:t>Most </a:t>
            </a:r>
            <a:r>
              <a:rPr lang="en-US" sz="1600" b="1" i="1" dirty="0"/>
              <a:t>of the studies have been performed in </a:t>
            </a:r>
            <a:r>
              <a:rPr lang="en-US" sz="1600" b="1" i="1" dirty="0">
                <a:solidFill>
                  <a:srgbClr val="FF0000"/>
                </a:solidFill>
              </a:rPr>
              <a:t>recent-onset diabetes</a:t>
            </a:r>
            <a:r>
              <a:rPr lang="en-US" sz="1600" b="1" i="1" dirty="0"/>
              <a:t>, where the majority of beta-cell function has already been lost, and the anticipated outcome is preservation of remaining beta-cell function, usually measured as area under the curve </a:t>
            </a:r>
            <a:r>
              <a:rPr lang="en-US" sz="1600" b="1" i="1" dirty="0">
                <a:solidFill>
                  <a:srgbClr val="FF0000"/>
                </a:solidFill>
              </a:rPr>
              <a:t>(AUC) </a:t>
            </a:r>
            <a:r>
              <a:rPr lang="en-US" sz="1600" b="1" i="1" dirty="0"/>
              <a:t>insulin secretion in response to stimulation. </a:t>
            </a:r>
            <a:endParaRPr lang="en-US" sz="1600" b="1" i="1" dirty="0" smtClean="0"/>
          </a:p>
          <a:p>
            <a:pPr algn="l" rtl="0"/>
            <a:endParaRPr lang="en-US" sz="1600" b="1" i="1" dirty="0"/>
          </a:p>
          <a:p>
            <a:pPr algn="l" rtl="0"/>
            <a:r>
              <a:rPr lang="en-US" sz="1600" b="1" i="1" dirty="0" smtClean="0"/>
              <a:t>Many </a:t>
            </a:r>
            <a:r>
              <a:rPr lang="en-US" sz="1600" b="1" i="1" dirty="0"/>
              <a:t>of the studies involve small numbers of patients and are uncontrolled.</a:t>
            </a:r>
          </a:p>
        </p:txBody>
      </p:sp>
    </p:spTree>
    <p:extLst>
      <p:ext uri="{BB962C8B-B14F-4D97-AF65-F5344CB8AC3E}">
        <p14:creationId xmlns:p14="http://schemas.microsoft.com/office/powerpoint/2010/main" val="3908140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Anti-CD3 </a:t>
            </a:r>
            <a:r>
              <a:rPr lang="en-US" sz="2800" b="1" i="1" dirty="0"/>
              <a:t>antibodies</a:t>
            </a:r>
            <a:r>
              <a:rPr lang="fa-IR" sz="2800" b="1" i="1" dirty="0" smtClean="0">
                <a:solidFill>
                  <a:srgbClr val="7030A0"/>
                </a:solidFill>
              </a:rPr>
              <a:t> </a:t>
            </a:r>
            <a:endParaRPr lang="fa-IR" sz="28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buFont typeface="Wingdings" panose="05000000000000000000" pitchFamily="2" charset="2"/>
              <a:buChar char="Ø"/>
            </a:pPr>
            <a:r>
              <a:rPr lang="en-US" sz="1600" b="1" i="1" dirty="0" smtClean="0"/>
              <a:t>Treatment </a:t>
            </a:r>
            <a:r>
              <a:rPr lang="en-US" sz="1600" b="1" i="1" dirty="0"/>
              <a:t>of mice with an </a:t>
            </a:r>
            <a:r>
              <a:rPr lang="en-US" sz="1600" b="1" i="1" dirty="0">
                <a:solidFill>
                  <a:srgbClr val="FF0000"/>
                </a:solidFill>
              </a:rPr>
              <a:t>anti-CD3 monoclonal antibody </a:t>
            </a:r>
            <a:r>
              <a:rPr lang="en-US" sz="1600" b="1" i="1" dirty="0"/>
              <a:t>(OKT3) reverses diabetes in </a:t>
            </a:r>
            <a:endParaRPr lang="en-US" sz="1600" b="1" i="1" dirty="0" smtClean="0"/>
          </a:p>
          <a:p>
            <a:pPr marL="0" indent="0" algn="l" rtl="0">
              <a:buNone/>
            </a:pPr>
            <a:r>
              <a:rPr lang="en-US" sz="1600" b="1" i="1" dirty="0"/>
              <a:t> </a:t>
            </a:r>
            <a:r>
              <a:rPr lang="en-US" sz="1600" b="1" i="1" dirty="0" smtClean="0"/>
              <a:t>      </a:t>
            </a:r>
            <a:r>
              <a:rPr lang="en-US" sz="1600" b="1" i="1" dirty="0" err="1" smtClean="0"/>
              <a:t>nonobese</a:t>
            </a:r>
            <a:r>
              <a:rPr lang="en-US" sz="1600" b="1" i="1" dirty="0" smtClean="0"/>
              <a:t>   diabetic  mice.  However</a:t>
            </a:r>
            <a:r>
              <a:rPr lang="en-US" sz="1600" b="1" i="1" dirty="0"/>
              <a:t>, </a:t>
            </a:r>
            <a:r>
              <a:rPr lang="en-US" sz="1600" b="1" i="1" dirty="0" smtClean="0"/>
              <a:t>OKT3  </a:t>
            </a:r>
            <a:r>
              <a:rPr lang="en-US" sz="1600" b="1" i="1" dirty="0"/>
              <a:t>use is problematic in humans because of </a:t>
            </a:r>
            <a:endParaRPr lang="en-US" sz="1600" b="1" i="1" dirty="0" smtClean="0"/>
          </a:p>
          <a:p>
            <a:pPr marL="0" indent="0" algn="l" rtl="0">
              <a:buNone/>
            </a:pPr>
            <a:r>
              <a:rPr lang="en-US" sz="1600" b="1" i="1" dirty="0"/>
              <a:t> </a:t>
            </a:r>
            <a:r>
              <a:rPr lang="en-US" sz="1600" b="1" i="1" dirty="0" smtClean="0"/>
              <a:t>     significant </a:t>
            </a:r>
            <a:r>
              <a:rPr lang="en-US" sz="1600" b="1" i="1" dirty="0"/>
              <a:t>cytokine-mediated </a:t>
            </a:r>
            <a:r>
              <a:rPr lang="en-US" sz="1600" b="1" i="1" dirty="0" smtClean="0">
                <a:solidFill>
                  <a:srgbClr val="FF0000"/>
                </a:solidFill>
              </a:rPr>
              <a:t>(</a:t>
            </a:r>
            <a:r>
              <a:rPr lang="en-US" sz="1600" b="1" i="1" dirty="0" err="1" smtClean="0">
                <a:solidFill>
                  <a:srgbClr val="FF0000"/>
                </a:solidFill>
              </a:rPr>
              <a:t>TNFa</a:t>
            </a:r>
            <a:r>
              <a:rPr lang="en-US" sz="1600" b="1" i="1" dirty="0" smtClean="0">
                <a:solidFill>
                  <a:srgbClr val="FF0000"/>
                </a:solidFill>
              </a:rPr>
              <a:t>) </a:t>
            </a:r>
            <a:r>
              <a:rPr lang="en-US" sz="1600" b="1" i="1" dirty="0">
                <a:solidFill>
                  <a:srgbClr val="FF0000"/>
                </a:solidFill>
              </a:rPr>
              <a:t>side effects</a:t>
            </a:r>
            <a:r>
              <a:rPr lang="en-US" sz="1600" b="1" i="1" dirty="0" smtClean="0"/>
              <a:t>.</a:t>
            </a:r>
          </a:p>
          <a:p>
            <a:pPr algn="l" rtl="0">
              <a:buFont typeface="Wingdings" panose="05000000000000000000" pitchFamily="2" charset="2"/>
              <a:buChar char="Ø"/>
            </a:pPr>
            <a:endParaRPr lang="en-US" sz="1600" b="1" i="1" dirty="0" smtClean="0"/>
          </a:p>
          <a:p>
            <a:pPr algn="l" rtl="0">
              <a:buFont typeface="Wingdings" panose="05000000000000000000" pitchFamily="2" charset="2"/>
              <a:buChar char="Ø"/>
            </a:pPr>
            <a:r>
              <a:rPr lang="en-US" sz="1600" b="1" i="1" dirty="0" smtClean="0"/>
              <a:t> </a:t>
            </a:r>
            <a:r>
              <a:rPr lang="en-US" sz="1600" b="1" i="1" dirty="0"/>
              <a:t>Humanized monoclonal antibodies have been developed, which appear to have </a:t>
            </a:r>
            <a:r>
              <a:rPr lang="en-US" sz="1600" b="1" i="1" dirty="0" smtClean="0">
                <a:solidFill>
                  <a:srgbClr val="FF0000"/>
                </a:solidFill>
              </a:rPr>
              <a:t>fewer</a:t>
            </a:r>
          </a:p>
          <a:p>
            <a:pPr marL="0" indent="0" algn="l" rtl="0">
              <a:buNone/>
            </a:pPr>
            <a:r>
              <a:rPr lang="en-US" sz="1600" b="1" i="1" dirty="0">
                <a:solidFill>
                  <a:srgbClr val="FF0000"/>
                </a:solidFill>
              </a:rPr>
              <a:t> </a:t>
            </a:r>
            <a:r>
              <a:rPr lang="en-US" sz="1600" b="1" i="1" dirty="0" smtClean="0">
                <a:solidFill>
                  <a:srgbClr val="FF0000"/>
                </a:solidFill>
              </a:rPr>
              <a:t>      </a:t>
            </a:r>
            <a:r>
              <a:rPr lang="en-US" sz="1600" b="1" i="1" dirty="0">
                <a:solidFill>
                  <a:srgbClr val="FF0000"/>
                </a:solidFill>
              </a:rPr>
              <a:t>major adverse effects </a:t>
            </a:r>
            <a:r>
              <a:rPr lang="en-US" sz="1600" b="1" i="1" dirty="0"/>
              <a:t>(fever, headache, hypotension</a:t>
            </a:r>
            <a:r>
              <a:rPr lang="en-US" sz="1600" b="1" i="1" dirty="0" smtClean="0"/>
              <a:t>).</a:t>
            </a:r>
          </a:p>
          <a:p>
            <a:pPr algn="l" rtl="0">
              <a:buFont typeface="Wingdings" panose="05000000000000000000" pitchFamily="2" charset="2"/>
              <a:buChar char="Ø"/>
            </a:pPr>
            <a:endParaRPr lang="en-US" sz="1600" b="1" i="1" dirty="0" smtClean="0"/>
          </a:p>
          <a:p>
            <a:pPr algn="l" rtl="0">
              <a:buFont typeface="Wingdings" panose="05000000000000000000" pitchFamily="2" charset="2"/>
              <a:buChar char="Ø"/>
            </a:pPr>
            <a:r>
              <a:rPr lang="en-US" sz="1600" b="1" i="1" dirty="0" smtClean="0"/>
              <a:t> </a:t>
            </a:r>
            <a:r>
              <a:rPr lang="en-US" sz="1600" b="1" i="1" dirty="0"/>
              <a:t>These antibodies have been successfully used for the treatment of </a:t>
            </a:r>
            <a:r>
              <a:rPr lang="en-US" sz="1600" b="1" i="1" dirty="0">
                <a:solidFill>
                  <a:srgbClr val="FF0000"/>
                </a:solidFill>
              </a:rPr>
              <a:t>acute renal allograft </a:t>
            </a:r>
            <a:endParaRPr lang="en-US" sz="1600" b="1" i="1" dirty="0" smtClean="0">
              <a:solidFill>
                <a:srgbClr val="FF0000"/>
              </a:solidFill>
            </a:endParaRPr>
          </a:p>
          <a:p>
            <a:pPr marL="0" indent="0" algn="l" rtl="0">
              <a:buNone/>
            </a:pPr>
            <a:r>
              <a:rPr lang="en-US" sz="1600" b="1" i="1" dirty="0">
                <a:solidFill>
                  <a:srgbClr val="FF0000"/>
                </a:solidFill>
              </a:rPr>
              <a:t> </a:t>
            </a:r>
            <a:r>
              <a:rPr lang="en-US" sz="1600" b="1" i="1" dirty="0" smtClean="0">
                <a:solidFill>
                  <a:srgbClr val="FF0000"/>
                </a:solidFill>
              </a:rPr>
              <a:t>      rejection  </a:t>
            </a:r>
            <a:r>
              <a:rPr lang="en-US" sz="1600" b="1" i="1" dirty="0"/>
              <a:t>and psoriatic arthritis </a:t>
            </a:r>
            <a:r>
              <a:rPr lang="en-US" sz="1600" b="1" i="1" dirty="0" smtClean="0"/>
              <a:t>.</a:t>
            </a:r>
            <a:endParaRPr lang="en-US" sz="1600" b="1" i="1" dirty="0"/>
          </a:p>
        </p:txBody>
      </p:sp>
    </p:spTree>
    <p:extLst>
      <p:ext uri="{BB962C8B-B14F-4D97-AF65-F5344CB8AC3E}">
        <p14:creationId xmlns:p14="http://schemas.microsoft.com/office/powerpoint/2010/main" val="5220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Teplizumab</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smtClean="0"/>
              <a:t>Is a  </a:t>
            </a:r>
            <a:r>
              <a:rPr lang="en-US" sz="1600" b="1" i="1" dirty="0"/>
              <a:t>monoclonal </a:t>
            </a:r>
            <a:r>
              <a:rPr lang="en-US" sz="1600" b="1" i="1" dirty="0" smtClean="0"/>
              <a:t>antibody.</a:t>
            </a:r>
          </a:p>
          <a:p>
            <a:pPr algn="l" rtl="0"/>
            <a:r>
              <a:rPr lang="en-US" sz="1600" b="1" i="1" dirty="0" smtClean="0"/>
              <a:t>In </a:t>
            </a:r>
            <a:r>
              <a:rPr lang="en-US" sz="1600" b="1" i="1" dirty="0"/>
              <a:t>a study of patients with new-onset diabetes </a:t>
            </a:r>
            <a:r>
              <a:rPr lang="en-US" sz="1600" b="1" i="1" dirty="0">
                <a:solidFill>
                  <a:srgbClr val="FF0000"/>
                </a:solidFill>
              </a:rPr>
              <a:t>(less than six weeks since diagnosis) </a:t>
            </a:r>
            <a:r>
              <a:rPr lang="en-US" sz="1600" b="1" i="1" dirty="0"/>
              <a:t>randomly assigned either to infusions of </a:t>
            </a:r>
            <a:r>
              <a:rPr lang="en-US" sz="1600" b="1" i="1" dirty="0" err="1">
                <a:solidFill>
                  <a:srgbClr val="FF0000"/>
                </a:solidFill>
              </a:rPr>
              <a:t>teplizumab</a:t>
            </a:r>
            <a:r>
              <a:rPr lang="en-US" sz="1600" b="1" i="1" dirty="0">
                <a:solidFill>
                  <a:srgbClr val="FF0000"/>
                </a:solidFill>
              </a:rPr>
              <a:t> for 14 days </a:t>
            </a:r>
            <a:r>
              <a:rPr lang="en-US" sz="1600" b="1" i="1" dirty="0" smtClean="0"/>
              <a:t>or </a:t>
            </a:r>
            <a:r>
              <a:rPr lang="en-US" sz="1600" b="1" i="1" dirty="0"/>
              <a:t>no </a:t>
            </a:r>
            <a:r>
              <a:rPr lang="en-US" sz="1600" b="1" i="1" dirty="0" smtClean="0"/>
              <a:t>treatment</a:t>
            </a:r>
            <a:r>
              <a:rPr lang="en-US" sz="1600" b="1" i="1" dirty="0"/>
              <a:t>.</a:t>
            </a:r>
            <a:endParaRPr lang="en-US" sz="1600" b="1" i="1" dirty="0" smtClean="0"/>
          </a:p>
          <a:p>
            <a:pPr algn="l" rtl="0"/>
            <a:r>
              <a:rPr lang="en-US" sz="1600" b="1" i="1" dirty="0"/>
              <a:t>I</a:t>
            </a:r>
            <a:r>
              <a:rPr lang="en-US" sz="1600" b="1" i="1" dirty="0" smtClean="0"/>
              <a:t>nsulin </a:t>
            </a:r>
            <a:r>
              <a:rPr lang="en-US" sz="1600" b="1" i="1" dirty="0"/>
              <a:t>production was maintained for one year in 9 of 12 patients in the treatment group and only 2 of 12 patients in the control group (p = 0.01) </a:t>
            </a:r>
            <a:r>
              <a:rPr lang="en-US" sz="1600" b="1" i="1" dirty="0" smtClean="0"/>
              <a:t>.</a:t>
            </a:r>
          </a:p>
          <a:p>
            <a:pPr algn="l" rtl="0"/>
            <a:r>
              <a:rPr lang="en-US" sz="1600" b="1" i="1" dirty="0" smtClean="0"/>
              <a:t> </a:t>
            </a:r>
            <a:r>
              <a:rPr lang="en-US" sz="1600" b="1" i="1" dirty="0" err="1" smtClean="0"/>
              <a:t>Hb</a:t>
            </a:r>
            <a:r>
              <a:rPr lang="en-US" sz="1600" b="1" i="1" dirty="0" smtClean="0"/>
              <a:t> A1C </a:t>
            </a:r>
            <a:r>
              <a:rPr lang="en-US" sz="1600" b="1" i="1" dirty="0"/>
              <a:t>and insulin doses were lower in the treatment group. </a:t>
            </a:r>
            <a:endParaRPr lang="en-US" sz="1600" b="1" i="1" dirty="0" smtClean="0"/>
          </a:p>
          <a:p>
            <a:pPr algn="l" rtl="0"/>
            <a:r>
              <a:rPr lang="en-US" sz="1600" b="1" i="1" dirty="0" smtClean="0"/>
              <a:t>Side </a:t>
            </a:r>
            <a:r>
              <a:rPr lang="en-US" sz="1600" b="1" i="1" dirty="0"/>
              <a:t>effects :</a:t>
            </a:r>
            <a:r>
              <a:rPr lang="en-US" sz="1600" b="1" i="1" dirty="0" smtClean="0"/>
              <a:t> </a:t>
            </a:r>
            <a:r>
              <a:rPr lang="en-US" sz="1600" b="1" i="1" dirty="0"/>
              <a:t>fever, anemia, and rash in most </a:t>
            </a:r>
            <a:r>
              <a:rPr lang="en-US" sz="1600" b="1" i="1" dirty="0" smtClean="0"/>
              <a:t>patient.</a:t>
            </a:r>
            <a:endParaRPr lang="en-US" sz="1600" b="1" i="1" dirty="0"/>
          </a:p>
          <a:p>
            <a:pPr algn="l" rtl="0"/>
            <a:r>
              <a:rPr lang="en-US" sz="1600" b="1" i="1" dirty="0"/>
              <a:t>T</a:t>
            </a:r>
            <a:r>
              <a:rPr lang="en-US" sz="1600" b="1" i="1" dirty="0" smtClean="0"/>
              <a:t>eplizumab </a:t>
            </a:r>
            <a:r>
              <a:rPr lang="en-US" sz="1600" b="1" i="1" dirty="0"/>
              <a:t>is most effective in preserving C-peptide secretion when administered </a:t>
            </a:r>
            <a:r>
              <a:rPr lang="en-US" sz="1600" b="1" i="1" dirty="0">
                <a:solidFill>
                  <a:srgbClr val="FF0000"/>
                </a:solidFill>
              </a:rPr>
              <a:t>early in the course of the disease.</a:t>
            </a:r>
          </a:p>
        </p:txBody>
      </p:sp>
    </p:spTree>
    <p:extLst>
      <p:ext uri="{BB962C8B-B14F-4D97-AF65-F5344CB8AC3E}">
        <p14:creationId xmlns:p14="http://schemas.microsoft.com/office/powerpoint/2010/main" val="1879794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err="1" smtClean="0">
                <a:solidFill>
                  <a:srgbClr val="7030A0"/>
                </a:solidFill>
              </a:rPr>
              <a:t>cont</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b="1" i="1" dirty="0" smtClean="0"/>
              <a:t>Response   to  </a:t>
            </a:r>
            <a:r>
              <a:rPr lang="en-US" b="1" i="1" dirty="0" err="1">
                <a:solidFill>
                  <a:srgbClr val="FF0000"/>
                </a:solidFill>
              </a:rPr>
              <a:t>teplizumab</a:t>
            </a:r>
            <a:r>
              <a:rPr lang="en-US" b="1" i="1" dirty="0"/>
              <a:t> varied, and patients with </a:t>
            </a:r>
            <a:r>
              <a:rPr lang="en-US" b="1" i="1" dirty="0">
                <a:solidFill>
                  <a:srgbClr val="FF0000"/>
                </a:solidFill>
              </a:rPr>
              <a:t>better metabolic control </a:t>
            </a:r>
            <a:r>
              <a:rPr lang="en-US" b="1" i="1" dirty="0"/>
              <a:t>at baseline (lower A1C levels and insulin dose at baseline) had the </a:t>
            </a:r>
            <a:r>
              <a:rPr lang="en-US" b="1" i="1" dirty="0">
                <a:solidFill>
                  <a:srgbClr val="FF0000"/>
                </a:solidFill>
              </a:rPr>
              <a:t>best </a:t>
            </a:r>
            <a:r>
              <a:rPr lang="en-US" b="1" i="1" dirty="0" smtClean="0">
                <a:solidFill>
                  <a:srgbClr val="FF0000"/>
                </a:solidFill>
              </a:rPr>
              <a:t>response</a:t>
            </a:r>
            <a:r>
              <a:rPr lang="en-US" b="1" i="1" dirty="0" smtClean="0"/>
              <a:t>.</a:t>
            </a:r>
          </a:p>
          <a:p>
            <a:pPr algn="l" rtl="0"/>
            <a:endParaRPr lang="en-US" b="1" i="1" dirty="0"/>
          </a:p>
          <a:p>
            <a:pPr algn="l" rtl="0"/>
            <a:endParaRPr lang="en-US" b="1" i="1" dirty="0" smtClean="0"/>
          </a:p>
          <a:p>
            <a:pPr algn="l" rtl="0"/>
            <a:r>
              <a:rPr lang="en-US" b="1" i="1" dirty="0" smtClean="0"/>
              <a:t> </a:t>
            </a:r>
            <a:r>
              <a:rPr lang="en-US" b="1" i="1" dirty="0" smtClean="0">
                <a:solidFill>
                  <a:srgbClr val="FF0000"/>
                </a:solidFill>
              </a:rPr>
              <a:t>Metabolic   features   </a:t>
            </a:r>
            <a:r>
              <a:rPr lang="en-US" b="1" i="1" dirty="0" smtClean="0"/>
              <a:t>helps  </a:t>
            </a:r>
            <a:r>
              <a:rPr lang="en-US" b="1" i="1" dirty="0"/>
              <a:t>identify a subgroup of patients likely to respond to </a:t>
            </a:r>
            <a:r>
              <a:rPr lang="en-US" b="1" i="1" dirty="0" err="1"/>
              <a:t>teplizumab</a:t>
            </a:r>
            <a:r>
              <a:rPr lang="en-US" sz="800" b="1" i="1" dirty="0" smtClean="0"/>
              <a:t>.</a:t>
            </a:r>
            <a:endParaRPr lang="en-US" sz="800" b="1" i="1" dirty="0"/>
          </a:p>
        </p:txBody>
      </p:sp>
    </p:spTree>
    <p:extLst>
      <p:ext uri="{BB962C8B-B14F-4D97-AF65-F5344CB8AC3E}">
        <p14:creationId xmlns:p14="http://schemas.microsoft.com/office/powerpoint/2010/main" val="3940959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Otelixizumab</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a:t>A</a:t>
            </a:r>
            <a:r>
              <a:rPr lang="en-US" sz="1600" b="1" i="1" dirty="0" smtClean="0"/>
              <a:t>nother </a:t>
            </a:r>
            <a:r>
              <a:rPr lang="en-US" sz="1600" b="1" i="1" dirty="0">
                <a:solidFill>
                  <a:srgbClr val="FF0000"/>
                </a:solidFill>
              </a:rPr>
              <a:t>humanized monoclonal </a:t>
            </a:r>
            <a:r>
              <a:rPr lang="en-US" sz="1600" b="1" i="1" dirty="0"/>
              <a:t>anti-CD3 antibody </a:t>
            </a:r>
            <a:r>
              <a:rPr lang="en-US" sz="1600" b="1" i="1" dirty="0" smtClean="0"/>
              <a:t>. </a:t>
            </a:r>
          </a:p>
          <a:p>
            <a:pPr algn="l" rtl="0"/>
            <a:endParaRPr lang="en-US" sz="1600" b="1" i="1" dirty="0"/>
          </a:p>
          <a:p>
            <a:pPr algn="l" rtl="0"/>
            <a:r>
              <a:rPr lang="en-US" sz="1600" b="1" i="1" dirty="0" smtClean="0"/>
              <a:t>A </a:t>
            </a:r>
            <a:r>
              <a:rPr lang="en-US" sz="1600" b="1" i="1" dirty="0"/>
              <a:t>multicenter trial included </a:t>
            </a:r>
            <a:r>
              <a:rPr lang="en-US" sz="1600" b="1" i="1" dirty="0">
                <a:solidFill>
                  <a:srgbClr val="FF0000"/>
                </a:solidFill>
              </a:rPr>
              <a:t>80 </a:t>
            </a:r>
            <a:r>
              <a:rPr lang="en-US" sz="1600" b="1" i="1" dirty="0"/>
              <a:t>patients with </a:t>
            </a:r>
            <a:r>
              <a:rPr lang="en-US" sz="1600" b="1" i="1" dirty="0">
                <a:solidFill>
                  <a:srgbClr val="FF0000"/>
                </a:solidFill>
              </a:rPr>
              <a:t>new-onset</a:t>
            </a:r>
            <a:r>
              <a:rPr lang="en-US" sz="1600" b="1" i="1" dirty="0"/>
              <a:t> </a:t>
            </a:r>
            <a:r>
              <a:rPr lang="en-US" sz="1600" b="1" i="1" dirty="0" smtClean="0"/>
              <a:t>T1DM </a:t>
            </a:r>
            <a:r>
              <a:rPr lang="en-US" sz="1600" b="1" i="1" dirty="0"/>
              <a:t>who were randomly assigned to </a:t>
            </a:r>
            <a:r>
              <a:rPr lang="en-US" sz="1600" b="1" i="1" dirty="0" err="1"/>
              <a:t>otelixizumab</a:t>
            </a:r>
            <a:r>
              <a:rPr lang="en-US" sz="1600" b="1" i="1" dirty="0"/>
              <a:t> for </a:t>
            </a:r>
            <a:r>
              <a:rPr lang="en-US" sz="1600" b="1" i="1" dirty="0">
                <a:solidFill>
                  <a:srgbClr val="FF0000"/>
                </a:solidFill>
              </a:rPr>
              <a:t>six consecutive days </a:t>
            </a:r>
            <a:r>
              <a:rPr lang="en-US" sz="1600" b="1" i="1" dirty="0"/>
              <a:t>or </a:t>
            </a:r>
            <a:r>
              <a:rPr lang="en-US" sz="1600" b="1" i="1" dirty="0" smtClean="0"/>
              <a:t>placebo.</a:t>
            </a:r>
          </a:p>
          <a:p>
            <a:pPr algn="l" rtl="0"/>
            <a:endParaRPr lang="en-US" sz="1600" b="1" i="1" dirty="0"/>
          </a:p>
          <a:p>
            <a:pPr algn="l" rtl="0"/>
            <a:r>
              <a:rPr lang="en-US" sz="1600" b="1" i="1" dirty="0" smtClean="0"/>
              <a:t>At </a:t>
            </a:r>
            <a:r>
              <a:rPr lang="en-US" sz="1600" b="1" i="1" dirty="0">
                <a:solidFill>
                  <a:srgbClr val="FF0000"/>
                </a:solidFill>
              </a:rPr>
              <a:t>6</a:t>
            </a:r>
            <a:r>
              <a:rPr lang="en-US" sz="1600" b="1" i="1" dirty="0"/>
              <a:t>, </a:t>
            </a:r>
            <a:r>
              <a:rPr lang="en-US" sz="1600" b="1" i="1" dirty="0">
                <a:solidFill>
                  <a:srgbClr val="FF0000"/>
                </a:solidFill>
              </a:rPr>
              <a:t>12</a:t>
            </a:r>
            <a:r>
              <a:rPr lang="en-US" sz="1600" b="1" i="1" dirty="0"/>
              <a:t>, and </a:t>
            </a:r>
            <a:r>
              <a:rPr lang="en-US" sz="1600" b="1" i="1" dirty="0">
                <a:solidFill>
                  <a:srgbClr val="FF0000"/>
                </a:solidFill>
              </a:rPr>
              <a:t>18 </a:t>
            </a:r>
            <a:r>
              <a:rPr lang="en-US" sz="1600" b="1" i="1" dirty="0"/>
              <a:t>months, residual beta-cell function</a:t>
            </a:r>
            <a:r>
              <a:rPr lang="en-US" sz="1600" b="1" i="1" dirty="0" smtClean="0"/>
              <a:t>, </a:t>
            </a:r>
            <a:r>
              <a:rPr lang="en-US" sz="1600" b="1" i="1" dirty="0"/>
              <a:t>assessed by </a:t>
            </a:r>
            <a:r>
              <a:rPr lang="en-US" sz="1600" b="1" i="1" dirty="0">
                <a:solidFill>
                  <a:srgbClr val="FF0000"/>
                </a:solidFill>
              </a:rPr>
              <a:t>glucose-clamp-induced C-peptide </a:t>
            </a:r>
            <a:r>
              <a:rPr lang="en-US" sz="1600" b="1" i="1" dirty="0"/>
              <a:t>release before and after the administration of </a:t>
            </a:r>
            <a:r>
              <a:rPr lang="en-US" sz="1600" b="1" i="1" u="sng" dirty="0" smtClean="0"/>
              <a:t>glucagon</a:t>
            </a:r>
            <a:r>
              <a:rPr lang="en-US" sz="1600" b="1" i="1" dirty="0"/>
              <a:t> </a:t>
            </a:r>
            <a:r>
              <a:rPr lang="en-US" sz="1600" b="1" i="1" dirty="0" smtClean="0"/>
              <a:t> </a:t>
            </a:r>
            <a:r>
              <a:rPr lang="en-US" sz="1600" b="1" i="1" dirty="0"/>
              <a:t>was </a:t>
            </a:r>
            <a:r>
              <a:rPr lang="en-US" sz="1600" b="1" i="1" dirty="0">
                <a:solidFill>
                  <a:srgbClr val="FF0000"/>
                </a:solidFill>
              </a:rPr>
              <a:t>better </a:t>
            </a:r>
            <a:r>
              <a:rPr lang="en-US" sz="1600" b="1" i="1" dirty="0"/>
              <a:t>maintained in the </a:t>
            </a:r>
            <a:r>
              <a:rPr lang="en-US" sz="1600" b="1" i="1" dirty="0" smtClean="0"/>
              <a:t>trial </a:t>
            </a:r>
            <a:r>
              <a:rPr lang="en-US" sz="1600" b="1" i="1" dirty="0"/>
              <a:t>group</a:t>
            </a:r>
            <a:r>
              <a:rPr lang="en-US" sz="1600" b="1" i="1" dirty="0" smtClean="0"/>
              <a:t>.</a:t>
            </a:r>
          </a:p>
          <a:p>
            <a:pPr algn="l" rtl="0"/>
            <a:endParaRPr lang="en-US" sz="1600" b="1" i="1" dirty="0"/>
          </a:p>
          <a:p>
            <a:pPr algn="l" rtl="0"/>
            <a:r>
              <a:rPr lang="en-US" sz="1600" b="1" i="1" dirty="0" smtClean="0">
                <a:solidFill>
                  <a:srgbClr val="FF0000"/>
                </a:solidFill>
              </a:rPr>
              <a:t>Insulin </a:t>
            </a:r>
            <a:r>
              <a:rPr lang="en-US" sz="1600" b="1" i="1" dirty="0">
                <a:solidFill>
                  <a:srgbClr val="FF0000"/>
                </a:solidFill>
              </a:rPr>
              <a:t>dose </a:t>
            </a:r>
            <a:r>
              <a:rPr lang="en-US" sz="1600" b="1" i="1" dirty="0"/>
              <a:t>requirements increased in the placebo but not the treatment group</a:t>
            </a:r>
            <a:r>
              <a:rPr lang="en-US" sz="1600" b="1" i="1" dirty="0" smtClean="0"/>
              <a:t>.</a:t>
            </a:r>
            <a:endParaRPr lang="en-US" sz="1600" b="1" i="1" dirty="0"/>
          </a:p>
        </p:txBody>
      </p:sp>
    </p:spTree>
    <p:extLst>
      <p:ext uri="{BB962C8B-B14F-4D97-AF65-F5344CB8AC3E}">
        <p14:creationId xmlns:p14="http://schemas.microsoft.com/office/powerpoint/2010/main" val="112922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err="1" smtClean="0">
                <a:solidFill>
                  <a:srgbClr val="7030A0"/>
                </a:solidFill>
              </a:rPr>
              <a:t>cont</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b="1" i="1" dirty="0"/>
              <a:t>In a </a:t>
            </a:r>
            <a:r>
              <a:rPr lang="en-US" b="1" i="1" dirty="0">
                <a:solidFill>
                  <a:srgbClr val="FF0000"/>
                </a:solidFill>
              </a:rPr>
              <a:t>follow-up</a:t>
            </a:r>
            <a:r>
              <a:rPr lang="en-US" b="1" i="1" dirty="0"/>
              <a:t> report on </a:t>
            </a:r>
            <a:r>
              <a:rPr lang="en-US" b="1" i="1" dirty="0">
                <a:solidFill>
                  <a:srgbClr val="FF0000"/>
                </a:solidFill>
              </a:rPr>
              <a:t>64 </a:t>
            </a:r>
            <a:r>
              <a:rPr lang="en-US" b="1" i="1" dirty="0"/>
              <a:t>patients followed for a mean of </a:t>
            </a:r>
            <a:r>
              <a:rPr lang="en-US" b="1" i="1" dirty="0">
                <a:solidFill>
                  <a:srgbClr val="FF0000"/>
                </a:solidFill>
              </a:rPr>
              <a:t>48 months</a:t>
            </a:r>
            <a:r>
              <a:rPr lang="en-US" b="1" i="1" dirty="0"/>
              <a:t>, treatment for </a:t>
            </a:r>
            <a:r>
              <a:rPr lang="en-US" b="1" i="1" dirty="0">
                <a:solidFill>
                  <a:srgbClr val="FF0000"/>
                </a:solidFill>
              </a:rPr>
              <a:t>six days </a:t>
            </a:r>
            <a:r>
              <a:rPr lang="en-US" b="1" i="1" dirty="0"/>
              <a:t>with </a:t>
            </a:r>
            <a:r>
              <a:rPr lang="en-US" b="1" i="1" dirty="0" err="1">
                <a:solidFill>
                  <a:srgbClr val="FF0000"/>
                </a:solidFill>
              </a:rPr>
              <a:t>otelixizumab</a:t>
            </a:r>
            <a:r>
              <a:rPr lang="en-US" b="1" i="1" dirty="0"/>
              <a:t> appeared to have a durable effect .</a:t>
            </a:r>
          </a:p>
        </p:txBody>
      </p:sp>
    </p:spTree>
    <p:extLst>
      <p:ext uri="{BB962C8B-B14F-4D97-AF65-F5344CB8AC3E}">
        <p14:creationId xmlns:p14="http://schemas.microsoft.com/office/powerpoint/2010/main" val="1757245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Rituximab</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smtClean="0"/>
              <a:t> </a:t>
            </a:r>
            <a:r>
              <a:rPr lang="en-US" sz="1600" b="1" i="1" dirty="0"/>
              <a:t>N</a:t>
            </a:r>
            <a:r>
              <a:rPr lang="en-US" sz="1600" b="1" i="1" dirty="0" smtClean="0"/>
              <a:t>ot </a:t>
            </a:r>
            <a:r>
              <a:rPr lang="en-US" sz="1600" b="1" i="1" dirty="0"/>
              <a:t>well studied in autoimmune diseases  </a:t>
            </a:r>
            <a:r>
              <a:rPr lang="en-US" sz="1600" b="1" i="1" dirty="0" smtClean="0"/>
              <a:t>with  </a:t>
            </a:r>
            <a:r>
              <a:rPr lang="en-US" sz="1600" b="1" i="1" dirty="0">
                <a:solidFill>
                  <a:srgbClr val="FF0000"/>
                </a:solidFill>
              </a:rPr>
              <a:t>cell-mediated</a:t>
            </a:r>
            <a:r>
              <a:rPr lang="en-US" sz="1600" b="1" i="1" dirty="0"/>
              <a:t> pathogenesis</a:t>
            </a:r>
            <a:r>
              <a:rPr lang="en-US" sz="1600" b="1" i="1" dirty="0" smtClean="0"/>
              <a:t>.</a:t>
            </a:r>
          </a:p>
          <a:p>
            <a:pPr marL="0" indent="0" algn="l" rtl="0">
              <a:buNone/>
            </a:pPr>
            <a:r>
              <a:rPr lang="en-US" sz="1600" b="1" i="1" dirty="0" smtClean="0"/>
              <a:t> </a:t>
            </a:r>
          </a:p>
          <a:p>
            <a:pPr algn="l" rtl="0"/>
            <a:r>
              <a:rPr lang="en-US" sz="1600" b="1" i="1" dirty="0"/>
              <a:t>P</a:t>
            </a:r>
            <a:r>
              <a:rPr lang="en-US" sz="1600" b="1" i="1" dirty="0" smtClean="0"/>
              <a:t>erhaps </a:t>
            </a:r>
            <a:r>
              <a:rPr lang="en-US" sz="1600" b="1" i="1" dirty="0"/>
              <a:t>marks the beginning of </a:t>
            </a:r>
            <a:r>
              <a:rPr lang="en-US" sz="1600" b="1" i="1" dirty="0">
                <a:solidFill>
                  <a:srgbClr val="FF0000"/>
                </a:solidFill>
              </a:rPr>
              <a:t>new therapeutic strategies</a:t>
            </a:r>
            <a:r>
              <a:rPr lang="en-US" sz="1600" b="1" i="1" dirty="0"/>
              <a:t> for </a:t>
            </a:r>
            <a:r>
              <a:rPr lang="en-US" sz="1600" b="1" i="1" dirty="0" smtClean="0"/>
              <a:t>T1 DM</a:t>
            </a:r>
            <a:r>
              <a:rPr lang="en-US" sz="1600" b="1" i="1" dirty="0"/>
              <a:t> </a:t>
            </a:r>
            <a:r>
              <a:rPr lang="en-US" sz="1600" b="1" i="1" dirty="0" smtClean="0"/>
              <a:t>used </a:t>
            </a:r>
            <a:r>
              <a:rPr lang="en-US" sz="1600" b="1" i="1" dirty="0"/>
              <a:t>in combination with insulin </a:t>
            </a:r>
            <a:r>
              <a:rPr lang="en-US" sz="1600" b="1" i="1" dirty="0" err="1"/>
              <a:t>secretogogues</a:t>
            </a:r>
            <a:r>
              <a:rPr lang="en-US" sz="1600" b="1" i="1" dirty="0"/>
              <a:t> and/or other </a:t>
            </a:r>
            <a:r>
              <a:rPr lang="en-US" sz="1600" b="1" i="1" dirty="0" err="1"/>
              <a:t>immunomodulatory</a:t>
            </a:r>
            <a:r>
              <a:rPr lang="en-US" sz="1600" b="1" i="1" dirty="0"/>
              <a:t> agents</a:t>
            </a:r>
            <a:r>
              <a:rPr lang="en-US" sz="1600" b="1" i="1" dirty="0" smtClean="0"/>
              <a:t>.</a:t>
            </a:r>
          </a:p>
          <a:p>
            <a:pPr marL="0" indent="0" algn="l" rtl="0">
              <a:buNone/>
            </a:pPr>
            <a:r>
              <a:rPr lang="en-US" sz="1600" b="1" i="1" dirty="0" smtClean="0"/>
              <a:t> </a:t>
            </a:r>
          </a:p>
          <a:p>
            <a:pPr algn="l" rtl="0"/>
            <a:r>
              <a:rPr lang="en-US" sz="1600" b="1" i="1" dirty="0" smtClean="0"/>
              <a:t>In </a:t>
            </a:r>
            <a:r>
              <a:rPr lang="en-US" sz="1600" b="1" i="1" dirty="0"/>
              <a:t>a preliminary trial to determine its safety and efficacy in preserving </a:t>
            </a:r>
            <a:r>
              <a:rPr lang="en-US" sz="1600" b="1" i="1" dirty="0">
                <a:solidFill>
                  <a:srgbClr val="FF0000"/>
                </a:solidFill>
              </a:rPr>
              <a:t>C-peptide</a:t>
            </a:r>
            <a:r>
              <a:rPr lang="en-US" sz="1600" b="1" i="1" dirty="0"/>
              <a:t> levels in </a:t>
            </a:r>
            <a:r>
              <a:rPr lang="en-US" sz="1600" b="1" i="1" dirty="0" smtClean="0"/>
              <a:t>87  </a:t>
            </a:r>
            <a:r>
              <a:rPr lang="en-US" sz="1600" b="1" i="1" dirty="0"/>
              <a:t>patients </a:t>
            </a:r>
            <a:r>
              <a:rPr lang="en-US" sz="1600" b="1" i="1" dirty="0" smtClean="0"/>
              <a:t> with  new-onset  T1 DM, </a:t>
            </a:r>
            <a:r>
              <a:rPr lang="en-US" sz="1600" b="1" i="1" dirty="0"/>
              <a:t>the </a:t>
            </a:r>
            <a:r>
              <a:rPr lang="en-US" sz="1600" b="1" i="1" dirty="0">
                <a:solidFill>
                  <a:srgbClr val="FF0000"/>
                </a:solidFill>
              </a:rPr>
              <a:t>mean AUC for C-peptide </a:t>
            </a:r>
            <a:r>
              <a:rPr lang="en-US" sz="1600" b="1" i="1" dirty="0"/>
              <a:t>levels during a mixed-meal tolerance test was significantly higher in the rituximab versus placebo </a:t>
            </a:r>
            <a:r>
              <a:rPr lang="en-US" sz="1600" b="1" i="1" dirty="0" smtClean="0"/>
              <a:t>group. </a:t>
            </a:r>
          </a:p>
        </p:txBody>
      </p:sp>
    </p:spTree>
    <p:extLst>
      <p:ext uri="{BB962C8B-B14F-4D97-AF65-F5344CB8AC3E}">
        <p14:creationId xmlns:p14="http://schemas.microsoft.com/office/powerpoint/2010/main" val="3421717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Rituximab</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b="1" i="1" dirty="0" smtClean="0"/>
              <a:t>The </a:t>
            </a:r>
            <a:r>
              <a:rPr lang="en-US" b="1" i="1" dirty="0"/>
              <a:t>clinical significance of this modest difference in the AUC is unclear. </a:t>
            </a:r>
            <a:endParaRPr lang="en-US" b="1" i="1" dirty="0" smtClean="0"/>
          </a:p>
          <a:p>
            <a:pPr algn="l" rtl="0"/>
            <a:endParaRPr lang="en-US" b="1" i="1" dirty="0" smtClean="0"/>
          </a:p>
          <a:p>
            <a:pPr algn="l" rtl="0"/>
            <a:r>
              <a:rPr lang="en-US" b="1" i="1" dirty="0" smtClean="0"/>
              <a:t>More </a:t>
            </a:r>
            <a:r>
              <a:rPr lang="en-US" b="1" i="1" dirty="0"/>
              <a:t>patients in the rituximab compared with the placebo group developed </a:t>
            </a:r>
            <a:r>
              <a:rPr lang="en-US" b="1" i="1" dirty="0">
                <a:solidFill>
                  <a:srgbClr val="FF0000"/>
                </a:solidFill>
              </a:rPr>
              <a:t>side effects </a:t>
            </a:r>
            <a:r>
              <a:rPr lang="en-US" b="1" i="1" dirty="0" smtClean="0"/>
              <a:t>(fever</a:t>
            </a:r>
            <a:r>
              <a:rPr lang="en-US" b="1" i="1" dirty="0"/>
              <a:t>, rash, pruritus, nausea, vomiting) after the </a:t>
            </a:r>
            <a:r>
              <a:rPr lang="en-US" b="1" i="1" dirty="0">
                <a:solidFill>
                  <a:srgbClr val="FF0000"/>
                </a:solidFill>
              </a:rPr>
              <a:t>first infusion</a:t>
            </a:r>
            <a:r>
              <a:rPr lang="en-US" b="1" i="1" dirty="0" smtClean="0">
                <a:solidFill>
                  <a:srgbClr val="FF0000"/>
                </a:solidFill>
              </a:rPr>
              <a:t>.</a:t>
            </a:r>
          </a:p>
          <a:p>
            <a:pPr algn="l" rtl="0"/>
            <a:endParaRPr lang="en-US" b="1" i="1" dirty="0" smtClean="0"/>
          </a:p>
          <a:p>
            <a:pPr algn="l" rtl="0"/>
            <a:r>
              <a:rPr lang="en-US" b="1" i="1" dirty="0" smtClean="0"/>
              <a:t> </a:t>
            </a:r>
            <a:r>
              <a:rPr lang="en-US" b="1" i="1" dirty="0"/>
              <a:t>The reactions appeared to be minimal with </a:t>
            </a:r>
            <a:r>
              <a:rPr lang="en-US" b="1" i="1" dirty="0">
                <a:solidFill>
                  <a:srgbClr val="FF0000"/>
                </a:solidFill>
              </a:rPr>
              <a:t>subsequent infusions</a:t>
            </a:r>
            <a:r>
              <a:rPr lang="en-US" b="1" i="1" dirty="0" smtClean="0"/>
              <a:t>.</a:t>
            </a:r>
          </a:p>
          <a:p>
            <a:pPr algn="l" rtl="0"/>
            <a:endParaRPr lang="en-US" b="1" i="1" dirty="0"/>
          </a:p>
          <a:p>
            <a:pPr algn="l" rtl="0"/>
            <a:r>
              <a:rPr lang="en-US" b="1" i="1" dirty="0" smtClean="0"/>
              <a:t> </a:t>
            </a:r>
            <a:r>
              <a:rPr lang="en-US" b="1" i="1" dirty="0"/>
              <a:t>There was no increase in infections or neutropenia with rituximab.</a:t>
            </a:r>
          </a:p>
        </p:txBody>
      </p:sp>
    </p:spTree>
    <p:extLst>
      <p:ext uri="{BB962C8B-B14F-4D97-AF65-F5344CB8AC3E}">
        <p14:creationId xmlns:p14="http://schemas.microsoft.com/office/powerpoint/2010/main" val="432870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a:r>
              <a:rPr lang="en-US" sz="2800" b="1" i="1"/>
              <a:t>Rituximab</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buFont typeface="Wingdings" panose="05000000000000000000" pitchFamily="2" charset="2"/>
              <a:buChar char="Ø"/>
            </a:pPr>
            <a:r>
              <a:rPr lang="en-US" sz="1600" b="1" i="1" dirty="0" smtClean="0"/>
              <a:t>This </a:t>
            </a:r>
            <a:r>
              <a:rPr lang="en-US" sz="1600" b="1" i="1" dirty="0"/>
              <a:t>drug may reduce the production of </a:t>
            </a:r>
            <a:r>
              <a:rPr lang="en-US" sz="1600" b="1" i="1" dirty="0" err="1">
                <a:solidFill>
                  <a:srgbClr val="FF0000"/>
                </a:solidFill>
              </a:rPr>
              <a:t>proinflammatory</a:t>
            </a:r>
            <a:r>
              <a:rPr lang="en-US" sz="1600" b="1" i="1" dirty="0">
                <a:solidFill>
                  <a:srgbClr val="FF0000"/>
                </a:solidFill>
              </a:rPr>
              <a:t> cytokines </a:t>
            </a:r>
            <a:r>
              <a:rPr lang="en-US" sz="1600" b="1" i="1" dirty="0"/>
              <a:t>that enhance the </a:t>
            </a:r>
            <a:endParaRPr lang="en-US" sz="1600" b="1" i="1" dirty="0" smtClean="0"/>
          </a:p>
          <a:p>
            <a:pPr marL="0" indent="0" algn="l" rtl="0">
              <a:buNone/>
            </a:pPr>
            <a:r>
              <a:rPr lang="en-US" sz="1600" b="1" i="1" dirty="0"/>
              <a:t> </a:t>
            </a:r>
            <a:r>
              <a:rPr lang="en-US" sz="1600" b="1" i="1" dirty="0" smtClean="0"/>
              <a:t>      immune </a:t>
            </a:r>
            <a:r>
              <a:rPr lang="en-US" sz="1600" b="1" i="1" dirty="0"/>
              <a:t>response locally within the pancreas or the pancreatic lymph nodes</a:t>
            </a:r>
            <a:r>
              <a:rPr lang="en-US" sz="1600" b="1" i="1" dirty="0" smtClean="0"/>
              <a:t>.</a:t>
            </a:r>
          </a:p>
          <a:p>
            <a:pPr algn="l" rtl="0">
              <a:buFont typeface="Wingdings" panose="05000000000000000000" pitchFamily="2" charset="2"/>
              <a:buChar char="Ø"/>
            </a:pPr>
            <a:endParaRPr lang="en-US" sz="1600" b="1" i="1" dirty="0"/>
          </a:p>
          <a:p>
            <a:pPr algn="l" rtl="0">
              <a:buFont typeface="Wingdings" panose="05000000000000000000" pitchFamily="2" charset="2"/>
              <a:buChar char="Ø"/>
            </a:pPr>
            <a:endParaRPr lang="en-US" sz="1600" b="1" i="1" dirty="0" smtClean="0"/>
          </a:p>
          <a:p>
            <a:pPr algn="l" rtl="0">
              <a:buFont typeface="Wingdings" panose="05000000000000000000" pitchFamily="2" charset="2"/>
              <a:buChar char="Ø"/>
            </a:pPr>
            <a:endParaRPr lang="en-US" sz="1600" b="1" i="1" dirty="0" smtClean="0"/>
          </a:p>
          <a:p>
            <a:pPr algn="l" rtl="0">
              <a:buFont typeface="Wingdings" panose="05000000000000000000" pitchFamily="2" charset="2"/>
              <a:buChar char="Ø"/>
            </a:pPr>
            <a:endParaRPr lang="en-US" sz="1600" b="1" i="1" dirty="0"/>
          </a:p>
          <a:p>
            <a:pPr algn="l" rtl="0">
              <a:buFont typeface="Wingdings" panose="05000000000000000000" pitchFamily="2" charset="2"/>
              <a:buChar char="Ø"/>
            </a:pPr>
            <a:r>
              <a:rPr lang="en-US" sz="1600" b="1" i="1" dirty="0" smtClean="0"/>
              <a:t> </a:t>
            </a:r>
            <a:r>
              <a:rPr lang="en-US" sz="1600" b="1" i="1" dirty="0">
                <a:solidFill>
                  <a:srgbClr val="FF0000"/>
                </a:solidFill>
              </a:rPr>
              <a:t>A</a:t>
            </a:r>
            <a:r>
              <a:rPr lang="en-US" sz="1600" b="1" i="1" dirty="0" smtClean="0">
                <a:solidFill>
                  <a:srgbClr val="FF0000"/>
                </a:solidFill>
              </a:rPr>
              <a:t>ntigen </a:t>
            </a:r>
            <a:r>
              <a:rPr lang="en-US" sz="1600" b="1" i="1" dirty="0">
                <a:solidFill>
                  <a:srgbClr val="FF0000"/>
                </a:solidFill>
              </a:rPr>
              <a:t>presentation </a:t>
            </a:r>
            <a:r>
              <a:rPr lang="en-US" sz="1600" b="1" i="1" dirty="0"/>
              <a:t>exerted by </a:t>
            </a:r>
            <a:r>
              <a:rPr lang="en-US" sz="1600" b="1" i="1" dirty="0">
                <a:solidFill>
                  <a:srgbClr val="FF0000"/>
                </a:solidFill>
              </a:rPr>
              <a:t>B lymphocytes</a:t>
            </a:r>
            <a:r>
              <a:rPr lang="en-US" sz="1600" b="1" i="1" dirty="0"/>
              <a:t>, which is required for T-lymphocyte </a:t>
            </a:r>
            <a:endParaRPr lang="en-US" sz="1600" b="1" i="1" dirty="0" smtClean="0"/>
          </a:p>
          <a:p>
            <a:pPr marL="0" indent="0" algn="l" rtl="0">
              <a:buNone/>
            </a:pPr>
            <a:r>
              <a:rPr lang="en-US" sz="1600" b="1" i="1" dirty="0"/>
              <a:t> </a:t>
            </a:r>
            <a:r>
              <a:rPr lang="en-US" sz="1600" b="1" i="1" dirty="0" smtClean="0"/>
              <a:t>      activation</a:t>
            </a:r>
            <a:r>
              <a:rPr lang="en-US" sz="1600" b="1" i="1" dirty="0"/>
              <a:t>, is somehow affected by rituximab</a:t>
            </a:r>
            <a:r>
              <a:rPr lang="en-US" sz="1600" b="1" i="1" dirty="0" smtClean="0"/>
              <a:t>.</a:t>
            </a:r>
          </a:p>
          <a:p>
            <a:pPr marL="0" indent="0" algn="l" rtl="0">
              <a:buNone/>
            </a:pPr>
            <a:endParaRPr lang="en-US" sz="1600" dirty="0"/>
          </a:p>
        </p:txBody>
      </p:sp>
    </p:spTree>
    <p:extLst>
      <p:ext uri="{BB962C8B-B14F-4D97-AF65-F5344CB8AC3E}">
        <p14:creationId xmlns:p14="http://schemas.microsoft.com/office/powerpoint/2010/main" val="154414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dirty="0"/>
              <a:t> </a:t>
            </a:r>
            <a:r>
              <a:rPr lang="en-US" sz="2800" b="1" dirty="0" smtClean="0"/>
              <a:t>                            </a:t>
            </a:r>
            <a:r>
              <a:rPr lang="en-US" sz="2800" b="1" i="1" dirty="0" smtClean="0"/>
              <a:t>Types of T1 DM</a:t>
            </a:r>
            <a:endParaRPr lang="fa-IR" sz="2800" b="1"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sz="2000" b="1" i="1" dirty="0" smtClean="0"/>
              <a:t>Type 1A : autoimmune .</a:t>
            </a:r>
          </a:p>
          <a:p>
            <a:pPr algn="l" rtl="0"/>
            <a:endParaRPr lang="en-US" sz="2000" b="1" i="1" dirty="0"/>
          </a:p>
          <a:p>
            <a:pPr algn="l" rtl="0"/>
            <a:endParaRPr lang="en-US" sz="2000" b="1" i="1" dirty="0" smtClean="0"/>
          </a:p>
          <a:p>
            <a:pPr algn="l" rtl="0"/>
            <a:endParaRPr lang="en-US" sz="2000" b="1" i="1" dirty="0" smtClean="0"/>
          </a:p>
          <a:p>
            <a:pPr algn="l" rtl="0"/>
            <a:r>
              <a:rPr lang="en-US" sz="2000" b="1" i="1" dirty="0" smtClean="0"/>
              <a:t>Type </a:t>
            </a:r>
            <a:r>
              <a:rPr lang="en-US" sz="2000" b="1" i="1" dirty="0"/>
              <a:t>1B </a:t>
            </a:r>
            <a:r>
              <a:rPr lang="en-US" sz="2000" b="1" i="1" dirty="0" smtClean="0"/>
              <a:t>: nan autoimmune islet</a:t>
            </a:r>
            <a:r>
              <a:rPr lang="en-US" sz="1600" dirty="0" smtClean="0"/>
              <a:t>.</a:t>
            </a:r>
            <a:endParaRPr lang="en-US" sz="1600" dirty="0"/>
          </a:p>
        </p:txBody>
      </p:sp>
    </p:spTree>
    <p:extLst>
      <p:ext uri="{BB962C8B-B14F-4D97-AF65-F5344CB8AC3E}">
        <p14:creationId xmlns:p14="http://schemas.microsoft.com/office/powerpoint/2010/main" val="3546962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rtl="0"/>
            <a:r>
              <a:rPr lang="en-US" sz="2800" b="1" i="1" dirty="0" smtClean="0">
                <a:solidFill>
                  <a:srgbClr val="7030A0"/>
                </a:solidFill>
              </a:rPr>
              <a:t>            </a:t>
            </a:r>
            <a:r>
              <a:rPr lang="en-US" sz="2800" b="1" i="1" dirty="0" smtClean="0"/>
              <a:t>Interleukin-1 </a:t>
            </a:r>
            <a:r>
              <a:rPr lang="en-US" sz="2800" b="1" i="1" dirty="0"/>
              <a:t>inhibition</a:t>
            </a:r>
            <a:r>
              <a:rPr lang="fa-IR" sz="2800" b="1" i="1" dirty="0" smtClean="0">
                <a:solidFill>
                  <a:srgbClr val="7030A0"/>
                </a:solidFill>
              </a:rPr>
              <a:t> </a:t>
            </a:r>
            <a:endParaRPr lang="fa-IR" sz="28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sz="1600" dirty="0">
                <a:solidFill>
                  <a:srgbClr val="FF0000"/>
                </a:solidFill>
              </a:rPr>
              <a:t> </a:t>
            </a:r>
            <a:r>
              <a:rPr lang="en-US" sz="1600" b="1" i="1" dirty="0">
                <a:solidFill>
                  <a:srgbClr val="FF0000"/>
                </a:solidFill>
              </a:rPr>
              <a:t>IL-1 </a:t>
            </a:r>
            <a:r>
              <a:rPr lang="en-US" sz="1600" b="1" i="1" dirty="0"/>
              <a:t>is an innate immune mediator that contributes to the pathogenesis of </a:t>
            </a:r>
            <a:r>
              <a:rPr lang="en-US" sz="1600" b="1" i="1" dirty="0" smtClean="0"/>
              <a:t>T1 DM.</a:t>
            </a:r>
          </a:p>
          <a:p>
            <a:pPr marL="0" indent="0" algn="l" rtl="0">
              <a:buNone/>
            </a:pPr>
            <a:endParaRPr lang="en-US" sz="1600" b="1" i="1" dirty="0" smtClean="0"/>
          </a:p>
          <a:p>
            <a:pPr algn="l" rtl="0"/>
            <a:endParaRPr lang="en-US" sz="1600" b="1" i="1" dirty="0"/>
          </a:p>
          <a:p>
            <a:pPr algn="l" rtl="0"/>
            <a:r>
              <a:rPr lang="en-US" sz="1600" b="1" i="1" dirty="0" smtClean="0"/>
              <a:t>  </a:t>
            </a:r>
            <a:r>
              <a:rPr lang="en-US" sz="1600" b="1" i="1" dirty="0"/>
              <a:t>IL-1 inhibition would </a:t>
            </a:r>
            <a:r>
              <a:rPr lang="en-US" sz="1600" b="1" i="1" dirty="0" smtClean="0"/>
              <a:t>prevent </a:t>
            </a:r>
            <a:r>
              <a:rPr lang="en-US" sz="1600" b="1" i="1" dirty="0"/>
              <a:t>ongoing beta-cell destruction in recent-onset </a:t>
            </a:r>
            <a:r>
              <a:rPr lang="en-US" sz="1600" b="1" i="1" dirty="0" smtClean="0"/>
              <a:t>T1 DM .</a:t>
            </a:r>
          </a:p>
          <a:p>
            <a:pPr algn="l" rtl="0"/>
            <a:endParaRPr lang="en-US" sz="1600" b="1" i="1" dirty="0"/>
          </a:p>
          <a:p>
            <a:pPr algn="l" rtl="0"/>
            <a:endParaRPr lang="en-US" sz="1600" b="1" i="1" dirty="0" smtClean="0"/>
          </a:p>
          <a:p>
            <a:pPr algn="l" rtl="0"/>
            <a:r>
              <a:rPr lang="en-US" sz="1600" b="1" i="1" dirty="0" smtClean="0"/>
              <a:t> Randomized </a:t>
            </a:r>
            <a:r>
              <a:rPr lang="en-US" sz="1600" b="1" i="1" dirty="0"/>
              <a:t>trials assessing </a:t>
            </a:r>
            <a:r>
              <a:rPr lang="en-US" sz="1600" b="1" i="1" dirty="0" err="1"/>
              <a:t>monotherapy</a:t>
            </a:r>
            <a:r>
              <a:rPr lang="en-US" sz="1600" b="1" i="1" dirty="0"/>
              <a:t> with</a:t>
            </a:r>
            <a:r>
              <a:rPr lang="en-US" sz="1600" b="1" i="1" dirty="0">
                <a:solidFill>
                  <a:srgbClr val="FF0000"/>
                </a:solidFill>
              </a:rPr>
              <a:t> </a:t>
            </a:r>
            <a:r>
              <a:rPr lang="en-US" sz="1600" b="1" i="1" u="sng" dirty="0" err="1" smtClean="0">
                <a:solidFill>
                  <a:srgbClr val="FF0000"/>
                </a:solidFill>
              </a:rPr>
              <a:t>anakinra</a:t>
            </a:r>
            <a:r>
              <a:rPr lang="en-US" sz="1600" b="1" i="1" dirty="0">
                <a:solidFill>
                  <a:srgbClr val="FF0000"/>
                </a:solidFill>
              </a:rPr>
              <a:t> </a:t>
            </a:r>
            <a:r>
              <a:rPr lang="en-US" sz="1600" b="1" i="1" dirty="0" smtClean="0"/>
              <a:t>(human </a:t>
            </a:r>
            <a:r>
              <a:rPr lang="en-US" sz="1600" b="1" i="1" dirty="0"/>
              <a:t>IL-1 receptor antagonist</a:t>
            </a:r>
            <a:r>
              <a:rPr lang="en-US" sz="1600" b="1" i="1" dirty="0" smtClean="0"/>
              <a:t>)</a:t>
            </a:r>
            <a:r>
              <a:rPr lang="en-US" sz="1600" b="1" dirty="0"/>
              <a:t> or </a:t>
            </a:r>
            <a:r>
              <a:rPr lang="en-US" sz="1600" b="1" u="sng" dirty="0" err="1">
                <a:solidFill>
                  <a:srgbClr val="FF0000"/>
                </a:solidFill>
              </a:rPr>
              <a:t>canakinumab</a:t>
            </a:r>
            <a:r>
              <a:rPr lang="en-US" sz="1600" b="1" dirty="0">
                <a:solidFill>
                  <a:srgbClr val="FF0000"/>
                </a:solidFill>
              </a:rPr>
              <a:t> </a:t>
            </a:r>
            <a:r>
              <a:rPr lang="en-US" sz="1600" b="1" dirty="0" smtClean="0"/>
              <a:t>( </a:t>
            </a:r>
            <a:r>
              <a:rPr lang="en-US" sz="1600" b="1" dirty="0"/>
              <a:t>human monoclonal anti-IL-1 antibody) were not effective in maintaining beta-cell </a:t>
            </a:r>
            <a:r>
              <a:rPr lang="en-US" sz="1600" b="1" dirty="0" smtClean="0"/>
              <a:t>function</a:t>
            </a:r>
            <a:r>
              <a:rPr lang="en-US" sz="1600" dirty="0"/>
              <a:t>.</a:t>
            </a:r>
            <a:endParaRPr lang="fa-IR" sz="1600" b="1" i="1" dirty="0"/>
          </a:p>
        </p:txBody>
      </p:sp>
    </p:spTree>
    <p:extLst>
      <p:ext uri="{BB962C8B-B14F-4D97-AF65-F5344CB8AC3E}">
        <p14:creationId xmlns:p14="http://schemas.microsoft.com/office/powerpoint/2010/main" val="4179936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Thymoglobulin</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smtClean="0"/>
              <a:t>In </a:t>
            </a:r>
            <a:r>
              <a:rPr lang="en-US" sz="1600" b="1" i="1" dirty="0"/>
              <a:t>patients with newly diagnosed  </a:t>
            </a:r>
            <a:r>
              <a:rPr lang="en-US" sz="1600" b="1" i="1" dirty="0" smtClean="0"/>
              <a:t>T1DM, </a:t>
            </a:r>
            <a:r>
              <a:rPr lang="en-US" sz="1600" b="1" i="1" dirty="0">
                <a:solidFill>
                  <a:srgbClr val="FF0000"/>
                </a:solidFill>
              </a:rPr>
              <a:t>equine ATG</a:t>
            </a:r>
            <a:r>
              <a:rPr lang="en-US" sz="1600" b="1" i="1" dirty="0"/>
              <a:t> appeared to </a:t>
            </a:r>
            <a:r>
              <a:rPr lang="en-US" sz="1600" b="1" i="1" dirty="0">
                <a:solidFill>
                  <a:srgbClr val="FF0000"/>
                </a:solidFill>
              </a:rPr>
              <a:t>prolong </a:t>
            </a:r>
            <a:r>
              <a:rPr lang="en-US" sz="1600" b="1" i="1" dirty="0"/>
              <a:t>the </a:t>
            </a:r>
            <a:r>
              <a:rPr lang="en-US" sz="1600" b="1" i="1" dirty="0">
                <a:solidFill>
                  <a:srgbClr val="FF0000"/>
                </a:solidFill>
              </a:rPr>
              <a:t>honeymoon </a:t>
            </a:r>
            <a:r>
              <a:rPr lang="en-US" sz="1600" b="1" i="1" dirty="0"/>
              <a:t>phase </a:t>
            </a:r>
            <a:r>
              <a:rPr lang="en-US" sz="1600" b="1" i="1" dirty="0" smtClean="0"/>
              <a:t>.</a:t>
            </a:r>
          </a:p>
          <a:p>
            <a:pPr algn="l" rtl="0"/>
            <a:endParaRPr lang="en-US" sz="1600" b="1" i="1" dirty="0"/>
          </a:p>
          <a:p>
            <a:pPr algn="l" rtl="0"/>
            <a:r>
              <a:rPr lang="en-US" sz="1600" b="1" i="1" dirty="0" smtClean="0"/>
              <a:t>A </a:t>
            </a:r>
            <a:r>
              <a:rPr lang="en-US" sz="1600" b="1" i="1" dirty="0"/>
              <a:t>phase II, placebo-controlled trial is in </a:t>
            </a:r>
            <a:r>
              <a:rPr lang="en-US" sz="1600" b="1" i="1" dirty="0" smtClean="0"/>
              <a:t>progress.</a:t>
            </a:r>
          </a:p>
          <a:p>
            <a:pPr algn="l" rtl="0"/>
            <a:endParaRPr lang="en-US" sz="1600" b="1" i="1" dirty="0"/>
          </a:p>
          <a:p>
            <a:pPr algn="l" rtl="0"/>
            <a:r>
              <a:rPr lang="en-US" sz="1600" b="1" i="1" dirty="0"/>
              <a:t>P</a:t>
            </a:r>
            <a:r>
              <a:rPr lang="en-US" sz="1600" b="1" i="1" dirty="0" smtClean="0"/>
              <a:t>atients </a:t>
            </a:r>
            <a:r>
              <a:rPr lang="en-US" sz="1600" b="1" i="1" dirty="0"/>
              <a:t>with newly diagnosed type 1 diabetes will be randomly assigned to rabbit polyclonal ATG </a:t>
            </a:r>
            <a:r>
              <a:rPr lang="en-US" sz="1600" b="1" i="1" dirty="0" smtClean="0"/>
              <a:t>( </a:t>
            </a:r>
            <a:r>
              <a:rPr lang="en-US" sz="1600" b="1" i="1" dirty="0"/>
              <a:t>6.5 </a:t>
            </a:r>
            <a:r>
              <a:rPr lang="en-US" sz="1600" b="1" i="1" dirty="0" smtClean="0"/>
              <a:t>mg/kg </a:t>
            </a:r>
            <a:r>
              <a:rPr lang="en-US" sz="1600" b="1" i="1" dirty="0"/>
              <a:t>over four days) or placebo</a:t>
            </a:r>
            <a:r>
              <a:rPr lang="en-US" sz="1600" b="1" i="1" dirty="0" smtClean="0"/>
              <a:t>.</a:t>
            </a:r>
          </a:p>
          <a:p>
            <a:pPr algn="l" rtl="0"/>
            <a:endParaRPr lang="en-US" sz="1600" b="1" i="1" dirty="0"/>
          </a:p>
          <a:p>
            <a:pPr algn="l" rtl="0">
              <a:buFont typeface="Wingdings" panose="05000000000000000000" pitchFamily="2" charset="2"/>
              <a:buChar char="Ø"/>
            </a:pPr>
            <a:r>
              <a:rPr lang="en-US" sz="1600" b="1" i="1" dirty="0" smtClean="0"/>
              <a:t>This </a:t>
            </a:r>
            <a:r>
              <a:rPr lang="en-US" sz="1600" b="1" i="1" dirty="0"/>
              <a:t>study is supported by both </a:t>
            </a:r>
            <a:r>
              <a:rPr lang="en-US" sz="1600" b="1" i="1" dirty="0" smtClean="0"/>
              <a:t> </a:t>
            </a:r>
            <a:r>
              <a:rPr lang="en-US" sz="1600" b="1" i="1" dirty="0">
                <a:solidFill>
                  <a:srgbClr val="FF0000"/>
                </a:solidFill>
              </a:rPr>
              <a:t>Immune Tolerance Network </a:t>
            </a:r>
            <a:r>
              <a:rPr lang="en-US" sz="1600" b="1" i="1" dirty="0"/>
              <a:t>and </a:t>
            </a:r>
            <a:r>
              <a:rPr lang="en-US" sz="1600" b="1" i="1" dirty="0" err="1">
                <a:solidFill>
                  <a:srgbClr val="FF0000"/>
                </a:solidFill>
              </a:rPr>
              <a:t>TrialNet</a:t>
            </a:r>
            <a:r>
              <a:rPr lang="en-US" sz="1600" b="1" i="1" dirty="0">
                <a:solidFill>
                  <a:srgbClr val="FF0000"/>
                </a:solidFill>
              </a:rPr>
              <a:t>.</a:t>
            </a:r>
          </a:p>
        </p:txBody>
      </p:sp>
    </p:spTree>
    <p:extLst>
      <p:ext uri="{BB962C8B-B14F-4D97-AF65-F5344CB8AC3E}">
        <p14:creationId xmlns:p14="http://schemas.microsoft.com/office/powerpoint/2010/main" val="2459155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Insulin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dirty="0"/>
              <a:t> </a:t>
            </a:r>
            <a:r>
              <a:rPr lang="en-US" sz="1600" b="1" i="1" dirty="0"/>
              <a:t>When given by injection in the </a:t>
            </a:r>
            <a:r>
              <a:rPr lang="en-US" sz="1600" b="1" i="1" dirty="0" err="1">
                <a:solidFill>
                  <a:srgbClr val="FF0000"/>
                </a:solidFill>
              </a:rPr>
              <a:t>prediabetic</a:t>
            </a:r>
            <a:r>
              <a:rPr lang="en-US" sz="1600" b="1" i="1" dirty="0">
                <a:solidFill>
                  <a:srgbClr val="FF0000"/>
                </a:solidFill>
              </a:rPr>
              <a:t> period </a:t>
            </a:r>
            <a:r>
              <a:rPr lang="en-US" sz="1600" b="1" i="1" dirty="0"/>
              <a:t>to NOD </a:t>
            </a:r>
            <a:r>
              <a:rPr lang="en-US" sz="1600" b="1" i="1" dirty="0" smtClean="0"/>
              <a:t>mice, </a:t>
            </a:r>
            <a:r>
              <a:rPr lang="en-US" sz="1600" b="1" i="1" dirty="0"/>
              <a:t>insulin </a:t>
            </a:r>
            <a:r>
              <a:rPr lang="en-US" sz="1600" b="1" i="1" dirty="0" smtClean="0">
                <a:solidFill>
                  <a:srgbClr val="FF0000"/>
                </a:solidFill>
              </a:rPr>
              <a:t>delays</a:t>
            </a:r>
          </a:p>
          <a:p>
            <a:pPr marL="0" indent="0" algn="l" rtl="0">
              <a:buNone/>
            </a:pPr>
            <a:r>
              <a:rPr lang="en-US" sz="1600" b="1" i="1" dirty="0"/>
              <a:t> </a:t>
            </a:r>
            <a:r>
              <a:rPr lang="en-US" sz="1600" b="1" i="1" dirty="0" smtClean="0"/>
              <a:t>      </a:t>
            </a:r>
            <a:r>
              <a:rPr lang="en-US" sz="1600" b="1" i="1" dirty="0"/>
              <a:t>or </a:t>
            </a:r>
            <a:r>
              <a:rPr lang="en-US" sz="1600" b="1" i="1" dirty="0">
                <a:solidFill>
                  <a:srgbClr val="FF0000"/>
                </a:solidFill>
              </a:rPr>
              <a:t>prevents diabetes </a:t>
            </a:r>
            <a:r>
              <a:rPr lang="en-US" sz="1600" b="1" i="1" dirty="0" smtClean="0"/>
              <a:t>.</a:t>
            </a:r>
          </a:p>
          <a:p>
            <a:pPr marL="0" indent="0" algn="l" rtl="0">
              <a:buNone/>
            </a:pPr>
            <a:endParaRPr lang="en-US" sz="1600" b="1" i="1" dirty="0" smtClean="0"/>
          </a:p>
          <a:p>
            <a:pPr algn="l" rtl="0"/>
            <a:endParaRPr lang="en-US" sz="1600" b="1" i="1" dirty="0" smtClean="0"/>
          </a:p>
          <a:p>
            <a:pPr algn="l" rtl="0"/>
            <a:r>
              <a:rPr lang="en-US" sz="1600" b="1" i="1" dirty="0" smtClean="0"/>
              <a:t> </a:t>
            </a:r>
            <a:r>
              <a:rPr lang="en-US" sz="1600" b="1" i="1" dirty="0"/>
              <a:t>Insulin may act as an </a:t>
            </a:r>
            <a:r>
              <a:rPr lang="en-US" sz="1600" b="1" i="1" dirty="0" err="1">
                <a:solidFill>
                  <a:srgbClr val="FF0000"/>
                </a:solidFill>
              </a:rPr>
              <a:t>immunomodulator</a:t>
            </a:r>
            <a:r>
              <a:rPr lang="en-US" sz="1600" b="1" i="1" dirty="0">
                <a:solidFill>
                  <a:srgbClr val="FF0000"/>
                </a:solidFill>
              </a:rPr>
              <a:t> </a:t>
            </a:r>
            <a:r>
              <a:rPr lang="en-US" sz="1600" b="1" i="1" dirty="0"/>
              <a:t>in these animals </a:t>
            </a:r>
            <a:r>
              <a:rPr lang="en-US" sz="1600" b="1" i="1" dirty="0" smtClean="0"/>
              <a:t>.</a:t>
            </a:r>
          </a:p>
          <a:p>
            <a:pPr algn="l" rtl="0"/>
            <a:endParaRPr lang="en-US" sz="1600" b="1" i="1" dirty="0" smtClean="0"/>
          </a:p>
          <a:p>
            <a:pPr algn="l" rtl="0"/>
            <a:endParaRPr lang="en-US" sz="1600" b="1" i="1" dirty="0" smtClean="0"/>
          </a:p>
          <a:p>
            <a:pPr algn="l" rtl="0"/>
            <a:r>
              <a:rPr lang="en-US" sz="1600" b="1" i="1" dirty="0"/>
              <a:t>I</a:t>
            </a:r>
            <a:r>
              <a:rPr lang="en-US" sz="1600" b="1" i="1" dirty="0" smtClean="0"/>
              <a:t>t </a:t>
            </a:r>
            <a:r>
              <a:rPr lang="en-US" sz="1600" b="1" i="1" dirty="0"/>
              <a:t>may allow the </a:t>
            </a:r>
            <a:r>
              <a:rPr lang="en-US" sz="1600" b="1" i="1" dirty="0">
                <a:solidFill>
                  <a:srgbClr val="FF0000"/>
                </a:solidFill>
              </a:rPr>
              <a:t>beta cells to rest </a:t>
            </a:r>
            <a:r>
              <a:rPr lang="en-US" sz="1600" b="1" i="1" dirty="0"/>
              <a:t>and </a:t>
            </a:r>
            <a:r>
              <a:rPr lang="en-US" sz="1600" b="1" i="1" dirty="0" smtClean="0"/>
              <a:t> </a:t>
            </a:r>
            <a:r>
              <a:rPr lang="en-US" sz="1600" b="1" i="1" dirty="0"/>
              <a:t>become </a:t>
            </a:r>
            <a:r>
              <a:rPr lang="en-US" sz="1600" b="1" i="1" dirty="0">
                <a:solidFill>
                  <a:srgbClr val="FF0000"/>
                </a:solidFill>
              </a:rPr>
              <a:t>less vulnerable </a:t>
            </a:r>
            <a:r>
              <a:rPr lang="en-US" sz="1600" b="1" i="1" dirty="0"/>
              <a:t>to further </a:t>
            </a:r>
            <a:r>
              <a:rPr lang="en-US" sz="1600" b="1" i="1" dirty="0">
                <a:solidFill>
                  <a:srgbClr val="FF0000"/>
                </a:solidFill>
              </a:rPr>
              <a:t>autoimmune</a:t>
            </a:r>
            <a:r>
              <a:rPr lang="en-US" sz="1600" b="1" i="1" dirty="0"/>
              <a:t> </a:t>
            </a:r>
            <a:r>
              <a:rPr lang="en-US" sz="1600" b="1" i="1" dirty="0">
                <a:solidFill>
                  <a:srgbClr val="FF0000"/>
                </a:solidFill>
              </a:rPr>
              <a:t>attack</a:t>
            </a:r>
            <a:r>
              <a:rPr lang="en-US" sz="1600" b="1" i="1" dirty="0"/>
              <a:t> because they express fewer </a:t>
            </a:r>
            <a:r>
              <a:rPr lang="en-US" sz="1600" b="1" i="1" dirty="0" err="1"/>
              <a:t>autoantigens</a:t>
            </a:r>
            <a:r>
              <a:rPr lang="en-US" sz="1600" b="1" i="1" dirty="0"/>
              <a:t> </a:t>
            </a:r>
            <a:r>
              <a:rPr lang="en-US" sz="1600" b="1" i="1" dirty="0" smtClean="0"/>
              <a:t>.</a:t>
            </a:r>
          </a:p>
          <a:p>
            <a:pPr marL="0" indent="0" algn="l" rtl="0">
              <a:buNone/>
            </a:pPr>
            <a:endParaRPr lang="en-US" sz="1600" b="1" i="1" dirty="0"/>
          </a:p>
        </p:txBody>
      </p:sp>
    </p:spTree>
    <p:extLst>
      <p:ext uri="{BB962C8B-B14F-4D97-AF65-F5344CB8AC3E}">
        <p14:creationId xmlns:p14="http://schemas.microsoft.com/office/powerpoint/2010/main" val="2361319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Insulin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smtClean="0">
                <a:solidFill>
                  <a:srgbClr val="FF0000"/>
                </a:solidFill>
              </a:rPr>
              <a:t>Immunization</a:t>
            </a:r>
            <a:r>
              <a:rPr lang="en-US" sz="1600" b="1" i="1" dirty="0" smtClean="0"/>
              <a:t> </a:t>
            </a:r>
            <a:r>
              <a:rPr lang="en-US" sz="1600" b="1" i="1" dirty="0"/>
              <a:t>of mice with intact </a:t>
            </a:r>
            <a:r>
              <a:rPr lang="en-US" sz="1600" b="1" i="1" dirty="0">
                <a:solidFill>
                  <a:srgbClr val="FF0000"/>
                </a:solidFill>
              </a:rPr>
              <a:t>insulin</a:t>
            </a:r>
            <a:r>
              <a:rPr lang="en-US" sz="1600" b="1" i="1" dirty="0"/>
              <a:t> or </a:t>
            </a:r>
            <a:r>
              <a:rPr lang="en-US" sz="1600" b="1" i="1" dirty="0">
                <a:solidFill>
                  <a:srgbClr val="FF0000"/>
                </a:solidFill>
              </a:rPr>
              <a:t>its A or B chains </a:t>
            </a:r>
            <a:r>
              <a:rPr lang="en-US" sz="1600" b="1" i="1" dirty="0"/>
              <a:t>does not reduce islet-cell </a:t>
            </a:r>
            <a:r>
              <a:rPr lang="en-US" sz="1600" b="1" i="1" dirty="0" smtClean="0"/>
              <a:t>infiltration</a:t>
            </a:r>
            <a:r>
              <a:rPr lang="en-US" sz="1600" b="1" i="1" dirty="0"/>
              <a:t>.</a:t>
            </a:r>
            <a:endParaRPr lang="en-US" sz="1600" b="1" i="1" dirty="0" smtClean="0"/>
          </a:p>
          <a:p>
            <a:pPr algn="l" rtl="0"/>
            <a:endParaRPr lang="en-US" sz="1600" b="1" i="1" dirty="0"/>
          </a:p>
          <a:p>
            <a:pPr algn="l" rtl="0"/>
            <a:r>
              <a:rPr lang="en-US" sz="1600" b="1" i="1" dirty="0" smtClean="0"/>
              <a:t> </a:t>
            </a:r>
            <a:r>
              <a:rPr lang="en-US" sz="1600" b="1" i="1" dirty="0"/>
              <a:t>I</a:t>
            </a:r>
            <a:r>
              <a:rPr lang="en-US" sz="1600" b="1" i="1" dirty="0" smtClean="0"/>
              <a:t>mmunization </a:t>
            </a:r>
            <a:r>
              <a:rPr lang="en-US" sz="1600" b="1" i="1" dirty="0"/>
              <a:t>with insulin or its B chain is associated with both prevention of diabetes and a cellular infiltrate in which the content of interferon-gamma mRNA was reduced </a:t>
            </a:r>
            <a:r>
              <a:rPr lang="en-US" sz="1600" b="1" i="1" dirty="0" smtClean="0"/>
              <a:t>.</a:t>
            </a:r>
          </a:p>
          <a:p>
            <a:pPr algn="l" rtl="0"/>
            <a:endParaRPr lang="en-US" sz="1600" b="1" i="1" dirty="0"/>
          </a:p>
          <a:p>
            <a:pPr algn="l" rtl="0"/>
            <a:r>
              <a:rPr lang="en-US" sz="1600" b="1" i="1" dirty="0" smtClean="0"/>
              <a:t> </a:t>
            </a:r>
            <a:r>
              <a:rPr lang="en-US" sz="1600" b="1" i="1" dirty="0"/>
              <a:t>These observations suggest that insulin </a:t>
            </a:r>
            <a:r>
              <a:rPr lang="en-US" sz="1600" b="1" i="1" dirty="0">
                <a:solidFill>
                  <a:srgbClr val="FF0000"/>
                </a:solidFill>
              </a:rPr>
              <a:t>converts </a:t>
            </a:r>
            <a:r>
              <a:rPr lang="en-US" sz="1600" b="1" i="1" dirty="0"/>
              <a:t>the </a:t>
            </a:r>
            <a:r>
              <a:rPr lang="en-US" sz="1600" b="1" i="1" dirty="0" err="1">
                <a:solidFill>
                  <a:srgbClr val="FF0000"/>
                </a:solidFill>
              </a:rPr>
              <a:t>insulitis</a:t>
            </a:r>
            <a:r>
              <a:rPr lang="en-US" sz="1600" b="1" i="1" dirty="0"/>
              <a:t> from a </a:t>
            </a:r>
            <a:r>
              <a:rPr lang="en-US" sz="1600" b="1" i="1" dirty="0">
                <a:solidFill>
                  <a:srgbClr val="FF0000"/>
                </a:solidFill>
              </a:rPr>
              <a:t>destructive</a:t>
            </a:r>
            <a:r>
              <a:rPr lang="en-US" sz="1600" b="1" i="1" dirty="0"/>
              <a:t> to a </a:t>
            </a:r>
            <a:r>
              <a:rPr lang="en-US" sz="1600" b="1" i="1" dirty="0">
                <a:solidFill>
                  <a:srgbClr val="FF0000"/>
                </a:solidFill>
              </a:rPr>
              <a:t>protective</a:t>
            </a:r>
            <a:r>
              <a:rPr lang="en-US" sz="1600" b="1" i="1" dirty="0"/>
              <a:t> response </a:t>
            </a:r>
            <a:r>
              <a:rPr lang="en-US" sz="1600" b="1" i="1" dirty="0" smtClean="0"/>
              <a:t>.</a:t>
            </a:r>
            <a:endParaRPr lang="en-US" sz="1600" b="1" i="1" dirty="0"/>
          </a:p>
        </p:txBody>
      </p:sp>
    </p:spTree>
    <p:extLst>
      <p:ext uri="{BB962C8B-B14F-4D97-AF65-F5344CB8AC3E}">
        <p14:creationId xmlns:p14="http://schemas.microsoft.com/office/powerpoint/2010/main" val="722587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a:r>
              <a:rPr lang="en-US" sz="2800" b="1" i="1">
                <a:solidFill>
                  <a:srgbClr val="7030A0"/>
                </a:solidFill>
              </a:rPr>
              <a:t>Insulin</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smtClean="0"/>
              <a:t>Diabetes </a:t>
            </a:r>
            <a:r>
              <a:rPr lang="en-US" sz="1600" b="1" i="1" dirty="0"/>
              <a:t>in mice can also be prevented by </a:t>
            </a:r>
            <a:r>
              <a:rPr lang="en-US" sz="1600" b="1" i="1" dirty="0">
                <a:solidFill>
                  <a:srgbClr val="FF0000"/>
                </a:solidFill>
              </a:rPr>
              <a:t>immunization </a:t>
            </a:r>
            <a:r>
              <a:rPr lang="en-US" sz="1600" b="1" i="1" dirty="0"/>
              <a:t>with a </a:t>
            </a:r>
            <a:r>
              <a:rPr lang="en-US" sz="1600" b="1" i="1" dirty="0">
                <a:solidFill>
                  <a:srgbClr val="FF0000"/>
                </a:solidFill>
              </a:rPr>
              <a:t>metabolically inactive insulin</a:t>
            </a:r>
            <a:r>
              <a:rPr lang="en-US" sz="1600" b="1" i="1" dirty="0"/>
              <a:t> analog </a:t>
            </a:r>
            <a:r>
              <a:rPr lang="en-US" sz="1600" b="1" i="1" dirty="0" smtClean="0"/>
              <a:t>.</a:t>
            </a:r>
          </a:p>
          <a:p>
            <a:pPr algn="l" rtl="0"/>
            <a:endParaRPr lang="en-US" sz="1600" b="1" i="1" dirty="0"/>
          </a:p>
          <a:p>
            <a:pPr algn="l" rtl="0">
              <a:buFont typeface="Wingdings" panose="05000000000000000000" pitchFamily="2" charset="2"/>
              <a:buChar char="Ø"/>
            </a:pPr>
            <a:r>
              <a:rPr lang="en-US" sz="1600" b="1" i="1" dirty="0" smtClean="0"/>
              <a:t>This </a:t>
            </a:r>
            <a:r>
              <a:rPr lang="en-US" sz="1600" b="1" i="1" dirty="0"/>
              <a:t>finding would not be expected if beta-cell rest were an important protective mechanism</a:t>
            </a:r>
            <a:r>
              <a:rPr lang="en-US" sz="1600" b="1" i="1" dirty="0" smtClean="0"/>
              <a:t>.</a:t>
            </a:r>
          </a:p>
          <a:p>
            <a:pPr algn="l" rtl="0"/>
            <a:endParaRPr lang="en-US" sz="1600" b="1" i="1" dirty="0"/>
          </a:p>
          <a:p>
            <a:pPr algn="l" rtl="0">
              <a:buFont typeface="Wingdings" panose="05000000000000000000" pitchFamily="2" charset="2"/>
              <a:buChar char="Ø"/>
            </a:pPr>
            <a:r>
              <a:rPr lang="en-US" sz="1600" b="1" i="1" dirty="0" smtClean="0"/>
              <a:t>The </a:t>
            </a:r>
            <a:r>
              <a:rPr lang="en-US" sz="1600" b="1" i="1" dirty="0"/>
              <a:t>possible rationale for insulin as an </a:t>
            </a:r>
            <a:r>
              <a:rPr lang="en-US" sz="1600" b="1" i="1" dirty="0" err="1"/>
              <a:t>immunomodulator</a:t>
            </a:r>
            <a:r>
              <a:rPr lang="en-US" sz="1600" b="1" i="1" dirty="0"/>
              <a:t> has come from studies in NOD mice demonstrating that an epitope on the insulin B chain is recognized by the </a:t>
            </a:r>
            <a:r>
              <a:rPr lang="en-US" sz="1600" b="1" i="1" dirty="0" err="1"/>
              <a:t>diabetogenic</a:t>
            </a:r>
            <a:r>
              <a:rPr lang="en-US" sz="1600" b="1" i="1" dirty="0"/>
              <a:t>, infiltrating CD8+ T </a:t>
            </a:r>
            <a:r>
              <a:rPr lang="en-US" sz="1600" b="1" i="1" dirty="0" smtClean="0"/>
              <a:t>cells.</a:t>
            </a:r>
            <a:endParaRPr lang="en-US" sz="1600" b="1" i="1" dirty="0"/>
          </a:p>
        </p:txBody>
      </p:sp>
    </p:spTree>
    <p:extLst>
      <p:ext uri="{BB962C8B-B14F-4D97-AF65-F5344CB8AC3E}">
        <p14:creationId xmlns:p14="http://schemas.microsoft.com/office/powerpoint/2010/main" val="574390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dirty="0" smtClean="0">
                <a:solidFill>
                  <a:srgbClr val="7030A0"/>
                </a:solidFill>
              </a:rPr>
              <a:t>                                      </a:t>
            </a:r>
            <a:r>
              <a:rPr lang="en-US" sz="2800" b="1" i="1" dirty="0" smtClean="0"/>
              <a:t>Insulin</a:t>
            </a:r>
            <a:r>
              <a:rPr lang="fa-IR" sz="2800" b="1" dirty="0" smtClean="0">
                <a:solidFill>
                  <a:srgbClr val="7030A0"/>
                </a:solidFill>
              </a:rPr>
              <a:t> </a:t>
            </a:r>
            <a:endParaRPr lang="fa-IR" sz="2800" b="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marL="0" indent="0" algn="l" rtl="0">
              <a:buNone/>
            </a:pPr>
            <a:r>
              <a:rPr lang="en-US" sz="1600" b="1" i="1" dirty="0" smtClean="0"/>
              <a:t>      subsequent </a:t>
            </a:r>
            <a:r>
              <a:rPr lang="en-US" sz="1600" b="1" i="1" dirty="0"/>
              <a:t>trials have not shown a </a:t>
            </a:r>
            <a:r>
              <a:rPr lang="en-US" sz="1600" b="1" i="1" dirty="0" smtClean="0"/>
              <a:t>benefit</a:t>
            </a:r>
            <a:r>
              <a:rPr lang="en-US" sz="1600" b="1" i="1" dirty="0"/>
              <a:t>:</a:t>
            </a:r>
            <a:endParaRPr lang="en-US" sz="1600" b="1" i="1" dirty="0" smtClean="0"/>
          </a:p>
          <a:p>
            <a:pPr marL="0" indent="0" algn="l" rtl="0">
              <a:buNone/>
            </a:pPr>
            <a:endParaRPr lang="en-US" sz="1600" b="1" i="1" dirty="0"/>
          </a:p>
          <a:p>
            <a:pPr algn="l" rtl="0"/>
            <a:r>
              <a:rPr lang="en-US" sz="1600" b="1" i="1" dirty="0" smtClean="0"/>
              <a:t>In </a:t>
            </a:r>
            <a:r>
              <a:rPr lang="en-US" sz="1600" b="1" i="1" dirty="0"/>
              <a:t>the Diabetes Prevention Trial (DPT), 339 patients at high risk for </a:t>
            </a:r>
            <a:r>
              <a:rPr lang="en-US" sz="1600" b="1" i="1" dirty="0" smtClean="0"/>
              <a:t>T1DM </a:t>
            </a:r>
            <a:r>
              <a:rPr lang="en-US" sz="1600" b="1" i="1" dirty="0"/>
              <a:t>(siblings of diabetic patients with high serum islet-cell antibody </a:t>
            </a:r>
            <a:r>
              <a:rPr lang="en-US" sz="1600" b="1" i="1" dirty="0" smtClean="0"/>
              <a:t> </a:t>
            </a:r>
            <a:r>
              <a:rPr lang="en-US" sz="1600" b="1" i="1" dirty="0"/>
              <a:t>and low acute insulin responses to glucose) were randomly assigned to receive close observation or low-dose </a:t>
            </a:r>
            <a:r>
              <a:rPr lang="en-US" sz="1600" b="1" i="1" dirty="0" smtClean="0"/>
              <a:t>S/C insulin </a:t>
            </a:r>
            <a:r>
              <a:rPr lang="en-US" sz="1600" b="1" i="1" dirty="0"/>
              <a:t>(</a:t>
            </a:r>
            <a:r>
              <a:rPr lang="en-US" sz="1600" b="1" i="1" dirty="0" err="1">
                <a:solidFill>
                  <a:srgbClr val="FF0000"/>
                </a:solidFill>
              </a:rPr>
              <a:t>ultralente</a:t>
            </a:r>
            <a:r>
              <a:rPr lang="en-US" sz="1600" b="1" i="1" dirty="0"/>
              <a:t> insulin administered </a:t>
            </a:r>
            <a:r>
              <a:rPr lang="en-US" sz="1600" b="1" i="1" dirty="0">
                <a:solidFill>
                  <a:srgbClr val="FF0000"/>
                </a:solidFill>
              </a:rPr>
              <a:t>twice daily</a:t>
            </a:r>
            <a:r>
              <a:rPr lang="en-US" sz="1600" b="1" i="1" dirty="0"/>
              <a:t>; total daily dose </a:t>
            </a:r>
            <a:r>
              <a:rPr lang="en-US" sz="1600" b="1" i="1" dirty="0">
                <a:solidFill>
                  <a:srgbClr val="FF0000"/>
                </a:solidFill>
              </a:rPr>
              <a:t>0.25 </a:t>
            </a:r>
            <a:r>
              <a:rPr lang="en-US" sz="1600" b="1" i="1" dirty="0" smtClean="0">
                <a:solidFill>
                  <a:srgbClr val="FF0000"/>
                </a:solidFill>
              </a:rPr>
              <a:t>u/kg</a:t>
            </a:r>
            <a:r>
              <a:rPr lang="en-US" sz="1600" b="1" i="1" dirty="0"/>
              <a:t>) plus </a:t>
            </a:r>
            <a:r>
              <a:rPr lang="en-US" sz="1600" b="1" i="1" dirty="0">
                <a:solidFill>
                  <a:srgbClr val="FF0000"/>
                </a:solidFill>
              </a:rPr>
              <a:t>annual</a:t>
            </a:r>
            <a:r>
              <a:rPr lang="en-US" sz="1600" b="1" i="1" dirty="0"/>
              <a:t>, </a:t>
            </a:r>
            <a:r>
              <a:rPr lang="en-US" sz="1600" b="1" i="1" dirty="0">
                <a:solidFill>
                  <a:srgbClr val="FF0000"/>
                </a:solidFill>
              </a:rPr>
              <a:t>four-day continuous insulin </a:t>
            </a:r>
            <a:r>
              <a:rPr lang="en-US" sz="1600" b="1" i="1" dirty="0"/>
              <a:t>infusions </a:t>
            </a:r>
            <a:r>
              <a:rPr lang="en-US" sz="1600" b="1" i="1" dirty="0" smtClean="0"/>
              <a:t>. </a:t>
            </a:r>
          </a:p>
          <a:p>
            <a:pPr algn="l" rtl="0"/>
            <a:endParaRPr lang="en-US" sz="1600" b="1" i="1" dirty="0"/>
          </a:p>
          <a:p>
            <a:pPr algn="l" rtl="0"/>
            <a:endParaRPr lang="en-US" sz="1600" b="1" i="1" dirty="0" smtClean="0"/>
          </a:p>
          <a:p>
            <a:pPr algn="l" rtl="0"/>
            <a:r>
              <a:rPr lang="en-US" sz="1600" b="1" i="1" dirty="0" smtClean="0"/>
              <a:t>After </a:t>
            </a:r>
            <a:r>
              <a:rPr lang="en-US" sz="1600" b="1" i="1" dirty="0"/>
              <a:t>median follow-up of </a:t>
            </a:r>
            <a:r>
              <a:rPr lang="en-US" sz="1600" b="1" i="1" dirty="0">
                <a:solidFill>
                  <a:srgbClr val="FF0000"/>
                </a:solidFill>
              </a:rPr>
              <a:t>3.7 years</a:t>
            </a:r>
            <a:r>
              <a:rPr lang="en-US" sz="1600" b="1" i="1" dirty="0"/>
              <a:t>, the cumulative incidence of diabetes was </a:t>
            </a:r>
            <a:r>
              <a:rPr lang="en-US" sz="1600" b="1" i="1" dirty="0">
                <a:solidFill>
                  <a:srgbClr val="FF0000"/>
                </a:solidFill>
              </a:rPr>
              <a:t>similar</a:t>
            </a:r>
            <a:r>
              <a:rPr lang="en-US" sz="1600" b="1" i="1" dirty="0"/>
              <a:t> in the intervention and observation groups </a:t>
            </a:r>
            <a:r>
              <a:rPr lang="en-US" sz="1600" b="1" i="1" dirty="0" smtClean="0"/>
              <a:t>.</a:t>
            </a:r>
            <a:endParaRPr lang="fa-IR" sz="1600" b="1" i="1" dirty="0"/>
          </a:p>
        </p:txBody>
      </p:sp>
    </p:spTree>
    <p:extLst>
      <p:ext uri="{BB962C8B-B14F-4D97-AF65-F5344CB8AC3E}">
        <p14:creationId xmlns:p14="http://schemas.microsoft.com/office/powerpoint/2010/main" val="1253951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Insulin</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2000" b="1" i="1" dirty="0" smtClean="0"/>
              <a:t>In   the  </a:t>
            </a:r>
            <a:r>
              <a:rPr lang="en-US" sz="2000" b="1" i="1" dirty="0"/>
              <a:t>same trial, 372 subjects at </a:t>
            </a:r>
            <a:r>
              <a:rPr lang="en-US" sz="2000" b="1" i="1" dirty="0">
                <a:solidFill>
                  <a:srgbClr val="FF0000"/>
                </a:solidFill>
              </a:rPr>
              <a:t>intermediate </a:t>
            </a:r>
            <a:r>
              <a:rPr lang="en-US" sz="2000" b="1" i="1" dirty="0" smtClean="0">
                <a:solidFill>
                  <a:srgbClr val="FF0000"/>
                </a:solidFill>
              </a:rPr>
              <a:t>risk </a:t>
            </a:r>
            <a:r>
              <a:rPr lang="en-US" sz="2000" b="1" i="1" dirty="0"/>
              <a:t>for </a:t>
            </a:r>
            <a:r>
              <a:rPr lang="en-US" sz="2000" b="1" i="1" dirty="0" smtClean="0"/>
              <a:t>type 1 DM </a:t>
            </a:r>
            <a:r>
              <a:rPr lang="en-US" sz="2000" b="1" i="1" dirty="0"/>
              <a:t>were randomly assigned to </a:t>
            </a:r>
            <a:r>
              <a:rPr lang="en-US" sz="2000" b="1" i="1" dirty="0">
                <a:solidFill>
                  <a:srgbClr val="FF0000"/>
                </a:solidFill>
              </a:rPr>
              <a:t>oral insulin </a:t>
            </a:r>
            <a:r>
              <a:rPr lang="en-US" sz="2000" b="1" i="1" dirty="0"/>
              <a:t>(</a:t>
            </a:r>
            <a:r>
              <a:rPr lang="en-US" sz="2000" b="1" i="1" dirty="0">
                <a:solidFill>
                  <a:srgbClr val="FF0000"/>
                </a:solidFill>
              </a:rPr>
              <a:t>7.5 mg daily</a:t>
            </a:r>
            <a:r>
              <a:rPr lang="en-US" sz="2000" b="1" i="1" dirty="0"/>
              <a:t>) or </a:t>
            </a:r>
            <a:r>
              <a:rPr lang="en-US" sz="2000" b="1" i="1" dirty="0" smtClean="0"/>
              <a:t>placebo. </a:t>
            </a:r>
            <a:endParaRPr lang="en-US" sz="2000" b="1" i="1" dirty="0"/>
          </a:p>
          <a:p>
            <a:pPr algn="l" rtl="0"/>
            <a:r>
              <a:rPr lang="en-US" sz="2000" b="1" i="1" dirty="0" smtClean="0"/>
              <a:t>Oral   insulin   was   similarly  </a:t>
            </a:r>
            <a:r>
              <a:rPr lang="en-US" sz="2000" b="1" i="1" dirty="0">
                <a:solidFill>
                  <a:srgbClr val="FF0000"/>
                </a:solidFill>
              </a:rPr>
              <a:t>ineffective</a:t>
            </a:r>
            <a:r>
              <a:rPr lang="en-US" sz="2000" b="1" i="1" dirty="0"/>
              <a:t> in delaying or preventing type 1 diabetes </a:t>
            </a:r>
            <a:r>
              <a:rPr lang="en-US" sz="2000" b="1" i="1" dirty="0" smtClean="0"/>
              <a:t>.</a:t>
            </a:r>
          </a:p>
          <a:p>
            <a:pPr algn="l" rtl="0"/>
            <a:r>
              <a:rPr lang="en-US" sz="2000" b="1" i="1" dirty="0" smtClean="0"/>
              <a:t>In   a     subgroup    </a:t>
            </a:r>
            <a:r>
              <a:rPr lang="en-US" sz="2000" b="1" i="1" dirty="0"/>
              <a:t>analysis</a:t>
            </a:r>
            <a:r>
              <a:rPr lang="en-US" sz="2000" b="1" i="1" dirty="0" smtClean="0"/>
              <a:t>,   </a:t>
            </a:r>
            <a:r>
              <a:rPr lang="en-US" sz="2000" b="1" i="1" dirty="0"/>
              <a:t>a </a:t>
            </a:r>
            <a:r>
              <a:rPr lang="en-US" sz="2000" b="1" i="1" dirty="0" smtClean="0"/>
              <a:t>  </a:t>
            </a:r>
            <a:r>
              <a:rPr lang="en-US" sz="2000" b="1" i="1" dirty="0" smtClean="0">
                <a:solidFill>
                  <a:srgbClr val="FF0000"/>
                </a:solidFill>
              </a:rPr>
              <a:t>small </a:t>
            </a:r>
            <a:r>
              <a:rPr lang="en-US" sz="2000" b="1" i="1" dirty="0">
                <a:solidFill>
                  <a:srgbClr val="FF0000"/>
                </a:solidFill>
              </a:rPr>
              <a:t>beneficial </a:t>
            </a:r>
            <a:r>
              <a:rPr lang="en-US" sz="2000" b="1" i="1" dirty="0"/>
              <a:t>effect of oral insulin </a:t>
            </a:r>
            <a:r>
              <a:rPr lang="en-US" sz="2000" b="1" i="1" dirty="0" smtClean="0"/>
              <a:t> </a:t>
            </a:r>
            <a:r>
              <a:rPr lang="en-US" sz="2000" b="1" i="1" dirty="0"/>
              <a:t>in preventing </a:t>
            </a:r>
            <a:r>
              <a:rPr lang="en-US" sz="2000" b="1" i="1" dirty="0" smtClean="0"/>
              <a:t>T1 DM  </a:t>
            </a:r>
            <a:r>
              <a:rPr lang="en-US" sz="2000" b="1" i="1" dirty="0"/>
              <a:t>was seen in participants with confirmed high levels of insulin </a:t>
            </a:r>
            <a:r>
              <a:rPr lang="en-US" sz="2000" b="1" i="1" dirty="0" smtClean="0"/>
              <a:t>auto </a:t>
            </a:r>
            <a:r>
              <a:rPr lang="en-US" sz="2000" b="1" i="1" dirty="0" err="1" smtClean="0"/>
              <a:t>Ab</a:t>
            </a:r>
            <a:r>
              <a:rPr lang="en-US" sz="2000" b="1" i="1" dirty="0" smtClean="0"/>
              <a:t> </a:t>
            </a:r>
            <a:r>
              <a:rPr lang="en-US" sz="2000" b="1" i="1" dirty="0"/>
              <a:t>(IAAs) (≥80 </a:t>
            </a:r>
            <a:r>
              <a:rPr lang="en-US" sz="2000" b="1" i="1" dirty="0" err="1"/>
              <a:t>nU</a:t>
            </a:r>
            <a:r>
              <a:rPr lang="en-US" sz="2000" b="1" i="1" dirty="0"/>
              <a:t>/mL) </a:t>
            </a:r>
            <a:r>
              <a:rPr lang="en-US" sz="2000" b="1" i="1" dirty="0" smtClean="0"/>
              <a:t> </a:t>
            </a:r>
            <a:r>
              <a:rPr lang="en-US" sz="2000" b="1" i="1" dirty="0"/>
              <a:t>and a greater effect in subjects with IAA levels greater than 300 </a:t>
            </a:r>
            <a:r>
              <a:rPr lang="en-US" sz="2000" b="1" i="1" dirty="0" err="1"/>
              <a:t>nU</a:t>
            </a:r>
            <a:r>
              <a:rPr lang="en-US" sz="2000" b="1" i="1" dirty="0"/>
              <a:t>/mL </a:t>
            </a:r>
            <a:r>
              <a:rPr lang="en-US" sz="2000" b="1" i="1" dirty="0" smtClean="0"/>
              <a:t>.</a:t>
            </a:r>
            <a:endParaRPr lang="en-US" sz="2000" b="1" i="1" dirty="0"/>
          </a:p>
        </p:txBody>
      </p:sp>
    </p:spTree>
    <p:extLst>
      <p:ext uri="{BB962C8B-B14F-4D97-AF65-F5344CB8AC3E}">
        <p14:creationId xmlns:p14="http://schemas.microsoft.com/office/powerpoint/2010/main" val="773436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a:solidFill>
                  <a:srgbClr val="7030A0"/>
                </a:solidFill>
              </a:rPr>
              <a:t> </a:t>
            </a:r>
            <a:r>
              <a:rPr lang="en-US" sz="2800" b="1" i="1" dirty="0" smtClean="0">
                <a:solidFill>
                  <a:srgbClr val="7030A0"/>
                </a:solidFill>
              </a:rPr>
              <a:t>                                     Insulin</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2000" b="1" i="1" dirty="0" smtClean="0"/>
              <a:t>In </a:t>
            </a:r>
            <a:r>
              <a:rPr lang="en-US" sz="2000" b="1" i="1" dirty="0"/>
              <a:t>a Finnish trial of nasally </a:t>
            </a:r>
            <a:r>
              <a:rPr lang="en-US" sz="2000" b="1" i="1" u="sng" dirty="0">
                <a:solidFill>
                  <a:srgbClr val="FF0000"/>
                </a:solidFill>
              </a:rPr>
              <a:t>inhaled </a:t>
            </a:r>
            <a:r>
              <a:rPr lang="en-US" sz="2000" b="1" i="1" u="sng" dirty="0" smtClean="0">
                <a:solidFill>
                  <a:srgbClr val="FF0000"/>
                </a:solidFill>
              </a:rPr>
              <a:t>insulin </a:t>
            </a:r>
            <a:r>
              <a:rPr lang="en-US" sz="2000" b="1" i="1" dirty="0"/>
              <a:t> in children with </a:t>
            </a:r>
            <a:r>
              <a:rPr lang="en-US" sz="2000" b="1" i="1" dirty="0" smtClean="0"/>
              <a:t>HLA</a:t>
            </a:r>
            <a:r>
              <a:rPr lang="en-US" sz="2000" b="1" i="1" dirty="0"/>
              <a:t> </a:t>
            </a:r>
            <a:r>
              <a:rPr lang="en-US" sz="2000" b="1" i="1" dirty="0" smtClean="0"/>
              <a:t>-conferred </a:t>
            </a:r>
            <a:r>
              <a:rPr lang="en-US" sz="2000" b="1" i="1" dirty="0"/>
              <a:t>risk for T</a:t>
            </a:r>
            <a:r>
              <a:rPr lang="en-US" sz="2000" b="1" i="1" dirty="0" smtClean="0"/>
              <a:t>1 DM  </a:t>
            </a:r>
            <a:r>
              <a:rPr lang="en-US" sz="2000" b="1" i="1" dirty="0"/>
              <a:t>and high levels of at least two types of </a:t>
            </a:r>
            <a:r>
              <a:rPr lang="en-US" sz="2000" b="1" i="1" dirty="0" smtClean="0"/>
              <a:t>auto </a:t>
            </a:r>
            <a:r>
              <a:rPr lang="en-US" sz="2000" b="1" i="1" dirty="0" err="1" smtClean="0"/>
              <a:t>Ab</a:t>
            </a:r>
            <a:r>
              <a:rPr lang="en-US" sz="2000" b="1" i="1" dirty="0" smtClean="0"/>
              <a:t>= </a:t>
            </a:r>
            <a:r>
              <a:rPr lang="en-US" sz="2000" b="1" i="1" dirty="0"/>
              <a:t>(islet cell, insulin, glutamic acid decarboxylase, protein tyrosine phosphatase-like protein), there was </a:t>
            </a:r>
            <a:r>
              <a:rPr lang="en-US" sz="2000" b="1" i="1" dirty="0">
                <a:solidFill>
                  <a:srgbClr val="FF0000"/>
                </a:solidFill>
              </a:rPr>
              <a:t>no difference </a:t>
            </a:r>
            <a:r>
              <a:rPr lang="en-US" sz="2000" b="1" i="1" dirty="0"/>
              <a:t>in the onset of </a:t>
            </a:r>
            <a:r>
              <a:rPr lang="en-US" sz="2000" b="1" i="1" dirty="0" smtClean="0"/>
              <a:t>T1 DM in </a:t>
            </a:r>
            <a:r>
              <a:rPr lang="en-US" sz="2000" b="1" i="1" dirty="0"/>
              <a:t>those randomly assigned to intranasal insulin versus </a:t>
            </a:r>
            <a:r>
              <a:rPr lang="en-US" sz="2000" b="1" i="1" dirty="0" smtClean="0"/>
              <a:t>placebo.</a:t>
            </a:r>
            <a:endParaRPr lang="en-US" sz="2000" b="1" i="1" dirty="0"/>
          </a:p>
        </p:txBody>
      </p:sp>
    </p:spTree>
    <p:extLst>
      <p:ext uri="{BB962C8B-B14F-4D97-AF65-F5344CB8AC3E}">
        <p14:creationId xmlns:p14="http://schemas.microsoft.com/office/powerpoint/2010/main" val="1113312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Insulin</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b="1" i="1" dirty="0">
                <a:solidFill>
                  <a:srgbClr val="FF0000"/>
                </a:solidFill>
              </a:rPr>
              <a:t>I</a:t>
            </a:r>
            <a:r>
              <a:rPr lang="en-US" b="1" i="1" dirty="0" smtClean="0">
                <a:solidFill>
                  <a:srgbClr val="FF0000"/>
                </a:solidFill>
              </a:rPr>
              <a:t>nsulin</a:t>
            </a:r>
            <a:r>
              <a:rPr lang="en-US" b="1" i="1" dirty="0" smtClean="0"/>
              <a:t> </a:t>
            </a:r>
            <a:r>
              <a:rPr lang="en-US" b="1" i="1" dirty="0"/>
              <a:t>at doses used in these trials did </a:t>
            </a:r>
            <a:r>
              <a:rPr lang="en-US" b="1" i="1" dirty="0">
                <a:solidFill>
                  <a:srgbClr val="FF0000"/>
                </a:solidFill>
              </a:rPr>
              <a:t>not delay </a:t>
            </a:r>
            <a:r>
              <a:rPr lang="en-US" b="1" i="1" dirty="0"/>
              <a:t>or </a:t>
            </a:r>
            <a:r>
              <a:rPr lang="en-US" b="1" i="1" dirty="0">
                <a:solidFill>
                  <a:srgbClr val="FF0000"/>
                </a:solidFill>
              </a:rPr>
              <a:t>prevent</a:t>
            </a:r>
            <a:r>
              <a:rPr lang="en-US" b="1" i="1" dirty="0"/>
              <a:t> the onset of type 1 </a:t>
            </a:r>
            <a:r>
              <a:rPr lang="en-US" b="1" i="1" dirty="0" smtClean="0"/>
              <a:t>DM </a:t>
            </a:r>
            <a:r>
              <a:rPr lang="en-US" b="1" i="1" dirty="0"/>
              <a:t>in high-risk individuals</a:t>
            </a:r>
            <a:r>
              <a:rPr lang="en-US" b="1" i="1" dirty="0" smtClean="0"/>
              <a:t>.</a:t>
            </a:r>
          </a:p>
          <a:p>
            <a:pPr algn="l" rtl="0"/>
            <a:endParaRPr lang="en-US" b="1" i="1" dirty="0"/>
          </a:p>
          <a:p>
            <a:pPr algn="l" rtl="0"/>
            <a:r>
              <a:rPr lang="en-US" b="1" i="1" dirty="0" smtClean="0"/>
              <a:t>In   a   </a:t>
            </a:r>
            <a:r>
              <a:rPr lang="en-US" b="1" i="1" dirty="0"/>
              <a:t>subsequent </a:t>
            </a:r>
            <a:r>
              <a:rPr lang="en-US" b="1" i="1" dirty="0" smtClean="0"/>
              <a:t>  multinational   trial   of  escalating </a:t>
            </a:r>
            <a:r>
              <a:rPr lang="en-US" b="1" i="1" dirty="0"/>
              <a:t>doses of </a:t>
            </a:r>
            <a:r>
              <a:rPr lang="en-US" b="1" i="1" dirty="0">
                <a:solidFill>
                  <a:srgbClr val="FF0000"/>
                </a:solidFill>
              </a:rPr>
              <a:t>oral insulin </a:t>
            </a:r>
            <a:r>
              <a:rPr lang="en-US" b="1" i="1" dirty="0"/>
              <a:t>versus placebo in 25 autoantibody-negative, genetically high-risk children aged 2 to 7 years, the </a:t>
            </a:r>
            <a:r>
              <a:rPr lang="en-US" b="1" i="1" dirty="0" smtClean="0"/>
              <a:t> </a:t>
            </a:r>
            <a:r>
              <a:rPr lang="en-US" b="1" i="1" dirty="0" smtClean="0">
                <a:solidFill>
                  <a:srgbClr val="FF0000"/>
                </a:solidFill>
              </a:rPr>
              <a:t>highest </a:t>
            </a:r>
            <a:r>
              <a:rPr lang="en-US" b="1" i="1" dirty="0">
                <a:solidFill>
                  <a:srgbClr val="FF0000"/>
                </a:solidFill>
              </a:rPr>
              <a:t>dose (67.5 mg) </a:t>
            </a:r>
            <a:r>
              <a:rPr lang="en-US" b="1" i="1" dirty="0"/>
              <a:t>resulted in an immune response, suggesting a </a:t>
            </a:r>
            <a:r>
              <a:rPr lang="en-US" b="1" i="1" dirty="0">
                <a:solidFill>
                  <a:srgbClr val="FF0000"/>
                </a:solidFill>
              </a:rPr>
              <a:t>protective </a:t>
            </a:r>
            <a:r>
              <a:rPr lang="en-US" b="1" i="1" dirty="0" smtClean="0">
                <a:solidFill>
                  <a:srgbClr val="FF0000"/>
                </a:solidFill>
              </a:rPr>
              <a:t>  regulatory   </a:t>
            </a:r>
            <a:r>
              <a:rPr lang="en-US" b="1" i="1" dirty="0">
                <a:solidFill>
                  <a:srgbClr val="FF0000"/>
                </a:solidFill>
              </a:rPr>
              <a:t>T </a:t>
            </a:r>
            <a:r>
              <a:rPr lang="en-US" b="1" i="1" dirty="0" smtClean="0">
                <a:solidFill>
                  <a:srgbClr val="FF0000"/>
                </a:solidFill>
              </a:rPr>
              <a:t>  cell   response   </a:t>
            </a:r>
            <a:r>
              <a:rPr lang="en-US" b="1" i="1" dirty="0" smtClean="0"/>
              <a:t>when   </a:t>
            </a:r>
            <a:r>
              <a:rPr lang="en-US" b="1" i="1" dirty="0"/>
              <a:t>higher doses of oral insulin are administered </a:t>
            </a:r>
            <a:r>
              <a:rPr lang="en-US" b="1" i="1" dirty="0" smtClean="0"/>
              <a:t>.</a:t>
            </a:r>
          </a:p>
          <a:p>
            <a:pPr algn="l" rtl="0"/>
            <a:r>
              <a:rPr lang="en-US" b="1" i="1" dirty="0" smtClean="0"/>
              <a:t> </a:t>
            </a:r>
            <a:r>
              <a:rPr lang="en-US" b="1" i="1" dirty="0"/>
              <a:t>No </a:t>
            </a:r>
            <a:r>
              <a:rPr lang="en-US" b="1" i="1" dirty="0" smtClean="0"/>
              <a:t>       children      in   the   study  developed   DM    but     </a:t>
            </a:r>
            <a:r>
              <a:rPr lang="en-US" b="1" i="1" dirty="0"/>
              <a:t>requires </a:t>
            </a:r>
            <a:r>
              <a:rPr lang="en-US" b="1" i="1" dirty="0" smtClean="0"/>
              <a:t>    further </a:t>
            </a:r>
            <a:r>
              <a:rPr lang="en-US" b="1" i="1" dirty="0"/>
              <a:t>investigation.</a:t>
            </a:r>
          </a:p>
        </p:txBody>
      </p:sp>
    </p:spTree>
    <p:extLst>
      <p:ext uri="{BB962C8B-B14F-4D97-AF65-F5344CB8AC3E}">
        <p14:creationId xmlns:p14="http://schemas.microsoft.com/office/powerpoint/2010/main" val="42538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Immunomodulators</a:t>
            </a:r>
            <a:r>
              <a:rPr lang="en-US" sz="2800" i="1" dirty="0"/>
              <a:t/>
            </a:r>
            <a:br>
              <a:rPr lang="en-US" sz="2800" i="1" dirty="0"/>
            </a:b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buFont typeface="Wingdings" panose="05000000000000000000" pitchFamily="2" charset="2"/>
              <a:buChar char="Ø"/>
            </a:pPr>
            <a:r>
              <a:rPr lang="en-US" sz="1600" b="1" dirty="0" smtClean="0"/>
              <a:t>Azathioprine</a:t>
            </a:r>
            <a:r>
              <a:rPr lang="en-US" sz="1600" dirty="0"/>
              <a:t> </a:t>
            </a:r>
            <a:r>
              <a:rPr lang="en-US" sz="1600" dirty="0" smtClean="0"/>
              <a:t>:</a:t>
            </a:r>
          </a:p>
          <a:p>
            <a:pPr algn="l" rtl="0"/>
            <a:endParaRPr lang="en-US" sz="1600" dirty="0"/>
          </a:p>
          <a:p>
            <a:pPr marL="0" indent="0" algn="l" rtl="0">
              <a:buNone/>
            </a:pPr>
            <a:r>
              <a:rPr lang="en-US" sz="1600" dirty="0" smtClean="0"/>
              <a:t>    -</a:t>
            </a:r>
            <a:r>
              <a:rPr lang="en-US" sz="1600" dirty="0"/>
              <a:t> </a:t>
            </a:r>
            <a:r>
              <a:rPr lang="en-US" sz="1600" dirty="0" smtClean="0"/>
              <a:t> </a:t>
            </a:r>
            <a:r>
              <a:rPr lang="en-US" sz="1600" b="1" i="1" dirty="0">
                <a:solidFill>
                  <a:srgbClr val="FF0000"/>
                </a:solidFill>
              </a:rPr>
              <a:t>I</a:t>
            </a:r>
            <a:r>
              <a:rPr lang="en-US" sz="1600" b="1" i="1" dirty="0" smtClean="0">
                <a:solidFill>
                  <a:srgbClr val="FF0000"/>
                </a:solidFill>
              </a:rPr>
              <a:t>mmunosuppressive</a:t>
            </a:r>
            <a:r>
              <a:rPr lang="en-US" sz="1600" b="1" i="1" dirty="0" smtClean="0"/>
              <a:t> </a:t>
            </a:r>
            <a:r>
              <a:rPr lang="en-US" sz="1600" b="1" i="1" dirty="0"/>
              <a:t>drug that inhibits or prevents </a:t>
            </a:r>
            <a:r>
              <a:rPr lang="en-US" sz="1600" b="1" i="1" dirty="0">
                <a:solidFill>
                  <a:srgbClr val="FF0000"/>
                </a:solidFill>
              </a:rPr>
              <a:t>T cell responses</a:t>
            </a:r>
            <a:r>
              <a:rPr lang="en-US" sz="1600" b="1" i="1" dirty="0"/>
              <a:t> to antigens</a:t>
            </a:r>
            <a:r>
              <a:rPr lang="en-US" sz="1600" b="1" i="1" dirty="0" smtClean="0"/>
              <a:t>.</a:t>
            </a:r>
          </a:p>
          <a:p>
            <a:pPr marL="0" indent="0" algn="l" rtl="0">
              <a:buNone/>
            </a:pPr>
            <a:r>
              <a:rPr lang="en-US" sz="1600" b="1" i="1" dirty="0"/>
              <a:t> </a:t>
            </a:r>
            <a:r>
              <a:rPr lang="en-US" sz="1600" b="1" i="1" dirty="0" smtClean="0"/>
              <a:t>   - </a:t>
            </a:r>
            <a:r>
              <a:rPr lang="en-US" sz="1600" b="1" i="1" dirty="0"/>
              <a:t>In one </a:t>
            </a:r>
            <a:r>
              <a:rPr lang="en-US" sz="1600" b="1" i="1" dirty="0" smtClean="0"/>
              <a:t> </a:t>
            </a:r>
            <a:r>
              <a:rPr lang="en-US" sz="1600" b="1" i="1" dirty="0"/>
              <a:t>study of 46 patients treated with </a:t>
            </a:r>
            <a:r>
              <a:rPr lang="en-US" sz="1600" b="1" i="1" dirty="0" smtClean="0">
                <a:solidFill>
                  <a:srgbClr val="FF0000"/>
                </a:solidFill>
              </a:rPr>
              <a:t>AZT</a:t>
            </a:r>
            <a:r>
              <a:rPr lang="en-US" sz="1600" b="1" i="1" dirty="0" smtClean="0"/>
              <a:t>  </a:t>
            </a:r>
            <a:r>
              <a:rPr lang="en-US" sz="1600" b="1" i="1" dirty="0"/>
              <a:t>and </a:t>
            </a:r>
            <a:r>
              <a:rPr lang="en-US" sz="1600" b="1" i="1" dirty="0">
                <a:solidFill>
                  <a:srgbClr val="FF0000"/>
                </a:solidFill>
              </a:rPr>
              <a:t>glucocorticoids</a:t>
            </a:r>
            <a:r>
              <a:rPr lang="en-US" sz="1600" b="1" i="1" dirty="0"/>
              <a:t>, insulin could be </a:t>
            </a:r>
            <a:endParaRPr lang="en-US" sz="1600" b="1" i="1" dirty="0" smtClean="0"/>
          </a:p>
          <a:p>
            <a:pPr marL="0" indent="0" algn="l" rtl="0">
              <a:buNone/>
            </a:pPr>
            <a:r>
              <a:rPr lang="en-US" sz="1600" b="1" i="1" dirty="0"/>
              <a:t> </a:t>
            </a:r>
            <a:r>
              <a:rPr lang="en-US" sz="1600" b="1" i="1" dirty="0" smtClean="0"/>
              <a:t>     discontinued </a:t>
            </a:r>
            <a:r>
              <a:rPr lang="en-US" sz="1600" b="1" i="1" dirty="0"/>
              <a:t>in </a:t>
            </a:r>
            <a:r>
              <a:rPr lang="en-US" sz="1600" b="1" i="1" dirty="0" smtClean="0">
                <a:solidFill>
                  <a:srgbClr val="FF0000"/>
                </a:solidFill>
              </a:rPr>
              <a:t>20</a:t>
            </a:r>
            <a:r>
              <a:rPr lang="en-US" sz="1600" b="1" i="1" dirty="0" smtClean="0"/>
              <a:t> </a:t>
            </a:r>
            <a:r>
              <a:rPr lang="en-US" sz="1600" b="1" i="1" dirty="0"/>
              <a:t>treated patients as </a:t>
            </a:r>
            <a:r>
              <a:rPr lang="en-US" sz="1600" b="1" i="1" dirty="0" smtClean="0"/>
              <a:t>compared</a:t>
            </a:r>
            <a:endParaRPr lang="en-US" sz="1600" b="1" i="1" dirty="0"/>
          </a:p>
          <a:p>
            <a:pPr marL="0" indent="0" algn="l" rtl="0">
              <a:buNone/>
            </a:pPr>
            <a:r>
              <a:rPr lang="en-US" sz="1600" b="1" i="1" dirty="0" smtClean="0"/>
              <a:t>     -</a:t>
            </a:r>
            <a:r>
              <a:rPr lang="en-US" sz="1600" b="1" i="1" dirty="0" smtClean="0">
                <a:solidFill>
                  <a:srgbClr val="FF0000"/>
                </a:solidFill>
              </a:rPr>
              <a:t>Endogenous </a:t>
            </a:r>
            <a:r>
              <a:rPr lang="en-US" sz="1600" b="1" i="1" dirty="0">
                <a:solidFill>
                  <a:srgbClr val="FF0000"/>
                </a:solidFill>
              </a:rPr>
              <a:t>insulin secretion </a:t>
            </a:r>
            <a:r>
              <a:rPr lang="en-US" sz="1600" b="1" i="1" dirty="0"/>
              <a:t>(measured as the plasma C-peptide response to a </a:t>
            </a:r>
            <a:r>
              <a:rPr lang="en-US" sz="1600" b="1" i="1" dirty="0" smtClean="0"/>
              <a:t>liquid</a:t>
            </a:r>
          </a:p>
          <a:p>
            <a:pPr marL="0" indent="0" algn="l" rtl="0">
              <a:buNone/>
            </a:pPr>
            <a:r>
              <a:rPr lang="en-US" sz="1600" b="1" i="1" dirty="0"/>
              <a:t> </a:t>
            </a:r>
            <a:r>
              <a:rPr lang="en-US" sz="1600" b="1" i="1" dirty="0" smtClean="0"/>
              <a:t>      </a:t>
            </a:r>
            <a:r>
              <a:rPr lang="en-US" sz="1600" b="1" i="1" dirty="0"/>
              <a:t>meal) also </a:t>
            </a:r>
            <a:r>
              <a:rPr lang="en-US" sz="1600" b="1" i="1" dirty="0">
                <a:solidFill>
                  <a:srgbClr val="FF0000"/>
                </a:solidFill>
              </a:rPr>
              <a:t>improved.</a:t>
            </a:r>
            <a:r>
              <a:rPr lang="en-US" sz="1600" b="1" i="1" dirty="0"/>
              <a:t> </a:t>
            </a:r>
            <a:endParaRPr lang="en-US" sz="1600" b="1" i="1" dirty="0" smtClean="0"/>
          </a:p>
          <a:p>
            <a:pPr marL="0" indent="0" algn="l" rtl="0">
              <a:buNone/>
            </a:pPr>
            <a:r>
              <a:rPr lang="en-US" sz="1600" b="1" i="1" dirty="0" smtClean="0"/>
              <a:t>     -only </a:t>
            </a:r>
            <a:r>
              <a:rPr lang="en-US" sz="1600" b="1" i="1" dirty="0">
                <a:solidFill>
                  <a:srgbClr val="FF0000"/>
                </a:solidFill>
              </a:rPr>
              <a:t>three</a:t>
            </a:r>
            <a:r>
              <a:rPr lang="en-US" sz="1600" b="1" i="1" dirty="0"/>
              <a:t> treated patients remained in remission at </a:t>
            </a:r>
            <a:r>
              <a:rPr lang="en-US" sz="1600" b="1" i="1" dirty="0">
                <a:solidFill>
                  <a:srgbClr val="FF0000"/>
                </a:solidFill>
              </a:rPr>
              <a:t>one year</a:t>
            </a:r>
            <a:r>
              <a:rPr lang="en-US" sz="1600" b="1" i="1" dirty="0"/>
              <a:t>. </a:t>
            </a:r>
            <a:endParaRPr lang="fa-IR" sz="1600" b="1" i="1" dirty="0"/>
          </a:p>
        </p:txBody>
      </p:sp>
    </p:spTree>
    <p:extLst>
      <p:ext uri="{BB962C8B-B14F-4D97-AF65-F5344CB8AC3E}">
        <p14:creationId xmlns:p14="http://schemas.microsoft.com/office/powerpoint/2010/main" val="29556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a:solidFill>
                  <a:srgbClr val="7030A0"/>
                </a:solidFill>
              </a:rPr>
              <a:t>E</a:t>
            </a:r>
            <a:r>
              <a:rPr lang="en-US" sz="2800" b="1" i="1" dirty="0" smtClean="0">
                <a:solidFill>
                  <a:srgbClr val="7030A0"/>
                </a:solidFill>
              </a:rPr>
              <a:t>tiology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marL="0" indent="0" algn="l" rtl="0">
              <a:buNone/>
            </a:pPr>
            <a:r>
              <a:rPr lang="en-US" sz="1600" b="1" dirty="0" smtClean="0"/>
              <a:t>       </a:t>
            </a:r>
            <a:r>
              <a:rPr lang="en-US" sz="1600" b="1" i="1" dirty="0" smtClean="0"/>
              <a:t>GENETIC SUSCEPTIBILITY:</a:t>
            </a:r>
          </a:p>
          <a:p>
            <a:pPr algn="l" rtl="0"/>
            <a:r>
              <a:rPr lang="en-US" sz="1600" b="1" i="1" dirty="0" smtClean="0"/>
              <a:t>HLA-</a:t>
            </a:r>
            <a:r>
              <a:rPr lang="en-US" sz="1600" b="1" i="1" dirty="0" err="1" smtClean="0"/>
              <a:t>Dqalpha</a:t>
            </a:r>
            <a:r>
              <a:rPr lang="en-US" sz="1600" b="1" i="1" dirty="0" smtClean="0"/>
              <a:t>/HLA-</a:t>
            </a:r>
            <a:r>
              <a:rPr lang="en-US" sz="1600" b="1" i="1" dirty="0" err="1" smtClean="0"/>
              <a:t>DQbeta</a:t>
            </a:r>
            <a:r>
              <a:rPr lang="en-US" sz="1600" b="1" i="1" dirty="0" smtClean="0"/>
              <a:t>/HLA-DR</a:t>
            </a:r>
          </a:p>
          <a:p>
            <a:pPr algn="l" rtl="0"/>
            <a:r>
              <a:rPr lang="en-US" sz="1600" b="1" i="1" dirty="0" err="1" smtClean="0"/>
              <a:t>Preproinsulin</a:t>
            </a:r>
            <a:endParaRPr lang="en-US" sz="1600" b="1" i="1" dirty="0"/>
          </a:p>
          <a:p>
            <a:pPr algn="l" rtl="0"/>
            <a:r>
              <a:rPr lang="en-US" sz="1600" b="1" i="1" dirty="0" smtClean="0"/>
              <a:t>PTPN22</a:t>
            </a:r>
            <a:r>
              <a:rPr lang="en-US" sz="1600" b="1" i="1" dirty="0"/>
              <a:t> </a:t>
            </a:r>
            <a:r>
              <a:rPr lang="en-US" sz="1600" b="1" i="1" dirty="0" smtClean="0"/>
              <a:t>gene</a:t>
            </a:r>
          </a:p>
          <a:p>
            <a:pPr algn="l" rtl="0"/>
            <a:r>
              <a:rPr lang="en-US" sz="1600" b="1" i="1" dirty="0" smtClean="0"/>
              <a:t>CTLA-4</a:t>
            </a:r>
          </a:p>
          <a:p>
            <a:pPr algn="l" rtl="0"/>
            <a:r>
              <a:rPr lang="en-US" sz="1600" b="1" i="1" dirty="0"/>
              <a:t>I</a:t>
            </a:r>
            <a:r>
              <a:rPr lang="en-US" sz="1600" b="1" i="1" dirty="0" smtClean="0"/>
              <a:t>nterferon-induced </a:t>
            </a:r>
            <a:r>
              <a:rPr lang="en-US" sz="1600" b="1" i="1" dirty="0"/>
              <a:t>helicase</a:t>
            </a:r>
            <a:r>
              <a:rPr lang="en-US" sz="1600" b="1" i="1" dirty="0" smtClean="0"/>
              <a:t>, </a:t>
            </a:r>
            <a:r>
              <a:rPr lang="en-US" sz="1600" b="1" i="1" dirty="0"/>
              <a:t>IL2 receptor (CD25</a:t>
            </a:r>
            <a:r>
              <a:rPr lang="en-US" sz="1600" b="1" i="1" dirty="0" smtClean="0"/>
              <a:t>)</a:t>
            </a:r>
          </a:p>
          <a:p>
            <a:pPr algn="l" rtl="0"/>
            <a:r>
              <a:rPr lang="en-US" sz="1600" b="1" i="1" dirty="0" err="1" smtClean="0"/>
              <a:t>lectin</a:t>
            </a:r>
            <a:r>
              <a:rPr lang="en-US" sz="1600" b="1" i="1" dirty="0" smtClean="0"/>
              <a:t>-like </a:t>
            </a:r>
            <a:r>
              <a:rPr lang="en-US" sz="1600" b="1" i="1" dirty="0"/>
              <a:t>gene (KIA0035</a:t>
            </a:r>
            <a:r>
              <a:rPr lang="en-US" sz="1600" b="1" i="1" dirty="0" smtClean="0"/>
              <a:t>)</a:t>
            </a:r>
          </a:p>
          <a:p>
            <a:pPr algn="l" rtl="0"/>
            <a:r>
              <a:rPr lang="en-US" sz="1600" b="1" i="1" dirty="0" smtClean="0"/>
              <a:t>ERBB3e </a:t>
            </a:r>
          </a:p>
          <a:p>
            <a:pPr algn="l" rtl="0"/>
            <a:r>
              <a:rPr lang="en-US" sz="1600" b="1" i="1" dirty="0" smtClean="0"/>
              <a:t>U1ndefined </a:t>
            </a:r>
            <a:r>
              <a:rPr lang="en-US" sz="1600" b="1" i="1" dirty="0"/>
              <a:t>gene at </a:t>
            </a:r>
            <a:r>
              <a:rPr lang="en-US" sz="1600" b="1" i="1" dirty="0" smtClean="0"/>
              <a:t>12q</a:t>
            </a:r>
            <a:endParaRPr lang="en-US" sz="1600" b="1" i="1" dirty="0"/>
          </a:p>
        </p:txBody>
      </p:sp>
    </p:spTree>
    <p:extLst>
      <p:ext uri="{BB962C8B-B14F-4D97-AF65-F5344CB8AC3E}">
        <p14:creationId xmlns:p14="http://schemas.microsoft.com/office/powerpoint/2010/main" val="2363217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Mycophenolate </a:t>
            </a:r>
            <a:r>
              <a:rPr lang="en-US" sz="2800" b="1" i="1" dirty="0" err="1"/>
              <a:t>mofetil</a:t>
            </a:r>
            <a:r>
              <a:rPr lang="fa-IR" sz="2800" b="1" i="1" dirty="0" smtClean="0">
                <a:solidFill>
                  <a:srgbClr val="7030A0"/>
                </a:solidFill>
              </a:rPr>
              <a:t> </a:t>
            </a:r>
            <a:endParaRPr lang="fa-IR" sz="2800" i="1" dirty="0"/>
          </a:p>
        </p:txBody>
      </p:sp>
      <p:sp>
        <p:nvSpPr>
          <p:cNvPr id="3" name="Content Placeholder 2"/>
          <p:cNvSpPr>
            <a:spLocks noGrp="1"/>
          </p:cNvSpPr>
          <p:nvPr>
            <p:ph idx="1"/>
          </p:nvPr>
        </p:nvSpPr>
        <p:spPr>
          <a:xfrm>
            <a:off x="1154954" y="2552130"/>
            <a:ext cx="9490300" cy="3848669"/>
          </a:xfrm>
          <a:solidFill>
            <a:srgbClr val="FFCC66"/>
          </a:solidFill>
          <a:ln>
            <a:solidFill>
              <a:srgbClr val="FFCC66"/>
            </a:solidFill>
          </a:ln>
        </p:spPr>
        <p:txBody>
          <a:bodyPr>
            <a:noAutofit/>
          </a:bodyPr>
          <a:lstStyle/>
          <a:p>
            <a:pPr algn="l" rtl="0"/>
            <a:r>
              <a:rPr lang="en-US" sz="1600" dirty="0"/>
              <a:t> </a:t>
            </a:r>
            <a:r>
              <a:rPr lang="en-US" sz="1600" b="1" i="1" dirty="0"/>
              <a:t> </a:t>
            </a:r>
            <a:r>
              <a:rPr lang="en-US" sz="1600" b="1" i="1" u="sng" dirty="0"/>
              <a:t>I</a:t>
            </a:r>
            <a:r>
              <a:rPr lang="en-US" sz="1600" b="1" i="1" dirty="0" smtClean="0"/>
              <a:t>nhibits </a:t>
            </a:r>
            <a:r>
              <a:rPr lang="en-US" sz="1600" b="1" i="1" dirty="0"/>
              <a:t>proliferation of both T- and B-lymphocytes</a:t>
            </a:r>
            <a:r>
              <a:rPr lang="en-US" sz="1600" b="1" i="1" dirty="0" smtClean="0"/>
              <a:t>.</a:t>
            </a:r>
          </a:p>
          <a:p>
            <a:pPr algn="l" rtl="0"/>
            <a:endParaRPr lang="en-US" sz="1600" b="1" i="1" dirty="0"/>
          </a:p>
          <a:p>
            <a:pPr algn="l" rtl="0"/>
            <a:r>
              <a:rPr lang="en-US" sz="1600" b="1" i="1" dirty="0" smtClean="0"/>
              <a:t> In   a    </a:t>
            </a:r>
            <a:r>
              <a:rPr lang="en-US" sz="1600" b="1" i="1" dirty="0"/>
              <a:t>trial, </a:t>
            </a:r>
            <a:r>
              <a:rPr lang="en-US" sz="1600" b="1" i="1" dirty="0" smtClean="0"/>
              <a:t> 126 </a:t>
            </a:r>
            <a:r>
              <a:rPr lang="en-US" sz="1600" b="1" i="1" dirty="0"/>
              <a:t>patients with </a:t>
            </a:r>
            <a:r>
              <a:rPr lang="en-US" sz="1600" b="1" i="1" dirty="0" smtClean="0"/>
              <a:t>T1 </a:t>
            </a:r>
            <a:r>
              <a:rPr lang="en-US" sz="1600" b="1" i="1" dirty="0"/>
              <a:t>1 </a:t>
            </a:r>
            <a:r>
              <a:rPr lang="en-US" sz="1600" b="1" i="1" dirty="0" smtClean="0"/>
              <a:t>DM  </a:t>
            </a:r>
            <a:r>
              <a:rPr lang="en-US" sz="1600" b="1" i="1" dirty="0"/>
              <a:t>for less than 3</a:t>
            </a:r>
            <a:r>
              <a:rPr lang="en-US" sz="1600" b="1" i="1" dirty="0" smtClean="0"/>
              <a:t> </a:t>
            </a:r>
            <a:r>
              <a:rPr lang="en-US" sz="1600" b="1" i="1" dirty="0"/>
              <a:t>months were randomly assigned to </a:t>
            </a:r>
            <a:r>
              <a:rPr lang="en-US" sz="1600" b="1" i="1" dirty="0">
                <a:solidFill>
                  <a:srgbClr val="FF0000"/>
                </a:solidFill>
              </a:rPr>
              <a:t>MMF</a:t>
            </a:r>
            <a:r>
              <a:rPr lang="en-US" sz="1600" b="1" i="1" dirty="0"/>
              <a:t>, </a:t>
            </a:r>
            <a:r>
              <a:rPr lang="en-US" sz="1600" b="1" i="1" dirty="0">
                <a:solidFill>
                  <a:srgbClr val="FF0000"/>
                </a:solidFill>
              </a:rPr>
              <a:t>MMF</a:t>
            </a:r>
            <a:r>
              <a:rPr lang="en-US" sz="1600" b="1" i="1" dirty="0"/>
              <a:t> plus </a:t>
            </a:r>
            <a:r>
              <a:rPr lang="en-US" sz="1600" b="1" i="1" u="sng" dirty="0" err="1">
                <a:solidFill>
                  <a:srgbClr val="FF0000"/>
                </a:solidFill>
              </a:rPr>
              <a:t>daclizumab</a:t>
            </a:r>
            <a:r>
              <a:rPr lang="en-US" sz="1600" b="1" i="1" dirty="0"/>
              <a:t> </a:t>
            </a:r>
            <a:r>
              <a:rPr lang="en-US" sz="1600" b="1" i="1" dirty="0" smtClean="0"/>
              <a:t>(IL-2 </a:t>
            </a:r>
            <a:r>
              <a:rPr lang="en-US" sz="1600" b="1" i="1" dirty="0"/>
              <a:t>receptor monoclonal </a:t>
            </a:r>
            <a:r>
              <a:rPr lang="en-US" sz="1600" b="1" i="1" dirty="0" smtClean="0"/>
              <a:t>antibody) or </a:t>
            </a:r>
            <a:r>
              <a:rPr lang="en-US" sz="1600" b="1" i="1" dirty="0">
                <a:solidFill>
                  <a:srgbClr val="FF0000"/>
                </a:solidFill>
              </a:rPr>
              <a:t>placebo</a:t>
            </a:r>
            <a:r>
              <a:rPr lang="en-US" sz="1600" b="1" i="1" dirty="0"/>
              <a:t> </a:t>
            </a:r>
            <a:r>
              <a:rPr lang="en-US" sz="1600" b="1" i="1" dirty="0" smtClean="0"/>
              <a:t>.</a:t>
            </a:r>
          </a:p>
          <a:p>
            <a:pPr algn="l" rtl="0"/>
            <a:endParaRPr lang="en-US" sz="1600" b="1" i="1" dirty="0"/>
          </a:p>
          <a:p>
            <a:pPr algn="l" rtl="0"/>
            <a:r>
              <a:rPr lang="en-US" sz="1600" b="1" i="1" dirty="0" smtClean="0"/>
              <a:t> </a:t>
            </a:r>
            <a:r>
              <a:rPr lang="en-US" sz="1600" b="1" i="1" dirty="0"/>
              <a:t>After </a:t>
            </a:r>
            <a:r>
              <a:rPr lang="en-US" sz="1600" b="1" i="1" dirty="0">
                <a:solidFill>
                  <a:srgbClr val="FF0000"/>
                </a:solidFill>
              </a:rPr>
              <a:t>two years</a:t>
            </a:r>
            <a:r>
              <a:rPr lang="en-US" sz="1600" b="1" i="1" dirty="0"/>
              <a:t>, there was </a:t>
            </a:r>
            <a:r>
              <a:rPr lang="en-US" sz="1600" b="1" i="1" dirty="0">
                <a:solidFill>
                  <a:srgbClr val="FF0000"/>
                </a:solidFill>
              </a:rPr>
              <a:t>no</a:t>
            </a:r>
            <a:r>
              <a:rPr lang="en-US" sz="1600" b="1" i="1" dirty="0"/>
              <a:t> significant </a:t>
            </a:r>
            <a:r>
              <a:rPr lang="en-US" sz="1600" b="1" i="1" dirty="0">
                <a:solidFill>
                  <a:srgbClr val="FF0000"/>
                </a:solidFill>
              </a:rPr>
              <a:t>difference</a:t>
            </a:r>
            <a:r>
              <a:rPr lang="en-US" sz="1600" b="1" i="1" dirty="0"/>
              <a:t> in the mean AUC for C-peptide levels during a mixed-meal tolerance test. </a:t>
            </a:r>
            <a:endParaRPr lang="en-US" sz="1600" b="1" i="1" dirty="0" smtClean="0"/>
          </a:p>
          <a:p>
            <a:pPr algn="l" rtl="0"/>
            <a:endParaRPr lang="en-US" sz="1600" b="1" i="1" dirty="0"/>
          </a:p>
          <a:p>
            <a:pPr algn="l" rtl="0"/>
            <a:r>
              <a:rPr lang="en-US" sz="1600" b="1" i="1" dirty="0"/>
              <a:t>N</a:t>
            </a:r>
            <a:r>
              <a:rPr lang="en-US" sz="1600" b="1" i="1" dirty="0" smtClean="0"/>
              <a:t>either </a:t>
            </a:r>
            <a:r>
              <a:rPr lang="en-US" sz="1600" b="1" i="1" dirty="0"/>
              <a:t>MMF alone nor in combination with </a:t>
            </a:r>
            <a:r>
              <a:rPr lang="en-US" sz="1600" b="1" i="1" dirty="0" err="1"/>
              <a:t>daclizumab</a:t>
            </a:r>
            <a:r>
              <a:rPr lang="en-US" sz="1600" b="1" i="1" dirty="0"/>
              <a:t> slowed progression of beta-cell destruction </a:t>
            </a:r>
            <a:r>
              <a:rPr lang="en-US" sz="1600" b="1" i="1" dirty="0" smtClean="0"/>
              <a:t>in  recently  diagnosed  T1 DM.</a:t>
            </a:r>
            <a:endParaRPr lang="en-US" sz="1600" b="1" i="1" dirty="0"/>
          </a:p>
        </p:txBody>
      </p:sp>
    </p:spTree>
    <p:extLst>
      <p:ext uri="{BB962C8B-B14F-4D97-AF65-F5344CB8AC3E}">
        <p14:creationId xmlns:p14="http://schemas.microsoft.com/office/powerpoint/2010/main" val="2567269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a:t>Cyclosporine</a:t>
            </a:r>
            <a:r>
              <a:rPr lang="en-US" sz="2800" i="1" dirty="0"/>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i="1" dirty="0" smtClean="0"/>
              <a:t>Large-scale   </a:t>
            </a:r>
            <a:r>
              <a:rPr lang="en-US" sz="1600" b="1" i="1" dirty="0"/>
              <a:t>trials </a:t>
            </a:r>
            <a:r>
              <a:rPr lang="en-US" sz="1600" b="1" i="1" dirty="0" smtClean="0"/>
              <a:t>  in   patients   with  </a:t>
            </a:r>
            <a:r>
              <a:rPr lang="en-US" sz="1600" b="1" i="1" dirty="0"/>
              <a:t>recently diagnosed </a:t>
            </a:r>
            <a:r>
              <a:rPr lang="en-US" sz="1600" b="1" i="1" dirty="0" smtClean="0">
                <a:solidFill>
                  <a:srgbClr val="FF0000"/>
                </a:solidFill>
              </a:rPr>
              <a:t>T1 DM </a:t>
            </a:r>
            <a:r>
              <a:rPr lang="en-US" sz="1600" b="1" i="1" dirty="0"/>
              <a:t>in Canada and France showed </a:t>
            </a:r>
            <a:r>
              <a:rPr lang="en-US" sz="1600" b="1" i="1" dirty="0" smtClean="0"/>
              <a:t> that   remissions </a:t>
            </a:r>
            <a:r>
              <a:rPr lang="en-US" sz="1600" b="1" i="1" dirty="0"/>
              <a:t>were twice as common in the </a:t>
            </a:r>
            <a:r>
              <a:rPr lang="en-US" sz="1600" b="1" i="1" dirty="0">
                <a:solidFill>
                  <a:srgbClr val="FF0000"/>
                </a:solidFill>
              </a:rPr>
              <a:t>cyclosporine-treated patients </a:t>
            </a:r>
            <a:r>
              <a:rPr lang="en-US" sz="1600" b="1" i="1" dirty="0"/>
              <a:t>as compared with placebo </a:t>
            </a:r>
            <a:r>
              <a:rPr lang="en-US" sz="1600" b="1" i="1" dirty="0" smtClean="0"/>
              <a:t>.</a:t>
            </a:r>
          </a:p>
          <a:p>
            <a:pPr algn="l" rtl="0"/>
            <a:endParaRPr lang="en-US" sz="1600" b="1" i="1" dirty="0"/>
          </a:p>
          <a:p>
            <a:pPr algn="l" rtl="0"/>
            <a:endParaRPr lang="en-US" sz="1600" b="1" i="1" dirty="0" smtClean="0"/>
          </a:p>
          <a:p>
            <a:pPr algn="l" rtl="0"/>
            <a:endParaRPr lang="en-US" sz="1600" b="1" i="1" dirty="0"/>
          </a:p>
          <a:p>
            <a:pPr algn="l" rtl="0"/>
            <a:r>
              <a:rPr lang="en-US" sz="1600" b="1" i="1" dirty="0" smtClean="0"/>
              <a:t>Although </a:t>
            </a:r>
            <a:r>
              <a:rPr lang="en-US" sz="1600" b="1" i="1" dirty="0"/>
              <a:t>the remissions also lasted longer, almost </a:t>
            </a:r>
            <a:r>
              <a:rPr lang="en-US" sz="1600" b="1" i="1" dirty="0">
                <a:solidFill>
                  <a:srgbClr val="FF0000"/>
                </a:solidFill>
              </a:rPr>
              <a:t>all</a:t>
            </a:r>
            <a:r>
              <a:rPr lang="en-US" sz="1600" b="1" i="1" dirty="0"/>
              <a:t> patients </a:t>
            </a:r>
            <a:r>
              <a:rPr lang="en-US" sz="1600" b="1" i="1" dirty="0">
                <a:solidFill>
                  <a:srgbClr val="FF0000"/>
                </a:solidFill>
              </a:rPr>
              <a:t>required</a:t>
            </a:r>
            <a:r>
              <a:rPr lang="en-US" sz="1600" b="1" i="1" dirty="0"/>
              <a:t> </a:t>
            </a:r>
            <a:r>
              <a:rPr lang="en-US" sz="1600" b="1" i="1" dirty="0">
                <a:solidFill>
                  <a:srgbClr val="FF0000"/>
                </a:solidFill>
              </a:rPr>
              <a:t>insulin</a:t>
            </a:r>
            <a:r>
              <a:rPr lang="en-US" sz="1600" b="1" i="1" dirty="0"/>
              <a:t> again within </a:t>
            </a:r>
            <a:r>
              <a:rPr lang="en-US" sz="1600" b="1" i="1" dirty="0">
                <a:solidFill>
                  <a:srgbClr val="FF0000"/>
                </a:solidFill>
              </a:rPr>
              <a:t>three</a:t>
            </a:r>
            <a:r>
              <a:rPr lang="en-US" sz="1600" b="1" i="1" dirty="0"/>
              <a:t> years. </a:t>
            </a:r>
            <a:endParaRPr lang="en-US" sz="1600" b="1" i="1" dirty="0" smtClean="0"/>
          </a:p>
          <a:p>
            <a:pPr marL="0" indent="0" algn="l" rtl="0">
              <a:buNone/>
            </a:pPr>
            <a:endParaRPr lang="en-US" sz="1600" dirty="0"/>
          </a:p>
        </p:txBody>
      </p:sp>
    </p:spTree>
    <p:extLst>
      <p:ext uri="{BB962C8B-B14F-4D97-AF65-F5344CB8AC3E}">
        <p14:creationId xmlns:p14="http://schemas.microsoft.com/office/powerpoint/2010/main" val="1938112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800" b="1" i="1" dirty="0" smtClean="0"/>
              <a:t>Future </a:t>
            </a:r>
            <a:r>
              <a:rPr lang="en-US" sz="2800" b="1" i="1" dirty="0"/>
              <a:t>treatments</a:t>
            </a:r>
            <a:r>
              <a:rPr lang="fa-IR" sz="2800" b="1" i="1" dirty="0" smtClean="0">
                <a:solidFill>
                  <a:srgbClr val="7030A0"/>
                </a:solidFill>
              </a:rPr>
              <a:t> </a:t>
            </a:r>
            <a:endParaRPr lang="fa-IR" sz="2800" b="1"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marL="0" indent="0" algn="l" rtl="0">
              <a:buNone/>
            </a:pPr>
            <a:r>
              <a:rPr lang="en-US" sz="1600" b="1" i="1" dirty="0" smtClean="0"/>
              <a:t>      Immunotherapy  </a:t>
            </a:r>
            <a:r>
              <a:rPr lang="en-US" sz="1600" b="1" i="1" dirty="0"/>
              <a:t>DAB486-IL-2</a:t>
            </a:r>
            <a:r>
              <a:rPr lang="en-US" sz="1600" dirty="0"/>
              <a:t> </a:t>
            </a:r>
            <a:endParaRPr lang="en-US" sz="1600" dirty="0" smtClean="0"/>
          </a:p>
          <a:p>
            <a:pPr algn="l" rtl="0"/>
            <a:r>
              <a:rPr lang="en-US" sz="1600" b="1" i="1" dirty="0"/>
              <a:t> Future treatments may use </a:t>
            </a:r>
            <a:r>
              <a:rPr lang="en-US" sz="1600" b="1" i="1" dirty="0">
                <a:solidFill>
                  <a:srgbClr val="FF0000"/>
                </a:solidFill>
              </a:rPr>
              <a:t>specific immunotherapy </a:t>
            </a:r>
            <a:r>
              <a:rPr lang="en-US" sz="1600" b="1" i="1" dirty="0"/>
              <a:t>targeted at the initiation of the autoimmune process </a:t>
            </a:r>
            <a:r>
              <a:rPr lang="en-US" sz="1600" b="1" i="1" dirty="0" smtClean="0"/>
              <a:t>. </a:t>
            </a:r>
          </a:p>
          <a:p>
            <a:pPr algn="l" rtl="0"/>
            <a:r>
              <a:rPr lang="en-US" sz="1600" b="1" i="1" dirty="0" smtClean="0"/>
              <a:t>One </a:t>
            </a:r>
            <a:r>
              <a:rPr lang="en-US" sz="1600" b="1" i="1" dirty="0"/>
              <a:t>such study has begun in France </a:t>
            </a:r>
            <a:r>
              <a:rPr lang="en-US" sz="1600" b="1" i="1" dirty="0" smtClean="0"/>
              <a:t>.</a:t>
            </a:r>
          </a:p>
          <a:p>
            <a:pPr algn="l" rtl="0"/>
            <a:r>
              <a:rPr lang="en-US" sz="1600" b="1" i="1" dirty="0" smtClean="0"/>
              <a:t> </a:t>
            </a:r>
            <a:r>
              <a:rPr lang="en-US" sz="1600" b="1" i="1" dirty="0" err="1"/>
              <a:t>Prediabetic</a:t>
            </a:r>
            <a:r>
              <a:rPr lang="en-US" sz="1600" b="1" i="1" dirty="0"/>
              <a:t> subjects are initially treated with </a:t>
            </a:r>
            <a:r>
              <a:rPr lang="en-US" sz="1600" b="1" i="1" dirty="0">
                <a:solidFill>
                  <a:srgbClr val="FF0000"/>
                </a:solidFill>
              </a:rPr>
              <a:t>seven daily infusions </a:t>
            </a:r>
            <a:r>
              <a:rPr lang="en-US" sz="1600" b="1" i="1" dirty="0"/>
              <a:t>of </a:t>
            </a:r>
            <a:r>
              <a:rPr lang="en-US" sz="1600" b="1" i="1" dirty="0">
                <a:solidFill>
                  <a:srgbClr val="FF0000"/>
                </a:solidFill>
              </a:rPr>
              <a:t>DAB-IL2</a:t>
            </a:r>
            <a:r>
              <a:rPr lang="en-US" sz="1600" b="1" i="1" dirty="0"/>
              <a:t>, a diphtheria toxin conjugated to part of the IL-2 molecule designed to </a:t>
            </a:r>
            <a:r>
              <a:rPr lang="en-US" sz="1600" b="1" i="1" dirty="0">
                <a:solidFill>
                  <a:srgbClr val="FF0000"/>
                </a:solidFill>
              </a:rPr>
              <a:t>target activated T </a:t>
            </a:r>
            <a:r>
              <a:rPr lang="en-US" sz="1600" b="1" i="1" dirty="0" smtClean="0">
                <a:solidFill>
                  <a:srgbClr val="FF0000"/>
                </a:solidFill>
              </a:rPr>
              <a:t>cells.</a:t>
            </a:r>
            <a:endParaRPr lang="en-US" sz="1600" b="1" i="1" dirty="0" smtClean="0"/>
          </a:p>
          <a:p>
            <a:pPr algn="l" rtl="0"/>
            <a:r>
              <a:rPr lang="en-US" sz="1600" b="1" i="1" dirty="0"/>
              <a:t>I</a:t>
            </a:r>
            <a:r>
              <a:rPr lang="en-US" sz="1600" b="1" i="1" dirty="0" smtClean="0"/>
              <a:t>nfusions </a:t>
            </a:r>
            <a:r>
              <a:rPr lang="en-US" sz="1600" b="1" i="1" dirty="0"/>
              <a:t>are followed by </a:t>
            </a:r>
            <a:r>
              <a:rPr lang="en-US" sz="1600" b="1" i="1" dirty="0">
                <a:solidFill>
                  <a:srgbClr val="FF0000"/>
                </a:solidFill>
              </a:rPr>
              <a:t>low doses of </a:t>
            </a:r>
            <a:r>
              <a:rPr lang="en-US" sz="1600" b="1" i="1" u="sng" dirty="0" smtClean="0">
                <a:solidFill>
                  <a:srgbClr val="FF0000"/>
                </a:solidFill>
              </a:rPr>
              <a:t>cyclosporine</a:t>
            </a:r>
            <a:r>
              <a:rPr lang="en-US" sz="1600" b="1" i="1" dirty="0"/>
              <a:t> </a:t>
            </a:r>
            <a:r>
              <a:rPr lang="en-US" sz="1600" b="1" i="1" dirty="0" smtClean="0"/>
              <a:t> </a:t>
            </a:r>
            <a:r>
              <a:rPr lang="en-US" sz="1600" b="1" i="1" dirty="0"/>
              <a:t>It is hoped that the initial therapy with DAB-IL2 will slow the ongoing </a:t>
            </a:r>
            <a:r>
              <a:rPr lang="en-US" sz="1600" b="1" i="1" dirty="0" err="1"/>
              <a:t>insulitis</a:t>
            </a:r>
            <a:r>
              <a:rPr lang="en-US" sz="1600" b="1" i="1" dirty="0"/>
              <a:t> by destroying the activated T cells invading the islets and that the subsequent therapy with cyclosporine will maintain the remission</a:t>
            </a:r>
            <a:r>
              <a:rPr lang="en-US" sz="1600" b="1" i="1" dirty="0" smtClean="0"/>
              <a:t>.</a:t>
            </a:r>
          </a:p>
          <a:p>
            <a:pPr algn="l" rtl="0"/>
            <a:endParaRPr lang="en-US" sz="1600" b="1" i="1" dirty="0"/>
          </a:p>
          <a:p>
            <a:pPr algn="l" rtl="0"/>
            <a:endParaRPr lang="en-US" sz="1600" dirty="0" smtClean="0"/>
          </a:p>
          <a:p>
            <a:pPr algn="l" rtl="0"/>
            <a:endParaRPr lang="en-US" sz="1600" dirty="0"/>
          </a:p>
          <a:p>
            <a:pPr algn="l" rtl="0"/>
            <a:endParaRPr lang="en-US" sz="1600" dirty="0" smtClean="0"/>
          </a:p>
          <a:p>
            <a:pPr algn="l" rtl="0"/>
            <a:endParaRPr lang="en-US" sz="1600" dirty="0"/>
          </a:p>
        </p:txBody>
      </p:sp>
    </p:spTree>
    <p:extLst>
      <p:ext uri="{BB962C8B-B14F-4D97-AF65-F5344CB8AC3E}">
        <p14:creationId xmlns:p14="http://schemas.microsoft.com/office/powerpoint/2010/main" val="156861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400" b="1" i="1" dirty="0" smtClean="0"/>
              <a:t>GAD65  </a:t>
            </a:r>
            <a:r>
              <a:rPr lang="en-US" sz="2400" b="1" i="1" dirty="0"/>
              <a:t>immunotherapy</a:t>
            </a:r>
            <a:r>
              <a:rPr lang="en-US" sz="2400" b="1" i="1" dirty="0" smtClean="0">
                <a:solidFill>
                  <a:srgbClr val="7030A0"/>
                </a:solidFill>
              </a:rPr>
              <a:t>  </a:t>
            </a:r>
            <a:r>
              <a:rPr lang="fa-IR" sz="2400" b="1" i="1" dirty="0" smtClean="0">
                <a:solidFill>
                  <a:srgbClr val="7030A0"/>
                </a:solidFill>
              </a:rPr>
              <a:t> </a:t>
            </a:r>
            <a:endParaRPr lang="fa-IR" sz="24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dirty="0"/>
              <a:t> </a:t>
            </a:r>
            <a:r>
              <a:rPr lang="en-US" b="1" i="1" dirty="0" smtClean="0"/>
              <a:t>GAD  is a major </a:t>
            </a:r>
            <a:r>
              <a:rPr lang="en-US" b="1" i="1" dirty="0" err="1" smtClean="0">
                <a:solidFill>
                  <a:srgbClr val="FF0000"/>
                </a:solidFill>
              </a:rPr>
              <a:t>autoantigen</a:t>
            </a:r>
            <a:r>
              <a:rPr lang="en-US" b="1" i="1" dirty="0" smtClean="0"/>
              <a:t> in patients with   T1 DM. </a:t>
            </a:r>
          </a:p>
          <a:p>
            <a:pPr algn="l" rtl="0"/>
            <a:endParaRPr lang="en-US" b="1" i="1" dirty="0"/>
          </a:p>
          <a:p>
            <a:pPr algn="l" rtl="0"/>
            <a:endParaRPr lang="en-US" b="1" i="1" dirty="0" smtClean="0"/>
          </a:p>
          <a:p>
            <a:pPr algn="l" rtl="0"/>
            <a:r>
              <a:rPr lang="en-US" b="1" i="1" dirty="0"/>
              <a:t>I</a:t>
            </a:r>
            <a:r>
              <a:rPr lang="en-US" b="1" i="1" dirty="0" smtClean="0"/>
              <a:t>n    a   randomized  </a:t>
            </a:r>
            <a:r>
              <a:rPr lang="en-US" b="1" i="1" dirty="0"/>
              <a:t>trial of a vaccine formulation of </a:t>
            </a:r>
            <a:r>
              <a:rPr lang="en-US" b="1" i="1" dirty="0">
                <a:solidFill>
                  <a:srgbClr val="FF0000"/>
                </a:solidFill>
              </a:rPr>
              <a:t>recombinant human GAD65 </a:t>
            </a:r>
            <a:r>
              <a:rPr lang="en-US" b="1" i="1" dirty="0"/>
              <a:t>(GAD-alum) or </a:t>
            </a:r>
            <a:r>
              <a:rPr lang="en-US" b="1" i="1" dirty="0" smtClean="0"/>
              <a:t>S/C  </a:t>
            </a:r>
            <a:r>
              <a:rPr lang="en-US" b="1" i="1" dirty="0"/>
              <a:t>placebo (alum alone) in newly diagnosed (within 18 months) </a:t>
            </a:r>
            <a:r>
              <a:rPr lang="en-US" b="1" i="1" dirty="0" smtClean="0"/>
              <a:t>children   and   </a:t>
            </a:r>
            <a:r>
              <a:rPr lang="en-US" b="1" i="1" dirty="0"/>
              <a:t>adolescents </a:t>
            </a:r>
            <a:r>
              <a:rPr lang="en-US" b="1" i="1" dirty="0" smtClean="0"/>
              <a:t>  with </a:t>
            </a:r>
            <a:r>
              <a:rPr lang="en-US" b="1" i="1" dirty="0"/>
              <a:t>T</a:t>
            </a:r>
            <a:r>
              <a:rPr lang="en-US" b="1" i="1" dirty="0" smtClean="0"/>
              <a:t> </a:t>
            </a:r>
            <a:r>
              <a:rPr lang="en-US" b="1" i="1" dirty="0"/>
              <a:t>1 </a:t>
            </a:r>
            <a:r>
              <a:rPr lang="en-US" b="1" i="1" dirty="0" smtClean="0"/>
              <a:t>DM,   there   was  </a:t>
            </a:r>
            <a:r>
              <a:rPr lang="en-US" b="1" i="1" dirty="0">
                <a:solidFill>
                  <a:srgbClr val="FF0000"/>
                </a:solidFill>
              </a:rPr>
              <a:t>no difference </a:t>
            </a:r>
            <a:r>
              <a:rPr lang="en-US" b="1" i="1" dirty="0"/>
              <a:t>in </a:t>
            </a:r>
            <a:r>
              <a:rPr lang="en-US" b="1" i="1" dirty="0">
                <a:solidFill>
                  <a:srgbClr val="FF0000"/>
                </a:solidFill>
              </a:rPr>
              <a:t>fasting C-peptide </a:t>
            </a:r>
            <a:r>
              <a:rPr lang="en-US" b="1" i="1" dirty="0" smtClean="0">
                <a:solidFill>
                  <a:srgbClr val="FF0000"/>
                </a:solidFill>
              </a:rPr>
              <a:t> </a:t>
            </a:r>
            <a:r>
              <a:rPr lang="en-US" b="1" i="1" dirty="0"/>
              <a:t>or insulin requirements after 15 months, despite the fact that vaccinated children demonstrated a GAD-specific immune response </a:t>
            </a:r>
            <a:r>
              <a:rPr lang="en-US" b="1" i="1" dirty="0" smtClean="0"/>
              <a:t>.</a:t>
            </a:r>
            <a:endParaRPr lang="en-US" b="1" i="1" dirty="0"/>
          </a:p>
        </p:txBody>
      </p:sp>
    </p:spTree>
    <p:extLst>
      <p:ext uri="{BB962C8B-B14F-4D97-AF65-F5344CB8AC3E}">
        <p14:creationId xmlns:p14="http://schemas.microsoft.com/office/powerpoint/2010/main" val="575991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sz="2800" b="1" dirty="0" smtClean="0"/>
              <a:t>                      </a:t>
            </a:r>
            <a:r>
              <a:rPr lang="en-US" sz="2800" b="1" i="1" dirty="0" smtClean="0"/>
              <a:t>Costimulation </a:t>
            </a:r>
            <a:r>
              <a:rPr lang="en-US" sz="2800" b="1" i="1" dirty="0"/>
              <a:t>modulation</a:t>
            </a:r>
            <a:endParaRPr lang="fa-IR" sz="2800" i="1" dirty="0"/>
          </a:p>
        </p:txBody>
      </p:sp>
      <p:sp>
        <p:nvSpPr>
          <p:cNvPr id="3" name="Content Placeholder 2"/>
          <p:cNvSpPr>
            <a:spLocks noGrp="1"/>
          </p:cNvSpPr>
          <p:nvPr>
            <p:ph idx="1"/>
          </p:nvPr>
        </p:nvSpPr>
        <p:spPr>
          <a:xfrm>
            <a:off x="1154954" y="2603500"/>
            <a:ext cx="8825659" cy="4015664"/>
          </a:xfrm>
          <a:solidFill>
            <a:srgbClr val="FFCC66"/>
          </a:solidFill>
          <a:ln>
            <a:solidFill>
              <a:srgbClr val="FFCC66"/>
            </a:solidFill>
          </a:ln>
        </p:spPr>
        <p:txBody>
          <a:bodyPr>
            <a:noAutofit/>
          </a:bodyPr>
          <a:lstStyle/>
          <a:p>
            <a:pPr algn="l" rtl="0"/>
            <a:r>
              <a:rPr lang="en-US" sz="1600" b="1" i="1" u="sng" dirty="0" smtClean="0">
                <a:solidFill>
                  <a:srgbClr val="FF0000"/>
                </a:solidFill>
              </a:rPr>
              <a:t>Abatacept</a:t>
            </a:r>
            <a:r>
              <a:rPr lang="en-US" sz="1600" b="1" i="1" dirty="0">
                <a:solidFill>
                  <a:srgbClr val="FF0000"/>
                </a:solidFill>
              </a:rPr>
              <a:t> </a:t>
            </a:r>
            <a:r>
              <a:rPr lang="en-US" sz="1600" b="1" i="1" dirty="0" smtClean="0">
                <a:solidFill>
                  <a:srgbClr val="FF0000"/>
                </a:solidFill>
              </a:rPr>
              <a:t> </a:t>
            </a:r>
            <a:r>
              <a:rPr lang="en-US" sz="1600" b="1" i="1" dirty="0" smtClean="0"/>
              <a:t>(CTLA4-Ig)   </a:t>
            </a:r>
            <a:r>
              <a:rPr lang="en-US" sz="1600" b="1" i="1" dirty="0"/>
              <a:t>is </a:t>
            </a:r>
            <a:r>
              <a:rPr lang="en-US" sz="1600" b="1" i="1" dirty="0" smtClean="0"/>
              <a:t>  a   soluble </a:t>
            </a:r>
            <a:r>
              <a:rPr lang="en-US" sz="1600" b="1" i="1" dirty="0"/>
              <a:t>fusion protein comprising cytotoxic T-lymphocyte-associated antigen 4 (CTLA-4) and the Fc portion of IgG1</a:t>
            </a:r>
            <a:r>
              <a:rPr lang="en-US" sz="1600" b="1" i="1" dirty="0" smtClean="0"/>
              <a:t>.</a:t>
            </a:r>
          </a:p>
          <a:p>
            <a:pPr algn="l" rtl="0"/>
            <a:endParaRPr lang="en-US" sz="1600" b="1" i="1" dirty="0" smtClean="0"/>
          </a:p>
          <a:p>
            <a:pPr algn="l" rtl="0"/>
            <a:r>
              <a:rPr lang="en-US" sz="1600" b="1" i="1" dirty="0"/>
              <a:t>I</a:t>
            </a:r>
            <a:r>
              <a:rPr lang="en-US" sz="1600" b="1" i="1" dirty="0" smtClean="0"/>
              <a:t>t </a:t>
            </a:r>
            <a:r>
              <a:rPr lang="en-US" sz="1600" b="1" i="1" dirty="0"/>
              <a:t>prevents </a:t>
            </a:r>
            <a:r>
              <a:rPr lang="en-US" sz="1600" b="1" i="1" dirty="0">
                <a:solidFill>
                  <a:srgbClr val="FF0000"/>
                </a:solidFill>
              </a:rPr>
              <a:t>CD28</a:t>
            </a:r>
            <a:r>
              <a:rPr lang="en-US" sz="1600" b="1" i="1" dirty="0"/>
              <a:t> from binding to its counter</a:t>
            </a:r>
            <a:r>
              <a:rPr lang="en-US" sz="1600" b="1" i="1" dirty="0">
                <a:solidFill>
                  <a:srgbClr val="FF0000"/>
                </a:solidFill>
              </a:rPr>
              <a:t>-receptor</a:t>
            </a:r>
            <a:r>
              <a:rPr lang="en-US" sz="1600" b="1" i="1" dirty="0"/>
              <a:t>, CD80/CD86 due to its higher </a:t>
            </a:r>
            <a:r>
              <a:rPr lang="en-US" sz="1600" b="1" i="1" dirty="0">
                <a:solidFill>
                  <a:srgbClr val="FF0000"/>
                </a:solidFill>
              </a:rPr>
              <a:t>affinity</a:t>
            </a:r>
            <a:r>
              <a:rPr lang="en-US" sz="1600" b="1" i="1" dirty="0"/>
              <a:t> for CD80/CD86</a:t>
            </a:r>
            <a:r>
              <a:rPr lang="en-US" sz="1600" b="1" i="1" dirty="0" smtClean="0"/>
              <a:t>.</a:t>
            </a:r>
          </a:p>
          <a:p>
            <a:pPr algn="l" rtl="0"/>
            <a:endParaRPr lang="en-US" sz="1600" b="1" i="1" dirty="0" smtClean="0"/>
          </a:p>
          <a:p>
            <a:pPr algn="l" rtl="0"/>
            <a:r>
              <a:rPr lang="en-US" sz="1600" b="1" i="1" dirty="0" smtClean="0"/>
              <a:t> </a:t>
            </a:r>
            <a:r>
              <a:rPr lang="en-US" sz="1600" b="1" i="1" dirty="0"/>
              <a:t>Administration of CTLA4-Ig or successful transfer of its gene prevents full T cell activation</a:t>
            </a:r>
            <a:r>
              <a:rPr lang="en-US" sz="1600" b="1" i="1" dirty="0" smtClean="0"/>
              <a:t>.</a:t>
            </a:r>
          </a:p>
          <a:p>
            <a:pPr algn="l" rtl="0"/>
            <a:endParaRPr lang="en-US" sz="1600" b="1" i="1" dirty="0"/>
          </a:p>
          <a:p>
            <a:pPr algn="l" rtl="0"/>
            <a:r>
              <a:rPr lang="en-US" sz="1600" b="1" i="1" dirty="0" smtClean="0"/>
              <a:t> </a:t>
            </a:r>
            <a:r>
              <a:rPr lang="en-US" sz="1600" b="1" i="1" dirty="0"/>
              <a:t>It ameliorates collagen-induced arthritis in mice and is beneficial in transplantation models</a:t>
            </a:r>
            <a:r>
              <a:rPr lang="en-US" sz="1600" b="1" i="1" dirty="0" smtClean="0"/>
              <a:t>.</a:t>
            </a:r>
          </a:p>
          <a:p>
            <a:pPr algn="l" rtl="0">
              <a:buFont typeface="Wingdings" panose="05000000000000000000" pitchFamily="2" charset="2"/>
              <a:buChar char="Ø"/>
            </a:pPr>
            <a:r>
              <a:rPr lang="en-US" sz="1600" b="1" i="1" dirty="0" smtClean="0"/>
              <a:t> It </a:t>
            </a:r>
            <a:r>
              <a:rPr lang="en-US" sz="1600" b="1" i="1" dirty="0"/>
              <a:t>is used for the treatment of </a:t>
            </a:r>
            <a:r>
              <a:rPr lang="en-US" sz="1600" b="1" i="1" dirty="0" smtClean="0"/>
              <a:t>RA. </a:t>
            </a:r>
            <a:endParaRPr lang="en-US" sz="1600" b="1" i="1" dirty="0"/>
          </a:p>
        </p:txBody>
      </p:sp>
    </p:spTree>
    <p:extLst>
      <p:ext uri="{BB962C8B-B14F-4D97-AF65-F5344CB8AC3E}">
        <p14:creationId xmlns:p14="http://schemas.microsoft.com/office/powerpoint/2010/main" val="71865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pPr algn="ctr"/>
            <a:r>
              <a:rPr lang="en-US" sz="3200" b="1" i="1" u="sng" dirty="0" smtClean="0">
                <a:solidFill>
                  <a:srgbClr val="FF0000"/>
                </a:solidFill>
              </a:rPr>
              <a:t>Abatacept</a:t>
            </a:r>
            <a:endParaRPr lang="fa-IR" sz="3200" i="1" dirty="0"/>
          </a:p>
        </p:txBody>
      </p:sp>
      <p:sp>
        <p:nvSpPr>
          <p:cNvPr id="3" name="Content Placeholder 2"/>
          <p:cNvSpPr>
            <a:spLocks noGrp="1"/>
          </p:cNvSpPr>
          <p:nvPr>
            <p:ph idx="1"/>
          </p:nvPr>
        </p:nvSpPr>
        <p:spPr>
          <a:xfrm>
            <a:off x="1154954" y="2603500"/>
            <a:ext cx="8825659" cy="3906482"/>
          </a:xfrm>
          <a:solidFill>
            <a:srgbClr val="FFCC66"/>
          </a:solidFill>
          <a:ln>
            <a:solidFill>
              <a:srgbClr val="FFCC66"/>
            </a:solidFill>
          </a:ln>
        </p:spPr>
        <p:txBody>
          <a:bodyPr>
            <a:noAutofit/>
          </a:bodyPr>
          <a:lstStyle/>
          <a:p>
            <a:pPr algn="l" rtl="0"/>
            <a:r>
              <a:rPr lang="en-US" sz="1400" b="1" i="1" dirty="0" smtClean="0"/>
              <a:t>Costimulation </a:t>
            </a:r>
            <a:r>
              <a:rPr lang="en-US" sz="1400" b="1" i="1" dirty="0"/>
              <a:t>modulation with </a:t>
            </a:r>
            <a:r>
              <a:rPr lang="en-US" sz="1400" b="1" i="1" u="sng" dirty="0" smtClean="0">
                <a:solidFill>
                  <a:srgbClr val="FF0000"/>
                </a:solidFill>
              </a:rPr>
              <a:t>abatacept </a:t>
            </a:r>
            <a:r>
              <a:rPr lang="en-US" sz="1400" b="1" i="1" dirty="0"/>
              <a:t> may block the </a:t>
            </a:r>
            <a:r>
              <a:rPr lang="en-US" sz="1400" b="1" i="1" dirty="0">
                <a:solidFill>
                  <a:srgbClr val="FF0000"/>
                </a:solidFill>
              </a:rPr>
              <a:t>production of </a:t>
            </a:r>
            <a:r>
              <a:rPr lang="en-US" sz="1400" b="1" i="1" dirty="0" err="1">
                <a:solidFill>
                  <a:srgbClr val="FF0000"/>
                </a:solidFill>
              </a:rPr>
              <a:t>autoaggressive</a:t>
            </a:r>
            <a:r>
              <a:rPr lang="en-US" sz="1400" b="1" i="1" dirty="0">
                <a:solidFill>
                  <a:srgbClr val="FF0000"/>
                </a:solidFill>
              </a:rPr>
              <a:t> T cells </a:t>
            </a:r>
            <a:r>
              <a:rPr lang="en-US" sz="1400" b="1" i="1" dirty="0"/>
              <a:t>and thereby slow beta-cell destruction, </a:t>
            </a:r>
            <a:endParaRPr lang="en-US" sz="1400" b="1" i="1" dirty="0" smtClean="0"/>
          </a:p>
          <a:p>
            <a:pPr algn="l" rtl="0"/>
            <a:r>
              <a:rPr lang="en-US" sz="1400" b="1" i="1" dirty="0" smtClean="0"/>
              <a:t>Patients </a:t>
            </a:r>
            <a:r>
              <a:rPr lang="en-US" sz="1400" b="1" i="1" dirty="0"/>
              <a:t>were randomly assigned to receive </a:t>
            </a:r>
            <a:r>
              <a:rPr lang="en-US" sz="1400" b="1" i="1" dirty="0">
                <a:solidFill>
                  <a:srgbClr val="FF0000"/>
                </a:solidFill>
              </a:rPr>
              <a:t>abatacept (10 mg/kg</a:t>
            </a:r>
            <a:r>
              <a:rPr lang="en-US" sz="1400" b="1" i="1" dirty="0"/>
              <a:t>) or placebo infusions </a:t>
            </a:r>
            <a:r>
              <a:rPr lang="en-US" sz="1400" b="1" i="1" dirty="0">
                <a:solidFill>
                  <a:srgbClr val="FF0000"/>
                </a:solidFill>
              </a:rPr>
              <a:t>(27 infusions over two years</a:t>
            </a:r>
            <a:r>
              <a:rPr lang="en-US" sz="1400" b="1" i="1" dirty="0"/>
              <a:t>) within </a:t>
            </a:r>
            <a:r>
              <a:rPr lang="en-US" sz="1400" b="1" i="1" dirty="0">
                <a:solidFill>
                  <a:srgbClr val="FF0000"/>
                </a:solidFill>
              </a:rPr>
              <a:t>three months </a:t>
            </a:r>
            <a:r>
              <a:rPr lang="en-US" sz="1400" b="1" i="1" dirty="0"/>
              <a:t>of diagnosis</a:t>
            </a:r>
            <a:r>
              <a:rPr lang="en-US" sz="1400" b="1" i="1" dirty="0" smtClean="0"/>
              <a:t>.</a:t>
            </a:r>
          </a:p>
          <a:p>
            <a:pPr algn="l" rtl="0"/>
            <a:r>
              <a:rPr lang="en-US" sz="1400" b="1" i="1" dirty="0" smtClean="0"/>
              <a:t> </a:t>
            </a:r>
            <a:r>
              <a:rPr lang="en-US" sz="1400" b="1" i="1" dirty="0"/>
              <a:t>After two years, </a:t>
            </a:r>
            <a:r>
              <a:rPr lang="en-US" sz="1400" b="1" i="1" dirty="0">
                <a:solidFill>
                  <a:srgbClr val="FF0000"/>
                </a:solidFill>
              </a:rPr>
              <a:t>the mean AUC for serum C-peptide </a:t>
            </a:r>
            <a:r>
              <a:rPr lang="en-US" sz="1400" b="1" i="1" dirty="0" smtClean="0"/>
              <a:t> </a:t>
            </a:r>
            <a:r>
              <a:rPr lang="en-US" sz="1400" b="1" i="1" dirty="0"/>
              <a:t>after a mixed meal was significantly higher in the abatacept group </a:t>
            </a:r>
            <a:r>
              <a:rPr lang="en-US" sz="1400" b="1" i="1" dirty="0" smtClean="0"/>
              <a:t>.</a:t>
            </a:r>
          </a:p>
          <a:p>
            <a:pPr algn="l" rtl="0"/>
            <a:r>
              <a:rPr lang="en-US" sz="1400" b="1" i="1" dirty="0" smtClean="0"/>
              <a:t> </a:t>
            </a:r>
            <a:r>
              <a:rPr lang="en-US" sz="1400" b="1" i="1" dirty="0"/>
              <a:t>Abatacept delayed loss of beta-cell function for </a:t>
            </a:r>
            <a:r>
              <a:rPr lang="en-US" sz="1400" b="1" i="1" dirty="0">
                <a:solidFill>
                  <a:srgbClr val="FF0000"/>
                </a:solidFill>
              </a:rPr>
              <a:t>nine months</a:t>
            </a:r>
            <a:r>
              <a:rPr lang="en-US" sz="1400" b="1" i="1" dirty="0"/>
              <a:t>, after which time the slope of the decrease in beta-cell function became similar to that in the placebo group</a:t>
            </a:r>
            <a:r>
              <a:rPr lang="en-US" sz="1400" b="1" i="1" dirty="0" smtClean="0"/>
              <a:t>.</a:t>
            </a:r>
          </a:p>
          <a:p>
            <a:pPr algn="l" rtl="0"/>
            <a:r>
              <a:rPr lang="en-US" sz="1400" b="1" i="1" dirty="0" smtClean="0"/>
              <a:t>Continuing </a:t>
            </a:r>
            <a:r>
              <a:rPr lang="en-US" sz="1400" b="1" i="1" dirty="0"/>
              <a:t>T cell activation subsides as the clinical course progresses, and abatacept is </a:t>
            </a:r>
            <a:r>
              <a:rPr lang="en-US" sz="1400" b="1" i="1" dirty="0">
                <a:solidFill>
                  <a:srgbClr val="FF0000"/>
                </a:solidFill>
              </a:rPr>
              <a:t>no longer effective.</a:t>
            </a:r>
          </a:p>
          <a:p>
            <a:pPr algn="l" rtl="0"/>
            <a:r>
              <a:rPr lang="en-US" sz="1400" b="1" i="1" dirty="0"/>
              <a:t>Longer-term follow-up is required to determine whether the improvement in beta-cell function is sustained after discontinuation of </a:t>
            </a:r>
            <a:r>
              <a:rPr lang="en-US" sz="1400" b="1" i="1" u="sng" dirty="0"/>
              <a:t>abatacept</a:t>
            </a:r>
            <a:r>
              <a:rPr lang="en-US" sz="1400" b="1" i="1" dirty="0"/>
              <a:t>. </a:t>
            </a:r>
            <a:endParaRPr lang="en-US" sz="1400" b="1" i="1" dirty="0" smtClean="0"/>
          </a:p>
          <a:p>
            <a:pPr algn="l" rtl="0"/>
            <a:r>
              <a:rPr lang="en-US" sz="1400" b="1" i="1" dirty="0" smtClean="0"/>
              <a:t>Until </a:t>
            </a:r>
            <a:r>
              <a:rPr lang="en-US" sz="1400" b="1" i="1" dirty="0"/>
              <a:t>additional data are available, </a:t>
            </a:r>
            <a:r>
              <a:rPr lang="en-US" sz="1400" b="1" i="1" dirty="0">
                <a:solidFill>
                  <a:srgbClr val="FF0000"/>
                </a:solidFill>
              </a:rPr>
              <a:t>abatacept</a:t>
            </a:r>
            <a:r>
              <a:rPr lang="en-US" sz="1400" b="1" i="1" dirty="0"/>
              <a:t> </a:t>
            </a:r>
            <a:r>
              <a:rPr lang="en-US" sz="1400" b="1" i="1" dirty="0">
                <a:solidFill>
                  <a:srgbClr val="FF0000"/>
                </a:solidFill>
              </a:rPr>
              <a:t>should not be used </a:t>
            </a:r>
            <a:r>
              <a:rPr lang="en-US" sz="1400" b="1" i="1" dirty="0"/>
              <a:t>in clinical practice for the prevention of </a:t>
            </a:r>
            <a:r>
              <a:rPr lang="en-US" sz="1400" b="1" i="1" dirty="0" smtClean="0"/>
              <a:t>T1 DM.</a:t>
            </a:r>
            <a:endParaRPr lang="en-US" sz="1400" b="1" i="1" dirty="0"/>
          </a:p>
          <a:p>
            <a:pPr algn="l"/>
            <a:endParaRPr lang="fa-IR" sz="1400" dirty="0"/>
          </a:p>
        </p:txBody>
      </p:sp>
    </p:spTree>
    <p:extLst>
      <p:ext uri="{BB962C8B-B14F-4D97-AF65-F5344CB8AC3E}">
        <p14:creationId xmlns:p14="http://schemas.microsoft.com/office/powerpoint/2010/main" val="684244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3200" b="1" i="1" dirty="0" smtClean="0"/>
              <a:t>BCG</a:t>
            </a:r>
            <a:endParaRPr lang="fa-IR" sz="3200" i="1" dirty="0"/>
          </a:p>
        </p:txBody>
      </p:sp>
      <p:sp>
        <p:nvSpPr>
          <p:cNvPr id="3" name="Content Placeholder 2"/>
          <p:cNvSpPr>
            <a:spLocks noGrp="1"/>
          </p:cNvSpPr>
          <p:nvPr>
            <p:ph idx="1"/>
          </p:nvPr>
        </p:nvSpPr>
        <p:spPr>
          <a:solidFill>
            <a:srgbClr val="FFCC66"/>
          </a:solidFill>
          <a:ln>
            <a:solidFill>
              <a:srgbClr val="FFCC66"/>
            </a:solidFill>
          </a:ln>
        </p:spPr>
        <p:txBody>
          <a:bodyPr>
            <a:normAutofit fontScale="77500" lnSpcReduction="20000"/>
          </a:bodyPr>
          <a:lstStyle/>
          <a:p>
            <a:pPr marL="0" indent="0" algn="l" rtl="0">
              <a:buNone/>
            </a:pPr>
            <a:endParaRPr lang="en-US" dirty="0" smtClean="0"/>
          </a:p>
          <a:p>
            <a:pPr algn="l" rtl="0"/>
            <a:r>
              <a:rPr lang="en-US" sz="2100" b="1" i="1" dirty="0" smtClean="0"/>
              <a:t>BCG </a:t>
            </a:r>
            <a:r>
              <a:rPr lang="en-US" sz="2100" b="1" i="1" dirty="0"/>
              <a:t>has been given in a pilot study to 17 newly diagnosed patients with </a:t>
            </a:r>
            <a:r>
              <a:rPr lang="en-US" sz="2100" b="1" i="1" dirty="0" smtClean="0"/>
              <a:t>T1 DM .</a:t>
            </a:r>
          </a:p>
          <a:p>
            <a:pPr algn="l" rtl="0"/>
            <a:r>
              <a:rPr lang="en-US" sz="2100" b="1" i="1" dirty="0" smtClean="0"/>
              <a:t>11 </a:t>
            </a:r>
            <a:r>
              <a:rPr lang="en-US" sz="2100" b="1" i="1" dirty="0"/>
              <a:t>(65 percent) went into remission for up to 10 months</a:t>
            </a:r>
            <a:r>
              <a:rPr lang="en-US" sz="2100" b="1" i="1" dirty="0" smtClean="0"/>
              <a:t>.</a:t>
            </a:r>
          </a:p>
          <a:p>
            <a:pPr algn="l" rtl="0"/>
            <a:r>
              <a:rPr lang="en-US" sz="2100" b="1" i="1" dirty="0" smtClean="0"/>
              <a:t> There </a:t>
            </a:r>
            <a:r>
              <a:rPr lang="en-US" sz="2100" b="1" i="1" dirty="0"/>
              <a:t>were no side effects.</a:t>
            </a:r>
          </a:p>
          <a:p>
            <a:pPr algn="l" rtl="0"/>
            <a:r>
              <a:rPr lang="en-US" sz="2100" b="1" i="1" dirty="0"/>
              <a:t>A larger trial randomly assigned </a:t>
            </a:r>
            <a:r>
              <a:rPr lang="en-US" sz="2100" b="1" i="1" dirty="0">
                <a:solidFill>
                  <a:srgbClr val="FF0000"/>
                </a:solidFill>
              </a:rPr>
              <a:t>72 patients </a:t>
            </a:r>
            <a:r>
              <a:rPr lang="en-US" sz="2100" b="1" i="1" dirty="0"/>
              <a:t>with </a:t>
            </a:r>
            <a:r>
              <a:rPr lang="en-US" sz="2100" b="1" i="1" dirty="0">
                <a:solidFill>
                  <a:srgbClr val="FF0000"/>
                </a:solidFill>
              </a:rPr>
              <a:t>new</a:t>
            </a:r>
            <a:r>
              <a:rPr lang="en-US" sz="2100" b="1" i="1" dirty="0"/>
              <a:t>-onset (</a:t>
            </a:r>
            <a:r>
              <a:rPr lang="en-US" sz="2100" b="1" i="1" dirty="0">
                <a:solidFill>
                  <a:srgbClr val="FF0000"/>
                </a:solidFill>
              </a:rPr>
              <a:t>less than four weeks</a:t>
            </a:r>
            <a:r>
              <a:rPr lang="en-US" sz="2100" b="1" i="1" dirty="0"/>
              <a:t>) type 1 diabetes to therapy with </a:t>
            </a:r>
            <a:r>
              <a:rPr lang="en-US" sz="2100" b="1" i="1" u="sng" dirty="0" err="1" smtClean="0">
                <a:solidFill>
                  <a:srgbClr val="FF0000"/>
                </a:solidFill>
              </a:rPr>
              <a:t>nicotinamide</a:t>
            </a:r>
            <a:r>
              <a:rPr lang="en-US" sz="2100" b="1" i="1" u="sng" dirty="0" smtClean="0"/>
              <a:t> </a:t>
            </a:r>
            <a:r>
              <a:rPr lang="en-US" sz="2100" b="1" i="1" dirty="0"/>
              <a:t> </a:t>
            </a:r>
            <a:r>
              <a:rPr lang="en-US" sz="2100" b="1" i="1" dirty="0" smtClean="0"/>
              <a:t>alone  </a:t>
            </a:r>
            <a:r>
              <a:rPr lang="en-US" sz="2100" b="1" i="1" dirty="0"/>
              <a:t>or in combination with BCG </a:t>
            </a:r>
            <a:r>
              <a:rPr lang="en-US" sz="2100" b="1" i="1" dirty="0" smtClean="0"/>
              <a:t>. </a:t>
            </a:r>
          </a:p>
          <a:p>
            <a:pPr algn="l" rtl="0"/>
            <a:r>
              <a:rPr lang="en-US" sz="2100" b="1" i="1" dirty="0" smtClean="0"/>
              <a:t>The </a:t>
            </a:r>
            <a:r>
              <a:rPr lang="en-US" sz="2100" b="1" i="1" dirty="0"/>
              <a:t>number of patients in remission in each group was 3</a:t>
            </a:r>
            <a:r>
              <a:rPr lang="en-US" sz="2100" b="1" i="1" dirty="0" smtClean="0"/>
              <a:t> </a:t>
            </a:r>
            <a:r>
              <a:rPr lang="en-US" sz="2100" b="1" i="1" dirty="0"/>
              <a:t>at 3</a:t>
            </a:r>
            <a:r>
              <a:rPr lang="en-US" sz="2100" b="1" i="1" dirty="0" smtClean="0"/>
              <a:t> </a:t>
            </a:r>
            <a:r>
              <a:rPr lang="en-US" sz="2100" b="1" i="1" dirty="0"/>
              <a:t>months and none at 12 months</a:t>
            </a:r>
            <a:r>
              <a:rPr lang="en-US" sz="2100" b="1" i="1" dirty="0" smtClean="0"/>
              <a:t>.</a:t>
            </a:r>
          </a:p>
          <a:p>
            <a:pPr algn="l" rtl="0"/>
            <a:r>
              <a:rPr lang="en-US" sz="2100" b="1" i="1" dirty="0" smtClean="0"/>
              <a:t> </a:t>
            </a:r>
            <a:r>
              <a:rPr lang="en-US" sz="2100" b="1" i="1" dirty="0" err="1">
                <a:solidFill>
                  <a:srgbClr val="FF0000"/>
                </a:solidFill>
              </a:rPr>
              <a:t>Nicotinamide</a:t>
            </a:r>
            <a:r>
              <a:rPr lang="en-US" sz="2100" b="1" i="1" dirty="0">
                <a:solidFill>
                  <a:srgbClr val="FF0000"/>
                </a:solidFill>
              </a:rPr>
              <a:t>-only </a:t>
            </a:r>
            <a:r>
              <a:rPr lang="en-US" sz="2100" b="1" i="1" dirty="0"/>
              <a:t>therapy was subsequently reported to be an ineffective prevention therapy .</a:t>
            </a:r>
          </a:p>
          <a:p>
            <a:endParaRPr lang="fa-IR" dirty="0"/>
          </a:p>
        </p:txBody>
      </p:sp>
    </p:spTree>
    <p:extLst>
      <p:ext uri="{BB962C8B-B14F-4D97-AF65-F5344CB8AC3E}">
        <p14:creationId xmlns:p14="http://schemas.microsoft.com/office/powerpoint/2010/main" val="3710157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3200" b="1" i="1" dirty="0" smtClean="0"/>
              <a:t>DiaPep277</a:t>
            </a:r>
            <a:r>
              <a:rPr lang="en-US" dirty="0"/>
              <a:t> </a:t>
            </a:r>
            <a:endParaRPr lang="fa-IR" dirty="0"/>
          </a:p>
        </p:txBody>
      </p:sp>
      <p:sp>
        <p:nvSpPr>
          <p:cNvPr id="3" name="Content Placeholder 2"/>
          <p:cNvSpPr>
            <a:spLocks noGrp="1"/>
          </p:cNvSpPr>
          <p:nvPr>
            <p:ph idx="1"/>
          </p:nvPr>
        </p:nvSpPr>
        <p:spPr>
          <a:solidFill>
            <a:srgbClr val="FFCC66"/>
          </a:solidFill>
          <a:ln>
            <a:solidFill>
              <a:srgbClr val="FFCC66"/>
            </a:solidFill>
          </a:ln>
        </p:spPr>
        <p:txBody>
          <a:bodyPr>
            <a:normAutofit/>
          </a:bodyPr>
          <a:lstStyle/>
          <a:p>
            <a:pPr algn="l" rtl="0"/>
            <a:r>
              <a:rPr lang="en-US" b="1" i="1" dirty="0" smtClean="0"/>
              <a:t>In     </a:t>
            </a:r>
            <a:r>
              <a:rPr lang="en-US" b="1" i="1" dirty="0"/>
              <a:t>a </a:t>
            </a:r>
            <a:r>
              <a:rPr lang="en-US" b="1" i="1" dirty="0" smtClean="0"/>
              <a:t>    study    of   35    patients     </a:t>
            </a:r>
            <a:r>
              <a:rPr lang="en-US" b="1" i="1" dirty="0"/>
              <a:t>with </a:t>
            </a:r>
            <a:r>
              <a:rPr lang="en-US" b="1" i="1" dirty="0" smtClean="0"/>
              <a:t>   T1DM    </a:t>
            </a:r>
            <a:r>
              <a:rPr lang="en-US" b="1" i="1" dirty="0"/>
              <a:t>and </a:t>
            </a:r>
            <a:r>
              <a:rPr lang="en-US" b="1" i="1" dirty="0" smtClean="0"/>
              <a:t>    basal  </a:t>
            </a:r>
            <a:r>
              <a:rPr lang="en-US" b="1" i="1" dirty="0"/>
              <a:t>C-peptide </a:t>
            </a:r>
            <a:r>
              <a:rPr lang="en-US" b="1" i="1" dirty="0" smtClean="0"/>
              <a:t>&gt;</a:t>
            </a:r>
            <a:r>
              <a:rPr lang="en-US" b="1" i="1" dirty="0"/>
              <a:t>0.1 </a:t>
            </a:r>
            <a:r>
              <a:rPr lang="en-US" b="1" i="1" dirty="0" err="1"/>
              <a:t>nmol</a:t>
            </a:r>
            <a:r>
              <a:rPr lang="en-US" b="1" i="1" dirty="0"/>
              <a:t>/L, DiaPep277, an </a:t>
            </a:r>
            <a:r>
              <a:rPr lang="en-US" b="1" i="1" dirty="0" err="1" smtClean="0">
                <a:solidFill>
                  <a:srgbClr val="FF0000"/>
                </a:solidFill>
              </a:rPr>
              <a:t>immunomodulatory</a:t>
            </a:r>
            <a:r>
              <a:rPr lang="en-US" b="1" i="1" dirty="0" smtClean="0">
                <a:solidFill>
                  <a:srgbClr val="FF0000"/>
                </a:solidFill>
              </a:rPr>
              <a:t> peptide</a:t>
            </a:r>
            <a:r>
              <a:rPr lang="en-US" b="1" i="1" dirty="0" smtClean="0"/>
              <a:t>, </a:t>
            </a:r>
            <a:r>
              <a:rPr lang="en-US" b="1" i="1" dirty="0"/>
              <a:t>or placebo were given at zero, one, and six months</a:t>
            </a:r>
            <a:r>
              <a:rPr lang="en-US" b="1" i="1" dirty="0" smtClean="0"/>
              <a:t>.</a:t>
            </a:r>
          </a:p>
          <a:p>
            <a:pPr algn="l" rtl="0"/>
            <a:endParaRPr lang="en-US" b="1" i="1" dirty="0"/>
          </a:p>
          <a:p>
            <a:pPr algn="l" rtl="0"/>
            <a:endParaRPr lang="en-US" b="1" i="1" dirty="0" smtClean="0"/>
          </a:p>
          <a:p>
            <a:pPr algn="l" rtl="0"/>
            <a:r>
              <a:rPr lang="en-US" b="1" i="1" dirty="0" smtClean="0"/>
              <a:t> </a:t>
            </a:r>
            <a:r>
              <a:rPr lang="en-US" b="1" i="1" dirty="0"/>
              <a:t>At </a:t>
            </a:r>
            <a:r>
              <a:rPr lang="en-US" b="1" i="1" dirty="0">
                <a:solidFill>
                  <a:srgbClr val="FF0000"/>
                </a:solidFill>
              </a:rPr>
              <a:t>10 months</a:t>
            </a:r>
            <a:r>
              <a:rPr lang="en-US" b="1" i="1" dirty="0"/>
              <a:t>, mean </a:t>
            </a:r>
            <a:r>
              <a:rPr lang="en-US" b="1" i="1" dirty="0" smtClean="0"/>
              <a:t> </a:t>
            </a:r>
            <a:r>
              <a:rPr lang="en-US" b="1" i="1" dirty="0"/>
              <a:t>C-peptide </a:t>
            </a:r>
            <a:r>
              <a:rPr lang="en-US" b="1" i="1" dirty="0" smtClean="0"/>
              <a:t> </a:t>
            </a:r>
            <a:r>
              <a:rPr lang="en-US" b="1" i="1" dirty="0"/>
              <a:t>were unchanged in the treatment group, but decreased in the placebo </a:t>
            </a:r>
            <a:r>
              <a:rPr lang="en-US" b="1" i="1" dirty="0" smtClean="0"/>
              <a:t>group.</a:t>
            </a:r>
            <a:endParaRPr lang="en-US" b="1" i="1" dirty="0"/>
          </a:p>
        </p:txBody>
      </p:sp>
    </p:spTree>
    <p:extLst>
      <p:ext uri="{BB962C8B-B14F-4D97-AF65-F5344CB8AC3E}">
        <p14:creationId xmlns:p14="http://schemas.microsoft.com/office/powerpoint/2010/main" val="2374946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3200" b="1" i="1" dirty="0" smtClean="0"/>
              <a:t>Donor </a:t>
            </a:r>
            <a:r>
              <a:rPr lang="en-US" sz="3200" b="1" i="1" dirty="0" err="1"/>
              <a:t>splenocytes</a:t>
            </a:r>
            <a:endParaRPr lang="fa-IR" sz="3200" i="1" dirty="0"/>
          </a:p>
        </p:txBody>
      </p:sp>
      <p:sp>
        <p:nvSpPr>
          <p:cNvPr id="3" name="Content Placeholder 2"/>
          <p:cNvSpPr>
            <a:spLocks noGrp="1"/>
          </p:cNvSpPr>
          <p:nvPr>
            <p:ph idx="1"/>
          </p:nvPr>
        </p:nvSpPr>
        <p:spPr>
          <a:solidFill>
            <a:srgbClr val="FFCC66"/>
          </a:solidFill>
          <a:ln>
            <a:solidFill>
              <a:srgbClr val="FFCC66"/>
            </a:solidFill>
          </a:ln>
        </p:spPr>
        <p:txBody>
          <a:bodyPr>
            <a:normAutofit lnSpcReduction="10000"/>
          </a:bodyPr>
          <a:lstStyle/>
          <a:p>
            <a:pPr algn="l" rtl="0"/>
            <a:r>
              <a:rPr lang="en-US" sz="1600" b="1" dirty="0" smtClean="0"/>
              <a:t>Adult </a:t>
            </a:r>
            <a:r>
              <a:rPr lang="en-US" sz="1600" b="1" dirty="0"/>
              <a:t>NOD mice, characterized by spontaneous autoimmunity that causes diabetes via destruction of pancreatic islets, appear to contain endogenous precursor cells that can give rise to new islets if the underlying autoimmune disease is eliminated </a:t>
            </a:r>
            <a:r>
              <a:rPr lang="en-US" sz="1600" b="1" dirty="0" smtClean="0"/>
              <a:t>.</a:t>
            </a:r>
          </a:p>
          <a:p>
            <a:pPr algn="l" rtl="0"/>
            <a:endParaRPr lang="en-US" sz="1600" b="1" dirty="0" smtClean="0"/>
          </a:p>
          <a:p>
            <a:pPr algn="l" rtl="0"/>
            <a:r>
              <a:rPr lang="en-US" sz="1600" b="1" dirty="0" smtClean="0"/>
              <a:t> </a:t>
            </a:r>
            <a:r>
              <a:rPr lang="en-US" sz="1600" b="1" dirty="0"/>
              <a:t>This was demonstrated in a series of experiments in which injection of </a:t>
            </a:r>
            <a:r>
              <a:rPr lang="en-US" sz="1600" b="1" dirty="0">
                <a:solidFill>
                  <a:srgbClr val="FF0000"/>
                </a:solidFill>
              </a:rPr>
              <a:t>live donor </a:t>
            </a:r>
            <a:r>
              <a:rPr lang="en-US" sz="1600" b="1" dirty="0" err="1">
                <a:solidFill>
                  <a:srgbClr val="FF0000"/>
                </a:solidFill>
              </a:rPr>
              <a:t>splenocytes</a:t>
            </a:r>
            <a:r>
              <a:rPr lang="en-US" sz="1600" b="1" dirty="0"/>
              <a:t> with Freund's adjuvant into NOD mice eliminated autoimmunity and resulted in the reappearance of pancreatic beta cells, endogenous insulin secretion, and </a:t>
            </a:r>
            <a:r>
              <a:rPr lang="en-US" sz="1600" b="1" dirty="0" err="1"/>
              <a:t>normoglycemia</a:t>
            </a:r>
            <a:r>
              <a:rPr lang="en-US" sz="1600" b="1" dirty="0"/>
              <a:t> </a:t>
            </a:r>
            <a:r>
              <a:rPr lang="en-US" sz="1600" b="1" dirty="0" smtClean="0"/>
              <a:t>. </a:t>
            </a:r>
          </a:p>
          <a:p>
            <a:pPr algn="l" rtl="0"/>
            <a:endParaRPr lang="en-US" sz="1600" b="1" dirty="0" smtClean="0"/>
          </a:p>
          <a:p>
            <a:pPr algn="l" rtl="0"/>
            <a:r>
              <a:rPr lang="en-US" sz="1600" b="1" dirty="0" smtClean="0"/>
              <a:t>In </a:t>
            </a:r>
            <a:r>
              <a:rPr lang="en-US" sz="1600" b="1" dirty="0"/>
              <a:t>contrast, a second study in mice reported that preexisting beta cells rather than endogenous precursor cells are the major source of new beta cells during adult life and after </a:t>
            </a:r>
            <a:r>
              <a:rPr lang="en-US" sz="1600" b="1" dirty="0" err="1"/>
              <a:t>pancreatectomy</a:t>
            </a:r>
            <a:r>
              <a:rPr lang="en-US" sz="1600" b="1" dirty="0"/>
              <a:t> </a:t>
            </a:r>
            <a:r>
              <a:rPr lang="en-US" sz="1600" b="1" dirty="0" smtClean="0"/>
              <a:t>.</a:t>
            </a:r>
            <a:endParaRPr lang="en-US" sz="1600" b="1" dirty="0"/>
          </a:p>
          <a:p>
            <a:pPr algn="l"/>
            <a:endParaRPr lang="fa-IR" sz="1600" b="1" dirty="0"/>
          </a:p>
        </p:txBody>
      </p:sp>
    </p:spTree>
    <p:extLst>
      <p:ext uri="{BB962C8B-B14F-4D97-AF65-F5344CB8AC3E}">
        <p14:creationId xmlns:p14="http://schemas.microsoft.com/office/powerpoint/2010/main" val="2543720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73206"/>
            <a:ext cx="8761413" cy="984597"/>
          </a:xfrm>
          <a:solidFill>
            <a:srgbClr val="FF9933"/>
          </a:solidFill>
        </p:spPr>
        <p:txBody>
          <a:bodyPr/>
          <a:lstStyle/>
          <a:p>
            <a:pPr algn="ctr"/>
            <a:r>
              <a:rPr lang="en-US" sz="3200" b="1" dirty="0"/>
              <a:t>Antiinflammatory</a:t>
            </a:r>
            <a:r>
              <a:rPr lang="en-US" sz="3200" dirty="0"/>
              <a:t/>
            </a:r>
            <a:br>
              <a:rPr lang="en-US" sz="3200" dirty="0"/>
            </a:br>
            <a:endParaRPr lang="fa-IR" sz="3200" dirty="0"/>
          </a:p>
        </p:txBody>
      </p:sp>
      <p:sp>
        <p:nvSpPr>
          <p:cNvPr id="3" name="Content Placeholder 2"/>
          <p:cNvSpPr>
            <a:spLocks noGrp="1"/>
          </p:cNvSpPr>
          <p:nvPr>
            <p:ph idx="1"/>
          </p:nvPr>
        </p:nvSpPr>
        <p:spPr>
          <a:solidFill>
            <a:srgbClr val="FFCC66"/>
          </a:solidFill>
          <a:ln>
            <a:solidFill>
              <a:srgbClr val="FFCC66"/>
            </a:solidFill>
          </a:ln>
        </p:spPr>
        <p:txBody>
          <a:bodyPr>
            <a:normAutofit/>
          </a:bodyPr>
          <a:lstStyle/>
          <a:p>
            <a:pPr marL="0" indent="0" algn="l" rtl="0">
              <a:buNone/>
            </a:pPr>
            <a:r>
              <a:rPr lang="en-US" b="1" dirty="0" smtClean="0"/>
              <a:t>       TNF-alpha </a:t>
            </a:r>
            <a:r>
              <a:rPr lang="en-US" b="1" dirty="0"/>
              <a:t>inhibitors</a:t>
            </a:r>
            <a:r>
              <a:rPr lang="en-US" dirty="0"/>
              <a:t> </a:t>
            </a:r>
          </a:p>
          <a:p>
            <a:pPr algn="l" rtl="0"/>
            <a:r>
              <a:rPr lang="en-US" b="1" i="1" u="sng" dirty="0" err="1" smtClean="0">
                <a:solidFill>
                  <a:srgbClr val="FF0000"/>
                </a:solidFill>
              </a:rPr>
              <a:t>Etanercept</a:t>
            </a:r>
            <a:r>
              <a:rPr lang="en-US" b="1" i="1" u="sng" dirty="0" smtClean="0"/>
              <a:t> </a:t>
            </a:r>
            <a:r>
              <a:rPr lang="en-US" b="1" i="1" dirty="0"/>
              <a:t> is a recombinant </a:t>
            </a:r>
            <a:r>
              <a:rPr lang="en-US" b="1" i="1" dirty="0" err="1"/>
              <a:t>TNFa</a:t>
            </a:r>
            <a:r>
              <a:rPr lang="en-US" b="1" i="1" dirty="0"/>
              <a:t> receptor that binds </a:t>
            </a:r>
            <a:r>
              <a:rPr lang="en-US" b="1" i="1" dirty="0" err="1"/>
              <a:t>TNFa</a:t>
            </a:r>
            <a:r>
              <a:rPr lang="en-US" b="1" i="1" dirty="0"/>
              <a:t> and blocks its biologic activity</a:t>
            </a:r>
            <a:r>
              <a:rPr lang="en-US" b="1" i="1" dirty="0" smtClean="0"/>
              <a:t>.</a:t>
            </a:r>
          </a:p>
          <a:p>
            <a:pPr algn="l" rtl="0"/>
            <a:endParaRPr lang="en-US" b="1" i="1" dirty="0" smtClean="0"/>
          </a:p>
          <a:p>
            <a:pPr algn="l" rtl="0"/>
            <a:r>
              <a:rPr lang="en-US" b="1" i="1" dirty="0" smtClean="0"/>
              <a:t> </a:t>
            </a:r>
            <a:r>
              <a:rPr lang="en-US" b="1" i="1" dirty="0"/>
              <a:t>In a 24-week trial of </a:t>
            </a:r>
            <a:r>
              <a:rPr lang="en-US" b="1" i="1" dirty="0" err="1"/>
              <a:t>etanercept</a:t>
            </a:r>
            <a:r>
              <a:rPr lang="en-US" b="1" i="1" dirty="0"/>
              <a:t> versus placebo in 18 patients with newly </a:t>
            </a:r>
            <a:r>
              <a:rPr lang="en-US" b="1" i="1" dirty="0" smtClean="0"/>
              <a:t>diagnosed T1 DM, </a:t>
            </a:r>
            <a:r>
              <a:rPr lang="en-US" b="1" i="1" dirty="0"/>
              <a:t>patients assigned to </a:t>
            </a:r>
            <a:r>
              <a:rPr lang="en-US" b="1" i="1" dirty="0" err="1"/>
              <a:t>etanercept</a:t>
            </a:r>
            <a:r>
              <a:rPr lang="en-US" b="1" i="1" dirty="0"/>
              <a:t> had lower A1C values </a:t>
            </a:r>
            <a:r>
              <a:rPr lang="en-US" b="1" i="1" dirty="0" smtClean="0"/>
              <a:t>and </a:t>
            </a:r>
            <a:r>
              <a:rPr lang="en-US" b="1" i="1" dirty="0"/>
              <a:t>greater increases in C-peptide AUC </a:t>
            </a:r>
            <a:r>
              <a:rPr lang="en-US" b="1" i="1" dirty="0" smtClean="0"/>
              <a:t>.</a:t>
            </a:r>
          </a:p>
          <a:p>
            <a:pPr algn="l" rtl="0"/>
            <a:endParaRPr lang="en-US" b="1" i="1" dirty="0" smtClean="0"/>
          </a:p>
          <a:p>
            <a:pPr algn="l" rtl="0"/>
            <a:r>
              <a:rPr lang="en-US" b="1" i="1" dirty="0" smtClean="0"/>
              <a:t> </a:t>
            </a:r>
            <a:r>
              <a:rPr lang="en-US" b="1" i="1" dirty="0"/>
              <a:t>Larger trials are required to assess the benefits and risks of </a:t>
            </a:r>
            <a:r>
              <a:rPr lang="en-US" b="1" i="1" dirty="0" err="1"/>
              <a:t>etanercept</a:t>
            </a:r>
            <a:r>
              <a:rPr lang="en-US" b="1" i="1" dirty="0"/>
              <a:t> </a:t>
            </a:r>
            <a:r>
              <a:rPr lang="en-US" b="1" i="1" dirty="0" smtClean="0"/>
              <a:t>.</a:t>
            </a:r>
            <a:endParaRPr lang="en-US" b="1" i="1" dirty="0"/>
          </a:p>
          <a:p>
            <a:pPr algn="l"/>
            <a:endParaRPr lang="fa-IR" b="1" i="1" dirty="0"/>
          </a:p>
        </p:txBody>
      </p:sp>
    </p:spTree>
    <p:extLst>
      <p:ext uri="{BB962C8B-B14F-4D97-AF65-F5344CB8AC3E}">
        <p14:creationId xmlns:p14="http://schemas.microsoft.com/office/powerpoint/2010/main" val="2515414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smtClean="0">
                <a:solidFill>
                  <a:srgbClr val="7030A0"/>
                </a:solidFill>
              </a:rPr>
              <a:t>                                    </a:t>
            </a:r>
            <a:r>
              <a:rPr lang="en-US" sz="2800" b="1" i="1">
                <a:solidFill>
                  <a:srgbClr val="7030A0"/>
                </a:solidFill>
              </a:rPr>
              <a:t>E</a:t>
            </a:r>
            <a:r>
              <a:rPr lang="en-US" sz="2800" b="1" i="1" smtClean="0">
                <a:solidFill>
                  <a:srgbClr val="7030A0"/>
                </a:solidFill>
              </a:rPr>
              <a:t>tiology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2000" b="1" dirty="0" smtClean="0">
                <a:solidFill>
                  <a:srgbClr val="FF0000"/>
                </a:solidFill>
              </a:rPr>
              <a:t> </a:t>
            </a:r>
            <a:r>
              <a:rPr lang="en-US" sz="2000" b="1" dirty="0">
                <a:solidFill>
                  <a:srgbClr val="FF0000"/>
                </a:solidFill>
              </a:rPr>
              <a:t>CCR5 association </a:t>
            </a:r>
            <a:r>
              <a:rPr lang="en-US" sz="2000" b="1" dirty="0" smtClean="0"/>
              <a:t>(homozygous): twofold </a:t>
            </a:r>
            <a:r>
              <a:rPr lang="en-US" sz="2000" b="1" dirty="0"/>
              <a:t>decrease in risk of type 1 </a:t>
            </a:r>
            <a:endParaRPr lang="en-US" sz="2000" b="1" dirty="0" smtClean="0"/>
          </a:p>
          <a:p>
            <a:pPr marL="0" indent="0" algn="l" rtl="0">
              <a:buNone/>
            </a:pPr>
            <a:r>
              <a:rPr lang="en-US" sz="2000" b="1" dirty="0"/>
              <a:t> </a:t>
            </a:r>
            <a:r>
              <a:rPr lang="en-US" sz="2000" b="1" dirty="0" smtClean="0"/>
              <a:t>    diabetes</a:t>
            </a:r>
            <a:r>
              <a:rPr lang="en-US" sz="2000" b="1" dirty="0"/>
              <a:t>. </a:t>
            </a:r>
          </a:p>
        </p:txBody>
      </p:sp>
    </p:spTree>
    <p:extLst>
      <p:ext uri="{BB962C8B-B14F-4D97-AF65-F5344CB8AC3E}">
        <p14:creationId xmlns:p14="http://schemas.microsoft.com/office/powerpoint/2010/main" val="3067695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73206"/>
            <a:ext cx="8761413" cy="984597"/>
          </a:xfrm>
          <a:solidFill>
            <a:srgbClr val="FF9933"/>
          </a:solidFill>
        </p:spPr>
        <p:txBody>
          <a:bodyPr/>
          <a:lstStyle/>
          <a:p>
            <a:pPr algn="ctr"/>
            <a:r>
              <a:rPr lang="en-US" sz="3200" b="1" dirty="0"/>
              <a:t>Antiinflammatory</a:t>
            </a:r>
            <a:r>
              <a:rPr lang="en-US" sz="3200" dirty="0"/>
              <a:t/>
            </a:r>
            <a:br>
              <a:rPr lang="en-US" sz="3200" dirty="0"/>
            </a:br>
            <a:endParaRPr lang="fa-IR" sz="3200" dirty="0"/>
          </a:p>
        </p:txBody>
      </p:sp>
      <p:sp>
        <p:nvSpPr>
          <p:cNvPr id="3" name="Content Placeholder 2"/>
          <p:cNvSpPr>
            <a:spLocks noGrp="1"/>
          </p:cNvSpPr>
          <p:nvPr>
            <p:ph idx="1"/>
          </p:nvPr>
        </p:nvSpPr>
        <p:spPr>
          <a:xfrm>
            <a:off x="1154954" y="2603500"/>
            <a:ext cx="8825659" cy="3701766"/>
          </a:xfrm>
          <a:solidFill>
            <a:srgbClr val="FFCC66"/>
          </a:solidFill>
          <a:ln>
            <a:solidFill>
              <a:srgbClr val="FFCC66"/>
            </a:solidFill>
          </a:ln>
        </p:spPr>
        <p:txBody>
          <a:bodyPr>
            <a:normAutofit fontScale="70000" lnSpcReduction="20000"/>
          </a:bodyPr>
          <a:lstStyle/>
          <a:p>
            <a:pPr marL="0" indent="0" algn="l" rtl="0">
              <a:buNone/>
            </a:pPr>
            <a:r>
              <a:rPr lang="en-US" sz="2300" b="1" i="1" dirty="0" smtClean="0">
                <a:solidFill>
                  <a:srgbClr val="FF0000"/>
                </a:solidFill>
              </a:rPr>
              <a:t>       Interferon </a:t>
            </a:r>
            <a:r>
              <a:rPr lang="en-US" sz="2300" b="1" i="1" dirty="0" err="1">
                <a:solidFill>
                  <a:srgbClr val="FF0000"/>
                </a:solidFill>
              </a:rPr>
              <a:t>alfa</a:t>
            </a:r>
            <a:r>
              <a:rPr lang="en-US" sz="2300" b="1" i="1" dirty="0"/>
              <a:t> </a:t>
            </a:r>
            <a:endParaRPr lang="en-US" sz="2300" b="1" i="1" dirty="0" smtClean="0"/>
          </a:p>
          <a:p>
            <a:pPr algn="l" rtl="0"/>
            <a:endParaRPr lang="en-US" sz="2300" b="1" i="1" dirty="0"/>
          </a:p>
          <a:p>
            <a:pPr algn="l" rtl="0"/>
            <a:r>
              <a:rPr lang="en-US" sz="2300" b="1" i="1" dirty="0"/>
              <a:t> </a:t>
            </a:r>
            <a:r>
              <a:rPr lang="en-US" sz="2300" b="1" i="1" dirty="0" err="1"/>
              <a:t>Interferons</a:t>
            </a:r>
            <a:r>
              <a:rPr lang="en-US" sz="2300" b="1" i="1" dirty="0"/>
              <a:t> are multifunctional, </a:t>
            </a:r>
            <a:r>
              <a:rPr lang="en-US" sz="2300" b="1" i="1" dirty="0" err="1"/>
              <a:t>immunomodulatory</a:t>
            </a:r>
            <a:r>
              <a:rPr lang="en-US" sz="2300" b="1" i="1" dirty="0"/>
              <a:t> cytokines that may have effects upon the cytokine </a:t>
            </a:r>
            <a:r>
              <a:rPr lang="en-US" sz="2300" b="1" i="1" dirty="0" smtClean="0"/>
              <a:t>cascade. </a:t>
            </a:r>
          </a:p>
          <a:p>
            <a:pPr algn="l" rtl="0"/>
            <a:endParaRPr lang="en-US" sz="2300" b="1" i="1" dirty="0" smtClean="0"/>
          </a:p>
          <a:p>
            <a:pPr algn="l" rtl="0"/>
            <a:endParaRPr lang="en-US" sz="2300" b="1" i="1" dirty="0"/>
          </a:p>
          <a:p>
            <a:pPr algn="l" rtl="0"/>
            <a:r>
              <a:rPr lang="en-US" sz="2300" b="1" i="1" dirty="0" smtClean="0"/>
              <a:t>In   a   12-month   </a:t>
            </a:r>
            <a:r>
              <a:rPr lang="en-US" sz="2300" b="1" i="1" dirty="0"/>
              <a:t>trial of oral human recombinant interferon alfa-2a (IF-a) versus placebo in 128 patients with newly diagnosed </a:t>
            </a:r>
            <a:r>
              <a:rPr lang="en-US" sz="2300" b="1" i="1" dirty="0" smtClean="0"/>
              <a:t> DM, </a:t>
            </a:r>
            <a:r>
              <a:rPr lang="en-US" sz="2300" b="1" i="1" dirty="0"/>
              <a:t>patients randomly assigned to IF-a (5000 units daily) had a smaller percentage loss of mixed-meal stimulated </a:t>
            </a:r>
            <a:r>
              <a:rPr lang="en-US" sz="2300" b="1" i="1" dirty="0" smtClean="0"/>
              <a:t>C-peptide.</a:t>
            </a:r>
          </a:p>
          <a:p>
            <a:pPr algn="l" rtl="0"/>
            <a:endParaRPr lang="en-US" sz="2300" b="1" i="1" dirty="0"/>
          </a:p>
          <a:p>
            <a:pPr algn="l" rtl="0"/>
            <a:endParaRPr lang="en-US" sz="2300" b="1" i="1" dirty="0" smtClean="0"/>
          </a:p>
          <a:p>
            <a:pPr algn="l" rtl="0"/>
            <a:r>
              <a:rPr lang="en-US" sz="2300" b="1" i="1" dirty="0"/>
              <a:t>T</a:t>
            </a:r>
            <a:r>
              <a:rPr lang="en-US" sz="2300" b="1" i="1" dirty="0" smtClean="0"/>
              <a:t>here </a:t>
            </a:r>
            <a:r>
              <a:rPr lang="en-US" sz="2300" b="1" i="1" dirty="0"/>
              <a:t>were no differences in A1C or insulin requirements</a:t>
            </a:r>
            <a:r>
              <a:rPr lang="en-US" sz="2100" b="1" i="1" dirty="0"/>
              <a:t>.</a:t>
            </a:r>
          </a:p>
          <a:p>
            <a:pPr marL="0" indent="0" algn="l" rtl="0">
              <a:buNone/>
            </a:pPr>
            <a:endParaRPr lang="en-US" sz="2100" dirty="0"/>
          </a:p>
          <a:p>
            <a:pPr algn="l"/>
            <a:endParaRPr lang="fa-IR" dirty="0"/>
          </a:p>
        </p:txBody>
      </p:sp>
    </p:spTree>
    <p:extLst>
      <p:ext uri="{BB962C8B-B14F-4D97-AF65-F5344CB8AC3E}">
        <p14:creationId xmlns:p14="http://schemas.microsoft.com/office/powerpoint/2010/main" val="620925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2400" b="1" i="1" dirty="0" smtClean="0"/>
              <a:t>Nicotinamide</a:t>
            </a:r>
            <a:endParaRPr lang="fa-IR" sz="2400" i="1" dirty="0"/>
          </a:p>
        </p:txBody>
      </p:sp>
      <p:sp>
        <p:nvSpPr>
          <p:cNvPr id="3" name="Content Placeholder 2"/>
          <p:cNvSpPr>
            <a:spLocks noGrp="1"/>
          </p:cNvSpPr>
          <p:nvPr>
            <p:ph idx="1"/>
          </p:nvPr>
        </p:nvSpPr>
        <p:spPr>
          <a:xfrm>
            <a:off x="1154954" y="2197291"/>
            <a:ext cx="8825659" cy="4660710"/>
          </a:xfrm>
          <a:solidFill>
            <a:srgbClr val="FFCC66"/>
          </a:solidFill>
          <a:ln>
            <a:solidFill>
              <a:srgbClr val="FFCC66"/>
            </a:solidFill>
          </a:ln>
        </p:spPr>
        <p:txBody>
          <a:bodyPr>
            <a:noAutofit/>
          </a:bodyPr>
          <a:lstStyle/>
          <a:p>
            <a:pPr algn="l" rtl="0"/>
            <a:r>
              <a:rPr lang="en-US" sz="1600" b="1" i="1" dirty="0"/>
              <a:t> In animals, </a:t>
            </a:r>
            <a:r>
              <a:rPr lang="en-US" sz="1600" b="1" i="1" u="sng" dirty="0" err="1" smtClean="0">
                <a:solidFill>
                  <a:srgbClr val="FF0000"/>
                </a:solidFill>
              </a:rPr>
              <a:t>nicotinamide</a:t>
            </a:r>
            <a:r>
              <a:rPr lang="en-US" sz="1600" b="1" i="1" u="sng" dirty="0" smtClean="0"/>
              <a:t> </a:t>
            </a:r>
            <a:r>
              <a:rPr lang="en-US" sz="1600" b="1" i="1" dirty="0"/>
              <a:t> has been found to protect beta cells from chemical or autoimmune </a:t>
            </a:r>
            <a:r>
              <a:rPr lang="en-US" sz="1600" b="1" i="1" dirty="0" smtClean="0"/>
              <a:t>injury.</a:t>
            </a:r>
          </a:p>
          <a:p>
            <a:pPr algn="l" rtl="0"/>
            <a:endParaRPr lang="en-US" sz="1600" b="1" i="1" dirty="0" smtClean="0"/>
          </a:p>
          <a:p>
            <a:pPr algn="l" rtl="0"/>
            <a:r>
              <a:rPr lang="en-US" sz="1600" b="1" i="1" dirty="0" smtClean="0"/>
              <a:t> </a:t>
            </a:r>
            <a:r>
              <a:rPr lang="en-US" sz="1600" b="1" i="1" dirty="0"/>
              <a:t>It is thought to act as a </a:t>
            </a:r>
            <a:r>
              <a:rPr lang="en-US" sz="1600" b="1" i="1" dirty="0">
                <a:solidFill>
                  <a:srgbClr val="FF0000"/>
                </a:solidFill>
              </a:rPr>
              <a:t>free radical scavenger </a:t>
            </a:r>
            <a:r>
              <a:rPr lang="en-US" sz="1600" b="1" i="1" dirty="0"/>
              <a:t>or by replenishing </a:t>
            </a:r>
            <a:r>
              <a:rPr lang="en-US" sz="1600" b="1" i="1" dirty="0" err="1"/>
              <a:t>nicotinamide</a:t>
            </a:r>
            <a:r>
              <a:rPr lang="en-US" sz="1600" b="1" i="1" dirty="0"/>
              <a:t> adenine dinucleotide, an essential coenzyme, within damaged </a:t>
            </a:r>
            <a:r>
              <a:rPr lang="en-US" sz="1600" b="1" i="1" dirty="0" smtClean="0"/>
              <a:t>cells.</a:t>
            </a:r>
          </a:p>
          <a:p>
            <a:pPr algn="l" rtl="0"/>
            <a:endParaRPr lang="en-US" sz="1600" b="1" i="1" dirty="0" smtClean="0"/>
          </a:p>
          <a:p>
            <a:pPr algn="l" rtl="0"/>
            <a:r>
              <a:rPr lang="en-US" sz="1600" b="1" i="1" dirty="0"/>
              <a:t>P</a:t>
            </a:r>
            <a:r>
              <a:rPr lang="en-US" sz="1600" b="1" i="1" dirty="0" smtClean="0"/>
              <a:t>romoting </a:t>
            </a:r>
            <a:r>
              <a:rPr lang="en-US" sz="1600" b="1" i="1" dirty="0">
                <a:solidFill>
                  <a:srgbClr val="FF0000"/>
                </a:solidFill>
              </a:rPr>
              <a:t>DNA repair </a:t>
            </a:r>
            <a:r>
              <a:rPr lang="en-US" sz="1600" b="1" i="1" dirty="0"/>
              <a:t>and limiting DNA damage</a:t>
            </a:r>
            <a:r>
              <a:rPr lang="en-US" sz="1600" b="1" i="1" dirty="0" smtClean="0"/>
              <a:t>.</a:t>
            </a:r>
          </a:p>
          <a:p>
            <a:pPr algn="l" rtl="0"/>
            <a:endParaRPr lang="en-US" sz="1600" b="1" i="1" dirty="0"/>
          </a:p>
          <a:p>
            <a:pPr algn="l" rtl="0"/>
            <a:r>
              <a:rPr lang="en-US" sz="1600" b="1" i="1" dirty="0"/>
              <a:t>Initial reports suggested clinical benefit </a:t>
            </a:r>
            <a:r>
              <a:rPr lang="en-US" sz="1600" b="1" i="1" dirty="0" smtClean="0"/>
              <a:t>.</a:t>
            </a:r>
          </a:p>
          <a:p>
            <a:pPr algn="l" rtl="0"/>
            <a:endParaRPr lang="en-US" sz="1600" b="1" i="1" dirty="0"/>
          </a:p>
          <a:p>
            <a:pPr algn="l" rtl="0"/>
            <a:r>
              <a:rPr lang="en-US" sz="1600" b="1" i="1" dirty="0" smtClean="0"/>
              <a:t> </a:t>
            </a:r>
            <a:r>
              <a:rPr lang="en-US" sz="1600" b="1" i="1" dirty="0"/>
              <a:t>A </a:t>
            </a:r>
            <a:r>
              <a:rPr lang="en-US" sz="1600" b="1" i="1" dirty="0" smtClean="0"/>
              <a:t>   1996    meta-analysis   of   10 </a:t>
            </a:r>
            <a:r>
              <a:rPr lang="en-US" sz="1600" b="1" i="1" dirty="0"/>
              <a:t>randomized trials of </a:t>
            </a:r>
            <a:r>
              <a:rPr lang="en-US" sz="1600" b="1" i="1" u="sng" dirty="0" err="1">
                <a:hlinkClick r:id="rId2"/>
              </a:rPr>
              <a:t>nicotinamide</a:t>
            </a:r>
            <a:r>
              <a:rPr lang="en-US" sz="1600" b="1" i="1" dirty="0"/>
              <a:t> in a total of 211 patients </a:t>
            </a:r>
            <a:r>
              <a:rPr lang="en-US" sz="1600" b="1" i="1" dirty="0" smtClean="0"/>
              <a:t> with </a:t>
            </a:r>
            <a:r>
              <a:rPr lang="en-US" sz="1600" b="1" i="1" dirty="0"/>
              <a:t>newly diagnosed </a:t>
            </a:r>
            <a:r>
              <a:rPr lang="en-US" sz="1600" b="1" i="1" dirty="0" smtClean="0"/>
              <a:t> </a:t>
            </a:r>
            <a:r>
              <a:rPr lang="en-US" sz="1600" b="1" i="1" dirty="0"/>
              <a:t>diabetes found that endogenous insulin production </a:t>
            </a:r>
            <a:r>
              <a:rPr lang="en-US" sz="1600" b="1" i="1" dirty="0" smtClean="0"/>
              <a:t>was   prolonged    with    </a:t>
            </a:r>
            <a:r>
              <a:rPr lang="en-US" sz="1600" b="1" i="1" dirty="0" err="1" smtClean="0"/>
              <a:t>nicotinamide</a:t>
            </a:r>
            <a:r>
              <a:rPr lang="en-US" sz="1600" b="1" i="1" dirty="0" smtClean="0"/>
              <a:t>   </a:t>
            </a:r>
            <a:r>
              <a:rPr lang="en-US" sz="1600" b="1" i="1" dirty="0"/>
              <a:t>administration</a:t>
            </a:r>
            <a:r>
              <a:rPr lang="en-US" sz="1600" b="1" i="1" dirty="0" smtClean="0"/>
              <a:t>,   although  </a:t>
            </a:r>
            <a:r>
              <a:rPr lang="en-US" sz="1600" b="1" i="1" dirty="0">
                <a:solidFill>
                  <a:srgbClr val="FF0000"/>
                </a:solidFill>
              </a:rPr>
              <a:t>no patient </a:t>
            </a:r>
            <a:r>
              <a:rPr lang="en-US" sz="1600" b="1" i="1" dirty="0"/>
              <a:t>had a </a:t>
            </a:r>
            <a:r>
              <a:rPr lang="en-US" sz="1600" b="1" i="1" dirty="0">
                <a:solidFill>
                  <a:srgbClr val="FF0000"/>
                </a:solidFill>
              </a:rPr>
              <a:t>remission</a:t>
            </a:r>
            <a:r>
              <a:rPr lang="en-US" sz="1600" b="1" i="1" dirty="0"/>
              <a:t> </a:t>
            </a:r>
            <a:r>
              <a:rPr lang="en-US" sz="1600" b="1" i="1" dirty="0" smtClean="0"/>
              <a:t>.</a:t>
            </a:r>
            <a:endParaRPr lang="en-US" sz="1600" b="1" i="1" dirty="0"/>
          </a:p>
        </p:txBody>
      </p:sp>
    </p:spTree>
    <p:extLst>
      <p:ext uri="{BB962C8B-B14F-4D97-AF65-F5344CB8AC3E}">
        <p14:creationId xmlns:p14="http://schemas.microsoft.com/office/powerpoint/2010/main" val="2680434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i="1" dirty="0" smtClean="0"/>
              <a:t>                        </a:t>
            </a:r>
            <a:r>
              <a:rPr lang="en-US" sz="2800" b="1" i="1" dirty="0" err="1" smtClean="0"/>
              <a:t>Nicotinamide</a:t>
            </a:r>
            <a:endParaRPr lang="fa-IR" sz="2800" dirty="0"/>
          </a:p>
        </p:txBody>
      </p:sp>
      <p:sp>
        <p:nvSpPr>
          <p:cNvPr id="3" name="Content Placeholder 2"/>
          <p:cNvSpPr>
            <a:spLocks noGrp="1"/>
          </p:cNvSpPr>
          <p:nvPr>
            <p:ph idx="1"/>
          </p:nvPr>
        </p:nvSpPr>
        <p:spPr>
          <a:solidFill>
            <a:srgbClr val="FFCC66"/>
          </a:solidFill>
          <a:ln>
            <a:solidFill>
              <a:srgbClr val="FFCC66"/>
            </a:solidFill>
          </a:ln>
        </p:spPr>
        <p:txBody>
          <a:bodyPr>
            <a:normAutofit lnSpcReduction="10000"/>
          </a:bodyPr>
          <a:lstStyle/>
          <a:p>
            <a:pPr algn="l" rtl="0"/>
            <a:r>
              <a:rPr lang="en-US" b="1" i="1" dirty="0" err="1" smtClean="0">
                <a:solidFill>
                  <a:srgbClr val="FF0000"/>
                </a:solidFill>
              </a:rPr>
              <a:t>N</a:t>
            </a:r>
            <a:r>
              <a:rPr lang="en-US" b="1" i="1" u="sng" dirty="0" err="1" smtClean="0">
                <a:solidFill>
                  <a:srgbClr val="FF0000"/>
                </a:solidFill>
              </a:rPr>
              <a:t>icotinamide</a:t>
            </a:r>
            <a:r>
              <a:rPr lang="en-US" b="1" i="1" u="sng" dirty="0" smtClean="0"/>
              <a:t> </a:t>
            </a:r>
            <a:r>
              <a:rPr lang="en-US" b="1" i="1" dirty="0"/>
              <a:t> was </a:t>
            </a:r>
            <a:r>
              <a:rPr lang="en-US" b="1" i="1" dirty="0">
                <a:solidFill>
                  <a:srgbClr val="FF0000"/>
                </a:solidFill>
              </a:rPr>
              <a:t>ineffective</a:t>
            </a:r>
            <a:r>
              <a:rPr lang="en-US" b="1" i="1" dirty="0"/>
              <a:t> in a large prevention trial. </a:t>
            </a:r>
            <a:endParaRPr lang="en-US" b="1" i="1" dirty="0" smtClean="0"/>
          </a:p>
          <a:p>
            <a:pPr algn="l" rtl="0"/>
            <a:endParaRPr lang="en-US" b="1" i="1" dirty="0"/>
          </a:p>
          <a:p>
            <a:pPr algn="l" rtl="0"/>
            <a:r>
              <a:rPr lang="en-US" b="1" i="1" dirty="0" smtClean="0"/>
              <a:t>The </a:t>
            </a:r>
            <a:r>
              <a:rPr lang="en-US" b="1" i="1" dirty="0"/>
              <a:t>Nicotinamide Diabetes Intervention Trial (ENDIT) studied 552 individuals ages 3 to 40 years with a first-degree relative with type 1 diabetes, positive islet-cell antibodies (≥20 Juvenile Diabetes Federation units), and </a:t>
            </a:r>
            <a:r>
              <a:rPr lang="en-US" b="1" i="1" dirty="0" err="1"/>
              <a:t>nondiabetic</a:t>
            </a:r>
            <a:r>
              <a:rPr lang="en-US" b="1" i="1" dirty="0"/>
              <a:t> glucose tolerance </a:t>
            </a:r>
            <a:r>
              <a:rPr lang="en-US" b="1" i="1" dirty="0" smtClean="0"/>
              <a:t>test.</a:t>
            </a:r>
          </a:p>
          <a:p>
            <a:pPr algn="l" rtl="0"/>
            <a:endParaRPr lang="en-US" b="1" i="1" dirty="0" smtClean="0"/>
          </a:p>
          <a:p>
            <a:pPr algn="l" rtl="0"/>
            <a:r>
              <a:rPr lang="en-US" b="1" i="1" dirty="0" err="1"/>
              <a:t>N</a:t>
            </a:r>
            <a:r>
              <a:rPr lang="en-US" b="1" i="1" dirty="0" err="1" smtClean="0"/>
              <a:t>icotinamide</a:t>
            </a:r>
            <a:r>
              <a:rPr lang="en-US" b="1" i="1" dirty="0" smtClean="0"/>
              <a:t> </a:t>
            </a:r>
            <a:r>
              <a:rPr lang="en-US" b="1" i="1" dirty="0">
                <a:solidFill>
                  <a:srgbClr val="FF0000"/>
                </a:solidFill>
              </a:rPr>
              <a:t>(1.2 g/m2 per day) </a:t>
            </a:r>
            <a:r>
              <a:rPr lang="en-US" b="1" i="1" dirty="0"/>
              <a:t>or </a:t>
            </a:r>
            <a:r>
              <a:rPr lang="en-US" b="1" i="1" dirty="0" smtClean="0"/>
              <a:t>placebo.</a:t>
            </a:r>
          </a:p>
          <a:p>
            <a:pPr algn="l" rtl="0"/>
            <a:endParaRPr lang="en-US" b="1" i="1" dirty="0"/>
          </a:p>
          <a:p>
            <a:pPr algn="l" rtl="0"/>
            <a:r>
              <a:rPr lang="en-US" b="1" i="1" dirty="0" smtClean="0"/>
              <a:t>The </a:t>
            </a:r>
            <a:r>
              <a:rPr lang="en-US" b="1" i="1" dirty="0"/>
              <a:t>risk of developing </a:t>
            </a:r>
            <a:r>
              <a:rPr lang="en-US" b="1" i="1" dirty="0" smtClean="0"/>
              <a:t>DM  </a:t>
            </a:r>
            <a:r>
              <a:rPr lang="en-US" b="1" i="1" dirty="0"/>
              <a:t>was similar in the two </a:t>
            </a:r>
            <a:r>
              <a:rPr lang="en-US" b="1" i="1" dirty="0" smtClean="0"/>
              <a:t>groups.</a:t>
            </a:r>
            <a:endParaRPr lang="fa-IR" b="1" i="1" dirty="0"/>
          </a:p>
        </p:txBody>
      </p:sp>
    </p:spTree>
    <p:extLst>
      <p:ext uri="{BB962C8B-B14F-4D97-AF65-F5344CB8AC3E}">
        <p14:creationId xmlns:p14="http://schemas.microsoft.com/office/powerpoint/2010/main" val="2591560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2800" b="1" i="1" dirty="0" smtClean="0"/>
              <a:t>Vitamin </a:t>
            </a:r>
            <a:r>
              <a:rPr lang="en-US" sz="2800" b="1" i="1" dirty="0"/>
              <a:t>D supplements</a:t>
            </a:r>
            <a:endParaRPr lang="fa-IR" sz="2800" i="1" dirty="0"/>
          </a:p>
        </p:txBody>
      </p:sp>
      <p:sp>
        <p:nvSpPr>
          <p:cNvPr id="3" name="Content Placeholder 2"/>
          <p:cNvSpPr>
            <a:spLocks noGrp="1"/>
          </p:cNvSpPr>
          <p:nvPr>
            <p:ph idx="1"/>
          </p:nvPr>
        </p:nvSpPr>
        <p:spPr>
          <a:solidFill>
            <a:srgbClr val="FFCC66"/>
          </a:solidFill>
          <a:ln>
            <a:solidFill>
              <a:srgbClr val="FFCC66"/>
            </a:solidFill>
          </a:ln>
        </p:spPr>
        <p:txBody>
          <a:bodyPr>
            <a:normAutofit/>
          </a:bodyPr>
          <a:lstStyle/>
          <a:p>
            <a:pPr algn="l" rtl="0"/>
            <a:r>
              <a:rPr lang="en-US" b="1" i="1" dirty="0"/>
              <a:t>C</a:t>
            </a:r>
            <a:r>
              <a:rPr lang="en-US" b="1" i="1" dirty="0" smtClean="0"/>
              <a:t>ow's </a:t>
            </a:r>
            <a:r>
              <a:rPr lang="en-US" b="1" i="1" dirty="0"/>
              <a:t>milk may be associated with an increased risk for </a:t>
            </a:r>
            <a:r>
              <a:rPr lang="en-US" b="1" i="1" dirty="0" smtClean="0"/>
              <a:t>t1 DM, </a:t>
            </a:r>
            <a:r>
              <a:rPr lang="en-US" b="1" i="1" dirty="0">
                <a:solidFill>
                  <a:srgbClr val="FF0000"/>
                </a:solidFill>
              </a:rPr>
              <a:t>vitamin </a:t>
            </a:r>
            <a:r>
              <a:rPr lang="en-US" b="1" i="1" dirty="0" smtClean="0">
                <a:solidFill>
                  <a:srgbClr val="FF0000"/>
                </a:solidFill>
              </a:rPr>
              <a:t>D</a:t>
            </a:r>
            <a:r>
              <a:rPr lang="en-US" b="1" i="1" dirty="0" smtClean="0"/>
              <a:t>  </a:t>
            </a:r>
            <a:r>
              <a:rPr lang="en-US" b="1" i="1" dirty="0"/>
              <a:t>may be </a:t>
            </a:r>
            <a:r>
              <a:rPr lang="en-US" b="1" i="1" dirty="0">
                <a:solidFill>
                  <a:srgbClr val="FF0000"/>
                </a:solidFill>
              </a:rPr>
              <a:t>protective</a:t>
            </a:r>
            <a:r>
              <a:rPr lang="en-US" b="1" i="1" dirty="0" smtClean="0"/>
              <a:t>.</a:t>
            </a:r>
          </a:p>
          <a:p>
            <a:pPr algn="l" rtl="0"/>
            <a:endParaRPr lang="en-US" b="1" i="1" dirty="0"/>
          </a:p>
          <a:p>
            <a:pPr algn="l" rtl="0"/>
            <a:endParaRPr lang="en-US" b="1" i="1" dirty="0" smtClean="0"/>
          </a:p>
          <a:p>
            <a:pPr algn="l" rtl="0"/>
            <a:endParaRPr lang="en-US" b="1" i="1" dirty="0" smtClean="0"/>
          </a:p>
          <a:p>
            <a:pPr algn="l" rtl="0"/>
            <a:r>
              <a:rPr lang="en-US" b="1" i="1" dirty="0" smtClean="0"/>
              <a:t>The </a:t>
            </a:r>
            <a:r>
              <a:rPr lang="en-US" b="1" i="1" dirty="0"/>
              <a:t>children who regularly took vitamin D </a:t>
            </a:r>
            <a:r>
              <a:rPr lang="en-US" b="1" i="1" dirty="0">
                <a:solidFill>
                  <a:srgbClr val="FF0000"/>
                </a:solidFill>
              </a:rPr>
              <a:t>(</a:t>
            </a:r>
            <a:r>
              <a:rPr lang="en-US" b="1" i="1" dirty="0" smtClean="0">
                <a:solidFill>
                  <a:srgbClr val="FF0000"/>
                </a:solidFill>
              </a:rPr>
              <a:t>2000 IU </a:t>
            </a:r>
            <a:r>
              <a:rPr lang="en-US" b="1" i="1" dirty="0">
                <a:solidFill>
                  <a:srgbClr val="FF0000"/>
                </a:solidFill>
              </a:rPr>
              <a:t>daily</a:t>
            </a:r>
            <a:r>
              <a:rPr lang="en-US" b="1" i="1" dirty="0"/>
              <a:t>) had a reduced risk of type 1 </a:t>
            </a:r>
            <a:r>
              <a:rPr lang="en-US" b="1" i="1" dirty="0" smtClean="0"/>
              <a:t>DM </a:t>
            </a:r>
            <a:r>
              <a:rPr lang="en-US" b="1" i="1" dirty="0"/>
              <a:t>compared with children whose vitamin D intake was less </a:t>
            </a:r>
            <a:r>
              <a:rPr lang="en-US" b="1" i="1" dirty="0" smtClean="0"/>
              <a:t>. </a:t>
            </a:r>
          </a:p>
          <a:p>
            <a:pPr marL="0" indent="0" algn="l" rtl="0">
              <a:buNone/>
            </a:pPr>
            <a:endParaRPr lang="en-US" dirty="0"/>
          </a:p>
        </p:txBody>
      </p:sp>
    </p:spTree>
    <p:extLst>
      <p:ext uri="{BB962C8B-B14F-4D97-AF65-F5344CB8AC3E}">
        <p14:creationId xmlns:p14="http://schemas.microsoft.com/office/powerpoint/2010/main" val="3618261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sz="2400" b="1" dirty="0" smtClean="0"/>
              <a:t>                 </a:t>
            </a:r>
            <a:r>
              <a:rPr lang="en-US" sz="2400" b="1" i="1" dirty="0" smtClean="0"/>
              <a:t>Omega-3 </a:t>
            </a:r>
            <a:r>
              <a:rPr lang="en-US" sz="2400" b="1" i="1" dirty="0"/>
              <a:t>polyunsaturated fatty </a:t>
            </a:r>
            <a:r>
              <a:rPr lang="en-US" sz="2400" b="1" i="1" dirty="0" smtClean="0"/>
              <a:t>acids  </a:t>
            </a:r>
            <a:endParaRPr lang="fa-IR" sz="2400" i="1" dirty="0"/>
          </a:p>
        </p:txBody>
      </p:sp>
      <p:sp>
        <p:nvSpPr>
          <p:cNvPr id="3" name="Content Placeholder 2"/>
          <p:cNvSpPr>
            <a:spLocks noGrp="1"/>
          </p:cNvSpPr>
          <p:nvPr>
            <p:ph idx="1"/>
          </p:nvPr>
        </p:nvSpPr>
        <p:spPr>
          <a:solidFill>
            <a:srgbClr val="FFCC66"/>
          </a:solidFill>
          <a:ln>
            <a:solidFill>
              <a:srgbClr val="FFCC66"/>
            </a:solidFill>
          </a:ln>
        </p:spPr>
        <p:txBody>
          <a:bodyPr>
            <a:normAutofit fontScale="92500" lnSpcReduction="20000"/>
          </a:bodyPr>
          <a:lstStyle/>
          <a:p>
            <a:pPr algn="l" rtl="0"/>
            <a:r>
              <a:rPr lang="en-US" b="1" i="1" dirty="0"/>
              <a:t>M</a:t>
            </a:r>
            <a:r>
              <a:rPr lang="en-US" b="1" i="1" dirty="0" smtClean="0"/>
              <a:t>ay </a:t>
            </a:r>
            <a:r>
              <a:rPr lang="en-US" b="1" i="1" dirty="0"/>
              <a:t>have a </a:t>
            </a:r>
            <a:r>
              <a:rPr lang="en-US" b="1" i="1" dirty="0">
                <a:solidFill>
                  <a:srgbClr val="FF0000"/>
                </a:solidFill>
              </a:rPr>
              <a:t>modulating effect </a:t>
            </a:r>
            <a:r>
              <a:rPr lang="en-US" b="1" i="1" dirty="0"/>
              <a:t>on the inflammatory response </a:t>
            </a:r>
            <a:r>
              <a:rPr lang="en-US" b="1" i="1" dirty="0" smtClean="0"/>
              <a:t>. </a:t>
            </a:r>
          </a:p>
          <a:p>
            <a:pPr algn="l" rtl="0"/>
            <a:endParaRPr lang="en-US" b="1" i="1" dirty="0"/>
          </a:p>
          <a:p>
            <a:pPr algn="l" rtl="0"/>
            <a:r>
              <a:rPr lang="en-US" b="1" i="1" dirty="0" smtClean="0"/>
              <a:t>A </a:t>
            </a:r>
            <a:r>
              <a:rPr lang="en-US" b="1" i="1" dirty="0"/>
              <a:t>relative </a:t>
            </a:r>
            <a:r>
              <a:rPr lang="en-US" b="1" i="1" dirty="0">
                <a:solidFill>
                  <a:srgbClr val="FF0000"/>
                </a:solidFill>
              </a:rPr>
              <a:t>deficiency</a:t>
            </a:r>
            <a:r>
              <a:rPr lang="en-US" b="1" i="1" dirty="0"/>
              <a:t> of </a:t>
            </a:r>
            <a:r>
              <a:rPr lang="en-US" b="1" i="1" dirty="0">
                <a:solidFill>
                  <a:srgbClr val="FF0000"/>
                </a:solidFill>
              </a:rPr>
              <a:t>omega-3 fatty acids</a:t>
            </a:r>
            <a:r>
              <a:rPr lang="en-US" b="1" i="1" dirty="0"/>
              <a:t>, a characteristic of many Western diets, may </a:t>
            </a:r>
            <a:r>
              <a:rPr lang="en-US" b="1" i="1" dirty="0" smtClean="0"/>
              <a:t> enhance </a:t>
            </a:r>
            <a:r>
              <a:rPr lang="en-US" b="1" i="1" dirty="0" smtClean="0">
                <a:solidFill>
                  <a:srgbClr val="FF0000"/>
                </a:solidFill>
              </a:rPr>
              <a:t>inflammatory </a:t>
            </a:r>
            <a:r>
              <a:rPr lang="en-US" b="1" i="1" dirty="0">
                <a:solidFill>
                  <a:srgbClr val="FF0000"/>
                </a:solidFill>
              </a:rPr>
              <a:t>reactions</a:t>
            </a:r>
            <a:r>
              <a:rPr lang="en-US" b="1" i="1" dirty="0"/>
              <a:t> and </a:t>
            </a:r>
            <a:r>
              <a:rPr lang="en-US" b="1" i="1" dirty="0" smtClean="0"/>
              <a:t> </a:t>
            </a:r>
            <a:r>
              <a:rPr lang="en-US" b="1" i="1" dirty="0"/>
              <a:t>increase the risk of autoimmune </a:t>
            </a:r>
            <a:r>
              <a:rPr lang="en-US" b="1" i="1" dirty="0" smtClean="0"/>
              <a:t>diseases . </a:t>
            </a:r>
          </a:p>
          <a:p>
            <a:pPr algn="l" rtl="0"/>
            <a:endParaRPr lang="en-US" b="1" i="1" dirty="0" smtClean="0"/>
          </a:p>
          <a:p>
            <a:pPr algn="l" rtl="0"/>
            <a:r>
              <a:rPr lang="en-US" b="1" i="1" dirty="0" smtClean="0"/>
              <a:t>In </a:t>
            </a:r>
            <a:r>
              <a:rPr lang="en-US" b="1" i="1" dirty="0"/>
              <a:t>one study, increased dietary intake of omega-3 fatty acids was associated with reduced risk of islet autoantibody responses in children at increased genetic risk for type 1 diabetes </a:t>
            </a:r>
            <a:r>
              <a:rPr lang="en-US" b="1" i="1" dirty="0" smtClean="0"/>
              <a:t>.</a:t>
            </a:r>
          </a:p>
          <a:p>
            <a:pPr algn="l" rtl="0"/>
            <a:endParaRPr lang="en-US" b="1" i="1" dirty="0" smtClean="0"/>
          </a:p>
          <a:p>
            <a:pPr algn="l" rtl="0"/>
            <a:r>
              <a:rPr lang="en-US" b="1" i="1" dirty="0" smtClean="0"/>
              <a:t> </a:t>
            </a:r>
            <a:r>
              <a:rPr lang="en-US" b="1" i="1" dirty="0"/>
              <a:t>A primary prevention trial of the effect of </a:t>
            </a:r>
            <a:r>
              <a:rPr lang="en-US" b="1" i="1" dirty="0" err="1">
                <a:solidFill>
                  <a:srgbClr val="FF0000"/>
                </a:solidFill>
              </a:rPr>
              <a:t>docosahexaenoic</a:t>
            </a:r>
            <a:r>
              <a:rPr lang="en-US" b="1" i="1" dirty="0">
                <a:solidFill>
                  <a:srgbClr val="FF0000"/>
                </a:solidFill>
              </a:rPr>
              <a:t> acid </a:t>
            </a:r>
            <a:r>
              <a:rPr lang="en-US" b="1" i="1" dirty="0"/>
              <a:t>(an omega-3 fatty acid) on the natural history of </a:t>
            </a:r>
            <a:r>
              <a:rPr lang="en-US" b="1" i="1" dirty="0" smtClean="0"/>
              <a:t>T1 DM  </a:t>
            </a:r>
            <a:r>
              <a:rPr lang="en-US" b="1" i="1" dirty="0"/>
              <a:t>is in </a:t>
            </a:r>
            <a:r>
              <a:rPr lang="en-US" b="1" i="1" dirty="0" smtClean="0"/>
              <a:t>progress</a:t>
            </a:r>
            <a:r>
              <a:rPr lang="en-US" dirty="0" smtClean="0"/>
              <a:t>.</a:t>
            </a:r>
            <a:endParaRPr lang="en-US" dirty="0"/>
          </a:p>
        </p:txBody>
      </p:sp>
    </p:spTree>
    <p:extLst>
      <p:ext uri="{BB962C8B-B14F-4D97-AF65-F5344CB8AC3E}">
        <p14:creationId xmlns:p14="http://schemas.microsoft.com/office/powerpoint/2010/main" val="1607348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3200" b="1" dirty="0" smtClean="0"/>
              <a:t>Avoidance </a:t>
            </a:r>
            <a:r>
              <a:rPr lang="en-US" sz="3200" b="1" dirty="0"/>
              <a:t>of cow's </a:t>
            </a:r>
            <a:r>
              <a:rPr lang="en-US" sz="3200" b="1" dirty="0" smtClean="0"/>
              <a:t>milk</a:t>
            </a:r>
            <a:r>
              <a:rPr lang="en-US" sz="3200" b="1" dirty="0"/>
              <a:t>?</a:t>
            </a:r>
            <a:endParaRPr lang="fa-IR" sz="3200" dirty="0"/>
          </a:p>
        </p:txBody>
      </p:sp>
      <p:sp>
        <p:nvSpPr>
          <p:cNvPr id="3" name="Content Placeholder 2"/>
          <p:cNvSpPr>
            <a:spLocks noGrp="1"/>
          </p:cNvSpPr>
          <p:nvPr>
            <p:ph idx="1"/>
          </p:nvPr>
        </p:nvSpPr>
        <p:spPr>
          <a:solidFill>
            <a:srgbClr val="FFCC66"/>
          </a:solidFill>
          <a:ln>
            <a:solidFill>
              <a:srgbClr val="FFCC66"/>
            </a:solidFill>
          </a:ln>
        </p:spPr>
        <p:txBody>
          <a:bodyPr>
            <a:normAutofit fontScale="25000" lnSpcReduction="20000"/>
          </a:bodyPr>
          <a:lstStyle/>
          <a:p>
            <a:pPr algn="l" rtl="0"/>
            <a:r>
              <a:rPr lang="en-US" sz="6400" b="1" i="1" dirty="0"/>
              <a:t>T</a:t>
            </a:r>
            <a:r>
              <a:rPr lang="en-US" sz="6400" b="1" i="1" dirty="0" smtClean="0"/>
              <a:t>rials </a:t>
            </a:r>
            <a:r>
              <a:rPr lang="en-US" sz="6400" b="1" i="1" dirty="0"/>
              <a:t>did </a:t>
            </a:r>
            <a:r>
              <a:rPr lang="en-US" sz="6400" b="1" i="1" dirty="0">
                <a:solidFill>
                  <a:srgbClr val="FF0000"/>
                </a:solidFill>
              </a:rPr>
              <a:t>not support avoidance of cow's milk </a:t>
            </a:r>
            <a:r>
              <a:rPr lang="en-US" sz="6400" b="1" i="1" dirty="0"/>
              <a:t>for diabetes prevention</a:t>
            </a:r>
            <a:r>
              <a:rPr lang="en-US" sz="6400" b="1" i="1" dirty="0" smtClean="0"/>
              <a:t>.</a:t>
            </a:r>
          </a:p>
          <a:p>
            <a:pPr algn="l" rtl="0"/>
            <a:endParaRPr lang="en-US" sz="6400" b="1" i="1" dirty="0"/>
          </a:p>
          <a:p>
            <a:pPr marL="0" indent="0" algn="l" rtl="0">
              <a:buNone/>
            </a:pPr>
            <a:endParaRPr lang="en-US" sz="6400" b="1" i="1" dirty="0" smtClean="0"/>
          </a:p>
          <a:p>
            <a:pPr algn="l" rtl="0"/>
            <a:r>
              <a:rPr lang="en-US" sz="6400" b="1" i="1" dirty="0" smtClean="0"/>
              <a:t>In </a:t>
            </a:r>
            <a:r>
              <a:rPr lang="en-US" sz="6400" b="1" i="1" dirty="0"/>
              <a:t>a subsequent trial, over 2000 infants with HLA-conferred susceptibility to </a:t>
            </a:r>
            <a:r>
              <a:rPr lang="en-US" sz="6400" b="1" i="1" dirty="0" smtClean="0"/>
              <a:t>T1 DM </a:t>
            </a:r>
            <a:r>
              <a:rPr lang="en-US" sz="6400" b="1" i="1" dirty="0"/>
              <a:t>and at least one first-degree relative with </a:t>
            </a:r>
            <a:r>
              <a:rPr lang="en-US" sz="6400" b="1" i="1" dirty="0" smtClean="0"/>
              <a:t>T1 DM were </a:t>
            </a:r>
            <a:r>
              <a:rPr lang="en-US" sz="6400" b="1" i="1" dirty="0"/>
              <a:t>randomly assigned to be weaned to a casein </a:t>
            </a:r>
            <a:r>
              <a:rPr lang="en-US" sz="6400" b="1" i="1" dirty="0" err="1"/>
              <a:t>hydrolysate</a:t>
            </a:r>
            <a:r>
              <a:rPr lang="en-US" sz="6400" b="1" i="1" dirty="0"/>
              <a:t> or a conventional adapted cow's milk formula supplemented with 20 percent of the casein </a:t>
            </a:r>
            <a:r>
              <a:rPr lang="en-US" sz="6400" b="1" i="1" dirty="0" err="1"/>
              <a:t>hydrolysate</a:t>
            </a:r>
            <a:r>
              <a:rPr lang="en-US" sz="6400" b="1" i="1" dirty="0"/>
              <a:t> </a:t>
            </a:r>
            <a:r>
              <a:rPr lang="en-US" sz="6400" b="1" i="1" dirty="0" smtClean="0"/>
              <a:t>. </a:t>
            </a:r>
          </a:p>
          <a:p>
            <a:pPr algn="l" rtl="0"/>
            <a:endParaRPr lang="en-US" sz="6400" b="1" i="1" dirty="0"/>
          </a:p>
          <a:p>
            <a:pPr algn="l" rtl="0"/>
            <a:r>
              <a:rPr lang="en-US" sz="6400" b="1" i="1" dirty="0" smtClean="0"/>
              <a:t>After a  follow-up </a:t>
            </a:r>
            <a:r>
              <a:rPr lang="en-US" sz="6400" b="1" i="1" dirty="0"/>
              <a:t>of </a:t>
            </a:r>
            <a:r>
              <a:rPr lang="en-US" sz="6400" b="1" i="1" dirty="0">
                <a:solidFill>
                  <a:srgbClr val="FF0000"/>
                </a:solidFill>
              </a:rPr>
              <a:t>11.5 years</a:t>
            </a:r>
            <a:r>
              <a:rPr lang="en-US" sz="6400" b="1" i="1" dirty="0"/>
              <a:t>, there was no significant difference in the </a:t>
            </a:r>
            <a:r>
              <a:rPr lang="en-US" sz="6400" b="1" i="1" dirty="0" smtClean="0"/>
              <a:t>incidence </a:t>
            </a:r>
            <a:r>
              <a:rPr lang="en-US" sz="6400" b="1" i="1" dirty="0"/>
              <a:t>of </a:t>
            </a:r>
            <a:r>
              <a:rPr lang="en-US" sz="6400" b="1" i="1" dirty="0" smtClean="0"/>
              <a:t>T1 DM.</a:t>
            </a:r>
            <a:endParaRPr lang="en-US" sz="6400" b="1" i="1" dirty="0"/>
          </a:p>
          <a:p>
            <a:pPr algn="l" rtl="0"/>
            <a:endParaRPr lang="en-US" sz="6400" b="1" i="1" dirty="0" smtClean="0"/>
          </a:p>
          <a:p>
            <a:pPr algn="l" rtl="0"/>
            <a:endParaRPr lang="en-US" b="1" i="1" dirty="0"/>
          </a:p>
          <a:p>
            <a:pPr algn="l" rtl="0"/>
            <a:endParaRPr lang="en-US" b="1" i="1" dirty="0" smtClean="0"/>
          </a:p>
          <a:p>
            <a:pPr marL="0" indent="0" algn="l" rtl="0">
              <a:buNone/>
            </a:pPr>
            <a:r>
              <a:rPr lang="en-US" b="1" i="1" dirty="0" smtClean="0"/>
              <a:t> </a:t>
            </a:r>
            <a:endParaRPr lang="fa-IR" b="1" i="1" dirty="0"/>
          </a:p>
        </p:txBody>
      </p:sp>
    </p:spTree>
    <p:extLst>
      <p:ext uri="{BB962C8B-B14F-4D97-AF65-F5344CB8AC3E}">
        <p14:creationId xmlns:p14="http://schemas.microsoft.com/office/powerpoint/2010/main" val="1879516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2800" b="1" i="1" dirty="0" smtClean="0"/>
              <a:t>Hematopoietic </a:t>
            </a:r>
            <a:r>
              <a:rPr lang="en-US" sz="2800" b="1" i="1" dirty="0"/>
              <a:t>stem cell transplant</a:t>
            </a:r>
            <a:endParaRPr lang="fa-IR" sz="2800" i="1" dirty="0"/>
          </a:p>
        </p:txBody>
      </p:sp>
      <p:sp>
        <p:nvSpPr>
          <p:cNvPr id="3" name="Content Placeholder 2"/>
          <p:cNvSpPr>
            <a:spLocks noGrp="1"/>
          </p:cNvSpPr>
          <p:nvPr>
            <p:ph idx="1"/>
          </p:nvPr>
        </p:nvSpPr>
        <p:spPr>
          <a:solidFill>
            <a:srgbClr val="FFCC66"/>
          </a:solidFill>
          <a:ln>
            <a:solidFill>
              <a:srgbClr val="FFCC66"/>
            </a:solidFill>
          </a:ln>
        </p:spPr>
        <p:txBody>
          <a:bodyPr>
            <a:normAutofit lnSpcReduction="10000"/>
          </a:bodyPr>
          <a:lstStyle/>
          <a:p>
            <a:pPr algn="l" rtl="0"/>
            <a:r>
              <a:rPr lang="en-US" b="1" i="1" dirty="0" smtClean="0"/>
              <a:t>Mechanism of action :provides a </a:t>
            </a:r>
            <a:r>
              <a:rPr lang="en-US" b="1" i="1" dirty="0" smtClean="0">
                <a:solidFill>
                  <a:srgbClr val="FF0000"/>
                </a:solidFill>
              </a:rPr>
              <a:t>period </a:t>
            </a:r>
            <a:r>
              <a:rPr lang="en-US" b="1" i="1" dirty="0">
                <a:solidFill>
                  <a:srgbClr val="FF0000"/>
                </a:solidFill>
              </a:rPr>
              <a:t>free from memory T cell influence</a:t>
            </a:r>
            <a:r>
              <a:rPr lang="en-US" b="1" i="1" dirty="0"/>
              <a:t>, during which maturation of new lymphocyte progenitors can occur without recruitment to anti-self-activity. </a:t>
            </a:r>
            <a:endParaRPr lang="en-US" b="1" i="1" dirty="0" smtClean="0"/>
          </a:p>
          <a:p>
            <a:pPr algn="l" rtl="0"/>
            <a:endParaRPr lang="en-US" b="1" i="1" dirty="0"/>
          </a:p>
          <a:p>
            <a:pPr marL="0" indent="0" algn="l" rtl="0">
              <a:buNone/>
            </a:pPr>
            <a:endParaRPr lang="en-US" b="1" i="1" dirty="0" smtClean="0"/>
          </a:p>
          <a:p>
            <a:pPr algn="l" rtl="0"/>
            <a:r>
              <a:rPr lang="en-US" b="1" i="1" dirty="0" smtClean="0"/>
              <a:t>Allogeneic  stem  cell  </a:t>
            </a:r>
            <a:r>
              <a:rPr lang="en-US" b="1" i="1" dirty="0"/>
              <a:t>transplant (SCT) is used to treat malignant diseases. There is increasing interest in the use of SCT to treat autoimmune </a:t>
            </a:r>
            <a:r>
              <a:rPr lang="en-US" b="1" i="1" dirty="0" smtClean="0"/>
              <a:t>diseases</a:t>
            </a:r>
            <a:r>
              <a:rPr lang="en-US" b="1" i="1" dirty="0"/>
              <a:t>(</a:t>
            </a:r>
            <a:r>
              <a:rPr lang="en-US" b="1" i="1" dirty="0" smtClean="0"/>
              <a:t> </a:t>
            </a:r>
            <a:r>
              <a:rPr lang="en-US" b="1" i="1" dirty="0"/>
              <a:t>systemic </a:t>
            </a:r>
            <a:r>
              <a:rPr lang="en-US" b="1" i="1" dirty="0" smtClean="0"/>
              <a:t>sclerosis).</a:t>
            </a:r>
          </a:p>
          <a:p>
            <a:pPr marL="0" indent="0" algn="l" rtl="0">
              <a:buNone/>
            </a:pPr>
            <a:endParaRPr lang="en-US" b="1" i="1" dirty="0" smtClean="0"/>
          </a:p>
          <a:p>
            <a:pPr algn="l" rtl="0"/>
            <a:r>
              <a:rPr lang="en-US" b="1" i="1" dirty="0"/>
              <a:t> </a:t>
            </a:r>
            <a:r>
              <a:rPr lang="en-US" b="1" i="1" dirty="0" smtClean="0"/>
              <a:t>The  </a:t>
            </a:r>
            <a:r>
              <a:rPr lang="en-US" b="1" i="1" dirty="0"/>
              <a:t>experience is limited. </a:t>
            </a:r>
            <a:endParaRPr lang="fa-IR" b="1" i="1" dirty="0"/>
          </a:p>
        </p:txBody>
      </p:sp>
    </p:spTree>
    <p:extLst>
      <p:ext uri="{BB962C8B-B14F-4D97-AF65-F5344CB8AC3E}">
        <p14:creationId xmlns:p14="http://schemas.microsoft.com/office/powerpoint/2010/main" val="2502009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dirty="0" smtClean="0"/>
              <a:t>         </a:t>
            </a:r>
            <a:r>
              <a:rPr lang="en-US" sz="2800" b="1" i="1" dirty="0" smtClean="0"/>
              <a:t>Hematopoietic </a:t>
            </a:r>
            <a:r>
              <a:rPr lang="en-US" sz="2800" b="1" i="1" dirty="0"/>
              <a:t>stem cell transplant</a:t>
            </a:r>
            <a:endParaRPr lang="fa-IR" sz="2800" i="1" dirty="0"/>
          </a:p>
        </p:txBody>
      </p:sp>
      <p:sp>
        <p:nvSpPr>
          <p:cNvPr id="3" name="Content Placeholder 2"/>
          <p:cNvSpPr>
            <a:spLocks noGrp="1"/>
          </p:cNvSpPr>
          <p:nvPr>
            <p:ph idx="1"/>
          </p:nvPr>
        </p:nvSpPr>
        <p:spPr>
          <a:solidFill>
            <a:srgbClr val="FFCC66"/>
          </a:solidFill>
          <a:ln>
            <a:solidFill>
              <a:srgbClr val="FFCC66"/>
            </a:solidFill>
          </a:ln>
        </p:spPr>
        <p:txBody>
          <a:bodyPr>
            <a:normAutofit lnSpcReduction="10000"/>
          </a:bodyPr>
          <a:lstStyle/>
          <a:p>
            <a:pPr algn="l" rtl="0"/>
            <a:r>
              <a:rPr lang="en-US" b="1" dirty="0" smtClean="0"/>
              <a:t>One   study   </a:t>
            </a:r>
            <a:r>
              <a:rPr lang="en-US" b="1" dirty="0"/>
              <a:t>evaluated </a:t>
            </a:r>
            <a:r>
              <a:rPr lang="en-US" b="1" dirty="0" smtClean="0"/>
              <a:t>  </a:t>
            </a:r>
            <a:r>
              <a:rPr lang="en-US" b="1" dirty="0" smtClean="0">
                <a:solidFill>
                  <a:srgbClr val="FF0000"/>
                </a:solidFill>
              </a:rPr>
              <a:t>autologous   </a:t>
            </a:r>
            <a:r>
              <a:rPr lang="en-US" b="1" dirty="0" err="1" smtClean="0">
                <a:solidFill>
                  <a:srgbClr val="FF0000"/>
                </a:solidFill>
              </a:rPr>
              <a:t>nonmyeloablative</a:t>
            </a:r>
            <a:r>
              <a:rPr lang="en-US" b="1" dirty="0" smtClean="0">
                <a:solidFill>
                  <a:srgbClr val="FF0000"/>
                </a:solidFill>
              </a:rPr>
              <a:t>  </a:t>
            </a:r>
            <a:r>
              <a:rPr lang="en-US" b="1" dirty="0">
                <a:solidFill>
                  <a:srgbClr val="FF0000"/>
                </a:solidFill>
              </a:rPr>
              <a:t>stem </a:t>
            </a:r>
            <a:r>
              <a:rPr lang="en-US" b="1" dirty="0" smtClean="0">
                <a:solidFill>
                  <a:srgbClr val="FF0000"/>
                </a:solidFill>
              </a:rPr>
              <a:t> cell </a:t>
            </a:r>
            <a:r>
              <a:rPr lang="en-US" b="1" dirty="0">
                <a:solidFill>
                  <a:srgbClr val="FF0000"/>
                </a:solidFill>
              </a:rPr>
              <a:t>transplantation </a:t>
            </a:r>
            <a:r>
              <a:rPr lang="en-US" b="1" dirty="0" smtClean="0">
                <a:solidFill>
                  <a:srgbClr val="FF0000"/>
                </a:solidFill>
              </a:rPr>
              <a:t> </a:t>
            </a:r>
            <a:r>
              <a:rPr lang="en-US" b="1" dirty="0" smtClean="0"/>
              <a:t>in  15 </a:t>
            </a:r>
            <a:r>
              <a:rPr lang="en-US" b="1" dirty="0"/>
              <a:t>patients  </a:t>
            </a:r>
            <a:r>
              <a:rPr lang="en-US" b="1" dirty="0" smtClean="0"/>
              <a:t>with  recently  </a:t>
            </a:r>
            <a:r>
              <a:rPr lang="en-US" b="1" dirty="0"/>
              <a:t>diagnosed </a:t>
            </a:r>
            <a:r>
              <a:rPr lang="en-US" b="1" dirty="0" smtClean="0"/>
              <a:t>   T1 DM .</a:t>
            </a:r>
          </a:p>
          <a:p>
            <a:pPr algn="l" rtl="0"/>
            <a:endParaRPr lang="en-US" b="1" dirty="0" smtClean="0"/>
          </a:p>
          <a:p>
            <a:pPr algn="l" rtl="0"/>
            <a:r>
              <a:rPr lang="en-US" b="1" dirty="0" smtClean="0"/>
              <a:t>Conditioning </a:t>
            </a:r>
            <a:r>
              <a:rPr lang="en-US" b="1" dirty="0"/>
              <a:t>was achieved with </a:t>
            </a:r>
            <a:r>
              <a:rPr lang="en-US" b="1" u="sng" dirty="0" smtClean="0">
                <a:solidFill>
                  <a:srgbClr val="FF0000"/>
                </a:solidFill>
              </a:rPr>
              <a:t>cyclophosphamide</a:t>
            </a:r>
            <a:r>
              <a:rPr lang="en-US" b="1" u="sng" dirty="0" smtClean="0"/>
              <a:t> </a:t>
            </a:r>
            <a:r>
              <a:rPr lang="en-US" b="1" dirty="0"/>
              <a:t> </a:t>
            </a:r>
            <a:r>
              <a:rPr lang="en-US" b="1" dirty="0" smtClean="0"/>
              <a:t>and ATG . </a:t>
            </a:r>
          </a:p>
          <a:p>
            <a:pPr algn="l" rtl="0"/>
            <a:endParaRPr lang="en-US" b="1" dirty="0" smtClean="0">
              <a:solidFill>
                <a:srgbClr val="FF0000"/>
              </a:solidFill>
            </a:endParaRPr>
          </a:p>
          <a:p>
            <a:pPr algn="l" rtl="0"/>
            <a:r>
              <a:rPr lang="en-US" b="1" dirty="0" smtClean="0"/>
              <a:t>13  patients </a:t>
            </a:r>
            <a:r>
              <a:rPr lang="en-US" b="1" dirty="0"/>
              <a:t>did not require exogenous insulin for 1 to 35 </a:t>
            </a:r>
            <a:r>
              <a:rPr lang="en-US" b="1" dirty="0" smtClean="0"/>
              <a:t>months. </a:t>
            </a:r>
          </a:p>
          <a:p>
            <a:pPr algn="l" rtl="0"/>
            <a:endParaRPr lang="en-US" b="1" dirty="0" smtClean="0"/>
          </a:p>
          <a:p>
            <a:pPr algn="l" rtl="0"/>
            <a:r>
              <a:rPr lang="en-US" b="1" dirty="0" smtClean="0"/>
              <a:t>In   a    follow-up   </a:t>
            </a:r>
            <a:r>
              <a:rPr lang="en-US" b="1" dirty="0"/>
              <a:t>evaluation </a:t>
            </a:r>
            <a:r>
              <a:rPr lang="en-US" b="1" dirty="0" smtClean="0"/>
              <a:t>  improvement  </a:t>
            </a:r>
            <a:r>
              <a:rPr lang="en-US" b="1" dirty="0"/>
              <a:t>in </a:t>
            </a:r>
            <a:r>
              <a:rPr lang="en-US" b="1" dirty="0" smtClean="0"/>
              <a:t> C-peptide  levels   </a:t>
            </a:r>
            <a:r>
              <a:rPr lang="en-US" b="1" dirty="0"/>
              <a:t>was sustained at 24 and 36 months after transplantation in patients in whom insulin therapy was either continuously </a:t>
            </a:r>
            <a:r>
              <a:rPr lang="en-US" b="1" dirty="0" smtClean="0"/>
              <a:t>or </a:t>
            </a:r>
            <a:r>
              <a:rPr lang="en-US" b="1" dirty="0"/>
              <a:t>transiently </a:t>
            </a:r>
            <a:r>
              <a:rPr lang="en-US" b="1" dirty="0" smtClean="0"/>
              <a:t> </a:t>
            </a:r>
            <a:r>
              <a:rPr lang="en-US" b="1" dirty="0"/>
              <a:t>discontinued </a:t>
            </a:r>
            <a:r>
              <a:rPr lang="en-US" b="1" dirty="0" smtClean="0"/>
              <a:t>.</a:t>
            </a:r>
            <a:endParaRPr lang="en-US" b="1" dirty="0"/>
          </a:p>
          <a:p>
            <a:pPr algn="l"/>
            <a:endParaRPr lang="fa-IR" dirty="0"/>
          </a:p>
        </p:txBody>
      </p:sp>
    </p:spTree>
    <p:extLst>
      <p:ext uri="{BB962C8B-B14F-4D97-AF65-F5344CB8AC3E}">
        <p14:creationId xmlns:p14="http://schemas.microsoft.com/office/powerpoint/2010/main" val="4162248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pPr algn="ctr"/>
            <a:r>
              <a:rPr lang="en-US" sz="3200" b="1" i="1" dirty="0"/>
              <a:t>Hematopoietic stem cell transplant</a:t>
            </a:r>
            <a:endParaRPr lang="fa-IR" sz="3200" dirty="0"/>
          </a:p>
        </p:txBody>
      </p:sp>
      <p:sp>
        <p:nvSpPr>
          <p:cNvPr id="3" name="Content Placeholder 2"/>
          <p:cNvSpPr>
            <a:spLocks noGrp="1"/>
          </p:cNvSpPr>
          <p:nvPr>
            <p:ph idx="1"/>
          </p:nvPr>
        </p:nvSpPr>
        <p:spPr>
          <a:solidFill>
            <a:srgbClr val="FFCC66"/>
          </a:solidFill>
          <a:ln>
            <a:solidFill>
              <a:srgbClr val="FFCC66"/>
            </a:solidFill>
          </a:ln>
        </p:spPr>
        <p:txBody>
          <a:bodyPr>
            <a:normAutofit/>
          </a:bodyPr>
          <a:lstStyle/>
          <a:p>
            <a:pPr algn="l" rtl="0"/>
            <a:r>
              <a:rPr lang="en-US" b="1" i="1" dirty="0"/>
              <a:t>B</a:t>
            </a:r>
            <a:r>
              <a:rPr lang="en-US" b="1" i="1" dirty="0" smtClean="0"/>
              <a:t>eta-cell </a:t>
            </a:r>
            <a:r>
              <a:rPr lang="en-US" b="1" i="1" dirty="0"/>
              <a:t>function appears to have </a:t>
            </a:r>
            <a:r>
              <a:rPr lang="en-US" b="1" i="1" dirty="0" smtClean="0"/>
              <a:t>improved.</a:t>
            </a:r>
          </a:p>
          <a:p>
            <a:pPr marL="0" indent="0" algn="l" rtl="0">
              <a:buNone/>
            </a:pPr>
            <a:endParaRPr lang="en-US" b="1" i="1" dirty="0" smtClean="0"/>
          </a:p>
          <a:p>
            <a:pPr algn="l" rtl="0"/>
            <a:r>
              <a:rPr lang="en-US" b="1" i="1" dirty="0"/>
              <a:t>S</a:t>
            </a:r>
            <a:r>
              <a:rPr lang="en-US" b="1" i="1" dirty="0" smtClean="0"/>
              <a:t>tudy </a:t>
            </a:r>
            <a:r>
              <a:rPr lang="en-US" b="1" i="1" dirty="0"/>
              <a:t>has several </a:t>
            </a:r>
            <a:r>
              <a:rPr lang="en-US" b="1" i="1" dirty="0" smtClean="0"/>
              <a:t>limitations:</a:t>
            </a:r>
          </a:p>
          <a:p>
            <a:pPr algn="l" rtl="0"/>
            <a:endParaRPr lang="en-US" b="1" i="1" dirty="0" smtClean="0"/>
          </a:p>
          <a:p>
            <a:pPr algn="l" rtl="0"/>
            <a:r>
              <a:rPr lang="en-US" b="1" i="1" dirty="0"/>
              <a:t>L</a:t>
            </a:r>
            <a:r>
              <a:rPr lang="en-US" b="1" i="1" dirty="0" smtClean="0"/>
              <a:t>ack </a:t>
            </a:r>
            <a:r>
              <a:rPr lang="en-US" b="1" i="1" dirty="0"/>
              <a:t>of a randomized control group </a:t>
            </a:r>
            <a:r>
              <a:rPr lang="en-US" b="1" i="1" dirty="0" smtClean="0"/>
              <a:t>that  </a:t>
            </a:r>
            <a:r>
              <a:rPr lang="en-US" b="1" i="1" dirty="0"/>
              <a:t>received no intervention or received only immunosuppression or immunomodulation</a:t>
            </a:r>
            <a:r>
              <a:rPr lang="en-US" b="1" i="1" dirty="0" smtClean="0"/>
              <a:t>.</a:t>
            </a:r>
          </a:p>
          <a:p>
            <a:pPr algn="l" rtl="0"/>
            <a:endParaRPr lang="en-US" b="1" i="1" dirty="0" smtClean="0"/>
          </a:p>
          <a:p>
            <a:pPr algn="l" rtl="0"/>
            <a:r>
              <a:rPr lang="en-US" b="1" i="1" dirty="0"/>
              <a:t>I</a:t>
            </a:r>
            <a:r>
              <a:rPr lang="en-US" b="1" i="1" dirty="0" smtClean="0"/>
              <a:t>t </a:t>
            </a:r>
            <a:r>
              <a:rPr lang="en-US" b="1" i="1" dirty="0"/>
              <a:t>is not clear what role the treatment with </a:t>
            </a:r>
            <a:r>
              <a:rPr lang="en-US" b="1" i="1" u="sng" dirty="0" smtClean="0">
                <a:solidFill>
                  <a:srgbClr val="FF0000"/>
                </a:solidFill>
              </a:rPr>
              <a:t>cyclophosphamide</a:t>
            </a:r>
            <a:r>
              <a:rPr lang="en-US" b="1" i="1" u="sng" dirty="0"/>
              <a:t> </a:t>
            </a:r>
            <a:r>
              <a:rPr lang="en-US" b="1" i="1" dirty="0" smtClean="0"/>
              <a:t>and/or</a:t>
            </a:r>
            <a:r>
              <a:rPr lang="en-US" b="1" i="1" dirty="0"/>
              <a:t> </a:t>
            </a:r>
            <a:r>
              <a:rPr lang="en-US" b="1" i="1" dirty="0">
                <a:solidFill>
                  <a:srgbClr val="FF0000"/>
                </a:solidFill>
              </a:rPr>
              <a:t>ATG</a:t>
            </a:r>
            <a:r>
              <a:rPr lang="en-US" b="1" i="1" dirty="0"/>
              <a:t> may have played independent of the complete SCT procedure</a:t>
            </a:r>
            <a:r>
              <a:rPr lang="en-US" b="1" i="1" dirty="0" smtClean="0"/>
              <a:t>.</a:t>
            </a:r>
            <a:endParaRPr lang="en-US" b="1" i="1" dirty="0"/>
          </a:p>
        </p:txBody>
      </p:sp>
    </p:spTree>
    <p:extLst>
      <p:ext uri="{BB962C8B-B14F-4D97-AF65-F5344CB8AC3E}">
        <p14:creationId xmlns:p14="http://schemas.microsoft.com/office/powerpoint/2010/main" val="21921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33"/>
          </a:solidFill>
        </p:spPr>
        <p:txBody>
          <a:bodyPr/>
          <a:lstStyle/>
          <a:p>
            <a:r>
              <a:rPr lang="en-US" b="1" i="1" dirty="0" smtClean="0"/>
              <a:t>        </a:t>
            </a:r>
            <a:r>
              <a:rPr lang="en-US" sz="2800" b="1" i="1" dirty="0" smtClean="0"/>
              <a:t>Hematopoietic </a:t>
            </a:r>
            <a:r>
              <a:rPr lang="en-US" sz="2800" b="1" i="1" dirty="0"/>
              <a:t>stem cell transplant</a:t>
            </a:r>
            <a:endParaRPr lang="fa-IR" sz="2800" dirty="0"/>
          </a:p>
        </p:txBody>
      </p:sp>
      <p:sp>
        <p:nvSpPr>
          <p:cNvPr id="3" name="Content Placeholder 2"/>
          <p:cNvSpPr>
            <a:spLocks noGrp="1"/>
          </p:cNvSpPr>
          <p:nvPr>
            <p:ph idx="1"/>
          </p:nvPr>
        </p:nvSpPr>
        <p:spPr>
          <a:xfrm>
            <a:off x="1154954" y="2603499"/>
            <a:ext cx="8825659" cy="3851891"/>
          </a:xfrm>
          <a:solidFill>
            <a:srgbClr val="FFCC66"/>
          </a:solidFill>
          <a:ln>
            <a:solidFill>
              <a:srgbClr val="FFCC66"/>
            </a:solidFill>
          </a:ln>
        </p:spPr>
        <p:txBody>
          <a:bodyPr>
            <a:normAutofit fontScale="92500" lnSpcReduction="20000"/>
          </a:bodyPr>
          <a:lstStyle/>
          <a:p>
            <a:pPr algn="l" rtl="0"/>
            <a:r>
              <a:rPr lang="en-US" sz="1900" b="1" i="1" dirty="0" smtClean="0"/>
              <a:t>Data </a:t>
            </a:r>
            <a:r>
              <a:rPr lang="en-US" sz="1900" b="1" i="1" dirty="0"/>
              <a:t>on insulin and IA-2 </a:t>
            </a:r>
            <a:r>
              <a:rPr lang="en-US" sz="1900" b="1" i="1" dirty="0" smtClean="0"/>
              <a:t>auto </a:t>
            </a:r>
            <a:r>
              <a:rPr lang="en-US" sz="1900" b="1" i="1" dirty="0" err="1" smtClean="0"/>
              <a:t>Ab</a:t>
            </a:r>
            <a:r>
              <a:rPr lang="en-US" sz="1900" b="1" i="1" dirty="0" smtClean="0"/>
              <a:t>, are </a:t>
            </a:r>
            <a:r>
              <a:rPr lang="en-US" sz="1900" b="1" i="1" dirty="0"/>
              <a:t>not provided</a:t>
            </a:r>
            <a:r>
              <a:rPr lang="en-US" sz="1900" b="1" i="1" dirty="0" smtClean="0"/>
              <a:t>.</a:t>
            </a:r>
          </a:p>
          <a:p>
            <a:pPr algn="l" rtl="0"/>
            <a:endParaRPr lang="en-US" sz="1900" b="1" i="1" dirty="0" smtClean="0"/>
          </a:p>
          <a:p>
            <a:pPr algn="l" rtl="0"/>
            <a:r>
              <a:rPr lang="en-US" sz="1900" b="1" i="1" dirty="0" smtClean="0"/>
              <a:t>Presence </a:t>
            </a:r>
            <a:r>
              <a:rPr lang="en-US" sz="1900" b="1" i="1" dirty="0"/>
              <a:t>of at least three autoantibody markers (GAD65, IA-2, and IAAs) should be required for enrollment in a SCT trial. </a:t>
            </a:r>
            <a:endParaRPr lang="en-US" sz="1900" b="1" i="1" dirty="0" smtClean="0"/>
          </a:p>
          <a:p>
            <a:pPr algn="l" rtl="0"/>
            <a:endParaRPr lang="en-US" sz="1900" b="1" i="1" dirty="0" smtClean="0"/>
          </a:p>
          <a:p>
            <a:pPr algn="l" rtl="0"/>
            <a:r>
              <a:rPr lang="en-US" sz="1900" b="1" i="1" dirty="0" smtClean="0"/>
              <a:t>Small </a:t>
            </a:r>
            <a:r>
              <a:rPr lang="en-US" sz="1900" b="1" i="1" dirty="0"/>
              <a:t>size, short duration of  </a:t>
            </a:r>
            <a:r>
              <a:rPr lang="en-US" sz="1900" b="1" i="1" dirty="0" smtClean="0"/>
              <a:t>F/</a:t>
            </a:r>
            <a:r>
              <a:rPr lang="en-US" sz="1900" b="1" i="1" dirty="0" err="1" smtClean="0"/>
              <a:t>o,side</a:t>
            </a:r>
            <a:r>
              <a:rPr lang="en-US" sz="1900" b="1" i="1" dirty="0" smtClean="0"/>
              <a:t> </a:t>
            </a:r>
            <a:r>
              <a:rPr lang="en-US" sz="1900" b="1" i="1" dirty="0"/>
              <a:t>effects of the </a:t>
            </a:r>
            <a:r>
              <a:rPr lang="en-US" sz="1900" b="1" i="1" dirty="0" smtClean="0"/>
              <a:t>procedure( fever </a:t>
            </a:r>
            <a:r>
              <a:rPr lang="en-US" sz="1900" b="1" i="1" dirty="0"/>
              <a:t>neutropenia, nausea, vomiting</a:t>
            </a:r>
            <a:r>
              <a:rPr lang="en-US" sz="1900" b="1" i="1" dirty="0" smtClean="0"/>
              <a:t>, alopecia).</a:t>
            </a:r>
          </a:p>
          <a:p>
            <a:pPr algn="l" rtl="0"/>
            <a:endParaRPr lang="en-US" sz="1900" b="1" i="1" dirty="0" smtClean="0"/>
          </a:p>
          <a:p>
            <a:pPr algn="l" rtl="0"/>
            <a:r>
              <a:rPr lang="en-US" sz="1900" b="1" i="1" dirty="0" smtClean="0"/>
              <a:t>Pneumonia </a:t>
            </a:r>
            <a:r>
              <a:rPr lang="en-US" sz="1900" b="1" i="1" dirty="0"/>
              <a:t>occurred in two individuals and </a:t>
            </a:r>
            <a:r>
              <a:rPr lang="en-US" sz="1900" b="1" i="1" dirty="0" smtClean="0"/>
              <a:t>POF  </a:t>
            </a:r>
            <a:r>
              <a:rPr lang="en-US" sz="1900" b="1" i="1" dirty="0"/>
              <a:t>in one</a:t>
            </a:r>
            <a:r>
              <a:rPr lang="en-US" sz="1900" b="1" i="1" dirty="0" smtClean="0"/>
              <a:t>.</a:t>
            </a:r>
          </a:p>
          <a:p>
            <a:pPr algn="l" rtl="0"/>
            <a:endParaRPr lang="en-US" sz="1900" b="1" i="1" dirty="0" smtClean="0"/>
          </a:p>
          <a:p>
            <a:pPr algn="l" rtl="0"/>
            <a:r>
              <a:rPr lang="en-US" sz="1900" b="1" i="1" dirty="0" smtClean="0"/>
              <a:t>It </a:t>
            </a:r>
            <a:r>
              <a:rPr lang="en-US" sz="1900" b="1" i="1" dirty="0"/>
              <a:t>is unclear if SCT has a role in the treatment/reversal of newly diagnosed T</a:t>
            </a:r>
            <a:r>
              <a:rPr lang="en-US" sz="1900" b="1" i="1" dirty="0" smtClean="0"/>
              <a:t>1 DM.</a:t>
            </a:r>
            <a:endParaRPr lang="en-US" sz="1900" b="1" i="1" dirty="0"/>
          </a:p>
          <a:p>
            <a:endParaRPr lang="fa-IR" dirty="0"/>
          </a:p>
        </p:txBody>
      </p:sp>
    </p:spTree>
    <p:extLst>
      <p:ext uri="{BB962C8B-B14F-4D97-AF65-F5344CB8AC3E}">
        <p14:creationId xmlns:p14="http://schemas.microsoft.com/office/powerpoint/2010/main" val="1907735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a:r>
              <a:rPr lang="en-US" sz="2800" b="1" i="1" dirty="0" smtClean="0">
                <a:solidFill>
                  <a:srgbClr val="7030A0"/>
                </a:solidFill>
              </a:rPr>
              <a:t>    </a:t>
            </a:r>
            <a:r>
              <a:rPr lang="en-US" sz="2800" b="1" i="1" dirty="0" err="1" smtClean="0">
                <a:solidFill>
                  <a:srgbClr val="7030A0"/>
                </a:solidFill>
              </a:rPr>
              <a:t>cont</a:t>
            </a:r>
            <a:r>
              <a:rPr lang="en-US" sz="2800" b="1" i="1" dirty="0" smtClean="0">
                <a:solidFill>
                  <a:srgbClr val="7030A0"/>
                </a:solidFill>
              </a:rPr>
              <a:t>     </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b="1" i="1" dirty="0" smtClean="0"/>
              <a:t>Type  </a:t>
            </a:r>
            <a:r>
              <a:rPr lang="en-US" b="1" i="1" dirty="0">
                <a:solidFill>
                  <a:srgbClr val="FF0000"/>
                </a:solidFill>
              </a:rPr>
              <a:t>1A </a:t>
            </a:r>
            <a:r>
              <a:rPr lang="en-US" b="1" i="1" dirty="0" smtClean="0">
                <a:solidFill>
                  <a:srgbClr val="FF0000"/>
                </a:solidFill>
              </a:rPr>
              <a:t> diabetes  </a:t>
            </a:r>
            <a:r>
              <a:rPr lang="en-US" b="1" i="1" dirty="0"/>
              <a:t>is prevented by a balance between </a:t>
            </a:r>
            <a:r>
              <a:rPr lang="en-US" b="1" i="1" dirty="0">
                <a:solidFill>
                  <a:srgbClr val="FF0000"/>
                </a:solidFill>
              </a:rPr>
              <a:t>pathogenic</a:t>
            </a:r>
            <a:r>
              <a:rPr lang="en-US" b="1" i="1" dirty="0"/>
              <a:t> and </a:t>
            </a:r>
            <a:r>
              <a:rPr lang="en-US" b="1" i="1" dirty="0">
                <a:solidFill>
                  <a:srgbClr val="FF0000"/>
                </a:solidFill>
              </a:rPr>
              <a:t>regulatory T lymphocytes </a:t>
            </a:r>
            <a:r>
              <a:rPr lang="en-US" b="1" i="1" dirty="0" smtClean="0"/>
              <a:t>. </a:t>
            </a:r>
          </a:p>
          <a:p>
            <a:pPr algn="l" rtl="0"/>
            <a:endParaRPr lang="en-US" b="1" i="1" dirty="0" smtClean="0"/>
          </a:p>
          <a:p>
            <a:pPr algn="l" rtl="0"/>
            <a:r>
              <a:rPr lang="en-US" b="1" i="1" dirty="0" err="1" smtClean="0"/>
              <a:t>Tregs</a:t>
            </a:r>
            <a:r>
              <a:rPr lang="en-US" b="1" i="1" dirty="0"/>
              <a:t> </a:t>
            </a:r>
            <a:r>
              <a:rPr lang="en-US" b="1" i="1" dirty="0" smtClean="0"/>
              <a:t>  express </a:t>
            </a:r>
            <a:r>
              <a:rPr lang="en-US" b="1" i="1" dirty="0" smtClean="0">
                <a:solidFill>
                  <a:srgbClr val="FF0000"/>
                </a:solidFill>
              </a:rPr>
              <a:t>CD4</a:t>
            </a:r>
            <a:r>
              <a:rPr lang="en-US" b="1" i="1" dirty="0" smtClean="0"/>
              <a:t> </a:t>
            </a:r>
            <a:r>
              <a:rPr lang="en-US" b="1" i="1" dirty="0"/>
              <a:t>and </a:t>
            </a:r>
            <a:r>
              <a:rPr lang="en-US" b="1" i="1" dirty="0">
                <a:solidFill>
                  <a:srgbClr val="FF0000"/>
                </a:solidFill>
              </a:rPr>
              <a:t>CD25 </a:t>
            </a:r>
            <a:r>
              <a:rPr lang="en-US" b="1" i="1" dirty="0" smtClean="0"/>
              <a:t> </a:t>
            </a:r>
            <a:r>
              <a:rPr lang="en-US" b="1" i="1" dirty="0"/>
              <a:t>and lack the </a:t>
            </a:r>
            <a:r>
              <a:rPr lang="en-US" b="1" i="1" dirty="0">
                <a:solidFill>
                  <a:srgbClr val="FF0000"/>
                </a:solidFill>
              </a:rPr>
              <a:t>IL7 receptor. </a:t>
            </a:r>
            <a:endParaRPr lang="en-US" b="1" i="1" dirty="0" smtClean="0">
              <a:solidFill>
                <a:srgbClr val="FF0000"/>
              </a:solidFill>
            </a:endParaRPr>
          </a:p>
          <a:p>
            <a:pPr algn="l" rtl="0"/>
            <a:endParaRPr lang="en-US" b="1" i="1" dirty="0" smtClean="0"/>
          </a:p>
          <a:p>
            <a:pPr algn="l" rtl="0"/>
            <a:r>
              <a:rPr lang="en-US" b="1" i="1" dirty="0" err="1" smtClean="0"/>
              <a:t>Tregs</a:t>
            </a:r>
            <a:r>
              <a:rPr lang="en-US" b="1" i="1" dirty="0" smtClean="0"/>
              <a:t> </a:t>
            </a:r>
            <a:r>
              <a:rPr lang="en-US" b="1" i="1" dirty="0"/>
              <a:t>generally suppress or </a:t>
            </a:r>
            <a:r>
              <a:rPr lang="en-US" b="1" i="1" dirty="0" err="1"/>
              <a:t>downregulate</a:t>
            </a:r>
            <a:r>
              <a:rPr lang="en-US" b="1" i="1" dirty="0"/>
              <a:t> induction and proliferation of effector T </a:t>
            </a:r>
            <a:r>
              <a:rPr lang="en-US" b="1" i="1" dirty="0" smtClean="0"/>
              <a:t>cells  </a:t>
            </a:r>
            <a:r>
              <a:rPr lang="en-US" b="1" i="1" dirty="0"/>
              <a:t>and </a:t>
            </a:r>
            <a:r>
              <a:rPr lang="en-US" b="1" i="1" dirty="0" smtClean="0"/>
              <a:t> are  dependent  for  </a:t>
            </a:r>
            <a:r>
              <a:rPr lang="en-US" b="1" i="1" dirty="0"/>
              <a:t>development upon a transcription factor termed </a:t>
            </a:r>
            <a:r>
              <a:rPr lang="en-US" b="1" i="1" dirty="0" smtClean="0">
                <a:solidFill>
                  <a:srgbClr val="FF0000"/>
                </a:solidFill>
              </a:rPr>
              <a:t>FOXP3</a:t>
            </a:r>
            <a:r>
              <a:rPr lang="en-US" b="1" i="1" u="sng" dirty="0" smtClean="0">
                <a:hlinkClick r:id="rId2"/>
              </a:rPr>
              <a:t>‘</a:t>
            </a:r>
            <a:r>
              <a:rPr lang="en-US" b="1" i="1" dirty="0" smtClean="0"/>
              <a:t>(IPEX).</a:t>
            </a:r>
            <a:endParaRPr lang="en-US" b="1" i="1" dirty="0"/>
          </a:p>
        </p:txBody>
      </p:sp>
    </p:spTree>
    <p:extLst>
      <p:ext uri="{BB962C8B-B14F-4D97-AF65-F5344CB8AC3E}">
        <p14:creationId xmlns:p14="http://schemas.microsoft.com/office/powerpoint/2010/main" val="4018921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0878" y="1146412"/>
            <a:ext cx="5117910" cy="923330"/>
          </a:xfrm>
          <a:prstGeom prst="rect">
            <a:avLst/>
          </a:prstGeom>
          <a:noFill/>
        </p:spPr>
        <p:txBody>
          <a:bodyPr wrap="square" rtlCol="1">
            <a:spAutoFit/>
          </a:bodyPr>
          <a:lstStyle/>
          <a:p>
            <a:pPr algn="ctr" rtl="0"/>
            <a:r>
              <a:rPr lang="en-US" sz="5400" b="1" i="1" dirty="0" smtClean="0">
                <a:solidFill>
                  <a:schemeClr val="bg1"/>
                </a:solidFill>
              </a:rPr>
              <a:t>THANK YOU</a:t>
            </a:r>
            <a:endParaRPr lang="fa-IR" sz="5400" b="1" i="1" dirty="0">
              <a:solidFill>
                <a:schemeClr val="bg1"/>
              </a:solidFill>
            </a:endParaRPr>
          </a:p>
        </p:txBody>
      </p:sp>
    </p:spTree>
    <p:extLst>
      <p:ext uri="{BB962C8B-B14F-4D97-AF65-F5344CB8AC3E}">
        <p14:creationId xmlns:p14="http://schemas.microsoft.com/office/powerpoint/2010/main" val="2489556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algn="ctr"/>
            <a:r>
              <a:rPr lang="en-US" sz="2800" b="1" i="1" dirty="0" smtClean="0">
                <a:solidFill>
                  <a:srgbClr val="7030A0"/>
                </a:solidFill>
              </a:rPr>
              <a:t>                                 </a:t>
            </a:r>
            <a:r>
              <a:rPr lang="fa-IR" sz="2800" b="1" i="1" dirty="0" smtClean="0">
                <a:solidFill>
                  <a:srgbClr val="7030A0"/>
                </a:solidFill>
              </a:rPr>
              <a:t> </a:t>
            </a:r>
            <a:r>
              <a:rPr lang="en-US" sz="2800" b="1" i="1" dirty="0" smtClean="0">
                <a:solidFill>
                  <a:srgbClr val="7030A0"/>
                </a:solidFill>
              </a:rPr>
              <a:t>                                   </a:t>
            </a:r>
            <a:r>
              <a:rPr lang="en-US" sz="2800" b="1" i="1" dirty="0" err="1" smtClean="0">
                <a:solidFill>
                  <a:srgbClr val="7030A0"/>
                </a:solidFill>
              </a:rPr>
              <a:t>cont</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rmAutofit/>
          </a:bodyPr>
          <a:lstStyle/>
          <a:p>
            <a:pPr algn="l" rtl="0"/>
            <a:r>
              <a:rPr lang="en-US" sz="1400" b="1" dirty="0" smtClean="0"/>
              <a:t>AUTOIMMUNITY</a:t>
            </a:r>
          </a:p>
          <a:p>
            <a:pPr algn="l" rtl="0"/>
            <a:r>
              <a:rPr lang="en-US" sz="1400" b="1" dirty="0" smtClean="0"/>
              <a:t> </a:t>
            </a:r>
            <a:r>
              <a:rPr lang="en-US" sz="1400" b="1" dirty="0"/>
              <a:t>Target </a:t>
            </a:r>
            <a:r>
              <a:rPr lang="en-US" sz="1400" b="1" dirty="0" smtClean="0"/>
              <a:t>autoantigens</a:t>
            </a:r>
            <a:r>
              <a:rPr lang="en-US" sz="1400" dirty="0"/>
              <a:t> </a:t>
            </a:r>
          </a:p>
          <a:p>
            <a:pPr marL="0" indent="0" algn="l" rtl="0">
              <a:buNone/>
            </a:pPr>
            <a:r>
              <a:rPr lang="en-US" sz="1400" dirty="0"/>
              <a:t> </a:t>
            </a:r>
            <a:r>
              <a:rPr lang="en-US" sz="1400" dirty="0" smtClean="0"/>
              <a:t>    -</a:t>
            </a:r>
            <a:r>
              <a:rPr lang="en-US" sz="1400" b="1" dirty="0" smtClean="0"/>
              <a:t>GAD, </a:t>
            </a:r>
            <a:r>
              <a:rPr lang="en-US" sz="1400" b="1" dirty="0" err="1"/>
              <a:t>insulinoma</a:t>
            </a:r>
            <a:r>
              <a:rPr lang="en-US" sz="1400" b="1" dirty="0"/>
              <a:t>-associated protein </a:t>
            </a:r>
            <a:r>
              <a:rPr lang="en-US" sz="1400" b="1" dirty="0" smtClean="0"/>
              <a:t>2</a:t>
            </a:r>
          </a:p>
          <a:p>
            <a:pPr marL="0" indent="0" algn="l" rtl="0">
              <a:buNone/>
            </a:pPr>
            <a:r>
              <a:rPr lang="en-US" sz="1400" b="1" dirty="0" smtClean="0"/>
              <a:t>     - IA-2 </a:t>
            </a:r>
            <a:r>
              <a:rPr lang="en-US" sz="1400" b="1" dirty="0"/>
              <a:t>and IA-2 </a:t>
            </a:r>
            <a:r>
              <a:rPr lang="en-US" sz="1400" b="1" dirty="0" smtClean="0"/>
              <a:t>beta</a:t>
            </a:r>
          </a:p>
          <a:p>
            <a:pPr marL="0" indent="0" algn="l" rtl="0">
              <a:buNone/>
            </a:pPr>
            <a:r>
              <a:rPr lang="en-US" sz="1400" b="1" dirty="0" smtClean="0"/>
              <a:t>     - </a:t>
            </a:r>
            <a:r>
              <a:rPr lang="en-US" sz="1400" b="1" dirty="0" err="1"/>
              <a:t>autoantigen</a:t>
            </a:r>
            <a:r>
              <a:rPr lang="en-US" sz="1400" b="1" dirty="0"/>
              <a:t> </a:t>
            </a:r>
            <a:r>
              <a:rPr lang="en-US" sz="1400" b="1" dirty="0" smtClean="0"/>
              <a:t>ZnT8</a:t>
            </a:r>
          </a:p>
          <a:p>
            <a:pPr marL="0" indent="0" algn="l" rtl="0">
              <a:buNone/>
            </a:pPr>
            <a:r>
              <a:rPr lang="en-US" sz="1400" b="1" dirty="0" smtClean="0"/>
              <a:t>      -Insulin</a:t>
            </a:r>
            <a:r>
              <a:rPr lang="en-US" sz="1400" b="1" dirty="0"/>
              <a:t> </a:t>
            </a:r>
            <a:r>
              <a:rPr lang="en-US" sz="1400" b="1" dirty="0" smtClean="0"/>
              <a:t>……..</a:t>
            </a:r>
            <a:r>
              <a:rPr lang="en-US" sz="1400" b="1" dirty="0"/>
              <a:t> </a:t>
            </a:r>
          </a:p>
          <a:p>
            <a:pPr algn="l" rtl="0">
              <a:buFont typeface="Wingdings" panose="05000000000000000000" pitchFamily="2" charset="2"/>
              <a:buChar char="Ø"/>
            </a:pPr>
            <a:r>
              <a:rPr lang="en-US" sz="1400" b="1" dirty="0" smtClean="0"/>
              <a:t>Role </a:t>
            </a:r>
            <a:r>
              <a:rPr lang="en-US" sz="1400" b="1" dirty="0"/>
              <a:t>of cellular </a:t>
            </a:r>
            <a:r>
              <a:rPr lang="en-US" sz="1400" b="1" dirty="0" smtClean="0"/>
              <a:t>immunity</a:t>
            </a:r>
          </a:p>
          <a:p>
            <a:pPr algn="l" rtl="0">
              <a:buFont typeface="Wingdings" panose="05000000000000000000" pitchFamily="2" charset="2"/>
              <a:buChar char="Ø"/>
            </a:pPr>
            <a:r>
              <a:rPr lang="en-US" sz="1400" b="1" dirty="0" smtClean="0"/>
              <a:t>Molecular mimicry:</a:t>
            </a:r>
            <a:r>
              <a:rPr lang="en-US" sz="1400" dirty="0" smtClean="0"/>
              <a:t> </a:t>
            </a:r>
            <a:r>
              <a:rPr lang="en-US" sz="1400" b="1" dirty="0"/>
              <a:t>Coxsackie B </a:t>
            </a:r>
            <a:endParaRPr lang="en-US" sz="1400" b="1" dirty="0" smtClean="0"/>
          </a:p>
          <a:p>
            <a:pPr algn="l" rtl="0">
              <a:buFont typeface="Wingdings" panose="05000000000000000000" pitchFamily="2" charset="2"/>
              <a:buChar char="Ø"/>
            </a:pPr>
            <a:endParaRPr lang="en-US" sz="1400" b="1" dirty="0" smtClean="0"/>
          </a:p>
          <a:p>
            <a:pPr marL="0" indent="0" algn="l" rtl="0">
              <a:buNone/>
            </a:pPr>
            <a:endParaRPr lang="en-US" sz="1400" b="1" dirty="0" smtClean="0"/>
          </a:p>
          <a:p>
            <a:pPr algn="l" rtl="0"/>
            <a:endParaRPr lang="en-US" sz="1400" b="1" dirty="0"/>
          </a:p>
          <a:p>
            <a:pPr algn="l" rtl="0"/>
            <a:endParaRPr lang="en-US" sz="1400" b="1" dirty="0" smtClean="0"/>
          </a:p>
        </p:txBody>
      </p:sp>
    </p:spTree>
    <p:extLst>
      <p:ext uri="{BB962C8B-B14F-4D97-AF65-F5344CB8AC3E}">
        <p14:creationId xmlns:p14="http://schemas.microsoft.com/office/powerpoint/2010/main" val="336684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r>
              <a:rPr lang="en-US" sz="2800" b="1" i="1" dirty="0" smtClean="0">
                <a:solidFill>
                  <a:srgbClr val="7030A0"/>
                </a:solidFill>
              </a:rPr>
              <a:t>            </a:t>
            </a:r>
            <a:r>
              <a:rPr lang="en-US" sz="2400" b="1" i="1" dirty="0" smtClean="0"/>
              <a:t>Reversal </a:t>
            </a:r>
            <a:r>
              <a:rPr lang="en-US" sz="2400" b="1" i="1" dirty="0"/>
              <a:t>of diabetes in animal models</a:t>
            </a:r>
            <a:r>
              <a:rPr lang="fa-IR" sz="2400" b="1" i="1" dirty="0" smtClean="0">
                <a:solidFill>
                  <a:srgbClr val="7030A0"/>
                </a:solidFill>
              </a:rPr>
              <a:t> </a:t>
            </a:r>
            <a:endParaRPr lang="fa-IR" sz="2400" i="1"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marL="0" indent="0" algn="l" rtl="0">
              <a:buNone/>
            </a:pPr>
            <a:endParaRPr lang="en-US" sz="1600" dirty="0" smtClean="0"/>
          </a:p>
          <a:p>
            <a:pPr algn="l" rtl="0"/>
            <a:r>
              <a:rPr lang="en-US" sz="1600" b="1" i="1" dirty="0" smtClean="0"/>
              <a:t>Reversal </a:t>
            </a:r>
            <a:r>
              <a:rPr lang="en-US" sz="1600" b="1" i="1" dirty="0"/>
              <a:t>of type 1 diabetes with administration of complete Freund's adjuvant, an immune modulator, has been reported in </a:t>
            </a:r>
            <a:r>
              <a:rPr lang="en-US" sz="1600" b="1" i="1" dirty="0" smtClean="0"/>
              <a:t> </a:t>
            </a:r>
            <a:r>
              <a:rPr lang="en-US" sz="1600" b="1" i="1" dirty="0"/>
              <a:t>diabetic mice </a:t>
            </a:r>
            <a:r>
              <a:rPr lang="en-US" sz="1600" b="1" i="1" dirty="0" smtClean="0"/>
              <a:t>.</a:t>
            </a:r>
          </a:p>
          <a:p>
            <a:pPr algn="l" rtl="0"/>
            <a:endParaRPr lang="en-US" sz="1600" b="1" i="1" dirty="0" smtClean="0"/>
          </a:p>
          <a:p>
            <a:pPr algn="l" rtl="0"/>
            <a:r>
              <a:rPr lang="en-US" sz="1600" b="1" i="1" dirty="0" smtClean="0"/>
              <a:t>A </a:t>
            </a:r>
            <a:r>
              <a:rPr lang="en-US" sz="1600" b="1" i="1" dirty="0"/>
              <a:t>related adjuvant regimen used in human trials did not delay loss of C-peptide secretion and other immune modulators</a:t>
            </a:r>
            <a:r>
              <a:rPr lang="en-US" sz="1600" b="1" i="1" dirty="0" smtClean="0"/>
              <a:t>.</a:t>
            </a:r>
          </a:p>
          <a:p>
            <a:pPr algn="l" rtl="0"/>
            <a:endParaRPr lang="en-US" sz="1600" b="1" i="1" dirty="0" smtClean="0"/>
          </a:p>
          <a:p>
            <a:pPr algn="l" rtl="0"/>
            <a:r>
              <a:rPr lang="en-US" sz="1600" b="1" i="1" dirty="0" smtClean="0"/>
              <a:t> </a:t>
            </a:r>
            <a:r>
              <a:rPr lang="en-US" sz="1600" b="1" i="1" dirty="0"/>
              <a:t>The immunosuppressant</a:t>
            </a:r>
            <a:r>
              <a:rPr lang="en-US" sz="1600" b="1" i="1" dirty="0">
                <a:solidFill>
                  <a:srgbClr val="FF0000"/>
                </a:solidFill>
              </a:rPr>
              <a:t> </a:t>
            </a:r>
            <a:r>
              <a:rPr lang="en-US" sz="1600" b="1" i="1" u="sng" dirty="0" err="1">
                <a:solidFill>
                  <a:srgbClr val="FF0000"/>
                </a:solidFill>
              </a:rPr>
              <a:t>mycophenolate</a:t>
            </a:r>
            <a:r>
              <a:rPr lang="en-US" sz="1600" b="1" i="1" dirty="0"/>
              <a:t> </a:t>
            </a:r>
            <a:r>
              <a:rPr lang="en-US" sz="1600" b="1" i="1" dirty="0" err="1"/>
              <a:t>mofetil</a:t>
            </a:r>
            <a:r>
              <a:rPr lang="en-US" sz="1600" b="1" i="1" dirty="0"/>
              <a:t>, </a:t>
            </a:r>
            <a:r>
              <a:rPr lang="en-US" sz="1600" b="1" i="1" dirty="0">
                <a:solidFill>
                  <a:srgbClr val="FF0000"/>
                </a:solidFill>
              </a:rPr>
              <a:t>anti-CD3 antibody</a:t>
            </a:r>
            <a:r>
              <a:rPr lang="en-US" sz="1600" b="1" i="1" dirty="0"/>
              <a:t>, and </a:t>
            </a:r>
            <a:r>
              <a:rPr lang="en-US" sz="1600" b="1" i="1" dirty="0">
                <a:solidFill>
                  <a:srgbClr val="FF0000"/>
                </a:solidFill>
              </a:rPr>
              <a:t>anti-CD20 monoclonal antibody </a:t>
            </a:r>
            <a:r>
              <a:rPr lang="en-US" sz="1600" b="1" i="1" dirty="0"/>
              <a:t>are under </a:t>
            </a:r>
            <a:r>
              <a:rPr lang="en-US" sz="1600" b="1" i="1" dirty="0" smtClean="0"/>
              <a:t>investigation.</a:t>
            </a:r>
            <a:endParaRPr lang="en-US" sz="1600" b="1" i="1" dirty="0"/>
          </a:p>
        </p:txBody>
      </p:sp>
    </p:spTree>
    <p:extLst>
      <p:ext uri="{BB962C8B-B14F-4D97-AF65-F5344CB8AC3E}">
        <p14:creationId xmlns:p14="http://schemas.microsoft.com/office/powerpoint/2010/main" val="50639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10" y="860687"/>
            <a:ext cx="8610600" cy="940817"/>
          </a:xfrm>
          <a:solidFill>
            <a:srgbClr val="FF9933"/>
          </a:solidFill>
        </p:spPr>
        <p:txBody>
          <a:bodyPr/>
          <a:lstStyle/>
          <a:p>
            <a:pPr rtl="0"/>
            <a:r>
              <a:rPr lang="en-US" sz="2800" b="1" i="1" dirty="0" smtClean="0">
                <a:solidFill>
                  <a:srgbClr val="7030A0"/>
                </a:solidFill>
              </a:rPr>
              <a:t>                      </a:t>
            </a:r>
            <a:r>
              <a:rPr lang="en-US" sz="2800" b="1" dirty="0" smtClean="0"/>
              <a:t>ENVIRONMENTAL </a:t>
            </a:r>
            <a:r>
              <a:rPr lang="en-US" sz="2800" b="1" dirty="0"/>
              <a:t>FACTORS</a:t>
            </a:r>
            <a:r>
              <a:rPr lang="fa-IR" sz="2800" b="1" i="1" dirty="0" smtClean="0">
                <a:solidFill>
                  <a:srgbClr val="7030A0"/>
                </a:solidFill>
              </a:rPr>
              <a:t> </a:t>
            </a:r>
            <a:endParaRPr lang="fa-IR" sz="2800" dirty="0"/>
          </a:p>
        </p:txBody>
      </p:sp>
      <p:sp>
        <p:nvSpPr>
          <p:cNvPr id="3" name="Content Placeholder 2"/>
          <p:cNvSpPr>
            <a:spLocks noGrp="1"/>
          </p:cNvSpPr>
          <p:nvPr>
            <p:ph idx="1"/>
          </p:nvPr>
        </p:nvSpPr>
        <p:spPr>
          <a:xfrm>
            <a:off x="1154954" y="2552131"/>
            <a:ext cx="9490300" cy="3357350"/>
          </a:xfrm>
          <a:solidFill>
            <a:srgbClr val="FFCC66"/>
          </a:solidFill>
          <a:ln>
            <a:solidFill>
              <a:srgbClr val="FFCC66"/>
            </a:solidFill>
          </a:ln>
        </p:spPr>
        <p:txBody>
          <a:bodyPr>
            <a:noAutofit/>
          </a:bodyPr>
          <a:lstStyle/>
          <a:p>
            <a:pPr algn="l" rtl="0"/>
            <a:r>
              <a:rPr lang="en-US" sz="1600" b="1" dirty="0"/>
              <a:t>H</a:t>
            </a:r>
            <a:r>
              <a:rPr lang="en-US" sz="1600" b="1" dirty="0" smtClean="0"/>
              <a:t>ygiene hypothesis</a:t>
            </a:r>
          </a:p>
          <a:p>
            <a:pPr algn="l" rtl="0"/>
            <a:r>
              <a:rPr lang="en-US" sz="1600" b="1" dirty="0" smtClean="0"/>
              <a:t>Perinatal </a:t>
            </a:r>
            <a:r>
              <a:rPr lang="en-US" sz="1600" b="1" dirty="0"/>
              <a:t>factors</a:t>
            </a:r>
            <a:r>
              <a:rPr lang="en-US" sz="1600" dirty="0"/>
              <a:t> </a:t>
            </a:r>
            <a:endParaRPr lang="en-US" sz="1600" dirty="0" smtClean="0"/>
          </a:p>
          <a:p>
            <a:pPr marL="0" indent="0" algn="l" rtl="0">
              <a:buNone/>
            </a:pPr>
            <a:r>
              <a:rPr lang="en-US" sz="1600" dirty="0" smtClean="0"/>
              <a:t>    -</a:t>
            </a:r>
            <a:r>
              <a:rPr lang="en-US" sz="1600" dirty="0"/>
              <a:t> </a:t>
            </a:r>
            <a:r>
              <a:rPr lang="en-US" sz="1600" dirty="0" smtClean="0"/>
              <a:t>Maternal </a:t>
            </a:r>
            <a:r>
              <a:rPr lang="en-US" sz="1600" dirty="0"/>
              <a:t>age &gt;25 </a:t>
            </a:r>
            <a:r>
              <a:rPr lang="en-US" sz="1600" dirty="0" smtClean="0"/>
              <a:t>years</a:t>
            </a:r>
          </a:p>
          <a:p>
            <a:pPr marL="0" indent="0" algn="l" rtl="0">
              <a:buNone/>
            </a:pPr>
            <a:r>
              <a:rPr lang="en-US" sz="1600" dirty="0"/>
              <a:t> </a:t>
            </a:r>
            <a:r>
              <a:rPr lang="en-US" sz="1600" dirty="0" smtClean="0"/>
              <a:t>    -</a:t>
            </a:r>
            <a:r>
              <a:rPr lang="en-US" sz="1600" dirty="0"/>
              <a:t>P</a:t>
            </a:r>
            <a:r>
              <a:rPr lang="en-US" sz="1600" dirty="0" smtClean="0"/>
              <a:t>reeclampsia,</a:t>
            </a:r>
          </a:p>
          <a:p>
            <a:pPr marL="0" indent="0" algn="l" rtl="0">
              <a:buNone/>
            </a:pPr>
            <a:r>
              <a:rPr lang="en-US" sz="1600" dirty="0"/>
              <a:t> </a:t>
            </a:r>
            <a:r>
              <a:rPr lang="en-US" sz="1600" dirty="0" smtClean="0"/>
              <a:t>    - </a:t>
            </a:r>
            <a:r>
              <a:rPr lang="en-US" sz="1600" dirty="0"/>
              <a:t>N</a:t>
            </a:r>
            <a:r>
              <a:rPr lang="en-US" sz="1600" dirty="0" smtClean="0"/>
              <a:t>eonatal </a:t>
            </a:r>
            <a:r>
              <a:rPr lang="en-US" sz="1600" dirty="0"/>
              <a:t>respiratory </a:t>
            </a:r>
            <a:r>
              <a:rPr lang="en-US" sz="1600" dirty="0" smtClean="0"/>
              <a:t>disease</a:t>
            </a:r>
            <a:endParaRPr lang="en-US" sz="1600" dirty="0" smtClean="0"/>
          </a:p>
          <a:p>
            <a:pPr marL="0" indent="0" algn="l" rtl="0">
              <a:buNone/>
            </a:pPr>
            <a:r>
              <a:rPr lang="en-US" sz="1600" dirty="0"/>
              <a:t> </a:t>
            </a:r>
            <a:r>
              <a:rPr lang="en-US" sz="1600" dirty="0" smtClean="0"/>
              <a:t>     -jaundice</a:t>
            </a:r>
            <a:r>
              <a:rPr lang="en-US" sz="1600" dirty="0"/>
              <a:t>, </a:t>
            </a:r>
            <a:r>
              <a:rPr lang="en-US" sz="1600"/>
              <a:t>especially </a:t>
            </a:r>
            <a:r>
              <a:rPr lang="en-US" sz="1600" smtClean="0"/>
              <a:t> </a:t>
            </a:r>
            <a:r>
              <a:rPr lang="en-US" sz="1600" dirty="0"/>
              <a:t>due to ABO blood group </a:t>
            </a:r>
            <a:r>
              <a:rPr lang="en-US" sz="1600" dirty="0" smtClean="0"/>
              <a:t>incompatibility.</a:t>
            </a:r>
          </a:p>
          <a:p>
            <a:pPr marL="0" indent="0" algn="l" rtl="0">
              <a:buNone/>
            </a:pPr>
            <a:r>
              <a:rPr lang="en-US" sz="1600" dirty="0" smtClean="0"/>
              <a:t> </a:t>
            </a:r>
            <a:endParaRPr lang="fa-IR" sz="1600" dirty="0"/>
          </a:p>
        </p:txBody>
      </p:sp>
    </p:spTree>
    <p:extLst>
      <p:ext uri="{BB962C8B-B14F-4D97-AF65-F5344CB8AC3E}">
        <p14:creationId xmlns:p14="http://schemas.microsoft.com/office/powerpoint/2010/main" val="502685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2639</TotalTime>
  <Words>2253</Words>
  <Application>Microsoft Office PowerPoint</Application>
  <PresentationFormat>Widescreen</PresentationFormat>
  <Paragraphs>410</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Century Gothic</vt:lpstr>
      <vt:lpstr>Times New Roman</vt:lpstr>
      <vt:lpstr>Wingdings</vt:lpstr>
      <vt:lpstr>Wingdings 3</vt:lpstr>
      <vt:lpstr>Ion Boardroom</vt:lpstr>
      <vt:lpstr>         Prevention of type 1 diabetes                          </vt:lpstr>
      <vt:lpstr>PowerPoint Presentation</vt:lpstr>
      <vt:lpstr>                              Types of T1 DM</vt:lpstr>
      <vt:lpstr>                                    Etiology    </vt:lpstr>
      <vt:lpstr>                                    Etiology    </vt:lpstr>
      <vt:lpstr>    cont      </vt:lpstr>
      <vt:lpstr>                                                                     cont</vt:lpstr>
      <vt:lpstr>            Reversal of diabetes in animal models </vt:lpstr>
      <vt:lpstr>                      ENVIRONMENTAL FACTORS </vt:lpstr>
      <vt:lpstr>                      ENVIRONMENTAL FACTORS </vt:lpstr>
      <vt:lpstr>               ENVIRONMENTAL FACTORS         </vt:lpstr>
      <vt:lpstr>                   ENVIRONMENTAL FACTORS      </vt:lpstr>
      <vt:lpstr>                     Childhood immunization </vt:lpstr>
      <vt:lpstr>                                Role of diet   </vt:lpstr>
      <vt:lpstr>                                  Role of diet</vt:lpstr>
      <vt:lpstr>                                 Role of diet     </vt:lpstr>
      <vt:lpstr>Role of diet</vt:lpstr>
      <vt:lpstr>                   ENVIRONMENTAL FACTORS    </vt:lpstr>
      <vt:lpstr>                                                                         cont   </vt:lpstr>
      <vt:lpstr>  CLINICAL RESEARCH  </vt:lpstr>
      <vt:lpstr>                  PREVENTION AND REVERSAL STRATEGIES </vt:lpstr>
      <vt:lpstr>                            Anti-CD3 antibodies </vt:lpstr>
      <vt:lpstr>                                 Teplizumab    </vt:lpstr>
      <vt:lpstr>                                        cont    </vt:lpstr>
      <vt:lpstr>                                Otelixizumab  </vt:lpstr>
      <vt:lpstr>                                     cont   </vt:lpstr>
      <vt:lpstr>                                    Rituximab     </vt:lpstr>
      <vt:lpstr>                                    Rituximab     </vt:lpstr>
      <vt:lpstr>Rituximab</vt:lpstr>
      <vt:lpstr>            Interleukin-1 inhibition </vt:lpstr>
      <vt:lpstr>                              Thymoglobulin </vt:lpstr>
      <vt:lpstr>                                  Insulin       </vt:lpstr>
      <vt:lpstr>                                  Insulin       </vt:lpstr>
      <vt:lpstr>Insulin</vt:lpstr>
      <vt:lpstr>                                      Insulin </vt:lpstr>
      <vt:lpstr>                                  Insulin </vt:lpstr>
      <vt:lpstr>                                      Insulin </vt:lpstr>
      <vt:lpstr>                                     Insulin </vt:lpstr>
      <vt:lpstr>                            Immunomodulators  </vt:lpstr>
      <vt:lpstr>                   Mycophenolate mofetil </vt:lpstr>
      <vt:lpstr>                                Cyclosporine  </vt:lpstr>
      <vt:lpstr>                              Future treatments </vt:lpstr>
      <vt:lpstr>                         GAD65  immunotherapy   </vt:lpstr>
      <vt:lpstr>                      Costimulation modulation</vt:lpstr>
      <vt:lpstr>Abatacept</vt:lpstr>
      <vt:lpstr>                               BCG</vt:lpstr>
      <vt:lpstr>                          DiaPep277 </vt:lpstr>
      <vt:lpstr>                 Donor splenocytes</vt:lpstr>
      <vt:lpstr>Antiinflammatory </vt:lpstr>
      <vt:lpstr>Antiinflammatory </vt:lpstr>
      <vt:lpstr>                         Nicotinamide</vt:lpstr>
      <vt:lpstr>                        Nicotinamide</vt:lpstr>
      <vt:lpstr>                Vitamin D supplements</vt:lpstr>
      <vt:lpstr>                 Omega-3 polyunsaturated fatty acids  </vt:lpstr>
      <vt:lpstr>             Avoidance of cow's milk?</vt:lpstr>
      <vt:lpstr>         Hematopoietic stem cell transplant</vt:lpstr>
      <vt:lpstr>         Hematopoietic stem cell transplant</vt:lpstr>
      <vt:lpstr>Hematopoietic stem cell transplant</vt:lpstr>
      <vt:lpstr>        Hematopoietic stem cell transplant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Khorshid</dc:creator>
  <cp:lastModifiedBy>Khorshid</cp:lastModifiedBy>
  <cp:revision>304</cp:revision>
  <dcterms:created xsi:type="dcterms:W3CDTF">2016-03-16T15:50:21Z</dcterms:created>
  <dcterms:modified xsi:type="dcterms:W3CDTF">2019-05-20T19:19:18Z</dcterms:modified>
</cp:coreProperties>
</file>