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9" r:id="rId2"/>
    <p:sldId id="256" r:id="rId3"/>
    <p:sldId id="257" r:id="rId4"/>
    <p:sldId id="258" r:id="rId5"/>
    <p:sldId id="259" r:id="rId6"/>
    <p:sldId id="260" r:id="rId7"/>
    <p:sldId id="310" r:id="rId8"/>
    <p:sldId id="261" r:id="rId9"/>
    <p:sldId id="311" r:id="rId10"/>
    <p:sldId id="312" r:id="rId11"/>
    <p:sldId id="262" r:id="rId12"/>
    <p:sldId id="263" r:id="rId13"/>
    <p:sldId id="264" r:id="rId14"/>
    <p:sldId id="265" r:id="rId15"/>
    <p:sldId id="266" r:id="rId16"/>
    <p:sldId id="267" r:id="rId17"/>
    <p:sldId id="268" r:id="rId18"/>
    <p:sldId id="269" r:id="rId19"/>
    <p:sldId id="271" r:id="rId20"/>
    <p:sldId id="270" r:id="rId21"/>
    <p:sldId id="272" r:id="rId22"/>
    <p:sldId id="273" r:id="rId23"/>
    <p:sldId id="274" r:id="rId24"/>
    <p:sldId id="316" r:id="rId25"/>
    <p:sldId id="309" r:id="rId26"/>
    <p:sldId id="275" r:id="rId27"/>
    <p:sldId id="276" r:id="rId28"/>
    <p:sldId id="277" r:id="rId29"/>
    <p:sldId id="278" r:id="rId30"/>
    <p:sldId id="279" r:id="rId31"/>
    <p:sldId id="282" r:id="rId32"/>
    <p:sldId id="281" r:id="rId33"/>
    <p:sldId id="283" r:id="rId34"/>
    <p:sldId id="280" r:id="rId35"/>
    <p:sldId id="284" r:id="rId36"/>
    <p:sldId id="285" r:id="rId37"/>
    <p:sldId id="288" r:id="rId38"/>
    <p:sldId id="305" r:id="rId39"/>
    <p:sldId id="286" r:id="rId40"/>
    <p:sldId id="287" r:id="rId41"/>
    <p:sldId id="289" r:id="rId42"/>
    <p:sldId id="290" r:id="rId43"/>
    <p:sldId id="298" r:id="rId44"/>
    <p:sldId id="297" r:id="rId45"/>
    <p:sldId id="296" r:id="rId46"/>
    <p:sldId id="295" r:id="rId47"/>
    <p:sldId id="294" r:id="rId48"/>
    <p:sldId id="293" r:id="rId49"/>
    <p:sldId id="308" r:id="rId50"/>
    <p:sldId id="292" r:id="rId51"/>
    <p:sldId id="299" r:id="rId52"/>
    <p:sldId id="302" r:id="rId53"/>
    <p:sldId id="301" r:id="rId54"/>
    <p:sldId id="313" r:id="rId55"/>
    <p:sldId id="314" r:id="rId56"/>
    <p:sldId id="300" r:id="rId57"/>
    <p:sldId id="306" r:id="rId58"/>
    <p:sldId id="303" r:id="rId59"/>
    <p:sldId id="307" r:id="rId60"/>
    <p:sldId id="304" r:id="rId61"/>
    <p:sldId id="315" r:id="rId62"/>
    <p:sldId id="32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showGuides="1">
      <p:cViewPr>
        <p:scale>
          <a:sx n="86" d="100"/>
          <a:sy n="86" d="100"/>
        </p:scale>
        <p:origin x="48" y="1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50BF0-4A6C-47E7-BCD0-3446C397C2DD}"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CCF7E-4F25-4F25-900E-CDA02CA59BD3}" type="slidenum">
              <a:rPr lang="en-US" smtClean="0"/>
              <a:t>‹#›</a:t>
            </a:fld>
            <a:endParaRPr lang="en-US"/>
          </a:p>
        </p:txBody>
      </p:sp>
    </p:spTree>
    <p:extLst>
      <p:ext uri="{BB962C8B-B14F-4D97-AF65-F5344CB8AC3E}">
        <p14:creationId xmlns:p14="http://schemas.microsoft.com/office/powerpoint/2010/main" val="2623451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50BF0-4A6C-47E7-BCD0-3446C397C2DD}"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CCF7E-4F25-4F25-900E-CDA02CA59BD3}" type="slidenum">
              <a:rPr lang="en-US" smtClean="0"/>
              <a:t>‹#›</a:t>
            </a:fld>
            <a:endParaRPr lang="en-US"/>
          </a:p>
        </p:txBody>
      </p:sp>
    </p:spTree>
    <p:extLst>
      <p:ext uri="{BB962C8B-B14F-4D97-AF65-F5344CB8AC3E}">
        <p14:creationId xmlns:p14="http://schemas.microsoft.com/office/powerpoint/2010/main" val="2544125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50BF0-4A6C-47E7-BCD0-3446C397C2DD}"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CCF7E-4F25-4F25-900E-CDA02CA59BD3}" type="slidenum">
              <a:rPr lang="en-US" smtClean="0"/>
              <a:t>‹#›</a:t>
            </a:fld>
            <a:endParaRPr lang="en-US"/>
          </a:p>
        </p:txBody>
      </p:sp>
    </p:spTree>
    <p:extLst>
      <p:ext uri="{BB962C8B-B14F-4D97-AF65-F5344CB8AC3E}">
        <p14:creationId xmlns:p14="http://schemas.microsoft.com/office/powerpoint/2010/main" val="2690565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50BF0-4A6C-47E7-BCD0-3446C397C2DD}"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CCF7E-4F25-4F25-900E-CDA02CA59BD3}" type="slidenum">
              <a:rPr lang="en-US" smtClean="0"/>
              <a:t>‹#›</a:t>
            </a:fld>
            <a:endParaRPr lang="en-US"/>
          </a:p>
        </p:txBody>
      </p:sp>
    </p:spTree>
    <p:extLst>
      <p:ext uri="{BB962C8B-B14F-4D97-AF65-F5344CB8AC3E}">
        <p14:creationId xmlns:p14="http://schemas.microsoft.com/office/powerpoint/2010/main" val="332175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550BF0-4A6C-47E7-BCD0-3446C397C2DD}" type="datetimeFigureOut">
              <a:rPr lang="en-US" smtClean="0"/>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CCF7E-4F25-4F25-900E-CDA02CA59BD3}" type="slidenum">
              <a:rPr lang="en-US" smtClean="0"/>
              <a:t>‹#›</a:t>
            </a:fld>
            <a:endParaRPr lang="en-US"/>
          </a:p>
        </p:txBody>
      </p:sp>
    </p:spTree>
    <p:extLst>
      <p:ext uri="{BB962C8B-B14F-4D97-AF65-F5344CB8AC3E}">
        <p14:creationId xmlns:p14="http://schemas.microsoft.com/office/powerpoint/2010/main" val="3667220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50BF0-4A6C-47E7-BCD0-3446C397C2DD}"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CCF7E-4F25-4F25-900E-CDA02CA59BD3}" type="slidenum">
              <a:rPr lang="en-US" smtClean="0"/>
              <a:t>‹#›</a:t>
            </a:fld>
            <a:endParaRPr lang="en-US"/>
          </a:p>
        </p:txBody>
      </p:sp>
    </p:spTree>
    <p:extLst>
      <p:ext uri="{BB962C8B-B14F-4D97-AF65-F5344CB8AC3E}">
        <p14:creationId xmlns:p14="http://schemas.microsoft.com/office/powerpoint/2010/main" val="924864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50BF0-4A6C-47E7-BCD0-3446C397C2DD}" type="datetimeFigureOut">
              <a:rPr lang="en-US" smtClean="0"/>
              <a:t>5/14/2019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1CCF7E-4F25-4F25-900E-CDA02CA59BD3}" type="slidenum">
              <a:rPr lang="en-US" smtClean="0"/>
              <a:t>‹#›</a:t>
            </a:fld>
            <a:endParaRPr lang="en-US"/>
          </a:p>
        </p:txBody>
      </p:sp>
    </p:spTree>
    <p:extLst>
      <p:ext uri="{BB962C8B-B14F-4D97-AF65-F5344CB8AC3E}">
        <p14:creationId xmlns:p14="http://schemas.microsoft.com/office/powerpoint/2010/main" val="2778336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50BF0-4A6C-47E7-BCD0-3446C397C2DD}" type="datetimeFigureOut">
              <a:rPr lang="en-US" smtClean="0"/>
              <a:t>5/14/2019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1CCF7E-4F25-4F25-900E-CDA02CA59BD3}" type="slidenum">
              <a:rPr lang="en-US" smtClean="0"/>
              <a:t>‹#›</a:t>
            </a:fld>
            <a:endParaRPr lang="en-US"/>
          </a:p>
        </p:txBody>
      </p:sp>
    </p:spTree>
    <p:extLst>
      <p:ext uri="{BB962C8B-B14F-4D97-AF65-F5344CB8AC3E}">
        <p14:creationId xmlns:p14="http://schemas.microsoft.com/office/powerpoint/2010/main" val="2609175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50BF0-4A6C-47E7-BCD0-3446C397C2DD}" type="datetimeFigureOut">
              <a:rPr lang="en-US" smtClean="0"/>
              <a:t>5/14/2019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1CCF7E-4F25-4F25-900E-CDA02CA59BD3}" type="slidenum">
              <a:rPr lang="en-US" smtClean="0"/>
              <a:t>‹#›</a:t>
            </a:fld>
            <a:endParaRPr lang="en-US"/>
          </a:p>
        </p:txBody>
      </p:sp>
    </p:spTree>
    <p:extLst>
      <p:ext uri="{BB962C8B-B14F-4D97-AF65-F5344CB8AC3E}">
        <p14:creationId xmlns:p14="http://schemas.microsoft.com/office/powerpoint/2010/main" val="175255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550BF0-4A6C-47E7-BCD0-3446C397C2DD}"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CCF7E-4F25-4F25-900E-CDA02CA59BD3}" type="slidenum">
              <a:rPr lang="en-US" smtClean="0"/>
              <a:t>‹#›</a:t>
            </a:fld>
            <a:endParaRPr lang="en-US"/>
          </a:p>
        </p:txBody>
      </p:sp>
    </p:spTree>
    <p:extLst>
      <p:ext uri="{BB962C8B-B14F-4D97-AF65-F5344CB8AC3E}">
        <p14:creationId xmlns:p14="http://schemas.microsoft.com/office/powerpoint/2010/main" val="949132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550BF0-4A6C-47E7-BCD0-3446C397C2DD}" type="datetimeFigureOut">
              <a:rPr lang="en-US" smtClean="0"/>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CCF7E-4F25-4F25-900E-CDA02CA59BD3}" type="slidenum">
              <a:rPr lang="en-US" smtClean="0"/>
              <a:t>‹#›</a:t>
            </a:fld>
            <a:endParaRPr lang="en-US"/>
          </a:p>
        </p:txBody>
      </p:sp>
    </p:spTree>
    <p:extLst>
      <p:ext uri="{BB962C8B-B14F-4D97-AF65-F5344CB8AC3E}">
        <p14:creationId xmlns:p14="http://schemas.microsoft.com/office/powerpoint/2010/main" val="692182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50BF0-4A6C-47E7-BCD0-3446C397C2DD}" type="datetimeFigureOut">
              <a:rPr lang="en-US" smtClean="0"/>
              <a:t>5/14/2019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CCF7E-4F25-4F25-900E-CDA02CA59BD3}" type="slidenum">
              <a:rPr lang="en-US" smtClean="0"/>
              <a:t>‹#›</a:t>
            </a:fld>
            <a:endParaRPr lang="en-US"/>
          </a:p>
        </p:txBody>
      </p:sp>
    </p:spTree>
    <p:extLst>
      <p:ext uri="{BB962C8B-B14F-4D97-AF65-F5344CB8AC3E}">
        <p14:creationId xmlns:p14="http://schemas.microsoft.com/office/powerpoint/2010/main" val="3571507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30510" y="2767737"/>
            <a:ext cx="2775119" cy="1107996"/>
          </a:xfrm>
          <a:prstGeom prst="rect">
            <a:avLst/>
          </a:prstGeom>
        </p:spPr>
        <p:txBody>
          <a:bodyPr wrap="none">
            <a:spAutoFit/>
          </a:bodyPr>
          <a:lstStyle/>
          <a:p>
            <a:r>
              <a:rPr lang="fa-IR" sz="6600" dirty="0"/>
              <a:t>به نام خدا</a:t>
            </a:r>
            <a:endParaRPr lang="en-US" sz="6600" dirty="0"/>
          </a:p>
        </p:txBody>
      </p:sp>
    </p:spTree>
    <p:extLst>
      <p:ext uri="{BB962C8B-B14F-4D97-AF65-F5344CB8AC3E}">
        <p14:creationId xmlns:p14="http://schemas.microsoft.com/office/powerpoint/2010/main" val="736904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238299"/>
            <a:ext cx="10690167" cy="6130564"/>
          </a:xfrm>
          <a:prstGeom prst="rect">
            <a:avLst/>
          </a:prstGeom>
        </p:spPr>
      </p:pic>
    </p:spTree>
    <p:extLst>
      <p:ext uri="{BB962C8B-B14F-4D97-AF65-F5344CB8AC3E}">
        <p14:creationId xmlns:p14="http://schemas.microsoft.com/office/powerpoint/2010/main" val="3926441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6706" y="2053072"/>
            <a:ext cx="11236036" cy="2246769"/>
          </a:xfrm>
          <a:prstGeom prst="rect">
            <a:avLst/>
          </a:prstGeom>
        </p:spPr>
        <p:txBody>
          <a:bodyPr wrap="square">
            <a:spAutoFit/>
          </a:bodyPr>
          <a:lstStyle/>
          <a:p>
            <a:pPr marL="457200" indent="-457200">
              <a:buFont typeface="Wingdings" panose="05000000000000000000" pitchFamily="2" charset="2"/>
              <a:buChar char="q"/>
            </a:pPr>
            <a:r>
              <a:rPr lang="en-US" sz="2800" dirty="0" smtClean="0"/>
              <a:t>The clinical course of MTC varies considerably in the three syndromes, being </a:t>
            </a:r>
            <a:r>
              <a:rPr lang="en-US" sz="2800" b="1" dirty="0" smtClean="0">
                <a:solidFill>
                  <a:srgbClr val="FF0000"/>
                </a:solidFill>
              </a:rPr>
              <a:t>very aggressive and almost invariably unfavorable </a:t>
            </a:r>
            <a:r>
              <a:rPr lang="en-US" sz="2800" dirty="0" smtClean="0"/>
              <a:t>in </a:t>
            </a:r>
            <a:r>
              <a:rPr lang="en-US" sz="2800" b="1" dirty="0" smtClean="0">
                <a:solidFill>
                  <a:srgbClr val="FF0000"/>
                </a:solidFill>
              </a:rPr>
              <a:t>MEN 2B</a:t>
            </a:r>
            <a:r>
              <a:rPr lang="en-US" sz="2800" dirty="0" smtClean="0"/>
              <a:t>, </a:t>
            </a:r>
            <a:r>
              <a:rPr lang="en-US" sz="2800" dirty="0" smtClean="0">
                <a:solidFill>
                  <a:srgbClr val="FF0000"/>
                </a:solidFill>
              </a:rPr>
              <a:t>indolent </a:t>
            </a:r>
            <a:r>
              <a:rPr lang="en-US" sz="2800" dirty="0" smtClean="0"/>
              <a:t>in a majority of patients with </a:t>
            </a:r>
            <a:r>
              <a:rPr lang="en-US" sz="2800" dirty="0" smtClean="0">
                <a:solidFill>
                  <a:srgbClr val="FF0000"/>
                </a:solidFill>
              </a:rPr>
              <a:t>FMTC,</a:t>
            </a:r>
            <a:r>
              <a:rPr lang="en-US" sz="2800" dirty="0" smtClean="0"/>
              <a:t> and with an </a:t>
            </a:r>
            <a:r>
              <a:rPr lang="en-US" sz="2800" dirty="0" smtClean="0">
                <a:solidFill>
                  <a:srgbClr val="FF0000"/>
                </a:solidFill>
                <a:effectLst>
                  <a:outerShdw blurRad="38100" dist="38100" dir="2700000" algn="tl">
                    <a:srgbClr val="000000">
                      <a:alpha val="43137"/>
                    </a:srgbClr>
                  </a:outerShdw>
                </a:effectLst>
              </a:rPr>
              <a:t>intermediate</a:t>
            </a:r>
            <a:r>
              <a:rPr lang="en-US" sz="2800" dirty="0" smtClean="0"/>
              <a:t> </a:t>
            </a:r>
            <a:r>
              <a:rPr lang="en-US" sz="2800" dirty="0" smtClean="0">
                <a:solidFill>
                  <a:srgbClr val="FF0000"/>
                </a:solidFill>
                <a:effectLst>
                  <a:outerShdw blurRad="38100" dist="38100" dir="2700000" algn="tl">
                    <a:srgbClr val="000000">
                      <a:alpha val="43137"/>
                    </a:srgbClr>
                  </a:outerShdw>
                </a:effectLst>
              </a:rPr>
              <a:t>degree of aggressiveness </a:t>
            </a:r>
            <a:r>
              <a:rPr lang="en-US" sz="2800" dirty="0" smtClean="0"/>
              <a:t>in </a:t>
            </a:r>
            <a:r>
              <a:rPr lang="en-US" sz="2800" i="1" dirty="0" smtClean="0">
                <a:solidFill>
                  <a:srgbClr val="FF0000"/>
                </a:solidFill>
                <a:effectLst>
                  <a:outerShdw blurRad="38100" dist="38100" dir="2700000" algn="tl">
                    <a:srgbClr val="000000">
                      <a:alpha val="43137"/>
                    </a:srgbClr>
                  </a:outerShdw>
                </a:effectLst>
              </a:rPr>
              <a:t>MEN 2A </a:t>
            </a:r>
            <a:r>
              <a:rPr lang="en-US" sz="2800" dirty="0" smtClean="0"/>
              <a:t>patients.</a:t>
            </a:r>
          </a:p>
          <a:p>
            <a:r>
              <a:rPr lang="en-US" sz="2800" dirty="0" smtClean="0"/>
              <a:t> </a:t>
            </a:r>
            <a:endParaRPr lang="en-US" sz="2800" dirty="0"/>
          </a:p>
        </p:txBody>
      </p:sp>
    </p:spTree>
    <p:extLst>
      <p:ext uri="{BB962C8B-B14F-4D97-AF65-F5344CB8AC3E}">
        <p14:creationId xmlns:p14="http://schemas.microsoft.com/office/powerpoint/2010/main" val="3972348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048" y="151179"/>
            <a:ext cx="11399520" cy="6186309"/>
          </a:xfrm>
          <a:prstGeom prst="rect">
            <a:avLst/>
          </a:prstGeom>
        </p:spPr>
        <p:txBody>
          <a:bodyPr wrap="square">
            <a:spAutoFit/>
          </a:bodyPr>
          <a:lstStyle/>
          <a:p>
            <a:r>
              <a:rPr lang="en-US" sz="3200" b="1" dirty="0" smtClean="0">
                <a:solidFill>
                  <a:srgbClr val="FF0000"/>
                </a:solidFill>
              </a:rPr>
              <a:t>DIAGNOSIS </a:t>
            </a:r>
          </a:p>
          <a:p>
            <a:endParaRPr lang="en-US" sz="2800" dirty="0"/>
          </a:p>
          <a:p>
            <a:pPr marL="457200" indent="-457200">
              <a:buFont typeface="Wingdings" panose="05000000000000000000" pitchFamily="2" charset="2"/>
              <a:buChar char="q"/>
            </a:pPr>
            <a:r>
              <a:rPr lang="en-US" sz="2800" dirty="0" smtClean="0"/>
              <a:t> The most common presentation of </a:t>
            </a:r>
            <a:r>
              <a:rPr lang="en-US" sz="2800" dirty="0" smtClean="0">
                <a:solidFill>
                  <a:srgbClr val="FF0000"/>
                </a:solidFill>
              </a:rPr>
              <a:t>sporadic </a:t>
            </a:r>
            <a:r>
              <a:rPr lang="en-US" sz="2800" dirty="0" smtClean="0"/>
              <a:t>cases is </a:t>
            </a:r>
            <a:r>
              <a:rPr lang="en-US" sz="2800" dirty="0" smtClean="0">
                <a:solidFill>
                  <a:srgbClr val="FF0000"/>
                </a:solidFill>
              </a:rPr>
              <a:t>thyroid nodular disease</a:t>
            </a:r>
            <a:r>
              <a:rPr lang="en-US" sz="2800" dirty="0" smtClean="0"/>
              <a:t>.</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In this case, </a:t>
            </a:r>
            <a:r>
              <a:rPr lang="en-US" sz="2800" dirty="0" smtClean="0">
                <a:solidFill>
                  <a:srgbClr val="FF0000"/>
                </a:solidFill>
              </a:rPr>
              <a:t>physical examination</a:t>
            </a:r>
            <a:r>
              <a:rPr lang="en-US" sz="2800" dirty="0" smtClean="0"/>
              <a:t>, </a:t>
            </a:r>
            <a:r>
              <a:rPr lang="en-US" sz="2800" dirty="0" smtClean="0">
                <a:solidFill>
                  <a:srgbClr val="FF0000"/>
                </a:solidFill>
              </a:rPr>
              <a:t>neck ultrasound (US</a:t>
            </a:r>
            <a:r>
              <a:rPr lang="en-US" sz="2800" dirty="0" smtClean="0"/>
              <a:t>), and </a:t>
            </a:r>
            <a:r>
              <a:rPr lang="en-US" sz="2800" dirty="0" smtClean="0">
                <a:solidFill>
                  <a:srgbClr val="FF0000"/>
                </a:solidFill>
              </a:rPr>
              <a:t>US guided fine-needle aspiration </a:t>
            </a:r>
            <a:r>
              <a:rPr lang="en-US" sz="2800" dirty="0" smtClean="0"/>
              <a:t>cytology are among the most important diagnostic tools for MTC. </a:t>
            </a:r>
          </a:p>
          <a:p>
            <a:endParaRPr lang="en-US" sz="2800" dirty="0"/>
          </a:p>
          <a:p>
            <a:pPr marL="457200" indent="-457200">
              <a:buFont typeface="Wingdings" panose="05000000000000000000" pitchFamily="2" charset="2"/>
              <a:buChar char="q"/>
            </a:pPr>
            <a:r>
              <a:rPr lang="en-US" sz="2800" dirty="0" smtClean="0"/>
              <a:t>A cytologic smear of an MTC is characterized by </a:t>
            </a:r>
            <a:r>
              <a:rPr lang="en-US" sz="2800" dirty="0" smtClean="0">
                <a:solidFill>
                  <a:srgbClr val="FF0000"/>
                </a:solidFill>
              </a:rPr>
              <a:t>isolated,</a:t>
            </a:r>
            <a:r>
              <a:rPr lang="en-US" sz="2800" dirty="0" smtClean="0"/>
              <a:t> </a:t>
            </a:r>
            <a:r>
              <a:rPr lang="en-US" sz="2800" dirty="0" smtClean="0">
                <a:solidFill>
                  <a:srgbClr val="FF0000"/>
                </a:solidFill>
              </a:rPr>
              <a:t>oval to round</a:t>
            </a:r>
            <a:r>
              <a:rPr lang="en-US" sz="2800" dirty="0" smtClean="0"/>
              <a:t>, </a:t>
            </a:r>
            <a:r>
              <a:rPr lang="en-US" sz="2800" dirty="0" smtClean="0">
                <a:solidFill>
                  <a:srgbClr val="FF0000"/>
                </a:solidFill>
              </a:rPr>
              <a:t>large polygonal </a:t>
            </a:r>
            <a:r>
              <a:rPr lang="en-US" sz="2800" dirty="0" smtClean="0"/>
              <a:t>or </a:t>
            </a:r>
            <a:r>
              <a:rPr lang="en-US" sz="2800" dirty="0" smtClean="0">
                <a:solidFill>
                  <a:srgbClr val="FF0000"/>
                </a:solidFill>
              </a:rPr>
              <a:t>spindled cells</a:t>
            </a:r>
            <a:r>
              <a:rPr lang="en-US" sz="2800" dirty="0" smtClean="0"/>
              <a:t>. </a:t>
            </a:r>
          </a:p>
          <a:p>
            <a:pPr marL="457200" indent="-457200">
              <a:buFont typeface="Wingdings" panose="05000000000000000000" pitchFamily="2" charset="2"/>
              <a:buChar char="q"/>
            </a:pPr>
            <a:endParaRPr lang="en-US" sz="2800" dirty="0" smtClean="0"/>
          </a:p>
          <a:p>
            <a:pPr marL="457200" indent="-457200">
              <a:buFont typeface="Wingdings" panose="05000000000000000000" pitchFamily="2" charset="2"/>
              <a:buChar char="q"/>
            </a:pPr>
            <a:r>
              <a:rPr lang="en-US" sz="2800" dirty="0" smtClean="0"/>
              <a:t>Although the cytologic pattern is generally typical, there are several series that show a high percentage of failure in making a presurgical diagnosis. </a:t>
            </a:r>
            <a:endParaRPr lang="en-US" dirty="0"/>
          </a:p>
        </p:txBody>
      </p:sp>
    </p:spTree>
    <p:extLst>
      <p:ext uri="{BB962C8B-B14F-4D97-AF65-F5344CB8AC3E}">
        <p14:creationId xmlns:p14="http://schemas.microsoft.com/office/powerpoint/2010/main" val="24628290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5883" y="537732"/>
            <a:ext cx="11560233" cy="5693866"/>
          </a:xfrm>
          <a:prstGeom prst="rect">
            <a:avLst/>
          </a:prstGeom>
        </p:spPr>
        <p:txBody>
          <a:bodyPr wrap="square">
            <a:spAutoFit/>
          </a:bodyPr>
          <a:lstStyle/>
          <a:p>
            <a:pPr marL="457200" lvl="0" indent="-457200">
              <a:buFont typeface="Wingdings" panose="05000000000000000000" pitchFamily="2" charset="2"/>
              <a:buChar char="q"/>
            </a:pPr>
            <a:r>
              <a:rPr lang="en-US" sz="2800" dirty="0">
                <a:solidFill>
                  <a:prstClr val="black"/>
                </a:solidFill>
              </a:rPr>
              <a:t>E</a:t>
            </a:r>
            <a:r>
              <a:rPr lang="en-US" sz="2800" dirty="0" smtClean="0">
                <a:solidFill>
                  <a:prstClr val="black"/>
                </a:solidFill>
              </a:rPr>
              <a:t>levated </a:t>
            </a:r>
            <a:r>
              <a:rPr lang="en-US" sz="2800" dirty="0">
                <a:solidFill>
                  <a:srgbClr val="FF0000"/>
                </a:solidFill>
              </a:rPr>
              <a:t>basal levels of serum calcitonin</a:t>
            </a:r>
            <a:r>
              <a:rPr lang="en-US" sz="2800" dirty="0">
                <a:solidFill>
                  <a:prstClr val="black"/>
                </a:solidFill>
              </a:rPr>
              <a:t>, especially when greater than </a:t>
            </a:r>
            <a:r>
              <a:rPr lang="en-US" sz="2800" dirty="0">
                <a:solidFill>
                  <a:srgbClr val="FF0000"/>
                </a:solidFill>
              </a:rPr>
              <a:t>100 </a:t>
            </a:r>
            <a:r>
              <a:rPr lang="en-US" sz="2800" dirty="0" smtClean="0">
                <a:solidFill>
                  <a:srgbClr val="FF0000"/>
                </a:solidFill>
              </a:rPr>
              <a:t>pg/mL</a:t>
            </a:r>
            <a:r>
              <a:rPr lang="en-US" sz="2800" dirty="0" smtClean="0">
                <a:solidFill>
                  <a:prstClr val="black"/>
                </a:solidFill>
              </a:rPr>
              <a:t>, </a:t>
            </a:r>
            <a:r>
              <a:rPr lang="en-US" sz="2800" dirty="0">
                <a:solidFill>
                  <a:prstClr val="black"/>
                </a:solidFill>
              </a:rPr>
              <a:t>are diagnostic of MTC. </a:t>
            </a:r>
            <a:endParaRPr lang="en-US" dirty="0">
              <a:solidFill>
                <a:prstClr val="black"/>
              </a:solidFill>
            </a:endParaRPr>
          </a:p>
          <a:p>
            <a:pPr lvl="0"/>
            <a:endParaRPr lang="en-US" sz="2800" dirty="0" smtClean="0">
              <a:solidFill>
                <a:prstClr val="black"/>
              </a:solidFill>
            </a:endParaRPr>
          </a:p>
          <a:p>
            <a:pPr marL="457200" lvl="0" indent="-457200">
              <a:buFont typeface="Wingdings" panose="05000000000000000000" pitchFamily="2" charset="2"/>
              <a:buChar char="q"/>
            </a:pPr>
            <a:r>
              <a:rPr lang="en-US" sz="2800" dirty="0" smtClean="0">
                <a:solidFill>
                  <a:prstClr val="black"/>
                </a:solidFill>
              </a:rPr>
              <a:t>Routine </a:t>
            </a:r>
            <a:r>
              <a:rPr lang="en-US" sz="2800" dirty="0">
                <a:solidFill>
                  <a:prstClr val="black"/>
                </a:solidFill>
              </a:rPr>
              <a:t>measurement of serum calcitonin in nodular thyroid diseases allows the preoperative diagnosis of unsuspected sporadic </a:t>
            </a:r>
            <a:r>
              <a:rPr lang="en-US" sz="2800" dirty="0" smtClean="0">
                <a:solidFill>
                  <a:prstClr val="black"/>
                </a:solidFill>
              </a:rPr>
              <a:t>MTC.</a:t>
            </a:r>
          </a:p>
          <a:p>
            <a:pPr lvl="0"/>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 </a:t>
            </a:r>
            <a:r>
              <a:rPr lang="en-US" sz="2800" dirty="0">
                <a:solidFill>
                  <a:prstClr val="black"/>
                </a:solidFill>
              </a:rPr>
              <a:t>Calcitonin screening allows the precocious diagnosis of MTC, usually when the tumor is still at its early stages, thus favoring successful surgical treatment and patient cure. </a:t>
            </a:r>
            <a:endParaRPr lang="en-US" sz="2800" dirty="0" smtClean="0">
              <a:solidFill>
                <a:prstClr val="black"/>
              </a:solidFill>
            </a:endParaRPr>
          </a:p>
          <a:p>
            <a:pPr marL="457200" lvl="0" indent="-457200">
              <a:buFont typeface="Wingdings" panose="05000000000000000000" pitchFamily="2" charset="2"/>
              <a:buChar char="q"/>
            </a:pPr>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Patients </a:t>
            </a:r>
            <a:r>
              <a:rPr lang="en-US" sz="2800" dirty="0">
                <a:solidFill>
                  <a:prstClr val="black"/>
                </a:solidFill>
              </a:rPr>
              <a:t>diagnosed by serum calcitonin screening were demonstrated to have significantly </a:t>
            </a:r>
            <a:r>
              <a:rPr lang="en-US" sz="2800" dirty="0">
                <a:solidFill>
                  <a:srgbClr val="FF0000"/>
                </a:solidFill>
              </a:rPr>
              <a:t>better prognosis </a:t>
            </a:r>
            <a:r>
              <a:rPr lang="en-US" sz="2800" dirty="0">
                <a:solidFill>
                  <a:prstClr val="black"/>
                </a:solidFill>
              </a:rPr>
              <a:t>than those diagnosed by cytology or at histology.</a:t>
            </a:r>
          </a:p>
        </p:txBody>
      </p:sp>
    </p:spTree>
    <p:extLst>
      <p:ext uri="{BB962C8B-B14F-4D97-AF65-F5344CB8AC3E}">
        <p14:creationId xmlns:p14="http://schemas.microsoft.com/office/powerpoint/2010/main" val="31885580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152" y="582067"/>
            <a:ext cx="11543607" cy="5693866"/>
          </a:xfrm>
          <a:prstGeom prst="rect">
            <a:avLst/>
          </a:prstGeom>
        </p:spPr>
        <p:txBody>
          <a:bodyPr wrap="square">
            <a:spAutoFit/>
          </a:bodyPr>
          <a:lstStyle/>
          <a:p>
            <a:pPr marL="457200" indent="-457200">
              <a:buFont typeface="Wingdings" panose="05000000000000000000" pitchFamily="2" charset="2"/>
              <a:buChar char="q"/>
            </a:pPr>
            <a:r>
              <a:rPr lang="en-US" sz="2800" dirty="0" smtClean="0"/>
              <a:t>There are several other conditions, however, in which basal levels of serum calcitonin may be elevated.</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Differential diagnosis can be performed by </a:t>
            </a:r>
            <a:r>
              <a:rPr lang="en-US" sz="2800" dirty="0" smtClean="0">
                <a:solidFill>
                  <a:srgbClr val="FF0000"/>
                </a:solidFill>
              </a:rPr>
              <a:t>calcium stimulation test</a:t>
            </a:r>
            <a:r>
              <a:rPr lang="en-US" sz="2800" dirty="0" smtClean="0"/>
              <a:t>.</a:t>
            </a:r>
          </a:p>
          <a:p>
            <a:pPr marL="457200" indent="-457200">
              <a:buFont typeface="Wingdings" panose="05000000000000000000" pitchFamily="2" charset="2"/>
              <a:buChar char="q"/>
            </a:pPr>
            <a:endParaRPr lang="en-US" sz="2800" dirty="0" smtClean="0"/>
          </a:p>
          <a:p>
            <a:pPr marL="457200" indent="-457200">
              <a:buFont typeface="Wingdings" panose="05000000000000000000" pitchFamily="2" charset="2"/>
              <a:buChar char="q"/>
            </a:pPr>
            <a:r>
              <a:rPr lang="en-US" sz="2800" dirty="0" smtClean="0"/>
              <a:t> Although in patients with MTC and elevated basal levels of calcitonin, calcium stimulation determines a </a:t>
            </a:r>
            <a:r>
              <a:rPr lang="en-US" sz="2800" dirty="0" smtClean="0">
                <a:solidFill>
                  <a:srgbClr val="FF0000"/>
                </a:solidFill>
              </a:rPr>
              <a:t>5-fold to 10-fold </a:t>
            </a:r>
            <a:r>
              <a:rPr lang="en-US" sz="2800" dirty="0" smtClean="0"/>
              <a:t>increase of serum levels of calcitonin, in other diseases, the calcitonin increase is limited or absent.</a:t>
            </a:r>
          </a:p>
          <a:p>
            <a:endParaRPr lang="en-US" sz="2800" dirty="0"/>
          </a:p>
          <a:p>
            <a:pPr marL="457200" indent="-457200">
              <a:buFont typeface="Wingdings" panose="05000000000000000000" pitchFamily="2" charset="2"/>
              <a:buChar char="q"/>
            </a:pPr>
            <a:r>
              <a:rPr lang="en-US" sz="2800" dirty="0" smtClean="0"/>
              <a:t> An additional tool for the diagnosis of MTC, especially when serum calcitonin is </a:t>
            </a:r>
            <a:r>
              <a:rPr lang="en-US" sz="2800" dirty="0" smtClean="0">
                <a:solidFill>
                  <a:srgbClr val="FF0000"/>
                </a:solidFill>
              </a:rPr>
              <a:t>elevated </a:t>
            </a:r>
            <a:r>
              <a:rPr lang="en-US" sz="2800" dirty="0" smtClean="0"/>
              <a:t>but </a:t>
            </a:r>
            <a:r>
              <a:rPr lang="en-US" sz="2800" dirty="0" smtClean="0">
                <a:solidFill>
                  <a:srgbClr val="FF0000"/>
                </a:solidFill>
              </a:rPr>
              <a:t>less than 100 pg/mL </a:t>
            </a:r>
            <a:r>
              <a:rPr lang="en-US" sz="2800" dirty="0" smtClean="0"/>
              <a:t>, is the </a:t>
            </a:r>
            <a:r>
              <a:rPr lang="en-US" sz="2800" dirty="0" smtClean="0">
                <a:solidFill>
                  <a:srgbClr val="FF0000"/>
                </a:solidFill>
              </a:rPr>
              <a:t>measurement of calcitonin in the washout fluid </a:t>
            </a:r>
            <a:r>
              <a:rPr lang="en-US" sz="2800" dirty="0" smtClean="0"/>
              <a:t>of the needle</a:t>
            </a:r>
            <a:r>
              <a:rPr lang="fa-IR" sz="2800" dirty="0" smtClean="0"/>
              <a:t> </a:t>
            </a:r>
            <a:r>
              <a:rPr lang="en-US" sz="2800" dirty="0" smtClean="0"/>
              <a:t>used for the puncture of a</a:t>
            </a:r>
            <a:r>
              <a:rPr lang="fa-IR" sz="2800" dirty="0" smtClean="0"/>
              <a:t> </a:t>
            </a:r>
            <a:r>
              <a:rPr lang="en-US" sz="2800" dirty="0" smtClean="0"/>
              <a:t>suspected thyroid nodule. </a:t>
            </a:r>
            <a:endParaRPr lang="en-US" sz="2800" dirty="0"/>
          </a:p>
        </p:txBody>
      </p:sp>
    </p:spTree>
    <p:extLst>
      <p:ext uri="{BB962C8B-B14F-4D97-AF65-F5344CB8AC3E}">
        <p14:creationId xmlns:p14="http://schemas.microsoft.com/office/powerpoint/2010/main" val="845551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3592" y="518542"/>
            <a:ext cx="11277601" cy="6124754"/>
          </a:xfrm>
          <a:prstGeom prst="rect">
            <a:avLst/>
          </a:prstGeom>
        </p:spPr>
        <p:txBody>
          <a:bodyPr wrap="square">
            <a:spAutoFit/>
          </a:bodyPr>
          <a:lstStyle/>
          <a:p>
            <a:pPr marL="457200" lvl="0" indent="-457200">
              <a:buFont typeface="Wingdings" panose="05000000000000000000" pitchFamily="2" charset="2"/>
              <a:buChar char="q"/>
            </a:pPr>
            <a:r>
              <a:rPr lang="en-US" sz="2800" dirty="0">
                <a:solidFill>
                  <a:prstClr val="black"/>
                </a:solidFill>
              </a:rPr>
              <a:t>This approach </a:t>
            </a:r>
            <a:r>
              <a:rPr lang="en-US" sz="2800" dirty="0" smtClean="0">
                <a:solidFill>
                  <a:prstClr val="black"/>
                </a:solidFill>
              </a:rPr>
              <a:t>is of </a:t>
            </a:r>
            <a:r>
              <a:rPr lang="en-US" sz="2800" dirty="0">
                <a:solidFill>
                  <a:prstClr val="black"/>
                </a:solidFill>
              </a:rPr>
              <a:t>particular diagnostic importance to ascertain the nature of suspicious neck lymph nodes detected at neck US to plan the most appropriate surgical treatment. </a:t>
            </a:r>
          </a:p>
          <a:p>
            <a:pPr lvl="0"/>
            <a:endParaRPr lang="en-US" sz="2800" dirty="0" smtClean="0">
              <a:solidFill>
                <a:prstClr val="black"/>
              </a:solidFill>
            </a:endParaRPr>
          </a:p>
          <a:p>
            <a:pPr marL="457200" lvl="0" indent="-457200">
              <a:buFont typeface="Wingdings" panose="05000000000000000000" pitchFamily="2" charset="2"/>
              <a:buChar char="q"/>
            </a:pPr>
            <a:r>
              <a:rPr lang="en-US" sz="2800" dirty="0" smtClean="0">
                <a:solidFill>
                  <a:prstClr val="black"/>
                </a:solidFill>
              </a:rPr>
              <a:t>Although </a:t>
            </a:r>
            <a:r>
              <a:rPr lang="en-US" sz="2800" dirty="0">
                <a:solidFill>
                  <a:prstClr val="black"/>
                </a:solidFill>
              </a:rPr>
              <a:t>calcitonin is the most reliable tumor marker due to its high sensitivity and specificity, there are other peptides that may be released by the malignant transformed C cell. </a:t>
            </a:r>
            <a:endParaRPr lang="en-US" sz="2800" dirty="0" smtClean="0">
              <a:solidFill>
                <a:prstClr val="black"/>
              </a:solidFill>
            </a:endParaRPr>
          </a:p>
          <a:p>
            <a:pPr lvl="0"/>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Serum </a:t>
            </a:r>
            <a:r>
              <a:rPr lang="en-US" sz="2800" dirty="0">
                <a:solidFill>
                  <a:prstClr val="black"/>
                </a:solidFill>
              </a:rPr>
              <a:t>carcinoembryonic antigen (</a:t>
            </a:r>
            <a:r>
              <a:rPr lang="en-US" sz="2800" dirty="0">
                <a:solidFill>
                  <a:srgbClr val="FF0000"/>
                </a:solidFill>
              </a:rPr>
              <a:t>CEA</a:t>
            </a:r>
            <a:r>
              <a:rPr lang="en-US" sz="2800" dirty="0">
                <a:solidFill>
                  <a:prstClr val="black"/>
                </a:solidFill>
              </a:rPr>
              <a:t>) is usually </a:t>
            </a:r>
            <a:r>
              <a:rPr lang="en-US" sz="2800" dirty="0">
                <a:solidFill>
                  <a:srgbClr val="FF0000"/>
                </a:solidFill>
              </a:rPr>
              <a:t>elevated</a:t>
            </a:r>
            <a:r>
              <a:rPr lang="en-US" sz="2800" dirty="0">
                <a:solidFill>
                  <a:prstClr val="black"/>
                </a:solidFill>
              </a:rPr>
              <a:t> in </a:t>
            </a:r>
            <a:r>
              <a:rPr lang="en-US" sz="2800" dirty="0">
                <a:solidFill>
                  <a:srgbClr val="FF0000"/>
                </a:solidFill>
              </a:rPr>
              <a:t>advanced cases </a:t>
            </a:r>
            <a:r>
              <a:rPr lang="en-US" sz="2800" dirty="0">
                <a:solidFill>
                  <a:prstClr val="black"/>
                </a:solidFill>
              </a:rPr>
              <a:t>when </a:t>
            </a:r>
            <a:r>
              <a:rPr lang="en-US" sz="2800" dirty="0">
                <a:solidFill>
                  <a:srgbClr val="FF0000"/>
                </a:solidFill>
              </a:rPr>
              <a:t>distant metastases </a:t>
            </a:r>
            <a:r>
              <a:rPr lang="en-US" sz="2800" dirty="0">
                <a:solidFill>
                  <a:prstClr val="black"/>
                </a:solidFill>
              </a:rPr>
              <a:t>are </a:t>
            </a:r>
            <a:r>
              <a:rPr lang="en-US" sz="2800" dirty="0" smtClean="0">
                <a:solidFill>
                  <a:prstClr val="black"/>
                </a:solidFill>
              </a:rPr>
              <a:t>present. </a:t>
            </a:r>
          </a:p>
          <a:p>
            <a:pPr marL="457200" lvl="0" indent="-457200">
              <a:buFont typeface="Wingdings" panose="05000000000000000000" pitchFamily="2" charset="2"/>
              <a:buChar char="q"/>
            </a:pPr>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Recently</a:t>
            </a:r>
            <a:r>
              <a:rPr lang="en-US" sz="2800" dirty="0">
                <a:solidFill>
                  <a:prstClr val="black"/>
                </a:solidFill>
              </a:rPr>
              <a:t>, </a:t>
            </a:r>
            <a:r>
              <a:rPr lang="en-US" sz="2800" dirty="0">
                <a:solidFill>
                  <a:srgbClr val="FF0000"/>
                </a:solidFill>
              </a:rPr>
              <a:t>high levels of serum carbohydrate antigen 19.9 </a:t>
            </a:r>
            <a:r>
              <a:rPr lang="en-US" sz="2800" dirty="0">
                <a:solidFill>
                  <a:prstClr val="black"/>
                </a:solidFill>
              </a:rPr>
              <a:t>have been demonstrated to identify a subset of MTC patients with a worse prognosis and a higher risk of mortality in the short term. </a:t>
            </a:r>
            <a:endParaRPr lang="en-US" dirty="0">
              <a:solidFill>
                <a:prstClr val="black"/>
              </a:solidFill>
            </a:endParaRPr>
          </a:p>
        </p:txBody>
      </p:sp>
    </p:spTree>
    <p:extLst>
      <p:ext uri="{BB962C8B-B14F-4D97-AF65-F5344CB8AC3E}">
        <p14:creationId xmlns:p14="http://schemas.microsoft.com/office/powerpoint/2010/main" val="12467911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8763" y="1000629"/>
            <a:ext cx="11100263" cy="4401205"/>
          </a:xfrm>
          <a:prstGeom prst="rect">
            <a:avLst/>
          </a:prstGeom>
        </p:spPr>
        <p:txBody>
          <a:bodyPr wrap="square">
            <a:spAutoFit/>
          </a:bodyPr>
          <a:lstStyle/>
          <a:p>
            <a:pPr marL="457200" lvl="0" indent="-457200">
              <a:buFont typeface="Wingdings" panose="05000000000000000000" pitchFamily="2" charset="2"/>
              <a:buChar char="q"/>
            </a:pPr>
            <a:r>
              <a:rPr lang="en-US" sz="2800" dirty="0">
                <a:solidFill>
                  <a:prstClr val="black"/>
                </a:solidFill>
              </a:rPr>
              <a:t>As in many other neuroendocrine tumors, serum chromogranin, somatostatin, gastrin-releasing peptide, vasoactive intestinal peptide, neuron-specific enolase, and other neuroendocrine substances may be abnormally produced but none of them is useful for </a:t>
            </a:r>
            <a:r>
              <a:rPr lang="en-US" sz="2800" dirty="0" smtClean="0">
                <a:solidFill>
                  <a:prstClr val="black"/>
                </a:solidFill>
              </a:rPr>
              <a:t>diagnosis.</a:t>
            </a:r>
          </a:p>
          <a:p>
            <a:pPr lvl="0"/>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Moreover</a:t>
            </a:r>
            <a:r>
              <a:rPr lang="en-US" sz="2800" dirty="0">
                <a:solidFill>
                  <a:prstClr val="black"/>
                </a:solidFill>
              </a:rPr>
              <a:t>, some MTC-secreted peptides may result in significant clinical manifestations: vasoactive intestinal peptide, serotonin, and prostaglandins may all contribute to flushing and diarrhea whereas </a:t>
            </a:r>
            <a:r>
              <a:rPr lang="en-US" sz="2800" dirty="0">
                <a:solidFill>
                  <a:srgbClr val="FF0000"/>
                </a:solidFill>
              </a:rPr>
              <a:t>ACTH</a:t>
            </a:r>
            <a:r>
              <a:rPr lang="en-US" sz="2800" dirty="0">
                <a:solidFill>
                  <a:prstClr val="black"/>
                </a:solidFill>
              </a:rPr>
              <a:t> may cause </a:t>
            </a:r>
            <a:r>
              <a:rPr lang="en-US" sz="2800" dirty="0">
                <a:solidFill>
                  <a:srgbClr val="FF0000"/>
                </a:solidFill>
              </a:rPr>
              <a:t>ectopic Cushing syndrome </a:t>
            </a:r>
            <a:r>
              <a:rPr lang="en-US" sz="2800" dirty="0">
                <a:solidFill>
                  <a:prstClr val="black"/>
                </a:solidFill>
              </a:rPr>
              <a:t>in approximately </a:t>
            </a:r>
            <a:r>
              <a:rPr lang="en-US" sz="2800" dirty="0">
                <a:solidFill>
                  <a:srgbClr val="FF0000"/>
                </a:solidFill>
              </a:rPr>
              <a:t>1%</a:t>
            </a:r>
            <a:r>
              <a:rPr lang="en-US" sz="2800" dirty="0">
                <a:solidFill>
                  <a:prstClr val="black"/>
                </a:solidFill>
              </a:rPr>
              <a:t> of MTC </a:t>
            </a:r>
            <a:r>
              <a:rPr lang="en-US" sz="2800" dirty="0" smtClean="0">
                <a:solidFill>
                  <a:prstClr val="black"/>
                </a:solidFill>
              </a:rPr>
              <a:t>cases.</a:t>
            </a:r>
            <a:endParaRPr lang="en-US" sz="2800" dirty="0">
              <a:solidFill>
                <a:prstClr val="black"/>
              </a:solidFill>
            </a:endParaRPr>
          </a:p>
        </p:txBody>
      </p:sp>
    </p:spTree>
    <p:extLst>
      <p:ext uri="{BB962C8B-B14F-4D97-AF65-F5344CB8AC3E}">
        <p14:creationId xmlns:p14="http://schemas.microsoft.com/office/powerpoint/2010/main" val="8788051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2618" y="1443841"/>
            <a:ext cx="11333018" cy="3970318"/>
          </a:xfrm>
          <a:prstGeom prst="rect">
            <a:avLst/>
          </a:prstGeom>
        </p:spPr>
        <p:txBody>
          <a:bodyPr wrap="square">
            <a:spAutoFit/>
          </a:bodyPr>
          <a:lstStyle/>
          <a:p>
            <a:pPr marL="285750" indent="-285750">
              <a:buFont typeface="Wingdings" panose="05000000000000000000" pitchFamily="2" charset="2"/>
              <a:buChar char="q"/>
            </a:pPr>
            <a:r>
              <a:rPr lang="en-US" dirty="0" smtClean="0"/>
              <a:t> </a:t>
            </a:r>
            <a:r>
              <a:rPr lang="en-US" sz="2800" dirty="0" smtClean="0">
                <a:solidFill>
                  <a:srgbClr val="FF0000"/>
                </a:solidFill>
              </a:rPr>
              <a:t>RET genetic </a:t>
            </a:r>
            <a:r>
              <a:rPr lang="en-US" sz="2800" dirty="0" smtClean="0"/>
              <a:t>analysis should </a:t>
            </a:r>
            <a:r>
              <a:rPr lang="en-US" sz="2800" dirty="0" smtClean="0">
                <a:solidFill>
                  <a:srgbClr val="FF0000"/>
                </a:solidFill>
              </a:rPr>
              <a:t>always</a:t>
            </a:r>
            <a:r>
              <a:rPr lang="en-US" sz="2800" dirty="0" smtClean="0"/>
              <a:t> be performed when the diagnosis of MTC has been established because it allows defining the sporadic or hereditary nature of MTC.</a:t>
            </a:r>
          </a:p>
          <a:p>
            <a:endParaRPr lang="en-US" sz="2800" dirty="0"/>
          </a:p>
          <a:p>
            <a:pPr marL="457200" indent="-457200">
              <a:buFont typeface="Wingdings" panose="05000000000000000000" pitchFamily="2" charset="2"/>
              <a:buChar char="q"/>
            </a:pPr>
            <a:r>
              <a:rPr lang="en-US" sz="2800" dirty="0" smtClean="0"/>
              <a:t> The presence of the mutation in an apparently sporadic case or in a family member of hereditary forms is of fundamental importance to guide future diagnostic and therapeutic strategies. </a:t>
            </a:r>
          </a:p>
          <a:p>
            <a:endParaRPr lang="en-US" sz="2800" dirty="0"/>
          </a:p>
          <a:p>
            <a:endParaRPr lang="en-US" sz="2800" dirty="0"/>
          </a:p>
        </p:txBody>
      </p:sp>
    </p:spTree>
    <p:extLst>
      <p:ext uri="{BB962C8B-B14F-4D97-AF65-F5344CB8AC3E}">
        <p14:creationId xmlns:p14="http://schemas.microsoft.com/office/powerpoint/2010/main" val="22379039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0821" y="214569"/>
            <a:ext cx="11510358" cy="6617196"/>
          </a:xfrm>
          <a:prstGeom prst="rect">
            <a:avLst/>
          </a:prstGeom>
        </p:spPr>
        <p:txBody>
          <a:bodyPr wrap="square">
            <a:spAutoFit/>
          </a:bodyPr>
          <a:lstStyle/>
          <a:p>
            <a:r>
              <a:rPr lang="en-US" sz="3200" b="1" dirty="0" smtClean="0">
                <a:solidFill>
                  <a:srgbClr val="FF0000"/>
                </a:solidFill>
              </a:rPr>
              <a:t>Hereditary Form</a:t>
            </a:r>
            <a:r>
              <a:rPr lang="en-US" sz="2800" dirty="0" smtClean="0"/>
              <a:t> </a:t>
            </a:r>
          </a:p>
          <a:p>
            <a:endParaRPr lang="en-US" sz="2800" dirty="0" smtClean="0"/>
          </a:p>
          <a:p>
            <a:pPr marL="457200" indent="-457200">
              <a:buFont typeface="Wingdings" panose="05000000000000000000" pitchFamily="2" charset="2"/>
              <a:buChar char="q"/>
            </a:pPr>
            <a:r>
              <a:rPr lang="en-US" sz="2800" dirty="0" smtClean="0"/>
              <a:t>The hereditary nature of the MTC may be suspected on the basis of a </a:t>
            </a:r>
            <a:r>
              <a:rPr lang="en-US" sz="2800" dirty="0" smtClean="0">
                <a:solidFill>
                  <a:srgbClr val="FF0000"/>
                </a:solidFill>
              </a:rPr>
              <a:t>positive family history </a:t>
            </a:r>
            <a:r>
              <a:rPr lang="en-US" sz="2800" dirty="0" smtClean="0"/>
              <a:t>or for the </a:t>
            </a:r>
            <a:r>
              <a:rPr lang="en-US" sz="2800" dirty="0" smtClean="0">
                <a:solidFill>
                  <a:srgbClr val="FF0000"/>
                </a:solidFill>
              </a:rPr>
              <a:t>presence of other endocrine </a:t>
            </a:r>
            <a:r>
              <a:rPr lang="en-US" sz="2800" dirty="0" smtClean="0"/>
              <a:t>(ie, </a:t>
            </a:r>
            <a:r>
              <a:rPr lang="en-US" sz="2800" dirty="0" smtClean="0">
                <a:solidFill>
                  <a:srgbClr val="FF0000"/>
                </a:solidFill>
              </a:rPr>
              <a:t>PHEO</a:t>
            </a:r>
            <a:r>
              <a:rPr lang="en-US" sz="2800" dirty="0" smtClean="0"/>
              <a:t> and/or </a:t>
            </a:r>
            <a:r>
              <a:rPr lang="en-US" sz="2800" dirty="0" smtClean="0">
                <a:solidFill>
                  <a:srgbClr val="FF0000"/>
                </a:solidFill>
              </a:rPr>
              <a:t>HPTH</a:t>
            </a:r>
            <a:r>
              <a:rPr lang="en-US" sz="2800" dirty="0" smtClean="0"/>
              <a:t>) or </a:t>
            </a:r>
            <a:r>
              <a:rPr lang="en-US" sz="2800" dirty="0" smtClean="0">
                <a:solidFill>
                  <a:srgbClr val="FF0000"/>
                </a:solidFill>
              </a:rPr>
              <a:t>non-endocrine disorders </a:t>
            </a:r>
            <a:r>
              <a:rPr lang="en-US" sz="2800" dirty="0" smtClean="0"/>
              <a:t>(ie, mucosal or cutaneous neuromas, marfanoid habitus, megacolon for MEN 2B , and CLA  for MEN 2A). </a:t>
            </a:r>
          </a:p>
          <a:p>
            <a:endParaRPr lang="en-US" sz="2800" dirty="0"/>
          </a:p>
          <a:p>
            <a:pPr marL="457200" indent="-457200">
              <a:buFont typeface="Wingdings" panose="05000000000000000000" pitchFamily="2" charset="2"/>
              <a:buChar char="q"/>
            </a:pPr>
            <a:r>
              <a:rPr lang="en-US" sz="2800" dirty="0" smtClean="0"/>
              <a:t>However, </a:t>
            </a:r>
            <a:r>
              <a:rPr lang="en-US" sz="2800" dirty="0" smtClean="0">
                <a:solidFill>
                  <a:srgbClr val="FF0000"/>
                </a:solidFill>
              </a:rPr>
              <a:t>7% </a:t>
            </a:r>
            <a:r>
              <a:rPr lang="en-US" sz="2800" dirty="0" smtClean="0"/>
              <a:t>to </a:t>
            </a:r>
            <a:r>
              <a:rPr lang="en-US" sz="2800" dirty="0" smtClean="0">
                <a:solidFill>
                  <a:srgbClr val="FF0000"/>
                </a:solidFill>
              </a:rPr>
              <a:t>15%</a:t>
            </a:r>
            <a:r>
              <a:rPr lang="en-US" sz="2800" dirty="0" smtClean="0"/>
              <a:t> of apparently sporadic MTC are found to be hereditary cases. </a:t>
            </a:r>
          </a:p>
          <a:p>
            <a:endParaRPr lang="en-US" sz="2800" dirty="0"/>
          </a:p>
          <a:p>
            <a:pPr marL="457200" indent="-457200">
              <a:buFont typeface="Wingdings" panose="05000000000000000000" pitchFamily="2" charset="2"/>
              <a:buChar char="q"/>
            </a:pPr>
            <a:r>
              <a:rPr lang="en-US" sz="2800" dirty="0" smtClean="0"/>
              <a:t>Usually </a:t>
            </a:r>
            <a:r>
              <a:rPr lang="en-US" sz="2800" dirty="0" smtClean="0">
                <a:solidFill>
                  <a:srgbClr val="FF0000"/>
                </a:solidFill>
              </a:rPr>
              <a:t>PHEO</a:t>
            </a:r>
            <a:r>
              <a:rPr lang="en-US" sz="2800" dirty="0" smtClean="0"/>
              <a:t> diagnosis follows the development and diagnosis of MTC, and the mean age at presentation is </a:t>
            </a:r>
            <a:r>
              <a:rPr lang="en-US" sz="2800" dirty="0" smtClean="0">
                <a:solidFill>
                  <a:srgbClr val="FF0000"/>
                </a:solidFill>
              </a:rPr>
              <a:t>30 to 40 years</a:t>
            </a:r>
            <a:r>
              <a:rPr lang="en-US" sz="2800" dirty="0" smtClean="0"/>
              <a:t>.</a:t>
            </a:r>
          </a:p>
          <a:p>
            <a:endParaRPr lang="en-US" sz="2800" dirty="0"/>
          </a:p>
          <a:p>
            <a:r>
              <a:rPr lang="en-US" sz="2800" dirty="0" smtClean="0"/>
              <a:t> </a:t>
            </a:r>
            <a:endParaRPr lang="en-US" sz="2800" dirty="0"/>
          </a:p>
        </p:txBody>
      </p:sp>
    </p:spTree>
    <p:extLst>
      <p:ext uri="{BB962C8B-B14F-4D97-AF65-F5344CB8AC3E}">
        <p14:creationId xmlns:p14="http://schemas.microsoft.com/office/powerpoint/2010/main" val="886836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010" y="888972"/>
            <a:ext cx="11543607" cy="4401205"/>
          </a:xfrm>
          <a:prstGeom prst="rect">
            <a:avLst/>
          </a:prstGeom>
        </p:spPr>
        <p:txBody>
          <a:bodyPr wrap="square">
            <a:spAutoFit/>
          </a:bodyPr>
          <a:lstStyle/>
          <a:p>
            <a:pPr marL="457200" lvl="0" indent="-457200">
              <a:buFont typeface="Wingdings" panose="05000000000000000000" pitchFamily="2" charset="2"/>
              <a:buChar char="q"/>
            </a:pPr>
            <a:r>
              <a:rPr lang="en-US" sz="2800" dirty="0">
                <a:solidFill>
                  <a:prstClr val="black"/>
                </a:solidFill>
              </a:rPr>
              <a:t>An elevated 24-hour urinary excretion </a:t>
            </a:r>
            <a:r>
              <a:rPr lang="en-US" sz="2800" dirty="0" smtClean="0">
                <a:solidFill>
                  <a:prstClr val="black"/>
                </a:solidFill>
              </a:rPr>
              <a:t>of </a:t>
            </a:r>
            <a:r>
              <a:rPr lang="en-US" sz="2800" dirty="0" smtClean="0">
                <a:solidFill>
                  <a:srgbClr val="FF0000"/>
                </a:solidFill>
              </a:rPr>
              <a:t>metanephrines</a:t>
            </a:r>
            <a:r>
              <a:rPr lang="en-US" sz="2800" dirty="0" smtClean="0">
                <a:solidFill>
                  <a:prstClr val="black"/>
                </a:solidFill>
              </a:rPr>
              <a:t> is the most sensitive </a:t>
            </a:r>
            <a:r>
              <a:rPr lang="en-US" sz="2800" dirty="0">
                <a:solidFill>
                  <a:prstClr val="black"/>
                </a:solidFill>
              </a:rPr>
              <a:t>and specific test to diagnose PHEO </a:t>
            </a:r>
            <a:r>
              <a:rPr lang="en-US" sz="2800" dirty="0" smtClean="0">
                <a:solidFill>
                  <a:prstClr val="black"/>
                </a:solidFill>
              </a:rPr>
              <a:t>that is </a:t>
            </a:r>
            <a:r>
              <a:rPr lang="en-US" sz="2800" dirty="0">
                <a:solidFill>
                  <a:prstClr val="black"/>
                </a:solidFill>
              </a:rPr>
              <a:t>often </a:t>
            </a:r>
            <a:r>
              <a:rPr lang="en-US" sz="2800" dirty="0">
                <a:solidFill>
                  <a:srgbClr val="FF0000"/>
                </a:solidFill>
              </a:rPr>
              <a:t>asymptomatic</a:t>
            </a:r>
            <a:r>
              <a:rPr lang="en-US" sz="2800" dirty="0">
                <a:solidFill>
                  <a:prstClr val="black"/>
                </a:solidFill>
              </a:rPr>
              <a:t>. </a:t>
            </a:r>
            <a:endParaRPr lang="en-US" sz="2800" dirty="0" smtClean="0">
              <a:solidFill>
                <a:prstClr val="black"/>
              </a:solidFill>
            </a:endParaRPr>
          </a:p>
          <a:p>
            <a:pPr marL="457200" lvl="0" indent="-457200">
              <a:buFont typeface="Wingdings" panose="05000000000000000000" pitchFamily="2" charset="2"/>
              <a:buChar char="q"/>
            </a:pPr>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Once </a:t>
            </a:r>
            <a:r>
              <a:rPr lang="en-US" sz="2800" dirty="0">
                <a:solidFill>
                  <a:prstClr val="black"/>
                </a:solidFill>
              </a:rPr>
              <a:t>PHEO is suspected, an </a:t>
            </a:r>
            <a:r>
              <a:rPr lang="en-US" sz="2800" dirty="0">
                <a:solidFill>
                  <a:srgbClr val="FF0000"/>
                </a:solidFill>
              </a:rPr>
              <a:t>abdomen US </a:t>
            </a:r>
            <a:r>
              <a:rPr lang="en-US" sz="2800" dirty="0">
                <a:solidFill>
                  <a:prstClr val="black"/>
                </a:solidFill>
              </a:rPr>
              <a:t>for the localization of the adrenal mass should be performed but in some cases a computerized tomography (CT) scan and/or an MRI may be necessary. </a:t>
            </a:r>
          </a:p>
          <a:p>
            <a:endParaRPr lang="en-US" sz="2800" dirty="0">
              <a:solidFill>
                <a:prstClr val="black"/>
              </a:solidFill>
            </a:endParaRPr>
          </a:p>
          <a:p>
            <a:pPr marL="457200" indent="-457200">
              <a:buFont typeface="Wingdings" panose="05000000000000000000" pitchFamily="2" charset="2"/>
              <a:buChar char="q"/>
            </a:pPr>
            <a:r>
              <a:rPr lang="en-US" sz="2800" dirty="0" smtClean="0">
                <a:solidFill>
                  <a:prstClr val="black"/>
                </a:solidFill>
              </a:rPr>
              <a:t>The </a:t>
            </a:r>
            <a:r>
              <a:rPr lang="en-US" sz="2800" dirty="0">
                <a:solidFill>
                  <a:prstClr val="black"/>
                </a:solidFill>
              </a:rPr>
              <a:t>screening for PHEO should begin according to the type of RET mutation because the disease was diagnosed as early as 8 years, 12 years, and 19 years of age in subjects with more or less aggressive RET </a:t>
            </a:r>
            <a:r>
              <a:rPr lang="en-US" sz="2800" dirty="0" smtClean="0">
                <a:solidFill>
                  <a:prstClr val="black"/>
                </a:solidFill>
              </a:rPr>
              <a:t>mutations. </a:t>
            </a:r>
            <a:endParaRPr lang="en-US" dirty="0"/>
          </a:p>
        </p:txBody>
      </p:sp>
    </p:spTree>
    <p:extLst>
      <p:ext uri="{BB962C8B-B14F-4D97-AF65-F5344CB8AC3E}">
        <p14:creationId xmlns:p14="http://schemas.microsoft.com/office/powerpoint/2010/main" val="1441640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solidFill>
                  <a:srgbClr val="FF0000"/>
                </a:solidFill>
              </a:rPr>
              <a:t>Management of Medullary Thyroid Cancer</a:t>
            </a:r>
            <a:r>
              <a:rPr lang="en-US" dirty="0"/>
              <a:t/>
            </a:r>
            <a:br>
              <a:rPr lang="en-US" dirty="0"/>
            </a:br>
            <a:endParaRPr lang="en-US" dirty="0"/>
          </a:p>
        </p:txBody>
      </p:sp>
      <p:sp>
        <p:nvSpPr>
          <p:cNvPr id="3" name="Subtitle 2"/>
          <p:cNvSpPr>
            <a:spLocks noGrp="1"/>
          </p:cNvSpPr>
          <p:nvPr>
            <p:ph type="subTitle" idx="1"/>
          </p:nvPr>
        </p:nvSpPr>
        <p:spPr/>
        <p:txBody>
          <a:bodyPr/>
          <a:lstStyle/>
          <a:p>
            <a:r>
              <a:rPr lang="en-US" sz="2800" dirty="0"/>
              <a:t>David Viola, MD, Rossella Elisei, MD*</a:t>
            </a:r>
          </a:p>
          <a:p>
            <a:r>
              <a:rPr lang="en-US" dirty="0"/>
              <a:t>Endocrinol Metab Clin N Am - (2018) </a:t>
            </a:r>
          </a:p>
        </p:txBody>
      </p:sp>
    </p:spTree>
    <p:extLst>
      <p:ext uri="{BB962C8B-B14F-4D97-AF65-F5344CB8AC3E}">
        <p14:creationId xmlns:p14="http://schemas.microsoft.com/office/powerpoint/2010/main" val="3883493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673" y="151179"/>
            <a:ext cx="11543607" cy="6555641"/>
          </a:xfrm>
          <a:prstGeom prst="rect">
            <a:avLst/>
          </a:prstGeom>
        </p:spPr>
        <p:txBody>
          <a:bodyPr wrap="square">
            <a:spAutoFit/>
          </a:bodyPr>
          <a:lstStyle/>
          <a:p>
            <a:pPr marL="457200" lvl="0" indent="-457200">
              <a:buFont typeface="Wingdings" panose="05000000000000000000" pitchFamily="2" charset="2"/>
              <a:buChar char="q"/>
            </a:pPr>
            <a:r>
              <a:rPr lang="en-US" sz="2800" dirty="0">
                <a:solidFill>
                  <a:srgbClr val="FF0000"/>
                </a:solidFill>
              </a:rPr>
              <a:t>Parathyroid glands </a:t>
            </a:r>
            <a:r>
              <a:rPr lang="en-US" sz="2800" dirty="0">
                <a:solidFill>
                  <a:prstClr val="black"/>
                </a:solidFill>
              </a:rPr>
              <a:t>may also be involved but </a:t>
            </a:r>
            <a:r>
              <a:rPr lang="en-US" sz="2800" dirty="0">
                <a:solidFill>
                  <a:srgbClr val="FF0000"/>
                </a:solidFill>
              </a:rPr>
              <a:t>only</a:t>
            </a:r>
            <a:r>
              <a:rPr lang="en-US" sz="2800" dirty="0">
                <a:solidFill>
                  <a:prstClr val="black"/>
                </a:solidFill>
              </a:rPr>
              <a:t> in </a:t>
            </a:r>
            <a:r>
              <a:rPr lang="en-US" sz="2800" dirty="0">
                <a:solidFill>
                  <a:srgbClr val="FF0000"/>
                </a:solidFill>
              </a:rPr>
              <a:t>MEN 2A. </a:t>
            </a:r>
          </a:p>
          <a:p>
            <a:pPr marL="457200" lvl="0" indent="-457200">
              <a:buFont typeface="Wingdings" panose="05000000000000000000" pitchFamily="2" charset="2"/>
              <a:buChar char="q"/>
            </a:pPr>
            <a:endParaRPr lang="en-US" sz="2800" dirty="0" smtClean="0">
              <a:solidFill>
                <a:prstClr val="black"/>
              </a:solidFill>
            </a:endParaRPr>
          </a:p>
          <a:p>
            <a:pPr marL="457200" lvl="0" indent="-457200">
              <a:buFont typeface="Wingdings" panose="05000000000000000000" pitchFamily="2" charset="2"/>
              <a:buChar char="q"/>
            </a:pPr>
            <a:r>
              <a:rPr lang="en-US" sz="2800" dirty="0" smtClean="0">
                <a:solidFill>
                  <a:prstClr val="black"/>
                </a:solidFill>
              </a:rPr>
              <a:t>Both </a:t>
            </a:r>
            <a:r>
              <a:rPr lang="en-US" sz="2800" dirty="0">
                <a:solidFill>
                  <a:srgbClr val="FF0000"/>
                </a:solidFill>
              </a:rPr>
              <a:t>adenomas </a:t>
            </a:r>
            <a:r>
              <a:rPr lang="en-US" sz="2800" dirty="0">
                <a:solidFill>
                  <a:prstClr val="black"/>
                </a:solidFill>
              </a:rPr>
              <a:t>and </a:t>
            </a:r>
            <a:r>
              <a:rPr lang="en-US" sz="2800" dirty="0">
                <a:solidFill>
                  <a:srgbClr val="FF0000"/>
                </a:solidFill>
              </a:rPr>
              <a:t>hyperplasia</a:t>
            </a:r>
            <a:r>
              <a:rPr lang="en-US" sz="2800" dirty="0">
                <a:solidFill>
                  <a:prstClr val="black"/>
                </a:solidFill>
              </a:rPr>
              <a:t> may be associated with an increase of the parathyroid hormone secretion, resulting in hypercalcemia and </a:t>
            </a:r>
            <a:r>
              <a:rPr lang="en-US" sz="2800" dirty="0" smtClean="0">
                <a:solidFill>
                  <a:prstClr val="black"/>
                </a:solidFill>
              </a:rPr>
              <a:t>hypercalciuria.</a:t>
            </a:r>
          </a:p>
          <a:p>
            <a:pPr marL="457200" lvl="0" indent="-457200">
              <a:buFont typeface="Wingdings" panose="05000000000000000000" pitchFamily="2" charset="2"/>
              <a:buChar char="q"/>
            </a:pPr>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In </a:t>
            </a:r>
            <a:r>
              <a:rPr lang="en-US" sz="2800" dirty="0">
                <a:solidFill>
                  <a:prstClr val="black"/>
                </a:solidFill>
              </a:rPr>
              <a:t>contrast with MEN 1 patients, HPTH is </a:t>
            </a:r>
            <a:r>
              <a:rPr lang="en-US" sz="2800" dirty="0">
                <a:solidFill>
                  <a:srgbClr val="FF0000"/>
                </a:solidFill>
              </a:rPr>
              <a:t>mild </a:t>
            </a:r>
            <a:r>
              <a:rPr lang="en-US" sz="2800" dirty="0">
                <a:solidFill>
                  <a:prstClr val="black"/>
                </a:solidFill>
              </a:rPr>
              <a:t>and often </a:t>
            </a:r>
            <a:r>
              <a:rPr lang="en-US" sz="2800" dirty="0">
                <a:solidFill>
                  <a:srgbClr val="FF0000"/>
                </a:solidFill>
              </a:rPr>
              <a:t>asymptomatic</a:t>
            </a:r>
            <a:r>
              <a:rPr lang="en-US" sz="2800" dirty="0">
                <a:solidFill>
                  <a:prstClr val="black"/>
                </a:solidFill>
              </a:rPr>
              <a:t>. </a:t>
            </a:r>
            <a:endParaRPr lang="en-US" sz="2800" dirty="0" smtClean="0">
              <a:solidFill>
                <a:prstClr val="black"/>
              </a:solidFill>
            </a:endParaRPr>
          </a:p>
          <a:p>
            <a:pPr lvl="0"/>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The </a:t>
            </a:r>
            <a:r>
              <a:rPr lang="en-US" sz="2800" dirty="0">
                <a:solidFill>
                  <a:srgbClr val="FF0000"/>
                </a:solidFill>
              </a:rPr>
              <a:t>mean age </a:t>
            </a:r>
            <a:r>
              <a:rPr lang="en-US" sz="2800" dirty="0">
                <a:solidFill>
                  <a:prstClr val="black"/>
                </a:solidFill>
              </a:rPr>
              <a:t>of HPTH diagnosis in </a:t>
            </a:r>
            <a:r>
              <a:rPr lang="en-US" sz="2800" dirty="0">
                <a:solidFill>
                  <a:srgbClr val="FF0000"/>
                </a:solidFill>
              </a:rPr>
              <a:t>MEN 2A </a:t>
            </a:r>
            <a:r>
              <a:rPr lang="en-US" sz="2800" dirty="0">
                <a:solidFill>
                  <a:prstClr val="black"/>
                </a:solidFill>
              </a:rPr>
              <a:t>is approximately </a:t>
            </a:r>
            <a:r>
              <a:rPr lang="en-US" sz="2800" dirty="0">
                <a:solidFill>
                  <a:srgbClr val="FF0000"/>
                </a:solidFill>
              </a:rPr>
              <a:t>30 years </a:t>
            </a:r>
            <a:r>
              <a:rPr lang="en-US" sz="2800" dirty="0">
                <a:solidFill>
                  <a:prstClr val="black"/>
                </a:solidFill>
              </a:rPr>
              <a:t>and almost all experts agree that the screening for HPTH should begin not </a:t>
            </a:r>
            <a:r>
              <a:rPr lang="en-US" sz="2800" dirty="0">
                <a:solidFill>
                  <a:srgbClr val="FF0000"/>
                </a:solidFill>
              </a:rPr>
              <a:t>earlier than 11 years </a:t>
            </a:r>
            <a:r>
              <a:rPr lang="en-US" sz="2800" dirty="0">
                <a:solidFill>
                  <a:prstClr val="black"/>
                </a:solidFill>
              </a:rPr>
              <a:t>and </a:t>
            </a:r>
            <a:r>
              <a:rPr lang="en-US" sz="2800" dirty="0">
                <a:solidFill>
                  <a:srgbClr val="FF0000"/>
                </a:solidFill>
              </a:rPr>
              <a:t>16 years </a:t>
            </a:r>
            <a:r>
              <a:rPr lang="en-US" sz="2800" dirty="0">
                <a:solidFill>
                  <a:prstClr val="black"/>
                </a:solidFill>
              </a:rPr>
              <a:t>in patients with more aggressive or less aggressive RET mutations, respectively. </a:t>
            </a:r>
            <a:endParaRPr lang="en-US" sz="2800" dirty="0" smtClean="0">
              <a:solidFill>
                <a:prstClr val="black"/>
              </a:solidFill>
            </a:endParaRPr>
          </a:p>
          <a:p>
            <a:pPr marL="457200" lvl="0" indent="-457200">
              <a:buFont typeface="Wingdings" panose="05000000000000000000" pitchFamily="2" charset="2"/>
              <a:buChar char="q"/>
            </a:pPr>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In </a:t>
            </a:r>
            <a:r>
              <a:rPr lang="en-US" sz="2800" dirty="0">
                <a:solidFill>
                  <a:prstClr val="black"/>
                </a:solidFill>
              </a:rPr>
              <a:t>some families with MEN 2A </a:t>
            </a:r>
            <a:r>
              <a:rPr lang="en-US" sz="2800" dirty="0">
                <a:solidFill>
                  <a:srgbClr val="FF0000"/>
                </a:solidFill>
              </a:rPr>
              <a:t>Hirschsprung</a:t>
            </a:r>
            <a:r>
              <a:rPr lang="en-US" sz="2800" dirty="0">
                <a:solidFill>
                  <a:prstClr val="black"/>
                </a:solidFill>
              </a:rPr>
              <a:t> disease can be associated with MTC and the other endocrine neoplasias. </a:t>
            </a:r>
          </a:p>
        </p:txBody>
      </p:sp>
    </p:spTree>
    <p:extLst>
      <p:ext uri="{BB962C8B-B14F-4D97-AF65-F5344CB8AC3E}">
        <p14:creationId xmlns:p14="http://schemas.microsoft.com/office/powerpoint/2010/main" val="39699659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4428" y="657591"/>
            <a:ext cx="11388437" cy="4401205"/>
          </a:xfrm>
          <a:prstGeom prst="rect">
            <a:avLst/>
          </a:prstGeom>
        </p:spPr>
        <p:txBody>
          <a:bodyPr wrap="square">
            <a:spAutoFit/>
          </a:bodyPr>
          <a:lstStyle/>
          <a:p>
            <a:pPr marL="457200" lvl="0" indent="-457200">
              <a:buFont typeface="Wingdings" panose="05000000000000000000" pitchFamily="2" charset="2"/>
              <a:buChar char="q"/>
            </a:pPr>
            <a:endParaRPr lang="en-US" sz="2800" dirty="0" smtClean="0">
              <a:solidFill>
                <a:prstClr val="black"/>
              </a:solidFill>
            </a:endParaRPr>
          </a:p>
          <a:p>
            <a:pPr marL="457200" lvl="0" indent="-457200">
              <a:buFont typeface="Wingdings" panose="05000000000000000000" pitchFamily="2" charset="2"/>
              <a:buChar char="q"/>
            </a:pPr>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This </a:t>
            </a:r>
            <a:r>
              <a:rPr lang="en-US" sz="2800" dirty="0">
                <a:solidFill>
                  <a:prstClr val="black"/>
                </a:solidFill>
              </a:rPr>
              <a:t>association is peculiar because the pathogenesis of Hirschsprung disease is due to a </a:t>
            </a:r>
            <a:r>
              <a:rPr lang="en-US" sz="2800" dirty="0">
                <a:solidFill>
                  <a:srgbClr val="FF0000"/>
                </a:solidFill>
              </a:rPr>
              <a:t>loss-of-function</a:t>
            </a:r>
            <a:r>
              <a:rPr lang="en-US" sz="2800" dirty="0">
                <a:solidFill>
                  <a:prstClr val="black"/>
                </a:solidFill>
              </a:rPr>
              <a:t> mutation of RET gene whereas the mutations related to the MEN 2 syndromes are caused by </a:t>
            </a:r>
            <a:r>
              <a:rPr lang="en-US" sz="2800" dirty="0">
                <a:solidFill>
                  <a:srgbClr val="FF0000"/>
                </a:solidFill>
              </a:rPr>
              <a:t>gain-of-function</a:t>
            </a:r>
            <a:r>
              <a:rPr lang="en-US" sz="2800" dirty="0">
                <a:solidFill>
                  <a:prstClr val="black"/>
                </a:solidFill>
              </a:rPr>
              <a:t> </a:t>
            </a:r>
            <a:r>
              <a:rPr lang="en-US" sz="2800" dirty="0" smtClean="0">
                <a:solidFill>
                  <a:prstClr val="black"/>
                </a:solidFill>
              </a:rPr>
              <a:t>mutations. </a:t>
            </a:r>
          </a:p>
          <a:p>
            <a:pPr marL="457200" lvl="0" indent="-457200">
              <a:buFont typeface="Wingdings" panose="05000000000000000000" pitchFamily="2" charset="2"/>
              <a:buChar char="q"/>
            </a:pPr>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There </a:t>
            </a:r>
            <a:r>
              <a:rPr lang="en-US" sz="2800" dirty="0">
                <a:solidFill>
                  <a:prstClr val="black"/>
                </a:solidFill>
              </a:rPr>
              <a:t>are only 4 RET codons (Fig. 4) that give origin to mutations with gain-of-function and loss-of-function and for this reason they are called Janus </a:t>
            </a:r>
            <a:r>
              <a:rPr lang="en-US" sz="2800" dirty="0" smtClean="0">
                <a:solidFill>
                  <a:prstClr val="black"/>
                </a:solidFill>
              </a:rPr>
              <a:t>mutations.</a:t>
            </a:r>
            <a:endParaRPr lang="en-US" sz="2800" dirty="0">
              <a:solidFill>
                <a:prstClr val="black"/>
              </a:solidFill>
            </a:endParaRPr>
          </a:p>
        </p:txBody>
      </p:sp>
    </p:spTree>
    <p:extLst>
      <p:ext uri="{BB962C8B-B14F-4D97-AF65-F5344CB8AC3E}">
        <p14:creationId xmlns:p14="http://schemas.microsoft.com/office/powerpoint/2010/main" val="14441074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8764" y="917968"/>
            <a:ext cx="11194471" cy="4832092"/>
          </a:xfrm>
          <a:prstGeom prst="rect">
            <a:avLst/>
          </a:prstGeom>
        </p:spPr>
        <p:txBody>
          <a:bodyPr wrap="square">
            <a:spAutoFit/>
          </a:bodyPr>
          <a:lstStyle/>
          <a:p>
            <a:pPr marL="457200" indent="-457200">
              <a:buFont typeface="Wingdings" panose="05000000000000000000" pitchFamily="2" charset="2"/>
              <a:buChar char="q"/>
            </a:pPr>
            <a:r>
              <a:rPr lang="en-US" sz="2800" dirty="0" smtClean="0"/>
              <a:t>Once the index case has been identified has a hereditary case, </a:t>
            </a:r>
            <a:r>
              <a:rPr lang="en-US" sz="2800" dirty="0" smtClean="0">
                <a:solidFill>
                  <a:srgbClr val="FF0000"/>
                </a:solidFill>
              </a:rPr>
              <a:t>all first-degree relatives</a:t>
            </a:r>
            <a:r>
              <a:rPr lang="en-US" sz="2800" dirty="0" smtClean="0"/>
              <a:t> should be analyzed for the possibility of carrying the same RET germline mutation.</a:t>
            </a:r>
          </a:p>
          <a:p>
            <a:endParaRPr lang="en-US" sz="2800" dirty="0"/>
          </a:p>
          <a:p>
            <a:pPr marL="457200" indent="-457200">
              <a:buFont typeface="Wingdings" panose="05000000000000000000" pitchFamily="2" charset="2"/>
              <a:buChar char="q"/>
            </a:pPr>
            <a:r>
              <a:rPr lang="en-US" sz="2800" dirty="0" smtClean="0"/>
              <a:t> </a:t>
            </a:r>
            <a:r>
              <a:rPr lang="en-US" sz="2800" dirty="0">
                <a:solidFill>
                  <a:prstClr val="black"/>
                </a:solidFill>
              </a:rPr>
              <a:t>The genetic screening allows distinguishing the gene carriers, who are at risk to develop </a:t>
            </a:r>
            <a:r>
              <a:rPr lang="en-US" sz="2800" dirty="0" smtClean="0">
                <a:solidFill>
                  <a:prstClr val="black"/>
                </a:solidFill>
              </a:rPr>
              <a:t>the syndrome ,from those who do not carry the mutation and do not need to performany </a:t>
            </a:r>
            <a:r>
              <a:rPr lang="en-US" sz="2800" dirty="0">
                <a:solidFill>
                  <a:prstClr val="black"/>
                </a:solidFill>
              </a:rPr>
              <a:t>specific follow-up and can be reassured. </a:t>
            </a:r>
            <a:endParaRPr lang="en-US" sz="2800" dirty="0" smtClean="0">
              <a:solidFill>
                <a:prstClr val="black"/>
              </a:solidFill>
            </a:endParaRPr>
          </a:p>
          <a:p>
            <a:pPr marL="457200" indent="-457200">
              <a:buFont typeface="Wingdings" panose="05000000000000000000" pitchFamily="2" charset="2"/>
              <a:buChar char="q"/>
            </a:pPr>
            <a:endParaRPr lang="en-US" sz="2800" dirty="0">
              <a:solidFill>
                <a:prstClr val="black"/>
              </a:solidFill>
            </a:endParaRPr>
          </a:p>
          <a:p>
            <a:pPr marL="457200" indent="-457200">
              <a:buFont typeface="Wingdings" panose="05000000000000000000" pitchFamily="2" charset="2"/>
              <a:buChar char="q"/>
            </a:pPr>
            <a:r>
              <a:rPr lang="en-US" sz="2800" dirty="0" smtClean="0">
                <a:solidFill>
                  <a:prstClr val="black"/>
                </a:solidFill>
              </a:rPr>
              <a:t> Gene </a:t>
            </a:r>
            <a:r>
              <a:rPr lang="en-US" sz="2800" dirty="0">
                <a:solidFill>
                  <a:prstClr val="black"/>
                </a:solidFill>
              </a:rPr>
              <a:t>carriers should be immediately submitted to a clinical and biochemical evaluation to establish if one disease of the syndrome is already present. </a:t>
            </a:r>
            <a:endParaRPr lang="en-US" sz="2800" dirty="0"/>
          </a:p>
        </p:txBody>
      </p:sp>
    </p:spTree>
    <p:extLst>
      <p:ext uri="{BB962C8B-B14F-4D97-AF65-F5344CB8AC3E}">
        <p14:creationId xmlns:p14="http://schemas.microsoft.com/office/powerpoint/2010/main" val="19450779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4306" y="679392"/>
            <a:ext cx="11183388" cy="5693866"/>
          </a:xfrm>
          <a:prstGeom prst="rect">
            <a:avLst/>
          </a:prstGeom>
        </p:spPr>
        <p:txBody>
          <a:bodyPr wrap="square">
            <a:spAutoFit/>
          </a:bodyPr>
          <a:lstStyle/>
          <a:p>
            <a:pPr marL="457200" lvl="0" indent="-457200">
              <a:buFont typeface="Wingdings" panose="05000000000000000000" pitchFamily="2" charset="2"/>
              <a:buChar char="q"/>
            </a:pPr>
            <a:r>
              <a:rPr lang="en-US" sz="2800" dirty="0" smtClean="0">
                <a:solidFill>
                  <a:prstClr val="black"/>
                </a:solidFill>
              </a:rPr>
              <a:t>For </a:t>
            </a:r>
            <a:r>
              <a:rPr lang="en-US" sz="2800" dirty="0">
                <a:solidFill>
                  <a:prstClr val="black"/>
                </a:solidFill>
              </a:rPr>
              <a:t>gene carriers who have not yet developed any diseases belonging to the MEN 2 syndrome, a strict follow-up is suggested. </a:t>
            </a:r>
            <a:endParaRPr lang="en-US" sz="2800" dirty="0" smtClean="0">
              <a:solidFill>
                <a:prstClr val="black"/>
              </a:solidFill>
            </a:endParaRPr>
          </a:p>
          <a:p>
            <a:pPr marL="457200" lvl="0" indent="-457200">
              <a:buFont typeface="Wingdings" panose="05000000000000000000" pitchFamily="2" charset="2"/>
              <a:buChar char="q"/>
            </a:pPr>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Many </a:t>
            </a:r>
            <a:r>
              <a:rPr lang="en-US" sz="2800" dirty="0">
                <a:solidFill>
                  <a:prstClr val="black"/>
                </a:solidFill>
              </a:rPr>
              <a:t>germline RET mutations have been recognized and are clearly associated with specific </a:t>
            </a:r>
            <a:r>
              <a:rPr lang="en-US" sz="2800" dirty="0" smtClean="0">
                <a:solidFill>
                  <a:prstClr val="black"/>
                </a:solidFill>
              </a:rPr>
              <a:t>phenotypes.</a:t>
            </a:r>
          </a:p>
          <a:p>
            <a:pPr marL="457200" lvl="0" indent="-457200">
              <a:buFont typeface="Wingdings" panose="05000000000000000000" pitchFamily="2" charset="2"/>
              <a:buChar char="q"/>
            </a:pPr>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 </a:t>
            </a:r>
            <a:r>
              <a:rPr lang="en-US" sz="2800" dirty="0">
                <a:solidFill>
                  <a:prstClr val="black"/>
                </a:solidFill>
              </a:rPr>
              <a:t>According to the different RET mutations and their associated phenotypes, the American Thyroid Association (ATA) has distinguished the RET mutations into 3 levels of risk to develop MTC: </a:t>
            </a:r>
            <a:r>
              <a:rPr lang="en-US" sz="2800" dirty="0">
                <a:solidFill>
                  <a:srgbClr val="FF0000"/>
                </a:solidFill>
              </a:rPr>
              <a:t>highest</a:t>
            </a:r>
            <a:r>
              <a:rPr lang="en-US" sz="2800" dirty="0">
                <a:solidFill>
                  <a:prstClr val="black"/>
                </a:solidFill>
              </a:rPr>
              <a:t> (ATA-HST), </a:t>
            </a:r>
            <a:r>
              <a:rPr lang="en-US" sz="2800" dirty="0">
                <a:solidFill>
                  <a:srgbClr val="FF0000"/>
                </a:solidFill>
              </a:rPr>
              <a:t>high</a:t>
            </a:r>
            <a:r>
              <a:rPr lang="en-US" sz="2800" dirty="0">
                <a:solidFill>
                  <a:prstClr val="black"/>
                </a:solidFill>
              </a:rPr>
              <a:t> (ATA-H), and </a:t>
            </a:r>
            <a:r>
              <a:rPr lang="en-US" sz="2800" dirty="0">
                <a:solidFill>
                  <a:srgbClr val="FF0000"/>
                </a:solidFill>
              </a:rPr>
              <a:t>moderate</a:t>
            </a:r>
            <a:r>
              <a:rPr lang="en-US" sz="2800" dirty="0">
                <a:solidFill>
                  <a:prstClr val="black"/>
                </a:solidFill>
              </a:rPr>
              <a:t> (</a:t>
            </a:r>
            <a:r>
              <a:rPr lang="en-US" sz="2800" dirty="0" smtClean="0">
                <a:solidFill>
                  <a:prstClr val="black"/>
                </a:solidFill>
              </a:rPr>
              <a:t>ATA MOD</a:t>
            </a:r>
            <a:r>
              <a:rPr lang="en-US" sz="2800" dirty="0">
                <a:solidFill>
                  <a:prstClr val="black"/>
                </a:solidFill>
              </a:rPr>
              <a:t>) (see Fig. 4). </a:t>
            </a:r>
            <a:endParaRPr lang="en-US" sz="2800" dirty="0" smtClean="0">
              <a:solidFill>
                <a:prstClr val="black"/>
              </a:solidFill>
            </a:endParaRPr>
          </a:p>
          <a:p>
            <a:pPr marL="457200" lvl="0" indent="-457200">
              <a:buFont typeface="Wingdings" panose="05000000000000000000" pitchFamily="2" charset="2"/>
              <a:buChar char="q"/>
            </a:pPr>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This </a:t>
            </a:r>
            <a:r>
              <a:rPr lang="en-US" sz="2800" dirty="0">
                <a:solidFill>
                  <a:prstClr val="black"/>
                </a:solidFill>
              </a:rPr>
              <a:t>classification, together with the serum levels of serum </a:t>
            </a:r>
            <a:r>
              <a:rPr lang="en-US" sz="2800" dirty="0" smtClean="0">
                <a:solidFill>
                  <a:prstClr val="black"/>
                </a:solidFill>
              </a:rPr>
              <a:t>calcitonin, </a:t>
            </a:r>
            <a:r>
              <a:rPr lang="en-US" sz="2800" dirty="0">
                <a:solidFill>
                  <a:prstClr val="black"/>
                </a:solidFill>
              </a:rPr>
              <a:t>is relevant to better plan screening and treatment </a:t>
            </a:r>
            <a:r>
              <a:rPr lang="en-US" sz="2800" dirty="0" smtClean="0">
                <a:solidFill>
                  <a:prstClr val="black"/>
                </a:solidFill>
              </a:rPr>
              <a:t>strategies.</a:t>
            </a:r>
            <a:endParaRPr lang="en-US" sz="2800" dirty="0">
              <a:solidFill>
                <a:prstClr val="black"/>
              </a:solidFill>
            </a:endParaRPr>
          </a:p>
        </p:txBody>
      </p:sp>
    </p:spTree>
    <p:extLst>
      <p:ext uri="{BB962C8B-B14F-4D97-AF65-F5344CB8AC3E}">
        <p14:creationId xmlns:p14="http://schemas.microsoft.com/office/powerpoint/2010/main" val="41974854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933" y="1271492"/>
            <a:ext cx="11105803" cy="3539430"/>
          </a:xfrm>
          <a:prstGeom prst="rect">
            <a:avLst/>
          </a:prstGeom>
        </p:spPr>
        <p:txBody>
          <a:bodyPr wrap="square">
            <a:spAutoFit/>
          </a:bodyPr>
          <a:lstStyle/>
          <a:p>
            <a:pPr marL="457200" indent="-457200">
              <a:buFont typeface="Wingdings" panose="05000000000000000000" pitchFamily="2" charset="2"/>
              <a:buChar char="q"/>
            </a:pPr>
            <a:r>
              <a:rPr lang="en-US" sz="2800" dirty="0">
                <a:solidFill>
                  <a:srgbClr val="FF0000"/>
                </a:solidFill>
              </a:rPr>
              <a:t>highest risk</a:t>
            </a:r>
            <a:r>
              <a:rPr lang="en-US" sz="2800" dirty="0"/>
              <a:t>” (HST) that includes patients with MEN2B and the RET codon M918T mutation </a:t>
            </a:r>
            <a:r>
              <a:rPr lang="en-US" sz="2800" dirty="0" smtClean="0"/>
              <a:t>.</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a:t>
            </a:r>
            <a:r>
              <a:rPr lang="en-US" sz="2800" dirty="0">
                <a:solidFill>
                  <a:srgbClr val="FF0000"/>
                </a:solidFill>
              </a:rPr>
              <a:t>high risk</a:t>
            </a:r>
            <a:r>
              <a:rPr lang="en-US" sz="2800" dirty="0"/>
              <a:t>” (H) that includes patients with the RET codon C634 mutations and the RET codon A883F mutation. </a:t>
            </a:r>
            <a:endParaRPr lang="en-US" sz="2800" dirty="0" smtClean="0"/>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a:t>
            </a:r>
            <a:r>
              <a:rPr lang="en-US" sz="2800" dirty="0">
                <a:solidFill>
                  <a:srgbClr val="FF0000"/>
                </a:solidFill>
              </a:rPr>
              <a:t>moderate risk</a:t>
            </a:r>
            <a:r>
              <a:rPr lang="en-US" sz="2800" dirty="0"/>
              <a:t>” (MOD) that include patients with hereditary MTC and RET codon mutations other than M918T, C634, and A883F. </a:t>
            </a:r>
          </a:p>
        </p:txBody>
      </p:sp>
    </p:spTree>
    <p:extLst>
      <p:ext uri="{BB962C8B-B14F-4D97-AF65-F5344CB8AC3E}">
        <p14:creationId xmlns:p14="http://schemas.microsoft.com/office/powerpoint/2010/main" val="968339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7185" y="1038868"/>
            <a:ext cx="11055928" cy="4780264"/>
          </a:xfrm>
          <a:prstGeom prst="rect">
            <a:avLst/>
          </a:prstGeom>
        </p:spPr>
      </p:pic>
    </p:spTree>
    <p:extLst>
      <p:ext uri="{BB962C8B-B14F-4D97-AF65-F5344CB8AC3E}">
        <p14:creationId xmlns:p14="http://schemas.microsoft.com/office/powerpoint/2010/main" val="26222374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9258" y="378391"/>
            <a:ext cx="11593484" cy="6186309"/>
          </a:xfrm>
          <a:prstGeom prst="rect">
            <a:avLst/>
          </a:prstGeom>
        </p:spPr>
        <p:txBody>
          <a:bodyPr wrap="square">
            <a:spAutoFit/>
          </a:bodyPr>
          <a:lstStyle/>
          <a:p>
            <a:pPr lvl="0"/>
            <a:r>
              <a:rPr lang="en-US" sz="3200" b="1" dirty="0">
                <a:solidFill>
                  <a:srgbClr val="FF0000"/>
                </a:solidFill>
              </a:rPr>
              <a:t>THERAPY AND FOLLOW-UP </a:t>
            </a:r>
            <a:endParaRPr lang="en-US" sz="3200" b="1" dirty="0" smtClean="0">
              <a:solidFill>
                <a:srgbClr val="FF0000"/>
              </a:solidFill>
            </a:endParaRPr>
          </a:p>
          <a:p>
            <a:r>
              <a:rPr lang="en-US" sz="2800" dirty="0" smtClean="0">
                <a:solidFill>
                  <a:prstClr val="black"/>
                </a:solidFill>
              </a:rPr>
              <a:t>        </a:t>
            </a:r>
          </a:p>
          <a:p>
            <a:r>
              <a:rPr lang="en-US" sz="2800" dirty="0">
                <a:solidFill>
                  <a:prstClr val="black"/>
                </a:solidFill>
              </a:rPr>
              <a:t> </a:t>
            </a:r>
            <a:r>
              <a:rPr lang="en-US" sz="2800" dirty="0" smtClean="0">
                <a:solidFill>
                  <a:prstClr val="black"/>
                </a:solidFill>
              </a:rPr>
              <a:t>   </a:t>
            </a:r>
            <a:r>
              <a:rPr lang="en-US" sz="2800" dirty="0" smtClean="0">
                <a:solidFill>
                  <a:srgbClr val="FF0000"/>
                </a:solidFill>
                <a:effectLst>
                  <a:outerShdw blurRad="38100" dist="38100" dir="2700000" algn="tl">
                    <a:srgbClr val="000000">
                      <a:alpha val="43137"/>
                    </a:srgbClr>
                  </a:outerShdw>
                </a:effectLst>
              </a:rPr>
              <a:t>Initial </a:t>
            </a:r>
            <a:r>
              <a:rPr lang="en-US" sz="2800" dirty="0">
                <a:solidFill>
                  <a:srgbClr val="FF0000"/>
                </a:solidFill>
                <a:effectLst>
                  <a:outerShdw blurRad="38100" dist="38100" dir="2700000" algn="tl">
                    <a:srgbClr val="000000">
                      <a:alpha val="43137"/>
                    </a:srgbClr>
                  </a:outerShdw>
                </a:effectLst>
              </a:rPr>
              <a:t>Treatment</a:t>
            </a:r>
          </a:p>
          <a:p>
            <a:pPr lvl="0"/>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An early diagnosis and complete surgical treatment are the bases for the definitive cure of MTC patients. </a:t>
            </a:r>
          </a:p>
          <a:p>
            <a:pPr lvl="0"/>
            <a:endParaRPr lang="en-US" sz="2800" dirty="0" smtClean="0">
              <a:solidFill>
                <a:prstClr val="black"/>
              </a:solidFill>
            </a:endParaRPr>
          </a:p>
          <a:p>
            <a:pPr marL="457200" lvl="0" indent="-457200">
              <a:buFont typeface="Wingdings" panose="05000000000000000000" pitchFamily="2" charset="2"/>
              <a:buChar char="q"/>
            </a:pPr>
            <a:r>
              <a:rPr lang="en-US" sz="2800" dirty="0" smtClean="0">
                <a:solidFill>
                  <a:schemeClr val="tx1">
                    <a:lumMod val="95000"/>
                    <a:lumOff val="5000"/>
                  </a:schemeClr>
                </a:solidFill>
              </a:rPr>
              <a:t> </a:t>
            </a:r>
            <a:r>
              <a:rPr lang="en-US" sz="2800" dirty="0" smtClean="0">
                <a:solidFill>
                  <a:srgbClr val="FF0000"/>
                </a:solidFill>
              </a:rPr>
              <a:t>Total/near </a:t>
            </a:r>
            <a:r>
              <a:rPr lang="en-US" sz="2800" dirty="0">
                <a:solidFill>
                  <a:srgbClr val="FF0000"/>
                </a:solidFill>
              </a:rPr>
              <a:t>total thyroidectomy </a:t>
            </a:r>
            <a:r>
              <a:rPr lang="en-US" sz="2800" dirty="0">
                <a:solidFill>
                  <a:prstClr val="black"/>
                </a:solidFill>
              </a:rPr>
              <a:t>is considered standard </a:t>
            </a:r>
            <a:r>
              <a:rPr lang="en-US" sz="2800" dirty="0" smtClean="0">
                <a:solidFill>
                  <a:prstClr val="black"/>
                </a:solidFill>
              </a:rPr>
              <a:t>treatment </a:t>
            </a:r>
            <a:r>
              <a:rPr lang="en-US" sz="2800" dirty="0">
                <a:solidFill>
                  <a:prstClr val="black"/>
                </a:solidFill>
              </a:rPr>
              <a:t>in both sporadic </a:t>
            </a:r>
            <a:r>
              <a:rPr lang="en-US" sz="2800" dirty="0" smtClean="0">
                <a:solidFill>
                  <a:prstClr val="black"/>
                </a:solidFill>
              </a:rPr>
              <a:t>and hereditary </a:t>
            </a:r>
            <a:r>
              <a:rPr lang="en-US" sz="2800" dirty="0">
                <a:solidFill>
                  <a:prstClr val="black"/>
                </a:solidFill>
              </a:rPr>
              <a:t>MTC. </a:t>
            </a:r>
            <a:endParaRPr lang="en-US" sz="2800" dirty="0" smtClean="0">
              <a:solidFill>
                <a:prstClr val="black"/>
              </a:solidFill>
            </a:endParaRPr>
          </a:p>
          <a:p>
            <a:pPr lvl="0"/>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The </a:t>
            </a:r>
            <a:r>
              <a:rPr lang="en-US" sz="2800" dirty="0">
                <a:solidFill>
                  <a:prstClr val="black"/>
                </a:solidFill>
              </a:rPr>
              <a:t>need for total thyroidectomy is supported by the presence of </a:t>
            </a:r>
            <a:r>
              <a:rPr lang="en-US" sz="2800" dirty="0">
                <a:solidFill>
                  <a:srgbClr val="FF0000"/>
                </a:solidFill>
              </a:rPr>
              <a:t>multicentric</a:t>
            </a:r>
            <a:r>
              <a:rPr lang="en-US" sz="2800" dirty="0">
                <a:solidFill>
                  <a:prstClr val="black"/>
                </a:solidFill>
              </a:rPr>
              <a:t> and </a:t>
            </a:r>
            <a:r>
              <a:rPr lang="en-US" sz="2800" dirty="0">
                <a:solidFill>
                  <a:srgbClr val="FF0000"/>
                </a:solidFill>
              </a:rPr>
              <a:t>bilateral disease</a:t>
            </a:r>
            <a:r>
              <a:rPr lang="en-US" sz="2800" dirty="0">
                <a:solidFill>
                  <a:prstClr val="black"/>
                </a:solidFill>
              </a:rPr>
              <a:t> in a majority of hereditary and in approximately 6% of sporadic </a:t>
            </a:r>
            <a:r>
              <a:rPr lang="en-US" sz="2800" dirty="0" smtClean="0">
                <a:solidFill>
                  <a:prstClr val="black"/>
                </a:solidFill>
              </a:rPr>
              <a:t>MTCs.</a:t>
            </a:r>
          </a:p>
          <a:p>
            <a:pPr lvl="0"/>
            <a:endParaRPr lang="en-US" sz="2800" dirty="0">
              <a:solidFill>
                <a:prstClr val="black"/>
              </a:solidFill>
            </a:endParaRPr>
          </a:p>
        </p:txBody>
      </p:sp>
    </p:spTree>
    <p:extLst>
      <p:ext uri="{BB962C8B-B14F-4D97-AF65-F5344CB8AC3E}">
        <p14:creationId xmlns:p14="http://schemas.microsoft.com/office/powerpoint/2010/main" val="22010707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 y="644079"/>
            <a:ext cx="11338559" cy="5693866"/>
          </a:xfrm>
          <a:prstGeom prst="rect">
            <a:avLst/>
          </a:prstGeom>
        </p:spPr>
        <p:txBody>
          <a:bodyPr wrap="square">
            <a:spAutoFit/>
          </a:bodyPr>
          <a:lstStyle/>
          <a:p>
            <a:pPr marL="457200" indent="-457200">
              <a:buFont typeface="Wingdings" panose="05000000000000000000" pitchFamily="2" charset="2"/>
              <a:buChar char="q"/>
            </a:pPr>
            <a:r>
              <a:rPr lang="en-US" sz="2800" dirty="0"/>
              <a:t>An additional reason in favor of total thyroidectomy is that 7% to 15% of apparently sporadic cases are hereditary forms with multicentric/bilateral disease associated with C-cell hyperplasia. </a:t>
            </a:r>
            <a:endParaRPr lang="en-US" sz="2800" dirty="0" smtClean="0"/>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Due to the high prevalence of central compartment lymph node metastases </a:t>
            </a:r>
            <a:r>
              <a:rPr lang="en-US" sz="2800" dirty="0" smtClean="0">
                <a:solidFill>
                  <a:srgbClr val="FF0000"/>
                </a:solidFill>
              </a:rPr>
              <a:t>(50%– 75%), </a:t>
            </a:r>
            <a:r>
              <a:rPr lang="en-US" sz="2800" dirty="0" smtClean="0"/>
              <a:t>many clinicians suggest performing central compartment lymph node dissection (</a:t>
            </a:r>
            <a:r>
              <a:rPr lang="en-US" sz="2800" dirty="0" smtClean="0">
                <a:solidFill>
                  <a:srgbClr val="FF0000"/>
                </a:solidFill>
              </a:rPr>
              <a:t>CCLND</a:t>
            </a:r>
            <a:r>
              <a:rPr lang="en-US" sz="2800" dirty="0" smtClean="0"/>
              <a:t>) with total thyroidectomy as initial treatment. </a:t>
            </a:r>
          </a:p>
          <a:p>
            <a:endParaRPr lang="en-US" sz="2800" dirty="0"/>
          </a:p>
          <a:p>
            <a:pPr marL="457200" indent="-457200">
              <a:buFont typeface="Wingdings" panose="05000000000000000000" pitchFamily="2" charset="2"/>
              <a:buChar char="q"/>
            </a:pPr>
            <a:r>
              <a:rPr lang="en-US" sz="2800" dirty="0" smtClean="0"/>
              <a:t>Considering that this prevalence is the same whether the primary tumor is less than 1 cm or greater than 4 cm, </a:t>
            </a:r>
            <a:r>
              <a:rPr lang="en-US" sz="2800" dirty="0" smtClean="0">
                <a:solidFill>
                  <a:srgbClr val="FF0000"/>
                </a:solidFill>
              </a:rPr>
              <a:t>prophylactic CCLND </a:t>
            </a:r>
            <a:r>
              <a:rPr lang="en-US" sz="2800" dirty="0" smtClean="0"/>
              <a:t>should be performed </a:t>
            </a:r>
            <a:r>
              <a:rPr lang="en-US" sz="2800" dirty="0" smtClean="0">
                <a:solidFill>
                  <a:srgbClr val="FF0000"/>
                </a:solidFill>
              </a:rPr>
              <a:t>independently</a:t>
            </a:r>
            <a:r>
              <a:rPr lang="en-US" sz="2800" dirty="0" smtClean="0"/>
              <a:t> of the </a:t>
            </a:r>
            <a:r>
              <a:rPr lang="en-US" sz="2800" dirty="0" smtClean="0">
                <a:solidFill>
                  <a:srgbClr val="FF0000"/>
                </a:solidFill>
              </a:rPr>
              <a:t>primary tumor size </a:t>
            </a:r>
            <a:r>
              <a:rPr lang="en-US" sz="2800" dirty="0" smtClean="0"/>
              <a:t>and </a:t>
            </a:r>
            <a:r>
              <a:rPr lang="en-US" sz="2800" dirty="0" smtClean="0">
                <a:solidFill>
                  <a:srgbClr val="FF0000"/>
                </a:solidFill>
              </a:rPr>
              <a:t>the presurgical evidence of lymph node involvement</a:t>
            </a:r>
            <a:r>
              <a:rPr lang="en-US" sz="2800" dirty="0" smtClean="0"/>
              <a:t>. </a:t>
            </a:r>
            <a:endParaRPr lang="en-US" sz="2800" dirty="0"/>
          </a:p>
        </p:txBody>
      </p:sp>
    </p:spTree>
    <p:extLst>
      <p:ext uri="{BB962C8B-B14F-4D97-AF65-F5344CB8AC3E}">
        <p14:creationId xmlns:p14="http://schemas.microsoft.com/office/powerpoint/2010/main" val="32506328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469" y="1066953"/>
            <a:ext cx="11405061" cy="4832092"/>
          </a:xfrm>
          <a:prstGeom prst="rect">
            <a:avLst/>
          </a:prstGeom>
        </p:spPr>
        <p:txBody>
          <a:bodyPr wrap="square">
            <a:spAutoFit/>
          </a:bodyPr>
          <a:lstStyle/>
          <a:p>
            <a:pPr marL="457200" lvl="0" indent="-457200">
              <a:buFont typeface="Wingdings" panose="05000000000000000000" pitchFamily="2" charset="2"/>
              <a:buChar char="q"/>
            </a:pPr>
            <a:r>
              <a:rPr lang="en-US" sz="2800" dirty="0" smtClean="0">
                <a:solidFill>
                  <a:prstClr val="black"/>
                </a:solidFill>
              </a:rPr>
              <a:t>More </a:t>
            </a:r>
            <a:r>
              <a:rPr lang="en-US" sz="2800" dirty="0">
                <a:solidFill>
                  <a:prstClr val="black"/>
                </a:solidFill>
              </a:rPr>
              <a:t>recent evidences suggest using </a:t>
            </a:r>
            <a:r>
              <a:rPr lang="en-US" sz="2800" dirty="0">
                <a:solidFill>
                  <a:srgbClr val="FF0000"/>
                </a:solidFill>
              </a:rPr>
              <a:t>preoperative calcitonin values</a:t>
            </a:r>
            <a:r>
              <a:rPr lang="en-US" sz="2800" dirty="0">
                <a:solidFill>
                  <a:prstClr val="black"/>
                </a:solidFill>
              </a:rPr>
              <a:t> to determine the </a:t>
            </a:r>
            <a:r>
              <a:rPr lang="en-US" sz="2800" dirty="0">
                <a:solidFill>
                  <a:srgbClr val="FF0000"/>
                </a:solidFill>
              </a:rPr>
              <a:t>extent of lymph node dissection</a:t>
            </a:r>
            <a:r>
              <a:rPr lang="en-US" sz="2800" dirty="0">
                <a:solidFill>
                  <a:prstClr val="black"/>
                </a:solidFill>
              </a:rPr>
              <a:t>. </a:t>
            </a:r>
            <a:endParaRPr lang="en-US" sz="2800" dirty="0" smtClean="0">
              <a:solidFill>
                <a:prstClr val="black"/>
              </a:solidFill>
            </a:endParaRPr>
          </a:p>
          <a:p>
            <a:pPr lvl="0"/>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It </a:t>
            </a:r>
            <a:r>
              <a:rPr lang="en-US" sz="2800" dirty="0">
                <a:solidFill>
                  <a:prstClr val="black"/>
                </a:solidFill>
              </a:rPr>
              <a:t>seems that there is virtually no risk of lymph node metastases when preoperative calcitonin level is </a:t>
            </a:r>
            <a:r>
              <a:rPr lang="en-US" sz="2800" dirty="0">
                <a:solidFill>
                  <a:srgbClr val="FF0000"/>
                </a:solidFill>
              </a:rPr>
              <a:t>less than 20 pg/mL </a:t>
            </a:r>
            <a:r>
              <a:rPr lang="en-US" sz="2800" dirty="0">
                <a:solidFill>
                  <a:prstClr val="black"/>
                </a:solidFill>
              </a:rPr>
              <a:t>(normal reference range &lt;10 pg/mL</a:t>
            </a:r>
            <a:r>
              <a:rPr lang="en-US" sz="2800" dirty="0" smtClean="0">
                <a:solidFill>
                  <a:prstClr val="black"/>
                </a:solidFill>
              </a:rPr>
              <a:t>).</a:t>
            </a:r>
            <a:endParaRPr lang="en-US" sz="2800" dirty="0">
              <a:solidFill>
                <a:prstClr val="black"/>
              </a:solidFill>
            </a:endParaRPr>
          </a:p>
          <a:p>
            <a:pPr lvl="0"/>
            <a:endParaRPr lang="en-US" sz="2800" dirty="0" smtClean="0">
              <a:solidFill>
                <a:prstClr val="black"/>
              </a:solidFill>
            </a:endParaRPr>
          </a:p>
          <a:p>
            <a:pPr marL="457200" lvl="0" indent="-457200">
              <a:buFont typeface="Wingdings" panose="05000000000000000000" pitchFamily="2" charset="2"/>
              <a:buChar char="q"/>
            </a:pPr>
            <a:r>
              <a:rPr lang="en-US" sz="2800" dirty="0" smtClean="0">
                <a:solidFill>
                  <a:prstClr val="black"/>
                </a:solidFill>
              </a:rPr>
              <a:t> </a:t>
            </a:r>
            <a:r>
              <a:rPr lang="en-US" sz="2800" dirty="0">
                <a:solidFill>
                  <a:prstClr val="black"/>
                </a:solidFill>
              </a:rPr>
              <a:t>In these cases, the prophylactic CCLND, that is affected by a high risk of surgical complications, particularly of permanent hypoparathyroidism, might be avoided. </a:t>
            </a:r>
            <a:endParaRPr lang="en-US" sz="2800" dirty="0" smtClean="0">
              <a:solidFill>
                <a:prstClr val="black"/>
              </a:solidFill>
            </a:endParaRPr>
          </a:p>
          <a:p>
            <a:pPr marL="457200" lvl="0" indent="-457200">
              <a:buFont typeface="Wingdings" panose="05000000000000000000" pitchFamily="2" charset="2"/>
              <a:buChar char="q"/>
            </a:pPr>
            <a:endParaRPr lang="en-US" sz="2800" dirty="0">
              <a:solidFill>
                <a:prstClr val="black"/>
              </a:solidFill>
            </a:endParaRPr>
          </a:p>
        </p:txBody>
      </p:sp>
      <p:cxnSp>
        <p:nvCxnSpPr>
          <p:cNvPr id="4" name="Elbow Connector 3"/>
          <p:cNvCxnSpPr/>
          <p:nvPr/>
        </p:nvCxnSpPr>
        <p:spPr>
          <a:xfrm rot="16200000" flipH="1">
            <a:off x="6184670" y="382385"/>
            <a:ext cx="814647" cy="4987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7960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6844" y="479289"/>
            <a:ext cx="11438312" cy="5693866"/>
          </a:xfrm>
          <a:prstGeom prst="rect">
            <a:avLst/>
          </a:prstGeom>
        </p:spPr>
        <p:txBody>
          <a:bodyPr wrap="square">
            <a:spAutoFit/>
          </a:bodyPr>
          <a:lstStyle/>
          <a:p>
            <a:pPr marL="457200" indent="-457200">
              <a:buFont typeface="Wingdings" panose="05000000000000000000" pitchFamily="2" charset="2"/>
              <a:buChar char="q"/>
            </a:pPr>
            <a:r>
              <a:rPr lang="en-US" sz="2800" dirty="0" smtClean="0"/>
              <a:t> Calcitonin </a:t>
            </a:r>
            <a:r>
              <a:rPr lang="en-US" sz="2800" dirty="0"/>
              <a:t>values </a:t>
            </a:r>
            <a:r>
              <a:rPr lang="en-US" sz="2800" dirty="0">
                <a:solidFill>
                  <a:srgbClr val="FF0000"/>
                </a:solidFill>
              </a:rPr>
              <a:t>higher than 20 pg/mL</a:t>
            </a:r>
            <a:r>
              <a:rPr lang="en-US" sz="2800" dirty="0"/>
              <a:t>, </a:t>
            </a:r>
            <a:r>
              <a:rPr lang="en-US" sz="2800" dirty="0">
                <a:solidFill>
                  <a:srgbClr val="FF0000"/>
                </a:solidFill>
              </a:rPr>
              <a:t>50 pg/mL</a:t>
            </a:r>
            <a:r>
              <a:rPr lang="en-US" sz="2800" dirty="0"/>
              <a:t>, </a:t>
            </a:r>
            <a:r>
              <a:rPr lang="en-US" sz="2800" dirty="0">
                <a:solidFill>
                  <a:srgbClr val="FF0000"/>
                </a:solidFill>
              </a:rPr>
              <a:t>200 </a:t>
            </a:r>
            <a:r>
              <a:rPr lang="en-US" sz="2800" dirty="0" smtClean="0">
                <a:solidFill>
                  <a:srgbClr val="FF0000"/>
                </a:solidFill>
              </a:rPr>
              <a:t>pg/Ml </a:t>
            </a:r>
            <a:r>
              <a:rPr lang="en-US" sz="2800" dirty="0" smtClean="0"/>
              <a:t>, </a:t>
            </a:r>
            <a:r>
              <a:rPr lang="en-US" sz="2800" dirty="0"/>
              <a:t>and </a:t>
            </a:r>
            <a:r>
              <a:rPr lang="en-US" sz="2800" dirty="0">
                <a:solidFill>
                  <a:srgbClr val="FF0000"/>
                </a:solidFill>
              </a:rPr>
              <a:t>500 pg/mL</a:t>
            </a:r>
            <a:r>
              <a:rPr lang="en-US" sz="2800" dirty="0"/>
              <a:t> seem associated with the </a:t>
            </a:r>
            <a:r>
              <a:rPr lang="en-US" sz="2800" dirty="0">
                <a:solidFill>
                  <a:srgbClr val="FF0000"/>
                </a:solidFill>
              </a:rPr>
              <a:t>presence of lymph node metastases </a:t>
            </a:r>
            <a:r>
              <a:rPr lang="en-US" sz="2800" dirty="0"/>
              <a:t>in the ipsilateral central and ipsilateral lateral neck, in the contralateral central neck, in the contralateral lateral neck, and in the upper mediastinum, respectively.</a:t>
            </a:r>
          </a:p>
          <a:p>
            <a:endParaRPr lang="en-US" sz="2800" dirty="0" smtClean="0"/>
          </a:p>
          <a:p>
            <a:pPr marL="457200" indent="-457200">
              <a:buFont typeface="Wingdings" panose="05000000000000000000" pitchFamily="2" charset="2"/>
              <a:buChar char="q"/>
            </a:pPr>
            <a:r>
              <a:rPr lang="en-US" sz="2800" dirty="0" smtClean="0"/>
              <a:t>It </a:t>
            </a:r>
            <a:r>
              <a:rPr lang="en-US" sz="2800" dirty="0"/>
              <a:t>is demonstrated, however, that the highest values of serum calcitonin are the expression of metastatic disease, and the prophylactic CCLND would probably not change the course of the disease</a:t>
            </a:r>
            <a:r>
              <a:rPr lang="en-US" sz="2800" dirty="0" smtClean="0"/>
              <a:t>.</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a:t>
            </a:r>
            <a:r>
              <a:rPr lang="en-US" sz="2800" dirty="0"/>
              <a:t>In these cases, the surgery extension could be limited to the lymph nodes compartments that have been demonstrated involved by the disease at neck US.</a:t>
            </a:r>
          </a:p>
        </p:txBody>
      </p:sp>
    </p:spTree>
    <p:extLst>
      <p:ext uri="{BB962C8B-B14F-4D97-AF65-F5344CB8AC3E}">
        <p14:creationId xmlns:p14="http://schemas.microsoft.com/office/powerpoint/2010/main" val="29229067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465" y="191529"/>
            <a:ext cx="11571317" cy="6986528"/>
          </a:xfrm>
          <a:prstGeom prst="rect">
            <a:avLst/>
          </a:prstGeom>
        </p:spPr>
        <p:txBody>
          <a:bodyPr wrap="square">
            <a:spAutoFit/>
          </a:bodyPr>
          <a:lstStyle/>
          <a:p>
            <a:pPr marL="457200" indent="-457200">
              <a:buFont typeface="Wingdings" panose="05000000000000000000" pitchFamily="2" charset="2"/>
              <a:buChar char="q"/>
            </a:pPr>
            <a:r>
              <a:rPr lang="en-US" sz="2800" dirty="0" smtClean="0"/>
              <a:t>Medullary thyroid cancer (</a:t>
            </a:r>
            <a:r>
              <a:rPr lang="en-US" sz="2800" dirty="0" smtClean="0">
                <a:solidFill>
                  <a:srgbClr val="FF0000"/>
                </a:solidFill>
              </a:rPr>
              <a:t>MTC</a:t>
            </a:r>
            <a:r>
              <a:rPr lang="en-US" sz="2800" dirty="0" smtClean="0"/>
              <a:t>) is the </a:t>
            </a:r>
            <a:r>
              <a:rPr lang="en-US" sz="2800" dirty="0" smtClean="0">
                <a:solidFill>
                  <a:srgbClr val="FF0000"/>
                </a:solidFill>
              </a:rPr>
              <a:t>third</a:t>
            </a:r>
            <a:r>
              <a:rPr lang="en-US" sz="2800" dirty="0" smtClean="0"/>
              <a:t> most common thyroid malignancy. </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It originates from the </a:t>
            </a:r>
            <a:r>
              <a:rPr lang="en-US" sz="2800" dirty="0" smtClean="0">
                <a:solidFill>
                  <a:srgbClr val="FF0000"/>
                </a:solidFill>
              </a:rPr>
              <a:t>parafollicular</a:t>
            </a:r>
            <a:r>
              <a:rPr lang="en-US" sz="2800" dirty="0" smtClean="0"/>
              <a:t> or </a:t>
            </a:r>
            <a:r>
              <a:rPr lang="en-US" sz="2800" dirty="0" smtClean="0">
                <a:solidFill>
                  <a:srgbClr val="FF0000"/>
                </a:solidFill>
              </a:rPr>
              <a:t>calcitonin-producing C cells </a:t>
            </a:r>
            <a:r>
              <a:rPr lang="en-US" sz="2800" dirty="0" smtClean="0"/>
              <a:t>and maintains the features of these cells.</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The exact incidence of MTC is unknown but its prevalence is approximately </a:t>
            </a:r>
            <a:r>
              <a:rPr lang="en-US" sz="2800" dirty="0" smtClean="0">
                <a:solidFill>
                  <a:srgbClr val="FF0000"/>
                </a:solidFill>
              </a:rPr>
              <a:t>3%</a:t>
            </a:r>
            <a:r>
              <a:rPr lang="en-US" sz="2800" dirty="0" smtClean="0"/>
              <a:t> to </a:t>
            </a:r>
            <a:r>
              <a:rPr lang="en-US" sz="2800" dirty="0" smtClean="0">
                <a:solidFill>
                  <a:srgbClr val="FF0000"/>
                </a:solidFill>
              </a:rPr>
              <a:t>5% </a:t>
            </a:r>
            <a:r>
              <a:rPr lang="en-US" sz="2800" dirty="0" smtClean="0"/>
              <a:t>of all thyroid malignancies and is estimated to be present in </a:t>
            </a:r>
            <a:r>
              <a:rPr lang="en-US" sz="2800" dirty="0" smtClean="0">
                <a:solidFill>
                  <a:srgbClr val="FF0000"/>
                </a:solidFill>
              </a:rPr>
              <a:t>0.4%</a:t>
            </a:r>
            <a:r>
              <a:rPr lang="en-US" sz="2800" dirty="0" smtClean="0"/>
              <a:t> to </a:t>
            </a:r>
            <a:r>
              <a:rPr lang="en-US" sz="2800" dirty="0" smtClean="0">
                <a:solidFill>
                  <a:srgbClr val="FF0000"/>
                </a:solidFill>
              </a:rPr>
              <a:t>1.4% </a:t>
            </a:r>
            <a:r>
              <a:rPr lang="en-US" sz="2800" dirty="0" smtClean="0"/>
              <a:t>of subjects with thyroid nodules. </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solidFill>
                  <a:srgbClr val="FF0000"/>
                </a:solidFill>
              </a:rPr>
              <a:t>The incidence peak </a:t>
            </a:r>
            <a:r>
              <a:rPr lang="en-US" sz="2800" dirty="0" smtClean="0"/>
              <a:t>of MTC is between the </a:t>
            </a:r>
            <a:r>
              <a:rPr lang="en-US" sz="2800" dirty="0" smtClean="0">
                <a:solidFill>
                  <a:srgbClr val="FF0000"/>
                </a:solidFill>
              </a:rPr>
              <a:t>fourth</a:t>
            </a:r>
            <a:r>
              <a:rPr lang="en-US" sz="2800" dirty="0" smtClean="0"/>
              <a:t> and </a:t>
            </a:r>
            <a:r>
              <a:rPr lang="en-US" sz="2800" dirty="0" smtClean="0">
                <a:solidFill>
                  <a:srgbClr val="FF0000"/>
                </a:solidFill>
              </a:rPr>
              <a:t>fifth decades </a:t>
            </a:r>
            <a:r>
              <a:rPr lang="en-US" sz="2800" dirty="0" smtClean="0"/>
              <a:t>but with a wide range of age at presentation.</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No difference of prevalence between female and male subjects has been reported.</a:t>
            </a:r>
          </a:p>
          <a:p>
            <a:endParaRPr lang="en-US" sz="2800" dirty="0"/>
          </a:p>
        </p:txBody>
      </p:sp>
    </p:spTree>
    <p:extLst>
      <p:ext uri="{BB962C8B-B14F-4D97-AF65-F5344CB8AC3E}">
        <p14:creationId xmlns:p14="http://schemas.microsoft.com/office/powerpoint/2010/main" val="34964438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426" y="725566"/>
            <a:ext cx="11393978" cy="5262979"/>
          </a:xfrm>
          <a:prstGeom prst="rect">
            <a:avLst/>
          </a:prstGeom>
        </p:spPr>
        <p:txBody>
          <a:bodyPr wrap="square">
            <a:spAutoFit/>
          </a:bodyPr>
          <a:lstStyle/>
          <a:p>
            <a:pPr marL="457200" indent="-457200">
              <a:buFont typeface="Wingdings" panose="05000000000000000000" pitchFamily="2" charset="2"/>
              <a:buChar char="q"/>
            </a:pPr>
            <a:r>
              <a:rPr lang="en-US" sz="2800" dirty="0"/>
              <a:t>The </a:t>
            </a:r>
            <a:r>
              <a:rPr lang="en-US" sz="2800" dirty="0">
                <a:solidFill>
                  <a:srgbClr val="FF0000"/>
                </a:solidFill>
              </a:rPr>
              <a:t>age</a:t>
            </a:r>
            <a:r>
              <a:rPr lang="en-US" sz="2800" dirty="0"/>
              <a:t> at thyroidectomy is a well-known risk factor for morbidity and mortality, particularly in infants. </a:t>
            </a:r>
            <a:endParaRPr lang="en-US" sz="2800" dirty="0" smtClean="0"/>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In </a:t>
            </a:r>
            <a:r>
              <a:rPr lang="en-US" sz="2800" dirty="0"/>
              <a:t>this regard, a greater concern is represented by young RET gene carriers who, if rendered hypoparathyroid, would be exposed to the need of calcium and vitamin D supplementation for the rest of their lives</a:t>
            </a:r>
            <a:r>
              <a:rPr lang="en-US" sz="2800" dirty="0" smtClean="0"/>
              <a:t>.</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a:t>
            </a:r>
            <a:r>
              <a:rPr lang="en-US" sz="2800" dirty="0"/>
              <a:t>According to the ATA guidelines, </a:t>
            </a:r>
            <a:r>
              <a:rPr lang="en-US" sz="2800" dirty="0">
                <a:solidFill>
                  <a:srgbClr val="FF0000"/>
                </a:solidFill>
              </a:rPr>
              <a:t>total thyroidectomy </a:t>
            </a:r>
            <a:r>
              <a:rPr lang="en-US" sz="2800" dirty="0"/>
              <a:t>should be performed in </a:t>
            </a:r>
            <a:r>
              <a:rPr lang="en-US" sz="2800" dirty="0" smtClean="0">
                <a:solidFill>
                  <a:srgbClr val="FF0000"/>
                </a:solidFill>
              </a:rPr>
              <a:t>the first year/first months </a:t>
            </a:r>
            <a:r>
              <a:rPr lang="en-US" sz="2800" dirty="0">
                <a:solidFill>
                  <a:srgbClr val="FF0000"/>
                </a:solidFill>
              </a:rPr>
              <a:t>of life </a:t>
            </a:r>
            <a:r>
              <a:rPr lang="en-US" sz="2800" dirty="0"/>
              <a:t>in </a:t>
            </a:r>
            <a:r>
              <a:rPr lang="en-US" sz="2800" dirty="0">
                <a:solidFill>
                  <a:srgbClr val="FF0000"/>
                </a:solidFill>
              </a:rPr>
              <a:t>MEN 2B </a:t>
            </a:r>
            <a:r>
              <a:rPr lang="en-US" sz="2800" dirty="0"/>
              <a:t>(ATA-HST), </a:t>
            </a:r>
            <a:r>
              <a:rPr lang="en-US" sz="2800" dirty="0">
                <a:solidFill>
                  <a:srgbClr val="FF0000"/>
                </a:solidFill>
              </a:rPr>
              <a:t>before 5 years of age </a:t>
            </a:r>
            <a:r>
              <a:rPr lang="en-US" sz="2800" dirty="0"/>
              <a:t>in </a:t>
            </a:r>
            <a:r>
              <a:rPr lang="en-US" sz="2800" dirty="0">
                <a:solidFill>
                  <a:srgbClr val="FF0000"/>
                </a:solidFill>
              </a:rPr>
              <a:t>MEN 2A </a:t>
            </a:r>
            <a:r>
              <a:rPr lang="en-US" sz="2800" dirty="0"/>
              <a:t>(ATA-H), and when calcitonin levels become elevated or in childhood if the parents do not wish to embark on a lengthy period of evaluation in MEN 2A (ATA-MOD</a:t>
            </a:r>
            <a:r>
              <a:rPr lang="en-US" sz="2800" dirty="0" smtClean="0"/>
              <a:t>). </a:t>
            </a:r>
            <a:endParaRPr lang="en-US" sz="2800" dirty="0"/>
          </a:p>
        </p:txBody>
      </p:sp>
    </p:spTree>
    <p:extLst>
      <p:ext uri="{BB962C8B-B14F-4D97-AF65-F5344CB8AC3E}">
        <p14:creationId xmlns:p14="http://schemas.microsoft.com/office/powerpoint/2010/main" val="7772563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509" y="435184"/>
            <a:ext cx="11654443" cy="6124754"/>
          </a:xfrm>
          <a:prstGeom prst="rect">
            <a:avLst/>
          </a:prstGeom>
        </p:spPr>
        <p:txBody>
          <a:bodyPr wrap="square">
            <a:spAutoFit/>
          </a:bodyPr>
          <a:lstStyle/>
          <a:p>
            <a:pPr marL="457200" indent="-457200">
              <a:buFont typeface="Wingdings" panose="05000000000000000000" pitchFamily="2" charset="2"/>
              <a:buChar char="q"/>
            </a:pPr>
            <a:endParaRPr lang="en-US" sz="2800" dirty="0" smtClean="0"/>
          </a:p>
          <a:p>
            <a:pPr marL="457200" indent="-457200">
              <a:buFont typeface="Wingdings" panose="05000000000000000000" pitchFamily="2" charset="2"/>
              <a:buChar char="q"/>
            </a:pPr>
            <a:r>
              <a:rPr lang="en-US" sz="2800" dirty="0" smtClean="0"/>
              <a:t>Considering the great heterogeneity, however, in the age of onset among different families and within the same family and recent evidences that patient cure could be achieved by tailoring the surgical treatment in different subjects according to basal and stimulated calcitonin levels, an individualized approach is proposed. </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This </a:t>
            </a:r>
            <a:r>
              <a:rPr lang="en-US" sz="2800" dirty="0"/>
              <a:t>is mainly because also experienced surgeons have great difficulty localizing the parathyroid glands in young children and infants. </a:t>
            </a:r>
            <a:endParaRPr lang="en-US" sz="2800" dirty="0" smtClean="0"/>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Moreover</a:t>
            </a:r>
            <a:r>
              <a:rPr lang="en-US" sz="2800" dirty="0"/>
              <a:t>, some pediatricians have some concerns regarding the potential detrimental effects of insufficient thyroid hormone replacement that can impair brain development and normal growth. </a:t>
            </a:r>
            <a:endParaRPr lang="en-US" sz="2800" dirty="0" smtClean="0"/>
          </a:p>
          <a:p>
            <a:pPr marL="457200" indent="-457200">
              <a:buFont typeface="Wingdings" panose="05000000000000000000" pitchFamily="2" charset="2"/>
              <a:buChar char="q"/>
            </a:pPr>
            <a:endParaRPr lang="en-US" sz="2800" dirty="0"/>
          </a:p>
        </p:txBody>
      </p:sp>
    </p:spTree>
    <p:extLst>
      <p:ext uri="{BB962C8B-B14F-4D97-AF65-F5344CB8AC3E}">
        <p14:creationId xmlns:p14="http://schemas.microsoft.com/office/powerpoint/2010/main" val="32549628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6597" y="601762"/>
            <a:ext cx="11144595" cy="5693866"/>
          </a:xfrm>
          <a:prstGeom prst="rect">
            <a:avLst/>
          </a:prstGeom>
        </p:spPr>
        <p:txBody>
          <a:bodyPr wrap="square">
            <a:spAutoFit/>
          </a:bodyPr>
          <a:lstStyle/>
          <a:p>
            <a:pPr marL="457200" indent="-457200">
              <a:buFont typeface="Wingdings" panose="05000000000000000000" pitchFamily="2" charset="2"/>
              <a:buChar char="q"/>
            </a:pPr>
            <a:r>
              <a:rPr lang="en-US" sz="2800" dirty="0"/>
              <a:t>Thus, prophylactic thyroidectomy associated with CCLND within the first year of life should be reserved for </a:t>
            </a:r>
            <a:r>
              <a:rPr lang="en-US" sz="2800" dirty="0">
                <a:solidFill>
                  <a:srgbClr val="FF0000"/>
                </a:solidFill>
              </a:rPr>
              <a:t>MEN 2B children. </a:t>
            </a:r>
            <a:endParaRPr lang="en-US" sz="2800" dirty="0" smtClean="0">
              <a:solidFill>
                <a:srgbClr val="FF0000"/>
              </a:solidFill>
            </a:endParaRPr>
          </a:p>
          <a:p>
            <a:pPr marL="457200" indent="-457200">
              <a:buFont typeface="Wingdings" panose="05000000000000000000" pitchFamily="2" charset="2"/>
              <a:buChar char="q"/>
            </a:pPr>
            <a:endParaRPr lang="en-US" sz="2800" dirty="0">
              <a:solidFill>
                <a:srgbClr val="FF0000"/>
              </a:solidFill>
            </a:endParaRPr>
          </a:p>
          <a:p>
            <a:pPr marL="457200" indent="-457200">
              <a:buFont typeface="Wingdings" panose="05000000000000000000" pitchFamily="2" charset="2"/>
              <a:buChar char="q"/>
            </a:pPr>
            <a:r>
              <a:rPr lang="en-US" sz="2800" dirty="0" smtClean="0"/>
              <a:t>Moreover</a:t>
            </a:r>
            <a:r>
              <a:rPr lang="en-US" sz="2800" dirty="0"/>
              <a:t>, because the CCLND in children, as well as in adults, is the major cause of hypoparathyroidism, the ATA guidelines suggest that children with MEN 2 who have been decided to be submitted to total thyroidectomy can </a:t>
            </a:r>
            <a:r>
              <a:rPr lang="en-US" sz="2800" dirty="0">
                <a:solidFill>
                  <a:srgbClr val="FF0000"/>
                </a:solidFill>
              </a:rPr>
              <a:t>avoid</a:t>
            </a:r>
            <a:r>
              <a:rPr lang="en-US" sz="2800" dirty="0"/>
              <a:t> prophylactic CCLND when </a:t>
            </a:r>
            <a:r>
              <a:rPr lang="en-US" sz="2800" dirty="0">
                <a:solidFill>
                  <a:srgbClr val="FF0000"/>
                </a:solidFill>
              </a:rPr>
              <a:t>calcitonin values </a:t>
            </a:r>
            <a:r>
              <a:rPr lang="en-US" sz="2800" dirty="0"/>
              <a:t>are </a:t>
            </a:r>
            <a:r>
              <a:rPr lang="en-US" sz="2800" dirty="0">
                <a:solidFill>
                  <a:srgbClr val="FF0000"/>
                </a:solidFill>
              </a:rPr>
              <a:t>less than 40 pg/mL </a:t>
            </a:r>
            <a:r>
              <a:rPr lang="en-US" sz="2800" dirty="0"/>
              <a:t>and there is </a:t>
            </a:r>
            <a:r>
              <a:rPr lang="en-US" sz="2800" dirty="0">
                <a:solidFill>
                  <a:srgbClr val="FF0000"/>
                </a:solidFill>
              </a:rPr>
              <a:t>no US evidence of lymph node </a:t>
            </a:r>
            <a:r>
              <a:rPr lang="en-US" sz="2800" dirty="0" smtClean="0">
                <a:solidFill>
                  <a:srgbClr val="FF0000"/>
                </a:solidFill>
              </a:rPr>
              <a:t>metastases.</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Regardless </a:t>
            </a:r>
            <a:r>
              <a:rPr lang="en-US" sz="2800" dirty="0"/>
              <a:t>of age and presenting symptoms, all hereditary MTC patients and apparently sporadic cases not yet definitively ascertained as true sporadic must be investigated for the presence of PHEO and </a:t>
            </a:r>
            <a:r>
              <a:rPr lang="en-US" sz="2800" dirty="0" smtClean="0"/>
              <a:t>HPTH. </a:t>
            </a:r>
            <a:endParaRPr lang="en-US" sz="2800" dirty="0"/>
          </a:p>
        </p:txBody>
      </p:sp>
    </p:spTree>
    <p:extLst>
      <p:ext uri="{BB962C8B-B14F-4D97-AF65-F5344CB8AC3E}">
        <p14:creationId xmlns:p14="http://schemas.microsoft.com/office/powerpoint/2010/main" val="26289857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396" y="366623"/>
            <a:ext cx="11391207" cy="6124754"/>
          </a:xfrm>
          <a:prstGeom prst="rect">
            <a:avLst/>
          </a:prstGeom>
        </p:spPr>
        <p:txBody>
          <a:bodyPr wrap="square">
            <a:spAutoFit/>
          </a:bodyPr>
          <a:lstStyle/>
          <a:p>
            <a:pPr marL="457200" indent="-457200">
              <a:buFont typeface="Wingdings" panose="05000000000000000000" pitchFamily="2" charset="2"/>
              <a:buChar char="q"/>
            </a:pPr>
            <a:r>
              <a:rPr lang="en-US" sz="2800" dirty="0" smtClean="0"/>
              <a:t> </a:t>
            </a:r>
            <a:r>
              <a:rPr lang="en-US" sz="2800" dirty="0" smtClean="0">
                <a:solidFill>
                  <a:srgbClr val="FF0000"/>
                </a:solidFill>
              </a:rPr>
              <a:t>PHEO</a:t>
            </a:r>
            <a:r>
              <a:rPr lang="en-US" sz="2800" dirty="0"/>
              <a:t>, if present, must be treated </a:t>
            </a:r>
            <a:r>
              <a:rPr lang="en-US" sz="2800" dirty="0">
                <a:solidFill>
                  <a:srgbClr val="FF0000"/>
                </a:solidFill>
              </a:rPr>
              <a:t>before</a:t>
            </a:r>
            <a:r>
              <a:rPr lang="en-US" sz="2800" dirty="0"/>
              <a:t> MTC and patients need to be adequately prepared to avoid hypertensive crisis that could be life threatening. </a:t>
            </a:r>
            <a:endParaRPr lang="en-US" sz="2800" dirty="0" smtClean="0"/>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The </a:t>
            </a:r>
            <a:r>
              <a:rPr lang="en-US" sz="2800" dirty="0"/>
              <a:t>diagnosis of HPTH is not less important because the delay in diagnosis could lead to further surgical treatment in the same region exposing the patient to a higher rate of surgical complications</a:t>
            </a:r>
            <a:r>
              <a:rPr lang="en-US" sz="2800" dirty="0" smtClean="0"/>
              <a:t>.</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a:t>
            </a:r>
            <a:r>
              <a:rPr lang="en-US" sz="2800" dirty="0"/>
              <a:t>Hormone replacement therapy with L-thyroxine (LT4) should be started immediately after thyroidectomy</a:t>
            </a:r>
            <a:r>
              <a:rPr lang="en-US" sz="2800" dirty="0" smtClean="0"/>
              <a:t>.</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a:t>
            </a:r>
            <a:r>
              <a:rPr lang="en-US" sz="2800" dirty="0"/>
              <a:t>At variance with differentiated thyroid cancer parafollicular C cells and MTC are </a:t>
            </a:r>
            <a:r>
              <a:rPr lang="en-US" sz="2800" dirty="0">
                <a:solidFill>
                  <a:srgbClr val="FF0000"/>
                </a:solidFill>
              </a:rPr>
              <a:t>not</a:t>
            </a:r>
            <a:r>
              <a:rPr lang="en-US" sz="2800" dirty="0"/>
              <a:t> dependent on </a:t>
            </a:r>
            <a:r>
              <a:rPr lang="en-US" sz="2800" dirty="0">
                <a:solidFill>
                  <a:srgbClr val="FF0000"/>
                </a:solidFill>
              </a:rPr>
              <a:t>thyrotropin</a:t>
            </a:r>
            <a:r>
              <a:rPr lang="en-US" sz="2800" dirty="0"/>
              <a:t>; thus, there is no need to treat patients with ”</a:t>
            </a:r>
            <a:r>
              <a:rPr lang="en-US" sz="2800" dirty="0">
                <a:solidFill>
                  <a:srgbClr val="FF0000"/>
                </a:solidFill>
              </a:rPr>
              <a:t>LT4 suppressive</a:t>
            </a:r>
            <a:r>
              <a:rPr lang="en-US" sz="2800" dirty="0"/>
              <a:t>” therapy. </a:t>
            </a:r>
          </a:p>
        </p:txBody>
      </p:sp>
    </p:spTree>
    <p:extLst>
      <p:ext uri="{BB962C8B-B14F-4D97-AF65-F5344CB8AC3E}">
        <p14:creationId xmlns:p14="http://schemas.microsoft.com/office/powerpoint/2010/main" val="7340863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4060" y="366623"/>
            <a:ext cx="11366267" cy="6124754"/>
          </a:xfrm>
          <a:prstGeom prst="rect">
            <a:avLst/>
          </a:prstGeom>
        </p:spPr>
        <p:txBody>
          <a:bodyPr wrap="square">
            <a:spAutoFit/>
          </a:bodyPr>
          <a:lstStyle/>
          <a:p>
            <a:pPr marL="457200" indent="-457200">
              <a:buFont typeface="Wingdings" panose="05000000000000000000" pitchFamily="2" charset="2"/>
              <a:buChar char="q"/>
            </a:pPr>
            <a:endParaRPr lang="en-US" sz="2800" dirty="0" smtClean="0"/>
          </a:p>
          <a:p>
            <a:pPr marL="457200" indent="-457200">
              <a:buFont typeface="Wingdings" panose="05000000000000000000" pitchFamily="2" charset="2"/>
              <a:buChar char="q"/>
            </a:pPr>
            <a:r>
              <a:rPr lang="en-US" sz="2800" dirty="0" smtClean="0"/>
              <a:t>Substitutive </a:t>
            </a:r>
            <a:r>
              <a:rPr lang="en-US" sz="2800" dirty="0"/>
              <a:t>LT4 treatment aiming to keep </a:t>
            </a:r>
            <a:r>
              <a:rPr lang="en-US" sz="2800" dirty="0">
                <a:solidFill>
                  <a:srgbClr val="FF0000"/>
                </a:solidFill>
              </a:rPr>
              <a:t>thyrotropin values</a:t>
            </a:r>
            <a:r>
              <a:rPr lang="en-US" sz="2800" dirty="0"/>
              <a:t> within the </a:t>
            </a:r>
            <a:r>
              <a:rPr lang="en-US" sz="2800" dirty="0">
                <a:solidFill>
                  <a:srgbClr val="FF0000"/>
                </a:solidFill>
              </a:rPr>
              <a:t>normal range </a:t>
            </a:r>
            <a:r>
              <a:rPr lang="en-US" sz="2800" dirty="0"/>
              <a:t>is adequate</a:t>
            </a:r>
            <a:r>
              <a:rPr lang="en-US" sz="2800" dirty="0" smtClean="0"/>
              <a:t>.</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a:t>
            </a:r>
            <a:r>
              <a:rPr lang="en-US" sz="2800" dirty="0"/>
              <a:t>In cases of aggressive local disease, the initial surgical treatment can be incomplete. </a:t>
            </a:r>
            <a:endParaRPr lang="en-US" sz="2800" dirty="0" smtClean="0"/>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In </a:t>
            </a:r>
            <a:r>
              <a:rPr lang="en-US" sz="2800" dirty="0"/>
              <a:t>these cases, </a:t>
            </a:r>
            <a:r>
              <a:rPr lang="en-US" sz="2800" dirty="0">
                <a:solidFill>
                  <a:srgbClr val="FF0000"/>
                </a:solidFill>
              </a:rPr>
              <a:t>external beam radiotherapy </a:t>
            </a:r>
            <a:r>
              <a:rPr lang="en-US" sz="2800" dirty="0"/>
              <a:t>(EBRT) can be considered but its real therapeutic role is still </a:t>
            </a:r>
            <a:r>
              <a:rPr lang="en-US" sz="2800" dirty="0" smtClean="0"/>
              <a:t>controversial.</a:t>
            </a:r>
          </a:p>
          <a:p>
            <a:endParaRPr lang="en-US" sz="2800" dirty="0"/>
          </a:p>
          <a:p>
            <a:pPr marL="457200" indent="-457200">
              <a:buFont typeface="Wingdings" panose="05000000000000000000" pitchFamily="2" charset="2"/>
              <a:buChar char="q"/>
            </a:pPr>
            <a:r>
              <a:rPr lang="en-US" sz="2800" dirty="0" smtClean="0"/>
              <a:t>From </a:t>
            </a:r>
            <a:r>
              <a:rPr lang="en-US" sz="2800" dirty="0"/>
              <a:t>a recent Surveillance, Epidemiology, and End Results program analysis, it seems clear that there is no survival benefit in patients with MTC and positive lymph </a:t>
            </a:r>
            <a:r>
              <a:rPr lang="en-US" sz="2800" dirty="0" smtClean="0"/>
              <a:t>nodes.</a:t>
            </a:r>
          </a:p>
          <a:p>
            <a:r>
              <a:rPr lang="en-US" sz="2800" dirty="0" smtClean="0"/>
              <a:t> </a:t>
            </a:r>
            <a:endParaRPr lang="en-US" sz="2800" dirty="0"/>
          </a:p>
        </p:txBody>
      </p:sp>
    </p:spTree>
    <p:extLst>
      <p:ext uri="{BB962C8B-B14F-4D97-AF65-F5344CB8AC3E}">
        <p14:creationId xmlns:p14="http://schemas.microsoft.com/office/powerpoint/2010/main" val="39548080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552" y="1255005"/>
            <a:ext cx="11549149" cy="3539430"/>
          </a:xfrm>
          <a:prstGeom prst="rect">
            <a:avLst/>
          </a:prstGeom>
        </p:spPr>
        <p:txBody>
          <a:bodyPr wrap="square">
            <a:spAutoFit/>
          </a:bodyPr>
          <a:lstStyle/>
          <a:p>
            <a:pPr marL="457200" indent="-457200">
              <a:buFont typeface="Wingdings" panose="05000000000000000000" pitchFamily="2" charset="2"/>
              <a:buChar char="q"/>
            </a:pPr>
            <a:r>
              <a:rPr lang="en-US" sz="2800" dirty="0"/>
              <a:t>For this reason, the benefit of an EBRT treatment should be compared with the risks of exposing patients to the acute and chronic toxicity of this treatment. </a:t>
            </a:r>
          </a:p>
          <a:p>
            <a:pPr marL="457200" indent="-457200">
              <a:buFont typeface="Wingdings" panose="05000000000000000000" pitchFamily="2" charset="2"/>
              <a:buChar char="q"/>
            </a:pPr>
            <a:endParaRPr lang="en-US" sz="2800" dirty="0" smtClean="0"/>
          </a:p>
          <a:p>
            <a:pPr marL="457200" indent="-457200">
              <a:buFont typeface="Wingdings" panose="05000000000000000000" pitchFamily="2" charset="2"/>
              <a:buChar char="q"/>
            </a:pPr>
            <a:r>
              <a:rPr lang="en-US" sz="2800" dirty="0" smtClean="0"/>
              <a:t>Moreover</a:t>
            </a:r>
            <a:r>
              <a:rPr lang="en-US" sz="2800" dirty="0"/>
              <a:t>, the surgeons and clinicians should accurately consider the possibility that the patients could be candidates for reoperation in the neck because the procedure is more difficult and associated with significant complications if EBRT has been previously performed.</a:t>
            </a:r>
          </a:p>
        </p:txBody>
      </p:sp>
    </p:spTree>
    <p:extLst>
      <p:ext uri="{BB962C8B-B14F-4D97-AF65-F5344CB8AC3E}">
        <p14:creationId xmlns:p14="http://schemas.microsoft.com/office/powerpoint/2010/main" val="38547440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177" y="334421"/>
            <a:ext cx="11559737" cy="6463308"/>
          </a:xfrm>
          <a:prstGeom prst="rect">
            <a:avLst/>
          </a:prstGeom>
        </p:spPr>
        <p:txBody>
          <a:bodyPr wrap="square">
            <a:spAutoFit/>
          </a:bodyPr>
          <a:lstStyle/>
          <a:p>
            <a:r>
              <a:rPr lang="en-US" sz="3200" b="1" dirty="0">
                <a:solidFill>
                  <a:srgbClr val="FF0000"/>
                </a:solidFill>
              </a:rPr>
              <a:t>Follow-up and Diagnosis of Persistent/Recurrent Disease </a:t>
            </a:r>
            <a:endParaRPr lang="en-US" sz="3200" b="1" dirty="0" smtClean="0">
              <a:solidFill>
                <a:srgbClr val="FF0000"/>
              </a:solidFill>
            </a:endParaRPr>
          </a:p>
          <a:p>
            <a:pPr marL="457200" indent="-457200">
              <a:buFont typeface="Wingdings" panose="05000000000000000000" pitchFamily="2" charset="2"/>
              <a:buChar char="q"/>
            </a:pPr>
            <a:endParaRPr lang="en-US" dirty="0" smtClean="0"/>
          </a:p>
          <a:p>
            <a:pPr marL="285750" indent="-285750">
              <a:buFont typeface="Wingdings" panose="05000000000000000000" pitchFamily="2" charset="2"/>
              <a:buChar char="q"/>
            </a:pPr>
            <a:r>
              <a:rPr lang="en-US" dirty="0" smtClean="0"/>
              <a:t>  </a:t>
            </a:r>
            <a:r>
              <a:rPr lang="en-US" sz="2800" u="sng" dirty="0" smtClean="0">
                <a:solidFill>
                  <a:srgbClr val="FF0000"/>
                </a:solidFill>
              </a:rPr>
              <a:t>Three </a:t>
            </a:r>
            <a:r>
              <a:rPr lang="en-US" sz="2800" u="sng" dirty="0">
                <a:solidFill>
                  <a:srgbClr val="FF0000"/>
                </a:solidFill>
              </a:rPr>
              <a:t>months </a:t>
            </a:r>
            <a:r>
              <a:rPr lang="en-US" sz="2800" dirty="0"/>
              <a:t>after the initial treatment, a control, including </a:t>
            </a:r>
            <a:r>
              <a:rPr lang="en-US" sz="2800" dirty="0">
                <a:solidFill>
                  <a:srgbClr val="FF0000"/>
                </a:solidFill>
              </a:rPr>
              <a:t>physical examination</a:t>
            </a:r>
            <a:r>
              <a:rPr lang="en-US" sz="2800" dirty="0"/>
              <a:t>, </a:t>
            </a:r>
            <a:r>
              <a:rPr lang="en-US" sz="2800" dirty="0">
                <a:solidFill>
                  <a:srgbClr val="FF0000"/>
                </a:solidFill>
              </a:rPr>
              <a:t>neck US</a:t>
            </a:r>
            <a:r>
              <a:rPr lang="en-US" sz="2800" dirty="0"/>
              <a:t>, and </a:t>
            </a:r>
            <a:r>
              <a:rPr lang="en-US" sz="2800" dirty="0">
                <a:solidFill>
                  <a:srgbClr val="FF0000"/>
                </a:solidFill>
              </a:rPr>
              <a:t>measurement of serum thyrotropin</a:t>
            </a:r>
            <a:r>
              <a:rPr lang="en-US" sz="2800" dirty="0"/>
              <a:t>, </a:t>
            </a:r>
            <a:r>
              <a:rPr lang="en-US" sz="2800" dirty="0">
                <a:solidFill>
                  <a:srgbClr val="FF0000"/>
                </a:solidFill>
              </a:rPr>
              <a:t>basal calcitonin</a:t>
            </a:r>
            <a:r>
              <a:rPr lang="en-US" sz="2800" dirty="0"/>
              <a:t>, and </a:t>
            </a:r>
            <a:r>
              <a:rPr lang="en-US" sz="2800" dirty="0" smtClean="0">
                <a:solidFill>
                  <a:srgbClr val="FF0000"/>
                </a:solidFill>
              </a:rPr>
              <a:t>CEA </a:t>
            </a:r>
            <a:r>
              <a:rPr lang="en-US" sz="2800" dirty="0" smtClean="0"/>
              <a:t>, </a:t>
            </a:r>
            <a:r>
              <a:rPr lang="en-US" sz="2800" dirty="0"/>
              <a:t>should be performed</a:t>
            </a:r>
            <a:r>
              <a:rPr lang="en-US" sz="2800" dirty="0" smtClean="0"/>
              <a:t>.</a:t>
            </a:r>
          </a:p>
          <a:p>
            <a:endParaRPr lang="en-US" sz="2800" dirty="0"/>
          </a:p>
          <a:p>
            <a:pPr marL="457200" indent="-457200">
              <a:buFont typeface="Wingdings" panose="05000000000000000000" pitchFamily="2" charset="2"/>
              <a:buChar char="q"/>
            </a:pPr>
            <a:r>
              <a:rPr lang="en-US" sz="2800" dirty="0" smtClean="0"/>
              <a:t> </a:t>
            </a:r>
            <a:r>
              <a:rPr lang="en-US" sz="2800" dirty="0"/>
              <a:t>Due to the prolonged half-lives, if performed too early, measurement of serum calcitonin and CEA may be misleading, especially if high serum </a:t>
            </a:r>
            <a:r>
              <a:rPr lang="en-US" sz="2800" dirty="0" smtClean="0"/>
              <a:t>values were </a:t>
            </a:r>
            <a:r>
              <a:rPr lang="en-US" sz="2800" dirty="0"/>
              <a:t>present before </a:t>
            </a:r>
            <a:r>
              <a:rPr lang="en-US" sz="2800" dirty="0" smtClean="0"/>
              <a:t>surgery.</a:t>
            </a:r>
            <a:endParaRPr lang="en-US" sz="2800" dirty="0"/>
          </a:p>
          <a:p>
            <a:endParaRPr lang="en-US" sz="2800" dirty="0"/>
          </a:p>
          <a:p>
            <a:pPr marL="457200" indent="-457200">
              <a:buFont typeface="Wingdings" panose="05000000000000000000" pitchFamily="2" charset="2"/>
              <a:buChar char="q"/>
            </a:pPr>
            <a:r>
              <a:rPr lang="en-US" sz="2800" dirty="0" smtClean="0"/>
              <a:t>If </a:t>
            </a:r>
            <a:r>
              <a:rPr lang="en-US" sz="2800" dirty="0">
                <a:solidFill>
                  <a:srgbClr val="FF0000"/>
                </a:solidFill>
              </a:rPr>
              <a:t>basal calcitonin </a:t>
            </a:r>
            <a:r>
              <a:rPr lang="en-US" sz="2800" dirty="0"/>
              <a:t>is </a:t>
            </a:r>
            <a:r>
              <a:rPr lang="en-US" sz="2800" dirty="0">
                <a:solidFill>
                  <a:srgbClr val="FF0000"/>
                </a:solidFill>
              </a:rPr>
              <a:t>undetectable</a:t>
            </a:r>
            <a:r>
              <a:rPr lang="en-US" sz="2800" dirty="0"/>
              <a:t>, the patient can be considered in </a:t>
            </a:r>
            <a:r>
              <a:rPr lang="en-US" sz="2800" dirty="0">
                <a:solidFill>
                  <a:srgbClr val="FF0000"/>
                </a:solidFill>
              </a:rPr>
              <a:t>clinical</a:t>
            </a:r>
            <a:r>
              <a:rPr lang="en-US" sz="2800" dirty="0"/>
              <a:t> </a:t>
            </a:r>
            <a:r>
              <a:rPr lang="en-US" sz="2800" dirty="0">
                <a:solidFill>
                  <a:srgbClr val="FF0000"/>
                </a:solidFill>
              </a:rPr>
              <a:t>remission </a:t>
            </a:r>
            <a:r>
              <a:rPr lang="en-US" sz="2800" dirty="0"/>
              <a:t>with a </a:t>
            </a:r>
            <a:r>
              <a:rPr lang="en-US" sz="2800" dirty="0">
                <a:solidFill>
                  <a:srgbClr val="FF0000"/>
                </a:solidFill>
              </a:rPr>
              <a:t>low risk of recurrence </a:t>
            </a:r>
            <a:r>
              <a:rPr lang="en-US" sz="2800" dirty="0"/>
              <a:t>(</a:t>
            </a:r>
            <a:r>
              <a:rPr lang="en-US" sz="2800" dirty="0">
                <a:solidFill>
                  <a:srgbClr val="FF0000"/>
                </a:solidFill>
              </a:rPr>
              <a:t>10</a:t>
            </a:r>
            <a:r>
              <a:rPr lang="en-US" sz="2800" dirty="0" smtClean="0">
                <a:solidFill>
                  <a:srgbClr val="FF0000"/>
                </a:solidFill>
              </a:rPr>
              <a:t>%</a:t>
            </a:r>
            <a:r>
              <a:rPr lang="en-US" sz="2800" dirty="0" smtClean="0"/>
              <a:t>).</a:t>
            </a:r>
            <a:endParaRPr lang="en-US" sz="2800" dirty="0"/>
          </a:p>
          <a:p>
            <a:pPr marL="457200" indent="-457200">
              <a:buFont typeface="Wingdings" panose="05000000000000000000" pitchFamily="2" charset="2"/>
              <a:buChar char="q"/>
            </a:pPr>
            <a:endParaRPr lang="en-US" sz="2800" dirty="0" smtClean="0"/>
          </a:p>
          <a:p>
            <a:pPr marL="457200" indent="-457200">
              <a:buFont typeface="Wingdings" panose="05000000000000000000" pitchFamily="2" charset="2"/>
              <a:buChar char="q"/>
            </a:pPr>
            <a:r>
              <a:rPr lang="en-US" sz="2800" dirty="0" smtClean="0"/>
              <a:t> </a:t>
            </a:r>
            <a:r>
              <a:rPr lang="en-US" sz="2800" dirty="0"/>
              <a:t>If a </a:t>
            </a:r>
            <a:r>
              <a:rPr lang="en-US" sz="2800" dirty="0">
                <a:solidFill>
                  <a:srgbClr val="FF0000"/>
                </a:solidFill>
              </a:rPr>
              <a:t>calcium stimulation test for calcitonin </a:t>
            </a:r>
            <a:r>
              <a:rPr lang="en-US" sz="2800" dirty="0"/>
              <a:t>is also </a:t>
            </a:r>
            <a:r>
              <a:rPr lang="en-US" sz="2800" dirty="0">
                <a:solidFill>
                  <a:srgbClr val="FF0000"/>
                </a:solidFill>
              </a:rPr>
              <a:t>negative</a:t>
            </a:r>
            <a:r>
              <a:rPr lang="en-US" sz="2800" dirty="0"/>
              <a:t>, the risk of recurrence drops to </a:t>
            </a:r>
            <a:r>
              <a:rPr lang="en-US" sz="2800" dirty="0">
                <a:solidFill>
                  <a:srgbClr val="FF0000"/>
                </a:solidFill>
              </a:rPr>
              <a:t>3</a:t>
            </a:r>
            <a:r>
              <a:rPr lang="en-US" sz="2800" dirty="0" smtClean="0">
                <a:solidFill>
                  <a:srgbClr val="FF0000"/>
                </a:solidFill>
              </a:rPr>
              <a:t>%</a:t>
            </a:r>
            <a:r>
              <a:rPr lang="en-US" sz="2800" dirty="0" smtClean="0"/>
              <a:t>. </a:t>
            </a:r>
            <a:endParaRPr lang="en-US" sz="2800" dirty="0"/>
          </a:p>
        </p:txBody>
      </p:sp>
    </p:spTree>
    <p:extLst>
      <p:ext uri="{BB962C8B-B14F-4D97-AF65-F5344CB8AC3E}">
        <p14:creationId xmlns:p14="http://schemas.microsoft.com/office/powerpoint/2010/main" val="13239028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382" y="675565"/>
            <a:ext cx="11693235" cy="5693866"/>
          </a:xfrm>
          <a:prstGeom prst="rect">
            <a:avLst/>
          </a:prstGeom>
        </p:spPr>
        <p:txBody>
          <a:bodyPr wrap="square">
            <a:spAutoFit/>
          </a:bodyPr>
          <a:lstStyle/>
          <a:p>
            <a:r>
              <a:rPr lang="en-US" sz="2800" dirty="0" smtClean="0"/>
              <a:t> </a:t>
            </a:r>
          </a:p>
          <a:p>
            <a:pPr marL="457200" indent="-457200">
              <a:buFont typeface="Wingdings" panose="05000000000000000000" pitchFamily="2" charset="2"/>
              <a:buChar char="q"/>
            </a:pPr>
            <a:r>
              <a:rPr lang="en-US" sz="2800" dirty="0" smtClean="0"/>
              <a:t>Measurement </a:t>
            </a:r>
            <a:r>
              <a:rPr lang="en-US" sz="2800" dirty="0"/>
              <a:t>of </a:t>
            </a:r>
            <a:r>
              <a:rPr lang="en-US" sz="2800" dirty="0">
                <a:solidFill>
                  <a:srgbClr val="FF0000"/>
                </a:solidFill>
              </a:rPr>
              <a:t>CEA</a:t>
            </a:r>
            <a:r>
              <a:rPr lang="en-US" sz="2800" dirty="0"/>
              <a:t> is </a:t>
            </a:r>
            <a:r>
              <a:rPr lang="en-US" sz="2800" dirty="0">
                <a:solidFill>
                  <a:srgbClr val="FF0000"/>
                </a:solidFill>
              </a:rPr>
              <a:t>not</a:t>
            </a:r>
            <a:r>
              <a:rPr lang="en-US" sz="2800" dirty="0"/>
              <a:t> necessary in cases of </a:t>
            </a:r>
            <a:r>
              <a:rPr lang="en-US" sz="2800" dirty="0">
                <a:solidFill>
                  <a:srgbClr val="FF0000"/>
                </a:solidFill>
              </a:rPr>
              <a:t>undetectable levels of serum calcitonin. </a:t>
            </a:r>
          </a:p>
          <a:p>
            <a:endParaRPr lang="en-US" sz="2800" dirty="0" smtClean="0"/>
          </a:p>
          <a:p>
            <a:pPr marL="457200" indent="-457200">
              <a:buFont typeface="Wingdings" panose="05000000000000000000" pitchFamily="2" charset="2"/>
              <a:buChar char="q"/>
            </a:pPr>
            <a:r>
              <a:rPr lang="en-US" sz="2800" dirty="0" smtClean="0"/>
              <a:t>Subjects </a:t>
            </a:r>
            <a:r>
              <a:rPr lang="en-US" sz="2800" dirty="0"/>
              <a:t>who are still having low but detectable calcitonin values </a:t>
            </a:r>
            <a:r>
              <a:rPr lang="en-US" sz="2800" dirty="0">
                <a:solidFill>
                  <a:srgbClr val="FF0000"/>
                </a:solidFill>
              </a:rPr>
              <a:t>(&lt;150 pg/mL</a:t>
            </a:r>
            <a:r>
              <a:rPr lang="en-US" sz="2800" dirty="0"/>
              <a:t>) after initial surgery can present distant metastatic disease but in a majority of cases persistent/recurrent disease is confined to neck lymph nodes. </a:t>
            </a:r>
            <a:endParaRPr lang="en-US" sz="2800" dirty="0" smtClean="0"/>
          </a:p>
          <a:p>
            <a:endParaRPr lang="en-US" sz="2800" dirty="0"/>
          </a:p>
          <a:p>
            <a:pPr marL="457200" indent="-457200">
              <a:buFont typeface="Wingdings" panose="05000000000000000000" pitchFamily="2" charset="2"/>
              <a:buChar char="q"/>
            </a:pPr>
            <a:r>
              <a:rPr lang="en-US" sz="2800" dirty="0" smtClean="0"/>
              <a:t>These </a:t>
            </a:r>
            <a:r>
              <a:rPr lang="en-US" sz="2800" dirty="0"/>
              <a:t>patients can be followed </a:t>
            </a:r>
            <a:r>
              <a:rPr lang="en-US" sz="2800" dirty="0">
                <a:solidFill>
                  <a:srgbClr val="FF0000"/>
                </a:solidFill>
              </a:rPr>
              <a:t>every 6 months </a:t>
            </a:r>
            <a:r>
              <a:rPr lang="en-US" sz="2800" dirty="0">
                <a:solidFill>
                  <a:schemeClr val="tx1">
                    <a:lumMod val="85000"/>
                    <a:lumOff val="15000"/>
                  </a:schemeClr>
                </a:solidFill>
              </a:rPr>
              <a:t>to</a:t>
            </a:r>
            <a:r>
              <a:rPr lang="en-US" sz="2800" dirty="0">
                <a:solidFill>
                  <a:srgbClr val="FF0000"/>
                </a:solidFill>
              </a:rPr>
              <a:t> 12 months </a:t>
            </a:r>
            <a:r>
              <a:rPr lang="en-US" sz="2800" dirty="0"/>
              <a:t>with </a:t>
            </a:r>
            <a:r>
              <a:rPr lang="en-US" sz="2800" dirty="0">
                <a:solidFill>
                  <a:srgbClr val="FF0000"/>
                </a:solidFill>
              </a:rPr>
              <a:t>physical</a:t>
            </a:r>
            <a:r>
              <a:rPr lang="en-US" sz="2800" dirty="0"/>
              <a:t> </a:t>
            </a:r>
            <a:r>
              <a:rPr lang="en-US" sz="2800" dirty="0">
                <a:solidFill>
                  <a:srgbClr val="FF0000"/>
                </a:solidFill>
              </a:rPr>
              <a:t>examination</a:t>
            </a:r>
            <a:r>
              <a:rPr lang="en-US" sz="2800" dirty="0"/>
              <a:t>, </a:t>
            </a:r>
            <a:r>
              <a:rPr lang="en-US" sz="2800" dirty="0">
                <a:solidFill>
                  <a:srgbClr val="FF0000"/>
                </a:solidFill>
              </a:rPr>
              <a:t>neck US</a:t>
            </a:r>
            <a:r>
              <a:rPr lang="en-US" sz="2800" dirty="0"/>
              <a:t>, and measurement of </a:t>
            </a:r>
            <a:r>
              <a:rPr lang="en-US" sz="2800" dirty="0">
                <a:solidFill>
                  <a:srgbClr val="FF0000"/>
                </a:solidFill>
              </a:rPr>
              <a:t>serum basal calcitonin </a:t>
            </a:r>
            <a:r>
              <a:rPr lang="en-US" sz="2800" dirty="0"/>
              <a:t>and </a:t>
            </a:r>
            <a:r>
              <a:rPr lang="en-US" sz="2800" dirty="0">
                <a:solidFill>
                  <a:srgbClr val="FF0000"/>
                </a:solidFill>
              </a:rPr>
              <a:t>CEA</a:t>
            </a:r>
            <a:r>
              <a:rPr lang="en-US" sz="2800" dirty="0"/>
              <a:t>. </a:t>
            </a:r>
            <a:endParaRPr lang="en-US" sz="2800" dirty="0" smtClean="0"/>
          </a:p>
          <a:p>
            <a:pPr marL="457200" indent="-457200">
              <a:buFont typeface="Wingdings" panose="05000000000000000000" pitchFamily="2" charset="2"/>
              <a:buChar char="q"/>
            </a:pPr>
            <a:endParaRPr lang="en-US" sz="2800" dirty="0"/>
          </a:p>
          <a:p>
            <a:endParaRPr lang="en-US" sz="2800" dirty="0"/>
          </a:p>
        </p:txBody>
      </p:sp>
    </p:spTree>
    <p:extLst>
      <p:ext uri="{BB962C8B-B14F-4D97-AF65-F5344CB8AC3E}">
        <p14:creationId xmlns:p14="http://schemas.microsoft.com/office/powerpoint/2010/main" val="20114399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439" y="438805"/>
            <a:ext cx="11418088" cy="6986528"/>
          </a:xfrm>
          <a:prstGeom prst="rect">
            <a:avLst/>
          </a:prstGeom>
        </p:spPr>
        <p:txBody>
          <a:bodyPr wrap="square">
            <a:spAutoFit/>
          </a:bodyPr>
          <a:lstStyle/>
          <a:p>
            <a:pPr marL="457200" indent="-457200">
              <a:buFont typeface="Wingdings" panose="05000000000000000000" pitchFamily="2" charset="2"/>
              <a:buChar char="q"/>
            </a:pPr>
            <a:r>
              <a:rPr lang="en-US" sz="2800" dirty="0"/>
              <a:t>Detectable serum calcitonin levels are compatible with long-term survival during which calcitonin may remain stable over time or slowly increase.</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a:t> In this case, frequent and repeated imaging studies (eg, CT, PET, and bone scan) are unnecessary and harmful.</a:t>
            </a:r>
          </a:p>
          <a:p>
            <a:endParaRPr lang="en-US" sz="2800" dirty="0" smtClean="0"/>
          </a:p>
          <a:p>
            <a:pPr marL="457200" lvl="0" indent="-457200">
              <a:buFont typeface="Wingdings" panose="05000000000000000000" pitchFamily="2" charset="2"/>
              <a:buChar char="q"/>
            </a:pPr>
            <a:r>
              <a:rPr lang="en-US" sz="2800" dirty="0" smtClean="0"/>
              <a:t> </a:t>
            </a:r>
            <a:r>
              <a:rPr lang="en-US" sz="2800" dirty="0"/>
              <a:t>In cases of </a:t>
            </a:r>
            <a:r>
              <a:rPr lang="en-US" sz="2800" dirty="0">
                <a:solidFill>
                  <a:srgbClr val="FF0000"/>
                </a:solidFill>
              </a:rPr>
              <a:t>postoperative</a:t>
            </a:r>
            <a:r>
              <a:rPr lang="en-US" sz="2800" dirty="0"/>
              <a:t> basal calcitonin values </a:t>
            </a:r>
            <a:r>
              <a:rPr lang="en-US" sz="2800" dirty="0">
                <a:solidFill>
                  <a:srgbClr val="FF0000"/>
                </a:solidFill>
              </a:rPr>
              <a:t>higher than 150 pg/mL </a:t>
            </a:r>
            <a:r>
              <a:rPr lang="en-US" sz="2800" dirty="0"/>
              <a:t>or in those in which calcitonin </a:t>
            </a:r>
            <a:r>
              <a:rPr lang="en-US" sz="2800" dirty="0">
                <a:solidFill>
                  <a:srgbClr val="FF0000"/>
                </a:solidFill>
              </a:rPr>
              <a:t>increase substantially over time</a:t>
            </a:r>
            <a:r>
              <a:rPr lang="en-US" sz="2800" dirty="0"/>
              <a:t>, patients should be </a:t>
            </a:r>
            <a:r>
              <a:rPr lang="en-US" sz="2800" dirty="0">
                <a:solidFill>
                  <a:srgbClr val="FF0000"/>
                </a:solidFill>
              </a:rPr>
              <a:t>evaluated </a:t>
            </a:r>
            <a:r>
              <a:rPr lang="en-US" sz="2800" dirty="0"/>
              <a:t>with </a:t>
            </a:r>
            <a:r>
              <a:rPr lang="en-US" sz="2800" dirty="0">
                <a:solidFill>
                  <a:srgbClr val="FF0000"/>
                </a:solidFill>
              </a:rPr>
              <a:t>imaging </a:t>
            </a:r>
            <a:r>
              <a:rPr lang="en-US" sz="2800" dirty="0" smtClean="0">
                <a:solidFill>
                  <a:srgbClr val="FF0000"/>
                </a:solidFill>
              </a:rPr>
              <a:t>studies</a:t>
            </a:r>
            <a:r>
              <a:rPr lang="en-US" sz="2800" dirty="0" smtClean="0"/>
              <a:t>.</a:t>
            </a:r>
          </a:p>
          <a:p>
            <a:pPr marL="457200" lvl="0" indent="-457200">
              <a:buFont typeface="Wingdings" panose="05000000000000000000" pitchFamily="2" charset="2"/>
              <a:buChar char="q"/>
            </a:pPr>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 </a:t>
            </a:r>
            <a:r>
              <a:rPr lang="en-US" sz="2800" dirty="0">
                <a:solidFill>
                  <a:prstClr val="black"/>
                </a:solidFill>
              </a:rPr>
              <a:t>In particular, patients with calcitonin </a:t>
            </a:r>
            <a:r>
              <a:rPr lang="en-US" sz="2800" dirty="0">
                <a:solidFill>
                  <a:srgbClr val="FF0000"/>
                </a:solidFill>
              </a:rPr>
              <a:t>higher than 5000 pg/mL </a:t>
            </a:r>
            <a:r>
              <a:rPr lang="en-US" sz="2800" dirty="0">
                <a:solidFill>
                  <a:prstClr val="black"/>
                </a:solidFill>
              </a:rPr>
              <a:t>present </a:t>
            </a:r>
            <a:r>
              <a:rPr lang="en-US" sz="2800" dirty="0">
                <a:solidFill>
                  <a:srgbClr val="FF0000"/>
                </a:solidFill>
              </a:rPr>
              <a:t>distant metastatic</a:t>
            </a:r>
            <a:r>
              <a:rPr lang="en-US" sz="2800" dirty="0">
                <a:solidFill>
                  <a:prstClr val="black"/>
                </a:solidFill>
              </a:rPr>
              <a:t> disease in more than </a:t>
            </a:r>
            <a:r>
              <a:rPr lang="en-US" sz="2800" dirty="0">
                <a:solidFill>
                  <a:srgbClr val="FF0000"/>
                </a:solidFill>
              </a:rPr>
              <a:t>50%</a:t>
            </a:r>
            <a:r>
              <a:rPr lang="en-US" sz="2800" dirty="0">
                <a:solidFill>
                  <a:prstClr val="black"/>
                </a:solidFill>
              </a:rPr>
              <a:t>, and sites of metastases can be detected in almost all cases in which calcitonin is higher than 20,000 pg/mL.</a:t>
            </a:r>
          </a:p>
          <a:p>
            <a:pPr lvl="0"/>
            <a:endParaRPr lang="en-US" sz="2800" dirty="0">
              <a:solidFill>
                <a:prstClr val="black"/>
              </a:solidFill>
            </a:endParaRPr>
          </a:p>
          <a:p>
            <a:pPr marL="457200" indent="-457200">
              <a:buFont typeface="Wingdings" panose="05000000000000000000" pitchFamily="2" charset="2"/>
              <a:buChar char="q"/>
            </a:pPr>
            <a:endParaRPr lang="en-US" sz="2800" dirty="0"/>
          </a:p>
        </p:txBody>
      </p:sp>
    </p:spTree>
    <p:extLst>
      <p:ext uri="{BB962C8B-B14F-4D97-AF65-F5344CB8AC3E}">
        <p14:creationId xmlns:p14="http://schemas.microsoft.com/office/powerpoint/2010/main" val="22251915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342" y="263479"/>
            <a:ext cx="11698778" cy="6124754"/>
          </a:xfrm>
          <a:prstGeom prst="rect">
            <a:avLst/>
          </a:prstGeom>
        </p:spPr>
        <p:txBody>
          <a:bodyPr wrap="square">
            <a:spAutoFit/>
          </a:bodyPr>
          <a:lstStyle/>
          <a:p>
            <a:endParaRPr lang="en-US" sz="2800" dirty="0" smtClean="0"/>
          </a:p>
          <a:p>
            <a:endParaRPr lang="en-US" sz="2800" dirty="0"/>
          </a:p>
          <a:p>
            <a:pPr marL="457200" indent="-457200">
              <a:buFont typeface="Wingdings" panose="05000000000000000000" pitchFamily="2" charset="2"/>
              <a:buChar char="q"/>
            </a:pPr>
            <a:r>
              <a:rPr lang="en-US" sz="2800" dirty="0" smtClean="0"/>
              <a:t> </a:t>
            </a:r>
            <a:r>
              <a:rPr lang="en-US" sz="2800" dirty="0"/>
              <a:t>The </a:t>
            </a:r>
            <a:r>
              <a:rPr lang="en-US" sz="2800" dirty="0">
                <a:solidFill>
                  <a:srgbClr val="FF0000"/>
                </a:solidFill>
              </a:rPr>
              <a:t>most sensitive imaging </a:t>
            </a:r>
            <a:r>
              <a:rPr lang="en-US" sz="2800" dirty="0"/>
              <a:t>studies to detect MTC in different sites are </a:t>
            </a:r>
            <a:r>
              <a:rPr lang="en-US" sz="2800" dirty="0">
                <a:solidFill>
                  <a:srgbClr val="FF0000"/>
                </a:solidFill>
              </a:rPr>
              <a:t>US</a:t>
            </a:r>
            <a:r>
              <a:rPr lang="en-US" sz="2800" dirty="0"/>
              <a:t> </a:t>
            </a:r>
            <a:r>
              <a:rPr lang="en-US" sz="2800" dirty="0">
                <a:solidFill>
                  <a:srgbClr val="FF0000"/>
                </a:solidFill>
              </a:rPr>
              <a:t>for the neck</a:t>
            </a:r>
            <a:r>
              <a:rPr lang="en-US" sz="2800" dirty="0"/>
              <a:t>, </a:t>
            </a:r>
            <a:r>
              <a:rPr lang="en-US" sz="2800" dirty="0">
                <a:solidFill>
                  <a:srgbClr val="FF0000"/>
                </a:solidFill>
              </a:rPr>
              <a:t>CT for the chest</a:t>
            </a:r>
            <a:r>
              <a:rPr lang="en-US" sz="2800" dirty="0"/>
              <a:t>, </a:t>
            </a:r>
            <a:r>
              <a:rPr lang="en-US" sz="2800" dirty="0">
                <a:solidFill>
                  <a:srgbClr val="FF0000"/>
                </a:solidFill>
              </a:rPr>
              <a:t>MRI for the liver</a:t>
            </a:r>
            <a:r>
              <a:rPr lang="en-US" sz="2800" dirty="0"/>
              <a:t>, and </a:t>
            </a:r>
            <a:r>
              <a:rPr lang="en-US" sz="2800" dirty="0">
                <a:solidFill>
                  <a:srgbClr val="FF0000"/>
                </a:solidFill>
              </a:rPr>
              <a:t>MRI </a:t>
            </a:r>
            <a:r>
              <a:rPr lang="en-US" sz="2800" dirty="0"/>
              <a:t>and </a:t>
            </a:r>
            <a:r>
              <a:rPr lang="en-US" sz="2800" dirty="0">
                <a:solidFill>
                  <a:srgbClr val="FF0000"/>
                </a:solidFill>
              </a:rPr>
              <a:t>bone scintigraphy for the </a:t>
            </a:r>
            <a:r>
              <a:rPr lang="en-US" sz="2800" dirty="0" smtClean="0">
                <a:solidFill>
                  <a:srgbClr val="FF0000"/>
                </a:solidFill>
              </a:rPr>
              <a:t>skeleton</a:t>
            </a:r>
            <a:r>
              <a:rPr lang="en-US" sz="2800" dirty="0" smtClean="0"/>
              <a:t>.</a:t>
            </a:r>
          </a:p>
          <a:p>
            <a:endParaRPr lang="en-US" sz="2800" dirty="0"/>
          </a:p>
          <a:p>
            <a:pPr marL="457200" indent="-457200">
              <a:buFont typeface="Wingdings" panose="05000000000000000000" pitchFamily="2" charset="2"/>
              <a:buChar char="q"/>
            </a:pPr>
            <a:r>
              <a:rPr lang="en-US" sz="2800" dirty="0" smtClean="0"/>
              <a:t> </a:t>
            </a:r>
            <a:r>
              <a:rPr lang="en-US" sz="2800" dirty="0"/>
              <a:t>In some cases, other imaging techniques, such as PET with different tracers (fluorodeoxyglucose F 18 [18FDG], dihydroxyphenylalanine F 18 [18F-DOPA], dotatate gallium Ga 68 [68Ga-DOTATATE], and so forth) may be useful. </a:t>
            </a:r>
            <a:endParaRPr lang="en-US" sz="2800" dirty="0" smtClean="0"/>
          </a:p>
          <a:p>
            <a:endParaRPr lang="en-US" sz="2800" dirty="0"/>
          </a:p>
          <a:p>
            <a:pPr marL="457200" indent="-457200">
              <a:buFont typeface="Wingdings" panose="05000000000000000000" pitchFamily="2" charset="2"/>
              <a:buChar char="q"/>
            </a:pPr>
            <a:r>
              <a:rPr lang="en-US" sz="2800" dirty="0" smtClean="0"/>
              <a:t>To </a:t>
            </a:r>
            <a:r>
              <a:rPr lang="en-US" sz="2800" dirty="0"/>
              <a:t>avoid repeated and unnecessary imaging studies in patients who are usually long survivors, after initial staging, except in rare cases, CT scans should be performed </a:t>
            </a:r>
            <a:r>
              <a:rPr lang="en-US" sz="2800" dirty="0">
                <a:solidFill>
                  <a:srgbClr val="FF0000"/>
                </a:solidFill>
              </a:rPr>
              <a:t>no</a:t>
            </a:r>
            <a:r>
              <a:rPr lang="en-US" sz="2800" dirty="0"/>
              <a:t> more than </a:t>
            </a:r>
            <a:r>
              <a:rPr lang="en-US" sz="2800" dirty="0">
                <a:solidFill>
                  <a:srgbClr val="FF0000"/>
                </a:solidFill>
              </a:rPr>
              <a:t>annually </a:t>
            </a:r>
            <a:r>
              <a:rPr lang="en-US" sz="2800" dirty="0"/>
              <a:t>and according to the serum calcitonin trend of increase. </a:t>
            </a:r>
          </a:p>
        </p:txBody>
      </p:sp>
    </p:spTree>
    <p:extLst>
      <p:ext uri="{BB962C8B-B14F-4D97-AF65-F5344CB8AC3E}">
        <p14:creationId xmlns:p14="http://schemas.microsoft.com/office/powerpoint/2010/main" val="26235418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2865" y="751344"/>
            <a:ext cx="11366269" cy="5262979"/>
          </a:xfrm>
          <a:prstGeom prst="rect">
            <a:avLst/>
          </a:prstGeom>
        </p:spPr>
        <p:txBody>
          <a:bodyPr wrap="square">
            <a:spAutoFit/>
          </a:bodyPr>
          <a:lstStyle/>
          <a:p>
            <a:pPr marL="457200" lvl="0" indent="-457200">
              <a:buFont typeface="Wingdings" panose="05000000000000000000" pitchFamily="2" charset="2"/>
              <a:buChar char="q"/>
            </a:pPr>
            <a:r>
              <a:rPr lang="en-US" sz="2800" dirty="0">
                <a:solidFill>
                  <a:prstClr val="black"/>
                </a:solidFill>
              </a:rPr>
              <a:t>MTC can be </a:t>
            </a:r>
            <a:r>
              <a:rPr lang="en-US" sz="2800" dirty="0">
                <a:solidFill>
                  <a:srgbClr val="FF0000"/>
                </a:solidFill>
              </a:rPr>
              <a:t>sporadic </a:t>
            </a:r>
            <a:r>
              <a:rPr lang="en-US" sz="2800" dirty="0">
                <a:solidFill>
                  <a:prstClr val="black"/>
                </a:solidFill>
              </a:rPr>
              <a:t>or </a:t>
            </a:r>
            <a:r>
              <a:rPr lang="en-US" sz="2800" dirty="0">
                <a:solidFill>
                  <a:srgbClr val="FF0000"/>
                </a:solidFill>
              </a:rPr>
              <a:t>familial</a:t>
            </a:r>
            <a:r>
              <a:rPr lang="en-US" sz="2800" dirty="0">
                <a:solidFill>
                  <a:prstClr val="black"/>
                </a:solidFill>
              </a:rPr>
              <a:t>, in 75% and 25% of cases, respectively, and when familial it can be associated with other endocrine diseases, such as </a:t>
            </a:r>
            <a:r>
              <a:rPr lang="en-US" sz="2800" dirty="0">
                <a:solidFill>
                  <a:srgbClr val="FF0000"/>
                </a:solidFill>
              </a:rPr>
              <a:t>pheocromocytoma</a:t>
            </a:r>
            <a:r>
              <a:rPr lang="en-US" sz="2800" dirty="0">
                <a:solidFill>
                  <a:prstClr val="black"/>
                </a:solidFill>
              </a:rPr>
              <a:t> </a:t>
            </a:r>
            <a:r>
              <a:rPr lang="en-US" sz="2800" dirty="0" smtClean="0">
                <a:solidFill>
                  <a:prstClr val="black"/>
                </a:solidFill>
              </a:rPr>
              <a:t> </a:t>
            </a:r>
            <a:r>
              <a:rPr lang="en-US" sz="2800" dirty="0">
                <a:solidFill>
                  <a:prstClr val="black"/>
                </a:solidFill>
              </a:rPr>
              <a:t>and </a:t>
            </a:r>
            <a:r>
              <a:rPr lang="en-US" sz="2800" dirty="0">
                <a:solidFill>
                  <a:srgbClr val="FF0000"/>
                </a:solidFill>
              </a:rPr>
              <a:t>parathyroid adenoma/hyperplasia </a:t>
            </a:r>
            <a:r>
              <a:rPr lang="en-US" sz="2800" dirty="0">
                <a:solidFill>
                  <a:prstClr val="black"/>
                </a:solidFill>
              </a:rPr>
              <a:t>causing </a:t>
            </a:r>
            <a:r>
              <a:rPr lang="en-US" sz="2800" dirty="0" smtClean="0">
                <a:solidFill>
                  <a:srgbClr val="FF0000"/>
                </a:solidFill>
              </a:rPr>
              <a:t>hyperparathyroidism.</a:t>
            </a:r>
            <a:endParaRPr lang="en-US" sz="2800" dirty="0">
              <a:solidFill>
                <a:prstClr val="black"/>
              </a:solidFill>
            </a:endParaRPr>
          </a:p>
          <a:p>
            <a:pPr marL="457200" lvl="0" indent="-457200">
              <a:buFont typeface="Wingdings" panose="05000000000000000000" pitchFamily="2" charset="2"/>
              <a:buChar char="q"/>
            </a:pPr>
            <a:endParaRPr lang="en-US" sz="2800" dirty="0" smtClean="0">
              <a:solidFill>
                <a:prstClr val="black"/>
              </a:solidFill>
            </a:endParaRPr>
          </a:p>
          <a:p>
            <a:pPr marL="457200" lvl="0" indent="-457200">
              <a:buFont typeface="Wingdings" panose="05000000000000000000" pitchFamily="2" charset="2"/>
              <a:buChar char="q"/>
            </a:pPr>
            <a:r>
              <a:rPr lang="en-US" sz="2800" dirty="0" smtClean="0">
                <a:solidFill>
                  <a:prstClr val="black"/>
                </a:solidFill>
              </a:rPr>
              <a:t>No </a:t>
            </a:r>
            <a:r>
              <a:rPr lang="en-US" sz="2800" dirty="0">
                <a:solidFill>
                  <a:prstClr val="black"/>
                </a:solidFill>
              </a:rPr>
              <a:t>environmental risk factors or ethnical predominance have been identified, although its pathogenesis has been recognized in the activation of the </a:t>
            </a:r>
            <a:r>
              <a:rPr lang="en-US" sz="2800" dirty="0" smtClean="0">
                <a:solidFill>
                  <a:prstClr val="black"/>
                </a:solidFill>
              </a:rPr>
              <a:t>Rearranged </a:t>
            </a:r>
            <a:r>
              <a:rPr lang="en-US" sz="2800" dirty="0">
                <a:solidFill>
                  <a:prstClr val="black"/>
                </a:solidFill>
              </a:rPr>
              <a:t>during Transfection (RET) </a:t>
            </a:r>
            <a:r>
              <a:rPr lang="en-US" sz="2800" dirty="0" smtClean="0">
                <a:solidFill>
                  <a:prstClr val="black"/>
                </a:solidFill>
              </a:rPr>
              <a:t>oncogene.</a:t>
            </a:r>
          </a:p>
          <a:p>
            <a:pPr marL="457200" lvl="0" indent="-457200">
              <a:buFont typeface="Wingdings" panose="05000000000000000000" pitchFamily="2" charset="2"/>
              <a:buChar char="q"/>
            </a:pPr>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 </a:t>
            </a:r>
            <a:r>
              <a:rPr lang="en-US" sz="2800" dirty="0">
                <a:solidFill>
                  <a:srgbClr val="FF0000"/>
                </a:solidFill>
              </a:rPr>
              <a:t>Germline mutations </a:t>
            </a:r>
            <a:r>
              <a:rPr lang="en-US" sz="2800" dirty="0">
                <a:solidFill>
                  <a:prstClr val="black"/>
                </a:solidFill>
              </a:rPr>
              <a:t>of </a:t>
            </a:r>
            <a:r>
              <a:rPr lang="en-US" sz="2800" dirty="0">
                <a:solidFill>
                  <a:srgbClr val="FF0000"/>
                </a:solidFill>
              </a:rPr>
              <a:t>RET</a:t>
            </a:r>
            <a:r>
              <a:rPr lang="en-US" sz="2800" dirty="0">
                <a:solidFill>
                  <a:prstClr val="black"/>
                </a:solidFill>
              </a:rPr>
              <a:t> are present in approximately </a:t>
            </a:r>
            <a:r>
              <a:rPr lang="en-US" sz="2800" dirty="0">
                <a:solidFill>
                  <a:srgbClr val="FF0000"/>
                </a:solidFill>
              </a:rPr>
              <a:t>98%</a:t>
            </a:r>
            <a:r>
              <a:rPr lang="en-US" sz="2800" dirty="0">
                <a:solidFill>
                  <a:prstClr val="black"/>
                </a:solidFill>
              </a:rPr>
              <a:t> of </a:t>
            </a:r>
            <a:r>
              <a:rPr lang="en-US" sz="2800" dirty="0">
                <a:solidFill>
                  <a:srgbClr val="FF0000"/>
                </a:solidFill>
              </a:rPr>
              <a:t>hereditary </a:t>
            </a:r>
            <a:r>
              <a:rPr lang="en-US" sz="2800" dirty="0">
                <a:solidFill>
                  <a:prstClr val="black"/>
                </a:solidFill>
              </a:rPr>
              <a:t>cases whereas </a:t>
            </a:r>
            <a:r>
              <a:rPr lang="en-US" sz="2800" dirty="0">
                <a:solidFill>
                  <a:srgbClr val="FF0000"/>
                </a:solidFill>
              </a:rPr>
              <a:t>somatic RET mutation </a:t>
            </a:r>
            <a:r>
              <a:rPr lang="en-US" sz="2800" dirty="0">
                <a:solidFill>
                  <a:prstClr val="black"/>
                </a:solidFill>
              </a:rPr>
              <a:t>are reported in approximately </a:t>
            </a:r>
            <a:r>
              <a:rPr lang="en-US" sz="2800" dirty="0">
                <a:solidFill>
                  <a:srgbClr val="FF0000"/>
                </a:solidFill>
              </a:rPr>
              <a:t>50%</a:t>
            </a:r>
            <a:r>
              <a:rPr lang="en-US" sz="2800" dirty="0">
                <a:solidFill>
                  <a:prstClr val="black"/>
                </a:solidFill>
              </a:rPr>
              <a:t> of </a:t>
            </a:r>
            <a:r>
              <a:rPr lang="en-US" sz="2800" dirty="0">
                <a:solidFill>
                  <a:srgbClr val="FF0000"/>
                </a:solidFill>
              </a:rPr>
              <a:t>sporadic</a:t>
            </a:r>
            <a:r>
              <a:rPr lang="en-US" sz="2800" dirty="0">
                <a:solidFill>
                  <a:prstClr val="black"/>
                </a:solidFill>
              </a:rPr>
              <a:t> cases. </a:t>
            </a:r>
          </a:p>
        </p:txBody>
      </p:sp>
    </p:spTree>
    <p:extLst>
      <p:ext uri="{BB962C8B-B14F-4D97-AF65-F5344CB8AC3E}">
        <p14:creationId xmlns:p14="http://schemas.microsoft.com/office/powerpoint/2010/main" val="16203993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6595" y="933901"/>
            <a:ext cx="11449397" cy="4832092"/>
          </a:xfrm>
          <a:prstGeom prst="rect">
            <a:avLst/>
          </a:prstGeom>
        </p:spPr>
        <p:txBody>
          <a:bodyPr wrap="square">
            <a:spAutoFit/>
          </a:bodyPr>
          <a:lstStyle/>
          <a:p>
            <a:pPr marL="457200" indent="-457200">
              <a:buFont typeface="Wingdings" panose="05000000000000000000" pitchFamily="2" charset="2"/>
              <a:buChar char="q"/>
            </a:pPr>
            <a:r>
              <a:rPr lang="en-US" sz="2800" dirty="0"/>
              <a:t>Both serum calcitonin and CEA levels </a:t>
            </a:r>
            <a:r>
              <a:rPr lang="en-US" sz="2800" dirty="0">
                <a:solidFill>
                  <a:srgbClr val="FF0000"/>
                </a:solidFill>
              </a:rPr>
              <a:t>doubling times (DTs</a:t>
            </a:r>
            <a:r>
              <a:rPr lang="en-US" sz="2800" dirty="0"/>
              <a:t>) are good predictors of survival, in particular the </a:t>
            </a:r>
            <a:r>
              <a:rPr lang="en-US" sz="2800" dirty="0" smtClean="0"/>
              <a:t>former, </a:t>
            </a:r>
            <a:r>
              <a:rPr lang="en-US" sz="2800" dirty="0"/>
              <a:t>and can also predict disease progression, as demonstrated by the evidence that when calcitonin and CEA DTs were </a:t>
            </a:r>
            <a:r>
              <a:rPr lang="en-US" sz="2800" dirty="0">
                <a:solidFill>
                  <a:srgbClr val="FF0000"/>
                </a:solidFill>
              </a:rPr>
              <a:t>concordant</a:t>
            </a:r>
            <a:r>
              <a:rPr lang="en-US" sz="2800" dirty="0"/>
              <a:t> and </a:t>
            </a:r>
            <a:r>
              <a:rPr lang="en-US" sz="2800" dirty="0">
                <a:solidFill>
                  <a:srgbClr val="FF0000"/>
                </a:solidFill>
              </a:rPr>
              <a:t>less than 25 months</a:t>
            </a:r>
            <a:r>
              <a:rPr lang="en-US" sz="2800" dirty="0"/>
              <a:t>, </a:t>
            </a:r>
            <a:r>
              <a:rPr lang="en-US" sz="2800" dirty="0">
                <a:solidFill>
                  <a:srgbClr val="FF0000"/>
                </a:solidFill>
              </a:rPr>
              <a:t>progressive disease </a:t>
            </a:r>
            <a:r>
              <a:rPr lang="en-US" sz="2800" dirty="0"/>
              <a:t>(PD) was observed in </a:t>
            </a:r>
            <a:r>
              <a:rPr lang="en-US" sz="2800" dirty="0">
                <a:solidFill>
                  <a:srgbClr val="FF0000"/>
                </a:solidFill>
              </a:rPr>
              <a:t>almost all cases (94%), </a:t>
            </a:r>
            <a:r>
              <a:rPr lang="en-US" sz="2800" dirty="0"/>
              <a:t>whereas when calcitonin and CEA DTs were </a:t>
            </a:r>
            <a:r>
              <a:rPr lang="en-US" sz="2800" dirty="0">
                <a:solidFill>
                  <a:srgbClr val="FF0000"/>
                </a:solidFill>
              </a:rPr>
              <a:t>discordant</a:t>
            </a:r>
            <a:r>
              <a:rPr lang="en-US" sz="2800" dirty="0"/>
              <a:t> and </a:t>
            </a:r>
            <a:r>
              <a:rPr lang="en-US" sz="2800" dirty="0">
                <a:solidFill>
                  <a:srgbClr val="FF0000"/>
                </a:solidFill>
              </a:rPr>
              <a:t>less than 25 months</a:t>
            </a:r>
            <a:r>
              <a:rPr lang="en-US" sz="2800" dirty="0"/>
              <a:t>, PD was still present but in a lower number of cases (</a:t>
            </a:r>
            <a:r>
              <a:rPr lang="en-US" sz="2800" dirty="0">
                <a:solidFill>
                  <a:srgbClr val="FF0000"/>
                </a:solidFill>
              </a:rPr>
              <a:t>56</a:t>
            </a:r>
            <a:r>
              <a:rPr lang="en-US" sz="2800" dirty="0" smtClean="0">
                <a:solidFill>
                  <a:srgbClr val="FF0000"/>
                </a:solidFill>
              </a:rPr>
              <a:t>%</a:t>
            </a:r>
            <a:r>
              <a:rPr lang="en-US" sz="2800" dirty="0" smtClean="0"/>
              <a:t>).</a:t>
            </a:r>
            <a:endParaRPr lang="en-US" sz="2800" dirty="0"/>
          </a:p>
          <a:p>
            <a:pPr marL="457200" indent="-457200">
              <a:buFont typeface="Wingdings" panose="05000000000000000000" pitchFamily="2" charset="2"/>
              <a:buChar char="q"/>
            </a:pPr>
            <a:endParaRPr lang="en-US" sz="2800" dirty="0" smtClean="0"/>
          </a:p>
          <a:p>
            <a:pPr marL="457200" indent="-457200">
              <a:buFont typeface="Wingdings" panose="05000000000000000000" pitchFamily="2" charset="2"/>
              <a:buChar char="q"/>
            </a:pPr>
            <a:r>
              <a:rPr lang="en-US" sz="2800" dirty="0" smtClean="0"/>
              <a:t>The </a:t>
            </a:r>
            <a:r>
              <a:rPr lang="en-US" sz="2800" dirty="0"/>
              <a:t>DTs of calcitonin and CEA can be easily calculated on the ATA Web site and is useful in choosing the most appropriate time to submit a patient to a new CT </a:t>
            </a:r>
            <a:r>
              <a:rPr lang="en-US" sz="2800" dirty="0" smtClean="0"/>
              <a:t>scan.</a:t>
            </a:r>
            <a:endParaRPr lang="en-US" sz="2800" dirty="0"/>
          </a:p>
        </p:txBody>
      </p:sp>
    </p:spTree>
    <p:extLst>
      <p:ext uri="{BB962C8B-B14F-4D97-AF65-F5344CB8AC3E}">
        <p14:creationId xmlns:p14="http://schemas.microsoft.com/office/powerpoint/2010/main" val="29714879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160" y="860830"/>
            <a:ext cx="11377353" cy="4524315"/>
          </a:xfrm>
          <a:prstGeom prst="rect">
            <a:avLst/>
          </a:prstGeom>
        </p:spPr>
        <p:txBody>
          <a:bodyPr wrap="square">
            <a:spAutoFit/>
          </a:bodyPr>
          <a:lstStyle/>
          <a:p>
            <a:r>
              <a:rPr lang="en-US" sz="3200" b="1" dirty="0">
                <a:solidFill>
                  <a:srgbClr val="FF0000"/>
                </a:solidFill>
              </a:rPr>
              <a:t>Other Treatments for Persistent/Recurrent Disease </a:t>
            </a:r>
            <a:endParaRPr lang="en-US" sz="3200" b="1" dirty="0" smtClean="0">
              <a:solidFill>
                <a:srgbClr val="FF0000"/>
              </a:solidFill>
            </a:endParaRPr>
          </a:p>
          <a:p>
            <a:pPr marL="457200" indent="-457200">
              <a:buFont typeface="Wingdings" panose="05000000000000000000" pitchFamily="2" charset="2"/>
              <a:buChar char="q"/>
            </a:pPr>
            <a:endParaRPr lang="en-US" sz="3200" dirty="0">
              <a:solidFill>
                <a:srgbClr val="FF0000"/>
              </a:solidFill>
            </a:endParaRPr>
          </a:p>
          <a:p>
            <a:pPr marL="457200" indent="-457200">
              <a:buFont typeface="Wingdings" panose="05000000000000000000" pitchFamily="2" charset="2"/>
              <a:buChar char="q"/>
            </a:pPr>
            <a:r>
              <a:rPr lang="en-US" sz="2800" dirty="0" smtClean="0"/>
              <a:t>A </a:t>
            </a:r>
            <a:r>
              <a:rPr lang="en-US" sz="2800" dirty="0"/>
              <a:t>second surgical treatment with a curative intent is generally not recommended, in fact, only one-third of MTC patients has been demonstrated to have postoperative basal and stimulated serum calcitonin in the normal range and more rarely calcitonin is </a:t>
            </a:r>
            <a:r>
              <a:rPr lang="en-US" sz="2800" dirty="0" smtClean="0"/>
              <a:t>undetectable.</a:t>
            </a:r>
          </a:p>
          <a:p>
            <a:endParaRPr lang="en-US" sz="2800" dirty="0"/>
          </a:p>
          <a:p>
            <a:pPr marL="457200" indent="-457200">
              <a:buFont typeface="Wingdings" panose="05000000000000000000" pitchFamily="2" charset="2"/>
              <a:buChar char="q"/>
            </a:pPr>
            <a:r>
              <a:rPr lang="en-US" sz="2800" dirty="0" smtClean="0"/>
              <a:t> </a:t>
            </a:r>
            <a:r>
              <a:rPr lang="en-US" sz="2800" dirty="0"/>
              <a:t>In the clinical management of patients with MTC, the identification of those who might benefit from this treatment is of great importance; </a:t>
            </a:r>
            <a:r>
              <a:rPr lang="en-US" sz="2800" dirty="0" smtClean="0"/>
              <a:t>however.</a:t>
            </a:r>
            <a:endParaRPr lang="en-US" sz="2800" dirty="0"/>
          </a:p>
        </p:txBody>
      </p:sp>
    </p:spTree>
    <p:extLst>
      <p:ext uri="{BB962C8B-B14F-4D97-AF65-F5344CB8AC3E}">
        <p14:creationId xmlns:p14="http://schemas.microsoft.com/office/powerpoint/2010/main" val="26164071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8109" y="956075"/>
            <a:ext cx="11406923" cy="5262979"/>
          </a:xfrm>
          <a:prstGeom prst="rect">
            <a:avLst/>
          </a:prstGeom>
        </p:spPr>
        <p:txBody>
          <a:bodyPr wrap="square">
            <a:spAutoFit/>
          </a:bodyPr>
          <a:lstStyle/>
          <a:p>
            <a:pPr marL="457200" indent="-457200">
              <a:buFont typeface="Wingdings" panose="05000000000000000000" pitchFamily="2" charset="2"/>
              <a:buChar char="q"/>
            </a:pPr>
            <a:r>
              <a:rPr lang="en-US" sz="2800" dirty="0" smtClean="0">
                <a:solidFill>
                  <a:schemeClr val="tx1">
                    <a:lumMod val="95000"/>
                    <a:lumOff val="5000"/>
                  </a:schemeClr>
                </a:solidFill>
              </a:rPr>
              <a:t>  </a:t>
            </a:r>
            <a:r>
              <a:rPr lang="en-US" sz="2800" dirty="0" smtClean="0">
                <a:solidFill>
                  <a:srgbClr val="FF0000"/>
                </a:solidFill>
              </a:rPr>
              <a:t>Repeat</a:t>
            </a:r>
            <a:r>
              <a:rPr lang="en-US" sz="2800" dirty="0" smtClean="0">
                <a:solidFill>
                  <a:schemeClr val="tx1">
                    <a:lumMod val="95000"/>
                    <a:lumOff val="5000"/>
                  </a:schemeClr>
                </a:solidFill>
              </a:rPr>
              <a:t> </a:t>
            </a:r>
            <a:r>
              <a:rPr lang="en-US" sz="2800" dirty="0">
                <a:solidFill>
                  <a:srgbClr val="FF0000"/>
                </a:solidFill>
              </a:rPr>
              <a:t>neck surgery </a:t>
            </a:r>
            <a:r>
              <a:rPr lang="en-US" sz="2800" dirty="0"/>
              <a:t>should be suggested for </a:t>
            </a:r>
            <a:r>
              <a:rPr lang="en-US" sz="2800" dirty="0">
                <a:solidFill>
                  <a:srgbClr val="FF0000"/>
                </a:solidFill>
              </a:rPr>
              <a:t>rapidly growing lymph node metastases</a:t>
            </a:r>
            <a:r>
              <a:rPr lang="en-US" sz="2800" dirty="0"/>
              <a:t> at risk of infiltration of vital neck structures, </a:t>
            </a:r>
            <a:r>
              <a:rPr lang="en-US" sz="2800" dirty="0">
                <a:solidFill>
                  <a:srgbClr val="FF0000"/>
                </a:solidFill>
              </a:rPr>
              <a:t>symptomatic lesions</a:t>
            </a:r>
            <a:r>
              <a:rPr lang="en-US" sz="2800" dirty="0"/>
              <a:t>, or </a:t>
            </a:r>
            <a:r>
              <a:rPr lang="en-US" sz="2800" dirty="0">
                <a:solidFill>
                  <a:srgbClr val="FF0000"/>
                </a:solidFill>
              </a:rPr>
              <a:t>ulceration</a:t>
            </a:r>
            <a:r>
              <a:rPr lang="en-US" sz="2800" dirty="0"/>
              <a:t> that is unlikely in MTC</a:t>
            </a:r>
            <a:r>
              <a:rPr lang="en-US" sz="2800" dirty="0" smtClean="0"/>
              <a:t>.</a:t>
            </a:r>
          </a:p>
          <a:p>
            <a:endParaRPr lang="en-US" sz="2800" dirty="0"/>
          </a:p>
          <a:p>
            <a:pPr marL="457200" indent="-457200">
              <a:buFont typeface="Wingdings" panose="05000000000000000000" pitchFamily="2" charset="2"/>
              <a:buChar char="q"/>
            </a:pPr>
            <a:r>
              <a:rPr lang="en-US" sz="2800" dirty="0" smtClean="0"/>
              <a:t> </a:t>
            </a:r>
            <a:r>
              <a:rPr lang="en-US" sz="2800" dirty="0">
                <a:solidFill>
                  <a:srgbClr val="FF0000"/>
                </a:solidFill>
              </a:rPr>
              <a:t>Capsular invasion </a:t>
            </a:r>
            <a:r>
              <a:rPr lang="en-US" sz="2800" dirty="0"/>
              <a:t>and </a:t>
            </a:r>
            <a:r>
              <a:rPr lang="en-US" sz="2800" dirty="0">
                <a:solidFill>
                  <a:srgbClr val="FF0000"/>
                </a:solidFill>
              </a:rPr>
              <a:t>more than 10 lymph node metastases </a:t>
            </a:r>
            <a:r>
              <a:rPr lang="en-US" sz="2800" dirty="0"/>
              <a:t>in the primary surgical specimens are significant predictors </a:t>
            </a:r>
            <a:r>
              <a:rPr lang="en-US" sz="2800" dirty="0">
                <a:solidFill>
                  <a:srgbClr val="FF0000"/>
                </a:solidFill>
              </a:rPr>
              <a:t>of poor response </a:t>
            </a:r>
            <a:r>
              <a:rPr lang="en-US" sz="2800" dirty="0"/>
              <a:t>to </a:t>
            </a:r>
            <a:r>
              <a:rPr lang="en-US" sz="2800" dirty="0" smtClean="0">
                <a:solidFill>
                  <a:srgbClr val="FF0000"/>
                </a:solidFill>
              </a:rPr>
              <a:t>reoperation</a:t>
            </a:r>
            <a:r>
              <a:rPr lang="en-US" sz="2800" dirty="0" smtClean="0"/>
              <a:t>.</a:t>
            </a:r>
          </a:p>
          <a:p>
            <a:endParaRPr lang="en-US" sz="2800" dirty="0"/>
          </a:p>
          <a:p>
            <a:pPr marL="457200" indent="-457200">
              <a:buFont typeface="Wingdings" panose="05000000000000000000" pitchFamily="2" charset="2"/>
              <a:buChar char="q"/>
            </a:pPr>
            <a:r>
              <a:rPr lang="en-US" sz="2800" dirty="0" smtClean="0"/>
              <a:t> </a:t>
            </a:r>
            <a:r>
              <a:rPr lang="en-US" sz="2800" dirty="0"/>
              <a:t>Neck lymph node metastases after adequate initial diagnosis and treatment are present mostly in metastatic patients and can be followed by neck US in a majority of cases. </a:t>
            </a:r>
            <a:endParaRPr lang="en-US" sz="2800" dirty="0" smtClean="0"/>
          </a:p>
          <a:p>
            <a:pPr marL="457200" indent="-457200">
              <a:buFont typeface="Wingdings" panose="05000000000000000000" pitchFamily="2" charset="2"/>
              <a:buChar char="q"/>
            </a:pPr>
            <a:endParaRPr lang="en-US" sz="2800" dirty="0"/>
          </a:p>
        </p:txBody>
      </p:sp>
    </p:spTree>
    <p:extLst>
      <p:ext uri="{BB962C8B-B14F-4D97-AF65-F5344CB8AC3E}">
        <p14:creationId xmlns:p14="http://schemas.microsoft.com/office/powerpoint/2010/main" val="21767116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633" y="468388"/>
            <a:ext cx="11466021" cy="6555641"/>
          </a:xfrm>
          <a:prstGeom prst="rect">
            <a:avLst/>
          </a:prstGeom>
        </p:spPr>
        <p:txBody>
          <a:bodyPr wrap="square">
            <a:spAutoFit/>
          </a:bodyPr>
          <a:lstStyle/>
          <a:p>
            <a:pPr marL="457200" indent="-457200">
              <a:buFont typeface="Wingdings" panose="05000000000000000000" pitchFamily="2" charset="2"/>
              <a:buChar char="q"/>
            </a:pPr>
            <a:r>
              <a:rPr lang="en-US" sz="2800" dirty="0"/>
              <a:t>Similarly to lymph node recurrence, surgical treatment of distant metastatic lesions is not indicated except for those that could compromise vital structures and/or be life threatening</a:t>
            </a:r>
            <a:r>
              <a:rPr lang="en-US" sz="2800" dirty="0" smtClean="0"/>
              <a:t>.</a:t>
            </a:r>
          </a:p>
          <a:p>
            <a:endParaRPr lang="en-US" sz="2800" dirty="0"/>
          </a:p>
          <a:p>
            <a:pPr marL="457200" indent="-457200">
              <a:buFont typeface="Wingdings" panose="05000000000000000000" pitchFamily="2" charset="2"/>
              <a:buChar char="q"/>
            </a:pPr>
            <a:r>
              <a:rPr lang="en-US" sz="2800" dirty="0" smtClean="0"/>
              <a:t> </a:t>
            </a:r>
            <a:r>
              <a:rPr lang="en-US" sz="2800" dirty="0"/>
              <a:t>Liver metastases may be amenable to surgical treatment in some cases.</a:t>
            </a:r>
          </a:p>
          <a:p>
            <a:pPr marL="457200" indent="-457200">
              <a:buFont typeface="Wingdings" panose="05000000000000000000" pitchFamily="2" charset="2"/>
              <a:buChar char="q"/>
            </a:pPr>
            <a:endParaRPr lang="en-US" sz="2800" dirty="0" smtClean="0"/>
          </a:p>
          <a:p>
            <a:pPr marL="457200" indent="-457200">
              <a:buFont typeface="Wingdings" panose="05000000000000000000" pitchFamily="2" charset="2"/>
              <a:buChar char="q"/>
            </a:pPr>
            <a:r>
              <a:rPr lang="en-US" sz="2800" dirty="0" smtClean="0"/>
              <a:t>This </a:t>
            </a:r>
            <a:r>
              <a:rPr lang="en-US" sz="2800" dirty="0"/>
              <a:t>procedure may be useful in </a:t>
            </a:r>
            <a:r>
              <a:rPr lang="en-US" sz="2800" dirty="0">
                <a:solidFill>
                  <a:srgbClr val="FF0000"/>
                </a:solidFill>
              </a:rPr>
              <a:t>large</a:t>
            </a:r>
            <a:r>
              <a:rPr lang="en-US" sz="2800" dirty="0"/>
              <a:t>, </a:t>
            </a:r>
            <a:r>
              <a:rPr lang="en-US" sz="2800" dirty="0">
                <a:solidFill>
                  <a:srgbClr val="FF0000"/>
                </a:solidFill>
              </a:rPr>
              <a:t>single</a:t>
            </a:r>
            <a:r>
              <a:rPr lang="en-US" sz="2800" dirty="0"/>
              <a:t>, </a:t>
            </a:r>
            <a:r>
              <a:rPr lang="en-US" sz="2800" dirty="0">
                <a:solidFill>
                  <a:srgbClr val="FF0000"/>
                </a:solidFill>
              </a:rPr>
              <a:t>increasing in size liver </a:t>
            </a:r>
            <a:r>
              <a:rPr lang="en-US" sz="2800" dirty="0"/>
              <a:t>metastases, particularly if </a:t>
            </a:r>
            <a:r>
              <a:rPr lang="en-US" sz="2800" dirty="0">
                <a:solidFill>
                  <a:srgbClr val="FF0000"/>
                </a:solidFill>
              </a:rPr>
              <a:t>associated with symptoms</a:t>
            </a:r>
            <a:r>
              <a:rPr lang="en-US" sz="2800" dirty="0"/>
              <a:t>, such as </a:t>
            </a:r>
            <a:r>
              <a:rPr lang="en-US" sz="2800" dirty="0">
                <a:solidFill>
                  <a:srgbClr val="FF0000"/>
                </a:solidFill>
              </a:rPr>
              <a:t>diarrhea</a:t>
            </a:r>
            <a:r>
              <a:rPr lang="en-US" sz="2800" dirty="0"/>
              <a:t> or </a:t>
            </a:r>
            <a:r>
              <a:rPr lang="en-US" sz="2800" dirty="0">
                <a:solidFill>
                  <a:srgbClr val="FF0000"/>
                </a:solidFill>
              </a:rPr>
              <a:t>pain</a:t>
            </a:r>
            <a:r>
              <a:rPr lang="en-US" sz="2800" dirty="0"/>
              <a:t>. </a:t>
            </a:r>
            <a:endParaRPr lang="en-US" sz="2800" dirty="0" smtClean="0"/>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As </a:t>
            </a:r>
            <a:r>
              <a:rPr lang="en-US" sz="2800" dirty="0"/>
              <a:t>an alternative, local treatments, such as </a:t>
            </a:r>
            <a:r>
              <a:rPr lang="en-US" sz="2800" dirty="0">
                <a:solidFill>
                  <a:srgbClr val="FF0000"/>
                </a:solidFill>
              </a:rPr>
              <a:t>radiofrequency ablation</a:t>
            </a:r>
            <a:r>
              <a:rPr lang="en-US" sz="2800" dirty="0"/>
              <a:t>, </a:t>
            </a:r>
            <a:r>
              <a:rPr lang="en-US" sz="2800" dirty="0">
                <a:solidFill>
                  <a:srgbClr val="FF0000"/>
                </a:solidFill>
              </a:rPr>
              <a:t>thermablation chemoembolization</a:t>
            </a:r>
            <a:r>
              <a:rPr lang="en-US" sz="2800" dirty="0"/>
              <a:t>, and </a:t>
            </a:r>
            <a:r>
              <a:rPr lang="en-US" sz="2800" dirty="0">
                <a:solidFill>
                  <a:srgbClr val="FF0000"/>
                </a:solidFill>
              </a:rPr>
              <a:t>transarterial </a:t>
            </a:r>
            <a:r>
              <a:rPr lang="en-US" sz="2800" dirty="0" smtClean="0">
                <a:solidFill>
                  <a:srgbClr val="FF0000"/>
                </a:solidFill>
              </a:rPr>
              <a:t>radioembolization</a:t>
            </a:r>
            <a:r>
              <a:rPr lang="en-US" sz="2800" dirty="0" smtClean="0"/>
              <a:t>, </a:t>
            </a:r>
            <a:r>
              <a:rPr lang="en-US" sz="2800" dirty="0"/>
              <a:t>can be appropriate and less invasive</a:t>
            </a:r>
            <a:r>
              <a:rPr lang="en-US" sz="2800" dirty="0" smtClean="0"/>
              <a:t>.</a:t>
            </a:r>
          </a:p>
          <a:p>
            <a:pPr marL="457200" indent="-457200">
              <a:buFont typeface="Wingdings" panose="05000000000000000000" pitchFamily="2" charset="2"/>
              <a:buChar char="q"/>
            </a:pPr>
            <a:endParaRPr lang="en-US" sz="2800" dirty="0"/>
          </a:p>
          <a:p>
            <a:endParaRPr lang="en-US" sz="2800" dirty="0"/>
          </a:p>
        </p:txBody>
      </p:sp>
    </p:spTree>
    <p:extLst>
      <p:ext uri="{BB962C8B-B14F-4D97-AF65-F5344CB8AC3E}">
        <p14:creationId xmlns:p14="http://schemas.microsoft.com/office/powerpoint/2010/main" val="23759299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580" y="166754"/>
            <a:ext cx="11715402" cy="7417415"/>
          </a:xfrm>
          <a:prstGeom prst="rect">
            <a:avLst/>
          </a:prstGeom>
        </p:spPr>
        <p:txBody>
          <a:bodyPr wrap="square">
            <a:spAutoFit/>
          </a:bodyPr>
          <a:lstStyle/>
          <a:p>
            <a:pPr marL="457200" indent="-457200">
              <a:buFont typeface="Wingdings" panose="05000000000000000000" pitchFamily="2" charset="2"/>
              <a:buChar char="q"/>
            </a:pPr>
            <a:endParaRPr lang="en-US" sz="2800" dirty="0" smtClean="0"/>
          </a:p>
          <a:p>
            <a:pPr marL="457200" indent="-457200">
              <a:buFont typeface="Wingdings" panose="05000000000000000000" pitchFamily="2" charset="2"/>
              <a:buChar char="q"/>
            </a:pPr>
            <a:r>
              <a:rPr lang="en-US" sz="2800" dirty="0" smtClean="0"/>
              <a:t>These </a:t>
            </a:r>
            <a:r>
              <a:rPr lang="en-US" sz="2800" dirty="0"/>
              <a:t>local approaches could be always considered also for </a:t>
            </a:r>
            <a:r>
              <a:rPr lang="en-US" sz="2800" dirty="0">
                <a:solidFill>
                  <a:srgbClr val="FF0000"/>
                </a:solidFill>
              </a:rPr>
              <a:t>lung</a:t>
            </a:r>
            <a:r>
              <a:rPr lang="en-US" sz="2800" dirty="0"/>
              <a:t> or </a:t>
            </a:r>
            <a:r>
              <a:rPr lang="en-US" sz="2800" dirty="0">
                <a:solidFill>
                  <a:srgbClr val="FF0000"/>
                </a:solidFill>
              </a:rPr>
              <a:t>bone metastases</a:t>
            </a:r>
            <a:r>
              <a:rPr lang="en-US" sz="2800" dirty="0"/>
              <a:t>, because, if feasible, they can be useful to delay systemic therapy. </a:t>
            </a:r>
            <a:endParaRPr lang="en-US" sz="2800" dirty="0" smtClean="0"/>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solidFill>
                  <a:srgbClr val="FF0000"/>
                </a:solidFill>
              </a:rPr>
              <a:t>External </a:t>
            </a:r>
            <a:r>
              <a:rPr lang="en-US" sz="2800" dirty="0">
                <a:solidFill>
                  <a:srgbClr val="FF0000"/>
                </a:solidFill>
              </a:rPr>
              <a:t>beam radiotherapy </a:t>
            </a:r>
            <a:r>
              <a:rPr lang="en-US" sz="2800" dirty="0"/>
              <a:t>(EBRT) can be used </a:t>
            </a:r>
            <a:r>
              <a:rPr lang="en-US" sz="2800" dirty="0">
                <a:solidFill>
                  <a:srgbClr val="FF0000"/>
                </a:solidFill>
              </a:rPr>
              <a:t>only </a:t>
            </a:r>
            <a:r>
              <a:rPr lang="en-US" sz="2800" dirty="0"/>
              <a:t>occasionally for the treatment of </a:t>
            </a:r>
            <a:r>
              <a:rPr lang="en-US" sz="2800" dirty="0">
                <a:solidFill>
                  <a:srgbClr val="FF0000"/>
                </a:solidFill>
              </a:rPr>
              <a:t>lung metastases </a:t>
            </a:r>
            <a:r>
              <a:rPr lang="en-US" sz="2800" dirty="0"/>
              <a:t>and be reserved for </a:t>
            </a:r>
            <a:r>
              <a:rPr lang="en-US" sz="2800" dirty="0">
                <a:solidFill>
                  <a:srgbClr val="FF0000"/>
                </a:solidFill>
              </a:rPr>
              <a:t>rare symptomatic cases </a:t>
            </a:r>
            <a:r>
              <a:rPr lang="en-US" sz="2800" dirty="0"/>
              <a:t>(cough, dyspnea, difficulty in </a:t>
            </a:r>
            <a:r>
              <a:rPr lang="en-US" sz="2800" dirty="0" smtClean="0"/>
              <a:t>swallowing , </a:t>
            </a:r>
            <a:r>
              <a:rPr lang="en-US" sz="2800" dirty="0"/>
              <a:t>and so forth).</a:t>
            </a:r>
          </a:p>
          <a:p>
            <a:endParaRPr lang="en-US" sz="2800" dirty="0" smtClean="0"/>
          </a:p>
          <a:p>
            <a:pPr marL="457200" indent="-457200">
              <a:buFont typeface="Wingdings" panose="05000000000000000000" pitchFamily="2" charset="2"/>
              <a:buChar char="q"/>
            </a:pPr>
            <a:r>
              <a:rPr lang="en-US" sz="2800" dirty="0" smtClean="0"/>
              <a:t>The main reason </a:t>
            </a:r>
            <a:r>
              <a:rPr lang="en-US" sz="2800" dirty="0"/>
              <a:t>is that EBRT </a:t>
            </a:r>
            <a:r>
              <a:rPr lang="en-US" sz="2800" dirty="0" smtClean="0"/>
              <a:t>of lungs </a:t>
            </a:r>
            <a:r>
              <a:rPr lang="en-US" sz="2800" dirty="0"/>
              <a:t>carries a </a:t>
            </a:r>
            <a:r>
              <a:rPr lang="en-US" sz="2800" dirty="0">
                <a:solidFill>
                  <a:srgbClr val="FF0000"/>
                </a:solidFill>
              </a:rPr>
              <a:t>high risk of radiation fibrosis </a:t>
            </a:r>
            <a:r>
              <a:rPr lang="en-US" sz="2800" dirty="0"/>
              <a:t>and </a:t>
            </a:r>
            <a:r>
              <a:rPr lang="en-US" sz="2800" dirty="0">
                <a:solidFill>
                  <a:srgbClr val="FF0000"/>
                </a:solidFill>
              </a:rPr>
              <a:t>respiratory failure</a:t>
            </a:r>
            <a:r>
              <a:rPr lang="en-US" sz="2800" dirty="0"/>
              <a:t> that can become the real risk of death for these patients. </a:t>
            </a:r>
            <a:endParaRPr lang="en-US" sz="2800" dirty="0" smtClean="0"/>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Incases </a:t>
            </a:r>
            <a:r>
              <a:rPr lang="en-US" sz="2800" dirty="0"/>
              <a:t>of </a:t>
            </a:r>
            <a:r>
              <a:rPr lang="en-US" sz="2800" dirty="0">
                <a:solidFill>
                  <a:srgbClr val="FF0000"/>
                </a:solidFill>
              </a:rPr>
              <a:t>painful bone metastases </a:t>
            </a:r>
            <a:r>
              <a:rPr lang="en-US" sz="2800" dirty="0"/>
              <a:t>present, </a:t>
            </a:r>
            <a:r>
              <a:rPr lang="en-US" sz="2800" dirty="0">
                <a:solidFill>
                  <a:srgbClr val="FF0000"/>
                </a:solidFill>
              </a:rPr>
              <a:t>EBRT</a:t>
            </a:r>
            <a:r>
              <a:rPr lang="en-US" sz="2800" dirty="0"/>
              <a:t> </a:t>
            </a:r>
            <a:r>
              <a:rPr lang="en-US" sz="2800" dirty="0" smtClean="0"/>
              <a:t>may be </a:t>
            </a:r>
            <a:r>
              <a:rPr lang="en-US" sz="2800" dirty="0"/>
              <a:t>useful to provide relief</a:t>
            </a:r>
            <a:r>
              <a:rPr lang="en-US" sz="2800" dirty="0" smtClean="0"/>
              <a:t>.</a:t>
            </a:r>
          </a:p>
          <a:p>
            <a:pPr marL="457200" indent="-457200">
              <a:buFont typeface="Wingdings" panose="05000000000000000000" pitchFamily="2" charset="2"/>
              <a:buChar char="q"/>
            </a:pPr>
            <a:endParaRPr lang="en-US" sz="2800" dirty="0"/>
          </a:p>
          <a:p>
            <a:endParaRPr lang="en-US" sz="2800" dirty="0"/>
          </a:p>
        </p:txBody>
      </p:sp>
    </p:spTree>
    <p:extLst>
      <p:ext uri="{BB962C8B-B14F-4D97-AF65-F5344CB8AC3E}">
        <p14:creationId xmlns:p14="http://schemas.microsoft.com/office/powerpoint/2010/main" val="18741088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829" y="407410"/>
            <a:ext cx="11576899" cy="6124754"/>
          </a:xfrm>
          <a:prstGeom prst="rect">
            <a:avLst/>
          </a:prstGeom>
        </p:spPr>
        <p:txBody>
          <a:bodyPr wrap="square">
            <a:spAutoFit/>
          </a:bodyPr>
          <a:lstStyle/>
          <a:p>
            <a:pPr marL="457200" indent="-457200">
              <a:buFont typeface="Wingdings" panose="05000000000000000000" pitchFamily="2" charset="2"/>
              <a:buChar char="q"/>
            </a:pPr>
            <a:r>
              <a:rPr lang="en-US" sz="2800" dirty="0"/>
              <a:t> A </a:t>
            </a:r>
            <a:r>
              <a:rPr lang="en-US" sz="2800" dirty="0">
                <a:solidFill>
                  <a:srgbClr val="FF0000"/>
                </a:solidFill>
              </a:rPr>
              <a:t>monthly</a:t>
            </a:r>
            <a:r>
              <a:rPr lang="en-US" sz="2800" dirty="0"/>
              <a:t> intravenous infusion of </a:t>
            </a:r>
            <a:r>
              <a:rPr lang="en-US" sz="2800" dirty="0">
                <a:solidFill>
                  <a:srgbClr val="FF0000"/>
                </a:solidFill>
              </a:rPr>
              <a:t>zoledronic acid </a:t>
            </a:r>
            <a:r>
              <a:rPr lang="en-US" sz="2800" dirty="0"/>
              <a:t>or a </a:t>
            </a:r>
            <a:r>
              <a:rPr lang="en-US" sz="2800" dirty="0">
                <a:solidFill>
                  <a:srgbClr val="FF0000"/>
                </a:solidFill>
              </a:rPr>
              <a:t>monthly </a:t>
            </a:r>
            <a:r>
              <a:rPr lang="en-US" sz="2800" dirty="0"/>
              <a:t>subcutaneous administration of </a:t>
            </a:r>
            <a:r>
              <a:rPr lang="en-US" sz="2800" dirty="0">
                <a:solidFill>
                  <a:srgbClr val="FF0000"/>
                </a:solidFill>
              </a:rPr>
              <a:t>denosumab</a:t>
            </a:r>
            <a:r>
              <a:rPr lang="en-US" sz="2800" dirty="0"/>
              <a:t> possibly reduces the skeletal-related adverse events (AEs) and should be performed especially when </a:t>
            </a:r>
            <a:r>
              <a:rPr lang="en-US" sz="2800" dirty="0">
                <a:solidFill>
                  <a:srgbClr val="FF0000"/>
                </a:solidFill>
              </a:rPr>
              <a:t>bone lesions </a:t>
            </a:r>
            <a:r>
              <a:rPr lang="en-US" sz="2800" dirty="0"/>
              <a:t>are </a:t>
            </a:r>
            <a:r>
              <a:rPr lang="en-US" sz="2800" dirty="0">
                <a:solidFill>
                  <a:srgbClr val="FF0000"/>
                </a:solidFill>
              </a:rPr>
              <a:t>multiple</a:t>
            </a:r>
            <a:r>
              <a:rPr lang="en-US" sz="2800" dirty="0"/>
              <a:t>. </a:t>
            </a:r>
          </a:p>
          <a:p>
            <a:pPr marL="457200" indent="-457200">
              <a:buFont typeface="Wingdings" panose="05000000000000000000" pitchFamily="2" charset="2"/>
              <a:buChar char="q"/>
            </a:pPr>
            <a:endParaRPr lang="en-US" sz="2800" dirty="0" smtClean="0"/>
          </a:p>
          <a:p>
            <a:pPr marL="457200" indent="-457200">
              <a:buFont typeface="Wingdings" panose="05000000000000000000" pitchFamily="2" charset="2"/>
              <a:buChar char="q"/>
            </a:pPr>
            <a:r>
              <a:rPr lang="en-US" sz="2800" dirty="0" smtClean="0">
                <a:solidFill>
                  <a:srgbClr val="FF0000"/>
                </a:solidFill>
              </a:rPr>
              <a:t>Alternative </a:t>
            </a:r>
            <a:r>
              <a:rPr lang="en-US" sz="2800" dirty="0">
                <a:solidFill>
                  <a:srgbClr val="FF0000"/>
                </a:solidFill>
              </a:rPr>
              <a:t>approaches </a:t>
            </a:r>
            <a:r>
              <a:rPr lang="en-US" sz="2800" dirty="0"/>
              <a:t>to prevent/delay fractures may be </a:t>
            </a:r>
            <a:r>
              <a:rPr lang="en-US" sz="2800" dirty="0">
                <a:solidFill>
                  <a:srgbClr val="FF0000"/>
                </a:solidFill>
              </a:rPr>
              <a:t>radiofrequency</a:t>
            </a:r>
            <a:r>
              <a:rPr lang="en-US" sz="2800" dirty="0"/>
              <a:t> </a:t>
            </a:r>
            <a:r>
              <a:rPr lang="en-US" sz="2800" dirty="0">
                <a:solidFill>
                  <a:srgbClr val="FF0000"/>
                </a:solidFill>
              </a:rPr>
              <a:t>ablation</a:t>
            </a:r>
            <a:r>
              <a:rPr lang="en-US" sz="2800" dirty="0"/>
              <a:t>, </a:t>
            </a:r>
            <a:r>
              <a:rPr lang="en-US" sz="2800" dirty="0" smtClean="0">
                <a:solidFill>
                  <a:srgbClr val="FF0000"/>
                </a:solidFill>
              </a:rPr>
              <a:t>vertebroplasty </a:t>
            </a:r>
            <a:r>
              <a:rPr lang="en-US" sz="2800" dirty="0" smtClean="0"/>
              <a:t>, </a:t>
            </a:r>
            <a:r>
              <a:rPr lang="en-US" sz="2800" dirty="0"/>
              <a:t>or </a:t>
            </a:r>
            <a:r>
              <a:rPr lang="en-US" sz="2800" dirty="0">
                <a:solidFill>
                  <a:srgbClr val="FF0000"/>
                </a:solidFill>
              </a:rPr>
              <a:t>kyphoplasty</a:t>
            </a:r>
            <a:r>
              <a:rPr lang="en-US" sz="2800" dirty="0"/>
              <a:t>. </a:t>
            </a:r>
            <a:endParaRPr lang="en-US" sz="2800" dirty="0" smtClean="0"/>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solidFill>
                  <a:srgbClr val="FF0000"/>
                </a:solidFill>
              </a:rPr>
              <a:t>Brain </a:t>
            </a:r>
            <a:r>
              <a:rPr lang="en-US" sz="2800" dirty="0">
                <a:solidFill>
                  <a:srgbClr val="FF0000"/>
                </a:solidFill>
              </a:rPr>
              <a:t>metastases </a:t>
            </a:r>
            <a:r>
              <a:rPr lang="en-US" sz="2800" dirty="0"/>
              <a:t>may also be treated with </a:t>
            </a:r>
            <a:r>
              <a:rPr lang="en-US" sz="2800" dirty="0">
                <a:solidFill>
                  <a:srgbClr val="FF0000"/>
                </a:solidFill>
              </a:rPr>
              <a:t>EBRT</a:t>
            </a:r>
            <a:r>
              <a:rPr lang="en-US" sz="2800" dirty="0"/>
              <a:t> or </a:t>
            </a:r>
            <a:r>
              <a:rPr lang="en-US" sz="2800" dirty="0">
                <a:solidFill>
                  <a:srgbClr val="FF0000"/>
                </a:solidFill>
              </a:rPr>
              <a:t>stereotaxic radiosurgery </a:t>
            </a:r>
            <a:r>
              <a:rPr lang="en-US" sz="2800" dirty="0"/>
              <a:t>to obtain local control, prolong survival, and improve quality of life</a:t>
            </a:r>
            <a:r>
              <a:rPr lang="en-US" sz="2800" dirty="0" smtClean="0"/>
              <a:t>.</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a:t>
            </a:r>
            <a:r>
              <a:rPr lang="en-US" sz="2800" dirty="0">
                <a:solidFill>
                  <a:srgbClr val="FF0000"/>
                </a:solidFill>
              </a:rPr>
              <a:t>Surgical resection </a:t>
            </a:r>
            <a:r>
              <a:rPr lang="en-US" sz="2800" dirty="0"/>
              <a:t>for asymptomatic brain metastases is almost always </a:t>
            </a:r>
            <a:r>
              <a:rPr lang="en-US" sz="2800" dirty="0">
                <a:solidFill>
                  <a:srgbClr val="FF0000"/>
                </a:solidFill>
              </a:rPr>
              <a:t>not</a:t>
            </a:r>
            <a:r>
              <a:rPr lang="en-US" sz="2800" dirty="0"/>
              <a:t> indicated because it exposes patients with rapidly progressive systemic disease to useless </a:t>
            </a:r>
            <a:r>
              <a:rPr lang="en-US" sz="2800" dirty="0" smtClean="0"/>
              <a:t>risks.</a:t>
            </a:r>
            <a:endParaRPr lang="en-US" sz="2800" dirty="0"/>
          </a:p>
        </p:txBody>
      </p:sp>
    </p:spTree>
    <p:extLst>
      <p:ext uri="{BB962C8B-B14F-4D97-AF65-F5344CB8AC3E}">
        <p14:creationId xmlns:p14="http://schemas.microsoft.com/office/powerpoint/2010/main" val="27167461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2385" y="582067"/>
            <a:ext cx="11571317" cy="5693866"/>
          </a:xfrm>
          <a:prstGeom prst="rect">
            <a:avLst/>
          </a:prstGeom>
        </p:spPr>
        <p:txBody>
          <a:bodyPr wrap="square">
            <a:spAutoFit/>
          </a:bodyPr>
          <a:lstStyle/>
          <a:p>
            <a:pPr marL="457200" indent="-457200">
              <a:buFont typeface="Wingdings" panose="05000000000000000000" pitchFamily="2" charset="2"/>
              <a:buChar char="q"/>
            </a:pPr>
            <a:r>
              <a:rPr lang="en-US" sz="2800" dirty="0" smtClean="0"/>
              <a:t>When </a:t>
            </a:r>
            <a:r>
              <a:rPr lang="en-US" sz="2800" dirty="0" smtClean="0">
                <a:solidFill>
                  <a:srgbClr val="FF0000"/>
                </a:solidFill>
              </a:rPr>
              <a:t>metastatic lesions </a:t>
            </a:r>
            <a:r>
              <a:rPr lang="en-US" sz="2800" dirty="0" smtClean="0"/>
              <a:t>are </a:t>
            </a:r>
            <a:r>
              <a:rPr lang="en-US" sz="2800" dirty="0" smtClean="0">
                <a:solidFill>
                  <a:srgbClr val="FF0000"/>
                </a:solidFill>
              </a:rPr>
              <a:t>multiple</a:t>
            </a:r>
            <a:r>
              <a:rPr lang="en-US" sz="2800" dirty="0" smtClean="0"/>
              <a:t> and localized in </a:t>
            </a:r>
            <a:r>
              <a:rPr lang="en-US" sz="2800" dirty="0" smtClean="0">
                <a:solidFill>
                  <a:srgbClr val="FF0000"/>
                </a:solidFill>
              </a:rPr>
              <a:t>different organs</a:t>
            </a:r>
            <a:r>
              <a:rPr lang="en-US" sz="2800" dirty="0" smtClean="0"/>
              <a:t>, </a:t>
            </a:r>
            <a:r>
              <a:rPr lang="en-US" sz="2800" dirty="0" smtClean="0">
                <a:solidFill>
                  <a:srgbClr val="FF0000"/>
                </a:solidFill>
              </a:rPr>
              <a:t>systemic therapy </a:t>
            </a:r>
            <a:r>
              <a:rPr lang="en-US" sz="2800" dirty="0"/>
              <a:t>should be considered if disease progression is documented</a:t>
            </a:r>
            <a:r>
              <a:rPr lang="en-US" sz="2800" dirty="0" smtClean="0"/>
              <a:t>.</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a:t>
            </a:r>
            <a:r>
              <a:rPr lang="en-US" sz="2800" dirty="0"/>
              <a:t>Classical cytotoxic chemotherapy for advanced metastatic MTC has shown limited response rates (15%–20%) and short </a:t>
            </a:r>
            <a:r>
              <a:rPr lang="en-US" sz="2800" dirty="0" smtClean="0"/>
              <a:t>duration.</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a:t>
            </a:r>
            <a:r>
              <a:rPr lang="en-US" sz="2800" dirty="0"/>
              <a:t>Treatment with several radiolabeled molecules has been widely explored</a:t>
            </a:r>
            <a:r>
              <a:rPr lang="en-US" sz="2800" dirty="0" smtClean="0"/>
              <a:t>.</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a:t>
            </a:r>
            <a:r>
              <a:rPr lang="en-US" sz="2800" dirty="0"/>
              <a:t>A promising approach documenting complete remission or partial remission seems to come from the treatment of MTC patients with radiolabeled (</a:t>
            </a:r>
            <a:r>
              <a:rPr lang="en-US" sz="2800" dirty="0">
                <a:solidFill>
                  <a:srgbClr val="FF0000"/>
                </a:solidFill>
              </a:rPr>
              <a:t>yttrium 90 </a:t>
            </a:r>
            <a:r>
              <a:rPr lang="en-US" sz="2800" dirty="0"/>
              <a:t>or </a:t>
            </a:r>
            <a:r>
              <a:rPr lang="en-US" sz="2800" dirty="0">
                <a:solidFill>
                  <a:srgbClr val="FF0000"/>
                </a:solidFill>
              </a:rPr>
              <a:t>lutetium 177</a:t>
            </a:r>
            <a:r>
              <a:rPr lang="en-US" sz="2800" dirty="0"/>
              <a:t>) peptides targeting somatostatin receptors. </a:t>
            </a:r>
          </a:p>
        </p:txBody>
      </p:sp>
    </p:spTree>
    <p:extLst>
      <p:ext uri="{BB962C8B-B14F-4D97-AF65-F5344CB8AC3E}">
        <p14:creationId xmlns:p14="http://schemas.microsoft.com/office/powerpoint/2010/main" val="33284331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403" y="597961"/>
            <a:ext cx="11621193" cy="5262979"/>
          </a:xfrm>
          <a:prstGeom prst="rect">
            <a:avLst/>
          </a:prstGeom>
        </p:spPr>
        <p:txBody>
          <a:bodyPr wrap="square">
            <a:spAutoFit/>
          </a:bodyPr>
          <a:lstStyle/>
          <a:p>
            <a:endParaRPr lang="en-US" sz="2800" dirty="0"/>
          </a:p>
          <a:p>
            <a:pPr marL="457200" indent="-457200">
              <a:buFont typeface="Wingdings" panose="05000000000000000000" pitchFamily="2" charset="2"/>
              <a:buChar char="q"/>
            </a:pPr>
            <a:r>
              <a:rPr lang="en-US" sz="2800" dirty="0" smtClean="0"/>
              <a:t>Since </a:t>
            </a:r>
            <a:r>
              <a:rPr lang="en-US" sz="2800" dirty="0"/>
              <a:t>2005, a new interest for targeted therapy in MTC has been </a:t>
            </a:r>
            <a:r>
              <a:rPr lang="en-US" sz="2800" dirty="0" smtClean="0"/>
              <a:t>growing.</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a:t>
            </a:r>
            <a:r>
              <a:rPr lang="en-US" sz="2800" dirty="0"/>
              <a:t>The rationale for this interest was represented by the presence of RET mutation in virtually all familial cases and in a majority of advanced sporadic </a:t>
            </a:r>
            <a:r>
              <a:rPr lang="en-US" sz="2800" dirty="0" smtClean="0"/>
              <a:t>cases.</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a:t>
            </a:r>
            <a:r>
              <a:rPr lang="en-US" sz="2800" dirty="0"/>
              <a:t>In addition to RET, other important targets (ie, vascular endothelial growth factor receptor [</a:t>
            </a:r>
            <a:r>
              <a:rPr lang="en-US" sz="2800" dirty="0">
                <a:solidFill>
                  <a:srgbClr val="FF0000"/>
                </a:solidFill>
              </a:rPr>
              <a:t>VEGFR</a:t>
            </a:r>
            <a:r>
              <a:rPr lang="en-US" sz="2800" dirty="0"/>
              <a:t>], epidermal growth factor receptor [</a:t>
            </a:r>
            <a:r>
              <a:rPr lang="en-US" sz="2800" dirty="0">
                <a:solidFill>
                  <a:srgbClr val="FF0000"/>
                </a:solidFill>
              </a:rPr>
              <a:t>EGFR</a:t>
            </a:r>
            <a:r>
              <a:rPr lang="en-US" sz="2800" dirty="0"/>
              <a:t>], hepatocyte growth factor receptor [</a:t>
            </a:r>
            <a:r>
              <a:rPr lang="en-US" sz="2800" dirty="0">
                <a:solidFill>
                  <a:srgbClr val="FF0000"/>
                </a:solidFill>
              </a:rPr>
              <a:t>MET</a:t>
            </a:r>
            <a:r>
              <a:rPr lang="en-US" sz="2800" dirty="0"/>
              <a:t>], and so forth) were demonstrated to be overexpressed in this tumor and represented the molecular basis of treating this disease with tyrosine kinase inhibitors (TKIs).. </a:t>
            </a:r>
          </a:p>
        </p:txBody>
      </p:sp>
    </p:spTree>
    <p:extLst>
      <p:ext uri="{BB962C8B-B14F-4D97-AF65-F5344CB8AC3E}">
        <p14:creationId xmlns:p14="http://schemas.microsoft.com/office/powerpoint/2010/main" val="29116628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2976" y="556874"/>
            <a:ext cx="11321934" cy="5262979"/>
          </a:xfrm>
          <a:prstGeom prst="rect">
            <a:avLst/>
          </a:prstGeom>
        </p:spPr>
        <p:txBody>
          <a:bodyPr wrap="square">
            <a:spAutoFit/>
          </a:bodyPr>
          <a:lstStyle/>
          <a:p>
            <a:pPr marL="457200" indent="-457200">
              <a:buFont typeface="Wingdings" panose="05000000000000000000" pitchFamily="2" charset="2"/>
              <a:buChar char="q"/>
            </a:pPr>
            <a:r>
              <a:rPr lang="en-US" sz="2800" dirty="0"/>
              <a:t>The most important drugs and targets investigated in MTC are summarized in Table 1. </a:t>
            </a:r>
            <a:endParaRPr lang="en-US" sz="2800" dirty="0" smtClean="0"/>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One </a:t>
            </a:r>
            <a:r>
              <a:rPr lang="en-US" sz="2800" dirty="0"/>
              <a:t>of the first drugs investigated on MTC was </a:t>
            </a:r>
            <a:r>
              <a:rPr lang="en-US" sz="2800" dirty="0" smtClean="0">
                <a:solidFill>
                  <a:srgbClr val="FF0000"/>
                </a:solidFill>
              </a:rPr>
              <a:t>motesanib</a:t>
            </a:r>
            <a:r>
              <a:rPr lang="en-US" sz="2800" dirty="0" smtClean="0"/>
              <a:t>.</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a:t>
            </a:r>
            <a:r>
              <a:rPr lang="en-US" sz="2800" dirty="0"/>
              <a:t>In a phase II trial, the lack of a placebo arm and strict inclusion criteria led to the enrollment of many patients with stable disease and poor results in terms of efficacy</a:t>
            </a:r>
            <a:r>
              <a:rPr lang="en-US" sz="2800" dirty="0" smtClean="0"/>
              <a:t>.</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a:t>
            </a:r>
            <a:r>
              <a:rPr lang="en-US" sz="2800" dirty="0"/>
              <a:t>For these reasons the drug never reached the market. In the following years, other phase II clinical trials with axitinib, pazopanib, and lenvatinib have been performed. </a:t>
            </a:r>
          </a:p>
        </p:txBody>
      </p:sp>
    </p:spTree>
    <p:extLst>
      <p:ext uri="{BB962C8B-B14F-4D97-AF65-F5344CB8AC3E}">
        <p14:creationId xmlns:p14="http://schemas.microsoft.com/office/powerpoint/2010/main" val="12907260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2446" y="670105"/>
            <a:ext cx="11587107" cy="5517790"/>
          </a:xfrm>
          <a:prstGeom prst="rect">
            <a:avLst/>
          </a:prstGeom>
        </p:spPr>
      </p:pic>
    </p:spTree>
    <p:extLst>
      <p:ext uri="{BB962C8B-B14F-4D97-AF65-F5344CB8AC3E}">
        <p14:creationId xmlns:p14="http://schemas.microsoft.com/office/powerpoint/2010/main" val="2429889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3221" y="1034621"/>
            <a:ext cx="11393977" cy="3970318"/>
          </a:xfrm>
          <a:prstGeom prst="rect">
            <a:avLst/>
          </a:prstGeom>
        </p:spPr>
        <p:txBody>
          <a:bodyPr wrap="square">
            <a:spAutoFit/>
          </a:bodyPr>
          <a:lstStyle/>
          <a:p>
            <a:endParaRPr lang="en-US" sz="2800" dirty="0"/>
          </a:p>
          <a:p>
            <a:pPr marL="457200" indent="-457200">
              <a:buFont typeface="Wingdings" panose="05000000000000000000" pitchFamily="2" charset="2"/>
              <a:buChar char="q"/>
            </a:pPr>
            <a:r>
              <a:rPr lang="en-US" sz="2800" dirty="0" smtClean="0"/>
              <a:t>The </a:t>
            </a:r>
            <a:r>
              <a:rPr lang="en-US" sz="2800" dirty="0" smtClean="0">
                <a:solidFill>
                  <a:srgbClr val="FF0000"/>
                </a:solidFill>
              </a:rPr>
              <a:t>RET genetic screening </a:t>
            </a:r>
            <a:r>
              <a:rPr lang="en-US" sz="2800" dirty="0" smtClean="0"/>
              <a:t>can distinguish the familial from the sporadic form. </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The prognosis of MTC is </a:t>
            </a:r>
            <a:r>
              <a:rPr lang="en-US" sz="2800" dirty="0" smtClean="0">
                <a:solidFill>
                  <a:srgbClr val="FF0000"/>
                </a:solidFill>
              </a:rPr>
              <a:t>unfavorable</a:t>
            </a:r>
            <a:r>
              <a:rPr lang="en-US" sz="2800" dirty="0" smtClean="0"/>
              <a:t>, with a 10-year survival rate of MTC patients of approximately </a:t>
            </a:r>
            <a:r>
              <a:rPr lang="en-US" sz="2800" dirty="0" smtClean="0">
                <a:solidFill>
                  <a:srgbClr val="FF0000"/>
                </a:solidFill>
              </a:rPr>
              <a:t>50%</a:t>
            </a:r>
            <a:r>
              <a:rPr lang="en-US" sz="2800" dirty="0" smtClean="0"/>
              <a:t>.</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Both the cure and survival rates of these patients are positively affected by an early diagnosis and precocious surgical treatment.</a:t>
            </a:r>
          </a:p>
        </p:txBody>
      </p:sp>
    </p:spTree>
    <p:extLst>
      <p:ext uri="{BB962C8B-B14F-4D97-AF65-F5344CB8AC3E}">
        <p14:creationId xmlns:p14="http://schemas.microsoft.com/office/powerpoint/2010/main" val="27766679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675" y="207971"/>
            <a:ext cx="11715405" cy="6124754"/>
          </a:xfrm>
          <a:prstGeom prst="rect">
            <a:avLst/>
          </a:prstGeom>
        </p:spPr>
        <p:txBody>
          <a:bodyPr wrap="square">
            <a:spAutoFit/>
          </a:bodyPr>
          <a:lstStyle/>
          <a:p>
            <a:pPr marL="457200" indent="-457200">
              <a:buFont typeface="Wingdings" panose="05000000000000000000" pitchFamily="2" charset="2"/>
              <a:buChar char="q"/>
            </a:pPr>
            <a:r>
              <a:rPr lang="en-US" sz="2800" dirty="0"/>
              <a:t>All of them showed interesting </a:t>
            </a:r>
            <a:r>
              <a:rPr lang="en-US" sz="2800" dirty="0" smtClean="0"/>
              <a:t>results </a:t>
            </a:r>
            <a:r>
              <a:rPr lang="en-US" sz="2800" dirty="0"/>
              <a:t>but these drugs were never evaluated in a phase III study</a:t>
            </a:r>
            <a:r>
              <a:rPr lang="en-US" sz="2800" dirty="0" smtClean="0"/>
              <a:t>.</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The </a:t>
            </a:r>
            <a:r>
              <a:rPr lang="en-US" sz="2800" dirty="0"/>
              <a:t>efficacy of </a:t>
            </a:r>
            <a:r>
              <a:rPr lang="en-US" sz="2800" dirty="0">
                <a:solidFill>
                  <a:srgbClr val="FF0000"/>
                </a:solidFill>
              </a:rPr>
              <a:t>vandetanib</a:t>
            </a:r>
            <a:r>
              <a:rPr lang="en-US" sz="2800" dirty="0"/>
              <a:t> has been investigated in MTC with a prospective, randomized, double-blind phase III trial that showed good results in terms of efficacy and tolerability compared with placebo (ZETA trial</a:t>
            </a:r>
            <a:r>
              <a:rPr lang="en-US" sz="2800" dirty="0" smtClean="0"/>
              <a:t>).</a:t>
            </a:r>
            <a:endParaRPr lang="en-US" sz="2800" dirty="0"/>
          </a:p>
          <a:p>
            <a:pPr marL="457200" indent="-457200">
              <a:buFont typeface="Wingdings" panose="05000000000000000000" pitchFamily="2" charset="2"/>
              <a:buChar char="q"/>
            </a:pPr>
            <a:endParaRPr lang="en-US" sz="2800" dirty="0" smtClean="0"/>
          </a:p>
          <a:p>
            <a:pPr marL="457200" indent="-457200">
              <a:buFont typeface="Wingdings" panose="05000000000000000000" pitchFamily="2" charset="2"/>
              <a:buChar char="q"/>
            </a:pPr>
            <a:r>
              <a:rPr lang="en-US" sz="2800" dirty="0" smtClean="0"/>
              <a:t> </a:t>
            </a:r>
            <a:r>
              <a:rPr lang="en-US" sz="2800" dirty="0"/>
              <a:t>The improvement of symptoms and a significant prolongation of the progression-free survival (PFS) in patients treated with vandetanib compared with those treated with placebo have been considered </a:t>
            </a:r>
            <a:r>
              <a:rPr lang="en-US" sz="2800" dirty="0" smtClean="0"/>
              <a:t>relevant.</a:t>
            </a:r>
          </a:p>
          <a:p>
            <a:endParaRPr lang="en-US" sz="2800" dirty="0"/>
          </a:p>
          <a:p>
            <a:pPr marL="457200" indent="-457200">
              <a:buFont typeface="Wingdings" panose="05000000000000000000" pitchFamily="2" charset="2"/>
              <a:buChar char="q"/>
            </a:pPr>
            <a:r>
              <a:rPr lang="en-US" sz="2800" dirty="0" smtClean="0"/>
              <a:t> </a:t>
            </a:r>
            <a:r>
              <a:rPr lang="en-US" sz="2800" dirty="0"/>
              <a:t>For this reason, in 2011 and 2013, </a:t>
            </a:r>
            <a:r>
              <a:rPr lang="en-US" sz="2800" dirty="0">
                <a:solidFill>
                  <a:srgbClr val="FF0000"/>
                </a:solidFill>
              </a:rPr>
              <a:t>vandetanib</a:t>
            </a:r>
            <a:r>
              <a:rPr lang="en-US" sz="2800" dirty="0"/>
              <a:t> was approved for the treatment of </a:t>
            </a:r>
            <a:r>
              <a:rPr lang="en-US" sz="2800" dirty="0">
                <a:solidFill>
                  <a:srgbClr val="FF0000"/>
                </a:solidFill>
              </a:rPr>
              <a:t>symptomatic</a:t>
            </a:r>
            <a:r>
              <a:rPr lang="en-US" sz="2800" dirty="0"/>
              <a:t> and </a:t>
            </a:r>
            <a:r>
              <a:rPr lang="en-US" sz="2800" dirty="0">
                <a:solidFill>
                  <a:srgbClr val="FF0000"/>
                </a:solidFill>
              </a:rPr>
              <a:t>progressive </a:t>
            </a:r>
            <a:r>
              <a:rPr lang="en-US" sz="2800" dirty="0"/>
              <a:t>MTC by the Food and Drug Administration and the European </a:t>
            </a:r>
            <a:r>
              <a:rPr lang="en-US" sz="2800" dirty="0" smtClean="0"/>
              <a:t>Medicines </a:t>
            </a:r>
            <a:r>
              <a:rPr lang="en-US" sz="2800" dirty="0"/>
              <a:t>Agency, respectively</a:t>
            </a:r>
          </a:p>
        </p:txBody>
      </p:sp>
    </p:spTree>
    <p:extLst>
      <p:ext uri="{BB962C8B-B14F-4D97-AF65-F5344CB8AC3E}">
        <p14:creationId xmlns:p14="http://schemas.microsoft.com/office/powerpoint/2010/main" val="8021838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7797" y="731633"/>
            <a:ext cx="11075157" cy="5262979"/>
          </a:xfrm>
          <a:prstGeom prst="rect">
            <a:avLst/>
          </a:prstGeom>
        </p:spPr>
        <p:txBody>
          <a:bodyPr wrap="square">
            <a:spAutoFit/>
          </a:bodyPr>
          <a:lstStyle/>
          <a:p>
            <a:pPr marL="457200" indent="-457200">
              <a:buFont typeface="Wingdings" panose="05000000000000000000" pitchFamily="2" charset="2"/>
              <a:buChar char="q"/>
            </a:pPr>
            <a:r>
              <a:rPr lang="en-US" sz="2800" dirty="0">
                <a:solidFill>
                  <a:srgbClr val="FF0000"/>
                </a:solidFill>
              </a:rPr>
              <a:t>Cabozantinib</a:t>
            </a:r>
            <a:r>
              <a:rPr lang="en-US" sz="2800" dirty="0"/>
              <a:t> is the second Food and Drug Administration–approved and the European Medicines Agency–approved drug for the treatment of advanced and progressive MTC. </a:t>
            </a:r>
            <a:endParaRPr lang="en-US" sz="2800" dirty="0" smtClean="0"/>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The </a:t>
            </a:r>
            <a:r>
              <a:rPr lang="en-US" sz="2800" dirty="0"/>
              <a:t>approval arrived in 2012 in the United States and in 2014 in Europe after the very good results of a randomized phase III study in which 330 patients with advanced and progressive MTC were randomized either to cabozantinb (140 mg) or placebo (EXAM trial</a:t>
            </a:r>
            <a:r>
              <a:rPr lang="en-US" sz="2800" dirty="0" smtClean="0"/>
              <a:t>).</a:t>
            </a:r>
            <a:endParaRPr lang="en-US" sz="2800" dirty="0"/>
          </a:p>
          <a:p>
            <a:pPr marL="457200" indent="-457200">
              <a:buFont typeface="Wingdings" panose="05000000000000000000" pitchFamily="2" charset="2"/>
              <a:buChar char="q"/>
            </a:pPr>
            <a:endParaRPr lang="en-US" sz="2800" dirty="0" smtClean="0"/>
          </a:p>
          <a:p>
            <a:pPr marL="457200" indent="-457200">
              <a:buFont typeface="Wingdings" panose="05000000000000000000" pitchFamily="2" charset="2"/>
              <a:buChar char="q"/>
            </a:pPr>
            <a:r>
              <a:rPr lang="en-US" sz="2800" dirty="0" smtClean="0"/>
              <a:t> </a:t>
            </a:r>
            <a:r>
              <a:rPr lang="en-US" sz="2800" dirty="0"/>
              <a:t>The prolongation of the PFS of patients treated with cabozantinib with respect to those treated with placebo showed a significant difference, </a:t>
            </a:r>
            <a:r>
              <a:rPr lang="en-US" sz="2800" dirty="0" smtClean="0"/>
              <a:t>also </a:t>
            </a:r>
            <a:r>
              <a:rPr lang="en-US" sz="2800" dirty="0"/>
              <a:t>in those who were previously treated with other TKI. </a:t>
            </a:r>
          </a:p>
        </p:txBody>
      </p:sp>
    </p:spTree>
    <p:extLst>
      <p:ext uri="{BB962C8B-B14F-4D97-AF65-F5344CB8AC3E}">
        <p14:creationId xmlns:p14="http://schemas.microsoft.com/office/powerpoint/2010/main" val="20894552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3552" y="1176193"/>
            <a:ext cx="11505063" cy="3539430"/>
          </a:xfrm>
          <a:prstGeom prst="rect">
            <a:avLst/>
          </a:prstGeom>
        </p:spPr>
        <p:txBody>
          <a:bodyPr wrap="square">
            <a:spAutoFit/>
          </a:bodyPr>
          <a:lstStyle/>
          <a:p>
            <a:pPr marL="457200" indent="-457200">
              <a:buFont typeface="Wingdings" panose="05000000000000000000" pitchFamily="2" charset="2"/>
              <a:buChar char="q"/>
            </a:pPr>
            <a:r>
              <a:rPr lang="en-US" sz="2800" dirty="0"/>
              <a:t>These results clearly indicated that </a:t>
            </a:r>
            <a:r>
              <a:rPr lang="en-US" sz="2800" dirty="0">
                <a:solidFill>
                  <a:srgbClr val="FF0000"/>
                </a:solidFill>
              </a:rPr>
              <a:t>cabozantinib</a:t>
            </a:r>
            <a:r>
              <a:rPr lang="en-US" sz="2800" dirty="0"/>
              <a:t> can be successfully used either as </a:t>
            </a:r>
            <a:r>
              <a:rPr lang="en-US" sz="2800" dirty="0">
                <a:solidFill>
                  <a:srgbClr val="FF0000"/>
                </a:solidFill>
              </a:rPr>
              <a:t>first-line</a:t>
            </a:r>
            <a:r>
              <a:rPr lang="en-US" sz="2800" dirty="0"/>
              <a:t> or </a:t>
            </a:r>
            <a:r>
              <a:rPr lang="en-US" sz="2800" dirty="0">
                <a:solidFill>
                  <a:srgbClr val="FF0000"/>
                </a:solidFill>
              </a:rPr>
              <a:t>second-line </a:t>
            </a:r>
            <a:r>
              <a:rPr lang="en-US" sz="2800" dirty="0"/>
              <a:t>treatment</a:t>
            </a:r>
            <a:r>
              <a:rPr lang="en-US" sz="2800" dirty="0" smtClean="0"/>
              <a:t>.</a:t>
            </a:r>
          </a:p>
          <a:p>
            <a:endParaRPr lang="en-US" sz="2800" dirty="0"/>
          </a:p>
          <a:p>
            <a:pPr marL="457200" indent="-457200">
              <a:buFont typeface="Wingdings" panose="05000000000000000000" pitchFamily="2" charset="2"/>
              <a:buChar char="q"/>
            </a:pPr>
            <a:r>
              <a:rPr lang="en-US" sz="2800" dirty="0" smtClean="0"/>
              <a:t> </a:t>
            </a:r>
            <a:r>
              <a:rPr lang="en-US" sz="2800" dirty="0"/>
              <a:t>Despite these good results in PFS, both cabozantinib and vandetanib seem unable to prolong overall survival (OS) in MTC patients even if in the subgroup of M918T RET– mutated patients those treated with cabozantinib were demonstrated to have a higher OS than those treated with placebo (44.3 months vs 18.9 months</a:t>
            </a:r>
            <a:r>
              <a:rPr lang="en-US" sz="2800" dirty="0" smtClean="0"/>
              <a:t>).</a:t>
            </a:r>
            <a:endParaRPr lang="en-US" sz="2800" dirty="0"/>
          </a:p>
        </p:txBody>
      </p:sp>
    </p:spTree>
    <p:extLst>
      <p:ext uri="{BB962C8B-B14F-4D97-AF65-F5344CB8AC3E}">
        <p14:creationId xmlns:p14="http://schemas.microsoft.com/office/powerpoint/2010/main" val="729758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327" y="52302"/>
            <a:ext cx="11395365" cy="6555641"/>
          </a:xfrm>
          <a:prstGeom prst="rect">
            <a:avLst/>
          </a:prstGeom>
        </p:spPr>
        <p:txBody>
          <a:bodyPr wrap="square">
            <a:spAutoFit/>
          </a:bodyPr>
          <a:lstStyle/>
          <a:p>
            <a:pPr marL="457200" indent="-457200">
              <a:buFont typeface="Wingdings" panose="05000000000000000000" pitchFamily="2" charset="2"/>
              <a:buChar char="q"/>
            </a:pPr>
            <a:endParaRPr lang="en-US" sz="2800" dirty="0" smtClean="0"/>
          </a:p>
          <a:p>
            <a:pPr marL="457200" indent="-457200">
              <a:buFont typeface="Wingdings" panose="05000000000000000000" pitchFamily="2" charset="2"/>
              <a:buChar char="q"/>
            </a:pPr>
            <a:r>
              <a:rPr lang="en-US" sz="2800" dirty="0" smtClean="0"/>
              <a:t>Despite </a:t>
            </a:r>
            <a:r>
              <a:rPr lang="en-US" sz="2800" dirty="0"/>
              <a:t>that they are </a:t>
            </a:r>
            <a:r>
              <a:rPr lang="en-US" sz="2800" dirty="0" smtClean="0"/>
              <a:t>not </a:t>
            </a:r>
            <a:r>
              <a:rPr lang="en-US" sz="2800" dirty="0"/>
              <a:t>cytotoxic, however, a significant objective response of the target lesions have been observed after few weeks/months of treatment (Fig. 5). </a:t>
            </a:r>
            <a:endParaRPr lang="en-US" sz="2800" dirty="0" smtClean="0"/>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Both drugs have several AEs that represent the major limit of these therapies (Table2</a:t>
            </a:r>
            <a:r>
              <a:rPr lang="en-US" sz="2800" dirty="0"/>
              <a:t>). </a:t>
            </a:r>
            <a:endParaRPr lang="en-US" sz="2800" dirty="0" smtClean="0"/>
          </a:p>
          <a:p>
            <a:endParaRPr lang="en-US" sz="2800" dirty="0"/>
          </a:p>
          <a:p>
            <a:pPr marL="457200" indent="-457200">
              <a:buFont typeface="Wingdings" panose="05000000000000000000" pitchFamily="2" charset="2"/>
              <a:buChar char="q"/>
            </a:pPr>
            <a:r>
              <a:rPr lang="en-US" sz="2800" dirty="0" smtClean="0"/>
              <a:t>One </a:t>
            </a:r>
            <a:r>
              <a:rPr lang="en-US" sz="2800" dirty="0"/>
              <a:t>of the reasons for which TKI systemic therapy is delayed until disease </a:t>
            </a:r>
            <a:r>
              <a:rPr lang="en-US" sz="2800" dirty="0" smtClean="0"/>
              <a:t>progression according to Response Evaluation CriteriaIn Solid Tumors is that AEs can severely affect </a:t>
            </a:r>
            <a:r>
              <a:rPr lang="en-US" sz="2800" dirty="0"/>
              <a:t>the quality of life of these patients</a:t>
            </a:r>
            <a:r>
              <a:rPr lang="en-US" sz="2800" dirty="0" smtClean="0"/>
              <a:t>.</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a:t>
            </a:r>
            <a:r>
              <a:rPr lang="en-US" sz="2800" dirty="0"/>
              <a:t>Several AEs can be managed by introducing other </a:t>
            </a:r>
            <a:r>
              <a:rPr lang="en-US" sz="2800" dirty="0" smtClean="0"/>
              <a:t>drugs, such as for hypertension or diarrhea, but others, such as QT prolongation , fatigue</a:t>
            </a:r>
            <a:r>
              <a:rPr lang="en-US" sz="2800" dirty="0"/>
              <a:t>, </a:t>
            </a:r>
            <a:r>
              <a:rPr lang="en-US" sz="2800" dirty="0" smtClean="0"/>
              <a:t>or weight loss,require daily dose reduction. </a:t>
            </a:r>
            <a:endParaRPr lang="en-US" sz="2800" dirty="0"/>
          </a:p>
        </p:txBody>
      </p:sp>
    </p:spTree>
    <p:extLst>
      <p:ext uri="{BB962C8B-B14F-4D97-AF65-F5344CB8AC3E}">
        <p14:creationId xmlns:p14="http://schemas.microsoft.com/office/powerpoint/2010/main" val="4294928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6474" y="548641"/>
            <a:ext cx="11305308" cy="5757948"/>
          </a:xfrm>
          <a:prstGeom prst="rect">
            <a:avLst/>
          </a:prstGeom>
        </p:spPr>
      </p:pic>
    </p:spTree>
    <p:extLst>
      <p:ext uri="{BB962C8B-B14F-4D97-AF65-F5344CB8AC3E}">
        <p14:creationId xmlns:p14="http://schemas.microsoft.com/office/powerpoint/2010/main" val="31136119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6350" y="139824"/>
            <a:ext cx="10124902" cy="6782785"/>
          </a:xfrm>
          <a:prstGeom prst="rect">
            <a:avLst/>
          </a:prstGeom>
        </p:spPr>
      </p:pic>
    </p:spTree>
    <p:extLst>
      <p:ext uri="{BB962C8B-B14F-4D97-AF65-F5344CB8AC3E}">
        <p14:creationId xmlns:p14="http://schemas.microsoft.com/office/powerpoint/2010/main" val="34708463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1666" y="439467"/>
            <a:ext cx="11191163" cy="5693866"/>
          </a:xfrm>
          <a:prstGeom prst="rect">
            <a:avLst/>
          </a:prstGeom>
        </p:spPr>
        <p:txBody>
          <a:bodyPr wrap="square">
            <a:spAutoFit/>
          </a:bodyPr>
          <a:lstStyle/>
          <a:p>
            <a:pPr marL="457200" indent="-457200">
              <a:buFont typeface="Wingdings" panose="05000000000000000000" pitchFamily="2" charset="2"/>
              <a:buChar char="q"/>
            </a:pPr>
            <a:r>
              <a:rPr lang="en-US" sz="2800" dirty="0" smtClean="0"/>
              <a:t>For this reason,when a systemic therapy is needed,the choice between these drugs should be made by carefully </a:t>
            </a:r>
            <a:r>
              <a:rPr lang="en-US" sz="2800" dirty="0"/>
              <a:t>considering patient comorbidities, potential toxicities, need of a more or less rapid response, and history of previous treatments. </a:t>
            </a:r>
            <a:endParaRPr lang="en-US" sz="2800" dirty="0" smtClean="0"/>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In </a:t>
            </a:r>
            <a:r>
              <a:rPr lang="en-US" sz="2800" dirty="0"/>
              <a:t>this regard, it is relevant to say that several reports demonstrated that </a:t>
            </a:r>
            <a:r>
              <a:rPr lang="en-US" sz="2800" dirty="0">
                <a:solidFill>
                  <a:srgbClr val="FF0000"/>
                </a:solidFill>
              </a:rPr>
              <a:t>vandetanib</a:t>
            </a:r>
            <a:r>
              <a:rPr lang="en-US" sz="2800" dirty="0"/>
              <a:t> can </a:t>
            </a:r>
            <a:r>
              <a:rPr lang="en-US" sz="2800" dirty="0">
                <a:solidFill>
                  <a:srgbClr val="FF0000"/>
                </a:solidFill>
              </a:rPr>
              <a:t>reverse</a:t>
            </a:r>
            <a:r>
              <a:rPr lang="en-US" sz="2800" dirty="0"/>
              <a:t> or </a:t>
            </a:r>
            <a:r>
              <a:rPr lang="en-US" sz="2800" dirty="0">
                <a:solidFill>
                  <a:srgbClr val="FF0000"/>
                </a:solidFill>
              </a:rPr>
              <a:t>control ectopic Cushing syndrome </a:t>
            </a:r>
            <a:r>
              <a:rPr lang="en-US" sz="2800" dirty="0"/>
              <a:t>that </a:t>
            </a:r>
            <a:r>
              <a:rPr lang="en-US" sz="2800" dirty="0" smtClean="0"/>
              <a:t>can be </a:t>
            </a:r>
            <a:r>
              <a:rPr lang="en-US" sz="2800" dirty="0"/>
              <a:t>present in advanced </a:t>
            </a:r>
            <a:r>
              <a:rPr lang="en-US" sz="2800" dirty="0" smtClean="0"/>
              <a:t>MTC and associated </a:t>
            </a:r>
            <a:r>
              <a:rPr lang="en-US" sz="2800" dirty="0"/>
              <a:t>with a poor prognosis</a:t>
            </a:r>
            <a:r>
              <a:rPr lang="en-US" sz="2800" dirty="0" smtClean="0"/>
              <a:t>.</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a:t>
            </a:r>
            <a:r>
              <a:rPr lang="en-US" sz="2800" dirty="0"/>
              <a:t>All this evidence and these considerations indicate that the management of these patients should be done by an experienced team, including at least endocrinologists, oncologists, cardiologists, dermatologists, and radiologists. </a:t>
            </a:r>
          </a:p>
        </p:txBody>
      </p:sp>
    </p:spTree>
    <p:extLst>
      <p:ext uri="{BB962C8B-B14F-4D97-AF65-F5344CB8AC3E}">
        <p14:creationId xmlns:p14="http://schemas.microsoft.com/office/powerpoint/2010/main" val="28814564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2975" y="1327049"/>
            <a:ext cx="11360727" cy="2677656"/>
          </a:xfrm>
          <a:prstGeom prst="rect">
            <a:avLst/>
          </a:prstGeom>
        </p:spPr>
        <p:txBody>
          <a:bodyPr wrap="square">
            <a:spAutoFit/>
          </a:bodyPr>
          <a:lstStyle/>
          <a:p>
            <a:pPr marL="457200" indent="-457200">
              <a:buFont typeface="Wingdings" panose="05000000000000000000" pitchFamily="2" charset="2"/>
              <a:buChar char="q"/>
            </a:pPr>
            <a:r>
              <a:rPr lang="en-US" sz="2800" dirty="0"/>
              <a:t>Most of these AEs are due the </a:t>
            </a:r>
            <a:r>
              <a:rPr lang="en-US" sz="2800" dirty="0" smtClean="0"/>
              <a:t>multi target </a:t>
            </a:r>
            <a:r>
              <a:rPr lang="en-US" sz="2800" dirty="0"/>
              <a:t>activity of these drugs and mainly to the </a:t>
            </a:r>
            <a:r>
              <a:rPr lang="en-US" sz="2800" dirty="0" smtClean="0"/>
              <a:t>anti-VEGFR(vascular </a:t>
            </a:r>
            <a:r>
              <a:rPr lang="en-US" sz="2800" dirty="0"/>
              <a:t>endothelial growth factor </a:t>
            </a:r>
            <a:r>
              <a:rPr lang="en-US" sz="2800" dirty="0" smtClean="0"/>
              <a:t>receptor)</a:t>
            </a:r>
          </a:p>
          <a:p>
            <a:r>
              <a:rPr lang="en-US" sz="2800" dirty="0" smtClean="0"/>
              <a:t>      activity</a:t>
            </a:r>
            <a:r>
              <a:rPr lang="en-US" sz="2800" dirty="0"/>
              <a:t>. </a:t>
            </a:r>
            <a:endParaRPr lang="en-US" sz="2800" dirty="0" smtClean="0"/>
          </a:p>
          <a:p>
            <a:endParaRPr lang="en-US" sz="2800" dirty="0"/>
          </a:p>
          <a:p>
            <a:pPr marL="457200" indent="-457200">
              <a:buFont typeface="Wingdings" panose="05000000000000000000" pitchFamily="2" charset="2"/>
              <a:buChar char="q"/>
            </a:pPr>
            <a:r>
              <a:rPr lang="en-US" sz="2800" dirty="0" smtClean="0"/>
              <a:t>For </a:t>
            </a:r>
            <a:r>
              <a:rPr lang="en-US" sz="2800" dirty="0"/>
              <a:t>this reason, other new promising drugs (ie, LOXO-292 and BLU-667), directed against RET, are under investigation in phase I/II </a:t>
            </a:r>
            <a:r>
              <a:rPr lang="en-US" sz="2800" dirty="0" smtClean="0"/>
              <a:t>studies.</a:t>
            </a:r>
            <a:endParaRPr lang="en-US" sz="2800" dirty="0"/>
          </a:p>
        </p:txBody>
      </p:sp>
    </p:spTree>
    <p:extLst>
      <p:ext uri="{BB962C8B-B14F-4D97-AF65-F5344CB8AC3E}">
        <p14:creationId xmlns:p14="http://schemas.microsoft.com/office/powerpoint/2010/main" val="7322359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093" y="474161"/>
            <a:ext cx="11388438" cy="6617196"/>
          </a:xfrm>
          <a:prstGeom prst="rect">
            <a:avLst/>
          </a:prstGeom>
        </p:spPr>
        <p:txBody>
          <a:bodyPr wrap="square">
            <a:spAutoFit/>
          </a:bodyPr>
          <a:lstStyle/>
          <a:p>
            <a:r>
              <a:rPr lang="en-US" sz="3200" dirty="0">
                <a:solidFill>
                  <a:srgbClr val="FF0000"/>
                </a:solidFill>
              </a:rPr>
              <a:t>SUMMARY</a:t>
            </a:r>
          </a:p>
          <a:p>
            <a:endParaRPr lang="en-US" sz="2800" dirty="0" smtClean="0"/>
          </a:p>
          <a:p>
            <a:pPr marL="457200" indent="-457200">
              <a:buFont typeface="Wingdings" panose="05000000000000000000" pitchFamily="2" charset="2"/>
              <a:buChar char="q"/>
            </a:pPr>
            <a:r>
              <a:rPr lang="en-US" sz="2800" dirty="0" smtClean="0"/>
              <a:t>MTC </a:t>
            </a:r>
            <a:r>
              <a:rPr lang="en-US" sz="2800" dirty="0"/>
              <a:t>is a rare thyroid tumor but with a high prevalence of advanced cases at diagnosis. </a:t>
            </a:r>
            <a:endParaRPr lang="en-US" sz="2800" dirty="0" smtClean="0"/>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Its </a:t>
            </a:r>
            <a:r>
              <a:rPr lang="en-US" sz="2800" dirty="0"/>
              <a:t>definitive cure can be obtained only if, at the time of diagnosis, the tumor is still intrathyroid. </a:t>
            </a:r>
            <a:endParaRPr lang="en-US" sz="2800" dirty="0" smtClean="0"/>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MTC </a:t>
            </a:r>
            <a:r>
              <a:rPr lang="en-US" sz="2800" dirty="0"/>
              <a:t>can be sporadic or familial in 75% and 25% of cases, respectively. </a:t>
            </a:r>
            <a:endParaRPr lang="en-US" sz="2800" dirty="0" smtClean="0"/>
          </a:p>
          <a:p>
            <a:pPr marL="457200" indent="-457200">
              <a:buFont typeface="Wingdings" panose="05000000000000000000" pitchFamily="2" charset="2"/>
              <a:buChar char="q"/>
            </a:pPr>
            <a:endParaRPr lang="en-US" sz="2800" dirty="0" smtClean="0"/>
          </a:p>
          <a:p>
            <a:pPr marL="457200" indent="-457200">
              <a:buFont typeface="Wingdings" panose="05000000000000000000" pitchFamily="2" charset="2"/>
              <a:buChar char="q"/>
            </a:pPr>
            <a:r>
              <a:rPr lang="en-US" sz="2800" dirty="0" smtClean="0"/>
              <a:t>The </a:t>
            </a:r>
            <a:r>
              <a:rPr lang="en-US" sz="2800" dirty="0"/>
              <a:t>genetic screening of RET oncogene can distinguish the two forms</a:t>
            </a:r>
            <a:r>
              <a:rPr lang="en-US" sz="2800" dirty="0" smtClean="0"/>
              <a:t>.</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a:t>
            </a:r>
            <a:r>
              <a:rPr lang="en-US" sz="2800" dirty="0"/>
              <a:t>Once an index case of a family is recognized, all first-degree relatives should undergo the RET genetic screening. </a:t>
            </a:r>
            <a:endParaRPr lang="en-US" sz="2800" dirty="0" smtClean="0"/>
          </a:p>
          <a:p>
            <a:pPr marL="457200" indent="-457200">
              <a:buFont typeface="Wingdings" panose="05000000000000000000" pitchFamily="2" charset="2"/>
              <a:buChar char="q"/>
            </a:pPr>
            <a:endParaRPr lang="en-US" sz="2800" dirty="0"/>
          </a:p>
        </p:txBody>
      </p:sp>
    </p:spTree>
    <p:extLst>
      <p:ext uri="{BB962C8B-B14F-4D97-AF65-F5344CB8AC3E}">
        <p14:creationId xmlns:p14="http://schemas.microsoft.com/office/powerpoint/2010/main" val="30347882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2386" y="446084"/>
            <a:ext cx="11504814" cy="6555641"/>
          </a:xfrm>
          <a:prstGeom prst="rect">
            <a:avLst/>
          </a:prstGeom>
        </p:spPr>
        <p:txBody>
          <a:bodyPr wrap="square">
            <a:spAutoFit/>
          </a:bodyPr>
          <a:lstStyle/>
          <a:p>
            <a:pPr marL="457200" indent="-457200">
              <a:buFont typeface="Wingdings" panose="05000000000000000000" pitchFamily="2" charset="2"/>
              <a:buChar char="q"/>
            </a:pPr>
            <a:r>
              <a:rPr lang="en-US" sz="2800" dirty="0"/>
              <a:t>The early identification of gene carriers allows their early thyroidectomy and their definitive cure. </a:t>
            </a:r>
            <a:endParaRPr lang="en-US" sz="2800" dirty="0" smtClean="0"/>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Calcitonin </a:t>
            </a:r>
            <a:r>
              <a:rPr lang="en-US" sz="2800" dirty="0"/>
              <a:t>is the specific serum marker of MTC and its DT is one of the most important prognostic factors both for survival and progression of the disease. </a:t>
            </a:r>
            <a:endParaRPr lang="en-US" sz="2800" dirty="0" smtClean="0"/>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The </a:t>
            </a:r>
            <a:r>
              <a:rPr lang="en-US" sz="2800" dirty="0"/>
              <a:t>CEA, although not specific, is also important in the follow-up of MTC patients, related to the tumoral burden</a:t>
            </a:r>
            <a:r>
              <a:rPr lang="en-US" sz="2800" dirty="0" smtClean="0"/>
              <a:t>.</a:t>
            </a:r>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 </a:t>
            </a:r>
            <a:r>
              <a:rPr lang="en-US" sz="2800" dirty="0"/>
              <a:t>Moreover, its DT must be taken into consideration in the follow-up of MTC patients. </a:t>
            </a:r>
            <a:endParaRPr lang="en-US" sz="2800" dirty="0" smtClean="0"/>
          </a:p>
          <a:p>
            <a:pPr marL="457200" indent="-457200">
              <a:buFont typeface="Wingdings" panose="05000000000000000000" pitchFamily="2" charset="2"/>
              <a:buChar char="q"/>
            </a:pPr>
            <a:endParaRPr lang="en-US" sz="2800" dirty="0" smtClean="0"/>
          </a:p>
          <a:p>
            <a:pPr marL="457200" indent="-457200">
              <a:buFont typeface="Wingdings" panose="05000000000000000000" pitchFamily="2" charset="2"/>
              <a:buChar char="q"/>
            </a:pPr>
            <a:r>
              <a:rPr lang="en-US" sz="2800" dirty="0" smtClean="0"/>
              <a:t>Approximately </a:t>
            </a:r>
            <a:r>
              <a:rPr lang="en-US" sz="2800" dirty="0"/>
              <a:t>30% of MTC patients arrive </a:t>
            </a:r>
            <a:r>
              <a:rPr lang="en-US" sz="2800" dirty="0" smtClean="0"/>
              <a:t>at first </a:t>
            </a:r>
            <a:r>
              <a:rPr lang="en-US" sz="2800" dirty="0"/>
              <a:t>observation when already </a:t>
            </a:r>
            <a:r>
              <a:rPr lang="en-US" sz="2800" dirty="0" smtClean="0"/>
              <a:t>metastatic.</a:t>
            </a:r>
            <a:endParaRPr lang="en-US" sz="2800" dirty="0"/>
          </a:p>
        </p:txBody>
      </p:sp>
    </p:spTree>
    <p:extLst>
      <p:ext uri="{BB962C8B-B14F-4D97-AF65-F5344CB8AC3E}">
        <p14:creationId xmlns:p14="http://schemas.microsoft.com/office/powerpoint/2010/main" val="4252894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632" y="240804"/>
            <a:ext cx="11676612" cy="6186309"/>
          </a:xfrm>
          <a:prstGeom prst="rect">
            <a:avLst/>
          </a:prstGeom>
        </p:spPr>
        <p:txBody>
          <a:bodyPr wrap="square">
            <a:spAutoFit/>
          </a:bodyPr>
          <a:lstStyle/>
          <a:p>
            <a:pPr lvl="0"/>
            <a:r>
              <a:rPr lang="en-US" sz="3200" b="1" dirty="0">
                <a:solidFill>
                  <a:srgbClr val="FF0000"/>
                </a:solidFill>
              </a:rPr>
              <a:t>CLINICAL PRESENTATION</a:t>
            </a:r>
          </a:p>
          <a:p>
            <a:pPr lvl="0"/>
            <a:endParaRPr lang="en-US" sz="2800" dirty="0" smtClean="0">
              <a:solidFill>
                <a:prstClr val="black"/>
              </a:solidFill>
            </a:endParaRPr>
          </a:p>
          <a:p>
            <a:pPr marL="457200" lvl="0" indent="-457200">
              <a:buFont typeface="Wingdings" panose="05000000000000000000" pitchFamily="2" charset="2"/>
              <a:buChar char="q"/>
            </a:pPr>
            <a:r>
              <a:rPr lang="en-US" sz="2800" dirty="0" smtClean="0">
                <a:solidFill>
                  <a:prstClr val="black"/>
                </a:solidFill>
              </a:rPr>
              <a:t>Most </a:t>
            </a:r>
            <a:r>
              <a:rPr lang="en-US" sz="2800" dirty="0">
                <a:solidFill>
                  <a:prstClr val="black"/>
                </a:solidFill>
              </a:rPr>
              <a:t>commonly, MTC is diagnosed in a subject with a </a:t>
            </a:r>
            <a:r>
              <a:rPr lang="en-US" sz="2800" dirty="0">
                <a:solidFill>
                  <a:srgbClr val="FF0000"/>
                </a:solidFill>
              </a:rPr>
              <a:t>thyroid nodule</a:t>
            </a:r>
            <a:r>
              <a:rPr lang="en-US" sz="2800" dirty="0">
                <a:solidFill>
                  <a:prstClr val="black"/>
                </a:solidFill>
              </a:rPr>
              <a:t>, either </a:t>
            </a:r>
            <a:r>
              <a:rPr lang="en-US" sz="2800" dirty="0">
                <a:solidFill>
                  <a:srgbClr val="FF0000"/>
                </a:solidFill>
              </a:rPr>
              <a:t>single</a:t>
            </a:r>
            <a:r>
              <a:rPr lang="en-US" sz="2800" dirty="0">
                <a:solidFill>
                  <a:prstClr val="black"/>
                </a:solidFill>
              </a:rPr>
              <a:t> or in the context of a </a:t>
            </a:r>
            <a:r>
              <a:rPr lang="en-US" sz="2800" dirty="0">
                <a:solidFill>
                  <a:srgbClr val="FF0000"/>
                </a:solidFill>
              </a:rPr>
              <a:t>multinodular goiter</a:t>
            </a:r>
            <a:r>
              <a:rPr lang="en-US" sz="2800" dirty="0">
                <a:solidFill>
                  <a:prstClr val="black"/>
                </a:solidFill>
              </a:rPr>
              <a:t>, </a:t>
            </a:r>
            <a:r>
              <a:rPr lang="en-US" sz="2800" dirty="0">
                <a:solidFill>
                  <a:srgbClr val="FF0000"/>
                </a:solidFill>
              </a:rPr>
              <a:t>without </a:t>
            </a:r>
            <a:r>
              <a:rPr lang="en-US" sz="2800" dirty="0">
                <a:solidFill>
                  <a:schemeClr val="tx1">
                    <a:lumMod val="95000"/>
                    <a:lumOff val="5000"/>
                  </a:schemeClr>
                </a:solidFill>
              </a:rPr>
              <a:t>any other specific symptom. </a:t>
            </a:r>
            <a:endParaRPr lang="en-US" sz="2800" dirty="0" smtClean="0">
              <a:solidFill>
                <a:schemeClr val="tx1">
                  <a:lumMod val="95000"/>
                  <a:lumOff val="5000"/>
                </a:schemeClr>
              </a:solidFill>
            </a:endParaRPr>
          </a:p>
          <a:p>
            <a:pPr lvl="0"/>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In </a:t>
            </a:r>
            <a:r>
              <a:rPr lang="en-US" sz="2800" dirty="0">
                <a:solidFill>
                  <a:prstClr val="black"/>
                </a:solidFill>
              </a:rPr>
              <a:t>a few cases, however, </a:t>
            </a:r>
            <a:r>
              <a:rPr lang="en-US" sz="2800" dirty="0">
                <a:solidFill>
                  <a:srgbClr val="FF0000"/>
                </a:solidFill>
              </a:rPr>
              <a:t>untreatable diarrhea </a:t>
            </a:r>
            <a:r>
              <a:rPr lang="en-US" sz="2800" dirty="0">
                <a:solidFill>
                  <a:prstClr val="black"/>
                </a:solidFill>
              </a:rPr>
              <a:t>and/or </a:t>
            </a:r>
            <a:r>
              <a:rPr lang="en-US" sz="2800" dirty="0">
                <a:solidFill>
                  <a:srgbClr val="FF0000"/>
                </a:solidFill>
              </a:rPr>
              <a:t>flushing</a:t>
            </a:r>
            <a:r>
              <a:rPr lang="en-US" sz="2800" dirty="0">
                <a:solidFill>
                  <a:prstClr val="black"/>
                </a:solidFill>
              </a:rPr>
              <a:t> (Fig. 1) is present and associated with </a:t>
            </a:r>
            <a:r>
              <a:rPr lang="en-US" sz="2800" dirty="0">
                <a:solidFill>
                  <a:srgbClr val="FF0000"/>
                </a:solidFill>
              </a:rPr>
              <a:t>advanced metastatic disease</a:t>
            </a:r>
            <a:r>
              <a:rPr lang="en-US" sz="2800" dirty="0">
                <a:solidFill>
                  <a:prstClr val="black"/>
                </a:solidFill>
              </a:rPr>
              <a:t>. </a:t>
            </a:r>
            <a:endParaRPr lang="en-US" sz="2800" dirty="0" smtClean="0">
              <a:solidFill>
                <a:prstClr val="black"/>
              </a:solidFill>
            </a:endParaRPr>
          </a:p>
          <a:p>
            <a:pPr marL="457200" lvl="0" indent="-457200">
              <a:buFont typeface="Wingdings" panose="05000000000000000000" pitchFamily="2" charset="2"/>
              <a:buChar char="q"/>
            </a:pPr>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Familial </a:t>
            </a:r>
            <a:r>
              <a:rPr lang="en-US" sz="2800" dirty="0">
                <a:solidFill>
                  <a:prstClr val="black"/>
                </a:solidFill>
              </a:rPr>
              <a:t>history must be carefully investigated because it can be positive for the presence of other cases of MTC, thus suggesting a familial/hereditary case. </a:t>
            </a:r>
            <a:endParaRPr lang="en-US" sz="2800" dirty="0" smtClean="0">
              <a:solidFill>
                <a:prstClr val="black"/>
              </a:solidFill>
            </a:endParaRPr>
          </a:p>
          <a:p>
            <a:pPr lvl="0"/>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The </a:t>
            </a:r>
            <a:r>
              <a:rPr lang="en-US" sz="2800" dirty="0">
                <a:solidFill>
                  <a:prstClr val="black"/>
                </a:solidFill>
              </a:rPr>
              <a:t>same hypothesis should be done if a patient has also a </a:t>
            </a:r>
            <a:r>
              <a:rPr lang="en-US" sz="2800" dirty="0">
                <a:solidFill>
                  <a:srgbClr val="FF0000"/>
                </a:solidFill>
              </a:rPr>
              <a:t>PHEO</a:t>
            </a:r>
            <a:r>
              <a:rPr lang="en-US" sz="2800" dirty="0">
                <a:solidFill>
                  <a:prstClr val="black"/>
                </a:solidFill>
              </a:rPr>
              <a:t> or a </a:t>
            </a:r>
            <a:r>
              <a:rPr lang="en-US" sz="2800" dirty="0">
                <a:solidFill>
                  <a:srgbClr val="FF0000"/>
                </a:solidFill>
              </a:rPr>
              <a:t>HPTH</a:t>
            </a:r>
            <a:r>
              <a:rPr lang="en-US" sz="2800" dirty="0">
                <a:solidFill>
                  <a:prstClr val="black"/>
                </a:solidFill>
              </a:rPr>
              <a:t>. </a:t>
            </a:r>
          </a:p>
        </p:txBody>
      </p:sp>
    </p:spTree>
    <p:extLst>
      <p:ext uri="{BB962C8B-B14F-4D97-AF65-F5344CB8AC3E}">
        <p14:creationId xmlns:p14="http://schemas.microsoft.com/office/powerpoint/2010/main" val="27064530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2263" y="1055639"/>
            <a:ext cx="11438312" cy="3108543"/>
          </a:xfrm>
          <a:prstGeom prst="rect">
            <a:avLst/>
          </a:prstGeom>
        </p:spPr>
        <p:txBody>
          <a:bodyPr wrap="square">
            <a:spAutoFit/>
          </a:bodyPr>
          <a:lstStyle/>
          <a:p>
            <a:pPr marL="457200" indent="-457200">
              <a:buFont typeface="Wingdings" panose="05000000000000000000" pitchFamily="2" charset="2"/>
              <a:buChar char="q"/>
            </a:pPr>
            <a:r>
              <a:rPr lang="en-US" sz="2800" dirty="0" smtClean="0"/>
              <a:t>After </a:t>
            </a:r>
            <a:r>
              <a:rPr lang="en-US" sz="2800" dirty="0"/>
              <a:t>considering the possibility of using local treatments, especially if the growing lesion is unique and appropriately located, a systemic therapy should be considered with one of the two new approved targeted drugs, vandetanib or cabozantinib. </a:t>
            </a:r>
            <a:endParaRPr lang="en-US" sz="2800" dirty="0" smtClean="0"/>
          </a:p>
          <a:p>
            <a:pPr marL="457200" indent="-457200">
              <a:buFont typeface="Wingdings" panose="05000000000000000000" pitchFamily="2" charset="2"/>
              <a:buChar char="q"/>
            </a:pPr>
            <a:endParaRPr lang="en-US" sz="2800" dirty="0"/>
          </a:p>
          <a:p>
            <a:pPr marL="457200" indent="-457200">
              <a:buFont typeface="Wingdings" panose="05000000000000000000" pitchFamily="2" charset="2"/>
              <a:buChar char="q"/>
            </a:pPr>
            <a:r>
              <a:rPr lang="en-US" sz="2800" dirty="0" smtClean="0"/>
              <a:t>An </a:t>
            </a:r>
            <a:r>
              <a:rPr lang="en-US" sz="2800" dirty="0"/>
              <a:t>accurate evaluation of the case must be performed by a multidisciplinary team to choose the drug and to follow-up the patient.</a:t>
            </a:r>
          </a:p>
        </p:txBody>
      </p:sp>
    </p:spTree>
    <p:extLst>
      <p:ext uri="{BB962C8B-B14F-4D97-AF65-F5344CB8AC3E}">
        <p14:creationId xmlns:p14="http://schemas.microsoft.com/office/powerpoint/2010/main" val="27356945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 y="1454419"/>
            <a:ext cx="11349644" cy="2062103"/>
          </a:xfrm>
          <a:prstGeom prst="rect">
            <a:avLst/>
          </a:prstGeom>
        </p:spPr>
        <p:txBody>
          <a:bodyPr wrap="square">
            <a:spAutoFit/>
          </a:bodyPr>
          <a:lstStyle/>
          <a:p>
            <a:r>
              <a:rPr lang="en-US" sz="3200" dirty="0">
                <a:solidFill>
                  <a:srgbClr val="FF0000"/>
                </a:solidFill>
              </a:rPr>
              <a:t>ACKNOWLEDGMENTS</a:t>
            </a:r>
          </a:p>
          <a:p>
            <a:endParaRPr lang="en-US" sz="3200" dirty="0" smtClean="0"/>
          </a:p>
          <a:p>
            <a:pPr marL="457200" indent="-457200">
              <a:buFont typeface="Wingdings" panose="05000000000000000000" pitchFamily="2" charset="2"/>
              <a:buChar char="q"/>
            </a:pPr>
            <a:r>
              <a:rPr lang="en-US" sz="3200" dirty="0" smtClean="0"/>
              <a:t>This </a:t>
            </a:r>
            <a:r>
              <a:rPr lang="en-US" sz="3200" dirty="0"/>
              <a:t>manuscript was supported by the Associazione Italiana per la Ricerca sul Cancro (AIRC), Investigator Grant 21790</a:t>
            </a:r>
            <a:r>
              <a:rPr lang="en-US" dirty="0"/>
              <a:t>.</a:t>
            </a:r>
          </a:p>
        </p:txBody>
      </p:sp>
    </p:spTree>
    <p:extLst>
      <p:ext uri="{BB962C8B-B14F-4D97-AF65-F5344CB8AC3E}">
        <p14:creationId xmlns:p14="http://schemas.microsoft.com/office/powerpoint/2010/main" val="28258362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t>با تشکر</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4579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3098" y="127462"/>
            <a:ext cx="11543607" cy="6179939"/>
          </a:xfrm>
          <a:prstGeom prst="rect">
            <a:avLst/>
          </a:prstGeom>
        </p:spPr>
      </p:pic>
    </p:spTree>
    <p:extLst>
      <p:ext uri="{BB962C8B-B14F-4D97-AF65-F5344CB8AC3E}">
        <p14:creationId xmlns:p14="http://schemas.microsoft.com/office/powerpoint/2010/main" val="26822749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967" y="451717"/>
            <a:ext cx="11460480" cy="6124754"/>
          </a:xfrm>
          <a:prstGeom prst="rect">
            <a:avLst/>
          </a:prstGeom>
        </p:spPr>
        <p:txBody>
          <a:bodyPr wrap="square">
            <a:spAutoFit/>
          </a:bodyPr>
          <a:lstStyle/>
          <a:p>
            <a:pPr marL="457200" lvl="0" indent="-457200">
              <a:buFont typeface="Wingdings" panose="05000000000000000000" pitchFamily="2" charset="2"/>
              <a:buChar char="q"/>
            </a:pPr>
            <a:r>
              <a:rPr lang="en-US" sz="2800" dirty="0">
                <a:solidFill>
                  <a:prstClr val="black"/>
                </a:solidFill>
              </a:rPr>
              <a:t>The </a:t>
            </a:r>
            <a:r>
              <a:rPr lang="en-US" sz="2800" dirty="0">
                <a:solidFill>
                  <a:srgbClr val="FF0000"/>
                </a:solidFill>
              </a:rPr>
              <a:t>hereditary syndromes </a:t>
            </a:r>
            <a:r>
              <a:rPr lang="en-US" sz="2800" dirty="0">
                <a:solidFill>
                  <a:prstClr val="black"/>
                </a:solidFill>
              </a:rPr>
              <a:t>present with </a:t>
            </a:r>
            <a:r>
              <a:rPr lang="en-US" sz="2800" dirty="0">
                <a:solidFill>
                  <a:srgbClr val="FF0000"/>
                </a:solidFill>
              </a:rPr>
              <a:t>MTC (100%) </a:t>
            </a:r>
            <a:r>
              <a:rPr lang="en-US" sz="2800" dirty="0">
                <a:solidFill>
                  <a:prstClr val="black"/>
                </a:solidFill>
              </a:rPr>
              <a:t>but involve multiple endocrine and non-endocrine organs and can be distinguished in </a:t>
            </a:r>
            <a:endParaRPr lang="en-US" sz="2800" dirty="0" smtClean="0">
              <a:solidFill>
                <a:prstClr val="black"/>
              </a:solidFill>
            </a:endParaRPr>
          </a:p>
          <a:p>
            <a:pPr marL="457200" lvl="0" indent="-457200">
              <a:buFont typeface="Wingdings" panose="05000000000000000000" pitchFamily="2" charset="2"/>
              <a:buChar char="§"/>
            </a:pPr>
            <a:r>
              <a:rPr lang="en-US" sz="2800" dirty="0" smtClean="0">
                <a:solidFill>
                  <a:prstClr val="black"/>
                </a:solidFill>
              </a:rPr>
              <a:t>(</a:t>
            </a:r>
            <a:r>
              <a:rPr lang="en-US" sz="2800" dirty="0">
                <a:solidFill>
                  <a:prstClr val="black"/>
                </a:solidFill>
              </a:rPr>
              <a:t>1) multiple endocrine neoplasia type 2A (</a:t>
            </a:r>
            <a:r>
              <a:rPr lang="en-US" sz="2800" dirty="0">
                <a:solidFill>
                  <a:srgbClr val="FF0000"/>
                </a:solidFill>
              </a:rPr>
              <a:t>MEN 2A</a:t>
            </a:r>
            <a:r>
              <a:rPr lang="en-US" sz="2800" dirty="0">
                <a:solidFill>
                  <a:prstClr val="black"/>
                </a:solidFill>
              </a:rPr>
              <a:t>), in which </a:t>
            </a:r>
            <a:r>
              <a:rPr lang="en-US" sz="2800" dirty="0">
                <a:solidFill>
                  <a:srgbClr val="FF0000"/>
                </a:solidFill>
              </a:rPr>
              <a:t>PHEO (50%) </a:t>
            </a:r>
            <a:r>
              <a:rPr lang="en-US" sz="2800" dirty="0">
                <a:solidFill>
                  <a:prstClr val="black"/>
                </a:solidFill>
              </a:rPr>
              <a:t>and </a:t>
            </a:r>
            <a:r>
              <a:rPr lang="en-US" sz="2800" dirty="0">
                <a:solidFill>
                  <a:srgbClr val="FF0000"/>
                </a:solidFill>
              </a:rPr>
              <a:t>HPTH (25%) </a:t>
            </a:r>
            <a:r>
              <a:rPr lang="en-US" sz="2800" dirty="0">
                <a:solidFill>
                  <a:prstClr val="black"/>
                </a:solidFill>
              </a:rPr>
              <a:t>can be present; </a:t>
            </a:r>
            <a:endParaRPr lang="en-US" sz="2800" dirty="0" smtClean="0">
              <a:solidFill>
                <a:prstClr val="black"/>
              </a:solidFill>
            </a:endParaRPr>
          </a:p>
          <a:p>
            <a:pPr marL="457200" lvl="0" indent="-457200">
              <a:buFont typeface="Wingdings" panose="05000000000000000000" pitchFamily="2" charset="2"/>
              <a:buChar char="§"/>
            </a:pPr>
            <a:r>
              <a:rPr lang="en-US" sz="2800" dirty="0" smtClean="0">
                <a:solidFill>
                  <a:prstClr val="black"/>
                </a:solidFill>
              </a:rPr>
              <a:t>(</a:t>
            </a:r>
            <a:r>
              <a:rPr lang="en-US" sz="2800" dirty="0">
                <a:solidFill>
                  <a:prstClr val="black"/>
                </a:solidFill>
              </a:rPr>
              <a:t>2) multiple endocrine neoplasia type 2B (</a:t>
            </a:r>
            <a:r>
              <a:rPr lang="en-US" sz="2800" dirty="0">
                <a:solidFill>
                  <a:srgbClr val="FF0000"/>
                </a:solidFill>
              </a:rPr>
              <a:t>MEN 2B</a:t>
            </a:r>
            <a:r>
              <a:rPr lang="en-US" sz="2800" dirty="0">
                <a:solidFill>
                  <a:prstClr val="black"/>
                </a:solidFill>
              </a:rPr>
              <a:t>), in which MTC is associated with </a:t>
            </a:r>
            <a:r>
              <a:rPr lang="en-US" sz="2800" dirty="0">
                <a:solidFill>
                  <a:srgbClr val="FF0000"/>
                </a:solidFill>
              </a:rPr>
              <a:t>PHEO (50%); </a:t>
            </a:r>
            <a:r>
              <a:rPr lang="en-US" sz="2800" dirty="0" smtClean="0">
                <a:solidFill>
                  <a:prstClr val="black"/>
                </a:solidFill>
              </a:rPr>
              <a:t>and</a:t>
            </a:r>
          </a:p>
          <a:p>
            <a:pPr marL="457200" lvl="0" indent="-457200">
              <a:buFont typeface="Wingdings" panose="05000000000000000000" pitchFamily="2" charset="2"/>
              <a:buChar char="§"/>
            </a:pPr>
            <a:endParaRPr lang="en-US" sz="2800" dirty="0">
              <a:solidFill>
                <a:prstClr val="black"/>
              </a:solidFill>
            </a:endParaRPr>
          </a:p>
          <a:p>
            <a:pPr marL="457200" lvl="0" indent="-457200">
              <a:buFont typeface="Wingdings" panose="05000000000000000000" pitchFamily="2" charset="2"/>
              <a:buChar char="§"/>
            </a:pPr>
            <a:r>
              <a:rPr lang="en-US" sz="2800" dirty="0" smtClean="0">
                <a:solidFill>
                  <a:prstClr val="black"/>
                </a:solidFill>
              </a:rPr>
              <a:t> </a:t>
            </a:r>
            <a:r>
              <a:rPr lang="en-US" sz="2800" dirty="0">
                <a:solidFill>
                  <a:prstClr val="black"/>
                </a:solidFill>
              </a:rPr>
              <a:t>(3) familial MTC (</a:t>
            </a:r>
            <a:r>
              <a:rPr lang="en-US" sz="2800" dirty="0">
                <a:solidFill>
                  <a:srgbClr val="FF0000"/>
                </a:solidFill>
              </a:rPr>
              <a:t>FMTC)</a:t>
            </a:r>
            <a:r>
              <a:rPr lang="en-US" sz="2800" dirty="0">
                <a:solidFill>
                  <a:prstClr val="black"/>
                </a:solidFill>
              </a:rPr>
              <a:t>, which is the most frequent and characterized by the </a:t>
            </a:r>
            <a:r>
              <a:rPr lang="en-US" sz="2800" dirty="0">
                <a:solidFill>
                  <a:srgbClr val="FF0000"/>
                </a:solidFill>
              </a:rPr>
              <a:t>presence of isolated MTC</a:t>
            </a:r>
            <a:r>
              <a:rPr lang="en-US" sz="2800" dirty="0" smtClean="0">
                <a:solidFill>
                  <a:srgbClr val="FF0000"/>
                </a:solidFill>
              </a:rPr>
              <a:t>.</a:t>
            </a:r>
          </a:p>
          <a:p>
            <a:pPr lvl="0"/>
            <a:endParaRPr lang="en-US" sz="2800" dirty="0">
              <a:solidFill>
                <a:prstClr val="black"/>
              </a:solidFill>
            </a:endParaRPr>
          </a:p>
          <a:p>
            <a:pPr marL="457200" lvl="0" indent="-457200">
              <a:buFont typeface="Wingdings" panose="05000000000000000000" pitchFamily="2" charset="2"/>
              <a:buChar char="q"/>
            </a:pPr>
            <a:r>
              <a:rPr lang="en-US" sz="2800" dirty="0" smtClean="0">
                <a:solidFill>
                  <a:prstClr val="black"/>
                </a:solidFill>
              </a:rPr>
              <a:t> </a:t>
            </a:r>
            <a:r>
              <a:rPr lang="en-US" sz="2800" dirty="0">
                <a:solidFill>
                  <a:prstClr val="black"/>
                </a:solidFill>
              </a:rPr>
              <a:t>A distinctive feature of </a:t>
            </a:r>
            <a:r>
              <a:rPr lang="en-US" sz="2800" dirty="0">
                <a:solidFill>
                  <a:srgbClr val="FF0000"/>
                </a:solidFill>
              </a:rPr>
              <a:t>MEN 2A </a:t>
            </a:r>
            <a:r>
              <a:rPr lang="en-US" sz="2800" dirty="0">
                <a:solidFill>
                  <a:schemeClr val="tx1">
                    <a:lumMod val="95000"/>
                    <a:lumOff val="5000"/>
                  </a:schemeClr>
                </a:solidFill>
              </a:rPr>
              <a:t>is</a:t>
            </a:r>
            <a:r>
              <a:rPr lang="en-US" sz="2800" dirty="0">
                <a:solidFill>
                  <a:srgbClr val="FF0000"/>
                </a:solidFill>
              </a:rPr>
              <a:t> cutaneous lichen amyloidosis </a:t>
            </a:r>
            <a:r>
              <a:rPr lang="en-US" sz="2800" dirty="0">
                <a:solidFill>
                  <a:prstClr val="black"/>
                </a:solidFill>
              </a:rPr>
              <a:t>(CLA) (15%–20%) (Fig. 2) whereas </a:t>
            </a:r>
            <a:r>
              <a:rPr lang="en-US" sz="2800" b="1" dirty="0">
                <a:solidFill>
                  <a:srgbClr val="FF0000"/>
                </a:solidFill>
              </a:rPr>
              <a:t>cutaneous/mucosal neuromas </a:t>
            </a:r>
            <a:r>
              <a:rPr lang="en-US" sz="2800" dirty="0">
                <a:solidFill>
                  <a:prstClr val="black"/>
                </a:solidFill>
              </a:rPr>
              <a:t>(100%), </a:t>
            </a:r>
            <a:r>
              <a:rPr lang="en-US" sz="2800" b="1" dirty="0">
                <a:solidFill>
                  <a:srgbClr val="FF0000"/>
                </a:solidFill>
              </a:rPr>
              <a:t>megacolon</a:t>
            </a:r>
            <a:r>
              <a:rPr lang="en-US" sz="2800" dirty="0">
                <a:solidFill>
                  <a:prstClr val="black"/>
                </a:solidFill>
              </a:rPr>
              <a:t> (100%), and </a:t>
            </a:r>
            <a:r>
              <a:rPr lang="en-US" sz="2800" b="1" dirty="0">
                <a:solidFill>
                  <a:srgbClr val="FF0000"/>
                </a:solidFill>
              </a:rPr>
              <a:t>marfanoid habitus </a:t>
            </a:r>
            <a:r>
              <a:rPr lang="en-US" sz="2800" dirty="0">
                <a:solidFill>
                  <a:prstClr val="black"/>
                </a:solidFill>
              </a:rPr>
              <a:t>(100%) are peculiar to </a:t>
            </a:r>
            <a:r>
              <a:rPr lang="en-US" sz="2800" b="1" dirty="0">
                <a:solidFill>
                  <a:srgbClr val="FF0000"/>
                </a:solidFill>
              </a:rPr>
              <a:t>MEN 2B </a:t>
            </a:r>
            <a:r>
              <a:rPr lang="en-US" sz="2800" dirty="0">
                <a:solidFill>
                  <a:prstClr val="black"/>
                </a:solidFill>
              </a:rPr>
              <a:t>(100%), </a:t>
            </a:r>
            <a:r>
              <a:rPr lang="en-US" sz="2800" dirty="0" smtClean="0">
                <a:solidFill>
                  <a:prstClr val="black"/>
                </a:solidFill>
              </a:rPr>
              <a:t>(</a:t>
            </a:r>
            <a:r>
              <a:rPr lang="en-US" sz="2800" dirty="0">
                <a:solidFill>
                  <a:prstClr val="black"/>
                </a:solidFill>
              </a:rPr>
              <a:t>Fig. 3).</a:t>
            </a:r>
          </a:p>
        </p:txBody>
      </p:sp>
    </p:spTree>
    <p:extLst>
      <p:ext uri="{BB962C8B-B14F-4D97-AF65-F5344CB8AC3E}">
        <p14:creationId xmlns:p14="http://schemas.microsoft.com/office/powerpoint/2010/main" val="15434123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4769" y="910986"/>
            <a:ext cx="10314476" cy="4770020"/>
          </a:xfrm>
          <a:prstGeom prst="rect">
            <a:avLst/>
          </a:prstGeom>
        </p:spPr>
      </p:pic>
    </p:spTree>
    <p:extLst>
      <p:ext uri="{BB962C8B-B14F-4D97-AF65-F5344CB8AC3E}">
        <p14:creationId xmlns:p14="http://schemas.microsoft.com/office/powerpoint/2010/main" val="20251233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942</TotalTime>
  <Words>4907</Words>
  <Application>Microsoft Office PowerPoint</Application>
  <PresentationFormat>Widescreen</PresentationFormat>
  <Paragraphs>325</Paragraphs>
  <Slides>62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Calibri Light</vt:lpstr>
      <vt:lpstr>Times New Roman</vt:lpstr>
      <vt:lpstr>Wingdings</vt:lpstr>
      <vt:lpstr>Office Theme</vt:lpstr>
      <vt:lpstr>PowerPoint Presentation</vt:lpstr>
      <vt:lpstr>Management of Medullary Thyroid Cancer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با تشکر</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mohsen saremi</dc:creator>
  <cp:lastModifiedBy>mohsen saremi</cp:lastModifiedBy>
  <cp:revision>117</cp:revision>
  <dcterms:created xsi:type="dcterms:W3CDTF">2019-05-08T18:20:02Z</dcterms:created>
  <dcterms:modified xsi:type="dcterms:W3CDTF">2019-05-14T02:27:51Z</dcterms:modified>
</cp:coreProperties>
</file>