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  <p:sldId id="259" r:id="rId3"/>
    <p:sldId id="260" r:id="rId4"/>
    <p:sldId id="261" r:id="rId5"/>
    <p:sldId id="366" r:id="rId6"/>
    <p:sldId id="262" r:id="rId7"/>
    <p:sldId id="263" r:id="rId8"/>
    <p:sldId id="264" r:id="rId9"/>
    <p:sldId id="265" r:id="rId10"/>
    <p:sldId id="372" r:id="rId11"/>
    <p:sldId id="371" r:id="rId12"/>
    <p:sldId id="373" r:id="rId13"/>
    <p:sldId id="257" r:id="rId14"/>
    <p:sldId id="267" r:id="rId15"/>
    <p:sldId id="266" r:id="rId16"/>
    <p:sldId id="269" r:id="rId17"/>
    <p:sldId id="268" r:id="rId18"/>
    <p:sldId id="270" r:id="rId19"/>
    <p:sldId id="272" r:id="rId20"/>
    <p:sldId id="273" r:id="rId21"/>
    <p:sldId id="274" r:id="rId22"/>
    <p:sldId id="275" r:id="rId23"/>
    <p:sldId id="276" r:id="rId24"/>
    <p:sldId id="271" r:id="rId25"/>
    <p:sldId id="279" r:id="rId26"/>
    <p:sldId id="281" r:id="rId27"/>
    <p:sldId id="280" r:id="rId28"/>
    <p:sldId id="282" r:id="rId29"/>
    <p:sldId id="283" r:id="rId30"/>
    <p:sldId id="284" r:id="rId31"/>
    <p:sldId id="285" r:id="rId32"/>
    <p:sldId id="286" r:id="rId33"/>
    <p:sldId id="278" r:id="rId34"/>
    <p:sldId id="287" r:id="rId35"/>
    <p:sldId id="288" r:id="rId36"/>
    <p:sldId id="290" r:id="rId37"/>
    <p:sldId id="291" r:id="rId38"/>
    <p:sldId id="289" r:id="rId39"/>
    <p:sldId id="292" r:id="rId40"/>
    <p:sldId id="294" r:id="rId41"/>
    <p:sldId id="293" r:id="rId42"/>
    <p:sldId id="296" r:id="rId43"/>
    <p:sldId id="297" r:id="rId44"/>
    <p:sldId id="368" r:id="rId45"/>
    <p:sldId id="295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8" r:id="rId65"/>
    <p:sldId id="317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3" r:id="rId80"/>
    <p:sldId id="334" r:id="rId81"/>
    <p:sldId id="335" r:id="rId82"/>
    <p:sldId id="336" r:id="rId83"/>
    <p:sldId id="337" r:id="rId84"/>
    <p:sldId id="338" r:id="rId85"/>
    <p:sldId id="369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9" r:id="rId96"/>
    <p:sldId id="350" r:id="rId97"/>
    <p:sldId id="351" r:id="rId98"/>
    <p:sldId id="352" r:id="rId99"/>
    <p:sldId id="376" r:id="rId100"/>
    <p:sldId id="377" r:id="rId101"/>
    <p:sldId id="378" r:id="rId102"/>
    <p:sldId id="379" r:id="rId103"/>
    <p:sldId id="380" r:id="rId104"/>
    <p:sldId id="381" r:id="rId105"/>
    <p:sldId id="382" r:id="rId106"/>
    <p:sldId id="383" r:id="rId107"/>
    <p:sldId id="357" r:id="rId108"/>
    <p:sldId id="356" r:id="rId109"/>
    <p:sldId id="353" r:id="rId110"/>
    <p:sldId id="358" r:id="rId111"/>
    <p:sldId id="361" r:id="rId112"/>
    <p:sldId id="365" r:id="rId113"/>
    <p:sldId id="360" r:id="rId114"/>
    <p:sldId id="363" r:id="rId115"/>
    <p:sldId id="364" r:id="rId116"/>
    <p:sldId id="375" r:id="rId117"/>
    <p:sldId id="374" r:id="rId118"/>
    <p:sldId id="386" r:id="rId1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5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486-0BC9-4E8B-A38F-0CE8F34DD47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80DE-DEA7-4DAE-BACC-CE53463F6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486-0BC9-4E8B-A38F-0CE8F34DD47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80DE-DEA7-4DAE-BACC-CE53463F6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1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486-0BC9-4E8B-A38F-0CE8F34DD47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80DE-DEA7-4DAE-BACC-CE53463F6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8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486-0BC9-4E8B-A38F-0CE8F34DD47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80DE-DEA7-4DAE-BACC-CE53463F6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4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486-0BC9-4E8B-A38F-0CE8F34DD47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80DE-DEA7-4DAE-BACC-CE53463F6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2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486-0BC9-4E8B-A38F-0CE8F34DD47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80DE-DEA7-4DAE-BACC-CE53463F6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486-0BC9-4E8B-A38F-0CE8F34DD47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80DE-DEA7-4DAE-BACC-CE53463F6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5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486-0BC9-4E8B-A38F-0CE8F34DD47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80DE-DEA7-4DAE-BACC-CE53463F6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9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486-0BC9-4E8B-A38F-0CE8F34DD47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80DE-DEA7-4DAE-BACC-CE53463F6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486-0BC9-4E8B-A38F-0CE8F34DD47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80DE-DEA7-4DAE-BACC-CE53463F6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2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486-0BC9-4E8B-A38F-0CE8F34DD47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80DE-DEA7-4DAE-BACC-CE53463F6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3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A9486-0BC9-4E8B-A38F-0CE8F34DD47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E80DE-DEA7-4DAE-BACC-CE53463F6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5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447" y="6172199"/>
            <a:ext cx="5990897" cy="453258"/>
          </a:xfrm>
        </p:spPr>
        <p:txBody>
          <a:bodyPr>
            <a:normAutofit/>
          </a:bodyPr>
          <a:lstStyle/>
          <a:p>
            <a:r>
              <a:rPr lang="it-IT" sz="2000" b="1" dirty="0">
                <a:latin typeface="Arial Black" panose="020B0A04020102020204" pitchFamily="34" charset="0"/>
              </a:rPr>
              <a:t>(J Clin Endocrinol Metab 104: 1–28, </a:t>
            </a:r>
            <a:r>
              <a:rPr lang="it-IT" sz="2000" b="1" dirty="0" smtClean="0">
                <a:latin typeface="Arial Black" panose="020B0A04020102020204" pitchFamily="34" charset="0"/>
              </a:rPr>
              <a:t>2019)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16" y="110358"/>
            <a:ext cx="9376543" cy="606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920860"/>
            <a:ext cx="9765423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Systematic Review and Meta-Analyses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214" y="2561897"/>
            <a:ext cx="8627679" cy="38357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The guideline Writing Committee commissioned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two </a:t>
            </a:r>
            <a:r>
              <a:rPr lang="en-US" sz="3000" b="1" dirty="0"/>
              <a:t>systematic reviews to support this guideline.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The </a:t>
            </a:r>
            <a:r>
              <a:rPr lang="en-US" sz="3000" b="1" dirty="0"/>
              <a:t>first review synthesized the evidence derived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from </a:t>
            </a:r>
            <a:r>
              <a:rPr lang="en-US" sz="3000" b="1" dirty="0"/>
              <a:t>randomized controlled trials (RCTs) enrolling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postmenopausal </a:t>
            </a:r>
            <a:r>
              <a:rPr lang="en-US" sz="3000" b="1" dirty="0"/>
              <a:t>women with primary </a:t>
            </a:r>
            <a:r>
              <a:rPr lang="en-US" sz="3000" b="1" dirty="0" smtClean="0"/>
              <a:t>osteoporosis.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029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109" y="2215055"/>
            <a:ext cx="8261131" cy="3961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Higher doses and more frequent use of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bisphosphonate and </a:t>
            </a:r>
            <a:r>
              <a:rPr lang="en-US" sz="3000" b="1" dirty="0"/>
              <a:t>denosumab have been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associated </a:t>
            </a:r>
            <a:r>
              <a:rPr lang="en-US" sz="3000" b="1" dirty="0"/>
              <a:t>with greater ONJ </a:t>
            </a:r>
            <a:r>
              <a:rPr lang="en-US" sz="3000" b="1" dirty="0" smtClean="0"/>
              <a:t>risks </a:t>
            </a:r>
            <a:r>
              <a:rPr lang="en-US" sz="3000" b="1" dirty="0"/>
              <a:t>in the oncology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setting, </a:t>
            </a:r>
            <a:r>
              <a:rPr lang="en-US" sz="3000" b="1" dirty="0"/>
              <a:t>but these patients have </a:t>
            </a:r>
            <a:r>
              <a:rPr lang="en-US" sz="3000" b="1" dirty="0" smtClean="0"/>
              <a:t>other </a:t>
            </a:r>
            <a:r>
              <a:rPr lang="en-US" sz="3000" b="1" dirty="0"/>
              <a:t>risk factors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such </a:t>
            </a:r>
            <a:r>
              <a:rPr lang="en-US" sz="3000" b="1" dirty="0"/>
              <a:t>as cancer, chemotherapy, radiation </a:t>
            </a:r>
            <a:r>
              <a:rPr lang="en-US" sz="3000" b="1" dirty="0" smtClean="0"/>
              <a:t>therapy</a:t>
            </a:r>
            <a:r>
              <a:rPr lang="en-US" sz="3000" b="1" dirty="0"/>
              <a:t>,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and </a:t>
            </a:r>
            <a:r>
              <a:rPr lang="en-US" sz="3000" b="1" dirty="0"/>
              <a:t>antiangiogenic therapies. </a:t>
            </a:r>
          </a:p>
        </p:txBody>
      </p:sp>
    </p:spTree>
    <p:extLst>
      <p:ext uri="{BB962C8B-B14F-4D97-AF65-F5344CB8AC3E}">
        <p14:creationId xmlns:p14="http://schemas.microsoft.com/office/powerpoint/2010/main" val="21376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399" y="2021928"/>
            <a:ext cx="8387255" cy="4155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In </a:t>
            </a:r>
            <a:r>
              <a:rPr lang="en-US" sz="3000" b="1" dirty="0"/>
              <a:t>osteoporosis </a:t>
            </a:r>
            <a:r>
              <a:rPr lang="en-US" sz="3000" b="1" dirty="0" smtClean="0"/>
              <a:t>patients </a:t>
            </a:r>
            <a:r>
              <a:rPr lang="en-US" sz="3000" b="1" dirty="0"/>
              <a:t>on long-term oral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bisphosphonate </a:t>
            </a:r>
            <a:r>
              <a:rPr lang="en-US" sz="3000" b="1" dirty="0"/>
              <a:t>therapy, the </a:t>
            </a:r>
            <a:r>
              <a:rPr lang="en-US" sz="3000" b="1" dirty="0" smtClean="0"/>
              <a:t>risk </a:t>
            </a:r>
            <a:r>
              <a:rPr lang="en-US" sz="3000" b="1" dirty="0"/>
              <a:t>of ONJ has been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reported </a:t>
            </a:r>
            <a:r>
              <a:rPr lang="en-US" sz="3000" b="1" dirty="0"/>
              <a:t>to be as high as 21 in </a:t>
            </a:r>
            <a:r>
              <a:rPr lang="en-US" sz="3000" b="1" dirty="0" smtClean="0"/>
              <a:t>10,000 </a:t>
            </a:r>
            <a:r>
              <a:rPr lang="en-US" sz="3000" b="1" dirty="0"/>
              <a:t>(or 0.21%)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for </a:t>
            </a:r>
            <a:r>
              <a:rPr lang="en-US" sz="3000" b="1" dirty="0"/>
              <a:t>patients on &gt;4 years of therapy. </a:t>
            </a:r>
          </a:p>
          <a:p>
            <a:pPr marL="0" indent="0">
              <a:buNone/>
            </a:pPr>
            <a:r>
              <a:rPr lang="en-US" sz="3000" b="1" dirty="0" smtClean="0"/>
              <a:t>Tooth </a:t>
            </a:r>
            <a:r>
              <a:rPr lang="en-US" sz="3000" b="1" dirty="0"/>
              <a:t>extraction in a patient exposed to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bisphosphonate </a:t>
            </a:r>
            <a:r>
              <a:rPr lang="en-US" sz="3000" b="1" dirty="0"/>
              <a:t>therapy carries a </a:t>
            </a:r>
            <a:r>
              <a:rPr lang="en-US" sz="3000" b="1" dirty="0">
                <a:solidFill>
                  <a:srgbClr val="FF0000"/>
                </a:solidFill>
              </a:rPr>
              <a:t>0.5%</a:t>
            </a:r>
            <a:r>
              <a:rPr lang="en-US" sz="3000" b="1" dirty="0"/>
              <a:t> risk of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developing ONJ.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5755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276" y="1446486"/>
            <a:ext cx="8722271" cy="4773011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Currently, the American Dental Association does not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recommend stopping </a:t>
            </a:r>
            <a:r>
              <a:rPr lang="en-US" b="1" dirty="0"/>
              <a:t>bisphosphonates for dental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procedures</a:t>
            </a:r>
            <a:r>
              <a:rPr lang="en-US" b="1" dirty="0"/>
              <a:t>; however, if a tooth extraction or implant is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planned </a:t>
            </a:r>
            <a:r>
              <a:rPr lang="en-US" b="1" dirty="0"/>
              <a:t>or ongoing</a:t>
            </a:r>
            <a:r>
              <a:rPr lang="en-US" b="1" dirty="0" smtClean="0"/>
              <a:t>, initiation of potent antiresorptive </a:t>
            </a:r>
          </a:p>
          <a:p>
            <a:pPr marL="0" indent="0">
              <a:buNone/>
            </a:pPr>
            <a:r>
              <a:rPr lang="en-US" b="1" dirty="0" smtClean="0"/>
              <a:t>therapy could be </a:t>
            </a:r>
            <a:r>
              <a:rPr lang="en-US" b="1" dirty="0"/>
              <a:t>deferred until the area </a:t>
            </a:r>
            <a:r>
              <a:rPr lang="en-US" b="1" dirty="0" smtClean="0"/>
              <a:t>healed. </a:t>
            </a:r>
          </a:p>
          <a:p>
            <a:pPr marL="0" indent="0">
              <a:buNone/>
            </a:pPr>
            <a:r>
              <a:rPr lang="en-US" b="1" dirty="0" smtClean="0"/>
              <a:t>In </a:t>
            </a:r>
            <a:r>
              <a:rPr lang="en-US" b="1" dirty="0"/>
              <a:t>contrast, the American Association of Oral and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Maxillofacial </a:t>
            </a:r>
            <a:r>
              <a:rPr lang="en-US" b="1" dirty="0"/>
              <a:t>Surgeons recommends a </a:t>
            </a:r>
            <a:r>
              <a:rPr lang="en-US" b="1" dirty="0">
                <a:solidFill>
                  <a:srgbClr val="FF0000"/>
                </a:solidFill>
              </a:rPr>
              <a:t>2-month</a:t>
            </a:r>
            <a:r>
              <a:rPr lang="en-US" b="1" dirty="0"/>
              <a:t> drug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holiday </a:t>
            </a:r>
            <a:r>
              <a:rPr lang="en-US" b="1" dirty="0"/>
              <a:t>for those who have taken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>
                <a:solidFill>
                  <a:srgbClr val="FF0000"/>
                </a:solidFill>
              </a:rPr>
              <a:t>years </a:t>
            </a:r>
            <a:r>
              <a:rPr lang="en-US" b="1" dirty="0"/>
              <a:t>of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bisphosphonates. 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448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141" y="905094"/>
            <a:ext cx="9777248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Atypical femoral fractures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033" y="2456245"/>
            <a:ext cx="8820807" cy="399973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AFFs are insufficiency stress fractures of the femoral </a:t>
            </a:r>
            <a:r>
              <a:rPr lang="en-US" b="1" dirty="0" smtClean="0"/>
              <a:t>shaft</a:t>
            </a:r>
          </a:p>
          <a:p>
            <a:pPr marL="0" indent="0">
              <a:buNone/>
            </a:pPr>
            <a:r>
              <a:rPr lang="en-US" b="1" dirty="0" smtClean="0"/>
              <a:t>first </a:t>
            </a:r>
            <a:r>
              <a:rPr lang="en-US" b="1" dirty="0"/>
              <a:t>noted in case reports in about </a:t>
            </a:r>
            <a:r>
              <a:rPr lang="en-US" b="1" dirty="0" smtClean="0"/>
              <a:t>2007 </a:t>
            </a:r>
            <a:r>
              <a:rPr lang="en-US" b="1" dirty="0"/>
              <a:t>that suggested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 </a:t>
            </a:r>
            <a:r>
              <a:rPr lang="en-US" b="1" dirty="0"/>
              <a:t>possible association with bisphosphonate use.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AFFs </a:t>
            </a:r>
            <a:r>
              <a:rPr lang="en-US" b="1" dirty="0"/>
              <a:t>have been most studied in relationship to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bisphosphonate </a:t>
            </a:r>
            <a:r>
              <a:rPr lang="en-US" b="1" dirty="0"/>
              <a:t>use but have been noted with other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osteoporosis </a:t>
            </a:r>
            <a:r>
              <a:rPr lang="en-US" b="1" dirty="0"/>
              <a:t>medications including denosumab,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odanacatib</a:t>
            </a:r>
            <a:r>
              <a:rPr lang="en-US" b="1" dirty="0"/>
              <a:t>, and </a:t>
            </a:r>
            <a:r>
              <a:rPr lang="en-US" b="1" dirty="0" smtClean="0"/>
              <a:t>romosozumab.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75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214" y="1698734"/>
            <a:ext cx="8466082" cy="460435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Calculation of AFF incidence restricted to studies with </a:t>
            </a:r>
          </a:p>
          <a:p>
            <a:pPr marL="0" indent="0">
              <a:buNone/>
            </a:pPr>
            <a:r>
              <a:rPr lang="en-US" b="1" dirty="0" smtClean="0"/>
              <a:t>radiographic </a:t>
            </a:r>
            <a:r>
              <a:rPr lang="en-US" b="1" dirty="0"/>
              <a:t>evaluation shows incidence to be very low.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For </a:t>
            </a:r>
            <a:r>
              <a:rPr lang="en-US" b="1" dirty="0"/>
              <a:t>example, a study in Sweden using national data for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women </a:t>
            </a:r>
            <a:r>
              <a:rPr lang="en-US" b="1" dirty="0"/>
              <a:t>and men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b="1" dirty="0" smtClean="0"/>
              <a:t>55 </a:t>
            </a:r>
            <a:r>
              <a:rPr lang="en-US" b="1" dirty="0"/>
              <a:t>years of age for 2008 to 2010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showed </a:t>
            </a:r>
            <a:r>
              <a:rPr lang="en-US" b="1" dirty="0"/>
              <a:t>that among a total of </a:t>
            </a:r>
            <a:r>
              <a:rPr lang="en-US" b="1" dirty="0">
                <a:solidFill>
                  <a:srgbClr val="FF0000"/>
                </a:solidFill>
              </a:rPr>
              <a:t>50,325</a:t>
            </a:r>
            <a:r>
              <a:rPr lang="en-US" b="1" dirty="0"/>
              <a:t> femur (hip or </a:t>
            </a:r>
          </a:p>
          <a:p>
            <a:pPr marL="0" indent="0">
              <a:buNone/>
            </a:pPr>
            <a:r>
              <a:rPr lang="en-US" b="1" dirty="0" smtClean="0"/>
              <a:t>femoral </a:t>
            </a:r>
            <a:r>
              <a:rPr lang="en-US" b="1" dirty="0"/>
              <a:t>shaft) fractures, only </a:t>
            </a:r>
            <a:r>
              <a:rPr lang="en-US" b="1" dirty="0">
                <a:solidFill>
                  <a:srgbClr val="FF0000"/>
                </a:solidFill>
              </a:rPr>
              <a:t>172</a:t>
            </a:r>
            <a:r>
              <a:rPr lang="en-US" b="1" dirty="0"/>
              <a:t> (about </a:t>
            </a:r>
            <a:r>
              <a:rPr lang="en-US" b="1" dirty="0">
                <a:solidFill>
                  <a:srgbClr val="FF0000"/>
                </a:solidFill>
              </a:rPr>
              <a:t>3 AFFs</a:t>
            </a:r>
            <a:r>
              <a:rPr lang="en-US" b="1" dirty="0"/>
              <a:t> per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1000 </a:t>
            </a:r>
            <a:r>
              <a:rPr lang="en-US" b="1" dirty="0" smtClean="0"/>
              <a:t>hip fractures) met ASBMR criteria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921" y="1426778"/>
            <a:ext cx="8805042" cy="4899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Despite low incidence rates, studies with radiographic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assessment </a:t>
            </a:r>
            <a:r>
              <a:rPr lang="en-US" b="1" dirty="0"/>
              <a:t>have shown strong increases in AFFs with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longer </a:t>
            </a:r>
            <a:r>
              <a:rPr lang="en-US" b="1" dirty="0"/>
              <a:t>duration of bisphosphonate use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For </a:t>
            </a:r>
            <a:r>
              <a:rPr lang="en-US" b="1" dirty="0"/>
              <a:t>example, one widely cited study from a large health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maintenance </a:t>
            </a:r>
            <a:r>
              <a:rPr lang="en-US" b="1" dirty="0"/>
              <a:t>organization in California of </a:t>
            </a:r>
            <a:r>
              <a:rPr lang="en-US" b="1" dirty="0" smtClean="0"/>
              <a:t>people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b="1" dirty="0" smtClean="0"/>
              <a:t>45 years</a:t>
            </a:r>
          </a:p>
          <a:p>
            <a:pPr marL="0" indent="0">
              <a:buNone/>
            </a:pPr>
            <a:r>
              <a:rPr lang="en-US" b="1" dirty="0" smtClean="0"/>
              <a:t>of </a:t>
            </a:r>
            <a:r>
              <a:rPr lang="en-US" b="1" dirty="0"/>
              <a:t>age </a:t>
            </a:r>
            <a:r>
              <a:rPr lang="en-US" b="1" dirty="0" smtClean="0"/>
              <a:t>(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b="1" dirty="0" smtClean="0"/>
              <a:t>1.8 </a:t>
            </a:r>
            <a:r>
              <a:rPr lang="en-US" b="1" dirty="0"/>
              <a:t>million) showed AFF risk (unadjusted) for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 </a:t>
            </a:r>
            <a:r>
              <a:rPr lang="en-US" b="1" dirty="0">
                <a:solidFill>
                  <a:srgbClr val="FF0000"/>
                </a:solidFill>
              </a:rPr>
              <a:t>years </a:t>
            </a:r>
            <a:r>
              <a:rPr lang="en-US" b="1" dirty="0"/>
              <a:t>of use to be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b="1" dirty="0" smtClean="0"/>
              <a:t>3 </a:t>
            </a:r>
            <a:r>
              <a:rPr lang="en-US" b="1" dirty="0"/>
              <a:t>per 100,000 person-years,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increasing </a:t>
            </a:r>
            <a:r>
              <a:rPr lang="en-US" b="1" dirty="0"/>
              <a:t>to </a:t>
            </a:r>
            <a:r>
              <a:rPr lang="en-US" b="1" dirty="0" smtClean="0"/>
              <a:t> </a:t>
            </a:r>
            <a:r>
              <a:rPr lang="en-US" b="1" dirty="0"/>
              <a:t>~20 per 100,000 person-years with </a:t>
            </a:r>
            <a:r>
              <a:rPr lang="en-US" b="1" dirty="0">
                <a:solidFill>
                  <a:srgbClr val="FF0000"/>
                </a:solidFill>
              </a:rPr>
              <a:t>5 years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of </a:t>
            </a:r>
            <a:r>
              <a:rPr lang="en-US" b="1" dirty="0"/>
              <a:t>use and ~50 per 100,000 with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b="1" dirty="0" smtClean="0">
                <a:solidFill>
                  <a:srgbClr val="FF0000"/>
                </a:solidFill>
              </a:rPr>
              <a:t>8 </a:t>
            </a:r>
            <a:r>
              <a:rPr lang="en-US" b="1" dirty="0">
                <a:solidFill>
                  <a:srgbClr val="FF0000"/>
                </a:solidFill>
              </a:rPr>
              <a:t>years </a:t>
            </a:r>
            <a:r>
              <a:rPr lang="en-US" b="1" dirty="0"/>
              <a:t>of </a:t>
            </a:r>
            <a:r>
              <a:rPr lang="en-US" b="1" dirty="0" smtClean="0"/>
              <a:t>use.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391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6454" y="2104696"/>
            <a:ext cx="8643445" cy="4072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Despite this increase, risks of hip and other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osteoporotic fractures </a:t>
            </a:r>
            <a:r>
              <a:rPr lang="en-US" sz="3000" b="1" dirty="0"/>
              <a:t>that can be prevented by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treatment </a:t>
            </a:r>
            <a:r>
              <a:rPr lang="en-US" sz="3000" b="1" dirty="0"/>
              <a:t>are much </a:t>
            </a:r>
            <a:r>
              <a:rPr lang="en-US" sz="3000" b="1" dirty="0" smtClean="0"/>
              <a:t>higher</a:t>
            </a:r>
            <a:r>
              <a:rPr lang="en-US" sz="3000" b="1" dirty="0"/>
              <a:t>, </a:t>
            </a:r>
            <a:r>
              <a:rPr lang="en-US" sz="3000" b="1" dirty="0" smtClean="0"/>
              <a:t>suggesting a positive </a:t>
            </a:r>
          </a:p>
          <a:p>
            <a:pPr marL="0" indent="0">
              <a:buNone/>
            </a:pPr>
            <a:r>
              <a:rPr lang="en-US" sz="3000" b="1" dirty="0" smtClean="0"/>
              <a:t>benefit-risk ratio even for long-term </a:t>
            </a:r>
            <a:r>
              <a:rPr lang="en-US" sz="3000" b="1" dirty="0"/>
              <a:t>treatment,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particularly </a:t>
            </a:r>
            <a:r>
              <a:rPr lang="en-US" sz="3000" b="1" dirty="0"/>
              <a:t>in older women at highest </a:t>
            </a:r>
            <a:r>
              <a:rPr lang="en-US" sz="3000" b="1" dirty="0" smtClean="0"/>
              <a:t>risk </a:t>
            </a:r>
            <a:r>
              <a:rPr lang="en-US" sz="3000" b="1" dirty="0"/>
              <a:t>of hip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and </a:t>
            </a:r>
            <a:r>
              <a:rPr lang="en-US" sz="3000" b="1" dirty="0"/>
              <a:t>other osteoporotic fractures</a:t>
            </a:r>
          </a:p>
        </p:txBody>
      </p:sp>
    </p:spTree>
    <p:extLst>
      <p:ext uri="{BB962C8B-B14F-4D97-AF65-F5344CB8AC3E}">
        <p14:creationId xmlns:p14="http://schemas.microsoft.com/office/powerpoint/2010/main" val="11298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39" y="1537137"/>
            <a:ext cx="9628790" cy="4268515"/>
          </a:xfrm>
        </p:spPr>
      </p:pic>
    </p:spTree>
    <p:extLst>
      <p:ext uri="{BB962C8B-B14F-4D97-AF65-F5344CB8AC3E}">
        <p14:creationId xmlns:p14="http://schemas.microsoft.com/office/powerpoint/2010/main" val="35820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52" y="543910"/>
            <a:ext cx="9806151" cy="6073666"/>
          </a:xfrm>
        </p:spPr>
      </p:pic>
    </p:spTree>
    <p:extLst>
      <p:ext uri="{BB962C8B-B14F-4D97-AF65-F5344CB8AC3E}">
        <p14:creationId xmlns:p14="http://schemas.microsoft.com/office/powerpoint/2010/main" val="20228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62" y="465083"/>
            <a:ext cx="9053348" cy="6172200"/>
          </a:xfrm>
        </p:spPr>
      </p:pic>
    </p:spTree>
    <p:extLst>
      <p:ext uri="{BB962C8B-B14F-4D97-AF65-F5344CB8AC3E}">
        <p14:creationId xmlns:p14="http://schemas.microsoft.com/office/powerpoint/2010/main" val="32979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624" y="1675086"/>
            <a:ext cx="9120352" cy="45018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The review included 107 trials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(</a:t>
            </a:r>
            <a:r>
              <a:rPr lang="en-US" sz="3000" b="1" dirty="0"/>
              <a:t>193,987 </a:t>
            </a:r>
            <a:r>
              <a:rPr lang="en-US" sz="3000" b="1" dirty="0" smtClean="0"/>
              <a:t>postmenopausal </a:t>
            </a:r>
            <a:r>
              <a:rPr lang="en-US" sz="3000" b="1" dirty="0"/>
              <a:t>women; mean age of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66 </a:t>
            </a:r>
            <a:r>
              <a:rPr lang="en-US" sz="3000" b="1" dirty="0"/>
              <a:t>years; 55% white; median follow-up of 28 months).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The </a:t>
            </a:r>
            <a:r>
              <a:rPr lang="en-US" sz="3000" b="1" dirty="0"/>
              <a:t>maximum duration for most trials was 4 years.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 The </a:t>
            </a:r>
            <a:r>
              <a:rPr lang="en-US" sz="3000" b="1" dirty="0"/>
              <a:t>meta-analyses were done in two ways: a direct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comparison </a:t>
            </a:r>
            <a:r>
              <a:rPr lang="en-US" sz="3000" b="1" dirty="0"/>
              <a:t>with placebo and a combination of direct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and </a:t>
            </a:r>
            <a:r>
              <a:rPr lang="en-US" sz="3000" b="1" dirty="0"/>
              <a:t>indirect comparisons, or network approach. </a:t>
            </a:r>
          </a:p>
        </p:txBody>
      </p:sp>
    </p:spTree>
    <p:extLst>
      <p:ext uri="{BB962C8B-B14F-4D97-AF65-F5344CB8AC3E}">
        <p14:creationId xmlns:p14="http://schemas.microsoft.com/office/powerpoint/2010/main" val="9593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45" y="543910"/>
            <a:ext cx="8671034" cy="6046076"/>
          </a:xfrm>
        </p:spPr>
      </p:pic>
    </p:spTree>
    <p:extLst>
      <p:ext uri="{BB962C8B-B14F-4D97-AF65-F5344CB8AC3E}">
        <p14:creationId xmlns:p14="http://schemas.microsoft.com/office/powerpoint/2010/main" val="33028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65" y="236483"/>
            <a:ext cx="9364718" cy="6507217"/>
          </a:xfrm>
        </p:spPr>
      </p:pic>
    </p:spTree>
    <p:extLst>
      <p:ext uri="{BB962C8B-B14F-4D97-AF65-F5344CB8AC3E}">
        <p14:creationId xmlns:p14="http://schemas.microsoft.com/office/powerpoint/2010/main" val="12839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93" y="2084990"/>
            <a:ext cx="9687910" cy="3492060"/>
          </a:xfrm>
        </p:spPr>
      </p:pic>
    </p:spTree>
    <p:extLst>
      <p:ext uri="{BB962C8B-B14F-4D97-AF65-F5344CB8AC3E}">
        <p14:creationId xmlns:p14="http://schemas.microsoft.com/office/powerpoint/2010/main" val="335537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62" y="370491"/>
            <a:ext cx="9013934" cy="6219496"/>
          </a:xfrm>
        </p:spPr>
      </p:pic>
    </p:spTree>
    <p:extLst>
      <p:ext uri="{BB962C8B-B14F-4D97-AF65-F5344CB8AC3E}">
        <p14:creationId xmlns:p14="http://schemas.microsoft.com/office/powerpoint/2010/main" val="11722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17" y="236482"/>
            <a:ext cx="7835462" cy="6420507"/>
          </a:xfrm>
        </p:spPr>
      </p:pic>
    </p:spTree>
    <p:extLst>
      <p:ext uri="{BB962C8B-B14F-4D97-AF65-F5344CB8AC3E}">
        <p14:creationId xmlns:p14="http://schemas.microsoft.com/office/powerpoint/2010/main" val="222346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41" y="851338"/>
            <a:ext cx="8513380" cy="5695292"/>
          </a:xfrm>
        </p:spPr>
      </p:pic>
    </p:spTree>
    <p:extLst>
      <p:ext uri="{BB962C8B-B14F-4D97-AF65-F5344CB8AC3E}">
        <p14:creationId xmlns:p14="http://schemas.microsoft.com/office/powerpoint/2010/main" val="39765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52" y="421727"/>
            <a:ext cx="7941879" cy="6199789"/>
          </a:xfrm>
        </p:spPr>
      </p:pic>
    </p:spTree>
    <p:extLst>
      <p:ext uri="{BB962C8B-B14F-4D97-AF65-F5344CB8AC3E}">
        <p14:creationId xmlns:p14="http://schemas.microsoft.com/office/powerpoint/2010/main" val="28760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78" y="244366"/>
            <a:ext cx="8426669" cy="6365327"/>
          </a:xfrm>
        </p:spPr>
      </p:pic>
    </p:spTree>
    <p:extLst>
      <p:ext uri="{BB962C8B-B14F-4D97-AF65-F5344CB8AC3E}">
        <p14:creationId xmlns:p14="http://schemas.microsoft.com/office/powerpoint/2010/main" val="28216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39414"/>
            <a:ext cx="12160469" cy="6783114"/>
          </a:xfrm>
        </p:spPr>
      </p:pic>
    </p:spTree>
    <p:extLst>
      <p:ext uri="{BB962C8B-B14F-4D97-AF65-F5344CB8AC3E}">
        <p14:creationId xmlns:p14="http://schemas.microsoft.com/office/powerpoint/2010/main" val="7135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747" y="2010103"/>
            <a:ext cx="8671035" cy="416685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We have focused on the results of the direct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 approach </a:t>
            </a:r>
            <a:r>
              <a:rPr lang="en-US" sz="3000" b="1" dirty="0"/>
              <a:t>in this guideline except when there was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a </a:t>
            </a:r>
            <a:r>
              <a:rPr lang="en-US" sz="3000" b="1" dirty="0"/>
              <a:t>clear discrepancy. </a:t>
            </a:r>
            <a:r>
              <a:rPr lang="en-US" sz="3000" b="1" dirty="0" smtClean="0"/>
              <a:t>In that </a:t>
            </a:r>
            <a:r>
              <a:rPr lang="en-US" sz="3000" b="1" dirty="0"/>
              <a:t>case, </a:t>
            </a:r>
            <a:r>
              <a:rPr lang="en-US" sz="3000" b="1" dirty="0" smtClean="0"/>
              <a:t>we took into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account the quality of the </a:t>
            </a:r>
            <a:r>
              <a:rPr lang="en-US" sz="3000" b="1" dirty="0"/>
              <a:t>trials of comparison with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placebo </a:t>
            </a:r>
            <a:r>
              <a:rPr lang="en-US" sz="3000" b="1" dirty="0"/>
              <a:t>and consistency within the class.</a:t>
            </a:r>
          </a:p>
        </p:txBody>
      </p:sp>
    </p:spTree>
    <p:extLst>
      <p:ext uri="{BB962C8B-B14F-4D97-AF65-F5344CB8AC3E}">
        <p14:creationId xmlns:p14="http://schemas.microsoft.com/office/powerpoint/2010/main" val="30578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155" y="365125"/>
            <a:ext cx="9100646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155" y="1978571"/>
            <a:ext cx="8678917" cy="4303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Who to </a:t>
            </a:r>
            <a:r>
              <a:rPr lang="en-US" sz="3600" b="1" dirty="0" smtClean="0"/>
              <a:t>treat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1.1 </a:t>
            </a:r>
            <a:r>
              <a:rPr lang="en-US" sz="3000" b="1" dirty="0"/>
              <a:t>We recommend treating postmenopausal </a:t>
            </a:r>
            <a:r>
              <a:rPr lang="en-US" sz="3000" b="1" dirty="0" smtClean="0"/>
              <a:t>women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at high risk of fractures, especially those who have </a:t>
            </a:r>
          </a:p>
          <a:p>
            <a:pPr marL="0" indent="0">
              <a:buNone/>
            </a:pPr>
            <a:r>
              <a:rPr lang="en-US" sz="3000" b="1" dirty="0" smtClean="0"/>
              <a:t>experienced </a:t>
            </a:r>
            <a:r>
              <a:rPr lang="en-US" sz="3000" b="1" dirty="0"/>
              <a:t>a recent fracture, with pharmacological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therapies</a:t>
            </a:r>
            <a:r>
              <a:rPr lang="en-US" sz="3000" b="1" dirty="0"/>
              <a:t>, as the benefits outweigh the risks. 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dirty="0" smtClean="0">
                <a:solidFill>
                  <a:srgbClr val="FF0000"/>
                </a:solidFill>
              </a:rPr>
              <a:t>1|A)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542" y="740980"/>
            <a:ext cx="10045262" cy="87876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Evidence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486" y="1864273"/>
            <a:ext cx="9451428" cy="4607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 smtClean="0"/>
              <a:t>The </a:t>
            </a:r>
            <a:r>
              <a:rPr lang="en-US" sz="3000" b="1" dirty="0"/>
              <a:t>goal of using pharmacological therapies to treat low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BMD </a:t>
            </a:r>
            <a:r>
              <a:rPr lang="en-US" sz="3000" b="1" dirty="0"/>
              <a:t>or osteoporosis in postmenopausal women is to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decrease </a:t>
            </a:r>
            <a:r>
              <a:rPr lang="en-US" sz="3000" b="1" dirty="0"/>
              <a:t>the burden of major osteoporotic fractures.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Various </a:t>
            </a:r>
            <a:r>
              <a:rPr lang="en-US" sz="3000" b="1" dirty="0"/>
              <a:t>scientific bodies </a:t>
            </a:r>
            <a:r>
              <a:rPr lang="en-US" sz="3000" b="1" dirty="0" smtClean="0"/>
              <a:t>from different </a:t>
            </a:r>
            <a:r>
              <a:rPr lang="en-US" sz="3000" b="1" dirty="0"/>
              <a:t>countries have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determined </a:t>
            </a:r>
            <a:r>
              <a:rPr lang="en-US" sz="3000" b="1" dirty="0"/>
              <a:t>treatment thresholds based on either a BMD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T-score </a:t>
            </a:r>
            <a:r>
              <a:rPr lang="en-US" sz="3000" b="1" dirty="0"/>
              <a:t>or various risk  assessment tools such as the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Fracture </a:t>
            </a:r>
            <a:r>
              <a:rPr lang="en-US" sz="3000" b="1" dirty="0"/>
              <a:t>Risk Assessment Tool </a:t>
            </a:r>
            <a:r>
              <a:rPr lang="en-US" sz="3000" b="1" dirty="0">
                <a:solidFill>
                  <a:srgbClr val="FF0000"/>
                </a:solidFill>
              </a:rPr>
              <a:t>(FRAX), </a:t>
            </a:r>
          </a:p>
        </p:txBody>
      </p:sp>
    </p:spTree>
    <p:extLst>
      <p:ext uri="{BB962C8B-B14F-4D97-AF65-F5344CB8AC3E}">
        <p14:creationId xmlns:p14="http://schemas.microsoft.com/office/powerpoint/2010/main" val="9185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917" y="1363716"/>
            <a:ext cx="8931166" cy="495825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prstClr val="black"/>
                </a:solidFill>
              </a:rPr>
              <a:t>In </a:t>
            </a:r>
            <a:r>
              <a:rPr lang="en-US" sz="3000" b="1" dirty="0">
                <a:solidFill>
                  <a:prstClr val="black"/>
                </a:solidFill>
              </a:rPr>
              <a:t>the United States, pharmacological therapy is 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 recommended for postmenopausal women with hip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or vertebral </a:t>
            </a:r>
            <a:r>
              <a:rPr lang="en-US" sz="3000" b="1" dirty="0">
                <a:solidFill>
                  <a:prstClr val="black"/>
                </a:solidFill>
              </a:rPr>
              <a:t>fractures; those with T-scores of  </a:t>
            </a:r>
            <a:r>
              <a:rPr lang="en-US" sz="3000" b="1" dirty="0">
                <a:solidFill>
                  <a:srgbClr val="FF0000"/>
                </a:solidFill>
              </a:rPr>
              <a:t>-2.5 or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 less </a:t>
            </a:r>
            <a:r>
              <a:rPr lang="en-US" sz="3000" b="1" dirty="0" smtClean="0">
                <a:solidFill>
                  <a:prstClr val="black"/>
                </a:solidFill>
              </a:rPr>
              <a:t>in </a:t>
            </a:r>
            <a:r>
              <a:rPr lang="en-US" sz="3000" b="1" dirty="0">
                <a:solidFill>
                  <a:prstClr val="black"/>
                </a:solidFill>
              </a:rPr>
              <a:t>the femoral neck, total hip, or lumbar spine;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and </a:t>
            </a:r>
            <a:r>
              <a:rPr lang="en-US" sz="3000" b="1" dirty="0">
                <a:solidFill>
                  <a:prstClr val="black"/>
                </a:solidFill>
              </a:rPr>
              <a:t>those </a:t>
            </a:r>
            <a:r>
              <a:rPr lang="en-US" sz="3000" b="1" dirty="0" smtClean="0">
                <a:solidFill>
                  <a:prstClr val="black"/>
                </a:solidFill>
              </a:rPr>
              <a:t>with </a:t>
            </a:r>
            <a:r>
              <a:rPr lang="en-US" sz="3000" b="1" dirty="0">
                <a:solidFill>
                  <a:prstClr val="black"/>
                </a:solidFill>
              </a:rPr>
              <a:t>T-scores of </a:t>
            </a:r>
            <a:r>
              <a:rPr lang="en-US" sz="3000" b="1" dirty="0">
                <a:solidFill>
                  <a:srgbClr val="FF0000"/>
                </a:solidFill>
              </a:rPr>
              <a:t>-1 </a:t>
            </a:r>
            <a:r>
              <a:rPr lang="en-US" sz="3000" b="1" dirty="0" smtClean="0">
                <a:solidFill>
                  <a:srgbClr val="FF0000"/>
                </a:solidFill>
              </a:rPr>
              <a:t>to -</a:t>
            </a:r>
            <a:r>
              <a:rPr lang="en-US" sz="3000" b="1" dirty="0">
                <a:solidFill>
                  <a:srgbClr val="FF0000"/>
                </a:solidFill>
              </a:rPr>
              <a:t>2.5 </a:t>
            </a:r>
            <a:r>
              <a:rPr lang="en-US" sz="3000" b="1" dirty="0">
                <a:solidFill>
                  <a:prstClr val="black"/>
                </a:solidFill>
              </a:rPr>
              <a:t>and a 10-year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probability </a:t>
            </a:r>
            <a:r>
              <a:rPr lang="en-US" sz="3000" b="1" dirty="0">
                <a:solidFill>
                  <a:prstClr val="black"/>
                </a:solidFill>
              </a:rPr>
              <a:t>of </a:t>
            </a:r>
            <a:r>
              <a:rPr lang="en-US" sz="3000" b="1" dirty="0" smtClean="0">
                <a:solidFill>
                  <a:srgbClr val="FF0000"/>
                </a:solidFill>
              </a:rPr>
              <a:t>»</a:t>
            </a:r>
            <a:r>
              <a:rPr lang="en-US" sz="3000" b="1" dirty="0">
                <a:solidFill>
                  <a:srgbClr val="FF0000"/>
                </a:solidFill>
              </a:rPr>
              <a:t>20%</a:t>
            </a:r>
            <a:r>
              <a:rPr lang="en-US" sz="3000" b="1" dirty="0">
                <a:solidFill>
                  <a:prstClr val="black"/>
                </a:solidFill>
              </a:rPr>
              <a:t> for major osteoporotic fractures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or </a:t>
            </a:r>
            <a:r>
              <a:rPr lang="en-US" sz="3000" b="1" dirty="0">
                <a:solidFill>
                  <a:srgbClr val="FF0000"/>
                </a:solidFill>
              </a:rPr>
              <a:t>»3%</a:t>
            </a:r>
            <a:r>
              <a:rPr lang="en-US" sz="3000" b="1" dirty="0">
                <a:solidFill>
                  <a:prstClr val="black"/>
                </a:solidFill>
              </a:rPr>
              <a:t> for </a:t>
            </a:r>
            <a:r>
              <a:rPr lang="en-US" sz="3000" b="1" dirty="0" smtClean="0">
                <a:solidFill>
                  <a:prstClr val="black"/>
                </a:solidFill>
              </a:rPr>
              <a:t>hip </a:t>
            </a:r>
            <a:r>
              <a:rPr lang="en-US" sz="3000" b="1" dirty="0">
                <a:solidFill>
                  <a:prstClr val="black"/>
                </a:solidFill>
              </a:rPr>
              <a:t>fractures based on the US-adapted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FRAX </a:t>
            </a:r>
            <a:r>
              <a:rPr lang="en-US" sz="3000" b="1" dirty="0">
                <a:solidFill>
                  <a:prstClr val="black"/>
                </a:solidFill>
              </a:rPr>
              <a:t>tool.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614" y="1545021"/>
            <a:ext cx="9518431" cy="46319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Pharmacological therapies should be initiated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without </a:t>
            </a:r>
            <a:r>
              <a:rPr lang="en-US" sz="3200" b="1" dirty="0"/>
              <a:t>delay in patients with recent fractures to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prevent </a:t>
            </a:r>
            <a:r>
              <a:rPr lang="en-US" sz="3200" b="1" dirty="0"/>
              <a:t>more fractures, based on their fracture risk.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Data </a:t>
            </a:r>
            <a:r>
              <a:rPr lang="en-US" sz="3200" b="1" dirty="0"/>
              <a:t>on optimal </a:t>
            </a:r>
            <a:r>
              <a:rPr lang="en-US" sz="3200" b="1" dirty="0" smtClean="0"/>
              <a:t>timing of initiation of therapy after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a fracture are scant. Based on the Horizon trial, we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would suggest  initiating  therapy </a:t>
            </a:r>
            <a:r>
              <a:rPr lang="en-US" sz="3200" b="1" dirty="0" smtClean="0">
                <a:solidFill>
                  <a:srgbClr val="FF0000"/>
                </a:solidFill>
              </a:rPr>
              <a:t>2 weeks</a:t>
            </a:r>
            <a:r>
              <a:rPr lang="en-US" sz="3200" b="1" dirty="0" smtClean="0"/>
              <a:t> or more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after a hip fracture.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774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428" y="365125"/>
            <a:ext cx="9455369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Bisphosphonates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084" y="1923393"/>
            <a:ext cx="9297714" cy="4516821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 </a:t>
            </a: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post menopausal women at high risk of fractures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we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 initial treatment with bisphosphonates </a:t>
            </a: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alendronate, risedronate, zoledronic acid, </a:t>
            </a: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ibandronate) to reduce fracture risk.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(1|A)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3000" b="1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Ibandronate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not recommended to reduce </a:t>
            </a: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nonvertebral 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hip fracture risk.</a:t>
            </a:r>
          </a:p>
        </p:txBody>
      </p:sp>
    </p:spTree>
    <p:extLst>
      <p:ext uri="{BB962C8B-B14F-4D97-AF65-F5344CB8AC3E}">
        <p14:creationId xmlns:p14="http://schemas.microsoft.com/office/powerpoint/2010/main" val="9432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1462252"/>
            <a:ext cx="9108527" cy="478565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000" b="1" dirty="0" smtClean="0">
                <a:solidFill>
                  <a:prstClr val="black"/>
                </a:solidFill>
              </a:rPr>
              <a:t>2.2 In </a:t>
            </a:r>
            <a:r>
              <a:rPr lang="en-US" sz="3000" b="1" dirty="0">
                <a:solidFill>
                  <a:prstClr val="black"/>
                </a:solidFill>
              </a:rPr>
              <a:t>postmenopausal </a:t>
            </a:r>
            <a:r>
              <a:rPr lang="en-US" sz="3000" b="1" dirty="0" smtClean="0">
                <a:solidFill>
                  <a:prstClr val="black"/>
                </a:solidFill>
              </a:rPr>
              <a:t>women </a:t>
            </a:r>
            <a:r>
              <a:rPr lang="en-US" sz="3000" b="1" dirty="0">
                <a:solidFill>
                  <a:prstClr val="black"/>
                </a:solidFill>
              </a:rPr>
              <a:t>with osteoporosis who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are </a:t>
            </a:r>
            <a:r>
              <a:rPr lang="en-US" sz="3000" b="1" dirty="0">
                <a:solidFill>
                  <a:prstClr val="black"/>
                </a:solidFill>
              </a:rPr>
              <a:t>taking </a:t>
            </a:r>
            <a:r>
              <a:rPr lang="en-US" sz="3000" b="1" dirty="0" smtClean="0">
                <a:solidFill>
                  <a:prstClr val="black"/>
                </a:solidFill>
              </a:rPr>
              <a:t>bisphosphonates, we </a:t>
            </a:r>
            <a:r>
              <a:rPr lang="en-US" sz="3000" b="1" dirty="0">
                <a:solidFill>
                  <a:prstClr val="black"/>
                </a:solidFill>
              </a:rPr>
              <a:t>recommend that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fracture </a:t>
            </a:r>
            <a:r>
              <a:rPr lang="en-US" sz="3000" b="1" dirty="0">
                <a:solidFill>
                  <a:prstClr val="black"/>
                </a:solidFill>
              </a:rPr>
              <a:t>risk be reassessed after 3 to 5 </a:t>
            </a:r>
            <a:r>
              <a:rPr lang="en-US" sz="3000" b="1" dirty="0" smtClean="0">
                <a:solidFill>
                  <a:prstClr val="black"/>
                </a:solidFill>
              </a:rPr>
              <a:t>years</a:t>
            </a:r>
            <a:r>
              <a:rPr lang="en-US" sz="3000" b="1" dirty="0">
                <a:solidFill>
                  <a:prstClr val="black"/>
                </a:solidFill>
              </a:rPr>
              <a:t>, and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women </a:t>
            </a:r>
            <a:r>
              <a:rPr lang="en-US" sz="3000" b="1" dirty="0">
                <a:solidFill>
                  <a:prstClr val="black"/>
                </a:solidFill>
              </a:rPr>
              <a:t>who remain at high risk of fractures </a:t>
            </a:r>
            <a:r>
              <a:rPr lang="en-US" sz="3000" b="1" dirty="0" smtClean="0">
                <a:solidFill>
                  <a:prstClr val="black"/>
                </a:solidFill>
              </a:rPr>
              <a:t>should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continue </a:t>
            </a:r>
            <a:r>
              <a:rPr lang="en-US" sz="3000" b="1" dirty="0">
                <a:solidFill>
                  <a:prstClr val="black"/>
                </a:solidFill>
              </a:rPr>
              <a:t>therapy, whereas those who are at </a:t>
            </a:r>
            <a:r>
              <a:rPr lang="en-US" sz="3000" b="1" dirty="0" smtClean="0">
                <a:solidFill>
                  <a:prstClr val="black"/>
                </a:solidFill>
              </a:rPr>
              <a:t>low-to-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moderate- </a:t>
            </a:r>
            <a:r>
              <a:rPr lang="en-US" sz="3000" b="1" dirty="0">
                <a:solidFill>
                  <a:prstClr val="black"/>
                </a:solidFill>
              </a:rPr>
              <a:t>risk of fractures should be considered for </a:t>
            </a:r>
            <a:r>
              <a:rPr lang="en-US" sz="3000" b="1" dirty="0" smtClean="0">
                <a:solidFill>
                  <a:prstClr val="black"/>
                </a:solidFill>
              </a:rPr>
              <a:t>a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“</a:t>
            </a:r>
            <a:r>
              <a:rPr lang="en-US" sz="3000" b="1" dirty="0">
                <a:solidFill>
                  <a:prstClr val="black"/>
                </a:solidFill>
              </a:rPr>
              <a:t>bisphosphonate holiday.” (1|C)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7350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025" y="1592317"/>
            <a:ext cx="9321362" cy="469418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A bisphosphonate holiday is operationally defined as a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</a:t>
            </a:r>
            <a:r>
              <a:rPr lang="en-US" sz="3000" b="1" dirty="0"/>
              <a:t> </a:t>
            </a:r>
            <a:r>
              <a:rPr lang="en-US" sz="3000" b="1" dirty="0" smtClean="0"/>
              <a:t>temporary </a:t>
            </a:r>
            <a:r>
              <a:rPr lang="en-US" sz="3000" b="1" dirty="0"/>
              <a:t>discontinuation of bisphosphonate for up to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5 </a:t>
            </a:r>
            <a:r>
              <a:rPr lang="en-US" sz="3000" b="1" dirty="0"/>
              <a:t>years. This </a:t>
            </a:r>
            <a:r>
              <a:rPr lang="en-US" sz="3000" b="1" dirty="0" smtClean="0"/>
              <a:t>period may </a:t>
            </a:r>
            <a:r>
              <a:rPr lang="en-US" sz="3000" b="1" dirty="0"/>
              <a:t>be longer depending on the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BMD </a:t>
            </a:r>
            <a:r>
              <a:rPr lang="en-US" sz="3000" b="1" dirty="0"/>
              <a:t>and clinical circumstances of the individual patient.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 </a:t>
            </a:r>
            <a:r>
              <a:rPr lang="en-US" sz="3000" b="1" dirty="0" smtClean="0"/>
              <a:t>The </a:t>
            </a:r>
            <a:r>
              <a:rPr lang="en-US" sz="3000" b="1" dirty="0"/>
              <a:t>evidence is stronger for retention of benefits during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a </a:t>
            </a:r>
            <a:r>
              <a:rPr lang="en-US" sz="3000" b="1" dirty="0"/>
              <a:t>holiday for alendronate and zoledronic acid where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there </a:t>
            </a:r>
            <a:r>
              <a:rPr lang="en-US" sz="3000" b="1" dirty="0"/>
              <a:t>are randomized extension trials. </a:t>
            </a:r>
          </a:p>
        </p:txBody>
      </p:sp>
    </p:spTree>
    <p:extLst>
      <p:ext uri="{BB962C8B-B14F-4D97-AF65-F5344CB8AC3E}">
        <p14:creationId xmlns:p14="http://schemas.microsoft.com/office/powerpoint/2010/main" val="30386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248" y="660729"/>
            <a:ext cx="9958552" cy="103406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Introduction 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248" y="2144110"/>
            <a:ext cx="9356835" cy="43236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 smtClean="0"/>
              <a:t>Postmenopausal osteoporosis is common, and fractures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are injurious to patients and costly to the health care </a:t>
            </a:r>
          </a:p>
          <a:p>
            <a:pPr marL="0" indent="0">
              <a:buNone/>
            </a:pPr>
            <a:r>
              <a:rPr lang="en-US" sz="3000" b="1" dirty="0"/>
              <a:t>  </a:t>
            </a:r>
            <a:r>
              <a:rPr lang="en-US" sz="3000" b="1" dirty="0" smtClean="0"/>
              <a:t>system; however, effective treatments are available.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One in two postmenopausal women will have an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osteoporotic  fracture in her lifetime.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Those who have had a fracture are at high risk of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subsequent fractures.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1578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672" y="1249418"/>
            <a:ext cx="9096704" cy="49275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A </a:t>
            </a:r>
            <a:r>
              <a:rPr lang="en-US" b="1" dirty="0"/>
              <a:t>shorter reassessment period of 3 years is more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appropriate </a:t>
            </a:r>
            <a:r>
              <a:rPr lang="en-US" b="1" dirty="0"/>
              <a:t>for annual IV zoledronic acid (5 mg) based on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evidence </a:t>
            </a:r>
            <a:r>
              <a:rPr lang="en-US" b="1" dirty="0"/>
              <a:t>from RCTs showing residual effects after 3 years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of </a:t>
            </a:r>
            <a:r>
              <a:rPr lang="en-US" b="1" dirty="0"/>
              <a:t>annual use. Once a bisphosphonate holiday is initiated,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reassess </a:t>
            </a:r>
            <a:r>
              <a:rPr lang="en-US" b="1" dirty="0"/>
              <a:t>fracture risk at 2- to 4-year intervals and consider </a:t>
            </a:r>
          </a:p>
          <a:p>
            <a:pPr marL="0" indent="0">
              <a:buNone/>
            </a:pPr>
            <a:r>
              <a:rPr lang="en-US" b="1" dirty="0" smtClean="0"/>
              <a:t>  reinitiating </a:t>
            </a:r>
            <a:r>
              <a:rPr lang="en-US" b="1" dirty="0"/>
              <a:t>osteoporosis therapy earlier than the 5-year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suggested </a:t>
            </a:r>
            <a:r>
              <a:rPr lang="en-US" b="1" dirty="0"/>
              <a:t>maximum if there is a significant decline in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BMD</a:t>
            </a:r>
            <a:r>
              <a:rPr lang="en-US" b="1" dirty="0"/>
              <a:t>, an intervening fracture, or other factors that alter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the </a:t>
            </a:r>
            <a:r>
              <a:rPr lang="en-US" b="1" dirty="0"/>
              <a:t>clinical risk status.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37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883" y="798677"/>
            <a:ext cx="10168757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Bisphosphonate treatment up to </a:t>
            </a:r>
            <a:r>
              <a:rPr lang="en-US" sz="4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5 years </a:t>
            </a:r>
            <a:endParaRPr lang="en-US" sz="4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386" y="2282058"/>
            <a:ext cx="8789276" cy="41818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 smtClean="0"/>
              <a:t>The </a:t>
            </a:r>
            <a:r>
              <a:rPr lang="en-US" sz="3000" b="1" dirty="0"/>
              <a:t>meta-analysis comparison of alendronate with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placebo showed </a:t>
            </a:r>
            <a:r>
              <a:rPr lang="en-US" sz="3000" b="1" dirty="0"/>
              <a:t>a </a:t>
            </a:r>
            <a:r>
              <a:rPr lang="en-US" sz="3000" b="1" dirty="0">
                <a:solidFill>
                  <a:srgbClr val="FF0000"/>
                </a:solidFill>
              </a:rPr>
              <a:t>44%</a:t>
            </a:r>
            <a:r>
              <a:rPr lang="en-US" sz="3000" b="1" dirty="0"/>
              <a:t> reduction in vertebral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fracture </a:t>
            </a:r>
            <a:r>
              <a:rPr lang="en-US" sz="3000" b="1" dirty="0"/>
              <a:t>risk [hazard ratio (HR), 0.56; 95% CI, 0.46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to 0.67], a </a:t>
            </a:r>
            <a:r>
              <a:rPr lang="en-US" sz="3000" b="1" dirty="0" smtClean="0">
                <a:solidFill>
                  <a:srgbClr val="FF0000"/>
                </a:solidFill>
              </a:rPr>
              <a:t>40%</a:t>
            </a:r>
            <a:r>
              <a:rPr lang="en-US" sz="3000" b="1" dirty="0" smtClean="0"/>
              <a:t> reduction in hip fracture risk </a:t>
            </a:r>
          </a:p>
          <a:p>
            <a:pPr marL="0" indent="0">
              <a:buNone/>
            </a:pPr>
            <a:r>
              <a:rPr lang="en-US" sz="3000" b="1" dirty="0" smtClean="0"/>
              <a:t>  (HR, 0.60; 95</a:t>
            </a:r>
            <a:r>
              <a:rPr lang="en-US" sz="3000" b="1" dirty="0"/>
              <a:t>% </a:t>
            </a:r>
            <a:r>
              <a:rPr lang="en-US" sz="3000" b="1" dirty="0" smtClean="0"/>
              <a:t>CI</a:t>
            </a:r>
            <a:r>
              <a:rPr lang="en-US" sz="3000" b="1" dirty="0"/>
              <a:t>, 0.39 to 0.92), and a </a:t>
            </a:r>
            <a:r>
              <a:rPr lang="en-US" sz="3000" b="1" dirty="0">
                <a:solidFill>
                  <a:srgbClr val="FF0000"/>
                </a:solidFill>
              </a:rPr>
              <a:t>17%</a:t>
            </a:r>
            <a:r>
              <a:rPr lang="en-US" sz="3000" b="1" dirty="0"/>
              <a:t> reduction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in </a:t>
            </a:r>
            <a:r>
              <a:rPr lang="en-US" sz="3000" b="1" dirty="0"/>
              <a:t>nonvertebral </a:t>
            </a:r>
            <a:r>
              <a:rPr lang="en-US" sz="3000" b="1" dirty="0" smtClean="0"/>
              <a:t>fracture </a:t>
            </a:r>
            <a:r>
              <a:rPr lang="en-US" sz="3000" b="1" dirty="0"/>
              <a:t>risk (HR, 0.83; 95% CI, 0.74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to </a:t>
            </a:r>
            <a:r>
              <a:rPr lang="en-US" sz="3000" b="1" dirty="0"/>
              <a:t>0.93). </a:t>
            </a:r>
          </a:p>
        </p:txBody>
      </p:sp>
    </p:spTree>
    <p:extLst>
      <p:ext uri="{BB962C8B-B14F-4D97-AF65-F5344CB8AC3E}">
        <p14:creationId xmlns:p14="http://schemas.microsoft.com/office/powerpoint/2010/main" val="19963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328" y="1895803"/>
            <a:ext cx="8978463" cy="43355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The </a:t>
            </a:r>
            <a:r>
              <a:rPr lang="en-US" sz="3000" b="1" dirty="0" smtClean="0"/>
              <a:t>meta analysis </a:t>
            </a:r>
            <a:r>
              <a:rPr lang="en-US" sz="3000" b="1" dirty="0"/>
              <a:t>comparison of risedronate with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 placebo showed </a:t>
            </a:r>
            <a:r>
              <a:rPr lang="en-US" sz="3000" b="1" dirty="0"/>
              <a:t>a </a:t>
            </a:r>
            <a:r>
              <a:rPr lang="en-US" sz="3000" b="1" dirty="0">
                <a:solidFill>
                  <a:srgbClr val="FF0000"/>
                </a:solidFill>
              </a:rPr>
              <a:t>36%</a:t>
            </a:r>
            <a:r>
              <a:rPr lang="en-US" sz="3000" b="1" dirty="0"/>
              <a:t> reduction in vertebral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fracture </a:t>
            </a:r>
            <a:r>
              <a:rPr lang="en-US" sz="3000" b="1" dirty="0"/>
              <a:t>risk (HR, 0.64; 95% CI, 0.53 to 0.77), a </a:t>
            </a:r>
            <a:r>
              <a:rPr lang="en-US" sz="3000" b="1" dirty="0">
                <a:solidFill>
                  <a:srgbClr val="FF0000"/>
                </a:solidFill>
              </a:rPr>
              <a:t>26%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reduction </a:t>
            </a:r>
            <a:r>
              <a:rPr lang="en-US" sz="3000" b="1" dirty="0"/>
              <a:t>in hip fracture risk (HR, 0.74; 95% CI, 0.59 to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0.94</a:t>
            </a:r>
            <a:r>
              <a:rPr lang="en-US" sz="3000" b="1" dirty="0"/>
              <a:t>), and a </a:t>
            </a:r>
            <a:r>
              <a:rPr lang="en-US" sz="3000" b="1" dirty="0">
                <a:solidFill>
                  <a:srgbClr val="FF0000"/>
                </a:solidFill>
              </a:rPr>
              <a:t>20% </a:t>
            </a:r>
            <a:r>
              <a:rPr lang="en-US" sz="3000" b="1" dirty="0"/>
              <a:t>reduction in nonvertebral </a:t>
            </a:r>
            <a:r>
              <a:rPr lang="en-US" sz="3000" b="1" dirty="0" smtClean="0"/>
              <a:t>fracture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risk </a:t>
            </a:r>
            <a:r>
              <a:rPr lang="en-US" sz="3000" b="1" dirty="0"/>
              <a:t>(HR, 0.80; 95% CI, </a:t>
            </a:r>
            <a:r>
              <a:rPr lang="en-US" sz="3000" b="1" dirty="0" smtClean="0"/>
              <a:t>0.72 to 0.89</a:t>
            </a:r>
            <a:r>
              <a:rPr lang="en-US" sz="3000" b="1" dirty="0"/>
              <a:t>).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9959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623" y="1588375"/>
            <a:ext cx="8923283" cy="458858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</a:rPr>
              <a:t>The meta-analysis comparing zoledronic acid with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 placebo </a:t>
            </a:r>
            <a:r>
              <a:rPr lang="en-US" sz="3200" b="1" dirty="0" smtClean="0">
                <a:solidFill>
                  <a:prstClr val="black"/>
                </a:solidFill>
              </a:rPr>
              <a:t>showed </a:t>
            </a:r>
            <a:r>
              <a:rPr lang="en-US" sz="3200" b="1" dirty="0">
                <a:solidFill>
                  <a:prstClr val="black"/>
                </a:solidFill>
              </a:rPr>
              <a:t>a </a:t>
            </a:r>
            <a:r>
              <a:rPr lang="en-US" sz="3200" b="1" dirty="0">
                <a:solidFill>
                  <a:srgbClr val="FF0000"/>
                </a:solidFill>
              </a:rPr>
              <a:t>56%</a:t>
            </a:r>
            <a:r>
              <a:rPr lang="en-US" sz="3200" b="1" dirty="0">
                <a:solidFill>
                  <a:prstClr val="black"/>
                </a:solidFill>
              </a:rPr>
              <a:t> reduction in </a:t>
            </a:r>
            <a:r>
              <a:rPr lang="en-US" sz="3200" b="1" dirty="0" smtClean="0">
                <a:solidFill>
                  <a:prstClr val="black"/>
                </a:solidFill>
              </a:rPr>
              <a:t>vertebral 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fracture </a:t>
            </a:r>
            <a:r>
              <a:rPr lang="en-US" sz="3200" b="1" dirty="0">
                <a:solidFill>
                  <a:prstClr val="black"/>
                </a:solidFill>
              </a:rPr>
              <a:t>risk (HR, 0.44; 95% CI, 0.23 to </a:t>
            </a:r>
            <a:r>
              <a:rPr lang="en-US" sz="3200" b="1" dirty="0" smtClean="0">
                <a:solidFill>
                  <a:prstClr val="black"/>
                </a:solidFill>
              </a:rPr>
              <a:t>0.84).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A </a:t>
            </a:r>
            <a:r>
              <a:rPr lang="en-US" sz="3200" b="1" dirty="0">
                <a:solidFill>
                  <a:srgbClr val="FF0000"/>
                </a:solidFill>
              </a:rPr>
              <a:t>42%</a:t>
            </a:r>
            <a:r>
              <a:rPr lang="en-US" sz="3200" b="1" dirty="0">
                <a:solidFill>
                  <a:prstClr val="black"/>
                </a:solidFill>
              </a:rPr>
              <a:t> reduction in hip fracture risk (HR,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0.58; 95</a:t>
            </a:r>
            <a:r>
              <a:rPr lang="en-US" sz="3200" b="1" dirty="0">
                <a:solidFill>
                  <a:prstClr val="black"/>
                </a:solidFill>
              </a:rPr>
              <a:t>% </a:t>
            </a:r>
            <a:r>
              <a:rPr lang="en-US" sz="3200" b="1" dirty="0" smtClean="0">
                <a:solidFill>
                  <a:prstClr val="black"/>
                </a:solidFill>
              </a:rPr>
              <a:t>CI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smtClean="0">
                <a:solidFill>
                  <a:prstClr val="black"/>
                </a:solidFill>
              </a:rPr>
              <a:t>0.43 to </a:t>
            </a:r>
            <a:r>
              <a:rPr lang="en-US" sz="3200" b="1" dirty="0">
                <a:solidFill>
                  <a:prstClr val="black"/>
                </a:solidFill>
              </a:rPr>
              <a:t>0.79), and an </a:t>
            </a:r>
            <a:r>
              <a:rPr lang="en-US" sz="3200" b="1" dirty="0">
                <a:solidFill>
                  <a:srgbClr val="FF0000"/>
                </a:solidFill>
              </a:rPr>
              <a:t>18% </a:t>
            </a:r>
            <a:r>
              <a:rPr lang="en-US" sz="3200" b="1" dirty="0">
                <a:solidFill>
                  <a:prstClr val="black"/>
                </a:solidFill>
              </a:rPr>
              <a:t>reduction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  in nonvertebral  fracture risk </a:t>
            </a:r>
            <a:r>
              <a:rPr lang="en-US" sz="3200" b="1" dirty="0">
                <a:solidFill>
                  <a:prstClr val="black"/>
                </a:solidFill>
              </a:rPr>
              <a:t>(HR, 0.82; 95% CI,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0.62 to </a:t>
            </a:r>
            <a:r>
              <a:rPr lang="en-US" sz="3200" b="1" dirty="0">
                <a:solidFill>
                  <a:prstClr val="black"/>
                </a:solidFill>
              </a:rPr>
              <a:t>1.07).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51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0625" y="1982513"/>
            <a:ext cx="8954814" cy="419444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prstClr val="black"/>
                </a:solidFill>
              </a:rPr>
              <a:t>The </a:t>
            </a:r>
            <a:r>
              <a:rPr lang="en-US" sz="3200" b="1" dirty="0">
                <a:solidFill>
                  <a:prstClr val="black"/>
                </a:solidFill>
              </a:rPr>
              <a:t>meta analysis comparison of ibandronate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with placebo showed </a:t>
            </a:r>
            <a:r>
              <a:rPr lang="en-US" sz="3200" b="1" dirty="0">
                <a:solidFill>
                  <a:prstClr val="black"/>
                </a:solidFill>
              </a:rPr>
              <a:t>a </a:t>
            </a:r>
            <a:r>
              <a:rPr lang="en-US" sz="3200" b="1" dirty="0">
                <a:solidFill>
                  <a:srgbClr val="FF0000"/>
                </a:solidFill>
              </a:rPr>
              <a:t>31%</a:t>
            </a:r>
            <a:r>
              <a:rPr lang="en-US" sz="3200" b="1" dirty="0">
                <a:solidFill>
                  <a:prstClr val="black"/>
                </a:solidFill>
              </a:rPr>
              <a:t> reduction in </a:t>
            </a:r>
            <a:r>
              <a:rPr lang="en-US" sz="3200" b="1" dirty="0" smtClean="0">
                <a:solidFill>
                  <a:prstClr val="black"/>
                </a:solidFill>
              </a:rPr>
              <a:t>the 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vertebral </a:t>
            </a:r>
            <a:r>
              <a:rPr lang="en-US" sz="3200" b="1" dirty="0">
                <a:solidFill>
                  <a:prstClr val="black"/>
                </a:solidFill>
              </a:rPr>
              <a:t>fracture risk (HR, 0.69 ; 95% CI, 0.49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to </a:t>
            </a:r>
            <a:r>
              <a:rPr lang="en-US" sz="3200" b="1" dirty="0">
                <a:solidFill>
                  <a:prstClr val="black"/>
                </a:solidFill>
              </a:rPr>
              <a:t>0.97). </a:t>
            </a:r>
            <a:r>
              <a:rPr lang="en-US" sz="3200" b="1" dirty="0" smtClean="0">
                <a:solidFill>
                  <a:prstClr val="black"/>
                </a:solidFill>
              </a:rPr>
              <a:t>There </a:t>
            </a:r>
            <a:r>
              <a:rPr lang="en-US" sz="3200" b="1" dirty="0">
                <a:solidFill>
                  <a:prstClr val="black"/>
                </a:solidFill>
              </a:rPr>
              <a:t>was no evidence for a reduction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in </a:t>
            </a:r>
            <a:r>
              <a:rPr lang="en-US" sz="3200" b="1" dirty="0">
                <a:solidFill>
                  <a:prstClr val="black"/>
                </a:solidFill>
              </a:rPr>
              <a:t>hip </a:t>
            </a:r>
            <a:r>
              <a:rPr lang="en-US" sz="3200" b="1" dirty="0" smtClean="0">
                <a:solidFill>
                  <a:prstClr val="black"/>
                </a:solidFill>
              </a:rPr>
              <a:t>or nonvertebral </a:t>
            </a:r>
            <a:r>
              <a:rPr lang="en-US" sz="3200" b="1" dirty="0">
                <a:solidFill>
                  <a:prstClr val="black"/>
                </a:solidFill>
              </a:rPr>
              <a:t>fracture risk.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22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868" y="1868214"/>
            <a:ext cx="8765629" cy="45049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One large trial of zoledronic acid conducted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among women and </a:t>
            </a:r>
            <a:r>
              <a:rPr lang="en-US" sz="3200" b="1" dirty="0"/>
              <a:t>men after hip fracture found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a </a:t>
            </a:r>
            <a:r>
              <a:rPr lang="en-US" sz="3200" b="1" dirty="0">
                <a:solidFill>
                  <a:srgbClr val="FF0000"/>
                </a:solidFill>
              </a:rPr>
              <a:t>35%</a:t>
            </a:r>
            <a:r>
              <a:rPr lang="en-US" sz="3200" b="1" dirty="0"/>
              <a:t> </a:t>
            </a:r>
            <a:r>
              <a:rPr lang="en-US" sz="3200" b="1" dirty="0" smtClean="0"/>
              <a:t>(</a:t>
            </a:r>
            <a:r>
              <a:rPr lang="en-US" sz="3200" b="1" dirty="0"/>
              <a:t>significant</a:t>
            </a:r>
            <a:r>
              <a:rPr lang="en-US" sz="3200" b="1" dirty="0" smtClean="0"/>
              <a:t>) reduction </a:t>
            </a:r>
            <a:r>
              <a:rPr lang="en-US" sz="3200" b="1" dirty="0"/>
              <a:t>(HR, 0.65; 95% CI,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0.50 </a:t>
            </a:r>
            <a:r>
              <a:rPr lang="en-US" sz="3200" b="1" dirty="0"/>
              <a:t>to 0.84</a:t>
            </a:r>
            <a:r>
              <a:rPr lang="en-US" sz="3200" b="1" dirty="0" smtClean="0"/>
              <a:t>) in all </a:t>
            </a:r>
            <a:r>
              <a:rPr lang="en-US" sz="3200" b="1" dirty="0"/>
              <a:t>clinical </a:t>
            </a:r>
            <a:r>
              <a:rPr lang="en-US" sz="3200" b="1" dirty="0" smtClean="0"/>
              <a:t>fractures</a:t>
            </a:r>
            <a:r>
              <a:rPr lang="en-US" sz="3200" b="1" dirty="0"/>
              <a:t>, supporting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the </a:t>
            </a:r>
            <a:r>
              <a:rPr lang="en-US" sz="3200" b="1" dirty="0"/>
              <a:t>value </a:t>
            </a:r>
            <a:r>
              <a:rPr lang="en-US" sz="3200" b="1" dirty="0" smtClean="0"/>
              <a:t>of bisphosphonate treatment </a:t>
            </a:r>
            <a:r>
              <a:rPr lang="en-US" sz="3200" b="1" dirty="0"/>
              <a:t>after a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hip fracture.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28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982" y="1907628"/>
            <a:ext cx="8741979" cy="426933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</a:rPr>
              <a:t>In this trial, there was </a:t>
            </a:r>
            <a:r>
              <a:rPr lang="en-US" sz="3200" b="1" dirty="0" smtClean="0">
                <a:solidFill>
                  <a:prstClr val="black"/>
                </a:solidFill>
              </a:rPr>
              <a:t>also </a:t>
            </a:r>
            <a:r>
              <a:rPr lang="en-US" sz="3200" b="1" dirty="0">
                <a:solidFill>
                  <a:prstClr val="black"/>
                </a:solidFill>
              </a:rPr>
              <a:t>evidence of </a:t>
            </a:r>
            <a:r>
              <a:rPr lang="en-US" sz="3200" b="1" dirty="0">
                <a:solidFill>
                  <a:srgbClr val="FF0000"/>
                </a:solidFill>
              </a:rPr>
              <a:t>28%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 (</a:t>
            </a:r>
            <a:r>
              <a:rPr lang="en-US" sz="3200" b="1" dirty="0">
                <a:solidFill>
                  <a:prstClr val="black"/>
                </a:solidFill>
              </a:rPr>
              <a:t>significant) reduction </a:t>
            </a:r>
            <a:r>
              <a:rPr lang="en-US" sz="3200" b="1" dirty="0" smtClean="0">
                <a:solidFill>
                  <a:prstClr val="black"/>
                </a:solidFill>
              </a:rPr>
              <a:t>(</a:t>
            </a:r>
            <a:r>
              <a:rPr lang="en-US" sz="3200" b="1" dirty="0">
                <a:solidFill>
                  <a:prstClr val="black"/>
                </a:solidFill>
              </a:rPr>
              <a:t>HR, 0.72; 95% CI, 0.56 to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 0.93</a:t>
            </a:r>
            <a:r>
              <a:rPr lang="en-US" sz="3200" b="1" dirty="0">
                <a:solidFill>
                  <a:prstClr val="black"/>
                </a:solidFill>
              </a:rPr>
              <a:t>) in mortality, although </a:t>
            </a:r>
            <a:r>
              <a:rPr lang="en-US" sz="3200" b="1" dirty="0" smtClean="0">
                <a:solidFill>
                  <a:prstClr val="black"/>
                </a:solidFill>
              </a:rPr>
              <a:t>a </a:t>
            </a:r>
            <a:r>
              <a:rPr lang="en-US" sz="3200" b="1" dirty="0">
                <a:solidFill>
                  <a:prstClr val="black"/>
                </a:solidFill>
              </a:rPr>
              <a:t>reduction in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 mortality </a:t>
            </a:r>
            <a:r>
              <a:rPr lang="en-US" sz="3200" b="1" dirty="0">
                <a:solidFill>
                  <a:prstClr val="black"/>
                </a:solidFill>
              </a:rPr>
              <a:t>has not been shown in other trials </a:t>
            </a:r>
            <a:r>
              <a:rPr lang="en-US" sz="3200" b="1" dirty="0" smtClean="0">
                <a:solidFill>
                  <a:prstClr val="black"/>
                </a:solidFill>
              </a:rPr>
              <a:t>with </a:t>
            </a:r>
          </a:p>
          <a:p>
            <a:pPr marL="0" lvl="0" indent="0"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 zoledronic </a:t>
            </a:r>
            <a:r>
              <a:rPr lang="en-US" sz="3200" b="1" dirty="0">
                <a:solidFill>
                  <a:prstClr val="black"/>
                </a:solidFill>
              </a:rPr>
              <a:t>acid.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429" y="1228287"/>
            <a:ext cx="9927021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Long-term bisphosphonate treatment beyond 5 years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204" y="3180694"/>
            <a:ext cx="9084880" cy="321698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</a:rPr>
              <a:t>Bisphosphonates are distinct from other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osteoporosis therapies </a:t>
            </a:r>
            <a:r>
              <a:rPr lang="en-US" sz="3200" b="1" dirty="0">
                <a:solidFill>
                  <a:prstClr val="black"/>
                </a:solidFill>
              </a:rPr>
              <a:t>in that their positive effects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persist </a:t>
            </a:r>
            <a:r>
              <a:rPr lang="en-US" sz="3200" b="1" dirty="0">
                <a:solidFill>
                  <a:prstClr val="black"/>
                </a:solidFill>
              </a:rPr>
              <a:t>for several </a:t>
            </a:r>
            <a:r>
              <a:rPr lang="en-US" sz="3200" b="1" dirty="0" smtClean="0">
                <a:solidFill>
                  <a:prstClr val="black"/>
                </a:solidFill>
              </a:rPr>
              <a:t>years </a:t>
            </a:r>
            <a:r>
              <a:rPr lang="en-US" sz="3200" b="1" dirty="0">
                <a:solidFill>
                  <a:prstClr val="black"/>
                </a:solidFill>
              </a:rPr>
              <a:t>after discontinuation.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390" y="1462252"/>
            <a:ext cx="9144000" cy="48597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For the Fracture Intervention Trial Long-term Extension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FLEX) trial </a:t>
            </a:r>
            <a:r>
              <a:rPr lang="en-US" b="1" dirty="0"/>
              <a:t>with alendronate, during the 5 years of the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study</a:t>
            </a:r>
            <a:r>
              <a:rPr lang="en-US" b="1" dirty="0"/>
              <a:t>, BMD (the primary endpoint) decreased gradually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in </a:t>
            </a:r>
            <a:r>
              <a:rPr lang="en-US" b="1" dirty="0"/>
              <a:t>the placebo compared with the continued alendronate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group. Thus</a:t>
            </a:r>
            <a:r>
              <a:rPr lang="en-US" b="1" dirty="0"/>
              <a:t>, at the end of 5 years, 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 </a:t>
            </a:r>
            <a:r>
              <a:rPr lang="en-US" b="1" dirty="0" smtClean="0">
                <a:solidFill>
                  <a:srgbClr val="FF0000"/>
                </a:solidFill>
              </a:rPr>
              <a:t>50</a:t>
            </a:r>
            <a:r>
              <a:rPr lang="en-US" b="1" dirty="0">
                <a:solidFill>
                  <a:srgbClr val="FF0000"/>
                </a:solidFill>
              </a:rPr>
              <a:t>% </a:t>
            </a:r>
            <a:r>
              <a:rPr lang="en-US" b="1" dirty="0" smtClean="0">
                <a:solidFill>
                  <a:srgbClr val="FF0000"/>
                </a:solidFill>
              </a:rPr>
              <a:t> to 75</a:t>
            </a:r>
            <a:r>
              <a:rPr lang="en-US" b="1" dirty="0">
                <a:solidFill>
                  <a:srgbClr val="FF0000"/>
                </a:solidFill>
              </a:rPr>
              <a:t>% </a:t>
            </a:r>
            <a:r>
              <a:rPr lang="en-US" b="1" dirty="0"/>
              <a:t>of the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BMD gains </a:t>
            </a:r>
            <a:r>
              <a:rPr lang="en-US" b="1" dirty="0"/>
              <a:t>during the initial treatment period were lost in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those who </a:t>
            </a:r>
            <a:r>
              <a:rPr lang="en-US" b="1" dirty="0"/>
              <a:t>discontinued alendronate. Similarly, bone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turnover gradually </a:t>
            </a:r>
            <a:r>
              <a:rPr lang="en-US" b="1" dirty="0"/>
              <a:t>increased. </a:t>
            </a:r>
          </a:p>
        </p:txBody>
      </p:sp>
    </p:spTree>
    <p:extLst>
      <p:ext uri="{BB962C8B-B14F-4D97-AF65-F5344CB8AC3E}">
        <p14:creationId xmlns:p14="http://schemas.microsoft.com/office/powerpoint/2010/main" val="28416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7203" y="2218997"/>
            <a:ext cx="9132176" cy="39579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Among those who continued </a:t>
            </a:r>
            <a:r>
              <a:rPr lang="en-US" sz="3000" b="1" dirty="0" smtClean="0"/>
              <a:t>alendronate compared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with those who discontinued its use</a:t>
            </a:r>
            <a:r>
              <a:rPr lang="en-US" sz="3000" b="1" dirty="0"/>
              <a:t>, </a:t>
            </a:r>
            <a:r>
              <a:rPr lang="en-US" sz="3000" b="1" dirty="0" smtClean="0"/>
              <a:t>vertebral fracture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risk was significantly lower, but there were </a:t>
            </a:r>
            <a:r>
              <a:rPr lang="en-US" sz="3000" b="1" dirty="0"/>
              <a:t>no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significant </a:t>
            </a:r>
            <a:r>
              <a:rPr lang="en-US" sz="3000" b="1" dirty="0"/>
              <a:t>reductions in nonvertebral or hip fractures.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 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56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662" y="1828800"/>
            <a:ext cx="9423838" cy="43481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 smtClean="0"/>
              <a:t>Fractures can cause pain, decreased mobility and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function, and fear of falling and are associated with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decreased quality of life and increased mortality. </a:t>
            </a:r>
          </a:p>
          <a:p>
            <a:pPr marL="0" indent="0">
              <a:buNone/>
            </a:pPr>
            <a:r>
              <a:rPr lang="en-US" sz="3000" b="1" dirty="0" smtClean="0"/>
              <a:t>  However</a:t>
            </a:r>
            <a:r>
              <a:rPr lang="en-US" sz="3000" b="1" dirty="0"/>
              <a:t>, many postmenopausal women at highest risk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do </a:t>
            </a:r>
            <a:r>
              <a:rPr lang="en-US" sz="3000" b="1" dirty="0"/>
              <a:t>not receive treatment to prevent major osteoporotic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fractures </a:t>
            </a:r>
            <a:r>
              <a:rPr lang="en-US" sz="3000" b="1" dirty="0"/>
              <a:t>and their associated morbidity and </a:t>
            </a:r>
            <a:r>
              <a:rPr lang="en-US" sz="3000" b="1" dirty="0" smtClean="0"/>
              <a:t>mortality.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506" y="1742089"/>
            <a:ext cx="8915401" cy="44348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In the extension study with zoledronic acid, </a:t>
            </a:r>
            <a:r>
              <a:rPr lang="en-US" sz="3000" b="1" dirty="0" smtClean="0"/>
              <a:t>BMD fell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more slowly after discontinuation compared with </a:t>
            </a:r>
            <a:r>
              <a:rPr lang="en-US" sz="3000" b="1" dirty="0"/>
              <a:t>the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study </a:t>
            </a:r>
            <a:r>
              <a:rPr lang="en-US" sz="3000" b="1" dirty="0"/>
              <a:t>with alendronate, and levels of bone turnover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markers </a:t>
            </a:r>
            <a:r>
              <a:rPr lang="en-US" sz="3000" b="1" dirty="0"/>
              <a:t>(BTMs) rose more slowly. Fracture results in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this </a:t>
            </a:r>
            <a:r>
              <a:rPr lang="en-US" sz="3000" b="1" dirty="0"/>
              <a:t>study were similar to the FLEX study with a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reduction </a:t>
            </a:r>
            <a:r>
              <a:rPr lang="en-US" sz="3000" b="1" dirty="0"/>
              <a:t>in </a:t>
            </a:r>
            <a:r>
              <a:rPr lang="en-US" sz="3000" b="1" dirty="0" smtClean="0"/>
              <a:t>vertebral fractures but no significant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effects on nonvertebral </a:t>
            </a:r>
            <a:r>
              <a:rPr lang="en-US" sz="3000" b="1" dirty="0"/>
              <a:t>fractures. </a:t>
            </a:r>
          </a:p>
          <a:p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135" y="782911"/>
            <a:ext cx="962090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Bisphosphonate treatment holidays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2090" y="2479126"/>
            <a:ext cx="8840515" cy="39540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 smtClean="0"/>
              <a:t>The risk of AFFs and ONJ, particularly with long-term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bisphosphonate </a:t>
            </a:r>
            <a:r>
              <a:rPr lang="en-US" sz="3000" b="1" dirty="0"/>
              <a:t>use beyond 5 years, has prompted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concerns </a:t>
            </a:r>
            <a:r>
              <a:rPr lang="en-US" sz="3000" b="1" dirty="0"/>
              <a:t>about defining the treatment </a:t>
            </a:r>
            <a:r>
              <a:rPr lang="en-US" sz="3000" b="1" dirty="0" smtClean="0"/>
              <a:t>course.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The </a:t>
            </a:r>
            <a:r>
              <a:rPr lang="en-US" sz="3000" b="1" dirty="0"/>
              <a:t>American Society for Bone and Mineral Research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(</a:t>
            </a:r>
            <a:r>
              <a:rPr lang="en-US" sz="3000" b="1" dirty="0">
                <a:solidFill>
                  <a:srgbClr val="FF0000"/>
                </a:solidFill>
              </a:rPr>
              <a:t>ASBMR)</a:t>
            </a:r>
            <a:r>
              <a:rPr lang="en-US" sz="3000" b="1" dirty="0"/>
              <a:t>Task Force on </a:t>
            </a:r>
            <a:r>
              <a:rPr lang="en-US" sz="3000" b="1" dirty="0" smtClean="0"/>
              <a:t>Long-Term Bisphosphonates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has proposed </a:t>
            </a:r>
            <a:r>
              <a:rPr lang="en-US" sz="3000" b="1" dirty="0"/>
              <a:t>that AFF risk might be reduced, 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7651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436" y="2010102"/>
            <a:ext cx="9258301" cy="4273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 with </a:t>
            </a:r>
            <a:r>
              <a:rPr lang="en-US" sz="3000" b="1" dirty="0"/>
              <a:t>little compromise in reduction in osteoporotic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fractures</a:t>
            </a:r>
            <a:r>
              <a:rPr lang="en-US" sz="3000" b="1" dirty="0"/>
              <a:t>, by taking a temporary holiday from oral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bisphosphonates </a:t>
            </a:r>
            <a:r>
              <a:rPr lang="en-US" sz="3000" b="1" dirty="0"/>
              <a:t>after 5 years and after 3 years of IV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bisphosphonates</a:t>
            </a:r>
            <a:r>
              <a:rPr lang="en-US" sz="3000" b="1" dirty="0"/>
              <a:t>, in patients who are not at high risk of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fracture</a:t>
            </a:r>
            <a:r>
              <a:rPr lang="en-US" sz="3000" b="1" dirty="0"/>
              <a:t>. That fracture efficacy might be maintained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during </a:t>
            </a:r>
            <a:r>
              <a:rPr lang="en-US" sz="3000" b="1" dirty="0"/>
              <a:t>a holiday is supported by several studies. 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5771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913" y="1600199"/>
            <a:ext cx="9096704" cy="45767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prstClr val="black"/>
                </a:solidFill>
              </a:rPr>
              <a:t>An </a:t>
            </a:r>
            <a:r>
              <a:rPr lang="en-US" sz="3000" b="1" dirty="0">
                <a:solidFill>
                  <a:prstClr val="black"/>
                </a:solidFill>
              </a:rPr>
              <a:t>important assumption about the value of a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 bisphosphonate holiday is that AFF risk would be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reduced. There </a:t>
            </a:r>
            <a:r>
              <a:rPr lang="en-US" sz="3000" b="1" dirty="0">
                <a:solidFill>
                  <a:prstClr val="black"/>
                </a:solidFill>
              </a:rPr>
              <a:t>is limited evidence that AFF risk will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be </a:t>
            </a:r>
            <a:r>
              <a:rPr lang="en-US" sz="3000" b="1" dirty="0">
                <a:solidFill>
                  <a:prstClr val="black"/>
                </a:solidFill>
              </a:rPr>
              <a:t>reduced </a:t>
            </a:r>
            <a:r>
              <a:rPr lang="en-US" sz="3000" b="1" dirty="0" smtClean="0">
                <a:solidFill>
                  <a:prstClr val="black"/>
                </a:solidFill>
              </a:rPr>
              <a:t>during </a:t>
            </a:r>
            <a:r>
              <a:rPr lang="en-US" sz="3000" b="1" dirty="0">
                <a:solidFill>
                  <a:prstClr val="black"/>
                </a:solidFill>
              </a:rPr>
              <a:t>a bisphosphonate holiday: one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large </a:t>
            </a:r>
            <a:r>
              <a:rPr lang="en-US" sz="3000" b="1" dirty="0">
                <a:solidFill>
                  <a:prstClr val="black"/>
                </a:solidFill>
              </a:rPr>
              <a:t>observational </a:t>
            </a:r>
            <a:r>
              <a:rPr lang="en-US" sz="3000" b="1" dirty="0" smtClean="0">
                <a:solidFill>
                  <a:prstClr val="black"/>
                </a:solidFill>
              </a:rPr>
              <a:t>study </a:t>
            </a:r>
            <a:r>
              <a:rPr lang="en-US" sz="3000" b="1" dirty="0">
                <a:solidFill>
                  <a:prstClr val="black"/>
                </a:solidFill>
              </a:rPr>
              <a:t>showed that AFF is reduced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by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3000" b="1" dirty="0" smtClean="0">
                <a:solidFill>
                  <a:srgbClr val="FF0000"/>
                </a:solidFill>
              </a:rPr>
              <a:t>80</a:t>
            </a:r>
            <a:r>
              <a:rPr lang="en-US" sz="3000" b="1" dirty="0">
                <a:solidFill>
                  <a:srgbClr val="FF0000"/>
                </a:solidFill>
              </a:rPr>
              <a:t>% </a:t>
            </a:r>
            <a:r>
              <a:rPr lang="en-US" sz="3000" b="1" dirty="0">
                <a:solidFill>
                  <a:prstClr val="black"/>
                </a:solidFill>
              </a:rPr>
              <a:t>in the 3 years </a:t>
            </a:r>
            <a:r>
              <a:rPr lang="en-US" sz="3000" b="1" dirty="0" smtClean="0">
                <a:solidFill>
                  <a:prstClr val="black"/>
                </a:solidFill>
              </a:rPr>
              <a:t> after </a:t>
            </a:r>
            <a:r>
              <a:rPr lang="en-US" sz="3000" b="1" dirty="0">
                <a:solidFill>
                  <a:prstClr val="black"/>
                </a:solidFill>
              </a:rPr>
              <a:t>stopping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bisphosphonates</a:t>
            </a:r>
            <a:r>
              <a:rPr lang="en-US" sz="3000" b="1" dirty="0">
                <a:solidFill>
                  <a:prstClr val="black"/>
                </a:solidFill>
              </a:rPr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780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977" y="1809093"/>
            <a:ext cx="8623738" cy="436787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</a:rPr>
              <a:t>The </a:t>
            </a:r>
            <a:r>
              <a:rPr lang="en-US" sz="3200" b="1" dirty="0">
                <a:solidFill>
                  <a:srgbClr val="FF0000"/>
                </a:solidFill>
              </a:rPr>
              <a:t>ASBMR</a:t>
            </a:r>
            <a:r>
              <a:rPr lang="en-US" sz="3200" b="1" dirty="0">
                <a:solidFill>
                  <a:prstClr val="black"/>
                </a:solidFill>
              </a:rPr>
              <a:t> Task Force suggests that those at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low to moderate </a:t>
            </a:r>
            <a:r>
              <a:rPr lang="en-US" sz="3200" b="1" dirty="0">
                <a:solidFill>
                  <a:prstClr val="black"/>
                </a:solidFill>
              </a:rPr>
              <a:t>fracture risk can initiate a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bisphosphonate holiday</a:t>
            </a:r>
            <a:r>
              <a:rPr lang="en-US" sz="3200" b="1" dirty="0">
                <a:solidFill>
                  <a:prstClr val="black"/>
                </a:solidFill>
              </a:rPr>
              <a:t>, whereas those at high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risk </a:t>
            </a:r>
            <a:r>
              <a:rPr lang="en-US" sz="3200" b="1" dirty="0">
                <a:solidFill>
                  <a:prstClr val="black"/>
                </a:solidFill>
              </a:rPr>
              <a:t>should continue the </a:t>
            </a:r>
            <a:r>
              <a:rPr lang="en-US" sz="3200" b="1" dirty="0" smtClean="0">
                <a:solidFill>
                  <a:prstClr val="black"/>
                </a:solidFill>
              </a:rPr>
              <a:t>bisphosphonate </a:t>
            </a:r>
            <a:r>
              <a:rPr lang="en-US" sz="3200" b="1" dirty="0">
                <a:solidFill>
                  <a:prstClr val="black"/>
                </a:solidFill>
              </a:rPr>
              <a:t>or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switch </a:t>
            </a:r>
            <a:r>
              <a:rPr lang="en-US" sz="3200" b="1" dirty="0">
                <a:solidFill>
                  <a:prstClr val="black"/>
                </a:solidFill>
              </a:rPr>
              <a:t>to another </a:t>
            </a:r>
            <a:r>
              <a:rPr lang="en-US" sz="3200" b="1" dirty="0" smtClean="0">
                <a:solidFill>
                  <a:prstClr val="black"/>
                </a:solidFill>
              </a:rPr>
              <a:t>therapy. </a:t>
            </a:r>
            <a:endParaRPr lang="en-US" sz="3200" b="1" dirty="0">
              <a:solidFill>
                <a:prstClr val="black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56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614" y="1883979"/>
            <a:ext cx="9419897" cy="4525525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prstClr val="black"/>
                </a:solidFill>
              </a:rPr>
              <a:t>Once a holiday has begun, fracture risk and BMD should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</a:t>
            </a:r>
            <a:r>
              <a:rPr lang="en-US" sz="3000" b="1" dirty="0">
                <a:solidFill>
                  <a:prstClr val="black"/>
                </a:solidFill>
              </a:rPr>
              <a:t>be re-evaluated every </a:t>
            </a:r>
            <a:r>
              <a:rPr lang="en-US" sz="3000" b="1" dirty="0">
                <a:solidFill>
                  <a:srgbClr val="FF0000"/>
                </a:solidFill>
              </a:rPr>
              <a:t>2 to 4 </a:t>
            </a:r>
            <a:r>
              <a:rPr lang="en-US" sz="3000" b="1" dirty="0">
                <a:solidFill>
                  <a:prstClr val="black"/>
                </a:solidFill>
              </a:rPr>
              <a:t>years after </a:t>
            </a:r>
            <a:r>
              <a:rPr lang="en-US" sz="3000" b="1" dirty="0" smtClean="0">
                <a:solidFill>
                  <a:prstClr val="black"/>
                </a:solidFill>
              </a:rPr>
              <a:t>discontinuation.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A </a:t>
            </a:r>
            <a:r>
              <a:rPr lang="en-US" sz="3000" b="1" dirty="0">
                <a:solidFill>
                  <a:prstClr val="black"/>
                </a:solidFill>
              </a:rPr>
              <a:t>significant drop in BMD (or a large increase in </a:t>
            </a:r>
            <a:r>
              <a:rPr lang="en-US" sz="3000" b="1" dirty="0" smtClean="0">
                <a:solidFill>
                  <a:prstClr val="black"/>
                </a:solidFill>
              </a:rPr>
              <a:t>BTMs</a:t>
            </a:r>
            <a:r>
              <a:rPr lang="en-US" sz="3000" b="1" dirty="0">
                <a:solidFill>
                  <a:prstClr val="black"/>
                </a:solidFill>
              </a:rPr>
              <a:t>)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may </a:t>
            </a:r>
            <a:r>
              <a:rPr lang="en-US" sz="3000" b="1" dirty="0">
                <a:solidFill>
                  <a:prstClr val="black"/>
                </a:solidFill>
              </a:rPr>
              <a:t>lead to reinitiation of osteoporosis </a:t>
            </a:r>
            <a:r>
              <a:rPr lang="en-US" sz="3000" b="1" dirty="0" smtClean="0">
                <a:solidFill>
                  <a:prstClr val="black"/>
                </a:solidFill>
              </a:rPr>
              <a:t>therapy,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depending </a:t>
            </a:r>
            <a:r>
              <a:rPr lang="en-US" sz="3000" b="1" dirty="0">
                <a:solidFill>
                  <a:prstClr val="black"/>
                </a:solidFill>
              </a:rPr>
              <a:t>on the individual’s fracture risk before the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 5-year maximum holiday is completed. </a:t>
            </a:r>
          </a:p>
        </p:txBody>
      </p:sp>
    </p:spTree>
    <p:extLst>
      <p:ext uri="{BB962C8B-B14F-4D97-AF65-F5344CB8AC3E}">
        <p14:creationId xmlns:p14="http://schemas.microsoft.com/office/powerpoint/2010/main" val="15148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317" y="798677"/>
            <a:ext cx="956966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Balance of benefits and harms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490" y="2542190"/>
            <a:ext cx="9329245" cy="38546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Original safety concerns for oral bisphosphonates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focused </a:t>
            </a:r>
            <a:r>
              <a:rPr lang="en-US" sz="3000" b="1" dirty="0"/>
              <a:t>on </a:t>
            </a:r>
            <a:r>
              <a:rPr lang="en-US" sz="3000" b="1" dirty="0" smtClean="0"/>
              <a:t>upper </a:t>
            </a:r>
            <a:r>
              <a:rPr lang="en-US" sz="3000" b="1" dirty="0"/>
              <a:t>gastrointestinal irritation.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However</a:t>
            </a:r>
            <a:r>
              <a:rPr lang="en-US" sz="3000" b="1" dirty="0"/>
              <a:t>, in practice</a:t>
            </a:r>
            <a:r>
              <a:rPr lang="en-US" sz="3000" b="1" dirty="0" smtClean="0"/>
              <a:t>, these adverse effects can be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minimized by careful </a:t>
            </a:r>
            <a:r>
              <a:rPr lang="en-US" sz="3000" b="1" dirty="0"/>
              <a:t>adherence to </a:t>
            </a:r>
            <a:r>
              <a:rPr lang="en-US" sz="3000" b="1" dirty="0" smtClean="0"/>
              <a:t>correct </a:t>
            </a:r>
            <a:r>
              <a:rPr lang="en-US" sz="3000" b="1" dirty="0"/>
              <a:t>dosing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procedures </a:t>
            </a:r>
            <a:r>
              <a:rPr lang="en-US" sz="3000" b="1" dirty="0"/>
              <a:t>even in patients with esophageal </a:t>
            </a:r>
            <a:r>
              <a:rPr lang="en-US" sz="3000" b="1" dirty="0" smtClean="0"/>
              <a:t>disease. 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144" y="1635672"/>
            <a:ext cx="9069115" cy="454129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</a:rPr>
              <a:t>For IV zoledronic acid, an acute-phase reaction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</a:t>
            </a:r>
            <a:r>
              <a:rPr lang="en-US" sz="3200" b="1" dirty="0">
                <a:solidFill>
                  <a:srgbClr val="FF0000"/>
                </a:solidFill>
              </a:rPr>
              <a:t>flu-like symptoms)</a:t>
            </a:r>
            <a:r>
              <a:rPr lang="en-US" sz="3200" b="1" dirty="0">
                <a:solidFill>
                  <a:prstClr val="black"/>
                </a:solidFill>
              </a:rPr>
              <a:t> is common(one in four) but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usually </a:t>
            </a:r>
            <a:r>
              <a:rPr lang="en-US" sz="3200" b="1" dirty="0">
                <a:solidFill>
                  <a:prstClr val="black"/>
                </a:solidFill>
              </a:rPr>
              <a:t>only after the first infusion, and lasts </a:t>
            </a:r>
            <a:r>
              <a:rPr lang="en-US" sz="3200" b="1" dirty="0">
                <a:solidFill>
                  <a:srgbClr val="FF0000"/>
                </a:solidFill>
              </a:rPr>
              <a:t>for 1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to </a:t>
            </a:r>
            <a:r>
              <a:rPr lang="en-US" sz="3200" b="1" dirty="0">
                <a:solidFill>
                  <a:srgbClr val="FF0000"/>
                </a:solidFill>
              </a:rPr>
              <a:t>7 days. </a:t>
            </a:r>
            <a:r>
              <a:rPr lang="en-US" sz="3200" b="1" dirty="0">
                <a:solidFill>
                  <a:prstClr val="black"/>
                </a:solidFill>
              </a:rPr>
              <a:t>The frequency and severity can be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reduced by pretreatment </a:t>
            </a:r>
            <a:r>
              <a:rPr lang="en-US" sz="3200" b="1" dirty="0">
                <a:solidFill>
                  <a:prstClr val="black"/>
                </a:solidFill>
              </a:rPr>
              <a:t>with agents such as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acetaminophen or </a:t>
            </a:r>
            <a:r>
              <a:rPr lang="en-US" sz="3200" b="1" dirty="0">
                <a:solidFill>
                  <a:prstClr val="black"/>
                </a:solidFill>
              </a:rPr>
              <a:t>ibuprofen.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3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569" y="1848508"/>
            <a:ext cx="8765628" cy="423698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prstClr val="black"/>
                </a:solidFill>
              </a:rPr>
              <a:t>Due </a:t>
            </a:r>
            <a:r>
              <a:rPr lang="en-US" sz="3200" b="1" dirty="0">
                <a:solidFill>
                  <a:prstClr val="black"/>
                </a:solidFill>
              </a:rPr>
              <a:t>to concerns about renal toxicity,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bisphosphonates </a:t>
            </a:r>
            <a:r>
              <a:rPr lang="en-US" sz="3200" b="1" dirty="0">
                <a:solidFill>
                  <a:prstClr val="black"/>
                </a:solidFill>
              </a:rPr>
              <a:t>are indicated only for patients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with (</a:t>
            </a:r>
            <a:r>
              <a:rPr lang="en-US" sz="3200" b="1" dirty="0">
                <a:solidFill>
                  <a:prstClr val="black"/>
                </a:solidFill>
              </a:rPr>
              <a:t>eGFR)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3200" b="1" dirty="0">
                <a:solidFill>
                  <a:srgbClr val="FF0000"/>
                </a:solidFill>
              </a:rPr>
              <a:t>30 mL/min </a:t>
            </a:r>
            <a:r>
              <a:rPr lang="en-US" sz="3200" b="1" dirty="0">
                <a:solidFill>
                  <a:prstClr val="black"/>
                </a:solidFill>
              </a:rPr>
              <a:t>for risedronate and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ibandronate </a:t>
            </a:r>
            <a:r>
              <a:rPr lang="en-US" sz="3200" b="1" dirty="0">
                <a:solidFill>
                  <a:prstClr val="black"/>
                </a:solidFill>
              </a:rPr>
              <a:t>and 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3200" b="1" dirty="0">
                <a:solidFill>
                  <a:srgbClr val="FF0000"/>
                </a:solidFill>
              </a:rPr>
              <a:t>35 mL/min </a:t>
            </a:r>
            <a:r>
              <a:rPr lang="en-US" sz="3200" b="1" dirty="0">
                <a:solidFill>
                  <a:prstClr val="black"/>
                </a:solidFill>
              </a:rPr>
              <a:t>for alendronate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and zoledronic </a:t>
            </a:r>
            <a:r>
              <a:rPr lang="en-US" sz="3200" b="1" dirty="0">
                <a:solidFill>
                  <a:prstClr val="black"/>
                </a:solidFill>
              </a:rPr>
              <a:t>acid.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166" y="2002221"/>
            <a:ext cx="8529145" cy="402496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</a:rPr>
              <a:t>A meta-analysis of the effect of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  bisphosphonate  treatment </a:t>
            </a:r>
            <a:r>
              <a:rPr lang="en-US" sz="3200" b="1" dirty="0">
                <a:solidFill>
                  <a:prstClr val="black"/>
                </a:solidFill>
              </a:rPr>
              <a:t>on atrial </a:t>
            </a:r>
            <a:r>
              <a:rPr lang="en-US" sz="3200" b="1" dirty="0" smtClean="0">
                <a:solidFill>
                  <a:prstClr val="black"/>
                </a:solidFill>
              </a:rPr>
              <a:t>fibrillation</a:t>
            </a:r>
          </a:p>
          <a:p>
            <a:pPr marL="0" lvl="0" indent="0">
              <a:buNone/>
            </a:pPr>
            <a:r>
              <a:rPr lang="en-US" sz="3200" b="1" dirty="0" smtClean="0">
                <a:solidFill>
                  <a:prstClr val="black"/>
                </a:solidFill>
              </a:rPr>
              <a:t>  </a:t>
            </a:r>
            <a:r>
              <a:rPr lang="en-US" sz="3200" b="1" dirty="0">
                <a:solidFill>
                  <a:prstClr val="black"/>
                </a:solidFill>
              </a:rPr>
              <a:t>concluded that </a:t>
            </a:r>
            <a:r>
              <a:rPr lang="en-US" sz="3200" b="1" dirty="0" smtClean="0">
                <a:solidFill>
                  <a:prstClr val="black"/>
                </a:solidFill>
              </a:rPr>
              <a:t>zoledronic </a:t>
            </a:r>
            <a:r>
              <a:rPr lang="en-US" sz="3200" b="1" dirty="0">
                <a:solidFill>
                  <a:prstClr val="black"/>
                </a:solidFill>
              </a:rPr>
              <a:t>acid may modestly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increase </a:t>
            </a:r>
            <a:r>
              <a:rPr lang="en-US" sz="3200" b="1" dirty="0">
                <a:solidFill>
                  <a:prstClr val="black"/>
                </a:solidFill>
              </a:rPr>
              <a:t>the </a:t>
            </a:r>
            <a:r>
              <a:rPr lang="en-US" sz="3200" b="1" dirty="0" smtClean="0">
                <a:solidFill>
                  <a:prstClr val="black"/>
                </a:solidFill>
              </a:rPr>
              <a:t>risk, but </a:t>
            </a:r>
            <a:r>
              <a:rPr lang="en-US" sz="3200" b="1" dirty="0">
                <a:solidFill>
                  <a:prstClr val="black"/>
                </a:solidFill>
              </a:rPr>
              <a:t>not the other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bisphosphonates</a:t>
            </a:r>
            <a:r>
              <a:rPr lang="en-US" sz="3200" b="1" dirty="0">
                <a:solidFill>
                  <a:prstClr val="black"/>
                </a:solidFill>
              </a:rPr>
              <a:t>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92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866" y="1702676"/>
            <a:ext cx="8525203" cy="45838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In fact, there has been a decline in the use of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 </a:t>
            </a:r>
            <a:r>
              <a:rPr lang="en-US" sz="3000" b="1" dirty="0" smtClean="0"/>
              <a:t>bisphosphonates, </a:t>
            </a:r>
            <a:r>
              <a:rPr lang="en-US" sz="3000" b="1" dirty="0"/>
              <a:t>and the recent hip fracture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incidence among </a:t>
            </a:r>
            <a:r>
              <a:rPr lang="en-US" sz="3000" b="1" dirty="0"/>
              <a:t>postmenopausal women is higher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 than </a:t>
            </a:r>
            <a:r>
              <a:rPr lang="en-US" sz="3000" b="1" dirty="0"/>
              <a:t>projected </a:t>
            </a:r>
            <a:r>
              <a:rPr lang="en-US" sz="3000" b="1" dirty="0" smtClean="0"/>
              <a:t>in </a:t>
            </a:r>
            <a:r>
              <a:rPr lang="en-US" sz="3000" b="1" dirty="0"/>
              <a:t>the United States, suggesting a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leveling </a:t>
            </a:r>
            <a:r>
              <a:rPr lang="en-US" sz="3000" b="1" dirty="0"/>
              <a:t>off and </a:t>
            </a:r>
            <a:r>
              <a:rPr lang="en-US" sz="3000" b="1" dirty="0" smtClean="0"/>
              <a:t>possible </a:t>
            </a:r>
            <a:r>
              <a:rPr lang="en-US" sz="3000" b="1" dirty="0"/>
              <a:t>reversal in what had been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a decade-and-a-half-long decline.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696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451" y="1233652"/>
            <a:ext cx="9313481" cy="112329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Denosumab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451" y="2695903"/>
            <a:ext cx="8718331" cy="3543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3.1</a:t>
            </a:r>
            <a:r>
              <a:rPr lang="en-US" sz="3200" b="1" dirty="0" smtClean="0"/>
              <a:t> </a:t>
            </a:r>
            <a:r>
              <a:rPr lang="en-US" sz="3200" b="1" dirty="0"/>
              <a:t>In postmenopausal women with osteoporosis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who are at high risk for osteoporotic fractures,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we </a:t>
            </a:r>
            <a:r>
              <a:rPr lang="en-US" sz="3200" b="1" dirty="0"/>
              <a:t>recommend using </a:t>
            </a:r>
            <a:r>
              <a:rPr lang="en-US" sz="3200" b="1" dirty="0" smtClean="0"/>
              <a:t>denosumab </a:t>
            </a:r>
            <a:r>
              <a:rPr lang="en-US" sz="3200" b="1" dirty="0"/>
              <a:t>as an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alternative </a:t>
            </a:r>
            <a:r>
              <a:rPr lang="en-US" sz="3200" b="1" dirty="0"/>
              <a:t>initial treatment. </a:t>
            </a: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1|A) </a:t>
            </a:r>
          </a:p>
          <a:p>
            <a:pPr marL="0" indent="0">
              <a:buNone/>
            </a:pPr>
            <a:r>
              <a:rPr lang="en-US" sz="3200" b="1" dirty="0" smtClean="0"/>
              <a:t>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78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859" y="1939159"/>
            <a:ext cx="8939048" cy="4237804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prstClr val="black"/>
                </a:solidFill>
              </a:rPr>
              <a:t>The recommended dosage is </a:t>
            </a:r>
            <a:r>
              <a:rPr lang="en-US" sz="3000" b="1" dirty="0">
                <a:solidFill>
                  <a:srgbClr val="FF0000"/>
                </a:solidFill>
              </a:rPr>
              <a:t>60 mg </a:t>
            </a:r>
            <a:r>
              <a:rPr lang="en-US" sz="3000" b="1" dirty="0">
                <a:solidFill>
                  <a:prstClr val="black"/>
                </a:solidFill>
              </a:rPr>
              <a:t>subcutaneously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 smtClean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every </a:t>
            </a:r>
            <a:r>
              <a:rPr lang="en-US" sz="3000" b="1" dirty="0">
                <a:solidFill>
                  <a:srgbClr val="FF0000"/>
                </a:solidFill>
              </a:rPr>
              <a:t>6 months. </a:t>
            </a:r>
            <a:r>
              <a:rPr lang="en-US" sz="3000" b="1" dirty="0">
                <a:solidFill>
                  <a:prstClr val="black"/>
                </a:solidFill>
              </a:rPr>
              <a:t>The effects of denosumab on bone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 smtClean="0">
                <a:solidFill>
                  <a:prstClr val="black"/>
                </a:solidFill>
              </a:rPr>
              <a:t> remodeling</a:t>
            </a:r>
            <a:r>
              <a:rPr lang="en-US" sz="3000" b="1" dirty="0">
                <a:solidFill>
                  <a:prstClr val="black"/>
                </a:solidFill>
              </a:rPr>
              <a:t>, </a:t>
            </a:r>
            <a:r>
              <a:rPr lang="en-US" sz="3000" b="1" dirty="0" smtClean="0">
                <a:solidFill>
                  <a:prstClr val="black"/>
                </a:solidFill>
              </a:rPr>
              <a:t>reflected </a:t>
            </a:r>
            <a:r>
              <a:rPr lang="en-US" sz="3000" b="1" dirty="0">
                <a:solidFill>
                  <a:prstClr val="black"/>
                </a:solidFill>
              </a:rPr>
              <a:t>in BTMs, reverse after 6 months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 smtClean="0">
                <a:solidFill>
                  <a:prstClr val="black"/>
                </a:solidFill>
              </a:rPr>
              <a:t> if </a:t>
            </a:r>
            <a:r>
              <a:rPr lang="en-US" sz="3000" b="1" dirty="0">
                <a:solidFill>
                  <a:prstClr val="black"/>
                </a:solidFill>
              </a:rPr>
              <a:t>the drug is not </a:t>
            </a:r>
            <a:r>
              <a:rPr lang="en-US" sz="3000" b="1" dirty="0" smtClean="0">
                <a:solidFill>
                  <a:prstClr val="black"/>
                </a:solidFill>
              </a:rPr>
              <a:t> taken </a:t>
            </a:r>
            <a:r>
              <a:rPr lang="en-US" sz="3000" b="1" dirty="0">
                <a:solidFill>
                  <a:prstClr val="black"/>
                </a:solidFill>
              </a:rPr>
              <a:t>on schedule.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 smtClean="0">
                <a:solidFill>
                  <a:prstClr val="black"/>
                </a:solidFill>
              </a:rPr>
              <a:t> Thus, </a:t>
            </a:r>
            <a:r>
              <a:rPr lang="en-US" sz="3000" b="1" dirty="0">
                <a:solidFill>
                  <a:prstClr val="black"/>
                </a:solidFill>
              </a:rPr>
              <a:t>drug holiday or treatment </a:t>
            </a:r>
            <a:r>
              <a:rPr lang="en-US" sz="3000" b="1" dirty="0" smtClean="0">
                <a:solidFill>
                  <a:prstClr val="black"/>
                </a:solidFill>
              </a:rPr>
              <a:t> interruption </a:t>
            </a:r>
            <a:r>
              <a:rPr lang="en-US" sz="3000" b="1" dirty="0">
                <a:solidFill>
                  <a:prstClr val="black"/>
                </a:solidFill>
              </a:rPr>
              <a:t>are not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recommended </a:t>
            </a:r>
            <a:r>
              <a:rPr lang="en-US" sz="3000" b="1" dirty="0">
                <a:solidFill>
                  <a:prstClr val="black"/>
                </a:solidFill>
              </a:rPr>
              <a:t>with this agent.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0814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972" y="2088931"/>
            <a:ext cx="9116411" cy="4088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3.2 </a:t>
            </a:r>
            <a:r>
              <a:rPr lang="en-US" sz="3000" b="1" dirty="0"/>
              <a:t>In postmenopausal women with osteoporosis who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are taking </a:t>
            </a:r>
            <a:r>
              <a:rPr lang="en-US" sz="3000" b="1" dirty="0"/>
              <a:t>denosumab, we suggest that the fracture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risk be reassessed </a:t>
            </a:r>
            <a:r>
              <a:rPr lang="en-US" sz="3000" b="1" dirty="0"/>
              <a:t>after 5 to 10 years and that women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who remain at </a:t>
            </a:r>
            <a:r>
              <a:rPr lang="en-US" sz="3000" b="1" dirty="0"/>
              <a:t>high risk of fractures should either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continue denosumab or </a:t>
            </a:r>
            <a:r>
              <a:rPr lang="en-US" sz="3000" b="1" dirty="0"/>
              <a:t>be treated with other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osteoporosis  therapies</a:t>
            </a:r>
            <a:r>
              <a:rPr lang="en-US" sz="3000" b="1" dirty="0"/>
              <a:t>. 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dirty="0" smtClean="0">
                <a:solidFill>
                  <a:srgbClr val="FF0000"/>
                </a:solidFill>
              </a:rPr>
              <a:t>2|D)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86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385" y="1619907"/>
            <a:ext cx="8962697" cy="467053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3.3</a:t>
            </a:r>
            <a:r>
              <a:rPr lang="en-US" b="1" dirty="0"/>
              <a:t> In postmenopausal women with osteoporosis taking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denosumab</a:t>
            </a:r>
            <a:r>
              <a:rPr lang="en-US" b="1" dirty="0"/>
              <a:t>, administration of denosumab should not be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delayed </a:t>
            </a:r>
            <a:r>
              <a:rPr lang="en-US" b="1" dirty="0"/>
              <a:t>or stopped without subsequent </a:t>
            </a:r>
            <a:r>
              <a:rPr lang="en-US" b="1" dirty="0" smtClean="0"/>
              <a:t>antiresorptive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(</a:t>
            </a:r>
            <a:r>
              <a:rPr lang="en-US" b="1" dirty="0"/>
              <a:t>e.g., bisphosphonate, HT, </a:t>
            </a:r>
            <a:r>
              <a:rPr lang="en-US" b="1" dirty="0" smtClean="0"/>
              <a:t>or selective estrogen receptor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modulator) or other </a:t>
            </a:r>
            <a:r>
              <a:rPr lang="en-US" b="1" dirty="0"/>
              <a:t>therapy administered to prevent a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rebound </a:t>
            </a:r>
            <a:r>
              <a:rPr lang="en-US" b="1" dirty="0"/>
              <a:t>in bone turnover and to decrease the risk of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rapid </a:t>
            </a:r>
            <a:r>
              <a:rPr lang="en-US" b="1" dirty="0"/>
              <a:t>BMD loss and an increased risk of fracture.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(</a:t>
            </a:r>
            <a:r>
              <a:rPr lang="en-US" b="1" dirty="0"/>
              <a:t>Ungraded Good Practice Statement)</a:t>
            </a:r>
          </a:p>
        </p:txBody>
      </p:sp>
    </p:spTree>
    <p:extLst>
      <p:ext uri="{BB962C8B-B14F-4D97-AF65-F5344CB8AC3E}">
        <p14:creationId xmlns:p14="http://schemas.microsoft.com/office/powerpoint/2010/main" val="22945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442" y="735614"/>
            <a:ext cx="9498724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Evidence</a:t>
            </a: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914" y="2282059"/>
            <a:ext cx="9088820" cy="389490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prstClr val="black"/>
                </a:solidFill>
              </a:rPr>
              <a:t>A meta-analysis that compared denosumab with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 placebo showed a </a:t>
            </a:r>
            <a:r>
              <a:rPr lang="en-US" sz="3000" b="1" dirty="0">
                <a:solidFill>
                  <a:srgbClr val="FF0000"/>
                </a:solidFill>
              </a:rPr>
              <a:t>68%</a:t>
            </a:r>
            <a:r>
              <a:rPr lang="en-US" sz="3000" b="1" dirty="0">
                <a:solidFill>
                  <a:prstClr val="black"/>
                </a:solidFill>
              </a:rPr>
              <a:t> reduction in the risk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 of </a:t>
            </a:r>
            <a:r>
              <a:rPr lang="en-US" sz="3000" b="1" dirty="0">
                <a:solidFill>
                  <a:srgbClr val="FF0000"/>
                </a:solidFill>
              </a:rPr>
              <a:t>vertebral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fractures </a:t>
            </a:r>
            <a:r>
              <a:rPr lang="en-US" sz="3000" b="1" dirty="0">
                <a:solidFill>
                  <a:prstClr val="black"/>
                </a:solidFill>
              </a:rPr>
              <a:t>(HR, 0.32; 95% CI, 0.26 to 0.40),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 a </a:t>
            </a:r>
            <a:r>
              <a:rPr lang="en-US" sz="3000" b="1" dirty="0">
                <a:solidFill>
                  <a:srgbClr val="FF0000"/>
                </a:solidFill>
              </a:rPr>
              <a:t>39%</a:t>
            </a:r>
            <a:r>
              <a:rPr lang="en-US" sz="3000" b="1" dirty="0">
                <a:solidFill>
                  <a:prstClr val="black"/>
                </a:solidFill>
              </a:rPr>
              <a:t> reduction </a:t>
            </a:r>
            <a:r>
              <a:rPr lang="en-US" sz="3000" b="1" dirty="0" smtClean="0">
                <a:solidFill>
                  <a:prstClr val="black"/>
                </a:solidFill>
              </a:rPr>
              <a:t>in </a:t>
            </a:r>
            <a:r>
              <a:rPr lang="en-US" sz="3000" b="1" dirty="0">
                <a:solidFill>
                  <a:prstClr val="black"/>
                </a:solidFill>
              </a:rPr>
              <a:t>the risk of </a:t>
            </a:r>
            <a:r>
              <a:rPr lang="en-US" sz="3000" b="1" dirty="0">
                <a:solidFill>
                  <a:srgbClr val="FF0000"/>
                </a:solidFill>
              </a:rPr>
              <a:t>hip </a:t>
            </a:r>
            <a:r>
              <a:rPr lang="en-US" sz="3000" b="1" dirty="0">
                <a:solidFill>
                  <a:prstClr val="black"/>
                </a:solidFill>
              </a:rPr>
              <a:t>fractures (HR, 0.61;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 95% CI, 0.37 to  0.98), and a </a:t>
            </a:r>
            <a:r>
              <a:rPr lang="en-US" sz="3000" b="1" dirty="0">
                <a:solidFill>
                  <a:srgbClr val="FF0000"/>
                </a:solidFill>
              </a:rPr>
              <a:t>19%</a:t>
            </a:r>
            <a:r>
              <a:rPr lang="en-US" sz="3000" b="1" dirty="0">
                <a:solidFill>
                  <a:prstClr val="black"/>
                </a:solidFill>
              </a:rPr>
              <a:t> reduction in the risk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 of </a:t>
            </a:r>
            <a:r>
              <a:rPr lang="en-US" sz="3000" b="1" dirty="0">
                <a:solidFill>
                  <a:srgbClr val="FF0000"/>
                </a:solidFill>
              </a:rPr>
              <a:t>nonvertebral</a:t>
            </a: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fractures </a:t>
            </a:r>
            <a:r>
              <a:rPr lang="en-US" sz="3000" b="1" dirty="0">
                <a:solidFill>
                  <a:prstClr val="black"/>
                </a:solidFill>
              </a:rPr>
              <a:t>(HR, 0.81; 95% CI, 0.69 to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 0.95).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448" y="1399190"/>
            <a:ext cx="8903576" cy="506467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There are </a:t>
            </a:r>
            <a:r>
              <a:rPr lang="en-US" b="1" dirty="0" smtClean="0"/>
              <a:t>no published data on the use of denosumab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beyond 10 years </a:t>
            </a:r>
            <a:r>
              <a:rPr lang="en-US" b="1" dirty="0"/>
              <a:t>of treatment. Shorter courses of therapy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with </a:t>
            </a:r>
            <a:r>
              <a:rPr lang="en-US" b="1" dirty="0"/>
              <a:t>this agent may be considered depending on the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BMD </a:t>
            </a:r>
            <a:r>
              <a:rPr lang="en-US" b="1" dirty="0"/>
              <a:t>response and the ongoing fracture risk assessment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done </a:t>
            </a:r>
            <a:r>
              <a:rPr lang="en-US" b="1" dirty="0"/>
              <a:t>by the treating clinician. However, BMD gains are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rapidly </a:t>
            </a:r>
            <a:r>
              <a:rPr lang="en-US" b="1" dirty="0"/>
              <a:t>lost with cessation of denosumab and another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therapy </a:t>
            </a:r>
            <a:r>
              <a:rPr lang="en-US" b="1" dirty="0"/>
              <a:t>such as a bisphosphonate should be given after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a </a:t>
            </a:r>
            <a:r>
              <a:rPr lang="en-US" b="1" dirty="0"/>
              <a:t>course of denosumab is ended to maintain the BMD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gains </a:t>
            </a:r>
            <a:r>
              <a:rPr lang="en-US" b="1" dirty="0"/>
              <a:t>of the treatment course.</a:t>
            </a:r>
          </a:p>
        </p:txBody>
      </p:sp>
    </p:spTree>
    <p:extLst>
      <p:ext uri="{BB962C8B-B14F-4D97-AF65-F5344CB8AC3E}">
        <p14:creationId xmlns:p14="http://schemas.microsoft.com/office/powerpoint/2010/main" val="41110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51" y="1757855"/>
            <a:ext cx="8915401" cy="44191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One limitation in the use of denosumab is the risk of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hypocalcemia </a:t>
            </a:r>
            <a:r>
              <a:rPr lang="en-US" sz="3000" b="1" dirty="0"/>
              <a:t>due to concomitant medical conditions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such as </a:t>
            </a:r>
            <a:r>
              <a:rPr lang="en-US" sz="3000" b="1" dirty="0"/>
              <a:t>malabsorption or chronic kidney disease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(</a:t>
            </a:r>
            <a:r>
              <a:rPr lang="en-US" sz="3000" b="1" dirty="0"/>
              <a:t>CKD</a:t>
            </a:r>
            <a:r>
              <a:rPr lang="en-US" sz="3000" b="1" dirty="0" smtClean="0"/>
              <a:t>). In </a:t>
            </a:r>
            <a:r>
              <a:rPr lang="en-US" sz="3000" b="1" dirty="0"/>
              <a:t>contrast to the bisphosphonates,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denosumab </a:t>
            </a:r>
            <a:r>
              <a:rPr lang="en-US" sz="3000" b="1" dirty="0"/>
              <a:t>may be </a:t>
            </a:r>
            <a:r>
              <a:rPr lang="en-US" sz="3000" b="1" dirty="0" smtClean="0"/>
              <a:t>administered to patients with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CKD and those with eGFRs  of 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3000" b="1" dirty="0" smtClean="0"/>
              <a:t>35 </a:t>
            </a:r>
            <a:r>
              <a:rPr lang="en-US" sz="3000" b="1" dirty="0"/>
              <a:t>mL/min/1.73 m2. </a:t>
            </a:r>
          </a:p>
        </p:txBody>
      </p:sp>
    </p:spTree>
    <p:extLst>
      <p:ext uri="{BB962C8B-B14F-4D97-AF65-F5344CB8AC3E}">
        <p14:creationId xmlns:p14="http://schemas.microsoft.com/office/powerpoint/2010/main" val="24775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983" y="1939159"/>
            <a:ext cx="8816866" cy="42378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Serum calcium levels may </a:t>
            </a:r>
            <a:r>
              <a:rPr lang="en-US" sz="3200" b="1" dirty="0" smtClean="0"/>
              <a:t>be checked </a:t>
            </a:r>
            <a:r>
              <a:rPr lang="en-US" sz="3200" b="1" dirty="0"/>
              <a:t>prior to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each </a:t>
            </a:r>
            <a:r>
              <a:rPr lang="en-US" sz="3200" b="1" dirty="0"/>
              <a:t>dose of </a:t>
            </a:r>
            <a:r>
              <a:rPr lang="en-US" sz="3200" b="1" dirty="0" smtClean="0"/>
              <a:t>denosumab. This is important to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identifying </a:t>
            </a:r>
            <a:r>
              <a:rPr lang="en-US" sz="3200" b="1" dirty="0"/>
              <a:t>patients at </a:t>
            </a:r>
            <a:r>
              <a:rPr lang="en-US" sz="3200" b="1" dirty="0" smtClean="0"/>
              <a:t>risk </a:t>
            </a:r>
            <a:r>
              <a:rPr lang="en-US" sz="3200" b="1" dirty="0"/>
              <a:t>for hypocalcemia and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addressing </a:t>
            </a:r>
            <a:r>
              <a:rPr lang="en-US" sz="3200" b="1" dirty="0"/>
              <a:t>this risk by </a:t>
            </a:r>
            <a:r>
              <a:rPr lang="en-US" sz="3200" b="1" dirty="0" smtClean="0"/>
              <a:t>assuring </a:t>
            </a:r>
            <a:r>
              <a:rPr lang="en-US" sz="3200" b="1" dirty="0"/>
              <a:t>an adequate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intake </a:t>
            </a:r>
            <a:r>
              <a:rPr lang="en-US" sz="3200" b="1" dirty="0"/>
              <a:t>of calcium and </a:t>
            </a:r>
            <a:r>
              <a:rPr lang="en-US" sz="3200" b="1" dirty="0" smtClean="0"/>
              <a:t>vitamin </a:t>
            </a:r>
            <a:r>
              <a:rPr lang="en-US" sz="3200" b="1" dirty="0"/>
              <a:t>D before </a:t>
            </a:r>
            <a:r>
              <a:rPr lang="en-US" sz="3200" b="1" dirty="0" smtClean="0"/>
              <a:t>initiating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therapy.</a:t>
            </a:r>
            <a:endParaRPr lang="en-US" sz="32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378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335" y="1686909"/>
            <a:ext cx="8789276" cy="4490053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Adverse events assessed in the phase 3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FREEDOM </a:t>
            </a:r>
            <a:r>
              <a:rPr lang="en-US" sz="3200" b="1" dirty="0">
                <a:solidFill>
                  <a:srgbClr val="FF0000"/>
                </a:solidFill>
              </a:rPr>
              <a:t>trial </a:t>
            </a:r>
            <a:r>
              <a:rPr lang="en-US" sz="3200" b="1" dirty="0" smtClean="0"/>
              <a:t>(the </a:t>
            </a:r>
            <a:r>
              <a:rPr lang="en-US" sz="3200" b="1" dirty="0"/>
              <a:t>Fracture Reduction </a:t>
            </a:r>
            <a:r>
              <a:rPr lang="en-US" sz="3200" b="1" dirty="0" smtClean="0"/>
              <a:t>Evaluation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/>
              <a:t>of Denosumab in Osteoporosis Every 6 Months)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included </a:t>
            </a:r>
            <a:r>
              <a:rPr lang="en-US" sz="3200" b="1" dirty="0"/>
              <a:t>infections, inflammatory disorders, and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malignancies</a:t>
            </a:r>
            <a:r>
              <a:rPr lang="en-US" sz="3200" b="1" dirty="0"/>
              <a:t>, as well as ONJ, AFFs, and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hypocalcemia</a:t>
            </a:r>
            <a:r>
              <a:rPr lang="en-US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617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865" y="1860331"/>
            <a:ext cx="8702565" cy="431663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</a:rPr>
              <a:t>In the first 3 years of the FREEDOM trial, there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were </a:t>
            </a:r>
            <a:r>
              <a:rPr lang="en-US" sz="3200" b="1" dirty="0">
                <a:solidFill>
                  <a:prstClr val="black"/>
                </a:solidFill>
              </a:rPr>
              <a:t>no statistically greater risks of cancer,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infection</a:t>
            </a:r>
            <a:r>
              <a:rPr lang="en-US" sz="3200" b="1" dirty="0">
                <a:solidFill>
                  <a:prstClr val="black"/>
                </a:solidFill>
              </a:rPr>
              <a:t>, delayed fracture union, hypocalcemia,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or ONJ. </a:t>
            </a:r>
            <a:r>
              <a:rPr lang="en-US" sz="3200" b="1" dirty="0">
                <a:solidFill>
                  <a:prstClr val="black"/>
                </a:solidFill>
              </a:rPr>
              <a:t>In the FREEDOM Extension during 10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years, adverse </a:t>
            </a:r>
            <a:r>
              <a:rPr lang="en-US" sz="3200" b="1" dirty="0">
                <a:solidFill>
                  <a:prstClr val="black"/>
                </a:solidFill>
              </a:rPr>
              <a:t>events and serious adverse </a:t>
            </a:r>
            <a:r>
              <a:rPr lang="en-US" sz="3200" b="1" dirty="0" smtClean="0">
                <a:solidFill>
                  <a:prstClr val="black"/>
                </a:solidFill>
              </a:rPr>
              <a:t>events</a:t>
            </a: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did not </a:t>
            </a:r>
            <a:r>
              <a:rPr lang="en-US" sz="3200" b="1" dirty="0" smtClean="0">
                <a:solidFill>
                  <a:prstClr val="black"/>
                </a:solidFill>
              </a:rPr>
              <a:t>increase </a:t>
            </a:r>
            <a:r>
              <a:rPr lang="en-US" sz="3200" b="1" dirty="0">
                <a:solidFill>
                  <a:prstClr val="black"/>
                </a:solidFill>
              </a:rPr>
              <a:t>with </a:t>
            </a:r>
            <a:r>
              <a:rPr lang="en-US" sz="3200" b="1" dirty="0" smtClean="0">
                <a:solidFill>
                  <a:prstClr val="black"/>
                </a:solidFill>
              </a:rPr>
              <a:t>time.</a:t>
            </a:r>
            <a:endParaRPr lang="en-US" sz="3200" b="1" dirty="0">
              <a:solidFill>
                <a:prstClr val="black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045" y="2187465"/>
            <a:ext cx="8659210" cy="270378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prstClr val="black"/>
                </a:solidFill>
              </a:rPr>
              <a:t>Recently, the American College of </a:t>
            </a:r>
            <a:r>
              <a:rPr lang="en-US" sz="3000" b="1" dirty="0" smtClean="0">
                <a:solidFill>
                  <a:prstClr val="black"/>
                </a:solidFill>
              </a:rPr>
              <a:t>Physicians </a:t>
            </a:r>
            <a:r>
              <a:rPr lang="en-US" sz="3000" b="1" dirty="0">
                <a:solidFill>
                  <a:prstClr val="black"/>
                </a:solidFill>
              </a:rPr>
              <a:t>(ACP)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 smtClean="0">
                <a:solidFill>
                  <a:prstClr val="black"/>
                </a:solidFill>
              </a:rPr>
              <a:t> published </a:t>
            </a:r>
            <a:r>
              <a:rPr lang="en-US" sz="3000" b="1" dirty="0">
                <a:solidFill>
                  <a:prstClr val="black"/>
                </a:solidFill>
              </a:rPr>
              <a:t>their guidelines for the </a:t>
            </a:r>
            <a:r>
              <a:rPr lang="en-US" sz="3000" b="1" dirty="0" smtClean="0">
                <a:solidFill>
                  <a:prstClr val="black"/>
                </a:solidFill>
              </a:rPr>
              <a:t>treatment </a:t>
            </a:r>
            <a:r>
              <a:rPr lang="en-US" sz="3000" b="1" dirty="0">
                <a:solidFill>
                  <a:prstClr val="black"/>
                </a:solidFill>
              </a:rPr>
              <a:t>of low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 smtClean="0">
                <a:solidFill>
                  <a:prstClr val="black"/>
                </a:solidFill>
              </a:rPr>
              <a:t> bone </a:t>
            </a:r>
            <a:r>
              <a:rPr lang="en-US" sz="3000" b="1" dirty="0">
                <a:solidFill>
                  <a:prstClr val="black"/>
                </a:solidFill>
              </a:rPr>
              <a:t>mineral density (BMD) or </a:t>
            </a:r>
            <a:r>
              <a:rPr lang="en-US" sz="3000" b="1" dirty="0" smtClean="0">
                <a:solidFill>
                  <a:prstClr val="black"/>
                </a:solidFill>
              </a:rPr>
              <a:t>osteoporosis </a:t>
            </a:r>
            <a:r>
              <a:rPr lang="en-US" sz="3000" b="1" dirty="0">
                <a:solidFill>
                  <a:prstClr val="black"/>
                </a:solidFill>
              </a:rPr>
              <a:t>to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 smtClean="0">
                <a:solidFill>
                  <a:prstClr val="black"/>
                </a:solidFill>
              </a:rPr>
              <a:t> prevent </a:t>
            </a:r>
            <a:r>
              <a:rPr lang="en-US" sz="3000" b="1" dirty="0">
                <a:solidFill>
                  <a:prstClr val="black"/>
                </a:solidFill>
              </a:rPr>
              <a:t>fractures in women and men.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8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983" y="2021928"/>
            <a:ext cx="8643445" cy="41629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In the FREEDOM and the </a:t>
            </a:r>
            <a:r>
              <a:rPr lang="en-US" sz="3200" b="1" dirty="0" smtClean="0"/>
              <a:t>FREEDOM </a:t>
            </a:r>
            <a:r>
              <a:rPr lang="en-US" sz="3200" b="1" dirty="0"/>
              <a:t>Extension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trials, </a:t>
            </a:r>
            <a:r>
              <a:rPr lang="en-US" sz="3200" b="1" dirty="0"/>
              <a:t>there was an excess occurrence of </a:t>
            </a:r>
            <a:r>
              <a:rPr lang="en-US" sz="3200" b="1" dirty="0" smtClean="0"/>
              <a:t>multiple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/>
              <a:t>new vertebral fractures in patients who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discontinued </a:t>
            </a:r>
            <a:r>
              <a:rPr lang="en-US" sz="3200" b="1" dirty="0"/>
              <a:t>denosumab vs placebo, but those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rates </a:t>
            </a:r>
            <a:r>
              <a:rPr lang="en-US" sz="3200" b="1" dirty="0"/>
              <a:t>did not exceed the baseline fracture rate.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072" y="656787"/>
            <a:ext cx="9919138" cy="192481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Teriparatide and Abaloparatide</a:t>
            </a:r>
            <a:b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(PTH and </a:t>
            </a: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PTH-Related Protein Analogs)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324" y="2770789"/>
            <a:ext cx="8962697" cy="3527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4.1</a:t>
            </a:r>
            <a:r>
              <a:rPr lang="en-US" sz="3000" b="1" dirty="0" smtClean="0"/>
              <a:t> In postmenopausal women with osteoporosis at </a:t>
            </a:r>
          </a:p>
          <a:p>
            <a:pPr marL="0" indent="0">
              <a:buNone/>
            </a:pPr>
            <a:r>
              <a:rPr lang="en-US" sz="3000" b="1" dirty="0" smtClean="0"/>
              <a:t> very high risk of fracture, such as those with severe or </a:t>
            </a:r>
          </a:p>
          <a:p>
            <a:pPr marL="0" indent="0">
              <a:buNone/>
            </a:pPr>
            <a:r>
              <a:rPr lang="en-US" sz="3000" b="1" dirty="0" smtClean="0"/>
              <a:t> multiple  vertebral fractures, we recommend </a:t>
            </a:r>
          </a:p>
          <a:p>
            <a:pPr marL="0" indent="0">
              <a:buNone/>
            </a:pPr>
            <a:r>
              <a:rPr lang="en-US" sz="3000" b="1" dirty="0" smtClean="0"/>
              <a:t> teriparatide or abaloparatide treatment of </a:t>
            </a:r>
            <a:r>
              <a:rPr lang="en-US" sz="3000" b="1" dirty="0" smtClean="0">
                <a:solidFill>
                  <a:srgbClr val="FF0000"/>
                </a:solidFill>
              </a:rPr>
              <a:t>up to 2 </a:t>
            </a:r>
          </a:p>
          <a:p>
            <a:pPr marL="0" indent="0">
              <a:buNone/>
            </a:pP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years</a:t>
            </a:r>
            <a:r>
              <a:rPr lang="en-US" sz="3000" b="1" dirty="0" smtClean="0"/>
              <a:t> for the reduction of vertebral and nonvertebral </a:t>
            </a:r>
          </a:p>
          <a:p>
            <a:pPr marL="0" indent="0">
              <a:buNone/>
            </a:pPr>
            <a:r>
              <a:rPr lang="en-US" sz="3000" b="1" dirty="0" smtClean="0"/>
              <a:t> fractures. </a:t>
            </a:r>
            <a:r>
              <a:rPr lang="en-US" sz="3000" b="1" dirty="0" smtClean="0">
                <a:solidFill>
                  <a:srgbClr val="FF0000"/>
                </a:solidFill>
              </a:rPr>
              <a:t>(1|B)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096" y="2183523"/>
            <a:ext cx="8828690" cy="419839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4.2 </a:t>
            </a:r>
            <a:r>
              <a:rPr lang="en-US" sz="3200" b="1" dirty="0"/>
              <a:t>In postmenopausal women with osteoporosis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who </a:t>
            </a:r>
            <a:r>
              <a:rPr lang="en-US" sz="3200" b="1" dirty="0"/>
              <a:t>have completed a course of teriparatide or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abaloparatide</a:t>
            </a:r>
            <a:r>
              <a:rPr lang="en-US" sz="3200" b="1" dirty="0"/>
              <a:t>, we recommend treatment with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antiresorptive </a:t>
            </a:r>
            <a:r>
              <a:rPr lang="en-US" sz="3200" b="1" dirty="0"/>
              <a:t>osteoporosis therapies to maintain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bone </a:t>
            </a:r>
            <a:r>
              <a:rPr lang="en-US" sz="3200" b="1" dirty="0"/>
              <a:t>density gains. </a:t>
            </a: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1|C)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573" y="2534306"/>
            <a:ext cx="8481848" cy="391461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Anabolic agents increase BMD by increasing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bone </a:t>
            </a:r>
            <a:r>
              <a:rPr lang="en-US" sz="3200" b="1" dirty="0"/>
              <a:t>formation when administered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intermittently </a:t>
            </a:r>
            <a:r>
              <a:rPr lang="en-US" sz="3200" b="1" dirty="0"/>
              <a:t>(i.e., daily). There are now two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licensed </a:t>
            </a:r>
            <a:r>
              <a:rPr lang="en-US" sz="3200" b="1" dirty="0"/>
              <a:t>peptides that are anabolic for bone: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PTH(1–34</a:t>
            </a:r>
            <a:r>
              <a:rPr lang="en-US" sz="3200" b="1" dirty="0">
                <a:solidFill>
                  <a:srgbClr val="FF0000"/>
                </a:solidFill>
              </a:rPr>
              <a:t>) (teriparatide</a:t>
            </a:r>
            <a:r>
              <a:rPr lang="en-US" sz="3200" b="1" dirty="0"/>
              <a:t>) and a PTH-related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protein </a:t>
            </a:r>
            <a:r>
              <a:rPr lang="en-US" sz="3200" b="1" dirty="0"/>
              <a:t>analog </a:t>
            </a:r>
            <a:r>
              <a:rPr lang="en-US" sz="3200" b="1" dirty="0">
                <a:solidFill>
                  <a:srgbClr val="FF0000"/>
                </a:solidFill>
              </a:rPr>
              <a:t>(abaloparatide).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8572" y="944507"/>
            <a:ext cx="9203121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Evidence</a:t>
            </a: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6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630" y="2167759"/>
            <a:ext cx="8820807" cy="40092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Compared with other agents, the evidence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base for </a:t>
            </a:r>
            <a:r>
              <a:rPr lang="en-US" sz="3200" b="1" dirty="0"/>
              <a:t>teriparatide and abaloparatide fracture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 </a:t>
            </a:r>
            <a:r>
              <a:rPr lang="en-US" sz="3200" b="1" dirty="0" smtClean="0"/>
              <a:t>reduction </a:t>
            </a:r>
            <a:r>
              <a:rPr lang="en-US" sz="3200" b="1" dirty="0"/>
              <a:t>is more limited both in terms of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number of </a:t>
            </a:r>
            <a:r>
              <a:rPr lang="en-US" sz="3200" b="1" dirty="0"/>
              <a:t>trials and number of patients who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have participated </a:t>
            </a:r>
            <a:r>
              <a:rPr lang="en-US" sz="3200" b="1" dirty="0"/>
              <a:t>in the trials.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561" y="1813034"/>
            <a:ext cx="8950872" cy="46477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The meta-analysis comparison of teriparatide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with placebo showed a </a:t>
            </a:r>
            <a:r>
              <a:rPr lang="en-US" sz="3200" b="1" dirty="0" smtClean="0">
                <a:solidFill>
                  <a:srgbClr val="FF0000"/>
                </a:solidFill>
              </a:rPr>
              <a:t>74%</a:t>
            </a:r>
            <a:r>
              <a:rPr lang="en-US" sz="3200" b="1" dirty="0" smtClean="0"/>
              <a:t> reduction in the risk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of </a:t>
            </a:r>
            <a:r>
              <a:rPr lang="en-US" sz="3200" b="1" dirty="0" smtClean="0">
                <a:solidFill>
                  <a:srgbClr val="FF0000"/>
                </a:solidFill>
              </a:rPr>
              <a:t>vertebral </a:t>
            </a:r>
            <a:r>
              <a:rPr lang="en-US" sz="3200" b="1" dirty="0"/>
              <a:t>fractures (HR, 0.26; 95% CI, </a:t>
            </a:r>
            <a:r>
              <a:rPr lang="en-US" sz="3200" b="1" dirty="0" smtClean="0"/>
              <a:t>0.18 </a:t>
            </a:r>
            <a:r>
              <a:rPr lang="en-US" sz="3200" b="1" dirty="0"/>
              <a:t>to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0.39</a:t>
            </a:r>
            <a:r>
              <a:rPr lang="en-US" sz="3200" b="1" dirty="0"/>
              <a:t>) and a </a:t>
            </a:r>
            <a:r>
              <a:rPr lang="en-US" sz="3200" b="1" dirty="0">
                <a:solidFill>
                  <a:srgbClr val="FF0000"/>
                </a:solidFill>
              </a:rPr>
              <a:t>39%</a:t>
            </a:r>
            <a:r>
              <a:rPr lang="en-US" sz="3200" b="1" dirty="0"/>
              <a:t> reduction in the risk of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nonvertebral</a:t>
            </a:r>
            <a:r>
              <a:rPr lang="en-US" sz="3200" b="1" dirty="0" smtClean="0"/>
              <a:t> </a:t>
            </a:r>
            <a:r>
              <a:rPr lang="en-US" sz="3200" b="1" dirty="0"/>
              <a:t>fractures (HR, 0.61; 95% CI, 0.44 to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0.85).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746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1" y="1813034"/>
            <a:ext cx="8714390" cy="43639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The meta-analysis comparison of abaloparatide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with </a:t>
            </a:r>
            <a:r>
              <a:rPr lang="en-US" sz="3200" b="1" dirty="0"/>
              <a:t>placebo </a:t>
            </a:r>
            <a:r>
              <a:rPr lang="en-US" sz="3200" b="1" dirty="0" smtClean="0"/>
              <a:t>showed </a:t>
            </a:r>
            <a:r>
              <a:rPr lang="en-US" sz="3200" b="1" dirty="0"/>
              <a:t>an </a:t>
            </a:r>
            <a:r>
              <a:rPr lang="en-US" sz="3200" b="1" dirty="0">
                <a:solidFill>
                  <a:srgbClr val="FF0000"/>
                </a:solidFill>
              </a:rPr>
              <a:t>87%</a:t>
            </a:r>
            <a:r>
              <a:rPr lang="en-US" sz="3200" b="1" dirty="0"/>
              <a:t> reduction in </a:t>
            </a:r>
            <a:r>
              <a:rPr lang="en-US" sz="3200" b="1" dirty="0" smtClean="0"/>
              <a:t>the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risk </a:t>
            </a:r>
            <a:r>
              <a:rPr lang="en-US" sz="3200" b="1" dirty="0"/>
              <a:t>of </a:t>
            </a:r>
            <a:r>
              <a:rPr lang="en-US" sz="3200" b="1" dirty="0">
                <a:solidFill>
                  <a:srgbClr val="FF0000"/>
                </a:solidFill>
              </a:rPr>
              <a:t>vertebral</a:t>
            </a:r>
            <a:r>
              <a:rPr lang="en-US" sz="3200" b="1" dirty="0"/>
              <a:t> fractures (HR, 0.13; 95% CI, </a:t>
            </a:r>
            <a:r>
              <a:rPr lang="en-US" sz="3200" b="1" dirty="0" smtClean="0"/>
              <a:t>0.05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to </a:t>
            </a:r>
            <a:r>
              <a:rPr lang="en-US" sz="3200" b="1" dirty="0"/>
              <a:t>0.38) </a:t>
            </a:r>
            <a:r>
              <a:rPr lang="en-US" sz="3200" b="1" dirty="0" smtClean="0"/>
              <a:t>and a </a:t>
            </a:r>
            <a:r>
              <a:rPr lang="en-US" sz="3200" b="1" dirty="0" smtClean="0">
                <a:solidFill>
                  <a:srgbClr val="FF0000"/>
                </a:solidFill>
              </a:rPr>
              <a:t>46%</a:t>
            </a:r>
            <a:r>
              <a:rPr lang="en-US" sz="3200" b="1" dirty="0" smtClean="0"/>
              <a:t> reduction in the risk of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nonvertebral </a:t>
            </a:r>
            <a:r>
              <a:rPr lang="en-US" sz="3200" b="1" dirty="0" smtClean="0"/>
              <a:t>fractures </a:t>
            </a:r>
            <a:r>
              <a:rPr lang="en-US" sz="3200" b="1" dirty="0"/>
              <a:t>(HR, 0.54; 95% CI, 0.31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  to 0.96).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318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327" y="1990397"/>
            <a:ext cx="8840514" cy="43442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In the metaanalysis</a:t>
            </a:r>
            <a:r>
              <a:rPr lang="en-US" sz="3200" b="1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hip </a:t>
            </a:r>
            <a:r>
              <a:rPr lang="en-US" sz="3200" b="1" dirty="0" smtClean="0"/>
              <a:t>fracture reductions for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both agents were </a:t>
            </a:r>
            <a:r>
              <a:rPr lang="en-US" sz="3200" b="1" dirty="0" smtClean="0">
                <a:solidFill>
                  <a:srgbClr val="FF0000"/>
                </a:solidFill>
              </a:rPr>
              <a:t>not </a:t>
            </a:r>
            <a:r>
              <a:rPr lang="en-US" sz="3200" b="1" dirty="0">
                <a:solidFill>
                  <a:srgbClr val="FF0000"/>
                </a:solidFill>
              </a:rPr>
              <a:t>statistically significant,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despite </a:t>
            </a:r>
            <a:r>
              <a:rPr lang="en-US" sz="3200" b="1" dirty="0"/>
              <a:t>trends toward reductions for both.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However</a:t>
            </a:r>
            <a:r>
              <a:rPr lang="en-US" sz="3200" b="1" dirty="0"/>
              <a:t>, the numbers of hip fractures in these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studies </a:t>
            </a:r>
            <a:r>
              <a:rPr lang="en-US" sz="3200" b="1" dirty="0"/>
              <a:t>were small and the studies were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inadequately </a:t>
            </a:r>
            <a:r>
              <a:rPr lang="en-US" sz="3200" b="1" dirty="0"/>
              <a:t>powered for this endpoint.</a:t>
            </a:r>
          </a:p>
        </p:txBody>
      </p:sp>
    </p:spTree>
    <p:extLst>
      <p:ext uri="{BB962C8B-B14F-4D97-AF65-F5344CB8AC3E}">
        <p14:creationId xmlns:p14="http://schemas.microsoft.com/office/powerpoint/2010/main" val="31326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743" y="1549728"/>
            <a:ext cx="8808983" cy="45278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A significant increase in osteosarcoma in rats given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lifelong </a:t>
            </a:r>
            <a:r>
              <a:rPr lang="en-US" sz="3000" b="1" dirty="0"/>
              <a:t>treatment with teriparatide or abaloparatide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led to black box warnings for both of these agents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with limits </a:t>
            </a:r>
            <a:r>
              <a:rPr lang="en-US" sz="3000" b="1" dirty="0"/>
              <a:t>for lifetime therapy to a maximum of </a:t>
            </a:r>
            <a:r>
              <a:rPr lang="en-US" sz="3000" b="1" dirty="0">
                <a:solidFill>
                  <a:srgbClr val="FF0000"/>
                </a:solidFill>
              </a:rPr>
              <a:t>24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 months</a:t>
            </a:r>
            <a:r>
              <a:rPr lang="en-US" sz="3000" b="1" dirty="0">
                <a:solidFill>
                  <a:srgbClr val="FF0000"/>
                </a:solidFill>
              </a:rPr>
              <a:t>. </a:t>
            </a:r>
            <a:r>
              <a:rPr lang="en-US" sz="3000" b="1" dirty="0"/>
              <a:t>However, since the introduction of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teriparatide </a:t>
            </a:r>
            <a:r>
              <a:rPr lang="en-US" sz="3000" b="1" dirty="0"/>
              <a:t>in 2002, with 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3000" b="1" dirty="0" smtClean="0"/>
              <a:t>1 </a:t>
            </a:r>
            <a:r>
              <a:rPr lang="en-US" sz="3000" b="1" dirty="0"/>
              <a:t>million human users,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the </a:t>
            </a:r>
            <a:r>
              <a:rPr lang="en-US" sz="3000" b="1" dirty="0"/>
              <a:t>rate of osteosarcoma has not been greater than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expected</a:t>
            </a:r>
            <a:r>
              <a:rPr lang="en-US" sz="3000" b="1" dirty="0"/>
              <a:t>, with only one case reported as of </a:t>
            </a:r>
            <a:r>
              <a:rPr lang="en-US" sz="3000" b="1" dirty="0" smtClean="0"/>
              <a:t>2016.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718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397" y="2014045"/>
            <a:ext cx="8655270" cy="41629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Side-effects of teriparatide </a:t>
            </a:r>
            <a:r>
              <a:rPr lang="en-US" sz="3200" b="1" dirty="0">
                <a:solidFill>
                  <a:srgbClr val="FF0000"/>
                </a:solidFill>
              </a:rPr>
              <a:t>(20 mg dose) </a:t>
            </a:r>
            <a:r>
              <a:rPr lang="en-US" sz="3200" b="1" dirty="0"/>
              <a:t>vs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placebo </a:t>
            </a:r>
            <a:r>
              <a:rPr lang="en-US" sz="3200" b="1" dirty="0"/>
              <a:t>included greater rates of dizziness and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leg cramps, </a:t>
            </a:r>
            <a:r>
              <a:rPr lang="en-US" sz="3200" b="1" dirty="0"/>
              <a:t>while side-effects of abaloparatide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that </a:t>
            </a:r>
            <a:r>
              <a:rPr lang="en-US" sz="3200" b="1" dirty="0"/>
              <a:t>led to study discontinuation were nausea,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postural </a:t>
            </a:r>
            <a:r>
              <a:rPr lang="en-US" sz="3200" b="1" dirty="0"/>
              <a:t>hypotension, dizziness, headache, and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palpitations.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998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258" y="1525314"/>
            <a:ext cx="9274065" cy="47856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 smtClean="0"/>
              <a:t>but </a:t>
            </a:r>
            <a:r>
              <a:rPr lang="en-US" sz="3000" b="1" dirty="0"/>
              <a:t>certain recommendations in those guidelines have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raised </a:t>
            </a:r>
            <a:r>
              <a:rPr lang="en-US" sz="3000" b="1" dirty="0"/>
              <a:t>new questions and generated much discussion,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especially </a:t>
            </a:r>
            <a:r>
              <a:rPr lang="en-US" sz="3000" b="1" dirty="0"/>
              <a:t>with regard to the duration of therapy and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monitoring</a:t>
            </a:r>
            <a:r>
              <a:rPr lang="en-US" sz="3000" b="1" dirty="0"/>
              <a:t>. The ACP recommends that physicians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should </a:t>
            </a:r>
            <a:r>
              <a:rPr lang="en-US" sz="3000" b="1" dirty="0"/>
              <a:t>treat women with osteoporosis with drug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therapy </a:t>
            </a:r>
            <a:r>
              <a:rPr lang="en-US" sz="3000" b="1" dirty="0"/>
              <a:t>for 5 years and recommends against monitoring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the </a:t>
            </a:r>
            <a:r>
              <a:rPr lang="en-US" sz="3000" b="1" dirty="0"/>
              <a:t>BMD during that period.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7434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976" y="2215055"/>
            <a:ext cx="8974521" cy="422515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prstClr val="black"/>
                </a:solidFill>
              </a:rPr>
              <a:t>Teriparatide and abaloparatide have been shown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to </a:t>
            </a:r>
            <a:r>
              <a:rPr lang="en-US" sz="3200" b="1" dirty="0">
                <a:solidFill>
                  <a:prstClr val="black"/>
                </a:solidFill>
              </a:rPr>
              <a:t>increase serum calcium slightly and can result in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cases </a:t>
            </a:r>
            <a:r>
              <a:rPr lang="en-US" sz="3200" b="1" dirty="0">
                <a:solidFill>
                  <a:prstClr val="black"/>
                </a:solidFill>
              </a:rPr>
              <a:t>of hypercalcemia. Therefore, it is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recommended </a:t>
            </a:r>
            <a:r>
              <a:rPr lang="en-US" sz="3200" b="1" dirty="0">
                <a:solidFill>
                  <a:prstClr val="black"/>
                </a:solidFill>
              </a:rPr>
              <a:t>that serum calcium should be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assessed </a:t>
            </a:r>
            <a:r>
              <a:rPr lang="en-US" sz="3200" b="1" dirty="0">
                <a:solidFill>
                  <a:prstClr val="black"/>
                </a:solidFill>
              </a:rPr>
              <a:t>prior to </a:t>
            </a:r>
            <a:r>
              <a:rPr lang="en-US" sz="3200" b="1" dirty="0" smtClean="0">
                <a:solidFill>
                  <a:prstClr val="black"/>
                </a:solidFill>
              </a:rPr>
              <a:t>use.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8573" y="1852448"/>
            <a:ext cx="8805042" cy="43363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 smtClean="0"/>
              <a:t>Since the benefits of anabolic therapy are quickly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lost after </a:t>
            </a:r>
            <a:r>
              <a:rPr lang="en-US" sz="3000" b="1" dirty="0"/>
              <a:t>discontinuation, we concur with most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clinical guidelines</a:t>
            </a:r>
            <a:r>
              <a:rPr lang="en-US" sz="3000" b="1" dirty="0"/>
              <a:t>, which recommend that a course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of  teriparatide </a:t>
            </a:r>
            <a:r>
              <a:rPr lang="en-US" sz="3000" b="1" dirty="0"/>
              <a:t>or abaloparatide </a:t>
            </a:r>
            <a:r>
              <a:rPr lang="en-US" sz="3000" b="1" dirty="0">
                <a:solidFill>
                  <a:srgbClr val="FF0000"/>
                </a:solidFill>
              </a:rPr>
              <a:t>(up to 2 years) </a:t>
            </a:r>
            <a:r>
              <a:rPr lang="en-US" sz="3000" b="1" dirty="0"/>
              <a:t>be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followed </a:t>
            </a:r>
            <a:r>
              <a:rPr lang="en-US" sz="3000" b="1" dirty="0"/>
              <a:t>by a bisphosphonate, raloxifene,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denosumab</a:t>
            </a:r>
            <a:r>
              <a:rPr lang="en-US" sz="3000" b="1" dirty="0"/>
              <a:t>, or menopausal HT</a:t>
            </a:r>
            <a:r>
              <a:rPr lang="en-US" sz="3000" dirty="0"/>
              <a:t>.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538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269" y="1635672"/>
            <a:ext cx="9065171" cy="47611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There are two important limitations </a:t>
            </a:r>
            <a:r>
              <a:rPr lang="en-US" b="1" dirty="0"/>
              <a:t>of these </a:t>
            </a:r>
            <a:r>
              <a:rPr lang="en-US" b="1" dirty="0" smtClean="0"/>
              <a:t>medications</a:t>
            </a:r>
            <a:r>
              <a:rPr lang="en-US" b="1" dirty="0"/>
              <a:t>.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First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b="1" dirty="0"/>
              <a:t> they require a daily injection, which </a:t>
            </a:r>
            <a:r>
              <a:rPr lang="en-US" b="1" dirty="0" smtClean="0"/>
              <a:t>some </a:t>
            </a:r>
            <a:r>
              <a:rPr lang="en-US" b="1" dirty="0"/>
              <a:t>patients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may not </a:t>
            </a:r>
            <a:r>
              <a:rPr lang="en-US" b="1" dirty="0"/>
              <a:t>be willing to do or to which many </a:t>
            </a:r>
            <a:r>
              <a:rPr lang="en-US" b="1" dirty="0" smtClean="0"/>
              <a:t>patients </a:t>
            </a:r>
            <a:r>
              <a:rPr lang="en-US" b="1" dirty="0"/>
              <a:t>may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find adherence </a:t>
            </a:r>
            <a:r>
              <a:rPr lang="en-US" b="1" dirty="0"/>
              <a:t>challenging.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Second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b="1" dirty="0"/>
              <a:t> both </a:t>
            </a:r>
            <a:r>
              <a:rPr lang="en-US" b="1" dirty="0" smtClean="0"/>
              <a:t>teriparatide </a:t>
            </a:r>
            <a:r>
              <a:rPr lang="en-US" b="1" dirty="0"/>
              <a:t>and </a:t>
            </a:r>
            <a:r>
              <a:rPr lang="en-US" b="1" dirty="0" smtClean="0"/>
              <a:t>abaloparatide </a:t>
            </a:r>
            <a:r>
              <a:rPr lang="en-US" b="1" dirty="0"/>
              <a:t>are much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more </a:t>
            </a:r>
            <a:r>
              <a:rPr lang="en-US" b="1" dirty="0"/>
              <a:t>expensive  </a:t>
            </a:r>
            <a:r>
              <a:rPr lang="en-US" b="1" dirty="0" smtClean="0"/>
              <a:t>than </a:t>
            </a:r>
            <a:r>
              <a:rPr lang="en-US" b="1" dirty="0"/>
              <a:t>other therapies, and this may be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an </a:t>
            </a:r>
            <a:r>
              <a:rPr lang="en-US" b="1" dirty="0"/>
              <a:t>important  </a:t>
            </a:r>
            <a:r>
              <a:rPr lang="en-US" b="1" dirty="0" smtClean="0"/>
              <a:t>barrier </a:t>
            </a:r>
            <a:r>
              <a:rPr lang="en-US" b="1" dirty="0"/>
              <a:t>for many patients, particularly when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insurance  coverage </a:t>
            </a:r>
            <a:r>
              <a:rPr lang="en-US" b="1" dirty="0"/>
              <a:t>may be limited.</a:t>
            </a:r>
          </a:p>
        </p:txBody>
      </p:sp>
    </p:spTree>
    <p:extLst>
      <p:ext uri="{BB962C8B-B14F-4D97-AF65-F5344CB8AC3E}">
        <p14:creationId xmlns:p14="http://schemas.microsoft.com/office/powerpoint/2010/main" val="5085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479" y="1005052"/>
            <a:ext cx="10085990" cy="129671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Selective Estrogen Receptor Modulators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6390" y="2656490"/>
            <a:ext cx="8856279" cy="3724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5.1.</a:t>
            </a:r>
            <a:r>
              <a:rPr lang="en-US" sz="3200" b="1" dirty="0"/>
              <a:t> In postmenopausal women with </a:t>
            </a:r>
            <a:r>
              <a:rPr lang="en-US" sz="3200" b="1" dirty="0" smtClean="0"/>
              <a:t>osteoporosis</a:t>
            </a:r>
          </a:p>
          <a:p>
            <a:pPr marL="0" indent="0">
              <a:buNone/>
            </a:pPr>
            <a:r>
              <a:rPr lang="en-US" sz="3200" b="1" dirty="0" smtClean="0"/>
              <a:t> </a:t>
            </a:r>
            <a:r>
              <a:rPr lang="en-US" sz="3200" b="1" dirty="0"/>
              <a:t>at </a:t>
            </a:r>
            <a:r>
              <a:rPr lang="en-US" sz="3200" b="1" dirty="0" smtClean="0"/>
              <a:t>high </a:t>
            </a:r>
            <a:r>
              <a:rPr lang="en-US" sz="3200" b="1" dirty="0"/>
              <a:t>risk of fracture and with the patient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characteristics </a:t>
            </a:r>
            <a:r>
              <a:rPr lang="en-US" sz="3200" b="1" dirty="0"/>
              <a:t>below, we recommend raloxifene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or </a:t>
            </a:r>
            <a:r>
              <a:rPr lang="en-US" sz="3200" b="1" dirty="0"/>
              <a:t>bazedoxifene to reduce the risk of vertebral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fractures</a:t>
            </a:r>
            <a:r>
              <a:rPr lang="en-US" sz="3200" b="1" dirty="0"/>
              <a:t>. </a:t>
            </a: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1|A)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43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045" y="1887921"/>
            <a:ext cx="8738037" cy="4289041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characteristics: </a:t>
            </a:r>
            <a:endParaRPr lang="en-US" sz="32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low risk of deep vein </a:t>
            </a:r>
            <a:r>
              <a:rPr lang="en-US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thrombosis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(DVT) </a:t>
            </a:r>
            <a:r>
              <a:rPr lang="en-US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for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whom bisphosphonates or </a:t>
            </a:r>
            <a:r>
              <a:rPr lang="en-US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denosumab 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en-US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appropriate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or with a high risk </a:t>
            </a:r>
            <a:r>
              <a:rPr lang="en-US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breast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cancer.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3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7107" y="2325414"/>
            <a:ext cx="8623738" cy="38200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The meta-analysis that compared raloxifene with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placebo showed </a:t>
            </a:r>
            <a:r>
              <a:rPr lang="en-US" sz="3000" b="1" dirty="0"/>
              <a:t>a </a:t>
            </a:r>
            <a:r>
              <a:rPr lang="en-US" sz="3000" b="1" dirty="0">
                <a:solidFill>
                  <a:srgbClr val="FF0000"/>
                </a:solidFill>
              </a:rPr>
              <a:t>40%</a:t>
            </a:r>
            <a:r>
              <a:rPr lang="en-US" sz="3000" b="1" dirty="0"/>
              <a:t> reduction in the risk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of </a:t>
            </a:r>
            <a:r>
              <a:rPr lang="en-US" sz="3000" b="1" dirty="0">
                <a:solidFill>
                  <a:srgbClr val="FF0000"/>
                </a:solidFill>
              </a:rPr>
              <a:t>vertebral </a:t>
            </a:r>
            <a:r>
              <a:rPr lang="en-US" sz="3000" b="1" dirty="0"/>
              <a:t>fractures (HR, 0.60; 95% CI, 0.52 to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0.69</a:t>
            </a:r>
            <a:r>
              <a:rPr lang="en-US" sz="3000" b="1" dirty="0"/>
              <a:t>), but </a:t>
            </a:r>
            <a:r>
              <a:rPr lang="en-US" sz="3000" b="1" dirty="0">
                <a:solidFill>
                  <a:srgbClr val="FF0000"/>
                </a:solidFill>
              </a:rPr>
              <a:t>no significant effect </a:t>
            </a:r>
            <a:r>
              <a:rPr lang="en-US" sz="3000" b="1" dirty="0"/>
              <a:t>on reduction in the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risk </a:t>
            </a:r>
            <a:r>
              <a:rPr lang="en-US" sz="3000" b="1" dirty="0"/>
              <a:t>of </a:t>
            </a:r>
            <a:r>
              <a:rPr lang="en-US" sz="3000" b="1" dirty="0">
                <a:solidFill>
                  <a:srgbClr val="FF0000"/>
                </a:solidFill>
              </a:rPr>
              <a:t>hip or nonvertebral </a:t>
            </a:r>
            <a:r>
              <a:rPr lang="en-US" sz="3000" b="1" dirty="0" smtClean="0"/>
              <a:t>fractures. </a:t>
            </a:r>
            <a:endParaRPr lang="en-US" sz="3000" b="1" dirty="0"/>
          </a:p>
          <a:p>
            <a:pPr marL="0" indent="0">
              <a:buNone/>
            </a:pPr>
            <a:r>
              <a:rPr lang="en-US" sz="3000" b="1" dirty="0" smtClean="0"/>
              <a:t>  Several </a:t>
            </a:r>
            <a:r>
              <a:rPr lang="en-US" sz="3000" b="1" dirty="0"/>
              <a:t>side effects limit use, including venous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thromboembolism</a:t>
            </a:r>
            <a:r>
              <a:rPr lang="en-US" sz="3000" b="1" dirty="0"/>
              <a:t>, hot flushes, and leg </a:t>
            </a:r>
            <a:r>
              <a:rPr lang="en-US" sz="3000" b="1" dirty="0" smtClean="0"/>
              <a:t>cramps. </a:t>
            </a:r>
            <a:endParaRPr lang="en-US" sz="3000" b="1" dirty="0"/>
          </a:p>
          <a:p>
            <a:endParaRPr lang="en-US" sz="3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77107" y="961697"/>
            <a:ext cx="9088820" cy="118619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Evidence</a:t>
            </a: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865" y="1907628"/>
            <a:ext cx="8777452" cy="45522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The meta-analysis that compared bazedoxifene with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placebo showed </a:t>
            </a:r>
            <a:r>
              <a:rPr lang="en-US" sz="3000" b="1" dirty="0"/>
              <a:t>a </a:t>
            </a:r>
            <a:r>
              <a:rPr lang="en-US" sz="3000" b="1" dirty="0">
                <a:solidFill>
                  <a:srgbClr val="FF0000"/>
                </a:solidFill>
              </a:rPr>
              <a:t>39%</a:t>
            </a:r>
            <a:r>
              <a:rPr lang="en-US" sz="3000" b="1" dirty="0"/>
              <a:t> reduction in the risk </a:t>
            </a:r>
            <a:r>
              <a:rPr lang="en-US" sz="3000" b="1" dirty="0" smtClean="0"/>
              <a:t>of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vertebral</a:t>
            </a:r>
            <a:r>
              <a:rPr lang="en-US" sz="3000" b="1" dirty="0" smtClean="0"/>
              <a:t> fractures (HR, 0.61; 95% CI, 0.48 to 0.77),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but </a:t>
            </a:r>
            <a:r>
              <a:rPr lang="en-US" sz="3000" b="1" dirty="0"/>
              <a:t>no significant effect on the reduction in the risk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of </a:t>
            </a:r>
            <a:r>
              <a:rPr lang="en-US" sz="3000" b="1" dirty="0">
                <a:solidFill>
                  <a:srgbClr val="FF0000"/>
                </a:solidFill>
              </a:rPr>
              <a:t>hip or nonvertebral </a:t>
            </a:r>
            <a:r>
              <a:rPr lang="en-US" sz="3000" b="1" dirty="0" smtClean="0"/>
              <a:t>fractures.</a:t>
            </a:r>
          </a:p>
          <a:p>
            <a:pPr marL="0" indent="0">
              <a:buNone/>
            </a:pPr>
            <a:r>
              <a:rPr lang="en-US" sz="3000" b="1" dirty="0" smtClean="0"/>
              <a:t>  Several </a:t>
            </a:r>
            <a:r>
              <a:rPr lang="en-US" sz="3000" b="1" dirty="0"/>
              <a:t>side </a:t>
            </a:r>
            <a:r>
              <a:rPr lang="en-US" sz="3000" b="1" dirty="0" smtClean="0"/>
              <a:t>effects limit </a:t>
            </a:r>
            <a:r>
              <a:rPr lang="en-US" sz="3000" b="1" dirty="0"/>
              <a:t>use, including venous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thromboembolism</a:t>
            </a:r>
            <a:r>
              <a:rPr lang="en-US" sz="3000" b="1" dirty="0"/>
              <a:t>, hot flushes, and leg </a:t>
            </a:r>
            <a:r>
              <a:rPr lang="en-US" sz="3000" b="1" dirty="0" smtClean="0"/>
              <a:t>cramps.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63188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566" y="1296714"/>
            <a:ext cx="10515600" cy="117436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Menopausal </a:t>
            </a:r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Hormone Therapy and Tibolone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52" y="2841734"/>
            <a:ext cx="8785334" cy="3335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6.1 </a:t>
            </a:r>
            <a:r>
              <a:rPr lang="en-US" sz="3200" b="1" dirty="0" smtClean="0"/>
              <a:t>In postmenopausal women at high risk of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fracture and </a:t>
            </a:r>
            <a:r>
              <a:rPr lang="en-US" sz="3200" b="1" dirty="0"/>
              <a:t>with the patient characteristics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below, we </a:t>
            </a:r>
            <a:r>
              <a:rPr lang="en-US" sz="3200" b="1" dirty="0"/>
              <a:t>suggest </a:t>
            </a:r>
            <a:r>
              <a:rPr lang="en-US" sz="3200" b="1" dirty="0" smtClean="0"/>
              <a:t>menopausal </a:t>
            </a:r>
            <a:r>
              <a:rPr lang="en-US" sz="3200" b="1" dirty="0"/>
              <a:t>HT, using </a:t>
            </a:r>
            <a:r>
              <a:rPr lang="en-US" sz="3200" b="1" dirty="0" smtClean="0"/>
              <a:t>estrogen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only </a:t>
            </a:r>
            <a:r>
              <a:rPr lang="en-US" sz="3200" b="1" dirty="0"/>
              <a:t>in </a:t>
            </a:r>
            <a:r>
              <a:rPr lang="en-US" sz="3200" b="1" dirty="0" smtClean="0"/>
              <a:t>women </a:t>
            </a:r>
            <a:r>
              <a:rPr lang="en-US" sz="3200" b="1" dirty="0"/>
              <a:t>with </a:t>
            </a:r>
            <a:r>
              <a:rPr lang="en-US" sz="3200" b="1" dirty="0" smtClean="0"/>
              <a:t>hysterectomy</a:t>
            </a:r>
            <a:r>
              <a:rPr lang="en-US" sz="3200" b="1" dirty="0"/>
              <a:t>, to prevent all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types </a:t>
            </a:r>
            <a:r>
              <a:rPr lang="en-US" sz="3200" b="1" dirty="0"/>
              <a:t>of  </a:t>
            </a:r>
            <a:r>
              <a:rPr lang="en-US" sz="3200" b="1" dirty="0" smtClean="0"/>
              <a:t>fractures</a:t>
            </a:r>
            <a:r>
              <a:rPr lang="en-US" sz="3200" b="1" dirty="0"/>
              <a:t>. </a:t>
            </a: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2|B)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876" y="1537137"/>
            <a:ext cx="8505496" cy="4847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Patient characteristics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Under 60 years of age </a:t>
            </a:r>
            <a:r>
              <a:rPr lang="en-US" b="1" dirty="0" smtClean="0"/>
              <a:t>or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b="1" dirty="0" smtClean="0"/>
              <a:t>10 years past menopause; </a:t>
            </a:r>
          </a:p>
          <a:p>
            <a:pPr marL="0" indent="0">
              <a:buNone/>
            </a:pPr>
            <a:r>
              <a:rPr lang="en-US" b="1" dirty="0" smtClean="0"/>
              <a:t> at low risk of DVT</a:t>
            </a:r>
            <a:r>
              <a:rPr lang="en-US" b="1" dirty="0"/>
              <a:t>; those in whom bisphosphonates or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denosumab </a:t>
            </a:r>
            <a:r>
              <a:rPr lang="en-US" b="1" dirty="0"/>
              <a:t>are not appropriate; with bothersome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vasomotor </a:t>
            </a:r>
            <a:r>
              <a:rPr lang="en-US" b="1" dirty="0"/>
              <a:t>symptoms</a:t>
            </a:r>
            <a:r>
              <a:rPr lang="en-US" b="1" dirty="0" smtClean="0"/>
              <a:t>; with additional climacteric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symptoms</a:t>
            </a:r>
            <a:r>
              <a:rPr lang="en-US" b="1" dirty="0"/>
              <a:t>; without contraindications; without prior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myocardial </a:t>
            </a:r>
            <a:r>
              <a:rPr lang="en-US" b="1" dirty="0"/>
              <a:t>infarction or stroke; without breast cancer;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willing </a:t>
            </a:r>
            <a:r>
              <a:rPr lang="en-US" b="1" dirty="0"/>
              <a:t>to take menopausal HT. </a:t>
            </a:r>
          </a:p>
        </p:txBody>
      </p:sp>
    </p:spTree>
    <p:extLst>
      <p:ext uri="{BB962C8B-B14F-4D97-AF65-F5344CB8AC3E}">
        <p14:creationId xmlns:p14="http://schemas.microsoft.com/office/powerpoint/2010/main" val="28813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2286" y="2230820"/>
            <a:ext cx="8517322" cy="3946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6.2 </a:t>
            </a:r>
            <a:r>
              <a:rPr lang="en-US" sz="3200" b="1" dirty="0"/>
              <a:t>In postmenopausal women with osteoporosis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 </a:t>
            </a:r>
            <a:r>
              <a:rPr lang="en-US" sz="3200" b="1" dirty="0" smtClean="0"/>
              <a:t>at </a:t>
            </a:r>
            <a:r>
              <a:rPr lang="en-US" sz="3200" b="1" dirty="0"/>
              <a:t>high risk of fracture and with the patient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characteristics </a:t>
            </a:r>
            <a:r>
              <a:rPr lang="en-US" sz="3200" b="1" dirty="0"/>
              <a:t>below, we suggest tibolone to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prevent </a:t>
            </a:r>
            <a:r>
              <a:rPr lang="en-US" sz="3200" b="1" dirty="0"/>
              <a:t>vertebral and nonvertebral fractures.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(2|C)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907" y="1474075"/>
            <a:ext cx="9151883" cy="47423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No differentiation between bisphosphonates and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denosumab </a:t>
            </a:r>
            <a:r>
              <a:rPr lang="en-US" sz="3000" b="1" dirty="0"/>
              <a:t>was made for duration of therapy even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though </a:t>
            </a:r>
            <a:r>
              <a:rPr lang="en-US" sz="3000" b="1" dirty="0"/>
              <a:t>the pharmacokinetics of the two classes of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drugs are </a:t>
            </a:r>
            <a:r>
              <a:rPr lang="en-US" sz="3000" b="1" dirty="0"/>
              <a:t>quite </a:t>
            </a:r>
            <a:r>
              <a:rPr lang="en-US" sz="3000" b="1" dirty="0" smtClean="0"/>
              <a:t>different. The </a:t>
            </a:r>
            <a:r>
              <a:rPr lang="en-US" sz="3000" b="1" dirty="0"/>
              <a:t>ACP guidelines also do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not </a:t>
            </a:r>
            <a:r>
              <a:rPr lang="en-US" sz="3000" b="1" dirty="0"/>
              <a:t>include recommendations regarding the use of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abaloparatide</a:t>
            </a:r>
            <a:r>
              <a:rPr lang="en-US" sz="3000" b="1" dirty="0"/>
              <a:t>, a new </a:t>
            </a:r>
            <a:r>
              <a:rPr lang="en-US" sz="3000" b="1" dirty="0" smtClean="0"/>
              <a:t>bone formation therapy, which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was approved by the Food and </a:t>
            </a:r>
            <a:r>
              <a:rPr lang="en-US" sz="3000" b="1" dirty="0"/>
              <a:t>Drug Administration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just </a:t>
            </a:r>
            <a:r>
              <a:rPr lang="en-US" sz="3000" b="1" dirty="0"/>
              <a:t>prior to the release of the guidelines.</a:t>
            </a:r>
          </a:p>
        </p:txBody>
      </p:sp>
    </p:spTree>
    <p:extLst>
      <p:ext uri="{BB962C8B-B14F-4D97-AF65-F5344CB8AC3E}">
        <p14:creationId xmlns:p14="http://schemas.microsoft.com/office/powerpoint/2010/main" val="9646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397" y="926225"/>
            <a:ext cx="9073055" cy="5675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Patient characteristics: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 Under </a:t>
            </a:r>
            <a:r>
              <a:rPr lang="en-US" b="1" dirty="0"/>
              <a:t>60 years of age or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b="1" dirty="0" smtClean="0"/>
              <a:t>10 </a:t>
            </a:r>
            <a:r>
              <a:rPr lang="en-US" b="1" dirty="0"/>
              <a:t>years past menopause;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with </a:t>
            </a:r>
            <a:r>
              <a:rPr lang="en-US" b="1" dirty="0"/>
              <a:t>a low risk of DVT; those in whom </a:t>
            </a:r>
            <a:r>
              <a:rPr lang="en-US" b="1" dirty="0" smtClean="0"/>
              <a:t>bisphosphonates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or denosumab are not appropriate; with bothersome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vasomotor symptoms; with additional climacteric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symptoms</a:t>
            </a:r>
            <a:r>
              <a:rPr lang="en-US" b="1" dirty="0"/>
              <a:t>; without contraindications; without </a:t>
            </a:r>
            <a:r>
              <a:rPr lang="en-US" b="1" dirty="0" smtClean="0"/>
              <a:t>prior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myocardial </a:t>
            </a:r>
            <a:r>
              <a:rPr lang="en-US" b="1" dirty="0"/>
              <a:t>infarction or stroke or high risk for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cardiovascular </a:t>
            </a:r>
            <a:r>
              <a:rPr lang="en-US" b="1" dirty="0"/>
              <a:t>disease; without breast cancer; willing </a:t>
            </a:r>
            <a:r>
              <a:rPr lang="en-US" b="1" dirty="0" smtClean="0"/>
              <a:t>to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take </a:t>
            </a:r>
            <a:r>
              <a:rPr lang="en-US" b="1" dirty="0"/>
              <a:t>tibolone. </a:t>
            </a:r>
          </a:p>
          <a:p>
            <a:pPr marL="0" indent="0">
              <a:buNone/>
            </a:pPr>
            <a:r>
              <a:rPr lang="en-US" b="1" dirty="0" smtClean="0"/>
              <a:t> Tibolone is not available in the </a:t>
            </a:r>
            <a:r>
              <a:rPr lang="en-US" b="1" dirty="0"/>
              <a:t>United States or Canada.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0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220" y="2356944"/>
            <a:ext cx="8639503" cy="38200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The meta-analysis that compared menopausal HT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/>
              <a:t>estrogen with or without progestogen) with placebo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  <a:r>
              <a:rPr lang="en-US" b="1" dirty="0"/>
              <a:t>showed a </a:t>
            </a:r>
            <a:r>
              <a:rPr lang="en-US" b="1" dirty="0">
                <a:solidFill>
                  <a:srgbClr val="FF0000"/>
                </a:solidFill>
              </a:rPr>
              <a:t>34%</a:t>
            </a:r>
            <a:r>
              <a:rPr lang="en-US" b="1" dirty="0"/>
              <a:t> reduction in the risk of </a:t>
            </a:r>
            <a:r>
              <a:rPr lang="en-US" b="1" dirty="0">
                <a:solidFill>
                  <a:srgbClr val="FF0000"/>
                </a:solidFill>
              </a:rPr>
              <a:t>vertebral </a:t>
            </a:r>
            <a:r>
              <a:rPr lang="en-US" b="1" dirty="0" smtClean="0"/>
              <a:t>fractures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/>
              <a:t>HR, 0.66; 95% CI, 0.49 to 0.89), a </a:t>
            </a:r>
            <a:r>
              <a:rPr lang="en-US" b="1" dirty="0">
                <a:solidFill>
                  <a:srgbClr val="FF0000"/>
                </a:solidFill>
              </a:rPr>
              <a:t>29%</a:t>
            </a:r>
            <a:r>
              <a:rPr lang="en-US" b="1" dirty="0"/>
              <a:t> reduction in the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risk of </a:t>
            </a:r>
            <a:r>
              <a:rPr lang="en-US" b="1" dirty="0">
                <a:solidFill>
                  <a:srgbClr val="FF0000"/>
                </a:solidFill>
              </a:rPr>
              <a:t>hip </a:t>
            </a:r>
            <a:r>
              <a:rPr lang="en-US" b="1" dirty="0"/>
              <a:t>fractures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(HR, 0.71; 95% CI, 0.52 to 0.98), and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a </a:t>
            </a:r>
            <a:r>
              <a:rPr lang="en-US" b="1" dirty="0" smtClean="0">
                <a:solidFill>
                  <a:srgbClr val="FF0000"/>
                </a:solidFill>
              </a:rPr>
              <a:t>21</a:t>
            </a:r>
            <a:r>
              <a:rPr lang="en-US" b="1" dirty="0">
                <a:solidFill>
                  <a:srgbClr val="FF0000"/>
                </a:solidFill>
              </a:rPr>
              <a:t>%</a:t>
            </a:r>
            <a:r>
              <a:rPr lang="en-US" b="1" dirty="0"/>
              <a:t> </a:t>
            </a:r>
            <a:r>
              <a:rPr lang="en-US" b="1" dirty="0" smtClean="0"/>
              <a:t>reduction </a:t>
            </a:r>
            <a:r>
              <a:rPr lang="en-US" b="1" dirty="0"/>
              <a:t>in the risk of </a:t>
            </a:r>
            <a:r>
              <a:rPr lang="en-US" b="1" dirty="0">
                <a:solidFill>
                  <a:srgbClr val="FF0000"/>
                </a:solidFill>
              </a:rPr>
              <a:t>nonvertebral </a:t>
            </a:r>
            <a:r>
              <a:rPr lang="en-US" b="1" dirty="0"/>
              <a:t>fractures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/>
              <a:t>HR, 0.79; 95% CI, 0.70 to 0.90</a:t>
            </a:r>
            <a:r>
              <a:rPr lang="en-US" b="1" dirty="0" smtClean="0"/>
              <a:t>).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35217" y="1048407"/>
            <a:ext cx="8438493" cy="118619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Evidence</a:t>
            </a: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045" y="2329355"/>
            <a:ext cx="8773510" cy="38476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Several potential side effects limit use, including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 venous </a:t>
            </a:r>
            <a:r>
              <a:rPr lang="en-US" sz="3200" b="1" dirty="0"/>
              <a:t>thromboembolism, stroke, myocardial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infarction</a:t>
            </a:r>
            <a:r>
              <a:rPr lang="en-US" sz="3200" b="1" dirty="0"/>
              <a:t>, cancer (breast, endometrial, ovary),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dementia</a:t>
            </a:r>
            <a:r>
              <a:rPr lang="en-US" sz="3200" b="1" dirty="0"/>
              <a:t>, gallbladder disease, and urinary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incontinence</a:t>
            </a:r>
            <a:r>
              <a:rPr lang="en-US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8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344" y="1592317"/>
            <a:ext cx="8627679" cy="47533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Recent data from the Women’s Health Initiative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Study </a:t>
            </a:r>
            <a:r>
              <a:rPr lang="en-US" sz="3000" b="1" dirty="0"/>
              <a:t>covering 13 years showed reversal of most of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these </a:t>
            </a:r>
            <a:r>
              <a:rPr lang="en-US" sz="3000" b="1" dirty="0"/>
              <a:t>risks after stopping therapy; furthermore, the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risks </a:t>
            </a:r>
            <a:r>
              <a:rPr lang="en-US" sz="3000" b="1" dirty="0"/>
              <a:t>with estrogen alone (e.g., breast cancer) are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less </a:t>
            </a:r>
            <a:r>
              <a:rPr lang="en-US" sz="3000" b="1" dirty="0"/>
              <a:t>than those with the </a:t>
            </a:r>
            <a:r>
              <a:rPr lang="en-US" sz="3000" b="1" dirty="0" smtClean="0"/>
              <a:t>combination.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Benefits </a:t>
            </a:r>
            <a:r>
              <a:rPr lang="en-US" sz="3000" b="1" dirty="0"/>
              <a:t>include relief of menopausal symptoms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(</a:t>
            </a:r>
            <a:r>
              <a:rPr lang="en-US" sz="3000" b="1" dirty="0"/>
              <a:t>e.g., hot flushes), less diabetes, and a lower risk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of colon </a:t>
            </a:r>
            <a:r>
              <a:rPr lang="en-US" sz="3000" b="1" dirty="0"/>
              <a:t>cancer.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9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276" y="1962807"/>
            <a:ext cx="8895692" cy="42141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The meta-analysis that compared tibolone with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placebo showed </a:t>
            </a:r>
            <a:r>
              <a:rPr lang="en-US" sz="3000" b="1" dirty="0"/>
              <a:t>a </a:t>
            </a:r>
            <a:r>
              <a:rPr lang="en-US" sz="3000" b="1" dirty="0">
                <a:solidFill>
                  <a:srgbClr val="FF0000"/>
                </a:solidFill>
              </a:rPr>
              <a:t>44%</a:t>
            </a:r>
            <a:r>
              <a:rPr lang="en-US" sz="3000" b="1" dirty="0"/>
              <a:t> reduction in the risk of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vertebral</a:t>
            </a:r>
            <a:r>
              <a:rPr lang="en-US" sz="3000" b="1" dirty="0" smtClean="0"/>
              <a:t> </a:t>
            </a:r>
            <a:r>
              <a:rPr lang="en-US" sz="3000" b="1" dirty="0"/>
              <a:t>fractures (HR, 0.56; 95% CI, 0.42 to 0.74),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no </a:t>
            </a:r>
            <a:r>
              <a:rPr lang="en-US" sz="3000" b="1" dirty="0">
                <a:solidFill>
                  <a:srgbClr val="FF0000"/>
                </a:solidFill>
              </a:rPr>
              <a:t>significant </a:t>
            </a:r>
            <a:r>
              <a:rPr lang="en-US" sz="3000" b="1" dirty="0"/>
              <a:t>effect on reduction in the risk of </a:t>
            </a:r>
            <a:r>
              <a:rPr lang="en-US" sz="3000" b="1" dirty="0">
                <a:solidFill>
                  <a:srgbClr val="FF0000"/>
                </a:solidFill>
              </a:rPr>
              <a:t>hip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fractures</a:t>
            </a:r>
            <a:r>
              <a:rPr lang="en-US" sz="3000" b="1" dirty="0"/>
              <a:t>, </a:t>
            </a:r>
            <a:r>
              <a:rPr lang="en-US" sz="3000" b="1" dirty="0" smtClean="0"/>
              <a:t>and a </a:t>
            </a:r>
            <a:r>
              <a:rPr lang="en-US" sz="3000" b="1" dirty="0" smtClean="0">
                <a:solidFill>
                  <a:srgbClr val="FF0000"/>
                </a:solidFill>
              </a:rPr>
              <a:t>27%</a:t>
            </a:r>
            <a:r>
              <a:rPr lang="en-US" sz="3000" b="1" dirty="0" smtClean="0"/>
              <a:t> reduction in the risk of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nonvertebral</a:t>
            </a:r>
            <a:r>
              <a:rPr lang="en-US" sz="3000" b="1" dirty="0" smtClean="0"/>
              <a:t> fractures </a:t>
            </a:r>
            <a:r>
              <a:rPr lang="en-US" sz="3000" b="1" dirty="0"/>
              <a:t>(HR, 0.73; 95% CI, 0.59 to 0.92</a:t>
            </a:r>
            <a:r>
              <a:rPr lang="en-US" sz="3000" b="1" dirty="0" smtClean="0"/>
              <a:t>).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828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752" y="1458310"/>
            <a:ext cx="8773510" cy="47186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Several side effects limit use, including </a:t>
            </a:r>
            <a:r>
              <a:rPr lang="en-US" sz="3000" b="1" dirty="0">
                <a:solidFill>
                  <a:srgbClr val="FF0000"/>
                </a:solidFill>
              </a:rPr>
              <a:t>stroke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 smtClean="0"/>
              <a:t>  (</a:t>
            </a:r>
            <a:r>
              <a:rPr lang="en-US" sz="3000" b="1" dirty="0">
                <a:solidFill>
                  <a:srgbClr val="FF0000"/>
                </a:solidFill>
              </a:rPr>
              <a:t>HR, 2.19; </a:t>
            </a:r>
            <a:r>
              <a:rPr lang="en-US" sz="3000" b="1" dirty="0"/>
              <a:t>95% CI, 1.14 to 4.23), vaginal discharge,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and bleeding</a:t>
            </a:r>
            <a:r>
              <a:rPr lang="en-US" sz="3000" b="1" dirty="0"/>
              <a:t>.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There </a:t>
            </a:r>
            <a:r>
              <a:rPr lang="en-US" sz="3000" b="1" dirty="0"/>
              <a:t>are benefits for menopausal symptoms such as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hot </a:t>
            </a:r>
            <a:r>
              <a:rPr lang="en-US" sz="3000" b="1" dirty="0"/>
              <a:t>flushes and for the risks of </a:t>
            </a:r>
            <a:r>
              <a:rPr lang="en-US" sz="3000" b="1" dirty="0">
                <a:solidFill>
                  <a:srgbClr val="FF0000"/>
                </a:solidFill>
              </a:rPr>
              <a:t>breast cancer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(</a:t>
            </a:r>
            <a:r>
              <a:rPr lang="en-US" sz="3000" b="1" dirty="0">
                <a:solidFill>
                  <a:srgbClr val="FF0000"/>
                </a:solidFill>
              </a:rPr>
              <a:t>HR, 0.32; </a:t>
            </a:r>
            <a:r>
              <a:rPr lang="en-US" sz="3000" b="1" dirty="0" smtClean="0"/>
              <a:t>95</a:t>
            </a:r>
            <a:r>
              <a:rPr lang="en-US" sz="3000" b="1" dirty="0"/>
              <a:t>% CI, 0.13 to 0.80) and </a:t>
            </a:r>
            <a:r>
              <a:rPr lang="en-US" sz="3000" b="1" dirty="0">
                <a:solidFill>
                  <a:srgbClr val="FF0000"/>
                </a:solidFill>
              </a:rPr>
              <a:t>colon cancer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(</a:t>
            </a:r>
            <a:r>
              <a:rPr lang="en-US" sz="3000" b="1" dirty="0">
                <a:solidFill>
                  <a:srgbClr val="FF0000"/>
                </a:solidFill>
              </a:rPr>
              <a:t>HR, 0.31; </a:t>
            </a:r>
            <a:r>
              <a:rPr lang="en-US" sz="3000" b="1" dirty="0"/>
              <a:t>95% </a:t>
            </a:r>
            <a:r>
              <a:rPr lang="en-US" sz="3000" b="1" dirty="0" smtClean="0"/>
              <a:t>CI</a:t>
            </a:r>
            <a:r>
              <a:rPr lang="en-US" sz="3000" b="1" dirty="0"/>
              <a:t>, 0.10 to 0.96), and patients taking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tibolone </a:t>
            </a:r>
            <a:r>
              <a:rPr lang="en-US" sz="3000" b="1" dirty="0"/>
              <a:t>have fewer </a:t>
            </a:r>
            <a:r>
              <a:rPr lang="en-US" sz="3000" b="1" dirty="0" smtClean="0"/>
              <a:t>falls.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2422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631" y="1600200"/>
            <a:ext cx="8824748" cy="4576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Even though the risk of breast cancer was reduced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in </a:t>
            </a:r>
            <a:r>
              <a:rPr lang="en-US" sz="3000" b="1" dirty="0"/>
              <a:t>the </a:t>
            </a:r>
            <a:r>
              <a:rPr lang="en-US" sz="3000" b="1" dirty="0" smtClean="0"/>
              <a:t>Long-Term </a:t>
            </a:r>
            <a:r>
              <a:rPr lang="en-US" sz="3000" b="1" dirty="0"/>
              <a:t>Intervention on Fractures with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Tibolone 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dirty="0" smtClean="0">
                <a:solidFill>
                  <a:srgbClr val="FF0000"/>
                </a:solidFill>
              </a:rPr>
              <a:t>LIFT) study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dirty="0"/>
              <a:t>there was an increased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recurrence </a:t>
            </a:r>
            <a:r>
              <a:rPr lang="en-US" sz="3000" b="1" dirty="0"/>
              <a:t>of breast cancer </a:t>
            </a:r>
            <a:r>
              <a:rPr lang="en-US" sz="3000" b="1" dirty="0" smtClean="0"/>
              <a:t>in </a:t>
            </a:r>
            <a:r>
              <a:rPr lang="en-US" sz="3000" b="1" dirty="0"/>
              <a:t>women with previous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breast </a:t>
            </a:r>
            <a:r>
              <a:rPr lang="en-US" sz="3000" b="1" dirty="0"/>
              <a:t>cancer in the Livial </a:t>
            </a:r>
            <a:r>
              <a:rPr lang="en-US" sz="3000" b="1" dirty="0" smtClean="0"/>
              <a:t>Intervention </a:t>
            </a:r>
            <a:r>
              <a:rPr lang="en-US" sz="3000" b="1" dirty="0"/>
              <a:t>Following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Breast </a:t>
            </a:r>
            <a:r>
              <a:rPr lang="en-US" sz="3000" b="1" dirty="0"/>
              <a:t>Cancer: Efficacy, Recurrence </a:t>
            </a:r>
            <a:r>
              <a:rPr lang="en-US" sz="3000" b="1" dirty="0" smtClean="0"/>
              <a:t>and </a:t>
            </a:r>
            <a:r>
              <a:rPr lang="en-US" sz="3000" b="1" dirty="0"/>
              <a:t>Tolerability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Endpoints </a:t>
            </a:r>
            <a:r>
              <a:rPr lang="en-US" sz="3000" b="1" dirty="0">
                <a:solidFill>
                  <a:srgbClr val="FF0000"/>
                </a:solidFill>
              </a:rPr>
              <a:t>(LIBERATE) </a:t>
            </a:r>
            <a:r>
              <a:rPr lang="en-US" sz="3000" b="1" dirty="0" smtClean="0">
                <a:solidFill>
                  <a:srgbClr val="FF0000"/>
                </a:solidFill>
              </a:rPr>
              <a:t>study.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097" y="859219"/>
            <a:ext cx="8424697" cy="125730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Calcitonin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097" y="2262351"/>
            <a:ext cx="8682858" cy="4102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7.1</a:t>
            </a:r>
            <a:r>
              <a:rPr lang="en-US" sz="3000" b="1" dirty="0"/>
              <a:t> </a:t>
            </a:r>
            <a:r>
              <a:rPr lang="en-US" sz="3000" b="1" dirty="0" smtClean="0"/>
              <a:t>In postmenopausal women at high risk of fracture </a:t>
            </a:r>
          </a:p>
          <a:p>
            <a:pPr marL="0" indent="0">
              <a:buNone/>
            </a:pPr>
            <a:r>
              <a:rPr lang="en-US" sz="3000" b="1" dirty="0" smtClean="0"/>
              <a:t> with osteoporosis</a:t>
            </a:r>
            <a:r>
              <a:rPr lang="en-US" sz="3000" b="1" dirty="0"/>
              <a:t>, we suggest that nasal spray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calcitonin be prescribed </a:t>
            </a:r>
            <a:r>
              <a:rPr lang="en-US" sz="3000" b="1" dirty="0"/>
              <a:t>only in women who cannot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tolerate raloxifene, bisphosphonates</a:t>
            </a:r>
            <a:r>
              <a:rPr lang="en-US" sz="3000" b="1" dirty="0"/>
              <a:t>, estrogen,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denosumab</a:t>
            </a:r>
            <a:r>
              <a:rPr lang="en-US" sz="3000" b="1" dirty="0"/>
              <a:t>, </a:t>
            </a:r>
            <a:r>
              <a:rPr lang="en-US" sz="3000" b="1" dirty="0" smtClean="0"/>
              <a:t>tibolone, abaloparatide</a:t>
            </a:r>
            <a:r>
              <a:rPr lang="en-US" sz="3000" b="1" dirty="0"/>
              <a:t>, or teriparatide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or </a:t>
            </a:r>
            <a:r>
              <a:rPr lang="en-US" sz="3000" b="1" dirty="0"/>
              <a:t>for whom these </a:t>
            </a:r>
            <a:r>
              <a:rPr lang="en-US" sz="3000" b="1" dirty="0" smtClean="0"/>
              <a:t>therapies </a:t>
            </a:r>
            <a:r>
              <a:rPr lang="en-US" sz="3000" b="1" dirty="0"/>
              <a:t>are not considered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appropriate</a:t>
            </a:r>
            <a:r>
              <a:rPr lang="en-US" sz="3000" b="1" dirty="0"/>
              <a:t>. 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dirty="0" smtClean="0">
                <a:solidFill>
                  <a:srgbClr val="FF0000"/>
                </a:solidFill>
              </a:rPr>
              <a:t>2|D)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162" y="2613133"/>
            <a:ext cx="9049406" cy="37727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The meta-analysis that compared calcitonin with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placebo  </a:t>
            </a:r>
            <a:r>
              <a:rPr lang="en-US" sz="3200" b="1" dirty="0"/>
              <a:t>showed a </a:t>
            </a:r>
            <a:r>
              <a:rPr lang="en-US" sz="3200" b="1" dirty="0">
                <a:solidFill>
                  <a:srgbClr val="FF0000"/>
                </a:solidFill>
              </a:rPr>
              <a:t>46% </a:t>
            </a:r>
            <a:r>
              <a:rPr lang="en-US" sz="3200" b="1" dirty="0"/>
              <a:t>reduction in the risk of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vertebral </a:t>
            </a:r>
            <a:r>
              <a:rPr lang="en-US" sz="3200" b="1" dirty="0"/>
              <a:t>fractures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(HR, 0.54; 95% CI, 0.36 to 0.82),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but </a:t>
            </a:r>
            <a:r>
              <a:rPr lang="en-US" sz="3200" b="1" dirty="0">
                <a:solidFill>
                  <a:srgbClr val="FF0000"/>
                </a:solidFill>
              </a:rPr>
              <a:t>no significant </a:t>
            </a:r>
            <a:r>
              <a:rPr lang="en-US" sz="3200" b="1" dirty="0"/>
              <a:t>effect on reduction in the risk of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hip </a:t>
            </a:r>
            <a:r>
              <a:rPr lang="en-US" sz="3200" b="1" dirty="0">
                <a:solidFill>
                  <a:srgbClr val="FF0000"/>
                </a:solidFill>
              </a:rPr>
              <a:t>or nonvertebral </a:t>
            </a:r>
            <a:r>
              <a:rPr lang="en-US" sz="3200" b="1" dirty="0" smtClean="0"/>
              <a:t>fractures. </a:t>
            </a:r>
            <a:endParaRPr lang="en-US" sz="32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06162" y="1091763"/>
            <a:ext cx="9088820" cy="118619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Evidence</a:t>
            </a: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403" y="2293882"/>
            <a:ext cx="8477907" cy="39027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/>
              <a:t>There is weak evidence for vertebral </a:t>
            </a:r>
          </a:p>
          <a:p>
            <a:pPr marL="0" indent="0">
              <a:buNone/>
            </a:pPr>
            <a:r>
              <a:rPr lang="en-US" sz="3200" b="1" dirty="0" smtClean="0"/>
              <a:t> fracture pain </a:t>
            </a:r>
            <a:r>
              <a:rPr lang="en-US" sz="3200" b="1" dirty="0"/>
              <a:t>relief from calcitonin, with one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randomized</a:t>
            </a:r>
            <a:r>
              <a:rPr lang="en-US" sz="3200" b="1" dirty="0"/>
              <a:t>, </a:t>
            </a:r>
            <a:r>
              <a:rPr lang="en-US" sz="3200" b="1" dirty="0" smtClean="0"/>
              <a:t>placebo controlled </a:t>
            </a:r>
            <a:r>
              <a:rPr lang="en-US" sz="3200" b="1" dirty="0"/>
              <a:t>trial of 68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postmenopausal </a:t>
            </a:r>
            <a:r>
              <a:rPr lang="en-US" sz="3200" b="1" dirty="0"/>
              <a:t>women showing </a:t>
            </a:r>
            <a:r>
              <a:rPr lang="en-US" sz="3200" b="1" dirty="0" smtClean="0"/>
              <a:t>efficacy.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907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803" y="1604142"/>
            <a:ext cx="8927226" cy="45728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 smtClean="0"/>
              <a:t>The ACP guidelines recommend against using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menopausal </a:t>
            </a:r>
            <a:r>
              <a:rPr lang="en-US" sz="3200" b="1" dirty="0"/>
              <a:t>hormone therapy (HT) or raloxifene,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a selective </a:t>
            </a:r>
            <a:r>
              <a:rPr lang="en-US" sz="3200" b="1" dirty="0"/>
              <a:t>estrogen receptor modulator, for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osteoporosis treatment </a:t>
            </a:r>
            <a:r>
              <a:rPr lang="en-US" sz="3200" b="1" dirty="0"/>
              <a:t>and do not consider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teriparatide </a:t>
            </a:r>
            <a:r>
              <a:rPr lang="en-US" sz="3200" b="1" dirty="0"/>
              <a:t>a potential </a:t>
            </a:r>
            <a:r>
              <a:rPr lang="en-US" sz="3200" b="1" dirty="0" smtClean="0"/>
              <a:t>treatment </a:t>
            </a:r>
            <a:r>
              <a:rPr lang="en-US" sz="3200" b="1" dirty="0"/>
              <a:t>option for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patients </a:t>
            </a:r>
            <a:r>
              <a:rPr lang="en-US" sz="3200" b="1" dirty="0"/>
              <a:t>severely affected by the </a:t>
            </a:r>
            <a:r>
              <a:rPr lang="en-US" sz="3200" b="1" dirty="0" smtClean="0"/>
              <a:t>disease</a:t>
            </a:r>
            <a:r>
              <a:rPr lang="en-US" sz="3200" b="1" dirty="0"/>
              <a:t>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0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28" y="1450428"/>
            <a:ext cx="8797158" cy="4726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Patient values and preferences In patients who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 cannot  tolerate </a:t>
            </a:r>
            <a:r>
              <a:rPr lang="en-US" sz="3000" b="1" dirty="0"/>
              <a:t>denosumab, bisphosphonates,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hormone-based therapies</a:t>
            </a:r>
            <a:r>
              <a:rPr lang="en-US" sz="3000" b="1" dirty="0"/>
              <a:t>, selective estrogen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response </a:t>
            </a:r>
            <a:r>
              <a:rPr lang="en-US" sz="3000" b="1" dirty="0"/>
              <a:t>modulators, </a:t>
            </a:r>
            <a:r>
              <a:rPr lang="en-US" sz="3000" b="1" dirty="0" smtClean="0"/>
              <a:t>tibolone</a:t>
            </a:r>
            <a:r>
              <a:rPr lang="en-US" sz="3000" b="1" dirty="0"/>
              <a:t>, or anabolic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treatments, nasal spray calcitonin may be used and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is well </a:t>
            </a:r>
            <a:r>
              <a:rPr lang="en-US" sz="3000" b="1" dirty="0"/>
              <a:t>tolerated. However, there </a:t>
            </a:r>
            <a:r>
              <a:rPr lang="en-US" sz="3000" b="1" dirty="0" smtClean="0"/>
              <a:t>is considerable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doubt </a:t>
            </a:r>
            <a:r>
              <a:rPr lang="en-US" sz="3000" b="1" dirty="0"/>
              <a:t>about its benefit in reducing fractures,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particularly </a:t>
            </a:r>
            <a:r>
              <a:rPr lang="en-US" sz="3000" b="1" dirty="0"/>
              <a:t>nonvertebral fractures.</a:t>
            </a:r>
          </a:p>
        </p:txBody>
      </p:sp>
    </p:spTree>
    <p:extLst>
      <p:ext uri="{BB962C8B-B14F-4D97-AF65-F5344CB8AC3E}">
        <p14:creationId xmlns:p14="http://schemas.microsoft.com/office/powerpoint/2010/main" val="1180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979" y="1663261"/>
            <a:ext cx="9013935" cy="45137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Recent studies have raised doubt about the </a:t>
            </a:r>
            <a:r>
              <a:rPr lang="en-US" sz="3000" b="1" dirty="0" smtClean="0"/>
              <a:t>long-term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safety </a:t>
            </a:r>
            <a:r>
              <a:rPr lang="en-US" sz="3000" b="1" dirty="0"/>
              <a:t>of nasal spray calcitonin due to an increased risk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of </a:t>
            </a:r>
            <a:r>
              <a:rPr lang="en-US" sz="3000" b="1" dirty="0"/>
              <a:t>prostate and liver cancer and other </a:t>
            </a:r>
            <a:r>
              <a:rPr lang="en-US" sz="3000" b="1" dirty="0" smtClean="0"/>
              <a:t>malignancies</a:t>
            </a:r>
            <a:r>
              <a:rPr lang="en-US" sz="3000" b="1" dirty="0"/>
              <a:t>,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although </a:t>
            </a:r>
            <a:r>
              <a:rPr lang="en-US" sz="3000" b="1" dirty="0"/>
              <a:t>the pathophysiologic basis is </a:t>
            </a:r>
            <a:r>
              <a:rPr lang="en-US" sz="3000" b="1" dirty="0" smtClean="0"/>
              <a:t>unclear. </a:t>
            </a:r>
          </a:p>
          <a:p>
            <a:pPr marL="0" indent="0">
              <a:buNone/>
            </a:pPr>
            <a:r>
              <a:rPr lang="en-US" sz="3000" b="1" dirty="0" smtClean="0"/>
              <a:t>  The </a:t>
            </a:r>
            <a:r>
              <a:rPr lang="en-US" sz="3000" b="1" dirty="0"/>
              <a:t>European Medicines Agency and Health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 </a:t>
            </a:r>
            <a:r>
              <a:rPr lang="en-US" sz="3000" b="1" dirty="0" smtClean="0"/>
              <a:t>Canada </a:t>
            </a:r>
            <a:r>
              <a:rPr lang="en-US" sz="3000" b="1" dirty="0"/>
              <a:t>have both withdrawn nasal spray calcitonin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from </a:t>
            </a:r>
            <a:r>
              <a:rPr lang="en-US" sz="3000" b="1" dirty="0"/>
              <a:t>the market. </a:t>
            </a:r>
          </a:p>
        </p:txBody>
      </p:sp>
    </p:spTree>
    <p:extLst>
      <p:ext uri="{BB962C8B-B14F-4D97-AF65-F5344CB8AC3E}">
        <p14:creationId xmlns:p14="http://schemas.microsoft.com/office/powerpoint/2010/main" val="40484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789" y="1115410"/>
            <a:ext cx="9840309" cy="126896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Calcium </a:t>
            </a: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and Vitamin 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972" y="2711669"/>
            <a:ext cx="8950873" cy="3465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8.1 </a:t>
            </a:r>
            <a:r>
              <a:rPr lang="en-US" sz="3200" b="1" dirty="0"/>
              <a:t>In postmenopausal women with low BMD and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at </a:t>
            </a:r>
            <a:r>
              <a:rPr lang="en-US" sz="3200" b="1" dirty="0"/>
              <a:t>high risk of fractures with osteoporosis, we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suggest </a:t>
            </a:r>
            <a:r>
              <a:rPr lang="en-US" sz="3200" b="1" dirty="0"/>
              <a:t>that calcium and vitamin D be used as an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adjunct </a:t>
            </a:r>
            <a:r>
              <a:rPr lang="en-US" sz="3200" b="1" dirty="0"/>
              <a:t>to osteoporosis therapies. </a:t>
            </a: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2|C)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272" y="1690852"/>
            <a:ext cx="8722274" cy="44861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000" b="1" dirty="0">
                <a:solidFill>
                  <a:srgbClr val="FF0000"/>
                </a:solidFill>
              </a:rPr>
              <a:t>8.2</a:t>
            </a:r>
            <a:r>
              <a:rPr lang="en-US" sz="3000" b="1" dirty="0"/>
              <a:t> In postmenopausal women at high risk of fracture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with </a:t>
            </a:r>
            <a:r>
              <a:rPr lang="en-US" sz="3000" b="1" dirty="0"/>
              <a:t>osteoporosis who cannot tolerate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bisphosphonates</a:t>
            </a:r>
            <a:r>
              <a:rPr lang="en-US" sz="3000" b="1" dirty="0"/>
              <a:t>, estrogen, selective estrogen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response modulators, denosumab, tibolone,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teriparatide, and </a:t>
            </a:r>
            <a:r>
              <a:rPr lang="en-US" sz="3000" b="1" dirty="0"/>
              <a:t>abaloparatide, we recommend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daily </a:t>
            </a:r>
            <a:r>
              <a:rPr lang="en-US" sz="3000" b="1" dirty="0"/>
              <a:t>calcium and </a:t>
            </a:r>
            <a:r>
              <a:rPr lang="en-US" sz="3000" b="1" dirty="0" smtClean="0"/>
              <a:t>vitamin D supplementation to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prevent hip fractures</a:t>
            </a:r>
            <a:r>
              <a:rPr lang="en-US" sz="3000" b="1" dirty="0"/>
              <a:t>. 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dirty="0" smtClean="0">
                <a:solidFill>
                  <a:srgbClr val="FF0000"/>
                </a:solidFill>
              </a:rPr>
              <a:t>1|B)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9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0330" y="2664372"/>
            <a:ext cx="8820807" cy="32792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The meta-analysis that compared calcium with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placebo showed </a:t>
            </a:r>
            <a:r>
              <a:rPr lang="en-US" sz="3000" b="1" dirty="0">
                <a:solidFill>
                  <a:srgbClr val="FF0000"/>
                </a:solidFill>
              </a:rPr>
              <a:t>no significant </a:t>
            </a:r>
            <a:r>
              <a:rPr lang="en-US" sz="3000" b="1" dirty="0"/>
              <a:t>effect on reduction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in the risk of </a:t>
            </a:r>
            <a:r>
              <a:rPr lang="en-US" sz="3000" b="1" dirty="0" smtClean="0">
                <a:solidFill>
                  <a:srgbClr val="FF0000"/>
                </a:solidFill>
              </a:rPr>
              <a:t>vertebral or hip </a:t>
            </a:r>
            <a:r>
              <a:rPr lang="en-US" sz="3000" b="1" dirty="0" smtClean="0"/>
              <a:t>fractures, but a </a:t>
            </a:r>
            <a:r>
              <a:rPr lang="en-US" sz="3000" b="1" dirty="0" smtClean="0">
                <a:solidFill>
                  <a:srgbClr val="FF0000"/>
                </a:solidFill>
              </a:rPr>
              <a:t>37%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reduction </a:t>
            </a:r>
            <a:r>
              <a:rPr lang="en-US" sz="3000" b="1" dirty="0"/>
              <a:t>in the risk </a:t>
            </a:r>
            <a:r>
              <a:rPr lang="en-US" sz="3000" b="1" dirty="0" smtClean="0"/>
              <a:t>of </a:t>
            </a:r>
            <a:r>
              <a:rPr lang="en-US" sz="3000" b="1" dirty="0">
                <a:solidFill>
                  <a:srgbClr val="FF0000"/>
                </a:solidFill>
              </a:rPr>
              <a:t>nonvertebral </a:t>
            </a:r>
            <a:r>
              <a:rPr lang="en-US" sz="3000" b="1" dirty="0"/>
              <a:t>fractures (HR,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0.63</a:t>
            </a:r>
            <a:r>
              <a:rPr lang="en-US" sz="3000" b="1" dirty="0"/>
              <a:t>; 95% CI, 0.45 to 0.90). </a:t>
            </a:r>
            <a:endParaRPr lang="en-US" sz="3000" b="1" dirty="0" smtClean="0"/>
          </a:p>
          <a:p>
            <a:pPr marL="0" indent="0">
              <a:buNone/>
            </a:pPr>
            <a:endParaRPr lang="en-US" sz="30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0330" y="1225769"/>
            <a:ext cx="8970580" cy="105218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Evidence</a:t>
            </a:r>
            <a:r>
              <a:rPr lang="en-US" dirty="0">
                <a:solidFill>
                  <a:prstClr val="black"/>
                </a:solidFill>
                <a:latin typeface="Arial Rounded MT Bold" panose="020F07040305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8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679" y="2325414"/>
            <a:ext cx="9025760" cy="385154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prstClr val="black"/>
                </a:solidFill>
              </a:rPr>
              <a:t>The meta-analysis that compared vitamin D with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placebo showed </a:t>
            </a:r>
            <a:r>
              <a:rPr lang="en-US" sz="3000" b="1" dirty="0">
                <a:solidFill>
                  <a:srgbClr val="FF0000"/>
                </a:solidFill>
              </a:rPr>
              <a:t>no significant </a:t>
            </a:r>
            <a:r>
              <a:rPr lang="en-US" sz="3000" b="1" dirty="0">
                <a:solidFill>
                  <a:prstClr val="black"/>
                </a:solidFill>
              </a:rPr>
              <a:t>effect on reduction in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the </a:t>
            </a:r>
            <a:r>
              <a:rPr lang="en-US" sz="3000" b="1" dirty="0">
                <a:solidFill>
                  <a:prstClr val="black"/>
                </a:solidFill>
              </a:rPr>
              <a:t>risk of </a:t>
            </a:r>
            <a:r>
              <a:rPr lang="en-US" sz="3000" b="1" dirty="0" smtClean="0">
                <a:solidFill>
                  <a:srgbClr val="FF0000"/>
                </a:solidFill>
              </a:rPr>
              <a:t>vertebral </a:t>
            </a:r>
            <a:r>
              <a:rPr lang="en-US" sz="3000" b="1" dirty="0">
                <a:solidFill>
                  <a:srgbClr val="FF0000"/>
                </a:solidFill>
              </a:rPr>
              <a:t>or hip </a:t>
            </a:r>
            <a:r>
              <a:rPr lang="en-US" sz="3000" b="1" dirty="0">
                <a:solidFill>
                  <a:prstClr val="black"/>
                </a:solidFill>
              </a:rPr>
              <a:t>fractures, but a </a:t>
            </a:r>
            <a:r>
              <a:rPr lang="en-US" sz="3000" b="1" dirty="0">
                <a:solidFill>
                  <a:srgbClr val="FF0000"/>
                </a:solidFill>
              </a:rPr>
              <a:t>56%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reduction </a:t>
            </a:r>
            <a:r>
              <a:rPr lang="en-US" sz="3000" b="1" dirty="0">
                <a:solidFill>
                  <a:prstClr val="black"/>
                </a:solidFill>
              </a:rPr>
              <a:t>in the risk </a:t>
            </a:r>
            <a:r>
              <a:rPr lang="en-US" sz="3000" b="1" dirty="0" smtClean="0">
                <a:solidFill>
                  <a:prstClr val="black"/>
                </a:solidFill>
              </a:rPr>
              <a:t>of </a:t>
            </a:r>
            <a:r>
              <a:rPr lang="en-US" sz="3000" b="1" dirty="0">
                <a:solidFill>
                  <a:srgbClr val="FF0000"/>
                </a:solidFill>
              </a:rPr>
              <a:t>non vertebral </a:t>
            </a:r>
            <a:r>
              <a:rPr lang="en-US" sz="3000" b="1" dirty="0">
                <a:solidFill>
                  <a:prstClr val="black"/>
                </a:solidFill>
              </a:rPr>
              <a:t>fractures (HR,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0.44</a:t>
            </a:r>
            <a:r>
              <a:rPr lang="en-US" sz="3000" b="1" dirty="0">
                <a:solidFill>
                  <a:prstClr val="black"/>
                </a:solidFill>
              </a:rPr>
              <a:t>; 95% CI, 0.22 to 0.88).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247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452" y="1970690"/>
            <a:ext cx="8864162" cy="42961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The meta-analysis that compared the combination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of </a:t>
            </a:r>
            <a:r>
              <a:rPr lang="en-US" sz="3000" b="1" dirty="0"/>
              <a:t>calcium and vitamin D with placebo </a:t>
            </a:r>
            <a:r>
              <a:rPr lang="en-US" sz="3000" b="1" dirty="0" smtClean="0"/>
              <a:t>showed 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  no significant </a:t>
            </a:r>
            <a:r>
              <a:rPr lang="en-US" sz="3000" b="1" dirty="0"/>
              <a:t>effect on reduction in the risk of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 </a:t>
            </a:r>
            <a:r>
              <a:rPr lang="en-US" sz="3000" b="1" dirty="0" smtClean="0">
                <a:solidFill>
                  <a:srgbClr val="FF0000"/>
                </a:solidFill>
              </a:rPr>
              <a:t>vertebral </a:t>
            </a:r>
            <a:r>
              <a:rPr lang="en-US" sz="3000" b="1" dirty="0" smtClean="0"/>
              <a:t>fractures</a:t>
            </a:r>
            <a:r>
              <a:rPr lang="en-US" sz="3000" b="1" dirty="0"/>
              <a:t>, but a </a:t>
            </a:r>
            <a:r>
              <a:rPr lang="en-US" sz="3000" b="1" dirty="0">
                <a:solidFill>
                  <a:srgbClr val="FF0000"/>
                </a:solidFill>
              </a:rPr>
              <a:t>19%</a:t>
            </a:r>
            <a:r>
              <a:rPr lang="en-US" sz="3000" b="1" dirty="0"/>
              <a:t> reduction in the risk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of </a:t>
            </a:r>
            <a:r>
              <a:rPr lang="en-US" sz="3000" b="1" dirty="0">
                <a:solidFill>
                  <a:srgbClr val="FF0000"/>
                </a:solidFill>
              </a:rPr>
              <a:t>hip</a:t>
            </a:r>
            <a:r>
              <a:rPr lang="en-US" sz="3000" b="1" dirty="0"/>
              <a:t> </a:t>
            </a:r>
            <a:r>
              <a:rPr lang="en-US" sz="3000" b="1" dirty="0" smtClean="0"/>
              <a:t>fractures </a:t>
            </a:r>
            <a:r>
              <a:rPr lang="en-US" sz="3000" b="1" dirty="0"/>
              <a:t>(HR, 0.81; 95% CI, 0.71 to 0.93), and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 a </a:t>
            </a:r>
            <a:r>
              <a:rPr lang="en-US" sz="3000" b="1" dirty="0" smtClean="0">
                <a:solidFill>
                  <a:srgbClr val="FF0000"/>
                </a:solidFill>
              </a:rPr>
              <a:t>5</a:t>
            </a:r>
            <a:r>
              <a:rPr lang="en-US" sz="3000" b="1" dirty="0">
                <a:solidFill>
                  <a:srgbClr val="FF0000"/>
                </a:solidFill>
              </a:rPr>
              <a:t>%</a:t>
            </a:r>
            <a:r>
              <a:rPr lang="en-US" sz="3000" b="1" dirty="0"/>
              <a:t> </a:t>
            </a:r>
            <a:r>
              <a:rPr lang="en-US" sz="3000" b="1" dirty="0" smtClean="0"/>
              <a:t>reduction </a:t>
            </a:r>
            <a:r>
              <a:rPr lang="en-US" sz="3000" b="1" dirty="0"/>
              <a:t>in the risk of </a:t>
            </a:r>
            <a:r>
              <a:rPr lang="en-US" sz="3000" b="1" dirty="0">
                <a:solidFill>
                  <a:srgbClr val="FF0000"/>
                </a:solidFill>
              </a:rPr>
              <a:t>nonvertebral</a:t>
            </a:r>
            <a:r>
              <a:rPr lang="en-US" sz="3000" b="1" dirty="0"/>
              <a:t> fractures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 (</a:t>
            </a:r>
            <a:r>
              <a:rPr lang="en-US" sz="3000" b="1" dirty="0"/>
              <a:t>HR, </a:t>
            </a:r>
            <a:r>
              <a:rPr lang="en-US" sz="3000" b="1" dirty="0" smtClean="0"/>
              <a:t>0.95</a:t>
            </a:r>
            <a:r>
              <a:rPr lang="en-US" sz="3000" b="1" dirty="0"/>
              <a:t>; 95% CI, 0.90 to 1.00</a:t>
            </a:r>
            <a:r>
              <a:rPr lang="en-US" sz="3000" b="1" dirty="0" smtClean="0"/>
              <a:t>). </a:t>
            </a:r>
            <a:endParaRPr lang="en-US" sz="3000" b="1" dirty="0"/>
          </a:p>
          <a:p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748" y="2120462"/>
            <a:ext cx="8564618" cy="40565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With respect to cardiovascular safety, some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metaanalyses </a:t>
            </a:r>
            <a:r>
              <a:rPr lang="en-US" sz="3000" b="1" dirty="0"/>
              <a:t>analyzing the effects of calcium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supplementation </a:t>
            </a:r>
            <a:r>
              <a:rPr lang="en-US" sz="3000" b="1" dirty="0"/>
              <a:t>alone (without vitamin D) on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cardiovascular </a:t>
            </a:r>
            <a:r>
              <a:rPr lang="en-US" sz="3000" b="1" dirty="0"/>
              <a:t>events show a weak association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with </a:t>
            </a:r>
            <a:r>
              <a:rPr lang="en-US" sz="3000" b="1" dirty="0"/>
              <a:t>increased risk of myocardial infarction and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stroke</a:t>
            </a:r>
            <a:r>
              <a:rPr lang="en-US" sz="3000" b="1" dirty="0"/>
              <a:t>, whereas others show no </a:t>
            </a:r>
            <a:r>
              <a:rPr lang="en-US" sz="3000" b="1" dirty="0" smtClean="0"/>
              <a:t>association. </a:t>
            </a:r>
            <a:endParaRPr lang="en-US" sz="3000" b="1" dirty="0"/>
          </a:p>
          <a:p>
            <a:endParaRPr lang="en-US" sz="3000" b="1" dirty="0"/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7487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2807" y="1761797"/>
            <a:ext cx="8860221" cy="4415166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prstClr val="black"/>
                </a:solidFill>
              </a:rPr>
              <a:t>There is no evidence that supplementation with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vitamin D of up to </a:t>
            </a:r>
            <a:r>
              <a:rPr lang="en-US" sz="3000" b="1" dirty="0" smtClean="0">
                <a:solidFill>
                  <a:srgbClr val="FF0000"/>
                </a:solidFill>
              </a:rPr>
              <a:t>4000 IU/d </a:t>
            </a:r>
            <a:r>
              <a:rPr lang="en-US" sz="3000" b="1" dirty="0" smtClean="0">
                <a:solidFill>
                  <a:prstClr val="black"/>
                </a:solidFill>
              </a:rPr>
              <a:t>(i.e., the tolerable upper </a:t>
            </a: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limit </a:t>
            </a:r>
            <a:r>
              <a:rPr lang="en-US" sz="3000" b="1" dirty="0">
                <a:solidFill>
                  <a:prstClr val="black"/>
                </a:solidFill>
              </a:rPr>
              <a:t>set by the </a:t>
            </a:r>
            <a:r>
              <a:rPr lang="en-US" sz="3000" b="1" dirty="0" smtClean="0">
                <a:solidFill>
                  <a:prstClr val="black"/>
                </a:solidFill>
              </a:rPr>
              <a:t>Institute </a:t>
            </a:r>
            <a:r>
              <a:rPr lang="en-US" sz="3000" b="1" dirty="0">
                <a:solidFill>
                  <a:prstClr val="black"/>
                </a:solidFill>
              </a:rPr>
              <a:t>of </a:t>
            </a:r>
            <a:r>
              <a:rPr lang="en-US" sz="3000" b="1" dirty="0" smtClean="0">
                <a:solidFill>
                  <a:prstClr val="black"/>
                </a:solidFill>
              </a:rPr>
              <a:t>Medicine)is </a:t>
            </a:r>
            <a:r>
              <a:rPr lang="en-US" sz="3000" b="1" dirty="0">
                <a:solidFill>
                  <a:prstClr val="black"/>
                </a:solidFill>
              </a:rPr>
              <a:t>associated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with </a:t>
            </a:r>
            <a:r>
              <a:rPr lang="en-US" sz="3000" b="1" dirty="0">
                <a:solidFill>
                  <a:prstClr val="black"/>
                </a:solidFill>
              </a:rPr>
              <a:t>any safety issues  </a:t>
            </a:r>
            <a:r>
              <a:rPr lang="en-US" sz="3000" b="1" dirty="0" smtClean="0">
                <a:solidFill>
                  <a:prstClr val="black"/>
                </a:solidFill>
              </a:rPr>
              <a:t>beyond hypercalciuria</a:t>
            </a:r>
            <a:r>
              <a:rPr lang="en-US" sz="3000" b="1" dirty="0">
                <a:solidFill>
                  <a:prstClr val="black"/>
                </a:solidFill>
              </a:rPr>
              <a:t>.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However</a:t>
            </a:r>
            <a:r>
              <a:rPr lang="en-US" sz="3000" b="1" dirty="0">
                <a:solidFill>
                  <a:prstClr val="black"/>
                </a:solidFill>
              </a:rPr>
              <a:t>, when combined with high </a:t>
            </a:r>
            <a:r>
              <a:rPr lang="en-US" sz="3000" b="1" dirty="0" smtClean="0">
                <a:solidFill>
                  <a:prstClr val="black"/>
                </a:solidFill>
              </a:rPr>
              <a:t>amounts </a:t>
            </a:r>
            <a:r>
              <a:rPr lang="en-US" sz="3000" b="1" dirty="0">
                <a:solidFill>
                  <a:prstClr val="black"/>
                </a:solidFill>
              </a:rPr>
              <a:t>of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supplemental </a:t>
            </a:r>
            <a:r>
              <a:rPr lang="en-US" sz="3000" b="1" dirty="0">
                <a:solidFill>
                  <a:prstClr val="black"/>
                </a:solidFill>
              </a:rPr>
              <a:t>calcium, there is the potential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for </a:t>
            </a:r>
            <a:r>
              <a:rPr lang="en-US" sz="3000" b="1" dirty="0">
                <a:solidFill>
                  <a:prstClr val="black"/>
                </a:solidFill>
              </a:rPr>
              <a:t>a greater risk of kidney </a:t>
            </a:r>
            <a:r>
              <a:rPr lang="en-US" sz="3000" b="1" dirty="0" smtClean="0">
                <a:solidFill>
                  <a:prstClr val="black"/>
                </a:solidFill>
              </a:rPr>
              <a:t>stones.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11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803" y="2029809"/>
            <a:ext cx="8954813" cy="41471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T</a:t>
            </a:r>
            <a:r>
              <a:rPr lang="en-US" sz="3000" b="1" dirty="0" smtClean="0"/>
              <a:t>here </a:t>
            </a:r>
            <a:r>
              <a:rPr lang="en-US" sz="3000" b="1" dirty="0"/>
              <a:t>is evidence from two randomized trials that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high-dose </a:t>
            </a:r>
            <a:r>
              <a:rPr lang="en-US" sz="3000" b="1" dirty="0"/>
              <a:t>intermittent vitamin D 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dirty="0" smtClean="0">
                <a:solidFill>
                  <a:srgbClr val="FF0000"/>
                </a:solidFill>
              </a:rPr>
              <a:t>500,000IU/y </a:t>
            </a:r>
            <a:r>
              <a:rPr lang="en-US" sz="3000" b="1" dirty="0" smtClean="0"/>
              <a:t>or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20,000IU/</a:t>
            </a:r>
            <a:r>
              <a:rPr lang="en-US" sz="3000" b="1" dirty="0" err="1" smtClean="0">
                <a:solidFill>
                  <a:srgbClr val="FF0000"/>
                </a:solidFill>
              </a:rPr>
              <a:t>wk</a:t>
            </a:r>
            <a:r>
              <a:rPr lang="en-US" sz="3000" b="1" dirty="0" smtClean="0">
                <a:solidFill>
                  <a:srgbClr val="FF0000"/>
                </a:solidFill>
              </a:rPr>
              <a:t>)</a:t>
            </a:r>
            <a:r>
              <a:rPr lang="en-US" sz="3000" b="1" dirty="0" smtClean="0"/>
              <a:t> can lead to a greater risk </a:t>
            </a:r>
            <a:r>
              <a:rPr lang="en-US" sz="3000" b="1" dirty="0"/>
              <a:t>of falls and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fractures.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The </a:t>
            </a:r>
            <a:r>
              <a:rPr lang="en-US" sz="3000" b="1" dirty="0"/>
              <a:t>Institute of Medicine recommends </a:t>
            </a:r>
            <a:r>
              <a:rPr lang="en-US" sz="3000" b="1" dirty="0">
                <a:solidFill>
                  <a:srgbClr val="FF0000"/>
                </a:solidFill>
              </a:rPr>
              <a:t>1000 to 1200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mg </a:t>
            </a:r>
            <a:r>
              <a:rPr lang="en-US" sz="3000" b="1" dirty="0"/>
              <a:t>of calcium per day in diet and/or </a:t>
            </a:r>
            <a:r>
              <a:rPr lang="en-US" sz="3000" b="1" dirty="0" smtClean="0"/>
              <a:t>supplements.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530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459" y="1820917"/>
            <a:ext cx="8481848" cy="43560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The Endocrine Society’s international guideline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Writing </a:t>
            </a:r>
            <a:r>
              <a:rPr lang="en-US" sz="3200" b="1" dirty="0"/>
              <a:t>Committee has reviewed current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evidence </a:t>
            </a:r>
            <a:r>
              <a:rPr lang="en-US" sz="3200" b="1" dirty="0"/>
              <a:t>and has different recommendations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regarding </a:t>
            </a:r>
            <a:r>
              <a:rPr lang="en-US" sz="3200" b="1" dirty="0"/>
              <a:t>pharmacotherapies to treat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osteoporosis </a:t>
            </a:r>
            <a:r>
              <a:rPr lang="en-US" sz="3200" b="1" dirty="0"/>
              <a:t>in postmenopausal women. 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005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865" y="2073166"/>
            <a:ext cx="8560675" cy="41037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Writing Committee members prefer encouraging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women </a:t>
            </a:r>
            <a:r>
              <a:rPr lang="en-US" sz="3000" b="1" dirty="0"/>
              <a:t>to increase their dietary intake of calcium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and </a:t>
            </a:r>
            <a:r>
              <a:rPr lang="en-US" sz="3000" b="1" dirty="0"/>
              <a:t>to keep calcium supplement intake </a:t>
            </a:r>
            <a:r>
              <a:rPr lang="en-US" sz="3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</a:t>
            </a:r>
            <a:r>
              <a:rPr lang="en-US" sz="3000" b="1" dirty="0" smtClean="0">
                <a:solidFill>
                  <a:srgbClr val="FF0000"/>
                </a:solidFill>
              </a:rPr>
              <a:t>1000 </a:t>
            </a:r>
            <a:r>
              <a:rPr lang="en-US" sz="3000" b="1" dirty="0">
                <a:solidFill>
                  <a:srgbClr val="FF0000"/>
                </a:solidFill>
              </a:rPr>
              <a:t>mg/d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because </a:t>
            </a:r>
            <a:r>
              <a:rPr lang="en-US" sz="3000" b="1" dirty="0"/>
              <a:t>of potential safety concerns with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supplements</a:t>
            </a:r>
            <a:r>
              <a:rPr lang="en-US" sz="3000" b="1" dirty="0"/>
              <a:t>, particularly renal calculi. </a:t>
            </a:r>
          </a:p>
        </p:txBody>
      </p:sp>
    </p:spTree>
    <p:extLst>
      <p:ext uri="{BB962C8B-B14F-4D97-AF65-F5344CB8AC3E}">
        <p14:creationId xmlns:p14="http://schemas.microsoft.com/office/powerpoint/2010/main" val="31317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27" y="1915509"/>
            <a:ext cx="8674975" cy="426145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prstClr val="black"/>
                </a:solidFill>
              </a:rPr>
              <a:t>There is no consensus concerning a </a:t>
            </a:r>
            <a:r>
              <a:rPr lang="en-US" sz="3000" b="1" dirty="0">
                <a:solidFill>
                  <a:srgbClr val="FF0000"/>
                </a:solidFill>
              </a:rPr>
              <a:t>threshold 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3000" b="1" dirty="0" smtClean="0">
                <a:solidFill>
                  <a:prstClr val="black"/>
                </a:solidFill>
              </a:rPr>
              <a:t>  </a:t>
            </a:r>
            <a:r>
              <a:rPr lang="en-US" sz="3000" b="1" dirty="0" smtClean="0">
                <a:solidFill>
                  <a:srgbClr val="FF0000"/>
                </a:solidFill>
              </a:rPr>
              <a:t>level of </a:t>
            </a:r>
            <a:r>
              <a:rPr lang="en-US" sz="3000" b="1" dirty="0">
                <a:solidFill>
                  <a:srgbClr val="FF0000"/>
                </a:solidFill>
              </a:rPr>
              <a:t>vitamin D </a:t>
            </a:r>
            <a:r>
              <a:rPr lang="en-US" sz="3000" b="1" dirty="0">
                <a:solidFill>
                  <a:prstClr val="black"/>
                </a:solidFill>
              </a:rPr>
              <a:t>that should be reached when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supplementing </a:t>
            </a:r>
            <a:r>
              <a:rPr lang="en-US" sz="3000" b="1" dirty="0">
                <a:solidFill>
                  <a:prstClr val="black"/>
                </a:solidFill>
              </a:rPr>
              <a:t>postmenopausal women.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However</a:t>
            </a:r>
            <a:r>
              <a:rPr lang="en-US" sz="3000" b="1" dirty="0">
                <a:solidFill>
                  <a:prstClr val="black"/>
                </a:solidFill>
              </a:rPr>
              <a:t>, all postmenopausal women with a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confirmed </a:t>
            </a:r>
            <a:r>
              <a:rPr lang="en-US" sz="3000" b="1" dirty="0">
                <a:solidFill>
                  <a:prstClr val="black"/>
                </a:solidFill>
              </a:rPr>
              <a:t>diagnosis of osteoporosis should be </a:t>
            </a:r>
            <a:endParaRPr lang="en-US" sz="3000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b="1" dirty="0">
                <a:solidFill>
                  <a:prstClr val="black"/>
                </a:solidFill>
              </a:rPr>
              <a:t> </a:t>
            </a:r>
            <a:r>
              <a:rPr lang="en-US" sz="3000" b="1" dirty="0" smtClean="0">
                <a:solidFill>
                  <a:prstClr val="black"/>
                </a:solidFill>
              </a:rPr>
              <a:t> screened </a:t>
            </a:r>
            <a:r>
              <a:rPr lang="en-US" sz="3000" b="1" dirty="0">
                <a:solidFill>
                  <a:prstClr val="black"/>
                </a:solidFill>
              </a:rPr>
              <a:t>with a serum level of 25-hydroxyvitamin D. 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1858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103" y="1635671"/>
            <a:ext cx="8726213" cy="4434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The preference of the Writing Committee is that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adequate serum 25-hydroxyvitamin </a:t>
            </a:r>
            <a:r>
              <a:rPr lang="en-US" sz="3000" b="1" dirty="0"/>
              <a:t>D levels in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women </a:t>
            </a:r>
            <a:r>
              <a:rPr lang="en-US" sz="3000" b="1" dirty="0"/>
              <a:t>with osteoporosis should be at least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rgbClr val="FF0000"/>
                </a:solidFill>
              </a:rPr>
              <a:t>20 ng/mL </a:t>
            </a:r>
            <a:r>
              <a:rPr lang="en-US" sz="3000" b="1" dirty="0">
                <a:solidFill>
                  <a:srgbClr val="FF0000"/>
                </a:solidFill>
              </a:rPr>
              <a:t>(50 nmol/L) </a:t>
            </a:r>
            <a:r>
              <a:rPr lang="en-US" sz="3000" b="1" dirty="0"/>
              <a:t>as noted by </a:t>
            </a:r>
            <a:r>
              <a:rPr lang="en-US" sz="3000" b="1" dirty="0" smtClean="0"/>
              <a:t>European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guidelines, although Endocrine Society guideline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recommends a threshold of </a:t>
            </a:r>
            <a:r>
              <a:rPr lang="en-US" sz="3000" b="1" dirty="0" smtClean="0">
                <a:solidFill>
                  <a:srgbClr val="FF0000"/>
                </a:solidFill>
              </a:rPr>
              <a:t>30ng/mL(75nmol/L),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either of which can often be met by ingesting </a:t>
            </a:r>
          </a:p>
          <a:p>
            <a:pPr marL="0" indent="0">
              <a:buNone/>
            </a:pPr>
            <a:r>
              <a:rPr lang="en-US" sz="3000" b="1" dirty="0" smtClean="0"/>
              <a:t>  </a:t>
            </a:r>
            <a:r>
              <a:rPr lang="en-US" sz="3000" b="1" dirty="0" smtClean="0">
                <a:solidFill>
                  <a:srgbClr val="FF0000"/>
                </a:solidFill>
              </a:rPr>
              <a:t>1000 IU </a:t>
            </a:r>
            <a:r>
              <a:rPr lang="en-US" sz="3000" b="1" dirty="0" smtClean="0"/>
              <a:t>of </a:t>
            </a:r>
            <a:r>
              <a:rPr lang="en-US" sz="3000" b="1" dirty="0"/>
              <a:t>vitamin D per day.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7348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747" y="1095703"/>
            <a:ext cx="9183413" cy="101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747" y="2400300"/>
            <a:ext cx="8600090" cy="374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In post menopausal women with a low BMD and at </a:t>
            </a:r>
          </a:p>
          <a:p>
            <a:pPr marL="0" indent="0">
              <a:buNone/>
            </a:pPr>
            <a:r>
              <a:rPr lang="en-US" sz="3000" b="1" dirty="0" smtClean="0"/>
              <a:t>high risk of fractures who are being treated for </a:t>
            </a:r>
          </a:p>
          <a:p>
            <a:pPr marL="0" indent="0">
              <a:buNone/>
            </a:pPr>
            <a:r>
              <a:rPr lang="en-US" sz="3000" b="1" dirty="0" smtClean="0"/>
              <a:t>osteoporosis</a:t>
            </a:r>
            <a:r>
              <a:rPr lang="en-US" sz="3000" b="1" dirty="0"/>
              <a:t>, we suggest monitoring the BMD by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dual-energy </a:t>
            </a:r>
            <a:r>
              <a:rPr lang="en-US" sz="3000" b="1" dirty="0"/>
              <a:t>X-ray absorptiometry at the spine and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hip </a:t>
            </a:r>
            <a:r>
              <a:rPr lang="en-US" sz="3000" b="1" dirty="0"/>
              <a:t>every 1 to 3 years to assess the response to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treatment</a:t>
            </a:r>
            <a:r>
              <a:rPr lang="en-US" sz="3000" b="1" dirty="0"/>
              <a:t>. </a:t>
            </a:r>
            <a:r>
              <a:rPr lang="en-US" sz="3000" b="1" dirty="0">
                <a:solidFill>
                  <a:srgbClr val="FF0000"/>
                </a:solidFill>
              </a:rPr>
              <a:t>(</a:t>
            </a:r>
            <a:r>
              <a:rPr lang="en-US" sz="3000" b="1" dirty="0" smtClean="0">
                <a:solidFill>
                  <a:srgbClr val="FF0000"/>
                </a:solidFill>
              </a:rPr>
              <a:t>2|D) 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643" y="1836684"/>
            <a:ext cx="8375431" cy="3945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1" dirty="0"/>
              <a:t>Monitoring </a:t>
            </a:r>
            <a:r>
              <a:rPr lang="en-US" sz="3200" b="1" dirty="0" smtClean="0"/>
              <a:t>bone turnover markers BTMs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(</a:t>
            </a:r>
            <a:r>
              <a:rPr lang="en-US" sz="3200" b="1" dirty="0"/>
              <a:t>serum </a:t>
            </a:r>
            <a:r>
              <a:rPr lang="en-US" sz="3200" b="1" dirty="0" smtClean="0">
                <a:solidFill>
                  <a:srgbClr val="FF0000"/>
                </a:solidFill>
              </a:rPr>
              <a:t>CTX</a:t>
            </a:r>
            <a:r>
              <a:rPr lang="en-US" sz="3200" b="1" dirty="0" smtClean="0"/>
              <a:t> </a:t>
            </a:r>
            <a:r>
              <a:rPr lang="en-US" sz="3200" b="1" dirty="0"/>
              <a:t>for antiresorptive </a:t>
            </a:r>
            <a:r>
              <a:rPr lang="en-US" sz="3200" b="1" dirty="0" smtClean="0"/>
              <a:t>therapy </a:t>
            </a:r>
            <a:r>
              <a:rPr lang="en-US" sz="3200" b="1" dirty="0"/>
              <a:t>or </a:t>
            </a:r>
            <a:r>
              <a:rPr lang="en-US" sz="3200" b="1" dirty="0">
                <a:solidFill>
                  <a:srgbClr val="FF0000"/>
                </a:solidFill>
              </a:rPr>
              <a:t>P1NP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for </a:t>
            </a:r>
            <a:r>
              <a:rPr lang="en-US" sz="3200" b="1" dirty="0"/>
              <a:t>bone </a:t>
            </a:r>
            <a:r>
              <a:rPr lang="en-US" sz="3200" b="1" dirty="0" smtClean="0"/>
              <a:t>anabolic </a:t>
            </a:r>
            <a:r>
              <a:rPr lang="en-US" sz="3200" b="1" dirty="0"/>
              <a:t>therapy) is an </a:t>
            </a:r>
            <a:r>
              <a:rPr lang="en-US" sz="3200" b="1" dirty="0" smtClean="0"/>
              <a:t>alternative 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way of identifying </a:t>
            </a:r>
            <a:r>
              <a:rPr lang="en-US" sz="3200" b="1" dirty="0"/>
              <a:t>poor response or 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nonadherence to therapy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780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631" y="1935217"/>
            <a:ext cx="8789276" cy="42417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As with changes in BMD, changes in BTMs can be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compared </a:t>
            </a:r>
            <a:r>
              <a:rPr lang="en-US" sz="3000" b="1" dirty="0"/>
              <a:t>with the least significant change to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determine whether the observed changes exceed </a:t>
            </a:r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those likely to occur </a:t>
            </a:r>
            <a:r>
              <a:rPr lang="en-US" sz="3000" b="1" dirty="0"/>
              <a:t>as a result of normal variation.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Least </a:t>
            </a:r>
            <a:r>
              <a:rPr lang="en-US" sz="3000" b="1" dirty="0"/>
              <a:t>significant change estimates </a:t>
            </a:r>
            <a:r>
              <a:rPr lang="en-US" sz="3000" b="1" dirty="0" smtClean="0"/>
              <a:t>are; </a:t>
            </a:r>
            <a:r>
              <a:rPr lang="en-US" sz="3000" b="1" dirty="0" smtClean="0">
                <a:solidFill>
                  <a:srgbClr val="FF0000"/>
                </a:solidFill>
              </a:rPr>
              <a:t>56</a:t>
            </a:r>
            <a:r>
              <a:rPr lang="en-US" sz="3000" b="1" dirty="0">
                <a:solidFill>
                  <a:srgbClr val="FF0000"/>
                </a:solidFill>
              </a:rPr>
              <a:t>%</a:t>
            </a:r>
            <a:r>
              <a:rPr lang="en-US" sz="3000" b="1" dirty="0"/>
              <a:t> for serum </a:t>
            </a: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  </a:t>
            </a:r>
            <a:r>
              <a:rPr lang="en-US" sz="3000" b="1" dirty="0" smtClean="0">
                <a:solidFill>
                  <a:srgbClr val="FF0000"/>
                </a:solidFill>
              </a:rPr>
              <a:t>CTX</a:t>
            </a:r>
            <a:r>
              <a:rPr lang="en-US" sz="3000" b="1" dirty="0" smtClean="0"/>
              <a:t> </a:t>
            </a:r>
            <a:r>
              <a:rPr lang="en-US" sz="3000" b="1" dirty="0"/>
              <a:t>and </a:t>
            </a:r>
            <a:r>
              <a:rPr lang="en-US" sz="3000" b="1" dirty="0">
                <a:solidFill>
                  <a:srgbClr val="FF0000"/>
                </a:solidFill>
              </a:rPr>
              <a:t>38%</a:t>
            </a:r>
            <a:r>
              <a:rPr lang="en-US" sz="3000" b="1" dirty="0"/>
              <a:t> for serum </a:t>
            </a:r>
            <a:r>
              <a:rPr lang="en-US" sz="3000" b="1" dirty="0">
                <a:solidFill>
                  <a:srgbClr val="FF0000"/>
                </a:solidFill>
              </a:rPr>
              <a:t>P1NP.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999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866" y="1789385"/>
            <a:ext cx="8793217" cy="43875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In general, we consider loss of BMD </a:t>
            </a:r>
            <a:r>
              <a:rPr lang="en-US" b="1" dirty="0" smtClean="0"/>
              <a:t>greater than the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least significant change(usually </a:t>
            </a:r>
            <a:r>
              <a:rPr lang="en-US" b="1" dirty="0" smtClean="0">
                <a:solidFill>
                  <a:srgbClr val="FF0000"/>
                </a:solidFill>
              </a:rPr>
              <a:t>5%</a:t>
            </a:r>
            <a:r>
              <a:rPr lang="en-US" b="1" dirty="0" smtClean="0"/>
              <a:t> in the </a:t>
            </a:r>
            <a:r>
              <a:rPr lang="en-US" b="1" dirty="0">
                <a:solidFill>
                  <a:srgbClr val="FF0000"/>
                </a:solidFill>
              </a:rPr>
              <a:t>lumbar spine,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>
                <a:solidFill>
                  <a:srgbClr val="FF0000"/>
                </a:solidFill>
              </a:rPr>
              <a:t>%</a:t>
            </a:r>
            <a:r>
              <a:rPr lang="en-US" b="1" dirty="0"/>
              <a:t> in the </a:t>
            </a:r>
            <a:r>
              <a:rPr lang="en-US" b="1" dirty="0">
                <a:solidFill>
                  <a:srgbClr val="FF0000"/>
                </a:solidFill>
              </a:rPr>
              <a:t>total hip, </a:t>
            </a:r>
            <a:r>
              <a:rPr lang="en-US" b="1" dirty="0"/>
              <a:t>and </a:t>
            </a:r>
            <a:r>
              <a:rPr lang="en-US" b="1" dirty="0">
                <a:solidFill>
                  <a:srgbClr val="FF0000"/>
                </a:solidFill>
              </a:rPr>
              <a:t>5%</a:t>
            </a:r>
            <a:r>
              <a:rPr lang="en-US" b="1" dirty="0"/>
              <a:t> in the </a:t>
            </a:r>
            <a:r>
              <a:rPr lang="en-US" b="1" dirty="0">
                <a:solidFill>
                  <a:srgbClr val="FF0000"/>
                </a:solidFill>
              </a:rPr>
              <a:t>femoral neck)</a:t>
            </a:r>
            <a:r>
              <a:rPr lang="en-US" b="1" dirty="0"/>
              <a:t> over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2 years </a:t>
            </a:r>
            <a:r>
              <a:rPr lang="en-US" b="1" dirty="0"/>
              <a:t>and BTM decrease on antiresorptive drugs less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than </a:t>
            </a:r>
            <a:r>
              <a:rPr lang="en-US" b="1" dirty="0"/>
              <a:t>the least significant change as </a:t>
            </a:r>
            <a:r>
              <a:rPr lang="en-US" b="1" dirty="0">
                <a:solidFill>
                  <a:srgbClr val="FF0000"/>
                </a:solidFill>
              </a:rPr>
              <a:t>“failure” </a:t>
            </a:r>
            <a:r>
              <a:rPr lang="en-US" b="1" dirty="0"/>
              <a:t>of </a:t>
            </a:r>
            <a:r>
              <a:rPr lang="en-US" b="1" dirty="0" smtClean="0"/>
              <a:t>therapy.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We </a:t>
            </a:r>
            <a:r>
              <a:rPr lang="en-US" b="1" dirty="0"/>
              <a:t>would consider having two or more fractures while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on </a:t>
            </a:r>
            <a:r>
              <a:rPr lang="en-US" b="1" dirty="0"/>
              <a:t>therapy as treatment failure, especially vertebral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fractures. 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397" y="1868214"/>
            <a:ext cx="8714390" cy="43087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It is important to rule </a:t>
            </a:r>
            <a:r>
              <a:rPr lang="en-US" b="1" dirty="0" smtClean="0"/>
              <a:t>out secondary osteoporosis when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a patient </a:t>
            </a:r>
            <a:r>
              <a:rPr lang="en-US" b="1" dirty="0"/>
              <a:t>“fails</a:t>
            </a:r>
            <a:r>
              <a:rPr lang="en-US" b="1" dirty="0" smtClean="0"/>
              <a:t>” therapy, as </a:t>
            </a:r>
            <a:r>
              <a:rPr lang="en-US" b="1" dirty="0"/>
              <a:t>intervening medical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conditions (</a:t>
            </a:r>
            <a:r>
              <a:rPr lang="en-US" b="1" dirty="0"/>
              <a:t>such as multiple myeloma) or medications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/>
              <a:t>such as  </a:t>
            </a:r>
            <a:r>
              <a:rPr lang="en-US" b="1" dirty="0" smtClean="0"/>
              <a:t>tenofovir </a:t>
            </a:r>
            <a:r>
              <a:rPr lang="en-US" b="1" dirty="0"/>
              <a:t>or </a:t>
            </a:r>
            <a:r>
              <a:rPr lang="en-US" b="1" dirty="0" smtClean="0"/>
              <a:t>over supplementation of thyroid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hormone in </a:t>
            </a:r>
            <a:r>
              <a:rPr lang="en-US" b="1" dirty="0"/>
              <a:t>hypothyroidism) may be the root cause of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BMD loss or </a:t>
            </a:r>
            <a:r>
              <a:rPr lang="en-US" b="1" dirty="0"/>
              <a:t>fracture, rather than failure of osteoporosis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drug </a:t>
            </a:r>
            <a:r>
              <a:rPr lang="en-US" b="1" dirty="0"/>
              <a:t>therapy. </a:t>
            </a:r>
          </a:p>
        </p:txBody>
      </p:sp>
    </p:spTree>
    <p:extLst>
      <p:ext uri="{BB962C8B-B14F-4D97-AF65-F5344CB8AC3E}">
        <p14:creationId xmlns:p14="http://schemas.microsoft.com/office/powerpoint/2010/main" val="14198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988" y="1655379"/>
            <a:ext cx="8438493" cy="48084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Patients for whom we would consider </a:t>
            </a:r>
            <a:r>
              <a:rPr lang="en-US" b="1" dirty="0" smtClean="0">
                <a:solidFill>
                  <a:srgbClr val="FF0000"/>
                </a:solidFill>
              </a:rPr>
              <a:t>switching </a:t>
            </a:r>
            <a:r>
              <a:rPr lang="en-US" b="1" dirty="0" smtClean="0"/>
              <a:t>from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an </a:t>
            </a:r>
            <a:r>
              <a:rPr lang="en-US" b="1" dirty="0" smtClean="0">
                <a:solidFill>
                  <a:srgbClr val="FF0000"/>
                </a:solidFill>
              </a:rPr>
              <a:t>antiresorptive</a:t>
            </a:r>
            <a:r>
              <a:rPr lang="en-US" b="1" dirty="0" smtClean="0"/>
              <a:t> to a </a:t>
            </a:r>
            <a:r>
              <a:rPr lang="en-US" b="1" dirty="0" smtClean="0">
                <a:solidFill>
                  <a:srgbClr val="FF0000"/>
                </a:solidFill>
              </a:rPr>
              <a:t>bone formation </a:t>
            </a:r>
            <a:r>
              <a:rPr lang="en-US" b="1" dirty="0" smtClean="0"/>
              <a:t>therapy include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the following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A </a:t>
            </a:r>
            <a:r>
              <a:rPr lang="en-US" b="1" dirty="0"/>
              <a:t>woman with recurrent vertebral fractures </a:t>
            </a:r>
            <a:r>
              <a:rPr lang="en-US" b="1" dirty="0" smtClean="0"/>
              <a:t>due to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osteoporosis, a woman at high fracture risk who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has </a:t>
            </a:r>
            <a:r>
              <a:rPr lang="en-US" b="1" dirty="0"/>
              <a:t>been on long-term potent antiresorptive therapy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and </a:t>
            </a:r>
            <a:r>
              <a:rPr lang="en-US" b="1" dirty="0"/>
              <a:t>is </a:t>
            </a:r>
            <a:r>
              <a:rPr lang="en-US" b="1" dirty="0" smtClean="0"/>
              <a:t>sustaining fractures, and a woman with ONJ or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an AFF on </a:t>
            </a:r>
            <a:r>
              <a:rPr lang="en-US" b="1" dirty="0"/>
              <a:t>antiresorptive therapy. </a:t>
            </a:r>
          </a:p>
        </p:txBody>
      </p:sp>
    </p:spTree>
    <p:extLst>
      <p:ext uri="{BB962C8B-B14F-4D97-AF65-F5344CB8AC3E}">
        <p14:creationId xmlns:p14="http://schemas.microsoft.com/office/powerpoint/2010/main" val="23089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8" y="912977"/>
            <a:ext cx="9682655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Osteonecrosis of the 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jaw</a:t>
            </a:r>
            <a:endParaRPr lang="en-US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217" y="2491718"/>
            <a:ext cx="8501555" cy="40549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ONJ is a </a:t>
            </a:r>
            <a:r>
              <a:rPr lang="en-US" b="1" dirty="0" smtClean="0"/>
              <a:t>non healing </a:t>
            </a:r>
            <a:r>
              <a:rPr lang="en-US" b="1" dirty="0"/>
              <a:t>wound in the oral mucosa with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exposed </a:t>
            </a:r>
            <a:r>
              <a:rPr lang="en-US" b="1" dirty="0"/>
              <a:t>bone that lasts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b="1" dirty="0" smtClean="0"/>
              <a:t>8 </a:t>
            </a:r>
            <a:r>
              <a:rPr lang="en-US" b="1" dirty="0"/>
              <a:t>weeks, usually associated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with an </a:t>
            </a:r>
            <a:r>
              <a:rPr lang="en-US" b="1" dirty="0"/>
              <a:t>invasive dental procedure such as dental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extraction </a:t>
            </a:r>
            <a:r>
              <a:rPr lang="en-US" b="1" dirty="0"/>
              <a:t>or </a:t>
            </a:r>
            <a:r>
              <a:rPr lang="en-US" b="1" dirty="0" smtClean="0"/>
              <a:t>implantation </a:t>
            </a:r>
            <a:r>
              <a:rPr lang="en-US" b="1" dirty="0"/>
              <a:t>but can occur de novo as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well. T</a:t>
            </a:r>
            <a:r>
              <a:rPr lang="en-US" b="1" dirty="0" smtClean="0"/>
              <a:t>he </a:t>
            </a:r>
            <a:r>
              <a:rPr lang="en-US" b="1" dirty="0"/>
              <a:t>absolute risk of ONJ in osteoporosis patients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was </a:t>
            </a:r>
            <a:r>
              <a:rPr lang="en-US" b="1" dirty="0"/>
              <a:t>estimated to range from 1 in 10,000 to 1 in </a:t>
            </a:r>
            <a:r>
              <a:rPr lang="en-US" b="1" dirty="0" smtClean="0"/>
              <a:t>100,000</a:t>
            </a:r>
          </a:p>
          <a:p>
            <a:pPr marL="0" indent="0">
              <a:buNone/>
            </a:pPr>
            <a:r>
              <a:rPr lang="en-US" b="1" dirty="0" smtClean="0"/>
              <a:t>(</a:t>
            </a:r>
            <a:r>
              <a:rPr lang="en-US" b="1" dirty="0"/>
              <a:t>or 0.001% to 0.01</a:t>
            </a:r>
            <a:r>
              <a:rPr lang="en-US" b="1" dirty="0" smtClean="0"/>
              <a:t>%).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66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6027</Words>
  <Application>Microsoft Office PowerPoint</Application>
  <PresentationFormat>Widescreen</PresentationFormat>
  <Paragraphs>696</Paragraphs>
  <Slides>118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5" baseType="lpstr">
      <vt:lpstr>Arial</vt:lpstr>
      <vt:lpstr>Arial Black</vt:lpstr>
      <vt:lpstr>Arial Rounded MT Bold</vt:lpstr>
      <vt:lpstr>Calibri</vt:lpstr>
      <vt:lpstr>Calibri Light</vt:lpstr>
      <vt:lpstr>Wingdings</vt:lpstr>
      <vt:lpstr>Office Theme</vt:lpstr>
      <vt:lpstr>(J Clin Endocrinol Metab 104: 1–28, 2019)</vt:lpstr>
      <vt:lpstr>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Systematic Review and Meta-Analyses</vt:lpstr>
      <vt:lpstr>PowerPoint Presentation</vt:lpstr>
      <vt:lpstr>PowerPoint Presentation</vt:lpstr>
      <vt:lpstr>Recommendations</vt:lpstr>
      <vt:lpstr>Evidence </vt:lpstr>
      <vt:lpstr>PowerPoint Presentation</vt:lpstr>
      <vt:lpstr>PowerPoint Presentation</vt:lpstr>
      <vt:lpstr>Bisphosphonates</vt:lpstr>
      <vt:lpstr>PowerPoint Presentation</vt:lpstr>
      <vt:lpstr>PowerPoint Presentation</vt:lpstr>
      <vt:lpstr>PowerPoint Presentation</vt:lpstr>
      <vt:lpstr>Bisphosphonate treatment up to 5 years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Long-term bisphosphonate treatment beyond 5 years </vt:lpstr>
      <vt:lpstr>PowerPoint Presentation</vt:lpstr>
      <vt:lpstr>PowerPoint Presentation</vt:lpstr>
      <vt:lpstr>PowerPoint Presentation</vt:lpstr>
      <vt:lpstr>Bisphosphonate treatment holidays </vt:lpstr>
      <vt:lpstr>PowerPoint Presentation</vt:lpstr>
      <vt:lpstr>PowerPoint Presentation</vt:lpstr>
      <vt:lpstr>PowerPoint Presentation</vt:lpstr>
      <vt:lpstr>PowerPoint Presentation</vt:lpstr>
      <vt:lpstr>Balance of benefits and harms </vt:lpstr>
      <vt:lpstr>PowerPoint Presentation</vt:lpstr>
      <vt:lpstr>PowerPoint Presentation</vt:lpstr>
      <vt:lpstr>PowerPoint Presentation</vt:lpstr>
      <vt:lpstr>Denosumab</vt:lpstr>
      <vt:lpstr>PowerPoint Presentation</vt:lpstr>
      <vt:lpstr>PowerPoint Presentation</vt:lpstr>
      <vt:lpstr>PowerPoint Presentation</vt:lpstr>
      <vt:lpstr>Evidence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Teriparatide and Abaloparatide (PTH and PTH-Related Protein Analogs) </vt:lpstr>
      <vt:lpstr>PowerPoint Presentation</vt:lpstr>
      <vt:lpstr>Evidence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Selective Estrogen Receptor Modulators </vt:lpstr>
      <vt:lpstr>PowerPoint Presentation</vt:lpstr>
      <vt:lpstr>Evidence </vt:lpstr>
      <vt:lpstr>PowerPoint Presentation</vt:lpstr>
      <vt:lpstr>Menopausal Hormone Therapy and Tibolone </vt:lpstr>
      <vt:lpstr>PowerPoint Presentation</vt:lpstr>
      <vt:lpstr>PowerPoint Presentation</vt:lpstr>
      <vt:lpstr>PowerPoint Presentation</vt:lpstr>
      <vt:lpstr>Evidence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Calcitonin </vt:lpstr>
      <vt:lpstr>Evidence </vt:lpstr>
      <vt:lpstr>PowerPoint Presentation</vt:lpstr>
      <vt:lpstr>PowerPoint Presentation</vt:lpstr>
      <vt:lpstr>PowerPoint Presentation</vt:lpstr>
      <vt:lpstr>Calcium and Vitamin D </vt:lpstr>
      <vt:lpstr>PowerPoint Presentation</vt:lpstr>
      <vt:lpstr>Evidence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Osteonecrosis of the jaw</vt:lpstr>
      <vt:lpstr>PowerPoint Presentation</vt:lpstr>
      <vt:lpstr>PowerPoint Presentation</vt:lpstr>
      <vt:lpstr>PowerPoint Presentation</vt:lpstr>
      <vt:lpstr>Atypical femoral fractures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268</cp:revision>
  <dcterms:created xsi:type="dcterms:W3CDTF">2019-04-23T17:19:52Z</dcterms:created>
  <dcterms:modified xsi:type="dcterms:W3CDTF">2019-04-29T17:11:36Z</dcterms:modified>
</cp:coreProperties>
</file>