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2" r:id="rId8"/>
    <p:sldId id="260" r:id="rId9"/>
    <p:sldId id="272" r:id="rId10"/>
    <p:sldId id="261" r:id="rId11"/>
    <p:sldId id="263" r:id="rId12"/>
    <p:sldId id="264" r:id="rId13"/>
    <p:sldId id="265" r:id="rId14"/>
    <p:sldId id="275" r:id="rId15"/>
    <p:sldId id="268" r:id="rId16"/>
    <p:sldId id="273" r:id="rId17"/>
    <p:sldId id="276" r:id="rId18"/>
    <p:sldId id="277" r:id="rId19"/>
    <p:sldId id="393" r:id="rId20"/>
    <p:sldId id="278" r:id="rId21"/>
    <p:sldId id="279" r:id="rId22"/>
    <p:sldId id="280" r:id="rId23"/>
    <p:sldId id="281" r:id="rId24"/>
    <p:sldId id="394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0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1" r:id="rId44"/>
    <p:sldId id="302" r:id="rId45"/>
    <p:sldId id="303" r:id="rId46"/>
    <p:sldId id="304" r:id="rId47"/>
    <p:sldId id="312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37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8" r:id="rId80"/>
    <p:sldId id="339" r:id="rId81"/>
    <p:sldId id="340" r:id="rId82"/>
    <p:sldId id="341" r:id="rId83"/>
    <p:sldId id="342" r:id="rId84"/>
    <p:sldId id="343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95" r:id="rId95"/>
    <p:sldId id="360" r:id="rId96"/>
    <p:sldId id="354" r:id="rId97"/>
    <p:sldId id="355" r:id="rId98"/>
    <p:sldId id="357" r:id="rId99"/>
    <p:sldId id="358" r:id="rId100"/>
    <p:sldId id="361" r:id="rId101"/>
    <p:sldId id="362" r:id="rId102"/>
    <p:sldId id="363" r:id="rId103"/>
    <p:sldId id="365" r:id="rId104"/>
    <p:sldId id="366" r:id="rId105"/>
    <p:sldId id="364" r:id="rId106"/>
    <p:sldId id="367" r:id="rId107"/>
    <p:sldId id="368" r:id="rId108"/>
    <p:sldId id="369" r:id="rId109"/>
    <p:sldId id="370" r:id="rId110"/>
    <p:sldId id="371" r:id="rId111"/>
    <p:sldId id="373" r:id="rId112"/>
    <p:sldId id="374" r:id="rId113"/>
    <p:sldId id="375" r:id="rId114"/>
    <p:sldId id="376" r:id="rId115"/>
    <p:sldId id="377" r:id="rId116"/>
    <p:sldId id="378" r:id="rId117"/>
    <p:sldId id="392" r:id="rId118"/>
    <p:sldId id="379" r:id="rId119"/>
    <p:sldId id="380" r:id="rId120"/>
    <p:sldId id="381" r:id="rId121"/>
    <p:sldId id="382" r:id="rId122"/>
    <p:sldId id="383" r:id="rId123"/>
    <p:sldId id="384" r:id="rId124"/>
    <p:sldId id="385" r:id="rId125"/>
    <p:sldId id="386" r:id="rId126"/>
    <p:sldId id="387" r:id="rId127"/>
    <p:sldId id="388" r:id="rId128"/>
    <p:sldId id="389" r:id="rId129"/>
    <p:sldId id="390" r:id="rId130"/>
    <p:sldId id="391" r:id="rId131"/>
    <p:sldId id="396" r:id="rId1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3200" b="1" dirty="0"/>
              <a:t>THE EVALUATION OF INCIDENTALLY DISCOVERED ADRENAL MASSES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ENDOCRINE PRACTICE </a:t>
            </a:r>
            <a:r>
              <a:rPr lang="en-US" b="1" dirty="0" err="1"/>
              <a:t>Vol</a:t>
            </a:r>
            <a:r>
              <a:rPr lang="en-US" b="1" dirty="0"/>
              <a:t> 25 No. 2 February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81" y="897147"/>
            <a:ext cx="9851365" cy="581420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Although </a:t>
            </a:r>
            <a:r>
              <a:rPr lang="en-US" sz="2000" b="1" dirty="0">
                <a:solidFill>
                  <a:srgbClr val="FF0000"/>
                </a:solidFill>
              </a:rPr>
              <a:t>primary</a:t>
            </a:r>
            <a:r>
              <a:rPr lang="en-US" sz="2000" b="1" dirty="0"/>
              <a:t> adrenal </a:t>
            </a:r>
            <a:r>
              <a:rPr lang="en-US" sz="2000" b="1" dirty="0">
                <a:solidFill>
                  <a:srgbClr val="FF0000"/>
                </a:solidFill>
              </a:rPr>
              <a:t>malignancy</a:t>
            </a:r>
            <a:r>
              <a:rPr lang="en-US" sz="2000" b="1" dirty="0"/>
              <a:t> (adrenocortical carcinoma) is very </a:t>
            </a:r>
            <a:r>
              <a:rPr lang="en-US" sz="2000" b="1" dirty="0">
                <a:solidFill>
                  <a:srgbClr val="FF0000"/>
                </a:solidFill>
              </a:rPr>
              <a:t>rare</a:t>
            </a:r>
            <a:r>
              <a:rPr lang="en-US" sz="2000" b="1" dirty="0"/>
              <a:t>, the prevalence of metastases to the adrenal from extra-adrenal malignancies is </a:t>
            </a:r>
            <a:r>
              <a:rPr lang="en-US" sz="2000" b="1" dirty="0">
                <a:solidFill>
                  <a:srgbClr val="FF0000"/>
                </a:solidFill>
              </a:rPr>
              <a:t>not uncommon </a:t>
            </a:r>
            <a:r>
              <a:rPr lang="en-US" sz="2000" b="1" dirty="0"/>
              <a:t>and may be increasing as cancer survival </a:t>
            </a:r>
            <a:r>
              <a:rPr lang="en-US" sz="2000" b="1" dirty="0" smtClean="0"/>
              <a:t>improves.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The </a:t>
            </a:r>
            <a:r>
              <a:rPr lang="en-US" sz="2000" b="1" dirty="0"/>
              <a:t>determination of </a:t>
            </a:r>
            <a:r>
              <a:rPr lang="en-US" sz="2000" b="1" dirty="0">
                <a:solidFill>
                  <a:srgbClr val="FF0000"/>
                </a:solidFill>
              </a:rPr>
              <a:t>malignant potential </a:t>
            </a:r>
            <a:r>
              <a:rPr lang="en-US" sz="2000" b="1" dirty="0"/>
              <a:t>is usually a function of the </a:t>
            </a:r>
            <a:r>
              <a:rPr lang="en-US" sz="2000" b="1" dirty="0">
                <a:solidFill>
                  <a:srgbClr val="FF0000"/>
                </a:solidFill>
              </a:rPr>
              <a:t>radiographic appearance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size </a:t>
            </a:r>
            <a:r>
              <a:rPr lang="en-US" sz="2000" b="1" dirty="0"/>
              <a:t>of the adrenal mass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Adrenocortical </a:t>
            </a:r>
            <a:r>
              <a:rPr lang="en-US" sz="2000" b="1" dirty="0">
                <a:solidFill>
                  <a:srgbClr val="FF0000"/>
                </a:solidFill>
              </a:rPr>
              <a:t>adenomas</a:t>
            </a:r>
            <a:r>
              <a:rPr lang="en-US" sz="2000" b="1" dirty="0"/>
              <a:t> are usually </a:t>
            </a:r>
            <a:r>
              <a:rPr lang="en-US" sz="2000" b="1" dirty="0">
                <a:solidFill>
                  <a:srgbClr val="FF0000"/>
                </a:solidFill>
              </a:rPr>
              <a:t>lipid-rich</a:t>
            </a:r>
            <a:r>
              <a:rPr lang="en-US" sz="2000" b="1" dirty="0"/>
              <a:t>, a feature that classically manifests as a low attenuation on unenhanced CT </a:t>
            </a:r>
            <a:r>
              <a:rPr lang="en-US" sz="2000" b="1" dirty="0">
                <a:solidFill>
                  <a:srgbClr val="FF0000"/>
                </a:solidFill>
              </a:rPr>
              <a:t>(&lt;10 HU</a:t>
            </a:r>
            <a:r>
              <a:rPr lang="en-US" sz="2000" b="1" dirty="0"/>
              <a:t>) and/or the presence of chemical shift on MRI (Table 2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12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546" t="27778" r="21303" b="18055"/>
          <a:stretch/>
        </p:blipFill>
        <p:spPr>
          <a:xfrm>
            <a:off x="-203200" y="-203200"/>
            <a:ext cx="12395200" cy="7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673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9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64921"/>
            <a:ext cx="8892551" cy="487644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2. Is there evidence for </a:t>
            </a:r>
            <a:r>
              <a:rPr lang="en-US" sz="3200" b="1" dirty="0">
                <a:solidFill>
                  <a:srgbClr val="FF0000"/>
                </a:solidFill>
              </a:rPr>
              <a:t>clinically </a:t>
            </a:r>
            <a:r>
              <a:rPr lang="en-US" sz="3200" b="1" dirty="0"/>
              <a:t>relevant and autonomous adrenal </a:t>
            </a:r>
            <a:r>
              <a:rPr lang="en-US" sz="3200" b="1" dirty="0">
                <a:solidFill>
                  <a:srgbClr val="FF0000"/>
                </a:solidFill>
              </a:rPr>
              <a:t>hormone </a:t>
            </a:r>
            <a:r>
              <a:rPr lang="en-US" sz="3200" b="1" dirty="0"/>
              <a:t>excess?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7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27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89973"/>
            <a:ext cx="8942655" cy="5348613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b="1" i="1" dirty="0"/>
              <a:t>The cortisol following overnight </a:t>
            </a:r>
            <a:r>
              <a:rPr lang="en-US" sz="2400" b="1" i="1" dirty="0">
                <a:solidFill>
                  <a:srgbClr val="FF0000"/>
                </a:solidFill>
              </a:rPr>
              <a:t>dexamethasone </a:t>
            </a:r>
            <a:r>
              <a:rPr lang="en-US" sz="2400" b="1" i="1" dirty="0"/>
              <a:t>administration was </a:t>
            </a:r>
            <a:r>
              <a:rPr lang="en-US" sz="2400" b="1" i="1" dirty="0">
                <a:solidFill>
                  <a:srgbClr val="FF0000"/>
                </a:solidFill>
              </a:rPr>
              <a:t>slightly elevated </a:t>
            </a:r>
            <a:r>
              <a:rPr lang="en-US" sz="2400" b="1" i="1" dirty="0"/>
              <a:t>at </a:t>
            </a:r>
            <a:r>
              <a:rPr lang="en-US" sz="2400" b="1" i="1" dirty="0">
                <a:solidFill>
                  <a:srgbClr val="FF0000"/>
                </a:solidFill>
              </a:rPr>
              <a:t>2.5 </a:t>
            </a:r>
            <a:r>
              <a:rPr lang="en-US" sz="2400" b="1" i="1" dirty="0" err="1">
                <a:solidFill>
                  <a:srgbClr val="FF0000"/>
                </a:solidFill>
              </a:rPr>
              <a:t>μg</a:t>
            </a:r>
            <a:r>
              <a:rPr lang="en-US" sz="2400" b="1" i="1" dirty="0">
                <a:solidFill>
                  <a:srgbClr val="FF0000"/>
                </a:solidFill>
              </a:rPr>
              <a:t>/</a:t>
            </a:r>
            <a:r>
              <a:rPr lang="en-US" sz="2400" b="1" i="1" dirty="0" err="1">
                <a:solidFill>
                  <a:srgbClr val="FF0000"/>
                </a:solidFill>
              </a:rPr>
              <a:t>dL</a:t>
            </a:r>
            <a:r>
              <a:rPr lang="en-US" sz="2400" b="1" i="1" dirty="0"/>
              <a:t>, consistent with </a:t>
            </a:r>
            <a:r>
              <a:rPr lang="en-US" sz="2400" b="1" i="1" dirty="0">
                <a:solidFill>
                  <a:srgbClr val="FF0000"/>
                </a:solidFill>
              </a:rPr>
              <a:t>mild </a:t>
            </a:r>
            <a:r>
              <a:rPr lang="en-US" sz="2400" b="1" i="1" dirty="0"/>
              <a:t>or </a:t>
            </a:r>
            <a:r>
              <a:rPr lang="en-US" sz="2400" b="1" i="1" dirty="0">
                <a:solidFill>
                  <a:srgbClr val="FF0000"/>
                </a:solidFill>
              </a:rPr>
              <a:t>possible</a:t>
            </a:r>
            <a:r>
              <a:rPr lang="en-US" sz="2400" b="1" i="1" dirty="0"/>
              <a:t> autonomous </a:t>
            </a:r>
            <a:r>
              <a:rPr lang="en-US" sz="2400" b="1" i="1" dirty="0" err="1"/>
              <a:t>hypercortisolism</a:t>
            </a:r>
            <a:r>
              <a:rPr lang="en-US" sz="24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i="1" dirty="0" smtClean="0"/>
              <a:t> </a:t>
            </a:r>
            <a:r>
              <a:rPr lang="en-US" sz="2400" b="1" i="1" dirty="0"/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clinical</a:t>
            </a:r>
            <a:r>
              <a:rPr lang="en-US" sz="2400" b="1" i="1" dirty="0"/>
              <a:t> significance of this biochemical abnormality in this patient is </a:t>
            </a:r>
            <a:r>
              <a:rPr lang="en-US" sz="2400" b="1" i="1" dirty="0">
                <a:solidFill>
                  <a:srgbClr val="FF0000"/>
                </a:solidFill>
              </a:rPr>
              <a:t>unclear</a:t>
            </a:r>
            <a:r>
              <a:rPr lang="en-US" sz="2400" b="1" i="1" dirty="0"/>
              <a:t>; the relation of this potential </a:t>
            </a:r>
            <a:r>
              <a:rPr lang="en-US" sz="2400" b="1" i="1" dirty="0" err="1"/>
              <a:t>hypercortisolism</a:t>
            </a:r>
            <a:r>
              <a:rPr lang="en-US" sz="2400" b="1" i="1" dirty="0"/>
              <a:t> with the patient’s </a:t>
            </a:r>
            <a:r>
              <a:rPr lang="en-US" sz="2400" b="1" i="1" dirty="0" err="1">
                <a:solidFill>
                  <a:srgbClr val="FF0000"/>
                </a:solidFill>
              </a:rPr>
              <a:t>prediabetes</a:t>
            </a:r>
            <a:r>
              <a:rPr lang="en-US" sz="2400" b="1" i="1" dirty="0"/>
              <a:t> and </a:t>
            </a:r>
            <a:r>
              <a:rPr lang="en-US" sz="2400" b="1" i="1" dirty="0">
                <a:solidFill>
                  <a:srgbClr val="FF0000"/>
                </a:solidFill>
              </a:rPr>
              <a:t>dyslipidemia</a:t>
            </a:r>
            <a:r>
              <a:rPr lang="en-US" sz="2400" b="1" i="1" dirty="0"/>
              <a:t> is </a:t>
            </a:r>
            <a:r>
              <a:rPr lang="en-US" sz="2400" b="1" i="1" dirty="0">
                <a:solidFill>
                  <a:srgbClr val="FF0000"/>
                </a:solidFill>
              </a:rPr>
              <a:t>uncertain</a:t>
            </a:r>
            <a:r>
              <a:rPr lang="en-US" sz="2400" b="1" i="1" dirty="0"/>
              <a:t>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246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4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52187"/>
            <a:ext cx="9092967" cy="56617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Although the cortisol level </a:t>
            </a:r>
            <a:r>
              <a:rPr lang="en-US" sz="2400" b="1" dirty="0" smtClean="0"/>
              <a:t>post dexamethasone </a:t>
            </a:r>
            <a:r>
              <a:rPr lang="en-US" sz="2400" b="1" dirty="0">
                <a:solidFill>
                  <a:srgbClr val="FF0000"/>
                </a:solidFill>
              </a:rPr>
              <a:t>did not </a:t>
            </a:r>
            <a:r>
              <a:rPr lang="en-US" sz="2400" b="1" dirty="0"/>
              <a:t>suppress as </a:t>
            </a:r>
            <a:r>
              <a:rPr lang="en-US" sz="2400" b="1" dirty="0">
                <a:solidFill>
                  <a:srgbClr val="FF0000"/>
                </a:solidFill>
              </a:rPr>
              <a:t>low</a:t>
            </a:r>
            <a:r>
              <a:rPr lang="en-US" sz="2400" b="1" dirty="0"/>
              <a:t> as is typically desired, the </a:t>
            </a:r>
            <a:r>
              <a:rPr lang="en-US" sz="2400" b="1" dirty="0">
                <a:solidFill>
                  <a:srgbClr val="FF0000"/>
                </a:solidFill>
              </a:rPr>
              <a:t>24-hour UFC </a:t>
            </a:r>
            <a:r>
              <a:rPr lang="en-US" sz="2400" b="1" dirty="0"/>
              <a:t>was </a:t>
            </a:r>
            <a:r>
              <a:rPr lang="en-US" sz="2400" b="1" dirty="0">
                <a:solidFill>
                  <a:srgbClr val="FF0000"/>
                </a:solidFill>
              </a:rPr>
              <a:t>normal</a:t>
            </a:r>
            <a:r>
              <a:rPr lang="en-US" sz="2400" b="1" dirty="0"/>
              <a:t> (suggesting the </a:t>
            </a:r>
            <a:r>
              <a:rPr lang="en-US" sz="2400" b="1" dirty="0">
                <a:solidFill>
                  <a:srgbClr val="FF0000"/>
                </a:solidFill>
              </a:rPr>
              <a:t>lack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overt </a:t>
            </a:r>
            <a:r>
              <a:rPr lang="en-US" sz="2400" b="1" dirty="0" err="1">
                <a:solidFill>
                  <a:srgbClr val="FF0000"/>
                </a:solidFill>
              </a:rPr>
              <a:t>hypercortisolism</a:t>
            </a:r>
            <a:r>
              <a:rPr lang="en-US" sz="2400" b="1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morning ACTH </a:t>
            </a:r>
            <a:r>
              <a:rPr lang="en-US" sz="2400" b="1" dirty="0"/>
              <a:t>concentration was </a:t>
            </a:r>
            <a:r>
              <a:rPr lang="en-US" sz="2400" b="1" dirty="0">
                <a:solidFill>
                  <a:srgbClr val="FF0000"/>
                </a:solidFill>
              </a:rPr>
              <a:t>not suppressed </a:t>
            </a:r>
            <a:r>
              <a:rPr lang="en-US" sz="2400" b="1" dirty="0"/>
              <a:t>(arguing against autonomous and ACTH-independent pathophysiology), and unlike Case </a:t>
            </a:r>
            <a:r>
              <a:rPr lang="en-US" sz="2400" b="1" dirty="0" smtClean="0"/>
              <a:t>3)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there were </a:t>
            </a:r>
            <a:r>
              <a:rPr lang="en-US" sz="2400" b="1" dirty="0">
                <a:solidFill>
                  <a:srgbClr val="FF0000"/>
                </a:solidFill>
              </a:rPr>
              <a:t>no other </a:t>
            </a:r>
            <a:r>
              <a:rPr lang="en-US" sz="2400" b="1" dirty="0"/>
              <a:t>overt </a:t>
            </a:r>
            <a:r>
              <a:rPr lang="en-US" sz="2400" b="1" dirty="0">
                <a:solidFill>
                  <a:srgbClr val="FF0000"/>
                </a:solidFill>
              </a:rPr>
              <a:t>clinical</a:t>
            </a:r>
            <a:r>
              <a:rPr lang="en-US" sz="2400" b="1" dirty="0"/>
              <a:t> manifestations to suggest </a:t>
            </a:r>
            <a:r>
              <a:rPr lang="en-US" sz="2400" b="1" dirty="0" err="1">
                <a:solidFill>
                  <a:srgbClr val="FF0000"/>
                </a:solidFill>
              </a:rPr>
              <a:t>hypercortisolism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54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3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64921"/>
            <a:ext cx="9255806" cy="536113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/>
              <a:t>Prior </a:t>
            </a:r>
            <a:r>
              <a:rPr lang="en-US" sz="2000" b="1" dirty="0">
                <a:solidFill>
                  <a:srgbClr val="FF0000"/>
                </a:solidFill>
              </a:rPr>
              <a:t>observational studies </a:t>
            </a:r>
            <a:r>
              <a:rPr lang="en-US" sz="2000" b="1" dirty="0"/>
              <a:t>have indicated that even this </a:t>
            </a:r>
            <a:r>
              <a:rPr lang="en-US" sz="2000" b="1" dirty="0">
                <a:solidFill>
                  <a:srgbClr val="FF0000"/>
                </a:solidFill>
              </a:rPr>
              <a:t>mild degree </a:t>
            </a:r>
            <a:r>
              <a:rPr lang="en-US" sz="2000" b="1" dirty="0"/>
              <a:t>of </a:t>
            </a:r>
            <a:r>
              <a:rPr lang="en-US" sz="2000" b="1" dirty="0" err="1">
                <a:solidFill>
                  <a:srgbClr val="FF0000"/>
                </a:solidFill>
              </a:rPr>
              <a:t>hypercortisolism</a:t>
            </a:r>
            <a:r>
              <a:rPr lang="en-US" sz="2000" b="1" dirty="0"/>
              <a:t> may contribute to a higher incident risk of </a:t>
            </a:r>
            <a:r>
              <a:rPr lang="en-US" sz="2000" b="1" dirty="0" smtClean="0">
                <a:solidFill>
                  <a:srgbClr val="FF0000"/>
                </a:solidFill>
              </a:rPr>
              <a:t>cardio metabolic</a:t>
            </a:r>
            <a:r>
              <a:rPr lang="en-US" sz="2000" b="1" dirty="0" smtClean="0"/>
              <a:t> outcomes; </a:t>
            </a:r>
            <a:r>
              <a:rPr lang="en-US" sz="2000" b="1" dirty="0"/>
              <a:t>however, whether a medical or surgical intervention here could </a:t>
            </a:r>
            <a:r>
              <a:rPr lang="en-US" sz="2000" b="1" dirty="0">
                <a:solidFill>
                  <a:srgbClr val="FF0000"/>
                </a:solidFill>
              </a:rPr>
              <a:t>mitigate </a:t>
            </a:r>
            <a:r>
              <a:rPr lang="en-US" sz="2000" b="1" dirty="0"/>
              <a:t>this risk is </a:t>
            </a:r>
            <a:r>
              <a:rPr lang="en-US" sz="2000" b="1" dirty="0">
                <a:solidFill>
                  <a:srgbClr val="FF0000"/>
                </a:solidFill>
              </a:rPr>
              <a:t>unclear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/>
              <a:t>Thus</a:t>
            </a:r>
            <a:r>
              <a:rPr lang="en-US" sz="2000" b="1" dirty="0"/>
              <a:t>, the finding of </a:t>
            </a:r>
            <a:r>
              <a:rPr lang="en-US" sz="2000" b="1" dirty="0">
                <a:solidFill>
                  <a:srgbClr val="FF0000"/>
                </a:solidFill>
              </a:rPr>
              <a:t>mild </a:t>
            </a:r>
            <a:r>
              <a:rPr lang="en-US" sz="2000" b="1" dirty="0" err="1">
                <a:solidFill>
                  <a:srgbClr val="FF0000"/>
                </a:solidFill>
              </a:rPr>
              <a:t>hypercortisolism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may serve as a prognostic </a:t>
            </a:r>
            <a:r>
              <a:rPr lang="en-US" sz="2000" b="1" dirty="0">
                <a:solidFill>
                  <a:srgbClr val="FF0000"/>
                </a:solidFill>
              </a:rPr>
              <a:t>risk </a:t>
            </a:r>
            <a:r>
              <a:rPr lang="en-US" sz="2000" b="1" dirty="0"/>
              <a:t>factor until </a:t>
            </a:r>
            <a:r>
              <a:rPr lang="en-US" sz="2000" b="1" dirty="0">
                <a:solidFill>
                  <a:srgbClr val="FF0000"/>
                </a:solidFill>
              </a:rPr>
              <a:t>additional studies </a:t>
            </a:r>
            <a:r>
              <a:rPr lang="en-US" sz="2000" b="1" dirty="0"/>
              <a:t>(i.e., randomized controlled trials) provide more concrete evidence on how best to manage them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74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4217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0285"/>
            <a:ext cx="9155598" cy="470107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Would a </a:t>
            </a:r>
            <a:r>
              <a:rPr lang="en-US" sz="3600" dirty="0">
                <a:solidFill>
                  <a:srgbClr val="FF0000"/>
                </a:solidFill>
              </a:rPr>
              <a:t>biopsy </a:t>
            </a:r>
            <a:r>
              <a:rPr lang="en-US" sz="3600" dirty="0"/>
              <a:t>of the adrenal mass help with diag</a:t>
            </a:r>
            <a:r>
              <a:rPr lang="en-US" sz="3600" b="1" dirty="0"/>
              <a:t>nosis or management?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93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0181"/>
            <a:ext cx="8596668" cy="4751181"/>
          </a:xfrm>
        </p:spPr>
        <p:txBody>
          <a:bodyPr>
            <a:normAutofit/>
          </a:bodyPr>
          <a:lstStyle/>
          <a:p>
            <a:r>
              <a:rPr lang="en-US" sz="3200" b="1" i="1" dirty="0"/>
              <a:t>There </a:t>
            </a:r>
            <a:r>
              <a:rPr lang="en-US" sz="3200" b="1" i="1" dirty="0">
                <a:solidFill>
                  <a:srgbClr val="FF0000"/>
                </a:solidFill>
              </a:rPr>
              <a:t>is no indication </a:t>
            </a:r>
            <a:r>
              <a:rPr lang="en-US" sz="3200" b="1" i="1" dirty="0"/>
              <a:t>for a biopsy.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986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95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5025"/>
            <a:ext cx="8596668" cy="4826337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4000" dirty="0"/>
              <a:t>Is there an indication for </a:t>
            </a:r>
            <a:r>
              <a:rPr lang="en-US" sz="4000" dirty="0">
                <a:solidFill>
                  <a:srgbClr val="FF0000"/>
                </a:solidFill>
              </a:rPr>
              <a:t>surgical </a:t>
            </a:r>
            <a:r>
              <a:rPr lang="en-US" sz="4000" dirty="0"/>
              <a:t>or </a:t>
            </a:r>
            <a:r>
              <a:rPr lang="en-US" sz="4000" dirty="0">
                <a:solidFill>
                  <a:srgbClr val="FF0000"/>
                </a:solidFill>
              </a:rPr>
              <a:t>medical</a:t>
            </a:r>
            <a:r>
              <a:rPr lang="en-US" sz="4000" dirty="0"/>
              <a:t> treat</a:t>
            </a:r>
            <a:r>
              <a:rPr lang="en-US" sz="4000" b="1" dirty="0"/>
              <a:t>ment?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03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70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27343"/>
            <a:ext cx="8804869" cy="49140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b="1" i="1" dirty="0"/>
              <a:t>There is </a:t>
            </a:r>
            <a:r>
              <a:rPr lang="en-US" sz="3600" b="1" i="1" dirty="0">
                <a:solidFill>
                  <a:srgbClr val="FF0000"/>
                </a:solidFill>
              </a:rPr>
              <a:t>no strong evidence </a:t>
            </a:r>
            <a:r>
              <a:rPr lang="en-US" sz="3600" b="1" i="1" dirty="0"/>
              <a:t>to support </a:t>
            </a:r>
            <a:r>
              <a:rPr lang="en-US" sz="3600" b="1" i="1" dirty="0">
                <a:solidFill>
                  <a:srgbClr val="FF0000"/>
                </a:solidFill>
              </a:rPr>
              <a:t>any treatment </a:t>
            </a:r>
            <a:r>
              <a:rPr lang="en-US" sz="3600" b="1" i="1" dirty="0"/>
              <a:t>at this time.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961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1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14609"/>
            <a:ext cx="9180650" cy="5636712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An </a:t>
            </a:r>
            <a:r>
              <a:rPr lang="en-US" sz="2400" b="1" dirty="0">
                <a:solidFill>
                  <a:srgbClr val="FF0000"/>
                </a:solidFill>
              </a:rPr>
              <a:t>individualized treatment </a:t>
            </a:r>
            <a:r>
              <a:rPr lang="en-US" sz="2400" b="1" dirty="0"/>
              <a:t>plan is recommended for patients with evidence for autonomous or </a:t>
            </a:r>
            <a:r>
              <a:rPr lang="en-US" sz="2400" b="1" dirty="0">
                <a:solidFill>
                  <a:srgbClr val="FF0000"/>
                </a:solidFill>
              </a:rPr>
              <a:t>subclinical</a:t>
            </a:r>
            <a:r>
              <a:rPr lang="en-US" sz="2400" b="1" dirty="0"/>
              <a:t> </a:t>
            </a:r>
            <a:r>
              <a:rPr lang="en-US" sz="2400" b="1" dirty="0" err="1"/>
              <a:t>hypercortisolism</a:t>
            </a:r>
            <a:r>
              <a:rPr lang="en-US" sz="2400" b="1" dirty="0"/>
              <a:t> (Fig. 2</a:t>
            </a:r>
            <a:r>
              <a:rPr lang="en-US" sz="2400" b="1" dirty="0" smtClean="0"/>
              <a:t>).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Unlike in Case 3, this patient has </a:t>
            </a:r>
            <a:r>
              <a:rPr lang="en-US" sz="2400" b="1" dirty="0">
                <a:solidFill>
                  <a:srgbClr val="FF0000"/>
                </a:solidFill>
              </a:rPr>
              <a:t>no visible clinical </a:t>
            </a:r>
            <a:r>
              <a:rPr lang="en-US" sz="2400" b="1" dirty="0"/>
              <a:t>manifestations of </a:t>
            </a:r>
            <a:r>
              <a:rPr lang="en-US" sz="2400" b="1" dirty="0" err="1"/>
              <a:t>hypercortisolism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no suppression of ACTH</a:t>
            </a:r>
            <a:r>
              <a:rPr lang="en-US" sz="24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Observational data </a:t>
            </a:r>
            <a:r>
              <a:rPr lang="en-US" sz="2400" b="1" dirty="0"/>
              <a:t>suggest that </a:t>
            </a:r>
            <a:r>
              <a:rPr lang="en-US" sz="2400" b="1" dirty="0">
                <a:solidFill>
                  <a:srgbClr val="FF0000"/>
                </a:solidFill>
              </a:rPr>
              <a:t>surgical </a:t>
            </a:r>
            <a:r>
              <a:rPr lang="en-US" sz="2400" b="1" dirty="0" err="1"/>
              <a:t>adrenalectomy</a:t>
            </a:r>
            <a:r>
              <a:rPr lang="en-US" sz="2400" b="1" dirty="0"/>
              <a:t> may have beneficial </a:t>
            </a:r>
            <a:r>
              <a:rPr lang="en-US" sz="2400" b="1" dirty="0" err="1">
                <a:solidFill>
                  <a:srgbClr val="FF0000"/>
                </a:solidFill>
              </a:rPr>
              <a:t>cardiometabolic</a:t>
            </a:r>
            <a:r>
              <a:rPr lang="en-US" sz="2400" b="1" dirty="0">
                <a:solidFill>
                  <a:srgbClr val="FF0000"/>
                </a:solidFill>
              </a:rPr>
              <a:t> effects </a:t>
            </a:r>
            <a:r>
              <a:rPr lang="en-US" sz="2400" b="1" dirty="0"/>
              <a:t>in some instances of autonomous cortisol excess </a:t>
            </a:r>
          </a:p>
        </p:txBody>
      </p:sp>
    </p:spTree>
    <p:extLst>
      <p:ext uri="{BB962C8B-B14F-4D97-AF65-F5344CB8AC3E}">
        <p14:creationId xmlns:p14="http://schemas.microsoft.com/office/powerpoint/2010/main" val="9760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78" t="12636" r="18476" b="17527"/>
          <a:stretch/>
        </p:blipFill>
        <p:spPr>
          <a:xfrm>
            <a:off x="198783" y="178904"/>
            <a:ext cx="11728173" cy="6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02290"/>
            <a:ext cx="9017811" cy="543629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however, until </a:t>
            </a:r>
            <a:r>
              <a:rPr lang="en-US" sz="3600" b="1" dirty="0">
                <a:solidFill>
                  <a:srgbClr val="FF0000"/>
                </a:solidFill>
              </a:rPr>
              <a:t>high-grade evidence </a:t>
            </a:r>
            <a:r>
              <a:rPr lang="en-US" sz="3600" b="1" dirty="0"/>
              <a:t>from randomized intervention studies are available, </a:t>
            </a:r>
            <a:r>
              <a:rPr lang="en-US" sz="3600" b="1" dirty="0">
                <a:solidFill>
                  <a:srgbClr val="FF0000"/>
                </a:solidFill>
              </a:rPr>
              <a:t>strong recommendations </a:t>
            </a:r>
            <a:r>
              <a:rPr lang="en-US" sz="3600" b="1" dirty="0"/>
              <a:t>for this patient </a:t>
            </a:r>
            <a:r>
              <a:rPr lang="en-US" sz="3600" b="1" dirty="0">
                <a:solidFill>
                  <a:srgbClr val="FF0000"/>
                </a:solidFill>
              </a:rPr>
              <a:t>cannot</a:t>
            </a:r>
            <a:r>
              <a:rPr lang="en-US" sz="3600" b="1" dirty="0"/>
              <a:t> be made, and an </a:t>
            </a:r>
            <a:r>
              <a:rPr lang="en-US" sz="3600" b="1" dirty="0">
                <a:solidFill>
                  <a:srgbClr val="FF0000"/>
                </a:solidFill>
              </a:rPr>
              <a:t>individualized approach </a:t>
            </a:r>
            <a:r>
              <a:rPr lang="en-US" sz="3600" b="1" dirty="0"/>
              <a:t>is required. </a:t>
            </a:r>
          </a:p>
        </p:txBody>
      </p:sp>
    </p:spTree>
    <p:extLst>
      <p:ext uri="{BB962C8B-B14F-4D97-AF65-F5344CB8AC3E}">
        <p14:creationId xmlns:p14="http://schemas.microsoft.com/office/powerpoint/2010/main" val="2207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45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02290"/>
            <a:ext cx="9644113" cy="575570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When treatment is warranted in patients with </a:t>
            </a:r>
            <a:r>
              <a:rPr lang="en-US" sz="2000" b="1" dirty="0">
                <a:solidFill>
                  <a:srgbClr val="FF0000"/>
                </a:solidFill>
              </a:rPr>
              <a:t>bilateral adrenal </a:t>
            </a:r>
            <a:r>
              <a:rPr lang="en-US" sz="2000" b="1" dirty="0"/>
              <a:t>tumors and autonomous </a:t>
            </a:r>
            <a:r>
              <a:rPr lang="en-US" sz="2000" b="1" dirty="0" err="1">
                <a:solidFill>
                  <a:srgbClr val="FF0000"/>
                </a:solidFill>
              </a:rPr>
              <a:t>hypercortisolism</a:t>
            </a:r>
            <a:r>
              <a:rPr lang="en-US" sz="2000" b="1" dirty="0"/>
              <a:t>, several options could be considered, </a:t>
            </a:r>
            <a:r>
              <a:rPr lang="en-US" sz="2000" b="1" dirty="0" smtClean="0"/>
              <a:t>including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observation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repeated </a:t>
            </a:r>
            <a:r>
              <a:rPr lang="en-US" sz="2000" b="1" dirty="0"/>
              <a:t>testing at a later time (in the </a:t>
            </a:r>
            <a:r>
              <a:rPr lang="en-US" sz="2000" b="1" dirty="0">
                <a:solidFill>
                  <a:srgbClr val="FF0000"/>
                </a:solidFill>
              </a:rPr>
              <a:t>absence</a:t>
            </a:r>
            <a:r>
              <a:rPr lang="en-US" sz="2000" b="1" dirty="0"/>
              <a:t> of </a:t>
            </a:r>
            <a:r>
              <a:rPr lang="en-US" sz="2000" b="1" dirty="0">
                <a:solidFill>
                  <a:srgbClr val="FF0000"/>
                </a:solidFill>
              </a:rPr>
              <a:t>overt comorbidities </a:t>
            </a:r>
            <a:r>
              <a:rPr lang="en-US" sz="2000" b="1" dirty="0"/>
              <a:t>associated with </a:t>
            </a:r>
            <a:r>
              <a:rPr lang="en-US" sz="2000" b="1" dirty="0" err="1"/>
              <a:t>hypercortisolism</a:t>
            </a:r>
            <a:r>
              <a:rPr lang="en-US" sz="2000" b="1" dirty="0"/>
              <a:t> or a suppressed ACTH</a:t>
            </a:r>
            <a:r>
              <a:rPr lang="en-US" sz="2000" b="1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medical therapy </a:t>
            </a:r>
            <a:r>
              <a:rPr lang="en-US" sz="2000" b="1" dirty="0"/>
              <a:t>to decrease cortisol secretion or </a:t>
            </a:r>
            <a:r>
              <a:rPr lang="en-US" sz="2000" b="1" dirty="0" smtClean="0"/>
              <a:t>action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unilateral </a:t>
            </a:r>
            <a:r>
              <a:rPr lang="en-US" sz="2000" b="1" dirty="0" err="1">
                <a:solidFill>
                  <a:srgbClr val="FF0000"/>
                </a:solidFill>
              </a:rPr>
              <a:t>adrenalectomy</a:t>
            </a:r>
            <a:r>
              <a:rPr lang="en-US" sz="2000" b="1" dirty="0"/>
              <a:t> of the </a:t>
            </a:r>
            <a:r>
              <a:rPr lang="en-US" sz="2000" b="1" dirty="0">
                <a:solidFill>
                  <a:srgbClr val="FF0000"/>
                </a:solidFill>
              </a:rPr>
              <a:t>larger</a:t>
            </a:r>
            <a:r>
              <a:rPr lang="en-US" sz="2000" b="1" dirty="0"/>
              <a:t> adrenal mass, or </a:t>
            </a:r>
            <a:r>
              <a:rPr lang="en-US" sz="2000" b="1" dirty="0">
                <a:solidFill>
                  <a:srgbClr val="FF0000"/>
                </a:solidFill>
              </a:rPr>
              <a:t>bilateral</a:t>
            </a:r>
            <a:r>
              <a:rPr lang="en-US" sz="2000" b="1" dirty="0"/>
              <a:t> </a:t>
            </a:r>
            <a:r>
              <a:rPr lang="en-US" sz="2000" b="1" dirty="0" err="1"/>
              <a:t>adrenalectomy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-187890"/>
            <a:ext cx="8596668" cy="1878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01041"/>
            <a:ext cx="8596668" cy="554032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Adrenal </a:t>
            </a:r>
            <a:r>
              <a:rPr lang="en-US" sz="3200" b="1" dirty="0">
                <a:solidFill>
                  <a:srgbClr val="FF0000"/>
                </a:solidFill>
              </a:rPr>
              <a:t>vein sampling </a:t>
            </a:r>
            <a:r>
              <a:rPr lang="en-US" sz="3200" b="1" dirty="0"/>
              <a:t>for </a:t>
            </a:r>
            <a:r>
              <a:rPr lang="en-US" sz="3200" b="1" dirty="0">
                <a:solidFill>
                  <a:srgbClr val="FF0000"/>
                </a:solidFill>
              </a:rPr>
              <a:t>cortisol</a:t>
            </a:r>
            <a:r>
              <a:rPr lang="en-US" sz="3200" b="1" dirty="0"/>
              <a:t> and </a:t>
            </a:r>
            <a:r>
              <a:rPr lang="en-US" sz="3200" b="1" dirty="0" err="1">
                <a:solidFill>
                  <a:srgbClr val="FF0000"/>
                </a:solidFill>
              </a:rPr>
              <a:t>metanephrines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(at specialized and experienced centers) may be considered in </a:t>
            </a:r>
            <a:r>
              <a:rPr lang="en-US" sz="3200" b="1" dirty="0">
                <a:solidFill>
                  <a:srgbClr val="FF0000"/>
                </a:solidFill>
              </a:rPr>
              <a:t>select cases </a:t>
            </a:r>
            <a:r>
              <a:rPr lang="en-US" sz="3200" b="1" dirty="0"/>
              <a:t>with </a:t>
            </a:r>
            <a:r>
              <a:rPr lang="en-US" sz="3200" b="1" dirty="0">
                <a:solidFill>
                  <a:srgbClr val="FF0000"/>
                </a:solidFill>
              </a:rPr>
              <a:t>bilateral adenomas </a:t>
            </a:r>
            <a:r>
              <a:rPr lang="en-US" sz="3200" b="1" dirty="0"/>
              <a:t>of </a:t>
            </a:r>
            <a:r>
              <a:rPr lang="en-US" sz="3200" b="1" dirty="0">
                <a:solidFill>
                  <a:srgbClr val="FF0000"/>
                </a:solidFill>
              </a:rPr>
              <a:t>similar size </a:t>
            </a:r>
            <a:r>
              <a:rPr lang="en-US" sz="3200" b="1" dirty="0"/>
              <a:t>prior to </a:t>
            </a:r>
            <a:r>
              <a:rPr lang="en-US" sz="3200" b="1" dirty="0">
                <a:solidFill>
                  <a:srgbClr val="FF0000"/>
                </a:solidFill>
              </a:rPr>
              <a:t>considering surgery </a:t>
            </a:r>
          </a:p>
        </p:txBody>
      </p:sp>
    </p:spTree>
    <p:extLst>
      <p:ext uri="{BB962C8B-B14F-4D97-AF65-F5344CB8AC3E}">
        <p14:creationId xmlns:p14="http://schemas.microsoft.com/office/powerpoint/2010/main" val="40171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70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2707"/>
            <a:ext cx="9218228" cy="473865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Is there an indication for </a:t>
            </a:r>
            <a:r>
              <a:rPr lang="en-US" sz="3600" dirty="0">
                <a:solidFill>
                  <a:srgbClr val="FF0000"/>
                </a:solidFill>
              </a:rPr>
              <a:t>longitudinal</a:t>
            </a:r>
            <a:r>
              <a:rPr lang="en-US" sz="3600" dirty="0"/>
              <a:t> surveillance </a:t>
            </a:r>
            <a:r>
              <a:rPr lang="en-US" sz="3600" b="1" dirty="0"/>
              <a:t>with </a:t>
            </a:r>
            <a:r>
              <a:rPr lang="en-US" sz="3600" b="1" dirty="0">
                <a:solidFill>
                  <a:srgbClr val="FF0000"/>
                </a:solidFill>
              </a:rPr>
              <a:t>imaging </a:t>
            </a:r>
            <a:r>
              <a:rPr lang="en-US" sz="3600" b="1" dirty="0"/>
              <a:t>and/or </a:t>
            </a:r>
            <a:r>
              <a:rPr lang="en-US" sz="3600" b="1" dirty="0">
                <a:solidFill>
                  <a:srgbClr val="FF0000"/>
                </a:solidFill>
              </a:rPr>
              <a:t>biochemical </a:t>
            </a:r>
            <a:r>
              <a:rPr lang="en-US" sz="3600" b="1" dirty="0"/>
              <a:t>testing? If so, how </a:t>
            </a:r>
            <a:r>
              <a:rPr lang="en-US" sz="3600" b="1" dirty="0">
                <a:solidFill>
                  <a:srgbClr val="FF0000"/>
                </a:solidFill>
              </a:rPr>
              <a:t>frequently</a:t>
            </a:r>
            <a:r>
              <a:rPr lang="en-US" sz="3600" b="1" dirty="0"/>
              <a:t> and for what duration?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48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72" y="146137"/>
            <a:ext cx="8596668" cy="7933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01666"/>
            <a:ext cx="9305910" cy="571186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>
                <a:solidFill>
                  <a:srgbClr val="FF0000"/>
                </a:solidFill>
              </a:rPr>
              <a:t>Annual</a:t>
            </a:r>
            <a:r>
              <a:rPr lang="en-US" sz="3200" b="1" i="1" dirty="0"/>
              <a:t> clinical assessment for signs and symptoms of </a:t>
            </a:r>
            <a:r>
              <a:rPr lang="en-US" sz="3200" b="1" i="1" dirty="0" err="1">
                <a:solidFill>
                  <a:srgbClr val="FF0000"/>
                </a:solidFill>
              </a:rPr>
              <a:t>hypercortisolism</a:t>
            </a:r>
            <a:r>
              <a:rPr lang="en-US" sz="3200" b="1" i="1" dirty="0"/>
              <a:t>, with </a:t>
            </a:r>
            <a:r>
              <a:rPr lang="en-US" sz="3200" b="1" i="1" dirty="0">
                <a:solidFill>
                  <a:srgbClr val="FF0000"/>
                </a:solidFill>
              </a:rPr>
              <a:t>repeated dexamethasone </a:t>
            </a:r>
            <a:r>
              <a:rPr lang="en-US" sz="3200" b="1" i="1" dirty="0"/>
              <a:t>suppression testing to assess </a:t>
            </a:r>
            <a:r>
              <a:rPr lang="en-US" sz="3200" b="1" i="1" dirty="0">
                <a:solidFill>
                  <a:srgbClr val="FF0000"/>
                </a:solidFill>
              </a:rPr>
              <a:t>progression</a:t>
            </a:r>
            <a:r>
              <a:rPr lang="en-US" sz="3200" b="1" i="1" dirty="0"/>
              <a:t> in the </a:t>
            </a:r>
            <a:r>
              <a:rPr lang="en-US" sz="3200" b="1" i="1" dirty="0">
                <a:solidFill>
                  <a:srgbClr val="FF0000"/>
                </a:solidFill>
              </a:rPr>
              <a:t>severity</a:t>
            </a:r>
            <a:r>
              <a:rPr lang="en-US" sz="3200" b="1" i="1" dirty="0"/>
              <a:t> of </a:t>
            </a:r>
            <a:r>
              <a:rPr lang="en-US" sz="3200" b="1" i="1" dirty="0" err="1"/>
              <a:t>hypercortisolism</a:t>
            </a:r>
            <a:r>
              <a:rPr lang="en-US" sz="3200" b="1" i="1" dirty="0"/>
              <a:t>, should be considered.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75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4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77238"/>
            <a:ext cx="9343489" cy="553650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u="sng" dirty="0">
                <a:solidFill>
                  <a:srgbClr val="00B0F0"/>
                </a:solidFill>
              </a:rPr>
              <a:t>CASE</a:t>
            </a:r>
            <a:r>
              <a:rPr lang="en-US" sz="2800" b="1" u="sng" dirty="0">
                <a:solidFill>
                  <a:srgbClr val="00B0F0"/>
                </a:solidFill>
              </a:rPr>
              <a:t> 5</a:t>
            </a:r>
            <a:r>
              <a:rPr lang="en-US" sz="2800" b="1" u="sng" dirty="0"/>
              <a:t>: </a:t>
            </a:r>
            <a:r>
              <a:rPr lang="en-US" sz="2800" b="1" i="1" dirty="0"/>
              <a:t>A </a:t>
            </a:r>
            <a:r>
              <a:rPr lang="en-US" sz="2800" b="1" i="1" dirty="0">
                <a:solidFill>
                  <a:srgbClr val="FF0000"/>
                </a:solidFill>
              </a:rPr>
              <a:t>65</a:t>
            </a:r>
            <a:r>
              <a:rPr lang="en-US" sz="2800" b="1" i="1" dirty="0"/>
              <a:t>-year-old man with a history of </a:t>
            </a:r>
            <a:r>
              <a:rPr lang="en-US" sz="2800" b="1" i="1" dirty="0">
                <a:solidFill>
                  <a:srgbClr val="FF0000"/>
                </a:solidFill>
              </a:rPr>
              <a:t>depression</a:t>
            </a:r>
            <a:r>
              <a:rPr lang="en-US" sz="2800" b="1" i="1" dirty="0"/>
              <a:t> and </a:t>
            </a:r>
            <a:r>
              <a:rPr lang="en-US" sz="2800" b="1" i="1" dirty="0">
                <a:solidFill>
                  <a:srgbClr val="FF0000"/>
                </a:solidFill>
              </a:rPr>
              <a:t>osteoarthritis</a:t>
            </a:r>
            <a:r>
              <a:rPr lang="en-US" sz="2800" b="1" i="1" dirty="0"/>
              <a:t> was found to have a </a:t>
            </a:r>
            <a:r>
              <a:rPr lang="en-US" sz="2800" b="1" i="1" dirty="0">
                <a:solidFill>
                  <a:srgbClr val="FF0000"/>
                </a:solidFill>
              </a:rPr>
              <a:t>lipid</a:t>
            </a:r>
            <a:r>
              <a:rPr lang="en-US" sz="2800" b="1" i="1" dirty="0"/>
              <a:t>-</a:t>
            </a:r>
            <a:r>
              <a:rPr lang="en-US" sz="2800" b="1" i="1" dirty="0">
                <a:solidFill>
                  <a:srgbClr val="FF0000"/>
                </a:solidFill>
              </a:rPr>
              <a:t>poor</a:t>
            </a:r>
            <a:r>
              <a:rPr lang="en-US" sz="2800" b="1" i="1" dirty="0"/>
              <a:t> adrenal mass that was </a:t>
            </a:r>
            <a:r>
              <a:rPr lang="en-US" sz="2800" b="1" i="1" dirty="0">
                <a:solidFill>
                  <a:srgbClr val="FF0000"/>
                </a:solidFill>
              </a:rPr>
              <a:t>5.0 × 4.5 × 5.0 </a:t>
            </a:r>
            <a:r>
              <a:rPr lang="en-US" sz="2800" b="1" i="1" dirty="0"/>
              <a:t>cm on a CT scan performed to evaluate </a:t>
            </a:r>
            <a:r>
              <a:rPr lang="en-US" sz="2800" b="1" i="1" dirty="0">
                <a:solidFill>
                  <a:srgbClr val="FF0000"/>
                </a:solidFill>
              </a:rPr>
              <a:t>back pain</a:t>
            </a:r>
            <a:r>
              <a:rPr lang="en-US" sz="2800" b="1" i="1" dirty="0"/>
              <a:t>. The mass was </a:t>
            </a:r>
            <a:r>
              <a:rPr lang="en-US" sz="2800" b="1" i="1" dirty="0">
                <a:solidFill>
                  <a:srgbClr val="FF0000"/>
                </a:solidFill>
              </a:rPr>
              <a:t>lobular</a:t>
            </a:r>
            <a:r>
              <a:rPr lang="en-US" sz="2800" b="1" i="1" dirty="0"/>
              <a:t> and </a:t>
            </a:r>
            <a:r>
              <a:rPr lang="en-US" sz="2800" b="1" i="1" dirty="0">
                <a:solidFill>
                  <a:srgbClr val="FF0000"/>
                </a:solidFill>
              </a:rPr>
              <a:t>heterogeneous</a:t>
            </a:r>
            <a:r>
              <a:rPr lang="en-US" sz="2800" b="1" i="1" dirty="0"/>
              <a:t>, with a </a:t>
            </a:r>
            <a:r>
              <a:rPr lang="en-US" sz="2800" b="1" i="1" dirty="0" err="1"/>
              <a:t>noncontrast</a:t>
            </a:r>
            <a:r>
              <a:rPr lang="en-US" sz="2800" b="1" i="1" dirty="0"/>
              <a:t> CT attenuation of </a:t>
            </a:r>
            <a:r>
              <a:rPr lang="en-US" sz="2800" b="1" i="1" dirty="0">
                <a:solidFill>
                  <a:srgbClr val="FF0000"/>
                </a:solidFill>
              </a:rPr>
              <a:t>55 HU</a:t>
            </a:r>
            <a:r>
              <a:rPr lang="en-US" sz="2800" b="1" i="1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26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4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27134"/>
            <a:ext cx="9193176" cy="583086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b="1" i="1" dirty="0"/>
              <a:t>Physical exam was unremarkable. He was a </a:t>
            </a:r>
            <a:r>
              <a:rPr lang="en-US" sz="2400" b="1" i="1" dirty="0">
                <a:solidFill>
                  <a:srgbClr val="FF0000"/>
                </a:solidFill>
              </a:rPr>
              <a:t>tall</a:t>
            </a:r>
            <a:r>
              <a:rPr lang="en-US" sz="2400" b="1" i="1" dirty="0"/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thin man without</a:t>
            </a:r>
            <a:r>
              <a:rPr lang="en-US" sz="2400" b="1" i="1" dirty="0"/>
              <a:t> supraclavicular </a:t>
            </a:r>
            <a:r>
              <a:rPr lang="en-US" sz="2400" b="1" i="1" dirty="0">
                <a:solidFill>
                  <a:srgbClr val="FF0000"/>
                </a:solidFill>
              </a:rPr>
              <a:t>fat pads</a:t>
            </a:r>
            <a:r>
              <a:rPr lang="en-US" sz="2400" b="1" i="1" dirty="0"/>
              <a:t>, </a:t>
            </a:r>
            <a:r>
              <a:rPr lang="en-US" sz="2400" b="1" i="1" dirty="0" err="1"/>
              <a:t>striae</a:t>
            </a:r>
            <a:r>
              <a:rPr lang="en-US" sz="2400" b="1" i="1" dirty="0"/>
              <a:t>, or proximal muscle weakness</a:t>
            </a:r>
            <a:r>
              <a:rPr lang="en-US" sz="24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i="1" dirty="0" smtClean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Biochemical</a:t>
            </a:r>
            <a:r>
              <a:rPr lang="en-US" sz="2400" b="1" i="1" dirty="0"/>
              <a:t> evaluation revealed </a:t>
            </a:r>
            <a:r>
              <a:rPr lang="en-US" sz="2400" b="1" i="1" dirty="0">
                <a:solidFill>
                  <a:srgbClr val="FF0000"/>
                </a:solidFill>
              </a:rPr>
              <a:t>normal</a:t>
            </a:r>
            <a:r>
              <a:rPr lang="en-US" sz="2400" b="1" i="1" dirty="0"/>
              <a:t> plasma </a:t>
            </a:r>
            <a:r>
              <a:rPr lang="en-US" sz="2400" b="1" i="1" dirty="0" err="1">
                <a:solidFill>
                  <a:srgbClr val="FF0000"/>
                </a:solidFill>
              </a:rPr>
              <a:t>metanephrines</a:t>
            </a:r>
            <a:r>
              <a:rPr lang="en-US" sz="2400" b="1" i="1" dirty="0"/>
              <a:t> and </a:t>
            </a:r>
            <a:r>
              <a:rPr lang="en-US" sz="2400" b="1" i="1" dirty="0">
                <a:solidFill>
                  <a:srgbClr val="FF0000"/>
                </a:solidFill>
              </a:rPr>
              <a:t>aldosterone</a:t>
            </a:r>
            <a:r>
              <a:rPr lang="en-US" sz="2400" b="1" i="1" dirty="0"/>
              <a:t>-to-renin ratio</a:t>
            </a:r>
            <a:r>
              <a:rPr lang="en-US" sz="24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i="1" dirty="0" smtClean="0"/>
              <a:t> </a:t>
            </a:r>
            <a:r>
              <a:rPr lang="en-US" sz="2400" b="1" i="1" dirty="0"/>
              <a:t>However, the patient had an </a:t>
            </a:r>
            <a:r>
              <a:rPr lang="en-US" sz="2400" b="1" i="1" dirty="0">
                <a:solidFill>
                  <a:srgbClr val="00B0F0"/>
                </a:solidFill>
              </a:rPr>
              <a:t>abnormal dexamethasone</a:t>
            </a:r>
            <a:r>
              <a:rPr lang="en-US" sz="2400" b="1" i="1" dirty="0"/>
              <a:t> suppression test, with a posttest cortisol of </a:t>
            </a:r>
            <a:r>
              <a:rPr lang="en-US" sz="2400" b="1" i="1" dirty="0">
                <a:solidFill>
                  <a:srgbClr val="FF0000"/>
                </a:solidFill>
              </a:rPr>
              <a:t>8 </a:t>
            </a:r>
            <a:r>
              <a:rPr lang="el-GR" sz="2400" b="1" i="1" dirty="0">
                <a:solidFill>
                  <a:srgbClr val="FF0000"/>
                </a:solidFill>
              </a:rPr>
              <a:t>μ</a:t>
            </a:r>
            <a:r>
              <a:rPr lang="en-US" sz="2400" b="1" i="1" dirty="0">
                <a:solidFill>
                  <a:srgbClr val="FF0000"/>
                </a:solidFill>
              </a:rPr>
              <a:t>g/</a:t>
            </a:r>
            <a:r>
              <a:rPr lang="en-US" sz="2400" b="1" i="1" dirty="0" err="1">
                <a:solidFill>
                  <a:srgbClr val="FF0000"/>
                </a:solidFill>
              </a:rPr>
              <a:t>dL</a:t>
            </a:r>
            <a:r>
              <a:rPr lang="en-US" sz="2400" b="1" i="1" dirty="0"/>
              <a:t>. </a:t>
            </a:r>
            <a:r>
              <a:rPr lang="en-US" sz="2400" b="1" i="1" dirty="0">
                <a:solidFill>
                  <a:srgbClr val="00B0F0"/>
                </a:solidFill>
              </a:rPr>
              <a:t>DHEAS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/>
              <a:t>was </a:t>
            </a:r>
            <a:r>
              <a:rPr lang="en-US" sz="2400" b="1" i="1" dirty="0">
                <a:solidFill>
                  <a:srgbClr val="FF0000"/>
                </a:solidFill>
              </a:rPr>
              <a:t>elevated</a:t>
            </a:r>
            <a:r>
              <a:rPr lang="en-US" sz="2400" b="1" i="1" dirty="0"/>
              <a:t> at </a:t>
            </a:r>
            <a:r>
              <a:rPr lang="en-US" sz="2400" b="1" i="1" dirty="0">
                <a:solidFill>
                  <a:srgbClr val="FF0000"/>
                </a:solidFill>
              </a:rPr>
              <a:t>550 </a:t>
            </a:r>
            <a:r>
              <a:rPr lang="el-GR" sz="2400" b="1" i="1" dirty="0">
                <a:solidFill>
                  <a:srgbClr val="FF0000"/>
                </a:solidFill>
              </a:rPr>
              <a:t>μ</a:t>
            </a:r>
            <a:r>
              <a:rPr lang="en-US" sz="2400" b="1" i="1" dirty="0">
                <a:solidFill>
                  <a:srgbClr val="FF0000"/>
                </a:solidFill>
              </a:rPr>
              <a:t>g/</a:t>
            </a:r>
            <a:r>
              <a:rPr lang="en-US" sz="2400" b="1" i="1" dirty="0" err="1">
                <a:solidFill>
                  <a:srgbClr val="FF0000"/>
                </a:solidFill>
              </a:rPr>
              <a:t>dL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/>
              <a:t>(normal, </a:t>
            </a:r>
            <a:r>
              <a:rPr lang="en-US" sz="2400" b="1" i="1" dirty="0">
                <a:solidFill>
                  <a:srgbClr val="FF0000"/>
                </a:solidFill>
              </a:rPr>
              <a:t>40 to 100 </a:t>
            </a:r>
            <a:r>
              <a:rPr lang="el-GR" sz="2400" b="1" i="1" dirty="0"/>
              <a:t>μ</a:t>
            </a:r>
            <a:r>
              <a:rPr lang="en-US" sz="2400" b="1" i="1" dirty="0"/>
              <a:t>g/</a:t>
            </a:r>
            <a:r>
              <a:rPr lang="en-US" sz="2400" b="1" i="1" dirty="0" err="1"/>
              <a:t>dL</a:t>
            </a:r>
            <a:r>
              <a:rPr lang="en-US" sz="2400" b="1" i="1" dirty="0"/>
              <a:t>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04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51" t="15625" r="20373" b="11949"/>
          <a:stretch/>
        </p:blipFill>
        <p:spPr>
          <a:xfrm>
            <a:off x="-403411" y="0"/>
            <a:ext cx="1259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803" y="1027135"/>
            <a:ext cx="8779816" cy="5014228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sz="4000" b="1" dirty="0"/>
              <a:t>Does this adrenal mass represent a </a:t>
            </a:r>
            <a:r>
              <a:rPr lang="en-US" sz="4000" b="1" dirty="0">
                <a:solidFill>
                  <a:srgbClr val="FF0000"/>
                </a:solidFill>
              </a:rPr>
              <a:t>malignancy</a:t>
            </a:r>
            <a:r>
              <a:rPr lang="en-US" sz="4000" b="1" dirty="0"/>
              <a:t>?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9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52187"/>
            <a:ext cx="9230754" cy="49891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i="1" dirty="0"/>
              <a:t>The </a:t>
            </a:r>
            <a:r>
              <a:rPr lang="en-US" sz="4000" i="1" dirty="0">
                <a:solidFill>
                  <a:srgbClr val="FF0000"/>
                </a:solidFill>
              </a:rPr>
              <a:t>imaging</a:t>
            </a:r>
            <a:r>
              <a:rPr lang="en-US" sz="4000" i="1" dirty="0"/>
              <a:t> characteristics of this adrenal mass are concerning for </a:t>
            </a:r>
            <a:r>
              <a:rPr lang="en-US" sz="4000" i="1" dirty="0">
                <a:solidFill>
                  <a:srgbClr val="FF0000"/>
                </a:solidFill>
              </a:rPr>
              <a:t>adrenal malignancy</a:t>
            </a:r>
            <a:r>
              <a:rPr lang="en-US" sz="4000" i="1" dirty="0"/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13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52091"/>
            <a:ext cx="8596668" cy="575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48906"/>
            <a:ext cx="9139526" cy="5909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followed </a:t>
            </a:r>
            <a:r>
              <a:rPr lang="en-US" sz="3200" b="1" dirty="0"/>
              <a:t>by administration of intravenous </a:t>
            </a:r>
            <a:r>
              <a:rPr lang="en-US" sz="3200" b="1" dirty="0">
                <a:solidFill>
                  <a:srgbClr val="FF0000"/>
                </a:solidFill>
              </a:rPr>
              <a:t>contrast</a:t>
            </a:r>
            <a:r>
              <a:rPr lang="en-US" sz="3200" b="1" dirty="0"/>
              <a:t> and repeat imaging at </a:t>
            </a:r>
            <a:r>
              <a:rPr lang="en-US" sz="3200" b="1" dirty="0">
                <a:solidFill>
                  <a:srgbClr val="FF0000"/>
                </a:solidFill>
              </a:rPr>
              <a:t>1 minute </a:t>
            </a:r>
            <a:r>
              <a:rPr lang="en-US" sz="3200" b="1" dirty="0"/>
              <a:t>and again at </a:t>
            </a:r>
            <a:r>
              <a:rPr lang="en-US" sz="3200" b="1" dirty="0">
                <a:solidFill>
                  <a:srgbClr val="FF0000"/>
                </a:solidFill>
              </a:rPr>
              <a:t>15 minutes</a:t>
            </a:r>
            <a:r>
              <a:rPr lang="en-US" sz="32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Benign</a:t>
            </a:r>
            <a:r>
              <a:rPr lang="en-US" sz="3200" b="1" dirty="0"/>
              <a:t> and lipid-rich adenomas are not contrast avid and will usually exhibit a </a:t>
            </a:r>
            <a:r>
              <a:rPr lang="en-US" sz="3200" b="1" dirty="0">
                <a:solidFill>
                  <a:srgbClr val="FF0000"/>
                </a:solidFill>
              </a:rPr>
              <a:t>&gt;60% absolute</a:t>
            </a:r>
            <a:r>
              <a:rPr lang="en-US" sz="3200" b="1" dirty="0"/>
              <a:t> washout of contrast after </a:t>
            </a:r>
            <a:r>
              <a:rPr lang="en-US" sz="3200" b="1" dirty="0">
                <a:solidFill>
                  <a:srgbClr val="FF0000"/>
                </a:solidFill>
              </a:rPr>
              <a:t>15</a:t>
            </a:r>
            <a:r>
              <a:rPr lang="en-US" sz="3200" b="1" dirty="0"/>
              <a:t> minutes, with a </a:t>
            </a:r>
            <a:r>
              <a:rPr lang="en-US" sz="3200" b="1" dirty="0">
                <a:solidFill>
                  <a:srgbClr val="FF0000"/>
                </a:solidFill>
              </a:rPr>
              <a:t>&gt;40% relative</a:t>
            </a:r>
            <a:r>
              <a:rPr lang="en-US" sz="3200" b="1" dirty="0"/>
              <a:t> washout </a:t>
            </a:r>
          </a:p>
        </p:txBody>
      </p:sp>
    </p:spTree>
    <p:extLst>
      <p:ext uri="{BB962C8B-B14F-4D97-AF65-F5344CB8AC3E}">
        <p14:creationId xmlns:p14="http://schemas.microsoft.com/office/powerpoint/2010/main" val="21960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2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2707"/>
            <a:ext cx="9506326" cy="5198301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large</a:t>
            </a:r>
            <a:r>
              <a:rPr lang="en-US" sz="2400" b="1" dirty="0"/>
              <a:t> size, </a:t>
            </a:r>
            <a:r>
              <a:rPr lang="en-US" sz="2400" b="1" dirty="0">
                <a:solidFill>
                  <a:srgbClr val="FF0000"/>
                </a:solidFill>
              </a:rPr>
              <a:t>heterogeneous</a:t>
            </a:r>
            <a:r>
              <a:rPr lang="en-US" sz="2400" b="1" dirty="0"/>
              <a:t> content, </a:t>
            </a:r>
            <a:r>
              <a:rPr lang="en-US" sz="2400" b="1" dirty="0">
                <a:solidFill>
                  <a:srgbClr val="FF0000"/>
                </a:solidFill>
              </a:rPr>
              <a:t>lobular</a:t>
            </a:r>
            <a:r>
              <a:rPr lang="en-US" sz="2400" b="1" dirty="0"/>
              <a:t> contours, and </a:t>
            </a:r>
            <a:r>
              <a:rPr lang="en-US" sz="2400" b="1" dirty="0">
                <a:solidFill>
                  <a:srgbClr val="FF0000"/>
                </a:solidFill>
              </a:rPr>
              <a:t>lipid-poor</a:t>
            </a:r>
            <a:r>
              <a:rPr lang="en-US" sz="2400" b="1" dirty="0"/>
              <a:t> density on unenhanced CT imaging are all concerning for a </a:t>
            </a:r>
            <a:r>
              <a:rPr lang="en-US" sz="2400" b="1" dirty="0">
                <a:solidFill>
                  <a:srgbClr val="FF0000"/>
                </a:solidFill>
              </a:rPr>
              <a:t>malignant</a:t>
            </a:r>
            <a:r>
              <a:rPr lang="en-US" sz="2400" b="1" dirty="0"/>
              <a:t> entity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elevated DHEAS </a:t>
            </a:r>
            <a:r>
              <a:rPr lang="en-US" sz="2400" b="1" dirty="0"/>
              <a:t>and abnormal </a:t>
            </a:r>
            <a:r>
              <a:rPr lang="en-US" sz="2400" b="1" dirty="0">
                <a:solidFill>
                  <a:srgbClr val="FF0000"/>
                </a:solidFill>
              </a:rPr>
              <a:t>dexamethasone </a:t>
            </a:r>
            <a:r>
              <a:rPr lang="en-US" sz="2400" b="1" dirty="0"/>
              <a:t>suppression results further indicate a high likelihood of primary </a:t>
            </a:r>
            <a:r>
              <a:rPr lang="en-US" sz="2400" b="1" dirty="0">
                <a:solidFill>
                  <a:srgbClr val="FF0000"/>
                </a:solidFill>
              </a:rPr>
              <a:t>adrenocortical carcinoma </a:t>
            </a:r>
            <a:r>
              <a:rPr lang="en-US" sz="2400" b="1" dirty="0"/>
              <a:t>that is secreting </a:t>
            </a:r>
            <a:r>
              <a:rPr lang="en-US" sz="2400" b="1" dirty="0">
                <a:solidFill>
                  <a:srgbClr val="FF0000"/>
                </a:solidFill>
              </a:rPr>
              <a:t>cortisol </a:t>
            </a:r>
            <a:r>
              <a:rPr lang="en-US" sz="2400" b="1" dirty="0"/>
              <a:t>and adrenal </a:t>
            </a:r>
            <a:r>
              <a:rPr lang="en-US" sz="2400" b="1" dirty="0">
                <a:solidFill>
                  <a:srgbClr val="FF0000"/>
                </a:solidFill>
              </a:rPr>
              <a:t>androgens.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6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91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641" y="1077239"/>
            <a:ext cx="8596668" cy="52609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2. Is there evidence for clinically relevant and autonomous adrenal </a:t>
            </a:r>
            <a:r>
              <a:rPr lang="en-US" sz="2400" b="1" dirty="0">
                <a:solidFill>
                  <a:srgbClr val="FF0000"/>
                </a:solidFill>
              </a:rPr>
              <a:t>hormone excess</a:t>
            </a:r>
            <a:r>
              <a:rPr lang="en-US" sz="2400" b="1" dirty="0"/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76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44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89764"/>
            <a:ext cx="8596668" cy="552397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2800" b="1" i="1" dirty="0"/>
              <a:t>There is </a:t>
            </a:r>
            <a:r>
              <a:rPr lang="en-US" sz="2800" b="1" i="1" dirty="0">
                <a:solidFill>
                  <a:srgbClr val="FF0000"/>
                </a:solidFill>
              </a:rPr>
              <a:t>no overt physical </a:t>
            </a:r>
            <a:r>
              <a:rPr lang="en-US" sz="2800" b="1" i="1" dirty="0"/>
              <a:t>evidence for adrenal hormone excess</a:t>
            </a:r>
            <a:r>
              <a:rPr lang="en-US" sz="28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i="1" dirty="0" smtClean="0"/>
              <a:t> </a:t>
            </a:r>
            <a:r>
              <a:rPr lang="en-US" sz="2800" b="1" i="1" dirty="0"/>
              <a:t>However, the patient had an abnormal </a:t>
            </a:r>
            <a:r>
              <a:rPr lang="en-US" sz="2800" b="1" i="1" dirty="0">
                <a:solidFill>
                  <a:srgbClr val="FF0000"/>
                </a:solidFill>
              </a:rPr>
              <a:t>dexamethasone</a:t>
            </a:r>
            <a:r>
              <a:rPr lang="en-US" sz="2800" b="1" i="1" dirty="0"/>
              <a:t> suppression test and elevated </a:t>
            </a:r>
            <a:r>
              <a:rPr lang="en-US" sz="2800" b="1" i="1" dirty="0">
                <a:solidFill>
                  <a:srgbClr val="FF0000"/>
                </a:solidFill>
              </a:rPr>
              <a:t>DHEAS</a:t>
            </a:r>
            <a:r>
              <a:rPr lang="en-US" sz="28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i="1" dirty="0" smtClean="0"/>
              <a:t> </a:t>
            </a:r>
            <a:r>
              <a:rPr lang="en-US" sz="2800" b="1" i="1" dirty="0"/>
              <a:t>The combination of glucocorticoid and androgen </a:t>
            </a:r>
            <a:r>
              <a:rPr lang="en-US" sz="2800" b="1" i="1" dirty="0" err="1"/>
              <a:t>cosecretion</a:t>
            </a:r>
            <a:r>
              <a:rPr lang="en-US" sz="2800" b="1" i="1" dirty="0"/>
              <a:t> is highly suggestive of </a:t>
            </a:r>
            <a:r>
              <a:rPr lang="en-US" sz="2800" b="1" i="1" dirty="0">
                <a:solidFill>
                  <a:srgbClr val="FF0000"/>
                </a:solidFill>
              </a:rPr>
              <a:t>adrenocortical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carcinoma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71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52603"/>
            <a:ext cx="9030337" cy="52358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Adrenal cortical carcinoma can present with clinical and/or </a:t>
            </a:r>
            <a:r>
              <a:rPr lang="en-US" sz="2000" b="1" dirty="0">
                <a:solidFill>
                  <a:srgbClr val="FF0000"/>
                </a:solidFill>
              </a:rPr>
              <a:t>biochemical</a:t>
            </a:r>
            <a:r>
              <a:rPr lang="en-US" sz="2000" b="1" dirty="0"/>
              <a:t> </a:t>
            </a:r>
            <a:r>
              <a:rPr lang="en-US" sz="2000" b="1" dirty="0" err="1"/>
              <a:t>hyperandrogenism</a:t>
            </a:r>
            <a:r>
              <a:rPr lang="en-US" sz="2000" b="1" dirty="0"/>
              <a:t> or </a:t>
            </a:r>
            <a:r>
              <a:rPr lang="en-US" sz="2000" b="1" dirty="0" err="1"/>
              <a:t>hypercortisolism</a:t>
            </a:r>
            <a:r>
              <a:rPr lang="en-US" sz="2000" b="1" dirty="0"/>
              <a:t> </a:t>
            </a:r>
            <a:r>
              <a:rPr lang="en-US" sz="2000" b="1" dirty="0" smtClean="0"/>
              <a:t>;however</a:t>
            </a:r>
            <a:r>
              <a:rPr lang="en-US" sz="2000" b="1" dirty="0"/>
              <a:t>, they </a:t>
            </a:r>
            <a:r>
              <a:rPr lang="en-US" sz="2000" b="1" dirty="0">
                <a:solidFill>
                  <a:srgbClr val="FF0000"/>
                </a:solidFill>
              </a:rPr>
              <a:t>may</a:t>
            </a:r>
            <a:r>
              <a:rPr lang="en-US" sz="2000" b="1" dirty="0"/>
              <a:t> also present as </a:t>
            </a:r>
            <a:r>
              <a:rPr lang="en-US" sz="2000" b="1" dirty="0">
                <a:solidFill>
                  <a:srgbClr val="FF0000"/>
                </a:solidFill>
              </a:rPr>
              <a:t>hormonally silent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Less</a:t>
            </a:r>
            <a:r>
              <a:rPr lang="en-US" sz="2000" b="1" dirty="0"/>
              <a:t> frequently, adrenocortical carcinoma may present </a:t>
            </a:r>
            <a:r>
              <a:rPr lang="en-US" sz="2000" b="1" dirty="0" smtClean="0"/>
              <a:t>with </a:t>
            </a:r>
            <a:r>
              <a:rPr lang="en-US" sz="2000" b="1" dirty="0" err="1">
                <a:solidFill>
                  <a:srgbClr val="FF0000"/>
                </a:solidFill>
              </a:rPr>
              <a:t>hyperaldosteronism</a:t>
            </a:r>
            <a:r>
              <a:rPr lang="en-US" sz="2000" b="1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estradiol </a:t>
            </a:r>
            <a:r>
              <a:rPr lang="en-US" sz="2000" b="1" dirty="0"/>
              <a:t>excess. 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/>
              <a:t>Patients </a:t>
            </a:r>
            <a:r>
              <a:rPr lang="en-US" sz="2000" b="1" dirty="0"/>
              <a:t>who develop adrenal cortical carcinoma tend to have </a:t>
            </a:r>
            <a:r>
              <a:rPr lang="en-US" sz="2000" b="1" dirty="0">
                <a:solidFill>
                  <a:srgbClr val="FF0000"/>
                </a:solidFill>
              </a:rPr>
              <a:t>rapid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tumor growth</a:t>
            </a:r>
            <a:r>
              <a:rPr lang="en-US" sz="2000" b="1" dirty="0"/>
              <a:t>. As a result, in the case of a secreting tumor, clinical manifestations can also develop and progress rapidly </a:t>
            </a:r>
          </a:p>
        </p:txBody>
      </p:sp>
    </p:spTree>
    <p:extLst>
      <p:ext uri="{BB962C8B-B14F-4D97-AF65-F5344CB8AC3E}">
        <p14:creationId xmlns:p14="http://schemas.microsoft.com/office/powerpoint/2010/main" val="39993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042863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3. Would a </a:t>
            </a:r>
            <a:r>
              <a:rPr lang="en-US" sz="3200" b="1" dirty="0">
                <a:solidFill>
                  <a:srgbClr val="FF0000"/>
                </a:solidFill>
              </a:rPr>
              <a:t>biopsy</a:t>
            </a:r>
            <a:r>
              <a:rPr lang="en-US" sz="3200" b="1" dirty="0"/>
              <a:t> of the adrenal mass help with diagnosis or management?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02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i="1" dirty="0"/>
              <a:t>A biopsy is </a:t>
            </a:r>
            <a:r>
              <a:rPr lang="en-US" sz="4400" i="1" dirty="0">
                <a:solidFill>
                  <a:srgbClr val="FF0000"/>
                </a:solidFill>
              </a:rPr>
              <a:t>not indicated</a:t>
            </a:r>
            <a:r>
              <a:rPr lang="en-US" sz="4400" i="1" dirty="0"/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965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39660"/>
            <a:ext cx="9067915" cy="5549029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If there is suspicion that a patient has adrenocortical carcinoma based on </a:t>
            </a:r>
            <a:r>
              <a:rPr lang="en-US" sz="2000" b="1" dirty="0">
                <a:solidFill>
                  <a:srgbClr val="FF0000"/>
                </a:solidFill>
              </a:rPr>
              <a:t>radiographic </a:t>
            </a:r>
            <a:r>
              <a:rPr lang="en-US" sz="2000" b="1" dirty="0"/>
              <a:t>and/or </a:t>
            </a:r>
            <a:r>
              <a:rPr lang="en-US" sz="2000" b="1" dirty="0">
                <a:solidFill>
                  <a:srgbClr val="FF0000"/>
                </a:solidFill>
              </a:rPr>
              <a:t>biochemical</a:t>
            </a:r>
            <a:r>
              <a:rPr lang="en-US" sz="2000" b="1" dirty="0"/>
              <a:t> findings, then a </a:t>
            </a:r>
            <a:r>
              <a:rPr lang="en-US" sz="2000" b="1" dirty="0">
                <a:solidFill>
                  <a:srgbClr val="FF0000"/>
                </a:solidFill>
              </a:rPr>
              <a:t>biopsy</a:t>
            </a:r>
            <a:r>
              <a:rPr lang="en-US" sz="2000" b="1" dirty="0"/>
              <a:t> is </a:t>
            </a:r>
            <a:r>
              <a:rPr lang="en-US" sz="2000" b="1" dirty="0">
                <a:solidFill>
                  <a:srgbClr val="FF0000"/>
                </a:solidFill>
              </a:rPr>
              <a:t>not </a:t>
            </a:r>
            <a:r>
              <a:rPr lang="en-US" sz="2000" b="1" dirty="0"/>
              <a:t>indicated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The main reason to avoid biopsy is that adrenocortical carcinomas are sufficiently </a:t>
            </a:r>
            <a:r>
              <a:rPr lang="en-US" sz="2000" b="1" dirty="0">
                <a:solidFill>
                  <a:srgbClr val="FF0000"/>
                </a:solidFill>
              </a:rPr>
              <a:t>heterogeneous</a:t>
            </a:r>
            <a:r>
              <a:rPr lang="en-US" sz="2000" b="1" dirty="0"/>
              <a:t> that </a:t>
            </a:r>
            <a:r>
              <a:rPr lang="en-US" sz="2000" b="1" dirty="0">
                <a:solidFill>
                  <a:srgbClr val="FF0000"/>
                </a:solidFill>
              </a:rPr>
              <a:t>focal sampling </a:t>
            </a:r>
            <a:r>
              <a:rPr lang="en-US" sz="2000" b="1" dirty="0"/>
              <a:t>may </a:t>
            </a:r>
            <a:r>
              <a:rPr lang="en-US" sz="2000" b="1" dirty="0">
                <a:solidFill>
                  <a:srgbClr val="FF0000"/>
                </a:solidFill>
              </a:rPr>
              <a:t>not</a:t>
            </a:r>
            <a:r>
              <a:rPr lang="en-US" sz="2000" b="1" dirty="0"/>
              <a:t> be </a:t>
            </a:r>
            <a:r>
              <a:rPr lang="en-US" sz="2000" b="1" dirty="0">
                <a:solidFill>
                  <a:srgbClr val="FF0000"/>
                </a:solidFill>
              </a:rPr>
              <a:t>diagnostic</a:t>
            </a:r>
            <a:r>
              <a:rPr lang="en-US" sz="2000" b="1" dirty="0"/>
              <a:t>, and in some cases, may </a:t>
            </a:r>
            <a:r>
              <a:rPr lang="en-US" sz="2000" b="1" dirty="0">
                <a:solidFill>
                  <a:srgbClr val="FF0000"/>
                </a:solidFill>
              </a:rPr>
              <a:t>falsely</a:t>
            </a:r>
            <a:r>
              <a:rPr lang="en-US" sz="2000" b="1" dirty="0"/>
              <a:t> suggest a </a:t>
            </a:r>
            <a:r>
              <a:rPr lang="en-US" sz="2000" b="1" dirty="0">
                <a:solidFill>
                  <a:srgbClr val="FF0000"/>
                </a:solidFill>
              </a:rPr>
              <a:t>benign </a:t>
            </a:r>
            <a:r>
              <a:rPr lang="en-US" sz="2000" b="1" dirty="0"/>
              <a:t>diagnosis 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A </a:t>
            </a:r>
            <a:r>
              <a:rPr lang="en-US" sz="2000" b="1" dirty="0"/>
              <a:t>biopsy may be useful for diagnosing </a:t>
            </a:r>
            <a:r>
              <a:rPr lang="en-US" sz="2000" b="1" dirty="0">
                <a:solidFill>
                  <a:srgbClr val="FF0000"/>
                </a:solidFill>
              </a:rPr>
              <a:t>extra-adrenal metastases </a:t>
            </a:r>
            <a:r>
              <a:rPr lang="en-US" sz="2000" b="1" dirty="0"/>
              <a:t>or invasive adrenal </a:t>
            </a:r>
            <a:r>
              <a:rPr lang="en-US" sz="2000" b="1" dirty="0">
                <a:solidFill>
                  <a:srgbClr val="FF0000"/>
                </a:solidFill>
              </a:rPr>
              <a:t>infections</a:t>
            </a:r>
            <a:r>
              <a:rPr lang="en-US" sz="2000" b="1" dirty="0"/>
              <a:t> after a </a:t>
            </a:r>
            <a:r>
              <a:rPr lang="en-US" sz="2000" b="1" dirty="0" err="1"/>
              <a:t>pheochromocytoma</a:t>
            </a:r>
            <a:r>
              <a:rPr lang="en-US" sz="2000" b="1" dirty="0"/>
              <a:t> has been excluded. </a:t>
            </a:r>
          </a:p>
        </p:txBody>
      </p:sp>
    </p:spTree>
    <p:extLst>
      <p:ext uri="{BB962C8B-B14F-4D97-AF65-F5344CB8AC3E}">
        <p14:creationId xmlns:p14="http://schemas.microsoft.com/office/powerpoint/2010/main" val="34470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2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/>
              <a:t>4. Is there an indication for </a:t>
            </a:r>
            <a:r>
              <a:rPr lang="en-US" sz="2800" b="1" dirty="0">
                <a:solidFill>
                  <a:srgbClr val="FF0000"/>
                </a:solidFill>
              </a:rPr>
              <a:t>surgical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medical </a:t>
            </a:r>
            <a:r>
              <a:rPr lang="en-US" sz="2800" b="1" dirty="0"/>
              <a:t>treatment?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3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63671"/>
            <a:ext cx="8596668" cy="459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7343"/>
            <a:ext cx="8596668" cy="49140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i="1" dirty="0"/>
              <a:t>Yes, </a:t>
            </a:r>
            <a:r>
              <a:rPr lang="en-US" sz="2800" i="1" dirty="0" err="1">
                <a:solidFill>
                  <a:srgbClr val="FF0000"/>
                </a:solidFill>
              </a:rPr>
              <a:t>adrenalectomy</a:t>
            </a:r>
            <a:r>
              <a:rPr lang="en-US" sz="2800" i="1" dirty="0"/>
              <a:t> should be performed by a </a:t>
            </a:r>
            <a:r>
              <a:rPr lang="en-US" sz="2800" i="1" dirty="0">
                <a:solidFill>
                  <a:srgbClr val="FF0000"/>
                </a:solidFill>
              </a:rPr>
              <a:t>surgeon</a:t>
            </a:r>
            <a:r>
              <a:rPr lang="en-US" sz="2800" i="1" dirty="0"/>
              <a:t> with a high level of experience in performing adrenal cancer surgeries.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59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6722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2811"/>
            <a:ext cx="9168124" cy="468855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When the concern for adrenocortical carcinoma arises, the most appropriate diagnostic, prognostic, and therapeutic intervention is an </a:t>
            </a:r>
            <a:r>
              <a:rPr lang="en-US" sz="2000" b="1" dirty="0">
                <a:solidFill>
                  <a:srgbClr val="FF0000"/>
                </a:solidFill>
              </a:rPr>
              <a:t>open </a:t>
            </a:r>
            <a:r>
              <a:rPr lang="en-US" sz="2000" b="1" dirty="0"/>
              <a:t>and radical </a:t>
            </a:r>
            <a:r>
              <a:rPr lang="en-US" sz="2000" b="1" dirty="0" err="1">
                <a:solidFill>
                  <a:srgbClr val="FF0000"/>
                </a:solidFill>
              </a:rPr>
              <a:t>adrenalectomy</a:t>
            </a:r>
            <a:r>
              <a:rPr lang="en-US" sz="2000" b="1" dirty="0"/>
              <a:t>. This intervention offers the ability to obtain </a:t>
            </a:r>
            <a:r>
              <a:rPr lang="en-US" sz="2000" b="1" dirty="0">
                <a:solidFill>
                  <a:srgbClr val="FF0000"/>
                </a:solidFill>
              </a:rPr>
              <a:t>gross pathology </a:t>
            </a:r>
            <a:r>
              <a:rPr lang="en-US" sz="2000" b="1" dirty="0"/>
              <a:t>that can confirm the diagnosis as well as the </a:t>
            </a:r>
            <a:r>
              <a:rPr lang="en-US" sz="2000" b="1" dirty="0">
                <a:solidFill>
                  <a:srgbClr val="FF0000"/>
                </a:solidFill>
              </a:rPr>
              <a:t>grade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stage</a:t>
            </a:r>
            <a:r>
              <a:rPr lang="en-US" sz="2000" b="1" dirty="0"/>
              <a:t> of the tumor and also permits removal of the tumor along with exploration of </a:t>
            </a:r>
            <a:r>
              <a:rPr lang="en-US" sz="2000" b="1" dirty="0">
                <a:solidFill>
                  <a:srgbClr val="FF0000"/>
                </a:solidFill>
              </a:rPr>
              <a:t>lymph nodes</a:t>
            </a:r>
            <a:r>
              <a:rPr lang="en-US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90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67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86928"/>
            <a:ext cx="9294802" cy="536850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MRI</a:t>
            </a:r>
            <a:r>
              <a:rPr lang="en-US" sz="2400" b="1" dirty="0" smtClean="0"/>
              <a:t> </a:t>
            </a:r>
            <a:r>
              <a:rPr lang="en-US" sz="2400" b="1" dirty="0"/>
              <a:t>is an </a:t>
            </a:r>
            <a:r>
              <a:rPr lang="en-US" sz="2400" b="1" dirty="0">
                <a:solidFill>
                  <a:srgbClr val="FF0000"/>
                </a:solidFill>
              </a:rPr>
              <a:t>alternative</a:t>
            </a:r>
            <a:r>
              <a:rPr lang="en-US" sz="2400" b="1" dirty="0"/>
              <a:t> with </a:t>
            </a:r>
            <a:r>
              <a:rPr lang="en-US" sz="2400" b="1" dirty="0">
                <a:solidFill>
                  <a:srgbClr val="FF0000"/>
                </a:solidFill>
              </a:rPr>
              <a:t>no radiation </a:t>
            </a:r>
            <a:r>
              <a:rPr lang="en-US" sz="2400" b="1" dirty="0" smtClean="0"/>
              <a:t>exposure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however, the procedure takes </a:t>
            </a:r>
            <a:r>
              <a:rPr lang="en-US" sz="2400" b="1" dirty="0">
                <a:solidFill>
                  <a:srgbClr val="FF0000"/>
                </a:solidFill>
              </a:rPr>
              <a:t>longer</a:t>
            </a:r>
            <a:r>
              <a:rPr lang="en-US" sz="2400" b="1" dirty="0"/>
              <a:t> than CT and is more </a:t>
            </a:r>
            <a:r>
              <a:rPr lang="en-US" sz="2400" b="1" dirty="0">
                <a:solidFill>
                  <a:srgbClr val="FF0000"/>
                </a:solidFill>
              </a:rPr>
              <a:t>costly</a:t>
            </a:r>
            <a:r>
              <a:rPr lang="en-US" sz="2400" b="1" dirty="0" smtClean="0"/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14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64712"/>
            <a:ext cx="8596668" cy="54863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Currently, the only </a:t>
            </a:r>
            <a:r>
              <a:rPr lang="en-US" sz="2000" b="1" dirty="0">
                <a:solidFill>
                  <a:srgbClr val="FF0000"/>
                </a:solidFill>
              </a:rPr>
              <a:t>cure</a:t>
            </a:r>
            <a:r>
              <a:rPr lang="en-US" sz="2000" b="1" dirty="0"/>
              <a:t> for </a:t>
            </a:r>
            <a:r>
              <a:rPr lang="en-US" sz="2000" b="1" dirty="0">
                <a:solidFill>
                  <a:srgbClr val="FF0000"/>
                </a:solidFill>
              </a:rPr>
              <a:t>adrenocortical carcinoma </a:t>
            </a:r>
            <a:r>
              <a:rPr lang="en-US" sz="2000" b="1" dirty="0"/>
              <a:t>is a complete </a:t>
            </a:r>
            <a:r>
              <a:rPr lang="en-US" sz="2000" b="1" dirty="0">
                <a:solidFill>
                  <a:srgbClr val="FF0000"/>
                </a:solidFill>
              </a:rPr>
              <a:t>surgical</a:t>
            </a:r>
            <a:r>
              <a:rPr lang="en-US" sz="2000" b="1" dirty="0"/>
              <a:t> resection, which also remains the best therapy to prolong survival time 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This </a:t>
            </a:r>
            <a:r>
              <a:rPr lang="en-US" sz="2000" b="1" dirty="0"/>
              <a:t>patient should be </a:t>
            </a:r>
            <a:r>
              <a:rPr lang="en-US" sz="2000" b="1" dirty="0">
                <a:solidFill>
                  <a:srgbClr val="FF0000"/>
                </a:solidFill>
              </a:rPr>
              <a:t>treated</a:t>
            </a:r>
            <a:r>
              <a:rPr lang="en-US" sz="2000" b="1" dirty="0"/>
              <a:t> by a multidisciplinary team including dedicated experts in endocrinology, endocrine surgery, medical </a:t>
            </a:r>
            <a:r>
              <a:rPr lang="en-US" sz="2000" b="1" dirty="0">
                <a:solidFill>
                  <a:srgbClr val="FF0000"/>
                </a:solidFill>
              </a:rPr>
              <a:t>oncology</a:t>
            </a:r>
            <a:r>
              <a:rPr lang="en-US" sz="2000" b="1" dirty="0"/>
              <a:t>, radiation oncology, and </a:t>
            </a:r>
            <a:r>
              <a:rPr lang="en-US" sz="2000" b="1" dirty="0">
                <a:solidFill>
                  <a:srgbClr val="FF0000"/>
                </a:solidFill>
              </a:rPr>
              <a:t>pathology</a:t>
            </a:r>
            <a:r>
              <a:rPr lang="en-US" sz="2000" b="1" dirty="0"/>
              <a:t>. If such expertise is not available locally, referral to the nearest adrenal center is advised to ensure the best outcome. </a:t>
            </a:r>
          </a:p>
        </p:txBody>
      </p:sp>
    </p:spTree>
    <p:extLst>
      <p:ext uri="{BB962C8B-B14F-4D97-AF65-F5344CB8AC3E}">
        <p14:creationId xmlns:p14="http://schemas.microsoft.com/office/powerpoint/2010/main" val="41090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6" b="2576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14" t="29813" r="16697" b="6335"/>
          <a:stretch/>
        </p:blipFill>
        <p:spPr>
          <a:xfrm>
            <a:off x="-172995" y="0"/>
            <a:ext cx="12183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0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17917"/>
            <a:ext cx="9846893" cy="56071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/>
              <a:t>2. Is there evidence for </a:t>
            </a:r>
            <a:r>
              <a:rPr lang="en-US" sz="4400" b="1" dirty="0">
                <a:solidFill>
                  <a:srgbClr val="FF0000"/>
                </a:solidFill>
              </a:rPr>
              <a:t>clinically </a:t>
            </a:r>
            <a:r>
              <a:rPr lang="en-US" sz="4400" b="1" dirty="0"/>
              <a:t>relevant and autonomous adrenal </a:t>
            </a:r>
            <a:r>
              <a:rPr lang="en-US" sz="4400" b="1" dirty="0">
                <a:solidFill>
                  <a:srgbClr val="FF0000"/>
                </a:solidFill>
              </a:rPr>
              <a:t>hormone excess</a:t>
            </a:r>
            <a:r>
              <a:rPr lang="en-US" sz="4400" b="1" dirty="0"/>
              <a:t>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479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34838"/>
            <a:ext cx="8596668" cy="74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66158"/>
            <a:ext cx="10334444" cy="5693433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800" b="1" i="1" dirty="0"/>
              <a:t>This patient exhibits </a:t>
            </a:r>
            <a:r>
              <a:rPr lang="en-US" sz="2800" b="1" i="1" dirty="0">
                <a:solidFill>
                  <a:srgbClr val="FF0000"/>
                </a:solidFill>
              </a:rPr>
              <a:t>no evidence of clinically </a:t>
            </a:r>
            <a:r>
              <a:rPr lang="en-US" sz="2800" b="1" i="1" dirty="0"/>
              <a:t>relevant </a:t>
            </a:r>
            <a:r>
              <a:rPr lang="en-US" sz="2800" b="1" i="1" dirty="0" err="1">
                <a:solidFill>
                  <a:srgbClr val="FF0000"/>
                </a:solidFill>
              </a:rPr>
              <a:t>hypercortisolism</a:t>
            </a:r>
            <a:r>
              <a:rPr lang="en-US" sz="2800" b="1" i="1" dirty="0"/>
              <a:t>. </a:t>
            </a:r>
            <a:endParaRPr lang="en-US" sz="2800" b="1" i="1" dirty="0" smtClean="0"/>
          </a:p>
          <a:p>
            <a:pPr>
              <a:lnSpc>
                <a:spcPct val="200000"/>
              </a:lnSpc>
            </a:pPr>
            <a:r>
              <a:rPr lang="en-US" sz="2800" b="1" i="1" dirty="0" smtClean="0"/>
              <a:t>There </a:t>
            </a:r>
            <a:r>
              <a:rPr lang="en-US" sz="2800" b="1" i="1" dirty="0"/>
              <a:t>is </a:t>
            </a:r>
            <a:r>
              <a:rPr lang="en-US" sz="2800" b="1" i="1" dirty="0">
                <a:solidFill>
                  <a:srgbClr val="FF0000"/>
                </a:solidFill>
              </a:rPr>
              <a:t>no strong indication </a:t>
            </a:r>
            <a:r>
              <a:rPr lang="en-US" sz="2800" b="1" i="1" dirty="0"/>
              <a:t>to screen for </a:t>
            </a:r>
            <a:r>
              <a:rPr lang="en-US" sz="2800" b="1" i="1" dirty="0">
                <a:solidFill>
                  <a:srgbClr val="FF0000"/>
                </a:solidFill>
              </a:rPr>
              <a:t>primary</a:t>
            </a:r>
            <a:r>
              <a:rPr lang="en-US" sz="2800" b="1" i="1" dirty="0"/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aldosteronism</a:t>
            </a:r>
            <a:r>
              <a:rPr lang="en-US" sz="2800" b="1" i="1" dirty="0"/>
              <a:t> in the absence of hypertension or </a:t>
            </a:r>
            <a:r>
              <a:rPr lang="en-US" sz="2800" b="1" i="1" dirty="0" smtClean="0"/>
              <a:t>hypokalemia</a:t>
            </a:r>
          </a:p>
          <a:p>
            <a:pPr>
              <a:lnSpc>
                <a:spcPct val="200000"/>
              </a:lnSpc>
            </a:pPr>
            <a:r>
              <a:rPr lang="en-US" sz="2800" b="1" i="1" dirty="0" smtClean="0"/>
              <a:t> </a:t>
            </a:r>
            <a:r>
              <a:rPr lang="en-US" sz="2800" b="1" i="1" dirty="0"/>
              <a:t>and the </a:t>
            </a:r>
            <a:r>
              <a:rPr lang="en-US" sz="2800" b="1" i="1" dirty="0">
                <a:solidFill>
                  <a:srgbClr val="FF0000"/>
                </a:solidFill>
              </a:rPr>
              <a:t>imaging</a:t>
            </a:r>
            <a:r>
              <a:rPr lang="en-US" sz="2800" b="1" i="1" dirty="0"/>
              <a:t> characteristics are </a:t>
            </a:r>
            <a:r>
              <a:rPr lang="en-US" sz="2800" b="1" i="1" dirty="0">
                <a:solidFill>
                  <a:srgbClr val="FF0000"/>
                </a:solidFill>
              </a:rPr>
              <a:t>not suggestive </a:t>
            </a:r>
            <a:r>
              <a:rPr lang="en-US" sz="2800" b="1" i="1" dirty="0"/>
              <a:t>of </a:t>
            </a:r>
            <a:r>
              <a:rPr lang="en-US" sz="2800" b="1" i="1" dirty="0" err="1">
                <a:solidFill>
                  <a:srgbClr val="FF0000"/>
                </a:solidFill>
              </a:rPr>
              <a:t>pheochromocytoma</a:t>
            </a:r>
            <a:r>
              <a:rPr lang="en-US" sz="2800" b="1" i="1" dirty="0"/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9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00332"/>
            <a:ext cx="8596668" cy="1092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8" y="1017917"/>
            <a:ext cx="10006641" cy="584008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Even</a:t>
            </a:r>
            <a:r>
              <a:rPr lang="en-US" sz="2400" b="1" dirty="0"/>
              <a:t> when </a:t>
            </a:r>
            <a:r>
              <a:rPr lang="en-US" sz="2400" b="1" dirty="0">
                <a:solidFill>
                  <a:srgbClr val="FF0000"/>
                </a:solidFill>
              </a:rPr>
              <a:t>radiographic </a:t>
            </a:r>
            <a:r>
              <a:rPr lang="en-US" sz="2400" b="1" dirty="0"/>
              <a:t>characteristics support an adrenal mass as </a:t>
            </a:r>
            <a:r>
              <a:rPr lang="en-US" sz="2400" b="1" dirty="0">
                <a:solidFill>
                  <a:schemeClr val="tx1"/>
                </a:solidFill>
              </a:rPr>
              <a:t>being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benign</a:t>
            </a:r>
            <a:r>
              <a:rPr lang="en-US" sz="2400" b="1" dirty="0"/>
              <a:t>, a </a:t>
            </a:r>
            <a:r>
              <a:rPr lang="en-US" sz="2400" b="1" dirty="0">
                <a:solidFill>
                  <a:srgbClr val="FF0000"/>
                </a:solidFill>
              </a:rPr>
              <a:t>biochemical evaluation </a:t>
            </a:r>
            <a:r>
              <a:rPr lang="en-US" sz="2400" b="1" dirty="0"/>
              <a:t>for adrenal hormone excess should be considered.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Since </a:t>
            </a:r>
            <a:r>
              <a:rPr lang="en-US" sz="2400" b="1" dirty="0"/>
              <a:t>most adrenal masses are detected </a:t>
            </a:r>
            <a:r>
              <a:rPr lang="en-US" sz="2400" b="1" dirty="0">
                <a:solidFill>
                  <a:srgbClr val="FF0000"/>
                </a:solidFill>
              </a:rPr>
              <a:t>incidentally</a:t>
            </a:r>
            <a:r>
              <a:rPr lang="en-US" sz="2400" b="1" dirty="0"/>
              <a:t>, these patients usually do </a:t>
            </a:r>
            <a:r>
              <a:rPr lang="en-US" sz="2400" b="1" dirty="0">
                <a:solidFill>
                  <a:srgbClr val="FF0000"/>
                </a:solidFill>
              </a:rPr>
              <a:t>not exhibit symptoms </a:t>
            </a:r>
            <a:r>
              <a:rPr lang="en-US" sz="2400" b="1" dirty="0"/>
              <a:t>or signs of an overt syndrome of adrenal hormone excess such as CS, primary </a:t>
            </a:r>
            <a:r>
              <a:rPr lang="en-US" sz="2400" b="1" dirty="0" err="1"/>
              <a:t>aldosteronism</a:t>
            </a:r>
            <a:r>
              <a:rPr lang="en-US" sz="2400" b="1" dirty="0"/>
              <a:t>, or </a:t>
            </a:r>
            <a:r>
              <a:rPr lang="en-US" sz="2400" b="1" dirty="0" err="1"/>
              <a:t>pheochromocytoma</a:t>
            </a:r>
            <a:r>
              <a:rPr lang="en-US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48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06083"/>
            <a:ext cx="8596668" cy="805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643"/>
            <a:ext cx="9816860" cy="581420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/>
              <a:t>However, even </a:t>
            </a:r>
            <a:r>
              <a:rPr lang="en-US" sz="3200" b="1" dirty="0" smtClean="0">
                <a:solidFill>
                  <a:srgbClr val="FF0000"/>
                </a:solidFill>
              </a:rPr>
              <a:t>mild </a:t>
            </a:r>
            <a:r>
              <a:rPr lang="en-US" sz="3200" b="1" dirty="0" smtClean="0"/>
              <a:t>or autonomous </a:t>
            </a:r>
            <a:r>
              <a:rPr lang="en-US" sz="3200" b="1" dirty="0" err="1" smtClean="0">
                <a:solidFill>
                  <a:srgbClr val="FF0000"/>
                </a:solidFill>
              </a:rPr>
              <a:t>hypercortisolism</a:t>
            </a:r>
            <a:r>
              <a:rPr lang="en-US" sz="3200" b="1" dirty="0" smtClean="0"/>
              <a:t> (discussed in more detail in Case 3) can increase the risk for future </a:t>
            </a:r>
            <a:r>
              <a:rPr lang="en-US" sz="3200" b="1" dirty="0" err="1" smtClean="0">
                <a:solidFill>
                  <a:srgbClr val="FF0000"/>
                </a:solidFill>
              </a:rPr>
              <a:t>cardiometabolic</a:t>
            </a:r>
            <a:r>
              <a:rPr lang="en-US" sz="3200" b="1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skeletal risk </a:t>
            </a:r>
            <a:r>
              <a:rPr lang="en-US" sz="3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9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14817"/>
            <a:ext cx="8779817" cy="556155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/>
              <a:t>Accordingly, it is </a:t>
            </a:r>
            <a:r>
              <a:rPr lang="en-US" sz="2000" b="1" dirty="0">
                <a:solidFill>
                  <a:srgbClr val="00B0F0"/>
                </a:solidFill>
              </a:rPr>
              <a:t>generally recommended </a:t>
            </a:r>
            <a:r>
              <a:rPr lang="en-US" sz="2000" b="1" dirty="0"/>
              <a:t>that</a:t>
            </a:r>
            <a:r>
              <a:rPr lang="en-US" sz="2000" b="1" dirty="0">
                <a:solidFill>
                  <a:srgbClr val="FF0000"/>
                </a:solidFill>
              </a:rPr>
              <a:t> all patients</a:t>
            </a:r>
            <a:r>
              <a:rPr lang="en-US" sz="2000" b="1" dirty="0"/>
              <a:t> with an adrenal mass be evaluated with an </a:t>
            </a:r>
            <a:r>
              <a:rPr lang="en-US" sz="2000" b="1" dirty="0">
                <a:solidFill>
                  <a:srgbClr val="FF0000"/>
                </a:solidFill>
              </a:rPr>
              <a:t>overnight 1-mg dexamethasone </a:t>
            </a:r>
            <a:r>
              <a:rPr lang="en-US" sz="2000" b="1" dirty="0"/>
              <a:t>suppression test, where </a:t>
            </a:r>
            <a:r>
              <a:rPr lang="en-US" sz="2000" b="1" dirty="0" err="1"/>
              <a:t>postdexamethasone</a:t>
            </a:r>
            <a:r>
              <a:rPr lang="en-US" sz="2000" b="1" dirty="0"/>
              <a:t> morning cortisol values </a:t>
            </a:r>
            <a:r>
              <a:rPr lang="en-US" sz="2000" b="1" dirty="0">
                <a:solidFill>
                  <a:srgbClr val="FF0000"/>
                </a:solidFill>
              </a:rPr>
              <a:t>≤1.8 </a:t>
            </a:r>
            <a:r>
              <a:rPr lang="en-US" sz="2000" b="1" dirty="0" err="1">
                <a:solidFill>
                  <a:srgbClr val="FF0000"/>
                </a:solidFill>
              </a:rPr>
              <a:t>μg</a:t>
            </a:r>
            <a:r>
              <a:rPr lang="en-US" sz="2000" b="1" dirty="0">
                <a:solidFill>
                  <a:srgbClr val="FF0000"/>
                </a:solidFill>
              </a:rPr>
              <a:t>/</a:t>
            </a:r>
            <a:r>
              <a:rPr lang="en-US" sz="2000" b="1" dirty="0" err="1">
                <a:solidFill>
                  <a:srgbClr val="FF0000"/>
                </a:solidFill>
              </a:rPr>
              <a:t>dL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are considered to be “</a:t>
            </a:r>
            <a:r>
              <a:rPr lang="en-US" sz="2000" b="1" dirty="0">
                <a:solidFill>
                  <a:srgbClr val="FF0000"/>
                </a:solidFill>
              </a:rPr>
              <a:t>normal</a:t>
            </a:r>
            <a:r>
              <a:rPr lang="en-US" sz="2000" b="1" dirty="0"/>
              <a:t>” or indicative of “nonfunctional” status 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Patients </a:t>
            </a:r>
            <a:r>
              <a:rPr lang="en-US" sz="2000" b="1" dirty="0"/>
              <a:t>with </a:t>
            </a:r>
            <a:r>
              <a:rPr lang="en-US" sz="2000" b="1" dirty="0">
                <a:solidFill>
                  <a:srgbClr val="FF0000"/>
                </a:solidFill>
              </a:rPr>
              <a:t>hypertension</a:t>
            </a:r>
            <a:r>
              <a:rPr lang="en-US" sz="2000" b="1" dirty="0"/>
              <a:t> and/or </a:t>
            </a:r>
            <a:r>
              <a:rPr lang="en-US" sz="2000" b="1" dirty="0">
                <a:solidFill>
                  <a:srgbClr val="FF0000"/>
                </a:solidFill>
              </a:rPr>
              <a:t>hypokalemia</a:t>
            </a:r>
            <a:r>
              <a:rPr lang="en-US" sz="2000" b="1" dirty="0"/>
              <a:t> should be screened for </a:t>
            </a:r>
            <a:r>
              <a:rPr lang="en-US" sz="2000" b="1" dirty="0">
                <a:solidFill>
                  <a:srgbClr val="FF0000"/>
                </a:solidFill>
              </a:rPr>
              <a:t>primary </a:t>
            </a:r>
            <a:r>
              <a:rPr lang="en-US" sz="2000" b="1" dirty="0" err="1">
                <a:solidFill>
                  <a:srgbClr val="FF0000"/>
                </a:solidFill>
              </a:rPr>
              <a:t>aldosteronism</a:t>
            </a:r>
            <a:r>
              <a:rPr lang="en-US" sz="20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69233"/>
            <a:ext cx="9186194" cy="5688767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prevalence</a:t>
            </a:r>
            <a:r>
              <a:rPr lang="en-US" sz="2400" b="1" dirty="0"/>
              <a:t> of incidentally discovered adrenal masses (also referred to as adrenal </a:t>
            </a:r>
            <a:r>
              <a:rPr lang="en-US" sz="2400" b="1" dirty="0" err="1">
                <a:solidFill>
                  <a:srgbClr val="FF0000"/>
                </a:solidFill>
              </a:rPr>
              <a:t>incidentalomas</a:t>
            </a:r>
            <a:r>
              <a:rPr lang="en-US" sz="2400" b="1" dirty="0"/>
              <a:t> or adrenal nodules) </a:t>
            </a:r>
            <a:r>
              <a:rPr lang="en-US" sz="2400" b="1" dirty="0">
                <a:solidFill>
                  <a:srgbClr val="FF0000"/>
                </a:solidFill>
              </a:rPr>
              <a:t>has grown </a:t>
            </a:r>
            <a:r>
              <a:rPr lang="en-US" sz="2400" b="1" dirty="0"/>
              <a:t>substantially with the </a:t>
            </a:r>
            <a:r>
              <a:rPr lang="en-US" sz="2400" b="1" dirty="0">
                <a:solidFill>
                  <a:srgbClr val="FF0000"/>
                </a:solidFill>
              </a:rPr>
              <a:t>increased use </a:t>
            </a:r>
            <a:r>
              <a:rPr lang="en-US" sz="2400" b="1" dirty="0"/>
              <a:t>of cross-sectional imaging such as computed tomography (CT) and magnetic resonance imaging (MRI). </a:t>
            </a:r>
          </a:p>
        </p:txBody>
      </p:sp>
    </p:spTree>
    <p:extLst>
      <p:ext uri="{BB962C8B-B14F-4D97-AF65-F5344CB8AC3E}">
        <p14:creationId xmlns:p14="http://schemas.microsoft.com/office/powerpoint/2010/main" val="21170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00665"/>
            <a:ext cx="9208539" cy="57106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and screening for </a:t>
            </a:r>
            <a:r>
              <a:rPr lang="en-US" sz="2400" b="1" dirty="0" err="1">
                <a:solidFill>
                  <a:srgbClr val="FF0000"/>
                </a:solidFill>
              </a:rPr>
              <a:t>pheochromocytoma</a:t>
            </a:r>
            <a:r>
              <a:rPr lang="en-US" sz="2400" b="1" dirty="0"/>
              <a:t> should be considered in </a:t>
            </a:r>
            <a:r>
              <a:rPr lang="en-US" sz="2400" b="1" dirty="0">
                <a:solidFill>
                  <a:srgbClr val="FF0000"/>
                </a:solidFill>
              </a:rPr>
              <a:t>all patients </a:t>
            </a:r>
            <a:r>
              <a:rPr lang="en-US" sz="2400" b="1" dirty="0"/>
              <a:t>with a </a:t>
            </a:r>
            <a:r>
              <a:rPr lang="en-US" sz="2400" b="1" dirty="0">
                <a:solidFill>
                  <a:srgbClr val="FF0000"/>
                </a:solidFill>
              </a:rPr>
              <a:t>lipid-poor </a:t>
            </a:r>
            <a:r>
              <a:rPr lang="en-US" sz="2400" b="1" dirty="0"/>
              <a:t>adrenal mass, since it is important to detect </a:t>
            </a:r>
            <a:r>
              <a:rPr lang="en-US" sz="2400" b="1" dirty="0" err="1"/>
              <a:t>pheochromocytoma</a:t>
            </a:r>
            <a:r>
              <a:rPr lang="en-US" sz="2400" b="1" dirty="0"/>
              <a:t> prior to the development of overt adrenergic symptoms (Table 3). 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Patients </a:t>
            </a:r>
            <a:r>
              <a:rPr lang="en-US" sz="2400" b="1" dirty="0"/>
              <a:t>with a </a:t>
            </a:r>
            <a:r>
              <a:rPr lang="en-US" sz="2400" b="1" dirty="0">
                <a:solidFill>
                  <a:srgbClr val="FF0000"/>
                </a:solidFill>
              </a:rPr>
              <a:t>homogenous</a:t>
            </a:r>
            <a:r>
              <a:rPr lang="en-US" sz="2400" b="1" dirty="0"/>
              <a:t>, non– contrast avid, and lipid-rich adrenal mass </a:t>
            </a:r>
            <a:r>
              <a:rPr lang="en-US" sz="2400" b="1" dirty="0">
                <a:solidFill>
                  <a:srgbClr val="FF0000"/>
                </a:solidFill>
              </a:rPr>
              <a:t>(&lt;10 HU</a:t>
            </a:r>
            <a:r>
              <a:rPr lang="en-US" sz="2400" b="1" dirty="0"/>
              <a:t>) do </a:t>
            </a:r>
            <a:r>
              <a:rPr lang="en-US" sz="2400" b="1" dirty="0">
                <a:solidFill>
                  <a:srgbClr val="00B0F0"/>
                </a:solidFill>
              </a:rPr>
              <a:t>not require </a:t>
            </a:r>
            <a:r>
              <a:rPr lang="en-US" sz="2400" b="1" dirty="0"/>
              <a:t>biochemical evaluation for </a:t>
            </a:r>
            <a:r>
              <a:rPr lang="en-US" sz="2400" b="1" dirty="0" err="1">
                <a:solidFill>
                  <a:srgbClr val="FF0000"/>
                </a:solidFill>
              </a:rPr>
              <a:t>pheochromocytoma</a:t>
            </a:r>
            <a:r>
              <a:rPr lang="en-US" sz="2400" b="1" dirty="0"/>
              <a:t> because the case detection in such scenarios is </a:t>
            </a:r>
            <a:r>
              <a:rPr lang="en-US" sz="2400" b="1" dirty="0">
                <a:solidFill>
                  <a:srgbClr val="00B0F0"/>
                </a:solidFill>
              </a:rPr>
              <a:t>close to zero </a:t>
            </a:r>
            <a:r>
              <a:rPr lang="en-US" sz="2400" b="1" dirty="0"/>
              <a:t>and complicated by a </a:t>
            </a:r>
            <a:r>
              <a:rPr lang="en-US" sz="2400" b="1" dirty="0">
                <a:solidFill>
                  <a:srgbClr val="00B0F0"/>
                </a:solidFill>
              </a:rPr>
              <a:t>relatively high rate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00B0F0"/>
                </a:solidFill>
              </a:rPr>
              <a:t>false-positive</a:t>
            </a:r>
            <a:r>
              <a:rPr lang="en-US" sz="2400" b="1" dirty="0"/>
              <a:t> biochemical </a:t>
            </a:r>
            <a:r>
              <a:rPr lang="en-US" sz="2400" b="1" dirty="0" smtClean="0"/>
              <a:t>testing.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73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86928"/>
            <a:ext cx="9450077" cy="56071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3. Would a </a:t>
            </a:r>
            <a:r>
              <a:rPr lang="en-US" sz="4000" b="1" dirty="0">
                <a:solidFill>
                  <a:srgbClr val="FF0000"/>
                </a:solidFill>
              </a:rPr>
              <a:t>biopsy </a:t>
            </a:r>
            <a:r>
              <a:rPr lang="en-US" sz="4000" b="1" dirty="0"/>
              <a:t>of the adrenal mass help with </a:t>
            </a:r>
            <a:r>
              <a:rPr lang="en-US" sz="4000" b="1" dirty="0">
                <a:solidFill>
                  <a:srgbClr val="FF0000"/>
                </a:solidFill>
              </a:rPr>
              <a:t>diagnosis </a:t>
            </a:r>
            <a:r>
              <a:rPr lang="en-US" sz="4000" b="1" dirty="0"/>
              <a:t>or </a:t>
            </a:r>
            <a:r>
              <a:rPr lang="en-US" sz="4000" b="1" dirty="0">
                <a:solidFill>
                  <a:srgbClr val="FF0000"/>
                </a:solidFill>
              </a:rPr>
              <a:t>management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5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24951"/>
            <a:ext cx="9243043" cy="550365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3600" i="1" dirty="0"/>
              <a:t>There is </a:t>
            </a:r>
            <a:r>
              <a:rPr lang="en-US" sz="3600" i="1" dirty="0">
                <a:solidFill>
                  <a:srgbClr val="FF0000"/>
                </a:solidFill>
              </a:rPr>
              <a:t>no </a:t>
            </a:r>
            <a:r>
              <a:rPr lang="en-US" sz="3600" i="1" dirty="0"/>
              <a:t>role for an adrenal biopsy in this case.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43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120770"/>
            <a:ext cx="8596668" cy="920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75" y="586596"/>
            <a:ext cx="10092906" cy="61075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The </a:t>
            </a:r>
            <a:r>
              <a:rPr lang="en-US" sz="3600" b="1" dirty="0">
                <a:solidFill>
                  <a:srgbClr val="FF0000"/>
                </a:solidFill>
              </a:rPr>
              <a:t>role</a:t>
            </a:r>
            <a:r>
              <a:rPr lang="en-US" sz="3600" b="1" dirty="0"/>
              <a:t> of adrenal mass </a:t>
            </a:r>
            <a:r>
              <a:rPr lang="en-US" sz="3600" b="1" dirty="0">
                <a:solidFill>
                  <a:srgbClr val="FF0000"/>
                </a:solidFill>
              </a:rPr>
              <a:t>biopsy </a:t>
            </a:r>
            <a:r>
              <a:rPr lang="en-US" sz="3600" b="1" dirty="0"/>
              <a:t>is </a:t>
            </a:r>
            <a:r>
              <a:rPr lang="en-US" sz="3600" b="1" dirty="0">
                <a:solidFill>
                  <a:srgbClr val="FF0000"/>
                </a:solidFill>
              </a:rPr>
              <a:t>limited</a:t>
            </a:r>
            <a:r>
              <a:rPr lang="en-US" sz="36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 </a:t>
            </a:r>
            <a:r>
              <a:rPr lang="en-US" sz="3600" b="1" dirty="0"/>
              <a:t>A biopsy should be considered when an </a:t>
            </a:r>
            <a:r>
              <a:rPr lang="en-US" sz="3600" b="1" dirty="0">
                <a:solidFill>
                  <a:srgbClr val="FF0000"/>
                </a:solidFill>
              </a:rPr>
              <a:t>extra-adrenal </a:t>
            </a:r>
            <a:r>
              <a:rPr lang="en-US" sz="3600" b="1" dirty="0" smtClean="0">
                <a:solidFill>
                  <a:srgbClr val="FF0000"/>
                </a:solidFill>
              </a:rPr>
              <a:t>metastasis </a:t>
            </a:r>
            <a:r>
              <a:rPr lang="en-US" sz="3600" b="1" dirty="0" smtClean="0"/>
              <a:t>or </a:t>
            </a:r>
            <a:r>
              <a:rPr lang="en-US" sz="3600" b="1" dirty="0"/>
              <a:t>an </a:t>
            </a:r>
            <a:r>
              <a:rPr lang="en-US" sz="3600" b="1" dirty="0">
                <a:solidFill>
                  <a:srgbClr val="FF0000"/>
                </a:solidFill>
              </a:rPr>
              <a:t>infection</a:t>
            </a:r>
            <a:r>
              <a:rPr lang="en-US" sz="3600" b="1" dirty="0"/>
              <a:t> are the suspected etiology of the adrenal mass(</a:t>
            </a:r>
            <a:r>
              <a:rPr lang="en-US" sz="3600" b="1" dirty="0" err="1"/>
              <a:t>es</a:t>
            </a:r>
            <a:r>
              <a:rPr lang="en-US" sz="3600" b="1" dirty="0"/>
              <a:t>) </a:t>
            </a:r>
            <a:endParaRPr lang="en-US" sz="3600" b="1" dirty="0" smtClean="0"/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and</a:t>
            </a:r>
            <a:r>
              <a:rPr lang="en-US" sz="3600" b="1" dirty="0" smtClean="0"/>
              <a:t> </a:t>
            </a:r>
            <a:r>
              <a:rPr lang="en-US" sz="3600" b="1" dirty="0"/>
              <a:t>when the </a:t>
            </a:r>
            <a:r>
              <a:rPr lang="en-US" sz="3600" b="1" dirty="0">
                <a:solidFill>
                  <a:srgbClr val="FF0000"/>
                </a:solidFill>
              </a:rPr>
              <a:t>information</a:t>
            </a:r>
            <a:r>
              <a:rPr lang="en-US" sz="3600" b="1" dirty="0"/>
              <a:t> from </a:t>
            </a:r>
            <a:r>
              <a:rPr lang="en-US" sz="3600" b="1" dirty="0">
                <a:solidFill>
                  <a:srgbClr val="FF0000"/>
                </a:solidFill>
              </a:rPr>
              <a:t>cytology</a:t>
            </a:r>
            <a:r>
              <a:rPr lang="en-US" sz="3600" b="1" dirty="0"/>
              <a:t> is likely to </a:t>
            </a:r>
            <a:r>
              <a:rPr lang="en-US" sz="3600" b="1" dirty="0">
                <a:solidFill>
                  <a:srgbClr val="FF0000"/>
                </a:solidFill>
              </a:rPr>
              <a:t>influence</a:t>
            </a:r>
            <a:r>
              <a:rPr lang="en-US" sz="3600" b="1" dirty="0"/>
              <a:t> management</a:t>
            </a:r>
            <a:r>
              <a:rPr lang="en-US" sz="3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5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9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2707"/>
            <a:ext cx="9318436" cy="537366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 </a:t>
            </a:r>
            <a:r>
              <a:rPr lang="en-US" sz="2800" b="1" dirty="0"/>
              <a:t>Extra-adrenal </a:t>
            </a:r>
            <a:r>
              <a:rPr lang="en-US" sz="2800" b="1" dirty="0">
                <a:solidFill>
                  <a:srgbClr val="FF0000"/>
                </a:solidFill>
              </a:rPr>
              <a:t>metastases</a:t>
            </a:r>
            <a:r>
              <a:rPr lang="en-US" sz="2800" b="1" dirty="0"/>
              <a:t> should be suspected when a patient has a history of </a:t>
            </a:r>
            <a:r>
              <a:rPr lang="en-US" sz="2800" b="1" dirty="0" err="1">
                <a:solidFill>
                  <a:srgbClr val="FF0000"/>
                </a:solidFill>
              </a:rPr>
              <a:t>nonadrenal</a:t>
            </a:r>
            <a:r>
              <a:rPr lang="en-US" sz="2800" b="1" dirty="0">
                <a:solidFill>
                  <a:srgbClr val="FF0000"/>
                </a:solidFill>
              </a:rPr>
              <a:t> cancer</a:t>
            </a:r>
            <a:r>
              <a:rPr lang="en-US" sz="2800" b="1" dirty="0"/>
              <a:t>, when there are </a:t>
            </a:r>
            <a:r>
              <a:rPr lang="en-US" sz="2800" b="1" dirty="0">
                <a:solidFill>
                  <a:srgbClr val="FF0000"/>
                </a:solidFill>
              </a:rPr>
              <a:t>bilateral adrenal </a:t>
            </a:r>
            <a:r>
              <a:rPr lang="en-US" sz="2800" b="1" dirty="0"/>
              <a:t>masses, and the radiographic appearance of the masses is </a:t>
            </a:r>
            <a:r>
              <a:rPr lang="en-US" sz="2800" b="1" dirty="0">
                <a:solidFill>
                  <a:srgbClr val="FF0000"/>
                </a:solidFill>
              </a:rPr>
              <a:t>dense and vascular </a:t>
            </a:r>
            <a:r>
              <a:rPr lang="en-US" sz="2800" b="1" dirty="0"/>
              <a:t>and/or with an </a:t>
            </a:r>
            <a:r>
              <a:rPr lang="en-US" sz="2800" b="1" dirty="0">
                <a:solidFill>
                  <a:srgbClr val="FF0000"/>
                </a:solidFill>
              </a:rPr>
              <a:t>irregular shape </a:t>
            </a:r>
            <a:r>
              <a:rPr lang="en-US" sz="2800" b="1" dirty="0"/>
              <a:t>(classically, neither round nor with smooth contour).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5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28936"/>
            <a:ext cx="9363813" cy="5430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In these situations, a </a:t>
            </a:r>
            <a:r>
              <a:rPr lang="en-US" sz="2800" b="1" dirty="0">
                <a:solidFill>
                  <a:srgbClr val="FF0000"/>
                </a:solidFill>
              </a:rPr>
              <a:t>biopsy</a:t>
            </a:r>
            <a:r>
              <a:rPr lang="en-US" sz="2800" b="1" dirty="0"/>
              <a:t> can determine the </a:t>
            </a:r>
            <a:r>
              <a:rPr lang="en-US" sz="2800" b="1" dirty="0">
                <a:solidFill>
                  <a:srgbClr val="FF0000"/>
                </a:solidFill>
              </a:rPr>
              <a:t>type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stage</a:t>
            </a:r>
            <a:r>
              <a:rPr lang="en-US" sz="2800" b="1" dirty="0"/>
              <a:t> of the </a:t>
            </a:r>
            <a:r>
              <a:rPr lang="en-US" sz="2800" b="1" dirty="0">
                <a:solidFill>
                  <a:srgbClr val="FF0000"/>
                </a:solidFill>
              </a:rPr>
              <a:t>primary cancer</a:t>
            </a:r>
            <a:r>
              <a:rPr lang="en-US" sz="2800" b="1" dirty="0"/>
              <a:t>, which may </a:t>
            </a:r>
            <a:r>
              <a:rPr lang="en-US" sz="2800" b="1" dirty="0">
                <a:solidFill>
                  <a:srgbClr val="FF0000"/>
                </a:solidFill>
              </a:rPr>
              <a:t>influence</a:t>
            </a:r>
            <a:r>
              <a:rPr lang="en-US" sz="2800" b="1" dirty="0"/>
              <a:t> subsequent </a:t>
            </a:r>
            <a:r>
              <a:rPr lang="en-US" sz="2800" b="1" dirty="0">
                <a:solidFill>
                  <a:srgbClr val="FF0000"/>
                </a:solidFill>
              </a:rPr>
              <a:t>management</a:t>
            </a:r>
            <a:r>
              <a:rPr lang="en-US" sz="28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A biopsy may also be considered when an </a:t>
            </a:r>
            <a:r>
              <a:rPr lang="en-US" sz="2800" b="1" dirty="0">
                <a:solidFill>
                  <a:srgbClr val="FF0000"/>
                </a:solidFill>
              </a:rPr>
              <a:t>infiltrative infection </a:t>
            </a:r>
            <a:r>
              <a:rPr lang="en-US" sz="2800" b="1" dirty="0"/>
              <a:t>to the adrenal glands is suspected, such as by </a:t>
            </a:r>
            <a:r>
              <a:rPr lang="en-US" sz="2800" b="1" i="1" dirty="0">
                <a:solidFill>
                  <a:srgbClr val="FF0000"/>
                </a:solidFill>
              </a:rPr>
              <a:t>Mycobacterium </a:t>
            </a:r>
            <a:r>
              <a:rPr lang="en-US" sz="2800" b="1" dirty="0"/>
              <a:t>or </a:t>
            </a:r>
            <a:r>
              <a:rPr lang="en-US" sz="2800" b="1" dirty="0">
                <a:solidFill>
                  <a:srgbClr val="FF0000"/>
                </a:solidFill>
              </a:rPr>
              <a:t>fungal</a:t>
            </a:r>
            <a:r>
              <a:rPr lang="en-US" sz="2800" b="1" dirty="0"/>
              <a:t> organisms, and there are </a:t>
            </a:r>
            <a:r>
              <a:rPr lang="en-US" sz="2800" b="1" dirty="0">
                <a:solidFill>
                  <a:srgbClr val="FF0000"/>
                </a:solidFill>
              </a:rPr>
              <a:t>no other </a:t>
            </a:r>
            <a:r>
              <a:rPr lang="en-US" sz="2800" b="1" dirty="0"/>
              <a:t>means </a:t>
            </a:r>
            <a:r>
              <a:rPr lang="en-US" sz="2800" b="1" dirty="0">
                <a:solidFill>
                  <a:srgbClr val="FF0000"/>
                </a:solidFill>
              </a:rPr>
              <a:t>to confirm </a:t>
            </a:r>
            <a:r>
              <a:rPr lang="en-US" sz="2800" b="1" dirty="0"/>
              <a:t>the diagnosis. </a:t>
            </a:r>
          </a:p>
        </p:txBody>
      </p:sp>
    </p:spTree>
    <p:extLst>
      <p:ext uri="{BB962C8B-B14F-4D97-AF65-F5344CB8AC3E}">
        <p14:creationId xmlns:p14="http://schemas.microsoft.com/office/powerpoint/2010/main" val="10254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67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1435"/>
            <a:ext cx="9087768" cy="55899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Patients with </a:t>
            </a:r>
            <a:r>
              <a:rPr lang="en-US" sz="2800" b="1" dirty="0">
                <a:solidFill>
                  <a:srgbClr val="FF0000"/>
                </a:solidFill>
              </a:rPr>
              <a:t>infectious</a:t>
            </a:r>
            <a:r>
              <a:rPr lang="en-US" sz="2800" b="1" dirty="0"/>
              <a:t> adrenal infiltrations are often partially </a:t>
            </a:r>
            <a:r>
              <a:rPr lang="en-US" sz="2800" b="1" dirty="0" err="1">
                <a:solidFill>
                  <a:srgbClr val="FF0000"/>
                </a:solidFill>
              </a:rPr>
              <a:t>immunocompromised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or had lived or traveled in potentially </a:t>
            </a:r>
            <a:r>
              <a:rPr lang="en-US" sz="2800" b="1" dirty="0">
                <a:solidFill>
                  <a:srgbClr val="FF0000"/>
                </a:solidFill>
              </a:rPr>
              <a:t>endemic regions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A biopsy in this situation </a:t>
            </a:r>
            <a:r>
              <a:rPr lang="en-US" sz="2800" b="1" dirty="0">
                <a:solidFill>
                  <a:srgbClr val="FF0000"/>
                </a:solidFill>
              </a:rPr>
              <a:t>may inform </a:t>
            </a:r>
            <a:r>
              <a:rPr lang="en-US" sz="2800" b="1" dirty="0"/>
              <a:t>therapy towards </a:t>
            </a:r>
            <a:r>
              <a:rPr lang="en-US" sz="2800" b="1" dirty="0">
                <a:solidFill>
                  <a:srgbClr val="FF0000"/>
                </a:solidFill>
              </a:rPr>
              <a:t>specific antimicrobials </a:t>
            </a:r>
            <a:r>
              <a:rPr lang="en-US" sz="2800" b="1" dirty="0"/>
              <a:t>rather than </a:t>
            </a:r>
            <a:r>
              <a:rPr lang="en-US" sz="2800" b="1" dirty="0">
                <a:solidFill>
                  <a:srgbClr val="FF0000"/>
                </a:solidFill>
              </a:rPr>
              <a:t>surgical </a:t>
            </a:r>
            <a:r>
              <a:rPr lang="en-US" sz="2800" b="1" dirty="0"/>
              <a:t>procedures. </a:t>
            </a:r>
          </a:p>
        </p:txBody>
      </p:sp>
    </p:spTree>
    <p:extLst>
      <p:ext uri="{BB962C8B-B14F-4D97-AF65-F5344CB8AC3E}">
        <p14:creationId xmlns:p14="http://schemas.microsoft.com/office/powerpoint/2010/main" val="30440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530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423"/>
            <a:ext cx="10144664" cy="58055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 biopsy is </a:t>
            </a:r>
            <a:r>
              <a:rPr lang="en-US" sz="3200" dirty="0">
                <a:solidFill>
                  <a:srgbClr val="FF0000"/>
                </a:solidFill>
              </a:rPr>
              <a:t>not recommended </a:t>
            </a:r>
            <a:r>
              <a:rPr lang="en-US" sz="3200" dirty="0"/>
              <a:t>to distinguish a primary adrenocortical </a:t>
            </a:r>
            <a:r>
              <a:rPr lang="en-US" sz="3200" dirty="0">
                <a:solidFill>
                  <a:srgbClr val="FF0000"/>
                </a:solidFill>
              </a:rPr>
              <a:t>adenoma</a:t>
            </a:r>
            <a:r>
              <a:rPr lang="en-US" sz="3200" dirty="0"/>
              <a:t> from a </a:t>
            </a:r>
            <a:r>
              <a:rPr lang="en-US" sz="3200" dirty="0" smtClean="0">
                <a:solidFill>
                  <a:srgbClr val="FF0000"/>
                </a:solidFill>
              </a:rPr>
              <a:t>carcinoma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dirty="0"/>
              <a:t>biopsy in these situations may be </a:t>
            </a:r>
            <a:r>
              <a:rPr lang="en-US" sz="3200" dirty="0">
                <a:solidFill>
                  <a:srgbClr val="FF0000"/>
                </a:solidFill>
              </a:rPr>
              <a:t>inaccurate </a:t>
            </a:r>
            <a:r>
              <a:rPr lang="en-US" sz="3200" dirty="0"/>
              <a:t>and/or </a:t>
            </a:r>
            <a:r>
              <a:rPr lang="en-US" sz="3200" dirty="0">
                <a:solidFill>
                  <a:srgbClr val="FF0000"/>
                </a:solidFill>
              </a:rPr>
              <a:t>falsely reassuring </a:t>
            </a:r>
            <a:r>
              <a:rPr lang="en-US" sz="3200" dirty="0"/>
              <a:t>due to </a:t>
            </a:r>
            <a:r>
              <a:rPr lang="en-US" sz="3200" dirty="0">
                <a:solidFill>
                  <a:srgbClr val="FF0000"/>
                </a:solidFill>
              </a:rPr>
              <a:t>sampling </a:t>
            </a:r>
            <a:r>
              <a:rPr lang="en-US" sz="3200" dirty="0" smtClean="0">
                <a:solidFill>
                  <a:srgbClr val="FF0000"/>
                </a:solidFill>
              </a:rPr>
              <a:t>bias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dirty="0"/>
              <a:t>and there is a </a:t>
            </a:r>
            <a:r>
              <a:rPr lang="en-US" sz="3200" dirty="0">
                <a:solidFill>
                  <a:srgbClr val="FF0000"/>
                </a:solidFill>
              </a:rPr>
              <a:t>theoretical</a:t>
            </a:r>
            <a:r>
              <a:rPr lang="en-US" sz="3200" dirty="0"/>
              <a:t> risk of tumor </a:t>
            </a:r>
            <a:r>
              <a:rPr lang="en-US" sz="3200" dirty="0">
                <a:solidFill>
                  <a:srgbClr val="FF0000"/>
                </a:solidFill>
              </a:rPr>
              <a:t>seeding</a:t>
            </a:r>
            <a:r>
              <a:rPr lang="en-US" sz="3200" dirty="0"/>
              <a:t> the needle </a:t>
            </a:r>
            <a:r>
              <a:rPr lang="en-US" sz="3200" dirty="0" smtClean="0"/>
              <a:t>track.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96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448574"/>
            <a:ext cx="8596668" cy="161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970144"/>
            <a:ext cx="9984916" cy="57584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When </a:t>
            </a:r>
            <a:r>
              <a:rPr lang="en-US" sz="2800" dirty="0"/>
              <a:t>concern for a </a:t>
            </a:r>
            <a:r>
              <a:rPr lang="en-US" sz="2800" dirty="0">
                <a:solidFill>
                  <a:srgbClr val="FF0000"/>
                </a:solidFill>
              </a:rPr>
              <a:t>primary adrenal malignancy </a:t>
            </a:r>
            <a:r>
              <a:rPr lang="en-US" sz="2800" dirty="0"/>
              <a:t>is raised based on radiographic imaging characteristics, a cancer-focused </a:t>
            </a:r>
            <a:r>
              <a:rPr lang="en-US" sz="2800" dirty="0">
                <a:solidFill>
                  <a:srgbClr val="FF0000"/>
                </a:solidFill>
              </a:rPr>
              <a:t>surgery</a:t>
            </a:r>
            <a:r>
              <a:rPr lang="en-US" sz="2800" dirty="0"/>
              <a:t> should be </a:t>
            </a:r>
            <a:r>
              <a:rPr lang="en-US" sz="2800" dirty="0">
                <a:solidFill>
                  <a:srgbClr val="FF0000"/>
                </a:solidFill>
              </a:rPr>
              <a:t>strongly considered </a:t>
            </a:r>
            <a:r>
              <a:rPr lang="en-US" sz="2800" dirty="0"/>
              <a:t>for diagnosis, prognosis/ staging, and treatment </a:t>
            </a:r>
          </a:p>
        </p:txBody>
      </p:sp>
    </p:spTree>
    <p:extLst>
      <p:ext uri="{BB962C8B-B14F-4D97-AF65-F5344CB8AC3E}">
        <p14:creationId xmlns:p14="http://schemas.microsoft.com/office/powerpoint/2010/main" val="26796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2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17917"/>
            <a:ext cx="9536341" cy="58400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/>
              <a:t>In this circumstance, a biopsy of a </a:t>
            </a:r>
            <a:r>
              <a:rPr lang="en-US" sz="2800" b="1" dirty="0">
                <a:solidFill>
                  <a:srgbClr val="FF0000"/>
                </a:solidFill>
              </a:rPr>
              <a:t>likely malignant </a:t>
            </a:r>
            <a:r>
              <a:rPr lang="en-US" sz="2800" b="1" dirty="0"/>
              <a:t>mass </a:t>
            </a:r>
            <a:r>
              <a:rPr lang="en-US" sz="2800" b="1" dirty="0">
                <a:solidFill>
                  <a:srgbClr val="FF0000"/>
                </a:solidFill>
              </a:rPr>
              <a:t>may </a:t>
            </a:r>
            <a:r>
              <a:rPr lang="en-US" sz="2800" b="1" dirty="0"/>
              <a:t>be considered</a:t>
            </a:r>
            <a:r>
              <a:rPr lang="en-US" sz="28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Biopsy is </a:t>
            </a:r>
            <a:r>
              <a:rPr lang="en-US" sz="2800" b="1" dirty="0">
                <a:solidFill>
                  <a:srgbClr val="FF0000"/>
                </a:solidFill>
              </a:rPr>
              <a:t>contra-indicated</a:t>
            </a:r>
            <a:r>
              <a:rPr lang="en-US" sz="2800" b="1" dirty="0"/>
              <a:t> in any mass which could represent a </a:t>
            </a:r>
            <a:r>
              <a:rPr lang="en-US" sz="2800" b="1" dirty="0" err="1">
                <a:solidFill>
                  <a:srgbClr val="FF0000"/>
                </a:solidFill>
              </a:rPr>
              <a:t>pheochromocytoma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due to concern of precipitating a catecholamine crisis </a:t>
            </a:r>
            <a:r>
              <a:rPr lang="en-US" sz="2800" b="1" dirty="0" smtClean="0"/>
              <a:t>;rather</a:t>
            </a:r>
            <a:r>
              <a:rPr lang="en-US" sz="2800" b="1" dirty="0"/>
              <a:t>, biochemical diagnosis, pre-operative adrenergic receptor blockade, and surgery should be pursued </a:t>
            </a:r>
          </a:p>
        </p:txBody>
      </p:sp>
    </p:spTree>
    <p:extLst>
      <p:ext uri="{BB962C8B-B14F-4D97-AF65-F5344CB8AC3E}">
        <p14:creationId xmlns:p14="http://schemas.microsoft.com/office/powerpoint/2010/main" val="6678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98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1140"/>
            <a:ext cx="8596668" cy="5319503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b="1" dirty="0"/>
              <a:t> </a:t>
            </a:r>
            <a:r>
              <a:rPr lang="en-US" sz="2800" b="1" dirty="0"/>
              <a:t>Though adrenal masses, or adrenal hyperplasia or thickening, of any size may have clinical relevance, this review will focus on the evaluation of </a:t>
            </a:r>
            <a:r>
              <a:rPr lang="en-US" sz="2800" b="1" dirty="0">
                <a:solidFill>
                  <a:srgbClr val="FF0000"/>
                </a:solidFill>
              </a:rPr>
              <a:t>incidentally </a:t>
            </a:r>
            <a:r>
              <a:rPr lang="en-US" sz="2800" b="1" dirty="0"/>
              <a:t>discovered </a:t>
            </a:r>
            <a:r>
              <a:rPr lang="en-US" sz="2800" b="1" dirty="0">
                <a:solidFill>
                  <a:srgbClr val="FF0000"/>
                </a:solidFill>
              </a:rPr>
              <a:t>adrenal </a:t>
            </a:r>
            <a:r>
              <a:rPr lang="en-US" sz="2800" b="1" dirty="0"/>
              <a:t>masses greater than or equal to </a:t>
            </a:r>
            <a:r>
              <a:rPr lang="en-US" sz="2800" b="1" dirty="0">
                <a:solidFill>
                  <a:srgbClr val="FF0000"/>
                </a:solidFill>
              </a:rPr>
              <a:t>1 cm </a:t>
            </a:r>
            <a:r>
              <a:rPr lang="en-US" sz="2800" b="1" dirty="0"/>
              <a:t>in size. </a:t>
            </a:r>
          </a:p>
        </p:txBody>
      </p:sp>
    </p:spTree>
    <p:extLst>
      <p:ext uri="{BB962C8B-B14F-4D97-AF65-F5344CB8AC3E}">
        <p14:creationId xmlns:p14="http://schemas.microsoft.com/office/powerpoint/2010/main" val="12342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815" r="7429" b="18427"/>
          <a:stretch/>
        </p:blipFill>
        <p:spPr>
          <a:xfrm>
            <a:off x="-1324303" y="0"/>
            <a:ext cx="13779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448574"/>
            <a:ext cx="8596668" cy="161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17917"/>
            <a:ext cx="8596668" cy="50234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/>
              <a:t>4. Is there an indication for </a:t>
            </a:r>
            <a:r>
              <a:rPr lang="en-US" sz="4400" b="1" dirty="0">
                <a:solidFill>
                  <a:srgbClr val="FF0000"/>
                </a:solidFill>
              </a:rPr>
              <a:t>surgical</a:t>
            </a:r>
            <a:r>
              <a:rPr lang="en-US" sz="4400" b="1" dirty="0"/>
              <a:t> or </a:t>
            </a:r>
            <a:r>
              <a:rPr lang="en-US" sz="4400" b="1" dirty="0">
                <a:solidFill>
                  <a:srgbClr val="FF0000"/>
                </a:solidFill>
              </a:rPr>
              <a:t>medical</a:t>
            </a:r>
            <a:r>
              <a:rPr lang="en-US" sz="4400" b="1" dirty="0"/>
              <a:t> treatment?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019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2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52395"/>
            <a:ext cx="9055389" cy="488896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There is </a:t>
            </a:r>
            <a:r>
              <a:rPr lang="en-US" sz="3200" b="1" i="1" dirty="0">
                <a:solidFill>
                  <a:srgbClr val="FF0000"/>
                </a:solidFill>
              </a:rPr>
              <a:t>no indication </a:t>
            </a:r>
            <a:r>
              <a:rPr lang="en-US" sz="3200" b="1" i="1" dirty="0"/>
              <a:t>for surgical or medical treatment in this case, since the adrenal mass is </a:t>
            </a:r>
            <a:r>
              <a:rPr lang="en-US" sz="3200" b="1" i="1" dirty="0">
                <a:solidFill>
                  <a:srgbClr val="FF0000"/>
                </a:solidFill>
              </a:rPr>
              <a:t>neither suspicious </a:t>
            </a:r>
            <a:r>
              <a:rPr lang="en-US" sz="3200" b="1" i="1" dirty="0"/>
              <a:t>for </a:t>
            </a:r>
            <a:r>
              <a:rPr lang="en-US" sz="3200" b="1" i="1" dirty="0">
                <a:solidFill>
                  <a:srgbClr val="FF0000"/>
                </a:solidFill>
              </a:rPr>
              <a:t>malignancy</a:t>
            </a:r>
            <a:r>
              <a:rPr lang="en-US" sz="3200" b="1" i="1" dirty="0"/>
              <a:t> nor </a:t>
            </a:r>
            <a:r>
              <a:rPr lang="en-US" sz="3200" b="1" i="1" dirty="0">
                <a:solidFill>
                  <a:srgbClr val="FF0000"/>
                </a:solidFill>
              </a:rPr>
              <a:t>hormonally</a:t>
            </a:r>
            <a:r>
              <a:rPr lang="en-US" sz="3200" b="1" i="1" dirty="0"/>
              <a:t> active.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84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1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02290"/>
            <a:ext cx="9719269" cy="57557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mass are </a:t>
            </a:r>
            <a:r>
              <a:rPr lang="en-US" sz="2800" b="1" dirty="0">
                <a:solidFill>
                  <a:srgbClr val="FF0000"/>
                </a:solidFill>
              </a:rPr>
              <a:t>asymptomatic</a:t>
            </a:r>
            <a:r>
              <a:rPr lang="en-US" sz="2800" b="1" dirty="0"/>
              <a:t> and do </a:t>
            </a:r>
            <a:r>
              <a:rPr lang="en-US" sz="2800" b="1" dirty="0">
                <a:solidFill>
                  <a:srgbClr val="FF0000"/>
                </a:solidFill>
              </a:rPr>
              <a:t>not exhibit </a:t>
            </a:r>
            <a:r>
              <a:rPr lang="en-US" sz="2800" b="1" dirty="0"/>
              <a:t>an obvious syndrome of adrenal </a:t>
            </a:r>
            <a:r>
              <a:rPr lang="en-US" sz="2800" b="1" dirty="0">
                <a:solidFill>
                  <a:srgbClr val="FF0000"/>
                </a:solidFill>
              </a:rPr>
              <a:t>hormone excess </a:t>
            </a:r>
            <a:r>
              <a:rPr lang="en-US" sz="2800" b="1" dirty="0"/>
              <a:t>and have </a:t>
            </a:r>
            <a:r>
              <a:rPr lang="en-US" sz="2800" b="1" dirty="0">
                <a:solidFill>
                  <a:srgbClr val="FF0000"/>
                </a:solidFill>
              </a:rPr>
              <a:t>normal </a:t>
            </a:r>
            <a:r>
              <a:rPr lang="en-US" sz="2800" b="1" dirty="0"/>
              <a:t>values on </a:t>
            </a:r>
            <a:r>
              <a:rPr lang="en-US" sz="2800" b="1" dirty="0">
                <a:solidFill>
                  <a:srgbClr val="FF0000"/>
                </a:solidFill>
              </a:rPr>
              <a:t>biochemical</a:t>
            </a:r>
            <a:r>
              <a:rPr lang="en-US" sz="2800" b="1" dirty="0"/>
              <a:t> screening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In these instances, the</a:t>
            </a:r>
            <a:r>
              <a:rPr lang="en-US" sz="2800" b="1" dirty="0">
                <a:solidFill>
                  <a:srgbClr val="FF0000"/>
                </a:solidFill>
              </a:rPr>
              <a:t> radiographic characteristics </a:t>
            </a:r>
            <a:r>
              <a:rPr lang="en-US" sz="2800" b="1" dirty="0"/>
              <a:t>of the adrenal mass dictate subsequent management. </a:t>
            </a:r>
          </a:p>
        </p:txBody>
      </p:sp>
    </p:spTree>
    <p:extLst>
      <p:ext uri="{BB962C8B-B14F-4D97-AF65-F5344CB8AC3E}">
        <p14:creationId xmlns:p14="http://schemas.microsoft.com/office/powerpoint/2010/main" val="2626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901875"/>
            <a:ext cx="9030337" cy="578702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Adrenal masses that display s</a:t>
            </a:r>
            <a:r>
              <a:rPr lang="en-US" sz="2000" b="1" dirty="0">
                <a:solidFill>
                  <a:srgbClr val="FF0000"/>
                </a:solidFill>
              </a:rPr>
              <a:t>uspicious</a:t>
            </a:r>
            <a:r>
              <a:rPr lang="en-US" sz="2000" b="1" dirty="0"/>
              <a:t> or concerning </a:t>
            </a:r>
            <a:r>
              <a:rPr lang="en-US" sz="2000" b="1" dirty="0">
                <a:solidFill>
                  <a:srgbClr val="FF0000"/>
                </a:solidFill>
              </a:rPr>
              <a:t>features</a:t>
            </a:r>
            <a:r>
              <a:rPr lang="en-US" sz="2000" b="1" dirty="0"/>
              <a:t> for a </a:t>
            </a:r>
            <a:r>
              <a:rPr lang="en-US" sz="2000" b="1" dirty="0">
                <a:solidFill>
                  <a:srgbClr val="FF0000"/>
                </a:solidFill>
              </a:rPr>
              <a:t>potential malignancy </a:t>
            </a:r>
            <a:r>
              <a:rPr lang="en-US" sz="2000" b="1" dirty="0"/>
              <a:t>can be further characterized using </a:t>
            </a:r>
            <a:r>
              <a:rPr lang="en-US" sz="2000" b="1" dirty="0">
                <a:solidFill>
                  <a:srgbClr val="FF0000"/>
                </a:solidFill>
              </a:rPr>
              <a:t>alternative</a:t>
            </a:r>
            <a:r>
              <a:rPr lang="en-US" sz="2000" b="1" dirty="0"/>
              <a:t> imaging modalities </a:t>
            </a:r>
            <a:r>
              <a:rPr lang="en-US" sz="2000" b="1" dirty="0">
                <a:solidFill>
                  <a:srgbClr val="FF0000"/>
                </a:solidFill>
              </a:rPr>
              <a:t>if needed</a:t>
            </a:r>
            <a:r>
              <a:rPr lang="en-US" sz="2000" b="1" dirty="0"/>
              <a:t>, and if </a:t>
            </a:r>
            <a:r>
              <a:rPr lang="en-US" sz="2000" b="1" dirty="0">
                <a:solidFill>
                  <a:srgbClr val="FF0000"/>
                </a:solidFill>
              </a:rPr>
              <a:t>unilateral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surgically removed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When there is </a:t>
            </a:r>
            <a:r>
              <a:rPr lang="en-US" sz="2000" b="1" dirty="0">
                <a:solidFill>
                  <a:srgbClr val="FF0000"/>
                </a:solidFill>
              </a:rPr>
              <a:t>uncertainty</a:t>
            </a:r>
            <a:r>
              <a:rPr lang="en-US" sz="2000" b="1" dirty="0"/>
              <a:t> regarding malignant potential or </a:t>
            </a:r>
            <a:r>
              <a:rPr lang="en-US" sz="2000" b="1" dirty="0">
                <a:solidFill>
                  <a:srgbClr val="FF0000"/>
                </a:solidFill>
              </a:rPr>
              <a:t>ambiguous </a:t>
            </a:r>
            <a:r>
              <a:rPr lang="en-US" sz="2000" b="1" dirty="0"/>
              <a:t>characterization that prevent firm decision making, </a:t>
            </a:r>
            <a:r>
              <a:rPr lang="en-US" sz="2000" b="1" dirty="0">
                <a:solidFill>
                  <a:srgbClr val="FF0000"/>
                </a:solidFill>
              </a:rPr>
              <a:t>repeated imaging </a:t>
            </a:r>
            <a:r>
              <a:rPr lang="en-US" sz="2000" b="1" dirty="0"/>
              <a:t>can be performed in </a:t>
            </a:r>
            <a:r>
              <a:rPr lang="en-US" sz="2000" b="1" dirty="0">
                <a:solidFill>
                  <a:srgbClr val="FF0000"/>
                </a:solidFill>
              </a:rPr>
              <a:t>3 to 6 months </a:t>
            </a:r>
            <a:r>
              <a:rPr lang="en-US" sz="2000" b="1" dirty="0"/>
              <a:t>to reassess for progressive radiographic or </a:t>
            </a:r>
            <a:r>
              <a:rPr lang="en-US" sz="2000" b="1" dirty="0">
                <a:solidFill>
                  <a:srgbClr val="FF0000"/>
                </a:solidFill>
              </a:rPr>
              <a:t>biochemical</a:t>
            </a:r>
            <a:r>
              <a:rPr lang="en-US" sz="2000" b="1" dirty="0"/>
              <a:t> features that may confirm suspicions of a potential malignancy </a:t>
            </a:r>
          </a:p>
        </p:txBody>
      </p:sp>
    </p:spTree>
    <p:extLst>
      <p:ext uri="{BB962C8B-B14F-4D97-AF65-F5344CB8AC3E}">
        <p14:creationId xmlns:p14="http://schemas.microsoft.com/office/powerpoint/2010/main" val="25234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206" t="13470" r="8641" b="5496"/>
          <a:stretch/>
        </p:blipFill>
        <p:spPr>
          <a:xfrm>
            <a:off x="1" y="0"/>
            <a:ext cx="11950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52186"/>
            <a:ext cx="8596668" cy="539871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5. Is there any indication for </a:t>
            </a:r>
            <a:r>
              <a:rPr lang="en-US" sz="2800" b="1" dirty="0">
                <a:solidFill>
                  <a:srgbClr val="FF0000"/>
                </a:solidFill>
              </a:rPr>
              <a:t>longitudinal </a:t>
            </a:r>
            <a:r>
              <a:rPr lang="en-US" sz="2800" b="1" dirty="0"/>
              <a:t>surveillance with </a:t>
            </a:r>
            <a:r>
              <a:rPr lang="en-US" sz="2800" b="1" dirty="0">
                <a:solidFill>
                  <a:srgbClr val="FF0000"/>
                </a:solidFill>
              </a:rPr>
              <a:t>imaging</a:t>
            </a:r>
            <a:r>
              <a:rPr lang="en-US" sz="2800" b="1" dirty="0"/>
              <a:t> and/or </a:t>
            </a:r>
            <a:r>
              <a:rPr lang="en-US" sz="2800" b="1" dirty="0">
                <a:solidFill>
                  <a:srgbClr val="FF0000"/>
                </a:solidFill>
              </a:rPr>
              <a:t>biochemical</a:t>
            </a:r>
            <a:r>
              <a:rPr lang="en-US" sz="2800" b="1" dirty="0"/>
              <a:t> testing? If so, </a:t>
            </a:r>
            <a:r>
              <a:rPr lang="en-US" sz="2800" b="1" dirty="0">
                <a:solidFill>
                  <a:srgbClr val="FF0000"/>
                </a:solidFill>
              </a:rPr>
              <a:t>how frequently</a:t>
            </a:r>
            <a:r>
              <a:rPr lang="en-US" sz="2800" b="1" dirty="0"/>
              <a:t> and for what duration? </a:t>
            </a:r>
          </a:p>
        </p:txBody>
      </p:sp>
    </p:spTree>
    <p:extLst>
      <p:ext uri="{BB962C8B-B14F-4D97-AF65-F5344CB8AC3E}">
        <p14:creationId xmlns:p14="http://schemas.microsoft.com/office/powerpoint/2010/main" val="41418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01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0285"/>
            <a:ext cx="8596668" cy="502293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b="1" i="1" dirty="0"/>
              <a:t>There is </a:t>
            </a:r>
            <a:r>
              <a:rPr lang="en-US" sz="3600" b="1" i="1" dirty="0">
                <a:solidFill>
                  <a:srgbClr val="FF0000"/>
                </a:solidFill>
              </a:rPr>
              <a:t>no strong evidence </a:t>
            </a:r>
            <a:r>
              <a:rPr lang="en-US" sz="3600" b="1" i="1" dirty="0"/>
              <a:t>supporting longitudinal biochemical or radiographic surveillance for this patient.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796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27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39869"/>
            <a:ext cx="8967707" cy="582460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There is a </a:t>
            </a:r>
            <a:r>
              <a:rPr lang="en-US" sz="2000" b="1" dirty="0">
                <a:solidFill>
                  <a:srgbClr val="FF0000"/>
                </a:solidFill>
              </a:rPr>
              <a:t>lack</a:t>
            </a:r>
            <a:r>
              <a:rPr lang="en-US" sz="2000" b="1" dirty="0"/>
              <a:t> of </a:t>
            </a:r>
            <a:r>
              <a:rPr lang="en-US" sz="2000" b="1" dirty="0">
                <a:solidFill>
                  <a:srgbClr val="FF0000"/>
                </a:solidFill>
              </a:rPr>
              <a:t>large</a:t>
            </a:r>
            <a:r>
              <a:rPr lang="en-US" sz="2000" b="1" dirty="0"/>
              <a:t> and robust prospective studies that evaluate the evolution of </a:t>
            </a:r>
            <a:r>
              <a:rPr lang="en-US" sz="2000" b="1" dirty="0">
                <a:solidFill>
                  <a:srgbClr val="FF0000"/>
                </a:solidFill>
              </a:rPr>
              <a:t>biochemical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radiographic</a:t>
            </a:r>
            <a:r>
              <a:rPr lang="en-US" sz="2000" b="1" dirty="0"/>
              <a:t> characteristics of </a:t>
            </a:r>
            <a:r>
              <a:rPr lang="en-US" sz="2000" b="1" dirty="0">
                <a:solidFill>
                  <a:srgbClr val="FF0000"/>
                </a:solidFill>
              </a:rPr>
              <a:t>benign</a:t>
            </a:r>
            <a:r>
              <a:rPr lang="en-US" sz="2000" b="1" dirty="0"/>
              <a:t>-appearing </a:t>
            </a:r>
            <a:r>
              <a:rPr lang="en-US" sz="2000" b="1" dirty="0">
                <a:solidFill>
                  <a:srgbClr val="FF0000"/>
                </a:solidFill>
              </a:rPr>
              <a:t>nonfunctional</a:t>
            </a:r>
            <a:r>
              <a:rPr lang="en-US" sz="2000" b="1" dirty="0"/>
              <a:t> adrenal masses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The summary of multiple smaller and </a:t>
            </a:r>
            <a:r>
              <a:rPr lang="en-US" sz="2000" b="1" dirty="0">
                <a:solidFill>
                  <a:srgbClr val="FF0000"/>
                </a:solidFill>
              </a:rPr>
              <a:t>retrospective studies </a:t>
            </a:r>
            <a:r>
              <a:rPr lang="en-US" sz="2000" b="1" dirty="0"/>
              <a:t>suggests that a </a:t>
            </a:r>
            <a:r>
              <a:rPr lang="en-US" sz="2000" b="1" dirty="0">
                <a:solidFill>
                  <a:srgbClr val="FF0000"/>
                </a:solidFill>
              </a:rPr>
              <a:t>nonfunctional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lipid-rich</a:t>
            </a:r>
            <a:r>
              <a:rPr lang="en-US" sz="2000" b="1" dirty="0"/>
              <a:t> appearing adrenal mass that is </a:t>
            </a:r>
            <a:r>
              <a:rPr lang="en-US" sz="2000" b="1" dirty="0">
                <a:solidFill>
                  <a:srgbClr val="FF0000"/>
                </a:solidFill>
              </a:rPr>
              <a:t>&lt;4 cm</a:t>
            </a:r>
            <a:r>
              <a:rPr lang="en-US" sz="2000" b="1" dirty="0"/>
              <a:t> in size is extremely unlikely to represent a malignancy, and therefore, there is </a:t>
            </a:r>
            <a:r>
              <a:rPr lang="en-US" sz="2000" b="1" dirty="0">
                <a:solidFill>
                  <a:srgbClr val="FF0000"/>
                </a:solidFill>
              </a:rPr>
              <a:t>no strong evidence </a:t>
            </a:r>
            <a:r>
              <a:rPr lang="en-US" sz="2000" b="1" dirty="0"/>
              <a:t>to </a:t>
            </a:r>
            <a:r>
              <a:rPr lang="en-US" sz="2000" b="1" dirty="0">
                <a:solidFill>
                  <a:srgbClr val="FF0000"/>
                </a:solidFill>
              </a:rPr>
              <a:t>repeat imaging </a:t>
            </a:r>
            <a:r>
              <a:rPr lang="en-US" sz="2000" b="1" dirty="0" smtClean="0"/>
              <a:t>studies.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87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9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64921"/>
            <a:ext cx="8596668" cy="544882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While there are </a:t>
            </a:r>
            <a:r>
              <a:rPr lang="en-US" sz="2000" b="1" dirty="0">
                <a:solidFill>
                  <a:srgbClr val="FF0000"/>
                </a:solidFill>
              </a:rPr>
              <a:t>rare</a:t>
            </a:r>
            <a:r>
              <a:rPr lang="en-US" sz="2000" b="1" dirty="0"/>
              <a:t> reported cases where an </a:t>
            </a:r>
            <a:r>
              <a:rPr lang="en-US" sz="2000" b="1" dirty="0">
                <a:solidFill>
                  <a:srgbClr val="FF0000"/>
                </a:solidFill>
              </a:rPr>
              <a:t>adrenocortical carcinoma </a:t>
            </a:r>
            <a:r>
              <a:rPr lang="en-US" sz="2000" b="1" dirty="0"/>
              <a:t>developed in a patient with a </a:t>
            </a:r>
            <a:r>
              <a:rPr lang="en-US" sz="2000" b="1" dirty="0">
                <a:solidFill>
                  <a:srgbClr val="FF0000"/>
                </a:solidFill>
              </a:rPr>
              <a:t>prior history of benign </a:t>
            </a:r>
            <a:r>
              <a:rPr lang="en-US" sz="2000" b="1" dirty="0"/>
              <a:t>adrenocortical adenoma based on imaging criteria </a:t>
            </a:r>
            <a:r>
              <a:rPr lang="en-US" sz="2000" b="1" dirty="0" smtClean="0"/>
              <a:t>,</a:t>
            </a:r>
            <a:r>
              <a:rPr lang="en-US" sz="2000" b="1" dirty="0" smtClean="0">
                <a:solidFill>
                  <a:srgbClr val="FF0000"/>
                </a:solidFill>
              </a:rPr>
              <a:t>it </a:t>
            </a:r>
            <a:r>
              <a:rPr lang="en-US" sz="2000" b="1" dirty="0">
                <a:solidFill>
                  <a:srgbClr val="FF0000"/>
                </a:solidFill>
              </a:rPr>
              <a:t>is not clear </a:t>
            </a:r>
            <a:r>
              <a:rPr lang="en-US" sz="2000" b="1" dirty="0"/>
              <a:t>if the adrenocortical carcinoma in such cases developed from the adenoma or was an </a:t>
            </a:r>
            <a:r>
              <a:rPr lang="en-US" sz="2000" b="1" dirty="0">
                <a:solidFill>
                  <a:srgbClr val="FF0000"/>
                </a:solidFill>
              </a:rPr>
              <a:t>independent</a:t>
            </a:r>
            <a:r>
              <a:rPr lang="en-US" sz="2000" b="1" dirty="0"/>
              <a:t> occurrence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Furthermore, it is </a:t>
            </a:r>
            <a:r>
              <a:rPr lang="en-US" sz="2000" b="1" dirty="0">
                <a:solidFill>
                  <a:srgbClr val="FF0000"/>
                </a:solidFill>
              </a:rPr>
              <a:t>not known </a:t>
            </a:r>
            <a:r>
              <a:rPr lang="en-US" sz="2000" b="1" dirty="0"/>
              <a:t>whether imaging surveillance would </a:t>
            </a:r>
            <a:r>
              <a:rPr lang="en-US" sz="2000" b="1" dirty="0">
                <a:solidFill>
                  <a:srgbClr val="FF0000"/>
                </a:solidFill>
              </a:rPr>
              <a:t>have changed </a:t>
            </a:r>
            <a:r>
              <a:rPr lang="en-US" sz="2000" b="1" dirty="0"/>
              <a:t>the clinical </a:t>
            </a:r>
            <a:r>
              <a:rPr lang="en-US" sz="2000" b="1" dirty="0">
                <a:solidFill>
                  <a:srgbClr val="FF0000"/>
                </a:solidFill>
              </a:rPr>
              <a:t>outcome</a:t>
            </a:r>
            <a:r>
              <a:rPr lang="en-US" sz="2000" b="1" dirty="0"/>
              <a:t> in these rare scenarios. </a:t>
            </a:r>
          </a:p>
        </p:txBody>
      </p:sp>
    </p:spTree>
    <p:extLst>
      <p:ext uri="{BB962C8B-B14F-4D97-AF65-F5344CB8AC3E}">
        <p14:creationId xmlns:p14="http://schemas.microsoft.com/office/powerpoint/2010/main" val="10203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487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9155"/>
            <a:ext cx="8596668" cy="541144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on 25 </a:t>
            </a:r>
            <a:r>
              <a:rPr lang="en-US" sz="2800" b="1" dirty="0">
                <a:solidFill>
                  <a:srgbClr val="FF0000"/>
                </a:solidFill>
              </a:rPr>
              <a:t>postmortem</a:t>
            </a:r>
            <a:r>
              <a:rPr lang="en-US" sz="2800" b="1" dirty="0"/>
              <a:t> series is about </a:t>
            </a:r>
            <a:r>
              <a:rPr lang="en-US" sz="2800" b="1" dirty="0">
                <a:solidFill>
                  <a:srgbClr val="FF0000"/>
                </a:solidFill>
              </a:rPr>
              <a:t>6%</a:t>
            </a:r>
            <a:r>
              <a:rPr lang="en-US" sz="2800" b="1" dirty="0"/>
              <a:t> (range, </a:t>
            </a:r>
            <a:r>
              <a:rPr lang="en-US" sz="2800" b="1" dirty="0">
                <a:solidFill>
                  <a:srgbClr val="FF0000"/>
                </a:solidFill>
              </a:rPr>
              <a:t>1.1</a:t>
            </a:r>
            <a:r>
              <a:rPr lang="en-US" sz="2800" b="1" dirty="0"/>
              <a:t> to 32%) 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The </a:t>
            </a:r>
            <a:r>
              <a:rPr lang="en-US" sz="2800" b="1" dirty="0"/>
              <a:t>prevalence of incidentally discovered adrenal masses using high-resolution </a:t>
            </a:r>
            <a:r>
              <a:rPr lang="en-US" sz="2800" b="1" dirty="0">
                <a:solidFill>
                  <a:srgbClr val="FF0000"/>
                </a:solidFill>
              </a:rPr>
              <a:t>CT</a:t>
            </a:r>
            <a:r>
              <a:rPr lang="en-US" sz="2800" b="1" dirty="0"/>
              <a:t> scans is slightly lower, at approximately </a:t>
            </a:r>
            <a:r>
              <a:rPr lang="en-US" sz="2800" b="1" dirty="0">
                <a:solidFill>
                  <a:srgbClr val="FF0000"/>
                </a:solidFill>
              </a:rPr>
              <a:t>4%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generally</a:t>
            </a:r>
            <a:r>
              <a:rPr lang="en-US" sz="2800" b="1" dirty="0" smtClean="0"/>
              <a:t> </a:t>
            </a:r>
            <a:r>
              <a:rPr lang="en-US" sz="2800" b="1" dirty="0"/>
              <a:t>observed to be higher with </a:t>
            </a:r>
            <a:r>
              <a:rPr lang="en-US" sz="2800" b="1" dirty="0">
                <a:solidFill>
                  <a:srgbClr val="FF0000"/>
                </a:solidFill>
              </a:rPr>
              <a:t>older</a:t>
            </a:r>
            <a:r>
              <a:rPr lang="en-US" sz="2800" b="1" dirty="0"/>
              <a:t> age </a:t>
            </a:r>
          </a:p>
        </p:txBody>
      </p:sp>
    </p:spTree>
    <p:extLst>
      <p:ext uri="{BB962C8B-B14F-4D97-AF65-F5344CB8AC3E}">
        <p14:creationId xmlns:p14="http://schemas.microsoft.com/office/powerpoint/2010/main" val="33105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65129"/>
            <a:ext cx="8980233" cy="477623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Accordingly, the </a:t>
            </a:r>
            <a:r>
              <a:rPr lang="en-US" sz="2400" b="1" dirty="0">
                <a:solidFill>
                  <a:srgbClr val="FF0000"/>
                </a:solidFill>
              </a:rPr>
              <a:t>authors</a:t>
            </a:r>
            <a:r>
              <a:rPr lang="en-US" sz="2400" b="1" dirty="0"/>
              <a:t> do </a:t>
            </a:r>
            <a:r>
              <a:rPr lang="en-US" sz="2400" b="1" dirty="0">
                <a:solidFill>
                  <a:srgbClr val="FF0000"/>
                </a:solidFill>
              </a:rPr>
              <a:t>not feel </a:t>
            </a:r>
            <a:r>
              <a:rPr lang="en-US" sz="2400" b="1" dirty="0"/>
              <a:t>that such rare cases should change </a:t>
            </a:r>
            <a:r>
              <a:rPr lang="en-US" sz="2400" b="1" dirty="0">
                <a:solidFill>
                  <a:srgbClr val="FF0000"/>
                </a:solidFill>
              </a:rPr>
              <a:t>imaging</a:t>
            </a:r>
            <a:r>
              <a:rPr lang="en-US" sz="2400" b="1" dirty="0"/>
              <a:t> surveillance strategies for </a:t>
            </a:r>
            <a:r>
              <a:rPr lang="en-US" sz="2400" b="1" dirty="0">
                <a:solidFill>
                  <a:srgbClr val="FF0000"/>
                </a:solidFill>
              </a:rPr>
              <a:t>millions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benign</a:t>
            </a:r>
            <a:r>
              <a:rPr lang="en-US" sz="2400" b="1" dirty="0"/>
              <a:t>-appearing adenomas </a:t>
            </a:r>
            <a:r>
              <a:rPr lang="en-US" sz="2400" b="1" dirty="0">
                <a:solidFill>
                  <a:srgbClr val="FF0000"/>
                </a:solidFill>
              </a:rPr>
              <a:t>until </a:t>
            </a:r>
            <a:r>
              <a:rPr lang="en-US" sz="2400" b="1" dirty="0"/>
              <a:t>a better understanding of adrenocortical </a:t>
            </a:r>
            <a:r>
              <a:rPr lang="en-US" sz="2400" b="1" dirty="0">
                <a:solidFill>
                  <a:srgbClr val="FF0000"/>
                </a:solidFill>
              </a:rPr>
              <a:t>carcinoma pathogenesis </a:t>
            </a:r>
            <a:r>
              <a:rPr lang="en-US" sz="2400" b="1" dirty="0"/>
              <a:t>and development is available. </a:t>
            </a:r>
          </a:p>
        </p:txBody>
      </p:sp>
    </p:spTree>
    <p:extLst>
      <p:ext uri="{BB962C8B-B14F-4D97-AF65-F5344CB8AC3E}">
        <p14:creationId xmlns:p14="http://schemas.microsoft.com/office/powerpoint/2010/main" val="1443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4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1222"/>
            <a:ext cx="8596668" cy="477623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Development of </a:t>
            </a:r>
            <a:r>
              <a:rPr lang="en-US" sz="2000" b="1" dirty="0">
                <a:solidFill>
                  <a:srgbClr val="FF0000"/>
                </a:solidFill>
              </a:rPr>
              <a:t>mild</a:t>
            </a:r>
            <a:r>
              <a:rPr lang="en-US" sz="2000" b="1" dirty="0"/>
              <a:t> or autonomous </a:t>
            </a:r>
            <a:r>
              <a:rPr lang="en-US" sz="2000" b="1" dirty="0" err="1">
                <a:solidFill>
                  <a:srgbClr val="FF0000"/>
                </a:solidFill>
              </a:rPr>
              <a:t>hypercortisolism</a:t>
            </a:r>
            <a:r>
              <a:rPr lang="en-US" sz="2000" b="1" dirty="0"/>
              <a:t> (previously referred to as “</a:t>
            </a:r>
            <a:r>
              <a:rPr lang="en-US" sz="2000" b="1" dirty="0">
                <a:solidFill>
                  <a:srgbClr val="FF0000"/>
                </a:solidFill>
              </a:rPr>
              <a:t>subclinical </a:t>
            </a:r>
            <a:r>
              <a:rPr lang="en-US" sz="2000" b="1" dirty="0" err="1">
                <a:solidFill>
                  <a:srgbClr val="FF0000"/>
                </a:solidFill>
              </a:rPr>
              <a:t>hypercortisolism</a:t>
            </a:r>
            <a:r>
              <a:rPr lang="en-US" sz="2000" b="1" dirty="0"/>
              <a:t>” or “subclinical Cushing syndrome”) is the most commonly reported hormonal excess during </a:t>
            </a:r>
            <a:r>
              <a:rPr lang="en-US" sz="2000" b="1" dirty="0">
                <a:solidFill>
                  <a:srgbClr val="FF0000"/>
                </a:solidFill>
              </a:rPr>
              <a:t>long-term follow-up </a:t>
            </a:r>
            <a:r>
              <a:rPr lang="en-US" sz="2000" b="1" dirty="0"/>
              <a:t>of adrenal </a:t>
            </a:r>
            <a:r>
              <a:rPr lang="en-US" sz="2000" b="1" dirty="0" err="1"/>
              <a:t>incidentalomas</a:t>
            </a:r>
            <a:r>
              <a:rPr lang="en-US" sz="2000" b="1" dirty="0"/>
              <a:t> </a:t>
            </a:r>
            <a:r>
              <a:rPr lang="en-US" sz="2000" b="1" dirty="0" smtClean="0"/>
              <a:t>;</a:t>
            </a:r>
            <a:r>
              <a:rPr lang="en-US" sz="2000" b="1" dirty="0" smtClean="0">
                <a:solidFill>
                  <a:srgbClr val="FF0000"/>
                </a:solidFill>
              </a:rPr>
              <a:t>however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robust data </a:t>
            </a:r>
            <a:r>
              <a:rPr lang="en-US" sz="2000" b="1" dirty="0"/>
              <a:t>to support </a:t>
            </a:r>
            <a:r>
              <a:rPr lang="en-US" sz="2000" b="1" dirty="0">
                <a:solidFill>
                  <a:srgbClr val="FF0000"/>
                </a:solidFill>
              </a:rPr>
              <a:t>serial biochemical </a:t>
            </a:r>
            <a:r>
              <a:rPr lang="en-US" sz="2000" b="1" dirty="0"/>
              <a:t>evaluations are lacking. </a:t>
            </a:r>
          </a:p>
        </p:txBody>
      </p:sp>
    </p:spTree>
    <p:extLst>
      <p:ext uri="{BB962C8B-B14F-4D97-AF65-F5344CB8AC3E}">
        <p14:creationId xmlns:p14="http://schemas.microsoft.com/office/powerpoint/2010/main" val="21870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63671"/>
            <a:ext cx="8596668" cy="459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51979"/>
            <a:ext cx="9368540" cy="57619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Rather</a:t>
            </a:r>
            <a:r>
              <a:rPr lang="en-US" b="1" dirty="0"/>
              <a:t>, an </a:t>
            </a:r>
            <a:r>
              <a:rPr lang="en-US" b="1" dirty="0">
                <a:solidFill>
                  <a:srgbClr val="FF0000"/>
                </a:solidFill>
              </a:rPr>
              <a:t>individualized approach </a:t>
            </a:r>
            <a:r>
              <a:rPr lang="en-US" b="1" dirty="0"/>
              <a:t>should be taken for each patient</a:t>
            </a:r>
            <a:r>
              <a:rPr lang="en-US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 </a:t>
            </a:r>
            <a:r>
              <a:rPr lang="en-US" b="1" dirty="0"/>
              <a:t>Patients, and their primary care clinicians, should be </a:t>
            </a:r>
            <a:r>
              <a:rPr lang="en-US" b="1" dirty="0">
                <a:solidFill>
                  <a:srgbClr val="FF0000"/>
                </a:solidFill>
              </a:rPr>
              <a:t>educated</a:t>
            </a:r>
            <a:r>
              <a:rPr lang="en-US" b="1" dirty="0"/>
              <a:t> about potential </a:t>
            </a:r>
            <a:r>
              <a:rPr lang="en-US" b="1" dirty="0">
                <a:solidFill>
                  <a:srgbClr val="FF0000"/>
                </a:solidFill>
              </a:rPr>
              <a:t>signs and symptoms </a:t>
            </a:r>
            <a:r>
              <a:rPr lang="en-US" b="1" dirty="0"/>
              <a:t>of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/>
              <a:t> and </a:t>
            </a:r>
            <a:r>
              <a:rPr lang="en-US" b="1" dirty="0" err="1">
                <a:solidFill>
                  <a:srgbClr val="FF0000"/>
                </a:solidFill>
              </a:rPr>
              <a:t>hyperaldosteronism</a:t>
            </a:r>
            <a:r>
              <a:rPr lang="en-US" b="1" dirty="0"/>
              <a:t> that should trigger re-evaluation. 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The </a:t>
            </a:r>
            <a:r>
              <a:rPr lang="en-US" b="1" dirty="0"/>
              <a:t>development of new or unexpectedly worsening </a:t>
            </a:r>
            <a:r>
              <a:rPr lang="en-US" b="1" dirty="0">
                <a:solidFill>
                  <a:srgbClr val="FF0000"/>
                </a:solidFill>
              </a:rPr>
              <a:t>hyperglycemia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diabetes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hypertension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hypokalemia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weight gain </a:t>
            </a:r>
            <a:r>
              <a:rPr lang="en-US" b="1" dirty="0"/>
              <a:t>or </a:t>
            </a:r>
            <a:r>
              <a:rPr lang="en-US" b="1" dirty="0" err="1">
                <a:solidFill>
                  <a:srgbClr val="FF0000"/>
                </a:solidFill>
              </a:rPr>
              <a:t>lipodystrophy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b="1" dirty="0"/>
              <a:t> and/or </a:t>
            </a:r>
            <a:r>
              <a:rPr lang="en-US" b="1" dirty="0">
                <a:solidFill>
                  <a:srgbClr val="FF0000"/>
                </a:solidFill>
              </a:rPr>
              <a:t>low bone mineral density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fractures</a:t>
            </a:r>
            <a:r>
              <a:rPr lang="en-US" b="1" dirty="0"/>
              <a:t> in this patient may raise concern for </a:t>
            </a:r>
            <a:r>
              <a:rPr lang="en-US" b="1" dirty="0" err="1"/>
              <a:t>hypercortisolism</a:t>
            </a:r>
            <a:r>
              <a:rPr lang="en-US" b="1" dirty="0"/>
              <a:t> or </a:t>
            </a:r>
            <a:r>
              <a:rPr lang="en-US" b="1" dirty="0" err="1"/>
              <a:t>hyperaldosteronism</a:t>
            </a:r>
            <a:r>
              <a:rPr lang="en-US" b="1" dirty="0"/>
              <a:t>, and biochemical screening can be repeated </a:t>
            </a:r>
          </a:p>
        </p:txBody>
      </p:sp>
    </p:spTree>
    <p:extLst>
      <p:ext uri="{BB962C8B-B14F-4D97-AF65-F5344CB8AC3E}">
        <p14:creationId xmlns:p14="http://schemas.microsoft.com/office/powerpoint/2010/main" val="19597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1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89973"/>
            <a:ext cx="9744321" cy="566802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u="sng" dirty="0">
                <a:solidFill>
                  <a:srgbClr val="00B0F0"/>
                </a:solidFill>
              </a:rPr>
              <a:t>CASE 2: </a:t>
            </a:r>
            <a:r>
              <a:rPr lang="en-US" sz="2400" b="1" i="1" dirty="0" smtClean="0"/>
              <a:t>A </a:t>
            </a:r>
            <a:r>
              <a:rPr lang="en-US" sz="2400" b="1" i="1" dirty="0">
                <a:solidFill>
                  <a:srgbClr val="FF0000"/>
                </a:solidFill>
              </a:rPr>
              <a:t>71</a:t>
            </a:r>
            <a:r>
              <a:rPr lang="en-US" sz="2400" b="1" i="1" dirty="0"/>
              <a:t>-year-old woman presented to the emergency department with </a:t>
            </a:r>
            <a:r>
              <a:rPr lang="en-US" sz="2400" b="1" i="1" dirty="0">
                <a:solidFill>
                  <a:srgbClr val="FF0000"/>
                </a:solidFill>
              </a:rPr>
              <a:t>right flank pain</a:t>
            </a:r>
            <a:r>
              <a:rPr lang="en-US" sz="2400" b="1" i="1" dirty="0"/>
              <a:t>. An abdominal CT scan was performed </a:t>
            </a:r>
            <a:r>
              <a:rPr lang="en-US" sz="2400" b="1" i="1" dirty="0">
                <a:solidFill>
                  <a:srgbClr val="FF0000"/>
                </a:solidFill>
              </a:rPr>
              <a:t>without contrast </a:t>
            </a:r>
            <a:r>
              <a:rPr lang="en-US" sz="2400" b="1" i="1" dirty="0"/>
              <a:t>to evaluate for </a:t>
            </a:r>
            <a:r>
              <a:rPr lang="en-US" sz="2400" b="1" i="1" dirty="0">
                <a:solidFill>
                  <a:srgbClr val="FF0000"/>
                </a:solidFill>
              </a:rPr>
              <a:t>nephrolithiasis</a:t>
            </a:r>
            <a:r>
              <a:rPr lang="en-US" sz="2400" b="1" i="1" dirty="0"/>
              <a:t>. Imaging revealed a </a:t>
            </a:r>
            <a:r>
              <a:rPr lang="en-US" sz="2400" b="1" i="1" dirty="0">
                <a:solidFill>
                  <a:srgbClr val="FF0000"/>
                </a:solidFill>
              </a:rPr>
              <a:t>small</a:t>
            </a:r>
            <a:r>
              <a:rPr lang="en-US" sz="2400" b="1" i="1" dirty="0"/>
              <a:t> </a:t>
            </a:r>
            <a:r>
              <a:rPr lang="en-US" sz="2400" b="1" i="1" dirty="0" smtClean="0"/>
              <a:t>non obstructing </a:t>
            </a:r>
            <a:r>
              <a:rPr lang="en-US" sz="2400" b="1" i="1" dirty="0"/>
              <a:t>kidney </a:t>
            </a:r>
            <a:r>
              <a:rPr lang="en-US" sz="2400" b="1" i="1" dirty="0">
                <a:solidFill>
                  <a:srgbClr val="FF0000"/>
                </a:solidFill>
              </a:rPr>
              <a:t>stone</a:t>
            </a:r>
            <a:r>
              <a:rPr lang="en-US" sz="2400" b="1" i="1" dirty="0"/>
              <a:t> and an incidentally observed </a:t>
            </a:r>
            <a:r>
              <a:rPr lang="en-US" sz="2400" b="1" i="1" dirty="0">
                <a:solidFill>
                  <a:srgbClr val="FF0000"/>
                </a:solidFill>
              </a:rPr>
              <a:t>3.8 × 2.9 × 1.9 cm </a:t>
            </a:r>
            <a:r>
              <a:rPr lang="en-US" sz="2400" b="1" i="1" dirty="0"/>
              <a:t>diffuse </a:t>
            </a:r>
            <a:r>
              <a:rPr lang="en-US" sz="2400" b="1" i="1" dirty="0">
                <a:solidFill>
                  <a:srgbClr val="FF0000"/>
                </a:solidFill>
              </a:rPr>
              <a:t>left adrenal </a:t>
            </a:r>
            <a:r>
              <a:rPr lang="en-US" sz="2400" b="1" i="1" dirty="0"/>
              <a:t>thickening/mass that was </a:t>
            </a:r>
            <a:r>
              <a:rPr lang="en-US" sz="2400" b="1" i="1" dirty="0">
                <a:solidFill>
                  <a:srgbClr val="FF0000"/>
                </a:solidFill>
              </a:rPr>
              <a:t>poorly circumscribed</a:t>
            </a:r>
            <a:r>
              <a:rPr lang="en-US" sz="2400" b="1" i="1" dirty="0"/>
              <a:t>, had a </a:t>
            </a:r>
            <a:r>
              <a:rPr lang="en-US" sz="2400" b="1" i="1" dirty="0">
                <a:solidFill>
                  <a:srgbClr val="FF0000"/>
                </a:solidFill>
              </a:rPr>
              <a:t>25 HU </a:t>
            </a:r>
            <a:r>
              <a:rPr lang="en-US" sz="2400" b="1" i="1" dirty="0"/>
              <a:t>unenhanced attenuation with an </a:t>
            </a:r>
            <a:r>
              <a:rPr lang="en-US" sz="2400" b="1" i="1" dirty="0">
                <a:solidFill>
                  <a:srgbClr val="FF0000"/>
                </a:solidFill>
              </a:rPr>
              <a:t>absolute</a:t>
            </a:r>
            <a:r>
              <a:rPr lang="en-US" sz="2400" b="1" i="1" dirty="0"/>
              <a:t> contrast washout of </a:t>
            </a:r>
            <a:r>
              <a:rPr lang="en-US" sz="2400" b="1" i="1" dirty="0">
                <a:solidFill>
                  <a:srgbClr val="FF0000"/>
                </a:solidFill>
              </a:rPr>
              <a:t>30% </a:t>
            </a:r>
            <a:r>
              <a:rPr lang="en-US" sz="2400" b="1" i="1" dirty="0"/>
              <a:t>after 15 minutes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66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38619"/>
            <a:ext cx="8596668" cy="709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64088"/>
            <a:ext cx="9180650" cy="57494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/>
              <a:t>In addition, the </a:t>
            </a:r>
            <a:r>
              <a:rPr lang="en-US" sz="2400" b="1" i="1" dirty="0">
                <a:solidFill>
                  <a:srgbClr val="FF0000"/>
                </a:solidFill>
              </a:rPr>
              <a:t>right adrenal gland </a:t>
            </a:r>
            <a:r>
              <a:rPr lang="en-US" sz="2400" b="1" i="1" dirty="0"/>
              <a:t>was noted to be </a:t>
            </a:r>
            <a:r>
              <a:rPr lang="en-US" sz="2400" b="1" i="1" dirty="0">
                <a:solidFill>
                  <a:srgbClr val="FF0000"/>
                </a:solidFill>
              </a:rPr>
              <a:t>diffusely thickened </a:t>
            </a:r>
            <a:r>
              <a:rPr lang="en-US" sz="2400" b="1" i="1" dirty="0"/>
              <a:t>without a discrete mass </a:t>
            </a:r>
            <a:r>
              <a:rPr lang="en-US" sz="2400" b="1" i="1" dirty="0" smtClean="0"/>
              <a:t>.There </a:t>
            </a:r>
            <a:r>
              <a:rPr lang="en-US" sz="2400" b="1" i="1" dirty="0"/>
              <a:t>were no other abdominal abnormalities, and subsequent imaging of the chest showed no abnormalities.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283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977030"/>
            <a:ext cx="9092967" cy="563671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i="1" dirty="0"/>
              <a:t>The patient had </a:t>
            </a:r>
            <a:r>
              <a:rPr lang="en-US" sz="2000" b="1" i="1" dirty="0">
                <a:solidFill>
                  <a:srgbClr val="FF0000"/>
                </a:solidFill>
              </a:rPr>
              <a:t>a history </a:t>
            </a:r>
            <a:r>
              <a:rPr lang="en-US" sz="2000" b="1" i="1" dirty="0"/>
              <a:t>of </a:t>
            </a:r>
            <a:r>
              <a:rPr lang="en-US" sz="2000" b="1" i="1" dirty="0">
                <a:solidFill>
                  <a:srgbClr val="FF0000"/>
                </a:solidFill>
              </a:rPr>
              <a:t>breast cancer </a:t>
            </a:r>
            <a:r>
              <a:rPr lang="en-US" sz="2000" b="1" i="1" dirty="0"/>
              <a:t>diagnosed </a:t>
            </a:r>
            <a:r>
              <a:rPr lang="en-US" sz="2000" b="1" i="1" dirty="0">
                <a:solidFill>
                  <a:srgbClr val="FF0000"/>
                </a:solidFill>
              </a:rPr>
              <a:t>10 years </a:t>
            </a:r>
            <a:r>
              <a:rPr lang="en-US" sz="2000" b="1" i="1" dirty="0"/>
              <a:t>earlier (</a:t>
            </a:r>
            <a:r>
              <a:rPr lang="en-US" sz="2000" b="1" i="1" dirty="0">
                <a:solidFill>
                  <a:srgbClr val="FF0000"/>
                </a:solidFill>
              </a:rPr>
              <a:t>positive for the estrogen </a:t>
            </a:r>
            <a:r>
              <a:rPr lang="en-US" sz="2000" b="1" i="1" dirty="0"/>
              <a:t>and progesterone receptors and </a:t>
            </a:r>
            <a:r>
              <a:rPr lang="en-US" sz="2000" b="1" i="1" dirty="0">
                <a:solidFill>
                  <a:srgbClr val="FF0000"/>
                </a:solidFill>
              </a:rPr>
              <a:t>negative</a:t>
            </a:r>
            <a:r>
              <a:rPr lang="en-US" sz="2000" b="1" i="1" dirty="0"/>
              <a:t> for </a:t>
            </a:r>
            <a:r>
              <a:rPr lang="en-US" sz="2000" b="1" i="1" dirty="0">
                <a:solidFill>
                  <a:srgbClr val="FF0000"/>
                </a:solidFill>
              </a:rPr>
              <a:t>Her2/</a:t>
            </a:r>
            <a:r>
              <a:rPr lang="en-US" sz="2000" b="1" i="1" dirty="0" err="1">
                <a:solidFill>
                  <a:srgbClr val="FF0000"/>
                </a:solidFill>
              </a:rPr>
              <a:t>neu</a:t>
            </a:r>
            <a:r>
              <a:rPr lang="en-US" sz="2000" b="1" i="1" dirty="0"/>
              <a:t>) that was treated with </a:t>
            </a:r>
            <a:r>
              <a:rPr lang="en-US" sz="2000" b="1" i="1" dirty="0">
                <a:solidFill>
                  <a:srgbClr val="FF0000"/>
                </a:solidFill>
              </a:rPr>
              <a:t>lumpectomy</a:t>
            </a:r>
            <a:r>
              <a:rPr lang="en-US" sz="2000" b="1" i="1" dirty="0"/>
              <a:t>, </a:t>
            </a:r>
            <a:r>
              <a:rPr lang="en-US" sz="2000" b="1" i="1" dirty="0">
                <a:solidFill>
                  <a:srgbClr val="FF0000"/>
                </a:solidFill>
              </a:rPr>
              <a:t>chemotherapy</a:t>
            </a:r>
            <a:r>
              <a:rPr lang="en-US" sz="2000" b="1" i="1" dirty="0"/>
              <a:t>, and subsequently </a:t>
            </a:r>
            <a:r>
              <a:rPr lang="en-US" sz="2000" b="1" i="1" dirty="0">
                <a:solidFill>
                  <a:srgbClr val="FF0000"/>
                </a:solidFill>
              </a:rPr>
              <a:t>7</a:t>
            </a:r>
            <a:r>
              <a:rPr lang="en-US" sz="2000" b="1" i="1" dirty="0"/>
              <a:t> years of </a:t>
            </a:r>
            <a:r>
              <a:rPr lang="en-US" sz="2000" b="1" i="1" dirty="0">
                <a:solidFill>
                  <a:srgbClr val="FF0000"/>
                </a:solidFill>
              </a:rPr>
              <a:t>aromatase inhibitor therapy</a:t>
            </a:r>
            <a:r>
              <a:rPr lang="en-US" sz="20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i="1" dirty="0" smtClean="0"/>
              <a:t> </a:t>
            </a:r>
            <a:r>
              <a:rPr lang="en-US" sz="2000" b="1" i="1" dirty="0"/>
              <a:t>She had undergone surveillance </a:t>
            </a:r>
            <a:r>
              <a:rPr lang="en-US" sz="2000" b="1" i="1" dirty="0">
                <a:solidFill>
                  <a:srgbClr val="FF0000"/>
                </a:solidFill>
              </a:rPr>
              <a:t>imaging annually </a:t>
            </a:r>
            <a:r>
              <a:rPr lang="en-US" sz="2000" b="1" i="1" dirty="0"/>
              <a:t>until </a:t>
            </a:r>
            <a:r>
              <a:rPr lang="en-US" sz="2000" b="1" i="1" dirty="0">
                <a:solidFill>
                  <a:srgbClr val="FF0000"/>
                </a:solidFill>
              </a:rPr>
              <a:t>2 years prior </a:t>
            </a:r>
            <a:r>
              <a:rPr lang="en-US" sz="2000" b="1" i="1" dirty="0"/>
              <a:t>to the current presentation</a:t>
            </a:r>
            <a:r>
              <a:rPr lang="en-US" sz="20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i="1" dirty="0" smtClean="0"/>
              <a:t> </a:t>
            </a:r>
            <a:r>
              <a:rPr lang="en-US" sz="2000" b="1" i="1" dirty="0"/>
              <a:t>Prior imaging of her </a:t>
            </a:r>
            <a:r>
              <a:rPr lang="en-US" sz="2000" b="1" i="1" dirty="0">
                <a:solidFill>
                  <a:srgbClr val="FF0000"/>
                </a:solidFill>
              </a:rPr>
              <a:t>abdomen 2 years </a:t>
            </a:r>
            <a:r>
              <a:rPr lang="en-US" sz="2000" b="1" i="1" dirty="0"/>
              <a:t>earlier revealed </a:t>
            </a:r>
            <a:r>
              <a:rPr lang="en-US" sz="2000" b="1" i="1" dirty="0">
                <a:solidFill>
                  <a:srgbClr val="FF0000"/>
                </a:solidFill>
              </a:rPr>
              <a:t>normal</a:t>
            </a:r>
            <a:r>
              <a:rPr lang="en-US" sz="2000" b="1" i="1" dirty="0"/>
              <a:t> adrenal glands; thus, the current adrenal abnormalities were new.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7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70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65129"/>
            <a:ext cx="8596668" cy="54488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/>
              <a:t>The patient </a:t>
            </a:r>
            <a:r>
              <a:rPr lang="en-US" sz="2800" b="1" i="1" dirty="0">
                <a:solidFill>
                  <a:srgbClr val="FF0000"/>
                </a:solidFill>
              </a:rPr>
              <a:t>denied</a:t>
            </a:r>
            <a:r>
              <a:rPr lang="en-US" sz="2800" b="1" i="1" dirty="0"/>
              <a:t> any </a:t>
            </a:r>
            <a:r>
              <a:rPr lang="en-US" sz="2800" b="1" i="1" dirty="0">
                <a:solidFill>
                  <a:srgbClr val="FF0000"/>
                </a:solidFill>
              </a:rPr>
              <a:t>symptoms</a:t>
            </a:r>
            <a:r>
              <a:rPr lang="en-US" sz="2800" b="1" i="1" dirty="0"/>
              <a:t> of a </a:t>
            </a:r>
            <a:r>
              <a:rPr lang="en-US" sz="2800" b="1" i="1" dirty="0" err="1"/>
              <a:t>pheochromocytoma</a:t>
            </a:r>
            <a:r>
              <a:rPr lang="en-US" sz="2800" b="1" i="1" dirty="0"/>
              <a:t>, CS, or </a:t>
            </a:r>
            <a:r>
              <a:rPr lang="en-US" sz="2800" b="1" i="1" dirty="0" err="1"/>
              <a:t>hyperandrogenism</a:t>
            </a:r>
            <a:r>
              <a:rPr lang="en-US" sz="2800" b="1" i="1" dirty="0"/>
              <a:t>, and had </a:t>
            </a:r>
            <a:r>
              <a:rPr lang="en-US" sz="2800" b="1" i="1" dirty="0">
                <a:solidFill>
                  <a:srgbClr val="FF0000"/>
                </a:solidFill>
              </a:rPr>
              <a:t>no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hypertension</a:t>
            </a:r>
            <a:r>
              <a:rPr lang="en-US" sz="2800" b="1" i="1" dirty="0"/>
              <a:t> or </a:t>
            </a:r>
            <a:r>
              <a:rPr lang="en-US" sz="2800" b="1" i="1" dirty="0">
                <a:solidFill>
                  <a:srgbClr val="FF0000"/>
                </a:solidFill>
              </a:rPr>
              <a:t>hypokalemia</a:t>
            </a:r>
            <a:r>
              <a:rPr lang="en-US" sz="2800" b="1" i="1" dirty="0"/>
              <a:t>. Plasma </a:t>
            </a:r>
            <a:r>
              <a:rPr lang="en-US" sz="2800" b="1" i="1" dirty="0" err="1">
                <a:solidFill>
                  <a:srgbClr val="FF0000"/>
                </a:solidFill>
              </a:rPr>
              <a:t>metanephrines</a:t>
            </a:r>
            <a:r>
              <a:rPr lang="en-US" sz="2800" b="1" i="1" dirty="0"/>
              <a:t> were </a:t>
            </a:r>
            <a:r>
              <a:rPr lang="en-US" sz="2800" b="1" i="1" dirty="0">
                <a:solidFill>
                  <a:srgbClr val="FF0000"/>
                </a:solidFill>
              </a:rPr>
              <a:t>normal</a:t>
            </a:r>
            <a:r>
              <a:rPr lang="en-US" sz="2800" b="1" i="1" dirty="0"/>
              <a:t>, and a 1-mg </a:t>
            </a:r>
            <a:r>
              <a:rPr lang="en-US" sz="2800" b="1" i="1" dirty="0">
                <a:solidFill>
                  <a:srgbClr val="FF0000"/>
                </a:solidFill>
              </a:rPr>
              <a:t>dexamethasone</a:t>
            </a:r>
            <a:r>
              <a:rPr lang="en-US" sz="2800" b="1" i="1" dirty="0"/>
              <a:t> suppression test resulted in a morning cortisol of </a:t>
            </a:r>
            <a:r>
              <a:rPr lang="en-US" sz="2800" b="1" i="1" dirty="0">
                <a:solidFill>
                  <a:srgbClr val="FF0000"/>
                </a:solidFill>
              </a:rPr>
              <a:t>0.9 </a:t>
            </a:r>
            <a:r>
              <a:rPr lang="el-GR" sz="2800" b="1" i="1" dirty="0">
                <a:solidFill>
                  <a:srgbClr val="FF0000"/>
                </a:solidFill>
              </a:rPr>
              <a:t>μ</a:t>
            </a:r>
            <a:r>
              <a:rPr lang="en-US" sz="2800" b="1" i="1" dirty="0">
                <a:solidFill>
                  <a:srgbClr val="FF0000"/>
                </a:solidFill>
              </a:rPr>
              <a:t>g/</a:t>
            </a:r>
            <a:r>
              <a:rPr lang="en-US" sz="2800" b="1" i="1" dirty="0" err="1">
                <a:solidFill>
                  <a:srgbClr val="FF0000"/>
                </a:solidFill>
              </a:rPr>
              <a:t>dL</a:t>
            </a:r>
            <a:r>
              <a:rPr lang="en-US" sz="2800" b="1" i="1" dirty="0"/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47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93" t="11277" r="23213" b="5571"/>
          <a:stretch/>
        </p:blipFill>
        <p:spPr>
          <a:xfrm>
            <a:off x="0" y="0"/>
            <a:ext cx="12192000" cy="6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2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0597"/>
            <a:ext cx="8596668" cy="4550765"/>
          </a:xfrm>
        </p:spPr>
        <p:txBody>
          <a:bodyPr/>
          <a:lstStyle/>
          <a:p>
            <a:endParaRPr lang="en-US" dirty="0"/>
          </a:p>
          <a:p>
            <a:r>
              <a:rPr lang="en-US" sz="2800" b="1" dirty="0"/>
              <a:t>Does this adrenal mass represent a </a:t>
            </a:r>
            <a:r>
              <a:rPr lang="en-US" sz="2800" b="1" dirty="0">
                <a:solidFill>
                  <a:srgbClr val="FF0000"/>
                </a:solidFill>
              </a:rPr>
              <a:t>malignancy</a:t>
            </a:r>
            <a:r>
              <a:rPr lang="en-US" sz="2800" b="1" dirty="0"/>
              <a:t>?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45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65545"/>
            <a:ext cx="9130545" cy="4575817"/>
          </a:xfrm>
        </p:spPr>
        <p:txBody>
          <a:bodyPr/>
          <a:lstStyle/>
          <a:p>
            <a:r>
              <a:rPr lang="en-US" sz="3600" i="1" dirty="0"/>
              <a:t>These imaging </a:t>
            </a:r>
            <a:r>
              <a:rPr lang="en-US" sz="3600" i="1" dirty="0">
                <a:solidFill>
                  <a:srgbClr val="FF0000"/>
                </a:solidFill>
              </a:rPr>
              <a:t>characteristics</a:t>
            </a:r>
            <a:r>
              <a:rPr lang="en-US" sz="3600" i="1" dirty="0"/>
              <a:t> are concerning for a </a:t>
            </a:r>
            <a:r>
              <a:rPr lang="en-US" sz="3600" i="1" dirty="0">
                <a:solidFill>
                  <a:srgbClr val="FF0000"/>
                </a:solidFill>
              </a:rPr>
              <a:t>malignancy</a:t>
            </a:r>
            <a:r>
              <a:rPr lang="en-US" i="1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0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73192"/>
            <a:ext cx="9191285" cy="56848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u="sng" dirty="0">
                <a:solidFill>
                  <a:srgbClr val="0070C0"/>
                </a:solidFill>
              </a:rPr>
              <a:t>CASE 1</a:t>
            </a:r>
            <a:r>
              <a:rPr lang="en-US" sz="2000" b="1" u="sng" dirty="0"/>
              <a:t>: </a:t>
            </a:r>
            <a:r>
              <a:rPr lang="en-US" sz="2000" b="1" i="1" dirty="0"/>
              <a:t>A </a:t>
            </a:r>
            <a:r>
              <a:rPr lang="en-US" sz="2000" b="1" i="1" dirty="0">
                <a:solidFill>
                  <a:srgbClr val="FF0000"/>
                </a:solidFill>
              </a:rPr>
              <a:t>50</a:t>
            </a:r>
            <a:r>
              <a:rPr lang="en-US" sz="2000" b="1" i="1" dirty="0"/>
              <a:t>-year-old woman presented to the emergency department with worsening </a:t>
            </a:r>
            <a:r>
              <a:rPr lang="en-US" sz="2000" b="1" i="1" dirty="0">
                <a:solidFill>
                  <a:srgbClr val="FF0000"/>
                </a:solidFill>
              </a:rPr>
              <a:t>left lower-quadrant </a:t>
            </a:r>
            <a:r>
              <a:rPr lang="en-US" sz="2000" b="1" i="1" dirty="0"/>
              <a:t>pain. An abdominal </a:t>
            </a:r>
            <a:r>
              <a:rPr lang="en-US" sz="2000" b="1" i="1" dirty="0">
                <a:solidFill>
                  <a:srgbClr val="FF0000"/>
                </a:solidFill>
              </a:rPr>
              <a:t>CT</a:t>
            </a:r>
            <a:r>
              <a:rPr lang="en-US" sz="2000" b="1" i="1" dirty="0"/>
              <a:t> scan with </a:t>
            </a:r>
            <a:r>
              <a:rPr lang="en-US" sz="2000" b="1" i="1" dirty="0">
                <a:solidFill>
                  <a:srgbClr val="FF0000"/>
                </a:solidFill>
              </a:rPr>
              <a:t>intravenous contrast </a:t>
            </a:r>
            <a:r>
              <a:rPr lang="en-US" sz="2000" b="1" i="1" dirty="0"/>
              <a:t>was performed to evaluate for </a:t>
            </a:r>
            <a:r>
              <a:rPr lang="en-US" sz="2000" b="1" i="1" dirty="0">
                <a:solidFill>
                  <a:srgbClr val="FF0000"/>
                </a:solidFill>
              </a:rPr>
              <a:t>diverticulitis</a:t>
            </a:r>
            <a:r>
              <a:rPr lang="en-US" sz="2000" b="1" i="1" dirty="0"/>
              <a:t>. No gastrointestinal abnormalities were seen; however, a </a:t>
            </a:r>
            <a:r>
              <a:rPr lang="en-US" sz="2000" b="1" i="1" dirty="0">
                <a:solidFill>
                  <a:srgbClr val="FF0000"/>
                </a:solidFill>
              </a:rPr>
              <a:t>right adrenal </a:t>
            </a:r>
            <a:r>
              <a:rPr lang="en-US" sz="2000" b="1" i="1" dirty="0"/>
              <a:t>mass was noted. She was seen by her primary care doctor 1 month later</a:t>
            </a:r>
            <a:r>
              <a:rPr lang="en-US" sz="20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i="1" dirty="0" smtClean="0"/>
              <a:t> </a:t>
            </a:r>
            <a:r>
              <a:rPr lang="en-US" sz="2000" b="1" i="1" dirty="0"/>
              <a:t>She was </a:t>
            </a:r>
            <a:r>
              <a:rPr lang="en-US" sz="2000" b="1" i="1" dirty="0">
                <a:solidFill>
                  <a:srgbClr val="FF0000"/>
                </a:solidFill>
              </a:rPr>
              <a:t>normotensive</a:t>
            </a:r>
            <a:r>
              <a:rPr lang="en-US" sz="2000" b="1" i="1" dirty="0"/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normokalemic</a:t>
            </a:r>
            <a:r>
              <a:rPr lang="en-US" sz="2000" b="1" i="1" dirty="0">
                <a:solidFill>
                  <a:srgbClr val="FF0000"/>
                </a:solidFill>
              </a:rPr>
              <a:t>,</a:t>
            </a:r>
            <a:r>
              <a:rPr lang="en-US" sz="2000" b="1" i="1" dirty="0"/>
              <a:t> and had </a:t>
            </a:r>
            <a:r>
              <a:rPr lang="en-US" sz="2000" b="1" i="1" dirty="0">
                <a:solidFill>
                  <a:srgbClr val="FF0000"/>
                </a:solidFill>
              </a:rPr>
              <a:t>no</a:t>
            </a:r>
            <a:r>
              <a:rPr lang="en-US" sz="2000" b="1" i="1" dirty="0"/>
              <a:t> signs or symptoms of </a:t>
            </a:r>
            <a:r>
              <a:rPr lang="en-US" sz="2000" b="1" i="1" dirty="0">
                <a:solidFill>
                  <a:srgbClr val="FF0000"/>
                </a:solidFill>
              </a:rPr>
              <a:t>Cushing</a:t>
            </a:r>
            <a:r>
              <a:rPr lang="en-US" sz="2000" b="1" i="1" dirty="0"/>
              <a:t> syndrome (CS)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84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4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02499"/>
            <a:ext cx="9543904" cy="54488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The unenhanced attenuation of </a:t>
            </a:r>
            <a:r>
              <a:rPr lang="en-US" sz="2000" b="1" dirty="0">
                <a:solidFill>
                  <a:srgbClr val="FF0000"/>
                </a:solidFill>
              </a:rPr>
              <a:t>25 HU </a:t>
            </a:r>
            <a:r>
              <a:rPr lang="en-US" sz="2000" b="1" dirty="0"/>
              <a:t>suggests a l</a:t>
            </a:r>
            <a:r>
              <a:rPr lang="en-US" sz="2000" b="1" dirty="0">
                <a:solidFill>
                  <a:srgbClr val="FF0000"/>
                </a:solidFill>
              </a:rPr>
              <a:t>ipid-poor</a:t>
            </a:r>
            <a:r>
              <a:rPr lang="en-US" sz="2000" b="1" dirty="0"/>
              <a:t> entity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Further, </a:t>
            </a:r>
            <a:r>
              <a:rPr lang="en-US" sz="2000" b="1" dirty="0">
                <a:solidFill>
                  <a:srgbClr val="FF0000"/>
                </a:solidFill>
              </a:rPr>
              <a:t>low absolute washout </a:t>
            </a:r>
            <a:r>
              <a:rPr lang="en-US" sz="2000" b="1" dirty="0"/>
              <a:t>percentage, the lack of smooth contours and </a:t>
            </a:r>
            <a:r>
              <a:rPr lang="en-US" sz="2000" b="1" dirty="0">
                <a:solidFill>
                  <a:srgbClr val="FF0000"/>
                </a:solidFill>
              </a:rPr>
              <a:t>irregular</a:t>
            </a:r>
            <a:r>
              <a:rPr lang="en-US" sz="2000" b="1" dirty="0"/>
              <a:t> shape, </a:t>
            </a:r>
            <a:r>
              <a:rPr lang="en-US" sz="2000" b="1" dirty="0">
                <a:solidFill>
                  <a:srgbClr val="FF0000"/>
                </a:solidFill>
              </a:rPr>
              <a:t>bilateral</a:t>
            </a:r>
            <a:r>
              <a:rPr lang="en-US" sz="2000" b="1" dirty="0"/>
              <a:t> adrenal involvement, and the background of a prior history of </a:t>
            </a:r>
            <a:r>
              <a:rPr lang="en-US" sz="2000" b="1" dirty="0">
                <a:solidFill>
                  <a:srgbClr val="FF0000"/>
                </a:solidFill>
              </a:rPr>
              <a:t>breast cancer </a:t>
            </a:r>
            <a:r>
              <a:rPr lang="en-US" sz="2000" b="1" dirty="0"/>
              <a:t>not only raise concern for a malignant process but raise the specter of </a:t>
            </a:r>
            <a:r>
              <a:rPr lang="en-US" sz="2000" b="1" dirty="0">
                <a:solidFill>
                  <a:srgbClr val="FF0000"/>
                </a:solidFill>
              </a:rPr>
              <a:t>adrenal metastases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Metastases</a:t>
            </a:r>
            <a:r>
              <a:rPr lang="en-US" sz="2000" b="1" dirty="0"/>
              <a:t> to the adrenal glands </a:t>
            </a:r>
            <a:r>
              <a:rPr lang="en-US" sz="2000" b="1" dirty="0">
                <a:solidFill>
                  <a:srgbClr val="FF0000"/>
                </a:solidFill>
              </a:rPr>
              <a:t>can be bilateral </a:t>
            </a:r>
            <a:r>
              <a:rPr lang="en-US" sz="2000" b="1" dirty="0"/>
              <a:t>and may appear </a:t>
            </a:r>
            <a:r>
              <a:rPr lang="en-US" sz="2000" b="1" dirty="0">
                <a:solidFill>
                  <a:srgbClr val="FF0000"/>
                </a:solidFill>
              </a:rPr>
              <a:t>dense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irregular</a:t>
            </a:r>
            <a:r>
              <a:rPr lang="en-US" sz="2000" b="1" dirty="0"/>
              <a:t> in shape on imaging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primary</a:t>
            </a:r>
            <a:r>
              <a:rPr lang="en-US" sz="2000" b="1" dirty="0"/>
              <a:t> adrenal malignancy or </a:t>
            </a:r>
            <a:r>
              <a:rPr lang="en-US" sz="2000" b="1" dirty="0">
                <a:solidFill>
                  <a:srgbClr val="FF0000"/>
                </a:solidFill>
              </a:rPr>
              <a:t>infection</a:t>
            </a:r>
            <a:r>
              <a:rPr lang="en-US" sz="2000" b="1" dirty="0"/>
              <a:t> are </a:t>
            </a:r>
            <a:r>
              <a:rPr lang="en-US" sz="2000" b="1" dirty="0">
                <a:solidFill>
                  <a:srgbClr val="FF0000"/>
                </a:solidFill>
              </a:rPr>
              <a:t>less</a:t>
            </a:r>
            <a:r>
              <a:rPr lang="en-US" sz="2000" b="1" dirty="0"/>
              <a:t> likely </a:t>
            </a:r>
            <a:r>
              <a:rPr lang="en-US" sz="2000" b="1" dirty="0">
                <a:solidFill>
                  <a:srgbClr val="FF0000"/>
                </a:solidFill>
              </a:rPr>
              <a:t>scenarios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98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298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5441"/>
            <a:ext cx="9230754" cy="5185775"/>
          </a:xfrm>
        </p:spPr>
        <p:txBody>
          <a:bodyPr>
            <a:normAutofit/>
          </a:bodyPr>
          <a:lstStyle/>
          <a:p>
            <a:r>
              <a:rPr lang="en-US" sz="2800" b="1" dirty="0"/>
              <a:t>2. Is there evidence for </a:t>
            </a:r>
            <a:r>
              <a:rPr lang="en-US" sz="2800" b="1" dirty="0">
                <a:solidFill>
                  <a:srgbClr val="FF0000"/>
                </a:solidFill>
              </a:rPr>
              <a:t>clinically</a:t>
            </a:r>
            <a:r>
              <a:rPr lang="en-US" sz="2800" b="1" dirty="0"/>
              <a:t> relevant and autonomous adrenal </a:t>
            </a:r>
            <a:r>
              <a:rPr lang="en-US" sz="2800" b="1" dirty="0">
                <a:solidFill>
                  <a:srgbClr val="FF0000"/>
                </a:solidFill>
              </a:rPr>
              <a:t>hormone excess</a:t>
            </a:r>
            <a:r>
              <a:rPr lang="en-US" sz="2800" b="1" dirty="0"/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47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9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77447"/>
            <a:ext cx="9343488" cy="544882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/>
              <a:t>There is </a:t>
            </a:r>
            <a:r>
              <a:rPr lang="en-US" sz="2400" b="1" i="1" dirty="0">
                <a:solidFill>
                  <a:srgbClr val="FF0000"/>
                </a:solidFill>
              </a:rPr>
              <a:t>no clinically </a:t>
            </a:r>
            <a:r>
              <a:rPr lang="en-US" sz="2400" b="1" i="1" dirty="0"/>
              <a:t>apparent evidence of </a:t>
            </a:r>
            <a:r>
              <a:rPr lang="en-US" sz="2400" b="1" i="1" dirty="0" err="1"/>
              <a:t>hypercortisolism</a:t>
            </a:r>
            <a:r>
              <a:rPr lang="en-US" sz="2400" b="1" i="1" dirty="0"/>
              <a:t>, </a:t>
            </a:r>
            <a:r>
              <a:rPr lang="en-US" sz="2400" b="1" i="1" dirty="0" err="1"/>
              <a:t>pheochromocytoma</a:t>
            </a:r>
            <a:r>
              <a:rPr lang="en-US" sz="2400" b="1" i="1" dirty="0"/>
              <a:t>, androgen-secreting tumor, or primary </a:t>
            </a:r>
            <a:r>
              <a:rPr lang="en-US" sz="2400" b="1" i="1" dirty="0" err="1"/>
              <a:t>aldosteronism</a:t>
            </a:r>
            <a:r>
              <a:rPr lang="en-US" sz="24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i="1" dirty="0" smtClean="0"/>
              <a:t> </a:t>
            </a:r>
            <a:r>
              <a:rPr lang="en-US" sz="2400" b="1" i="1" dirty="0"/>
              <a:t>Furthermore, a </a:t>
            </a:r>
            <a:r>
              <a:rPr lang="en-US" sz="2400" b="1" i="1" dirty="0">
                <a:solidFill>
                  <a:srgbClr val="FF0000"/>
                </a:solidFill>
              </a:rPr>
              <a:t>1-mg dexamethasone </a:t>
            </a:r>
            <a:r>
              <a:rPr lang="en-US" sz="2400" b="1" i="1" dirty="0"/>
              <a:t>suppression test and </a:t>
            </a:r>
            <a:r>
              <a:rPr lang="en-US" sz="2400" b="1" i="1" dirty="0">
                <a:solidFill>
                  <a:srgbClr val="FF0000"/>
                </a:solidFill>
              </a:rPr>
              <a:t>plasma </a:t>
            </a:r>
            <a:r>
              <a:rPr lang="en-US" sz="2400" b="1" i="1" dirty="0" err="1">
                <a:solidFill>
                  <a:srgbClr val="FF0000"/>
                </a:solidFill>
              </a:rPr>
              <a:t>metanephrines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/>
              <a:t>were </a:t>
            </a:r>
            <a:r>
              <a:rPr lang="en-US" sz="2400" b="1" i="1" dirty="0">
                <a:solidFill>
                  <a:srgbClr val="FF0000"/>
                </a:solidFill>
              </a:rPr>
              <a:t>normal</a:t>
            </a:r>
            <a:r>
              <a:rPr lang="en-US" sz="2400" b="1" i="1" dirty="0"/>
              <a:t>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76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22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7967"/>
            <a:ext cx="8596668" cy="461339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Would a </a:t>
            </a:r>
            <a:r>
              <a:rPr lang="en-US" sz="3200" b="1" dirty="0">
                <a:solidFill>
                  <a:srgbClr val="FF0000"/>
                </a:solidFill>
              </a:rPr>
              <a:t>biopsy</a:t>
            </a:r>
            <a:r>
              <a:rPr lang="en-US" sz="3200" b="1" dirty="0"/>
              <a:t> of the adrenal mass help with diagnosis or management? </a:t>
            </a:r>
          </a:p>
        </p:txBody>
      </p:sp>
    </p:spTree>
    <p:extLst>
      <p:ext uri="{BB962C8B-B14F-4D97-AF65-F5344CB8AC3E}">
        <p14:creationId xmlns:p14="http://schemas.microsoft.com/office/powerpoint/2010/main" val="38355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4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8942655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b="1" i="1" dirty="0">
                <a:solidFill>
                  <a:srgbClr val="FF0000"/>
                </a:solidFill>
              </a:rPr>
              <a:t>Yes</a:t>
            </a:r>
            <a:r>
              <a:rPr lang="en-US" sz="3600" b="1" i="1" dirty="0"/>
              <a:t>, an adrenal biopsy may </a:t>
            </a:r>
            <a:r>
              <a:rPr lang="en-US" sz="3600" b="1" i="1" dirty="0">
                <a:solidFill>
                  <a:srgbClr val="FF0000"/>
                </a:solidFill>
              </a:rPr>
              <a:t>influence </a:t>
            </a:r>
            <a:r>
              <a:rPr lang="en-US" sz="3600" b="1" i="1" dirty="0"/>
              <a:t>management decisions.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362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89765"/>
            <a:ext cx="10069998" cy="56492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Since the primary consideration is </a:t>
            </a:r>
            <a:r>
              <a:rPr lang="en-US" sz="2400" b="1" dirty="0">
                <a:solidFill>
                  <a:srgbClr val="FF0000"/>
                </a:solidFill>
              </a:rPr>
              <a:t>metastatic breast </a:t>
            </a:r>
            <a:r>
              <a:rPr lang="en-US" sz="2400" b="1" dirty="0"/>
              <a:t>cancer and there are no other metastatic lesions to sample, an adrenal </a:t>
            </a:r>
            <a:r>
              <a:rPr lang="en-US" sz="2400" b="1" dirty="0">
                <a:solidFill>
                  <a:srgbClr val="FF0000"/>
                </a:solidFill>
              </a:rPr>
              <a:t>biopsy </a:t>
            </a:r>
            <a:r>
              <a:rPr lang="en-US" sz="2400" b="1" dirty="0"/>
              <a:t>could provide a </a:t>
            </a:r>
            <a:r>
              <a:rPr lang="en-US" sz="2400" b="1" dirty="0">
                <a:solidFill>
                  <a:srgbClr val="FF0000"/>
                </a:solidFill>
              </a:rPr>
              <a:t>tissue diagnosis </a:t>
            </a:r>
            <a:r>
              <a:rPr lang="en-US" sz="2400" b="1" dirty="0"/>
              <a:t>which would also confirm the disease as advanced or </a:t>
            </a:r>
            <a:r>
              <a:rPr lang="en-US" sz="2400" b="1" dirty="0">
                <a:solidFill>
                  <a:srgbClr val="FF0000"/>
                </a:solidFill>
              </a:rPr>
              <a:t>stage 4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After </a:t>
            </a:r>
            <a:r>
              <a:rPr lang="en-US" sz="2400" b="1" dirty="0">
                <a:solidFill>
                  <a:srgbClr val="FF0000"/>
                </a:solidFill>
              </a:rPr>
              <a:t>excluding</a:t>
            </a:r>
            <a:r>
              <a:rPr lang="en-US" sz="2400" b="1" dirty="0"/>
              <a:t> a </a:t>
            </a:r>
            <a:r>
              <a:rPr lang="en-US" sz="2400" b="1" dirty="0" err="1">
                <a:solidFill>
                  <a:srgbClr val="FF0000"/>
                </a:solidFill>
              </a:rPr>
              <a:t>pheochromocytoma</a:t>
            </a:r>
            <a:r>
              <a:rPr lang="en-US" sz="2400" b="1" dirty="0"/>
              <a:t>, a biopsy may influence whether the appropriate </a:t>
            </a:r>
            <a:r>
              <a:rPr lang="en-US" sz="2400" b="1" dirty="0">
                <a:solidFill>
                  <a:srgbClr val="FF0000"/>
                </a:solidFill>
              </a:rPr>
              <a:t>treatment</a:t>
            </a:r>
            <a:r>
              <a:rPr lang="en-US" sz="2400" b="1" dirty="0"/>
              <a:t> should involve </a:t>
            </a:r>
            <a:r>
              <a:rPr lang="en-US" sz="2400" b="1" dirty="0">
                <a:solidFill>
                  <a:srgbClr val="FF0000"/>
                </a:solidFill>
              </a:rPr>
              <a:t>systemic medical</a:t>
            </a:r>
            <a:r>
              <a:rPr lang="en-US" sz="2400" b="1" dirty="0"/>
              <a:t> therapy versus </a:t>
            </a:r>
            <a:r>
              <a:rPr lang="en-US" sz="2400" b="1" dirty="0">
                <a:solidFill>
                  <a:srgbClr val="FF0000"/>
                </a:solidFill>
              </a:rPr>
              <a:t>surgical</a:t>
            </a:r>
            <a:r>
              <a:rPr lang="en-US" sz="2400" b="1" dirty="0"/>
              <a:t> therapy </a:t>
            </a:r>
          </a:p>
        </p:txBody>
      </p:sp>
    </p:spTree>
    <p:extLst>
      <p:ext uri="{BB962C8B-B14F-4D97-AF65-F5344CB8AC3E}">
        <p14:creationId xmlns:p14="http://schemas.microsoft.com/office/powerpoint/2010/main" val="36277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71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02499"/>
            <a:ext cx="9418644" cy="53486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In this case, a biopsy of the </a:t>
            </a:r>
            <a:r>
              <a:rPr lang="en-US" sz="2400" b="1" dirty="0">
                <a:solidFill>
                  <a:srgbClr val="FF0000"/>
                </a:solidFill>
              </a:rPr>
              <a:t>left adrenal </a:t>
            </a:r>
            <a:r>
              <a:rPr lang="en-US" sz="2400" b="1" dirty="0"/>
              <a:t>mass revealed malignant cells consistent with breast cancer that was </a:t>
            </a:r>
            <a:r>
              <a:rPr lang="en-US" sz="2400" b="1" dirty="0">
                <a:solidFill>
                  <a:srgbClr val="FF0000"/>
                </a:solidFill>
              </a:rPr>
              <a:t>positive for the estrogen </a:t>
            </a:r>
            <a:r>
              <a:rPr lang="en-US" sz="2400" b="1" dirty="0"/>
              <a:t>and progesterone receptors and negative for </a:t>
            </a:r>
            <a:r>
              <a:rPr lang="en-US" sz="2400" b="1" dirty="0">
                <a:solidFill>
                  <a:srgbClr val="FF0000"/>
                </a:solidFill>
              </a:rPr>
              <a:t>Her2/</a:t>
            </a:r>
            <a:r>
              <a:rPr lang="en-US" sz="2400" b="1" dirty="0" err="1">
                <a:solidFill>
                  <a:srgbClr val="FF0000"/>
                </a:solidFill>
              </a:rPr>
              <a:t>neu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This finding confirmed that the patient had a r</a:t>
            </a:r>
            <a:r>
              <a:rPr lang="en-US" sz="2400" b="1" dirty="0">
                <a:solidFill>
                  <a:srgbClr val="FF0000"/>
                </a:solidFill>
              </a:rPr>
              <a:t>ecurrence </a:t>
            </a:r>
            <a:r>
              <a:rPr lang="en-US" sz="2400" b="1" dirty="0"/>
              <a:t>of her </a:t>
            </a:r>
            <a:r>
              <a:rPr lang="en-US" sz="2400" b="1" dirty="0">
                <a:solidFill>
                  <a:srgbClr val="FF0000"/>
                </a:solidFill>
              </a:rPr>
              <a:t>breast cancer </a:t>
            </a:r>
            <a:r>
              <a:rPr lang="en-US" sz="2400" b="1" dirty="0"/>
              <a:t>presenting with </a:t>
            </a:r>
            <a:r>
              <a:rPr lang="en-US" sz="2400" b="1" dirty="0">
                <a:solidFill>
                  <a:srgbClr val="FF0000"/>
                </a:solidFill>
              </a:rPr>
              <a:t>isolated adrenal metastases </a:t>
            </a:r>
            <a:r>
              <a:rPr lang="en-US" sz="2400" b="1" dirty="0"/>
              <a:t>nearly </a:t>
            </a:r>
            <a:r>
              <a:rPr lang="en-US" sz="2400" b="1" dirty="0">
                <a:solidFill>
                  <a:srgbClr val="FF0000"/>
                </a:solidFill>
              </a:rPr>
              <a:t>10 years </a:t>
            </a:r>
            <a:r>
              <a:rPr lang="en-US" sz="2400" b="1" dirty="0"/>
              <a:t>after her original disease. </a:t>
            </a:r>
          </a:p>
        </p:txBody>
      </p:sp>
    </p:spTree>
    <p:extLst>
      <p:ext uri="{BB962C8B-B14F-4D97-AF65-F5344CB8AC3E}">
        <p14:creationId xmlns:p14="http://schemas.microsoft.com/office/powerpoint/2010/main" val="21027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71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53019"/>
            <a:ext cx="9694218" cy="4947781"/>
          </a:xfrm>
        </p:spPr>
        <p:txBody>
          <a:bodyPr>
            <a:normAutofit/>
          </a:bodyPr>
          <a:lstStyle/>
          <a:p>
            <a:r>
              <a:rPr lang="en-US" sz="3200" b="1" dirty="0"/>
              <a:t>4. Is there an indication for </a:t>
            </a:r>
            <a:r>
              <a:rPr lang="en-US" sz="3200" b="1" dirty="0">
                <a:solidFill>
                  <a:srgbClr val="FF0000"/>
                </a:solidFill>
              </a:rPr>
              <a:t>surgical</a:t>
            </a:r>
            <a:r>
              <a:rPr lang="en-US" sz="3200" b="1" dirty="0"/>
              <a:t> treatment?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4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2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27551"/>
            <a:ext cx="8980233" cy="528598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rgbClr val="FF0000"/>
                </a:solidFill>
              </a:rPr>
              <a:t>Surgery</a:t>
            </a:r>
            <a:r>
              <a:rPr lang="en-US" sz="2800" b="1" i="1" dirty="0"/>
              <a:t> to remove an adrenal metastasis is </a:t>
            </a:r>
            <a:r>
              <a:rPr lang="en-US" sz="2800" b="1" i="1" dirty="0">
                <a:solidFill>
                  <a:srgbClr val="FF0000"/>
                </a:solidFill>
              </a:rPr>
              <a:t>reasonable to consider</a:t>
            </a:r>
            <a:r>
              <a:rPr lang="en-US" sz="28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i="1" dirty="0" smtClean="0"/>
              <a:t> </a:t>
            </a:r>
            <a:r>
              <a:rPr lang="en-US" sz="2800" b="1" i="1" dirty="0"/>
              <a:t>However, in this case, the findings suggest that </a:t>
            </a:r>
            <a:r>
              <a:rPr lang="en-US" sz="2800" b="1" i="1" dirty="0">
                <a:solidFill>
                  <a:srgbClr val="FF0000"/>
                </a:solidFill>
              </a:rPr>
              <a:t>medical therapy </a:t>
            </a:r>
            <a:r>
              <a:rPr lang="en-US" sz="2800" b="1" i="1" dirty="0"/>
              <a:t>for metastatic breast cancer might be a </a:t>
            </a:r>
            <a:r>
              <a:rPr lang="en-US" sz="2800" b="1" i="1" dirty="0">
                <a:solidFill>
                  <a:srgbClr val="FF0000"/>
                </a:solidFill>
              </a:rPr>
              <a:t>potential option</a:t>
            </a:r>
            <a:r>
              <a:rPr lang="en-US" sz="2800" b="1" i="1" dirty="0"/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9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45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0285"/>
            <a:ext cx="9481274" cy="534861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This patient was resumed on an </a:t>
            </a:r>
            <a:r>
              <a:rPr lang="en-US" sz="2400" b="1" dirty="0">
                <a:solidFill>
                  <a:srgbClr val="FF0000"/>
                </a:solidFill>
              </a:rPr>
              <a:t>aromatase inhibitor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1 year later</a:t>
            </a:r>
            <a:r>
              <a:rPr lang="en-US" sz="2400" b="1" dirty="0"/>
              <a:t>, imaging revealed </a:t>
            </a:r>
            <a:r>
              <a:rPr lang="en-US" sz="2400" b="1" dirty="0">
                <a:solidFill>
                  <a:srgbClr val="FF0000"/>
                </a:solidFill>
              </a:rPr>
              <a:t>complete regression </a:t>
            </a:r>
            <a:r>
              <a:rPr lang="en-US" sz="2400" b="1" dirty="0"/>
              <a:t>of her adrenal metastases.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Although </a:t>
            </a:r>
            <a:r>
              <a:rPr lang="en-US" sz="2400" b="1" dirty="0"/>
              <a:t>medical therapy was effective in this case, surgical </a:t>
            </a:r>
            <a:r>
              <a:rPr lang="en-US" sz="2400" b="1" dirty="0" err="1">
                <a:solidFill>
                  <a:srgbClr val="FF0000"/>
                </a:solidFill>
              </a:rPr>
              <a:t>metastasectomy</a:t>
            </a:r>
            <a:r>
              <a:rPr lang="en-US" sz="2400" b="1" dirty="0"/>
              <a:t> should be considered on a </a:t>
            </a:r>
            <a:r>
              <a:rPr lang="en-US" sz="2400" b="1" dirty="0">
                <a:solidFill>
                  <a:srgbClr val="FF0000"/>
                </a:solidFill>
              </a:rPr>
              <a:t>case-by-case</a:t>
            </a:r>
            <a:r>
              <a:rPr lang="en-US" sz="2400" b="1" dirty="0"/>
              <a:t> basis, especially when a patient’s malignancy is considered </a:t>
            </a:r>
            <a:r>
              <a:rPr lang="en-US" sz="2400" b="1" dirty="0">
                <a:solidFill>
                  <a:srgbClr val="FF0000"/>
                </a:solidFill>
              </a:rPr>
              <a:t>unlikely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to respond </a:t>
            </a:r>
            <a:r>
              <a:rPr lang="en-US" sz="2400" b="1" dirty="0"/>
              <a:t>to chemotherapies or targeted treatments. </a:t>
            </a:r>
          </a:p>
        </p:txBody>
      </p:sp>
    </p:spTree>
    <p:extLst>
      <p:ext uri="{BB962C8B-B14F-4D97-AF65-F5344CB8AC3E}">
        <p14:creationId xmlns:p14="http://schemas.microsoft.com/office/powerpoint/2010/main" val="37962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2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90445"/>
            <a:ext cx="9450077" cy="53483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A </a:t>
            </a:r>
            <a:r>
              <a:rPr lang="en-US" sz="2800" b="1" i="1" dirty="0">
                <a:solidFill>
                  <a:srgbClr val="FF0000"/>
                </a:solidFill>
              </a:rPr>
              <a:t>repeat CT </a:t>
            </a:r>
            <a:r>
              <a:rPr lang="en-US" sz="2800" b="1" i="1" dirty="0"/>
              <a:t>scan </a:t>
            </a:r>
            <a:r>
              <a:rPr lang="en-US" sz="2800" b="1" i="1" dirty="0">
                <a:solidFill>
                  <a:srgbClr val="FF0000"/>
                </a:solidFill>
              </a:rPr>
              <a:t>without intravenous </a:t>
            </a:r>
            <a:r>
              <a:rPr lang="en-US" sz="2800" b="1" i="1" dirty="0"/>
              <a:t>contrast was ordered to specifically evaluate the </a:t>
            </a:r>
            <a:r>
              <a:rPr lang="en-US" sz="2800" b="1" i="1" dirty="0">
                <a:solidFill>
                  <a:srgbClr val="FF0000"/>
                </a:solidFill>
              </a:rPr>
              <a:t>right adrenal </a:t>
            </a:r>
            <a:r>
              <a:rPr lang="en-US" sz="2800" b="1" i="1" dirty="0"/>
              <a:t>mass, which was noted to be </a:t>
            </a:r>
            <a:r>
              <a:rPr lang="en-US" sz="2800" b="1" i="1" dirty="0">
                <a:solidFill>
                  <a:srgbClr val="FF0000"/>
                </a:solidFill>
              </a:rPr>
              <a:t>1.0 cm </a:t>
            </a:r>
            <a:r>
              <a:rPr lang="en-US" sz="2800" b="1" i="1" dirty="0"/>
              <a:t>in size and described as being </a:t>
            </a:r>
            <a:r>
              <a:rPr lang="en-US" sz="2800" b="1" i="1" dirty="0">
                <a:solidFill>
                  <a:srgbClr val="FF0000"/>
                </a:solidFill>
              </a:rPr>
              <a:t>round</a:t>
            </a:r>
            <a:r>
              <a:rPr lang="en-US" sz="2800" b="1" i="1" dirty="0"/>
              <a:t> and </a:t>
            </a:r>
            <a:r>
              <a:rPr lang="en-US" sz="2800" b="1" i="1" dirty="0">
                <a:solidFill>
                  <a:srgbClr val="FF0000"/>
                </a:solidFill>
              </a:rPr>
              <a:t>homogenous </a:t>
            </a:r>
            <a:r>
              <a:rPr lang="en-US" sz="2800" b="1" i="1" dirty="0"/>
              <a:t>with an unenhanced attenuation of </a:t>
            </a:r>
            <a:r>
              <a:rPr lang="en-US" sz="2800" b="1" i="1" dirty="0">
                <a:solidFill>
                  <a:srgbClr val="FF0000"/>
                </a:solidFill>
              </a:rPr>
              <a:t>8 Hounsfield units </a:t>
            </a:r>
            <a:r>
              <a:rPr lang="en-US" sz="2800" b="1" i="1" dirty="0"/>
              <a:t>(HU) (Fig. 1). The left adrenal gland was normal</a:t>
            </a:r>
            <a:r>
              <a:rPr lang="en-US" sz="2800" b="1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 </a:t>
            </a:r>
            <a:r>
              <a:rPr lang="en-US" sz="2800" b="1" i="1" dirty="0"/>
              <a:t>A </a:t>
            </a:r>
            <a:r>
              <a:rPr lang="en-US" sz="2800" b="1" i="1" dirty="0">
                <a:solidFill>
                  <a:srgbClr val="FF0000"/>
                </a:solidFill>
              </a:rPr>
              <a:t>1-mg dexamethasone </a:t>
            </a:r>
            <a:r>
              <a:rPr lang="en-US" sz="2800" b="1" i="1" dirty="0"/>
              <a:t>suppression test was performed, yielding a morning cortisol of </a:t>
            </a:r>
            <a:r>
              <a:rPr lang="en-US" sz="2800" b="1" i="1" dirty="0">
                <a:solidFill>
                  <a:srgbClr val="FF0000"/>
                </a:solidFill>
              </a:rPr>
              <a:t>1.3 </a:t>
            </a:r>
            <a:r>
              <a:rPr lang="en-US" sz="2800" b="1" i="1" dirty="0" err="1">
                <a:solidFill>
                  <a:srgbClr val="FF0000"/>
                </a:solidFill>
              </a:rPr>
              <a:t>μg</a:t>
            </a:r>
            <a:r>
              <a:rPr lang="en-US" sz="2800" b="1" i="1" dirty="0">
                <a:solidFill>
                  <a:srgbClr val="FF0000"/>
                </a:solidFill>
              </a:rPr>
              <a:t>/</a:t>
            </a:r>
            <a:r>
              <a:rPr lang="en-US" sz="2800" b="1" i="1" dirty="0" err="1">
                <a:solidFill>
                  <a:srgbClr val="FF0000"/>
                </a:solidFill>
              </a:rPr>
              <a:t>dL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45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7759"/>
            <a:ext cx="8596668" cy="52985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5. Is there an indication for </a:t>
            </a:r>
            <a:r>
              <a:rPr lang="en-US" sz="2800" b="1" dirty="0">
                <a:solidFill>
                  <a:srgbClr val="FF0000"/>
                </a:solidFill>
              </a:rPr>
              <a:t>longitudinal </a:t>
            </a:r>
            <a:r>
              <a:rPr lang="en-US" sz="2800" b="1" dirty="0"/>
              <a:t>surveillance with </a:t>
            </a:r>
            <a:r>
              <a:rPr lang="en-US" sz="2800" b="1" dirty="0">
                <a:solidFill>
                  <a:srgbClr val="FF0000"/>
                </a:solidFill>
              </a:rPr>
              <a:t>imaging</a:t>
            </a:r>
            <a:r>
              <a:rPr lang="en-US" sz="2800" b="1" dirty="0"/>
              <a:t> and/or </a:t>
            </a:r>
            <a:r>
              <a:rPr lang="en-US" sz="2800" b="1" dirty="0">
                <a:solidFill>
                  <a:srgbClr val="FF0000"/>
                </a:solidFill>
              </a:rPr>
              <a:t>biochemical </a:t>
            </a:r>
            <a:r>
              <a:rPr lang="en-US" sz="2800" b="1" dirty="0"/>
              <a:t>testing? </a:t>
            </a:r>
          </a:p>
        </p:txBody>
      </p:sp>
    </p:spTree>
    <p:extLst>
      <p:ext uri="{BB962C8B-B14F-4D97-AF65-F5344CB8AC3E}">
        <p14:creationId xmlns:p14="http://schemas.microsoft.com/office/powerpoint/2010/main" val="23906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3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39868"/>
            <a:ext cx="9406118" cy="541124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3200" b="1" i="1" dirty="0">
                <a:solidFill>
                  <a:srgbClr val="FF0000"/>
                </a:solidFill>
              </a:rPr>
              <a:t>Yes</a:t>
            </a:r>
            <a:r>
              <a:rPr lang="en-US" sz="3200" b="1" i="1" dirty="0"/>
              <a:t>, this patient should be </a:t>
            </a:r>
            <a:r>
              <a:rPr lang="en-US" sz="3200" b="1" i="1" dirty="0">
                <a:solidFill>
                  <a:srgbClr val="FF0000"/>
                </a:solidFill>
              </a:rPr>
              <a:t>closely monitored </a:t>
            </a:r>
            <a:r>
              <a:rPr lang="en-US" sz="3200" b="1" i="1" dirty="0"/>
              <a:t>for primary </a:t>
            </a:r>
            <a:r>
              <a:rPr lang="en-US" sz="3200" b="1" i="1" dirty="0">
                <a:solidFill>
                  <a:srgbClr val="FF0000"/>
                </a:solidFill>
              </a:rPr>
              <a:t>adrenal insufficiency</a:t>
            </a:r>
            <a:r>
              <a:rPr lang="en-US" sz="3200" b="1" i="1" dirty="0"/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952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70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52811"/>
            <a:ext cx="9143072" cy="522335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Given </a:t>
            </a:r>
            <a:r>
              <a:rPr lang="en-US" sz="2000" b="1" dirty="0">
                <a:solidFill>
                  <a:srgbClr val="FF0000"/>
                </a:solidFill>
              </a:rPr>
              <a:t>bilateral adrenal metastases</a:t>
            </a:r>
            <a:r>
              <a:rPr lang="en-US" sz="2000" b="1" dirty="0"/>
              <a:t>, it would have been reasonable to evaluate adrenocorticotropic hormone (</a:t>
            </a:r>
            <a:r>
              <a:rPr lang="en-US" sz="2000" b="1" dirty="0">
                <a:solidFill>
                  <a:srgbClr val="FF0000"/>
                </a:solidFill>
              </a:rPr>
              <a:t>ACTH</a:t>
            </a:r>
            <a:r>
              <a:rPr lang="en-US" sz="2000" b="1" dirty="0"/>
              <a:t>) and </a:t>
            </a:r>
            <a:r>
              <a:rPr lang="en-US" sz="2000" b="1" dirty="0">
                <a:solidFill>
                  <a:srgbClr val="FF0000"/>
                </a:solidFill>
              </a:rPr>
              <a:t>cortisol </a:t>
            </a:r>
            <a:r>
              <a:rPr lang="en-US" sz="2000" b="1" dirty="0"/>
              <a:t>levels at the time of </a:t>
            </a:r>
            <a:r>
              <a:rPr lang="en-US" sz="2000" b="1" dirty="0">
                <a:solidFill>
                  <a:srgbClr val="FF0000"/>
                </a:solidFill>
              </a:rPr>
              <a:t>diagnosis of metastatic breast </a:t>
            </a:r>
            <a:r>
              <a:rPr lang="en-US" sz="2000" b="1" dirty="0"/>
              <a:t>cancer to establish a baseline with which to </a:t>
            </a:r>
            <a:r>
              <a:rPr lang="en-US" sz="2000" b="1" dirty="0">
                <a:solidFill>
                  <a:srgbClr val="FF0000"/>
                </a:solidFill>
              </a:rPr>
              <a:t>compare subsequent </a:t>
            </a:r>
            <a:r>
              <a:rPr lang="en-US" sz="2000" b="1" dirty="0"/>
              <a:t>assessments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This patient </a:t>
            </a:r>
            <a:r>
              <a:rPr lang="en-US" sz="2000" b="1" dirty="0"/>
              <a:t>was followed for signs and symptoms of primary adrenal insufficiency and routine morning cortisol and ACTH levels. </a:t>
            </a:r>
          </a:p>
        </p:txBody>
      </p:sp>
    </p:spTree>
    <p:extLst>
      <p:ext uri="{BB962C8B-B14F-4D97-AF65-F5344CB8AC3E}">
        <p14:creationId xmlns:p14="http://schemas.microsoft.com/office/powerpoint/2010/main" val="36529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1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89764"/>
            <a:ext cx="9218228" cy="543629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Approximately </a:t>
            </a:r>
            <a:r>
              <a:rPr lang="en-US" sz="2800" b="1" dirty="0">
                <a:solidFill>
                  <a:srgbClr val="FF0000"/>
                </a:solidFill>
              </a:rPr>
              <a:t>1 year after </a:t>
            </a:r>
            <a:r>
              <a:rPr lang="en-US" sz="2800" b="1" dirty="0"/>
              <a:t>resuming the aromatase inhibitor, her morning </a:t>
            </a:r>
            <a:r>
              <a:rPr lang="en-US" sz="2800" b="1" dirty="0">
                <a:solidFill>
                  <a:srgbClr val="FF0000"/>
                </a:solidFill>
              </a:rPr>
              <a:t>cortisol levels </a:t>
            </a:r>
            <a:r>
              <a:rPr lang="en-US" sz="2800" b="1" dirty="0"/>
              <a:t>declined and her ACTH levels rose, indicating the development of primary adrenal insufficiency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She was treated with </a:t>
            </a:r>
            <a:r>
              <a:rPr lang="en-US" sz="2800" b="1" dirty="0">
                <a:solidFill>
                  <a:srgbClr val="FF0000"/>
                </a:solidFill>
              </a:rPr>
              <a:t>replacement hydrocortisone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fludrocortisone</a:t>
            </a:r>
            <a:r>
              <a:rPr lang="en-US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17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2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64921"/>
            <a:ext cx="9143071" cy="542376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u="sng" dirty="0">
                <a:solidFill>
                  <a:srgbClr val="00B0F0"/>
                </a:solidFill>
              </a:rPr>
              <a:t>CASE 3:</a:t>
            </a:r>
            <a:r>
              <a:rPr lang="en-US" sz="2400" b="1" u="sng" dirty="0"/>
              <a:t> </a:t>
            </a:r>
            <a:r>
              <a:rPr lang="en-US" sz="2400" b="1" i="1" dirty="0"/>
              <a:t>A </a:t>
            </a:r>
            <a:r>
              <a:rPr lang="en-US" sz="2400" b="1" i="1" dirty="0">
                <a:solidFill>
                  <a:srgbClr val="FF0000"/>
                </a:solidFill>
              </a:rPr>
              <a:t>68</a:t>
            </a:r>
            <a:r>
              <a:rPr lang="en-US" sz="2400" b="1" i="1" dirty="0"/>
              <a:t>-year-old </a:t>
            </a:r>
            <a:r>
              <a:rPr lang="en-US" sz="2400" b="1" i="1" dirty="0">
                <a:solidFill>
                  <a:srgbClr val="FF0000"/>
                </a:solidFill>
              </a:rPr>
              <a:t>man </a:t>
            </a:r>
            <a:r>
              <a:rPr lang="en-US" sz="2400" b="1" i="1" dirty="0"/>
              <a:t>with a history of </a:t>
            </a:r>
            <a:r>
              <a:rPr lang="en-US" sz="2400" b="1" i="1" dirty="0">
                <a:solidFill>
                  <a:srgbClr val="FF0000"/>
                </a:solidFill>
              </a:rPr>
              <a:t>osteoporosis,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hyperlipidemia</a:t>
            </a:r>
            <a:r>
              <a:rPr lang="en-US" sz="2400" b="1" i="1" dirty="0"/>
              <a:t>, and </a:t>
            </a:r>
            <a:r>
              <a:rPr lang="en-US" sz="2400" b="1" i="1" dirty="0" smtClean="0">
                <a:solidFill>
                  <a:srgbClr val="FF0000"/>
                </a:solidFill>
              </a:rPr>
              <a:t>pre diabetes </a:t>
            </a:r>
            <a:r>
              <a:rPr lang="en-US" sz="2400" b="1" i="1" dirty="0"/>
              <a:t>was incidentally found to have a </a:t>
            </a:r>
            <a:r>
              <a:rPr lang="en-US" sz="2400" b="1" i="1" dirty="0">
                <a:solidFill>
                  <a:srgbClr val="FF0000"/>
                </a:solidFill>
              </a:rPr>
              <a:t>right</a:t>
            </a:r>
            <a:r>
              <a:rPr lang="en-US" sz="2400" b="1" i="1" dirty="0"/>
              <a:t>-sided </a:t>
            </a:r>
            <a:r>
              <a:rPr lang="en-US" sz="2400" b="1" i="1" dirty="0">
                <a:solidFill>
                  <a:srgbClr val="FF0000"/>
                </a:solidFill>
              </a:rPr>
              <a:t>lipid-rich</a:t>
            </a:r>
            <a:r>
              <a:rPr lang="en-US" sz="2400" b="1" i="1" dirty="0"/>
              <a:t> adrenal mass </a:t>
            </a:r>
            <a:r>
              <a:rPr lang="en-US" sz="2400" b="1" i="1" dirty="0">
                <a:solidFill>
                  <a:srgbClr val="FF0000"/>
                </a:solidFill>
              </a:rPr>
              <a:t>(&lt;10 HU </a:t>
            </a:r>
            <a:r>
              <a:rPr lang="en-US" sz="2400" b="1" i="1" dirty="0"/>
              <a:t>on unenhanced CT imaging), size </a:t>
            </a:r>
            <a:r>
              <a:rPr lang="en-US" sz="2400" b="1" i="1" dirty="0">
                <a:solidFill>
                  <a:srgbClr val="FF0000"/>
                </a:solidFill>
              </a:rPr>
              <a:t>4.6 × 3.5 × 3.5 </a:t>
            </a:r>
            <a:r>
              <a:rPr lang="en-US" sz="2400" b="1" i="1" dirty="0"/>
              <a:t>cm, on a CT scan performed to evaluate </a:t>
            </a:r>
            <a:r>
              <a:rPr lang="en-US" sz="2400" b="1" i="1" dirty="0">
                <a:solidFill>
                  <a:srgbClr val="FF0000"/>
                </a:solidFill>
              </a:rPr>
              <a:t>back pain </a:t>
            </a:r>
            <a:r>
              <a:rPr lang="en-US" sz="2400" b="1" i="1" dirty="0"/>
              <a:t>(Fig. 4). The CT scan also noted </a:t>
            </a:r>
            <a:r>
              <a:rPr lang="en-US" sz="2400" b="1" i="1" dirty="0">
                <a:solidFill>
                  <a:srgbClr val="FF0000"/>
                </a:solidFill>
              </a:rPr>
              <a:t>vertebral compression fractures </a:t>
            </a:r>
            <a:r>
              <a:rPr lang="en-US" sz="2400" b="1" i="1" dirty="0"/>
              <a:t>of his spine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42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3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77239"/>
            <a:ext cx="9168124" cy="56367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i="1" dirty="0"/>
              <a:t>Physical exam was unremarkable and there was </a:t>
            </a:r>
            <a:r>
              <a:rPr lang="en-US" sz="2000" b="1" i="1" dirty="0">
                <a:solidFill>
                  <a:srgbClr val="FF0000"/>
                </a:solidFill>
              </a:rPr>
              <a:t>no</a:t>
            </a:r>
            <a:r>
              <a:rPr lang="en-US" sz="2000" b="1" i="1" dirty="0"/>
              <a:t> evidence of supraclavicular </a:t>
            </a:r>
            <a:r>
              <a:rPr lang="en-US" sz="2000" b="1" i="1" dirty="0">
                <a:solidFill>
                  <a:srgbClr val="FF0000"/>
                </a:solidFill>
              </a:rPr>
              <a:t>fat pads, </a:t>
            </a:r>
            <a:r>
              <a:rPr lang="en-US" sz="2000" b="1" i="1" dirty="0" err="1">
                <a:solidFill>
                  <a:srgbClr val="FF0000"/>
                </a:solidFill>
              </a:rPr>
              <a:t>striae</a:t>
            </a:r>
            <a:r>
              <a:rPr lang="en-US" sz="2000" b="1" i="1" dirty="0"/>
              <a:t>, or </a:t>
            </a:r>
            <a:r>
              <a:rPr lang="en-US" sz="2000" b="1" i="1" dirty="0">
                <a:solidFill>
                  <a:srgbClr val="FF0000"/>
                </a:solidFill>
              </a:rPr>
              <a:t>proximal muscle </a:t>
            </a:r>
            <a:r>
              <a:rPr lang="en-US" sz="2000" b="1" i="1" dirty="0"/>
              <a:t>weakness</a:t>
            </a:r>
            <a:r>
              <a:rPr lang="en-US" sz="20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i="1" dirty="0" smtClean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Biochemical </a:t>
            </a:r>
            <a:r>
              <a:rPr lang="en-US" sz="2000" b="1" i="1" dirty="0"/>
              <a:t>evaluation excluded </a:t>
            </a:r>
            <a:r>
              <a:rPr lang="en-US" sz="2000" b="1" i="1" dirty="0" err="1">
                <a:solidFill>
                  <a:srgbClr val="FF0000"/>
                </a:solidFill>
              </a:rPr>
              <a:t>pheochromocytoma</a:t>
            </a:r>
            <a:r>
              <a:rPr lang="en-US" sz="2000" b="1" i="1" dirty="0"/>
              <a:t> and primary </a:t>
            </a:r>
            <a:r>
              <a:rPr lang="en-US" sz="2000" b="1" i="1" dirty="0" err="1">
                <a:solidFill>
                  <a:srgbClr val="FF0000"/>
                </a:solidFill>
              </a:rPr>
              <a:t>hyperaldosteronism</a:t>
            </a:r>
            <a:r>
              <a:rPr lang="en-US" sz="2000" b="1" i="1" dirty="0"/>
              <a:t>. </a:t>
            </a:r>
            <a:endParaRPr lang="en-US" sz="2000" b="1" i="1" dirty="0" smtClean="0"/>
          </a:p>
          <a:p>
            <a:pPr>
              <a:lnSpc>
                <a:spcPct val="200000"/>
              </a:lnSpc>
            </a:pPr>
            <a:r>
              <a:rPr lang="en-US" sz="2000" b="1" i="1" dirty="0" smtClean="0"/>
              <a:t>Laboratory </a:t>
            </a:r>
            <a:r>
              <a:rPr lang="en-US" sz="2000" b="1" i="1" dirty="0"/>
              <a:t>data showed an </a:t>
            </a:r>
            <a:r>
              <a:rPr lang="en-US" sz="2000" b="1" i="1" dirty="0">
                <a:solidFill>
                  <a:srgbClr val="FF0000"/>
                </a:solidFill>
              </a:rPr>
              <a:t>undetectable </a:t>
            </a:r>
            <a:r>
              <a:rPr lang="en-US" sz="2000" b="1" i="1" dirty="0"/>
              <a:t>morning </a:t>
            </a:r>
            <a:r>
              <a:rPr lang="en-US" sz="2000" b="1" i="1" dirty="0">
                <a:solidFill>
                  <a:srgbClr val="FF0000"/>
                </a:solidFill>
              </a:rPr>
              <a:t>ACTH</a:t>
            </a:r>
            <a:r>
              <a:rPr lang="en-US" sz="2000" b="1" i="1" dirty="0"/>
              <a:t>, a morning </a:t>
            </a:r>
            <a:r>
              <a:rPr lang="en-US" sz="2000" b="1" i="1" dirty="0">
                <a:solidFill>
                  <a:srgbClr val="FF0000"/>
                </a:solidFill>
              </a:rPr>
              <a:t>cortisol ≥5.0 </a:t>
            </a:r>
            <a:r>
              <a:rPr lang="el-GR" sz="2000" b="1" i="1" dirty="0">
                <a:solidFill>
                  <a:srgbClr val="FF0000"/>
                </a:solidFill>
              </a:rPr>
              <a:t>μ</a:t>
            </a:r>
            <a:r>
              <a:rPr lang="en-US" sz="2000" b="1" i="1" dirty="0">
                <a:solidFill>
                  <a:srgbClr val="FF0000"/>
                </a:solidFill>
              </a:rPr>
              <a:t>g/</a:t>
            </a:r>
            <a:r>
              <a:rPr lang="en-US" sz="2000" b="1" i="1" dirty="0" err="1">
                <a:solidFill>
                  <a:srgbClr val="FF0000"/>
                </a:solidFill>
              </a:rPr>
              <a:t>dL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/>
              <a:t>following </a:t>
            </a:r>
            <a:r>
              <a:rPr lang="en-US" sz="2000" b="1" i="1" dirty="0">
                <a:solidFill>
                  <a:srgbClr val="FF0000"/>
                </a:solidFill>
              </a:rPr>
              <a:t>1-mg overnight </a:t>
            </a:r>
            <a:r>
              <a:rPr lang="en-US" sz="2000" b="1" i="1" dirty="0"/>
              <a:t>dexamethasone suppression test on </a:t>
            </a:r>
            <a:r>
              <a:rPr lang="en-US" sz="2000" b="1" i="1" dirty="0">
                <a:solidFill>
                  <a:srgbClr val="FF0000"/>
                </a:solidFill>
              </a:rPr>
              <a:t>two</a:t>
            </a:r>
            <a:r>
              <a:rPr lang="en-US" sz="2000" b="1" i="1" dirty="0"/>
              <a:t> separate occasions, a </a:t>
            </a:r>
            <a:r>
              <a:rPr lang="en-US" sz="2000" b="1" i="1" dirty="0">
                <a:solidFill>
                  <a:srgbClr val="FF0000"/>
                </a:solidFill>
              </a:rPr>
              <a:t>normal 24-hour </a:t>
            </a:r>
            <a:r>
              <a:rPr lang="en-US" sz="2000" b="1" i="1" dirty="0"/>
              <a:t>urinary free cortisol (UFC), and a </a:t>
            </a:r>
            <a:r>
              <a:rPr lang="en-US" sz="2000" b="1" i="1" dirty="0">
                <a:solidFill>
                  <a:srgbClr val="FF0000"/>
                </a:solidFill>
              </a:rPr>
              <a:t>low</a:t>
            </a:r>
            <a:r>
              <a:rPr lang="en-US" sz="2000" b="1" i="1" dirty="0"/>
              <a:t> </a:t>
            </a:r>
            <a:r>
              <a:rPr lang="en-US" sz="2000" b="1" i="1" dirty="0" err="1"/>
              <a:t>dehydroepiandrosterone</a:t>
            </a:r>
            <a:r>
              <a:rPr lang="en-US" sz="2000" b="1" i="1" dirty="0"/>
              <a:t> sulfate (</a:t>
            </a:r>
            <a:r>
              <a:rPr lang="en-US" sz="2000" b="1" i="1" dirty="0">
                <a:solidFill>
                  <a:srgbClr val="FF0000"/>
                </a:solidFill>
              </a:rPr>
              <a:t>DHEA</a:t>
            </a:r>
            <a:r>
              <a:rPr lang="en-US" sz="2000" b="1" i="1" dirty="0"/>
              <a:t>S)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67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12" t="17314" r="19357" b="5996"/>
          <a:stretch/>
        </p:blipFill>
        <p:spPr>
          <a:xfrm>
            <a:off x="-345989" y="0"/>
            <a:ext cx="12537989" cy="66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130545" cy="3880773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sz="4000" b="1" dirty="0"/>
              <a:t>Does this adrenal mass represent a </a:t>
            </a:r>
            <a:r>
              <a:rPr lang="en-US" sz="4000" b="1" dirty="0">
                <a:solidFill>
                  <a:srgbClr val="FF0000"/>
                </a:solidFill>
              </a:rPr>
              <a:t>malignancy</a:t>
            </a:r>
            <a:r>
              <a:rPr lang="en-US" sz="4000" b="1" dirty="0"/>
              <a:t>?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488515"/>
            <a:ext cx="8596668" cy="1210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39244"/>
            <a:ext cx="9168124" cy="576197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>
                <a:solidFill>
                  <a:srgbClr val="FF0000"/>
                </a:solidFill>
              </a:rPr>
              <a:t>No</a:t>
            </a:r>
            <a:r>
              <a:rPr lang="en-US" sz="3200" b="1" i="1" dirty="0"/>
              <a:t>, the imaging characteristics show a </a:t>
            </a:r>
            <a:r>
              <a:rPr lang="en-US" sz="3200" b="1" i="1" dirty="0">
                <a:solidFill>
                  <a:srgbClr val="FF0000"/>
                </a:solidFill>
              </a:rPr>
              <a:t>lipid-rich</a:t>
            </a:r>
            <a:r>
              <a:rPr lang="en-US" sz="3200" b="1" i="1" dirty="0"/>
              <a:t> mass that is suggestive of benign entity.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049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43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52186"/>
            <a:ext cx="9381066" cy="551145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The unenhanced CT images show a </a:t>
            </a:r>
            <a:r>
              <a:rPr lang="en-US" sz="2400" b="1" dirty="0">
                <a:solidFill>
                  <a:srgbClr val="FF0000"/>
                </a:solidFill>
              </a:rPr>
              <a:t>round</a:t>
            </a:r>
            <a:r>
              <a:rPr lang="en-US" sz="2400" b="1" dirty="0"/>
              <a:t> right adrenal mass with low attenuation </a:t>
            </a:r>
            <a:r>
              <a:rPr lang="en-US" sz="2400" b="1" dirty="0">
                <a:solidFill>
                  <a:srgbClr val="FF0000"/>
                </a:solidFill>
              </a:rPr>
              <a:t>(&lt;10 HU). </a:t>
            </a:r>
            <a:r>
              <a:rPr lang="en-US" sz="2400" b="1" dirty="0"/>
              <a:t>In addition, the adrenal mass displayed </a:t>
            </a:r>
            <a:r>
              <a:rPr lang="en-US" sz="2400" b="1" dirty="0">
                <a:solidFill>
                  <a:srgbClr val="FF0000"/>
                </a:solidFill>
              </a:rPr>
              <a:t>no evidence </a:t>
            </a:r>
            <a:r>
              <a:rPr lang="en-US" sz="2400" b="1" dirty="0"/>
              <a:t>of local </a:t>
            </a:r>
            <a:r>
              <a:rPr lang="en-US" sz="2400" b="1" dirty="0">
                <a:solidFill>
                  <a:srgbClr val="FF0000"/>
                </a:solidFill>
              </a:rPr>
              <a:t>invasion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calcifications</a:t>
            </a:r>
            <a:r>
              <a:rPr lang="en-US" sz="2400" b="1" dirty="0"/>
              <a:t>. Despite being slightly more than </a:t>
            </a:r>
            <a:r>
              <a:rPr lang="en-US" sz="2400" b="1" dirty="0">
                <a:solidFill>
                  <a:srgbClr val="FF0000"/>
                </a:solidFill>
              </a:rPr>
              <a:t>4 cm </a:t>
            </a:r>
            <a:r>
              <a:rPr lang="en-US" sz="2400" b="1" dirty="0"/>
              <a:t>in size, the other features of this tumor </a:t>
            </a:r>
            <a:r>
              <a:rPr lang="en-US" sz="2400" b="1" dirty="0">
                <a:solidFill>
                  <a:srgbClr val="FF0000"/>
                </a:solidFill>
              </a:rPr>
              <a:t>strongly suggest </a:t>
            </a:r>
            <a:r>
              <a:rPr lang="en-US" sz="2400" b="1" dirty="0"/>
              <a:t>that it is </a:t>
            </a:r>
            <a:r>
              <a:rPr lang="en-US" sz="2400" b="1" dirty="0" smtClean="0">
                <a:solidFill>
                  <a:srgbClr val="FF0000"/>
                </a:solidFill>
              </a:rPr>
              <a:t>benign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4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662" t="16984" r="18629" b="18614"/>
          <a:stretch/>
        </p:blipFill>
        <p:spPr>
          <a:xfrm>
            <a:off x="159026" y="0"/>
            <a:ext cx="11827565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20" y="1102290"/>
            <a:ext cx="9594010" cy="551145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Some</a:t>
            </a:r>
            <a:r>
              <a:rPr lang="en-US" sz="2400" b="1" dirty="0"/>
              <a:t> experts </a:t>
            </a:r>
            <a:r>
              <a:rPr lang="en-US" sz="2400" b="1" dirty="0">
                <a:solidFill>
                  <a:srgbClr val="FF0000"/>
                </a:solidFill>
              </a:rPr>
              <a:t>recommend </a:t>
            </a:r>
            <a:r>
              <a:rPr lang="en-US" sz="2400" b="1" dirty="0"/>
              <a:t>surgical </a:t>
            </a:r>
            <a:r>
              <a:rPr lang="en-US" sz="2400" b="1" dirty="0" err="1">
                <a:solidFill>
                  <a:srgbClr val="FF0000"/>
                </a:solidFill>
              </a:rPr>
              <a:t>adrenalectomy</a:t>
            </a:r>
            <a:r>
              <a:rPr lang="en-US" sz="2400" b="1" dirty="0"/>
              <a:t> when </a:t>
            </a:r>
            <a:r>
              <a:rPr lang="en-US" sz="2400" b="1" dirty="0">
                <a:solidFill>
                  <a:srgbClr val="FF0000"/>
                </a:solidFill>
              </a:rPr>
              <a:t>lipid-rich</a:t>
            </a:r>
            <a:r>
              <a:rPr lang="en-US" sz="2400" b="1" dirty="0"/>
              <a:t> adrenal masses are greater than </a:t>
            </a:r>
            <a:r>
              <a:rPr lang="en-US" sz="2400" b="1" dirty="0">
                <a:solidFill>
                  <a:srgbClr val="FF0000"/>
                </a:solidFill>
              </a:rPr>
              <a:t>4 cm </a:t>
            </a:r>
            <a:r>
              <a:rPr lang="en-US" sz="2400" b="1" dirty="0"/>
              <a:t>in size, owing to concerns that </a:t>
            </a:r>
            <a:r>
              <a:rPr lang="en-US" sz="2400" b="1" dirty="0">
                <a:solidFill>
                  <a:srgbClr val="FF0000"/>
                </a:solidFill>
              </a:rPr>
              <a:t>small malignant foci </a:t>
            </a:r>
            <a:r>
              <a:rPr lang="en-US" sz="2400" b="1" dirty="0"/>
              <a:t>may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b="1" dirty="0"/>
              <a:t> be r</a:t>
            </a:r>
            <a:r>
              <a:rPr lang="en-US" sz="2400" b="1" dirty="0">
                <a:solidFill>
                  <a:srgbClr val="FF0000"/>
                </a:solidFill>
              </a:rPr>
              <a:t>ecognized</a:t>
            </a:r>
            <a:r>
              <a:rPr lang="en-US" sz="2400" b="1" dirty="0"/>
              <a:t> in </a:t>
            </a:r>
            <a:r>
              <a:rPr lang="en-US" sz="2400" b="1" dirty="0">
                <a:solidFill>
                  <a:srgbClr val="FF0000"/>
                </a:solidFill>
              </a:rPr>
              <a:t>larger-sized</a:t>
            </a:r>
            <a:r>
              <a:rPr lang="en-US" sz="2400" b="1" dirty="0"/>
              <a:t> </a:t>
            </a:r>
            <a:r>
              <a:rPr lang="en-US" sz="2400" b="1" dirty="0" smtClean="0"/>
              <a:t>masses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however, this recommendation is </a:t>
            </a:r>
            <a:r>
              <a:rPr lang="en-US" sz="2400" b="1" dirty="0">
                <a:solidFill>
                  <a:srgbClr val="FF0000"/>
                </a:solidFill>
              </a:rPr>
              <a:t>not supported </a:t>
            </a:r>
            <a:r>
              <a:rPr lang="en-US" sz="2400" b="1" dirty="0"/>
              <a:t>by </a:t>
            </a:r>
            <a:r>
              <a:rPr lang="en-US" sz="2400" b="1" dirty="0">
                <a:solidFill>
                  <a:srgbClr val="FF0000"/>
                </a:solidFill>
              </a:rPr>
              <a:t>high-grade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evidence </a:t>
            </a:r>
            <a:r>
              <a:rPr lang="en-US" sz="2400" b="1" dirty="0"/>
              <a:t>and should be considered on a </a:t>
            </a:r>
            <a:r>
              <a:rPr lang="en-US" sz="2400" b="1" dirty="0">
                <a:solidFill>
                  <a:srgbClr val="FF0000"/>
                </a:solidFill>
              </a:rPr>
              <a:t>case-by-case</a:t>
            </a:r>
            <a:r>
              <a:rPr lang="en-US" sz="2400" b="1" dirty="0"/>
              <a:t> basis. </a:t>
            </a:r>
          </a:p>
        </p:txBody>
      </p:sp>
    </p:spTree>
    <p:extLst>
      <p:ext uri="{BB962C8B-B14F-4D97-AF65-F5344CB8AC3E}">
        <p14:creationId xmlns:p14="http://schemas.microsoft.com/office/powerpoint/2010/main" val="42733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71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7551"/>
            <a:ext cx="9218228" cy="481381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2. Is there evidence for </a:t>
            </a:r>
            <a:r>
              <a:rPr lang="en-US" sz="2800" b="1" dirty="0">
                <a:solidFill>
                  <a:srgbClr val="FF0000"/>
                </a:solidFill>
              </a:rPr>
              <a:t>clinically </a:t>
            </a:r>
            <a:r>
              <a:rPr lang="en-US" sz="2800" b="1" dirty="0"/>
              <a:t>relevant and autonomous adrenal </a:t>
            </a:r>
            <a:r>
              <a:rPr lang="en-US" sz="2800" b="1" dirty="0">
                <a:solidFill>
                  <a:srgbClr val="FF0000"/>
                </a:solidFill>
              </a:rPr>
              <a:t>hormone excess</a:t>
            </a:r>
            <a:r>
              <a:rPr lang="en-US" sz="28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942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2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20" y="1164921"/>
            <a:ext cx="9268332" cy="52985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Despite the </a:t>
            </a:r>
            <a:r>
              <a:rPr lang="en-US" sz="3200" b="1" i="1" dirty="0">
                <a:solidFill>
                  <a:srgbClr val="FF0000"/>
                </a:solidFill>
              </a:rPr>
              <a:t>lack</a:t>
            </a:r>
            <a:r>
              <a:rPr lang="en-US" sz="3200" b="1" i="1" dirty="0"/>
              <a:t> of </a:t>
            </a:r>
            <a:r>
              <a:rPr lang="en-US" sz="3200" b="1" i="1" dirty="0">
                <a:solidFill>
                  <a:srgbClr val="FF0000"/>
                </a:solidFill>
              </a:rPr>
              <a:t>classical</a:t>
            </a:r>
            <a:r>
              <a:rPr lang="en-US" sz="3200" b="1" i="1" dirty="0"/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physical</a:t>
            </a:r>
            <a:r>
              <a:rPr lang="en-US" sz="3200" b="1" i="1" dirty="0"/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features</a:t>
            </a:r>
            <a:r>
              <a:rPr lang="en-US" sz="3200" b="1" i="1" dirty="0"/>
              <a:t> on examination suggestive of CS, the </a:t>
            </a:r>
            <a:r>
              <a:rPr lang="en-US" sz="3200" b="1" i="1" dirty="0">
                <a:solidFill>
                  <a:srgbClr val="FF0000"/>
                </a:solidFill>
              </a:rPr>
              <a:t>biochemical</a:t>
            </a:r>
            <a:r>
              <a:rPr lang="en-US" sz="3200" b="1" i="1" dirty="0"/>
              <a:t> evaluation suggests autonomous </a:t>
            </a:r>
            <a:r>
              <a:rPr lang="en-US" sz="3200" b="1" i="1" dirty="0" err="1">
                <a:solidFill>
                  <a:srgbClr val="FF0000"/>
                </a:solidFill>
              </a:rPr>
              <a:t>hypercortisolism</a:t>
            </a:r>
            <a:r>
              <a:rPr lang="en-US" sz="3200" b="1" i="1" dirty="0"/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072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44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40077"/>
            <a:ext cx="9055389" cy="54488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Patients with </a:t>
            </a:r>
            <a:r>
              <a:rPr lang="en-US" sz="2400" b="1" dirty="0">
                <a:solidFill>
                  <a:srgbClr val="FF0000"/>
                </a:solidFill>
              </a:rPr>
              <a:t>mild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autonomous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hypercortisolism</a:t>
            </a:r>
            <a:r>
              <a:rPr lang="en-US" sz="2400" b="1" dirty="0"/>
              <a:t> typically do not have </a:t>
            </a:r>
            <a:r>
              <a:rPr lang="en-US" sz="2400" b="1" dirty="0">
                <a:solidFill>
                  <a:srgbClr val="FF0000"/>
                </a:solidFill>
              </a:rPr>
              <a:t>overt manifestations </a:t>
            </a:r>
            <a:r>
              <a:rPr lang="en-US" sz="2400" b="1" dirty="0"/>
              <a:t>of CS on physical </a:t>
            </a:r>
            <a:r>
              <a:rPr lang="en-US" sz="2400" b="1" dirty="0" err="1"/>
              <a:t>physical</a:t>
            </a:r>
            <a:r>
              <a:rPr lang="en-US" sz="2400" b="1" dirty="0"/>
              <a:t> examination 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prevalence</a:t>
            </a:r>
            <a:r>
              <a:rPr lang="en-US" sz="2400" b="1" dirty="0"/>
              <a:t> of autonomous </a:t>
            </a:r>
            <a:r>
              <a:rPr lang="en-US" sz="2400" b="1" dirty="0" err="1">
                <a:solidFill>
                  <a:srgbClr val="FF0000"/>
                </a:solidFill>
              </a:rPr>
              <a:t>hypercortisolism</a:t>
            </a:r>
            <a:r>
              <a:rPr lang="en-US" sz="2400" b="1" dirty="0"/>
              <a:t> with incidentally discovered adrenal masses has been reported as approximately </a:t>
            </a:r>
            <a:r>
              <a:rPr lang="en-US" sz="2400" b="1" dirty="0">
                <a:solidFill>
                  <a:srgbClr val="FF0000"/>
                </a:solidFill>
              </a:rPr>
              <a:t>5%</a:t>
            </a:r>
            <a:r>
              <a:rPr lang="en-US" sz="2400" b="1" dirty="0"/>
              <a:t> among more than 2,000 patients from 13 different studies </a:t>
            </a:r>
          </a:p>
        </p:txBody>
      </p:sp>
    </p:spTree>
    <p:extLst>
      <p:ext uri="{BB962C8B-B14F-4D97-AF65-F5344CB8AC3E}">
        <p14:creationId xmlns:p14="http://schemas.microsoft.com/office/powerpoint/2010/main" val="13275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63671"/>
            <a:ext cx="8596668" cy="4592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77238"/>
            <a:ext cx="9343488" cy="5780761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A </a:t>
            </a:r>
            <a:r>
              <a:rPr lang="en-US" sz="2400" b="1" dirty="0" smtClean="0"/>
              <a:t>post dexamethasone </a:t>
            </a:r>
            <a:r>
              <a:rPr lang="en-US" sz="2400" b="1" dirty="0"/>
              <a:t>cortisol value </a:t>
            </a:r>
            <a:r>
              <a:rPr lang="en-US" sz="2400" b="1" dirty="0">
                <a:solidFill>
                  <a:srgbClr val="FF0000"/>
                </a:solidFill>
              </a:rPr>
              <a:t>&lt;1.8 </a:t>
            </a:r>
            <a:r>
              <a:rPr lang="el-GR" sz="2400" b="1" dirty="0">
                <a:solidFill>
                  <a:srgbClr val="FF0000"/>
                </a:solidFill>
              </a:rPr>
              <a:t>μ</a:t>
            </a:r>
            <a:r>
              <a:rPr lang="en-US" sz="2400" b="1" dirty="0">
                <a:solidFill>
                  <a:srgbClr val="FF0000"/>
                </a:solidFill>
              </a:rPr>
              <a:t>g/</a:t>
            </a:r>
            <a:r>
              <a:rPr lang="en-US" sz="2400" b="1" dirty="0" err="1">
                <a:solidFill>
                  <a:srgbClr val="FF0000"/>
                </a:solidFill>
              </a:rPr>
              <a:t>dL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is considered to represent a “</a:t>
            </a:r>
            <a:r>
              <a:rPr lang="en-US" sz="2400" b="1" dirty="0">
                <a:solidFill>
                  <a:srgbClr val="FF0000"/>
                </a:solidFill>
              </a:rPr>
              <a:t>nonfunctional</a:t>
            </a:r>
            <a:r>
              <a:rPr lang="en-US" sz="2400" b="1" dirty="0"/>
              <a:t>” tumor.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False-positive</a:t>
            </a:r>
            <a:r>
              <a:rPr lang="en-US" sz="2400" b="1" dirty="0" smtClean="0"/>
              <a:t> </a:t>
            </a:r>
            <a:r>
              <a:rPr lang="en-US" sz="2400" b="1" dirty="0"/>
              <a:t>results are </a:t>
            </a:r>
            <a:r>
              <a:rPr lang="en-US" sz="2400" b="1" dirty="0">
                <a:solidFill>
                  <a:srgbClr val="FF0000"/>
                </a:solidFill>
              </a:rPr>
              <a:t>not uncommon </a:t>
            </a:r>
            <a:r>
              <a:rPr lang="en-US" sz="2400" b="1" dirty="0"/>
              <a:t>and may occur in patients receiving medications that </a:t>
            </a:r>
            <a:r>
              <a:rPr lang="en-US" sz="2400" b="1" dirty="0">
                <a:solidFill>
                  <a:srgbClr val="FF0000"/>
                </a:solidFill>
              </a:rPr>
              <a:t>accelerate </a:t>
            </a:r>
            <a:r>
              <a:rPr lang="en-US" sz="2400" b="1" dirty="0"/>
              <a:t>dexamethasone </a:t>
            </a:r>
            <a:r>
              <a:rPr lang="en-US" sz="2400" b="1" dirty="0">
                <a:solidFill>
                  <a:srgbClr val="FF0000"/>
                </a:solidFill>
              </a:rPr>
              <a:t>metabolism</a:t>
            </a:r>
            <a:r>
              <a:rPr lang="en-US" sz="2400" b="1" dirty="0"/>
              <a:t> (such as </a:t>
            </a:r>
            <a:r>
              <a:rPr lang="en-US" sz="2400" b="1" dirty="0">
                <a:solidFill>
                  <a:srgbClr val="FF0000"/>
                </a:solidFill>
              </a:rPr>
              <a:t>phenytoin,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carbamazepine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rifampin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phenobarbital</a:t>
            </a:r>
            <a:r>
              <a:rPr lang="en-US" sz="2400" b="1" dirty="0"/>
              <a:t>), increase corticosteroid-</a:t>
            </a:r>
            <a:r>
              <a:rPr lang="en-US" sz="2400" b="1" dirty="0">
                <a:solidFill>
                  <a:srgbClr val="FF0000"/>
                </a:solidFill>
              </a:rPr>
              <a:t>binding</a:t>
            </a:r>
            <a:r>
              <a:rPr lang="en-US" sz="2400" b="1" dirty="0"/>
              <a:t> globulin (such as </a:t>
            </a:r>
            <a:r>
              <a:rPr lang="en-US" sz="2400" b="1" dirty="0">
                <a:solidFill>
                  <a:srgbClr val="FF0000"/>
                </a:solidFill>
              </a:rPr>
              <a:t>estrogen</a:t>
            </a:r>
            <a:r>
              <a:rPr lang="en-US" sz="2400" b="1" dirty="0"/>
              <a:t> and </a:t>
            </a:r>
            <a:r>
              <a:rPr lang="en-US" sz="2400" b="1" dirty="0" err="1">
                <a:solidFill>
                  <a:srgbClr val="FF0000"/>
                </a:solidFill>
              </a:rPr>
              <a:t>mitotane</a:t>
            </a:r>
            <a:r>
              <a:rPr lang="en-US" sz="2400" b="1" dirty="0"/>
              <a:t>), or in patients with </a:t>
            </a:r>
            <a:r>
              <a:rPr lang="en-US" sz="2400" b="1" dirty="0">
                <a:solidFill>
                  <a:srgbClr val="FF0000"/>
                </a:solidFill>
              </a:rPr>
              <a:t>depression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alcohol </a:t>
            </a:r>
            <a:r>
              <a:rPr lang="en-US" sz="2400" b="1" dirty="0" smtClean="0">
                <a:solidFill>
                  <a:srgbClr val="FF0000"/>
                </a:solidFill>
              </a:rPr>
              <a:t>use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47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6722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17" y="1302707"/>
            <a:ext cx="8967706" cy="53235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A </a:t>
            </a:r>
            <a:r>
              <a:rPr lang="en-US" sz="2400" dirty="0" smtClean="0"/>
              <a:t>post dexamethasone </a:t>
            </a:r>
            <a:r>
              <a:rPr lang="en-US" sz="2400" dirty="0"/>
              <a:t>cortisol value </a:t>
            </a:r>
            <a:r>
              <a:rPr lang="en-US" sz="2400" dirty="0">
                <a:solidFill>
                  <a:srgbClr val="FF0000"/>
                </a:solidFill>
              </a:rPr>
              <a:t>≥5.0 </a:t>
            </a:r>
            <a:r>
              <a:rPr lang="el-GR" sz="2400" dirty="0">
                <a:solidFill>
                  <a:srgbClr val="FF0000"/>
                </a:solidFill>
              </a:rPr>
              <a:t>μ</a:t>
            </a:r>
            <a:r>
              <a:rPr lang="en-US" sz="2400" dirty="0">
                <a:solidFill>
                  <a:srgbClr val="FF0000"/>
                </a:solidFill>
              </a:rPr>
              <a:t>g/</a:t>
            </a:r>
            <a:r>
              <a:rPr lang="en-US" sz="2400" dirty="0" err="1">
                <a:solidFill>
                  <a:srgbClr val="FF0000"/>
                </a:solidFill>
              </a:rPr>
              <a:t>dL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regarded to represent “</a:t>
            </a:r>
            <a:r>
              <a:rPr lang="en-US" sz="2400" dirty="0">
                <a:solidFill>
                  <a:srgbClr val="FF0000"/>
                </a:solidFill>
              </a:rPr>
              <a:t>autonomous”</a:t>
            </a:r>
            <a:r>
              <a:rPr lang="en-US" sz="2400" dirty="0"/>
              <a:t> cortisol secretion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 Post dexamethasone </a:t>
            </a:r>
            <a:r>
              <a:rPr lang="en-US" sz="2400" dirty="0"/>
              <a:t>cortisol levels between </a:t>
            </a:r>
            <a:r>
              <a:rPr lang="en-US" sz="2400" dirty="0">
                <a:solidFill>
                  <a:srgbClr val="FF0000"/>
                </a:solidFill>
              </a:rPr>
              <a:t>1.8 and 5.0 </a:t>
            </a:r>
            <a:r>
              <a:rPr lang="el-GR" sz="2400" dirty="0"/>
              <a:t>μ</a:t>
            </a:r>
            <a:r>
              <a:rPr lang="en-US" sz="2400" dirty="0"/>
              <a:t>g/ </a:t>
            </a:r>
            <a:r>
              <a:rPr lang="en-US" sz="2400" dirty="0" err="1"/>
              <a:t>dL</a:t>
            </a:r>
            <a:r>
              <a:rPr lang="en-US" sz="2400" dirty="0"/>
              <a:t> indicate “</a:t>
            </a:r>
            <a:r>
              <a:rPr lang="en-US" sz="2400" dirty="0">
                <a:solidFill>
                  <a:srgbClr val="FF0000"/>
                </a:solidFill>
              </a:rPr>
              <a:t>possible</a:t>
            </a:r>
            <a:r>
              <a:rPr lang="en-US" sz="2400" dirty="0"/>
              <a:t>” </a:t>
            </a:r>
            <a:r>
              <a:rPr lang="en-US" sz="2400" dirty="0" err="1"/>
              <a:t>hypercortisolism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FF0000"/>
                </a:solidFill>
              </a:rPr>
              <a:t>milder</a:t>
            </a:r>
            <a:r>
              <a:rPr lang="en-US" sz="2400" dirty="0"/>
              <a:t> degrees of </a:t>
            </a:r>
            <a:r>
              <a:rPr lang="en-US" sz="2400" dirty="0" err="1"/>
              <a:t>hypercortisolism</a:t>
            </a:r>
            <a:r>
              <a:rPr lang="en-US" sz="2400" dirty="0"/>
              <a:t>, where </a:t>
            </a:r>
            <a:r>
              <a:rPr lang="en-US" sz="2400" dirty="0">
                <a:solidFill>
                  <a:srgbClr val="FF0000"/>
                </a:solidFill>
              </a:rPr>
              <a:t>additional investigations </a:t>
            </a:r>
            <a:r>
              <a:rPr lang="en-US" sz="2400" dirty="0"/>
              <a:t>may be helpful </a:t>
            </a:r>
          </a:p>
        </p:txBody>
      </p:sp>
    </p:spTree>
    <p:extLst>
      <p:ext uri="{BB962C8B-B14F-4D97-AF65-F5344CB8AC3E}">
        <p14:creationId xmlns:p14="http://schemas.microsoft.com/office/powerpoint/2010/main" val="8216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14400"/>
            <a:ext cx="9318436" cy="59435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In such circumstances, detection of any of the </a:t>
            </a:r>
            <a:r>
              <a:rPr lang="en-US" sz="2000" b="1" dirty="0">
                <a:solidFill>
                  <a:srgbClr val="FF0000"/>
                </a:solidFill>
              </a:rPr>
              <a:t>following results </a:t>
            </a:r>
            <a:r>
              <a:rPr lang="en-US" sz="2000" b="1" dirty="0"/>
              <a:t>may provide </a:t>
            </a:r>
            <a:r>
              <a:rPr lang="en-US" sz="2000" b="1" dirty="0">
                <a:solidFill>
                  <a:srgbClr val="FF0000"/>
                </a:solidFill>
              </a:rPr>
              <a:t>additional support </a:t>
            </a:r>
            <a:r>
              <a:rPr lang="en-US" sz="2000" b="1" dirty="0"/>
              <a:t>for autonomous, and ACTH-independent, </a:t>
            </a:r>
            <a:r>
              <a:rPr lang="en-US" sz="2000" b="1" dirty="0" err="1"/>
              <a:t>hypercortisolism</a:t>
            </a:r>
            <a:r>
              <a:rPr lang="en-US" sz="2000" b="1" dirty="0"/>
              <a:t>: </a:t>
            </a:r>
            <a:r>
              <a:rPr lang="en-US" sz="2000" b="1" dirty="0">
                <a:solidFill>
                  <a:srgbClr val="FF0000"/>
                </a:solidFill>
              </a:rPr>
              <a:t>low </a:t>
            </a:r>
            <a:r>
              <a:rPr lang="en-US" sz="2000" b="1" dirty="0"/>
              <a:t>or </a:t>
            </a:r>
            <a:r>
              <a:rPr lang="en-US" sz="2000" b="1" dirty="0">
                <a:solidFill>
                  <a:srgbClr val="FF0000"/>
                </a:solidFill>
              </a:rPr>
              <a:t>suppressed ACTH (&lt;10 </a:t>
            </a:r>
            <a:r>
              <a:rPr lang="en-US" sz="2000" b="1" dirty="0" err="1">
                <a:solidFill>
                  <a:srgbClr val="FF0000"/>
                </a:solidFill>
              </a:rPr>
              <a:t>pg</a:t>
            </a:r>
            <a:r>
              <a:rPr lang="en-US" sz="2000" b="1" dirty="0">
                <a:solidFill>
                  <a:srgbClr val="FF0000"/>
                </a:solidFill>
              </a:rPr>
              <a:t>/mL</a:t>
            </a:r>
            <a:r>
              <a:rPr lang="en-US" sz="2000" b="1" dirty="0"/>
              <a:t>), in addition to </a:t>
            </a:r>
            <a:r>
              <a:rPr lang="en-US" sz="2000" b="1" dirty="0">
                <a:solidFill>
                  <a:srgbClr val="FF0000"/>
                </a:solidFill>
              </a:rPr>
              <a:t>low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DHEAS</a:t>
            </a:r>
            <a:r>
              <a:rPr lang="en-US" sz="2000" b="1" dirty="0"/>
              <a:t>, and </a:t>
            </a:r>
            <a:r>
              <a:rPr lang="en-US" sz="2000" b="1" dirty="0">
                <a:solidFill>
                  <a:srgbClr val="FF0000"/>
                </a:solidFill>
              </a:rPr>
              <a:t>elevated late-night salivary </a:t>
            </a:r>
            <a:r>
              <a:rPr lang="en-US" sz="2000" b="1" dirty="0"/>
              <a:t>cortisol or 24-hour </a:t>
            </a:r>
            <a:r>
              <a:rPr lang="en-US" sz="2000" b="1" dirty="0">
                <a:solidFill>
                  <a:srgbClr val="FF0000"/>
                </a:solidFill>
              </a:rPr>
              <a:t>UFC</a:t>
            </a:r>
            <a:r>
              <a:rPr lang="en-US" sz="2000" b="1" dirty="0"/>
              <a:t> 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It </a:t>
            </a:r>
            <a:r>
              <a:rPr lang="en-US" sz="2000" b="1" dirty="0"/>
              <a:t>is important to underscore the detection of ACTH-independent </a:t>
            </a:r>
            <a:r>
              <a:rPr lang="en-US" sz="2000" b="1" dirty="0" err="1"/>
              <a:t>hypercortisolism</a:t>
            </a:r>
            <a:r>
              <a:rPr lang="en-US" sz="2000" b="1" dirty="0"/>
              <a:t> when implicating the adrenal mass; </a:t>
            </a:r>
            <a:r>
              <a:rPr lang="en-US" sz="2000" b="1" dirty="0" smtClean="0">
                <a:solidFill>
                  <a:srgbClr val="FF0000"/>
                </a:solidFill>
              </a:rPr>
              <a:t>non suppressed </a:t>
            </a:r>
            <a:r>
              <a:rPr lang="en-US" sz="2000" b="1" dirty="0"/>
              <a:t>ACTH levels indicate an </a:t>
            </a:r>
            <a:r>
              <a:rPr lang="en-US" sz="2000" b="1" dirty="0">
                <a:solidFill>
                  <a:srgbClr val="FF0000"/>
                </a:solidFill>
              </a:rPr>
              <a:t>ACTH-dependent</a:t>
            </a:r>
            <a:r>
              <a:rPr lang="en-US" sz="2000" b="1" dirty="0"/>
              <a:t> </a:t>
            </a:r>
            <a:r>
              <a:rPr lang="en-US" sz="2000" b="1" dirty="0" err="1"/>
              <a:t>hypercortisolism</a:t>
            </a:r>
            <a:r>
              <a:rPr lang="en-US" sz="2000" b="1" dirty="0"/>
              <a:t> and attention should be paid to a </a:t>
            </a:r>
            <a:r>
              <a:rPr lang="en-US" sz="2000" b="1" dirty="0">
                <a:solidFill>
                  <a:srgbClr val="FF0000"/>
                </a:solidFill>
              </a:rPr>
              <a:t>hypothalamic-pituitary</a:t>
            </a:r>
            <a:r>
              <a:rPr lang="en-US" sz="2000" b="1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ectopic </a:t>
            </a:r>
            <a:r>
              <a:rPr lang="en-US" sz="2000" b="1" dirty="0"/>
              <a:t>source of ACTH. </a:t>
            </a:r>
          </a:p>
        </p:txBody>
      </p:sp>
    </p:spTree>
    <p:extLst>
      <p:ext uri="{BB962C8B-B14F-4D97-AF65-F5344CB8AC3E}">
        <p14:creationId xmlns:p14="http://schemas.microsoft.com/office/powerpoint/2010/main" val="22244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9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77238"/>
            <a:ext cx="9431170" cy="55490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When </a:t>
            </a:r>
            <a:r>
              <a:rPr lang="en-US" sz="2000" b="1" dirty="0">
                <a:solidFill>
                  <a:srgbClr val="FF0000"/>
                </a:solidFill>
              </a:rPr>
              <a:t>ACTH </a:t>
            </a:r>
            <a:r>
              <a:rPr lang="en-US" sz="2000" b="1" dirty="0"/>
              <a:t>values are </a:t>
            </a:r>
            <a:r>
              <a:rPr lang="en-US" sz="2000" b="1" dirty="0">
                <a:solidFill>
                  <a:srgbClr val="FF0000"/>
                </a:solidFill>
              </a:rPr>
              <a:t>inconsistent</a:t>
            </a:r>
            <a:r>
              <a:rPr lang="en-US" sz="2000" b="1" dirty="0"/>
              <a:t> with expectations or the clinical context, it may be reasonable to consider </a:t>
            </a:r>
            <a:r>
              <a:rPr lang="en-US" sz="2000" b="1" dirty="0">
                <a:solidFill>
                  <a:srgbClr val="FF0000"/>
                </a:solidFill>
              </a:rPr>
              <a:t>falsely elevated </a:t>
            </a:r>
            <a:r>
              <a:rPr lang="en-US" sz="2000" b="1" dirty="0"/>
              <a:t>values due to </a:t>
            </a:r>
            <a:r>
              <a:rPr lang="en-US" sz="2000" b="1" dirty="0">
                <a:solidFill>
                  <a:srgbClr val="FF0000"/>
                </a:solidFill>
              </a:rPr>
              <a:t>assay interference 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dexamethasone</a:t>
            </a:r>
            <a:r>
              <a:rPr lang="en-US" sz="2000" b="1" dirty="0"/>
              <a:t> suppression test and </a:t>
            </a:r>
            <a:r>
              <a:rPr lang="en-US" sz="2000" b="1" dirty="0">
                <a:solidFill>
                  <a:srgbClr val="FF0000"/>
                </a:solidFill>
              </a:rPr>
              <a:t>late-night salivary </a:t>
            </a:r>
            <a:r>
              <a:rPr lang="en-US" sz="2000" b="1" dirty="0"/>
              <a:t>cortisol test are </a:t>
            </a:r>
            <a:r>
              <a:rPr lang="en-US" sz="2000" b="1" dirty="0">
                <a:solidFill>
                  <a:srgbClr val="FF0000"/>
                </a:solidFill>
              </a:rPr>
              <a:t>most sensit</a:t>
            </a:r>
            <a:r>
              <a:rPr lang="en-US" sz="2000" b="1" dirty="0"/>
              <a:t>ive at detecting </a:t>
            </a:r>
            <a:r>
              <a:rPr lang="en-US" sz="2000" b="1" dirty="0">
                <a:solidFill>
                  <a:srgbClr val="FF0000"/>
                </a:solidFill>
              </a:rPr>
              <a:t>subtle forms </a:t>
            </a:r>
            <a:r>
              <a:rPr lang="en-US" sz="2000" b="1" dirty="0"/>
              <a:t>of </a:t>
            </a:r>
            <a:r>
              <a:rPr lang="en-US" sz="2000" b="1" dirty="0" smtClean="0"/>
              <a:t>non physiologic </a:t>
            </a:r>
            <a:r>
              <a:rPr lang="en-US" sz="2000" b="1" dirty="0"/>
              <a:t>and autonomous cortisol secretion, whereas the 24-hour </a:t>
            </a:r>
            <a:r>
              <a:rPr lang="en-US" sz="2000" b="1" dirty="0">
                <a:solidFill>
                  <a:srgbClr val="FF0000"/>
                </a:solidFill>
              </a:rPr>
              <a:t>UFC</a:t>
            </a:r>
            <a:r>
              <a:rPr lang="en-US" sz="2000" b="1" dirty="0"/>
              <a:t> is frequently </a:t>
            </a:r>
            <a:r>
              <a:rPr lang="en-US" sz="2000" b="1" dirty="0">
                <a:solidFill>
                  <a:srgbClr val="FF0000"/>
                </a:solidFill>
              </a:rPr>
              <a:t>normal</a:t>
            </a:r>
            <a:r>
              <a:rPr lang="en-US" sz="2000" b="1" dirty="0"/>
              <a:t> in </a:t>
            </a:r>
            <a:r>
              <a:rPr lang="en-US" sz="2000" b="1" dirty="0">
                <a:solidFill>
                  <a:srgbClr val="FF0000"/>
                </a:solidFill>
              </a:rPr>
              <a:t>mild </a:t>
            </a:r>
            <a:r>
              <a:rPr lang="en-US" sz="2000" b="1" dirty="0"/>
              <a:t>autonomous cortisol excess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dexamethasone</a:t>
            </a:r>
            <a:r>
              <a:rPr lang="en-US" sz="2000" b="1" dirty="0"/>
              <a:t> suppression test may also be </a:t>
            </a:r>
            <a:r>
              <a:rPr lang="en-US" sz="2000" b="1" dirty="0">
                <a:solidFill>
                  <a:srgbClr val="FF0000"/>
                </a:solidFill>
              </a:rPr>
              <a:t>repeated</a:t>
            </a:r>
            <a:r>
              <a:rPr lang="en-US" sz="2000" b="1" dirty="0"/>
              <a:t> a </a:t>
            </a:r>
            <a:r>
              <a:rPr lang="en-US" sz="2000" b="1" dirty="0">
                <a:solidFill>
                  <a:srgbClr val="FF0000"/>
                </a:solidFill>
              </a:rPr>
              <a:t>few months </a:t>
            </a:r>
            <a:r>
              <a:rPr lang="en-US" sz="2000" b="1" dirty="0"/>
              <a:t>later to evaluate for </a:t>
            </a:r>
            <a:r>
              <a:rPr lang="en-US" sz="2000" b="1" dirty="0">
                <a:solidFill>
                  <a:srgbClr val="FF0000"/>
                </a:solidFill>
              </a:rPr>
              <a:t>consistently</a:t>
            </a:r>
            <a:r>
              <a:rPr lang="en-US" sz="2000" b="1" dirty="0"/>
              <a:t> elevated results. </a:t>
            </a:r>
          </a:p>
        </p:txBody>
      </p:sp>
    </p:spTree>
    <p:extLst>
      <p:ext uri="{BB962C8B-B14F-4D97-AF65-F5344CB8AC3E}">
        <p14:creationId xmlns:p14="http://schemas.microsoft.com/office/powerpoint/2010/main" val="914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2395"/>
            <a:ext cx="9356014" cy="54864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In this case, the patient has </a:t>
            </a:r>
            <a:r>
              <a:rPr lang="en-US" sz="2400" b="1" dirty="0">
                <a:solidFill>
                  <a:srgbClr val="FF0000"/>
                </a:solidFill>
              </a:rPr>
              <a:t>multiple lines </a:t>
            </a:r>
            <a:r>
              <a:rPr lang="en-US" sz="2400" b="1" dirty="0"/>
              <a:t>of evidence suggestive of </a:t>
            </a:r>
            <a:r>
              <a:rPr lang="en-US" sz="2400" b="1" dirty="0">
                <a:solidFill>
                  <a:srgbClr val="FF0000"/>
                </a:solidFill>
              </a:rPr>
              <a:t>autonomous </a:t>
            </a:r>
            <a:r>
              <a:rPr lang="en-US" sz="2400" b="1" dirty="0"/>
              <a:t>and ACTH-independent </a:t>
            </a:r>
            <a:r>
              <a:rPr lang="en-US" sz="2400" b="1" dirty="0" err="1">
                <a:solidFill>
                  <a:srgbClr val="FF0000"/>
                </a:solidFill>
              </a:rPr>
              <a:t>hypercortisolism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clinical</a:t>
            </a:r>
            <a:r>
              <a:rPr lang="en-US" sz="2400" b="1" dirty="0"/>
              <a:t> evidence associated with cortisol excess (fragility </a:t>
            </a:r>
            <a:r>
              <a:rPr lang="en-US" sz="2400" b="1" dirty="0">
                <a:solidFill>
                  <a:srgbClr val="FF0000"/>
                </a:solidFill>
              </a:rPr>
              <a:t>fractures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dyslipidemia</a:t>
            </a:r>
            <a:r>
              <a:rPr lang="en-US" sz="2400" b="1" dirty="0"/>
              <a:t>, and </a:t>
            </a:r>
            <a:r>
              <a:rPr lang="en-US" sz="2400" b="1" dirty="0" err="1">
                <a:solidFill>
                  <a:srgbClr val="FF0000"/>
                </a:solidFill>
              </a:rPr>
              <a:t>prediabetes</a:t>
            </a:r>
            <a:r>
              <a:rPr lang="en-US" sz="2400" b="1" dirty="0" smtClean="0"/>
              <a:t>).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These collective results may suggest a causal </a:t>
            </a:r>
            <a:r>
              <a:rPr lang="en-US" sz="2400" b="1" dirty="0">
                <a:solidFill>
                  <a:srgbClr val="FF0000"/>
                </a:solidFill>
              </a:rPr>
              <a:t>relationship </a:t>
            </a:r>
            <a:r>
              <a:rPr lang="en-US" sz="2400" b="1" dirty="0"/>
              <a:t>between the </a:t>
            </a:r>
            <a:r>
              <a:rPr lang="en-US" sz="2400" b="1" dirty="0" err="1">
                <a:solidFill>
                  <a:srgbClr val="FF0000"/>
                </a:solidFill>
              </a:rPr>
              <a:t>hypercortisolism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and the adverse </a:t>
            </a:r>
            <a:r>
              <a:rPr lang="en-US" sz="2400" b="1" dirty="0">
                <a:solidFill>
                  <a:srgbClr val="FF0000"/>
                </a:solidFill>
              </a:rPr>
              <a:t>clinical</a:t>
            </a:r>
            <a:r>
              <a:rPr lang="en-US" sz="2400" b="1" dirty="0"/>
              <a:t> outcomes that is </a:t>
            </a:r>
            <a:r>
              <a:rPr lang="en-US" sz="2400" b="1" dirty="0">
                <a:solidFill>
                  <a:srgbClr val="FF0000"/>
                </a:solidFill>
              </a:rPr>
              <a:t>amenable to treatment </a:t>
            </a:r>
          </a:p>
        </p:txBody>
      </p:sp>
    </p:spTree>
    <p:extLst>
      <p:ext uri="{BB962C8B-B14F-4D97-AF65-F5344CB8AC3E}">
        <p14:creationId xmlns:p14="http://schemas.microsoft.com/office/powerpoint/2010/main" val="7333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02915"/>
            <a:ext cx="9143071" cy="463844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3. Would a </a:t>
            </a:r>
            <a:r>
              <a:rPr lang="en-US" sz="2800" b="1" dirty="0">
                <a:solidFill>
                  <a:srgbClr val="FF0000"/>
                </a:solidFill>
              </a:rPr>
              <a:t>biopsy</a:t>
            </a:r>
            <a:r>
              <a:rPr lang="en-US" sz="2800" b="1" dirty="0"/>
              <a:t> of the adrenal mass help with diagnosis or management?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87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67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62975"/>
            <a:ext cx="9018757" cy="4678388"/>
          </a:xfrm>
        </p:spPr>
        <p:txBody>
          <a:bodyPr/>
          <a:lstStyle/>
          <a:p>
            <a:endParaRPr lang="en-US" sz="4000" b="1" dirty="0"/>
          </a:p>
          <a:p>
            <a:r>
              <a:rPr lang="en-US" sz="4000" b="1" dirty="0"/>
              <a:t>Does this adrenal mass represent a </a:t>
            </a:r>
            <a:r>
              <a:rPr lang="en-US" sz="4000" b="1" dirty="0">
                <a:solidFill>
                  <a:srgbClr val="FF0000"/>
                </a:solidFill>
              </a:rPr>
              <a:t>malignancy</a:t>
            </a:r>
            <a:r>
              <a:rPr lang="en-US" sz="4000" b="1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02082"/>
            <a:ext cx="9493800" cy="558660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3600" b="1" i="1" dirty="0"/>
              <a:t>There is </a:t>
            </a:r>
            <a:r>
              <a:rPr lang="en-US" sz="3200" b="1" i="1" dirty="0">
                <a:solidFill>
                  <a:srgbClr val="FF0000"/>
                </a:solidFill>
              </a:rPr>
              <a:t>no</a:t>
            </a:r>
            <a:r>
              <a:rPr lang="en-US" sz="3600" b="1" i="1" dirty="0"/>
              <a:t> role for adrenal biopsy, as imaging characteristics reveal a </a:t>
            </a:r>
            <a:r>
              <a:rPr lang="en-US" sz="3600" b="1" i="1" dirty="0">
                <a:solidFill>
                  <a:srgbClr val="FF0000"/>
                </a:solidFill>
              </a:rPr>
              <a:t>benign</a:t>
            </a:r>
            <a:r>
              <a:rPr lang="en-US" sz="3600" b="1" i="1" dirty="0"/>
              <a:t> adrenal adenoma. </a:t>
            </a:r>
            <a:endParaRPr lang="en-US" sz="3600" b="1" i="1" dirty="0" smtClean="0"/>
          </a:p>
          <a:p>
            <a:pPr>
              <a:lnSpc>
                <a:spcPct val="200000"/>
              </a:lnSpc>
            </a:pPr>
            <a:r>
              <a:rPr lang="en-US" sz="3600" b="1" i="1" dirty="0" smtClean="0"/>
              <a:t>There </a:t>
            </a:r>
            <a:r>
              <a:rPr lang="en-US" sz="3600" b="1" i="1" dirty="0"/>
              <a:t>is </a:t>
            </a:r>
            <a:r>
              <a:rPr lang="en-US" sz="3600" b="1" i="1" dirty="0">
                <a:solidFill>
                  <a:srgbClr val="FF0000"/>
                </a:solidFill>
              </a:rPr>
              <a:t>no</a:t>
            </a:r>
            <a:r>
              <a:rPr lang="en-US" sz="3600" b="1" i="1" dirty="0"/>
              <a:t> indication of a </a:t>
            </a:r>
            <a:r>
              <a:rPr lang="en-US" sz="3600" b="1" i="1" dirty="0">
                <a:solidFill>
                  <a:srgbClr val="FF0000"/>
                </a:solidFill>
              </a:rPr>
              <a:t>malignancy</a:t>
            </a:r>
            <a:r>
              <a:rPr lang="en-US" sz="3600" b="1" i="1" dirty="0"/>
              <a:t> or </a:t>
            </a:r>
            <a:r>
              <a:rPr lang="en-US" sz="3600" b="1" i="1" dirty="0">
                <a:solidFill>
                  <a:srgbClr val="FF0000"/>
                </a:solidFill>
              </a:rPr>
              <a:t>infiltrative</a:t>
            </a:r>
            <a:r>
              <a:rPr lang="en-US" sz="3600" b="1" i="1" dirty="0"/>
              <a:t> adrenal disease.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261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711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90181"/>
            <a:ext cx="9030337" cy="47511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Is there an indication for </a:t>
            </a:r>
            <a:r>
              <a:rPr lang="en-US" sz="3600" dirty="0">
                <a:solidFill>
                  <a:srgbClr val="FF0000"/>
                </a:solidFill>
              </a:rPr>
              <a:t>surgical</a:t>
            </a:r>
            <a:r>
              <a:rPr lang="en-US" sz="3600" dirty="0"/>
              <a:t> or </a:t>
            </a:r>
            <a:r>
              <a:rPr lang="en-US" sz="3600" dirty="0">
                <a:solidFill>
                  <a:srgbClr val="FF0000"/>
                </a:solidFill>
              </a:rPr>
              <a:t>medical</a:t>
            </a:r>
            <a:r>
              <a:rPr lang="en-US" sz="3600" dirty="0"/>
              <a:t> treat</a:t>
            </a:r>
            <a:r>
              <a:rPr lang="en-US" sz="3600" b="1" dirty="0"/>
              <a:t>ment?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29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64505"/>
            <a:ext cx="9393592" cy="569934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b="1" i="1" dirty="0">
                <a:solidFill>
                  <a:srgbClr val="FF0000"/>
                </a:solidFill>
              </a:rPr>
              <a:t>Surgery</a:t>
            </a:r>
            <a:r>
              <a:rPr lang="en-US" sz="2000" b="1" i="1" dirty="0"/>
              <a:t> should be considered for patients with </a:t>
            </a:r>
            <a:r>
              <a:rPr lang="en-US" sz="2000" b="1" i="1" dirty="0">
                <a:solidFill>
                  <a:srgbClr val="FF0000"/>
                </a:solidFill>
              </a:rPr>
              <a:t>overt </a:t>
            </a:r>
            <a:r>
              <a:rPr lang="en-US" sz="2000" b="1" i="1" dirty="0" err="1">
                <a:solidFill>
                  <a:srgbClr val="FF0000"/>
                </a:solidFill>
              </a:rPr>
              <a:t>hypercortisolism</a:t>
            </a:r>
            <a:r>
              <a:rPr lang="en-US" sz="2000" b="1" i="1" dirty="0"/>
              <a:t> and CS</a:t>
            </a:r>
            <a:r>
              <a:rPr lang="en-US" sz="20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i="1" dirty="0" smtClean="0"/>
              <a:t> </a:t>
            </a:r>
            <a:r>
              <a:rPr lang="en-US" sz="2000" b="1" i="1" dirty="0"/>
              <a:t>For patients with </a:t>
            </a:r>
            <a:r>
              <a:rPr lang="en-US" sz="2000" b="1" i="1" dirty="0">
                <a:solidFill>
                  <a:srgbClr val="FF0000"/>
                </a:solidFill>
              </a:rPr>
              <a:t>mild</a:t>
            </a:r>
            <a:r>
              <a:rPr lang="en-US" sz="2000" b="1" i="1" dirty="0"/>
              <a:t> or </a:t>
            </a:r>
            <a:r>
              <a:rPr lang="en-US" sz="2000" b="1" i="1" dirty="0">
                <a:solidFill>
                  <a:srgbClr val="FF0000"/>
                </a:solidFill>
              </a:rPr>
              <a:t>autonomous </a:t>
            </a:r>
            <a:r>
              <a:rPr lang="en-US" sz="2000" b="1" i="1" dirty="0" err="1"/>
              <a:t>hypercortisolism</a:t>
            </a:r>
            <a:r>
              <a:rPr lang="en-US" sz="2000" b="1" i="1" dirty="0"/>
              <a:t> </a:t>
            </a:r>
            <a:r>
              <a:rPr lang="en-US" sz="2000" b="1" i="1" dirty="0" smtClean="0"/>
              <a:t>CS</a:t>
            </a:r>
            <a:r>
              <a:rPr lang="en-US" sz="2000" b="1" i="1" dirty="0"/>
              <a:t>, an </a:t>
            </a:r>
            <a:r>
              <a:rPr lang="en-US" sz="2000" i="1" dirty="0">
                <a:solidFill>
                  <a:srgbClr val="FF0000"/>
                </a:solidFill>
              </a:rPr>
              <a:t>without </a:t>
            </a:r>
            <a:r>
              <a:rPr lang="en-US" sz="2000" i="1" dirty="0" smtClean="0">
                <a:solidFill>
                  <a:srgbClr val="FF0000"/>
                </a:solidFill>
              </a:rPr>
              <a:t>clinical</a:t>
            </a:r>
            <a:r>
              <a:rPr lang="en-US" sz="2000" i="1" dirty="0" smtClean="0"/>
              <a:t> evidence </a:t>
            </a:r>
            <a:r>
              <a:rPr lang="en-US" sz="2000" i="1" dirty="0"/>
              <a:t>of CS, </a:t>
            </a:r>
            <a:r>
              <a:rPr lang="en-US" sz="2000" b="1" i="1" dirty="0" smtClean="0">
                <a:solidFill>
                  <a:srgbClr val="FF0000"/>
                </a:solidFill>
              </a:rPr>
              <a:t>individualized </a:t>
            </a:r>
            <a:r>
              <a:rPr lang="en-US" sz="2000" b="1" i="1" dirty="0">
                <a:solidFill>
                  <a:srgbClr val="FF0000"/>
                </a:solidFill>
              </a:rPr>
              <a:t>approach </a:t>
            </a:r>
            <a:r>
              <a:rPr lang="en-US" sz="2000" b="1" i="1" dirty="0"/>
              <a:t>for surgery must be taken depending on the presence of </a:t>
            </a:r>
            <a:r>
              <a:rPr lang="en-US" sz="2000" b="1" i="1" dirty="0">
                <a:solidFill>
                  <a:srgbClr val="FF0000"/>
                </a:solidFill>
              </a:rPr>
              <a:t>cortisol-related comorbidities</a:t>
            </a:r>
            <a:r>
              <a:rPr lang="en-US" sz="2000" b="1" i="1" dirty="0"/>
              <a:t>, patient preference for surgery </a:t>
            </a:r>
            <a:r>
              <a:rPr lang="en-US" sz="2000" b="1" i="1" dirty="0">
                <a:solidFill>
                  <a:srgbClr val="FF0000"/>
                </a:solidFill>
              </a:rPr>
              <a:t>versus </a:t>
            </a:r>
            <a:r>
              <a:rPr lang="en-US" sz="2000" b="1" i="1" dirty="0"/>
              <a:t>medical monitoring, and </a:t>
            </a:r>
            <a:r>
              <a:rPr lang="en-US" sz="2000" b="1" i="1" dirty="0">
                <a:solidFill>
                  <a:srgbClr val="FF0000"/>
                </a:solidFill>
              </a:rPr>
              <a:t>other individual </a:t>
            </a:r>
            <a:r>
              <a:rPr lang="en-US" sz="2000" b="1" i="1" dirty="0"/>
              <a:t>patient- and </a:t>
            </a:r>
            <a:r>
              <a:rPr lang="en-US" sz="2000" b="1" i="1" dirty="0">
                <a:solidFill>
                  <a:srgbClr val="FF0000"/>
                </a:solidFill>
              </a:rPr>
              <a:t>tumor-related</a:t>
            </a:r>
            <a:r>
              <a:rPr lang="en-US" sz="2000" b="1" i="1" dirty="0"/>
              <a:t> factors.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39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9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39869"/>
            <a:ext cx="9356014" cy="554903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There are </a:t>
            </a:r>
            <a:r>
              <a:rPr lang="en-US" sz="2800" b="1" dirty="0">
                <a:solidFill>
                  <a:srgbClr val="FF0000"/>
                </a:solidFill>
              </a:rPr>
              <a:t>no robust randomized </a:t>
            </a:r>
            <a:r>
              <a:rPr lang="en-US" sz="2800" b="1" dirty="0"/>
              <a:t>controlled studies evaluating the efficacy and value of </a:t>
            </a:r>
            <a:r>
              <a:rPr lang="en-US" sz="2800" b="1" dirty="0" err="1">
                <a:solidFill>
                  <a:srgbClr val="FF0000"/>
                </a:solidFill>
              </a:rPr>
              <a:t>adrenalectomy</a:t>
            </a:r>
            <a:r>
              <a:rPr lang="en-US" sz="2800" b="1" dirty="0"/>
              <a:t> for </a:t>
            </a:r>
            <a:r>
              <a:rPr lang="en-US" sz="2800" b="1" dirty="0">
                <a:solidFill>
                  <a:srgbClr val="FF0000"/>
                </a:solidFill>
              </a:rPr>
              <a:t>mild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autonomous</a:t>
            </a:r>
            <a:r>
              <a:rPr lang="en-US" sz="2800" b="1" dirty="0"/>
              <a:t> </a:t>
            </a:r>
            <a:r>
              <a:rPr lang="en-US" sz="2800" b="1" dirty="0" err="1"/>
              <a:t>hypercortisolism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The decision to pursue </a:t>
            </a:r>
            <a:r>
              <a:rPr lang="en-US" sz="2800" b="1" dirty="0">
                <a:solidFill>
                  <a:srgbClr val="FF0000"/>
                </a:solidFill>
              </a:rPr>
              <a:t>surgery</a:t>
            </a:r>
            <a:r>
              <a:rPr lang="en-US" sz="2800" b="1" dirty="0"/>
              <a:t> is based on interpretations of </a:t>
            </a:r>
            <a:r>
              <a:rPr lang="en-US" sz="2800" b="1" dirty="0">
                <a:solidFill>
                  <a:srgbClr val="FF0000"/>
                </a:solidFill>
              </a:rPr>
              <a:t>observational data</a:t>
            </a:r>
            <a:r>
              <a:rPr lang="en-US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28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4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7342"/>
            <a:ext cx="9343488" cy="54738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Observational data from </a:t>
            </a:r>
            <a:r>
              <a:rPr lang="en-US" sz="2000" b="1" dirty="0">
                <a:solidFill>
                  <a:srgbClr val="FF0000"/>
                </a:solidFill>
              </a:rPr>
              <a:t>cross-sectional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cohort </a:t>
            </a:r>
            <a:r>
              <a:rPr lang="en-US" sz="2000" b="1" dirty="0"/>
              <a:t>studies have suggested that autonomous </a:t>
            </a:r>
            <a:r>
              <a:rPr lang="en-US" sz="2000" b="1" dirty="0" err="1">
                <a:solidFill>
                  <a:srgbClr val="FF0000"/>
                </a:solidFill>
              </a:rPr>
              <a:t>hypercortisolism</a:t>
            </a:r>
            <a:r>
              <a:rPr lang="en-US" sz="2000" b="1" dirty="0">
                <a:solidFill>
                  <a:srgbClr val="FF0000"/>
                </a:solidFill>
              </a:rPr>
              <a:t> without overt clinical </a:t>
            </a:r>
            <a:r>
              <a:rPr lang="en-US" sz="2000" b="1" dirty="0"/>
              <a:t>manifestations of CS is associated with a </a:t>
            </a:r>
            <a:r>
              <a:rPr lang="en-US" sz="2000" b="1" dirty="0">
                <a:solidFill>
                  <a:srgbClr val="FF0000"/>
                </a:solidFill>
              </a:rPr>
              <a:t>higher risk </a:t>
            </a:r>
            <a:r>
              <a:rPr lang="en-US" sz="2000" b="1" dirty="0"/>
              <a:t>for c</a:t>
            </a:r>
            <a:r>
              <a:rPr lang="en-US" sz="2000" b="1" dirty="0">
                <a:solidFill>
                  <a:srgbClr val="FF0000"/>
                </a:solidFill>
              </a:rPr>
              <a:t>ardiovascular </a:t>
            </a:r>
            <a:r>
              <a:rPr lang="en-US" sz="2000" b="1" dirty="0"/>
              <a:t>disease, </a:t>
            </a:r>
            <a:r>
              <a:rPr lang="en-US" sz="2000" b="1" dirty="0">
                <a:solidFill>
                  <a:srgbClr val="FF0000"/>
                </a:solidFill>
              </a:rPr>
              <a:t>diabetes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hypertension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dyslipidemia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obesity,</a:t>
            </a:r>
            <a:r>
              <a:rPr lang="en-US" sz="2000" b="1" dirty="0"/>
              <a:t> and fragility </a:t>
            </a:r>
            <a:r>
              <a:rPr lang="en-US" sz="2000" b="1" dirty="0">
                <a:solidFill>
                  <a:srgbClr val="FF0000"/>
                </a:solidFill>
              </a:rPr>
              <a:t>fracture</a:t>
            </a:r>
            <a:r>
              <a:rPr lang="en-US" sz="2000" b="1" dirty="0"/>
              <a:t> 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In </a:t>
            </a:r>
            <a:r>
              <a:rPr lang="en-US" sz="2000" b="1" dirty="0"/>
              <a:t>parallel, several case series and small </a:t>
            </a:r>
            <a:r>
              <a:rPr lang="en-US" sz="2000" b="1" dirty="0">
                <a:solidFill>
                  <a:srgbClr val="FF0000"/>
                </a:solidFill>
              </a:rPr>
              <a:t>uncontrolled intervention </a:t>
            </a:r>
            <a:r>
              <a:rPr lang="en-US" sz="2000" b="1" dirty="0"/>
              <a:t>studies have suggested that </a:t>
            </a:r>
            <a:r>
              <a:rPr lang="en-US" sz="2000" b="1" dirty="0" err="1">
                <a:solidFill>
                  <a:srgbClr val="FF0000"/>
                </a:solidFill>
              </a:rPr>
              <a:t>adrenalectomy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may improve </a:t>
            </a:r>
            <a:r>
              <a:rPr lang="en-US" sz="2000" b="1" dirty="0"/>
              <a:t>blood pressure, glycemic control, skeletal health, and weight loss </a:t>
            </a:r>
          </a:p>
        </p:txBody>
      </p:sp>
    </p:spTree>
    <p:extLst>
      <p:ext uri="{BB962C8B-B14F-4D97-AF65-F5344CB8AC3E}">
        <p14:creationId xmlns:p14="http://schemas.microsoft.com/office/powerpoint/2010/main" val="2747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51145"/>
            <a:ext cx="8596668" cy="584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01874"/>
            <a:ext cx="9280858" cy="571186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After discussing the option of surgical </a:t>
            </a:r>
            <a:r>
              <a:rPr lang="en-US" sz="2400" b="1" dirty="0" err="1">
                <a:solidFill>
                  <a:srgbClr val="FF0000"/>
                </a:solidFill>
              </a:rPr>
              <a:t>adrenalectomy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versus </a:t>
            </a:r>
            <a:r>
              <a:rPr lang="en-US" sz="2400" b="1" dirty="0">
                <a:solidFill>
                  <a:srgbClr val="FF0000"/>
                </a:solidFill>
              </a:rPr>
              <a:t>close medical </a:t>
            </a:r>
            <a:r>
              <a:rPr lang="en-US" sz="2400" b="1" dirty="0"/>
              <a:t>monitoring for </a:t>
            </a:r>
            <a:r>
              <a:rPr lang="en-US" sz="2400" b="1" dirty="0">
                <a:solidFill>
                  <a:srgbClr val="FF0000"/>
                </a:solidFill>
              </a:rPr>
              <a:t>new or progressive </a:t>
            </a:r>
            <a:r>
              <a:rPr lang="en-US" sz="2400" b="1" dirty="0"/>
              <a:t>cortisol-related adverse </a:t>
            </a:r>
            <a:r>
              <a:rPr lang="en-US" sz="2400" b="1" dirty="0">
                <a:solidFill>
                  <a:srgbClr val="FF0000"/>
                </a:solidFill>
              </a:rPr>
              <a:t>clinical outcomes</a:t>
            </a:r>
            <a:r>
              <a:rPr lang="en-US" sz="2400" b="1" dirty="0"/>
              <a:t>, this patient chose to proceed with </a:t>
            </a:r>
            <a:r>
              <a:rPr lang="en-US" sz="2400" b="1" dirty="0" err="1"/>
              <a:t>adrenalectomy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Three months </a:t>
            </a:r>
            <a:r>
              <a:rPr lang="en-US" sz="2400" b="1" dirty="0"/>
              <a:t>following his surgery, he had a </a:t>
            </a:r>
            <a:r>
              <a:rPr lang="en-US" sz="2400" b="1" dirty="0">
                <a:solidFill>
                  <a:srgbClr val="FF0000"/>
                </a:solidFill>
              </a:rPr>
              <a:t>normal</a:t>
            </a:r>
            <a:r>
              <a:rPr lang="en-US" sz="2400" b="1" dirty="0"/>
              <a:t> (</a:t>
            </a:r>
            <a:r>
              <a:rPr lang="en-US" sz="2400" b="1" dirty="0" err="1"/>
              <a:t>nonsuppressed</a:t>
            </a:r>
            <a:r>
              <a:rPr lang="en-US" sz="2400" b="1" dirty="0">
                <a:solidFill>
                  <a:srgbClr val="FF0000"/>
                </a:solidFill>
              </a:rPr>
              <a:t>) ACTH</a:t>
            </a:r>
            <a:r>
              <a:rPr lang="en-US" sz="2400" b="1" dirty="0"/>
              <a:t>, and his </a:t>
            </a:r>
            <a:r>
              <a:rPr lang="en-US" sz="2400" b="1" dirty="0">
                <a:solidFill>
                  <a:srgbClr val="FF0000"/>
                </a:solidFill>
              </a:rPr>
              <a:t>hemoglobin A1c </a:t>
            </a:r>
            <a:r>
              <a:rPr lang="en-US" sz="2400" b="1" dirty="0"/>
              <a:t>was </a:t>
            </a:r>
            <a:r>
              <a:rPr lang="en-US" sz="2400" b="1" dirty="0">
                <a:solidFill>
                  <a:srgbClr val="FF0000"/>
                </a:solidFill>
              </a:rPr>
              <a:t>lower</a:t>
            </a:r>
            <a:r>
              <a:rPr lang="en-US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15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13567"/>
            <a:ext cx="8596668" cy="960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814193"/>
            <a:ext cx="8992759" cy="583712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When surgical </a:t>
            </a:r>
            <a:r>
              <a:rPr lang="en-US" sz="2000" b="1" dirty="0" err="1">
                <a:solidFill>
                  <a:srgbClr val="FF0000"/>
                </a:solidFill>
              </a:rPr>
              <a:t>adrenalectomy</a:t>
            </a:r>
            <a:r>
              <a:rPr lang="en-US" sz="2000" b="1" dirty="0">
                <a:solidFill>
                  <a:srgbClr val="FF0000"/>
                </a:solidFill>
              </a:rPr>
              <a:t> i</a:t>
            </a:r>
            <a:r>
              <a:rPr lang="en-US" sz="2000" b="1" dirty="0"/>
              <a:t>s pursued for autonomous </a:t>
            </a:r>
            <a:r>
              <a:rPr lang="en-US" sz="2000" b="1" dirty="0" err="1">
                <a:solidFill>
                  <a:srgbClr val="FF0000"/>
                </a:solidFill>
              </a:rPr>
              <a:t>hypercortisolism</a:t>
            </a:r>
            <a:r>
              <a:rPr lang="en-US" sz="2000" b="1" dirty="0"/>
              <a:t>, it is often recommend that </a:t>
            </a:r>
            <a:r>
              <a:rPr lang="en-US" sz="2000" b="1" dirty="0" err="1">
                <a:solidFill>
                  <a:srgbClr val="FF0000"/>
                </a:solidFill>
              </a:rPr>
              <a:t>peri</a:t>
            </a:r>
            <a:r>
              <a:rPr lang="en-US" sz="2000" b="1" dirty="0">
                <a:solidFill>
                  <a:srgbClr val="FF0000"/>
                </a:solidFill>
              </a:rPr>
              <a:t>-operative glucocorticoid</a:t>
            </a:r>
            <a:r>
              <a:rPr lang="en-US" sz="2000" b="1" dirty="0"/>
              <a:t> treatment be administered, since it is difficult to assess which patients will develop clinically </a:t>
            </a:r>
            <a:r>
              <a:rPr lang="en-US" sz="2000" b="1" dirty="0">
                <a:solidFill>
                  <a:srgbClr val="FF0000"/>
                </a:solidFill>
              </a:rPr>
              <a:t>significant adrenal insufficiency </a:t>
            </a:r>
            <a:r>
              <a:rPr lang="en-US" sz="2000" b="1" dirty="0"/>
              <a:t>postoperatively 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In </a:t>
            </a:r>
            <a:r>
              <a:rPr lang="en-US" sz="2000" b="1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systematic review </a:t>
            </a:r>
            <a:r>
              <a:rPr lang="en-US" sz="2000" b="1" dirty="0"/>
              <a:t>of the literature evaluating </a:t>
            </a:r>
            <a:r>
              <a:rPr lang="en-US" sz="2000" b="1" dirty="0">
                <a:solidFill>
                  <a:srgbClr val="FF0000"/>
                </a:solidFill>
              </a:rPr>
              <a:t>28</a:t>
            </a:r>
            <a:r>
              <a:rPr lang="en-US" sz="2000" b="1" dirty="0"/>
              <a:t> different studies, the prevalence of some degree of </a:t>
            </a:r>
            <a:r>
              <a:rPr lang="en-US" sz="2000" b="1" dirty="0">
                <a:solidFill>
                  <a:srgbClr val="FF0000"/>
                </a:solidFill>
              </a:rPr>
              <a:t>adrenal insufficiency</a:t>
            </a:r>
            <a:r>
              <a:rPr lang="en-US" sz="2000" b="1" dirty="0"/>
              <a:t> following surgery for autonomous </a:t>
            </a:r>
            <a:r>
              <a:rPr lang="en-US" sz="2000" b="1" dirty="0" err="1"/>
              <a:t>hypercortisolism</a:t>
            </a:r>
            <a:r>
              <a:rPr lang="en-US" sz="2000" b="1" dirty="0"/>
              <a:t> was approximately </a:t>
            </a:r>
            <a:r>
              <a:rPr lang="en-US" sz="2000" b="1" dirty="0">
                <a:solidFill>
                  <a:srgbClr val="FF0000"/>
                </a:solidFill>
              </a:rPr>
              <a:t>65%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4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27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39869"/>
            <a:ext cx="8905077" cy="552397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Glucocorticoids </a:t>
            </a:r>
            <a:r>
              <a:rPr lang="en-US" sz="2000" b="1" dirty="0"/>
              <a:t>can be </a:t>
            </a:r>
            <a:r>
              <a:rPr lang="en-US" sz="2000" b="1" dirty="0">
                <a:solidFill>
                  <a:srgbClr val="FF0000"/>
                </a:solidFill>
              </a:rPr>
              <a:t>gradually tapered </a:t>
            </a:r>
            <a:r>
              <a:rPr lang="en-US" sz="2000" b="1" dirty="0"/>
              <a:t>following the surgery depending on the </a:t>
            </a:r>
            <a:r>
              <a:rPr lang="en-US" sz="2000" b="1" dirty="0">
                <a:solidFill>
                  <a:srgbClr val="FF0000"/>
                </a:solidFill>
              </a:rPr>
              <a:t>patient’s recovery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As an </a:t>
            </a:r>
            <a:r>
              <a:rPr lang="en-US" sz="2000" b="1" dirty="0">
                <a:solidFill>
                  <a:srgbClr val="FF0000"/>
                </a:solidFill>
              </a:rPr>
              <a:t>alternative</a:t>
            </a:r>
            <a:r>
              <a:rPr lang="en-US" sz="2000" b="1" dirty="0"/>
              <a:t> strategy, patients can safely undergo surgical resection of their tumor and have their </a:t>
            </a:r>
            <a:r>
              <a:rPr lang="en-US" sz="2000" b="1" dirty="0">
                <a:solidFill>
                  <a:srgbClr val="FF0000"/>
                </a:solidFill>
              </a:rPr>
              <a:t>cortisol levels </a:t>
            </a:r>
            <a:r>
              <a:rPr lang="en-US" sz="2000" b="1" dirty="0"/>
              <a:t>measured on the </a:t>
            </a:r>
            <a:r>
              <a:rPr lang="en-US" sz="2000" b="1" dirty="0">
                <a:solidFill>
                  <a:srgbClr val="FF0000"/>
                </a:solidFill>
              </a:rPr>
              <a:t>morning</a:t>
            </a:r>
            <a:r>
              <a:rPr lang="en-US" sz="2000" b="1" dirty="0"/>
              <a:t> of the first </a:t>
            </a:r>
            <a:r>
              <a:rPr lang="en-US" sz="2000" b="1" dirty="0">
                <a:solidFill>
                  <a:srgbClr val="FF0000"/>
                </a:solidFill>
              </a:rPr>
              <a:t>postoperative </a:t>
            </a:r>
            <a:r>
              <a:rPr lang="en-US" sz="2000" b="1" dirty="0" smtClean="0">
                <a:solidFill>
                  <a:srgbClr val="FF0000"/>
                </a:solidFill>
              </a:rPr>
              <a:t>day</a:t>
            </a:r>
            <a:r>
              <a:rPr lang="en-US" sz="2000" b="1" dirty="0" smtClean="0"/>
              <a:t>. </a:t>
            </a:r>
            <a:r>
              <a:rPr lang="en-US" sz="2000" b="1" dirty="0"/>
              <a:t>An early morning or random cortisol </a:t>
            </a:r>
            <a:r>
              <a:rPr lang="en-US" sz="2000" b="1" dirty="0">
                <a:solidFill>
                  <a:srgbClr val="FF0000"/>
                </a:solidFill>
              </a:rPr>
              <a:t>&gt;15 </a:t>
            </a:r>
            <a:r>
              <a:rPr lang="en-US" sz="2000" b="1" dirty="0" err="1">
                <a:solidFill>
                  <a:srgbClr val="FF0000"/>
                </a:solidFill>
              </a:rPr>
              <a:t>μg</a:t>
            </a:r>
            <a:r>
              <a:rPr lang="en-US" sz="2000" b="1" dirty="0">
                <a:solidFill>
                  <a:srgbClr val="FF0000"/>
                </a:solidFill>
              </a:rPr>
              <a:t>/</a:t>
            </a:r>
            <a:r>
              <a:rPr lang="en-US" sz="2000" b="1" dirty="0" err="1">
                <a:solidFill>
                  <a:srgbClr val="FF0000"/>
                </a:solidFill>
              </a:rPr>
              <a:t>dL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provides reassurance that the function of the contralateral adrenal gland is relatively normal and </a:t>
            </a:r>
            <a:r>
              <a:rPr lang="en-US" sz="2000" b="1" dirty="0">
                <a:solidFill>
                  <a:srgbClr val="FF0000"/>
                </a:solidFill>
              </a:rPr>
              <a:t>obviates</a:t>
            </a:r>
            <a:r>
              <a:rPr lang="en-US" sz="2000" b="1" dirty="0"/>
              <a:t> the need for </a:t>
            </a:r>
            <a:r>
              <a:rPr lang="en-US" sz="2000" b="1" dirty="0">
                <a:solidFill>
                  <a:srgbClr val="FF0000"/>
                </a:solidFill>
              </a:rPr>
              <a:t>glucocorticoid therapy </a:t>
            </a:r>
          </a:p>
        </p:txBody>
      </p:sp>
    </p:spTree>
    <p:extLst>
      <p:ext uri="{BB962C8B-B14F-4D97-AF65-F5344CB8AC3E}">
        <p14:creationId xmlns:p14="http://schemas.microsoft.com/office/powerpoint/2010/main" val="4780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939452"/>
            <a:ext cx="9055389" cy="567428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Patients with a </a:t>
            </a:r>
            <a:r>
              <a:rPr lang="en-US" sz="2400" dirty="0">
                <a:solidFill>
                  <a:srgbClr val="FF0000"/>
                </a:solidFill>
              </a:rPr>
              <a:t>morning cortisol </a:t>
            </a:r>
            <a:r>
              <a:rPr lang="en-US" sz="2400" dirty="0"/>
              <a:t>level </a:t>
            </a:r>
            <a:r>
              <a:rPr lang="en-US" sz="2400" dirty="0">
                <a:solidFill>
                  <a:srgbClr val="FF0000"/>
                </a:solidFill>
              </a:rPr>
              <a:t>&lt;10 </a:t>
            </a:r>
            <a:r>
              <a:rPr lang="en-US" sz="2400" dirty="0" err="1">
                <a:solidFill>
                  <a:srgbClr val="FF0000"/>
                </a:solidFill>
              </a:rPr>
              <a:t>μg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dL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should be treated with supplemental </a:t>
            </a:r>
            <a:r>
              <a:rPr lang="en-US" sz="2400" dirty="0">
                <a:solidFill>
                  <a:srgbClr val="FF0000"/>
                </a:solidFill>
              </a:rPr>
              <a:t>glucocorticoid</a:t>
            </a:r>
            <a:r>
              <a:rPr lang="en-US" sz="2400" dirty="0"/>
              <a:t> therapy with </a:t>
            </a:r>
            <a:r>
              <a:rPr lang="en-US" sz="2400" dirty="0">
                <a:solidFill>
                  <a:srgbClr val="FF0000"/>
                </a:solidFill>
              </a:rPr>
              <a:t>gradual tapering </a:t>
            </a:r>
            <a:r>
              <a:rPr lang="en-US" sz="2400" dirty="0"/>
              <a:t>of doses until their hypothalamic-pituitary-adrenal function normalizes.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Morning </a:t>
            </a:r>
            <a:r>
              <a:rPr lang="en-US" sz="2400" dirty="0"/>
              <a:t>cortisol levels in the </a:t>
            </a:r>
            <a:r>
              <a:rPr lang="en-US" sz="2400" dirty="0">
                <a:solidFill>
                  <a:srgbClr val="FF0000"/>
                </a:solidFill>
              </a:rPr>
              <a:t>10 to 15 </a:t>
            </a:r>
            <a:r>
              <a:rPr lang="en-US" sz="2400" dirty="0" err="1">
                <a:solidFill>
                  <a:srgbClr val="FF0000"/>
                </a:solidFill>
              </a:rPr>
              <a:t>μg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dL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range </a:t>
            </a:r>
            <a:r>
              <a:rPr lang="en-US" sz="2400" dirty="0">
                <a:solidFill>
                  <a:srgbClr val="FF0000"/>
                </a:solidFill>
              </a:rPr>
              <a:t>may need </a:t>
            </a:r>
            <a:r>
              <a:rPr lang="en-US" sz="2400" dirty="0"/>
              <a:t>glucocorticoid therapy and </a:t>
            </a:r>
            <a:r>
              <a:rPr lang="en-US" sz="2400" dirty="0">
                <a:solidFill>
                  <a:srgbClr val="FF0000"/>
                </a:solidFill>
              </a:rPr>
              <a:t>should be monitored </a:t>
            </a:r>
            <a:r>
              <a:rPr lang="en-US" sz="2400" dirty="0"/>
              <a:t>closely to make this determination </a:t>
            </a:r>
          </a:p>
        </p:txBody>
      </p:sp>
    </p:spTree>
    <p:extLst>
      <p:ext uri="{BB962C8B-B14F-4D97-AF65-F5344CB8AC3E}">
        <p14:creationId xmlns:p14="http://schemas.microsoft.com/office/powerpoint/2010/main" val="2014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348" y="889349"/>
            <a:ext cx="8848117" cy="54488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5. Is there an indication for </a:t>
            </a:r>
            <a:r>
              <a:rPr lang="en-US" sz="3200" b="1" dirty="0">
                <a:solidFill>
                  <a:srgbClr val="FF0000"/>
                </a:solidFill>
              </a:rPr>
              <a:t>longitudinal </a:t>
            </a:r>
            <a:r>
              <a:rPr lang="en-US" sz="3200" b="1" dirty="0"/>
              <a:t>surveillance with </a:t>
            </a:r>
            <a:r>
              <a:rPr lang="en-US" sz="3200" b="1" dirty="0">
                <a:solidFill>
                  <a:srgbClr val="FF0000"/>
                </a:solidFill>
              </a:rPr>
              <a:t>imaging</a:t>
            </a:r>
            <a:r>
              <a:rPr lang="en-US" sz="3200" b="1" dirty="0"/>
              <a:t> and/or </a:t>
            </a:r>
            <a:r>
              <a:rPr lang="en-US" sz="3200" b="1" dirty="0">
                <a:solidFill>
                  <a:srgbClr val="FF0000"/>
                </a:solidFill>
              </a:rPr>
              <a:t>biochemical</a:t>
            </a:r>
            <a:r>
              <a:rPr lang="en-US" sz="3200" b="1" dirty="0"/>
              <a:t> testing? If so, how </a:t>
            </a:r>
            <a:r>
              <a:rPr lang="en-US" sz="3200" b="1" dirty="0">
                <a:solidFill>
                  <a:srgbClr val="FF0000"/>
                </a:solidFill>
              </a:rPr>
              <a:t>frequently </a:t>
            </a:r>
            <a:r>
              <a:rPr lang="en-US" sz="3200" b="1" dirty="0"/>
              <a:t>and for what duration?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2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5940"/>
            <a:ext cx="9053262" cy="570205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No, the </a:t>
            </a:r>
            <a:r>
              <a:rPr lang="en-US" sz="3200" b="1" i="1" dirty="0">
                <a:solidFill>
                  <a:srgbClr val="FF0000"/>
                </a:solidFill>
              </a:rPr>
              <a:t>radiographic</a:t>
            </a:r>
            <a:r>
              <a:rPr lang="en-US" sz="3200" b="1" i="1" dirty="0"/>
              <a:t> characteristics of this patient’s incidentally discovered right adrenal mass are suggestive of </a:t>
            </a:r>
            <a:r>
              <a:rPr lang="en-US" sz="3200" b="1" i="1" dirty="0">
                <a:solidFill>
                  <a:srgbClr val="FF0000"/>
                </a:solidFill>
              </a:rPr>
              <a:t>a benign </a:t>
            </a:r>
            <a:r>
              <a:rPr lang="en-US" sz="3200" b="1" i="1" dirty="0"/>
              <a:t>adrenocortical adenoma.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283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1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14817"/>
            <a:ext cx="9055389" cy="5536504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Yes</a:t>
            </a:r>
            <a:r>
              <a:rPr lang="en-US" sz="2400" b="1" i="1" dirty="0"/>
              <a:t>, if </a:t>
            </a:r>
            <a:r>
              <a:rPr lang="en-US" sz="2400" b="1" i="1" dirty="0">
                <a:solidFill>
                  <a:srgbClr val="FF0000"/>
                </a:solidFill>
              </a:rPr>
              <a:t>surgery</a:t>
            </a:r>
            <a:r>
              <a:rPr lang="en-US" sz="2400" b="1" i="1" dirty="0"/>
              <a:t> is </a:t>
            </a:r>
            <a:r>
              <a:rPr lang="en-US" sz="2400" b="1" i="1" dirty="0">
                <a:solidFill>
                  <a:srgbClr val="FF0000"/>
                </a:solidFill>
              </a:rPr>
              <a:t>not pursued</a:t>
            </a:r>
            <a:r>
              <a:rPr lang="en-US" sz="2400" b="1" i="1" dirty="0"/>
              <a:t>, then </a:t>
            </a:r>
            <a:r>
              <a:rPr lang="en-US" sz="2400" b="1" i="1" dirty="0">
                <a:solidFill>
                  <a:srgbClr val="FF0000"/>
                </a:solidFill>
              </a:rPr>
              <a:t>annual clinical </a:t>
            </a:r>
            <a:r>
              <a:rPr lang="en-US" sz="2400" b="1" i="1" dirty="0"/>
              <a:t>assessment for new or worsening cortisol-related comorbidities such as low </a:t>
            </a:r>
            <a:r>
              <a:rPr lang="en-US" sz="2400" b="1" i="1" dirty="0">
                <a:solidFill>
                  <a:srgbClr val="FF0000"/>
                </a:solidFill>
              </a:rPr>
              <a:t>bone density</a:t>
            </a:r>
            <a:r>
              <a:rPr lang="en-US" sz="2400" b="1" i="1" dirty="0"/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diabetes</a:t>
            </a:r>
            <a:r>
              <a:rPr lang="en-US" sz="2400" b="1" i="1" dirty="0"/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weight gain</a:t>
            </a:r>
            <a:r>
              <a:rPr lang="en-US" sz="2400" b="1" i="1" dirty="0"/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hyperlipidemia</a:t>
            </a:r>
            <a:r>
              <a:rPr lang="en-US" sz="2400" b="1" i="1" dirty="0"/>
              <a:t>, and </a:t>
            </a:r>
            <a:r>
              <a:rPr lang="en-US" sz="2400" b="1" i="1" dirty="0">
                <a:solidFill>
                  <a:srgbClr val="FF0000"/>
                </a:solidFill>
              </a:rPr>
              <a:t>hypertension</a:t>
            </a:r>
            <a:r>
              <a:rPr lang="en-US" sz="2400" b="1" i="1" dirty="0"/>
              <a:t> should be performed</a:t>
            </a:r>
            <a:r>
              <a:rPr lang="en-US" sz="24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i="1" dirty="0" smtClean="0"/>
              <a:t> </a:t>
            </a:r>
            <a:r>
              <a:rPr lang="en-US" sz="2400" b="1" i="1" dirty="0"/>
              <a:t>The added value of </a:t>
            </a:r>
            <a:r>
              <a:rPr lang="en-US" sz="2400" b="1" i="1" dirty="0">
                <a:solidFill>
                  <a:srgbClr val="FF0000"/>
                </a:solidFill>
              </a:rPr>
              <a:t>repeating dexamethasone </a:t>
            </a:r>
            <a:r>
              <a:rPr lang="en-US" sz="2400" b="1" i="1" dirty="0"/>
              <a:t>suppression testing </a:t>
            </a:r>
            <a:r>
              <a:rPr lang="en-US" sz="2400" b="1" i="1" dirty="0">
                <a:solidFill>
                  <a:srgbClr val="FF0000"/>
                </a:solidFill>
              </a:rPr>
              <a:t>annually</a:t>
            </a:r>
            <a:r>
              <a:rPr lang="en-US" sz="2400" b="1" i="1" dirty="0"/>
              <a:t> in a patient with </a:t>
            </a:r>
            <a:r>
              <a:rPr lang="en-US" sz="2400" b="1" i="1" dirty="0">
                <a:solidFill>
                  <a:srgbClr val="FF0000"/>
                </a:solidFill>
              </a:rPr>
              <a:t>known autonomous </a:t>
            </a:r>
            <a:r>
              <a:rPr lang="en-US" sz="2400" b="1" i="1" dirty="0" err="1"/>
              <a:t>hypercortisolism</a:t>
            </a:r>
            <a:r>
              <a:rPr lang="en-US" sz="2400" b="1" i="1" dirty="0"/>
              <a:t> is </a:t>
            </a:r>
            <a:r>
              <a:rPr lang="en-US" sz="2400" b="1" i="1" dirty="0">
                <a:solidFill>
                  <a:srgbClr val="FF0000"/>
                </a:solidFill>
              </a:rPr>
              <a:t>not </a:t>
            </a:r>
            <a:r>
              <a:rPr lang="en-US" sz="2400" b="1" i="1" dirty="0" smtClean="0">
                <a:solidFill>
                  <a:srgbClr val="FF0000"/>
                </a:solidFill>
              </a:rPr>
              <a:t>clear</a:t>
            </a:r>
            <a:r>
              <a:rPr lang="en-US" sz="2400" b="1" i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13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4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02082"/>
            <a:ext cx="8867499" cy="5586607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800" b="1" u="sng" dirty="0">
                <a:solidFill>
                  <a:srgbClr val="00B0F0"/>
                </a:solidFill>
              </a:rPr>
              <a:t>CASE 4</a:t>
            </a:r>
            <a:r>
              <a:rPr lang="en-US" sz="2800" b="1" u="sng" dirty="0"/>
              <a:t>: </a:t>
            </a:r>
            <a:r>
              <a:rPr lang="en-US" sz="2800" b="1" i="1" dirty="0"/>
              <a:t>A </a:t>
            </a:r>
            <a:r>
              <a:rPr lang="en-US" sz="2800" b="1" i="1" dirty="0">
                <a:solidFill>
                  <a:srgbClr val="FF0000"/>
                </a:solidFill>
              </a:rPr>
              <a:t>71</a:t>
            </a:r>
            <a:r>
              <a:rPr lang="en-US" sz="2800" b="1" i="1" dirty="0"/>
              <a:t>-year-old man with a history of </a:t>
            </a:r>
            <a:r>
              <a:rPr lang="en-US" sz="2800" b="1" i="1" dirty="0">
                <a:solidFill>
                  <a:srgbClr val="FF0000"/>
                </a:solidFill>
              </a:rPr>
              <a:t>hyperlipidemia</a:t>
            </a:r>
            <a:r>
              <a:rPr lang="en-US" sz="2800" b="1" i="1" dirty="0"/>
              <a:t> and </a:t>
            </a:r>
            <a:r>
              <a:rPr lang="en-US" sz="2800" b="1" i="1" dirty="0" err="1">
                <a:solidFill>
                  <a:srgbClr val="FF0000"/>
                </a:solidFill>
              </a:rPr>
              <a:t>prediabetes</a:t>
            </a:r>
            <a:r>
              <a:rPr lang="en-US" sz="2800" b="1" i="1" dirty="0"/>
              <a:t> presented to the endocrine clinic with incidentally discovered </a:t>
            </a:r>
            <a:r>
              <a:rPr lang="en-US" sz="2800" b="1" i="1" dirty="0">
                <a:solidFill>
                  <a:srgbClr val="FF0000"/>
                </a:solidFill>
              </a:rPr>
              <a:t>bilateral lipid-rich </a:t>
            </a:r>
            <a:r>
              <a:rPr lang="en-US" sz="2800" b="1" i="1" dirty="0"/>
              <a:t>adrenal masses when he underwent a </a:t>
            </a:r>
            <a:r>
              <a:rPr lang="en-US" sz="2800" b="1" i="1" dirty="0">
                <a:solidFill>
                  <a:srgbClr val="FF0000"/>
                </a:solidFill>
              </a:rPr>
              <a:t>CT</a:t>
            </a:r>
            <a:r>
              <a:rPr lang="en-US" sz="2800" b="1" i="1" dirty="0"/>
              <a:t> scan for </a:t>
            </a:r>
            <a:r>
              <a:rPr lang="en-US" sz="2800" b="1" i="1" dirty="0">
                <a:solidFill>
                  <a:srgbClr val="FF0000"/>
                </a:solidFill>
              </a:rPr>
              <a:t>back pain</a:t>
            </a:r>
            <a:r>
              <a:rPr lang="en-US" sz="2800" b="1" i="1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14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01041"/>
            <a:ext cx="8596668" cy="10855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951978"/>
            <a:ext cx="8905077" cy="563671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i="1" dirty="0"/>
              <a:t>The </a:t>
            </a:r>
            <a:r>
              <a:rPr lang="en-US" sz="2000" b="1" i="1" dirty="0">
                <a:solidFill>
                  <a:srgbClr val="FF0000"/>
                </a:solidFill>
              </a:rPr>
              <a:t>right</a:t>
            </a:r>
            <a:r>
              <a:rPr lang="en-US" sz="2000" b="1" i="1" dirty="0"/>
              <a:t> adrenal mass measured </a:t>
            </a:r>
            <a:r>
              <a:rPr lang="en-US" sz="2000" b="1" i="1" dirty="0">
                <a:solidFill>
                  <a:srgbClr val="FF0000"/>
                </a:solidFill>
              </a:rPr>
              <a:t>1.7 × 1.4 × 1.5 cm</a:t>
            </a:r>
            <a:r>
              <a:rPr lang="en-US" sz="2000" b="1" i="1" dirty="0"/>
              <a:t>, and the </a:t>
            </a:r>
            <a:r>
              <a:rPr lang="en-US" sz="2000" b="1" i="1" dirty="0">
                <a:solidFill>
                  <a:srgbClr val="FF0000"/>
                </a:solidFill>
              </a:rPr>
              <a:t>left </a:t>
            </a:r>
            <a:r>
              <a:rPr lang="en-US" sz="2000" b="1" i="1" dirty="0"/>
              <a:t>adrenal mass measured </a:t>
            </a:r>
            <a:r>
              <a:rPr lang="en-US" sz="2000" b="1" i="1" dirty="0">
                <a:solidFill>
                  <a:srgbClr val="FF0000"/>
                </a:solidFill>
              </a:rPr>
              <a:t>1.2 × 0.9 × 1.0 cm </a:t>
            </a:r>
            <a:r>
              <a:rPr lang="en-US" sz="2000" b="1" i="1" dirty="0"/>
              <a:t>(Fig. 5</a:t>
            </a:r>
            <a:r>
              <a:rPr lang="en-US" sz="2000" b="1" i="1" dirty="0" smtClean="0"/>
              <a:t>).</a:t>
            </a:r>
          </a:p>
          <a:p>
            <a:pPr>
              <a:lnSpc>
                <a:spcPct val="200000"/>
              </a:lnSpc>
            </a:pPr>
            <a:r>
              <a:rPr lang="en-US" sz="2000" b="1" i="1" dirty="0" smtClean="0"/>
              <a:t> </a:t>
            </a:r>
            <a:r>
              <a:rPr lang="en-US" sz="2000" b="1" i="1" dirty="0"/>
              <a:t>There were </a:t>
            </a:r>
            <a:r>
              <a:rPr lang="en-US" sz="2000" b="1" i="1" dirty="0">
                <a:solidFill>
                  <a:srgbClr val="FF0000"/>
                </a:solidFill>
              </a:rPr>
              <a:t>no radiologic </a:t>
            </a:r>
            <a:r>
              <a:rPr lang="en-US" sz="2000" b="1" i="1" dirty="0"/>
              <a:t>features suspicious for </a:t>
            </a:r>
            <a:r>
              <a:rPr lang="en-US" sz="2000" b="1" i="1" dirty="0">
                <a:solidFill>
                  <a:srgbClr val="FF0000"/>
                </a:solidFill>
              </a:rPr>
              <a:t>malignancy</a:t>
            </a:r>
            <a:r>
              <a:rPr lang="en-US" sz="2000" b="1" i="1" dirty="0"/>
              <a:t>, such as heterogeneity, irregular borders, or local invasion</a:t>
            </a:r>
            <a:r>
              <a:rPr lang="en-US" sz="20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i="1" dirty="0" smtClean="0"/>
              <a:t> </a:t>
            </a:r>
            <a:r>
              <a:rPr lang="en-US" sz="2000" b="1" i="1" dirty="0"/>
              <a:t>The </a:t>
            </a:r>
            <a:r>
              <a:rPr lang="en-US" sz="2000" b="1" i="1" dirty="0" smtClean="0"/>
              <a:t>non contrast </a:t>
            </a:r>
            <a:r>
              <a:rPr lang="en-US" sz="2000" b="1" i="1" dirty="0"/>
              <a:t>CT attenuation values for the right and left adrenal masses were </a:t>
            </a:r>
            <a:r>
              <a:rPr lang="en-US" sz="2000" b="1" i="1" dirty="0">
                <a:solidFill>
                  <a:srgbClr val="FF0000"/>
                </a:solidFill>
              </a:rPr>
              <a:t>−10 </a:t>
            </a:r>
            <a:r>
              <a:rPr lang="en-US" sz="2000" b="1" i="1" dirty="0"/>
              <a:t>and </a:t>
            </a:r>
            <a:r>
              <a:rPr lang="en-US" sz="2000" b="1" i="1" dirty="0">
                <a:solidFill>
                  <a:srgbClr val="FF0000"/>
                </a:solidFill>
              </a:rPr>
              <a:t>−5 HU</a:t>
            </a:r>
            <a:r>
              <a:rPr lang="en-US" sz="2000" b="1" i="1" dirty="0"/>
              <a:t>, respectively</a:t>
            </a:r>
            <a:r>
              <a:rPr lang="en-US" sz="20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i="1" dirty="0" smtClean="0"/>
              <a:t> </a:t>
            </a:r>
            <a:r>
              <a:rPr lang="en-US" sz="2000" b="1" i="1" dirty="0"/>
              <a:t>Physical examination was unremarkable</a:t>
            </a:r>
            <a:r>
              <a:rPr lang="en-US" b="1" i="1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388307"/>
            <a:ext cx="8596668" cy="2212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901875"/>
            <a:ext cx="9268333" cy="582460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/>
              <a:t>The patient was </a:t>
            </a:r>
            <a:r>
              <a:rPr lang="en-US" sz="2800" b="1" i="1" dirty="0">
                <a:solidFill>
                  <a:srgbClr val="FF0000"/>
                </a:solidFill>
              </a:rPr>
              <a:t>not overweight </a:t>
            </a:r>
            <a:r>
              <a:rPr lang="en-US" sz="2800" b="1" i="1" dirty="0"/>
              <a:t>and had </a:t>
            </a:r>
            <a:r>
              <a:rPr lang="en-US" sz="2800" b="1" i="1" dirty="0">
                <a:solidFill>
                  <a:srgbClr val="FF0000"/>
                </a:solidFill>
              </a:rPr>
              <a:t>no</a:t>
            </a:r>
            <a:r>
              <a:rPr lang="en-US" sz="2800" b="1" i="1" dirty="0"/>
              <a:t> supraclavicular </a:t>
            </a:r>
            <a:r>
              <a:rPr lang="en-US" sz="2800" b="1" i="1" dirty="0">
                <a:solidFill>
                  <a:srgbClr val="FF0000"/>
                </a:solidFill>
              </a:rPr>
              <a:t>fat pads</a:t>
            </a:r>
            <a:r>
              <a:rPr lang="en-US" sz="2800" b="1" i="1" dirty="0"/>
              <a:t>, </a:t>
            </a:r>
            <a:r>
              <a:rPr lang="en-US" sz="2800" b="1" i="1" dirty="0" err="1"/>
              <a:t>striae</a:t>
            </a:r>
            <a:r>
              <a:rPr lang="en-US" sz="2800" b="1" i="1" dirty="0"/>
              <a:t>, or </a:t>
            </a:r>
            <a:r>
              <a:rPr lang="en-US" sz="2800" b="1" i="1" dirty="0">
                <a:solidFill>
                  <a:srgbClr val="FF0000"/>
                </a:solidFill>
              </a:rPr>
              <a:t>proximal muscle weakness</a:t>
            </a:r>
            <a:r>
              <a:rPr lang="en-US" sz="28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i="1" dirty="0" smtClean="0"/>
              <a:t> </a:t>
            </a:r>
            <a:r>
              <a:rPr lang="en-US" sz="2800" b="1" i="1" dirty="0"/>
              <a:t>Bone </a:t>
            </a:r>
            <a:r>
              <a:rPr lang="en-US" sz="2800" b="1" i="1" dirty="0">
                <a:solidFill>
                  <a:srgbClr val="FF0000"/>
                </a:solidFill>
              </a:rPr>
              <a:t>mineral density </a:t>
            </a:r>
            <a:r>
              <a:rPr lang="en-US" sz="2800" b="1" i="1" dirty="0"/>
              <a:t>was </a:t>
            </a:r>
            <a:r>
              <a:rPr lang="en-US" sz="2800" b="1" i="1" dirty="0">
                <a:solidFill>
                  <a:srgbClr val="FF0000"/>
                </a:solidFill>
              </a:rPr>
              <a:t>normal</a:t>
            </a:r>
            <a:r>
              <a:rPr lang="en-US" sz="28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i="1" dirty="0" smtClean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Biochemical </a:t>
            </a:r>
            <a:r>
              <a:rPr lang="en-US" sz="2800" b="1" i="1" dirty="0"/>
              <a:t>evaluation was </a:t>
            </a:r>
            <a:r>
              <a:rPr lang="en-US" sz="2800" b="1" i="1" dirty="0">
                <a:solidFill>
                  <a:srgbClr val="FF0000"/>
                </a:solidFill>
              </a:rPr>
              <a:t>negative</a:t>
            </a:r>
            <a:r>
              <a:rPr lang="en-US" sz="2800" b="1" i="1" dirty="0"/>
              <a:t> for a </a:t>
            </a:r>
            <a:r>
              <a:rPr lang="en-US" sz="2800" b="1" i="1" dirty="0" err="1">
                <a:solidFill>
                  <a:srgbClr val="FF0000"/>
                </a:solidFill>
              </a:rPr>
              <a:t>pheochromocytoma</a:t>
            </a:r>
            <a:r>
              <a:rPr lang="en-US" sz="2800" b="1" i="1" dirty="0"/>
              <a:t> and primary </a:t>
            </a:r>
            <a:r>
              <a:rPr lang="en-US" sz="2800" b="1" i="1" dirty="0" err="1">
                <a:solidFill>
                  <a:srgbClr val="FF0000"/>
                </a:solidFill>
              </a:rPr>
              <a:t>aldosteronism</a:t>
            </a:r>
            <a:r>
              <a:rPr lang="en-US" sz="2800" b="1" i="1" dirty="0"/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69179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95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14817"/>
            <a:ext cx="9268332" cy="554903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3200" b="1" i="1" dirty="0" smtClean="0"/>
              <a:t>A </a:t>
            </a:r>
            <a:r>
              <a:rPr lang="en-US" sz="3200" b="1" i="1" dirty="0">
                <a:solidFill>
                  <a:srgbClr val="FF0000"/>
                </a:solidFill>
              </a:rPr>
              <a:t>morning cortisol </a:t>
            </a:r>
            <a:r>
              <a:rPr lang="en-US" sz="3200" b="1" i="1" dirty="0"/>
              <a:t>was </a:t>
            </a:r>
            <a:r>
              <a:rPr lang="en-US" sz="3200" b="1" i="1" dirty="0">
                <a:solidFill>
                  <a:srgbClr val="FF0000"/>
                </a:solidFill>
              </a:rPr>
              <a:t>14.8</a:t>
            </a:r>
            <a:r>
              <a:rPr lang="en-US" sz="3200" b="1" i="1" dirty="0"/>
              <a:t> </a:t>
            </a:r>
            <a:r>
              <a:rPr lang="en-US" sz="3200" b="1" i="1" dirty="0" err="1"/>
              <a:t>μg</a:t>
            </a:r>
            <a:r>
              <a:rPr lang="en-US" sz="3200" b="1" i="1" dirty="0"/>
              <a:t>/</a:t>
            </a:r>
            <a:r>
              <a:rPr lang="en-US" sz="3200" b="1" i="1" dirty="0" err="1"/>
              <a:t>dL</a:t>
            </a:r>
            <a:r>
              <a:rPr lang="en-US" sz="3200" b="1" i="1" dirty="0"/>
              <a:t>, with an ACTH of </a:t>
            </a:r>
            <a:r>
              <a:rPr lang="en-US" sz="3200" b="1" i="1" dirty="0">
                <a:solidFill>
                  <a:srgbClr val="FF0000"/>
                </a:solidFill>
              </a:rPr>
              <a:t>26 </a:t>
            </a:r>
            <a:r>
              <a:rPr lang="en-US" sz="3200" b="1" i="1" dirty="0" err="1">
                <a:solidFill>
                  <a:srgbClr val="FF0000"/>
                </a:solidFill>
              </a:rPr>
              <a:t>pg</a:t>
            </a:r>
            <a:r>
              <a:rPr lang="en-US" sz="3200" b="1" i="1" dirty="0">
                <a:solidFill>
                  <a:srgbClr val="FF0000"/>
                </a:solidFill>
              </a:rPr>
              <a:t>/mL </a:t>
            </a:r>
            <a:r>
              <a:rPr lang="en-US" sz="3200" b="1" i="1" dirty="0"/>
              <a:t>and a 24-hour </a:t>
            </a:r>
            <a:r>
              <a:rPr lang="en-US" sz="3200" b="1" i="1" dirty="0">
                <a:solidFill>
                  <a:srgbClr val="FF0000"/>
                </a:solidFill>
              </a:rPr>
              <a:t>UFC </a:t>
            </a:r>
            <a:r>
              <a:rPr lang="en-US" sz="3200" b="1" i="1" dirty="0"/>
              <a:t>of </a:t>
            </a:r>
            <a:r>
              <a:rPr lang="en-US" sz="3200" b="1" i="1" dirty="0">
                <a:solidFill>
                  <a:srgbClr val="FF0000"/>
                </a:solidFill>
              </a:rPr>
              <a:t>10.1</a:t>
            </a:r>
            <a:r>
              <a:rPr lang="en-US" sz="3200" b="1" i="1" dirty="0"/>
              <a:t> </a:t>
            </a:r>
            <a:r>
              <a:rPr lang="en-US" sz="3200" b="1" i="1" dirty="0" err="1"/>
              <a:t>μg</a:t>
            </a:r>
            <a:r>
              <a:rPr lang="en-US" sz="3200" b="1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3200" b="1" i="1" dirty="0" smtClean="0"/>
              <a:t> </a:t>
            </a:r>
            <a:r>
              <a:rPr lang="en-US" sz="3200" b="1" i="1" dirty="0"/>
              <a:t>However, a </a:t>
            </a:r>
            <a:r>
              <a:rPr lang="en-US" sz="3200" b="1" i="1" dirty="0" smtClean="0"/>
              <a:t>post </a:t>
            </a:r>
            <a:r>
              <a:rPr lang="en-US" sz="3200" b="1" i="1" dirty="0" smtClean="0">
                <a:solidFill>
                  <a:srgbClr val="FF0000"/>
                </a:solidFill>
              </a:rPr>
              <a:t>dexamethasone</a:t>
            </a:r>
            <a:r>
              <a:rPr lang="en-US" sz="3200" b="1" i="1" dirty="0" smtClean="0"/>
              <a:t> </a:t>
            </a:r>
            <a:r>
              <a:rPr lang="en-US" sz="3200" b="1" i="1" dirty="0"/>
              <a:t>cortisol was </a:t>
            </a:r>
            <a:r>
              <a:rPr lang="en-US" sz="3200" b="1" i="1" dirty="0">
                <a:solidFill>
                  <a:srgbClr val="FF0000"/>
                </a:solidFill>
              </a:rPr>
              <a:t>2.5 </a:t>
            </a:r>
            <a:r>
              <a:rPr lang="en-US" sz="3200" b="1" i="1" dirty="0" err="1">
                <a:solidFill>
                  <a:srgbClr val="FF0000"/>
                </a:solidFill>
              </a:rPr>
              <a:t>μg</a:t>
            </a:r>
            <a:r>
              <a:rPr lang="en-US" sz="3200" b="1" i="1" dirty="0">
                <a:solidFill>
                  <a:srgbClr val="FF0000"/>
                </a:solidFill>
              </a:rPr>
              <a:t>/</a:t>
            </a:r>
            <a:r>
              <a:rPr lang="en-US" sz="3200" b="1" i="1" dirty="0" err="1">
                <a:solidFill>
                  <a:srgbClr val="FF0000"/>
                </a:solidFill>
              </a:rPr>
              <a:t>dL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024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42" t="17361" r="14275" b="9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457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488515"/>
            <a:ext cx="8596668" cy="1210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88" y="809152"/>
            <a:ext cx="8804869" cy="5239696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b="1" dirty="0"/>
              <a:t>Does this adrenal mass represent a </a:t>
            </a:r>
            <a:r>
              <a:rPr lang="en-US" sz="3200" b="1" dirty="0">
                <a:solidFill>
                  <a:srgbClr val="FF0000"/>
                </a:solidFill>
              </a:rPr>
              <a:t>malignancy?</a:t>
            </a:r>
            <a:r>
              <a:rPr lang="en-US" sz="3200" b="1" dirty="0"/>
              <a:t>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990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02499"/>
            <a:ext cx="8792343" cy="528598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No</a:t>
            </a:r>
            <a:r>
              <a:rPr lang="en-US" sz="3200" i="1" dirty="0"/>
              <a:t>. The imaging characteristics of both adrenal masses are consistent with benign </a:t>
            </a:r>
            <a:r>
              <a:rPr lang="en-US" sz="3200" i="1" dirty="0">
                <a:solidFill>
                  <a:srgbClr val="FF0000"/>
                </a:solidFill>
              </a:rPr>
              <a:t>lipid-rich adenomas</a:t>
            </a:r>
            <a:r>
              <a:rPr lang="en-US" sz="3200" i="1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65463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95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52395"/>
            <a:ext cx="8967707" cy="55114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Incidentally discovered adrenal masses may be unilateral or bilateral. Observational series suggest that </a:t>
            </a:r>
            <a:r>
              <a:rPr lang="en-US" sz="2400" b="1" dirty="0">
                <a:solidFill>
                  <a:srgbClr val="FF0000"/>
                </a:solidFill>
              </a:rPr>
              <a:t>bilateral </a:t>
            </a:r>
            <a:r>
              <a:rPr lang="en-US" sz="2400" b="1" dirty="0"/>
              <a:t>adrenal masses can be detected in ~</a:t>
            </a:r>
            <a:r>
              <a:rPr lang="en-US" sz="2400" b="1" dirty="0">
                <a:solidFill>
                  <a:srgbClr val="FF0000"/>
                </a:solidFill>
              </a:rPr>
              <a:t>14%</a:t>
            </a:r>
            <a:r>
              <a:rPr lang="en-US" sz="2400" b="1" dirty="0"/>
              <a:t> of cases and that the </a:t>
            </a:r>
            <a:r>
              <a:rPr lang="en-US" sz="2400" b="1" dirty="0">
                <a:solidFill>
                  <a:srgbClr val="FF0000"/>
                </a:solidFill>
              </a:rPr>
              <a:t>left adrenal </a:t>
            </a:r>
            <a:r>
              <a:rPr lang="en-US" sz="2400" b="1" dirty="0"/>
              <a:t>mass is usually </a:t>
            </a:r>
            <a:r>
              <a:rPr lang="en-US" sz="2400" b="1" dirty="0">
                <a:solidFill>
                  <a:srgbClr val="FF0000"/>
                </a:solidFill>
              </a:rPr>
              <a:t>larger than </a:t>
            </a:r>
            <a:r>
              <a:rPr lang="en-US" sz="2400" b="1" dirty="0"/>
              <a:t>the </a:t>
            </a:r>
            <a:r>
              <a:rPr lang="en-US" sz="2400" b="1" dirty="0" smtClean="0"/>
              <a:t>right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whereas </a:t>
            </a:r>
            <a:r>
              <a:rPr lang="en-US" sz="2400" b="1" dirty="0">
                <a:solidFill>
                  <a:srgbClr val="FF0000"/>
                </a:solidFill>
              </a:rPr>
              <a:t>unilateral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left</a:t>
            </a:r>
            <a:r>
              <a:rPr lang="en-US" sz="2400" b="1" dirty="0"/>
              <a:t>-sided masses are detected in ~</a:t>
            </a:r>
            <a:r>
              <a:rPr lang="en-US" sz="2400" b="1" dirty="0">
                <a:solidFill>
                  <a:srgbClr val="FF0000"/>
                </a:solidFill>
              </a:rPr>
              <a:t>65% </a:t>
            </a:r>
            <a:r>
              <a:rPr lang="en-US" sz="2400" b="1" dirty="0"/>
              <a:t>of cases and unilateral </a:t>
            </a:r>
            <a:r>
              <a:rPr lang="en-US" sz="2400" b="1" dirty="0">
                <a:solidFill>
                  <a:srgbClr val="FF0000"/>
                </a:solidFill>
              </a:rPr>
              <a:t>right</a:t>
            </a:r>
            <a:r>
              <a:rPr lang="en-US" sz="2400" b="1" dirty="0"/>
              <a:t>-sided masses in ~</a:t>
            </a:r>
            <a:r>
              <a:rPr lang="en-US" sz="2400" b="1" dirty="0">
                <a:solidFill>
                  <a:srgbClr val="FF0000"/>
                </a:solidFill>
              </a:rPr>
              <a:t>21%</a:t>
            </a:r>
            <a:r>
              <a:rPr lang="en-US" sz="2400" b="1" dirty="0"/>
              <a:t> of cases </a:t>
            </a:r>
          </a:p>
        </p:txBody>
      </p:sp>
    </p:spTree>
    <p:extLst>
      <p:ext uri="{BB962C8B-B14F-4D97-AF65-F5344CB8AC3E}">
        <p14:creationId xmlns:p14="http://schemas.microsoft.com/office/powerpoint/2010/main" val="6879674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463463"/>
            <a:ext cx="8596668" cy="1461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26" y="1083350"/>
            <a:ext cx="8596668" cy="5655653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It is speculated that </a:t>
            </a:r>
            <a:r>
              <a:rPr lang="en-US" sz="2000" b="1" dirty="0">
                <a:solidFill>
                  <a:srgbClr val="FF0000"/>
                </a:solidFill>
              </a:rPr>
              <a:t>incidental</a:t>
            </a:r>
            <a:r>
              <a:rPr lang="en-US" sz="2000" b="1" dirty="0"/>
              <a:t> adrenal masses are more frequently detected on the </a:t>
            </a:r>
            <a:r>
              <a:rPr lang="en-US" sz="2000" b="1" dirty="0">
                <a:solidFill>
                  <a:srgbClr val="FF0000"/>
                </a:solidFill>
              </a:rPr>
              <a:t>left</a:t>
            </a:r>
            <a:r>
              <a:rPr lang="en-US" sz="2000" b="1" dirty="0"/>
              <a:t> rather than the right adrenal gland because </a:t>
            </a:r>
            <a:r>
              <a:rPr lang="en-US" sz="2000" b="1" dirty="0">
                <a:solidFill>
                  <a:srgbClr val="FF0000"/>
                </a:solidFill>
              </a:rPr>
              <a:t>small abnormalities </a:t>
            </a:r>
            <a:r>
              <a:rPr lang="en-US" sz="2000" b="1" dirty="0"/>
              <a:t>on the </a:t>
            </a:r>
            <a:r>
              <a:rPr lang="en-US" sz="2000" b="1" dirty="0">
                <a:solidFill>
                  <a:srgbClr val="FF0000"/>
                </a:solidFill>
              </a:rPr>
              <a:t>right</a:t>
            </a:r>
            <a:r>
              <a:rPr lang="en-US" sz="2000" b="1" dirty="0"/>
              <a:t> adrenal gland are </a:t>
            </a:r>
            <a:r>
              <a:rPr lang="en-US" sz="2000" b="1" dirty="0">
                <a:solidFill>
                  <a:srgbClr val="FF0000"/>
                </a:solidFill>
              </a:rPr>
              <a:t>harder</a:t>
            </a:r>
            <a:r>
              <a:rPr lang="en-US" sz="2000" b="1" dirty="0"/>
              <a:t> to </a:t>
            </a:r>
            <a:r>
              <a:rPr lang="en-US" sz="2000" b="1" dirty="0">
                <a:solidFill>
                  <a:srgbClr val="FF0000"/>
                </a:solidFill>
              </a:rPr>
              <a:t>appreciate</a:t>
            </a:r>
            <a:r>
              <a:rPr lang="en-US" sz="2000" b="1" dirty="0"/>
              <a:t> given its proximity to the </a:t>
            </a:r>
            <a:r>
              <a:rPr lang="en-US" sz="2000" b="1" dirty="0">
                <a:solidFill>
                  <a:srgbClr val="FF0000"/>
                </a:solidFill>
              </a:rPr>
              <a:t>liver and kidney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Bilateral </a:t>
            </a:r>
            <a:r>
              <a:rPr lang="en-US" sz="2000" b="1" dirty="0"/>
              <a:t>adrenal masses may represent </a:t>
            </a:r>
            <a:r>
              <a:rPr lang="en-US" sz="2000" b="1" dirty="0">
                <a:solidFill>
                  <a:srgbClr val="FF0000"/>
                </a:solidFill>
              </a:rPr>
              <a:t>nonfunctional adenomas</a:t>
            </a:r>
            <a:r>
              <a:rPr lang="en-US" sz="2000" b="1" dirty="0"/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pheochromocytoma</a:t>
            </a:r>
            <a:r>
              <a:rPr lang="en-US" sz="2000" b="1" dirty="0"/>
              <a:t>, congenital adrenal </a:t>
            </a:r>
            <a:r>
              <a:rPr lang="en-US" sz="2000" b="1" dirty="0">
                <a:solidFill>
                  <a:srgbClr val="FF0000"/>
                </a:solidFill>
              </a:rPr>
              <a:t>hyperplasia</a:t>
            </a:r>
            <a:r>
              <a:rPr lang="en-US" sz="2000" b="1" dirty="0"/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macronodular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cortical adenomas </a:t>
            </a:r>
            <a:r>
              <a:rPr lang="en-US" sz="2000" b="1" dirty="0" smtClean="0"/>
              <a:t>that cause </a:t>
            </a:r>
            <a:r>
              <a:rPr lang="en-US" sz="2000" b="1" dirty="0" err="1">
                <a:solidFill>
                  <a:srgbClr val="FF0000"/>
                </a:solidFill>
              </a:rPr>
              <a:t>hypercortisolism</a:t>
            </a:r>
            <a:r>
              <a:rPr lang="en-US" sz="2000" b="1" dirty="0"/>
              <a:t> (primary </a:t>
            </a:r>
            <a:r>
              <a:rPr lang="en-US" sz="2000" b="1" dirty="0" err="1"/>
              <a:t>macronodular</a:t>
            </a:r>
            <a:r>
              <a:rPr lang="en-US" sz="2000" b="1" dirty="0"/>
              <a:t> adrenal hyperplasia) or primary </a:t>
            </a:r>
            <a:r>
              <a:rPr lang="en-US" sz="2000" b="1" dirty="0" err="1">
                <a:solidFill>
                  <a:srgbClr val="FF0000"/>
                </a:solidFill>
              </a:rPr>
              <a:t>aldosteronism</a:t>
            </a:r>
            <a:r>
              <a:rPr lang="en-US" sz="2000" b="1" dirty="0"/>
              <a:t>, adrenal </a:t>
            </a:r>
            <a:r>
              <a:rPr lang="en-US" sz="2000" b="1" dirty="0">
                <a:solidFill>
                  <a:srgbClr val="FF0000"/>
                </a:solidFill>
              </a:rPr>
              <a:t>metastases</a:t>
            </a:r>
            <a:r>
              <a:rPr lang="en-US" sz="2000" b="1" dirty="0"/>
              <a:t>, lymphomas, and/or </a:t>
            </a:r>
            <a:r>
              <a:rPr lang="en-US" sz="2000" b="1" dirty="0" smtClean="0">
                <a:solidFill>
                  <a:srgbClr val="FF0000"/>
                </a:solidFill>
              </a:rPr>
              <a:t>infections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26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1262</TotalTime>
  <Words>4984</Words>
  <Application>Microsoft Office PowerPoint</Application>
  <PresentationFormat>Widescreen</PresentationFormat>
  <Paragraphs>212</Paragraphs>
  <Slides>131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5" baseType="lpstr">
      <vt:lpstr>Arial</vt:lpstr>
      <vt:lpstr>Trebuchet MS</vt:lpstr>
      <vt:lpstr>Wingdings 3</vt:lpstr>
      <vt:lpstr>Facet</vt:lpstr>
      <vt:lpstr>  THE EVALUATION OF INCIDENTALLY DISCOVERED ADRENAL MASSES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EVALUATION OF INCIDENTALLY DISCOVERED ADRENAL MASSES</dc:title>
  <dc:creator>MRT</dc:creator>
  <cp:lastModifiedBy>MRT</cp:lastModifiedBy>
  <cp:revision>19</cp:revision>
  <dcterms:created xsi:type="dcterms:W3CDTF">2019-04-19T06:08:43Z</dcterms:created>
  <dcterms:modified xsi:type="dcterms:W3CDTF">2019-04-22T15:11:42Z</dcterms:modified>
</cp:coreProperties>
</file>