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96"/>
  </p:notesMasterIdLst>
  <p:handoutMasterIdLst>
    <p:handoutMasterId r:id="rId97"/>
  </p:handoutMasterIdLst>
  <p:sldIdLst>
    <p:sldId id="289" r:id="rId5"/>
    <p:sldId id="286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  <p:sldId id="303" r:id="rId17"/>
    <p:sldId id="304" r:id="rId18"/>
    <p:sldId id="301" r:id="rId19"/>
    <p:sldId id="305" r:id="rId20"/>
    <p:sldId id="307" r:id="rId21"/>
    <p:sldId id="306" r:id="rId22"/>
    <p:sldId id="308" r:id="rId23"/>
    <p:sldId id="310" r:id="rId24"/>
    <p:sldId id="309" r:id="rId25"/>
    <p:sldId id="312" r:id="rId26"/>
    <p:sldId id="311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4" r:id="rId36"/>
    <p:sldId id="321" r:id="rId37"/>
    <p:sldId id="322" r:id="rId38"/>
    <p:sldId id="325" r:id="rId39"/>
    <p:sldId id="326" r:id="rId40"/>
    <p:sldId id="323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2" r:id="rId66"/>
    <p:sldId id="351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5" r:id="rId80"/>
    <p:sldId id="366" r:id="rId81"/>
    <p:sldId id="367" r:id="rId82"/>
    <p:sldId id="371" r:id="rId83"/>
    <p:sldId id="368" r:id="rId84"/>
    <p:sldId id="369" r:id="rId85"/>
    <p:sldId id="372" r:id="rId86"/>
    <p:sldId id="373" r:id="rId87"/>
    <p:sldId id="374" r:id="rId88"/>
    <p:sldId id="375" r:id="rId89"/>
    <p:sldId id="376" r:id="rId90"/>
    <p:sldId id="377" r:id="rId91"/>
    <p:sldId id="378" r:id="rId92"/>
    <p:sldId id="379" r:id="rId93"/>
    <p:sldId id="380" r:id="rId94"/>
    <p:sldId id="288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4/6/2019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4/6/2019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4/6/2019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728"/>
            <a:ext cx="12192000" cy="68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6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22730" y="1439693"/>
            <a:ext cx="9144000" cy="2383277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Treatment of Diabetes in Older </a:t>
            </a:r>
            <a:r>
              <a:rPr lang="en-US" sz="5000" dirty="0" smtClean="0"/>
              <a:t>Adults</a:t>
            </a:r>
            <a:br>
              <a:rPr lang="en-US" sz="5000" dirty="0" smtClean="0"/>
            </a:br>
            <a:r>
              <a:rPr lang="en-US" sz="3100" dirty="0" smtClean="0"/>
              <a:t>An Endocrine Society Clinical </a:t>
            </a:r>
            <a:r>
              <a:rPr lang="en-US" sz="3100" dirty="0"/>
              <a:t>Practice </a:t>
            </a:r>
            <a:r>
              <a:rPr lang="en-US" sz="3100" dirty="0" smtClean="0"/>
              <a:t>Guideline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1653701" y="4406976"/>
            <a:ext cx="9610929" cy="1226139"/>
          </a:xfrm>
          <a:solidFill>
            <a:schemeClr val="accent2">
              <a:alpha val="63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sz="2000" dirty="0"/>
              <a:t>D. </a:t>
            </a:r>
            <a:r>
              <a:rPr lang="en-US" sz="2000" dirty="0" err="1" smtClean="0"/>
              <a:t>LeRoith</a:t>
            </a:r>
            <a:r>
              <a:rPr lang="en-US" sz="2000" dirty="0" smtClean="0"/>
              <a:t>, et al., </a:t>
            </a:r>
            <a:r>
              <a:rPr lang="it-IT" sz="2000" dirty="0"/>
              <a:t>J Clin Endocrinol Metab 104: 1–55, </a:t>
            </a:r>
            <a:r>
              <a:rPr lang="it-IT" sz="2000" dirty="0" smtClean="0"/>
              <a:t>2019</a:t>
            </a:r>
          </a:p>
          <a:p>
            <a:r>
              <a:rPr lang="it-IT" sz="2500" b="1" i="1" spc="65" dirty="0" smtClean="0">
                <a:solidFill>
                  <a:srgbClr val="FFFF00"/>
                </a:solidFill>
                <a:cs typeface="Arial"/>
              </a:rPr>
              <a:t>Presented by G. Taghipour, MD</a:t>
            </a:r>
            <a:endParaRPr lang="en-US" sz="2500" b="1" i="1" spc="65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4044000" y="3229869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7" y="1646380"/>
            <a:ext cx="10898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4688" indent="-1944688"/>
            <a:r>
              <a:rPr lang="en-US" sz="2400" b="1" dirty="0" smtClean="0"/>
              <a:t>3-Overall </a:t>
            </a:r>
            <a:r>
              <a:rPr lang="en-US" sz="2400" b="1" dirty="0"/>
              <a:t>diabetes </a:t>
            </a:r>
            <a:r>
              <a:rPr lang="en-US" sz="2400" b="1" dirty="0" smtClean="0"/>
              <a:t>management</a:t>
            </a:r>
            <a:r>
              <a:rPr lang="en-US" sz="2400" b="1" dirty="0"/>
              <a:t>:  </a:t>
            </a:r>
            <a:endParaRPr lang="en-US" sz="2400" b="1" dirty="0" smtClean="0"/>
          </a:p>
          <a:p>
            <a:pPr marL="1944688" indent="-1944688"/>
            <a:endParaRPr lang="en-US" sz="2400" b="1" dirty="0" smtClean="0"/>
          </a:p>
          <a:p>
            <a:pPr marL="914400"/>
            <a:r>
              <a:rPr lang="en-US" sz="2400" dirty="0" smtClean="0"/>
              <a:t>the endocrinologist </a:t>
            </a:r>
            <a:r>
              <a:rPr lang="en-US" sz="2400" dirty="0"/>
              <a:t>or diabetes care specialist and the diabetes care team are primarily responsible for </a:t>
            </a:r>
            <a:r>
              <a:rPr lang="en-US" sz="2400" dirty="0" smtClean="0"/>
              <a:t>diabetes care </a:t>
            </a:r>
            <a:r>
              <a:rPr lang="en-US" sz="2400" dirty="0"/>
              <a:t>and collaborate with providers who manage </a:t>
            </a:r>
            <a:r>
              <a:rPr lang="en-US" sz="2400" dirty="0" smtClean="0"/>
              <a:t>the patient’s </a:t>
            </a:r>
            <a:r>
              <a:rPr lang="en-US" sz="2400" dirty="0"/>
              <a:t>other health problems and comorbidities. </a:t>
            </a:r>
            <a:r>
              <a:rPr lang="en-US" sz="2400" dirty="0" smtClean="0"/>
              <a:t>This situation </a:t>
            </a:r>
            <a:r>
              <a:rPr lang="en-US" sz="2400" dirty="0"/>
              <a:t>may occur by default if the patient has </a:t>
            </a:r>
            <a:r>
              <a:rPr lang="en-US" sz="2400" dirty="0" smtClean="0"/>
              <a:t>no primary </a:t>
            </a:r>
            <a:r>
              <a:rPr lang="en-US" sz="2400" dirty="0"/>
              <a:t>care provider or if the patient is already </a:t>
            </a:r>
            <a:r>
              <a:rPr lang="en-US" sz="2400" dirty="0" smtClean="0"/>
              <a:t>under the </a:t>
            </a:r>
            <a:r>
              <a:rPr lang="en-US" sz="2400" dirty="0"/>
              <a:t>care of the endocrinologist or diabetes care </a:t>
            </a:r>
            <a:r>
              <a:rPr lang="en-US" sz="2400" dirty="0" smtClean="0"/>
              <a:t>specialist for </a:t>
            </a:r>
            <a:r>
              <a:rPr lang="en-US" sz="2400" dirty="0"/>
              <a:t>long-standing T1D or other endocrine conditions.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55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>
            <a:normAutofit fontScale="90000"/>
          </a:bodyPr>
          <a:lstStyle/>
          <a:p>
            <a:pPr marL="404813" indent="-404813"/>
            <a:r>
              <a:rPr lang="en-US" dirty="0" smtClean="0"/>
              <a:t>2</a:t>
            </a:r>
            <a:r>
              <a:rPr lang="en-US" dirty="0"/>
              <a:t>. Screening for Diabetes and </a:t>
            </a:r>
            <a:r>
              <a:rPr lang="en-US" dirty="0" smtClean="0"/>
              <a:t>Prediabetes, and </a:t>
            </a:r>
            <a:r>
              <a:rPr lang="en-US" dirty="0"/>
              <a:t>Diabetes Prevention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922742"/>
            <a:ext cx="10488884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2.1</a:t>
            </a:r>
            <a:endParaRPr lang="en-US" sz="2400" b="1" dirty="0">
              <a:solidFill>
                <a:srgbClr val="FFC000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without known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fasting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plasma glucose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and/or HbA1c screening to diagnose diabetes or prediabetes.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89949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39D096-C87A-4096-8E8C-6439C9C6C3A2}"/>
              </a:ext>
            </a:extLst>
          </p:cNvPr>
          <p:cNvSpPr/>
          <p:nvPr/>
        </p:nvSpPr>
        <p:spPr>
          <a:xfrm>
            <a:off x="1414200" y="3784922"/>
            <a:ext cx="9784397" cy="2887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 anchorCtr="0">
            <a:noAutofit/>
          </a:bodyPr>
          <a:lstStyle/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Technical remark: </a:t>
            </a:r>
            <a:endParaRPr lang="en-US" sz="24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measurement of HbA1c may be inaccurate in some people in this age group because of comorbidities that can affect the lifespan of red blood cells in the circulation.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Although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the optimal screening frequency for patients whose initial screening test is normal remains unclear, the writing committee advocates repeat screening every 2 years thereafter.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7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>
            <a:normAutofit fontScale="90000"/>
          </a:bodyPr>
          <a:lstStyle/>
          <a:p>
            <a:pPr marL="404813" indent="-404813"/>
            <a:r>
              <a:rPr lang="en-US" dirty="0" smtClean="0"/>
              <a:t>2</a:t>
            </a:r>
            <a:r>
              <a:rPr lang="en-US" dirty="0"/>
              <a:t>. Screening for Diabetes and </a:t>
            </a:r>
            <a:r>
              <a:rPr lang="en-US" dirty="0" smtClean="0"/>
              <a:t>Prediabetes, and </a:t>
            </a:r>
            <a:r>
              <a:rPr lang="en-US" dirty="0"/>
              <a:t>Diabetes Prevention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922742"/>
            <a:ext cx="10488884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2.2</a:t>
            </a:r>
            <a:endParaRPr lang="en-US" sz="2400" b="1" dirty="0">
              <a:solidFill>
                <a:srgbClr val="FFC000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without known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who meet the criteria for prediabetes by fasting plasma glucose or HbA1c,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we </a:t>
            </a:r>
            <a:r>
              <a:rPr lang="en-US" sz="2400" i="1" spc="-15" dirty="0" smtClean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obtaining a 2-hour glucose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post–oral glucose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tolerance test measurement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</a:t>
            </a:r>
            <a:endParaRPr lang="en-US" sz="2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89949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39D096-C87A-4096-8E8C-6439C9C6C3A2}"/>
              </a:ext>
            </a:extLst>
          </p:cNvPr>
          <p:cNvSpPr/>
          <p:nvPr/>
        </p:nvSpPr>
        <p:spPr>
          <a:xfrm>
            <a:off x="1414200" y="3784922"/>
            <a:ext cx="9784397" cy="2887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 anchorCtr="0">
            <a:noAutofit/>
          </a:bodyPr>
          <a:lstStyle/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Technical remark: </a:t>
            </a:r>
            <a:endParaRPr lang="en-US" sz="22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This recommendation is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most applicable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to high-risk patients with any of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the following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characteristics: overweight or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obese, first-degree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relative with diabetes, high-risk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race/ ethnicity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(e.g., African American, Latino,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Native American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, Asian American, Pacific Islander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), history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of CVD, hypertension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  <a:sym typeface="Symbol" panose="05050102010706020507" pitchFamily="18" charset="2"/>
              </a:rPr>
              <a:t>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140/90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mm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Hg or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on therapy for hypertension),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high-density lipoprotein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cholesterol level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&lt;35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mg/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0.90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mmol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/L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) and/or a triglyceride level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&gt;250 mg/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dL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(2.82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mmol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/L), sleep apnea, or physical inactivity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39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>
            <a:normAutofit fontScale="90000"/>
          </a:bodyPr>
          <a:lstStyle/>
          <a:p>
            <a:pPr marL="404813" indent="-404813"/>
            <a:r>
              <a:rPr lang="en-US" dirty="0" smtClean="0"/>
              <a:t>2</a:t>
            </a:r>
            <a:r>
              <a:rPr lang="en-US" dirty="0"/>
              <a:t>. Screening for Diabetes and </a:t>
            </a:r>
            <a:r>
              <a:rPr lang="en-US" dirty="0" smtClean="0"/>
              <a:t>Prediabetes, and </a:t>
            </a:r>
            <a:r>
              <a:rPr lang="en-US" dirty="0"/>
              <a:t>Diabetes Prevention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922742"/>
            <a:ext cx="10341780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2.3</a:t>
            </a:r>
            <a:endParaRPr lang="en-US" sz="2400" b="1" dirty="0">
              <a:solidFill>
                <a:srgbClr val="FFC000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who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have prediabetes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 lifestyle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program similar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the Diabetes Prevention Program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delay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progression to diabetes.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89949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39D096-C87A-4096-8E8C-6439C9C6C3A2}"/>
              </a:ext>
            </a:extLst>
          </p:cNvPr>
          <p:cNvSpPr/>
          <p:nvPr/>
        </p:nvSpPr>
        <p:spPr>
          <a:xfrm>
            <a:off x="1414200" y="3784922"/>
            <a:ext cx="9784397" cy="2887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 anchorCtr="0">
            <a:noAutofit/>
          </a:bodyPr>
          <a:lstStyle/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Technical remark: </a:t>
            </a:r>
            <a:endParaRPr lang="en-US" sz="24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Metformin is not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recommended for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diabetes prevention at this time, as it is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not approved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by the Food and Drug Administration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for this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indication.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marL="237490">
              <a:lnSpc>
                <a:spcPct val="100000"/>
              </a:lnSpc>
              <a:spcBef>
                <a:spcPts val="1055"/>
              </a:spcBef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of 2018, a Diabetes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Prevention Program–like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lifestyle intervention is a covered benefit for Medicare beneficiaries in the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United States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who meet the criteria for prediabetes.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88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7" y="1646380"/>
            <a:ext cx="108987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The prevalence of disorders of sleep increases with age, and such disorders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have been associated with the development or exacerbation of diabetes and risks of cardiovascular events.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Therefore, assessment for sleep disorders and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their treatment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should be considered in older patients at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risk for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and with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diabetes.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/>
              <a:t>In people over the age </a:t>
            </a:r>
            <a:r>
              <a:rPr lang="en-US" sz="2400" dirty="0" smtClean="0"/>
              <a:t>of 60 </a:t>
            </a:r>
            <a:r>
              <a:rPr lang="en-US" sz="2400" dirty="0"/>
              <a:t>years in the Diabetes Prevention Program, lifestyle </a:t>
            </a:r>
            <a:r>
              <a:rPr lang="en-US" sz="2400" dirty="0" smtClean="0"/>
              <a:t>intervention to </a:t>
            </a:r>
            <a:r>
              <a:rPr lang="en-US" sz="2400" dirty="0"/>
              <a:t>reduce bodyweight and increase physical activity</a:t>
            </a:r>
          </a:p>
          <a:p>
            <a:r>
              <a:rPr lang="en-US" sz="2400" dirty="0"/>
              <a:t>reduced the rate of progression to diabetes by 71% </a:t>
            </a:r>
            <a:r>
              <a:rPr lang="en-US" sz="2400" dirty="0" smtClean="0"/>
              <a:t>during 4 years.</a:t>
            </a:r>
          </a:p>
          <a:p>
            <a:endParaRPr lang="en-US" sz="2400" dirty="0" smtClean="0"/>
          </a:p>
          <a:p>
            <a:r>
              <a:rPr lang="en-US" sz="2400" dirty="0" smtClean="0"/>
              <a:t>Metformin was </a:t>
            </a:r>
            <a:r>
              <a:rPr lang="en-US" sz="2400" dirty="0"/>
              <a:t>less effective in people over the age of 60 years (estimated</a:t>
            </a:r>
          </a:p>
          <a:p>
            <a:r>
              <a:rPr lang="en-US" sz="2400" dirty="0"/>
              <a:t>number needed to treat, 39.2) in the Diabetes </a:t>
            </a:r>
            <a:r>
              <a:rPr lang="en-US" sz="2400" dirty="0" smtClean="0"/>
              <a:t>Prevention.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8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>
            <a:normAutofit/>
          </a:bodyPr>
          <a:lstStyle/>
          <a:p>
            <a:pPr marL="404813" indent="-404813"/>
            <a:r>
              <a:rPr lang="en-US" dirty="0"/>
              <a:t>3. Assessment of Older Patients</a:t>
            </a:r>
            <a:br>
              <a:rPr lang="en-US" dirty="0"/>
            </a:br>
            <a:r>
              <a:rPr lang="en-US" dirty="0"/>
              <a:t>With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10488884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3.1 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Overall </a:t>
            </a:r>
            <a:r>
              <a:rPr lang="en-US" sz="2400" b="1" dirty="0">
                <a:solidFill>
                  <a:srgbClr val="FFC000"/>
                </a:solidFill>
              </a:rPr>
              <a:t>health </a:t>
            </a:r>
            <a:r>
              <a:rPr lang="en-US" sz="2400" b="1" dirty="0" smtClean="0">
                <a:solidFill>
                  <a:srgbClr val="FFC000"/>
                </a:solidFill>
              </a:rPr>
              <a:t>framework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advise assessing the patient’s overall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health (see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Table 2) and personal values prior to the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determination of treatment goals and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strategies (see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Table 3).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14420" y="119965"/>
            <a:ext cx="3578860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a: All </a:t>
            </a:r>
            <a:r>
              <a:rPr lang="en-US" sz="1600" dirty="0">
                <a:solidFill>
                  <a:srgbClr val="000000"/>
                </a:solidFill>
              </a:rPr>
              <a:t>items are required services to qualify for Medicare coverage of annual wellness examinations for people in the United States </a:t>
            </a:r>
            <a:r>
              <a:rPr lang="en-US" sz="1600" dirty="0" smtClean="0">
                <a:solidFill>
                  <a:srgbClr val="000000"/>
                </a:solidFill>
              </a:rPr>
              <a:t>&gt;65 </a:t>
            </a:r>
            <a:r>
              <a:rPr lang="en-US" sz="1600" dirty="0">
                <a:solidFill>
                  <a:srgbClr val="000000"/>
                </a:solidFill>
              </a:rPr>
              <a:t>y of age, except </a:t>
            </a:r>
            <a:r>
              <a:rPr lang="en-US" sz="1600" dirty="0" smtClean="0">
                <a:solidFill>
                  <a:srgbClr val="000000"/>
                </a:solidFill>
              </a:rPr>
              <a:t>for frailty/physical performance. </a:t>
            </a:r>
            <a:r>
              <a:rPr lang="en-US" sz="1600" dirty="0">
                <a:solidFill>
                  <a:srgbClr val="000000"/>
                </a:solidFill>
              </a:rPr>
              <a:t>These are generally conducted by primary care </a:t>
            </a:r>
            <a:r>
              <a:rPr lang="en-US" sz="1600" dirty="0" smtClean="0">
                <a:solidFill>
                  <a:srgbClr val="000000"/>
                </a:solidFill>
              </a:rPr>
              <a:t>providers.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33" y="2039561"/>
            <a:ext cx="9544007" cy="3503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25360" y="1174327"/>
            <a:ext cx="4648200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b: All </a:t>
            </a:r>
            <a:r>
              <a:rPr lang="en-US" sz="1600" dirty="0">
                <a:solidFill>
                  <a:srgbClr val="000000"/>
                </a:solidFill>
              </a:rPr>
              <a:t>items are services covered by Medicare for people in the United State </a:t>
            </a:r>
            <a:r>
              <a:rPr lang="en-US" sz="1600" dirty="0" smtClean="0">
                <a:solidFill>
                  <a:srgbClr val="000000"/>
                </a:solidFill>
              </a:rPr>
              <a:t>&gt;65 </a:t>
            </a:r>
            <a:r>
              <a:rPr lang="en-US" sz="1600" dirty="0">
                <a:solidFill>
                  <a:srgbClr val="000000"/>
                </a:solidFill>
              </a:rPr>
              <a:t>y of age as part of annual wellness examinations at intervals varying </a:t>
            </a:r>
            <a:r>
              <a:rPr lang="en-US" sz="1600" dirty="0" smtClean="0">
                <a:solidFill>
                  <a:srgbClr val="000000"/>
                </a:solidFill>
              </a:rPr>
              <a:t>from annually </a:t>
            </a:r>
            <a:r>
              <a:rPr lang="en-US" sz="1600" dirty="0">
                <a:solidFill>
                  <a:srgbClr val="000000"/>
                </a:solidFill>
              </a:rPr>
              <a:t>to once per </a:t>
            </a:r>
            <a:r>
              <a:rPr lang="en-US" sz="1600" dirty="0" smtClean="0">
                <a:solidFill>
                  <a:srgbClr val="000000"/>
                </a:solidFill>
              </a:rPr>
              <a:t>lifetime.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959600" y="4625700"/>
            <a:ext cx="51562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dvOT49bbc31f.I"/>
              </a:rPr>
              <a:t>c: </a:t>
            </a:r>
            <a:r>
              <a:rPr lang="en-US" sz="1600" dirty="0" smtClean="0">
                <a:solidFill>
                  <a:srgbClr val="000000"/>
                </a:solidFill>
                <a:latin typeface="AdvOTebabd7da"/>
              </a:rPr>
              <a:t>All </a:t>
            </a:r>
            <a:r>
              <a:rPr lang="en-US" sz="1600" dirty="0">
                <a:solidFill>
                  <a:srgbClr val="000000"/>
                </a:solidFill>
                <a:latin typeface="AdvOTebabd7da"/>
              </a:rPr>
              <a:t>items are services covered by Medicare for people in the United States </a:t>
            </a:r>
            <a:r>
              <a:rPr lang="en-US" sz="1600" dirty="0" smtClean="0">
                <a:solidFill>
                  <a:srgbClr val="000000"/>
                </a:solidFill>
                <a:latin typeface="AdvPS586B"/>
              </a:rPr>
              <a:t>&gt;</a:t>
            </a:r>
            <a:r>
              <a:rPr lang="en-US" sz="1600" dirty="0" smtClean="0">
                <a:solidFill>
                  <a:srgbClr val="000000"/>
                </a:solidFill>
                <a:latin typeface="AdvOTebabd7da"/>
              </a:rPr>
              <a:t>65 </a:t>
            </a:r>
            <a:r>
              <a:rPr lang="en-US" sz="1600" dirty="0">
                <a:solidFill>
                  <a:srgbClr val="000000"/>
                </a:solidFill>
                <a:latin typeface="AdvOTebabd7da"/>
              </a:rPr>
              <a:t>y of age as part of standard diabetes </a:t>
            </a:r>
            <a:r>
              <a:rPr lang="en-US" sz="1600" dirty="0" smtClean="0">
                <a:solidFill>
                  <a:srgbClr val="000000"/>
                </a:solidFill>
                <a:latin typeface="AdvOTebabd7da"/>
              </a:rPr>
              <a:t>care. </a:t>
            </a:r>
            <a:r>
              <a:rPr lang="en-US" sz="1600" dirty="0">
                <a:solidFill>
                  <a:srgbClr val="000000"/>
                </a:solidFill>
                <a:latin typeface="AdvOTebabd7da"/>
              </a:rPr>
              <a:t>These are covered </a:t>
            </a:r>
            <a:r>
              <a:rPr lang="en-US" sz="1600" dirty="0" smtClean="0">
                <a:solidFill>
                  <a:srgbClr val="000000"/>
                </a:solidFill>
                <a:latin typeface="AdvOTebabd7da"/>
              </a:rPr>
              <a:t>annually except </a:t>
            </a:r>
            <a:r>
              <a:rPr lang="en-US" sz="1600" dirty="0">
                <a:solidFill>
                  <a:srgbClr val="000000"/>
                </a:solidFill>
                <a:latin typeface="AdvOTebabd7da"/>
              </a:rPr>
              <a:t>for diabetes management visits, which are covered as recommended by the diabetes care </a:t>
            </a:r>
            <a:r>
              <a:rPr lang="en-US" sz="1600" dirty="0" smtClean="0">
                <a:solidFill>
                  <a:srgbClr val="000000"/>
                </a:solidFill>
                <a:latin typeface="AdvOTebabd7da"/>
              </a:rPr>
              <a:t>team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43840" y="5441553"/>
            <a:ext cx="607568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dvOT49bbc31f.I"/>
              </a:rPr>
              <a:t>d: </a:t>
            </a:r>
            <a:r>
              <a:rPr lang="en-US" sz="1600" dirty="0" smtClean="0">
                <a:solidFill>
                  <a:srgbClr val="000000"/>
                </a:solidFill>
                <a:latin typeface="AdvOTebabd7da"/>
              </a:rPr>
              <a:t>Functional </a:t>
            </a:r>
            <a:r>
              <a:rPr lang="en-US" sz="1600" dirty="0">
                <a:solidFill>
                  <a:srgbClr val="000000"/>
                </a:solidFill>
                <a:latin typeface="AdvOTebabd7da"/>
              </a:rPr>
              <a:t>status is based on assessment of independence or dependency (having difficulty and receiving assistance) of five ADLs (bathing, </a:t>
            </a:r>
            <a:r>
              <a:rPr lang="en-US" sz="1600" dirty="0" smtClean="0">
                <a:solidFill>
                  <a:srgbClr val="000000"/>
                </a:solidFill>
                <a:latin typeface="AdvOTebabd7da"/>
              </a:rPr>
              <a:t>dressing, eating</a:t>
            </a:r>
            <a:r>
              <a:rPr lang="en-US" sz="1600" dirty="0">
                <a:solidFill>
                  <a:srgbClr val="000000"/>
                </a:solidFill>
                <a:latin typeface="AdvOTebabd7da"/>
              </a:rPr>
              <a:t>, toileting, and transferring) and five IADLs (preparing meals, shopping, managing money, using the telephone, and managing medications</a:t>
            </a:r>
            <a:r>
              <a:rPr lang="en-US" sz="1600" dirty="0" smtClean="0">
                <a:solidFill>
                  <a:srgbClr val="000000"/>
                </a:solidFill>
                <a:latin typeface="AdvOTebabd7da"/>
              </a:rPr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68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7" y="1646380"/>
            <a:ext cx="108987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Functional status is most often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documented using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subsets of specific activities that are necessary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for living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independently.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They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include activities of daily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living (ADLs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), that is, bathing, dressing, eating, toileting,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and transferring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as well as instrumental ADLs (IADLs), that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is, preparing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meals, shopping, managing money, using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 telephone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and managing medications (Table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2). </a:t>
            </a: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In patients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with diabetes, deficits in IADLs identified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during routine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evaluation should trigger a more in-depth evaluation of the patient, including a detailed assessment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of hypoglycemia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and hyperglycemia, microvascular and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macrovascular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complications, and cognition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6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731" y="83381"/>
            <a:ext cx="7440113" cy="6774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046" y="1498046"/>
            <a:ext cx="386579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* Coexisting chronic illness may include osteoarthritis, hyper tension, chronic kidney disease stage 1-3, or stroke, among others.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3154" y="2831433"/>
            <a:ext cx="386579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** One or more chronic illness with limited treatments and reduced life expectancy. This include metastatic cancer, oxygen dependent lung disease, end-stage kidney disease requiring dialysis and advanced heart failure.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3154" y="4675449"/>
            <a:ext cx="386579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ADLs include bathing, dressing, eating, toileting, and transferring.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23154" y="5504117"/>
            <a:ext cx="386579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IADLs include preparing meals, shopping, managing money, using telephone, and managing medications.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19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Frailty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62" y="2819452"/>
            <a:ext cx="10118793" cy="37256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6516" y="1470240"/>
            <a:ext cx="11238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fe83be88"/>
              </a:rPr>
              <a:t>Frailty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can be defined as a state of increased vulnerability to physical or psychological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stressors because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of decreased physiological reserves in multiple organ systems that cause a limited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capacity to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maintain homeostasis.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3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Man talks by phone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Older </a:t>
            </a:r>
            <a:r>
              <a:rPr lang="en-US" dirty="0">
                <a:solidFill>
                  <a:schemeClr val="bg1"/>
                </a:solidFill>
              </a:rPr>
              <a:t>adults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313932" y="3042424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800558" cy="16033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defined here as age 65 years </a:t>
            </a:r>
            <a:r>
              <a:rPr lang="en-US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or older</a:t>
            </a:r>
          </a:p>
          <a:p>
            <a:pPr marL="0" indent="0">
              <a:buNone/>
            </a:pPr>
            <a:endParaRPr lang="en-US" sz="24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en-US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Among older adults with diabetes, </a:t>
            </a:r>
            <a:r>
              <a:rPr lang="en-US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&gt;90</a:t>
            </a:r>
            <a:r>
              <a:rPr lang="en-US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% have type </a:t>
            </a:r>
            <a:r>
              <a:rPr lang="en-US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2 diabetes </a:t>
            </a:r>
            <a:r>
              <a:rPr lang="en-US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(T2D)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Frailty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6516" y="1470240"/>
            <a:ext cx="50793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dvOTfe83be88"/>
              </a:rPr>
              <a:t>Any report of a change in mobility, presence of </a:t>
            </a:r>
            <a:r>
              <a:rPr lang="en-US" sz="2200" dirty="0" smtClean="0">
                <a:solidFill>
                  <a:srgbClr val="000000"/>
                </a:solidFill>
                <a:latin typeface="AdvOTfe83be88"/>
              </a:rPr>
              <a:t>falls, noticeable </a:t>
            </a:r>
            <a:r>
              <a:rPr lang="en-US" sz="2200" dirty="0">
                <a:solidFill>
                  <a:srgbClr val="000000"/>
                </a:solidFill>
                <a:latin typeface="AdvOTfe83be88"/>
              </a:rPr>
              <a:t>decrease in IADLs after recent </a:t>
            </a:r>
            <a:r>
              <a:rPr lang="en-US" sz="2200" dirty="0" smtClean="0">
                <a:solidFill>
                  <a:srgbClr val="000000"/>
                </a:solidFill>
                <a:latin typeface="AdvOTfe83be88"/>
              </a:rPr>
              <a:t>discharge from </a:t>
            </a:r>
            <a:r>
              <a:rPr lang="en-US" sz="2200" dirty="0">
                <a:solidFill>
                  <a:srgbClr val="000000"/>
                </a:solidFill>
                <a:latin typeface="AdvOTfe83be88"/>
              </a:rPr>
              <a:t>a hospital, or presence of continuing fatigue </a:t>
            </a:r>
            <a:r>
              <a:rPr lang="en-US" sz="2200" dirty="0" smtClean="0">
                <a:solidFill>
                  <a:srgbClr val="000000"/>
                </a:solidFill>
                <a:latin typeface="AdvOTfe83be88"/>
              </a:rPr>
              <a:t>should prompt </a:t>
            </a:r>
            <a:r>
              <a:rPr lang="en-US" sz="2200" dirty="0">
                <a:solidFill>
                  <a:srgbClr val="000000"/>
                </a:solidFill>
                <a:latin typeface="AdvOTfe83be88"/>
              </a:rPr>
              <a:t>the clinician to screen for functional loss </a:t>
            </a:r>
            <a:r>
              <a:rPr lang="en-US" sz="2200" dirty="0" smtClean="0">
                <a:solidFill>
                  <a:srgbClr val="000000"/>
                </a:solidFill>
                <a:latin typeface="AdvOTfe83be88"/>
              </a:rPr>
              <a:t>and/or frailty </a:t>
            </a:r>
            <a:r>
              <a:rPr lang="en-US" sz="2200" dirty="0">
                <a:solidFill>
                  <a:srgbClr val="000000"/>
                </a:solidFill>
                <a:latin typeface="AdvOTfe83be88"/>
              </a:rPr>
              <a:t>[Table </a:t>
            </a:r>
            <a:r>
              <a:rPr lang="en-US" sz="2200" dirty="0" smtClean="0">
                <a:solidFill>
                  <a:srgbClr val="000000"/>
                </a:solidFill>
                <a:latin typeface="AdvOTfe83be88"/>
              </a:rPr>
              <a:t>4]. </a:t>
            </a:r>
          </a:p>
          <a:p>
            <a:endParaRPr lang="en-US" sz="22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dvOTfe83be88"/>
              </a:rPr>
              <a:t>An </a:t>
            </a:r>
            <a:r>
              <a:rPr lang="en-US" sz="2200" dirty="0">
                <a:solidFill>
                  <a:srgbClr val="000000"/>
                </a:solidFill>
                <a:latin typeface="AdvOTfe83be88"/>
              </a:rPr>
              <a:t>initial screen for </a:t>
            </a:r>
            <a:r>
              <a:rPr lang="en-US" sz="2200" dirty="0" smtClean="0">
                <a:solidFill>
                  <a:srgbClr val="000000"/>
                </a:solidFill>
                <a:latin typeface="AdvOTfe83be88"/>
              </a:rPr>
              <a:t>physical impairment </a:t>
            </a:r>
            <a:r>
              <a:rPr lang="en-US" sz="2200" dirty="0">
                <a:solidFill>
                  <a:srgbClr val="000000"/>
                </a:solidFill>
                <a:latin typeface="AdvOTfe83be88"/>
              </a:rPr>
              <a:t>can be obtained by using the </a:t>
            </a:r>
            <a:r>
              <a:rPr lang="en-US" sz="2200" dirty="0" smtClean="0">
                <a:solidFill>
                  <a:srgbClr val="000000"/>
                </a:solidFill>
                <a:latin typeface="AdvOTfe83be88"/>
              </a:rPr>
              <a:t>following commonly </a:t>
            </a:r>
            <a:r>
              <a:rPr lang="en-US" sz="2200" dirty="0">
                <a:solidFill>
                  <a:srgbClr val="000000"/>
                </a:solidFill>
                <a:latin typeface="AdvOTfe83be88"/>
              </a:rPr>
              <a:t>employed measures in geriatric </a:t>
            </a:r>
            <a:r>
              <a:rPr lang="en-US" sz="2200" dirty="0" smtClean="0">
                <a:solidFill>
                  <a:srgbClr val="000000"/>
                </a:solidFill>
                <a:latin typeface="AdvOTfe83be88"/>
              </a:rPr>
              <a:t>practice [Table 5].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484" y="1166125"/>
            <a:ext cx="6231672" cy="50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Sarcopenia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6516" y="1568563"/>
            <a:ext cx="112486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dvOTfe83be88"/>
              </a:rPr>
              <a:t>Sarcopenia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is an age-related loss of muscle mass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that has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now been linked to progressive loss of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muscle strength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and reduced physical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performance.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/>
              <a:t>Clinicians can refer patients with possible </a:t>
            </a:r>
            <a:r>
              <a:rPr lang="en-US" sz="2400" dirty="0" err="1"/>
              <a:t>sarcopenia</a:t>
            </a:r>
            <a:r>
              <a:rPr lang="en-US" sz="2400" dirty="0"/>
              <a:t> for </a:t>
            </a:r>
            <a:r>
              <a:rPr lang="en-US" sz="2400" dirty="0" smtClean="0"/>
              <a:t>a dual-energy </a:t>
            </a:r>
            <a:r>
              <a:rPr lang="en-US" sz="2400" dirty="0"/>
              <a:t>X-ray absorptiometry scan, but this procedure is expensive and may not be convenient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Bioelectrical impedance analysis is an alternative method </a:t>
            </a:r>
            <a:r>
              <a:rPr lang="en-US" sz="2400" dirty="0" smtClean="0"/>
              <a:t>for the </a:t>
            </a:r>
            <a:r>
              <a:rPr lang="en-US" sz="2400" dirty="0"/>
              <a:t>assessment of lean muscle mass and may be considered in place of dual-energy X-ray </a:t>
            </a:r>
            <a:r>
              <a:rPr lang="en-US" sz="2400" dirty="0" smtClean="0"/>
              <a:t>absorptiometry scanning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Alternatively</a:t>
            </a:r>
            <a:r>
              <a:rPr lang="en-US" sz="2400" dirty="0"/>
              <a:t>, a rapid screening test for </a:t>
            </a:r>
            <a:r>
              <a:rPr lang="en-US" sz="2400" dirty="0" err="1"/>
              <a:t>sarcopenia</a:t>
            </a:r>
            <a:r>
              <a:rPr lang="en-US" sz="2400" dirty="0"/>
              <a:t> in a clinical setting can be obtained using </a:t>
            </a:r>
            <a:r>
              <a:rPr lang="en-US" sz="2400" dirty="0" smtClean="0"/>
              <a:t>a simple </a:t>
            </a:r>
            <a:r>
              <a:rPr lang="en-US" sz="2400" dirty="0"/>
              <a:t>five-question instrument called the </a:t>
            </a:r>
            <a:r>
              <a:rPr lang="en-US" sz="2400" dirty="0" err="1"/>
              <a:t>Sarc</a:t>
            </a:r>
            <a:r>
              <a:rPr lang="en-US" sz="2400" dirty="0"/>
              <a:t>-F, </a:t>
            </a:r>
            <a:r>
              <a:rPr lang="en-US" sz="2400" dirty="0" smtClean="0"/>
              <a:t>which looks </a:t>
            </a:r>
            <a:r>
              <a:rPr lang="en-US" sz="2400" dirty="0"/>
              <a:t>at fall history, ability to lift objects, and </a:t>
            </a:r>
            <a:r>
              <a:rPr lang="en-US" sz="2400" dirty="0" smtClean="0"/>
              <a:t>difficulties with </a:t>
            </a:r>
            <a:r>
              <a:rPr lang="en-US" sz="2400" dirty="0"/>
              <a:t>mobility. </a:t>
            </a:r>
          </a:p>
        </p:txBody>
      </p:sp>
    </p:spTree>
    <p:extLst>
      <p:ext uri="{BB962C8B-B14F-4D97-AF65-F5344CB8AC3E}">
        <p14:creationId xmlns:p14="http://schemas.microsoft.com/office/powerpoint/2010/main" val="26833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impairment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6516" y="1568563"/>
            <a:ext cx="112486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The population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burden of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cognitive impairment in older individuals is even larger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if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predementia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stages of cognitive dysfunction, such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as mild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cognitive impairment (MCI), are also considered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/>
              <a:t>Overall </a:t>
            </a:r>
            <a:r>
              <a:rPr lang="en-US" sz="2400" dirty="0"/>
              <a:t>relative risk (RR) for dementia in people </a:t>
            </a:r>
            <a:r>
              <a:rPr lang="en-US" sz="2400" dirty="0" smtClean="0"/>
              <a:t>with diabetes </a:t>
            </a:r>
            <a:r>
              <a:rPr lang="en-US" sz="2400" dirty="0"/>
              <a:t>of 1.73 </a:t>
            </a:r>
            <a:r>
              <a:rPr lang="en-US" sz="2400" dirty="0" smtClean="0"/>
              <a:t>compared to people </a:t>
            </a:r>
            <a:r>
              <a:rPr lang="en-US" sz="2400" dirty="0"/>
              <a:t>without diabetes. This increased risk </a:t>
            </a:r>
            <a:r>
              <a:rPr lang="en-US" sz="2400" dirty="0" smtClean="0"/>
              <a:t>was present </a:t>
            </a:r>
            <a:r>
              <a:rPr lang="en-US" sz="2400" dirty="0"/>
              <a:t>in both Alzheimer’s disease </a:t>
            </a:r>
            <a:r>
              <a:rPr lang="en-US" sz="2400" dirty="0" smtClean="0"/>
              <a:t>and </a:t>
            </a:r>
            <a:r>
              <a:rPr lang="en-US" sz="2400" dirty="0"/>
              <a:t>vascular </a:t>
            </a:r>
            <a:r>
              <a:rPr lang="en-US" sz="2400" dirty="0" smtClean="0"/>
              <a:t>dementia.</a:t>
            </a:r>
          </a:p>
          <a:p>
            <a:r>
              <a:rPr lang="en-US" sz="2400" dirty="0" smtClean="0"/>
              <a:t>Moreover</a:t>
            </a:r>
            <a:r>
              <a:rPr lang="en-US" sz="2400" dirty="0"/>
              <a:t>, diabetes is associated with an increased risk of </a:t>
            </a:r>
            <a:r>
              <a:rPr lang="en-US" sz="2400" dirty="0" smtClean="0"/>
              <a:t>MCI </a:t>
            </a:r>
            <a:r>
              <a:rPr lang="en-US" sz="2400" dirty="0"/>
              <a:t>and an increased rate of </a:t>
            </a:r>
            <a:r>
              <a:rPr lang="en-US" sz="2400" dirty="0" smtClean="0"/>
              <a:t>conversion from </a:t>
            </a:r>
            <a:r>
              <a:rPr lang="en-US" sz="2400" dirty="0"/>
              <a:t>MCI to </a:t>
            </a:r>
            <a:r>
              <a:rPr lang="en-US" sz="2400" dirty="0" smtClean="0"/>
              <a:t>dementia.</a:t>
            </a:r>
          </a:p>
          <a:p>
            <a:endParaRPr lang="en-US" sz="2400" dirty="0"/>
          </a:p>
          <a:p>
            <a:r>
              <a:rPr lang="en-US" sz="2400" dirty="0" smtClean="0"/>
              <a:t>Cognitive impairment </a:t>
            </a:r>
            <a:r>
              <a:rPr lang="en-US" sz="2400" dirty="0"/>
              <a:t>in patients with diabetes is associated </a:t>
            </a:r>
            <a:r>
              <a:rPr lang="en-US" sz="2400" dirty="0" smtClean="0"/>
              <a:t>with poorer </a:t>
            </a:r>
            <a:r>
              <a:rPr lang="en-US" sz="2400" dirty="0"/>
              <a:t>diabetes self-management and glycemic </a:t>
            </a:r>
            <a:r>
              <a:rPr lang="en-US" sz="2400" dirty="0" smtClean="0"/>
              <a:t>control, </a:t>
            </a:r>
            <a:r>
              <a:rPr lang="en-US" sz="2400" dirty="0"/>
              <a:t>an increased frequency of hospital </a:t>
            </a:r>
            <a:r>
              <a:rPr lang="en-US" sz="2400" dirty="0" smtClean="0"/>
              <a:t>admissions and </a:t>
            </a:r>
            <a:r>
              <a:rPr lang="en-US" sz="2400" dirty="0"/>
              <a:t>occurrence of severe hypoglycemic episodes, and an increased occurrence of major </a:t>
            </a:r>
            <a:r>
              <a:rPr lang="en-US" sz="2400" dirty="0" smtClean="0"/>
              <a:t>cardiovascular events </a:t>
            </a:r>
            <a:r>
              <a:rPr lang="en-US" sz="2400" dirty="0"/>
              <a:t>and </a:t>
            </a:r>
            <a:r>
              <a:rPr lang="en-US" sz="2400" dirty="0" smtClean="0"/>
              <a:t>death.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74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>
            <a:normAutofit/>
          </a:bodyPr>
          <a:lstStyle/>
          <a:p>
            <a:pPr marL="404813" indent="-404813"/>
            <a:r>
              <a:rPr lang="en-US" dirty="0"/>
              <a:t>3. Assessment of Older Patients</a:t>
            </a:r>
            <a:br>
              <a:rPr lang="en-US" dirty="0"/>
            </a:br>
            <a:r>
              <a:rPr lang="en-US" dirty="0"/>
              <a:t>With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10488884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3.2 Detection </a:t>
            </a:r>
            <a:r>
              <a:rPr lang="en-US" sz="2400" b="1" dirty="0">
                <a:solidFill>
                  <a:srgbClr val="FFC000"/>
                </a:solidFill>
              </a:rPr>
              <a:t>and </a:t>
            </a:r>
            <a:r>
              <a:rPr lang="en-US" sz="2400" b="1" dirty="0" smtClean="0">
                <a:solidFill>
                  <a:srgbClr val="FFC000"/>
                </a:solidFill>
              </a:rPr>
              <a:t>diagnosis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that periodic cognitive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screening should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be performed to identify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undiagnosed cognitive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impairment.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028" y="4377221"/>
            <a:ext cx="110848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Use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of validated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self-administered tests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is an efficient and cost-effective way to implement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screening.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Alternative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screening test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options, such as the Mini-Mental State Examination or Montreal Cognitive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Assessment, are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widely used.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10806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87" y="3756507"/>
            <a:ext cx="10515600" cy="1325563"/>
          </a:xfrm>
        </p:spPr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1016174" y="4738192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8621" y="4970367"/>
            <a:ext cx="10898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No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evidence supports a benefit of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intensive</a:t>
            </a:r>
            <a:r>
              <a:rPr lang="fa-IR" sz="2400" dirty="0" smtClean="0">
                <a:solidFill>
                  <a:srgbClr val="000000"/>
                </a:solidFill>
                <a:latin typeface="AdvOTfe83be8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glycemic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treatment to preserve cognitive function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in</a:t>
            </a:r>
            <a:r>
              <a:rPr lang="fa-IR" sz="2400" dirty="0" smtClean="0">
                <a:solidFill>
                  <a:srgbClr val="000000"/>
                </a:solidFill>
                <a:latin typeface="AdvOTfe83be8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patients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with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diabetes.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However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further trials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are underway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and cognition is increasingly considered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an (secondary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) outcome measure in drug trials in diabetes.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2579" y="709519"/>
            <a:ext cx="11084816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r>
              <a:rPr lang="en-US" sz="2400" b="1" dirty="0" smtClean="0">
                <a:solidFill>
                  <a:srgbClr val="FF0000"/>
                </a:solidFill>
                <a:latin typeface="AdvOTc8d17504.BI"/>
              </a:rPr>
              <a:t>continue…</a:t>
            </a:r>
          </a:p>
          <a:p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An initial screening should be performed at the time of diagnosis or when a patient enters a care program. 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Screening should be repeated every 2 to 3 years after a normal screening test result for patients without cognitive complaints or repeated 1 year after a borderline normal test result. Always evaluate cognitive complaints and assess cognition in patients with complaints. </a:t>
            </a:r>
          </a:p>
        </p:txBody>
      </p:sp>
    </p:spTree>
    <p:extLst>
      <p:ext uri="{BB962C8B-B14F-4D97-AF65-F5344CB8AC3E}">
        <p14:creationId xmlns:p14="http://schemas.microsoft.com/office/powerpoint/2010/main" val="40827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>
            <a:normAutofit/>
          </a:bodyPr>
          <a:lstStyle/>
          <a:p>
            <a:pPr marL="404813" indent="-404813"/>
            <a:r>
              <a:rPr lang="en-US" dirty="0"/>
              <a:t>3. Assessment of Older Patients</a:t>
            </a:r>
            <a:br>
              <a:rPr lang="en-US" dirty="0"/>
            </a:br>
            <a:r>
              <a:rPr lang="en-US" dirty="0"/>
              <a:t>With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10488884" cy="3343735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3.3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Management </a:t>
            </a:r>
            <a:r>
              <a:rPr lang="en-US" sz="2400" b="1" dirty="0">
                <a:solidFill>
                  <a:srgbClr val="FFC000"/>
                </a:solidFill>
              </a:rPr>
              <a:t>and treatment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and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 diagnosis of cognitive impairment (i.e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., MCI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or dementia),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that medication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regimens should be simplified (see recommendation 3.1) and glycemic targets tailored (i.e.,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be more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lenient; see recommendation 4.1) to improve compliance and prevent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treatment-related complications.</a:t>
            </a:r>
            <a:endParaRPr lang="en-US" sz="2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87" y="3531942"/>
            <a:ext cx="10515600" cy="1325563"/>
          </a:xfrm>
        </p:spPr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1016174" y="4513627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6" y="4895148"/>
            <a:ext cx="10898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HbA1c levels &lt;8.0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% (64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mmol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mol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) have been proposed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for mild-to-moderate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cognitive impairment, and those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below 8.5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% (69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mmol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mol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) for moderate to severe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cognitive impairment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4165" y="774861"/>
            <a:ext cx="1108481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Medical and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nonmedical treatment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and care for cognitive symptoms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in people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with diabetes and cognitive impairment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is no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different from those in people without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diabetes and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cognitive impairment.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Depending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 situation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and preferences of the patient, a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primary caregiver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can be involved in decision-making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and management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of medication.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19703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4. Treatment of Hyperglycemia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10131768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4.1 Setting glycemic targets and goals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that outpatient diabetes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regimens be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designed specifically to minimize hypoglycemia. 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4028" y="4377221"/>
            <a:ext cx="110848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Although evidence for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specific targets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is lacking, glycemic targets should be tailored to overall health and management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strategies (e.g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., whether a medication that can cause hypoglycemia is used) (see Table 3).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1179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7" y="1646380"/>
            <a:ext cx="108987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 adult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population aged 65 years and older,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hypoglycemia appears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to increase the risk of traumatic falls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and has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 bidirectional relationship with cognitive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dysfunction.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/>
              <a:t> The authors reported that </a:t>
            </a:r>
            <a:r>
              <a:rPr lang="en-US" sz="2400" dirty="0" smtClean="0"/>
              <a:t>severe hypoglycemia </a:t>
            </a:r>
            <a:r>
              <a:rPr lang="en-US" sz="2400" dirty="0"/>
              <a:t>was associated with an </a:t>
            </a:r>
            <a:r>
              <a:rPr lang="en-US" sz="2400" dirty="0" smtClean="0"/>
              <a:t>approximate doubling </a:t>
            </a:r>
            <a:r>
              <a:rPr lang="en-US" sz="2400" dirty="0"/>
              <a:t>of the adjusted risks of major </a:t>
            </a:r>
            <a:r>
              <a:rPr lang="en-US" sz="2400" dirty="0" err="1" smtClean="0"/>
              <a:t>macrovascular</a:t>
            </a:r>
            <a:r>
              <a:rPr lang="en-US" sz="2400" dirty="0" smtClean="0"/>
              <a:t> and </a:t>
            </a:r>
            <a:r>
              <a:rPr lang="en-US" sz="2400" dirty="0"/>
              <a:t>microvascular events, death from a </a:t>
            </a:r>
            <a:r>
              <a:rPr lang="en-US" sz="2400" dirty="0" smtClean="0"/>
              <a:t>cardiovascular cause </a:t>
            </a:r>
            <a:r>
              <a:rPr lang="en-US" sz="2400" dirty="0"/>
              <a:t>and death from any cause (P </a:t>
            </a:r>
            <a:r>
              <a:rPr lang="en-US" sz="2400" dirty="0" smtClean="0"/>
              <a:t>&lt;0.001).</a:t>
            </a:r>
          </a:p>
          <a:p>
            <a:endParaRPr lang="en-US" sz="2400" dirty="0"/>
          </a:p>
          <a:p>
            <a:r>
              <a:rPr lang="en-US" sz="2400" dirty="0"/>
              <a:t>As first noted in the Diabetes Control </a:t>
            </a:r>
            <a:r>
              <a:rPr lang="en-US" sz="2400" dirty="0" smtClean="0"/>
              <a:t>Complications Trial </a:t>
            </a:r>
            <a:r>
              <a:rPr lang="en-US" sz="2400" dirty="0"/>
              <a:t>(DCCT), achieving a lower mean glucose to </a:t>
            </a:r>
            <a:r>
              <a:rPr lang="en-US" sz="2400" dirty="0" smtClean="0"/>
              <a:t>reduce complications </a:t>
            </a:r>
            <a:r>
              <a:rPr lang="en-US" sz="2400" dirty="0"/>
              <a:t>may come at the cost of increased hypoglycemia risk </a:t>
            </a:r>
          </a:p>
        </p:txBody>
      </p:sp>
    </p:spTree>
    <p:extLst>
      <p:ext uri="{BB962C8B-B14F-4D97-AF65-F5344CB8AC3E}">
        <p14:creationId xmlns:p14="http://schemas.microsoft.com/office/powerpoint/2010/main" val="13791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4. Treatment of Hyperglycemia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3089092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4.2 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Assessing </a:t>
            </a:r>
            <a:r>
              <a:rPr lang="en-US" sz="2400" b="1" dirty="0" err="1">
                <a:solidFill>
                  <a:srgbClr val="FFC000"/>
                </a:solidFill>
              </a:rPr>
              <a:t>glycemia</a:t>
            </a:r>
            <a:r>
              <a:rPr lang="en-US" sz="2400" b="1" dirty="0">
                <a:solidFill>
                  <a:srgbClr val="FFC000"/>
                </a:solidFill>
              </a:rPr>
              <a:t> in older adults with </a:t>
            </a:r>
            <a:r>
              <a:rPr lang="en-US" sz="2400" b="1" dirty="0" smtClean="0">
                <a:solidFill>
                  <a:srgbClr val="FFC000"/>
                </a:solidFill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b="1" dirty="0">
              <a:solidFill>
                <a:srgbClr val="FFC000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who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are treated with insulin, we </a:t>
            </a:r>
            <a:r>
              <a:rPr lang="en-US" sz="2400" i="1" spc="-15" dirty="0" smtClean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frequent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fingerstick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glucose monitoring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and/or continuous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glucose monitoring (to assess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glycemia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) in addition to HbA1c.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7"/>
            <a:ext cx="12192000" cy="68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Epidemiology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3" name="Content Placeholder 12" descr="Table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91840744"/>
              </p:ext>
            </p:extLst>
          </p:nvPr>
        </p:nvGraphicFramePr>
        <p:xfrm>
          <a:off x="546118" y="2246149"/>
          <a:ext cx="11395165" cy="28471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8387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3798387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3798391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</a:tblGrid>
              <a:tr h="89911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33%</a:t>
                      </a:r>
                      <a:endParaRPr lang="en-US" sz="30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50% </a:t>
                      </a:r>
                      <a:endParaRPr lang="en-US" sz="30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aged 65 to 79 years</a:t>
                      </a:r>
                      <a:endParaRPr lang="en-US" sz="30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948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-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T2D is an age-related disease </a:t>
                      </a:r>
                      <a:endParaRPr kumimoji="0" lang="en-US" sz="24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-25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older people meet the criteria for prediabetes</a:t>
                      </a:r>
                      <a:endParaRPr kumimoji="0" lang="en-US" sz="24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spc="-25" dirty="0" smtClean="0"/>
                        <a:t>The incidence of newly diagnosed diabetes is highest</a:t>
                      </a:r>
                      <a:endParaRPr lang="en-US" sz="24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4. Treatment of Hyperglycemia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333216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4.3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Lifestyle interventions for older </a:t>
            </a:r>
            <a:r>
              <a:rPr lang="en-US" sz="2400" b="1" dirty="0" smtClean="0">
                <a:solidFill>
                  <a:srgbClr val="FFC000"/>
                </a:solidFill>
              </a:rPr>
              <a:t>adults with </a:t>
            </a:r>
            <a:r>
              <a:rPr lang="en-US" sz="2400" b="1" dirty="0">
                <a:solidFill>
                  <a:srgbClr val="FFC000"/>
                </a:solidFill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Lifestyle </a:t>
            </a:r>
            <a:r>
              <a:rPr lang="en-US" sz="2400" b="1" dirty="0" smtClean="0">
                <a:solidFill>
                  <a:srgbClr val="FFC000"/>
                </a:solidFill>
              </a:rPr>
              <a:t>modifications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who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are ambulatory,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lifestyle modification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as the first-line treatment of hyperglycemia.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7" y="1646380"/>
            <a:ext cx="10898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In overweight patients, lifestyle modifications resulting in as little as 5% weight loss can improve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glycemic control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and the need for medications to control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glucose levels.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Nonetheless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older patients face a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number of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issues related to nutrition and exercise capacity.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Weight loss should be approached with caution in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older adults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as both intentional and unintentional weight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loss may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lead to severe nutritional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deficiencies.</a:t>
            </a:r>
          </a:p>
          <a:p>
            <a:r>
              <a:rPr lang="en-US" sz="2400" dirty="0" smtClean="0"/>
              <a:t>An </a:t>
            </a:r>
            <a:r>
              <a:rPr lang="en-US" sz="2400" dirty="0"/>
              <a:t>increase </a:t>
            </a:r>
            <a:r>
              <a:rPr lang="en-US" sz="2400" dirty="0" smtClean="0"/>
              <a:t>in physical </a:t>
            </a:r>
            <a:r>
              <a:rPr lang="en-US" sz="2400" dirty="0"/>
              <a:t>activity in older adults should reduce sedentary</a:t>
            </a:r>
          </a:p>
          <a:p>
            <a:r>
              <a:rPr lang="en-US" sz="2400" dirty="0"/>
              <a:t>behavior, and moderate-intensity aerobic activity </a:t>
            </a:r>
            <a:r>
              <a:rPr lang="en-US" sz="2400" dirty="0" smtClean="0"/>
              <a:t>should be </a:t>
            </a:r>
            <a:r>
              <a:rPr lang="en-US" sz="2400" dirty="0"/>
              <a:t>emphasized.</a:t>
            </a:r>
          </a:p>
        </p:txBody>
      </p:sp>
    </p:spTree>
    <p:extLst>
      <p:ext uri="{BB962C8B-B14F-4D97-AF65-F5344CB8AC3E}">
        <p14:creationId xmlns:p14="http://schemas.microsoft.com/office/powerpoint/2010/main" val="15162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7" y="1646380"/>
            <a:ext cx="10898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fe83be88"/>
              </a:rPr>
              <a:t>Nutrition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is an integral component of diabetes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self care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for all people with diabetes regardless of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age. 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Notably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nutritional guidelines do not differ for older adults with or without diabetes.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83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4. Treatment of Hyperglycemia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333216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4.4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Lifestyle interventions for older </a:t>
            </a:r>
            <a:r>
              <a:rPr lang="en-US" sz="2400" b="1" dirty="0" smtClean="0">
                <a:solidFill>
                  <a:srgbClr val="FFC000"/>
                </a:solidFill>
              </a:rPr>
              <a:t>adults with </a:t>
            </a:r>
            <a:r>
              <a:rPr lang="en-US" sz="2400" b="1" dirty="0">
                <a:solidFill>
                  <a:srgbClr val="FFC000"/>
                </a:solidFill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Nutrition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assessing nutritional status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detect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and manage malnutrition.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5442" y="4787804"/>
            <a:ext cx="1034838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Nutritional status can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be assessed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using validated tools such as the Mini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Nutritional Assessment and Short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Nutritional Assessment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Questionnaire.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13721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4. Treatment of Hyperglycemia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333216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4.5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Lifestyle </a:t>
            </a:r>
            <a:r>
              <a:rPr lang="en-US" sz="2400" b="1" dirty="0">
                <a:solidFill>
                  <a:srgbClr val="FFC000"/>
                </a:solidFill>
              </a:rPr>
              <a:t>interventions for older </a:t>
            </a:r>
            <a:r>
              <a:rPr lang="en-US" sz="2400" b="1" dirty="0" smtClean="0">
                <a:solidFill>
                  <a:srgbClr val="FFC000"/>
                </a:solidFill>
              </a:rPr>
              <a:t>adults with </a:t>
            </a:r>
            <a:r>
              <a:rPr lang="en-US" sz="2400" b="1" dirty="0">
                <a:solidFill>
                  <a:srgbClr val="FFC000"/>
                </a:solidFill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Nutrition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diabetes and frailty, we </a:t>
            </a:r>
            <a:r>
              <a:rPr lang="en-US" sz="2400" i="1" spc="-15" dirty="0" smtClean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the use of diets rich in protein and energy to prevent malnutrition and weight loss.</a:t>
            </a:r>
            <a:endParaRPr lang="en-US" sz="2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7" y="1646380"/>
            <a:ext cx="108987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PROT-AGE study group has recently recommended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an average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daily intake in the range of 1.0 to 1.2 g/kg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body weight/d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for healthy older people and even 1.2 to 1.5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g/kg body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weight/d in older patients with acute or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chronic diseases.</a:t>
            </a: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Furthermore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experts have proposed a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protein intake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of at least 1.5 g/kg/d (15% to 20% of the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total caloric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intake) in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sarcopenic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or cachectic older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individuals.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/>
              <a:t>The </a:t>
            </a:r>
            <a:r>
              <a:rPr lang="en-US" sz="2400" dirty="0" err="1"/>
              <a:t>Societyfor</a:t>
            </a:r>
            <a:r>
              <a:rPr lang="en-US" sz="2400" dirty="0"/>
              <a:t> </a:t>
            </a:r>
            <a:r>
              <a:rPr lang="en-US" sz="2400" dirty="0" err="1"/>
              <a:t>Sarcopenia</a:t>
            </a:r>
            <a:r>
              <a:rPr lang="en-US" sz="2400" dirty="0"/>
              <a:t>, Cachexia, and Wasting Diseases recommends measuring 25-hydroxyvitamin D levels </a:t>
            </a:r>
            <a:r>
              <a:rPr lang="en-US" sz="2400" dirty="0" smtClean="0"/>
              <a:t>and replacing </a:t>
            </a:r>
            <a:r>
              <a:rPr lang="en-US" sz="2400" dirty="0"/>
              <a:t>them if low in all </a:t>
            </a:r>
            <a:r>
              <a:rPr lang="en-US" sz="2400" dirty="0" err="1"/>
              <a:t>sarcopenic</a:t>
            </a:r>
            <a:r>
              <a:rPr lang="en-US" sz="2400" dirty="0"/>
              <a:t> </a:t>
            </a:r>
            <a:r>
              <a:rPr lang="en-US" sz="2400" dirty="0" smtClean="0"/>
              <a:t>patients.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31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7" y="1405468"/>
            <a:ext cx="108987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We must emphasize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healthful eating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patterns consisting of nutrient-dense,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high-quality foods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rather than specific nutrients to improve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overall health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regarding body weight; glycemic, BP, and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lipid targets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; and reductions in the risk of diabetes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complications. </a:t>
            </a: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 Mediterranean,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Dietary Approaches to Stop Hypertension (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DASH),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and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plant-based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diets are all examples of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healthful eating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patterns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/>
              <a:t>Dietary guidelines recommend an increase in </a:t>
            </a:r>
            <a:r>
              <a:rPr lang="en-US" sz="2400" dirty="0" smtClean="0"/>
              <a:t>fiber intake </a:t>
            </a:r>
            <a:r>
              <a:rPr lang="en-US" sz="2400" dirty="0"/>
              <a:t>of 25 to 35 </a:t>
            </a:r>
            <a:r>
              <a:rPr lang="en-US" sz="2400" dirty="0" smtClean="0"/>
              <a:t>g/d.</a:t>
            </a:r>
          </a:p>
          <a:p>
            <a:endParaRPr lang="en-US" sz="2400" dirty="0" smtClean="0"/>
          </a:p>
          <a:p>
            <a:r>
              <a:rPr lang="en-US" sz="2400" dirty="0" smtClean="0"/>
              <a:t>Increasing </a:t>
            </a:r>
            <a:r>
              <a:rPr lang="en-US" sz="2400" dirty="0"/>
              <a:t>fiber should be avoided in </a:t>
            </a:r>
            <a:r>
              <a:rPr lang="en-US" sz="2400" dirty="0" smtClean="0"/>
              <a:t>cases of </a:t>
            </a:r>
            <a:r>
              <a:rPr lang="en-US" sz="2400" dirty="0"/>
              <a:t>delayed gastric emptying (gastroparesis).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People with diabetes should limit their sodium consumption to </a:t>
            </a:r>
            <a:r>
              <a:rPr lang="en-US" sz="2400" dirty="0" smtClean="0"/>
              <a:t>&lt;2300 </a:t>
            </a:r>
            <a:r>
              <a:rPr lang="en-US" sz="2400" dirty="0"/>
              <a:t>mg/d. </a:t>
            </a:r>
          </a:p>
        </p:txBody>
      </p:sp>
    </p:spTree>
    <p:extLst>
      <p:ext uri="{BB962C8B-B14F-4D97-AF65-F5344CB8AC3E}">
        <p14:creationId xmlns:p14="http://schemas.microsoft.com/office/powerpoint/2010/main" val="6523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4. Treatment of Hyperglycemia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290777" y="1848440"/>
            <a:ext cx="9774620" cy="333216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4.6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Lifestyle interventions for older </a:t>
            </a:r>
            <a:r>
              <a:rPr lang="en-US" sz="2400" b="1" dirty="0" smtClean="0">
                <a:solidFill>
                  <a:srgbClr val="FFC000"/>
                </a:solidFill>
              </a:rPr>
              <a:t>adults with </a:t>
            </a:r>
            <a:r>
              <a:rPr lang="en-US" sz="2400" b="1" dirty="0">
                <a:solidFill>
                  <a:srgbClr val="FFC000"/>
                </a:solidFill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Nutrition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who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cannot achieve glycemic targets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lifestyle modification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avoiding the use of restrictive diets and instead limiting consumption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of simple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sugars if patients are at risk for malnutrition.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14777" y="1821604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1432" y="5144586"/>
            <a:ext cx="1063744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Patients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’ glycemic responses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to changes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 diet should be monitored closely.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This recommendation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applies to both older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adults living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 the community and those in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nursing homes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.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42153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810582"/>
            <a:ext cx="108987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For nursing home residents, some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studies suggest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that it is better to use regular diets for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nursing home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residents with diabetes.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Diets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tailored to a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patient’s culture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preferences, and personal goals might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increase quality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of life, satisfaction with meals, and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nutritional status.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/>
              <a:t>For community-dwelling older adults, maintaining </a:t>
            </a:r>
            <a:r>
              <a:rPr lang="en-US" sz="2400" dirty="0" smtClean="0"/>
              <a:t>a nutrient-dense </a:t>
            </a:r>
            <a:r>
              <a:rPr lang="en-US" sz="2400" dirty="0"/>
              <a:t>diet is essential for promoting health </a:t>
            </a:r>
            <a:r>
              <a:rPr lang="en-US" sz="2400" dirty="0" smtClean="0"/>
              <a:t>and preventing </a:t>
            </a:r>
            <a:r>
              <a:rPr lang="en-US" sz="2400" dirty="0"/>
              <a:t>nutrition-related </a:t>
            </a:r>
            <a:r>
              <a:rPr lang="en-US" sz="2400" dirty="0" smtClean="0"/>
              <a:t>complications.</a:t>
            </a:r>
          </a:p>
          <a:p>
            <a:endParaRPr lang="en-US" sz="2400" dirty="0"/>
          </a:p>
          <a:p>
            <a:r>
              <a:rPr lang="en-US" sz="2400" dirty="0" smtClean="0"/>
              <a:t>Evidence </a:t>
            </a:r>
            <a:r>
              <a:rPr lang="en-US" sz="2400" dirty="0"/>
              <a:t>indicates that restrictive diets impose </a:t>
            </a:r>
            <a:r>
              <a:rPr lang="en-US" sz="2400" dirty="0" smtClean="0"/>
              <a:t>significant risks </a:t>
            </a:r>
            <a:r>
              <a:rPr lang="en-US" sz="2400" dirty="0"/>
              <a:t>of </a:t>
            </a:r>
            <a:r>
              <a:rPr lang="en-US" sz="2400" dirty="0" err="1"/>
              <a:t>sarcopenia</a:t>
            </a:r>
            <a:r>
              <a:rPr lang="en-US" sz="2400" dirty="0"/>
              <a:t> and malnutrition in </a:t>
            </a:r>
            <a:r>
              <a:rPr lang="en-US" sz="2400" dirty="0" smtClean="0"/>
              <a:t>community dwelling </a:t>
            </a:r>
            <a:r>
              <a:rPr lang="en-US" sz="2400" dirty="0"/>
              <a:t>older </a:t>
            </a:r>
            <a:r>
              <a:rPr lang="en-US" sz="2400" dirty="0" smtClean="0"/>
              <a:t>adults.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04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4. Treatment of Hyperglycemia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290777" y="1848440"/>
            <a:ext cx="9774620" cy="333216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4.7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Drug therapy for </a:t>
            </a:r>
            <a:r>
              <a:rPr lang="en-US" sz="2400" b="1" dirty="0" smtClean="0">
                <a:solidFill>
                  <a:srgbClr val="FFC000"/>
                </a:solidFill>
              </a:rPr>
              <a:t>hyperglycemia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Glycemic management of diabetes </a:t>
            </a:r>
            <a:r>
              <a:rPr lang="en-US" sz="2400" b="1" dirty="0" smtClean="0">
                <a:solidFill>
                  <a:srgbClr val="FFC000"/>
                </a:solidFill>
              </a:rPr>
              <a:t>in older </a:t>
            </a:r>
            <a:r>
              <a:rPr lang="en-US" sz="2400" b="1" dirty="0">
                <a:solidFill>
                  <a:srgbClr val="FFC000"/>
                </a:solidFill>
              </a:rPr>
              <a:t>individuals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metformin as the initial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oral medication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chosen for glycemic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management in addition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lifestyle management.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14777" y="1821604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1432" y="5144586"/>
            <a:ext cx="1063744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This recommendation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should not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be implemented in patients who have significantly impaired kidney function [estimated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GFR (</a:t>
            </a:r>
            <a:r>
              <a:rPr lang="en-US" sz="2400" dirty="0" err="1" smtClean="0">
                <a:solidFill>
                  <a:srgbClr val="000000"/>
                </a:solidFill>
                <a:latin typeface="AdvOTfe83be88"/>
              </a:rPr>
              <a:t>eGFR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&lt;30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mL/min/1.73 m</a:t>
            </a:r>
            <a:r>
              <a:rPr lang="en-US" sz="2400" baseline="30000" dirty="0">
                <a:solidFill>
                  <a:srgbClr val="000000"/>
                </a:solidFill>
                <a:latin typeface="AdvOTfe83be88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] or have a gastrointestinal intolerance.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26352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2"/>
            <a:ext cx="12192000" cy="68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-4646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7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Epidemiology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42" y="2476880"/>
            <a:ext cx="5501820" cy="37966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" y="1497331"/>
            <a:ext cx="5268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Cardiovascular complications among adults age </a:t>
            </a:r>
            <a:r>
              <a:rPr lang="en-US" sz="2400" dirty="0">
                <a:solidFill>
                  <a:schemeClr val="bg1"/>
                </a:solidFill>
                <a:latin typeface="AdvPS3D56D5"/>
                <a:sym typeface="Symbol" panose="05050102010706020507" pitchFamily="18" charset="2"/>
              </a:rPr>
              <a:t> </a:t>
            </a:r>
            <a:r>
              <a:rPr lang="en-US" sz="2400" dirty="0">
                <a:solidFill>
                  <a:schemeClr val="bg1"/>
                </a:solidFill>
              </a:rPr>
              <a:t>65 y, by diabetes status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8527" y="1174265"/>
            <a:ext cx="5384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dvOTebabd7da"/>
              </a:rPr>
              <a:t>Microvascular complications among adults age </a:t>
            </a:r>
            <a:r>
              <a:rPr lang="en-US" sz="2400" dirty="0">
                <a:solidFill>
                  <a:schemeClr val="bg1"/>
                </a:solidFill>
                <a:latin typeface="AdvPS3D56D5"/>
                <a:sym typeface="Symbol" panose="05050102010706020507" pitchFamily="18" charset="2"/>
              </a:rPr>
              <a:t> </a:t>
            </a:r>
            <a:r>
              <a:rPr lang="en-US" sz="2400" dirty="0">
                <a:solidFill>
                  <a:schemeClr val="bg1"/>
                </a:solidFill>
                <a:latin typeface="AdvOTebabd7da"/>
              </a:rPr>
              <a:t>65 y, by diabetes status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382" y="2158350"/>
            <a:ext cx="6033451" cy="39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810582"/>
            <a:ext cx="10898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Metformin is highly effective, may reduce cardiovascular events and mortality, and does not cause hypoglycemia or weight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gain.</a:t>
            </a: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As clinical events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that may precipitate acute kidney injury, such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as radiocontrast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dye, nephrotoxic drugs, hypotension,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heart failure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and surgery, may cause metformin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accumulation, with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 potential risk for lactic acidosis, metformin use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is often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stopped when patients are hospitalized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additional concern is the development of vitamin B12 deficiency, and levels should be monitored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yearly.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9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4. Treatment of Hyperglycemia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290777" y="1848440"/>
            <a:ext cx="9774620" cy="333216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4.8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Drug therapy for </a:t>
            </a:r>
            <a:r>
              <a:rPr lang="en-US" sz="2400" b="1" dirty="0" smtClean="0">
                <a:solidFill>
                  <a:srgbClr val="FFC000"/>
                </a:solidFill>
              </a:rPr>
              <a:t>hyperglycemia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Glycemic management of diabetes </a:t>
            </a:r>
            <a:r>
              <a:rPr lang="en-US" sz="2400" b="1" dirty="0" smtClean="0">
                <a:solidFill>
                  <a:srgbClr val="FFC000"/>
                </a:solidFill>
              </a:rPr>
              <a:t>in older </a:t>
            </a:r>
            <a:r>
              <a:rPr lang="en-US" sz="2400" b="1" dirty="0">
                <a:solidFill>
                  <a:srgbClr val="FFC000"/>
                </a:solidFill>
              </a:rPr>
              <a:t>individuals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who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have not achieved glycemic targets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with metformin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and lifestyle,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that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other oral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or injectable agents and/or insulin should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be added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metformin.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14777" y="1821604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1432" y="5144586"/>
            <a:ext cx="1063744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To reduce the risk of hypoglycemia, avoid using sulfonylureas (SUs) and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glinides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and use insulin sparingly.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Glycemic treatment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regimens should be kept as simple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as possible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.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18688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498064"/>
            <a:ext cx="11153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dvOTfe83be88"/>
              </a:rPr>
              <a:t>SUs and </a:t>
            </a:r>
            <a:r>
              <a:rPr lang="en-US" sz="2400" b="1" dirty="0" err="1" smtClean="0">
                <a:solidFill>
                  <a:srgbClr val="000000"/>
                </a:solidFill>
                <a:latin typeface="AdvOTfe83be88"/>
              </a:rPr>
              <a:t>glinides</a:t>
            </a:r>
            <a:r>
              <a:rPr lang="en-US" sz="2400" b="1" dirty="0" smtClean="0">
                <a:solidFill>
                  <a:srgbClr val="000000"/>
                </a:solidFill>
                <a:latin typeface="AdvOTfe83be88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SUs,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repaglinide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and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nateglinide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can cause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hypoglycemia and weight gain. Glyburide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should be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avoided in older individuals because of a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substantially increased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risk of hypoglycemia compared with that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of glimepiride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glipizide.</a:t>
            </a: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AdvOTfe83be88"/>
              </a:rPr>
              <a:t>Thiazolidinediones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: Pioglitazone and rosiglitazone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can cause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fluid retention and may precipitate or worsen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heart failure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; indeed, these drugs are contraindicated in patients with class III and IV heart failure. Furthermore, these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medications are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associated with increased fracture rates and bone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loss in women.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AdvOTfe83be88"/>
                <a:sym typeface="Symbol" panose="05050102010706020507" pitchFamily="18" charset="2"/>
              </a:rPr>
              <a:t></a:t>
            </a:r>
            <a:r>
              <a:rPr lang="en-US" sz="2400" b="1" dirty="0">
                <a:solidFill>
                  <a:srgbClr val="000000"/>
                </a:solidFill>
                <a:latin typeface="AdvOTfe83be88"/>
              </a:rPr>
              <a:t>-Glucosidase inhibitors: </a:t>
            </a:r>
            <a:r>
              <a:rPr lang="en-US" sz="2400" dirty="0">
                <a:solidFill>
                  <a:srgbClr val="000000"/>
                </a:solidFill>
                <a:latin typeface="AdvOTfe83be88"/>
                <a:sym typeface="Symbol" panose="05050102010706020507" pitchFamily="18" charset="2"/>
              </a:rPr>
              <a:t>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-Glucosidase inhibitors have only modest efficacy, and in older individuals, the gastrointestinal adverse effects of flatulence and diarrhea tend to cause a relatively high rate of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nonadherence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.</a:t>
            </a:r>
            <a:endParaRPr lang="en-US" sz="2400" dirty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14665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474916"/>
            <a:ext cx="10987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dvOTfe83be88"/>
              </a:rPr>
              <a:t>Dipeptidyl </a:t>
            </a:r>
            <a:r>
              <a:rPr lang="en-US" sz="2400" b="1" dirty="0">
                <a:solidFill>
                  <a:srgbClr val="000000"/>
                </a:solidFill>
                <a:latin typeface="AdvOTfe83be88"/>
              </a:rPr>
              <a:t>peptidase-4 inhibitors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DPP-4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inhibitors are generally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well tolerated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. Importantly, early concerns regarding an increased risk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of pancreatitis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have not been borne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out.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b="1" dirty="0"/>
              <a:t>Sodium-glucose cotransporter 2 inhibitors: </a:t>
            </a:r>
            <a:r>
              <a:rPr lang="en-US" sz="2400" dirty="0" smtClean="0"/>
              <a:t>SGLT2 </a:t>
            </a:r>
            <a:r>
              <a:rPr lang="en-US" sz="2400" dirty="0"/>
              <a:t>inhibitors reduce</a:t>
            </a:r>
          </a:p>
          <a:p>
            <a:r>
              <a:rPr lang="en-US" sz="2400" dirty="0"/>
              <a:t>HbA1c by </a:t>
            </a:r>
            <a:r>
              <a:rPr lang="en-US" sz="2400" dirty="0" smtClean="0"/>
              <a:t>~0.8</a:t>
            </a:r>
            <a:r>
              <a:rPr lang="en-US" sz="2400" dirty="0"/>
              <a:t>%, can reduce weight, and do not </a:t>
            </a:r>
            <a:r>
              <a:rPr lang="en-US" sz="2400" dirty="0" smtClean="0"/>
              <a:t>cause </a:t>
            </a:r>
            <a:r>
              <a:rPr lang="en-US" sz="2400" dirty="0"/>
              <a:t>hypoglycemia. Because adverse </a:t>
            </a:r>
            <a:r>
              <a:rPr lang="en-US" sz="2400" dirty="0" smtClean="0"/>
              <a:t>effects related </a:t>
            </a:r>
            <a:r>
              <a:rPr lang="en-US" sz="2400" dirty="0"/>
              <a:t>to volume depletion were more frequent in older</a:t>
            </a:r>
          </a:p>
          <a:p>
            <a:r>
              <a:rPr lang="en-US" sz="2400" dirty="0"/>
              <a:t>patients treated with </a:t>
            </a:r>
            <a:r>
              <a:rPr lang="en-US" sz="2400" dirty="0" err="1"/>
              <a:t>canagliflozin</a:t>
            </a:r>
            <a:r>
              <a:rPr lang="en-US" sz="2400" dirty="0"/>
              <a:t>, </a:t>
            </a:r>
            <a:r>
              <a:rPr lang="en-US" sz="2400" dirty="0" smtClean="0"/>
              <a:t>recommendations limit </a:t>
            </a:r>
            <a:r>
              <a:rPr lang="en-US" sz="2400" dirty="0"/>
              <a:t>the dosage to 100 mg/d in such patients. </a:t>
            </a:r>
            <a:r>
              <a:rPr lang="en-US" sz="2400" dirty="0" err="1"/>
              <a:t>Canagliflozin</a:t>
            </a:r>
            <a:r>
              <a:rPr lang="en-US" sz="2400" dirty="0"/>
              <a:t> has also been shown to be associated with a decrease in bone mineral density at the hip, but not </a:t>
            </a:r>
            <a:r>
              <a:rPr lang="en-US" sz="2400" dirty="0" smtClean="0"/>
              <a:t>the femoral </a:t>
            </a:r>
            <a:r>
              <a:rPr lang="en-US" sz="2400" dirty="0"/>
              <a:t>neck, lumbar spine, or distal </a:t>
            </a:r>
            <a:r>
              <a:rPr lang="en-US" sz="2400" dirty="0" smtClean="0"/>
              <a:t>radius, </a:t>
            </a:r>
            <a:r>
              <a:rPr lang="en-US" sz="2400" dirty="0"/>
              <a:t>with </a:t>
            </a:r>
            <a:r>
              <a:rPr lang="en-US" sz="2400" dirty="0" smtClean="0"/>
              <a:t>a significant </a:t>
            </a:r>
            <a:r>
              <a:rPr lang="en-US" sz="2400" dirty="0"/>
              <a:t>increase in fractures of arms and legs but </a:t>
            </a:r>
            <a:r>
              <a:rPr lang="en-US" sz="2400" dirty="0" smtClean="0"/>
              <a:t>not the spine.</a:t>
            </a:r>
          </a:p>
          <a:p>
            <a:r>
              <a:rPr lang="en-US" sz="2400" b="1" dirty="0">
                <a:solidFill>
                  <a:srgbClr val="000000"/>
                </a:solidFill>
                <a:latin typeface="AdvOTfe83be88"/>
              </a:rPr>
              <a:t>Glucagon-like peptide 1 receptor agonists: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Liraglutide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and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semaglutide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have been found to improve cardiovascular outcomes.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00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498064"/>
            <a:ext cx="11153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dvOTfe83be88"/>
              </a:rPr>
              <a:t>Insulin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: If fasting glucose is near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goal but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the HbA1c remains above goal, rapid-acting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insulin can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be added first, prior to the largest meal and then prior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to other meals, as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necessary. Additionally, premixed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insulins (neutral protamine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hagedorn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with regular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or analog insulin) given twice daily may be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 simpler approach,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but the lack of flexibility, especially in patients who may skip or delay meals,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may increase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the risk of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hypoglycemia.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low dosage of the combination is started, and then the dosage is gradually titrated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upward. Interestingly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studies have reported excellent reduction in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HbA1c with less hypoglycemia and weight loss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rather than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weight gain compared with increased titration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of basal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insulin alone or intensification with basal/bolus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Insulin.</a:t>
            </a:r>
            <a:endParaRPr lang="en-US" sz="2400" dirty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13543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8987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Because T2D slowly worsens over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time,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increasing dosages and numbers of medications may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be needed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to control glucose levels.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 sequence in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which drugs should be added after metformin is not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clear. </a:t>
            </a: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Recent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recommendations indicate that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GLP-1 receptor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agonists and SGLT2 inhibitors be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prescribed early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given their beneficial cardiovascular outcomes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51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1958253" cy="5527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118"/>
          <a:stretch/>
        </p:blipFill>
        <p:spPr>
          <a:xfrm>
            <a:off x="2885439" y="336860"/>
            <a:ext cx="8557347" cy="63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1958253" cy="5527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72" y="712946"/>
            <a:ext cx="9099128" cy="56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1958253" cy="5527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231691" y="400432"/>
            <a:ext cx="9122109" cy="6139595"/>
            <a:chOff x="-6286500" y="2633662"/>
            <a:chExt cx="23393400" cy="15744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286500" y="3719512"/>
              <a:ext cx="23393400" cy="146589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076950" y="2633662"/>
              <a:ext cx="23183850" cy="10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67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 smtClean="0"/>
              <a:t>5</a:t>
            </a:r>
            <a:r>
              <a:rPr lang="en-US" dirty="0"/>
              <a:t>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10131768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5.1 </a:t>
            </a:r>
            <a:r>
              <a:rPr lang="en-US" sz="2400" b="1" dirty="0" err="1">
                <a:solidFill>
                  <a:srgbClr val="FFC000"/>
                </a:solidFill>
              </a:rPr>
              <a:t>Macrovascular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disease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i="1" spc="-15" dirty="0">
                <a:solidFill>
                  <a:srgbClr val="FFC000"/>
                </a:solidFill>
                <a:cs typeface="Arial"/>
              </a:rPr>
              <a:t>Management of hypertension in older </a:t>
            </a:r>
            <a:r>
              <a:rPr lang="en-US" sz="2400" b="1" i="1" spc="-15" dirty="0" smtClean="0">
                <a:solidFill>
                  <a:srgbClr val="FFC000"/>
                </a:solidFill>
                <a:cs typeface="Arial"/>
              </a:rPr>
              <a:t>adults with </a:t>
            </a:r>
            <a:r>
              <a:rPr lang="en-US" sz="2400" b="1" i="1" spc="-15" dirty="0">
                <a:solidFill>
                  <a:srgbClr val="FFC000"/>
                </a:solidFill>
                <a:cs typeface="Arial"/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to 85 years with diabetes,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we </a:t>
            </a:r>
            <a:r>
              <a:rPr lang="en-US" sz="2400" i="1" spc="-15" dirty="0" smtClean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 target BP of 140/90 mm Hg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decrease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risk of CVD outcomes, stroke,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and progressive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CKD.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4028" y="4554840"/>
            <a:ext cx="110848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Patients in certain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high-risk groups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could be considered for lower BP targets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(130/80 mm Hg), such as those with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previous stroke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or progressing CKD (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eGFR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&lt;60 mL/min/ 1.73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m</a:t>
            </a:r>
            <a:r>
              <a:rPr lang="en-US" sz="2400" baseline="30000" dirty="0">
                <a:solidFill>
                  <a:srgbClr val="000000"/>
                </a:solidFill>
                <a:latin typeface="AdvOTfe83be88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and/or albuminuria).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7796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2"/>
            <a:ext cx="12192000" cy="68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0" y="-15107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5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Epidemiology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" y="1324564"/>
            <a:ext cx="6131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dvOTebabd7da"/>
              </a:rPr>
              <a:t>Incidence (per 1000) of major diabetes </a:t>
            </a:r>
            <a:r>
              <a:rPr lang="en-US" sz="2400" dirty="0" smtClean="0">
                <a:solidFill>
                  <a:schemeClr val="bg1"/>
                </a:solidFill>
                <a:latin typeface="AdvOTebabd7da"/>
              </a:rPr>
              <a:t>complications according </a:t>
            </a:r>
            <a:r>
              <a:rPr lang="en-US" sz="2400" dirty="0">
                <a:solidFill>
                  <a:schemeClr val="bg1"/>
                </a:solidFill>
                <a:latin typeface="AdvOTebabd7da"/>
              </a:rPr>
              <a:t>to age among adults with diabetes,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2601" y="1707629"/>
            <a:ext cx="5236263" cy="449353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~50</a:t>
            </a:r>
            <a:r>
              <a:rPr lang="en-US" sz="2200" dirty="0">
                <a:solidFill>
                  <a:schemeClr val="bg1"/>
                </a:solidFill>
              </a:rPr>
              <a:t>% of </a:t>
            </a:r>
            <a:r>
              <a:rPr lang="en-US" sz="2200" dirty="0" smtClean="0">
                <a:solidFill>
                  <a:schemeClr val="bg1"/>
                </a:solidFill>
              </a:rPr>
              <a:t>individuals over </a:t>
            </a:r>
            <a:r>
              <a:rPr lang="en-US" sz="2200" dirty="0">
                <a:solidFill>
                  <a:schemeClr val="bg1"/>
                </a:solidFill>
              </a:rPr>
              <a:t>age 65 years with diabetes have diabetic nephropathy, which manifests as albuminuria, impaired </a:t>
            </a:r>
            <a:r>
              <a:rPr lang="en-US" sz="2200" dirty="0" smtClean="0">
                <a:solidFill>
                  <a:schemeClr val="bg1"/>
                </a:solidFill>
              </a:rPr>
              <a:t>glomerular filtration </a:t>
            </a:r>
            <a:r>
              <a:rPr lang="en-US" sz="2200" dirty="0">
                <a:solidFill>
                  <a:schemeClr val="bg1"/>
                </a:solidFill>
              </a:rPr>
              <a:t>rate (GFR), or both.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Diabetic </a:t>
            </a:r>
            <a:r>
              <a:rPr lang="en-US" sz="2200" dirty="0">
                <a:solidFill>
                  <a:schemeClr val="bg1"/>
                </a:solidFill>
              </a:rPr>
              <a:t>kidney disease accounts for nearly half of all cases of end-stage renal </a:t>
            </a:r>
            <a:r>
              <a:rPr lang="en-US" sz="2200" dirty="0" smtClean="0">
                <a:solidFill>
                  <a:schemeClr val="bg1"/>
                </a:solidFill>
              </a:rPr>
              <a:t>disease in </a:t>
            </a:r>
            <a:r>
              <a:rPr lang="en-US" sz="2200" dirty="0">
                <a:solidFill>
                  <a:schemeClr val="bg1"/>
                </a:solidFill>
              </a:rPr>
              <a:t>the United States, and the rate is highest among those</a:t>
            </a:r>
          </a:p>
          <a:p>
            <a:r>
              <a:rPr lang="en-US" sz="2200" dirty="0">
                <a:solidFill>
                  <a:schemeClr val="bg1"/>
                </a:solidFill>
              </a:rPr>
              <a:t>aged </a:t>
            </a:r>
            <a:r>
              <a:rPr lang="en-US" sz="2200" dirty="0">
                <a:solidFill>
                  <a:schemeClr val="bg1"/>
                </a:solidFill>
                <a:latin typeface="AdvPS3D56D5"/>
                <a:sym typeface="Symbol" panose="05050102010706020507" pitchFamily="18" charset="2"/>
              </a:rPr>
              <a:t> </a:t>
            </a:r>
            <a:r>
              <a:rPr lang="en-US" sz="2200" dirty="0" smtClean="0">
                <a:solidFill>
                  <a:schemeClr val="bg1"/>
                </a:solidFill>
              </a:rPr>
              <a:t>75 </a:t>
            </a:r>
            <a:r>
              <a:rPr lang="en-US" sz="2200" dirty="0">
                <a:solidFill>
                  <a:schemeClr val="bg1"/>
                </a:solidFill>
              </a:rPr>
              <a:t>years.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The </a:t>
            </a:r>
            <a:r>
              <a:rPr lang="en-US" sz="2200" dirty="0">
                <a:solidFill>
                  <a:schemeClr val="bg1"/>
                </a:solidFill>
              </a:rPr>
              <a:t>risk for lower extremity amputation </a:t>
            </a:r>
            <a:r>
              <a:rPr lang="en-US" sz="2200" dirty="0" smtClean="0">
                <a:solidFill>
                  <a:schemeClr val="bg1"/>
                </a:solidFill>
              </a:rPr>
              <a:t>is 10-fold </a:t>
            </a:r>
            <a:r>
              <a:rPr lang="en-US" sz="2200" dirty="0">
                <a:solidFill>
                  <a:schemeClr val="bg1"/>
                </a:solidFill>
              </a:rPr>
              <a:t>greater in older people with diabetes than in </a:t>
            </a:r>
            <a:r>
              <a:rPr lang="en-US" sz="2200" dirty="0" smtClean="0">
                <a:solidFill>
                  <a:schemeClr val="bg1"/>
                </a:solidFill>
              </a:rPr>
              <a:t>those without </a:t>
            </a:r>
            <a:r>
              <a:rPr lang="en-US" sz="2200" dirty="0">
                <a:solidFill>
                  <a:schemeClr val="bg1"/>
                </a:solidFill>
              </a:rPr>
              <a:t>diabetes.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82" t="1505" r="1428" b="1172"/>
          <a:stretch/>
        </p:blipFill>
        <p:spPr>
          <a:xfrm>
            <a:off x="229784" y="2524893"/>
            <a:ext cx="610616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87" y="3531942"/>
            <a:ext cx="10515600" cy="1325563"/>
          </a:xfrm>
        </p:spPr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1016174" y="4513627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6" y="4895148"/>
            <a:ext cx="10898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Hypertension is a well-known risk factor for cardiovascular and kidney disease. Lifestyle modification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is generally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advocated as the first treatment modality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4165" y="774861"/>
            <a:ext cx="1108481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If lower BP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targets are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selected, careful monitoring of such patients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is needed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to avoid orthostatic hypotension.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Patients with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high disease complexity (group 3,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poor health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Table 3) could be considered for higher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BP targets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(145 to 160/90 mm Hg). Choosing a BP target involves shared decision-making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between the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clinician and patient, with full discussion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of the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benefits and risks of each target.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28202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8987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Importantly, consideration should also be given to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 higher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BP target if the patient develops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symptomatic orthostatic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hypotension, and medications that tend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to cause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orthostatic hypotension should be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avoided.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Additionally, prescribing one or more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hypertension medications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to be taken at bedtime may have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additional CVD benefits.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 smtClean="0"/>
              <a:t>5</a:t>
            </a:r>
            <a:r>
              <a:rPr lang="en-US" dirty="0"/>
              <a:t>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10131768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5.2 </a:t>
            </a:r>
            <a:r>
              <a:rPr lang="en-US" sz="2400" b="1" dirty="0" err="1">
                <a:solidFill>
                  <a:srgbClr val="FFC000"/>
                </a:solidFill>
              </a:rPr>
              <a:t>Macrovascular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disease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i="1" spc="-15" dirty="0">
                <a:solidFill>
                  <a:srgbClr val="FFC000"/>
                </a:solidFill>
                <a:cs typeface="Arial"/>
              </a:rPr>
              <a:t>Management of hypertension in older </a:t>
            </a:r>
            <a:r>
              <a:rPr lang="en-US" sz="2400" b="1" i="1" spc="-15" dirty="0" smtClean="0">
                <a:solidFill>
                  <a:srgbClr val="FFC000"/>
                </a:solidFill>
                <a:cs typeface="Arial"/>
              </a:rPr>
              <a:t>adults with </a:t>
            </a:r>
            <a:r>
              <a:rPr lang="en-US" sz="2400" b="1" i="1" spc="-15" dirty="0">
                <a:solidFill>
                  <a:srgbClr val="FFC000"/>
                </a:solidFill>
                <a:cs typeface="Arial"/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and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hypertension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that an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angiotensinconverting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enzyme inhibitor or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 angiotensin receptor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blocker should be the first-line therapy..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7421" y="4905831"/>
            <a:ext cx="110848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If one class is not tolerated,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 other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should be substituted.</a:t>
            </a:r>
          </a:p>
        </p:txBody>
      </p:sp>
    </p:spTree>
    <p:extLst>
      <p:ext uri="{BB962C8B-B14F-4D97-AF65-F5344CB8AC3E}">
        <p14:creationId xmlns:p14="http://schemas.microsoft.com/office/powerpoint/2010/main" val="17056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8987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Several studies have demonstrated a reduction in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 progression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of diabetic CKD with the use of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angiotensinconverting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enzyme (ACE) inhibitors and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angiotensin receptor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blockers (ARBs) in patients with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hypertension and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advanced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CKD.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/>
              <a:t>ACE inhibitors have been shown to significantly </a:t>
            </a:r>
            <a:r>
              <a:rPr lang="en-US" sz="2400" dirty="0" smtClean="0"/>
              <a:t>reduce the </a:t>
            </a:r>
            <a:r>
              <a:rPr lang="en-US" sz="2400" dirty="0"/>
              <a:t>risk of all-cause and CVD mortality, MACE, </a:t>
            </a:r>
            <a:r>
              <a:rPr lang="en-US" sz="2400" dirty="0" smtClean="0"/>
              <a:t>and heart </a:t>
            </a:r>
            <a:r>
              <a:rPr lang="en-US" sz="2400" dirty="0"/>
              <a:t>failure, whereas ARBs significantly reduce only </a:t>
            </a:r>
            <a:r>
              <a:rPr lang="en-US" sz="2400" dirty="0" smtClean="0"/>
              <a:t>the risk </a:t>
            </a:r>
            <a:r>
              <a:rPr lang="en-US" sz="2400" dirty="0"/>
              <a:t>of heart failure. Neither drug class has been shown to</a:t>
            </a:r>
          </a:p>
          <a:p>
            <a:r>
              <a:rPr lang="en-US" sz="2400" dirty="0"/>
              <a:t>significantly reduce the risk of </a:t>
            </a:r>
            <a:r>
              <a:rPr lang="en-US" sz="2400" dirty="0" smtClean="0"/>
              <a:t>stroke. ACE inhibitors </a:t>
            </a:r>
            <a:r>
              <a:rPr lang="en-US" sz="2400" dirty="0"/>
              <a:t>also appear to reduce the progression of </a:t>
            </a:r>
            <a:r>
              <a:rPr lang="en-US" sz="2400" dirty="0" smtClean="0"/>
              <a:t>retinopathy.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64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104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Two </a:t>
            </a:r>
            <a:r>
              <a:rPr lang="en-US" sz="2400" dirty="0"/>
              <a:t>drugs </a:t>
            </a:r>
            <a:r>
              <a:rPr lang="en-US" sz="2400" dirty="0" smtClean="0"/>
              <a:t>should be </a:t>
            </a:r>
            <a:r>
              <a:rPr lang="en-US" sz="2400" dirty="0"/>
              <a:t>started together if the initial BP is </a:t>
            </a:r>
            <a:r>
              <a:rPr lang="en-US" sz="2400" dirty="0" smtClean="0">
                <a:sym typeface="Symbol" panose="05050102010706020507" pitchFamily="18" charset="2"/>
              </a:rPr>
              <a:t></a:t>
            </a:r>
            <a:r>
              <a:rPr lang="en-US" sz="2400" dirty="0" smtClean="0"/>
              <a:t>160/100 </a:t>
            </a:r>
            <a:r>
              <a:rPr lang="en-US" sz="2400" dirty="0"/>
              <a:t>mm </a:t>
            </a:r>
            <a:r>
              <a:rPr lang="en-US" sz="2400" dirty="0" smtClean="0"/>
              <a:t>Hg. The </a:t>
            </a:r>
            <a:r>
              <a:rPr lang="en-US" sz="2400" dirty="0"/>
              <a:t>calcium channel blocker amlodipine </a:t>
            </a:r>
            <a:r>
              <a:rPr lang="en-US" sz="2400" dirty="0" smtClean="0"/>
              <a:t>has been </a:t>
            </a:r>
            <a:r>
              <a:rPr lang="en-US" sz="2400" dirty="0"/>
              <a:t>shown to provide better cardiovascular </a:t>
            </a:r>
            <a:r>
              <a:rPr lang="en-US" sz="2400" dirty="0" smtClean="0"/>
              <a:t>outcomes than </a:t>
            </a:r>
            <a:r>
              <a:rPr lang="en-US" sz="2400" dirty="0"/>
              <a:t>other agents by the </a:t>
            </a:r>
            <a:r>
              <a:rPr lang="en-US" sz="2400" dirty="0" smtClean="0"/>
              <a:t>ACCOMPLISH </a:t>
            </a:r>
            <a:r>
              <a:rPr lang="en-US" sz="2400" dirty="0"/>
              <a:t>study </a:t>
            </a:r>
            <a:r>
              <a:rPr lang="en-US" sz="2400" dirty="0" smtClean="0"/>
              <a:t>and </a:t>
            </a:r>
            <a:r>
              <a:rPr lang="en-US" sz="2400" dirty="0"/>
              <a:t>is therefore commonly added as a secondary antihypertensive agent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If coronary artery disease is significant, </a:t>
            </a:r>
            <a:r>
              <a:rPr lang="en-US" sz="2400" dirty="0" smtClean="0"/>
              <a:t>a beta-blocker </a:t>
            </a:r>
            <a:r>
              <a:rPr lang="en-US" sz="2400" dirty="0"/>
              <a:t>may be appropriate and can be added as </a:t>
            </a:r>
            <a:r>
              <a:rPr lang="en-US" sz="2400" dirty="0" smtClean="0"/>
              <a:t>a fourth </a:t>
            </a:r>
            <a:r>
              <a:rPr lang="en-US" sz="2400" dirty="0"/>
              <a:t>drug to a prior three-drug </a:t>
            </a:r>
            <a:r>
              <a:rPr lang="en-US" sz="2400" dirty="0" smtClean="0"/>
              <a:t>regimen. </a:t>
            </a:r>
            <a:r>
              <a:rPr lang="en-US" sz="2400" dirty="0"/>
              <a:t>If a </a:t>
            </a:r>
            <a:r>
              <a:rPr lang="en-US" sz="2400" dirty="0" err="1"/>
              <a:t>betablocker</a:t>
            </a:r>
            <a:r>
              <a:rPr lang="en-US" sz="2400" dirty="0"/>
              <a:t> is used, carvedilol has been shown to have </a:t>
            </a:r>
            <a:r>
              <a:rPr lang="en-US" sz="2400" dirty="0" smtClean="0"/>
              <a:t>fewer metabolic </a:t>
            </a:r>
            <a:r>
              <a:rPr lang="en-US" sz="2400" dirty="0"/>
              <a:t>effects than </a:t>
            </a:r>
            <a:r>
              <a:rPr lang="en-US" sz="2400" dirty="0" smtClean="0"/>
              <a:t>metoprolol. </a:t>
            </a:r>
            <a:r>
              <a:rPr lang="en-US" sz="2400" dirty="0"/>
              <a:t>Notably, </a:t>
            </a:r>
            <a:r>
              <a:rPr lang="en-US" sz="2400" dirty="0" smtClean="0"/>
              <a:t>when BP </a:t>
            </a:r>
            <a:r>
              <a:rPr lang="en-US" sz="2400" dirty="0"/>
              <a:t>is not controlled with three or more </a:t>
            </a:r>
            <a:r>
              <a:rPr lang="en-US" sz="2400" dirty="0" smtClean="0"/>
              <a:t>medications, referral </a:t>
            </a:r>
            <a:r>
              <a:rPr lang="en-US" sz="2400" dirty="0"/>
              <a:t>to a hypertension specialist is </a:t>
            </a:r>
            <a:r>
              <a:rPr lang="en-US" sz="2400" dirty="0" smtClean="0"/>
              <a:t>indicated.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78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 smtClean="0"/>
              <a:t>5</a:t>
            </a:r>
            <a:r>
              <a:rPr lang="en-US" dirty="0"/>
              <a:t>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10131768" cy="392992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Management </a:t>
            </a:r>
            <a:r>
              <a:rPr lang="en-US" sz="2400" b="1" dirty="0">
                <a:solidFill>
                  <a:srgbClr val="FFC000"/>
                </a:solidFill>
              </a:rPr>
              <a:t>of hyperlipidemia in older </a:t>
            </a:r>
            <a:r>
              <a:rPr lang="en-US" sz="2400" b="1" dirty="0" smtClean="0">
                <a:solidFill>
                  <a:srgbClr val="FFC000"/>
                </a:solidFill>
              </a:rPr>
              <a:t>adults with 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5.3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an annual lipid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profile.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5.4</a:t>
            </a:r>
            <a:endParaRPr lang="en-US" sz="2400" b="1" dirty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statin therapy and the use of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 annual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lipid profile to achieve the recommended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levels for reducing absolute CVD events and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allcause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mortality.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47065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1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4242686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1073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87" y="3531942"/>
            <a:ext cx="10515600" cy="1325563"/>
          </a:xfrm>
        </p:spPr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56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1016174" y="4513627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6" y="4895148"/>
            <a:ext cx="10898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Cholesterol-lowering treatment with statins is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equally efficacious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 reducing RR and more effective in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reducing absolute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CVD events in older adults than in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younger individuals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because the older patients have a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higher absolute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risk for CVD.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4165" y="774861"/>
            <a:ext cx="1108481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The Writing Committee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did not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rigorously evaluate the evidence for specific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LDL-C targets in this population, so we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refrained from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endorsing specific LDL-C targets in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this guideline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patients aged 80 years old and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older or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with short life expectancy, we advocate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that LDL-C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goal levels should not be so strict.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20776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104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Because LDL-C may be normal but LDL </a:t>
            </a:r>
            <a:r>
              <a:rPr lang="en-US" sz="2400" dirty="0" smtClean="0"/>
              <a:t>particles may </a:t>
            </a:r>
            <a:r>
              <a:rPr lang="en-US" sz="2400" dirty="0"/>
              <a:t>be </a:t>
            </a:r>
            <a:r>
              <a:rPr lang="en-US" sz="2400" dirty="0" smtClean="0"/>
              <a:t>small, </a:t>
            </a:r>
            <a:r>
              <a:rPr lang="en-US" sz="2400" dirty="0"/>
              <a:t>risk stratification should be </a:t>
            </a:r>
            <a:r>
              <a:rPr lang="en-US" sz="2400" dirty="0" smtClean="0"/>
              <a:t>used to </a:t>
            </a:r>
            <a:r>
              <a:rPr lang="en-US" sz="2400" dirty="0"/>
              <a:t>determine the level of LDL-C that should </a:t>
            </a:r>
            <a:r>
              <a:rPr lang="en-US" sz="2400" dirty="0" smtClean="0"/>
              <a:t>be achieved </a:t>
            </a:r>
            <a:r>
              <a:rPr lang="en-US" sz="2400" dirty="0"/>
              <a:t>in older patients with diabetes using statins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Calculated non-HDL, which reflects all </a:t>
            </a:r>
            <a:r>
              <a:rPr lang="en-US" sz="2400" dirty="0" err="1" smtClean="0"/>
              <a:t>atherogenic</a:t>
            </a:r>
            <a:r>
              <a:rPr lang="en-US" sz="2400" dirty="0" smtClean="0"/>
              <a:t> particles</a:t>
            </a:r>
            <a:r>
              <a:rPr lang="en-US" sz="2400" dirty="0"/>
              <a:t>, adds to the assessment of </a:t>
            </a:r>
            <a:r>
              <a:rPr lang="en-US" sz="2400" dirty="0" err="1"/>
              <a:t>atherogenicity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Apolipoprotein</a:t>
            </a:r>
            <a:r>
              <a:rPr lang="en-US" sz="2400" dirty="0"/>
              <a:t> B measurement </a:t>
            </a:r>
            <a:r>
              <a:rPr lang="en-US" sz="2400" dirty="0" smtClean="0"/>
              <a:t>can be </a:t>
            </a:r>
            <a:r>
              <a:rPr lang="en-US" sz="2400" dirty="0"/>
              <a:t>useful in some patients to help refine their </a:t>
            </a:r>
            <a:r>
              <a:rPr lang="en-US" sz="2400" dirty="0" smtClean="0"/>
              <a:t>LDL treatment </a:t>
            </a:r>
            <a:r>
              <a:rPr lang="en-US" sz="2400" dirty="0"/>
              <a:t>goal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3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5.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414264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5.5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Management of hyperlipidemia in older adults with 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that if statin therapy is inadequate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for reaching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LDL-C reduction goal, either because of side effects or because the LDL-C target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is elusive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then alternative or additional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approaches [such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as including ezetimibe or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proprotein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convertase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subtilisin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/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kexin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type 9 inhibitors (PCSK9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)] should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be initiated.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104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Additionally, PCSK9 inhibition has been shown </a:t>
            </a:r>
            <a:r>
              <a:rPr lang="en-US" sz="2400" dirty="0" smtClean="0"/>
              <a:t>to reduce </a:t>
            </a:r>
            <a:r>
              <a:rPr lang="en-US" sz="2400" dirty="0"/>
              <a:t>LDL-C levels more than high-dose statins and </a:t>
            </a:r>
            <a:r>
              <a:rPr lang="en-US" sz="2400" dirty="0" smtClean="0"/>
              <a:t>to also </a:t>
            </a:r>
            <a:r>
              <a:rPr lang="en-US" sz="2400" dirty="0"/>
              <a:t>reduce CVD outcomes.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PCSK9 </a:t>
            </a:r>
            <a:r>
              <a:rPr lang="en-US" sz="2400" dirty="0"/>
              <a:t>inhibitors have </a:t>
            </a:r>
            <a:r>
              <a:rPr lang="en-US" sz="2400" dirty="0" smtClean="0"/>
              <a:t>been approved </a:t>
            </a:r>
            <a:r>
              <a:rPr lang="en-US" sz="2400" dirty="0"/>
              <a:t>for patients who are unable to reach the </a:t>
            </a:r>
            <a:r>
              <a:rPr lang="en-US" sz="2400" dirty="0" smtClean="0"/>
              <a:t>LDL goal </a:t>
            </a:r>
            <a:r>
              <a:rPr lang="en-US" sz="2400" dirty="0"/>
              <a:t>with the maximally tolerated statin dose, those with</a:t>
            </a:r>
          </a:p>
          <a:p>
            <a:r>
              <a:rPr lang="en-US" sz="2400" dirty="0"/>
              <a:t>clinical CVD on high-dose statins who have not </a:t>
            </a:r>
            <a:r>
              <a:rPr lang="en-US" sz="2400" dirty="0" smtClean="0"/>
              <a:t>reduced their </a:t>
            </a:r>
            <a:r>
              <a:rPr lang="en-US" sz="2400" dirty="0"/>
              <a:t>LDL-C levels to </a:t>
            </a:r>
            <a:r>
              <a:rPr lang="en-US" sz="2400" dirty="0" smtClean="0"/>
              <a:t>target, </a:t>
            </a:r>
            <a:r>
              <a:rPr lang="en-US" sz="2400" dirty="0"/>
              <a:t>and those </a:t>
            </a:r>
            <a:r>
              <a:rPr lang="en-US" sz="2400" dirty="0" smtClean="0"/>
              <a:t>with familial </a:t>
            </a:r>
            <a:r>
              <a:rPr lang="en-US" sz="2400" dirty="0"/>
              <a:t>hypercholesterolemia.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5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-96" t="22018" r="96" b="32425"/>
          <a:stretch/>
        </p:blipFill>
        <p:spPr>
          <a:xfrm>
            <a:off x="3175" y="3090441"/>
            <a:ext cx="12188825" cy="3773346"/>
          </a:xfrm>
          <a:prstGeom prst="rect">
            <a:avLst/>
          </a:prstGeo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5575" y="3090441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/>
              <a:t>Pathophysiology of hyperglycemia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804472" y="2126387"/>
            <a:ext cx="10517296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Notably, consistent </a:t>
            </a:r>
            <a:r>
              <a:rPr lang="en-US" dirty="0"/>
              <a:t>declines in </a:t>
            </a:r>
            <a:r>
              <a:rPr lang="en-US" dirty="0" smtClean="0">
                <a:sym typeface="Symbol" panose="05050102010706020507" pitchFamily="18" charset="2"/>
              </a:rPr>
              <a:t></a:t>
            </a:r>
            <a:r>
              <a:rPr lang="en-US" dirty="0" smtClean="0"/>
              <a:t> </a:t>
            </a:r>
            <a:r>
              <a:rPr lang="en-US" dirty="0"/>
              <a:t>cell function and insulin </a:t>
            </a:r>
            <a:r>
              <a:rPr lang="en-US" dirty="0" smtClean="0"/>
              <a:t>secretion are hallmarks of aging in rodents and humans.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15636" y="1300665"/>
            <a:ext cx="6450363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56473" y="3280478"/>
            <a:ext cx="8372475" cy="3412432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8166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5.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414264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5.6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Management of hyperlipidemia in older adults with 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and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fasting triglycerides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&gt;500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mg/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dL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the use of fish oil and/or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fenofibrate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reduce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risk of pancreatitis. 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61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104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Importantly, fibrates in combination with </a:t>
            </a:r>
            <a:r>
              <a:rPr lang="en-US" sz="2400" dirty="0" smtClean="0"/>
              <a:t>statin therapy </a:t>
            </a:r>
            <a:r>
              <a:rPr lang="en-US" sz="2400" dirty="0"/>
              <a:t>should be used together cautiously in view of </a:t>
            </a:r>
            <a:r>
              <a:rPr lang="en-US" sz="2400" dirty="0" smtClean="0"/>
              <a:t>an enhanced </a:t>
            </a:r>
            <a:r>
              <a:rPr lang="en-US" sz="2400" dirty="0"/>
              <a:t>risk of myopathy, although this </a:t>
            </a:r>
            <a:r>
              <a:rPr lang="en-US" sz="2400" dirty="0" smtClean="0"/>
              <a:t>combination can </a:t>
            </a:r>
            <a:r>
              <a:rPr lang="en-US" sz="2400" dirty="0"/>
              <a:t>be useful in treating patients with triglyceride levels </a:t>
            </a:r>
            <a:r>
              <a:rPr lang="en-US" sz="2400" dirty="0" smtClean="0"/>
              <a:t>&gt;500 </a:t>
            </a:r>
            <a:r>
              <a:rPr lang="en-US" sz="2400" dirty="0"/>
              <a:t>mg/mL and who are at risk for </a:t>
            </a:r>
            <a:r>
              <a:rPr lang="en-US" sz="2400" dirty="0" smtClean="0"/>
              <a:t>pancreatitis. </a:t>
            </a:r>
          </a:p>
          <a:p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is also evidence that </a:t>
            </a:r>
            <a:r>
              <a:rPr lang="en-US" sz="2400" dirty="0" err="1"/>
              <a:t>fenofibrate</a:t>
            </a:r>
            <a:r>
              <a:rPr lang="en-US" sz="2400" dirty="0"/>
              <a:t> may be </a:t>
            </a:r>
            <a:r>
              <a:rPr lang="en-US" sz="2400" dirty="0" smtClean="0"/>
              <a:t>valuable in </a:t>
            </a:r>
            <a:r>
              <a:rPr lang="en-US" sz="2400" dirty="0"/>
              <a:t>preventing the progression of </a:t>
            </a:r>
            <a:r>
              <a:rPr lang="en-US" sz="2400" dirty="0" smtClean="0"/>
              <a:t>retinopathy.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6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CHF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62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104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Aging increases vascular stiffness and </a:t>
            </a:r>
            <a:r>
              <a:rPr lang="en-US" sz="2400" dirty="0" smtClean="0"/>
              <a:t>reduces elasticity</a:t>
            </a:r>
            <a:r>
              <a:rPr lang="en-US" sz="2400" dirty="0"/>
              <a:t>, leading to increased SBP, myocyte hypertrophy, and impaired diastolic </a:t>
            </a:r>
            <a:r>
              <a:rPr lang="en-US" sz="2400" dirty="0" smtClean="0"/>
              <a:t>function.</a:t>
            </a:r>
            <a:endParaRPr lang="fa-IR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Diabetes increases </a:t>
            </a:r>
            <a:r>
              <a:rPr lang="en-US" sz="2400" dirty="0"/>
              <a:t>the risk of CHF due to associated comorbidities</a:t>
            </a:r>
          </a:p>
          <a:p>
            <a:r>
              <a:rPr lang="en-US" sz="2400" dirty="0"/>
              <a:t>such as hypertension and complications such as </a:t>
            </a:r>
            <a:r>
              <a:rPr lang="en-US" sz="2400" dirty="0" err="1"/>
              <a:t>macrovascular</a:t>
            </a:r>
            <a:r>
              <a:rPr lang="en-US" sz="2400" dirty="0"/>
              <a:t> and microvascular disease and also </a:t>
            </a:r>
            <a:r>
              <a:rPr lang="en-US" sz="2400" dirty="0" smtClean="0"/>
              <a:t>directly affects </a:t>
            </a:r>
            <a:r>
              <a:rPr lang="en-US" sz="2400" dirty="0"/>
              <a:t>the myocardium, causing </a:t>
            </a:r>
            <a:r>
              <a:rPr lang="en-US" sz="2400" dirty="0" smtClean="0"/>
              <a:t>cardiomyopathy.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8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5.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16756" y="1840952"/>
            <a:ext cx="9930364" cy="414264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Management </a:t>
            </a:r>
            <a:r>
              <a:rPr lang="en-US" sz="2400" b="1" dirty="0">
                <a:solidFill>
                  <a:srgbClr val="FFC000"/>
                </a:solidFill>
              </a:rPr>
              <a:t>of congestive heart failure in </a:t>
            </a:r>
            <a:r>
              <a:rPr lang="en-US" sz="2400" b="1" dirty="0" smtClean="0">
                <a:solidFill>
                  <a:srgbClr val="FFC000"/>
                </a:solidFill>
              </a:rPr>
              <a:t>older adults </a:t>
            </a:r>
            <a:r>
              <a:rPr lang="en-US" sz="2400" b="1" dirty="0">
                <a:solidFill>
                  <a:srgbClr val="FFC000"/>
                </a:solidFill>
              </a:rPr>
              <a:t>with </a:t>
            </a:r>
            <a:r>
              <a:rPr lang="en-US" sz="2400" b="1" dirty="0" smtClean="0">
                <a:solidFill>
                  <a:srgbClr val="FFC000"/>
                </a:solidFill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5.7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who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have diabetes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and CHF,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advise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treatment in accordance with published clinical practice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guidelines on CHF.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5.8</a:t>
            </a:r>
            <a:endParaRPr lang="en-US" sz="2400" b="1" dirty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who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have diabetes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and CHF, the following oral hypoglycemic agents should be prescribed with caution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prevent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worsening of heart failure: </a:t>
            </a:r>
            <a:r>
              <a:rPr lang="en-US" sz="24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glinides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rosiglitazone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pioglitazone, and DPP-4 inhibitors.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62854" y="2722121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40756" y="4486570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8263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64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1041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a systematic review of observational studies including 34,000 patients with diabetes and CHF, metformin was associated with reduced </a:t>
            </a:r>
            <a:r>
              <a:rPr lang="en-US" sz="2400" dirty="0" smtClean="0"/>
              <a:t>mortality, </a:t>
            </a:r>
            <a:r>
              <a:rPr lang="en-US" sz="2400" dirty="0"/>
              <a:t>reduced all-cause </a:t>
            </a:r>
            <a:r>
              <a:rPr lang="en-US" sz="2400" dirty="0" smtClean="0"/>
              <a:t>hospitalizations, </a:t>
            </a:r>
            <a:r>
              <a:rPr lang="en-US" sz="2400" dirty="0"/>
              <a:t>and low risk of </a:t>
            </a:r>
            <a:r>
              <a:rPr lang="en-US" sz="2400" dirty="0" smtClean="0"/>
              <a:t>lactic acidosis. </a:t>
            </a:r>
          </a:p>
          <a:p>
            <a:endParaRPr lang="en-US" sz="2400" dirty="0"/>
          </a:p>
          <a:p>
            <a:r>
              <a:rPr lang="en-US" sz="2400" dirty="0"/>
              <a:t>Moreover, rosiglitazone increased the risk of all-cause mortality </a:t>
            </a:r>
            <a:r>
              <a:rPr lang="en-US" sz="2400" dirty="0" smtClean="0"/>
              <a:t>and </a:t>
            </a:r>
            <a:r>
              <a:rPr lang="en-US" sz="2400" dirty="0"/>
              <a:t>hospitalizations for </a:t>
            </a:r>
            <a:r>
              <a:rPr lang="en-US" sz="2400" dirty="0" smtClean="0"/>
              <a:t>CHF. </a:t>
            </a:r>
          </a:p>
          <a:p>
            <a:endParaRPr lang="en-US" sz="2400" dirty="0"/>
          </a:p>
          <a:p>
            <a:r>
              <a:rPr lang="en-US" sz="2400" dirty="0"/>
              <a:t> The HR was </a:t>
            </a:r>
            <a:r>
              <a:rPr lang="en-US" sz="2400" dirty="0" smtClean="0"/>
              <a:t>significant for </a:t>
            </a:r>
            <a:r>
              <a:rPr lang="en-US" sz="2400" dirty="0" err="1" smtClean="0"/>
              <a:t>saxagliptin</a:t>
            </a:r>
            <a:r>
              <a:rPr lang="en-US" sz="2400" dirty="0" smtClean="0"/>
              <a:t>, marginally </a:t>
            </a:r>
            <a:r>
              <a:rPr lang="en-US" sz="2400" dirty="0"/>
              <a:t>increased but not significant for </a:t>
            </a:r>
            <a:r>
              <a:rPr lang="en-US" sz="2400" dirty="0" err="1" smtClean="0"/>
              <a:t>alogliptin</a:t>
            </a:r>
            <a:r>
              <a:rPr lang="en-US" sz="2400" dirty="0" smtClean="0"/>
              <a:t>, and </a:t>
            </a:r>
            <a:r>
              <a:rPr lang="en-US" sz="2400" dirty="0"/>
              <a:t>neutral </a:t>
            </a:r>
            <a:r>
              <a:rPr lang="en-US" sz="2400" dirty="0" smtClean="0"/>
              <a:t>for </a:t>
            </a:r>
            <a:r>
              <a:rPr lang="en-US" sz="2400" dirty="0" err="1" smtClean="0"/>
              <a:t>sitagliptin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In contrast to the effects on the heart, an increase </a:t>
            </a:r>
            <a:r>
              <a:rPr lang="en-US" sz="2400" dirty="0" smtClean="0"/>
              <a:t>in lower </a:t>
            </a:r>
            <a:r>
              <a:rPr lang="en-US" sz="2400" dirty="0"/>
              <a:t>extremity amputations was observed in </a:t>
            </a:r>
            <a:r>
              <a:rPr lang="en-US" sz="2400" dirty="0" smtClean="0"/>
              <a:t>patients taking </a:t>
            </a:r>
            <a:r>
              <a:rPr lang="en-US" sz="2400" dirty="0" err="1"/>
              <a:t>canagliflozin</a:t>
            </a:r>
            <a:r>
              <a:rPr lang="en-US" sz="2400" dirty="0"/>
              <a:t> in another long-term </a:t>
            </a:r>
            <a:r>
              <a:rPr lang="en-US" sz="2400" dirty="0" smtClean="0"/>
              <a:t>cardiovascular outcome </a:t>
            </a:r>
            <a:r>
              <a:rPr lang="en-US" sz="2400" dirty="0"/>
              <a:t>study (CANVAS</a:t>
            </a:r>
            <a:r>
              <a:rPr lang="en-US" sz="2400" dirty="0" smtClean="0"/>
              <a:t>), </a:t>
            </a:r>
            <a:r>
              <a:rPr lang="en-US" sz="2400" dirty="0"/>
              <a:t>and the </a:t>
            </a:r>
            <a:r>
              <a:rPr lang="en-US" sz="2400" dirty="0" smtClean="0"/>
              <a:t>FDA </a:t>
            </a:r>
            <a:r>
              <a:rPr lang="en-US" sz="2400" dirty="0"/>
              <a:t>now requires a boxed </a:t>
            </a:r>
            <a:r>
              <a:rPr lang="en-US" sz="2400" dirty="0" smtClean="0"/>
              <a:t>warning regarding </a:t>
            </a:r>
            <a:r>
              <a:rPr lang="en-US" sz="2400" dirty="0"/>
              <a:t>this effect of this </a:t>
            </a:r>
            <a:r>
              <a:rPr lang="en-US" sz="2400" dirty="0" smtClean="0"/>
              <a:t>medication.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13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Atherosclerosis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65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104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Aging </a:t>
            </a:r>
            <a:r>
              <a:rPr lang="en-US" sz="2400" dirty="0" smtClean="0"/>
              <a:t>and diabetes </a:t>
            </a:r>
            <a:r>
              <a:rPr lang="en-US" sz="2400" dirty="0"/>
              <a:t>have a synergistic effect on the structure </a:t>
            </a:r>
            <a:r>
              <a:rPr lang="en-US" sz="2400" dirty="0" smtClean="0"/>
              <a:t>and function </a:t>
            </a:r>
            <a:r>
              <a:rPr lang="en-US" sz="2400" dirty="0"/>
              <a:t>of the vascular system that increases the risk </a:t>
            </a:r>
            <a:r>
              <a:rPr lang="en-US" sz="2400" dirty="0" smtClean="0"/>
              <a:t>of vascular </a:t>
            </a:r>
            <a:r>
              <a:rPr lang="en-US" sz="2400" dirty="0"/>
              <a:t>disease.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According to one </a:t>
            </a:r>
            <a:r>
              <a:rPr lang="en-US" sz="2400" dirty="0" smtClean="0"/>
              <a:t>recent study</a:t>
            </a:r>
            <a:r>
              <a:rPr lang="en-US" sz="2400" dirty="0"/>
              <a:t>, there is little or no increase in risk of </a:t>
            </a:r>
            <a:r>
              <a:rPr lang="en-US" sz="2400" dirty="0" smtClean="0"/>
              <a:t>mortality, myocardial </a:t>
            </a:r>
            <a:r>
              <a:rPr lang="en-US" sz="2400" dirty="0"/>
              <a:t>infarction, or stroke if the following </a:t>
            </a:r>
            <a:r>
              <a:rPr lang="en-US" sz="2400" dirty="0" smtClean="0"/>
              <a:t>five risk </a:t>
            </a:r>
            <a:r>
              <a:rPr lang="en-US" sz="2400" dirty="0"/>
              <a:t>factors are within normal ranges in patients </a:t>
            </a:r>
            <a:r>
              <a:rPr lang="en-US" sz="2400" dirty="0" smtClean="0"/>
              <a:t>with T2D</a:t>
            </a:r>
            <a:r>
              <a:rPr lang="en-US" sz="2400" dirty="0"/>
              <a:t>: HbA1c, LDL, albuminuria, smoking status, </a:t>
            </a:r>
            <a:r>
              <a:rPr lang="en-US" sz="2400" dirty="0" smtClean="0"/>
              <a:t>and BP. </a:t>
            </a:r>
          </a:p>
          <a:p>
            <a:endParaRPr lang="en-US" sz="2400" dirty="0"/>
          </a:p>
          <a:p>
            <a:r>
              <a:rPr lang="en-US" sz="2400" dirty="0"/>
              <a:t>Lifestyle interventions including exercise and </a:t>
            </a:r>
            <a:r>
              <a:rPr lang="en-US" sz="2400" dirty="0" smtClean="0"/>
              <a:t>weight loss </a:t>
            </a:r>
            <a:r>
              <a:rPr lang="en-US" sz="2400" dirty="0"/>
              <a:t>in obese older patients reduce intrahepatic fat content, increase insulin sensitivity, and improve </a:t>
            </a:r>
            <a:r>
              <a:rPr lang="en-US" sz="2400" dirty="0" smtClean="0"/>
              <a:t>overall metabolic </a:t>
            </a:r>
            <a:r>
              <a:rPr lang="en-US" sz="2400" dirty="0"/>
              <a:t>risk factors for </a:t>
            </a:r>
            <a:r>
              <a:rPr lang="en-US" sz="2400" dirty="0" smtClean="0"/>
              <a:t>atherosclerosis.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5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5.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414264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5.9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Management of atherosclerosis in older </a:t>
            </a:r>
            <a:r>
              <a:rPr lang="en-US" sz="2400" b="1" dirty="0" smtClean="0">
                <a:solidFill>
                  <a:srgbClr val="FFC000"/>
                </a:solidFill>
              </a:rPr>
              <a:t>adults with 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and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 history of atherosclerotic CVD,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low-dosage aspirin (75 to 162 mg/d)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for secondary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prevention of CVD after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careful assessment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of bleeding risk and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collaborative decision-making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with the patient, family,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and other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caregivers. 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67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912997"/>
            <a:ext cx="10104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evidence for use of aspirin in primary </a:t>
            </a:r>
            <a:r>
              <a:rPr lang="en-US" sz="2400" dirty="0" smtClean="0"/>
              <a:t>prevention, however</a:t>
            </a:r>
            <a:r>
              <a:rPr lang="en-US" sz="2400" dirty="0"/>
              <a:t>, has been conflicting and unclear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Currently, the use of aspirin for primary prevention </a:t>
            </a:r>
            <a:r>
              <a:rPr lang="en-US" sz="2400" dirty="0" smtClean="0"/>
              <a:t>must remain </a:t>
            </a:r>
            <a:r>
              <a:rPr lang="en-US" sz="2400" dirty="0"/>
              <a:t>a decision by the clinician on an </a:t>
            </a:r>
            <a:r>
              <a:rPr lang="en-US" sz="2400" dirty="0" smtClean="0"/>
              <a:t>individualized basis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5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Microvascular disease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68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543666"/>
            <a:ext cx="101041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duration of diabetes predicts the presence </a:t>
            </a:r>
            <a:r>
              <a:rPr lang="en-US" sz="2400" dirty="0" smtClean="0"/>
              <a:t>of retinopathy</a:t>
            </a:r>
            <a:r>
              <a:rPr lang="en-US" sz="2400" dirty="0"/>
              <a:t>, and control of hyperglycemia </a:t>
            </a:r>
            <a:r>
              <a:rPr lang="en-US" sz="2400" dirty="0" smtClean="0"/>
              <a:t>profoundly affects </a:t>
            </a:r>
            <a:r>
              <a:rPr lang="en-US" sz="2400" dirty="0"/>
              <a:t>the onset and progression of diabetic </a:t>
            </a:r>
            <a:r>
              <a:rPr lang="en-US" sz="2400" dirty="0" smtClean="0"/>
              <a:t>retinopathy in </a:t>
            </a:r>
            <a:r>
              <a:rPr lang="en-US" sz="2400" dirty="0"/>
              <a:t>both T1D and </a:t>
            </a:r>
            <a:r>
              <a:rPr lang="en-US" sz="2400" dirty="0" smtClean="0"/>
              <a:t>T2D.</a:t>
            </a:r>
          </a:p>
          <a:p>
            <a:endParaRPr lang="en-US" sz="1600" dirty="0"/>
          </a:p>
          <a:p>
            <a:r>
              <a:rPr lang="en-US" sz="2400" dirty="0"/>
              <a:t>In addition to poor glycemic control, the presence of </a:t>
            </a:r>
            <a:r>
              <a:rPr lang="en-US" sz="2400" dirty="0" smtClean="0"/>
              <a:t>albuminuria, hypertension</a:t>
            </a:r>
            <a:r>
              <a:rPr lang="en-US" sz="2400" dirty="0"/>
              <a:t>, and dyslipidemia predict </a:t>
            </a:r>
            <a:r>
              <a:rPr lang="en-US" sz="2400" dirty="0" smtClean="0"/>
              <a:t>retinopathy.</a:t>
            </a:r>
          </a:p>
          <a:p>
            <a:endParaRPr lang="en-US" sz="1600" dirty="0"/>
          </a:p>
          <a:p>
            <a:r>
              <a:rPr lang="en-US" sz="2400" dirty="0"/>
              <a:t>The use of </a:t>
            </a:r>
            <a:r>
              <a:rPr lang="en-US" sz="2400" dirty="0" smtClean="0"/>
              <a:t>ACE inhibitors </a:t>
            </a:r>
            <a:r>
              <a:rPr lang="en-US" sz="2400" dirty="0"/>
              <a:t>or ARBs may have beneficial effects on </a:t>
            </a:r>
            <a:r>
              <a:rPr lang="en-US" sz="2400" dirty="0" smtClean="0"/>
              <a:t>retinopathy.</a:t>
            </a:r>
          </a:p>
          <a:p>
            <a:endParaRPr lang="en-US" sz="1600" dirty="0"/>
          </a:p>
          <a:p>
            <a:r>
              <a:rPr lang="en-US" sz="2400" dirty="0"/>
              <a:t>Treatment with </a:t>
            </a:r>
            <a:r>
              <a:rPr lang="en-US" sz="2400" dirty="0" err="1"/>
              <a:t>fenofibrate</a:t>
            </a:r>
            <a:r>
              <a:rPr lang="en-US" sz="2400" dirty="0"/>
              <a:t> in trials intended </a:t>
            </a:r>
            <a:r>
              <a:rPr lang="en-US" sz="2400" dirty="0" smtClean="0"/>
              <a:t>for assessing </a:t>
            </a:r>
            <a:r>
              <a:rPr lang="en-US" sz="2400" dirty="0"/>
              <a:t>cardiovascular protection has suggested </a:t>
            </a:r>
            <a:r>
              <a:rPr lang="en-US" sz="2400" dirty="0" smtClean="0"/>
              <a:t>that this </a:t>
            </a:r>
            <a:r>
              <a:rPr lang="en-US" sz="2400" dirty="0"/>
              <a:t>drug may reduce the progression of diabetic retinopathy, but continued treatment beyond the closing </a:t>
            </a:r>
            <a:r>
              <a:rPr lang="en-US" sz="2400" dirty="0" smtClean="0"/>
              <a:t>of the </a:t>
            </a:r>
            <a:r>
              <a:rPr lang="en-US" sz="2400" dirty="0"/>
              <a:t>clinical trials may be required to confer this benefit</a:t>
            </a:r>
          </a:p>
        </p:txBody>
      </p:sp>
    </p:spTree>
    <p:extLst>
      <p:ext uri="{BB962C8B-B14F-4D97-AF65-F5344CB8AC3E}">
        <p14:creationId xmlns:p14="http://schemas.microsoft.com/office/powerpoint/2010/main" val="41156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5.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414264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5.10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Microvascular </a:t>
            </a:r>
            <a:r>
              <a:rPr lang="en-US" sz="2400" b="1" dirty="0" smtClean="0">
                <a:solidFill>
                  <a:srgbClr val="FFC000"/>
                </a:solidFill>
              </a:rPr>
              <a:t>disease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Eye complications in older adults with </a:t>
            </a:r>
            <a:r>
              <a:rPr lang="en-US" sz="2400" b="1" dirty="0" smtClean="0">
                <a:solidFill>
                  <a:srgbClr val="FFC000"/>
                </a:solidFill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diabetes, we recommend annual comprehensive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eye examinations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detect retinal disease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29705" y="5085704"/>
            <a:ext cx="959914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Screening and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treatment should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be conducted by an ophthalmologist or optometrist in line with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present-day standards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84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1. Role of the Endocrinologist and </a:t>
            </a:r>
            <a:r>
              <a:rPr lang="en-US" dirty="0" smtClean="0"/>
              <a:t>Diabetes Care </a:t>
            </a:r>
            <a:r>
              <a:rPr lang="en-US" dirty="0"/>
              <a:t>Specialist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10131768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1.1</a:t>
            </a:r>
            <a:endParaRPr lang="en-US" sz="2400" b="1" dirty="0">
              <a:solidFill>
                <a:srgbClr val="FFC000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newly diagnosed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advise that an endocrinologist or diabetes care specialist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should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work with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primary care provider, a multidisciplinary team, and the patient in the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development of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individualized diabetes treatment goals.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1337076" y="4231422"/>
            <a:ext cx="10129091" cy="2377977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1.2</a:t>
            </a:r>
            <a:endParaRPr lang="en-US" sz="2400" b="1" dirty="0">
              <a:solidFill>
                <a:srgbClr val="FFC000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an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endocrinologist or diabetes care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specialist </a:t>
            </a:r>
            <a:r>
              <a:rPr lang="en-US" sz="2400" i="1" spc="-15" dirty="0" smtClean="0">
                <a:solidFill>
                  <a:srgbClr val="FFC000"/>
                </a:solidFill>
                <a:cs typeface="Arial"/>
              </a:rPr>
              <a:t>should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be primarily responsible for diabetes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care if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patient has T1D, or requires complex hyperglycemia treatment to achieve treatment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goals, or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has recurrent severe hypoglycemia, or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has multiple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complications. </a:t>
            </a:r>
            <a:endParaRPr lang="en-US" sz="2400" dirty="0"/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pic>
        <p:nvPicPr>
          <p:cNvPr id="34" name="Picture Placeholder 33" descr="Check icon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4174046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70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690688"/>
            <a:ext cx="10104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Panretinal</a:t>
            </a:r>
            <a:r>
              <a:rPr lang="en-US" sz="2400" dirty="0" smtClean="0"/>
              <a:t> photocoagulation </a:t>
            </a:r>
            <a:r>
              <a:rPr lang="en-US" sz="2400" dirty="0"/>
              <a:t>is the mainstay of treatment of proliferative retinopathy but may produce an </a:t>
            </a:r>
            <a:r>
              <a:rPr lang="en-US" sz="2400" dirty="0" smtClean="0"/>
              <a:t>exacerbation of </a:t>
            </a:r>
            <a:r>
              <a:rPr lang="en-US" sz="2400" dirty="0"/>
              <a:t>diabetic macular edema, a condition that affects </a:t>
            </a:r>
            <a:r>
              <a:rPr lang="en-US" sz="2400" dirty="0" smtClean="0"/>
              <a:t>a substantial </a:t>
            </a:r>
            <a:r>
              <a:rPr lang="en-US" sz="2400" dirty="0"/>
              <a:t>number of older </a:t>
            </a:r>
            <a:r>
              <a:rPr lang="en-US" sz="2400" dirty="0" smtClean="0"/>
              <a:t>patients. </a:t>
            </a:r>
          </a:p>
          <a:p>
            <a:endParaRPr lang="en-US" sz="2400" dirty="0"/>
          </a:p>
          <a:p>
            <a:r>
              <a:rPr lang="en-US" sz="2400" dirty="0" err="1"/>
              <a:t>Intravitreal</a:t>
            </a:r>
            <a:r>
              <a:rPr lang="en-US" sz="2400" dirty="0"/>
              <a:t> anti-VEGF therapy </a:t>
            </a:r>
            <a:r>
              <a:rPr lang="en-US" sz="2400" dirty="0" smtClean="0"/>
              <a:t>may be </a:t>
            </a:r>
            <a:r>
              <a:rPr lang="en-US" sz="2400" dirty="0"/>
              <a:t>the most effective </a:t>
            </a:r>
            <a:r>
              <a:rPr lang="en-US" sz="2400" dirty="0" smtClean="0"/>
              <a:t>front-line modality </a:t>
            </a:r>
            <a:r>
              <a:rPr lang="en-US" sz="2400" dirty="0"/>
              <a:t>for </a:t>
            </a:r>
            <a:r>
              <a:rPr lang="en-US" sz="2400" dirty="0" smtClean="0"/>
              <a:t>macular edema </a:t>
            </a:r>
            <a:r>
              <a:rPr lang="en-US" sz="2400" dirty="0"/>
              <a:t>and may be an alternative to </a:t>
            </a:r>
            <a:r>
              <a:rPr lang="en-US" sz="2400" dirty="0" err="1"/>
              <a:t>panretinal</a:t>
            </a:r>
            <a:r>
              <a:rPr lang="en-US" sz="2400" dirty="0"/>
              <a:t> photocoagulation in the treatment of proliferative </a:t>
            </a:r>
            <a:r>
              <a:rPr lang="en-US" sz="2400" dirty="0" smtClean="0"/>
              <a:t>diabetic retinopathy.</a:t>
            </a:r>
          </a:p>
          <a:p>
            <a:endParaRPr lang="en-US" sz="2400" dirty="0"/>
          </a:p>
          <a:p>
            <a:r>
              <a:rPr lang="en-US" sz="2400" dirty="0" smtClean="0"/>
              <a:t>Open-angle glaucoma </a:t>
            </a:r>
            <a:r>
              <a:rPr lang="en-US" sz="2400" dirty="0"/>
              <a:t>and cataracts occur more commonly among</a:t>
            </a:r>
          </a:p>
          <a:p>
            <a:r>
              <a:rPr lang="en-US" sz="2400" dirty="0"/>
              <a:t>persons with </a:t>
            </a:r>
            <a:r>
              <a:rPr lang="en-US" sz="2400" dirty="0" smtClean="0"/>
              <a:t>diabetes. </a:t>
            </a:r>
            <a:r>
              <a:rPr lang="en-US" sz="2400" dirty="0"/>
              <a:t>Moreover, the risk </a:t>
            </a:r>
            <a:r>
              <a:rPr lang="en-US" sz="2400" dirty="0" smtClean="0"/>
              <a:t>for glaucoma </a:t>
            </a:r>
            <a:r>
              <a:rPr lang="en-US" sz="2400" dirty="0"/>
              <a:t>increases with the duration of diabetes </a:t>
            </a:r>
            <a:r>
              <a:rPr lang="en-US" sz="2400" dirty="0" smtClean="0"/>
              <a:t>and fasting </a:t>
            </a:r>
            <a:r>
              <a:rPr lang="en-US" sz="2400" dirty="0"/>
              <a:t>hyperglycemia.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63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858760" cy="1325563"/>
          </a:xfrm>
        </p:spPr>
        <p:txBody>
          <a:bodyPr/>
          <a:lstStyle/>
          <a:p>
            <a:pPr marL="404813" indent="-404813"/>
            <a:r>
              <a:rPr lang="en-US" dirty="0"/>
              <a:t>5.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8854" y="1487408"/>
            <a:ext cx="10129990" cy="5431407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Neuropathy, falls, and lower extremity problems </a:t>
            </a:r>
            <a:r>
              <a:rPr lang="en-US" sz="2400" b="1" dirty="0" smtClean="0">
                <a:solidFill>
                  <a:srgbClr val="FFC000"/>
                </a:solidFill>
              </a:rPr>
              <a:t>in older </a:t>
            </a:r>
            <a:r>
              <a:rPr lang="en-US" sz="2400" b="1" dirty="0">
                <a:solidFill>
                  <a:srgbClr val="FFC000"/>
                </a:solidFill>
              </a:rPr>
              <a:t>adults with </a:t>
            </a:r>
            <a:r>
              <a:rPr lang="en-US" sz="2400" b="1" dirty="0" smtClean="0">
                <a:solidFill>
                  <a:srgbClr val="FFC000"/>
                </a:solidFill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5.11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diabetes and advanced chronic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sensorimotor distal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polyneuropathy,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treatment regimens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that minimize fall risk, such as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minimized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use of sedative drugs or drugs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that promote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orthostatic hypotension and/or hypoglycemia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5.12</a:t>
            </a:r>
            <a:endParaRPr lang="en-US" sz="2400" b="1" dirty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and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peripheral neuropathy with balance and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gait problems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referral to physical therapy or a fall management program to reduce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risk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of fractures and fracture-related complications. 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62854" y="227168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09385" y="148740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67145" y="4595249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29337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72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690688"/>
            <a:ext cx="10104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Manifestations of the most common form </a:t>
            </a:r>
            <a:r>
              <a:rPr lang="en-US" sz="2400" dirty="0" smtClean="0"/>
              <a:t>of diabetic </a:t>
            </a:r>
            <a:r>
              <a:rPr lang="en-US" sz="2400" dirty="0"/>
              <a:t>neuropathy, chronic sensorimotor distal polyneuropathy, may include not only a history of pain </a:t>
            </a:r>
            <a:r>
              <a:rPr lang="en-US" sz="2400" dirty="0" smtClean="0"/>
              <a:t>but also </a:t>
            </a:r>
            <a:r>
              <a:rPr lang="en-US" sz="2400" dirty="0"/>
              <a:t>advanced findings of proprioceptive deficit, </a:t>
            </a:r>
            <a:r>
              <a:rPr lang="en-US" sz="2400" dirty="0" smtClean="0"/>
              <a:t>motor strength </a:t>
            </a:r>
            <a:r>
              <a:rPr lang="en-US" sz="2400" dirty="0"/>
              <a:t>loss, contractures, deformities, weakness </a:t>
            </a:r>
            <a:r>
              <a:rPr lang="en-US" sz="2400" dirty="0" smtClean="0"/>
              <a:t>of the </a:t>
            </a:r>
            <a:r>
              <a:rPr lang="en-US" sz="2400" dirty="0"/>
              <a:t>extremities, and/or Charcot </a:t>
            </a:r>
            <a:r>
              <a:rPr lang="en-US" sz="2400" dirty="0" err="1"/>
              <a:t>arthropathies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Persons treated </a:t>
            </a:r>
            <a:r>
              <a:rPr lang="en-US" sz="2400" dirty="0"/>
              <a:t>with metformin and having neuropathic manifestations should be evaluated because metformin </a:t>
            </a:r>
            <a:r>
              <a:rPr lang="en-US" sz="2400" dirty="0" smtClean="0"/>
              <a:t>may cause </a:t>
            </a:r>
            <a:r>
              <a:rPr lang="en-US" sz="2400" dirty="0"/>
              <a:t>vitamin B12 deficiency.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Persons with diabetes are at increased risk of falls </a:t>
            </a:r>
            <a:r>
              <a:rPr lang="en-US" sz="2400" dirty="0" smtClean="0"/>
              <a:t>and hip fracture. </a:t>
            </a:r>
            <a:r>
              <a:rPr lang="en-US" sz="2400" dirty="0"/>
              <a:t>Thus, inquiry about falls </a:t>
            </a:r>
            <a:r>
              <a:rPr lang="en-US" sz="2400" dirty="0" smtClean="0"/>
              <a:t>should occur </a:t>
            </a:r>
            <a:r>
              <a:rPr lang="en-US" sz="2400" dirty="0"/>
              <a:t>at least </a:t>
            </a:r>
            <a:r>
              <a:rPr lang="en-US" sz="2400" dirty="0" smtClean="0"/>
              <a:t>annually.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0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73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690688"/>
            <a:ext cx="10104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Evidence is inconclusive </a:t>
            </a:r>
            <a:r>
              <a:rPr lang="en-US" sz="2400" dirty="0" smtClean="0"/>
              <a:t>on whether </a:t>
            </a:r>
            <a:r>
              <a:rPr lang="en-US" sz="2400" dirty="0"/>
              <a:t>specific glycemic targets or </a:t>
            </a:r>
            <a:r>
              <a:rPr lang="en-US" sz="2400" dirty="0" err="1" smtClean="0"/>
              <a:t>antihyperglycemic</a:t>
            </a:r>
            <a:r>
              <a:rPr lang="en-US" sz="2400" dirty="0" smtClean="0"/>
              <a:t> treatment </a:t>
            </a:r>
            <a:r>
              <a:rPr lang="en-US" sz="2400" dirty="0"/>
              <a:t>regimens promote </a:t>
            </a:r>
            <a:r>
              <a:rPr lang="en-US" sz="2400" dirty="0" smtClean="0"/>
              <a:t>falls. </a:t>
            </a:r>
          </a:p>
          <a:p>
            <a:r>
              <a:rPr lang="en-US" sz="2400" dirty="0" err="1" smtClean="0"/>
              <a:t>Thiazolidinediones</a:t>
            </a:r>
            <a:r>
              <a:rPr lang="en-US" sz="2400" dirty="0" smtClean="0"/>
              <a:t> </a:t>
            </a:r>
            <a:r>
              <a:rPr lang="en-US" sz="2400" dirty="0"/>
              <a:t>and SGLT-2 inhibitors might worsen </a:t>
            </a:r>
            <a:r>
              <a:rPr lang="en-US" sz="2400" dirty="0" smtClean="0"/>
              <a:t>fall-related </a:t>
            </a:r>
            <a:r>
              <a:rPr lang="en-US" sz="2400" dirty="0"/>
              <a:t>outcomes by increasing fracture </a:t>
            </a:r>
            <a:r>
              <a:rPr lang="en-US" sz="2400" dirty="0" smtClean="0"/>
              <a:t>risk. </a:t>
            </a:r>
          </a:p>
          <a:p>
            <a:r>
              <a:rPr lang="en-US" sz="2400" dirty="0" smtClean="0"/>
              <a:t>Furthermore</a:t>
            </a:r>
            <a:r>
              <a:rPr lang="en-US" sz="2400" dirty="0"/>
              <a:t>, hypoglycemia may be a risk factor </a:t>
            </a:r>
            <a:r>
              <a:rPr lang="en-US" sz="2400" dirty="0" smtClean="0"/>
              <a:t>for adverse </a:t>
            </a:r>
            <a:r>
              <a:rPr lang="en-US" sz="2400" dirty="0"/>
              <a:t>outcomes of </a:t>
            </a:r>
            <a:r>
              <a:rPr lang="en-US" sz="2400" dirty="0" smtClean="0"/>
              <a:t>falls. </a:t>
            </a:r>
          </a:p>
          <a:p>
            <a:r>
              <a:rPr lang="en-US" sz="2400" dirty="0" smtClean="0"/>
              <a:t>Pharmacologic </a:t>
            </a:r>
            <a:r>
              <a:rPr lang="en-US" sz="2400" dirty="0"/>
              <a:t>therapy for painful diabetic neuropathy requires caution in</a:t>
            </a:r>
          </a:p>
          <a:p>
            <a:r>
              <a:rPr lang="en-US" sz="2400" dirty="0"/>
              <a:t>older adults, with special concern for </a:t>
            </a:r>
            <a:r>
              <a:rPr lang="en-US" sz="2400" dirty="0" smtClean="0"/>
              <a:t>polypharmacy, </a:t>
            </a:r>
            <a:r>
              <a:rPr lang="en-US" sz="2400" dirty="0" err="1" smtClean="0"/>
              <a:t>oversedation</a:t>
            </a:r>
            <a:r>
              <a:rPr lang="en-US" sz="2400" dirty="0"/>
              <a:t>, and </a:t>
            </a:r>
            <a:r>
              <a:rPr lang="en-US" sz="2400" dirty="0" err="1" smtClean="0"/>
              <a:t>orthostasis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Neuropathy is associated with increased risk of falls </a:t>
            </a:r>
            <a:r>
              <a:rPr lang="en-US" sz="2400" dirty="0" smtClean="0"/>
              <a:t>in older </a:t>
            </a:r>
            <a:r>
              <a:rPr lang="en-US" sz="2400" dirty="0"/>
              <a:t>individuals with </a:t>
            </a:r>
            <a:r>
              <a:rPr lang="en-US" sz="2400" dirty="0" smtClean="0"/>
              <a:t>diabetes.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67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5.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414264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5.13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Microvascular </a:t>
            </a:r>
            <a:r>
              <a:rPr lang="en-US" sz="2400" b="1" dirty="0" smtClean="0">
                <a:solidFill>
                  <a:srgbClr val="FFC000"/>
                </a:solidFill>
              </a:rPr>
              <a:t>disease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Neuropathy, falls, and lower extremity problems </a:t>
            </a:r>
            <a:r>
              <a:rPr lang="en-US" sz="2400" b="1" dirty="0" smtClean="0">
                <a:solidFill>
                  <a:srgbClr val="FFC000"/>
                </a:solidFill>
              </a:rPr>
              <a:t>in older </a:t>
            </a:r>
            <a:r>
              <a:rPr lang="en-US" sz="2400" b="1" dirty="0">
                <a:solidFill>
                  <a:srgbClr val="FFC000"/>
                </a:solidFill>
              </a:rPr>
              <a:t>adults with diabetes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and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peripheral neuropathy and/or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peripheral vascular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disease,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referral to a podiatrist, orthopedist, or vascular specialist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for preventive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care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reduce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risk of foot ulceration and/or lower extremity amputation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75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690688"/>
            <a:ext cx="10104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Variably </a:t>
            </a:r>
            <a:r>
              <a:rPr lang="en-US" sz="2400" dirty="0" smtClean="0"/>
              <a:t>reported individual </a:t>
            </a:r>
            <a:r>
              <a:rPr lang="en-US" sz="2400" dirty="0"/>
              <a:t>patient risk factors for lower extremity amputation may include peripheral sensory </a:t>
            </a:r>
            <a:r>
              <a:rPr lang="en-US" sz="2400" dirty="0" smtClean="0"/>
              <a:t>neuropathy, autonomic </a:t>
            </a:r>
            <a:r>
              <a:rPr lang="en-US" sz="2400" dirty="0"/>
              <a:t>neuropathy, gait abnormalities, </a:t>
            </a:r>
            <a:r>
              <a:rPr lang="en-US" sz="2400" dirty="0" smtClean="0"/>
              <a:t>peripheral vascular </a:t>
            </a:r>
            <a:r>
              <a:rPr lang="en-US" sz="2400" dirty="0"/>
              <a:t>disease, foot ulcer, history of previous amputation, certain foot deformities, greater body mass, chronic renal failure, poor vision, older age, and </a:t>
            </a:r>
            <a:r>
              <a:rPr lang="en-US" sz="2400" dirty="0" smtClean="0"/>
              <a:t>higher HbA1c.</a:t>
            </a:r>
          </a:p>
          <a:p>
            <a:endParaRPr lang="en-US" sz="2400" dirty="0"/>
          </a:p>
          <a:p>
            <a:r>
              <a:rPr lang="en-US" sz="2400" dirty="0" smtClean="0"/>
              <a:t>We endorse </a:t>
            </a:r>
            <a:r>
              <a:rPr lang="en-US" sz="2400" dirty="0"/>
              <a:t>the standard of care concerning foot care </a:t>
            </a:r>
            <a:r>
              <a:rPr lang="en-US" sz="2400" dirty="0" smtClean="0"/>
              <a:t>as expressed </a:t>
            </a:r>
            <a:r>
              <a:rPr lang="en-US" sz="2400" dirty="0"/>
              <a:t>by the ADA, which recommends patient </a:t>
            </a:r>
            <a:r>
              <a:rPr lang="en-US" sz="2400" dirty="0" smtClean="0"/>
              <a:t>self care </a:t>
            </a:r>
            <a:r>
              <a:rPr lang="en-US" sz="2400" dirty="0"/>
              <a:t>education, specifies the content and frequency </a:t>
            </a:r>
            <a:r>
              <a:rPr lang="en-US" sz="2400" dirty="0" smtClean="0"/>
              <a:t>of periodic </a:t>
            </a:r>
            <a:r>
              <a:rPr lang="en-US" sz="2400" dirty="0"/>
              <a:t>comprehensive foot evaluations, recommends </a:t>
            </a:r>
            <a:r>
              <a:rPr lang="en-US" sz="2400" dirty="0" smtClean="0"/>
              <a:t>a multidisciplinary </a:t>
            </a:r>
            <a:r>
              <a:rPr lang="en-US" sz="2400" dirty="0"/>
              <a:t>approach for foot ulcers and </a:t>
            </a:r>
            <a:r>
              <a:rPr lang="en-US" sz="2400" dirty="0" smtClean="0"/>
              <a:t>high-risk feet</a:t>
            </a:r>
            <a:r>
              <a:rPr lang="en-US" sz="2400" dirty="0"/>
              <a:t>, and presents indications for referral for further vascular assessment, ongoing preventive care, and </a:t>
            </a:r>
            <a:r>
              <a:rPr lang="en-US" sz="2400" dirty="0" smtClean="0"/>
              <a:t>lifelong surveillance </a:t>
            </a:r>
            <a:r>
              <a:rPr lang="en-US" sz="2400" dirty="0"/>
              <a:t>by foot care specialists </a:t>
            </a:r>
          </a:p>
        </p:txBody>
      </p:sp>
    </p:spTree>
    <p:extLst>
      <p:ext uri="{BB962C8B-B14F-4D97-AF65-F5344CB8AC3E}">
        <p14:creationId xmlns:p14="http://schemas.microsoft.com/office/powerpoint/2010/main" val="17687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858760" cy="1325563"/>
          </a:xfrm>
        </p:spPr>
        <p:txBody>
          <a:bodyPr/>
          <a:lstStyle/>
          <a:p>
            <a:pPr marL="404813" indent="-404813"/>
            <a:r>
              <a:rPr lang="en-US" dirty="0"/>
              <a:t>5.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8854" y="1487408"/>
            <a:ext cx="10129990" cy="5431407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Chronic kidney disease in older adults with </a:t>
            </a:r>
            <a:r>
              <a:rPr lang="en-US" sz="2400" b="1" dirty="0" smtClean="0">
                <a:solidFill>
                  <a:srgbClr val="FFC000"/>
                </a:solidFill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5.14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who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are not on dialysis,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annual screening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for CKD with an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eGFR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and urine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albumin-to-creatinine ratio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5.15</a:t>
            </a:r>
            <a:endParaRPr lang="en-US" sz="2400" b="1" dirty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who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are in group 3 (poor health, see Table 3)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of the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framework and have a previous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albumin-to- creatinine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ratio of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&lt;30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mg/g,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against additional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annual albumin-to-creatinine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ratio measurements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0527" y="1911196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09385" y="148740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6120" y="4127005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5999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5. Treating Complications of Diabetes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414264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5.16 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Microvascular </a:t>
            </a:r>
            <a:r>
              <a:rPr lang="en-US" sz="2400" b="1" dirty="0" smtClean="0">
                <a:solidFill>
                  <a:srgbClr val="FFC000"/>
                </a:solidFill>
              </a:rPr>
              <a:t>disease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Chronic kidney disease in older adults with </a:t>
            </a:r>
            <a:r>
              <a:rPr lang="en-US" sz="2400" b="1" dirty="0" smtClean="0">
                <a:solidFill>
                  <a:srgbClr val="FFC000"/>
                </a:solidFill>
              </a:rPr>
              <a:t>diabetes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and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decreased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eGFR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we recommend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limiting the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use or dosage of many classes of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medications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minimize the side effects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and complications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associated with CKD. 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06154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71036" y="5328980"/>
            <a:ext cx="9675572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16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Specific use/dosing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guidance on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each class of diabetes medication is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provided in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Table 7.</a:t>
            </a:r>
          </a:p>
        </p:txBody>
      </p:sp>
    </p:spTree>
    <p:extLst>
      <p:ext uri="{BB962C8B-B14F-4D97-AF65-F5344CB8AC3E}">
        <p14:creationId xmlns:p14="http://schemas.microsoft.com/office/powerpoint/2010/main" val="32015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7: </a:t>
            </a:r>
            <a:r>
              <a:rPr lang="en-US" b="0" dirty="0"/>
              <a:t>Medications Used to Treat Hyperglycemia and Special Concerns With Use in Older Patients With CKD and CVD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78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011" r="49624"/>
          <a:stretch/>
        </p:blipFill>
        <p:spPr>
          <a:xfrm rot="5400000">
            <a:off x="4605133" y="-2594404"/>
            <a:ext cx="3131458" cy="117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7: </a:t>
            </a:r>
            <a:r>
              <a:rPr lang="en-US" b="0" dirty="0"/>
              <a:t>Medications Used to Treat Hyperglycemia and Special Concerns With Use in Older Patients With CKD and CVD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79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5627" y="1690688"/>
            <a:ext cx="11960746" cy="3978592"/>
            <a:chOff x="-10695622" y="1541993"/>
            <a:chExt cx="33156525" cy="110291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129666" y="-8760143"/>
              <a:ext cx="9505950" cy="331565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055872" y="-14026620"/>
              <a:ext cx="1524000" cy="32661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6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7" y="1646380"/>
            <a:ext cx="108987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The endocrinologist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or diabetes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care specialist functions as the leader of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 diabetes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care team, which includes a nurse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educator, dietician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and others (</a:t>
            </a:r>
            <a:r>
              <a:rPr lang="en-US" sz="2400" dirty="0">
                <a:solidFill>
                  <a:srgbClr val="000000"/>
                </a:solidFill>
                <a:latin typeface="AdvOT5bc9fc7b.I"/>
              </a:rPr>
              <a:t>e.g.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pharmacist,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psychologist, social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worker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).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Possible roles of the endocrinologist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or diabetes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care specialist include the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following: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pPr marL="1597025" indent="-1597025"/>
            <a:r>
              <a:rPr lang="en-US" sz="2400" b="1" dirty="0" smtClean="0">
                <a:solidFill>
                  <a:srgbClr val="000000"/>
                </a:solidFill>
                <a:latin typeface="AdvOTfe83be88"/>
              </a:rPr>
              <a:t>1- No role: </a:t>
            </a:r>
          </a:p>
          <a:p>
            <a:pPr marL="914400"/>
            <a:r>
              <a:rPr lang="en-US" sz="2400" dirty="0" smtClean="0"/>
              <a:t>An </a:t>
            </a:r>
            <a:r>
              <a:rPr lang="en-US" sz="2400" dirty="0"/>
              <a:t>endocrinologist or diabetes care specialist may not be needed </a:t>
            </a:r>
            <a:r>
              <a:rPr lang="en-US" sz="2400" dirty="0" smtClean="0"/>
              <a:t>for patients </a:t>
            </a:r>
            <a:r>
              <a:rPr lang="en-US" sz="2400" dirty="0"/>
              <a:t>whose hyperglycemia and CVD </a:t>
            </a:r>
            <a:r>
              <a:rPr lang="en-US" sz="2400" dirty="0" smtClean="0"/>
              <a:t>prevention treatment </a:t>
            </a:r>
            <a:r>
              <a:rPr lang="en-US" sz="2400" dirty="0"/>
              <a:t>goals are easily achieved with lifestyle alone </a:t>
            </a:r>
            <a:r>
              <a:rPr lang="en-US" sz="2400" dirty="0" smtClean="0"/>
              <a:t>or with </a:t>
            </a:r>
            <a:r>
              <a:rPr lang="en-US" sz="2400" dirty="0"/>
              <a:t>simple oral agent therapy (one or two medications</a:t>
            </a:r>
            <a:r>
              <a:rPr lang="en-US" sz="2400" dirty="0" smtClean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02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7: </a:t>
            </a:r>
            <a:r>
              <a:rPr lang="en-US" b="0" dirty="0"/>
              <a:t>Medications Used to Treat Hyperglycemia and Special Concerns With Use in Older Patients With CKD and CVD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80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17842" y="-2039165"/>
            <a:ext cx="4156316" cy="116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81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690688"/>
            <a:ext cx="10104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Insulin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Reduced </a:t>
            </a:r>
            <a:r>
              <a:rPr lang="en-US" sz="2400" dirty="0"/>
              <a:t>kidney function results in a prolongation of insulin half-life and a decrease in </a:t>
            </a:r>
            <a:r>
              <a:rPr lang="en-US" sz="2400" dirty="0" smtClean="0"/>
              <a:t>insulin requirements. </a:t>
            </a:r>
          </a:p>
          <a:p>
            <a:r>
              <a:rPr lang="en-US" sz="2400" dirty="0" smtClean="0"/>
              <a:t>All </a:t>
            </a:r>
            <a:r>
              <a:rPr lang="en-US" sz="2400" dirty="0"/>
              <a:t>insulin preparations can be </a:t>
            </a:r>
            <a:r>
              <a:rPr lang="en-US" sz="2400" dirty="0" smtClean="0"/>
              <a:t>used in </a:t>
            </a:r>
            <a:r>
              <a:rPr lang="en-US" sz="2400" dirty="0"/>
              <a:t>patients with CKD, and no specific reductions </a:t>
            </a:r>
            <a:r>
              <a:rPr lang="en-US" sz="2400" dirty="0" smtClean="0"/>
              <a:t>in dosing </a:t>
            </a:r>
            <a:r>
              <a:rPr lang="en-US" sz="2400" dirty="0"/>
              <a:t>are necessary for patients. </a:t>
            </a:r>
            <a:endParaRPr lang="en-US" sz="2400" dirty="0" smtClean="0"/>
          </a:p>
          <a:p>
            <a:r>
              <a:rPr lang="en-US" sz="2400" dirty="0" smtClean="0"/>
              <a:t>Patients </a:t>
            </a:r>
            <a:r>
              <a:rPr lang="en-US" sz="2400" dirty="0"/>
              <a:t>with stages 4 </a:t>
            </a:r>
            <a:r>
              <a:rPr lang="en-US" sz="2400" dirty="0" smtClean="0"/>
              <a:t>to 5 </a:t>
            </a:r>
            <a:r>
              <a:rPr lang="en-US" sz="2400" dirty="0"/>
              <a:t>CKD (</a:t>
            </a:r>
            <a:r>
              <a:rPr lang="en-US" sz="2400" dirty="0" err="1"/>
              <a:t>eGFR</a:t>
            </a:r>
            <a:r>
              <a:rPr lang="en-US" sz="2400" dirty="0"/>
              <a:t> </a:t>
            </a:r>
            <a:r>
              <a:rPr lang="en-US" sz="2400" dirty="0" smtClean="0"/>
              <a:t>&lt;30 </a:t>
            </a:r>
            <a:r>
              <a:rPr lang="en-US" sz="2400" dirty="0"/>
              <a:t>mL/min/1.73 m</a:t>
            </a:r>
            <a:r>
              <a:rPr lang="en-US" sz="2400" baseline="30000" dirty="0"/>
              <a:t>2</a:t>
            </a:r>
            <a:r>
              <a:rPr lang="en-US" sz="2400" dirty="0"/>
              <a:t>) often have </a:t>
            </a:r>
            <a:r>
              <a:rPr lang="en-US" sz="2400" dirty="0" smtClean="0"/>
              <a:t>delayed gastric </a:t>
            </a:r>
            <a:r>
              <a:rPr lang="en-US" sz="2400" dirty="0"/>
              <a:t>emptying; administering rapid-acting insulin </a:t>
            </a:r>
            <a:r>
              <a:rPr lang="en-US" sz="2400" dirty="0" smtClean="0"/>
              <a:t>after the </a:t>
            </a:r>
            <a:r>
              <a:rPr lang="en-US" sz="2400" dirty="0"/>
              <a:t>meal may be helpful for matching the insulin </a:t>
            </a:r>
            <a:r>
              <a:rPr lang="en-US" sz="2400" dirty="0" smtClean="0"/>
              <a:t>peak with </a:t>
            </a:r>
            <a:r>
              <a:rPr lang="en-US" sz="2400" dirty="0"/>
              <a:t>the time of the postprandial blood glucose peak.</a:t>
            </a:r>
          </a:p>
          <a:p>
            <a:r>
              <a:rPr lang="en-US" sz="2400" dirty="0"/>
              <a:t>Postprandial rapid-acting insulin with a dose </a:t>
            </a:r>
            <a:r>
              <a:rPr lang="en-US" sz="2400" dirty="0" smtClean="0"/>
              <a:t>adjustment for </a:t>
            </a:r>
            <a:r>
              <a:rPr lang="en-US" sz="2400" dirty="0"/>
              <a:t>the amount eaten may help patients with varying </a:t>
            </a:r>
            <a:r>
              <a:rPr lang="en-US" sz="2400" dirty="0" smtClean="0"/>
              <a:t>food intakes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5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-96" t="22018" r="96" b="32425"/>
          <a:stretch/>
        </p:blipFill>
        <p:spPr>
          <a:xfrm>
            <a:off x="3175" y="3090441"/>
            <a:ext cx="12188825" cy="3773346"/>
          </a:xfrm>
          <a:prstGeom prst="rect">
            <a:avLst/>
          </a:prstGeo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5575" y="3090441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/>
              <a:t>Special Settings and Populations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804472" y="2126387"/>
            <a:ext cx="10517296" cy="823912"/>
          </a:xfrm>
        </p:spPr>
        <p:txBody>
          <a:bodyPr>
            <a:normAutofit/>
          </a:bodyPr>
          <a:lstStyle/>
          <a:p>
            <a:r>
              <a:rPr lang="en-US" dirty="0"/>
              <a:t>T1D: There </a:t>
            </a:r>
            <a:r>
              <a:rPr lang="en-US" dirty="0" smtClean="0"/>
              <a:t>appears to </a:t>
            </a:r>
            <a:r>
              <a:rPr lang="en-US" dirty="0"/>
              <a:t>be two reasons for the increasing number of </a:t>
            </a:r>
            <a:r>
              <a:rPr lang="en-US" dirty="0" smtClean="0"/>
              <a:t>older adults </a:t>
            </a:r>
            <a:r>
              <a:rPr lang="en-US" dirty="0"/>
              <a:t>with T1D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82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15636" y="1300665"/>
            <a:ext cx="6450363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25415" y="3699527"/>
            <a:ext cx="9897627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dvOTfe83be88"/>
              </a:rPr>
              <a:t>First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those diagnosed with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childhood T1D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have taken advantage of the improved therapies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for glycemic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management and </a:t>
            </a:r>
            <a:r>
              <a:rPr lang="en-US" sz="2400" dirty="0" err="1">
                <a:solidFill>
                  <a:srgbClr val="000000"/>
                </a:solidFill>
                <a:latin typeface="AdvOTfe83be88"/>
              </a:rPr>
              <a:t>nonglycemic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 measures for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the prevention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and treatment of long-term complications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dvOTfe83be88"/>
              </a:rPr>
            </a:br>
            <a:r>
              <a:rPr lang="en-US" sz="2400" b="1" dirty="0">
                <a:solidFill>
                  <a:srgbClr val="000000"/>
                </a:solidFill>
                <a:latin typeface="AdvOTfe83be88"/>
              </a:rPr>
              <a:t>Second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for reasons that are unclear, the number of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cases of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adult-onset T1D has increased.</a:t>
            </a:r>
            <a:r>
              <a:rPr lang="en-US" sz="2400" dirty="0"/>
              <a:t> Given these factors</a:t>
            </a:r>
            <a:r>
              <a:rPr lang="en-US" sz="2400" dirty="0" smtClean="0"/>
              <a:t>, “</a:t>
            </a:r>
            <a:r>
              <a:rPr lang="en-US" sz="2400" dirty="0"/>
              <a:t>geriatric T1D” is anticipated to become more </a:t>
            </a:r>
            <a:r>
              <a:rPr lang="en-US" sz="2400" dirty="0" smtClean="0"/>
              <a:t>common over </a:t>
            </a:r>
            <a:r>
              <a:rPr lang="en-US" sz="2400" dirty="0"/>
              <a:t>the next decade.</a:t>
            </a:r>
          </a:p>
        </p:txBody>
      </p:sp>
    </p:spTree>
    <p:extLst>
      <p:ext uri="{BB962C8B-B14F-4D97-AF65-F5344CB8AC3E}">
        <p14:creationId xmlns:p14="http://schemas.microsoft.com/office/powerpoint/2010/main" val="20306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-96" t="22018" r="96" b="32425"/>
          <a:stretch/>
        </p:blipFill>
        <p:spPr>
          <a:xfrm>
            <a:off x="3175" y="3090441"/>
            <a:ext cx="12188825" cy="3773346"/>
          </a:xfrm>
          <a:prstGeom prst="rect">
            <a:avLst/>
          </a:prstGeo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5575" y="3090441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/>
              <a:t>Special Settings and Populations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804472" y="2126387"/>
            <a:ext cx="10517296" cy="823912"/>
          </a:xfrm>
        </p:spPr>
        <p:txBody>
          <a:bodyPr>
            <a:normAutofit/>
          </a:bodyPr>
          <a:lstStyle/>
          <a:p>
            <a:r>
              <a:rPr lang="en-US" dirty="0"/>
              <a:t>Hypoglycemia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83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15636" y="1300665"/>
            <a:ext cx="6450363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8773" y="3268954"/>
            <a:ext cx="9897627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No RCTs have assessed outcomes for older individuals with T1D.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general, near normal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glycemic targets are reserved for individuals with shorter durations of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diabetes prior to the development of microvascular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or </a:t>
            </a:r>
            <a:r>
              <a:rPr lang="en-US" sz="2400" dirty="0" err="1" smtClean="0">
                <a:solidFill>
                  <a:srgbClr val="000000"/>
                </a:solidFill>
                <a:latin typeface="AdvOTfe83be88"/>
              </a:rPr>
              <a:t>macrovascular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complications.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Furthermore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, the aggressiveness of glucose control needs to be balanced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against the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risks of hypoglycemia, which is generally a more</a:t>
            </a: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dangerous side effect of insulin therapy in an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older population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0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-96" t="22018" r="96" b="32425"/>
          <a:stretch/>
        </p:blipFill>
        <p:spPr>
          <a:xfrm>
            <a:off x="3175" y="3090441"/>
            <a:ext cx="12188825" cy="3773346"/>
          </a:xfrm>
          <a:prstGeom prst="rect">
            <a:avLst/>
          </a:prstGeo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5575" y="3090441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/>
              <a:t>Special Settings and Populations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804472" y="2126387"/>
            <a:ext cx="10517296" cy="823912"/>
          </a:xfrm>
        </p:spPr>
        <p:txBody>
          <a:bodyPr>
            <a:normAutofit/>
          </a:bodyPr>
          <a:lstStyle/>
          <a:p>
            <a:r>
              <a:rPr lang="en-US" dirty="0"/>
              <a:t>Cognitive dysfunction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84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15636" y="1300665"/>
            <a:ext cx="6450363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8773" y="3268954"/>
            <a:ext cx="9897627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Routine self-care of T1D requires sufficient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cognitive capabilities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due to the complexity of disease management.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patients with a history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of severe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hypoglycemia or CVD were more susceptible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to cognitive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decline than were the control patients. </a:t>
            </a:r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Cognitive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decline in older adults with T1D often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requires simplification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of insulin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regimens.</a:t>
            </a:r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1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-96" t="22018" r="96" b="32425"/>
          <a:stretch/>
        </p:blipFill>
        <p:spPr>
          <a:xfrm>
            <a:off x="3175" y="3090441"/>
            <a:ext cx="12188825" cy="3773346"/>
          </a:xfrm>
          <a:prstGeom prst="rect">
            <a:avLst/>
          </a:prstGeo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5575" y="3090441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/>
              <a:t>Special Settings and Populations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804472" y="2126387"/>
            <a:ext cx="10517296" cy="823912"/>
          </a:xfrm>
        </p:spPr>
        <p:txBody>
          <a:bodyPr>
            <a:normAutofit/>
          </a:bodyPr>
          <a:lstStyle/>
          <a:p>
            <a:r>
              <a:rPr lang="en-US" dirty="0"/>
              <a:t>Functionality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85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15636" y="1300665"/>
            <a:ext cx="6450363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8773" y="3268954"/>
            <a:ext cx="9897627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The typical reduced physical function of older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adults may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be exacerbated by T1D. Neuropathy, visual impairment, and hypoglycemia unawareness may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make driving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an impossible task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/>
              <a:t>Due to </a:t>
            </a:r>
            <a:r>
              <a:rPr lang="en-US" sz="2400" dirty="0" smtClean="0"/>
              <a:t>all </a:t>
            </a:r>
            <a:r>
              <a:rPr lang="en-US" sz="2400" dirty="0"/>
              <a:t>of </a:t>
            </a:r>
            <a:r>
              <a:rPr lang="en-US" sz="2400" dirty="0" smtClean="0"/>
              <a:t>these concerns</a:t>
            </a:r>
            <a:r>
              <a:rPr lang="en-US" sz="2400" dirty="0"/>
              <a:t>, less stringent glycemic targets are </a:t>
            </a:r>
            <a:r>
              <a:rPr lang="en-US" sz="2400" dirty="0" smtClean="0"/>
              <a:t>appropriate for </a:t>
            </a:r>
            <a:r>
              <a:rPr lang="en-US" sz="2400" dirty="0"/>
              <a:t>older adults with T1D, particularly those with </a:t>
            </a:r>
            <a:r>
              <a:rPr lang="en-US" sz="2400" dirty="0" smtClean="0"/>
              <a:t>a &gt;40-year </a:t>
            </a:r>
            <a:r>
              <a:rPr lang="en-US" sz="2400" dirty="0"/>
              <a:t>duration of diabetes, when severe hypoglycemia becomes more common.</a:t>
            </a:r>
          </a:p>
        </p:txBody>
      </p:sp>
    </p:spTree>
    <p:extLst>
      <p:ext uri="{BB962C8B-B14F-4D97-AF65-F5344CB8AC3E}">
        <p14:creationId xmlns:p14="http://schemas.microsoft.com/office/powerpoint/2010/main" val="13670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-96" t="22018" r="96" b="32425"/>
          <a:stretch/>
        </p:blipFill>
        <p:spPr>
          <a:xfrm>
            <a:off x="3175" y="3090441"/>
            <a:ext cx="12188825" cy="3773346"/>
          </a:xfrm>
          <a:prstGeom prst="rect">
            <a:avLst/>
          </a:prstGeo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5575" y="3090441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/>
              <a:t>Special Settings and Populations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804472" y="2126387"/>
            <a:ext cx="10517296" cy="823912"/>
          </a:xfrm>
        </p:spPr>
        <p:txBody>
          <a:bodyPr>
            <a:normAutofit/>
          </a:bodyPr>
          <a:lstStyle/>
          <a:p>
            <a:r>
              <a:rPr lang="en-US" dirty="0"/>
              <a:t>Hypertension and hypercholesterolemia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86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915636" y="1300665"/>
            <a:ext cx="6450363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8773" y="3268954"/>
            <a:ext cx="9897627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BP targets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with or without kidney disease have not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been studied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in older adults with T1D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  <a:latin typeface="AdvOTfe83be88"/>
            </a:endParaRPr>
          </a:p>
          <a:p>
            <a:r>
              <a:rPr lang="en-US" sz="2400" dirty="0" smtClean="0"/>
              <a:t>Because the </a:t>
            </a:r>
            <a:r>
              <a:rPr lang="en-US" sz="2400" dirty="0"/>
              <a:t>duration of diabetes seems to be a risk factor </a:t>
            </a:r>
            <a:r>
              <a:rPr lang="en-US" sz="2400" dirty="0" smtClean="0"/>
              <a:t>for CVD</a:t>
            </a:r>
            <a:r>
              <a:rPr lang="en-US" sz="2400" dirty="0"/>
              <a:t>, which is also the leading cause of </a:t>
            </a:r>
            <a:r>
              <a:rPr lang="en-US" sz="2400" dirty="0" smtClean="0"/>
              <a:t>mortality, it </a:t>
            </a:r>
            <a:r>
              <a:rPr lang="en-US" sz="2400" dirty="0"/>
              <a:t>seems appropriate that most older adults with </a:t>
            </a:r>
            <a:r>
              <a:rPr lang="en-US" sz="2400" dirty="0" smtClean="0"/>
              <a:t>T1D should </a:t>
            </a:r>
            <a:r>
              <a:rPr lang="en-US" sz="2400" dirty="0"/>
              <a:t>be treated similarly to those with T2D. </a:t>
            </a:r>
          </a:p>
        </p:txBody>
      </p:sp>
    </p:spTree>
    <p:extLst>
      <p:ext uri="{BB962C8B-B14F-4D97-AF65-F5344CB8AC3E}">
        <p14:creationId xmlns:p14="http://schemas.microsoft.com/office/powerpoint/2010/main" val="9581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 smtClean="0"/>
              <a:t>6. </a:t>
            </a:r>
            <a:r>
              <a:rPr lang="en-US" dirty="0"/>
              <a:t>Special Settings and Populations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2084792"/>
            <a:ext cx="9716747" cy="414264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Management </a:t>
            </a:r>
            <a:r>
              <a:rPr lang="en-US" sz="2400" b="1" dirty="0">
                <a:solidFill>
                  <a:srgbClr val="FFC000"/>
                </a:solidFill>
              </a:rPr>
              <a:t>of diabetes away from </a:t>
            </a:r>
            <a:r>
              <a:rPr lang="en-US" sz="2400" b="1" dirty="0" smtClean="0">
                <a:solidFill>
                  <a:srgbClr val="FFC000"/>
                </a:solidFill>
              </a:rPr>
              <a:t>home—in hospitals </a:t>
            </a:r>
            <a:r>
              <a:rPr lang="en-US" sz="2400" b="1" dirty="0">
                <a:solidFill>
                  <a:srgbClr val="FFC000"/>
                </a:solidFill>
              </a:rPr>
              <a:t>and long-term care </a:t>
            </a:r>
            <a:r>
              <a:rPr lang="en-US" sz="2400" b="1" dirty="0" smtClean="0">
                <a:solidFill>
                  <a:srgbClr val="FFC000"/>
                </a:solidFill>
              </a:rPr>
              <a:t>facilities—and transitions </a:t>
            </a:r>
            <a:r>
              <a:rPr lang="en-US" sz="2400" b="1" dirty="0">
                <a:solidFill>
                  <a:srgbClr val="FFC000"/>
                </a:solidFill>
              </a:rPr>
              <a:t>of </a:t>
            </a:r>
            <a:r>
              <a:rPr lang="en-US" sz="2400" b="1" dirty="0" smtClean="0">
                <a:solidFill>
                  <a:srgbClr val="FFC000"/>
                </a:solidFill>
              </a:rPr>
              <a:t>care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dirty="0">
                <a:solidFill>
                  <a:schemeClr val="accent5"/>
                </a:solidFill>
              </a:rPr>
              <a:t>Older patients with diabetes mellitus </a:t>
            </a:r>
            <a:r>
              <a:rPr lang="en-US" sz="2400" dirty="0" smtClean="0">
                <a:solidFill>
                  <a:schemeClr val="accent5"/>
                </a:solidFill>
              </a:rPr>
              <a:t>are frequently </a:t>
            </a:r>
            <a:r>
              <a:rPr lang="en-US" sz="2400" dirty="0">
                <a:solidFill>
                  <a:schemeClr val="accent5"/>
                </a:solidFill>
              </a:rPr>
              <a:t>admitted to the hospital for </a:t>
            </a:r>
            <a:r>
              <a:rPr lang="en-US" sz="2400" dirty="0" smtClean="0">
                <a:solidFill>
                  <a:schemeClr val="accent5"/>
                </a:solidFill>
              </a:rPr>
              <a:t>non-diabetes–related </a:t>
            </a:r>
            <a:r>
              <a:rPr lang="en-US" sz="2400" dirty="0">
                <a:solidFill>
                  <a:schemeClr val="accent5"/>
                </a:solidFill>
              </a:rPr>
              <a:t>problems such as cardiovascular and </a:t>
            </a:r>
            <a:r>
              <a:rPr lang="en-US" sz="2400" dirty="0" smtClean="0">
                <a:solidFill>
                  <a:schemeClr val="accent5"/>
                </a:solidFill>
              </a:rPr>
              <a:t>respiratory disorders </a:t>
            </a:r>
            <a:r>
              <a:rPr lang="en-US" sz="2400" dirty="0">
                <a:solidFill>
                  <a:schemeClr val="accent5"/>
                </a:solidFill>
              </a:rPr>
              <a:t>and digestive, genitourinary, and </a:t>
            </a:r>
            <a:r>
              <a:rPr lang="en-US" sz="2400" dirty="0" smtClean="0">
                <a:solidFill>
                  <a:schemeClr val="accent5"/>
                </a:solidFill>
              </a:rPr>
              <a:t>infectious problems</a:t>
            </a: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052757" cy="1325563"/>
          </a:xfrm>
        </p:spPr>
        <p:txBody>
          <a:bodyPr/>
          <a:lstStyle/>
          <a:p>
            <a:pPr marL="404813" indent="-404813"/>
            <a:r>
              <a:rPr lang="en-US" dirty="0"/>
              <a:t>6. Special Settings and Populations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793230"/>
            <a:ext cx="10278168" cy="414264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6.1 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Management of diabetes away from home—in hospitals and long-term care facilities—and transitions of care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over with diabetes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hospitals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or nursing homes, we </a:t>
            </a:r>
            <a:r>
              <a:rPr lang="en-US" sz="2400" i="1" spc="-15" dirty="0" smtClean="0">
                <a:solidFill>
                  <a:schemeClr val="accent5"/>
                </a:solidFill>
                <a:cs typeface="Arial"/>
              </a:rPr>
              <a:t>recommend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establishing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clear targets for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glycemia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at 100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 140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mg/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dL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(5.55–7.77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mmol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/L) fasting and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140 to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180 mg/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dL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(7.77–10 </a:t>
            </a:r>
            <a:r>
              <a:rPr lang="en-US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mmol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/L)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postprandial while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avoiding hypoglycemia. </a:t>
            </a:r>
            <a:endParaRPr lang="en-US" sz="2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794514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72108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29705" y="4991908"/>
            <a:ext cx="967557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dvOTc8d17504.BI"/>
              </a:rPr>
              <a:t>Technical remark: </a:t>
            </a:r>
            <a:endParaRPr lang="en-US" sz="2400" b="1" dirty="0" smtClean="0">
              <a:solidFill>
                <a:srgbClr val="FF0000"/>
              </a:solidFill>
              <a:latin typeface="AdvOTc8d17504.BI"/>
            </a:endParaRPr>
          </a:p>
          <a:p>
            <a:endParaRPr lang="en-US" sz="1600" b="1" dirty="0" smtClean="0">
              <a:solidFill>
                <a:srgbClr val="FF0000"/>
              </a:solidFill>
              <a:latin typeface="AdvOTc8d17504.BI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fe83be88"/>
              </a:rPr>
              <a:t>An explicit discharge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plan should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be developed to re-establish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long-term-glycemic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treatment targets and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glucose-lowering medications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as the patient transitions to </a:t>
            </a:r>
            <a:r>
              <a:rPr lang="en-US" sz="2400" dirty="0" smtClean="0">
                <a:solidFill>
                  <a:srgbClr val="000000"/>
                </a:solidFill>
                <a:latin typeface="AdvOTfe83be88"/>
              </a:rPr>
              <a:t>post hospital </a:t>
            </a:r>
            <a:r>
              <a:rPr lang="en-US" sz="2400" dirty="0">
                <a:solidFill>
                  <a:srgbClr val="000000"/>
                </a:solidFill>
                <a:latin typeface="AdvOTfe83be88"/>
              </a:rPr>
              <a:t>care.</a:t>
            </a:r>
            <a:endParaRPr lang="en-US" sz="2400" dirty="0">
              <a:solidFill>
                <a:srgbClr val="000000"/>
              </a:solidFill>
              <a:latin typeface="AdvOTfe83be88"/>
            </a:endParaRPr>
          </a:p>
        </p:txBody>
      </p:sp>
    </p:spTree>
    <p:extLst>
      <p:ext uri="{BB962C8B-B14F-4D97-AF65-F5344CB8AC3E}">
        <p14:creationId xmlns:p14="http://schemas.microsoft.com/office/powerpoint/2010/main" val="27521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89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690688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Continuous enteral </a:t>
            </a:r>
            <a:r>
              <a:rPr lang="en-US" sz="2400" dirty="0" smtClean="0"/>
              <a:t>or parenteral </a:t>
            </a:r>
            <a:r>
              <a:rPr lang="en-US" sz="2400" dirty="0"/>
              <a:t>nutrition produces a constant “</a:t>
            </a:r>
            <a:r>
              <a:rPr lang="en-US" sz="2400" dirty="0" smtClean="0"/>
              <a:t>postprandial” state </a:t>
            </a:r>
            <a:r>
              <a:rPr lang="en-US" sz="2400" dirty="0"/>
              <a:t>with glycemic targets between 140 and 180 </a:t>
            </a:r>
            <a:r>
              <a:rPr lang="en-US" sz="2400" dirty="0" smtClean="0"/>
              <a:t>mg/</a:t>
            </a:r>
            <a:r>
              <a:rPr lang="en-US" sz="2400" dirty="0" err="1" smtClean="0"/>
              <a:t>dL</a:t>
            </a:r>
            <a:r>
              <a:rPr lang="en-US" sz="2400" dirty="0" smtClean="0"/>
              <a:t> (7.77 </a:t>
            </a:r>
            <a:r>
              <a:rPr lang="en-US" sz="2400" dirty="0"/>
              <a:t>to 10 </a:t>
            </a:r>
            <a:r>
              <a:rPr lang="en-US" sz="2400" dirty="0" err="1"/>
              <a:t>mmol</a:t>
            </a:r>
            <a:r>
              <a:rPr lang="en-US" sz="2400" dirty="0"/>
              <a:t>/L).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Aiming </a:t>
            </a:r>
            <a:r>
              <a:rPr lang="en-US" sz="2400" dirty="0"/>
              <a:t>at </a:t>
            </a:r>
            <a:r>
              <a:rPr lang="en-US" sz="2400" dirty="0" err="1"/>
              <a:t>glycemia</a:t>
            </a:r>
            <a:r>
              <a:rPr lang="en-US" sz="2400" dirty="0"/>
              <a:t> targets </a:t>
            </a:r>
            <a:r>
              <a:rPr lang="en-US" sz="2400" dirty="0" smtClean="0"/>
              <a:t>below this </a:t>
            </a:r>
            <a:r>
              <a:rPr lang="en-US" sz="2400" dirty="0"/>
              <a:t>range is dangerous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Most missteps </a:t>
            </a:r>
            <a:r>
              <a:rPr lang="en-US" sz="2400" dirty="0" smtClean="0"/>
              <a:t>in diabetes </a:t>
            </a:r>
            <a:r>
              <a:rPr lang="en-US" sz="2400" dirty="0"/>
              <a:t>management occur not at the selection of </a:t>
            </a:r>
            <a:r>
              <a:rPr lang="en-US" sz="2400" dirty="0" smtClean="0"/>
              <a:t>the initial </a:t>
            </a:r>
            <a:r>
              <a:rPr lang="en-US" sz="2400" dirty="0"/>
              <a:t>doses of insulin but because of poor follow-up </a:t>
            </a:r>
            <a:r>
              <a:rPr lang="en-US" sz="2400" dirty="0" smtClean="0"/>
              <a:t>and lack </a:t>
            </a:r>
            <a:r>
              <a:rPr lang="en-US" sz="2400" dirty="0"/>
              <a:t>of appropriate and timely adjustments.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48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927187" y="1346810"/>
            <a:ext cx="3744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7187" y="1646380"/>
            <a:ext cx="10541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4688" indent="-1944688"/>
            <a:r>
              <a:rPr lang="en-US" sz="2400" b="1" dirty="0"/>
              <a:t>2-</a:t>
            </a:r>
            <a:r>
              <a:rPr lang="en-US" sz="2400" dirty="0"/>
              <a:t> </a:t>
            </a:r>
            <a:r>
              <a:rPr lang="en-US" sz="2400" b="1" dirty="0"/>
              <a:t>Consultant-only collaborative </a:t>
            </a:r>
            <a:r>
              <a:rPr lang="en-US" sz="2400" b="1" dirty="0" smtClean="0"/>
              <a:t>care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marL="1944688" indent="-1944688"/>
            <a:endParaRPr lang="en-US" sz="2400" b="1" dirty="0"/>
          </a:p>
          <a:p>
            <a:pPr marL="971550"/>
            <a:r>
              <a:rPr lang="en-US" sz="2400" dirty="0" smtClean="0"/>
              <a:t>The </a:t>
            </a:r>
            <a:r>
              <a:rPr lang="en-US" sz="2400" dirty="0"/>
              <a:t>endocrinologist or diabetes care specialist </a:t>
            </a:r>
            <a:r>
              <a:rPr lang="en-US" sz="2400" dirty="0" smtClean="0"/>
              <a:t>assists in </a:t>
            </a:r>
            <a:r>
              <a:rPr lang="en-US" sz="2400" dirty="0"/>
              <a:t>assessing the patient’s diabetes status and related complications and setting treatment goals with recommendations for specific </a:t>
            </a:r>
            <a:r>
              <a:rPr lang="en-US" sz="2400" dirty="0" smtClean="0"/>
              <a:t>interventions. Consultation may occur </a:t>
            </a:r>
            <a:r>
              <a:rPr lang="en-US" sz="2400" dirty="0"/>
              <a:t>at the time of original diabetes diagnosis or </a:t>
            </a:r>
            <a:r>
              <a:rPr lang="en-US" sz="2400" dirty="0" smtClean="0"/>
              <a:t>when there </a:t>
            </a:r>
            <a:r>
              <a:rPr lang="en-US" sz="2400" dirty="0"/>
              <a:t>is a change in the patient’s diabetes status (e.g</a:t>
            </a:r>
            <a:r>
              <a:rPr lang="en-US" sz="2400" dirty="0" smtClean="0"/>
              <a:t>., treatment </a:t>
            </a:r>
            <a:r>
              <a:rPr lang="en-US" sz="2400" dirty="0"/>
              <a:t>goals no longer being achieved, </a:t>
            </a:r>
            <a:r>
              <a:rPr lang="en-US" sz="2400" dirty="0" smtClean="0"/>
              <a:t>recurrent hypoglycemia</a:t>
            </a:r>
            <a:r>
              <a:rPr lang="en-US" sz="2400" dirty="0"/>
              <a:t>, development of one or more </a:t>
            </a:r>
            <a:r>
              <a:rPr lang="en-US" sz="2400" dirty="0" smtClean="0"/>
              <a:t>diabetes complications</a:t>
            </a:r>
            <a:r>
              <a:rPr lang="en-US" sz="2400" dirty="0"/>
              <a:t>). </a:t>
            </a:r>
            <a:endParaRPr lang="en-US" sz="2400" dirty="0" smtClean="0"/>
          </a:p>
          <a:p>
            <a:pPr marL="1944688" indent="-1944688"/>
            <a:endParaRPr lang="en-US" sz="2400" dirty="0"/>
          </a:p>
          <a:p>
            <a:pPr marL="1944688" indent="-1944688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82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atment of Hyperglycemia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6892"/>
            <a:ext cx="12192000" cy="6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-43359"/>
            <a:ext cx="12189600" cy="696217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415137"/>
            <a:ext cx="7858760" cy="1325563"/>
          </a:xfrm>
        </p:spPr>
        <p:txBody>
          <a:bodyPr/>
          <a:lstStyle/>
          <a:p>
            <a:pPr marL="404813" indent="-404813"/>
            <a:r>
              <a:rPr lang="en-US" dirty="0"/>
              <a:t>6. Special Settings and Populations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8854" y="1487408"/>
            <a:ext cx="10129990" cy="5431407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C000"/>
                </a:solidFill>
              </a:rPr>
              <a:t>Management of diabetes away from home—in hospitals and long-term care facilities—and transitions of care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6.2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with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 and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 terminal illness or severe comorbidities,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we </a:t>
            </a:r>
            <a:r>
              <a:rPr lang="en-US" sz="2400" i="1" spc="-15" dirty="0" smtClean="0">
                <a:solidFill>
                  <a:srgbClr val="FFC000"/>
                </a:solidFill>
                <a:cs typeface="Arial"/>
              </a:rPr>
              <a:t>recommend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simplifying diabetes management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strategies.</a:t>
            </a:r>
            <a:endParaRPr lang="en-US" sz="2400" i="1" spc="-1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6.3</a:t>
            </a:r>
            <a:endParaRPr lang="en-US" sz="2400" b="1" dirty="0">
              <a:solidFill>
                <a:srgbClr val="FFC000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patients aged 65 years and older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without diagnosed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diabetes, we </a:t>
            </a:r>
            <a:r>
              <a:rPr lang="en-US" sz="2400" i="1" spc="-15" dirty="0">
                <a:solidFill>
                  <a:srgbClr val="FFC000"/>
                </a:solidFill>
                <a:cs typeface="Arial"/>
              </a:rPr>
              <a:t>suggest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routine 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screening for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HbA1c during admission to the hospital to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ensure detection and treatment where needed (</a:t>
            </a:r>
            <a:r>
              <a:rPr lang="en-US" sz="2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see the </a:t>
            </a:r>
            <a:r>
              <a:rPr lang="en-US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technical remark in recommendation 2.1).</a:t>
            </a:r>
            <a:endParaRPr lang="en-US" sz="2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62854" y="235785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09385" y="1487409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6120" y="4127005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42267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d b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4" y="-12942"/>
            <a:ext cx="12215004" cy="687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5843587" y="407584"/>
            <a:ext cx="6348413" cy="2637174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6774791" y="1961046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681788" y="767704"/>
            <a:ext cx="4859215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THANK YOU!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B Services Pitch Deck_MO - v10" id="{BE6CC1D4-D64C-46CB-8BC0-5874DDBB885B}" vid="{2AA31E7E-A964-4F03-8D0B-B47A9DF1FA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F702824-8A20-49C1-9B5A-C57E1D970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1A13BA-9651-4713-BA0A-09C9C0F5E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3E4A2-7B15-4AA1-9595-76BF3442F658}">
  <ds:schemaRefs>
    <ds:schemaRef ds:uri="http://purl.org/dc/dcmitype/"/>
    <ds:schemaRef ds:uri="71af3243-3dd4-4a8d-8c0d-dd76da1f02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0</TotalTime>
  <Words>6927</Words>
  <Application>Microsoft Office PowerPoint</Application>
  <PresentationFormat>Widescreen</PresentationFormat>
  <Paragraphs>600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4" baseType="lpstr">
      <vt:lpstr>AdvOT49bbc31f.I</vt:lpstr>
      <vt:lpstr>AdvOT5bc9fc7b.I</vt:lpstr>
      <vt:lpstr>AdvOTc8d17504.BI</vt:lpstr>
      <vt:lpstr>AdvOTebabd7da</vt:lpstr>
      <vt:lpstr>AdvOTfe83be88</vt:lpstr>
      <vt:lpstr>AdvPS3D56D5</vt:lpstr>
      <vt:lpstr>AdvPS586B</vt:lpstr>
      <vt:lpstr>Arial</vt:lpstr>
      <vt:lpstr>Arial </vt:lpstr>
      <vt:lpstr>Calibri</vt:lpstr>
      <vt:lpstr>Gill Sans MT</vt:lpstr>
      <vt:lpstr>Symbol</vt:lpstr>
      <vt:lpstr>Office Theme</vt:lpstr>
      <vt:lpstr>Treatment of Diabetes in Older Adults An Endocrine Society Clinical Practice Guideline</vt:lpstr>
      <vt:lpstr>Older adults</vt:lpstr>
      <vt:lpstr>Epidemiology</vt:lpstr>
      <vt:lpstr>Epidemiology</vt:lpstr>
      <vt:lpstr>Epidemiology</vt:lpstr>
      <vt:lpstr>Pathophysiology of hyperglycemia</vt:lpstr>
      <vt:lpstr>1. Role of the Endocrinologist and Diabetes Care Specialist</vt:lpstr>
      <vt:lpstr>Evidence</vt:lpstr>
      <vt:lpstr>Evidence</vt:lpstr>
      <vt:lpstr>Evidence</vt:lpstr>
      <vt:lpstr>2. Screening for Diabetes and Prediabetes, and Diabetes Prevention</vt:lpstr>
      <vt:lpstr>2. Screening for Diabetes and Prediabetes, and Diabetes Prevention</vt:lpstr>
      <vt:lpstr>2. Screening for Diabetes and Prediabetes, and Diabetes Prevention</vt:lpstr>
      <vt:lpstr>Evidence</vt:lpstr>
      <vt:lpstr>3. Assessment of Older Patients With Diabetes</vt:lpstr>
      <vt:lpstr>Evidence</vt:lpstr>
      <vt:lpstr>Evidence</vt:lpstr>
      <vt:lpstr>Evidence</vt:lpstr>
      <vt:lpstr>Frailty</vt:lpstr>
      <vt:lpstr>Frailty</vt:lpstr>
      <vt:lpstr>Sarcopenia</vt:lpstr>
      <vt:lpstr>Cognitive impairment</vt:lpstr>
      <vt:lpstr>3. Assessment of Older Patients With Diabetes</vt:lpstr>
      <vt:lpstr>Evidence</vt:lpstr>
      <vt:lpstr>3. Assessment of Older Patients With Diabetes</vt:lpstr>
      <vt:lpstr>Evidence</vt:lpstr>
      <vt:lpstr>4. Treatment of Hyperglycemia</vt:lpstr>
      <vt:lpstr>Evidence</vt:lpstr>
      <vt:lpstr>4. Treatment of Hyperglycemia</vt:lpstr>
      <vt:lpstr>4. Treatment of Hyperglycemia</vt:lpstr>
      <vt:lpstr>Evidence</vt:lpstr>
      <vt:lpstr>Nutrition</vt:lpstr>
      <vt:lpstr>4. Treatment of Hyperglycemia</vt:lpstr>
      <vt:lpstr>4. Treatment of Hyperglycemia</vt:lpstr>
      <vt:lpstr>Evidence</vt:lpstr>
      <vt:lpstr>Evidence</vt:lpstr>
      <vt:lpstr>4. Treatment of Hyperglycemia</vt:lpstr>
      <vt:lpstr>Evidence</vt:lpstr>
      <vt:lpstr>4. Treatment of Hyperglycemia</vt:lpstr>
      <vt:lpstr>Evidence</vt:lpstr>
      <vt:lpstr>4. Treatment of Hyperglycemia</vt:lpstr>
      <vt:lpstr>Evidence</vt:lpstr>
      <vt:lpstr>Evidence</vt:lpstr>
      <vt:lpstr>Evidence</vt:lpstr>
      <vt:lpstr>Evidence</vt:lpstr>
      <vt:lpstr>ADA</vt:lpstr>
      <vt:lpstr>ADA</vt:lpstr>
      <vt:lpstr>ADA</vt:lpstr>
      <vt:lpstr>5. Treating Complications of Diabetes</vt:lpstr>
      <vt:lpstr>Evidence</vt:lpstr>
      <vt:lpstr>Evidence</vt:lpstr>
      <vt:lpstr>5. Treating Complications of Diabetes</vt:lpstr>
      <vt:lpstr>Evidence</vt:lpstr>
      <vt:lpstr>Evidence</vt:lpstr>
      <vt:lpstr>5. Treating Complications of Diabetes</vt:lpstr>
      <vt:lpstr>Evidence</vt:lpstr>
      <vt:lpstr>Evidence</vt:lpstr>
      <vt:lpstr>5. Treating Complications of Diabetes</vt:lpstr>
      <vt:lpstr>Evidence</vt:lpstr>
      <vt:lpstr>5. Treating Complications of Diabetes</vt:lpstr>
      <vt:lpstr>Evidence</vt:lpstr>
      <vt:lpstr>CHF</vt:lpstr>
      <vt:lpstr>5. Treating Complications of Diabetes</vt:lpstr>
      <vt:lpstr>Evidence</vt:lpstr>
      <vt:lpstr>Atherosclerosis</vt:lpstr>
      <vt:lpstr>5. Treating Complications of Diabetes</vt:lpstr>
      <vt:lpstr>Evidence</vt:lpstr>
      <vt:lpstr>Microvascular disease</vt:lpstr>
      <vt:lpstr>5. Treating Complications of Diabetes</vt:lpstr>
      <vt:lpstr>Evidence</vt:lpstr>
      <vt:lpstr>5. Treating Complications of Diabetes</vt:lpstr>
      <vt:lpstr>Evidence</vt:lpstr>
      <vt:lpstr>Evidence</vt:lpstr>
      <vt:lpstr>5. Treating Complications of Diabetes</vt:lpstr>
      <vt:lpstr>Evidence</vt:lpstr>
      <vt:lpstr>5. Treating Complications of Diabetes</vt:lpstr>
      <vt:lpstr>5. Treating Complications of Diabetes</vt:lpstr>
      <vt:lpstr>Table 7: Medications Used to Treat Hyperglycemia and Special Concerns With Use in Older Patients With CKD and CVD  </vt:lpstr>
      <vt:lpstr>Table 7: Medications Used to Treat Hyperglycemia and Special Concerns With Use in Older Patients With CKD and CVD  </vt:lpstr>
      <vt:lpstr>Table 7: Medications Used to Treat Hyperglycemia and Special Concerns With Use in Older Patients With CKD and CVD  </vt:lpstr>
      <vt:lpstr>Evidence</vt:lpstr>
      <vt:lpstr>Special Settings and Populations</vt:lpstr>
      <vt:lpstr>Special Settings and Populations</vt:lpstr>
      <vt:lpstr>Special Settings and Populations</vt:lpstr>
      <vt:lpstr>Special Settings and Populations</vt:lpstr>
      <vt:lpstr>Special Settings and Populations</vt:lpstr>
      <vt:lpstr>6. Special Settings and Populations</vt:lpstr>
      <vt:lpstr>6. Special Settings and Populations</vt:lpstr>
      <vt:lpstr>Evidence</vt:lpstr>
      <vt:lpstr>6. Special Settings and Populations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2019-04-02T12:34:36Z</dcterms:created>
  <dcterms:modified xsi:type="dcterms:W3CDTF">2019-04-08T19:53:54Z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