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3"/>
  </p:notesMasterIdLst>
  <p:sldIdLst>
    <p:sldId id="256" r:id="rId2"/>
    <p:sldId id="257" r:id="rId3"/>
    <p:sldId id="258" r:id="rId4"/>
    <p:sldId id="259" r:id="rId5"/>
    <p:sldId id="260" r:id="rId6"/>
    <p:sldId id="262" r:id="rId7"/>
    <p:sldId id="261" r:id="rId8"/>
    <p:sldId id="263" r:id="rId9"/>
    <p:sldId id="267" r:id="rId10"/>
    <p:sldId id="264" r:id="rId11"/>
    <p:sldId id="283" r:id="rId12"/>
    <p:sldId id="268" r:id="rId13"/>
    <p:sldId id="284" r:id="rId14"/>
    <p:sldId id="288" r:id="rId15"/>
    <p:sldId id="265" r:id="rId16"/>
    <p:sldId id="289" r:id="rId17"/>
    <p:sldId id="287" r:id="rId18"/>
    <p:sldId id="286" r:id="rId19"/>
    <p:sldId id="285" r:id="rId20"/>
    <p:sldId id="269" r:id="rId21"/>
    <p:sldId id="266" r:id="rId22"/>
    <p:sldId id="282" r:id="rId23"/>
    <p:sldId id="281" r:id="rId24"/>
    <p:sldId id="280" r:id="rId25"/>
    <p:sldId id="279" r:id="rId26"/>
    <p:sldId id="278" r:id="rId27"/>
    <p:sldId id="300" r:id="rId28"/>
    <p:sldId id="299" r:id="rId29"/>
    <p:sldId id="298" r:id="rId30"/>
    <p:sldId id="297" r:id="rId31"/>
    <p:sldId id="296" r:id="rId32"/>
    <p:sldId id="295" r:id="rId33"/>
    <p:sldId id="294" r:id="rId34"/>
    <p:sldId id="293" r:id="rId35"/>
    <p:sldId id="292" r:id="rId36"/>
    <p:sldId id="291" r:id="rId37"/>
    <p:sldId id="290" r:id="rId38"/>
    <p:sldId id="277" r:id="rId39"/>
    <p:sldId id="276" r:id="rId40"/>
    <p:sldId id="275" r:id="rId41"/>
    <p:sldId id="274" r:id="rId42"/>
    <p:sldId id="273" r:id="rId43"/>
    <p:sldId id="272" r:id="rId44"/>
    <p:sldId id="271" r:id="rId45"/>
    <p:sldId id="270" r:id="rId46"/>
    <p:sldId id="312" r:id="rId47"/>
    <p:sldId id="311" r:id="rId48"/>
    <p:sldId id="310" r:id="rId49"/>
    <p:sldId id="309" r:id="rId50"/>
    <p:sldId id="308" r:id="rId51"/>
    <p:sldId id="307" r:id="rId52"/>
    <p:sldId id="306" r:id="rId53"/>
    <p:sldId id="305" r:id="rId54"/>
    <p:sldId id="304" r:id="rId55"/>
    <p:sldId id="303" r:id="rId56"/>
    <p:sldId id="302" r:id="rId57"/>
    <p:sldId id="301" r:id="rId58"/>
    <p:sldId id="314" r:id="rId59"/>
    <p:sldId id="313" r:id="rId60"/>
    <p:sldId id="317" r:id="rId61"/>
    <p:sldId id="318" r:id="rId6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30" autoAdjust="0"/>
    <p:restoredTop sz="94660"/>
  </p:normalViewPr>
  <p:slideViewPr>
    <p:cSldViewPr>
      <p:cViewPr varScale="1">
        <p:scale>
          <a:sx n="94" d="100"/>
          <a:sy n="94" d="100"/>
        </p:scale>
        <p:origin x="-156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6535E1-6F51-471D-9C95-E618E2A15391}" type="datetimeFigureOut">
              <a:rPr lang="fa-IR" smtClean="0"/>
              <a:t>1440/07/02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46EFE68-8591-49ED-AD47-E797AEB6437E}" type="slidenum">
              <a:rPr lang="fa-IR" smtClean="0"/>
              <a:t>‹#›</a:t>
            </a:fld>
            <a:endParaRPr lang="fa-IR"/>
          </a:p>
        </p:txBody>
      </p:sp>
    </p:spTree>
    <p:extLst>
      <p:ext uri="{BB962C8B-B14F-4D97-AF65-F5344CB8AC3E}">
        <p14:creationId xmlns:p14="http://schemas.microsoft.com/office/powerpoint/2010/main" val="2776715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46EFE68-8591-49ED-AD47-E797AEB6437E}" type="slidenum">
              <a:rPr lang="fa-IR" smtClean="0"/>
              <a:t>1</a:t>
            </a:fld>
            <a:endParaRPr lang="fa-IR"/>
          </a:p>
        </p:txBody>
      </p:sp>
    </p:spTree>
    <p:extLst>
      <p:ext uri="{BB962C8B-B14F-4D97-AF65-F5344CB8AC3E}">
        <p14:creationId xmlns:p14="http://schemas.microsoft.com/office/powerpoint/2010/main" val="336356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11" name="Slide Number Placeholder 10"/>
          <p:cNvSpPr>
            <a:spLocks noGrp="1"/>
          </p:cNvSpPr>
          <p:nvPr>
            <p:ph type="sldNum" sz="quarter" idx="12"/>
          </p:nvPr>
        </p:nvSpPr>
        <p:spPr/>
        <p:txBody>
          <a:bodyPr/>
          <a:lstStyle>
            <a:extLst/>
          </a:lstStyle>
          <a:p>
            <a:fld id="{CFA02B62-F1DE-4D8F-B866-D6F1A75F5FD3}"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FA02B62-F1DE-4D8F-B866-D6F1A75F5FD3}"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FA02B62-F1DE-4D8F-B866-D6F1A75F5FD3}"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FA02B62-F1DE-4D8F-B866-D6F1A75F5FD3}"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FA02B62-F1DE-4D8F-B866-D6F1A75F5FD3}"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FA02B62-F1DE-4D8F-B866-D6F1A75F5FD3}"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FA02B62-F1DE-4D8F-B866-D6F1A75F5FD3}"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FA02B62-F1DE-4D8F-B866-D6F1A75F5FD3}"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FA02B62-F1DE-4D8F-B866-D6F1A75F5FD3}"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FA02B62-F1DE-4D8F-B866-D6F1A75F5FD3}"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472909-476F-41B8-9C56-CFD50CD3AFAD}" type="datetimeFigureOut">
              <a:rPr lang="fa-IR" smtClean="0"/>
              <a:t>1440/07/02</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FA02B62-F1DE-4D8F-B866-D6F1A75F5FD3}" type="slidenum">
              <a:rPr lang="fa-IR" smtClean="0"/>
              <a:t>‹#›</a:t>
            </a:fld>
            <a:endParaRPr lang="fa-I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3472909-476F-41B8-9C56-CFD50CD3AFAD}" type="datetimeFigureOut">
              <a:rPr lang="fa-IR" smtClean="0"/>
              <a:t>1440/07/02</a:t>
            </a:fld>
            <a:endParaRPr lang="fa-I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a-I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FA02B62-F1DE-4D8F-B866-D6F1A75F5FD3}"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667000"/>
          </a:xfrm>
        </p:spPr>
        <p:txBody>
          <a:bodyPr>
            <a:normAutofit/>
          </a:bodyPr>
          <a:lstStyle/>
          <a:p>
            <a:pPr algn="l" rtl="0"/>
            <a:r>
              <a:rPr lang="en-US" b="0" dirty="0">
                <a:solidFill>
                  <a:schemeClr val="tx1"/>
                </a:solidFill>
              </a:rPr>
              <a:t>Diabetes Technology: </a:t>
            </a:r>
            <a:r>
              <a:rPr lang="en-US" b="0" dirty="0" smtClean="0">
                <a:solidFill>
                  <a:schemeClr val="tx1"/>
                </a:solidFill>
              </a:rPr>
              <a:t>Standards of </a:t>
            </a:r>
            <a:r>
              <a:rPr lang="en-US" b="0" dirty="0">
                <a:solidFill>
                  <a:schemeClr val="tx1"/>
                </a:solidFill>
              </a:rPr>
              <a:t>Medical Care in </a:t>
            </a:r>
            <a:r>
              <a:rPr lang="en-US" b="0" dirty="0" smtClean="0">
                <a:solidFill>
                  <a:schemeClr val="tx1"/>
                </a:solidFill>
              </a:rPr>
              <a:t>Diabetes 2019</a:t>
            </a:r>
            <a:endParaRPr lang="fa-IR" b="0" dirty="0">
              <a:solidFill>
                <a:schemeClr val="tx1"/>
              </a:solidFill>
            </a:endParaRPr>
          </a:p>
        </p:txBody>
      </p:sp>
      <p:sp>
        <p:nvSpPr>
          <p:cNvPr id="3" name="Subtitle 2"/>
          <p:cNvSpPr>
            <a:spLocks noGrp="1"/>
          </p:cNvSpPr>
          <p:nvPr>
            <p:ph type="subTitle" idx="1"/>
          </p:nvPr>
        </p:nvSpPr>
        <p:spPr>
          <a:xfrm>
            <a:off x="685800" y="3657600"/>
            <a:ext cx="7772400" cy="2819400"/>
          </a:xfrm>
        </p:spPr>
        <p:txBody>
          <a:bodyPr/>
          <a:lstStyle/>
          <a:p>
            <a:pPr algn="l" rtl="0"/>
            <a:r>
              <a:rPr lang="en-US" b="1" dirty="0" smtClean="0">
                <a:solidFill>
                  <a:srgbClr val="FF0000"/>
                </a:solidFill>
              </a:rPr>
              <a:t>DR PARICHEHR VAHABI ANARAKI MD</a:t>
            </a:r>
          </a:p>
          <a:p>
            <a:pPr algn="l" rtl="0"/>
            <a:r>
              <a:rPr lang="en-US" b="1" dirty="0" smtClean="0">
                <a:solidFill>
                  <a:srgbClr val="FF0000"/>
                </a:solidFill>
              </a:rPr>
              <a:t>ENDOCRINOLOGIST</a:t>
            </a:r>
          </a:p>
          <a:p>
            <a:pPr algn="l" rtl="0"/>
            <a:r>
              <a:rPr lang="en-US" b="1" dirty="0" smtClean="0">
                <a:solidFill>
                  <a:srgbClr val="FF0000"/>
                </a:solidFill>
              </a:rPr>
              <a:t>12</a:t>
            </a:r>
            <a:r>
              <a:rPr lang="en-US" b="1" baseline="30000" dirty="0" smtClean="0">
                <a:solidFill>
                  <a:srgbClr val="FF0000"/>
                </a:solidFill>
              </a:rPr>
              <a:t>th</a:t>
            </a:r>
            <a:r>
              <a:rPr lang="en-US" b="1" dirty="0" smtClean="0">
                <a:solidFill>
                  <a:srgbClr val="FF0000"/>
                </a:solidFill>
              </a:rPr>
              <a:t> MARCH 2019</a:t>
            </a:r>
          </a:p>
        </p:txBody>
      </p:sp>
    </p:spTree>
    <p:extLst>
      <p:ext uri="{BB962C8B-B14F-4D97-AF65-F5344CB8AC3E}">
        <p14:creationId xmlns:p14="http://schemas.microsoft.com/office/powerpoint/2010/main" val="359551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183880" cy="4187952"/>
          </a:xfrm>
        </p:spPr>
        <p:txBody>
          <a:bodyPr>
            <a:normAutofit fontScale="47500" lnSpcReduction="20000"/>
          </a:bodyPr>
          <a:lstStyle/>
          <a:p>
            <a:pPr algn="l" rtl="0"/>
            <a:r>
              <a:rPr lang="en-US" sz="5100" dirty="0">
                <a:solidFill>
                  <a:srgbClr val="FF0000"/>
                </a:solidFill>
                <a:latin typeface="Arial" panose="020B0604020202020204" pitchFamily="34" charset="0"/>
                <a:cs typeface="Arial" panose="020B0604020202020204" pitchFamily="34" charset="0"/>
              </a:rPr>
              <a:t>Insulin Pumps</a:t>
            </a:r>
          </a:p>
          <a:p>
            <a:pPr algn="l" rtl="0"/>
            <a:r>
              <a:rPr lang="en-US" dirty="0">
                <a:latin typeface="Arial" panose="020B0604020202020204" pitchFamily="34" charset="0"/>
                <a:cs typeface="Arial" panose="020B0604020202020204" pitchFamily="34" charset="0"/>
              </a:rPr>
              <a:t>Recommendations</a:t>
            </a:r>
          </a:p>
          <a:p>
            <a:pPr algn="l" rtl="0"/>
            <a:r>
              <a:rPr lang="en-US" sz="4400" dirty="0">
                <a:latin typeface="Arial" panose="020B0604020202020204" pitchFamily="34" charset="0"/>
                <a:cs typeface="Arial" panose="020B0604020202020204" pitchFamily="34" charset="0"/>
              </a:rPr>
              <a:t>7.3 Individuals with diabetes </a:t>
            </a:r>
            <a:r>
              <a:rPr lang="en-US" sz="4400" dirty="0" smtClean="0">
                <a:latin typeface="Arial" panose="020B0604020202020204" pitchFamily="34" charset="0"/>
                <a:cs typeface="Arial" panose="020B0604020202020204" pitchFamily="34" charset="0"/>
              </a:rPr>
              <a:t>who have </a:t>
            </a:r>
            <a:r>
              <a:rPr lang="en-US" sz="4400" dirty="0">
                <a:latin typeface="Arial" panose="020B0604020202020204" pitchFamily="34" charset="0"/>
                <a:cs typeface="Arial" panose="020B0604020202020204" pitchFamily="34" charset="0"/>
              </a:rPr>
              <a:t>been successfully using </a:t>
            </a:r>
            <a:r>
              <a:rPr lang="en-US" sz="4400" dirty="0" smtClean="0">
                <a:latin typeface="Arial" panose="020B0604020202020204" pitchFamily="34" charset="0"/>
                <a:cs typeface="Arial" panose="020B0604020202020204" pitchFamily="34" charset="0"/>
              </a:rPr>
              <a:t>continuous subcutaneous </a:t>
            </a:r>
            <a:r>
              <a:rPr lang="en-US" sz="4400" dirty="0">
                <a:latin typeface="Arial" panose="020B0604020202020204" pitchFamily="34" charset="0"/>
                <a:cs typeface="Arial" panose="020B0604020202020204" pitchFamily="34" charset="0"/>
              </a:rPr>
              <a:t>insulin </a:t>
            </a:r>
            <a:r>
              <a:rPr lang="en-US" sz="4400" dirty="0" smtClean="0">
                <a:latin typeface="Arial" panose="020B0604020202020204" pitchFamily="34" charset="0"/>
                <a:cs typeface="Arial" panose="020B0604020202020204" pitchFamily="34" charset="0"/>
              </a:rPr>
              <a:t>infusion should </a:t>
            </a:r>
            <a:r>
              <a:rPr lang="en-US" sz="4400" dirty="0">
                <a:latin typeface="Arial" panose="020B0604020202020204" pitchFamily="34" charset="0"/>
                <a:cs typeface="Arial" panose="020B0604020202020204" pitchFamily="34" charset="0"/>
              </a:rPr>
              <a:t>have </a:t>
            </a:r>
            <a:r>
              <a:rPr lang="en-US" sz="4400" dirty="0" smtClean="0">
                <a:latin typeface="Arial" panose="020B0604020202020204" pitchFamily="34" charset="0"/>
                <a:cs typeface="Arial" panose="020B0604020202020204" pitchFamily="34" charset="0"/>
              </a:rPr>
              <a:t>continued access </a:t>
            </a:r>
            <a:r>
              <a:rPr lang="en-US" sz="4400" dirty="0">
                <a:latin typeface="Arial" panose="020B0604020202020204" pitchFamily="34" charset="0"/>
                <a:cs typeface="Arial" panose="020B0604020202020204" pitchFamily="34" charset="0"/>
              </a:rPr>
              <a:t>across third-party payers. E</a:t>
            </a:r>
          </a:p>
          <a:p>
            <a:pPr algn="l" rtl="0"/>
            <a:endParaRPr lang="en-US" sz="4400" dirty="0" smtClean="0">
              <a:latin typeface="Arial" panose="020B0604020202020204" pitchFamily="34" charset="0"/>
              <a:cs typeface="Arial" panose="020B0604020202020204" pitchFamily="34" charset="0"/>
            </a:endParaRPr>
          </a:p>
          <a:p>
            <a:pPr algn="l" rtl="0"/>
            <a:r>
              <a:rPr lang="en-US" sz="4400" dirty="0" smtClean="0">
                <a:latin typeface="Arial" panose="020B0604020202020204" pitchFamily="34" charset="0"/>
                <a:cs typeface="Arial" panose="020B0604020202020204" pitchFamily="34" charset="0"/>
              </a:rPr>
              <a:t>7.4 </a:t>
            </a:r>
            <a:r>
              <a:rPr lang="en-US" sz="4400" dirty="0">
                <a:latin typeface="Arial" panose="020B0604020202020204" pitchFamily="34" charset="0"/>
                <a:cs typeface="Arial" panose="020B0604020202020204" pitchFamily="34" charset="0"/>
              </a:rPr>
              <a:t>Most adults, children, and </a:t>
            </a:r>
            <a:r>
              <a:rPr lang="en-US" sz="4400" dirty="0" smtClean="0">
                <a:latin typeface="Arial" panose="020B0604020202020204" pitchFamily="34" charset="0"/>
                <a:cs typeface="Arial" panose="020B0604020202020204" pitchFamily="34" charset="0"/>
              </a:rPr>
              <a:t>adolescents with </a:t>
            </a:r>
            <a:r>
              <a:rPr lang="en-US" sz="4400" dirty="0">
                <a:latin typeface="Arial" panose="020B0604020202020204" pitchFamily="34" charset="0"/>
                <a:cs typeface="Arial" panose="020B0604020202020204" pitchFamily="34" charset="0"/>
              </a:rPr>
              <a:t>type 1 diabetes </a:t>
            </a:r>
            <a:r>
              <a:rPr lang="en-US" sz="4400" dirty="0" smtClean="0">
                <a:latin typeface="Arial" panose="020B0604020202020204" pitchFamily="34" charset="0"/>
                <a:cs typeface="Arial" panose="020B0604020202020204" pitchFamily="34" charset="0"/>
              </a:rPr>
              <a:t>should be </a:t>
            </a:r>
            <a:r>
              <a:rPr lang="en-US" sz="4400" dirty="0">
                <a:latin typeface="Arial" panose="020B0604020202020204" pitchFamily="34" charset="0"/>
                <a:cs typeface="Arial" panose="020B0604020202020204" pitchFamily="34" charset="0"/>
              </a:rPr>
              <a:t>treated with intensive </a:t>
            </a:r>
            <a:r>
              <a:rPr lang="en-US" sz="4400" dirty="0" smtClean="0">
                <a:latin typeface="Arial" panose="020B0604020202020204" pitchFamily="34" charset="0"/>
                <a:cs typeface="Arial" panose="020B0604020202020204" pitchFamily="34" charset="0"/>
              </a:rPr>
              <a:t>insulin therapy </a:t>
            </a:r>
            <a:r>
              <a:rPr lang="en-US" sz="4400" dirty="0">
                <a:latin typeface="Arial" panose="020B0604020202020204" pitchFamily="34" charset="0"/>
                <a:cs typeface="Arial" panose="020B0604020202020204" pitchFamily="34" charset="0"/>
              </a:rPr>
              <a:t>with either multiple </a:t>
            </a:r>
            <a:r>
              <a:rPr lang="en-US" sz="4400" dirty="0" smtClean="0">
                <a:latin typeface="Arial" panose="020B0604020202020204" pitchFamily="34" charset="0"/>
                <a:cs typeface="Arial" panose="020B0604020202020204" pitchFamily="34" charset="0"/>
              </a:rPr>
              <a:t>daily injections </a:t>
            </a:r>
            <a:r>
              <a:rPr lang="en-US" sz="4400" dirty="0">
                <a:latin typeface="Arial" panose="020B0604020202020204" pitchFamily="34" charset="0"/>
                <a:cs typeface="Arial" panose="020B0604020202020204" pitchFamily="34" charset="0"/>
              </a:rPr>
              <a:t>or an insulin pump. A</a:t>
            </a:r>
          </a:p>
          <a:p>
            <a:pPr algn="l" rtl="0"/>
            <a:endParaRPr lang="en-US" sz="4400" dirty="0" smtClean="0">
              <a:latin typeface="Arial" panose="020B0604020202020204" pitchFamily="34" charset="0"/>
              <a:cs typeface="Arial" panose="020B0604020202020204" pitchFamily="34" charset="0"/>
            </a:endParaRPr>
          </a:p>
          <a:p>
            <a:pPr algn="l" rtl="0"/>
            <a:r>
              <a:rPr lang="en-US" sz="4400" dirty="0" smtClean="0">
                <a:latin typeface="Arial" panose="020B0604020202020204" pitchFamily="34" charset="0"/>
                <a:cs typeface="Arial" panose="020B0604020202020204" pitchFamily="34" charset="0"/>
              </a:rPr>
              <a:t>7.5 </a:t>
            </a:r>
            <a:r>
              <a:rPr lang="en-US" sz="4400" dirty="0">
                <a:latin typeface="Arial" panose="020B0604020202020204" pitchFamily="34" charset="0"/>
                <a:cs typeface="Arial" panose="020B0604020202020204" pitchFamily="34" charset="0"/>
              </a:rPr>
              <a:t>Insulin pump therapy may be </a:t>
            </a:r>
            <a:r>
              <a:rPr lang="en-US" sz="4400" dirty="0" smtClean="0">
                <a:latin typeface="Arial" panose="020B0604020202020204" pitchFamily="34" charset="0"/>
                <a:cs typeface="Arial" panose="020B0604020202020204" pitchFamily="34" charset="0"/>
              </a:rPr>
              <a:t>considered as </a:t>
            </a:r>
            <a:r>
              <a:rPr lang="en-US" sz="4400" dirty="0">
                <a:latin typeface="Arial" panose="020B0604020202020204" pitchFamily="34" charset="0"/>
                <a:cs typeface="Arial" panose="020B0604020202020204" pitchFamily="34" charset="0"/>
              </a:rPr>
              <a:t>an option for all </a:t>
            </a:r>
            <a:r>
              <a:rPr lang="en-US" sz="4400" dirty="0" smtClean="0">
                <a:latin typeface="Arial" panose="020B0604020202020204" pitchFamily="34" charset="0"/>
                <a:cs typeface="Arial" panose="020B0604020202020204" pitchFamily="34" charset="0"/>
              </a:rPr>
              <a:t>children and </a:t>
            </a:r>
            <a:r>
              <a:rPr lang="en-US" sz="4400" dirty="0">
                <a:latin typeface="Arial" panose="020B0604020202020204" pitchFamily="34" charset="0"/>
                <a:cs typeface="Arial" panose="020B0604020202020204" pitchFamily="34" charset="0"/>
              </a:rPr>
              <a:t>adolescents, especially </a:t>
            </a:r>
            <a:r>
              <a:rPr lang="en-US" sz="4400" dirty="0" smtClean="0">
                <a:latin typeface="Arial" panose="020B0604020202020204" pitchFamily="34" charset="0"/>
                <a:cs typeface="Arial" panose="020B0604020202020204" pitchFamily="34" charset="0"/>
              </a:rPr>
              <a:t>in children </a:t>
            </a:r>
            <a:r>
              <a:rPr lang="en-US" sz="4400" dirty="0">
                <a:latin typeface="Arial" panose="020B0604020202020204" pitchFamily="34" charset="0"/>
                <a:cs typeface="Arial" panose="020B0604020202020204" pitchFamily="34" charset="0"/>
              </a:rPr>
              <a:t>under 7 years of age. C</a:t>
            </a:r>
            <a:endParaRPr lang="fa-IR" sz="4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5059680" cy="4187952"/>
          </a:xfrm>
        </p:spPr>
        <p:txBody>
          <a:bodyPr>
            <a:normAutofit/>
          </a:bodyPr>
          <a:lstStyle/>
          <a:p>
            <a:pPr algn="l" rtl="0"/>
            <a:r>
              <a:rPr lang="en-US" sz="2400" dirty="0" smtClean="0"/>
              <a:t>These devices </a:t>
            </a:r>
            <a:r>
              <a:rPr lang="en-US" sz="2400" dirty="0"/>
              <a:t>deliver rapid-acting </a:t>
            </a:r>
            <a:r>
              <a:rPr lang="en-US" sz="2400" dirty="0" smtClean="0"/>
              <a:t>insulin throughout </a:t>
            </a:r>
            <a:r>
              <a:rPr lang="en-US" sz="2400" dirty="0"/>
              <a:t>the day to help </a:t>
            </a:r>
            <a:r>
              <a:rPr lang="en-US" sz="2400" dirty="0" smtClean="0"/>
              <a:t>manage blood </a:t>
            </a:r>
            <a:r>
              <a:rPr lang="en-US" sz="2400" dirty="0"/>
              <a:t>glucose levels. Most insulin </a:t>
            </a:r>
            <a:r>
              <a:rPr lang="en-US" sz="2400" dirty="0" smtClean="0"/>
              <a:t>pumps use </a:t>
            </a:r>
            <a:r>
              <a:rPr lang="en-US" sz="2400" dirty="0"/>
              <a:t>tubing to deliver insulin through </a:t>
            </a:r>
            <a:r>
              <a:rPr lang="en-US" sz="2400" dirty="0" smtClean="0"/>
              <a:t>a cannula</a:t>
            </a:r>
            <a:r>
              <a:rPr lang="en-US" sz="2400" dirty="0"/>
              <a:t>, while a few attach directly </a:t>
            </a:r>
            <a:r>
              <a:rPr lang="en-US" sz="2400" dirty="0" smtClean="0"/>
              <a:t>to the </a:t>
            </a:r>
            <a:r>
              <a:rPr lang="en-US" sz="2400" dirty="0"/>
              <a:t>skin, without tubing.</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143000"/>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51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Most </a:t>
            </a:r>
            <a:r>
              <a:rPr lang="en-US" sz="2400" dirty="0"/>
              <a:t>studies comparing multiple </a:t>
            </a:r>
            <a:r>
              <a:rPr lang="en-US" sz="2400" dirty="0" smtClean="0"/>
              <a:t>daily injections </a:t>
            </a:r>
            <a:r>
              <a:rPr lang="en-US" sz="2400" dirty="0"/>
              <a:t>(MDI) with CSII have </a:t>
            </a:r>
            <a:r>
              <a:rPr lang="en-US" sz="2400" dirty="0" smtClean="0"/>
              <a:t>been relatively </a:t>
            </a:r>
            <a:r>
              <a:rPr lang="en-US" sz="2400" dirty="0"/>
              <a:t>small and of short duration.</a:t>
            </a:r>
          </a:p>
          <a:p>
            <a:pPr algn="l" rtl="0"/>
            <a:endParaRPr lang="en-US" sz="2400" dirty="0" smtClean="0"/>
          </a:p>
          <a:p>
            <a:pPr algn="l" rtl="0"/>
            <a:r>
              <a:rPr lang="en-US" sz="2400" dirty="0" smtClean="0"/>
              <a:t>However</a:t>
            </a:r>
            <a:r>
              <a:rPr lang="en-US" sz="2400" dirty="0"/>
              <a:t>, a recent systematic review </a:t>
            </a:r>
            <a:r>
              <a:rPr lang="en-US" sz="2400" dirty="0" smtClean="0"/>
              <a:t>and meta-analysis </a:t>
            </a:r>
            <a:r>
              <a:rPr lang="en-US" sz="2400" dirty="0"/>
              <a:t>concluded that pump </a:t>
            </a:r>
            <a:r>
              <a:rPr lang="en-US" sz="2400" dirty="0" smtClean="0"/>
              <a:t>therapy has </a:t>
            </a:r>
            <a:r>
              <a:rPr lang="en-US" sz="2400" dirty="0"/>
              <a:t>modest advantages for </a:t>
            </a:r>
            <a:r>
              <a:rPr lang="en-US" sz="2400" dirty="0" smtClean="0"/>
              <a:t>lowering A1C </a:t>
            </a:r>
            <a:r>
              <a:rPr lang="en-US" sz="2400" dirty="0"/>
              <a:t>(–0.30% [95% CI 20.58 to 20.02</a:t>
            </a:r>
            <a:r>
              <a:rPr lang="en-US" sz="2400" dirty="0" smtClean="0"/>
              <a:t>]) and </a:t>
            </a:r>
            <a:r>
              <a:rPr lang="en-US" sz="2400" dirty="0"/>
              <a:t>for reducing severe </a:t>
            </a:r>
            <a:r>
              <a:rPr lang="en-US" sz="2400" dirty="0" smtClean="0"/>
              <a:t>hypoglycemia rates </a:t>
            </a:r>
            <a:r>
              <a:rPr lang="en-US" sz="2400" dirty="0"/>
              <a:t>in children and adults</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l" rtl="0"/>
            <a:r>
              <a:rPr lang="en-US" sz="2400" dirty="0">
                <a:latin typeface="Arial" panose="020B0604020202020204" pitchFamily="34" charset="0"/>
                <a:cs typeface="Arial" panose="020B0604020202020204" pitchFamily="34" charset="0"/>
              </a:rPr>
              <a:t>Pump therapy can be </a:t>
            </a:r>
            <a:r>
              <a:rPr lang="en-US" sz="2400" dirty="0" smtClean="0">
                <a:latin typeface="Arial" panose="020B0604020202020204" pitchFamily="34" charset="0"/>
                <a:cs typeface="Arial" panose="020B0604020202020204" pitchFamily="34" charset="0"/>
              </a:rPr>
              <a:t>successfully started </a:t>
            </a:r>
            <a:r>
              <a:rPr lang="en-US" sz="2400" dirty="0">
                <a:latin typeface="Arial" panose="020B0604020202020204" pitchFamily="34" charset="0"/>
                <a:cs typeface="Arial" panose="020B0604020202020204" pitchFamily="34" charset="0"/>
              </a:rPr>
              <a:t>at the time of diagnosis </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l" rtl="0"/>
            <a:r>
              <a:rPr lang="en-US" sz="2400" dirty="0">
                <a:latin typeface="Arial" panose="020B0604020202020204" pitchFamily="34" charset="0"/>
                <a:cs typeface="Arial" panose="020B0604020202020204" pitchFamily="34" charset="0"/>
              </a:rPr>
              <a:t>Practical aspects of pump therapy </a:t>
            </a:r>
            <a:r>
              <a:rPr lang="en-US" sz="2400" dirty="0" smtClean="0">
                <a:latin typeface="Arial" panose="020B0604020202020204" pitchFamily="34" charset="0"/>
                <a:cs typeface="Arial" panose="020B0604020202020204" pitchFamily="34" charset="0"/>
              </a:rPr>
              <a:t>initiation include</a:t>
            </a:r>
            <a:r>
              <a:rPr lang="en-US" sz="2400" dirty="0">
                <a:latin typeface="Arial" panose="020B0604020202020204" pitchFamily="34" charset="0"/>
                <a:cs typeface="Arial" panose="020B0604020202020204" pitchFamily="34" charset="0"/>
              </a:rPr>
              <a:t>: assessment of patient </a:t>
            </a:r>
            <a:r>
              <a:rPr lang="en-US" sz="2400" dirty="0" smtClean="0">
                <a:latin typeface="Arial" panose="020B0604020202020204" pitchFamily="34" charset="0"/>
                <a:cs typeface="Arial" panose="020B0604020202020204" pitchFamily="34" charset="0"/>
              </a:rPr>
              <a:t>and family </a:t>
            </a:r>
            <a:r>
              <a:rPr lang="en-US" sz="2400" dirty="0">
                <a:latin typeface="Arial" panose="020B0604020202020204" pitchFamily="34" charset="0"/>
                <a:cs typeface="Arial" panose="020B0604020202020204" pitchFamily="34" charset="0"/>
              </a:rPr>
              <a:t>readiness, (although there is no </a:t>
            </a:r>
            <a:r>
              <a:rPr lang="en-US" sz="2400" dirty="0" smtClean="0">
                <a:latin typeface="Arial" panose="020B0604020202020204" pitchFamily="34" charset="0"/>
                <a:cs typeface="Arial" panose="020B0604020202020204" pitchFamily="34" charset="0"/>
              </a:rPr>
              <a:t>consensus on </a:t>
            </a:r>
            <a:r>
              <a:rPr lang="en-US" sz="2400" dirty="0">
                <a:latin typeface="Arial" panose="020B0604020202020204" pitchFamily="34" charset="0"/>
                <a:cs typeface="Arial" panose="020B0604020202020204" pitchFamily="34" charset="0"/>
              </a:rPr>
              <a:t>which factors to consider </a:t>
            </a:r>
            <a:r>
              <a:rPr lang="en-US" sz="2400" dirty="0" smtClean="0">
                <a:latin typeface="Arial" panose="020B0604020202020204" pitchFamily="34" charset="0"/>
                <a:cs typeface="Arial" panose="020B0604020202020204" pitchFamily="34" charset="0"/>
              </a:rPr>
              <a:t>in adults </a:t>
            </a:r>
            <a:r>
              <a:rPr lang="en-US" sz="2400" dirty="0">
                <a:latin typeface="Arial" panose="020B0604020202020204" pitchFamily="34" charset="0"/>
                <a:cs typeface="Arial" panose="020B0604020202020204" pitchFamily="34" charset="0"/>
              </a:rPr>
              <a:t>(16) or pediatrics), selection of </a:t>
            </a:r>
            <a:r>
              <a:rPr lang="en-US" sz="2400" dirty="0" smtClean="0">
                <a:latin typeface="Arial" panose="020B0604020202020204" pitchFamily="34" charset="0"/>
                <a:cs typeface="Arial" panose="020B0604020202020204" pitchFamily="34" charset="0"/>
              </a:rPr>
              <a:t>pump type </a:t>
            </a:r>
            <a:r>
              <a:rPr lang="en-US" sz="2400" dirty="0">
                <a:latin typeface="Arial" panose="020B0604020202020204" pitchFamily="34" charset="0"/>
                <a:cs typeface="Arial" panose="020B0604020202020204" pitchFamily="34" charset="0"/>
              </a:rPr>
              <a:t>and initial pump settings, </a:t>
            </a:r>
            <a:r>
              <a:rPr lang="en-US" sz="2400" dirty="0" smtClean="0">
                <a:latin typeface="Arial" panose="020B0604020202020204" pitchFamily="34" charset="0"/>
                <a:cs typeface="Arial" panose="020B0604020202020204" pitchFamily="34" charset="0"/>
              </a:rPr>
              <a:t>patient/ family </a:t>
            </a:r>
            <a:r>
              <a:rPr lang="en-US" sz="2400" dirty="0">
                <a:latin typeface="Arial" panose="020B0604020202020204" pitchFamily="34" charset="0"/>
                <a:cs typeface="Arial" panose="020B0604020202020204" pitchFamily="34" charset="0"/>
              </a:rPr>
              <a:t>education of potential pump </a:t>
            </a:r>
            <a:r>
              <a:rPr lang="en-US" sz="2400" dirty="0" smtClean="0">
                <a:latin typeface="Arial" panose="020B0604020202020204" pitchFamily="34" charset="0"/>
                <a:cs typeface="Arial" panose="020B0604020202020204" pitchFamily="34" charset="0"/>
              </a:rPr>
              <a:t>complications (e.g</a:t>
            </a:r>
            <a:r>
              <a:rPr lang="en-US" sz="2400" dirty="0">
                <a:latin typeface="Arial" panose="020B0604020202020204" pitchFamily="34" charset="0"/>
                <a:cs typeface="Arial" panose="020B0604020202020204" pitchFamily="34" charset="0"/>
              </a:rPr>
              <a:t>., diabetic ketoacidosis [</a:t>
            </a:r>
            <a:r>
              <a:rPr lang="en-US" sz="2400" dirty="0" smtClean="0">
                <a:latin typeface="Arial" panose="020B0604020202020204" pitchFamily="34" charset="0"/>
                <a:cs typeface="Arial" panose="020B0604020202020204" pitchFamily="34" charset="0"/>
              </a:rPr>
              <a:t>DKA] with </a:t>
            </a:r>
            <a:r>
              <a:rPr lang="en-US" sz="2400" dirty="0">
                <a:latin typeface="Arial" panose="020B0604020202020204" pitchFamily="34" charset="0"/>
                <a:cs typeface="Arial" panose="020B0604020202020204" pitchFamily="34" charset="0"/>
              </a:rPr>
              <a:t>infusion set failure), transition </a:t>
            </a:r>
            <a:r>
              <a:rPr lang="en-US" sz="2400" dirty="0" smtClean="0">
                <a:latin typeface="Arial" panose="020B0604020202020204" pitchFamily="34" charset="0"/>
                <a:cs typeface="Arial" panose="020B0604020202020204" pitchFamily="34" charset="0"/>
              </a:rPr>
              <a:t>from MDI</a:t>
            </a:r>
            <a:r>
              <a:rPr lang="en-US" sz="2400" dirty="0">
                <a:latin typeface="Arial" panose="020B0604020202020204" pitchFamily="34" charset="0"/>
                <a:cs typeface="Arial" panose="020B0604020202020204" pitchFamily="34" charset="0"/>
              </a:rPr>
              <a:t>, and introduction of advanced </a:t>
            </a:r>
            <a:r>
              <a:rPr lang="en-US" sz="2400" dirty="0" smtClean="0">
                <a:latin typeface="Arial" panose="020B0604020202020204" pitchFamily="34" charset="0"/>
                <a:cs typeface="Arial" panose="020B0604020202020204" pitchFamily="34" charset="0"/>
              </a:rPr>
              <a:t>pump settings </a:t>
            </a:r>
            <a:r>
              <a:rPr lang="en-US" sz="2400" dirty="0">
                <a:latin typeface="Arial" panose="020B0604020202020204" pitchFamily="34" charset="0"/>
                <a:cs typeface="Arial" panose="020B0604020202020204" pitchFamily="34" charset="0"/>
              </a:rPr>
              <a:t>(e.g., temporary basal </a:t>
            </a:r>
            <a:r>
              <a:rPr lang="en-US" sz="2400" dirty="0" smtClean="0">
                <a:latin typeface="Arial" panose="020B0604020202020204" pitchFamily="34" charset="0"/>
                <a:cs typeface="Arial" panose="020B0604020202020204" pitchFamily="34" charset="0"/>
              </a:rPr>
              <a:t>rates, extended/square/dual </a:t>
            </a:r>
            <a:r>
              <a:rPr lang="en-US" sz="2400" dirty="0">
                <a:latin typeface="Arial" panose="020B0604020202020204" pitchFamily="34" charset="0"/>
                <a:cs typeface="Arial" panose="020B0604020202020204" pitchFamily="34" charset="0"/>
              </a:rPr>
              <a:t>wave bolus).</a:t>
            </a:r>
            <a:endParaRPr lang="fa-IR" sz="24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Complications </a:t>
            </a:r>
            <a:r>
              <a:rPr lang="en-US" sz="2400" dirty="0">
                <a:latin typeface="Arial" panose="020B0604020202020204" pitchFamily="34" charset="0"/>
                <a:cs typeface="Arial" panose="020B0604020202020204" pitchFamily="34" charset="0"/>
              </a:rPr>
              <a:t>of the pump can </a:t>
            </a:r>
            <a:r>
              <a:rPr lang="en-US" sz="2400" dirty="0" smtClean="0">
                <a:latin typeface="Arial" panose="020B0604020202020204" pitchFamily="34" charset="0"/>
                <a:cs typeface="Arial" panose="020B0604020202020204" pitchFamily="34" charset="0"/>
              </a:rPr>
              <a:t>be caused </a:t>
            </a:r>
            <a:r>
              <a:rPr lang="en-US" sz="2400" dirty="0">
                <a:latin typeface="Arial" panose="020B0604020202020204" pitchFamily="34" charset="0"/>
                <a:cs typeface="Arial" panose="020B0604020202020204" pitchFamily="34" charset="0"/>
              </a:rPr>
              <a:t>by issues with infusion </a:t>
            </a:r>
            <a:r>
              <a:rPr lang="en-US" sz="2400" dirty="0" smtClean="0">
                <a:latin typeface="Arial" panose="020B0604020202020204" pitchFamily="34" charset="0"/>
                <a:cs typeface="Arial" panose="020B0604020202020204" pitchFamily="34" charset="0"/>
              </a:rPr>
              <a:t>sets (</a:t>
            </a:r>
            <a:r>
              <a:rPr lang="en-US" sz="2400" dirty="0" smtClean="0">
                <a:solidFill>
                  <a:srgbClr val="FF0000"/>
                </a:solidFill>
                <a:latin typeface="Arial" panose="020B0604020202020204" pitchFamily="34" charset="0"/>
                <a:cs typeface="Arial" panose="020B0604020202020204" pitchFamily="34" charset="0"/>
              </a:rPr>
              <a:t>dislodgement</a:t>
            </a:r>
            <a:r>
              <a:rPr lang="en-US" sz="2400" dirty="0">
                <a:solidFill>
                  <a:srgbClr val="FF0000"/>
                </a:solidFill>
                <a:latin typeface="Arial" panose="020B0604020202020204" pitchFamily="34" charset="0"/>
                <a:cs typeface="Arial" panose="020B0604020202020204" pitchFamily="34" charset="0"/>
              </a:rPr>
              <a:t>, occlusion</a:t>
            </a:r>
            <a:r>
              <a:rPr lang="en-US" sz="2400" dirty="0">
                <a:latin typeface="Arial" panose="020B0604020202020204" pitchFamily="34" charset="0"/>
                <a:cs typeface="Arial" panose="020B0604020202020204" pitchFamily="34" charset="0"/>
              </a:rPr>
              <a:t>), which </a:t>
            </a:r>
            <a:r>
              <a:rPr lang="en-US" sz="2400" dirty="0" smtClean="0">
                <a:latin typeface="Arial" panose="020B0604020202020204" pitchFamily="34" charset="0"/>
                <a:cs typeface="Arial" panose="020B0604020202020204" pitchFamily="34" charset="0"/>
              </a:rPr>
              <a:t>place patients </a:t>
            </a:r>
            <a:r>
              <a:rPr lang="en-US" sz="2400" dirty="0">
                <a:latin typeface="Arial" panose="020B0604020202020204" pitchFamily="34" charset="0"/>
                <a:cs typeface="Arial" panose="020B0604020202020204" pitchFamily="34" charset="0"/>
              </a:rPr>
              <a:t>at risk for ketosis and DKA </a:t>
            </a:r>
            <a:r>
              <a:rPr lang="en-US" sz="2400" dirty="0" smtClean="0">
                <a:latin typeface="Arial" panose="020B0604020202020204" pitchFamily="34" charset="0"/>
                <a:cs typeface="Arial" panose="020B0604020202020204" pitchFamily="34" charset="0"/>
              </a:rPr>
              <a:t>and thus </a:t>
            </a:r>
            <a:r>
              <a:rPr lang="en-US" sz="2400" dirty="0">
                <a:latin typeface="Arial" panose="020B0604020202020204" pitchFamily="34" charset="0"/>
                <a:cs typeface="Arial" panose="020B0604020202020204" pitchFamily="34" charset="0"/>
              </a:rPr>
              <a:t>must be recognized and </a:t>
            </a:r>
            <a:r>
              <a:rPr lang="en-US" sz="2400" dirty="0" smtClean="0">
                <a:latin typeface="Arial" panose="020B0604020202020204" pitchFamily="34" charset="0"/>
                <a:cs typeface="Arial" panose="020B0604020202020204" pitchFamily="34" charset="0"/>
              </a:rPr>
              <a:t>managed early; </a:t>
            </a:r>
            <a:r>
              <a:rPr lang="en-US" sz="2400" dirty="0" err="1">
                <a:solidFill>
                  <a:srgbClr val="FF0000"/>
                </a:solidFill>
                <a:latin typeface="Arial" panose="020B0604020202020204" pitchFamily="34" charset="0"/>
                <a:cs typeface="Arial" panose="020B0604020202020204" pitchFamily="34" charset="0"/>
              </a:rPr>
              <a:t>lipohypertrophy</a:t>
            </a:r>
            <a:r>
              <a:rPr lang="en-US" sz="2400" dirty="0">
                <a:solidFill>
                  <a:srgbClr val="FF0000"/>
                </a:solidFill>
                <a:latin typeface="Arial" panose="020B0604020202020204" pitchFamily="34" charset="0"/>
                <a:cs typeface="Arial" panose="020B0604020202020204" pitchFamily="34" charset="0"/>
              </a:rPr>
              <a:t> or, less </a:t>
            </a:r>
            <a:r>
              <a:rPr lang="en-US" sz="2400" dirty="0" smtClean="0">
                <a:solidFill>
                  <a:srgbClr val="FF0000"/>
                </a:solidFill>
                <a:latin typeface="Arial" panose="020B0604020202020204" pitchFamily="34" charset="0"/>
                <a:cs typeface="Arial" panose="020B0604020202020204" pitchFamily="34" charset="0"/>
              </a:rPr>
              <a:t>frequently, lipoatrophy; </a:t>
            </a:r>
            <a:r>
              <a:rPr lang="en-US" sz="2400" dirty="0">
                <a:solidFill>
                  <a:srgbClr val="FF0000"/>
                </a:solidFill>
                <a:latin typeface="Arial" panose="020B0604020202020204" pitchFamily="34" charset="0"/>
                <a:cs typeface="Arial" panose="020B0604020202020204" pitchFamily="34" charset="0"/>
              </a:rPr>
              <a:t>and </a:t>
            </a:r>
            <a:r>
              <a:rPr lang="en-US" sz="2400" dirty="0" smtClean="0">
                <a:solidFill>
                  <a:srgbClr val="FF0000"/>
                </a:solidFill>
                <a:latin typeface="Arial" panose="020B0604020202020204" pitchFamily="34" charset="0"/>
                <a:cs typeface="Arial" panose="020B0604020202020204" pitchFamily="34" charset="0"/>
              </a:rPr>
              <a:t>pump site infection</a:t>
            </a:r>
            <a:r>
              <a:rPr lang="en-US" sz="2400" dirty="0" smtClean="0">
                <a:latin typeface="Arial" panose="020B0604020202020204" pitchFamily="34" charset="0"/>
                <a:cs typeface="Arial" panose="020B0604020202020204" pitchFamily="34" charset="0"/>
              </a:rPr>
              <a:t>. </a:t>
            </a:r>
          </a:p>
          <a:p>
            <a:pPr algn="l" rtl="0"/>
            <a:r>
              <a:rPr lang="en-US" sz="2400" dirty="0" smtClean="0">
                <a:latin typeface="Arial" panose="020B0604020202020204" pitchFamily="34" charset="0"/>
                <a:cs typeface="Arial" panose="020B0604020202020204" pitchFamily="34" charset="0"/>
              </a:rPr>
              <a:t>Discontinuation of pump </a:t>
            </a:r>
            <a:r>
              <a:rPr lang="en-US" sz="2400" dirty="0">
                <a:latin typeface="Arial" panose="020B0604020202020204" pitchFamily="34" charset="0"/>
                <a:cs typeface="Arial" panose="020B0604020202020204" pitchFamily="34" charset="0"/>
              </a:rPr>
              <a:t>therapy is relatively </a:t>
            </a:r>
            <a:r>
              <a:rPr lang="en-US" sz="2400" dirty="0" smtClean="0">
                <a:latin typeface="Arial" panose="020B0604020202020204" pitchFamily="34" charset="0"/>
                <a:cs typeface="Arial" panose="020B0604020202020204" pitchFamily="34" charset="0"/>
              </a:rPr>
              <a:t>uncommon today</a:t>
            </a:r>
            <a:r>
              <a:rPr lang="en-US" sz="2400" dirty="0">
                <a:latin typeface="Arial" panose="020B0604020202020204" pitchFamily="34" charset="0"/>
                <a:cs typeface="Arial" panose="020B0604020202020204" pitchFamily="34" charset="0"/>
              </a:rPr>
              <a:t>; the frequency has decreased </a:t>
            </a:r>
            <a:r>
              <a:rPr lang="en-US" sz="2400" dirty="0" smtClean="0">
                <a:latin typeface="Arial" panose="020B0604020202020204" pitchFamily="34" charset="0"/>
                <a:cs typeface="Arial" panose="020B0604020202020204" pitchFamily="34" charset="0"/>
              </a:rPr>
              <a:t>over the </a:t>
            </a:r>
            <a:r>
              <a:rPr lang="en-US" sz="2400" dirty="0">
                <a:latin typeface="Arial" panose="020B0604020202020204" pitchFamily="34" charset="0"/>
                <a:cs typeface="Arial" panose="020B0604020202020204" pitchFamily="34" charset="0"/>
              </a:rPr>
              <a:t>past decades and its causes </a:t>
            </a:r>
            <a:r>
              <a:rPr lang="en-US" sz="2400" dirty="0" smtClean="0">
                <a:latin typeface="Arial" panose="020B0604020202020204" pitchFamily="34" charset="0"/>
                <a:cs typeface="Arial" panose="020B0604020202020204" pitchFamily="34" charset="0"/>
              </a:rPr>
              <a:t>have changed</a:t>
            </a:r>
            <a:endParaRPr lang="fa-IR" sz="24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endParaRPr lang="en-US" dirty="0" smtClean="0">
              <a:latin typeface="Arial" panose="020B0604020202020204" pitchFamily="34" charset="0"/>
              <a:cs typeface="Arial" panose="020B0604020202020204" pitchFamily="34" charset="0"/>
            </a:endParaRPr>
          </a:p>
          <a:p>
            <a:pPr algn="l" rtl="0"/>
            <a:r>
              <a:rPr lang="en-US" dirty="0" smtClean="0">
                <a:latin typeface="Arial" panose="020B0604020202020204" pitchFamily="34" charset="0"/>
                <a:cs typeface="Arial" panose="020B0604020202020204" pitchFamily="34" charset="0"/>
              </a:rPr>
              <a:t>Current </a:t>
            </a:r>
            <a:r>
              <a:rPr lang="en-US" dirty="0">
                <a:latin typeface="Arial" panose="020B0604020202020204" pitchFamily="34" charset="0"/>
                <a:cs typeface="Arial" panose="020B0604020202020204" pitchFamily="34" charset="0"/>
              </a:rPr>
              <a:t>reasons </a:t>
            </a:r>
            <a:r>
              <a:rPr lang="en-US" dirty="0" smtClean="0">
                <a:latin typeface="Arial" panose="020B0604020202020204" pitchFamily="34" charset="0"/>
                <a:cs typeface="Arial" panose="020B0604020202020204" pitchFamily="34" charset="0"/>
              </a:rPr>
              <a:t>for attrition </a:t>
            </a:r>
            <a:r>
              <a:rPr lang="en-US" dirty="0">
                <a:latin typeface="Arial" panose="020B0604020202020204" pitchFamily="34" charset="0"/>
                <a:cs typeface="Arial" panose="020B0604020202020204" pitchFamily="34" charset="0"/>
              </a:rPr>
              <a:t>are problems with cost, </a:t>
            </a:r>
            <a:r>
              <a:rPr lang="en-US" dirty="0" err="1" smtClean="0">
                <a:latin typeface="Arial" panose="020B0604020202020204" pitchFamily="34" charset="0"/>
                <a:cs typeface="Arial" panose="020B0604020202020204" pitchFamily="34" charset="0"/>
              </a:rPr>
              <a:t>wearability</a:t>
            </a:r>
            <a:r>
              <a:rPr lang="en-US" dirty="0" smtClean="0">
                <a:latin typeface="Arial" panose="020B0604020202020204" pitchFamily="34" charset="0"/>
                <a:cs typeface="Arial" panose="020B0604020202020204" pitchFamily="34" charset="0"/>
              </a:rPr>
              <a:t>, disliking </a:t>
            </a:r>
            <a:r>
              <a:rPr lang="en-US" dirty="0">
                <a:latin typeface="Arial" panose="020B0604020202020204" pitchFamily="34" charset="0"/>
                <a:cs typeface="Arial" panose="020B0604020202020204" pitchFamily="34" charset="0"/>
              </a:rPr>
              <a:t>the pump, </a:t>
            </a:r>
            <a:r>
              <a:rPr lang="en-US" dirty="0" smtClean="0">
                <a:latin typeface="Arial" panose="020B0604020202020204" pitchFamily="34" charset="0"/>
                <a:cs typeface="Arial" panose="020B0604020202020204" pitchFamily="34" charset="0"/>
              </a:rPr>
              <a:t>suboptimal glycemic </a:t>
            </a:r>
            <a:r>
              <a:rPr lang="en-US" dirty="0">
                <a:latin typeface="Arial" panose="020B0604020202020204" pitchFamily="34" charset="0"/>
                <a:cs typeface="Arial" panose="020B0604020202020204" pitchFamily="34" charset="0"/>
              </a:rPr>
              <a:t>control, or mood disorders (e.g</a:t>
            </a:r>
            <a:r>
              <a:rPr lang="en-US" dirty="0" smtClean="0">
                <a:latin typeface="Arial" panose="020B0604020202020204" pitchFamily="34" charset="0"/>
                <a:cs typeface="Arial" panose="020B0604020202020204" pitchFamily="34" charset="0"/>
              </a:rPr>
              <a:t>., anxiety </a:t>
            </a:r>
            <a:r>
              <a:rPr lang="en-US" dirty="0">
                <a:latin typeface="Arial" panose="020B0604020202020204" pitchFamily="34" charset="0"/>
                <a:cs typeface="Arial" panose="020B0604020202020204" pitchFamily="34" charset="0"/>
              </a:rPr>
              <a:t>or depression)</a:t>
            </a:r>
            <a:endParaRPr lang="fa-IR"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l" rtl="0"/>
            <a:r>
              <a:rPr lang="en-US" sz="2400" dirty="0">
                <a:latin typeface="Arial" panose="020B0604020202020204" pitchFamily="34" charset="0"/>
                <a:cs typeface="Arial" panose="020B0604020202020204" pitchFamily="34" charset="0"/>
              </a:rPr>
              <a:t>However, </a:t>
            </a:r>
            <a:r>
              <a:rPr lang="en-US" sz="2400" dirty="0" smtClean="0">
                <a:latin typeface="Arial" panose="020B0604020202020204" pitchFamily="34" charset="0"/>
                <a:cs typeface="Arial" panose="020B0604020202020204" pitchFamily="34" charset="0"/>
              </a:rPr>
              <a:t>randomized controlled </a:t>
            </a:r>
            <a:r>
              <a:rPr lang="en-US" sz="2400" dirty="0">
                <a:latin typeface="Arial" panose="020B0604020202020204" pitchFamily="34" charset="0"/>
                <a:cs typeface="Arial" panose="020B0604020202020204" pitchFamily="34" charset="0"/>
              </a:rPr>
              <a:t>trials (RCTs) comparing </a:t>
            </a:r>
            <a:r>
              <a:rPr lang="en-US" sz="2400" dirty="0" smtClean="0">
                <a:latin typeface="Arial" panose="020B0604020202020204" pitchFamily="34" charset="0"/>
                <a:cs typeface="Arial" panose="020B0604020202020204" pitchFamily="34" charset="0"/>
              </a:rPr>
              <a:t>CSII and </a:t>
            </a:r>
            <a:r>
              <a:rPr lang="en-US" sz="2400" dirty="0">
                <a:latin typeface="Arial" panose="020B0604020202020204" pitchFamily="34" charset="0"/>
                <a:cs typeface="Arial" panose="020B0604020202020204" pitchFamily="34" charset="0"/>
              </a:rPr>
              <a:t>MDI with insulin analogs </a:t>
            </a:r>
            <a:r>
              <a:rPr lang="en-US" sz="2400" dirty="0" smtClean="0">
                <a:latin typeface="Arial" panose="020B0604020202020204" pitchFamily="34" charset="0"/>
                <a:cs typeface="Arial" panose="020B0604020202020204" pitchFamily="34" charset="0"/>
              </a:rPr>
              <a:t>demonstrate a </a:t>
            </a:r>
            <a:r>
              <a:rPr lang="en-US" sz="2400" dirty="0">
                <a:latin typeface="Arial" panose="020B0604020202020204" pitchFamily="34" charset="0"/>
                <a:cs typeface="Arial" panose="020B0604020202020204" pitchFamily="34" charset="0"/>
              </a:rPr>
              <a:t>modest improvement in A1C </a:t>
            </a:r>
            <a:r>
              <a:rPr lang="en-US" sz="2400" dirty="0" smtClean="0">
                <a:latin typeface="Arial" panose="020B0604020202020204" pitchFamily="34" charset="0"/>
                <a:cs typeface="Arial" panose="020B0604020202020204" pitchFamily="34" charset="0"/>
              </a:rPr>
              <a:t>in participants </a:t>
            </a:r>
            <a:r>
              <a:rPr lang="en-US" sz="2400" dirty="0">
                <a:latin typeface="Arial" panose="020B0604020202020204" pitchFamily="34" charset="0"/>
                <a:cs typeface="Arial" panose="020B0604020202020204" pitchFamily="34" charset="0"/>
              </a:rPr>
              <a:t>on </a:t>
            </a:r>
            <a:r>
              <a:rPr lang="en-US" sz="2400" dirty="0" smtClean="0">
                <a:latin typeface="Arial" panose="020B0604020202020204" pitchFamily="34" charset="0"/>
                <a:cs typeface="Arial" panose="020B0604020202020204" pitchFamily="34" charset="0"/>
              </a:rPr>
              <a:t>CSII.</a:t>
            </a:r>
          </a:p>
          <a:p>
            <a:pPr algn="l" rtl="0"/>
            <a:r>
              <a:rPr lang="en-US" sz="2400" dirty="0" smtClean="0">
                <a:latin typeface="Arial" panose="020B0604020202020204" pitchFamily="34" charset="0"/>
                <a:cs typeface="Arial" panose="020B0604020202020204" pitchFamily="34" charset="0"/>
              </a:rPr>
              <a:t>Observational studies</a:t>
            </a:r>
            <a:r>
              <a:rPr lang="en-US" sz="2400" dirty="0">
                <a:latin typeface="Arial" panose="020B0604020202020204" pitchFamily="34" charset="0"/>
                <a:cs typeface="Arial" panose="020B0604020202020204" pitchFamily="34" charset="0"/>
              </a:rPr>
              <a:t>, registry data, and </a:t>
            </a:r>
            <a:r>
              <a:rPr lang="en-US" sz="2400" dirty="0" smtClean="0">
                <a:latin typeface="Arial" panose="020B0604020202020204" pitchFamily="34" charset="0"/>
                <a:cs typeface="Arial" panose="020B0604020202020204" pitchFamily="34" charset="0"/>
              </a:rPr>
              <a:t>meta-analysis have </a:t>
            </a:r>
            <a:r>
              <a:rPr lang="en-US" sz="2400" dirty="0">
                <a:latin typeface="Arial" panose="020B0604020202020204" pitchFamily="34" charset="0"/>
                <a:cs typeface="Arial" panose="020B0604020202020204" pitchFamily="34" charset="0"/>
              </a:rPr>
              <a:t>also suggested an improvement </a:t>
            </a:r>
            <a:r>
              <a:rPr lang="en-US" sz="2400" dirty="0" smtClean="0">
                <a:latin typeface="Arial" panose="020B0604020202020204" pitchFamily="34" charset="0"/>
                <a:cs typeface="Arial" panose="020B0604020202020204" pitchFamily="34" charset="0"/>
              </a:rPr>
              <a:t>of glycemic </a:t>
            </a:r>
            <a:r>
              <a:rPr lang="en-US" sz="2400" dirty="0">
                <a:latin typeface="Arial" panose="020B0604020202020204" pitchFamily="34" charset="0"/>
                <a:cs typeface="Arial" panose="020B0604020202020204" pitchFamily="34" charset="0"/>
              </a:rPr>
              <a:t>control in participants on </a:t>
            </a:r>
            <a:r>
              <a:rPr lang="en-US" sz="2400" dirty="0" smtClean="0">
                <a:latin typeface="Arial" panose="020B0604020202020204" pitchFamily="34" charset="0"/>
                <a:cs typeface="Arial" panose="020B0604020202020204" pitchFamily="34" charset="0"/>
              </a:rPr>
              <a:t>CSII. </a:t>
            </a:r>
          </a:p>
          <a:p>
            <a:pPr algn="l" rtl="0"/>
            <a:r>
              <a:rPr lang="en-US" sz="2400" dirty="0" smtClean="0">
                <a:latin typeface="Arial" panose="020B0604020202020204" pitchFamily="34" charset="0"/>
                <a:cs typeface="Arial" panose="020B0604020202020204" pitchFamily="34" charset="0"/>
              </a:rPr>
              <a:t>Although </a:t>
            </a:r>
            <a:r>
              <a:rPr lang="en-US" sz="2400" dirty="0">
                <a:latin typeface="Arial" panose="020B0604020202020204" pitchFamily="34" charset="0"/>
                <a:cs typeface="Arial" panose="020B0604020202020204" pitchFamily="34" charset="0"/>
              </a:rPr>
              <a:t>hypoglycemia was </a:t>
            </a:r>
            <a:r>
              <a:rPr lang="en-US" sz="2400" dirty="0" smtClean="0">
                <a:latin typeface="Arial" panose="020B0604020202020204" pitchFamily="34" charset="0"/>
                <a:cs typeface="Arial" panose="020B0604020202020204" pitchFamily="34" charset="0"/>
              </a:rPr>
              <a:t>a major </a:t>
            </a:r>
            <a:r>
              <a:rPr lang="en-US" sz="2400" dirty="0">
                <a:latin typeface="Arial" panose="020B0604020202020204" pitchFamily="34" charset="0"/>
                <a:cs typeface="Arial" panose="020B0604020202020204" pitchFamily="34" charset="0"/>
              </a:rPr>
              <a:t>adverse effect of intensified </a:t>
            </a:r>
            <a:r>
              <a:rPr lang="en-US" sz="2400" dirty="0" smtClean="0">
                <a:latin typeface="Arial" panose="020B0604020202020204" pitchFamily="34" charset="0"/>
                <a:cs typeface="Arial" panose="020B0604020202020204" pitchFamily="34" charset="0"/>
              </a:rPr>
              <a:t>insulin regimen </a:t>
            </a:r>
            <a:r>
              <a:rPr lang="en-US" sz="2400" dirty="0">
                <a:latin typeface="Arial" panose="020B0604020202020204" pitchFamily="34" charset="0"/>
                <a:cs typeface="Arial" panose="020B0604020202020204" pitchFamily="34" charset="0"/>
              </a:rPr>
              <a:t>in the Diabetes Control </a:t>
            </a:r>
            <a:r>
              <a:rPr lang="en-US" sz="2400" dirty="0" smtClean="0">
                <a:latin typeface="Arial" panose="020B0604020202020204" pitchFamily="34" charset="0"/>
                <a:cs typeface="Arial" panose="020B0604020202020204" pitchFamily="34" charset="0"/>
              </a:rPr>
              <a:t>and Complications </a:t>
            </a:r>
            <a:r>
              <a:rPr lang="en-US" sz="2400" dirty="0">
                <a:latin typeface="Arial" panose="020B0604020202020204" pitchFamily="34" charset="0"/>
                <a:cs typeface="Arial" panose="020B0604020202020204" pitchFamily="34" charset="0"/>
              </a:rPr>
              <a:t>Trial (DCCT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data </a:t>
            </a:r>
            <a:r>
              <a:rPr lang="en-US" sz="2400" dirty="0" smtClean="0">
                <a:latin typeface="Arial" panose="020B0604020202020204" pitchFamily="34" charset="0"/>
                <a:cs typeface="Arial" panose="020B0604020202020204" pitchFamily="34" charset="0"/>
              </a:rPr>
              <a:t>suggests that </a:t>
            </a:r>
            <a:r>
              <a:rPr lang="en-US" sz="2400" dirty="0">
                <a:latin typeface="Arial" panose="020B0604020202020204" pitchFamily="34" charset="0"/>
                <a:cs typeface="Arial" panose="020B0604020202020204" pitchFamily="34" charset="0"/>
              </a:rPr>
              <a:t>CSII may reduce the rates </a:t>
            </a:r>
            <a:r>
              <a:rPr lang="en-US" sz="2400" dirty="0" smtClean="0">
                <a:latin typeface="Arial" panose="020B0604020202020204" pitchFamily="34" charset="0"/>
                <a:cs typeface="Arial" panose="020B0604020202020204" pitchFamily="34" charset="0"/>
              </a:rPr>
              <a:t>of severe </a:t>
            </a:r>
            <a:r>
              <a:rPr lang="en-US" sz="2400" dirty="0">
                <a:latin typeface="Arial" panose="020B0604020202020204" pitchFamily="34" charset="0"/>
                <a:cs typeface="Arial" panose="020B0604020202020204" pitchFamily="34" charset="0"/>
              </a:rPr>
              <a:t>hypoglycemia compared </a:t>
            </a:r>
            <a:r>
              <a:rPr lang="en-US" sz="2400" dirty="0" err="1">
                <a:latin typeface="Arial" panose="020B0604020202020204" pitchFamily="34" charset="0"/>
                <a:cs typeface="Arial" panose="020B0604020202020204" pitchFamily="34" charset="0"/>
              </a:rPr>
              <a:t>withMDI</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Therefore</a:t>
            </a:r>
            <a:r>
              <a:rPr lang="en-US" sz="2400" dirty="0">
                <a:latin typeface="Arial" panose="020B0604020202020204" pitchFamily="34" charset="0"/>
                <a:cs typeface="Arial" panose="020B0604020202020204" pitchFamily="34" charset="0"/>
              </a:rPr>
              <a:t>, CSII </a:t>
            </a:r>
            <a:r>
              <a:rPr lang="en-US" sz="2400" dirty="0" smtClean="0">
                <a:latin typeface="Arial" panose="020B0604020202020204" pitchFamily="34" charset="0"/>
                <a:cs typeface="Arial" panose="020B0604020202020204" pitchFamily="34" charset="0"/>
              </a:rPr>
              <a:t>can be </a:t>
            </a:r>
            <a:r>
              <a:rPr lang="en-US" sz="2400" dirty="0">
                <a:latin typeface="Arial" panose="020B0604020202020204" pitchFamily="34" charset="0"/>
                <a:cs typeface="Arial" panose="020B0604020202020204" pitchFamily="34" charset="0"/>
              </a:rPr>
              <a:t>used safely and effectively in </a:t>
            </a:r>
            <a:r>
              <a:rPr lang="en-US" sz="2400" dirty="0" smtClean="0">
                <a:latin typeface="Arial" panose="020B0604020202020204" pitchFamily="34" charset="0"/>
                <a:cs typeface="Arial" panose="020B0604020202020204" pitchFamily="34" charset="0"/>
              </a:rPr>
              <a:t>youth with </a:t>
            </a:r>
            <a:r>
              <a:rPr lang="en-US" sz="2400" dirty="0">
                <a:latin typeface="Arial" panose="020B0604020202020204" pitchFamily="34" charset="0"/>
                <a:cs typeface="Arial" panose="020B0604020202020204" pitchFamily="34" charset="0"/>
              </a:rPr>
              <a:t>type 1 diabetes to assist with </a:t>
            </a:r>
            <a:r>
              <a:rPr lang="en-US" sz="2400" dirty="0" smtClean="0">
                <a:latin typeface="Arial" panose="020B0604020202020204" pitchFamily="34" charset="0"/>
                <a:cs typeface="Arial" panose="020B0604020202020204" pitchFamily="34" charset="0"/>
              </a:rPr>
              <a:t>achieving </a:t>
            </a:r>
            <a:r>
              <a:rPr lang="en-US" sz="2400" dirty="0" smtClean="0">
                <a:solidFill>
                  <a:srgbClr val="FF0000"/>
                </a:solidFill>
                <a:latin typeface="Arial" panose="020B0604020202020204" pitchFamily="34" charset="0"/>
                <a:cs typeface="Arial" panose="020B0604020202020204" pitchFamily="34" charset="0"/>
              </a:rPr>
              <a:t>targeted </a:t>
            </a:r>
            <a:r>
              <a:rPr lang="en-US" sz="2400" dirty="0">
                <a:solidFill>
                  <a:srgbClr val="FF0000"/>
                </a:solidFill>
                <a:latin typeface="Arial" panose="020B0604020202020204" pitchFamily="34" charset="0"/>
                <a:cs typeface="Arial" panose="020B0604020202020204" pitchFamily="34" charset="0"/>
              </a:rPr>
              <a:t>glycemic control while </a:t>
            </a:r>
            <a:r>
              <a:rPr lang="en-US" sz="2400" dirty="0" smtClean="0">
                <a:solidFill>
                  <a:srgbClr val="FF0000"/>
                </a:solidFill>
                <a:latin typeface="Arial" panose="020B0604020202020204" pitchFamily="34" charset="0"/>
                <a:cs typeface="Arial" panose="020B0604020202020204" pitchFamily="34" charset="0"/>
              </a:rPr>
              <a:t>reducing the </a:t>
            </a:r>
            <a:r>
              <a:rPr lang="en-US" sz="2400" dirty="0">
                <a:solidFill>
                  <a:srgbClr val="FF0000"/>
                </a:solidFill>
                <a:latin typeface="Arial" panose="020B0604020202020204" pitchFamily="34" charset="0"/>
                <a:cs typeface="Arial" panose="020B0604020202020204" pitchFamily="34" charset="0"/>
              </a:rPr>
              <a:t>risk of hypoglycemia and </a:t>
            </a:r>
            <a:r>
              <a:rPr lang="en-US" sz="2400" dirty="0" smtClean="0">
                <a:solidFill>
                  <a:srgbClr val="FF0000"/>
                </a:solidFill>
                <a:latin typeface="Arial" panose="020B0604020202020204" pitchFamily="34" charset="0"/>
                <a:cs typeface="Arial" panose="020B0604020202020204" pitchFamily="34" charset="0"/>
              </a:rPr>
              <a:t>DKA, improving </a:t>
            </a:r>
            <a:r>
              <a:rPr lang="en-US" sz="2400" dirty="0">
                <a:solidFill>
                  <a:srgbClr val="FF0000"/>
                </a:solidFill>
                <a:latin typeface="Arial" panose="020B0604020202020204" pitchFamily="34" charset="0"/>
                <a:cs typeface="Arial" panose="020B0604020202020204" pitchFamily="34" charset="0"/>
              </a:rPr>
              <a:t>quality of life and </a:t>
            </a:r>
            <a:r>
              <a:rPr lang="en-US" sz="2400" dirty="0" smtClean="0">
                <a:solidFill>
                  <a:srgbClr val="FF0000"/>
                </a:solidFill>
                <a:latin typeface="Arial" panose="020B0604020202020204" pitchFamily="34" charset="0"/>
                <a:cs typeface="Arial" panose="020B0604020202020204" pitchFamily="34" charset="0"/>
              </a:rPr>
              <a:t>preventing long-term </a:t>
            </a:r>
            <a:r>
              <a:rPr lang="en-US" sz="2400" dirty="0">
                <a:solidFill>
                  <a:srgbClr val="FF0000"/>
                </a:solidFill>
                <a:latin typeface="Arial" panose="020B0604020202020204" pitchFamily="34" charset="0"/>
                <a:cs typeface="Arial" panose="020B0604020202020204" pitchFamily="34" charset="0"/>
              </a:rPr>
              <a:t>complications</a:t>
            </a:r>
            <a:endParaRPr lang="fa-IR" sz="2400" dirty="0">
              <a:solidFill>
                <a:srgbClr val="FF0000"/>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Common </a:t>
            </a:r>
            <a:r>
              <a:rPr lang="en-US" sz="2400" dirty="0"/>
              <a:t>barriers to pump </a:t>
            </a:r>
            <a:r>
              <a:rPr lang="en-US" sz="2400" dirty="0" smtClean="0"/>
              <a:t>therapy adoption </a:t>
            </a:r>
            <a:r>
              <a:rPr lang="en-US" sz="2400" dirty="0"/>
              <a:t>in children and adolescents </a:t>
            </a:r>
            <a:r>
              <a:rPr lang="en-US" sz="2400" dirty="0" smtClean="0"/>
              <a:t>are concerns </a:t>
            </a:r>
            <a:r>
              <a:rPr lang="en-US" sz="2400" dirty="0"/>
              <a:t>regarding the physical </a:t>
            </a:r>
            <a:r>
              <a:rPr lang="en-US" sz="2400" dirty="0" smtClean="0"/>
              <a:t>interference of </a:t>
            </a:r>
            <a:r>
              <a:rPr lang="en-US" sz="2400" dirty="0"/>
              <a:t>the device, discomfort with idea </a:t>
            </a:r>
            <a:r>
              <a:rPr lang="en-US" sz="2400" dirty="0" smtClean="0"/>
              <a:t>of having </a:t>
            </a:r>
            <a:r>
              <a:rPr lang="en-US" sz="2400" dirty="0"/>
              <a:t>a device on the body </a:t>
            </a:r>
            <a:r>
              <a:rPr lang="en-US" sz="2400" dirty="0" smtClean="0"/>
              <a:t>therapeutic effectiveness</a:t>
            </a:r>
            <a:r>
              <a:rPr lang="en-US" sz="2400" dirty="0"/>
              <a:t>, and financial burden</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0">
              <a:buNone/>
            </a:pPr>
            <a:endParaRPr lang="en-US" sz="3600" b="1" dirty="0" smtClean="0">
              <a:solidFill>
                <a:srgbClr val="FF0000"/>
              </a:solidFill>
            </a:endParaRPr>
          </a:p>
          <a:p>
            <a:pPr marL="0" indent="0" algn="ctr" rtl="0">
              <a:buNone/>
            </a:pPr>
            <a:r>
              <a:rPr lang="en-US" sz="3600" b="1" dirty="0" smtClean="0">
                <a:solidFill>
                  <a:srgbClr val="FF0000"/>
                </a:solidFill>
              </a:rPr>
              <a:t>SELF-MONITORING </a:t>
            </a:r>
            <a:r>
              <a:rPr lang="en-US" sz="3600" b="1" dirty="0">
                <a:solidFill>
                  <a:srgbClr val="FF0000"/>
                </a:solidFill>
              </a:rPr>
              <a:t>OF BLOOD</a:t>
            </a:r>
          </a:p>
          <a:p>
            <a:pPr marL="0" indent="0" algn="ctr" rtl="0">
              <a:buNone/>
            </a:pPr>
            <a:r>
              <a:rPr lang="en-US" sz="3600" b="1" dirty="0">
                <a:solidFill>
                  <a:srgbClr val="FF0000"/>
                </a:solidFill>
              </a:rPr>
              <a:t>GLUCOSE</a:t>
            </a:r>
            <a:endParaRPr lang="fa-IR" sz="3600" b="1" dirty="0">
              <a:solidFill>
                <a:srgbClr val="FF0000"/>
              </a:solidFill>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75" y="2543175"/>
            <a:ext cx="17716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29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Diabetes Technology: Standards of Medical Care in Diabetes 2019</a:t>
            </a:r>
            <a:endParaRPr lang="fa-IR" sz="1400" dirty="0"/>
          </a:p>
        </p:txBody>
      </p:sp>
      <p:sp>
        <p:nvSpPr>
          <p:cNvPr id="3" name="Content Placeholder 2"/>
          <p:cNvSpPr>
            <a:spLocks noGrp="1"/>
          </p:cNvSpPr>
          <p:nvPr>
            <p:ph idx="1"/>
          </p:nvPr>
        </p:nvSpPr>
        <p:spPr>
          <a:xfrm>
            <a:off x="457200" y="1600200"/>
            <a:ext cx="8183880" cy="4187952"/>
          </a:xfrm>
        </p:spPr>
        <p:txBody>
          <a:bodyPr>
            <a:normAutofit/>
          </a:bodyPr>
          <a:lstStyle/>
          <a:p>
            <a:pPr algn="l" rtl="0"/>
            <a:r>
              <a:rPr lang="en-US" sz="2000" dirty="0">
                <a:latin typeface="Arial" panose="020B0604020202020204" pitchFamily="34" charset="0"/>
                <a:cs typeface="Arial" panose="020B0604020202020204" pitchFamily="34" charset="0"/>
              </a:rPr>
              <a:t>Diabetes technology is the term used to describe the hardware, devices, and </a:t>
            </a:r>
            <a:r>
              <a:rPr lang="en-US" sz="2000" dirty="0" smtClean="0">
                <a:latin typeface="Arial" panose="020B0604020202020204" pitchFamily="34" charset="0"/>
                <a:cs typeface="Arial" panose="020B0604020202020204" pitchFamily="34" charset="0"/>
              </a:rPr>
              <a:t>software that </a:t>
            </a:r>
            <a:r>
              <a:rPr lang="en-US" sz="2000" dirty="0">
                <a:latin typeface="Arial" panose="020B0604020202020204" pitchFamily="34" charset="0"/>
                <a:cs typeface="Arial" panose="020B0604020202020204" pitchFamily="34" charset="0"/>
              </a:rPr>
              <a:t>people with diabetes use to help manage blood glucose levels, stave off </a:t>
            </a:r>
            <a:r>
              <a:rPr lang="en-US" sz="2000" dirty="0" smtClean="0">
                <a:latin typeface="Arial" panose="020B0604020202020204" pitchFamily="34" charset="0"/>
                <a:cs typeface="Arial" panose="020B0604020202020204" pitchFamily="34" charset="0"/>
              </a:rPr>
              <a:t>diabetes complications</a:t>
            </a:r>
            <a:r>
              <a:rPr lang="en-US" sz="2000" dirty="0">
                <a:latin typeface="Arial" panose="020B0604020202020204" pitchFamily="34" charset="0"/>
                <a:cs typeface="Arial" panose="020B0604020202020204" pitchFamily="34" charset="0"/>
              </a:rPr>
              <a:t>, reduce the burden of living with diabetes, and improve quality of life</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algn="l" rtl="0"/>
            <a:endParaRPr lang="en-US" sz="2000" dirty="0" smtClean="0">
              <a:latin typeface="Arial" panose="020B0604020202020204" pitchFamily="34" charset="0"/>
              <a:cs typeface="Arial" panose="020B0604020202020204" pitchFamily="34" charset="0"/>
            </a:endParaRPr>
          </a:p>
          <a:p>
            <a:pPr algn="l" rtl="0"/>
            <a:r>
              <a:rPr lang="en-US" sz="2000" dirty="0" smtClean="0">
                <a:latin typeface="Arial" panose="020B0604020202020204" pitchFamily="34" charset="0"/>
                <a:cs typeface="Arial" panose="020B0604020202020204" pitchFamily="34" charset="0"/>
              </a:rPr>
              <a:t>More </a:t>
            </a:r>
            <a:r>
              <a:rPr lang="en-US" sz="2000" dirty="0">
                <a:latin typeface="Arial" panose="020B0604020202020204" pitchFamily="34" charset="0"/>
                <a:cs typeface="Arial" panose="020B0604020202020204" pitchFamily="34" charset="0"/>
              </a:rPr>
              <a:t>recently, diabetes technology </a:t>
            </a:r>
            <a:r>
              <a:rPr lang="en-US" sz="2000" dirty="0" smtClean="0">
                <a:latin typeface="Arial" panose="020B0604020202020204" pitchFamily="34" charset="0"/>
                <a:cs typeface="Arial" panose="020B0604020202020204" pitchFamily="34" charset="0"/>
              </a:rPr>
              <a:t>has expanded </a:t>
            </a:r>
            <a:r>
              <a:rPr lang="en-US" sz="2000" dirty="0">
                <a:latin typeface="Arial" panose="020B0604020202020204" pitchFamily="34" charset="0"/>
                <a:cs typeface="Arial" panose="020B0604020202020204" pitchFamily="34" charset="0"/>
              </a:rPr>
              <a:t>to include hybrid devices that both monitor glucose and deliver </a:t>
            </a:r>
            <a:r>
              <a:rPr lang="en-US" sz="2000" dirty="0" smtClean="0">
                <a:latin typeface="Arial" panose="020B0604020202020204" pitchFamily="34" charset="0"/>
                <a:cs typeface="Arial" panose="020B0604020202020204" pitchFamily="34" charset="0"/>
              </a:rPr>
              <a:t>insulin, some </a:t>
            </a:r>
            <a:r>
              <a:rPr lang="en-US" sz="2000" dirty="0">
                <a:latin typeface="Arial" panose="020B0604020202020204" pitchFamily="34" charset="0"/>
                <a:cs typeface="Arial" panose="020B0604020202020204" pitchFamily="34" charset="0"/>
              </a:rPr>
              <a:t>automatically, as well as software that serves as a medical device, </a:t>
            </a:r>
            <a:r>
              <a:rPr lang="en-US" sz="2000" dirty="0" smtClean="0">
                <a:latin typeface="Arial" panose="020B0604020202020204" pitchFamily="34" charset="0"/>
                <a:cs typeface="Arial" panose="020B0604020202020204" pitchFamily="34" charset="0"/>
              </a:rPr>
              <a:t>providing diabetes </a:t>
            </a:r>
            <a:r>
              <a:rPr lang="en-US" sz="2000" dirty="0">
                <a:latin typeface="Arial" panose="020B0604020202020204" pitchFamily="34" charset="0"/>
                <a:cs typeface="Arial" panose="020B0604020202020204" pitchFamily="34" charset="0"/>
              </a:rPr>
              <a:t>self-management support</a:t>
            </a:r>
            <a:endParaRPr lang="fa-I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4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8950" y="3949720"/>
            <a:ext cx="17716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 y="533400"/>
            <a:ext cx="8077200" cy="3416320"/>
          </a:xfrm>
          <a:prstGeom prst="rect">
            <a:avLst/>
          </a:prstGeom>
        </p:spPr>
        <p:txBody>
          <a:bodyPr wrap="square">
            <a:spAutoFit/>
          </a:bodyPr>
          <a:lstStyle/>
          <a:p>
            <a:pPr marL="342900" indent="-342900" algn="l" rtl="0">
              <a:buFont typeface="Arial" panose="020B0604020202020204" pitchFamily="34" charset="0"/>
              <a:buChar char="•"/>
            </a:pPr>
            <a:r>
              <a:rPr lang="en-US" sz="2400" dirty="0">
                <a:latin typeface="Arial" panose="020B0604020202020204" pitchFamily="34" charset="0"/>
                <a:cs typeface="Arial" panose="020B0604020202020204" pitchFamily="34" charset="0"/>
              </a:rPr>
              <a:t>Most patients using intensive </a:t>
            </a:r>
            <a:r>
              <a:rPr lang="en-US" sz="2400" dirty="0" smtClean="0">
                <a:latin typeface="Arial" panose="020B0604020202020204" pitchFamily="34" charset="0"/>
                <a:cs typeface="Arial" panose="020B0604020202020204" pitchFamily="34" charset="0"/>
              </a:rPr>
              <a:t>insulin regimens </a:t>
            </a:r>
            <a:r>
              <a:rPr lang="en-US" sz="2400" dirty="0">
                <a:latin typeface="Arial" panose="020B0604020202020204" pitchFamily="34" charset="0"/>
                <a:cs typeface="Arial" panose="020B0604020202020204" pitchFamily="34" charset="0"/>
              </a:rPr>
              <a:t>(multiple daily </a:t>
            </a:r>
            <a:r>
              <a:rPr lang="en-US" sz="2400" dirty="0" smtClean="0">
                <a:latin typeface="Arial" panose="020B0604020202020204" pitchFamily="34" charset="0"/>
                <a:cs typeface="Arial" panose="020B0604020202020204" pitchFamily="34" charset="0"/>
              </a:rPr>
              <a:t>injections or </a:t>
            </a:r>
            <a:r>
              <a:rPr lang="en-US" sz="2400" dirty="0">
                <a:latin typeface="Arial" panose="020B0604020202020204" pitchFamily="34" charset="0"/>
                <a:cs typeface="Arial" panose="020B0604020202020204" pitchFamily="34" charset="0"/>
              </a:rPr>
              <a:t>insulin pump </a:t>
            </a:r>
            <a:r>
              <a:rPr lang="en-US" sz="2400" dirty="0" smtClean="0">
                <a:latin typeface="Arial" panose="020B0604020202020204" pitchFamily="34" charset="0"/>
                <a:cs typeface="Arial" panose="020B0604020202020204" pitchFamily="34" charset="0"/>
              </a:rPr>
              <a:t>therapy) should </a:t>
            </a:r>
            <a:r>
              <a:rPr lang="en-US" sz="2400" dirty="0">
                <a:latin typeface="Arial" panose="020B0604020202020204" pitchFamily="34" charset="0"/>
                <a:cs typeface="Arial" panose="020B0604020202020204" pitchFamily="34" charset="0"/>
              </a:rPr>
              <a:t>assess glucose levels </a:t>
            </a:r>
            <a:r>
              <a:rPr lang="en-US" sz="2400" dirty="0" smtClean="0">
                <a:latin typeface="Arial" panose="020B0604020202020204" pitchFamily="34" charset="0"/>
                <a:cs typeface="Arial" panose="020B0604020202020204" pitchFamily="34" charset="0"/>
              </a:rPr>
              <a:t>using self-monitoring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blood glucose </a:t>
            </a:r>
            <a:r>
              <a:rPr lang="en-US" sz="2400" dirty="0">
                <a:latin typeface="Arial" panose="020B0604020202020204" pitchFamily="34" charset="0"/>
                <a:cs typeface="Arial" panose="020B0604020202020204" pitchFamily="34" charset="0"/>
              </a:rPr>
              <a:t>(or continuous </a:t>
            </a:r>
            <a:r>
              <a:rPr lang="en-US" sz="2400" dirty="0" smtClean="0">
                <a:latin typeface="Arial" panose="020B0604020202020204" pitchFamily="34" charset="0"/>
                <a:cs typeface="Arial" panose="020B0604020202020204" pitchFamily="34" charset="0"/>
              </a:rPr>
              <a:t>glucose monitoring</a:t>
            </a:r>
            <a:r>
              <a:rPr lang="en-US" sz="2400" dirty="0">
                <a:latin typeface="Arial" panose="020B0604020202020204" pitchFamily="34" charset="0"/>
                <a:cs typeface="Arial" panose="020B0604020202020204" pitchFamily="34" charset="0"/>
              </a:rPr>
              <a:t>) prior to meals </a:t>
            </a:r>
            <a:r>
              <a:rPr lang="en-US" sz="2400" dirty="0" smtClean="0">
                <a:latin typeface="Arial" panose="020B0604020202020204" pitchFamily="34" charset="0"/>
                <a:cs typeface="Arial" panose="020B0604020202020204" pitchFamily="34" charset="0"/>
              </a:rPr>
              <a:t>and snacks</a:t>
            </a:r>
            <a:r>
              <a:rPr lang="en-US" sz="2400" dirty="0">
                <a:latin typeface="Arial" panose="020B0604020202020204" pitchFamily="34" charset="0"/>
                <a:cs typeface="Arial" panose="020B0604020202020204" pitchFamily="34" charset="0"/>
              </a:rPr>
              <a:t>, at bedtime, </a:t>
            </a:r>
            <a:r>
              <a:rPr lang="en-US" sz="2400" dirty="0" smtClean="0">
                <a:latin typeface="Arial" panose="020B0604020202020204" pitchFamily="34" charset="0"/>
                <a:cs typeface="Arial" panose="020B0604020202020204" pitchFamily="34" charset="0"/>
              </a:rPr>
              <a:t>occasionally </a:t>
            </a:r>
            <a:r>
              <a:rPr lang="en-US" sz="2400" dirty="0" err="1" smtClean="0">
                <a:latin typeface="Arial" panose="020B0604020202020204" pitchFamily="34" charset="0"/>
                <a:cs typeface="Arial" panose="020B0604020202020204" pitchFamily="34" charset="0"/>
              </a:rPr>
              <a:t>postprandially</a:t>
            </a:r>
            <a:r>
              <a:rPr lang="en-US" sz="2400" dirty="0">
                <a:latin typeface="Arial" panose="020B0604020202020204" pitchFamily="34" charset="0"/>
                <a:cs typeface="Arial" panose="020B0604020202020204" pitchFamily="34" charset="0"/>
              </a:rPr>
              <a:t>, prior to </a:t>
            </a:r>
            <a:r>
              <a:rPr lang="en-US" sz="2400" dirty="0" smtClean="0">
                <a:latin typeface="Arial" panose="020B0604020202020204" pitchFamily="34" charset="0"/>
                <a:cs typeface="Arial" panose="020B0604020202020204" pitchFamily="34" charset="0"/>
              </a:rPr>
              <a:t>exercise, when </a:t>
            </a:r>
            <a:r>
              <a:rPr lang="en-US" sz="2400" dirty="0">
                <a:latin typeface="Arial" panose="020B0604020202020204" pitchFamily="34" charset="0"/>
                <a:cs typeface="Arial" panose="020B0604020202020204" pitchFamily="34" charset="0"/>
              </a:rPr>
              <a:t>they suspect low </a:t>
            </a:r>
            <a:r>
              <a:rPr lang="en-US" sz="2400" dirty="0" smtClean="0">
                <a:latin typeface="Arial" panose="020B0604020202020204" pitchFamily="34" charset="0"/>
                <a:cs typeface="Arial" panose="020B0604020202020204" pitchFamily="34" charset="0"/>
              </a:rPr>
              <a:t>blood glucose</a:t>
            </a:r>
            <a:r>
              <a:rPr lang="en-US" sz="2400" dirty="0">
                <a:latin typeface="Arial" panose="020B0604020202020204" pitchFamily="34" charset="0"/>
                <a:cs typeface="Arial" panose="020B0604020202020204" pitchFamily="34" charset="0"/>
              </a:rPr>
              <a:t>, after treating low </a:t>
            </a:r>
            <a:r>
              <a:rPr lang="en-US" sz="2400" dirty="0" smtClean="0">
                <a:latin typeface="Arial" panose="020B0604020202020204" pitchFamily="34" charset="0"/>
                <a:cs typeface="Arial" panose="020B0604020202020204" pitchFamily="34" charset="0"/>
              </a:rPr>
              <a:t>blood glucose </a:t>
            </a:r>
            <a:r>
              <a:rPr lang="en-US" sz="2400" dirty="0">
                <a:latin typeface="Arial" panose="020B0604020202020204" pitchFamily="34" charset="0"/>
                <a:cs typeface="Arial" panose="020B0604020202020204" pitchFamily="34" charset="0"/>
              </a:rPr>
              <a:t>until they are </a:t>
            </a:r>
            <a:r>
              <a:rPr lang="en-US" sz="2400" dirty="0" err="1" smtClean="0">
                <a:latin typeface="Arial" panose="020B0604020202020204" pitchFamily="34" charset="0"/>
                <a:cs typeface="Arial" panose="020B0604020202020204" pitchFamily="34" charset="0"/>
              </a:rPr>
              <a:t>normoglycemic</a:t>
            </a:r>
            <a:r>
              <a:rPr lang="en-US" sz="2400" dirty="0" smtClean="0">
                <a:latin typeface="Arial" panose="020B0604020202020204" pitchFamily="34" charset="0"/>
                <a:cs typeface="Arial" panose="020B0604020202020204" pitchFamily="34" charset="0"/>
              </a:rPr>
              <a:t>, and </a:t>
            </a:r>
            <a:r>
              <a:rPr lang="en-US" sz="2400" dirty="0">
                <a:latin typeface="Arial" panose="020B0604020202020204" pitchFamily="34" charset="0"/>
                <a:cs typeface="Arial" panose="020B0604020202020204" pitchFamily="34" charset="0"/>
              </a:rPr>
              <a:t>prior to critical </a:t>
            </a:r>
            <a:r>
              <a:rPr lang="en-US" sz="2400" dirty="0" smtClean="0">
                <a:latin typeface="Arial" panose="020B0604020202020204" pitchFamily="34" charset="0"/>
                <a:cs typeface="Arial" panose="020B0604020202020204" pitchFamily="34" charset="0"/>
              </a:rPr>
              <a:t>tasks such </a:t>
            </a:r>
            <a:r>
              <a:rPr lang="en-US" sz="2400" dirty="0">
                <a:latin typeface="Arial" panose="020B0604020202020204" pitchFamily="34" charset="0"/>
                <a:cs typeface="Arial" panose="020B0604020202020204" pitchFamily="34" charset="0"/>
              </a:rPr>
              <a:t>as driving. B</a:t>
            </a:r>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51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72200" y="3886200"/>
            <a:ext cx="17716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 y="612845"/>
            <a:ext cx="8077200" cy="2862322"/>
          </a:xfrm>
          <a:prstGeom prst="rect">
            <a:avLst/>
          </a:prstGeom>
        </p:spPr>
        <p:txBody>
          <a:bodyPr wrap="square">
            <a:spAutoFit/>
          </a:bodyPr>
          <a:lstStyle/>
          <a:p>
            <a:pPr marL="285750" indent="-285750" algn="l" rtl="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7.7</a:t>
            </a:r>
            <a:r>
              <a:rPr lang="en-US" dirty="0">
                <a:latin typeface="Arial" panose="020B0604020202020204" pitchFamily="34" charset="0"/>
                <a:cs typeface="Arial" panose="020B0604020202020204" pitchFamily="34" charset="0"/>
              </a:rPr>
              <a:t> When prescribed as part of </a:t>
            </a:r>
            <a:r>
              <a:rPr lang="en-US" dirty="0" smtClean="0">
                <a:latin typeface="Arial" panose="020B0604020202020204" pitchFamily="34" charset="0"/>
                <a:cs typeface="Arial" panose="020B0604020202020204" pitchFamily="34" charset="0"/>
              </a:rPr>
              <a:t>a broad </a:t>
            </a:r>
            <a:r>
              <a:rPr lang="en-US" dirty="0">
                <a:latin typeface="Arial" panose="020B0604020202020204" pitchFamily="34" charset="0"/>
                <a:cs typeface="Arial" panose="020B0604020202020204" pitchFamily="34" charset="0"/>
              </a:rPr>
              <a:t>educational program, </a:t>
            </a:r>
            <a:r>
              <a:rPr lang="en-US" dirty="0" err="1" smtClean="0">
                <a:latin typeface="Arial" panose="020B0604020202020204" pitchFamily="34" charset="0"/>
                <a:cs typeface="Arial" panose="020B0604020202020204" pitchFamily="34" charset="0"/>
              </a:rPr>
              <a:t>selfmonitoring</a:t>
            </a:r>
            <a:r>
              <a:rPr lang="en-US" dirty="0" smtClean="0">
                <a:latin typeface="Arial" panose="020B0604020202020204" pitchFamily="34" charset="0"/>
                <a:cs typeface="Arial" panose="020B0604020202020204" pitchFamily="34" charset="0"/>
              </a:rPr>
              <a:t> of </a:t>
            </a:r>
            <a:r>
              <a:rPr lang="en-US" dirty="0">
                <a:latin typeface="Arial" panose="020B0604020202020204" pitchFamily="34" charset="0"/>
                <a:cs typeface="Arial" panose="020B0604020202020204" pitchFamily="34" charset="0"/>
              </a:rPr>
              <a:t>blood glucose </a:t>
            </a:r>
            <a:r>
              <a:rPr lang="en-US" dirty="0" smtClean="0">
                <a:latin typeface="Arial" panose="020B0604020202020204" pitchFamily="34" charset="0"/>
                <a:cs typeface="Arial" panose="020B0604020202020204" pitchFamily="34" charset="0"/>
              </a:rPr>
              <a:t>may help </a:t>
            </a:r>
            <a:r>
              <a:rPr lang="en-US" dirty="0">
                <a:latin typeface="Arial" panose="020B0604020202020204" pitchFamily="34" charset="0"/>
                <a:cs typeface="Arial" panose="020B0604020202020204" pitchFamily="34" charset="0"/>
              </a:rPr>
              <a:t>to guide treatment </a:t>
            </a:r>
            <a:r>
              <a:rPr lang="en-US" dirty="0" smtClean="0">
                <a:latin typeface="Arial" panose="020B0604020202020204" pitchFamily="34" charset="0"/>
                <a:cs typeface="Arial" panose="020B0604020202020204" pitchFamily="34" charset="0"/>
              </a:rPr>
              <a:t>decisions and/or </a:t>
            </a:r>
            <a:r>
              <a:rPr lang="en-US" dirty="0">
                <a:latin typeface="Arial" panose="020B0604020202020204" pitchFamily="34" charset="0"/>
                <a:cs typeface="Arial" panose="020B0604020202020204" pitchFamily="34" charset="0"/>
              </a:rPr>
              <a:t>self-management for </a:t>
            </a:r>
            <a:r>
              <a:rPr lang="en-US" dirty="0" smtClean="0">
                <a:latin typeface="Arial" panose="020B0604020202020204" pitchFamily="34" charset="0"/>
                <a:cs typeface="Arial" panose="020B0604020202020204" pitchFamily="34" charset="0"/>
              </a:rPr>
              <a:t>patients taking </a:t>
            </a:r>
            <a:r>
              <a:rPr lang="en-US" dirty="0">
                <a:latin typeface="Arial" panose="020B0604020202020204" pitchFamily="34" charset="0"/>
                <a:cs typeface="Arial" panose="020B0604020202020204" pitchFamily="34" charset="0"/>
              </a:rPr>
              <a:t>less frequent </a:t>
            </a:r>
            <a:r>
              <a:rPr lang="en-US" dirty="0" smtClean="0">
                <a:latin typeface="Arial" panose="020B0604020202020204" pitchFamily="34" charset="0"/>
                <a:cs typeface="Arial" panose="020B0604020202020204" pitchFamily="34" charset="0"/>
              </a:rPr>
              <a:t>insulin injections</a:t>
            </a:r>
            <a:r>
              <a:rPr lang="en-US" dirty="0">
                <a:latin typeface="Arial" panose="020B0604020202020204" pitchFamily="34" charset="0"/>
                <a:cs typeface="Arial" panose="020B0604020202020204" pitchFamily="34" charset="0"/>
              </a:rPr>
              <a:t>. B</a:t>
            </a:r>
          </a:p>
          <a:p>
            <a:pPr marL="285750" indent="-285750" algn="l" rtl="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7.8</a:t>
            </a:r>
            <a:r>
              <a:rPr lang="en-US" dirty="0">
                <a:latin typeface="Arial" panose="020B0604020202020204" pitchFamily="34" charset="0"/>
                <a:cs typeface="Arial" panose="020B0604020202020204" pitchFamily="34" charset="0"/>
              </a:rPr>
              <a:t> When prescribing </a:t>
            </a:r>
            <a:r>
              <a:rPr lang="en-US" dirty="0" smtClean="0">
                <a:latin typeface="Arial" panose="020B0604020202020204" pitchFamily="34" charset="0"/>
                <a:cs typeface="Arial" panose="020B0604020202020204" pitchFamily="34" charset="0"/>
              </a:rPr>
              <a:t>self-monitoring of </a:t>
            </a:r>
            <a:r>
              <a:rPr lang="en-US" dirty="0">
                <a:latin typeface="Arial" panose="020B0604020202020204" pitchFamily="34" charset="0"/>
                <a:cs typeface="Arial" panose="020B0604020202020204" pitchFamily="34" charset="0"/>
              </a:rPr>
              <a:t>blood glucose, ensure that </a:t>
            </a:r>
            <a:r>
              <a:rPr lang="en-US" dirty="0" smtClean="0">
                <a:latin typeface="Arial" panose="020B0604020202020204" pitchFamily="34" charset="0"/>
                <a:cs typeface="Arial" panose="020B0604020202020204" pitchFamily="34" charset="0"/>
              </a:rPr>
              <a:t>patients receive </a:t>
            </a:r>
            <a:r>
              <a:rPr lang="en-US" dirty="0">
                <a:latin typeface="Arial" panose="020B0604020202020204" pitchFamily="34" charset="0"/>
                <a:cs typeface="Arial" panose="020B0604020202020204" pitchFamily="34" charset="0"/>
              </a:rPr>
              <a:t>ongoing </a:t>
            </a:r>
            <a:r>
              <a:rPr lang="en-US" dirty="0" smtClean="0">
                <a:latin typeface="Arial" panose="020B0604020202020204" pitchFamily="34" charset="0"/>
                <a:cs typeface="Arial" panose="020B0604020202020204" pitchFamily="34" charset="0"/>
              </a:rPr>
              <a:t>instruction and </a:t>
            </a:r>
            <a:r>
              <a:rPr lang="en-US" dirty="0">
                <a:latin typeface="Arial" panose="020B0604020202020204" pitchFamily="34" charset="0"/>
                <a:cs typeface="Arial" panose="020B0604020202020204" pitchFamily="34" charset="0"/>
              </a:rPr>
              <a:t>regular evaluation of </a:t>
            </a:r>
            <a:r>
              <a:rPr lang="en-US" dirty="0" smtClean="0">
                <a:latin typeface="Arial" panose="020B0604020202020204" pitchFamily="34" charset="0"/>
                <a:cs typeface="Arial" panose="020B0604020202020204" pitchFamily="34" charset="0"/>
              </a:rPr>
              <a:t>technique, results</a:t>
            </a:r>
            <a:r>
              <a:rPr lang="en-US" dirty="0">
                <a:latin typeface="Arial" panose="020B0604020202020204" pitchFamily="34" charset="0"/>
                <a:cs typeface="Arial" panose="020B0604020202020204" pitchFamily="34" charset="0"/>
              </a:rPr>
              <a:t>, and their ability </a:t>
            </a:r>
            <a:r>
              <a:rPr lang="en-US" dirty="0" smtClean="0">
                <a:latin typeface="Arial" panose="020B0604020202020204" pitchFamily="34" charset="0"/>
                <a:cs typeface="Arial" panose="020B0604020202020204" pitchFamily="34" charset="0"/>
              </a:rPr>
              <a:t>to use </a:t>
            </a:r>
            <a:r>
              <a:rPr lang="en-US" dirty="0">
                <a:latin typeface="Arial" panose="020B0604020202020204" pitchFamily="34" charset="0"/>
                <a:cs typeface="Arial" panose="020B0604020202020204" pitchFamily="34" charset="0"/>
              </a:rPr>
              <a:t>data from </a:t>
            </a:r>
            <a:r>
              <a:rPr lang="en-US" dirty="0" smtClean="0">
                <a:latin typeface="Arial" panose="020B0604020202020204" pitchFamily="34" charset="0"/>
                <a:cs typeface="Arial" panose="020B0604020202020204" pitchFamily="34" charset="0"/>
              </a:rPr>
              <a:t>self-monitoring of </a:t>
            </a:r>
            <a:r>
              <a:rPr lang="en-US" dirty="0">
                <a:latin typeface="Arial" panose="020B0604020202020204" pitchFamily="34" charset="0"/>
                <a:cs typeface="Arial" panose="020B0604020202020204" pitchFamily="34" charset="0"/>
              </a:rPr>
              <a:t>blood glucose to adjust therapy.</a:t>
            </a:r>
          </a:p>
          <a:p>
            <a:pPr marL="285750" indent="-285750" algn="l" rtl="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Similarly, continuous </a:t>
            </a:r>
            <a:r>
              <a:rPr lang="en-US" dirty="0" smtClean="0">
                <a:solidFill>
                  <a:srgbClr val="FF0000"/>
                </a:solidFill>
                <a:latin typeface="Arial" panose="020B0604020202020204" pitchFamily="34" charset="0"/>
                <a:cs typeface="Arial" panose="020B0604020202020204" pitchFamily="34" charset="0"/>
              </a:rPr>
              <a:t>glucose monitoring </a:t>
            </a:r>
            <a:r>
              <a:rPr lang="en-US" dirty="0">
                <a:solidFill>
                  <a:srgbClr val="FF0000"/>
                </a:solidFill>
                <a:latin typeface="Arial" panose="020B0604020202020204" pitchFamily="34" charset="0"/>
                <a:cs typeface="Arial" panose="020B0604020202020204" pitchFamily="34" charset="0"/>
              </a:rPr>
              <a:t>use </a:t>
            </a:r>
            <a:r>
              <a:rPr lang="en-US" dirty="0" smtClean="0">
                <a:solidFill>
                  <a:srgbClr val="FF0000"/>
                </a:solidFill>
                <a:latin typeface="Arial" panose="020B0604020202020204" pitchFamily="34" charset="0"/>
                <a:cs typeface="Arial" panose="020B0604020202020204" pitchFamily="34" charset="0"/>
              </a:rPr>
              <a:t>requires robust </a:t>
            </a:r>
            <a:r>
              <a:rPr lang="en-US" dirty="0">
                <a:solidFill>
                  <a:srgbClr val="FF0000"/>
                </a:solidFill>
                <a:latin typeface="Arial" panose="020B0604020202020204" pitchFamily="34" charset="0"/>
                <a:cs typeface="Arial" panose="020B0604020202020204" pitchFamily="34" charset="0"/>
              </a:rPr>
              <a:t>and ongoing diabetes </a:t>
            </a:r>
            <a:r>
              <a:rPr lang="en-US" dirty="0" err="1" smtClean="0">
                <a:solidFill>
                  <a:srgbClr val="FF0000"/>
                </a:solidFill>
                <a:latin typeface="Arial" panose="020B0604020202020204" pitchFamily="34" charset="0"/>
                <a:cs typeface="Arial" panose="020B0604020202020204" pitchFamily="34" charset="0"/>
              </a:rPr>
              <a:t>education,training</a:t>
            </a:r>
            <a:r>
              <a:rPr lang="en-US" dirty="0">
                <a:solidFill>
                  <a:srgbClr val="FF0000"/>
                </a:solidFill>
                <a:latin typeface="Arial" panose="020B0604020202020204" pitchFamily="34" charset="0"/>
                <a:cs typeface="Arial" panose="020B0604020202020204" pitchFamily="34" charset="0"/>
              </a:rPr>
              <a:t>, and support. E</a:t>
            </a:r>
            <a:endParaRPr lang="fa-I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51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SMBG </a:t>
            </a:r>
            <a:r>
              <a:rPr lang="en-US" sz="2400" dirty="0"/>
              <a:t>is </a:t>
            </a:r>
            <a:r>
              <a:rPr lang="en-US" sz="2400" dirty="0" smtClean="0"/>
              <a:t>an </a:t>
            </a:r>
            <a:r>
              <a:rPr lang="en-US" sz="2400" dirty="0"/>
              <a:t>integral component of effective </a:t>
            </a:r>
            <a:r>
              <a:rPr lang="en-US" sz="2400" dirty="0" smtClean="0"/>
              <a:t>therapy of </a:t>
            </a:r>
            <a:r>
              <a:rPr lang="en-US" sz="2400" dirty="0"/>
              <a:t>patients taking insulin. </a:t>
            </a:r>
            <a:endParaRPr lang="en-US" sz="2400" dirty="0" smtClean="0"/>
          </a:p>
          <a:p>
            <a:pPr algn="l" rtl="0"/>
            <a:endParaRPr lang="en-US" sz="2400" dirty="0" smtClean="0"/>
          </a:p>
          <a:p>
            <a:pPr algn="l" rtl="0"/>
            <a:r>
              <a:rPr lang="en-US" sz="2400" dirty="0" smtClean="0"/>
              <a:t>In </a:t>
            </a:r>
            <a:r>
              <a:rPr lang="en-US" sz="2400" dirty="0"/>
              <a:t>recent </a:t>
            </a:r>
            <a:r>
              <a:rPr lang="en-US" sz="2400" dirty="0" smtClean="0"/>
              <a:t>years, continuous </a:t>
            </a:r>
            <a:r>
              <a:rPr lang="en-US" sz="2400" dirty="0"/>
              <a:t>glucose monitoring (CGM) </a:t>
            </a:r>
            <a:r>
              <a:rPr lang="en-US" sz="2400" dirty="0" smtClean="0"/>
              <a:t>has emerged </a:t>
            </a:r>
            <a:r>
              <a:rPr lang="en-US" sz="2400" dirty="0"/>
              <a:t>as a complementary method </a:t>
            </a:r>
            <a:r>
              <a:rPr lang="en-US" sz="2400" dirty="0" smtClean="0"/>
              <a:t>for the </a:t>
            </a:r>
            <a:r>
              <a:rPr lang="en-US" sz="2400" dirty="0"/>
              <a:t>assessment of glucose levels</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Optimal </a:t>
            </a:r>
            <a:r>
              <a:rPr lang="en-US" sz="2400" dirty="0"/>
              <a:t>use of SMBG and </a:t>
            </a:r>
            <a:r>
              <a:rPr lang="en-US" sz="2400" dirty="0" smtClean="0"/>
              <a:t>CGM requires </a:t>
            </a:r>
            <a:r>
              <a:rPr lang="en-US" sz="2400" dirty="0"/>
              <a:t>proper review and </a:t>
            </a:r>
            <a:r>
              <a:rPr lang="en-US" sz="2400" dirty="0" smtClean="0"/>
              <a:t>interpretation of </a:t>
            </a:r>
            <a:r>
              <a:rPr lang="en-US" sz="2400" dirty="0"/>
              <a:t>the data, by both the patient and </a:t>
            </a:r>
            <a:r>
              <a:rPr lang="en-US" sz="2400" dirty="0" smtClean="0"/>
              <a:t>the provider</a:t>
            </a:r>
            <a:r>
              <a:rPr lang="en-US" sz="2400" dirty="0"/>
              <a:t>, to ensure that data are used in </a:t>
            </a:r>
            <a:r>
              <a:rPr lang="en-US" sz="2400" dirty="0" smtClean="0"/>
              <a:t>an effective </a:t>
            </a:r>
            <a:r>
              <a:rPr lang="en-US" sz="2400" dirty="0"/>
              <a:t>and timely manner</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rtl="0"/>
            <a:endParaRPr lang="en-US" sz="3200" dirty="0" smtClean="0">
              <a:solidFill>
                <a:srgbClr val="FF0000"/>
              </a:solidFill>
            </a:endParaRPr>
          </a:p>
          <a:p>
            <a:pPr algn="ctr" rtl="0"/>
            <a:r>
              <a:rPr lang="en-US" sz="3200" dirty="0" smtClean="0">
                <a:solidFill>
                  <a:srgbClr val="FF0000"/>
                </a:solidFill>
              </a:rPr>
              <a:t>For </a:t>
            </a:r>
            <a:r>
              <a:rPr lang="en-US" sz="3200" dirty="0">
                <a:solidFill>
                  <a:srgbClr val="FF0000"/>
                </a:solidFill>
              </a:rPr>
              <a:t>Patients on Intensive </a:t>
            </a:r>
            <a:r>
              <a:rPr lang="en-US" sz="3200" dirty="0" smtClean="0">
                <a:solidFill>
                  <a:srgbClr val="FF0000"/>
                </a:solidFill>
              </a:rPr>
              <a:t>Insulin Regimens</a:t>
            </a:r>
            <a:endParaRPr lang="en-US" sz="3200" dirty="0">
              <a:solidFill>
                <a:srgbClr val="FF0000"/>
              </a:solidFill>
            </a:endParaRPr>
          </a:p>
          <a:p>
            <a:pPr algn="l" rtl="0"/>
            <a:endParaRPr lang="en-US" sz="2400" dirty="0" smtClean="0"/>
          </a:p>
          <a:p>
            <a:pPr algn="l" rtl="0"/>
            <a:r>
              <a:rPr lang="en-US" sz="2400" dirty="0" smtClean="0"/>
              <a:t>SMBG </a:t>
            </a:r>
            <a:r>
              <a:rPr lang="en-US" sz="2400" dirty="0"/>
              <a:t>or CGM is especially important </a:t>
            </a:r>
            <a:r>
              <a:rPr lang="en-US" sz="2400" dirty="0" smtClean="0"/>
              <a:t>for insulin-treated </a:t>
            </a:r>
            <a:r>
              <a:rPr lang="en-US" sz="2400" dirty="0"/>
              <a:t>patients to monitor </a:t>
            </a:r>
            <a:r>
              <a:rPr lang="en-US" sz="2400" dirty="0" smtClean="0"/>
              <a:t>for and </a:t>
            </a:r>
            <a:r>
              <a:rPr lang="en-US" sz="2400" dirty="0"/>
              <a:t>prevent hypoglycemia and hyperglycemia</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A database study </a:t>
            </a:r>
            <a:r>
              <a:rPr lang="en-US" sz="2400" dirty="0"/>
              <a:t>of almost 27,000 children and </a:t>
            </a:r>
            <a:r>
              <a:rPr lang="en-US" sz="2400" dirty="0" smtClean="0"/>
              <a:t>adolescents with </a:t>
            </a:r>
            <a:r>
              <a:rPr lang="en-US" sz="2400" dirty="0"/>
              <a:t>type 1 diabetes showed </a:t>
            </a:r>
            <a:r>
              <a:rPr lang="en-US" sz="2400" dirty="0" smtClean="0"/>
              <a:t>that, after </a:t>
            </a:r>
            <a:r>
              <a:rPr lang="en-US" sz="2400" dirty="0"/>
              <a:t>adjustment </a:t>
            </a:r>
            <a:r>
              <a:rPr lang="en-US" sz="2400" dirty="0" smtClean="0"/>
              <a:t>for multiple confounders, increased </a:t>
            </a:r>
            <a:r>
              <a:rPr lang="en-US" sz="2400" dirty="0"/>
              <a:t>daily frequency of SMBG </a:t>
            </a:r>
            <a:r>
              <a:rPr lang="en-US" sz="2400" dirty="0" smtClean="0"/>
              <a:t>was significantly </a:t>
            </a:r>
            <a:r>
              <a:rPr lang="en-US" sz="2400" dirty="0"/>
              <a:t>associated with lower </a:t>
            </a:r>
            <a:r>
              <a:rPr lang="en-US" sz="2400" dirty="0" smtClean="0"/>
              <a:t>A1C </a:t>
            </a:r>
            <a:r>
              <a:rPr lang="en-US" sz="2400" dirty="0" smtClean="0">
                <a:solidFill>
                  <a:srgbClr val="FF0000"/>
                </a:solidFill>
              </a:rPr>
              <a:t>(–</a:t>
            </a:r>
            <a:r>
              <a:rPr lang="en-US" sz="2400" dirty="0">
                <a:solidFill>
                  <a:srgbClr val="FF0000"/>
                </a:solidFill>
              </a:rPr>
              <a:t>0.2% per additional test per day) </a:t>
            </a:r>
            <a:r>
              <a:rPr lang="en-US" sz="2400" dirty="0" smtClean="0">
                <a:solidFill>
                  <a:srgbClr val="FF0000"/>
                </a:solidFill>
              </a:rPr>
              <a:t>and with </a:t>
            </a:r>
            <a:r>
              <a:rPr lang="en-US" sz="2400" dirty="0">
                <a:solidFill>
                  <a:srgbClr val="FF0000"/>
                </a:solidFill>
              </a:rPr>
              <a:t>fewer acute complications</a:t>
            </a:r>
            <a:endParaRPr lang="fa-IR" sz="2400" dirty="0">
              <a:solidFill>
                <a:srgbClr val="FF0000"/>
              </a:solidFill>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l" rtl="0"/>
            <a:endParaRPr lang="en-US" sz="2000" dirty="0" smtClean="0"/>
          </a:p>
          <a:p>
            <a:pPr algn="l" rtl="0"/>
            <a:r>
              <a:rPr lang="en-US" sz="2000" dirty="0" smtClean="0"/>
              <a:t>The </a:t>
            </a:r>
            <a:r>
              <a:rPr lang="en-US" sz="2000" dirty="0"/>
              <a:t>evidence is insufficient </a:t>
            </a:r>
            <a:r>
              <a:rPr lang="en-US" sz="2000" dirty="0" smtClean="0"/>
              <a:t>regarding when </a:t>
            </a:r>
            <a:r>
              <a:rPr lang="en-US" sz="2000" dirty="0"/>
              <a:t>to prescribe SMBG and how </a:t>
            </a:r>
            <a:r>
              <a:rPr lang="en-US" sz="2000" dirty="0" smtClean="0"/>
              <a:t>often testing </a:t>
            </a:r>
            <a:r>
              <a:rPr lang="en-US" sz="2000" dirty="0"/>
              <a:t>is needed for insulin-treated </a:t>
            </a:r>
            <a:r>
              <a:rPr lang="en-US" sz="2000" dirty="0" smtClean="0"/>
              <a:t>patients who </a:t>
            </a:r>
            <a:r>
              <a:rPr lang="en-US" sz="2000" dirty="0"/>
              <a:t>do not use intensive </a:t>
            </a:r>
            <a:r>
              <a:rPr lang="en-US" sz="2000" dirty="0" smtClean="0"/>
              <a:t>insulin regimens</a:t>
            </a:r>
            <a:r>
              <a:rPr lang="en-US" sz="2000" dirty="0"/>
              <a:t>, such as those with type 2 </a:t>
            </a:r>
            <a:r>
              <a:rPr lang="en-US" sz="2000" dirty="0" smtClean="0"/>
              <a:t>diabetes using </a:t>
            </a:r>
            <a:r>
              <a:rPr lang="en-US" sz="2000" dirty="0"/>
              <a:t>basal insulin with or </a:t>
            </a:r>
            <a:r>
              <a:rPr lang="en-US" sz="2000" dirty="0" smtClean="0"/>
              <a:t>without oral </a:t>
            </a:r>
            <a:r>
              <a:rPr lang="en-US" sz="2000" dirty="0"/>
              <a:t>agents. </a:t>
            </a:r>
            <a:endParaRPr lang="en-US" sz="2000" dirty="0" smtClean="0"/>
          </a:p>
          <a:p>
            <a:pPr algn="l" rtl="0"/>
            <a:endParaRPr lang="en-US" sz="2000" dirty="0" smtClean="0"/>
          </a:p>
          <a:p>
            <a:pPr algn="l" rtl="0"/>
            <a:r>
              <a:rPr lang="en-US" sz="2000" dirty="0" smtClean="0"/>
              <a:t>However</a:t>
            </a:r>
            <a:r>
              <a:rPr lang="en-US" sz="2000" dirty="0"/>
              <a:t>, for patients </a:t>
            </a:r>
            <a:r>
              <a:rPr lang="en-US" sz="2000" dirty="0" smtClean="0"/>
              <a:t>using basal </a:t>
            </a:r>
            <a:r>
              <a:rPr lang="en-US" sz="2000" dirty="0"/>
              <a:t>insulin, assessing fasting </a:t>
            </a:r>
            <a:r>
              <a:rPr lang="en-US" sz="2000" dirty="0" smtClean="0"/>
              <a:t>glucose with </a:t>
            </a:r>
            <a:r>
              <a:rPr lang="en-US" sz="2000" dirty="0"/>
              <a:t>SMBG to inform dose </a:t>
            </a:r>
            <a:r>
              <a:rPr lang="en-US" sz="2000" dirty="0" smtClean="0"/>
              <a:t>adjustments to </a:t>
            </a:r>
            <a:r>
              <a:rPr lang="en-US" sz="2000" dirty="0"/>
              <a:t>achieve blood glucose targets results </a:t>
            </a:r>
            <a:r>
              <a:rPr lang="en-US" sz="2000" dirty="0" smtClean="0"/>
              <a:t>in lower A1C.</a:t>
            </a:r>
            <a:endParaRPr lang="fa-IR" sz="20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l" rtl="0"/>
            <a:r>
              <a:rPr lang="en-US" sz="2400" dirty="0">
                <a:latin typeface="Arial" panose="020B0604020202020204" pitchFamily="34" charset="0"/>
                <a:cs typeface="Arial" panose="020B0604020202020204" pitchFamily="34" charset="0"/>
              </a:rPr>
              <a:t>In people with type 2 diabetes </a:t>
            </a:r>
            <a:r>
              <a:rPr lang="en-US" sz="2400" dirty="0" smtClean="0">
                <a:latin typeface="Arial" panose="020B0604020202020204" pitchFamily="34" charset="0"/>
                <a:cs typeface="Arial" panose="020B0604020202020204" pitchFamily="34" charset="0"/>
              </a:rPr>
              <a:t>not using </a:t>
            </a:r>
            <a:r>
              <a:rPr lang="en-US" sz="2400" dirty="0">
                <a:latin typeface="Arial" panose="020B0604020202020204" pitchFamily="34" charset="0"/>
                <a:cs typeface="Arial" panose="020B0604020202020204" pitchFamily="34" charset="0"/>
              </a:rPr>
              <a:t>insulin, </a:t>
            </a:r>
            <a:r>
              <a:rPr lang="en-US" sz="2400" dirty="0">
                <a:solidFill>
                  <a:srgbClr val="FF0000"/>
                </a:solidFill>
                <a:latin typeface="Arial" panose="020B0604020202020204" pitchFamily="34" charset="0"/>
                <a:cs typeface="Arial" panose="020B0604020202020204" pitchFamily="34" charset="0"/>
              </a:rPr>
              <a:t>routine glucose </a:t>
            </a:r>
            <a:r>
              <a:rPr lang="en-US" sz="2400" dirty="0" smtClean="0">
                <a:solidFill>
                  <a:srgbClr val="FF0000"/>
                </a:solidFill>
                <a:latin typeface="Arial" panose="020B0604020202020204" pitchFamily="34" charset="0"/>
                <a:cs typeface="Arial" panose="020B0604020202020204" pitchFamily="34" charset="0"/>
              </a:rPr>
              <a:t>monitoring may </a:t>
            </a:r>
            <a:r>
              <a:rPr lang="en-US" sz="2400" dirty="0">
                <a:solidFill>
                  <a:srgbClr val="FF0000"/>
                </a:solidFill>
                <a:latin typeface="Arial" panose="020B0604020202020204" pitchFamily="34" charset="0"/>
                <a:cs typeface="Arial" panose="020B0604020202020204" pitchFamily="34" charset="0"/>
              </a:rPr>
              <a:t>be of limited additional clinical benefit.</a:t>
            </a:r>
          </a:p>
          <a:p>
            <a:pPr algn="l" rtl="0"/>
            <a:r>
              <a:rPr lang="en-US" sz="2400" dirty="0" smtClean="0">
                <a:latin typeface="Arial" panose="020B0604020202020204" pitchFamily="34" charset="0"/>
                <a:cs typeface="Arial" panose="020B0604020202020204" pitchFamily="34" charset="0"/>
              </a:rPr>
              <a:t>1-Insight </a:t>
            </a:r>
            <a:r>
              <a:rPr lang="en-US" sz="2400" dirty="0">
                <a:latin typeface="Arial" panose="020B0604020202020204" pitchFamily="34" charset="0"/>
                <a:cs typeface="Arial" panose="020B0604020202020204" pitchFamily="34" charset="0"/>
              </a:rPr>
              <a:t>into the </a:t>
            </a:r>
            <a:r>
              <a:rPr lang="en-US" sz="2400" dirty="0" smtClean="0">
                <a:latin typeface="Arial" panose="020B0604020202020204" pitchFamily="34" charset="0"/>
                <a:cs typeface="Arial" panose="020B0604020202020204" pitchFamily="34" charset="0"/>
              </a:rPr>
              <a:t>impact of </a:t>
            </a:r>
            <a:r>
              <a:rPr lang="en-US" sz="2400" dirty="0">
                <a:latin typeface="Arial" panose="020B0604020202020204" pitchFamily="34" charset="0"/>
                <a:cs typeface="Arial" panose="020B0604020202020204" pitchFamily="34" charset="0"/>
              </a:rPr>
              <a:t>diet, physical activity, and </a:t>
            </a:r>
            <a:r>
              <a:rPr lang="en-US" sz="2400" dirty="0" smtClean="0">
                <a:latin typeface="Arial" panose="020B0604020202020204" pitchFamily="34" charset="0"/>
                <a:cs typeface="Arial" panose="020B0604020202020204" pitchFamily="34" charset="0"/>
              </a:rPr>
              <a:t>medication management </a:t>
            </a:r>
            <a:r>
              <a:rPr lang="en-US" sz="2400" dirty="0">
                <a:latin typeface="Arial" panose="020B0604020202020204" pitchFamily="34" charset="0"/>
                <a:cs typeface="Arial" panose="020B0604020202020204" pitchFamily="34" charset="0"/>
              </a:rPr>
              <a:t>on glucose levels. </a:t>
            </a:r>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2-Glucose monitoring </a:t>
            </a:r>
            <a:r>
              <a:rPr lang="en-US" sz="2400" dirty="0">
                <a:latin typeface="Arial" panose="020B0604020202020204" pitchFamily="34" charset="0"/>
                <a:cs typeface="Arial" panose="020B0604020202020204" pitchFamily="34" charset="0"/>
              </a:rPr>
              <a:t>may also be useful in </a:t>
            </a:r>
            <a:r>
              <a:rPr lang="en-US" sz="2400" dirty="0" smtClean="0">
                <a:latin typeface="Arial" panose="020B0604020202020204" pitchFamily="34" charset="0"/>
                <a:cs typeface="Arial" panose="020B0604020202020204" pitchFamily="34" charset="0"/>
              </a:rPr>
              <a:t>assessing hypoglycemia</a:t>
            </a:r>
            <a:r>
              <a:rPr lang="en-US" sz="2400" dirty="0">
                <a:latin typeface="Arial" panose="020B0604020202020204" pitchFamily="34" charset="0"/>
                <a:cs typeface="Arial" panose="020B0604020202020204" pitchFamily="34" charset="0"/>
              </a:rPr>
              <a:t>, glucose levels during </a:t>
            </a:r>
            <a:r>
              <a:rPr lang="en-US" sz="2400" dirty="0" err="1" smtClean="0">
                <a:latin typeface="Arial" panose="020B0604020202020204" pitchFamily="34" charset="0"/>
                <a:cs typeface="Arial" panose="020B0604020202020204" pitchFamily="34" charset="0"/>
              </a:rPr>
              <a:t>intercurrent</a:t>
            </a:r>
            <a:r>
              <a:rPr lang="en-US" sz="2400" dirty="0" smtClean="0">
                <a:latin typeface="Arial" panose="020B0604020202020204" pitchFamily="34" charset="0"/>
                <a:cs typeface="Arial" panose="020B0604020202020204" pitchFamily="34" charset="0"/>
              </a:rPr>
              <a:t> illness</a:t>
            </a:r>
            <a:r>
              <a:rPr lang="en-US" sz="2400" dirty="0">
                <a:latin typeface="Arial" panose="020B0604020202020204" pitchFamily="34" charset="0"/>
                <a:cs typeface="Arial" panose="020B0604020202020204" pitchFamily="34" charset="0"/>
              </a:rPr>
              <a:t>, or </a:t>
            </a:r>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3-Discrepancies between measured </a:t>
            </a:r>
            <a:r>
              <a:rPr lang="en-US" sz="2400" dirty="0">
                <a:latin typeface="Arial" panose="020B0604020202020204" pitchFamily="34" charset="0"/>
                <a:cs typeface="Arial" panose="020B0604020202020204" pitchFamily="34" charset="0"/>
              </a:rPr>
              <a:t>A1C and glucose levels </a:t>
            </a:r>
            <a:r>
              <a:rPr lang="en-US" sz="2400" dirty="0" smtClean="0">
                <a:latin typeface="Arial" panose="020B0604020202020204" pitchFamily="34" charset="0"/>
                <a:cs typeface="Arial" panose="020B0604020202020204" pitchFamily="34" charset="0"/>
              </a:rPr>
              <a:t>when there </a:t>
            </a:r>
            <a:r>
              <a:rPr lang="en-US" sz="2400" dirty="0">
                <a:latin typeface="Arial" panose="020B0604020202020204" pitchFamily="34" charset="0"/>
                <a:cs typeface="Arial" panose="020B0604020202020204" pitchFamily="34" charset="0"/>
              </a:rPr>
              <a:t>is concern an A1C result may </a:t>
            </a:r>
            <a:r>
              <a:rPr lang="en-US" sz="2400" dirty="0" smtClean="0">
                <a:latin typeface="Arial" panose="020B0604020202020204" pitchFamily="34" charset="0"/>
                <a:cs typeface="Arial" panose="020B0604020202020204" pitchFamily="34" charset="0"/>
              </a:rPr>
              <a:t>not be </a:t>
            </a:r>
            <a:r>
              <a:rPr lang="en-US" sz="2400" dirty="0">
                <a:latin typeface="Arial" panose="020B0604020202020204" pitchFamily="34" charset="0"/>
                <a:cs typeface="Arial" panose="020B0604020202020204" pitchFamily="34" charset="0"/>
              </a:rPr>
              <a:t>reliable in specific individuals</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400" dirty="0">
                <a:latin typeface="Arial" panose="020B0604020202020204" pitchFamily="34" charset="0"/>
                <a:cs typeface="Arial" panose="020B0604020202020204" pitchFamily="34" charset="0"/>
              </a:rPr>
              <a:t>Reductions in </a:t>
            </a:r>
            <a:r>
              <a:rPr lang="en-US" sz="2400" dirty="0" smtClean="0">
                <a:latin typeface="Arial" panose="020B0604020202020204" pitchFamily="34" charset="0"/>
                <a:cs typeface="Arial" panose="020B0604020202020204" pitchFamily="34" charset="0"/>
              </a:rPr>
              <a:t>A1C were greater (-0.3</a:t>
            </a:r>
            <a:r>
              <a:rPr lang="en-US" sz="2400" dirty="0">
                <a:latin typeface="Arial" panose="020B0604020202020204" pitchFamily="34" charset="0"/>
                <a:cs typeface="Arial" panose="020B0604020202020204" pitchFamily="34" charset="0"/>
              </a:rPr>
              <a:t>%) in trials where structured </a:t>
            </a:r>
            <a:r>
              <a:rPr lang="en-US" sz="2400" dirty="0" smtClean="0">
                <a:latin typeface="Arial" panose="020B0604020202020204" pitchFamily="34" charset="0"/>
                <a:cs typeface="Arial" panose="020B0604020202020204" pitchFamily="34" charset="0"/>
              </a:rPr>
              <a:t>SMBG data </a:t>
            </a:r>
            <a:r>
              <a:rPr lang="en-US" sz="2400" dirty="0">
                <a:latin typeface="Arial" panose="020B0604020202020204" pitchFamily="34" charset="0"/>
                <a:cs typeface="Arial" panose="020B0604020202020204" pitchFamily="34" charset="0"/>
              </a:rPr>
              <a:t>were used to adjust medications </a:t>
            </a:r>
            <a:r>
              <a:rPr lang="en-US" sz="2400" dirty="0" smtClean="0">
                <a:latin typeface="Arial" panose="020B0604020202020204" pitchFamily="34" charset="0"/>
                <a:cs typeface="Arial" panose="020B0604020202020204" pitchFamily="34" charset="0"/>
              </a:rPr>
              <a:t>but not </a:t>
            </a:r>
            <a:r>
              <a:rPr lang="en-US" sz="2400" dirty="0">
                <a:latin typeface="Arial" panose="020B0604020202020204" pitchFamily="34" charset="0"/>
                <a:cs typeface="Arial" panose="020B0604020202020204" pitchFamily="34" charset="0"/>
              </a:rPr>
              <a:t>significant without such structured </a:t>
            </a:r>
            <a:r>
              <a:rPr lang="en-US" sz="2400" dirty="0" smtClean="0">
                <a:latin typeface="Arial" panose="020B0604020202020204" pitchFamily="34" charset="0"/>
                <a:cs typeface="Arial" panose="020B0604020202020204" pitchFamily="34" charset="0"/>
              </a:rPr>
              <a:t>diabetes therapy adjustment. </a:t>
            </a:r>
          </a:p>
          <a:p>
            <a:pPr algn="l" rtl="0"/>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key </a:t>
            </a:r>
            <a:r>
              <a:rPr lang="en-US" sz="2400" dirty="0" smtClean="0">
                <a:latin typeface="Arial" panose="020B0604020202020204" pitchFamily="34" charset="0"/>
                <a:cs typeface="Arial" panose="020B0604020202020204" pitchFamily="34" charset="0"/>
              </a:rPr>
              <a:t>consideration is </a:t>
            </a:r>
            <a:r>
              <a:rPr lang="en-US" sz="2400" dirty="0">
                <a:latin typeface="Arial" panose="020B0604020202020204" pitchFamily="34" charset="0"/>
                <a:cs typeface="Arial" panose="020B0604020202020204" pitchFamily="34" charset="0"/>
              </a:rPr>
              <a:t>that performing SMBG </a:t>
            </a:r>
            <a:r>
              <a:rPr lang="en-US" sz="2400" dirty="0" smtClean="0">
                <a:latin typeface="Arial" panose="020B0604020202020204" pitchFamily="34" charset="0"/>
                <a:cs typeface="Arial" panose="020B0604020202020204" pitchFamily="34" charset="0"/>
              </a:rPr>
              <a:t>alone does </a:t>
            </a:r>
            <a:r>
              <a:rPr lang="en-US" sz="2400" dirty="0">
                <a:latin typeface="Arial" panose="020B0604020202020204" pitchFamily="34" charset="0"/>
                <a:cs typeface="Arial" panose="020B0604020202020204" pitchFamily="34" charset="0"/>
              </a:rPr>
              <a:t>not lower blood glucose levels. To </a:t>
            </a:r>
            <a:r>
              <a:rPr lang="en-US" sz="2400" dirty="0" smtClean="0">
                <a:latin typeface="Arial" panose="020B0604020202020204" pitchFamily="34" charset="0"/>
                <a:cs typeface="Arial" panose="020B0604020202020204" pitchFamily="34" charset="0"/>
              </a:rPr>
              <a:t>be useful</a:t>
            </a:r>
            <a:r>
              <a:rPr lang="en-US" sz="2400" dirty="0">
                <a:latin typeface="Arial" panose="020B0604020202020204" pitchFamily="34" charset="0"/>
                <a:cs typeface="Arial" panose="020B0604020202020204" pitchFamily="34" charset="0"/>
              </a:rPr>
              <a:t>, the information must be </a:t>
            </a:r>
            <a:r>
              <a:rPr lang="en-US" sz="2400" dirty="0" smtClean="0">
                <a:latin typeface="Arial" panose="020B0604020202020204" pitchFamily="34" charset="0"/>
                <a:cs typeface="Arial" panose="020B0604020202020204" pitchFamily="34" charset="0"/>
              </a:rPr>
              <a:t>integrated into </a:t>
            </a:r>
            <a:r>
              <a:rPr lang="en-US" sz="2400" dirty="0">
                <a:latin typeface="Arial" panose="020B0604020202020204" pitchFamily="34" charset="0"/>
                <a:cs typeface="Arial" panose="020B0604020202020204" pitchFamily="34" charset="0"/>
              </a:rPr>
              <a:t>clinical and self-management plans</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rtl="0">
              <a:buNone/>
            </a:pPr>
            <a:endParaRPr lang="en-US" sz="4800" b="1" dirty="0" smtClean="0">
              <a:solidFill>
                <a:srgbClr val="FF0000"/>
              </a:solidFill>
              <a:effectLst>
                <a:outerShdw blurRad="38100" dist="38100" dir="2700000" algn="tl">
                  <a:srgbClr val="000000">
                    <a:alpha val="43137"/>
                  </a:srgbClr>
                </a:outerShdw>
              </a:effectLst>
              <a:latin typeface="AdvOT3f16987d"/>
            </a:endParaRPr>
          </a:p>
          <a:p>
            <a:pPr marL="0" indent="0" algn="l" rtl="0">
              <a:buNone/>
            </a:pPr>
            <a:r>
              <a:rPr lang="en-US" sz="4800" b="1" dirty="0" smtClean="0">
                <a:solidFill>
                  <a:srgbClr val="FF0000"/>
                </a:solidFill>
                <a:effectLst>
                  <a:outerShdw blurRad="38100" dist="38100" dir="2700000" algn="tl">
                    <a:srgbClr val="000000">
                      <a:alpha val="43137"/>
                    </a:srgbClr>
                  </a:outerShdw>
                </a:effectLst>
                <a:latin typeface="AdvOT3f16987d"/>
              </a:rPr>
              <a:t> </a:t>
            </a:r>
          </a:p>
          <a:p>
            <a:pPr marL="0" indent="0" algn="l" rtl="0">
              <a:buNone/>
            </a:pPr>
            <a:r>
              <a:rPr lang="en-US" sz="4800" b="1" dirty="0" smtClean="0">
                <a:solidFill>
                  <a:srgbClr val="FF0000"/>
                </a:solidFill>
                <a:effectLst>
                  <a:outerShdw blurRad="38100" dist="38100" dir="2700000" algn="tl">
                    <a:srgbClr val="000000">
                      <a:alpha val="43137"/>
                    </a:srgbClr>
                  </a:outerShdw>
                </a:effectLst>
                <a:latin typeface="AdvOT3f16987d"/>
              </a:rPr>
              <a:t>Glucose Meter Accuracy</a:t>
            </a:r>
            <a:endParaRPr lang="fa-IR" sz="4800" b="1" dirty="0">
              <a:solidFill>
                <a:srgbClr val="FF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
        <p:nvSpPr>
          <p:cNvPr id="3" name="Content Placeholder 2"/>
          <p:cNvSpPr>
            <a:spLocks noGrp="1"/>
          </p:cNvSpPr>
          <p:nvPr>
            <p:ph idx="1"/>
          </p:nvPr>
        </p:nvSpPr>
        <p:spPr/>
        <p:txBody>
          <a:bodyPr/>
          <a:lstStyle/>
          <a:p>
            <a:pPr algn="l" rtl="0"/>
            <a:r>
              <a:rPr lang="en-US" dirty="0">
                <a:solidFill>
                  <a:srgbClr val="FF0000"/>
                </a:solidFill>
                <a:latin typeface="AdvOT3f16987d"/>
              </a:rPr>
              <a:t>INSULIN DELIVERY</a:t>
            </a:r>
          </a:p>
          <a:p>
            <a:pPr algn="l" rtl="0"/>
            <a:r>
              <a:rPr lang="en-US" sz="2400" dirty="0">
                <a:solidFill>
                  <a:srgbClr val="FF0000"/>
                </a:solidFill>
                <a:latin typeface="AdvOT3f16987d"/>
              </a:rPr>
              <a:t>Insulin Syringes and Pens</a:t>
            </a:r>
          </a:p>
          <a:p>
            <a:pPr algn="l" rtl="0"/>
            <a:r>
              <a:rPr lang="en-US" sz="800" dirty="0">
                <a:solidFill>
                  <a:srgbClr val="FF0000"/>
                </a:solidFill>
                <a:latin typeface="AdvOTfe7a3604.I"/>
              </a:rPr>
              <a:t>Recommendations</a:t>
            </a:r>
          </a:p>
          <a:p>
            <a:pPr algn="l" rtl="0"/>
            <a:r>
              <a:rPr lang="en-US" sz="2400" dirty="0">
                <a:latin typeface="AdvOT8eb9eec2.B"/>
              </a:rPr>
              <a:t>7.1 </a:t>
            </a:r>
            <a:r>
              <a:rPr lang="en-US" sz="2400" dirty="0">
                <a:latin typeface="AdvOT7b515deb"/>
              </a:rPr>
              <a:t>For people with diabetes who require insulin, insulin syringes or insulin </a:t>
            </a:r>
            <a:r>
              <a:rPr lang="en-US" sz="2400" dirty="0" smtClean="0">
                <a:latin typeface="AdvOT7b515deb"/>
              </a:rPr>
              <a:t>pens may </a:t>
            </a:r>
            <a:r>
              <a:rPr lang="en-US" sz="2400" dirty="0">
                <a:latin typeface="AdvOT7b515deb"/>
              </a:rPr>
              <a:t>be used for insulin delivery with consideration of patient </a:t>
            </a:r>
            <a:r>
              <a:rPr lang="en-US" sz="2400" dirty="0" smtClean="0">
                <a:latin typeface="AdvOT7b515deb"/>
              </a:rPr>
              <a:t>preference, insulin </a:t>
            </a:r>
            <a:r>
              <a:rPr lang="en-US" sz="2400" dirty="0">
                <a:latin typeface="AdvOT7b515deb"/>
              </a:rPr>
              <a:t>type and dosing regimen, cost, and self-management capabilities. </a:t>
            </a:r>
            <a:r>
              <a:rPr lang="en-US" sz="2400" dirty="0">
                <a:latin typeface="AdvOT8eb9eec2.B"/>
              </a:rPr>
              <a:t>B</a:t>
            </a:r>
            <a:endParaRPr lang="fa-IR" sz="2400" dirty="0"/>
          </a:p>
        </p:txBody>
      </p:sp>
    </p:spTree>
    <p:extLst>
      <p:ext uri="{BB962C8B-B14F-4D97-AF65-F5344CB8AC3E}">
        <p14:creationId xmlns:p14="http://schemas.microsoft.com/office/powerpoint/2010/main" val="2869213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latin typeface="Arial" panose="020B0604020202020204" pitchFamily="34" charset="0"/>
              <a:cs typeface="Arial" panose="020B0604020202020204" pitchFamily="34" charset="0"/>
            </a:endParaRPr>
          </a:p>
          <a:p>
            <a:pPr algn="l" rtl="0"/>
            <a:endParaRPr lang="en-US" sz="2400" dirty="0">
              <a:latin typeface="Arial" panose="020B0604020202020204" pitchFamily="34" charset="0"/>
              <a:cs typeface="Arial" panose="020B0604020202020204" pitchFamily="34" charset="0"/>
            </a:endParaRPr>
          </a:p>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Health </a:t>
            </a:r>
            <a:r>
              <a:rPr lang="en-US" sz="2400" dirty="0">
                <a:latin typeface="Arial" panose="020B0604020202020204" pitchFamily="34" charset="0"/>
                <a:cs typeface="Arial" panose="020B0604020202020204" pitchFamily="34" charset="0"/>
              </a:rPr>
              <a:t>care providers should </a:t>
            </a:r>
            <a:r>
              <a:rPr lang="en-US" sz="2400" dirty="0" smtClean="0">
                <a:latin typeface="Arial" panose="020B0604020202020204" pitchFamily="34" charset="0"/>
                <a:cs typeface="Arial" panose="020B0604020202020204" pitchFamily="34" charset="0"/>
              </a:rPr>
              <a:t>be aware </a:t>
            </a:r>
            <a:r>
              <a:rPr lang="en-US" sz="2400" dirty="0">
                <a:latin typeface="Arial" panose="020B0604020202020204" pitchFamily="34" charset="0"/>
                <a:cs typeface="Arial" panose="020B0604020202020204" pitchFamily="34" charset="0"/>
              </a:rPr>
              <a:t>of the medications </a:t>
            </a:r>
            <a:r>
              <a:rPr lang="en-US" sz="2400" dirty="0" smtClean="0">
                <a:latin typeface="Arial" panose="020B0604020202020204" pitchFamily="34" charset="0"/>
                <a:cs typeface="Arial" panose="020B0604020202020204" pitchFamily="34" charset="0"/>
              </a:rPr>
              <a:t>and other </a:t>
            </a:r>
            <a:r>
              <a:rPr lang="en-US" sz="2400" dirty="0">
                <a:latin typeface="Arial" panose="020B0604020202020204" pitchFamily="34" charset="0"/>
                <a:cs typeface="Arial" panose="020B0604020202020204" pitchFamily="34" charset="0"/>
              </a:rPr>
              <a:t>factors that can </a:t>
            </a:r>
            <a:r>
              <a:rPr lang="en-US" sz="2400" dirty="0" smtClean="0">
                <a:latin typeface="Arial" panose="020B0604020202020204" pitchFamily="34" charset="0"/>
                <a:cs typeface="Arial" panose="020B0604020202020204" pitchFamily="34" charset="0"/>
              </a:rPr>
              <a:t>interfere with </a:t>
            </a:r>
            <a:r>
              <a:rPr lang="en-US" sz="2400" dirty="0">
                <a:latin typeface="Arial" panose="020B0604020202020204" pitchFamily="34" charset="0"/>
                <a:cs typeface="Arial" panose="020B0604020202020204" pitchFamily="34" charset="0"/>
              </a:rPr>
              <a:t>glucose meter accuracy </a:t>
            </a:r>
            <a:r>
              <a:rPr lang="en-US" sz="2400" dirty="0" smtClean="0">
                <a:latin typeface="Arial" panose="020B0604020202020204" pitchFamily="34" charset="0"/>
                <a:cs typeface="Arial" panose="020B0604020202020204" pitchFamily="34" charset="0"/>
              </a:rPr>
              <a:t>and choose </a:t>
            </a:r>
            <a:r>
              <a:rPr lang="en-US" sz="2400" dirty="0">
                <a:latin typeface="Arial" panose="020B0604020202020204" pitchFamily="34" charset="0"/>
                <a:cs typeface="Arial" panose="020B0604020202020204" pitchFamily="34" charset="0"/>
              </a:rPr>
              <a:t>appropriate devices </a:t>
            </a:r>
            <a:r>
              <a:rPr lang="en-US" sz="2400" dirty="0" smtClean="0">
                <a:latin typeface="Arial" panose="020B0604020202020204" pitchFamily="34" charset="0"/>
                <a:cs typeface="Arial" panose="020B0604020202020204" pitchFamily="34" charset="0"/>
              </a:rPr>
              <a:t>for their </a:t>
            </a:r>
            <a:r>
              <a:rPr lang="en-US" sz="2400" dirty="0">
                <a:latin typeface="Arial" panose="020B0604020202020204" pitchFamily="34" charset="0"/>
                <a:cs typeface="Arial" panose="020B0604020202020204" pitchFamily="34" charset="0"/>
              </a:rPr>
              <a:t>patients based on these </a:t>
            </a:r>
            <a:r>
              <a:rPr lang="en-US" sz="2400" dirty="0" smtClean="0">
                <a:latin typeface="Arial" panose="020B0604020202020204" pitchFamily="34" charset="0"/>
                <a:cs typeface="Arial" panose="020B0604020202020204" pitchFamily="34" charset="0"/>
              </a:rPr>
              <a:t>factors. E</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000" dirty="0" smtClean="0"/>
          </a:p>
          <a:p>
            <a:pPr algn="l" rtl="0"/>
            <a:r>
              <a:rPr lang="en-US" sz="2000" dirty="0" smtClean="0"/>
              <a:t>There are </a:t>
            </a:r>
            <a:r>
              <a:rPr lang="en-US" sz="2000" dirty="0"/>
              <a:t>several current standards for </a:t>
            </a:r>
            <a:r>
              <a:rPr lang="en-US" sz="2000" dirty="0" smtClean="0"/>
              <a:t>accuracy of </a:t>
            </a:r>
            <a:r>
              <a:rPr lang="en-US" sz="2000" dirty="0"/>
              <a:t>blood glucose monitors, but </a:t>
            </a:r>
            <a:r>
              <a:rPr lang="en-US" sz="2000" dirty="0" smtClean="0"/>
              <a:t>the two </a:t>
            </a:r>
            <a:r>
              <a:rPr lang="en-US" sz="2000" dirty="0"/>
              <a:t>most used are those of the </a:t>
            </a:r>
            <a:r>
              <a:rPr lang="en-US" sz="2000" dirty="0" smtClean="0"/>
              <a:t>International Organization </a:t>
            </a:r>
            <a:r>
              <a:rPr lang="en-US" sz="2000" dirty="0"/>
              <a:t>for </a:t>
            </a:r>
            <a:r>
              <a:rPr lang="en-US" sz="2000" dirty="0" smtClean="0"/>
              <a:t>Standardization(ISO </a:t>
            </a:r>
            <a:r>
              <a:rPr lang="en-US" sz="2000" dirty="0"/>
              <a:t>15197:2013) and the </a:t>
            </a:r>
            <a:r>
              <a:rPr lang="en-US" sz="2000" dirty="0" smtClean="0"/>
              <a:t>FDA. </a:t>
            </a:r>
          </a:p>
          <a:p>
            <a:pPr algn="l" rtl="0"/>
            <a:endParaRPr lang="en-US" sz="2000" dirty="0" smtClean="0"/>
          </a:p>
          <a:p>
            <a:pPr algn="l" rtl="0"/>
            <a:r>
              <a:rPr lang="en-US" sz="2000" dirty="0" smtClean="0"/>
              <a:t>In </a:t>
            </a:r>
            <a:r>
              <a:rPr lang="en-US" sz="2000" dirty="0"/>
              <a:t>a recent analysis, </a:t>
            </a:r>
            <a:r>
              <a:rPr lang="en-US" sz="2000" dirty="0" smtClean="0"/>
              <a:t>the program found </a:t>
            </a:r>
            <a:r>
              <a:rPr lang="en-US" sz="2000" dirty="0"/>
              <a:t>that only 6 of the top 18 </a:t>
            </a:r>
            <a:r>
              <a:rPr lang="en-US" sz="2000" dirty="0" smtClean="0"/>
              <a:t>glucose meters </a:t>
            </a:r>
            <a:r>
              <a:rPr lang="en-US" sz="2000" dirty="0"/>
              <a:t>met the accuracy standard</a:t>
            </a:r>
            <a:endParaRPr lang="fa-IR" sz="20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4400" dirty="0" smtClean="0">
                <a:solidFill>
                  <a:srgbClr val="FF0000"/>
                </a:solidFill>
                <a:effectLst>
                  <a:outerShdw blurRad="38100" dist="38100" dir="2700000" algn="tl">
                    <a:srgbClr val="000000">
                      <a:alpha val="43137"/>
                    </a:srgbClr>
                  </a:outerShdw>
                </a:effectLst>
              </a:rPr>
              <a:t>Factors </a:t>
            </a:r>
            <a:r>
              <a:rPr lang="en-US" sz="4400" dirty="0">
                <a:solidFill>
                  <a:srgbClr val="FF0000"/>
                </a:solidFill>
                <a:effectLst>
                  <a:outerShdw blurRad="38100" dist="38100" dir="2700000" algn="tl">
                    <a:srgbClr val="000000">
                      <a:alpha val="43137"/>
                    </a:srgbClr>
                  </a:outerShdw>
                </a:effectLst>
              </a:rPr>
              <a:t>Limiting </a:t>
            </a:r>
            <a:r>
              <a:rPr lang="en-US" sz="4400" dirty="0" smtClean="0">
                <a:solidFill>
                  <a:srgbClr val="FF0000"/>
                </a:solidFill>
                <a:effectLst>
                  <a:outerShdw blurRad="38100" dist="38100" dir="2700000" algn="tl">
                    <a:srgbClr val="000000">
                      <a:alpha val="43137"/>
                    </a:srgbClr>
                  </a:outerShdw>
                </a:effectLst>
              </a:rPr>
              <a:t>Accuracy </a:t>
            </a:r>
            <a:r>
              <a:rPr lang="en-US" dirty="0">
                <a:effectLst>
                  <a:outerShdw blurRad="38100" dist="38100" dir="2700000" algn="tl">
                    <a:srgbClr val="000000">
                      <a:alpha val="43137"/>
                    </a:srgbClr>
                  </a:outerShdw>
                </a:effectLst>
              </a:rPr>
              <a:t>1-Counterfeit </a:t>
            </a:r>
            <a:r>
              <a:rPr lang="en-US" dirty="0" smtClean="0">
                <a:effectLst>
                  <a:outerShdw blurRad="38100" dist="38100" dir="2700000" algn="tl">
                    <a:srgbClr val="000000">
                      <a:alpha val="43137"/>
                    </a:srgbClr>
                  </a:outerShdw>
                </a:effectLst>
              </a:rPr>
              <a:t>Strips:</a:t>
            </a:r>
          </a:p>
          <a:p>
            <a:pPr marL="0" indent="0" algn="l" rtl="0">
              <a:buNone/>
            </a:pPr>
            <a:r>
              <a:rPr lang="en-US" sz="2000" dirty="0" smtClean="0"/>
              <a:t>    Only </a:t>
            </a:r>
            <a:r>
              <a:rPr lang="en-US" sz="2000" dirty="0"/>
              <a:t>unopened vials of glucose test </a:t>
            </a:r>
            <a:r>
              <a:rPr lang="en-US" sz="2000" dirty="0" smtClean="0"/>
              <a:t>strips should </a:t>
            </a:r>
            <a:r>
              <a:rPr lang="en-US" sz="2000" dirty="0"/>
              <a:t>be </a:t>
            </a:r>
            <a:r>
              <a:rPr lang="en-US" sz="2000" dirty="0" smtClean="0"/>
              <a:t>used     </a:t>
            </a:r>
          </a:p>
          <a:p>
            <a:pPr marL="0" indent="0" algn="l" rtl="0">
              <a:buNone/>
            </a:pPr>
            <a:r>
              <a:rPr lang="en-US" sz="2000" dirty="0"/>
              <a:t> </a:t>
            </a:r>
            <a:r>
              <a:rPr lang="en-US" sz="2000" dirty="0" smtClean="0"/>
              <a:t>    to </a:t>
            </a:r>
            <a:r>
              <a:rPr lang="en-US" sz="2000" dirty="0"/>
              <a:t>ensure SMBG </a:t>
            </a:r>
            <a:r>
              <a:rPr lang="en-US" sz="2000" dirty="0" smtClean="0"/>
              <a:t>accuracy</a:t>
            </a:r>
            <a:endParaRPr lang="en-US" sz="2000" dirty="0"/>
          </a:p>
          <a:p>
            <a:pPr marL="0" indent="0" algn="l" rtl="0">
              <a:buNone/>
            </a:pPr>
            <a:endParaRPr lang="en-US" sz="2000" dirty="0" smtClean="0"/>
          </a:p>
          <a:p>
            <a:pPr algn="l" rtl="0"/>
            <a:r>
              <a:rPr lang="en-US" dirty="0" smtClean="0">
                <a:effectLst>
                  <a:outerShdw blurRad="38100" dist="38100" dir="2700000" algn="tl">
                    <a:srgbClr val="000000">
                      <a:alpha val="43137"/>
                    </a:srgbClr>
                  </a:outerShdw>
                </a:effectLst>
              </a:rPr>
              <a:t>2-Oxygen: </a:t>
            </a:r>
          </a:p>
          <a:p>
            <a:pPr algn="l" rtl="0"/>
            <a:r>
              <a:rPr lang="en-US" dirty="0" smtClean="0">
                <a:effectLst>
                  <a:outerShdw blurRad="38100" dist="38100" dir="2700000" algn="tl">
                    <a:srgbClr val="000000">
                      <a:alpha val="43137"/>
                    </a:srgbClr>
                  </a:outerShdw>
                </a:effectLst>
              </a:rPr>
              <a:t>3-Temperature</a:t>
            </a:r>
          </a:p>
          <a:p>
            <a:pPr algn="l" rtl="0"/>
            <a:r>
              <a:rPr lang="en-US" dirty="0" smtClean="0">
                <a:effectLst>
                  <a:outerShdw blurRad="38100" dist="38100" dir="2700000" algn="tl">
                    <a:srgbClr val="000000">
                      <a:alpha val="43137"/>
                    </a:srgbClr>
                  </a:outerShdw>
                </a:effectLst>
              </a:rPr>
              <a:t>4-Interfering substances</a:t>
            </a:r>
          </a:p>
          <a:p>
            <a:pPr algn="l" rtl="0"/>
            <a:endParaRPr lang="fa-IR" sz="4400" dirty="0">
              <a:solidFill>
                <a:srgbClr val="FF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l" rtl="0"/>
            <a:r>
              <a:rPr lang="en-US" sz="2400" dirty="0">
                <a:latin typeface="Arial" panose="020B0604020202020204" pitchFamily="34" charset="0"/>
                <a:cs typeface="Arial" panose="020B0604020202020204" pitchFamily="34" charset="0"/>
              </a:rPr>
              <a:t>Currently available glucose </a:t>
            </a:r>
            <a:r>
              <a:rPr lang="en-US" sz="2400" dirty="0" smtClean="0">
                <a:latin typeface="Arial" panose="020B0604020202020204" pitchFamily="34" charset="0"/>
                <a:cs typeface="Arial" panose="020B0604020202020204" pitchFamily="34" charset="0"/>
              </a:rPr>
              <a:t>monitors utilize either glucose </a:t>
            </a:r>
            <a:r>
              <a:rPr lang="en-US" sz="2400" dirty="0">
                <a:latin typeface="Arial" panose="020B0604020202020204" pitchFamily="34" charset="0"/>
                <a:cs typeface="Arial" panose="020B0604020202020204" pitchFamily="34" charset="0"/>
              </a:rPr>
              <a:t>oxidase or glucose </a:t>
            </a:r>
            <a:r>
              <a:rPr lang="en-US" sz="2400" dirty="0" smtClean="0">
                <a:latin typeface="Arial" panose="020B0604020202020204" pitchFamily="34" charset="0"/>
                <a:cs typeface="Arial" panose="020B0604020202020204" pitchFamily="34" charset="0"/>
              </a:rPr>
              <a:t>dehydrogenase. </a:t>
            </a:r>
          </a:p>
          <a:p>
            <a:pPr algn="l" rtl="0"/>
            <a:r>
              <a:rPr lang="en-US" sz="2400" dirty="0" smtClean="0">
                <a:solidFill>
                  <a:srgbClr val="FF0000"/>
                </a:solidFill>
                <a:latin typeface="Arial" panose="020B0604020202020204" pitchFamily="34" charset="0"/>
                <a:cs typeface="Arial" panose="020B0604020202020204" pitchFamily="34" charset="0"/>
              </a:rPr>
              <a:t>Glucose </a:t>
            </a:r>
            <a:r>
              <a:rPr lang="en-US" sz="2400" dirty="0">
                <a:solidFill>
                  <a:srgbClr val="FF0000"/>
                </a:solidFill>
                <a:latin typeface="Arial" panose="020B0604020202020204" pitchFamily="34" charset="0"/>
                <a:cs typeface="Arial" panose="020B0604020202020204" pitchFamily="34" charset="0"/>
              </a:rPr>
              <a:t>oxidase</a:t>
            </a:r>
            <a:r>
              <a:rPr lang="en-US" sz="2400" dirty="0">
                <a:latin typeface="Arial" panose="020B0604020202020204" pitchFamily="34" charset="0"/>
                <a:cs typeface="Arial" panose="020B0604020202020204" pitchFamily="34" charset="0"/>
              </a:rPr>
              <a:t> monitors </a:t>
            </a:r>
            <a:r>
              <a:rPr lang="en-US" sz="2400" dirty="0" smtClean="0">
                <a:latin typeface="Arial" panose="020B0604020202020204" pitchFamily="34" charset="0"/>
                <a:cs typeface="Arial" panose="020B0604020202020204" pitchFamily="34" charset="0"/>
              </a:rPr>
              <a:t>are sensitive </a:t>
            </a:r>
            <a:r>
              <a:rPr lang="en-US" sz="2400" dirty="0">
                <a:latin typeface="Arial" panose="020B0604020202020204" pitchFamily="34" charset="0"/>
                <a:cs typeface="Arial" panose="020B0604020202020204" pitchFamily="34" charset="0"/>
              </a:rPr>
              <a:t>to the oxygen available </a:t>
            </a:r>
            <a:r>
              <a:rPr lang="en-US" sz="2400" dirty="0" smtClean="0">
                <a:latin typeface="Arial" panose="020B0604020202020204" pitchFamily="34" charset="0"/>
                <a:cs typeface="Arial" panose="020B0604020202020204" pitchFamily="34" charset="0"/>
              </a:rPr>
              <a:t>and should </a:t>
            </a:r>
            <a:r>
              <a:rPr lang="en-US" sz="2400" dirty="0">
                <a:latin typeface="Arial" panose="020B0604020202020204" pitchFamily="34" charset="0"/>
                <a:cs typeface="Arial" panose="020B0604020202020204" pitchFamily="34" charset="0"/>
              </a:rPr>
              <a:t>only be used with capillary </a:t>
            </a:r>
            <a:r>
              <a:rPr lang="en-US" sz="2400" dirty="0" smtClean="0">
                <a:latin typeface="Arial" panose="020B0604020202020204" pitchFamily="34" charset="0"/>
                <a:cs typeface="Arial" panose="020B0604020202020204" pitchFamily="34" charset="0"/>
              </a:rPr>
              <a:t>blood in </a:t>
            </a:r>
            <a:r>
              <a:rPr lang="en-US" sz="2400" dirty="0">
                <a:latin typeface="Arial" panose="020B0604020202020204" pitchFamily="34" charset="0"/>
                <a:cs typeface="Arial" panose="020B0604020202020204" pitchFamily="34" charset="0"/>
              </a:rPr>
              <a:t>patients with normal oxygen saturation.</a:t>
            </a:r>
          </a:p>
          <a:p>
            <a:pPr algn="l" rtl="0"/>
            <a:r>
              <a:rPr lang="en-US" sz="2400" dirty="0">
                <a:solidFill>
                  <a:srgbClr val="FF0000"/>
                </a:solidFill>
                <a:latin typeface="Arial" panose="020B0604020202020204" pitchFamily="34" charset="0"/>
                <a:cs typeface="Arial" panose="020B0604020202020204" pitchFamily="34" charset="0"/>
              </a:rPr>
              <a:t>Higher oxygen tensions </a:t>
            </a:r>
            <a:r>
              <a:rPr lang="en-US" sz="2400" dirty="0">
                <a:latin typeface="Arial" panose="020B0604020202020204" pitchFamily="34" charset="0"/>
                <a:cs typeface="Arial" panose="020B0604020202020204" pitchFamily="34" charset="0"/>
              </a:rPr>
              <a:t>(i.e., arterial </a:t>
            </a:r>
            <a:r>
              <a:rPr lang="en-US" sz="2400" dirty="0" smtClean="0">
                <a:latin typeface="Arial" panose="020B0604020202020204" pitchFamily="34" charset="0"/>
                <a:cs typeface="Arial" panose="020B0604020202020204" pitchFamily="34" charset="0"/>
              </a:rPr>
              <a:t>blood or oxygen therapy</a:t>
            </a:r>
            <a:r>
              <a:rPr lang="en-US" sz="2400" dirty="0">
                <a:latin typeface="Arial" panose="020B0604020202020204" pitchFamily="34" charset="0"/>
                <a:cs typeface="Arial" panose="020B0604020202020204" pitchFamily="34" charset="0"/>
              </a:rPr>
              <a:t>) may result in </a:t>
            </a:r>
            <a:r>
              <a:rPr lang="en-US" sz="2400" dirty="0">
                <a:solidFill>
                  <a:srgbClr val="FF0000"/>
                </a:solidFill>
                <a:latin typeface="Arial" panose="020B0604020202020204" pitchFamily="34" charset="0"/>
                <a:cs typeface="Arial" panose="020B0604020202020204" pitchFamily="34" charset="0"/>
              </a:rPr>
              <a:t>false </a:t>
            </a:r>
            <a:r>
              <a:rPr lang="en-US" sz="2400" dirty="0" smtClean="0">
                <a:solidFill>
                  <a:srgbClr val="FF0000"/>
                </a:solidFill>
                <a:latin typeface="Arial" panose="020B0604020202020204" pitchFamily="34" charset="0"/>
                <a:cs typeface="Arial" panose="020B0604020202020204" pitchFamily="34" charset="0"/>
              </a:rPr>
              <a:t>low glucose </a:t>
            </a:r>
            <a:r>
              <a:rPr lang="en-US" sz="2400" dirty="0" smtClean="0">
                <a:latin typeface="Arial" panose="020B0604020202020204" pitchFamily="34" charset="0"/>
                <a:cs typeface="Arial" panose="020B0604020202020204" pitchFamily="34" charset="0"/>
              </a:rPr>
              <a:t>readings</a:t>
            </a:r>
            <a:r>
              <a:rPr lang="en-US" sz="2400" dirty="0">
                <a:latin typeface="Arial" panose="020B0604020202020204" pitchFamily="34" charset="0"/>
                <a:cs typeface="Arial" panose="020B0604020202020204" pitchFamily="34" charset="0"/>
              </a:rPr>
              <a:t>, and </a:t>
            </a:r>
            <a:r>
              <a:rPr lang="en-US" sz="2400" dirty="0" smtClean="0">
                <a:solidFill>
                  <a:srgbClr val="CC0099"/>
                </a:solidFill>
                <a:latin typeface="Arial" panose="020B0604020202020204" pitchFamily="34" charset="0"/>
                <a:cs typeface="Arial" panose="020B0604020202020204" pitchFamily="34" charset="0"/>
              </a:rPr>
              <a:t>low oxygen tensions </a:t>
            </a:r>
            <a:r>
              <a:rPr lang="en-US" sz="2400" dirty="0" smtClean="0">
                <a:latin typeface="Arial" panose="020B0604020202020204" pitchFamily="34" charset="0"/>
                <a:cs typeface="Arial" panose="020B0604020202020204" pitchFamily="34" charset="0"/>
              </a:rPr>
              <a:t>(i.e</a:t>
            </a:r>
            <a:r>
              <a:rPr lang="en-US" sz="2400" dirty="0">
                <a:latin typeface="Arial" panose="020B0604020202020204" pitchFamily="34" charset="0"/>
                <a:cs typeface="Arial" panose="020B0604020202020204" pitchFamily="34" charset="0"/>
              </a:rPr>
              <a:t>., high altitude, hypoxia, or </a:t>
            </a:r>
            <a:r>
              <a:rPr lang="en-US" sz="2400" dirty="0" smtClean="0">
                <a:latin typeface="Arial" panose="020B0604020202020204" pitchFamily="34" charset="0"/>
                <a:cs typeface="Arial" panose="020B0604020202020204" pitchFamily="34" charset="0"/>
              </a:rPr>
              <a:t>venous blood </a:t>
            </a:r>
            <a:r>
              <a:rPr lang="en-US" sz="2400" dirty="0">
                <a:latin typeface="Arial" panose="020B0604020202020204" pitchFamily="34" charset="0"/>
                <a:cs typeface="Arial" panose="020B0604020202020204" pitchFamily="34" charset="0"/>
              </a:rPr>
              <a:t>readings) may lead to </a:t>
            </a:r>
            <a:r>
              <a:rPr lang="en-US" sz="2400" dirty="0">
                <a:solidFill>
                  <a:srgbClr val="CC0099"/>
                </a:solidFill>
                <a:latin typeface="Arial" panose="020B0604020202020204" pitchFamily="34" charset="0"/>
                <a:cs typeface="Arial" panose="020B0604020202020204" pitchFamily="34" charset="0"/>
              </a:rPr>
              <a:t>false </a:t>
            </a:r>
            <a:r>
              <a:rPr lang="en-US" sz="2400" dirty="0" smtClean="0">
                <a:solidFill>
                  <a:srgbClr val="CC0099"/>
                </a:solidFill>
                <a:latin typeface="Arial" panose="020B0604020202020204" pitchFamily="34" charset="0"/>
                <a:cs typeface="Arial" panose="020B0604020202020204" pitchFamily="34" charset="0"/>
              </a:rPr>
              <a:t>high glucose </a:t>
            </a:r>
            <a:r>
              <a:rPr lang="en-US" sz="2400" dirty="0" smtClean="0">
                <a:latin typeface="Arial" panose="020B0604020202020204" pitchFamily="34" charset="0"/>
                <a:cs typeface="Arial" panose="020B0604020202020204" pitchFamily="34" charset="0"/>
              </a:rPr>
              <a:t>readings</a:t>
            </a:r>
            <a:r>
              <a:rPr lang="en-US" sz="2400" dirty="0">
                <a:latin typeface="Arial" panose="020B0604020202020204" pitchFamily="34" charset="0"/>
                <a:cs typeface="Arial" panose="020B0604020202020204" pitchFamily="34" charset="0"/>
              </a:rPr>
              <a:t>. Glucose </a:t>
            </a:r>
            <a:r>
              <a:rPr lang="en-US" sz="2400" dirty="0" smtClean="0">
                <a:latin typeface="Arial" panose="020B0604020202020204" pitchFamily="34" charset="0"/>
                <a:cs typeface="Arial" panose="020B0604020202020204" pitchFamily="34" charset="0"/>
              </a:rPr>
              <a:t>dehydrogenase monitors </a:t>
            </a:r>
            <a:r>
              <a:rPr lang="en-US" sz="2400" dirty="0">
                <a:latin typeface="Arial" panose="020B0604020202020204" pitchFamily="34" charset="0"/>
                <a:cs typeface="Arial" panose="020B0604020202020204" pitchFamily="34" charset="0"/>
              </a:rPr>
              <a:t>are not sensitive to oxygen</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l" rtl="0"/>
            <a:r>
              <a:rPr lang="en-US" dirty="0"/>
              <a:t>Table 7.2—Interfering substances</a:t>
            </a:r>
          </a:p>
          <a:p>
            <a:pPr algn="l" rtl="0"/>
            <a:r>
              <a:rPr lang="en-US" sz="3000" dirty="0">
                <a:solidFill>
                  <a:srgbClr val="CC0099"/>
                </a:solidFill>
                <a:effectLst>
                  <a:outerShdw blurRad="38100" dist="38100" dir="2700000" algn="tl">
                    <a:srgbClr val="000000">
                      <a:alpha val="43137"/>
                    </a:srgbClr>
                  </a:outerShdw>
                </a:effectLst>
              </a:rPr>
              <a:t>Glucose oxidase monitors</a:t>
            </a:r>
          </a:p>
          <a:p>
            <a:pPr algn="l" rtl="0"/>
            <a:r>
              <a:rPr lang="en-US" dirty="0"/>
              <a:t>Uric acid</a:t>
            </a:r>
          </a:p>
          <a:p>
            <a:pPr algn="l" rtl="0"/>
            <a:r>
              <a:rPr lang="en-US" dirty="0"/>
              <a:t>Galactose</a:t>
            </a:r>
          </a:p>
          <a:p>
            <a:pPr algn="l" rtl="0"/>
            <a:r>
              <a:rPr lang="en-US" dirty="0"/>
              <a:t>Xylose</a:t>
            </a:r>
          </a:p>
          <a:p>
            <a:pPr algn="l" rtl="0"/>
            <a:r>
              <a:rPr lang="en-US" dirty="0"/>
              <a:t>Acetaminophen</a:t>
            </a:r>
          </a:p>
          <a:p>
            <a:pPr algn="l" rtl="0"/>
            <a:r>
              <a:rPr lang="en-US" dirty="0"/>
              <a:t>L-dopa</a:t>
            </a:r>
          </a:p>
          <a:p>
            <a:pPr algn="l" rtl="0"/>
            <a:r>
              <a:rPr lang="en-US" dirty="0"/>
              <a:t>Ascorbic acid</a:t>
            </a:r>
          </a:p>
          <a:p>
            <a:pPr algn="l" rtl="0"/>
            <a:r>
              <a:rPr lang="en-US" sz="3000" dirty="0">
                <a:solidFill>
                  <a:srgbClr val="CC0099"/>
                </a:solidFill>
                <a:effectLst>
                  <a:outerShdw blurRad="38100" dist="38100" dir="2700000" algn="tl">
                    <a:srgbClr val="000000">
                      <a:alpha val="43137"/>
                    </a:srgbClr>
                  </a:outerShdw>
                </a:effectLst>
              </a:rPr>
              <a:t>Glucose dehydrogenase monitors</a:t>
            </a:r>
          </a:p>
          <a:p>
            <a:pPr algn="l" rtl="0"/>
            <a:r>
              <a:rPr lang="en-US" dirty="0" err="1"/>
              <a:t>Icodextrin</a:t>
            </a:r>
            <a:r>
              <a:rPr lang="en-US" dirty="0"/>
              <a:t> (used in peritoneal dialysis</a:t>
            </a:r>
            <a:endParaRPr lang="fa-IR"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0">
              <a:buNone/>
            </a:pPr>
            <a:endParaRPr lang="en-US" sz="4400" b="1" dirty="0" smtClean="0">
              <a:solidFill>
                <a:srgbClr val="FF0000"/>
              </a:solidFill>
              <a:effectLst>
                <a:outerShdw blurRad="38100" dist="38100" dir="2700000" algn="tl">
                  <a:srgbClr val="000000">
                    <a:alpha val="43137"/>
                  </a:srgbClr>
                </a:outerShdw>
              </a:effectLst>
            </a:endParaRPr>
          </a:p>
          <a:p>
            <a:pPr marL="0" indent="0" algn="ctr" rtl="0">
              <a:buNone/>
            </a:pPr>
            <a:r>
              <a:rPr lang="en-US" sz="4400" b="1" dirty="0" smtClean="0">
                <a:solidFill>
                  <a:srgbClr val="FF0000"/>
                </a:solidFill>
                <a:effectLst>
                  <a:outerShdw blurRad="38100" dist="38100" dir="2700000" algn="tl">
                    <a:srgbClr val="000000">
                      <a:alpha val="43137"/>
                    </a:srgbClr>
                  </a:outerShdw>
                </a:effectLst>
              </a:rPr>
              <a:t>CONTINUOUS </a:t>
            </a:r>
            <a:r>
              <a:rPr lang="en-US" sz="4400" b="1" dirty="0">
                <a:solidFill>
                  <a:srgbClr val="FF0000"/>
                </a:solidFill>
                <a:effectLst>
                  <a:outerShdw blurRad="38100" dist="38100" dir="2700000" algn="tl">
                    <a:srgbClr val="000000">
                      <a:alpha val="43137"/>
                    </a:srgbClr>
                  </a:outerShdw>
                </a:effectLst>
              </a:rPr>
              <a:t>GLUCOSE</a:t>
            </a:r>
          </a:p>
          <a:p>
            <a:pPr marL="0" indent="0" algn="ctr" rtl="0">
              <a:buNone/>
            </a:pPr>
            <a:r>
              <a:rPr lang="en-US" sz="4400" b="1" dirty="0">
                <a:solidFill>
                  <a:srgbClr val="FF0000"/>
                </a:solidFill>
                <a:effectLst>
                  <a:outerShdw blurRad="38100" dist="38100" dir="2700000" algn="tl">
                    <a:srgbClr val="000000">
                      <a:alpha val="43137"/>
                    </a:srgbClr>
                  </a:outerShdw>
                </a:effectLst>
              </a:rPr>
              <a:t>MONITORS</a:t>
            </a:r>
            <a:endParaRPr lang="fa-IR" sz="4400" b="1" dirty="0">
              <a:solidFill>
                <a:srgbClr val="FF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228" y="3124200"/>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519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Sensor-augmented </a:t>
            </a:r>
            <a:r>
              <a:rPr lang="en-US" sz="2400" dirty="0"/>
              <a:t>pump </a:t>
            </a:r>
            <a:r>
              <a:rPr lang="en-US" sz="2400" dirty="0" smtClean="0"/>
              <a:t>therapy may </a:t>
            </a:r>
            <a:r>
              <a:rPr lang="en-US" sz="2400" dirty="0"/>
              <a:t>be considered for </a:t>
            </a:r>
            <a:r>
              <a:rPr lang="en-US" sz="2400" dirty="0" smtClean="0"/>
              <a:t>children, adolescents</a:t>
            </a:r>
            <a:r>
              <a:rPr lang="en-US" sz="2400" dirty="0"/>
              <a:t>, and adults </a:t>
            </a:r>
            <a:r>
              <a:rPr lang="en-US" sz="2400" dirty="0" smtClean="0"/>
              <a:t>to improve </a:t>
            </a:r>
            <a:r>
              <a:rPr lang="en-US" sz="2400" dirty="0"/>
              <a:t>glycemic control </a:t>
            </a:r>
            <a:r>
              <a:rPr lang="en-US" sz="2400" dirty="0" smtClean="0"/>
              <a:t>without an </a:t>
            </a:r>
            <a:r>
              <a:rPr lang="en-US" sz="2400" dirty="0"/>
              <a:t>increase in </a:t>
            </a:r>
            <a:r>
              <a:rPr lang="en-US" sz="2400" dirty="0" smtClean="0"/>
              <a:t>hypoglycemia or </a:t>
            </a:r>
            <a:r>
              <a:rPr lang="en-US" sz="2400" dirty="0"/>
              <a:t>severe hypoglycemia. </a:t>
            </a:r>
            <a:endParaRPr lang="en-US" sz="2400" dirty="0" smtClean="0"/>
          </a:p>
          <a:p>
            <a:pPr algn="l" rtl="0"/>
            <a:endParaRPr lang="en-US" sz="2400" dirty="0"/>
          </a:p>
          <a:p>
            <a:pPr algn="l" rtl="0"/>
            <a:r>
              <a:rPr lang="en-US" sz="2400" dirty="0" smtClean="0"/>
              <a:t>Benefits correlate </a:t>
            </a:r>
            <a:r>
              <a:rPr lang="en-US" sz="2400" dirty="0"/>
              <a:t>with adherence </a:t>
            </a:r>
            <a:r>
              <a:rPr lang="en-US" sz="2400" dirty="0" smtClean="0"/>
              <a:t>to ongoing </a:t>
            </a:r>
            <a:r>
              <a:rPr lang="en-US" sz="2400" dirty="0"/>
              <a:t>use of the device. A</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286" y="3733800"/>
            <a:ext cx="264001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519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When </a:t>
            </a:r>
            <a:r>
              <a:rPr lang="en-US" sz="2400" dirty="0"/>
              <a:t>prescribing </a:t>
            </a:r>
            <a:r>
              <a:rPr lang="en-US" sz="2400" dirty="0" smtClean="0"/>
              <a:t>continuous glucose </a:t>
            </a:r>
            <a:r>
              <a:rPr lang="en-US" sz="2400" dirty="0"/>
              <a:t>monitoring, robust </a:t>
            </a:r>
            <a:r>
              <a:rPr lang="en-US" sz="2400" dirty="0" smtClean="0"/>
              <a:t>diabetes education</a:t>
            </a:r>
            <a:r>
              <a:rPr lang="en-US" sz="2400" dirty="0"/>
              <a:t>, training, </a:t>
            </a:r>
            <a:r>
              <a:rPr lang="en-US" sz="2400" dirty="0" smtClean="0"/>
              <a:t>and support </a:t>
            </a:r>
            <a:r>
              <a:rPr lang="en-US" sz="2400" dirty="0"/>
              <a:t>are required for </a:t>
            </a:r>
            <a:r>
              <a:rPr lang="en-US" sz="2400" dirty="0" smtClean="0"/>
              <a:t>optimal continuous </a:t>
            </a:r>
            <a:r>
              <a:rPr lang="en-US" sz="2400" dirty="0"/>
              <a:t>glucose </a:t>
            </a:r>
            <a:r>
              <a:rPr lang="en-US" sz="2400" dirty="0" smtClean="0"/>
              <a:t>monitor implementation </a:t>
            </a:r>
            <a:r>
              <a:rPr lang="en-US" sz="2400" dirty="0"/>
              <a:t>and </a:t>
            </a:r>
            <a:r>
              <a:rPr lang="en-US" sz="2400" dirty="0" smtClean="0"/>
              <a:t>ongoing use</a:t>
            </a:r>
            <a:r>
              <a:rPr lang="en-US" sz="2400" dirty="0"/>
              <a:t>. E</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264001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519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People </a:t>
            </a:r>
            <a:r>
              <a:rPr lang="en-US" sz="2400" dirty="0"/>
              <a:t>who have been </a:t>
            </a:r>
            <a:r>
              <a:rPr lang="en-US" sz="2400" dirty="0" smtClean="0"/>
              <a:t>successfully using </a:t>
            </a:r>
            <a:r>
              <a:rPr lang="en-US" sz="2400" dirty="0"/>
              <a:t>continuous </a:t>
            </a:r>
            <a:r>
              <a:rPr lang="en-US" sz="2400" dirty="0" smtClean="0"/>
              <a:t>glucose monitors </a:t>
            </a:r>
            <a:r>
              <a:rPr lang="en-US" sz="2400" dirty="0"/>
              <a:t>should have </a:t>
            </a:r>
            <a:r>
              <a:rPr lang="en-US" sz="2400" dirty="0" smtClean="0"/>
              <a:t>continued access </a:t>
            </a:r>
            <a:r>
              <a:rPr lang="en-US" sz="2400" dirty="0"/>
              <a:t>across </a:t>
            </a:r>
            <a:r>
              <a:rPr lang="en-US" sz="2400" dirty="0" smtClean="0"/>
              <a:t>third-party payers</a:t>
            </a:r>
            <a:r>
              <a:rPr lang="en-US" sz="2400" dirty="0"/>
              <a:t>. E</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76600"/>
            <a:ext cx="264001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519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3200" dirty="0">
                <a:solidFill>
                  <a:srgbClr val="FF0000"/>
                </a:solidFill>
                <a:effectLst>
                  <a:outerShdw blurRad="38100" dist="38100" dir="2700000" algn="tl">
                    <a:srgbClr val="000000">
                      <a:alpha val="43137"/>
                    </a:srgbClr>
                  </a:outerShdw>
                </a:effectLst>
              </a:rPr>
              <a:t>There are two types of CGM devices</a:t>
            </a:r>
            <a:r>
              <a:rPr lang="en-US" dirty="0"/>
              <a:t>.</a:t>
            </a:r>
          </a:p>
          <a:p>
            <a:pPr algn="l" rtl="0"/>
            <a:endParaRPr lang="en-US" dirty="0" smtClean="0"/>
          </a:p>
          <a:p>
            <a:pPr algn="l" rtl="0"/>
            <a:r>
              <a:rPr lang="en-US" sz="2400" dirty="0" smtClean="0"/>
              <a:t>Most </a:t>
            </a:r>
            <a:r>
              <a:rPr lang="en-US" sz="2400" dirty="0"/>
              <a:t>CGM devices are real-time </a:t>
            </a:r>
            <a:r>
              <a:rPr lang="en-US" sz="2400" dirty="0" smtClean="0"/>
              <a:t>CGM, which </a:t>
            </a:r>
            <a:r>
              <a:rPr lang="en-US" sz="2400" dirty="0"/>
              <a:t>continuously report glucose </a:t>
            </a:r>
            <a:r>
              <a:rPr lang="en-US" sz="2400" dirty="0" smtClean="0"/>
              <a:t>levels and </a:t>
            </a:r>
            <a:r>
              <a:rPr lang="en-US" sz="2400" dirty="0"/>
              <a:t>include alarms for </a:t>
            </a:r>
            <a:r>
              <a:rPr lang="en-US" sz="2400" dirty="0" smtClean="0"/>
              <a:t>hypoglycemic and </a:t>
            </a:r>
            <a:r>
              <a:rPr lang="en-US" sz="2400" dirty="0"/>
              <a:t>hyperglycemic excursions. </a:t>
            </a:r>
            <a:endParaRPr lang="en-US" sz="2400" dirty="0" smtClean="0"/>
          </a:p>
          <a:p>
            <a:pPr algn="l" rtl="0"/>
            <a:r>
              <a:rPr lang="en-US" sz="2400" dirty="0" smtClean="0"/>
              <a:t>The other </a:t>
            </a:r>
            <a:r>
              <a:rPr lang="en-US" sz="2400" dirty="0"/>
              <a:t>type of device is </a:t>
            </a:r>
            <a:r>
              <a:rPr lang="en-US" sz="2400" dirty="0" smtClean="0"/>
              <a:t>intermittently scanning </a:t>
            </a:r>
            <a:r>
              <a:rPr lang="en-US" sz="2400" dirty="0"/>
              <a:t>CGM (</a:t>
            </a:r>
            <a:r>
              <a:rPr lang="en-US" sz="2400" dirty="0" err="1"/>
              <a:t>isCGM</a:t>
            </a:r>
            <a:r>
              <a:rPr lang="en-US" sz="2400" dirty="0"/>
              <a:t>), which is </a:t>
            </a:r>
            <a:r>
              <a:rPr lang="en-US" sz="2400" dirty="0" smtClean="0"/>
              <a:t>approved for </a:t>
            </a:r>
            <a:r>
              <a:rPr lang="en-US" sz="2400" dirty="0"/>
              <a:t>adult use only</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a:solidFill>
                  <a:srgbClr val="FF0000"/>
                </a:solidFill>
                <a:latin typeface="AdvOT3f16987d"/>
              </a:rPr>
              <a:t>INSULIN DELIVERY</a:t>
            </a:r>
          </a:p>
          <a:p>
            <a:pPr algn="l" rtl="0"/>
            <a:r>
              <a:rPr lang="en-US" dirty="0">
                <a:solidFill>
                  <a:srgbClr val="FF0000"/>
                </a:solidFill>
                <a:latin typeface="AdvOT3f16987d"/>
              </a:rPr>
              <a:t>Insulin Syringes and Pens</a:t>
            </a:r>
          </a:p>
          <a:p>
            <a:pPr algn="l" rtl="0"/>
            <a:r>
              <a:rPr lang="en-US" sz="2400" dirty="0">
                <a:latin typeface="AdvOT7b515deb"/>
              </a:rPr>
              <a:t>Insulin pens or insulin injection aids may be considered for patients </a:t>
            </a:r>
            <a:r>
              <a:rPr lang="en-US" sz="2400" dirty="0" smtClean="0">
                <a:latin typeface="AdvOT7b515deb"/>
              </a:rPr>
              <a:t>with dexterity </a:t>
            </a:r>
            <a:r>
              <a:rPr lang="en-US" sz="2400" dirty="0">
                <a:latin typeface="AdvOT7b515deb"/>
              </a:rPr>
              <a:t>issues or vision impairment to facilitate the administration </a:t>
            </a:r>
            <a:r>
              <a:rPr lang="en-US" sz="2400" dirty="0" smtClean="0">
                <a:latin typeface="AdvOT7b515deb"/>
              </a:rPr>
              <a:t>of accurate </a:t>
            </a:r>
            <a:r>
              <a:rPr lang="en-US" sz="2400" dirty="0">
                <a:latin typeface="AdvOT7b515deb"/>
              </a:rPr>
              <a:t>insulin doses</a:t>
            </a:r>
            <a:r>
              <a:rPr lang="en-US" dirty="0">
                <a:latin typeface="AdvOT7b515deb"/>
              </a:rPr>
              <a:t>. </a:t>
            </a:r>
            <a:endParaRPr lang="en-US" dirty="0" smtClean="0">
              <a:latin typeface="AdvOT7b515deb"/>
            </a:endParaRPr>
          </a:p>
          <a:p>
            <a:pPr algn="l" rtl="0"/>
            <a:endParaRPr lang="en-US" sz="2400" dirty="0" smtClean="0">
              <a:latin typeface="AdvOT7b515deb"/>
            </a:endParaRPr>
          </a:p>
          <a:p>
            <a:pPr algn="l" rtl="0"/>
            <a:r>
              <a:rPr lang="en-US" sz="2400" dirty="0" smtClean="0">
                <a:latin typeface="AdvOT7b515deb"/>
              </a:rPr>
              <a:t>Insulin pens may </a:t>
            </a:r>
            <a:r>
              <a:rPr lang="en-US" sz="2400" dirty="0">
                <a:latin typeface="AdvOT7b515deb"/>
              </a:rPr>
              <a:t>allow people with vision </a:t>
            </a:r>
            <a:r>
              <a:rPr lang="en-US" sz="2400" dirty="0" smtClean="0">
                <a:latin typeface="AdvOT7b515deb"/>
              </a:rPr>
              <a:t>impairment or </a:t>
            </a:r>
            <a:r>
              <a:rPr lang="en-US" sz="2400" dirty="0">
                <a:latin typeface="AdvOT7b515deb"/>
              </a:rPr>
              <a:t>dexterity issues to dose insulin </a:t>
            </a:r>
            <a:r>
              <a:rPr lang="en-US" sz="2400" dirty="0" smtClean="0">
                <a:latin typeface="AdvOT7b515deb"/>
              </a:rPr>
              <a:t>accurately, </a:t>
            </a:r>
            <a:r>
              <a:rPr lang="en-US" sz="2400" dirty="0">
                <a:latin typeface="AdvOT7b515deb"/>
              </a:rPr>
              <a:t>while insulin injection </a:t>
            </a:r>
            <a:r>
              <a:rPr lang="en-US" sz="2400" dirty="0" smtClean="0">
                <a:latin typeface="AdvOT7b515deb"/>
              </a:rPr>
              <a:t>aids are also available to help with these issues</a:t>
            </a:r>
            <a:endParaRPr lang="en-US" sz="2400" dirty="0">
              <a:latin typeface="AdvOT7b515deb"/>
            </a:endParaRPr>
          </a:p>
          <a:p>
            <a:pPr algn="l" rtl="0"/>
            <a:endParaRPr lang="fa-IR"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1989189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some CGM systems, SMBG is </a:t>
            </a:r>
            <a:r>
              <a:rPr lang="en-US" sz="2400" dirty="0" smtClean="0">
                <a:latin typeface="Arial" panose="020B0604020202020204" pitchFamily="34" charset="0"/>
                <a:cs typeface="Arial" panose="020B0604020202020204" pitchFamily="34" charset="0"/>
              </a:rPr>
              <a:t>required to </a:t>
            </a:r>
            <a:r>
              <a:rPr lang="en-US" sz="2400" dirty="0">
                <a:latin typeface="Arial" panose="020B0604020202020204" pitchFamily="34" charset="0"/>
                <a:cs typeface="Arial" panose="020B0604020202020204" pitchFamily="34" charset="0"/>
              </a:rPr>
              <a:t>make treatment decisions, </a:t>
            </a:r>
            <a:r>
              <a:rPr lang="en-US" sz="2400" dirty="0" smtClean="0">
                <a:latin typeface="Arial" panose="020B0604020202020204" pitchFamily="34" charset="0"/>
                <a:cs typeface="Arial" panose="020B0604020202020204" pitchFamily="34" charset="0"/>
              </a:rPr>
              <a:t>although a </a:t>
            </a:r>
            <a:r>
              <a:rPr lang="en-US" sz="2400" dirty="0">
                <a:latin typeface="Arial" panose="020B0604020202020204" pitchFamily="34" charset="0"/>
                <a:cs typeface="Arial" panose="020B0604020202020204" pitchFamily="34" charset="0"/>
              </a:rPr>
              <a:t>randomized controlled trial </a:t>
            </a:r>
            <a:r>
              <a:rPr lang="en-US" sz="2400" dirty="0" smtClean="0">
                <a:latin typeface="Arial" panose="020B0604020202020204" pitchFamily="34" charset="0"/>
                <a:cs typeface="Arial" panose="020B0604020202020204" pitchFamily="34" charset="0"/>
              </a:rPr>
              <a:t>of 226 </a:t>
            </a:r>
            <a:r>
              <a:rPr lang="en-US" sz="2400" dirty="0">
                <a:latin typeface="Arial" panose="020B0604020202020204" pitchFamily="34" charset="0"/>
                <a:cs typeface="Arial" panose="020B0604020202020204" pitchFamily="34" charset="0"/>
              </a:rPr>
              <a:t>adults suggested that an </a:t>
            </a:r>
            <a:r>
              <a:rPr lang="en-US" sz="2400" dirty="0" smtClean="0">
                <a:latin typeface="Arial" panose="020B0604020202020204" pitchFamily="34" charset="0"/>
                <a:cs typeface="Arial" panose="020B0604020202020204" pitchFamily="34" charset="0"/>
              </a:rPr>
              <a:t>enhanced CGM </a:t>
            </a:r>
            <a:r>
              <a:rPr lang="en-US" sz="2400" dirty="0">
                <a:latin typeface="Arial" panose="020B0604020202020204" pitchFamily="34" charset="0"/>
                <a:cs typeface="Arial" panose="020B0604020202020204" pitchFamily="34" charset="0"/>
              </a:rPr>
              <a:t>device could be used safely </a:t>
            </a:r>
            <a:r>
              <a:rPr lang="en-US" sz="2400" dirty="0" smtClean="0">
                <a:latin typeface="Arial" panose="020B0604020202020204" pitchFamily="34" charset="0"/>
                <a:cs typeface="Arial" panose="020B0604020202020204" pitchFamily="34" charset="0"/>
              </a:rPr>
              <a:t>and effectively </a:t>
            </a:r>
            <a:r>
              <a:rPr lang="en-US" sz="2400" dirty="0">
                <a:latin typeface="Arial" panose="020B0604020202020204" pitchFamily="34" charset="0"/>
                <a:cs typeface="Arial" panose="020B0604020202020204" pitchFamily="34" charset="0"/>
              </a:rPr>
              <a:t>without regular </a:t>
            </a:r>
            <a:r>
              <a:rPr lang="en-US" sz="2400" dirty="0" smtClean="0">
                <a:latin typeface="Arial" panose="020B0604020202020204" pitchFamily="34" charset="0"/>
                <a:cs typeface="Arial" panose="020B0604020202020204" pitchFamily="34" charset="0"/>
              </a:rPr>
              <a:t>confirmatory SMBG </a:t>
            </a:r>
            <a:r>
              <a:rPr lang="en-US" sz="2400" dirty="0">
                <a:latin typeface="Arial" panose="020B0604020202020204" pitchFamily="34" charset="0"/>
                <a:cs typeface="Arial" panose="020B0604020202020204" pitchFamily="34" charset="0"/>
              </a:rPr>
              <a:t>in patients with </a:t>
            </a:r>
            <a:r>
              <a:rPr lang="en-US" sz="2400" dirty="0" smtClean="0">
                <a:latin typeface="Arial" panose="020B0604020202020204" pitchFamily="34" charset="0"/>
                <a:cs typeface="Arial" panose="020B0604020202020204" pitchFamily="34" charset="0"/>
              </a:rPr>
              <a:t>well-controlled type </a:t>
            </a:r>
            <a:r>
              <a:rPr lang="en-US" sz="2400" dirty="0">
                <a:latin typeface="Arial" panose="020B0604020202020204" pitchFamily="34" charset="0"/>
                <a:cs typeface="Arial" panose="020B0604020202020204" pitchFamily="34" charset="0"/>
              </a:rPr>
              <a:t>1 diabetes at low risk of </a:t>
            </a:r>
            <a:r>
              <a:rPr lang="en-US" sz="2400" dirty="0" smtClean="0">
                <a:latin typeface="Arial" panose="020B0604020202020204" pitchFamily="34" charset="0"/>
                <a:cs typeface="Arial" panose="020B0604020202020204" pitchFamily="34" charset="0"/>
              </a:rPr>
              <a:t>severe hypoglycemia</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3200" dirty="0"/>
              <a:t>As recently reported, </a:t>
            </a:r>
            <a:r>
              <a:rPr lang="en-US" sz="3200" dirty="0" smtClean="0"/>
              <a:t>the metrics </a:t>
            </a:r>
            <a:r>
              <a:rPr lang="en-US" sz="3200" dirty="0"/>
              <a:t>may include</a:t>
            </a:r>
            <a:r>
              <a:rPr lang="en-US" dirty="0"/>
              <a:t>: </a:t>
            </a:r>
            <a:endParaRPr lang="en-US" dirty="0" smtClean="0"/>
          </a:p>
          <a:p>
            <a:pPr algn="l" rtl="0"/>
            <a:endParaRPr lang="en-US" sz="2400" dirty="0" smtClean="0"/>
          </a:p>
          <a:p>
            <a:pPr algn="l" rtl="0"/>
            <a:r>
              <a:rPr lang="en-US" sz="2400" dirty="0" smtClean="0"/>
              <a:t>1</a:t>
            </a:r>
            <a:r>
              <a:rPr lang="en-US" sz="2400" dirty="0"/>
              <a:t>) average glucose; </a:t>
            </a:r>
            <a:r>
              <a:rPr lang="en-US" sz="2400" dirty="0" smtClean="0"/>
              <a:t>2) percentage </a:t>
            </a:r>
            <a:r>
              <a:rPr lang="en-US" sz="2400" dirty="0"/>
              <a:t>of time in </a:t>
            </a:r>
            <a:r>
              <a:rPr lang="en-US" sz="2400" dirty="0" smtClean="0"/>
              <a:t>hypoglycemic ranges</a:t>
            </a:r>
            <a:r>
              <a:rPr lang="en-US" sz="2400" dirty="0"/>
              <a:t>, i.e., ,54 mg/</a:t>
            </a:r>
            <a:r>
              <a:rPr lang="en-US" sz="2400" dirty="0" err="1"/>
              <a:t>dL</a:t>
            </a:r>
            <a:r>
              <a:rPr lang="en-US" sz="2400" dirty="0"/>
              <a:t> (level 2), </a:t>
            </a:r>
            <a:r>
              <a:rPr lang="en-US" sz="2400" dirty="0" smtClean="0"/>
              <a:t>54–70 mg/</a:t>
            </a:r>
            <a:r>
              <a:rPr lang="en-US" sz="2400" dirty="0" err="1" smtClean="0"/>
              <a:t>dL</a:t>
            </a:r>
            <a:r>
              <a:rPr lang="en-US" sz="2400" dirty="0" smtClean="0"/>
              <a:t> </a:t>
            </a:r>
            <a:r>
              <a:rPr lang="en-US" sz="2400" dirty="0"/>
              <a:t>(level 1) (62); 3) percentage </a:t>
            </a:r>
            <a:r>
              <a:rPr lang="en-US" sz="2400" dirty="0" smtClean="0"/>
              <a:t>of time </a:t>
            </a:r>
            <a:r>
              <a:rPr lang="en-US" sz="2400" dirty="0"/>
              <a:t>in target range, i.e., 70–180 </a:t>
            </a:r>
            <a:r>
              <a:rPr lang="en-US" sz="2400" dirty="0" smtClean="0"/>
              <a:t>mg/</a:t>
            </a:r>
            <a:r>
              <a:rPr lang="en-US" sz="2400" dirty="0" err="1" smtClean="0"/>
              <a:t>dL</a:t>
            </a:r>
            <a:r>
              <a:rPr lang="en-US" sz="2400" dirty="0" smtClean="0"/>
              <a:t> (3.9–9.9 </a:t>
            </a:r>
            <a:r>
              <a:rPr lang="en-US" sz="2400" dirty="0" err="1"/>
              <a:t>mmol</a:t>
            </a:r>
            <a:r>
              <a:rPr lang="en-US" sz="2400" dirty="0"/>
              <a:t>/L); 4) percentage of </a:t>
            </a:r>
            <a:r>
              <a:rPr lang="en-US" sz="2400" dirty="0" smtClean="0"/>
              <a:t>time in </a:t>
            </a:r>
            <a:r>
              <a:rPr lang="en-US" sz="2400" dirty="0"/>
              <a:t>hyperglycemic range, i.e</a:t>
            </a:r>
            <a:r>
              <a:rPr lang="en-US" sz="2400" dirty="0" smtClean="0"/>
              <a:t>.,&gt;180 </a:t>
            </a:r>
            <a:r>
              <a:rPr lang="en-US" sz="2400" dirty="0"/>
              <a:t>mg/</a:t>
            </a:r>
            <a:r>
              <a:rPr lang="en-US" sz="2400" dirty="0" err="1"/>
              <a:t>dL</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latin typeface="Arial" panose="020B0604020202020204" pitchFamily="34" charset="0"/>
              <a:cs typeface="Arial" panose="020B0604020202020204" pitchFamily="34" charset="0"/>
            </a:endParaRPr>
          </a:p>
          <a:p>
            <a:pPr algn="l" rtl="0"/>
            <a:endParaRPr lang="en-US" sz="2400" dirty="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make these metrics more </a:t>
            </a:r>
            <a:r>
              <a:rPr lang="en-US" sz="2400" dirty="0" smtClean="0">
                <a:latin typeface="Arial" panose="020B0604020202020204" pitchFamily="34" charset="0"/>
                <a:cs typeface="Arial" panose="020B0604020202020204" pitchFamily="34" charset="0"/>
              </a:rPr>
              <a:t>actionable, standardized </a:t>
            </a:r>
            <a:r>
              <a:rPr lang="en-US" sz="2400" dirty="0">
                <a:latin typeface="Arial" panose="020B0604020202020204" pitchFamily="34" charset="0"/>
                <a:cs typeface="Arial" panose="020B0604020202020204" pitchFamily="34" charset="0"/>
              </a:rPr>
              <a:t>reports with </a:t>
            </a:r>
            <a:r>
              <a:rPr lang="en-US" sz="2400" dirty="0" smtClean="0">
                <a:latin typeface="Arial" panose="020B0604020202020204" pitchFamily="34" charset="0"/>
                <a:cs typeface="Arial" panose="020B0604020202020204" pitchFamily="34" charset="0"/>
              </a:rPr>
              <a:t>visual cues</a:t>
            </a:r>
            <a:r>
              <a:rPr lang="en-US" sz="2400" dirty="0">
                <a:latin typeface="Arial" panose="020B0604020202020204" pitchFamily="34" charset="0"/>
                <a:cs typeface="Arial" panose="020B0604020202020204" pitchFamily="34" charset="0"/>
              </a:rPr>
              <a:t>, such as an ambulatory </a:t>
            </a:r>
            <a:r>
              <a:rPr lang="en-US" sz="2400" dirty="0" smtClean="0">
                <a:latin typeface="Arial" panose="020B0604020202020204" pitchFamily="34" charset="0"/>
                <a:cs typeface="Arial" panose="020B0604020202020204" pitchFamily="34" charset="0"/>
              </a:rPr>
              <a:t>glucose profile, </a:t>
            </a:r>
            <a:r>
              <a:rPr lang="en-US" sz="2400" dirty="0">
                <a:latin typeface="Arial" panose="020B0604020202020204" pitchFamily="34" charset="0"/>
                <a:cs typeface="Arial" panose="020B0604020202020204" pitchFamily="34" charset="0"/>
              </a:rPr>
              <a:t>may help the patient and </a:t>
            </a:r>
            <a:r>
              <a:rPr lang="en-US" sz="2400" dirty="0" smtClean="0">
                <a:latin typeface="Arial" panose="020B0604020202020204" pitchFamily="34" charset="0"/>
                <a:cs typeface="Arial" panose="020B0604020202020204" pitchFamily="34" charset="0"/>
              </a:rPr>
              <a:t>the provider </a:t>
            </a:r>
            <a:r>
              <a:rPr lang="en-US" sz="2400" dirty="0">
                <a:latin typeface="Arial" panose="020B0604020202020204" pitchFamily="34" charset="0"/>
                <a:cs typeface="Arial" panose="020B0604020202020204" pitchFamily="34" charset="0"/>
              </a:rPr>
              <a:t>interpret the data and use it </a:t>
            </a:r>
            <a:r>
              <a:rPr lang="en-US" sz="2400" dirty="0" smtClean="0">
                <a:latin typeface="Arial" panose="020B0604020202020204" pitchFamily="34" charset="0"/>
                <a:cs typeface="Arial" panose="020B0604020202020204" pitchFamily="34" charset="0"/>
              </a:rPr>
              <a:t>to guide </a:t>
            </a:r>
            <a:r>
              <a:rPr lang="en-US" sz="2400" dirty="0">
                <a:latin typeface="Arial" panose="020B0604020202020204" pitchFamily="34" charset="0"/>
                <a:cs typeface="Arial" panose="020B0604020202020204" pitchFamily="34" charset="0"/>
              </a:rPr>
              <a:t>treatment decisions</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Recently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eA1C </a:t>
            </a:r>
            <a:r>
              <a:rPr lang="en-US" sz="2400" dirty="0">
                <a:latin typeface="Arial" panose="020B0604020202020204" pitchFamily="34" charset="0"/>
                <a:cs typeface="Arial" panose="020B0604020202020204" pitchFamily="34" charset="0"/>
              </a:rPr>
              <a:t>was renamed the </a:t>
            </a:r>
            <a:r>
              <a:rPr lang="en-US" sz="2400" dirty="0">
                <a:solidFill>
                  <a:srgbClr val="FF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glucose </a:t>
            </a:r>
            <a:r>
              <a:rPr lang="en-US" sz="2400" dirty="0" smtClean="0">
                <a:solidFill>
                  <a:srgbClr val="FF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indicator </a:t>
            </a:r>
            <a:r>
              <a:rPr lang="en-US" sz="2400" dirty="0">
                <a:solidFill>
                  <a:srgbClr val="FF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(GMI)</a:t>
            </a:r>
            <a:r>
              <a:rPr lang="en-US" sz="2400" dirty="0">
                <a:latin typeface="Arial" panose="020B0604020202020204" pitchFamily="34" charset="0"/>
                <a:cs typeface="Arial" panose="020B0604020202020204" pitchFamily="34" charset="0"/>
              </a:rPr>
              <a:t>, and a new </a:t>
            </a:r>
            <a:r>
              <a:rPr lang="en-US" sz="2400" dirty="0" smtClean="0">
                <a:latin typeface="Arial" panose="020B0604020202020204" pitchFamily="34" charset="0"/>
                <a:cs typeface="Arial" panose="020B0604020202020204" pitchFamily="34" charset="0"/>
              </a:rPr>
              <a:t>formula was </a:t>
            </a:r>
            <a:r>
              <a:rPr lang="en-US" sz="2400" dirty="0">
                <a:latin typeface="Arial" panose="020B0604020202020204" pitchFamily="34" charset="0"/>
                <a:cs typeface="Arial" panose="020B0604020202020204" pitchFamily="34" charset="0"/>
              </a:rPr>
              <a:t>generated for converting </a:t>
            </a:r>
            <a:r>
              <a:rPr lang="en-US" sz="2400" dirty="0" smtClean="0">
                <a:latin typeface="Arial" panose="020B0604020202020204" pitchFamily="34" charset="0"/>
                <a:cs typeface="Arial" panose="020B0604020202020204" pitchFamily="34" charset="0"/>
              </a:rPr>
              <a:t>CGM derived mean </a:t>
            </a:r>
            <a:r>
              <a:rPr lang="en-US" sz="2400" dirty="0">
                <a:latin typeface="Arial" panose="020B0604020202020204" pitchFamily="34" charset="0"/>
                <a:cs typeface="Arial" panose="020B0604020202020204" pitchFamily="34" charset="0"/>
              </a:rPr>
              <a:t>glucose to GMI based </a:t>
            </a:r>
            <a:r>
              <a:rPr lang="en-US" sz="2400" dirty="0" smtClean="0">
                <a:latin typeface="Arial" panose="020B0604020202020204" pitchFamily="34" charset="0"/>
                <a:cs typeface="Arial" panose="020B0604020202020204" pitchFamily="34" charset="0"/>
              </a:rPr>
              <a:t>on recent </a:t>
            </a:r>
            <a:r>
              <a:rPr lang="en-US" sz="2400" dirty="0">
                <a:latin typeface="Arial" panose="020B0604020202020204" pitchFamily="34" charset="0"/>
                <a:cs typeface="Arial" panose="020B0604020202020204" pitchFamily="34" charset="0"/>
              </a:rPr>
              <a:t>clinical trials using the most </a:t>
            </a:r>
            <a:r>
              <a:rPr lang="en-US" sz="2400" dirty="0" smtClean="0">
                <a:latin typeface="Arial" panose="020B0604020202020204" pitchFamily="34" charset="0"/>
                <a:cs typeface="Arial" panose="020B0604020202020204" pitchFamily="34" charset="0"/>
              </a:rPr>
              <a:t>accurate CGM </a:t>
            </a:r>
            <a:r>
              <a:rPr lang="en-US" sz="2400" dirty="0">
                <a:latin typeface="Arial" panose="020B0604020202020204" pitchFamily="34" charset="0"/>
                <a:cs typeface="Arial" panose="020B0604020202020204" pitchFamily="34" charset="0"/>
              </a:rPr>
              <a:t>systems available. </a:t>
            </a:r>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This provided a </a:t>
            </a:r>
            <a:r>
              <a:rPr lang="en-US" sz="2400" dirty="0">
                <a:latin typeface="Arial" panose="020B0604020202020204" pitchFamily="34" charset="0"/>
                <a:cs typeface="Arial" panose="020B0604020202020204" pitchFamily="34" charset="0"/>
              </a:rPr>
              <a:t>new way to use CGM data </a:t>
            </a:r>
            <a:r>
              <a:rPr lang="en-US" sz="2400" dirty="0" smtClean="0">
                <a:latin typeface="Arial" panose="020B0604020202020204" pitchFamily="34" charset="0"/>
                <a:cs typeface="Arial" panose="020B0604020202020204" pitchFamily="34" charset="0"/>
              </a:rPr>
              <a:t>to estimate </a:t>
            </a:r>
            <a:r>
              <a:rPr lang="en-US" sz="2400" dirty="0">
                <a:latin typeface="Arial" panose="020B0604020202020204" pitchFamily="34" charset="0"/>
                <a:cs typeface="Arial" panose="020B0604020202020204" pitchFamily="34" charset="0"/>
              </a:rPr>
              <a:t>A1C</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0">
              <a:buNone/>
            </a:pPr>
            <a:endParaRPr lang="en-US" sz="4000" dirty="0" smtClean="0">
              <a:solidFill>
                <a:srgbClr val="FF0000"/>
              </a:solidFill>
              <a:effectLst>
                <a:outerShdw blurRad="38100" dist="38100" dir="2700000" algn="tl">
                  <a:srgbClr val="000000">
                    <a:alpha val="43137"/>
                  </a:srgbClr>
                </a:outerShdw>
              </a:effectLst>
            </a:endParaRPr>
          </a:p>
          <a:p>
            <a:pPr marL="0" indent="0" algn="ctr" rtl="0">
              <a:buNone/>
            </a:pPr>
            <a:r>
              <a:rPr lang="en-US" sz="4000" dirty="0" smtClean="0">
                <a:solidFill>
                  <a:srgbClr val="FF0000"/>
                </a:solidFill>
                <a:effectLst>
                  <a:outerShdw blurRad="38100" dist="38100" dir="2700000" algn="tl">
                    <a:srgbClr val="000000">
                      <a:alpha val="43137"/>
                    </a:srgbClr>
                  </a:outerShdw>
                </a:effectLst>
              </a:rPr>
              <a:t>Real-time </a:t>
            </a:r>
            <a:r>
              <a:rPr lang="en-US" sz="4000" dirty="0">
                <a:solidFill>
                  <a:srgbClr val="FF0000"/>
                </a:solidFill>
                <a:effectLst>
                  <a:outerShdw blurRad="38100" dist="38100" dir="2700000" algn="tl">
                    <a:srgbClr val="000000">
                      <a:alpha val="43137"/>
                    </a:srgbClr>
                  </a:outerShdw>
                </a:effectLst>
              </a:rPr>
              <a:t>Continuous Glucose</a:t>
            </a:r>
          </a:p>
          <a:p>
            <a:pPr marL="0" indent="0" algn="ctr" rtl="0">
              <a:buNone/>
            </a:pPr>
            <a:r>
              <a:rPr lang="en-US" sz="4000" dirty="0">
                <a:solidFill>
                  <a:srgbClr val="FF0000"/>
                </a:solidFill>
                <a:effectLst>
                  <a:outerShdw blurRad="38100" dist="38100" dir="2700000" algn="tl">
                    <a:srgbClr val="000000">
                      <a:alpha val="43137"/>
                    </a:srgbClr>
                  </a:outerShdw>
                </a:effectLst>
              </a:rPr>
              <a:t>Monitor Use in Youth</a:t>
            </a:r>
            <a:endParaRPr lang="fa-IR" sz="4000" dirty="0">
              <a:solidFill>
                <a:srgbClr val="FF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Real-time </a:t>
            </a:r>
            <a:r>
              <a:rPr lang="en-US" sz="2400" dirty="0">
                <a:latin typeface="Arial" panose="020B0604020202020204" pitchFamily="34" charset="0"/>
                <a:cs typeface="Arial" panose="020B0604020202020204" pitchFamily="34" charset="0"/>
              </a:rPr>
              <a:t>continuous </a:t>
            </a:r>
            <a:r>
              <a:rPr lang="en-US" sz="2400" dirty="0" smtClean="0">
                <a:latin typeface="Arial" panose="020B0604020202020204" pitchFamily="34" charset="0"/>
                <a:cs typeface="Arial" panose="020B0604020202020204" pitchFamily="34" charset="0"/>
              </a:rPr>
              <a:t>glucose monitoring </a:t>
            </a:r>
            <a:r>
              <a:rPr lang="en-US" sz="2400" dirty="0">
                <a:latin typeface="Arial" panose="020B0604020202020204" pitchFamily="34" charset="0"/>
                <a:cs typeface="Arial" panose="020B0604020202020204" pitchFamily="34" charset="0"/>
              </a:rPr>
              <a:t>should be </a:t>
            </a:r>
            <a:r>
              <a:rPr lang="en-US" sz="2400" dirty="0" smtClean="0">
                <a:latin typeface="Arial" panose="020B0604020202020204" pitchFamily="34" charset="0"/>
                <a:cs typeface="Arial" panose="020B0604020202020204" pitchFamily="34" charset="0"/>
              </a:rPr>
              <a:t>considered in </a:t>
            </a:r>
            <a:r>
              <a:rPr lang="en-US" sz="2400" dirty="0">
                <a:latin typeface="Arial" panose="020B0604020202020204" pitchFamily="34" charset="0"/>
                <a:cs typeface="Arial" panose="020B0604020202020204" pitchFamily="34" charset="0"/>
              </a:rPr>
              <a:t>children and </a:t>
            </a:r>
            <a:r>
              <a:rPr lang="en-US" sz="2400" dirty="0" smtClean="0">
                <a:latin typeface="Arial" panose="020B0604020202020204" pitchFamily="34" charset="0"/>
                <a:cs typeface="Arial" panose="020B0604020202020204" pitchFamily="34" charset="0"/>
              </a:rPr>
              <a:t>adolescents with </a:t>
            </a:r>
            <a:r>
              <a:rPr lang="en-US" sz="2400" dirty="0">
                <a:latin typeface="Arial" panose="020B0604020202020204" pitchFamily="34" charset="0"/>
                <a:cs typeface="Arial" panose="020B0604020202020204" pitchFamily="34" charset="0"/>
              </a:rPr>
              <a:t>type 1 diabetes, </a:t>
            </a:r>
            <a:r>
              <a:rPr lang="en-US" sz="2400" dirty="0" smtClean="0">
                <a:latin typeface="Arial" panose="020B0604020202020204" pitchFamily="34" charset="0"/>
                <a:cs typeface="Arial" panose="020B0604020202020204" pitchFamily="34" charset="0"/>
              </a:rPr>
              <a:t>whether using </a:t>
            </a:r>
            <a:r>
              <a:rPr lang="en-US" sz="2400" dirty="0">
                <a:latin typeface="Arial" panose="020B0604020202020204" pitchFamily="34" charset="0"/>
                <a:cs typeface="Arial" panose="020B0604020202020204" pitchFamily="34" charset="0"/>
              </a:rPr>
              <a:t>multiple daily injections </a:t>
            </a:r>
            <a:r>
              <a:rPr lang="en-US" sz="2400" dirty="0" smtClean="0">
                <a:latin typeface="Arial" panose="020B0604020202020204" pitchFamily="34" charset="0"/>
                <a:cs typeface="Arial" panose="020B0604020202020204" pitchFamily="34" charset="0"/>
              </a:rPr>
              <a:t>or continuous </a:t>
            </a:r>
            <a:r>
              <a:rPr lang="en-US" sz="2400" dirty="0">
                <a:latin typeface="Arial" panose="020B0604020202020204" pitchFamily="34" charset="0"/>
                <a:cs typeface="Arial" panose="020B0604020202020204" pitchFamily="34" charset="0"/>
              </a:rPr>
              <a:t>subcutaneous </a:t>
            </a:r>
            <a:r>
              <a:rPr lang="en-US" sz="2400" dirty="0" smtClean="0">
                <a:latin typeface="Arial" panose="020B0604020202020204" pitchFamily="34" charset="0"/>
                <a:cs typeface="Arial" panose="020B0604020202020204" pitchFamily="34" charset="0"/>
              </a:rPr>
              <a:t>insulin infusion</a:t>
            </a:r>
            <a:r>
              <a:rPr lang="en-US" sz="2400" dirty="0">
                <a:latin typeface="Arial" panose="020B0604020202020204" pitchFamily="34" charset="0"/>
                <a:cs typeface="Arial" panose="020B0604020202020204" pitchFamily="34" charset="0"/>
              </a:rPr>
              <a:t>, as an additional </a:t>
            </a:r>
            <a:r>
              <a:rPr lang="en-US" sz="2400" dirty="0" smtClean="0">
                <a:latin typeface="Arial" panose="020B0604020202020204" pitchFamily="34" charset="0"/>
                <a:cs typeface="Arial" panose="020B0604020202020204" pitchFamily="34" charset="0"/>
              </a:rPr>
              <a:t>tool to </a:t>
            </a:r>
            <a:r>
              <a:rPr lang="en-US" sz="2400" dirty="0">
                <a:latin typeface="Arial" panose="020B0604020202020204" pitchFamily="34" charset="0"/>
                <a:cs typeface="Arial" panose="020B0604020202020204" pitchFamily="34" charset="0"/>
              </a:rPr>
              <a:t>help improve glucose </a:t>
            </a:r>
            <a:r>
              <a:rPr lang="en-US" sz="2400" dirty="0" smtClean="0">
                <a:latin typeface="Arial" panose="020B0604020202020204" pitchFamily="34" charset="0"/>
                <a:cs typeface="Arial" panose="020B0604020202020204" pitchFamily="34" charset="0"/>
              </a:rPr>
              <a:t>control and </a:t>
            </a:r>
            <a:r>
              <a:rPr lang="en-US" sz="2400" dirty="0">
                <a:latin typeface="Arial" panose="020B0604020202020204" pitchFamily="34" charset="0"/>
                <a:cs typeface="Arial" panose="020B0604020202020204" pitchFamily="34" charset="0"/>
              </a:rPr>
              <a:t>reduce the risk of hypoglycemia.</a:t>
            </a:r>
          </a:p>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Benefits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continuous glucose monitoring </a:t>
            </a:r>
            <a:r>
              <a:rPr lang="en-US" sz="2400" dirty="0">
                <a:latin typeface="Arial" panose="020B0604020202020204" pitchFamily="34" charset="0"/>
                <a:cs typeface="Arial" panose="020B0604020202020204" pitchFamily="34" charset="0"/>
              </a:rPr>
              <a:t>correlate </a:t>
            </a:r>
            <a:r>
              <a:rPr lang="en-US" sz="2400" dirty="0" smtClean="0">
                <a:latin typeface="Arial" panose="020B0604020202020204" pitchFamily="34" charset="0"/>
                <a:cs typeface="Arial" panose="020B0604020202020204" pitchFamily="34" charset="0"/>
              </a:rPr>
              <a:t>with adherence </a:t>
            </a:r>
            <a:r>
              <a:rPr lang="en-US" sz="2400" dirty="0">
                <a:latin typeface="Arial" panose="020B0604020202020204" pitchFamily="34" charset="0"/>
                <a:cs typeface="Arial" panose="020B0604020202020204" pitchFamily="34" charset="0"/>
              </a:rPr>
              <a:t>to ongoing use of </a:t>
            </a:r>
            <a:r>
              <a:rPr lang="en-US" sz="2400" dirty="0" smtClean="0">
                <a:latin typeface="Arial" panose="020B0604020202020204" pitchFamily="34" charset="0"/>
                <a:cs typeface="Arial" panose="020B0604020202020204" pitchFamily="34" charset="0"/>
              </a:rPr>
              <a:t>the device</a:t>
            </a:r>
            <a:r>
              <a:rPr lang="en-US" sz="2400" dirty="0">
                <a:latin typeface="Arial" panose="020B0604020202020204" pitchFamily="34" charset="0"/>
                <a:cs typeface="Arial" panose="020B0604020202020204" pitchFamily="34" charset="0"/>
              </a:rPr>
              <a:t>.</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0">
              <a:buNone/>
            </a:pPr>
            <a:endParaRPr lang="en-US" sz="4000" b="1" dirty="0" smtClean="0">
              <a:solidFill>
                <a:srgbClr val="FF0000"/>
              </a:solidFill>
              <a:effectLst>
                <a:outerShdw blurRad="38100" dist="38100" dir="2700000" algn="tl">
                  <a:srgbClr val="000000">
                    <a:alpha val="43137"/>
                  </a:srgbClr>
                </a:outerShdw>
              </a:effectLst>
            </a:endParaRPr>
          </a:p>
          <a:p>
            <a:pPr marL="0" indent="0" algn="ctr" rtl="0">
              <a:buNone/>
            </a:pPr>
            <a:r>
              <a:rPr lang="en-US" sz="4000" b="1" dirty="0" smtClean="0">
                <a:solidFill>
                  <a:srgbClr val="FF0000"/>
                </a:solidFill>
                <a:effectLst>
                  <a:outerShdw blurRad="38100" dist="38100" dir="2700000" algn="tl">
                    <a:srgbClr val="000000">
                      <a:alpha val="43137"/>
                    </a:srgbClr>
                  </a:outerShdw>
                </a:effectLst>
              </a:rPr>
              <a:t>Real-time </a:t>
            </a:r>
            <a:r>
              <a:rPr lang="en-US" sz="4000" b="1" dirty="0">
                <a:solidFill>
                  <a:srgbClr val="FF0000"/>
                </a:solidFill>
                <a:effectLst>
                  <a:outerShdw blurRad="38100" dist="38100" dir="2700000" algn="tl">
                    <a:srgbClr val="000000">
                      <a:alpha val="43137"/>
                    </a:srgbClr>
                  </a:outerShdw>
                </a:effectLst>
              </a:rPr>
              <a:t>Continuous Glucose</a:t>
            </a:r>
          </a:p>
          <a:p>
            <a:pPr marL="0" indent="0" algn="ctr" rtl="0">
              <a:buNone/>
            </a:pPr>
            <a:r>
              <a:rPr lang="en-US" sz="4000" b="1" dirty="0">
                <a:solidFill>
                  <a:srgbClr val="FF0000"/>
                </a:solidFill>
                <a:effectLst>
                  <a:outerShdw blurRad="38100" dist="38100" dir="2700000" algn="tl">
                    <a:srgbClr val="000000">
                      <a:alpha val="43137"/>
                    </a:srgbClr>
                  </a:outerShdw>
                </a:effectLst>
              </a:rPr>
              <a:t>Monitor Use in Adults</a:t>
            </a:r>
            <a:endParaRPr lang="fa-IR" sz="4000" b="1" dirty="0">
              <a:solidFill>
                <a:srgbClr val="FF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When </a:t>
            </a:r>
            <a:r>
              <a:rPr lang="en-US" sz="2400" dirty="0">
                <a:latin typeface="Arial" panose="020B0604020202020204" pitchFamily="34" charset="0"/>
                <a:cs typeface="Arial" panose="020B0604020202020204" pitchFamily="34" charset="0"/>
              </a:rPr>
              <a:t>used properly, </a:t>
            </a:r>
            <a:r>
              <a:rPr lang="en-US" sz="2400" dirty="0" smtClean="0">
                <a:latin typeface="Arial" panose="020B0604020202020204" pitchFamily="34" charset="0"/>
                <a:cs typeface="Arial" panose="020B0604020202020204" pitchFamily="34" charset="0"/>
              </a:rPr>
              <a:t>real-time continuous </a:t>
            </a:r>
            <a:r>
              <a:rPr lang="en-US" sz="2400" dirty="0">
                <a:latin typeface="Arial" panose="020B0604020202020204" pitchFamily="34" charset="0"/>
                <a:cs typeface="Arial" panose="020B0604020202020204" pitchFamily="34" charset="0"/>
              </a:rPr>
              <a:t>glucose </a:t>
            </a:r>
            <a:r>
              <a:rPr lang="en-US" sz="2400" dirty="0" smtClean="0">
                <a:latin typeface="Arial" panose="020B0604020202020204" pitchFamily="34" charset="0"/>
                <a:cs typeface="Arial" panose="020B0604020202020204" pitchFamily="34" charset="0"/>
              </a:rPr>
              <a:t>monitoring in </a:t>
            </a:r>
            <a:r>
              <a:rPr lang="en-US" sz="2400" dirty="0">
                <a:latin typeface="Arial" panose="020B0604020202020204" pitchFamily="34" charset="0"/>
                <a:cs typeface="Arial" panose="020B0604020202020204" pitchFamily="34" charset="0"/>
              </a:rPr>
              <a:t>conjunction with </a:t>
            </a:r>
            <a:r>
              <a:rPr lang="en-US" sz="2400" dirty="0" smtClean="0">
                <a:latin typeface="Arial" panose="020B0604020202020204" pitchFamily="34" charset="0"/>
                <a:cs typeface="Arial" panose="020B0604020202020204" pitchFamily="34" charset="0"/>
              </a:rPr>
              <a:t>intensive insulin </a:t>
            </a:r>
            <a:r>
              <a:rPr lang="en-US" sz="2400" dirty="0">
                <a:latin typeface="Arial" panose="020B0604020202020204" pitchFamily="34" charset="0"/>
                <a:cs typeface="Arial" panose="020B0604020202020204" pitchFamily="34" charset="0"/>
              </a:rPr>
              <a:t>regimens is a </a:t>
            </a:r>
            <a:r>
              <a:rPr lang="en-US" sz="2400" dirty="0" smtClean="0">
                <a:latin typeface="Arial" panose="020B0604020202020204" pitchFamily="34" charset="0"/>
                <a:cs typeface="Arial" panose="020B0604020202020204" pitchFamily="34" charset="0"/>
              </a:rPr>
              <a:t>useful tool </a:t>
            </a:r>
            <a:r>
              <a:rPr lang="en-US" sz="2400" dirty="0">
                <a:latin typeface="Arial" panose="020B0604020202020204" pitchFamily="34" charset="0"/>
                <a:cs typeface="Arial" panose="020B0604020202020204" pitchFamily="34" charset="0"/>
              </a:rPr>
              <a:t>to lower A1C in </a:t>
            </a:r>
            <a:r>
              <a:rPr lang="en-US" sz="2400" dirty="0" smtClean="0">
                <a:latin typeface="Arial" panose="020B0604020202020204" pitchFamily="34" charset="0"/>
                <a:cs typeface="Arial" panose="020B0604020202020204" pitchFamily="34" charset="0"/>
              </a:rPr>
              <a:t>adults with </a:t>
            </a:r>
            <a:r>
              <a:rPr lang="en-US" sz="2400" dirty="0">
                <a:latin typeface="Arial" panose="020B0604020202020204" pitchFamily="34" charset="0"/>
                <a:cs typeface="Arial" panose="020B0604020202020204" pitchFamily="34" charset="0"/>
              </a:rPr>
              <a:t>type 1 diabetes who </a:t>
            </a:r>
            <a:r>
              <a:rPr lang="en-US" sz="2400" dirty="0" smtClean="0">
                <a:latin typeface="Arial" panose="020B0604020202020204" pitchFamily="34" charset="0"/>
                <a:cs typeface="Arial" panose="020B0604020202020204" pitchFamily="34" charset="0"/>
              </a:rPr>
              <a:t>are not meeting </a:t>
            </a:r>
            <a:r>
              <a:rPr lang="en-US" sz="2400" dirty="0">
                <a:latin typeface="Arial" panose="020B0604020202020204" pitchFamily="34" charset="0"/>
                <a:cs typeface="Arial" panose="020B0604020202020204" pitchFamily="34" charset="0"/>
              </a:rPr>
              <a:t>glycemic </a:t>
            </a:r>
            <a:r>
              <a:rPr lang="en-US" sz="2400" dirty="0" smtClean="0">
                <a:latin typeface="Arial" panose="020B0604020202020204" pitchFamily="34" charset="0"/>
                <a:cs typeface="Arial" panose="020B0604020202020204" pitchFamily="34" charset="0"/>
              </a:rPr>
              <a:t>targets . A</a:t>
            </a:r>
            <a:endParaRPr lang="en-US" sz="2400" dirty="0">
              <a:latin typeface="Arial" panose="020B0604020202020204" pitchFamily="34" charset="0"/>
              <a:cs typeface="Arial" panose="020B0604020202020204" pitchFamily="34" charset="0"/>
            </a:endParaRPr>
          </a:p>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Real-time continuous </a:t>
            </a:r>
            <a:r>
              <a:rPr lang="en-US" sz="2400" dirty="0" smtClean="0">
                <a:latin typeface="Arial" panose="020B0604020202020204" pitchFamily="34" charset="0"/>
                <a:cs typeface="Arial" panose="020B0604020202020204" pitchFamily="34" charset="0"/>
              </a:rPr>
              <a:t>glucose monitoring </a:t>
            </a:r>
            <a:r>
              <a:rPr lang="en-US" sz="2400" dirty="0">
                <a:latin typeface="Arial" panose="020B0604020202020204" pitchFamily="34" charset="0"/>
                <a:cs typeface="Arial" panose="020B0604020202020204" pitchFamily="34" charset="0"/>
              </a:rPr>
              <a:t>may be a useful </a:t>
            </a:r>
            <a:r>
              <a:rPr lang="en-US" sz="2400" dirty="0" smtClean="0">
                <a:latin typeface="Arial" panose="020B0604020202020204" pitchFamily="34" charset="0"/>
                <a:cs typeface="Arial" panose="020B0604020202020204" pitchFamily="34" charset="0"/>
              </a:rPr>
              <a:t>tool in </a:t>
            </a:r>
            <a:r>
              <a:rPr lang="en-US" sz="2400" dirty="0">
                <a:latin typeface="Arial" panose="020B0604020202020204" pitchFamily="34" charset="0"/>
                <a:cs typeface="Arial" panose="020B0604020202020204" pitchFamily="34" charset="0"/>
              </a:rPr>
              <a:t>those with hypoglycemia </a:t>
            </a:r>
            <a:r>
              <a:rPr lang="en-US" sz="2400" dirty="0" smtClean="0">
                <a:latin typeface="Arial" panose="020B0604020202020204" pitchFamily="34" charset="0"/>
                <a:cs typeface="Arial" panose="020B0604020202020204" pitchFamily="34" charset="0"/>
              </a:rPr>
              <a:t>unawareness and/or </a:t>
            </a:r>
            <a:r>
              <a:rPr lang="en-US" sz="2400" dirty="0">
                <a:latin typeface="Arial" panose="020B0604020202020204" pitchFamily="34" charset="0"/>
                <a:cs typeface="Arial" panose="020B0604020202020204" pitchFamily="34" charset="0"/>
              </a:rPr>
              <a:t>frequent </a:t>
            </a:r>
            <a:r>
              <a:rPr lang="en-US" sz="2400" dirty="0" smtClean="0">
                <a:latin typeface="Arial" panose="020B0604020202020204" pitchFamily="34" charset="0"/>
                <a:cs typeface="Arial" panose="020B0604020202020204" pitchFamily="34" charset="0"/>
              </a:rPr>
              <a:t>hypoglycemic episodes</a:t>
            </a:r>
            <a:r>
              <a:rPr lang="en-US" sz="2400" dirty="0">
                <a:latin typeface="Arial" panose="020B0604020202020204" pitchFamily="34" charset="0"/>
                <a:cs typeface="Arial" panose="020B0604020202020204" pitchFamily="34" charset="0"/>
              </a:rPr>
              <a:t>. B</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Real-time </a:t>
            </a:r>
            <a:r>
              <a:rPr lang="en-US" sz="2400" dirty="0">
                <a:latin typeface="Arial" panose="020B0604020202020204" pitchFamily="34" charset="0"/>
                <a:cs typeface="Arial" panose="020B0604020202020204" pitchFamily="34" charset="0"/>
              </a:rPr>
              <a:t>continuous </a:t>
            </a:r>
            <a:r>
              <a:rPr lang="en-US" sz="2400" dirty="0" smtClean="0">
                <a:latin typeface="Arial" panose="020B0604020202020204" pitchFamily="34" charset="0"/>
                <a:cs typeface="Arial" panose="020B0604020202020204" pitchFamily="34" charset="0"/>
              </a:rPr>
              <a:t>glucose monitoring </a:t>
            </a:r>
            <a:r>
              <a:rPr lang="en-US" sz="2400" dirty="0">
                <a:latin typeface="Arial" panose="020B0604020202020204" pitchFamily="34" charset="0"/>
                <a:cs typeface="Arial" panose="020B0604020202020204" pitchFamily="34" charset="0"/>
              </a:rPr>
              <a:t>should be used </a:t>
            </a:r>
            <a:r>
              <a:rPr lang="en-US" sz="2400" dirty="0" smtClean="0">
                <a:latin typeface="Arial" panose="020B0604020202020204" pitchFamily="34" charset="0"/>
                <a:cs typeface="Arial" panose="020B0604020202020204" pitchFamily="34" charset="0"/>
              </a:rPr>
              <a:t>as close </a:t>
            </a:r>
            <a:r>
              <a:rPr lang="en-US" sz="2400" dirty="0">
                <a:latin typeface="Arial" panose="020B0604020202020204" pitchFamily="34" charset="0"/>
                <a:cs typeface="Arial" panose="020B0604020202020204" pitchFamily="34" charset="0"/>
              </a:rPr>
              <a:t>to daily as possible </a:t>
            </a:r>
            <a:r>
              <a:rPr lang="en-US" sz="2400" dirty="0" smtClean="0">
                <a:latin typeface="Arial" panose="020B0604020202020204" pitchFamily="34" charset="0"/>
                <a:cs typeface="Arial" panose="020B0604020202020204" pitchFamily="34" charset="0"/>
              </a:rPr>
              <a:t>for maximal </a:t>
            </a:r>
            <a:r>
              <a:rPr lang="en-US" sz="2400" dirty="0">
                <a:latin typeface="Arial" panose="020B0604020202020204" pitchFamily="34" charset="0"/>
                <a:cs typeface="Arial" panose="020B0604020202020204" pitchFamily="34" charset="0"/>
              </a:rPr>
              <a:t>benefit. A</a:t>
            </a:r>
          </a:p>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Real-time </a:t>
            </a:r>
            <a:r>
              <a:rPr lang="en-US" sz="2400" dirty="0">
                <a:latin typeface="Arial" panose="020B0604020202020204" pitchFamily="34" charset="0"/>
                <a:cs typeface="Arial" panose="020B0604020202020204" pitchFamily="34" charset="0"/>
              </a:rPr>
              <a:t>continuous </a:t>
            </a:r>
            <a:r>
              <a:rPr lang="en-US" sz="2400" dirty="0" smtClean="0">
                <a:latin typeface="Arial" panose="020B0604020202020204" pitchFamily="34" charset="0"/>
                <a:cs typeface="Arial" panose="020B0604020202020204" pitchFamily="34" charset="0"/>
              </a:rPr>
              <a:t>glucose monitoring </a:t>
            </a:r>
            <a:r>
              <a:rPr lang="en-US" sz="2400" dirty="0">
                <a:latin typeface="Arial" panose="020B0604020202020204" pitchFamily="34" charset="0"/>
                <a:cs typeface="Arial" panose="020B0604020202020204" pitchFamily="34" charset="0"/>
              </a:rPr>
              <a:t>may be used </a:t>
            </a:r>
            <a:r>
              <a:rPr lang="en-US" sz="2400" dirty="0" smtClean="0">
                <a:latin typeface="Arial" panose="020B0604020202020204" pitchFamily="34" charset="0"/>
                <a:cs typeface="Arial" panose="020B0604020202020204" pitchFamily="34" charset="0"/>
              </a:rPr>
              <a:t>effectively to </a:t>
            </a:r>
            <a:r>
              <a:rPr lang="en-US" sz="2400" dirty="0">
                <a:latin typeface="Arial" panose="020B0604020202020204" pitchFamily="34" charset="0"/>
                <a:cs typeface="Arial" panose="020B0604020202020204" pitchFamily="34" charset="0"/>
              </a:rPr>
              <a:t>improve A1C </a:t>
            </a:r>
            <a:r>
              <a:rPr lang="en-US" sz="2400" dirty="0" smtClean="0">
                <a:latin typeface="Arial" panose="020B0604020202020204" pitchFamily="34" charset="0"/>
                <a:cs typeface="Arial" panose="020B0604020202020204" pitchFamily="34" charset="0"/>
              </a:rPr>
              <a:t>levels and </a:t>
            </a:r>
            <a:r>
              <a:rPr lang="en-US" sz="2400" dirty="0">
                <a:latin typeface="Arial" panose="020B0604020202020204" pitchFamily="34" charset="0"/>
                <a:cs typeface="Arial" panose="020B0604020202020204" pitchFamily="34" charset="0"/>
              </a:rPr>
              <a:t>neonatal outcomes </a:t>
            </a:r>
            <a:r>
              <a:rPr lang="en-US" sz="2400" dirty="0" smtClean="0">
                <a:latin typeface="Arial" panose="020B0604020202020204" pitchFamily="34" charset="0"/>
                <a:cs typeface="Arial" panose="020B0604020202020204" pitchFamily="34" charset="0"/>
              </a:rPr>
              <a:t>in pregnant </a:t>
            </a:r>
            <a:r>
              <a:rPr lang="en-US" sz="2400" dirty="0">
                <a:latin typeface="Arial" panose="020B0604020202020204" pitchFamily="34" charset="0"/>
                <a:cs typeface="Arial" panose="020B0604020202020204" pitchFamily="34" charset="0"/>
              </a:rPr>
              <a:t>women with type </a:t>
            </a:r>
            <a:r>
              <a:rPr lang="en-US" sz="2400" dirty="0" smtClean="0">
                <a:latin typeface="Arial" panose="020B0604020202020204" pitchFamily="34" charset="0"/>
                <a:cs typeface="Arial" panose="020B0604020202020204" pitchFamily="34" charset="0"/>
              </a:rPr>
              <a:t>1 diabetes</a:t>
            </a:r>
            <a:r>
              <a:rPr lang="en-US" sz="2400" dirty="0">
                <a:latin typeface="Arial" panose="020B0604020202020204" pitchFamily="34" charset="0"/>
                <a:cs typeface="Arial" panose="020B0604020202020204" pitchFamily="34" charset="0"/>
              </a:rPr>
              <a:t>. B</a:t>
            </a:r>
          </a:p>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Sensor-augmented </a:t>
            </a:r>
            <a:r>
              <a:rPr lang="en-US" sz="2400" dirty="0">
                <a:latin typeface="Arial" panose="020B0604020202020204" pitchFamily="34" charset="0"/>
                <a:cs typeface="Arial" panose="020B0604020202020204" pitchFamily="34" charset="0"/>
              </a:rPr>
              <a:t>pump </a:t>
            </a:r>
            <a:r>
              <a:rPr lang="en-US" sz="2400" dirty="0" smtClean="0">
                <a:latin typeface="Arial" panose="020B0604020202020204" pitchFamily="34" charset="0"/>
                <a:cs typeface="Arial" panose="020B0604020202020204" pitchFamily="34" charset="0"/>
              </a:rPr>
              <a:t>therapy with </a:t>
            </a:r>
            <a:r>
              <a:rPr lang="en-US" sz="2400" dirty="0">
                <a:latin typeface="Arial" panose="020B0604020202020204" pitchFamily="34" charset="0"/>
                <a:cs typeface="Arial" panose="020B0604020202020204" pitchFamily="34" charset="0"/>
              </a:rPr>
              <a:t>automatic </a:t>
            </a:r>
            <a:r>
              <a:rPr lang="en-US" sz="2400" dirty="0" smtClean="0">
                <a:latin typeface="Arial" panose="020B0604020202020204" pitchFamily="34" charset="0"/>
                <a:cs typeface="Arial" panose="020B0604020202020204" pitchFamily="34" charset="0"/>
              </a:rPr>
              <a:t>low-glucose suspend </a:t>
            </a:r>
            <a:r>
              <a:rPr lang="en-US" sz="2400" dirty="0">
                <a:latin typeface="Arial" panose="020B0604020202020204" pitchFamily="34" charset="0"/>
                <a:cs typeface="Arial" panose="020B0604020202020204" pitchFamily="34" charset="0"/>
              </a:rPr>
              <a:t>may be </a:t>
            </a:r>
            <a:r>
              <a:rPr lang="en-US" sz="2400" dirty="0" smtClean="0">
                <a:latin typeface="Arial" panose="020B0604020202020204" pitchFamily="34" charset="0"/>
                <a:cs typeface="Arial" panose="020B0604020202020204" pitchFamily="34" charset="0"/>
              </a:rPr>
              <a:t>considered for </a:t>
            </a:r>
            <a:r>
              <a:rPr lang="en-US" sz="2400" dirty="0">
                <a:latin typeface="Arial" panose="020B0604020202020204" pitchFamily="34" charset="0"/>
                <a:cs typeface="Arial" panose="020B0604020202020204" pitchFamily="34" charset="0"/>
              </a:rPr>
              <a:t>adults with type 1 </a:t>
            </a:r>
            <a:r>
              <a:rPr lang="en-US" sz="2400" dirty="0" smtClean="0">
                <a:latin typeface="Arial" panose="020B0604020202020204" pitchFamily="34" charset="0"/>
                <a:cs typeface="Arial" panose="020B0604020202020204" pitchFamily="34" charset="0"/>
              </a:rPr>
              <a:t>diabetes at </a:t>
            </a:r>
            <a:r>
              <a:rPr lang="en-US" sz="2400" dirty="0">
                <a:latin typeface="Arial" panose="020B0604020202020204" pitchFamily="34" charset="0"/>
                <a:cs typeface="Arial" panose="020B0604020202020204" pitchFamily="34" charset="0"/>
              </a:rPr>
              <a:t>high risk of </a:t>
            </a:r>
            <a:r>
              <a:rPr lang="en-US" sz="2400" dirty="0" smtClean="0">
                <a:latin typeface="Arial" panose="020B0604020202020204" pitchFamily="34" charset="0"/>
                <a:cs typeface="Arial" panose="020B0604020202020204" pitchFamily="34" charset="0"/>
              </a:rPr>
              <a:t>hypoglycemia to </a:t>
            </a:r>
            <a:r>
              <a:rPr lang="en-US" sz="2400" dirty="0">
                <a:latin typeface="Arial" panose="020B0604020202020204" pitchFamily="34" charset="0"/>
                <a:cs typeface="Arial" panose="020B0604020202020204" pitchFamily="34" charset="0"/>
              </a:rPr>
              <a:t>prevent episodes of </a:t>
            </a:r>
            <a:r>
              <a:rPr lang="en-US" sz="2400" dirty="0" smtClean="0">
                <a:latin typeface="Arial" panose="020B0604020202020204" pitchFamily="34" charset="0"/>
                <a:cs typeface="Arial" panose="020B0604020202020204" pitchFamily="34" charset="0"/>
              </a:rPr>
              <a:t>hypoglycemia and </a:t>
            </a:r>
            <a:r>
              <a:rPr lang="en-US" sz="2400" dirty="0">
                <a:latin typeface="Arial" panose="020B0604020202020204" pitchFamily="34" charset="0"/>
                <a:cs typeface="Arial" panose="020B0604020202020204" pitchFamily="34" charset="0"/>
              </a:rPr>
              <a:t>reduce their </a:t>
            </a:r>
            <a:r>
              <a:rPr lang="en-US" sz="2400" dirty="0" smtClean="0">
                <a:latin typeface="Arial" panose="020B0604020202020204" pitchFamily="34" charset="0"/>
                <a:cs typeface="Arial" panose="020B0604020202020204" pitchFamily="34" charset="0"/>
              </a:rPr>
              <a:t>severity. B</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0200" y="3733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07440" y="990600"/>
            <a:ext cx="7086600" cy="2215991"/>
          </a:xfrm>
          <a:prstGeom prst="rect">
            <a:avLst/>
          </a:prstGeom>
        </p:spPr>
        <p:txBody>
          <a:bodyPr wrap="square">
            <a:spAutoFit/>
          </a:bodyPr>
          <a:lstStyle/>
          <a:p>
            <a:pPr algn="ctr" rtl="0"/>
            <a:r>
              <a:rPr lang="en-US" sz="2400" dirty="0">
                <a:solidFill>
                  <a:srgbClr val="FF0000"/>
                </a:solidFill>
                <a:effectLst>
                  <a:outerShdw blurRad="38100" dist="38100" dir="2700000" algn="tl">
                    <a:srgbClr val="000000">
                      <a:alpha val="43137"/>
                    </a:srgbClr>
                  </a:outerShdw>
                </a:effectLst>
              </a:rPr>
              <a:t>Intermittently Scanned </a:t>
            </a:r>
            <a:r>
              <a:rPr lang="en-US" sz="2400" dirty="0" smtClean="0">
                <a:solidFill>
                  <a:srgbClr val="FF0000"/>
                </a:solidFill>
                <a:effectLst>
                  <a:outerShdw blurRad="38100" dist="38100" dir="2700000" algn="tl">
                    <a:srgbClr val="000000">
                      <a:alpha val="43137"/>
                    </a:srgbClr>
                  </a:outerShdw>
                </a:effectLst>
              </a:rPr>
              <a:t>Continuous Glucose </a:t>
            </a:r>
            <a:r>
              <a:rPr lang="en-US" sz="2400" dirty="0">
                <a:solidFill>
                  <a:srgbClr val="FF0000"/>
                </a:solidFill>
                <a:effectLst>
                  <a:outerShdw blurRad="38100" dist="38100" dir="2700000" algn="tl">
                    <a:srgbClr val="000000">
                      <a:alpha val="43137"/>
                    </a:srgbClr>
                  </a:outerShdw>
                </a:effectLst>
              </a:rPr>
              <a:t>Monitor </a:t>
            </a:r>
            <a:r>
              <a:rPr lang="en-US" sz="2400" dirty="0" smtClean="0">
                <a:solidFill>
                  <a:srgbClr val="FF0000"/>
                </a:solidFill>
                <a:effectLst>
                  <a:outerShdw blurRad="38100" dist="38100" dir="2700000" algn="tl">
                    <a:srgbClr val="000000">
                      <a:alpha val="43137"/>
                    </a:srgbClr>
                  </a:outerShdw>
                </a:effectLst>
              </a:rPr>
              <a:t>Use</a:t>
            </a:r>
          </a:p>
          <a:p>
            <a:pPr marL="285750" indent="-285750" algn="l" rtl="0">
              <a:buFont typeface="Arial" panose="020B0604020202020204" pitchFamily="34" charset="0"/>
              <a:buChar char="•"/>
            </a:pPr>
            <a:r>
              <a:rPr lang="en-US" dirty="0" smtClean="0"/>
              <a:t>Intermittently </a:t>
            </a:r>
            <a:r>
              <a:rPr lang="en-US" dirty="0"/>
              <a:t>scanned </a:t>
            </a:r>
            <a:r>
              <a:rPr lang="en-US" dirty="0" smtClean="0"/>
              <a:t>continuous glucose </a:t>
            </a:r>
            <a:r>
              <a:rPr lang="en-US" dirty="0"/>
              <a:t>monitor use </a:t>
            </a:r>
            <a:r>
              <a:rPr lang="en-US" dirty="0" smtClean="0"/>
              <a:t>may be </a:t>
            </a:r>
            <a:r>
              <a:rPr lang="en-US" dirty="0"/>
              <a:t>considered as a </a:t>
            </a:r>
            <a:r>
              <a:rPr lang="en-US" dirty="0" smtClean="0"/>
              <a:t>substitute for </a:t>
            </a:r>
            <a:r>
              <a:rPr lang="en-US" dirty="0"/>
              <a:t>self-monitoring of </a:t>
            </a:r>
            <a:r>
              <a:rPr lang="en-US" dirty="0" smtClean="0"/>
              <a:t>blood glucose </a:t>
            </a:r>
            <a:r>
              <a:rPr lang="en-US" dirty="0"/>
              <a:t>in adults with </a:t>
            </a:r>
            <a:r>
              <a:rPr lang="en-US" dirty="0" smtClean="0"/>
              <a:t>diabetes requiring frequent glucose </a:t>
            </a:r>
            <a:r>
              <a:rPr lang="en-US" dirty="0"/>
              <a:t>testing.</a:t>
            </a:r>
          </a:p>
          <a:p>
            <a:pPr algn="l" rtl="0"/>
            <a:endParaRPr lang="fa-IR" dirty="0"/>
          </a:p>
        </p:txBody>
      </p:sp>
      <p:sp>
        <p:nvSpPr>
          <p:cNvPr id="5" name="Rectangle 4"/>
          <p:cNvSpPr/>
          <p:nvPr/>
        </p:nvSpPr>
        <p:spPr>
          <a:xfrm>
            <a:off x="838200" y="3851752"/>
            <a:ext cx="4572000" cy="1477328"/>
          </a:xfrm>
          <a:prstGeom prst="rect">
            <a:avLst/>
          </a:prstGeom>
        </p:spPr>
        <p:txBody>
          <a:bodyPr>
            <a:spAutoFit/>
          </a:bodyPr>
          <a:lstStyle/>
          <a:p>
            <a:pPr algn="l" rtl="0"/>
            <a:r>
              <a:rPr lang="en-US" dirty="0" err="1"/>
              <a:t>isCGM</a:t>
            </a:r>
            <a:r>
              <a:rPr lang="en-US" dirty="0"/>
              <a:t> (sometimes referred to as “</a:t>
            </a:r>
            <a:r>
              <a:rPr lang="en-US" dirty="0" smtClean="0"/>
              <a:t>flash” CGM</a:t>
            </a:r>
            <a:r>
              <a:rPr lang="en-US" dirty="0"/>
              <a:t>) is a CGM that measures </a:t>
            </a:r>
            <a:r>
              <a:rPr lang="en-US" dirty="0" smtClean="0"/>
              <a:t>glucose in </a:t>
            </a:r>
            <a:r>
              <a:rPr lang="en-US" dirty="0"/>
              <a:t>interstitial fluid through a ,0.4 </a:t>
            </a:r>
            <a:r>
              <a:rPr lang="en-US" dirty="0" smtClean="0"/>
              <a:t>mm– thick </a:t>
            </a:r>
            <a:r>
              <a:rPr lang="en-US" dirty="0"/>
              <a:t>filament that is inserted under </a:t>
            </a:r>
            <a:r>
              <a:rPr lang="en-US" dirty="0" smtClean="0"/>
              <a:t>the skin</a:t>
            </a:r>
            <a:r>
              <a:rPr lang="en-US" dirty="0"/>
              <a:t>.</a:t>
            </a:r>
            <a:endParaRPr lang="fa-IR" dirty="0"/>
          </a:p>
        </p:txBody>
      </p:sp>
    </p:spTree>
    <p:extLst>
      <p:ext uri="{BB962C8B-B14F-4D97-AF65-F5344CB8AC3E}">
        <p14:creationId xmlns:p14="http://schemas.microsoft.com/office/powerpoint/2010/main" val="266951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9390" y="3516362"/>
            <a:ext cx="34925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5245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41680" y="3276600"/>
            <a:ext cx="4668520" cy="2308324"/>
          </a:xfrm>
          <a:prstGeom prst="rect">
            <a:avLst/>
          </a:prstGeom>
        </p:spPr>
        <p:txBody>
          <a:bodyPr wrap="square">
            <a:spAutoFit/>
          </a:bodyPr>
          <a:lstStyle/>
          <a:p>
            <a:pPr marL="285750" indent="-285750" algn="l" rtl="0">
              <a:buFont typeface="Arial" panose="020B0604020202020204" pitchFamily="34" charset="0"/>
              <a:buChar char="•"/>
            </a:pPr>
            <a:r>
              <a:rPr lang="en-US" dirty="0">
                <a:latin typeface="Arial" panose="020B0604020202020204" pitchFamily="34" charset="0"/>
                <a:cs typeface="Arial" panose="020B0604020202020204" pitchFamily="34" charset="0"/>
              </a:rPr>
              <a:t>This product may help people with vision impairment more safely dose insulin. Count-a-Dose holds one or two vials of insulin and aligns a syringe with either vial. It clicks with each unit of insulin dosed, so you can hear how much has been drawn up. Raised dots help you feel the difference between vials.</a:t>
            </a:r>
            <a:endParaRPr lang="fa-IR"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35424"/>
            <a:ext cx="34480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748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personal version of </a:t>
            </a:r>
            <a:r>
              <a:rPr lang="en-US" sz="2400" dirty="0" err="1" smtClean="0">
                <a:latin typeface="Arial" panose="020B0604020202020204" pitchFamily="34" charset="0"/>
                <a:cs typeface="Arial" panose="020B0604020202020204" pitchFamily="34" charset="0"/>
              </a:rPr>
              <a:t>isCGM</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has a </a:t>
            </a:r>
            <a:r>
              <a:rPr lang="en-US" sz="2400" dirty="0" smtClean="0">
                <a:latin typeface="Arial" panose="020B0604020202020204" pitchFamily="34" charset="0"/>
                <a:cs typeface="Arial" panose="020B0604020202020204" pitchFamily="34" charset="0"/>
              </a:rPr>
              <a:t>receiver that</a:t>
            </a:r>
            <a:r>
              <a:rPr lang="en-US" sz="2400" dirty="0">
                <a:latin typeface="Arial" panose="020B0604020202020204" pitchFamily="34" charset="0"/>
                <a:cs typeface="Arial" panose="020B0604020202020204" pitchFamily="34" charset="0"/>
              </a:rPr>
              <a:t>, after scanning over the </a:t>
            </a:r>
            <a:r>
              <a:rPr lang="en-US" sz="2400" dirty="0" smtClean="0">
                <a:latin typeface="Arial" panose="020B0604020202020204" pitchFamily="34" charset="0"/>
                <a:cs typeface="Arial" panose="020B0604020202020204" pitchFamily="34" charset="0"/>
              </a:rPr>
              <a:t>sensor by </a:t>
            </a:r>
            <a:r>
              <a:rPr lang="en-US" sz="2400" dirty="0">
                <a:latin typeface="Arial" panose="020B0604020202020204" pitchFamily="34" charset="0"/>
                <a:cs typeface="Arial" panose="020B0604020202020204" pitchFamily="34" charset="0"/>
              </a:rPr>
              <a:t>the individual, displays real-time </a:t>
            </a:r>
            <a:r>
              <a:rPr lang="en-US" sz="2400" dirty="0" smtClean="0">
                <a:latin typeface="Arial" panose="020B0604020202020204" pitchFamily="34" charset="0"/>
                <a:cs typeface="Arial" panose="020B0604020202020204" pitchFamily="34" charset="0"/>
              </a:rPr>
              <a:t>glucose values </a:t>
            </a:r>
            <a:r>
              <a:rPr lang="en-US" sz="2400" dirty="0">
                <a:latin typeface="Arial" panose="020B0604020202020204" pitchFamily="34" charset="0"/>
                <a:cs typeface="Arial" panose="020B0604020202020204" pitchFamily="34" charset="0"/>
              </a:rPr>
              <a:t>and glucose trend arrows.</a:t>
            </a:r>
          </a:p>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data can be uploaded and a </a:t>
            </a:r>
            <a:r>
              <a:rPr lang="en-US" sz="2400" dirty="0" smtClean="0">
                <a:latin typeface="Arial" panose="020B0604020202020204" pitchFamily="34" charset="0"/>
                <a:cs typeface="Arial" panose="020B0604020202020204" pitchFamily="34" charset="0"/>
              </a:rPr>
              <a:t>report created </a:t>
            </a:r>
            <a:r>
              <a:rPr lang="en-US" sz="2400" dirty="0">
                <a:latin typeface="Arial" panose="020B0604020202020204" pitchFamily="34" charset="0"/>
                <a:cs typeface="Arial" panose="020B0604020202020204" pitchFamily="34" charset="0"/>
              </a:rPr>
              <a:t>using available software</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In the professional </a:t>
            </a:r>
            <a:r>
              <a:rPr lang="en-US" sz="2400" dirty="0">
                <a:latin typeface="Arial" panose="020B0604020202020204" pitchFamily="34" charset="0"/>
                <a:cs typeface="Arial" panose="020B0604020202020204" pitchFamily="34" charset="0"/>
              </a:rPr>
              <a:t>version, the patient </a:t>
            </a:r>
            <a:r>
              <a:rPr lang="en-US" sz="2400" dirty="0" smtClean="0">
                <a:latin typeface="Arial" panose="020B0604020202020204" pitchFamily="34" charset="0"/>
                <a:cs typeface="Arial" panose="020B0604020202020204" pitchFamily="34" charset="0"/>
              </a:rPr>
              <a:t>does not </a:t>
            </a:r>
            <a:r>
              <a:rPr lang="en-US" sz="2400" dirty="0">
                <a:latin typeface="Arial" panose="020B0604020202020204" pitchFamily="34" charset="0"/>
                <a:cs typeface="Arial" panose="020B0604020202020204" pitchFamily="34" charset="0"/>
              </a:rPr>
              <a:t>carry a receiver; the data are </a:t>
            </a:r>
            <a:r>
              <a:rPr lang="en-US" sz="2400" dirty="0" smtClean="0">
                <a:latin typeface="Arial" panose="020B0604020202020204" pitchFamily="34" charset="0"/>
                <a:cs typeface="Arial" panose="020B0604020202020204" pitchFamily="34" charset="0"/>
              </a:rPr>
              <a:t>blinded to </a:t>
            </a:r>
            <a:r>
              <a:rPr lang="en-US" sz="2400" dirty="0">
                <a:latin typeface="Arial" panose="020B0604020202020204" pitchFamily="34" charset="0"/>
                <a:cs typeface="Arial" panose="020B0604020202020204" pitchFamily="34" charset="0"/>
              </a:rPr>
              <a:t>the patient and the device is </a:t>
            </a:r>
            <a:r>
              <a:rPr lang="en-US" sz="2400" dirty="0" smtClean="0">
                <a:latin typeface="Arial" panose="020B0604020202020204" pitchFamily="34" charset="0"/>
                <a:cs typeface="Arial" panose="020B0604020202020204" pitchFamily="34" charset="0"/>
              </a:rPr>
              <a:t>downloaded in </a:t>
            </a:r>
            <a:r>
              <a:rPr lang="en-US" sz="2400" dirty="0">
                <a:latin typeface="Arial" panose="020B0604020202020204" pitchFamily="34" charset="0"/>
                <a:cs typeface="Arial" panose="020B0604020202020204" pitchFamily="34" charset="0"/>
              </a:rPr>
              <a:t>the diabetes care </a:t>
            </a:r>
            <a:r>
              <a:rPr lang="en-US" sz="2400" dirty="0" smtClean="0">
                <a:latin typeface="Arial" panose="020B0604020202020204" pitchFamily="34" charset="0"/>
                <a:cs typeface="Arial" panose="020B0604020202020204" pitchFamily="34" charset="0"/>
              </a:rPr>
              <a:t>provider’s office </a:t>
            </a:r>
            <a:r>
              <a:rPr lang="en-US" sz="2400" dirty="0">
                <a:latin typeface="Arial" panose="020B0604020202020204" pitchFamily="34" charset="0"/>
                <a:cs typeface="Arial" panose="020B0604020202020204" pitchFamily="34" charset="0"/>
              </a:rPr>
              <a:t>using the provider’s receiver </a:t>
            </a:r>
            <a:r>
              <a:rPr lang="en-US" sz="2400" dirty="0" smtClean="0">
                <a:latin typeface="Arial" panose="020B0604020202020204" pitchFamily="34" charset="0"/>
                <a:cs typeface="Arial" panose="020B0604020202020204" pitchFamily="34" charset="0"/>
              </a:rPr>
              <a:t>and the </a:t>
            </a:r>
            <a:r>
              <a:rPr lang="en-US" sz="2400" dirty="0">
                <a:latin typeface="Arial" panose="020B0604020202020204" pitchFamily="34" charset="0"/>
                <a:cs typeface="Arial" panose="020B0604020202020204" pitchFamily="34" charset="0"/>
              </a:rPr>
              <a:t>software.</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l" rtl="0"/>
            <a:endParaRPr lang="en-US" dirty="0" smtClean="0">
              <a:latin typeface="Arial" panose="020B0604020202020204" pitchFamily="34" charset="0"/>
              <a:cs typeface="Arial" panose="020B0604020202020204" pitchFamily="34" charset="0"/>
            </a:endParaRPr>
          </a:p>
          <a:p>
            <a:pPr algn="l" rtl="0"/>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 U.S., the FDA </a:t>
            </a:r>
            <a:r>
              <a:rPr lang="en-US" dirty="0" smtClean="0">
                <a:latin typeface="Arial" panose="020B0604020202020204" pitchFamily="34" charset="0"/>
                <a:cs typeface="Arial" panose="020B0604020202020204" pitchFamily="34" charset="0"/>
              </a:rPr>
              <a:t>now requires </a:t>
            </a:r>
            <a:r>
              <a:rPr lang="en-US" dirty="0">
                <a:latin typeface="Arial" panose="020B0604020202020204" pitchFamily="34" charset="0"/>
                <a:cs typeface="Arial" panose="020B0604020202020204" pitchFamily="34" charset="0"/>
              </a:rPr>
              <a:t>a 1-h start-up time after </a:t>
            </a:r>
            <a:r>
              <a:rPr lang="en-US" dirty="0" smtClean="0">
                <a:latin typeface="Arial" panose="020B0604020202020204" pitchFamily="34" charset="0"/>
                <a:cs typeface="Arial" panose="020B0604020202020204" pitchFamily="34" charset="0"/>
              </a:rPr>
              <a:t>activation of </a:t>
            </a:r>
            <a:r>
              <a:rPr lang="en-US" dirty="0">
                <a:latin typeface="Arial" panose="020B0604020202020204" pitchFamily="34" charset="0"/>
                <a:cs typeface="Arial" panose="020B0604020202020204" pitchFamily="34" charset="0"/>
              </a:rPr>
              <a:t>the system, and it can be worn up </a:t>
            </a:r>
            <a:r>
              <a:rPr lang="en-US" dirty="0" smtClean="0">
                <a:latin typeface="Arial" panose="020B0604020202020204" pitchFamily="34" charset="0"/>
                <a:cs typeface="Arial" panose="020B0604020202020204" pitchFamily="34" charset="0"/>
              </a:rPr>
              <a:t>to 14 </a:t>
            </a:r>
            <a:r>
              <a:rPr lang="en-US" dirty="0">
                <a:latin typeface="Arial" panose="020B0604020202020204" pitchFamily="34" charset="0"/>
                <a:cs typeface="Arial" panose="020B0604020202020204" pitchFamily="34" charset="0"/>
              </a:rPr>
              <a:t>days. </a:t>
            </a:r>
            <a:endParaRPr lang="en-US" dirty="0" smtClean="0">
              <a:latin typeface="Arial" panose="020B0604020202020204" pitchFamily="34" charset="0"/>
              <a:cs typeface="Arial" panose="020B0604020202020204" pitchFamily="34" charset="0"/>
            </a:endParaRPr>
          </a:p>
          <a:p>
            <a:pPr algn="l" rtl="0"/>
            <a:endParaRPr lang="en-US" dirty="0" smtClean="0">
              <a:latin typeface="Arial" panose="020B0604020202020204" pitchFamily="34" charset="0"/>
              <a:cs typeface="Arial" panose="020B0604020202020204" pitchFamily="34" charset="0"/>
            </a:endParaRPr>
          </a:p>
          <a:p>
            <a:pPr algn="l" rtl="0"/>
            <a:r>
              <a:rPr lang="en-US" dirty="0" smtClean="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isCGM</a:t>
            </a:r>
            <a:r>
              <a:rPr lang="en-US" dirty="0">
                <a:latin typeface="Arial" panose="020B0604020202020204" pitchFamily="34" charset="0"/>
                <a:cs typeface="Arial" panose="020B0604020202020204" pitchFamily="34" charset="0"/>
              </a:rPr>
              <a:t> does not </a:t>
            </a:r>
            <a:r>
              <a:rPr lang="en-US" dirty="0" smtClean="0">
                <a:latin typeface="Arial" panose="020B0604020202020204" pitchFamily="34" charset="0"/>
                <a:cs typeface="Arial" panose="020B0604020202020204" pitchFamily="34" charset="0"/>
              </a:rPr>
              <a:t>require calibration </a:t>
            </a:r>
            <a:r>
              <a:rPr lang="en-US" dirty="0">
                <a:latin typeface="Arial" panose="020B0604020202020204" pitchFamily="34" charset="0"/>
                <a:cs typeface="Arial" panose="020B0604020202020204" pitchFamily="34" charset="0"/>
              </a:rPr>
              <a:t>with SMBG because it is </a:t>
            </a:r>
            <a:r>
              <a:rPr lang="en-US" dirty="0" smtClean="0">
                <a:latin typeface="Arial" panose="020B0604020202020204" pitchFamily="34" charset="0"/>
                <a:cs typeface="Arial" panose="020B0604020202020204" pitchFamily="34" charset="0"/>
              </a:rPr>
              <a:t>factory calibrated</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l" rtl="0"/>
            <a:endParaRPr lang="en-US" dirty="0" smtClean="0">
              <a:latin typeface="Arial" panose="020B0604020202020204" pitchFamily="34" charset="0"/>
              <a:cs typeface="Arial" panose="020B0604020202020204" pitchFamily="34" charset="0"/>
            </a:endParaRPr>
          </a:p>
          <a:p>
            <a:pPr algn="l" rtl="0"/>
            <a:r>
              <a:rPr lang="en-US" dirty="0" smtClean="0">
                <a:latin typeface="Arial" panose="020B0604020202020204" pitchFamily="34" charset="0"/>
                <a:cs typeface="Arial" panose="020B0604020202020204" pitchFamily="34" charset="0"/>
              </a:rPr>
              <a:t>Acetaminophen does not </a:t>
            </a:r>
            <a:r>
              <a:rPr lang="en-US" dirty="0">
                <a:latin typeface="Arial" panose="020B0604020202020204" pitchFamily="34" charset="0"/>
                <a:cs typeface="Arial" panose="020B0604020202020204" pitchFamily="34" charset="0"/>
              </a:rPr>
              <a:t>cause interference with </a:t>
            </a:r>
            <a:r>
              <a:rPr lang="en-US" dirty="0" smtClean="0">
                <a:latin typeface="Arial" panose="020B0604020202020204" pitchFamily="34" charset="0"/>
                <a:cs typeface="Arial" panose="020B0604020202020204" pitchFamily="34" charset="0"/>
              </a:rPr>
              <a:t>glucose readings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l" rtl="0"/>
            <a:endParaRPr lang="en-US" dirty="0" smtClean="0">
              <a:latin typeface="Arial" panose="020B0604020202020204" pitchFamily="34" charset="0"/>
              <a:cs typeface="Arial" panose="020B0604020202020204" pitchFamily="34" charset="0"/>
            </a:endParaRPr>
          </a:p>
          <a:p>
            <a:pPr algn="l" rtl="0"/>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mean absolute </a:t>
            </a:r>
            <a:r>
              <a:rPr lang="en-US" dirty="0" smtClean="0">
                <a:latin typeface="Arial" panose="020B0604020202020204" pitchFamily="34" charset="0"/>
                <a:cs typeface="Arial" panose="020B0604020202020204" pitchFamily="34" charset="0"/>
              </a:rPr>
              <a:t>relative difference </a:t>
            </a:r>
            <a:r>
              <a:rPr lang="en-US" dirty="0">
                <a:latin typeface="Arial" panose="020B0604020202020204" pitchFamily="34" charset="0"/>
                <a:cs typeface="Arial" panose="020B0604020202020204" pitchFamily="34" charset="0"/>
              </a:rPr>
              <a:t>reported by the </a:t>
            </a:r>
            <a:r>
              <a:rPr lang="en-US" dirty="0" smtClean="0">
                <a:latin typeface="Arial" panose="020B0604020202020204" pitchFamily="34" charset="0"/>
                <a:cs typeface="Arial" panose="020B0604020202020204" pitchFamily="34" charset="0"/>
              </a:rPr>
              <a:t>manufacturer is </a:t>
            </a:r>
            <a:r>
              <a:rPr lang="en-US" dirty="0">
                <a:latin typeface="Arial" panose="020B0604020202020204" pitchFamily="34" charset="0"/>
                <a:cs typeface="Arial" panose="020B0604020202020204" pitchFamily="34" charset="0"/>
              </a:rPr>
              <a:t>9.4%. </a:t>
            </a:r>
            <a:endParaRPr lang="en-US" dirty="0" smtClean="0">
              <a:latin typeface="Arial" panose="020B0604020202020204" pitchFamily="34" charset="0"/>
              <a:cs typeface="Arial" panose="020B0604020202020204" pitchFamily="34" charset="0"/>
            </a:endParaRPr>
          </a:p>
          <a:p>
            <a:pPr algn="l" rtl="0"/>
            <a:endParaRPr lang="en-US" dirty="0" smtClean="0">
              <a:latin typeface="Arial" panose="020B0604020202020204" pitchFamily="34" charset="0"/>
              <a:cs typeface="Arial" panose="020B0604020202020204" pitchFamily="34" charset="0"/>
            </a:endParaRPr>
          </a:p>
          <a:p>
            <a:pPr algn="l" rtl="0"/>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measures glucose </a:t>
            </a:r>
            <a:r>
              <a:rPr lang="en-US" dirty="0" smtClean="0">
                <a:latin typeface="Arial" panose="020B0604020202020204" pitchFamily="34" charset="0"/>
                <a:cs typeface="Arial" panose="020B0604020202020204" pitchFamily="34" charset="0"/>
              </a:rPr>
              <a:t>every minute</a:t>
            </a:r>
            <a:r>
              <a:rPr lang="en-US" dirty="0">
                <a:latin typeface="Arial" panose="020B0604020202020204" pitchFamily="34" charset="0"/>
                <a:cs typeface="Arial" panose="020B0604020202020204" pitchFamily="34" charset="0"/>
              </a:rPr>
              <a:t>, records measurements </a:t>
            </a:r>
            <a:r>
              <a:rPr lang="en-US" dirty="0" smtClean="0">
                <a:latin typeface="Arial" panose="020B0604020202020204" pitchFamily="34" charset="0"/>
                <a:cs typeface="Arial" panose="020B0604020202020204" pitchFamily="34" charset="0"/>
              </a:rPr>
              <a:t>every 15 </a:t>
            </a:r>
            <a:r>
              <a:rPr lang="en-US" dirty="0">
                <a:latin typeface="Arial" panose="020B0604020202020204" pitchFamily="34" charset="0"/>
                <a:cs typeface="Arial" panose="020B0604020202020204" pitchFamily="34" charset="0"/>
              </a:rPr>
              <a:t>min, and displays up to 8 h of data</a:t>
            </a:r>
            <a:endParaRPr lang="fa-IR"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As </a:t>
            </a:r>
            <a:r>
              <a:rPr lang="en-US" sz="2400" dirty="0"/>
              <a:t>opposed to real-time CGM </a:t>
            </a:r>
            <a:r>
              <a:rPr lang="en-US" sz="2400" dirty="0" smtClean="0"/>
              <a:t>systems, </a:t>
            </a:r>
            <a:r>
              <a:rPr lang="en-US" sz="2400" dirty="0" err="1" smtClean="0"/>
              <a:t>isCGM</a:t>
            </a:r>
            <a:r>
              <a:rPr lang="en-US" sz="2400" dirty="0" smtClean="0"/>
              <a:t> </a:t>
            </a:r>
            <a:r>
              <a:rPr lang="en-US" sz="2400" dirty="0"/>
              <a:t>has no alarms. The direct </a:t>
            </a:r>
            <a:r>
              <a:rPr lang="en-US" sz="2400" dirty="0" smtClean="0"/>
              <a:t>costs of </a:t>
            </a:r>
            <a:r>
              <a:rPr lang="en-US" sz="2400" dirty="0" err="1"/>
              <a:t>isCGM</a:t>
            </a:r>
            <a:r>
              <a:rPr lang="en-US" sz="2400" dirty="0"/>
              <a:t> are lower than those of </a:t>
            </a:r>
            <a:r>
              <a:rPr lang="en-US" sz="2400" dirty="0" err="1" smtClean="0"/>
              <a:t>realtime</a:t>
            </a:r>
            <a:r>
              <a:rPr lang="en-US" sz="2400" dirty="0" smtClean="0"/>
              <a:t> CGM </a:t>
            </a:r>
            <a:r>
              <a:rPr lang="en-US" sz="2400" dirty="0"/>
              <a:t>systems. </a:t>
            </a:r>
            <a:endParaRPr lang="en-US" sz="2400" dirty="0" smtClean="0"/>
          </a:p>
          <a:p>
            <a:pPr algn="l" rtl="0"/>
            <a:endParaRPr lang="en-US" sz="2400" dirty="0" smtClean="0"/>
          </a:p>
          <a:p>
            <a:pPr algn="l" rtl="0"/>
            <a:r>
              <a:rPr lang="en-US" sz="2400" dirty="0" smtClean="0"/>
              <a:t>In </a:t>
            </a:r>
            <a:r>
              <a:rPr lang="en-US" sz="2400" dirty="0"/>
              <a:t>general, </a:t>
            </a:r>
            <a:r>
              <a:rPr lang="en-US" sz="2400" dirty="0" smtClean="0"/>
              <a:t>both the </a:t>
            </a:r>
            <a:r>
              <a:rPr lang="en-US" sz="2400" dirty="0"/>
              <a:t>consumer and professional </a:t>
            </a:r>
            <a:r>
              <a:rPr lang="en-US" sz="2400" dirty="0" smtClean="0"/>
              <a:t>versions are </a:t>
            </a:r>
            <a:r>
              <a:rPr lang="en-US" sz="2400" dirty="0"/>
              <a:t>covered by most commercial </a:t>
            </a:r>
            <a:r>
              <a:rPr lang="en-US" sz="2400" dirty="0" smtClean="0"/>
              <a:t>insurance carriers </a:t>
            </a:r>
            <a:r>
              <a:rPr lang="en-US" sz="2400" dirty="0"/>
              <a:t>and eligible </a:t>
            </a:r>
            <a:r>
              <a:rPr lang="en-US" sz="2400" dirty="0" smtClean="0"/>
              <a:t>Medicare programs</a:t>
            </a:r>
            <a:r>
              <a:rPr lang="en-US" sz="2400" dirty="0"/>
              <a:t>.</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400" dirty="0" err="1">
                <a:latin typeface="Arial" panose="020B0604020202020204" pitchFamily="34" charset="0"/>
                <a:cs typeface="Arial" panose="020B0604020202020204" pitchFamily="34" charset="0"/>
              </a:rPr>
              <a:t>isCGM</a:t>
            </a:r>
            <a:r>
              <a:rPr lang="en-US" sz="2400" dirty="0">
                <a:latin typeface="Arial" panose="020B0604020202020204" pitchFamily="34" charset="0"/>
                <a:cs typeface="Arial" panose="020B0604020202020204" pitchFamily="34" charset="0"/>
              </a:rPr>
              <a:t> may </a:t>
            </a:r>
            <a:r>
              <a:rPr lang="en-US" sz="2400" dirty="0" smtClean="0">
                <a:latin typeface="Arial" panose="020B0604020202020204" pitchFamily="34" charset="0"/>
                <a:cs typeface="Arial" panose="020B0604020202020204" pitchFamily="34" charset="0"/>
              </a:rPr>
              <a:t>decrease the </a:t>
            </a:r>
            <a:r>
              <a:rPr lang="en-US" sz="2400" dirty="0">
                <a:latin typeface="Arial" panose="020B0604020202020204" pitchFamily="34" charset="0"/>
                <a:cs typeface="Arial" panose="020B0604020202020204" pitchFamily="34" charset="0"/>
              </a:rPr>
              <a:t>risk of hypoglycemia in </a:t>
            </a:r>
            <a:r>
              <a:rPr lang="en-US" sz="2400" dirty="0" smtClean="0">
                <a:latin typeface="Arial" panose="020B0604020202020204" pitchFamily="34" charset="0"/>
                <a:cs typeface="Arial" panose="020B0604020202020204" pitchFamily="34" charset="0"/>
              </a:rPr>
              <a:t>individuals with </a:t>
            </a:r>
            <a:r>
              <a:rPr lang="en-US" sz="2400" dirty="0">
                <a:latin typeface="Arial" panose="020B0604020202020204" pitchFamily="34" charset="0"/>
                <a:cs typeface="Arial" panose="020B0604020202020204" pitchFamily="34" charset="0"/>
              </a:rPr>
              <a:t>type </a:t>
            </a:r>
            <a:r>
              <a:rPr lang="en-US" sz="2400" dirty="0" smtClean="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or type 2 </a:t>
            </a:r>
            <a:r>
              <a:rPr lang="en-US" sz="2400" dirty="0" smtClean="0">
                <a:latin typeface="Arial" panose="020B0604020202020204" pitchFamily="34" charset="0"/>
                <a:cs typeface="Arial" panose="020B0604020202020204" pitchFamily="34" charset="0"/>
              </a:rPr>
              <a:t>diabetes. </a:t>
            </a:r>
          </a:p>
          <a:p>
            <a:pPr algn="l" rtl="0"/>
            <a:endParaRPr lang="en-US" sz="2400" dirty="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There </a:t>
            </a:r>
            <a:r>
              <a:rPr lang="en-US" sz="2400" dirty="0">
                <a:latin typeface="Arial" panose="020B0604020202020204" pitchFamily="34" charset="0"/>
                <a:cs typeface="Arial" panose="020B0604020202020204" pitchFamily="34" charset="0"/>
              </a:rPr>
              <a:t>are a growing number </a:t>
            </a:r>
            <a:r>
              <a:rPr lang="en-US" sz="2400" dirty="0" smtClean="0">
                <a:latin typeface="Arial" panose="020B0604020202020204" pitchFamily="34" charset="0"/>
                <a:cs typeface="Arial" panose="020B0604020202020204" pitchFamily="34" charset="0"/>
              </a:rPr>
              <a:t>of studies </a:t>
            </a:r>
            <a:r>
              <a:rPr lang="en-US" sz="2400" dirty="0">
                <a:latin typeface="Arial" panose="020B0604020202020204" pitchFamily="34" charset="0"/>
                <a:cs typeface="Arial" panose="020B0604020202020204" pitchFamily="34" charset="0"/>
              </a:rPr>
              <a:t>suggesting similar good </a:t>
            </a:r>
            <a:r>
              <a:rPr lang="en-US" sz="2400" dirty="0" smtClean="0">
                <a:latin typeface="Arial" panose="020B0604020202020204" pitchFamily="34" charset="0"/>
                <a:cs typeface="Arial" panose="020B0604020202020204" pitchFamily="34" charset="0"/>
              </a:rPr>
              <a:t>performance and </a:t>
            </a:r>
            <a:r>
              <a:rPr lang="en-US" sz="2400" dirty="0">
                <a:latin typeface="Arial" panose="020B0604020202020204" pitchFamily="34" charset="0"/>
                <a:cs typeface="Arial" panose="020B0604020202020204" pitchFamily="34" charset="0"/>
              </a:rPr>
              <a:t>potential for benefit in </a:t>
            </a:r>
            <a:r>
              <a:rPr lang="en-US" sz="2400" dirty="0" smtClean="0">
                <a:latin typeface="Arial" panose="020B0604020202020204" pitchFamily="34" charset="0"/>
                <a:cs typeface="Arial" panose="020B0604020202020204" pitchFamily="34" charset="0"/>
              </a:rPr>
              <a:t>special populations</a:t>
            </a:r>
            <a:r>
              <a:rPr lang="en-US" sz="2400" dirty="0">
                <a:latin typeface="Arial" panose="020B0604020202020204" pitchFamily="34" charset="0"/>
                <a:cs typeface="Arial" panose="020B0604020202020204" pitchFamily="34" charset="0"/>
              </a:rPr>
              <a:t>, including pregnant </a:t>
            </a:r>
            <a:r>
              <a:rPr lang="en-US" sz="2400" dirty="0" smtClean="0">
                <a:latin typeface="Arial" panose="020B0604020202020204" pitchFamily="34" charset="0"/>
                <a:cs typeface="Arial" panose="020B0604020202020204" pitchFamily="34" charset="0"/>
              </a:rPr>
              <a:t>women with diabetes, </a:t>
            </a:r>
            <a:r>
              <a:rPr lang="en-US" sz="2400" dirty="0">
                <a:latin typeface="Arial" panose="020B0604020202020204" pitchFamily="34" charset="0"/>
                <a:cs typeface="Arial" panose="020B0604020202020204" pitchFamily="34" charset="0"/>
              </a:rPr>
              <a:t>individuals </a:t>
            </a:r>
            <a:r>
              <a:rPr lang="en-US" sz="2400" dirty="0" smtClean="0">
                <a:latin typeface="Arial" panose="020B0604020202020204" pitchFamily="34" charset="0"/>
                <a:cs typeface="Arial" panose="020B0604020202020204" pitchFamily="34" charset="0"/>
              </a:rPr>
              <a:t>with type </a:t>
            </a:r>
            <a:r>
              <a:rPr lang="en-US" sz="2400" dirty="0">
                <a:latin typeface="Arial" panose="020B0604020202020204" pitchFamily="34" charset="0"/>
                <a:cs typeface="Arial" panose="020B0604020202020204" pitchFamily="34" charset="0"/>
              </a:rPr>
              <a:t>1 diabetes and hypoglycemia </a:t>
            </a:r>
            <a:r>
              <a:rPr lang="en-US" sz="2400" dirty="0" smtClean="0">
                <a:latin typeface="Arial" panose="020B0604020202020204" pitchFamily="34" charset="0"/>
                <a:cs typeface="Arial" panose="020B0604020202020204" pitchFamily="34" charset="0"/>
              </a:rPr>
              <a:t>unawareness ,and children, although </a:t>
            </a:r>
            <a:r>
              <a:rPr lang="en-US" sz="2400" dirty="0">
                <a:latin typeface="Arial" panose="020B0604020202020204" pitchFamily="34" charset="0"/>
                <a:cs typeface="Arial" panose="020B0604020202020204" pitchFamily="34" charset="0"/>
              </a:rPr>
              <a:t>accuracy (mean absolute </a:t>
            </a:r>
            <a:r>
              <a:rPr lang="en-US" sz="2400" dirty="0" smtClean="0">
                <a:latin typeface="Arial" panose="020B0604020202020204" pitchFamily="34" charset="0"/>
                <a:cs typeface="Arial" panose="020B0604020202020204" pitchFamily="34" charset="0"/>
              </a:rPr>
              <a:t>relative difference</a:t>
            </a:r>
            <a:r>
              <a:rPr lang="en-US" sz="2400" dirty="0">
                <a:latin typeface="Arial" panose="020B0604020202020204" pitchFamily="34" charset="0"/>
                <a:cs typeface="Arial" panose="020B0604020202020204" pitchFamily="34" charset="0"/>
              </a:rPr>
              <a:t>) could be decreased </a:t>
            </a:r>
            <a:r>
              <a:rPr lang="en-US" sz="2400" dirty="0" smtClean="0">
                <a:latin typeface="Arial" panose="020B0604020202020204" pitchFamily="34" charset="0"/>
                <a:cs typeface="Arial" panose="020B0604020202020204" pitchFamily="34" charset="0"/>
              </a:rPr>
              <a:t>in younger </a:t>
            </a:r>
            <a:r>
              <a:rPr lang="en-US" sz="2400" dirty="0">
                <a:latin typeface="Arial" panose="020B0604020202020204" pitchFamily="34" charset="0"/>
                <a:cs typeface="Arial" panose="020B0604020202020204" pitchFamily="34" charset="0"/>
              </a:rPr>
              <a:t>children</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Contact dermatitis has </a:t>
            </a:r>
            <a:r>
              <a:rPr lang="en-US" sz="2400" dirty="0"/>
              <a:t>been reported and linked to </a:t>
            </a:r>
            <a:r>
              <a:rPr lang="en-US" sz="2400" dirty="0" smtClean="0"/>
              <a:t>the presence </a:t>
            </a:r>
            <a:r>
              <a:rPr lang="en-US" sz="2400" dirty="0"/>
              <a:t>of </a:t>
            </a:r>
            <a:r>
              <a:rPr lang="en-US" sz="2400" dirty="0" err="1"/>
              <a:t>isobornyl</a:t>
            </a:r>
            <a:r>
              <a:rPr lang="en-US" sz="2400" dirty="0"/>
              <a:t> acrylate, a </a:t>
            </a:r>
            <a:r>
              <a:rPr lang="en-US" sz="2400" dirty="0" smtClean="0"/>
              <a:t>structural plastic </a:t>
            </a:r>
            <a:r>
              <a:rPr lang="en-US" sz="2400" dirty="0"/>
              <a:t>of the device, which is a </a:t>
            </a:r>
            <a:r>
              <a:rPr lang="en-US" sz="2400" dirty="0" smtClean="0"/>
              <a:t>skin sensitizer </a:t>
            </a:r>
            <a:r>
              <a:rPr lang="en-US" sz="2400" dirty="0"/>
              <a:t>and can cause an </a:t>
            </a:r>
            <a:r>
              <a:rPr lang="en-US" sz="2400" dirty="0" smtClean="0"/>
              <a:t>additional spreading </a:t>
            </a:r>
            <a:r>
              <a:rPr lang="en-US" sz="2400" dirty="0"/>
              <a:t>allergic reaction</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3200400"/>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1219200"/>
            <a:ext cx="7696200" cy="1323439"/>
          </a:xfrm>
          <a:prstGeom prst="rect">
            <a:avLst/>
          </a:prstGeom>
        </p:spPr>
        <p:txBody>
          <a:bodyPr wrap="square">
            <a:spAutoFit/>
          </a:bodyPr>
          <a:lstStyle/>
          <a:p>
            <a:pPr algn="ctr"/>
            <a:r>
              <a:rPr lang="en-US" sz="4000" b="1" dirty="0">
                <a:solidFill>
                  <a:srgbClr val="FF0000"/>
                </a:solidFill>
                <a:effectLst>
                  <a:outerShdw blurRad="38100" dist="38100" dir="2700000" algn="tl">
                    <a:srgbClr val="000000">
                      <a:alpha val="43137"/>
                    </a:srgbClr>
                  </a:outerShdw>
                </a:effectLst>
              </a:rPr>
              <a:t>AUTOMATED INSULIN DELIVERY</a:t>
            </a:r>
            <a:endParaRPr lang="fa-IR"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9519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Automated </a:t>
            </a:r>
            <a:r>
              <a:rPr lang="en-US" sz="2400" dirty="0"/>
              <a:t>insulin delivery </a:t>
            </a:r>
            <a:r>
              <a:rPr lang="en-US" sz="2400" dirty="0" smtClean="0"/>
              <a:t>systems may </a:t>
            </a:r>
            <a:r>
              <a:rPr lang="en-US" sz="2400" dirty="0"/>
              <a:t>be considered in </a:t>
            </a:r>
            <a:r>
              <a:rPr lang="en-US" sz="2400" dirty="0" smtClean="0"/>
              <a:t>children (&gt;7 </a:t>
            </a:r>
            <a:r>
              <a:rPr lang="en-US" sz="2400" dirty="0"/>
              <a:t>years) and adults </a:t>
            </a:r>
            <a:r>
              <a:rPr lang="en-US" sz="2400" dirty="0" smtClean="0"/>
              <a:t>with type </a:t>
            </a:r>
            <a:r>
              <a:rPr lang="en-US" sz="2400" dirty="0"/>
              <a:t>1 diabetes to improve </a:t>
            </a:r>
            <a:r>
              <a:rPr lang="en-US" sz="2400" dirty="0" smtClean="0"/>
              <a:t>glycemic control</a:t>
            </a:r>
            <a:r>
              <a:rPr lang="en-US" sz="2400" dirty="0"/>
              <a:t>. B</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538413"/>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519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400" dirty="0">
                <a:latin typeface="Arial" panose="020B0604020202020204" pitchFamily="34" charset="0"/>
                <a:cs typeface="Arial" panose="020B0604020202020204" pitchFamily="34" charset="0"/>
              </a:rPr>
              <a:t>To provide physiologic insulin </a:t>
            </a:r>
            <a:r>
              <a:rPr lang="en-US" sz="2400" dirty="0" smtClean="0">
                <a:latin typeface="Arial" panose="020B0604020202020204" pitchFamily="34" charset="0"/>
                <a:cs typeface="Arial" panose="020B0604020202020204" pitchFamily="34" charset="0"/>
              </a:rPr>
              <a:t>delivery, insulin </a:t>
            </a:r>
            <a:r>
              <a:rPr lang="en-US" sz="2400" dirty="0">
                <a:latin typeface="Arial" panose="020B0604020202020204" pitchFamily="34" charset="0"/>
                <a:cs typeface="Arial" panose="020B0604020202020204" pitchFamily="34" charset="0"/>
              </a:rPr>
              <a:t>doses need to be </a:t>
            </a:r>
            <a:r>
              <a:rPr lang="en-US" sz="2400" dirty="0" smtClean="0">
                <a:latin typeface="Arial" panose="020B0604020202020204" pitchFamily="34" charset="0"/>
                <a:cs typeface="Arial" panose="020B0604020202020204" pitchFamily="34" charset="0"/>
              </a:rPr>
              <a:t>adjusted based </a:t>
            </a:r>
            <a:r>
              <a:rPr lang="en-US" sz="2400" dirty="0">
                <a:latin typeface="Arial" panose="020B0604020202020204" pitchFamily="34" charset="0"/>
                <a:cs typeface="Arial" panose="020B0604020202020204" pitchFamily="34" charset="0"/>
              </a:rPr>
              <a:t>on glucose values, which is </a:t>
            </a:r>
            <a:r>
              <a:rPr lang="en-US" sz="2400" dirty="0" smtClean="0">
                <a:latin typeface="Arial" panose="020B0604020202020204" pitchFamily="34" charset="0"/>
                <a:cs typeface="Arial" panose="020B0604020202020204" pitchFamily="34" charset="0"/>
              </a:rPr>
              <a:t>now feasible </a:t>
            </a:r>
            <a:r>
              <a:rPr lang="en-US" sz="2400" dirty="0">
                <a:latin typeface="Arial" panose="020B0604020202020204" pitchFamily="34" charset="0"/>
                <a:cs typeface="Arial" panose="020B0604020202020204" pitchFamily="34" charset="0"/>
              </a:rPr>
              <a:t>with automated insulin </a:t>
            </a:r>
            <a:r>
              <a:rPr lang="en-US" sz="2400" dirty="0" smtClean="0">
                <a:latin typeface="Arial" panose="020B0604020202020204" pitchFamily="34" charset="0"/>
                <a:cs typeface="Arial" panose="020B0604020202020204" pitchFamily="34" charset="0"/>
              </a:rPr>
              <a:t>delivery systems </a:t>
            </a:r>
            <a:r>
              <a:rPr lang="en-US" sz="2400" dirty="0">
                <a:latin typeface="Arial" panose="020B0604020202020204" pitchFamily="34" charset="0"/>
                <a:cs typeface="Arial" panose="020B0604020202020204" pitchFamily="34" charset="0"/>
              </a:rPr>
              <a:t>consisting of three components</a:t>
            </a:r>
            <a:r>
              <a:rPr lang="en-US" sz="2400" dirty="0" smtClean="0">
                <a:latin typeface="Arial" panose="020B0604020202020204" pitchFamily="34" charset="0"/>
                <a:cs typeface="Arial" panose="020B0604020202020204" pitchFamily="34" charset="0"/>
              </a:rPr>
              <a:t>:</a:t>
            </a:r>
          </a:p>
          <a:p>
            <a:pPr marL="0" indent="0" algn="l" rtl="0">
              <a:buNone/>
            </a:pPr>
            <a:endParaRPr lang="en-US" sz="2400" dirty="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1-an </a:t>
            </a:r>
            <a:r>
              <a:rPr lang="en-US" sz="2400" dirty="0">
                <a:latin typeface="Arial" panose="020B0604020202020204" pitchFamily="34" charset="0"/>
                <a:cs typeface="Arial" panose="020B0604020202020204" pitchFamily="34" charset="0"/>
              </a:rPr>
              <a:t>insulin pump, </a:t>
            </a:r>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2-a continuous glucose </a:t>
            </a:r>
            <a:r>
              <a:rPr lang="en-US" sz="2400" dirty="0">
                <a:latin typeface="Arial" panose="020B0604020202020204" pitchFamily="34" charset="0"/>
                <a:cs typeface="Arial" panose="020B0604020202020204" pitchFamily="34" charset="0"/>
              </a:rPr>
              <a:t>sensor, </a:t>
            </a:r>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3-and </a:t>
            </a:r>
            <a:r>
              <a:rPr lang="en-US" sz="2400" dirty="0">
                <a:latin typeface="Arial" panose="020B0604020202020204" pitchFamily="34" charset="0"/>
                <a:cs typeface="Arial" panose="020B0604020202020204" pitchFamily="34" charset="0"/>
              </a:rPr>
              <a:t>an algorithm </a:t>
            </a:r>
            <a:r>
              <a:rPr lang="en-US" sz="2400" dirty="0" smtClean="0">
                <a:latin typeface="Arial" panose="020B0604020202020204" pitchFamily="34" charset="0"/>
                <a:cs typeface="Arial" panose="020B0604020202020204" pitchFamily="34" charset="0"/>
              </a:rPr>
              <a:t>that determines </a:t>
            </a:r>
            <a:r>
              <a:rPr lang="en-US" sz="2400" dirty="0">
                <a:latin typeface="Arial" panose="020B0604020202020204" pitchFamily="34" charset="0"/>
                <a:cs typeface="Arial" panose="020B0604020202020204" pitchFamily="34" charset="0"/>
              </a:rPr>
              <a:t>insulin delivery.</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With these systems</a:t>
            </a:r>
            <a:r>
              <a:rPr lang="en-US" sz="2400" dirty="0"/>
              <a:t>, insulin delivery cannot only </a:t>
            </a:r>
            <a:r>
              <a:rPr lang="en-US" sz="2400" dirty="0" smtClean="0"/>
              <a:t>be suspended </a:t>
            </a:r>
            <a:r>
              <a:rPr lang="en-US" sz="2400" dirty="0"/>
              <a:t>but also increased or </a:t>
            </a:r>
            <a:r>
              <a:rPr lang="en-US" sz="2400" dirty="0" smtClean="0"/>
              <a:t>decreased based </a:t>
            </a:r>
            <a:r>
              <a:rPr lang="en-US" sz="2400" dirty="0"/>
              <a:t>on sensor glucose values.</a:t>
            </a:r>
          </a:p>
          <a:p>
            <a:pPr algn="l" rtl="0"/>
            <a:endParaRPr lang="en-US" sz="2400" dirty="0" smtClean="0"/>
          </a:p>
          <a:p>
            <a:pPr algn="l" rtl="0"/>
            <a:r>
              <a:rPr lang="en-US" sz="2400" dirty="0" smtClean="0"/>
              <a:t>Emerging </a:t>
            </a:r>
            <a:r>
              <a:rPr lang="en-US" sz="2400" dirty="0"/>
              <a:t>evidence suggests </a:t>
            </a:r>
            <a:r>
              <a:rPr lang="en-US" sz="2400" dirty="0" smtClean="0"/>
              <a:t>such systems may </a:t>
            </a:r>
            <a:r>
              <a:rPr lang="en-US" sz="2400" dirty="0"/>
              <a:t>lower the risk of </a:t>
            </a:r>
            <a:r>
              <a:rPr lang="en-US" sz="2400" dirty="0" smtClean="0"/>
              <a:t>exercise related hypoglycemia </a:t>
            </a:r>
            <a:r>
              <a:rPr lang="en-US" sz="2400" dirty="0"/>
              <a:t>and </a:t>
            </a:r>
            <a:r>
              <a:rPr lang="en-US" sz="2400" dirty="0" smtClean="0"/>
              <a:t>may have </a:t>
            </a:r>
            <a:r>
              <a:rPr lang="en-US" sz="2400" dirty="0"/>
              <a:t>psychosocial benefits</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400" dirty="0">
                <a:latin typeface="Arial" panose="020B0604020202020204" pitchFamily="34" charset="0"/>
                <a:cs typeface="Arial" panose="020B0604020202020204" pitchFamily="34" charset="0"/>
              </a:rPr>
              <a:t>The most common syringe sizes </a:t>
            </a:r>
            <a:r>
              <a:rPr lang="en-US" sz="2400" dirty="0" smtClean="0">
                <a:latin typeface="Arial" panose="020B0604020202020204" pitchFamily="34" charset="0"/>
                <a:cs typeface="Arial" panose="020B0604020202020204" pitchFamily="34" charset="0"/>
              </a:rPr>
              <a:t>are 1 </a:t>
            </a:r>
            <a:r>
              <a:rPr lang="en-US" sz="2400" dirty="0">
                <a:latin typeface="Arial" panose="020B0604020202020204" pitchFamily="34" charset="0"/>
                <a:cs typeface="Arial" panose="020B0604020202020204" pitchFamily="34" charset="0"/>
              </a:rPr>
              <a:t>mL, 0.5 mL, and 0.3 mL, allowing doses </a:t>
            </a:r>
            <a:r>
              <a:rPr lang="en-US" sz="2400" dirty="0" smtClean="0">
                <a:latin typeface="Arial" panose="020B0604020202020204" pitchFamily="34" charset="0"/>
                <a:cs typeface="Arial" panose="020B0604020202020204" pitchFamily="34" charset="0"/>
              </a:rPr>
              <a:t>of up to 100 units, 50 units, and 30 units of U-100 </a:t>
            </a:r>
            <a:r>
              <a:rPr lang="en-US" sz="2400" dirty="0">
                <a:latin typeface="Arial" panose="020B0604020202020204" pitchFamily="34" charset="0"/>
                <a:cs typeface="Arial" panose="020B0604020202020204" pitchFamily="34" charset="0"/>
              </a:rPr>
              <a:t>insulin, respectively. </a:t>
            </a:r>
            <a:r>
              <a:rPr lang="en-US" sz="2400" dirty="0" smtClean="0">
                <a:latin typeface="Arial" panose="020B0604020202020204" pitchFamily="34" charset="0"/>
                <a:cs typeface="Arial" panose="020B0604020202020204" pitchFamily="34" charset="0"/>
              </a:rPr>
              <a:t>And U-500 </a:t>
            </a:r>
            <a:r>
              <a:rPr lang="en-US" sz="2400" dirty="0">
                <a:latin typeface="Arial" panose="020B0604020202020204" pitchFamily="34" charset="0"/>
                <a:cs typeface="Arial" panose="020B0604020202020204" pitchFamily="34" charset="0"/>
              </a:rPr>
              <a:t>syringes are available for the use </a:t>
            </a:r>
            <a:r>
              <a:rPr lang="en-US" sz="2400" dirty="0" smtClean="0">
                <a:latin typeface="Arial" panose="020B0604020202020204" pitchFamily="34" charset="0"/>
                <a:cs typeface="Arial" panose="020B0604020202020204" pitchFamily="34" charset="0"/>
              </a:rPr>
              <a:t>of U-500 </a:t>
            </a:r>
            <a:r>
              <a:rPr lang="en-US" sz="2400" dirty="0">
                <a:latin typeface="Arial" panose="020B0604020202020204" pitchFamily="34" charset="0"/>
                <a:cs typeface="Arial" panose="020B0604020202020204" pitchFamily="34" charset="0"/>
              </a:rPr>
              <a:t>insulin. </a:t>
            </a:r>
            <a:endParaRPr lang="en-US" sz="2400" dirty="0" smtClean="0">
              <a:latin typeface="Arial" panose="020B0604020202020204" pitchFamily="34" charset="0"/>
              <a:cs typeface="Arial" panose="020B0604020202020204" pitchFamily="34" charset="0"/>
            </a:endParaRPr>
          </a:p>
          <a:p>
            <a:pPr algn="l" rtl="0"/>
            <a:endParaRPr lang="en-US" sz="2400" dirty="0" smtClean="0">
              <a:latin typeface="Arial" panose="020B0604020202020204" pitchFamily="34" charset="0"/>
              <a:cs typeface="Arial" panose="020B0604020202020204" pitchFamily="34" charset="0"/>
            </a:endParaRPr>
          </a:p>
          <a:p>
            <a:pPr algn="l" rtl="0"/>
            <a:r>
              <a:rPr lang="en-US" sz="2400" dirty="0" smtClean="0">
                <a:latin typeface="Arial" panose="020B0604020202020204" pitchFamily="34" charset="0"/>
                <a:cs typeface="Arial" panose="020B0604020202020204" pitchFamily="34" charset="0"/>
              </a:rPr>
              <a:t>Syringes </a:t>
            </a:r>
            <a:r>
              <a:rPr lang="en-US" sz="2400" dirty="0">
                <a:latin typeface="Arial" panose="020B0604020202020204" pitchFamily="34" charset="0"/>
                <a:cs typeface="Arial" panose="020B0604020202020204" pitchFamily="34" charset="0"/>
              </a:rPr>
              <a:t>are generally </a:t>
            </a:r>
            <a:r>
              <a:rPr lang="en-US" sz="2400" dirty="0" smtClean="0">
                <a:latin typeface="Arial" panose="020B0604020202020204" pitchFamily="34" charset="0"/>
                <a:cs typeface="Arial" panose="020B0604020202020204" pitchFamily="34" charset="0"/>
              </a:rPr>
              <a:t>used once </a:t>
            </a:r>
            <a:r>
              <a:rPr lang="en-US" sz="2400" dirty="0">
                <a:latin typeface="Arial" panose="020B0604020202020204" pitchFamily="34" charset="0"/>
                <a:cs typeface="Arial" panose="020B0604020202020204" pitchFamily="34" charset="0"/>
              </a:rPr>
              <a:t>but may be reused by the same </a:t>
            </a:r>
            <a:r>
              <a:rPr lang="en-US" sz="2400" dirty="0" smtClean="0">
                <a:latin typeface="Arial" panose="020B0604020202020204" pitchFamily="34" charset="0"/>
                <a:cs typeface="Arial" panose="020B0604020202020204" pitchFamily="34" charset="0"/>
              </a:rPr>
              <a:t>individual in </a:t>
            </a:r>
            <a:r>
              <a:rPr lang="en-US" sz="2400" dirty="0">
                <a:latin typeface="Arial" panose="020B0604020202020204" pitchFamily="34" charset="0"/>
                <a:cs typeface="Arial" panose="020B0604020202020204" pitchFamily="34" charset="0"/>
              </a:rPr>
              <a:t>resource-limited settings </a:t>
            </a:r>
            <a:r>
              <a:rPr lang="en-US" sz="2400" dirty="0" smtClean="0">
                <a:latin typeface="Arial" panose="020B0604020202020204" pitchFamily="34" charset="0"/>
                <a:cs typeface="Arial" panose="020B0604020202020204" pitchFamily="34" charset="0"/>
              </a:rPr>
              <a:t>with appropriate </a:t>
            </a:r>
            <a:r>
              <a:rPr lang="en-US" sz="2400" dirty="0">
                <a:latin typeface="Arial" panose="020B0604020202020204" pitchFamily="34" charset="0"/>
                <a:cs typeface="Arial" panose="020B0604020202020204" pitchFamily="34" charset="0"/>
              </a:rPr>
              <a:t>storage and cleansing </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endParaRPr lang="en-US" sz="2400" dirty="0" smtClean="0"/>
          </a:p>
          <a:p>
            <a:pPr algn="l" rtl="0"/>
            <a:r>
              <a:rPr lang="en-US" sz="2400" dirty="0" smtClean="0"/>
              <a:t>While </a:t>
            </a:r>
            <a:r>
              <a:rPr lang="en-US" sz="2400" dirty="0"/>
              <a:t>eventually insulin delivery </a:t>
            </a:r>
            <a:r>
              <a:rPr lang="en-US" sz="2400" dirty="0" smtClean="0"/>
              <a:t>in closed-loop </a:t>
            </a:r>
            <a:r>
              <a:rPr lang="en-US" sz="2400" dirty="0"/>
              <a:t>systems may be truly </a:t>
            </a:r>
            <a:r>
              <a:rPr lang="en-US" sz="2400" dirty="0" smtClean="0"/>
              <a:t>automated, meals </a:t>
            </a:r>
            <a:r>
              <a:rPr lang="en-US" sz="2400" dirty="0"/>
              <a:t>must currently be announced.</a:t>
            </a:r>
          </a:p>
          <a:p>
            <a:pPr algn="l" rtl="0"/>
            <a:endParaRPr lang="en-US" sz="2400" dirty="0" smtClean="0"/>
          </a:p>
          <a:p>
            <a:pPr algn="l" rtl="0"/>
            <a:r>
              <a:rPr lang="en-US" sz="2400" dirty="0" smtClean="0"/>
              <a:t>A </a:t>
            </a:r>
            <a:r>
              <a:rPr lang="en-US" sz="2400" dirty="0"/>
              <a:t>so-called hybrid </a:t>
            </a:r>
            <a:r>
              <a:rPr lang="en-US" sz="2400" dirty="0" smtClean="0"/>
              <a:t>approach, hybrid </a:t>
            </a:r>
            <a:r>
              <a:rPr lang="en-US" sz="2400" dirty="0"/>
              <a:t>closed-loop (HCL), has </a:t>
            </a:r>
            <a:r>
              <a:rPr lang="en-US" sz="2400" dirty="0" smtClean="0"/>
              <a:t>been adopted </a:t>
            </a:r>
            <a:r>
              <a:rPr lang="en-US" sz="2400" dirty="0"/>
              <a:t>in first-generation </a:t>
            </a:r>
            <a:r>
              <a:rPr lang="en-US" sz="2400" dirty="0" smtClean="0"/>
              <a:t>closed-loop systems </a:t>
            </a:r>
            <a:r>
              <a:rPr lang="en-US" sz="2400" dirty="0"/>
              <a:t>and requires users to </a:t>
            </a:r>
            <a:r>
              <a:rPr lang="en-US" sz="2400" dirty="0" smtClean="0"/>
              <a:t>bolus for </a:t>
            </a:r>
            <a:r>
              <a:rPr lang="en-US" sz="2400" dirty="0"/>
              <a:t>meals and snacks.</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38279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72235"/>
            <a:ext cx="8077200" cy="581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83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4879848"/>
          </a:xfrm>
        </p:spPr>
        <p:txBody>
          <a:bodyPr>
            <a:noAutofit/>
          </a:bodyPr>
          <a:lstStyle/>
          <a:p>
            <a:pPr algn="l" rtl="0"/>
            <a:r>
              <a:rPr lang="en-US" sz="2400" dirty="0">
                <a:latin typeface="Arial" panose="020B0604020202020204" pitchFamily="34" charset="0"/>
                <a:cs typeface="Arial" panose="020B0604020202020204" pitchFamily="34" charset="0"/>
              </a:rPr>
              <a:t>Insulin pens offer added </a:t>
            </a:r>
            <a:r>
              <a:rPr lang="en-US" sz="2400" dirty="0" smtClean="0">
                <a:latin typeface="Arial" panose="020B0604020202020204" pitchFamily="34" charset="0"/>
                <a:cs typeface="Arial" panose="020B0604020202020204" pitchFamily="34" charset="0"/>
              </a:rPr>
              <a:t>convenience by </a:t>
            </a:r>
            <a:r>
              <a:rPr lang="en-US" sz="2400" dirty="0">
                <a:latin typeface="Arial" panose="020B0604020202020204" pitchFamily="34" charset="0"/>
                <a:cs typeface="Arial" panose="020B0604020202020204" pitchFamily="34" charset="0"/>
              </a:rPr>
              <a:t>combining the vial and syringe into </a:t>
            </a:r>
            <a:r>
              <a:rPr lang="en-US" sz="2400" dirty="0" smtClean="0">
                <a:latin typeface="Arial" panose="020B0604020202020204" pitchFamily="34" charset="0"/>
                <a:cs typeface="Arial" panose="020B0604020202020204" pitchFamily="34" charset="0"/>
              </a:rPr>
              <a:t>a single </a:t>
            </a:r>
            <a:r>
              <a:rPr lang="en-US" sz="2400" dirty="0">
                <a:latin typeface="Arial" panose="020B0604020202020204" pitchFamily="34" charset="0"/>
                <a:cs typeface="Arial" panose="020B0604020202020204" pitchFamily="34" charset="0"/>
              </a:rPr>
              <a:t>device. Insulin pens, allowing </a:t>
            </a:r>
            <a:r>
              <a:rPr lang="en-US" sz="2400" dirty="0" smtClean="0">
                <a:latin typeface="Arial" panose="020B0604020202020204" pitchFamily="34" charset="0"/>
                <a:cs typeface="Arial" panose="020B0604020202020204" pitchFamily="34" charset="0"/>
              </a:rPr>
              <a:t>pushbutton injections</a:t>
            </a:r>
            <a:r>
              <a:rPr lang="en-US" sz="2400" dirty="0">
                <a:latin typeface="Arial" panose="020B0604020202020204" pitchFamily="34" charset="0"/>
                <a:cs typeface="Arial" panose="020B0604020202020204" pitchFamily="34" charset="0"/>
              </a:rPr>
              <a:t>, come as </a:t>
            </a:r>
            <a:r>
              <a:rPr lang="en-US" sz="2400" dirty="0" smtClean="0">
                <a:latin typeface="Arial" panose="020B0604020202020204" pitchFamily="34" charset="0"/>
                <a:cs typeface="Arial" panose="020B0604020202020204" pitchFamily="34" charset="0"/>
              </a:rPr>
              <a:t>disposable pens </a:t>
            </a:r>
            <a:r>
              <a:rPr lang="en-US" sz="2400" dirty="0">
                <a:latin typeface="Arial" panose="020B0604020202020204" pitchFamily="34" charset="0"/>
                <a:cs typeface="Arial" panose="020B0604020202020204" pitchFamily="34" charset="0"/>
              </a:rPr>
              <a:t>with prefilled cartridges or </a:t>
            </a:r>
            <a:r>
              <a:rPr lang="en-US" sz="2400" dirty="0" smtClean="0">
                <a:latin typeface="Arial" panose="020B0604020202020204" pitchFamily="34" charset="0"/>
                <a:cs typeface="Arial" panose="020B0604020202020204" pitchFamily="34" charset="0"/>
              </a:rPr>
              <a:t>reusable insulin </a:t>
            </a:r>
            <a:r>
              <a:rPr lang="en-US" sz="2400" dirty="0">
                <a:latin typeface="Arial" panose="020B0604020202020204" pitchFamily="34" charset="0"/>
                <a:cs typeface="Arial" panose="020B0604020202020204" pitchFamily="34" charset="0"/>
              </a:rPr>
              <a:t>pens with replaceable insulin cartridges.</a:t>
            </a:r>
          </a:p>
          <a:p>
            <a:pPr algn="l" rtl="0"/>
            <a:r>
              <a:rPr lang="en-US" sz="2400" dirty="0">
                <a:latin typeface="Arial" panose="020B0604020202020204" pitchFamily="34" charset="0"/>
                <a:cs typeface="Arial" panose="020B0604020202020204" pitchFamily="34" charset="0"/>
              </a:rPr>
              <a:t>Some reusable pens include </a:t>
            </a:r>
            <a:r>
              <a:rPr lang="en-US" sz="2400" dirty="0" smtClean="0">
                <a:latin typeface="Arial" panose="020B0604020202020204" pitchFamily="34" charset="0"/>
                <a:cs typeface="Arial" panose="020B0604020202020204" pitchFamily="34" charset="0"/>
              </a:rPr>
              <a:t>a memory </a:t>
            </a:r>
            <a:r>
              <a:rPr lang="en-US" sz="2400" dirty="0">
                <a:latin typeface="Arial" panose="020B0604020202020204" pitchFamily="34" charset="0"/>
                <a:cs typeface="Arial" panose="020B0604020202020204" pitchFamily="34" charset="0"/>
              </a:rPr>
              <a:t>function, which can recall </a:t>
            </a:r>
            <a:r>
              <a:rPr lang="en-US" sz="2400" dirty="0" smtClean="0">
                <a:latin typeface="Arial" panose="020B0604020202020204" pitchFamily="34" charset="0"/>
                <a:cs typeface="Arial" panose="020B0604020202020204" pitchFamily="34" charset="0"/>
              </a:rPr>
              <a:t>dose amounts </a:t>
            </a:r>
            <a:r>
              <a:rPr lang="en-US" sz="2400" dirty="0">
                <a:latin typeface="Arial" panose="020B0604020202020204" pitchFamily="34" charset="0"/>
                <a:cs typeface="Arial" panose="020B0604020202020204" pitchFamily="34" charset="0"/>
              </a:rPr>
              <a:t>and timing</a:t>
            </a:r>
            <a:r>
              <a:rPr lang="en-US" sz="2400" dirty="0" smtClean="0">
                <a:latin typeface="Arial" panose="020B0604020202020204" pitchFamily="34" charset="0"/>
                <a:cs typeface="Arial" panose="020B0604020202020204" pitchFamily="34" charset="0"/>
              </a:rPr>
              <a:t>.</a:t>
            </a:r>
          </a:p>
          <a:p>
            <a:pPr algn="l" rtl="0"/>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“Smart” pens </a:t>
            </a:r>
            <a:r>
              <a:rPr lang="en-US" sz="2400" dirty="0" smtClean="0">
                <a:latin typeface="Arial" panose="020B0604020202020204" pitchFamily="34" charset="0"/>
                <a:cs typeface="Arial" panose="020B0604020202020204" pitchFamily="34" charset="0"/>
              </a:rPr>
              <a:t>that can </a:t>
            </a:r>
            <a:r>
              <a:rPr lang="en-US" sz="2400" dirty="0">
                <a:latin typeface="Arial" panose="020B0604020202020204" pitchFamily="34" charset="0"/>
                <a:cs typeface="Arial" panose="020B0604020202020204" pitchFamily="34" charset="0"/>
              </a:rPr>
              <a:t>be programmed to calculate </a:t>
            </a:r>
            <a:r>
              <a:rPr lang="en-US" sz="2400" dirty="0" smtClean="0">
                <a:latin typeface="Arial" panose="020B0604020202020204" pitchFamily="34" charset="0"/>
                <a:cs typeface="Arial" panose="020B0604020202020204" pitchFamily="34" charset="0"/>
              </a:rPr>
              <a:t>insulin doses </a:t>
            </a:r>
            <a:r>
              <a:rPr lang="en-US" sz="2400" dirty="0">
                <a:latin typeface="Arial" panose="020B0604020202020204" pitchFamily="34" charset="0"/>
                <a:cs typeface="Arial" panose="020B0604020202020204" pitchFamily="34" charset="0"/>
              </a:rPr>
              <a:t>and provide downloadable </a:t>
            </a:r>
            <a:r>
              <a:rPr lang="en-US" sz="2400" dirty="0" smtClean="0">
                <a:latin typeface="Arial" panose="020B0604020202020204" pitchFamily="34" charset="0"/>
                <a:cs typeface="Arial" panose="020B0604020202020204" pitchFamily="34" charset="0"/>
              </a:rPr>
              <a:t>data reports </a:t>
            </a:r>
            <a:r>
              <a:rPr lang="en-US" sz="2400" dirty="0">
                <a:latin typeface="Arial" panose="020B0604020202020204" pitchFamily="34" charset="0"/>
                <a:cs typeface="Arial" panose="020B0604020202020204" pitchFamily="34" charset="0"/>
              </a:rPr>
              <a:t>are also available. Pens </a:t>
            </a:r>
            <a:r>
              <a:rPr lang="en-US" sz="2400" dirty="0" smtClean="0">
                <a:latin typeface="Arial" panose="020B0604020202020204" pitchFamily="34" charset="0"/>
                <a:cs typeface="Arial" panose="020B0604020202020204" pitchFamily="34" charset="0"/>
              </a:rPr>
              <a:t>also vary </a:t>
            </a:r>
            <a:r>
              <a:rPr lang="en-US" sz="2400" dirty="0">
                <a:latin typeface="Arial" panose="020B0604020202020204" pitchFamily="34" charset="0"/>
                <a:cs typeface="Arial" panose="020B0604020202020204" pitchFamily="34" charset="0"/>
              </a:rPr>
              <a:t>with respect to dosing </a:t>
            </a:r>
            <a:r>
              <a:rPr lang="en-US" sz="2400" dirty="0" smtClean="0">
                <a:latin typeface="Arial" panose="020B0604020202020204" pitchFamily="34" charset="0"/>
                <a:cs typeface="Arial" panose="020B0604020202020204" pitchFamily="34" charset="0"/>
              </a:rPr>
              <a:t>increment and </a:t>
            </a:r>
            <a:r>
              <a:rPr lang="en-US" sz="2400" dirty="0">
                <a:latin typeface="Arial" panose="020B0604020202020204" pitchFamily="34" charset="0"/>
                <a:cs typeface="Arial" panose="020B0604020202020204" pitchFamily="34" charset="0"/>
              </a:rPr>
              <a:t>minimal </a:t>
            </a:r>
            <a:r>
              <a:rPr lang="en-US" sz="2400" dirty="0" smtClean="0">
                <a:latin typeface="Arial" panose="020B0604020202020204" pitchFamily="34" charset="0"/>
                <a:cs typeface="Arial" panose="020B0604020202020204" pitchFamily="34" charset="0"/>
              </a:rPr>
              <a:t>dose</a:t>
            </a:r>
            <a:endParaRPr lang="fa-IR"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183880" cy="4187952"/>
          </a:xfrm>
        </p:spPr>
        <p:txBody>
          <a:bodyPr>
            <a:normAutofit/>
          </a:bodyPr>
          <a:lstStyle/>
          <a:p>
            <a:pPr algn="l" rtl="0"/>
            <a:r>
              <a:rPr lang="en-US" sz="2400" dirty="0"/>
              <a:t>Needle thickness (gauge) and length </a:t>
            </a:r>
            <a:r>
              <a:rPr lang="en-US" sz="2400" dirty="0" smtClean="0"/>
              <a:t>is another </a:t>
            </a:r>
            <a:r>
              <a:rPr lang="en-US" sz="2400" dirty="0"/>
              <a:t>consideration. Needle </a:t>
            </a:r>
            <a:r>
              <a:rPr lang="en-US" sz="2400" dirty="0" smtClean="0"/>
              <a:t>gauges range </a:t>
            </a:r>
            <a:r>
              <a:rPr lang="en-US" sz="2400" dirty="0"/>
              <a:t>from 22 to 33, with higher </a:t>
            </a:r>
            <a:r>
              <a:rPr lang="en-US" sz="2400" dirty="0" smtClean="0"/>
              <a:t>gauge indicating </a:t>
            </a:r>
            <a:r>
              <a:rPr lang="en-US" sz="2400" dirty="0"/>
              <a:t>a thinner needle. </a:t>
            </a:r>
            <a:endParaRPr lang="en-US" sz="2400" dirty="0" smtClean="0"/>
          </a:p>
          <a:p>
            <a:pPr algn="l" rtl="0"/>
            <a:r>
              <a:rPr lang="en-US" sz="2400" dirty="0" smtClean="0"/>
              <a:t>A thicker needle </a:t>
            </a:r>
            <a:r>
              <a:rPr lang="en-US" sz="2400" dirty="0"/>
              <a:t>can give a dose of insulin </a:t>
            </a:r>
            <a:r>
              <a:rPr lang="en-US" sz="2400" dirty="0" smtClean="0"/>
              <a:t>more quickly</a:t>
            </a:r>
            <a:r>
              <a:rPr lang="en-US" sz="2400" dirty="0"/>
              <a:t>, while a thinner needle may </a:t>
            </a:r>
            <a:r>
              <a:rPr lang="en-US" sz="2400" dirty="0" smtClean="0"/>
              <a:t>cause less </a:t>
            </a:r>
            <a:r>
              <a:rPr lang="en-US" sz="2400" dirty="0"/>
              <a:t>pain. </a:t>
            </a:r>
            <a:endParaRPr lang="en-US" sz="2400" dirty="0" smtClean="0"/>
          </a:p>
          <a:p>
            <a:pPr algn="l" rtl="0"/>
            <a:r>
              <a:rPr lang="en-US" sz="2400" dirty="0" smtClean="0"/>
              <a:t>Needle </a:t>
            </a:r>
            <a:r>
              <a:rPr lang="en-US" sz="2400" dirty="0"/>
              <a:t>length ranges from 4 </a:t>
            </a:r>
            <a:r>
              <a:rPr lang="en-US" sz="2400" dirty="0" smtClean="0"/>
              <a:t>to 12.7 </a:t>
            </a:r>
            <a:r>
              <a:rPr lang="en-US" sz="2400" dirty="0"/>
              <a:t>mm, with some evidence </a:t>
            </a:r>
            <a:r>
              <a:rPr lang="en-US" sz="2400" dirty="0" smtClean="0"/>
              <a:t>suggesting shorter </a:t>
            </a:r>
            <a:r>
              <a:rPr lang="en-US" sz="2400" dirty="0"/>
              <a:t>needles may lower the risk </a:t>
            </a:r>
            <a:r>
              <a:rPr lang="en-US" sz="2400" dirty="0" smtClean="0"/>
              <a:t>of intramuscular </a:t>
            </a:r>
            <a:r>
              <a:rPr lang="en-US" sz="2400" dirty="0"/>
              <a:t>injection</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Tree>
    <p:extLst>
      <p:ext uri="{BB962C8B-B14F-4D97-AF65-F5344CB8AC3E}">
        <p14:creationId xmlns:p14="http://schemas.microsoft.com/office/powerpoint/2010/main" val="266951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4800600" cy="4187952"/>
          </a:xfrm>
        </p:spPr>
        <p:txBody>
          <a:bodyPr>
            <a:normAutofit/>
          </a:bodyPr>
          <a:lstStyle/>
          <a:p>
            <a:pPr algn="l" rtl="0"/>
            <a:r>
              <a:rPr lang="en-US" sz="2400" dirty="0"/>
              <a:t>Another insulin delivery option is </a:t>
            </a:r>
            <a:r>
              <a:rPr lang="en-US" sz="2400" dirty="0" smtClean="0"/>
              <a:t>a disposable </a:t>
            </a:r>
            <a:r>
              <a:rPr lang="en-US" sz="2400" dirty="0"/>
              <a:t>patch-like device, which </a:t>
            </a:r>
            <a:r>
              <a:rPr lang="en-US" sz="2400" dirty="0" smtClean="0"/>
              <a:t>provides a </a:t>
            </a:r>
            <a:r>
              <a:rPr lang="en-US" sz="2400" dirty="0"/>
              <a:t>continuous, subcutaneous </a:t>
            </a:r>
            <a:r>
              <a:rPr lang="en-US" sz="2400" dirty="0" smtClean="0"/>
              <a:t>infusion of </a:t>
            </a:r>
            <a:r>
              <a:rPr lang="en-US" sz="2400" dirty="0"/>
              <a:t>rapid-acting insulin (basal), </a:t>
            </a:r>
            <a:r>
              <a:rPr lang="en-US" sz="2400" dirty="0" smtClean="0"/>
              <a:t>as well </a:t>
            </a:r>
            <a:r>
              <a:rPr lang="en-US" sz="2400" dirty="0"/>
              <a:t>as 2-unit increments of bolus </a:t>
            </a:r>
            <a:r>
              <a:rPr lang="en-US" sz="2400" dirty="0" smtClean="0"/>
              <a:t>insulin at </a:t>
            </a:r>
            <a:r>
              <a:rPr lang="en-US" sz="2400" dirty="0"/>
              <a:t>the press of a button</a:t>
            </a:r>
            <a:endParaRPr lang="fa-IR" sz="2400" dirty="0"/>
          </a:p>
        </p:txBody>
      </p:sp>
      <p:sp>
        <p:nvSpPr>
          <p:cNvPr id="4" name="Title 1"/>
          <p:cNvSpPr>
            <a:spLocks noGrp="1"/>
          </p:cNvSpPr>
          <p:nvPr>
            <p:ph type="title"/>
          </p:nvPr>
        </p:nvSpPr>
        <p:spPr/>
        <p:txBody>
          <a:bodyPr>
            <a:normAutofit/>
          </a:bodyPr>
          <a:lstStyle/>
          <a:p>
            <a:r>
              <a:rPr lang="en-US" sz="1600" dirty="0"/>
              <a:t>Diabetes Technology: Standards of Medical Care in Diabetes 2019</a:t>
            </a:r>
            <a:endParaRPr lang="fa-IR" sz="1600" dirty="0"/>
          </a:p>
        </p:txBody>
      </p:sp>
      <p:sp>
        <p:nvSpPr>
          <p:cNvPr id="5" name="AutoShape 2" descr="Image result for DISPOSABLE PATCH DEVICES FOR INSULIN"/>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47800"/>
            <a:ext cx="2667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3733800"/>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519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2132</TotalTime>
  <Words>3470</Words>
  <Application>Microsoft Office PowerPoint</Application>
  <PresentationFormat>On-screen Show (4:3)</PresentationFormat>
  <Paragraphs>263</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Aspect</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Diabetes Technology: Standards of Medical Care in Diabetes 2019</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PARMIS</dc:creator>
  <cp:lastModifiedBy>PARMIS</cp:lastModifiedBy>
  <cp:revision>77</cp:revision>
  <dcterms:created xsi:type="dcterms:W3CDTF">2019-03-07T14:51:49Z</dcterms:created>
  <dcterms:modified xsi:type="dcterms:W3CDTF">2019-03-09T05:44:33Z</dcterms:modified>
</cp:coreProperties>
</file>