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3" r:id="rId3"/>
    <p:sldId id="257" r:id="rId4"/>
    <p:sldId id="258" r:id="rId5"/>
    <p:sldId id="259" r:id="rId6"/>
    <p:sldId id="260" r:id="rId7"/>
    <p:sldId id="261" r:id="rId8"/>
    <p:sldId id="262" r:id="rId9"/>
    <p:sldId id="263" r:id="rId10"/>
    <p:sldId id="283" r:id="rId11"/>
    <p:sldId id="264" r:id="rId12"/>
    <p:sldId id="326" r:id="rId13"/>
    <p:sldId id="265" r:id="rId14"/>
    <p:sldId id="284" r:id="rId15"/>
    <p:sldId id="344" r:id="rId16"/>
    <p:sldId id="285" r:id="rId17"/>
    <p:sldId id="266" r:id="rId18"/>
    <p:sldId id="366" r:id="rId19"/>
    <p:sldId id="367" r:id="rId20"/>
    <p:sldId id="267" r:id="rId21"/>
    <p:sldId id="370" r:id="rId22"/>
    <p:sldId id="268" r:id="rId23"/>
    <p:sldId id="327" r:id="rId24"/>
    <p:sldId id="272" r:id="rId25"/>
    <p:sldId id="347" r:id="rId26"/>
    <p:sldId id="328" r:id="rId27"/>
    <p:sldId id="274" r:id="rId28"/>
    <p:sldId id="348" r:id="rId29"/>
    <p:sldId id="349" r:id="rId30"/>
    <p:sldId id="350" r:id="rId31"/>
    <p:sldId id="351" r:id="rId32"/>
    <p:sldId id="353" r:id="rId33"/>
    <p:sldId id="354" r:id="rId34"/>
    <p:sldId id="355" r:id="rId35"/>
    <p:sldId id="356" r:id="rId36"/>
    <p:sldId id="357" r:id="rId37"/>
    <p:sldId id="358" r:id="rId38"/>
    <p:sldId id="359" r:id="rId39"/>
    <p:sldId id="360" r:id="rId40"/>
    <p:sldId id="361" r:id="rId41"/>
    <p:sldId id="375" r:id="rId42"/>
    <p:sldId id="376" r:id="rId43"/>
    <p:sldId id="374" r:id="rId44"/>
    <p:sldId id="275" r:id="rId45"/>
    <p:sldId id="286" r:id="rId46"/>
    <p:sldId id="371" r:id="rId47"/>
    <p:sldId id="372" r:id="rId48"/>
    <p:sldId id="290" r:id="rId49"/>
    <p:sldId id="289" r:id="rId50"/>
    <p:sldId id="291" r:id="rId51"/>
    <p:sldId id="292" r:id="rId52"/>
    <p:sldId id="330" r:id="rId53"/>
    <p:sldId id="293" r:id="rId54"/>
    <p:sldId id="294" r:id="rId55"/>
    <p:sldId id="295" r:id="rId56"/>
    <p:sldId id="296" r:id="rId57"/>
    <p:sldId id="331" r:id="rId58"/>
    <p:sldId id="369" r:id="rId59"/>
    <p:sldId id="368" r:id="rId60"/>
    <p:sldId id="332" r:id="rId61"/>
    <p:sldId id="297" r:id="rId62"/>
    <p:sldId id="298" r:id="rId63"/>
    <p:sldId id="299" r:id="rId64"/>
    <p:sldId id="301" r:id="rId65"/>
    <p:sldId id="302" r:id="rId66"/>
    <p:sldId id="303" r:id="rId67"/>
    <p:sldId id="304" r:id="rId68"/>
    <p:sldId id="306" r:id="rId69"/>
    <p:sldId id="305" r:id="rId70"/>
    <p:sldId id="307" r:id="rId71"/>
    <p:sldId id="308" r:id="rId72"/>
    <p:sldId id="309" r:id="rId73"/>
    <p:sldId id="310" r:id="rId74"/>
    <p:sldId id="312" r:id="rId75"/>
    <p:sldId id="313" r:id="rId76"/>
    <p:sldId id="315" r:id="rId77"/>
    <p:sldId id="318" r:id="rId78"/>
    <p:sldId id="320" r:id="rId79"/>
    <p:sldId id="321" r:id="rId80"/>
    <p:sldId id="322" r:id="rId81"/>
    <p:sldId id="323" r:id="rId82"/>
    <p:sldId id="325" r:id="rId83"/>
    <p:sldId id="333" r:id="rId84"/>
    <p:sldId id="334" r:id="rId85"/>
    <p:sldId id="335" r:id="rId86"/>
    <p:sldId id="336" r:id="rId87"/>
    <p:sldId id="337" r:id="rId88"/>
    <p:sldId id="338" r:id="rId89"/>
    <p:sldId id="339" r:id="rId90"/>
    <p:sldId id="340" r:id="rId91"/>
    <p:sldId id="341" r:id="rId92"/>
    <p:sldId id="342" r:id="rId93"/>
    <p:sldId id="378"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9" d="100"/>
          <a:sy n="79" d="100"/>
        </p:scale>
        <p:origin x="84"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8845D-0C79-49BC-AAB9-0CC98C37AA9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190029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845D-0C79-49BC-AAB9-0CC98C37AA9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86317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845D-0C79-49BC-AAB9-0CC98C37AA9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27101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845D-0C79-49BC-AAB9-0CC98C37AA9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267851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8845D-0C79-49BC-AAB9-0CC98C37AA9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238161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8845D-0C79-49BC-AAB9-0CC98C37AA93}"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198462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8845D-0C79-49BC-AAB9-0CC98C37AA93}"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56502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8845D-0C79-49BC-AAB9-0CC98C37AA93}"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4429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8845D-0C79-49BC-AAB9-0CC98C37AA93}"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31804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8845D-0C79-49BC-AAB9-0CC98C37AA93}"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34787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8845D-0C79-49BC-AAB9-0CC98C37AA93}"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4666-8705-4F42-8699-75018B4A7F9A}" type="slidenum">
              <a:rPr lang="en-US" smtClean="0"/>
              <a:t>‹#›</a:t>
            </a:fld>
            <a:endParaRPr lang="en-US"/>
          </a:p>
        </p:txBody>
      </p:sp>
    </p:spTree>
    <p:extLst>
      <p:ext uri="{BB962C8B-B14F-4D97-AF65-F5344CB8AC3E}">
        <p14:creationId xmlns:p14="http://schemas.microsoft.com/office/powerpoint/2010/main" val="19207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8845D-0C79-49BC-AAB9-0CC98C37AA93}" type="datetimeFigureOut">
              <a:rPr lang="en-US" smtClean="0"/>
              <a:t>3/7/2019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04666-8705-4F42-8699-75018B4A7F9A}" type="slidenum">
              <a:rPr lang="en-US" smtClean="0"/>
              <a:t>‹#›</a:t>
            </a:fld>
            <a:endParaRPr lang="en-US"/>
          </a:p>
        </p:txBody>
      </p:sp>
    </p:spTree>
    <p:extLst>
      <p:ext uri="{BB962C8B-B14F-4D97-AF65-F5344CB8AC3E}">
        <p14:creationId xmlns:p14="http://schemas.microsoft.com/office/powerpoint/2010/main" val="116367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به نام خدا</a:t>
            </a:r>
            <a:endParaRPr lang="en-US" dirty="0"/>
          </a:p>
        </p:txBody>
      </p:sp>
    </p:spTree>
    <p:extLst>
      <p:ext uri="{BB962C8B-B14F-4D97-AF65-F5344CB8AC3E}">
        <p14:creationId xmlns:p14="http://schemas.microsoft.com/office/powerpoint/2010/main" val="240104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4736" t="19086" r="15846" b="13004"/>
          <a:stretch/>
        </p:blipFill>
        <p:spPr>
          <a:xfrm>
            <a:off x="254924" y="139390"/>
            <a:ext cx="11759738" cy="6579220"/>
          </a:xfrm>
          <a:prstGeom prst="rect">
            <a:avLst/>
          </a:prstGeom>
        </p:spPr>
      </p:pic>
    </p:spTree>
    <p:extLst>
      <p:ext uri="{BB962C8B-B14F-4D97-AF65-F5344CB8AC3E}">
        <p14:creationId xmlns:p14="http://schemas.microsoft.com/office/powerpoint/2010/main" val="966657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38" y="125027"/>
            <a:ext cx="11621191" cy="5262979"/>
          </a:xfrm>
          <a:prstGeom prst="rect">
            <a:avLst/>
          </a:prstGeom>
        </p:spPr>
        <p:txBody>
          <a:bodyPr wrap="square">
            <a:spAutoFit/>
          </a:bodyPr>
          <a:lstStyle/>
          <a:p>
            <a:endParaRPr lang="en-US" sz="2800" b="1" dirty="0" smtClean="0">
              <a:solidFill>
                <a:srgbClr val="FF0000"/>
              </a:solidFill>
            </a:endParaRPr>
          </a:p>
          <a:p>
            <a:r>
              <a:rPr lang="en-US" sz="2800" b="1" dirty="0" smtClean="0">
                <a:solidFill>
                  <a:srgbClr val="FF0000"/>
                </a:solidFill>
              </a:rPr>
              <a:t>Values :</a:t>
            </a:r>
          </a:p>
          <a:p>
            <a:pPr marL="457200" indent="-457200">
              <a:buFont typeface="Wingdings" panose="05000000000000000000" pitchFamily="2" charset="2"/>
              <a:buChar char="q"/>
            </a:pPr>
            <a:endParaRPr lang="en-US" sz="2800" dirty="0" smtClean="0"/>
          </a:p>
          <a:p>
            <a:endParaRPr lang="en-US" sz="2800" dirty="0"/>
          </a:p>
          <a:p>
            <a:pPr marL="457200" indent="-457200">
              <a:buFont typeface="Wingdings" panose="05000000000000000000" pitchFamily="2" charset="2"/>
              <a:buChar char="q"/>
            </a:pPr>
            <a:r>
              <a:rPr lang="en-US" sz="2800" dirty="0" smtClean="0"/>
              <a:t>Our recommendation to detect cases of PA places a </a:t>
            </a:r>
            <a:r>
              <a:rPr lang="en-US" sz="2800" dirty="0" smtClean="0">
                <a:solidFill>
                  <a:srgbClr val="FF0000"/>
                </a:solidFill>
              </a:rPr>
              <a:t>high value </a:t>
            </a:r>
            <a:r>
              <a:rPr lang="en-US" sz="2800" dirty="0" smtClean="0"/>
              <a:t>on avoiding the risks associated with missing a PA diagnosis(and thus for going the opportunity of a surgical cure or amelioration of excess cardiovascular morbidity through specific medical treatment);</a:t>
            </a:r>
            <a:r>
              <a:rPr lang="en-US" sz="2800" dirty="0">
                <a:solidFill>
                  <a:prstClr val="black"/>
                </a:solidFill>
              </a:rPr>
              <a:t> a </a:t>
            </a:r>
            <a:r>
              <a:rPr lang="en-US" sz="2800" dirty="0">
                <a:solidFill>
                  <a:srgbClr val="FF0000"/>
                </a:solidFill>
              </a:rPr>
              <a:t>high value </a:t>
            </a:r>
            <a:r>
              <a:rPr lang="en-US" sz="2800" dirty="0">
                <a:solidFill>
                  <a:prstClr val="black"/>
                </a:solidFill>
              </a:rPr>
              <a:t>on avoiding the risk associated with missing a diagnosis of unilateral forms of PA and thus the opportunity of possibly curative intervention by unilateral adrenalectomy leading to the reduction or complete cessation of antihypertensive medications and the reduction of target </a:t>
            </a:r>
            <a:r>
              <a:rPr lang="en-US" sz="2800" dirty="0" smtClean="0">
                <a:solidFill>
                  <a:prstClr val="black"/>
                </a:solidFill>
              </a:rPr>
              <a:t>organ damage.</a:t>
            </a:r>
            <a:endParaRPr lang="en-US" sz="2800" dirty="0"/>
          </a:p>
        </p:txBody>
      </p:sp>
    </p:spTree>
    <p:extLst>
      <p:ext uri="{BB962C8B-B14F-4D97-AF65-F5344CB8AC3E}">
        <p14:creationId xmlns:p14="http://schemas.microsoft.com/office/powerpoint/2010/main" val="246471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60" y="684152"/>
            <a:ext cx="11687693" cy="4955203"/>
          </a:xfrm>
          <a:prstGeom prst="rect">
            <a:avLst/>
          </a:prstGeom>
        </p:spPr>
        <p:txBody>
          <a:bodyPr wrap="square">
            <a:spAutoFit/>
          </a:bodyPr>
          <a:lstStyle/>
          <a:p>
            <a:pPr marL="457200" lvl="0" indent="-457200">
              <a:buFont typeface="Wingdings" panose="05000000000000000000" pitchFamily="2" charset="2"/>
              <a:buChar char="q"/>
            </a:pPr>
            <a:r>
              <a:rPr lang="en-US" sz="2800" dirty="0" smtClean="0">
                <a:solidFill>
                  <a:prstClr val="black"/>
                </a:solidFill>
              </a:rPr>
              <a:t>it </a:t>
            </a:r>
            <a:r>
              <a:rPr lang="en-US" sz="2800" dirty="0">
                <a:solidFill>
                  <a:prstClr val="black"/>
                </a:solidFill>
              </a:rPr>
              <a:t>places a </a:t>
            </a:r>
            <a:r>
              <a:rPr lang="en-US" sz="2800" dirty="0">
                <a:solidFill>
                  <a:srgbClr val="FF0000"/>
                </a:solidFill>
              </a:rPr>
              <a:t>lower value </a:t>
            </a:r>
            <a:r>
              <a:rPr lang="en-US" sz="2800" dirty="0">
                <a:solidFill>
                  <a:prstClr val="black"/>
                </a:solidFill>
              </a:rPr>
              <a:t>on avoiding the risk of falsely classifying a hypertensive patient as having PA and exposing him or her to additional diagnostic </a:t>
            </a:r>
            <a:r>
              <a:rPr lang="en-US" sz="2800" dirty="0" smtClean="0">
                <a:solidFill>
                  <a:prstClr val="black"/>
                </a:solidFill>
              </a:rPr>
              <a:t>testing</a:t>
            </a:r>
            <a:r>
              <a:rPr lang="en-US" sz="2800" dirty="0">
                <a:solidFill>
                  <a:prstClr val="black"/>
                </a:solidFill>
              </a:rPr>
              <a:t> </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it places a </a:t>
            </a:r>
            <a:r>
              <a:rPr lang="en-US" sz="2800" dirty="0">
                <a:solidFill>
                  <a:srgbClr val="FF0000"/>
                </a:solidFill>
              </a:rPr>
              <a:t>lower value </a:t>
            </a:r>
            <a:r>
              <a:rPr lang="en-US" sz="2800" dirty="0">
                <a:solidFill>
                  <a:prstClr val="black"/>
                </a:solidFill>
              </a:rPr>
              <a:t>on avoiding the risks of exposing patients with </a:t>
            </a:r>
            <a:r>
              <a:rPr lang="en-US" sz="2800" dirty="0" smtClean="0">
                <a:solidFill>
                  <a:prstClr val="black"/>
                </a:solidFill>
              </a:rPr>
              <a:t>bilateral </a:t>
            </a:r>
            <a:r>
              <a:rPr lang="en-US" sz="2800" dirty="0">
                <a:solidFill>
                  <a:prstClr val="black"/>
                </a:solidFill>
              </a:rPr>
              <a:t>PA (who are rarely candidates for surgical treatment</a:t>
            </a:r>
            <a:r>
              <a:rPr lang="en-US" sz="2800" dirty="0" smtClean="0">
                <a:solidFill>
                  <a:prstClr val="black"/>
                </a:solidFill>
              </a:rPr>
              <a:t>) </a:t>
            </a:r>
            <a:r>
              <a:rPr lang="en-US" sz="2800" dirty="0">
                <a:solidFill>
                  <a:prstClr val="black"/>
                </a:solidFill>
              </a:rPr>
              <a:t>to additional diagnostic testing. </a:t>
            </a:r>
          </a:p>
          <a:p>
            <a:pPr marL="457200" lvl="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t>1.2 We </a:t>
            </a:r>
            <a:r>
              <a:rPr lang="en-US" sz="2800" dirty="0"/>
              <a:t>recommend using the </a:t>
            </a:r>
            <a:r>
              <a:rPr lang="en-US" sz="2800" dirty="0">
                <a:solidFill>
                  <a:srgbClr val="FF0000"/>
                </a:solidFill>
              </a:rPr>
              <a:t>plasma ARR </a:t>
            </a:r>
            <a:r>
              <a:rPr lang="en-US" sz="2800" dirty="0"/>
              <a:t>to detect possible cases of PA in these patient groups</a:t>
            </a:r>
            <a:r>
              <a:rPr lang="en-US" sz="2800" dirty="0" smtClean="0"/>
              <a:t>.</a:t>
            </a:r>
            <a:endParaRPr lang="en-US" sz="2800" dirty="0"/>
          </a:p>
          <a:p>
            <a:pPr marL="285750" indent="-285750">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48025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79" y="208246"/>
            <a:ext cx="11931533" cy="6186309"/>
          </a:xfrm>
          <a:prstGeom prst="rect">
            <a:avLst/>
          </a:prstGeom>
        </p:spPr>
        <p:txBody>
          <a:bodyPr wrap="square">
            <a:spAutoFit/>
          </a:bodyPr>
          <a:lstStyle/>
          <a:p>
            <a:r>
              <a:rPr lang="en-US" sz="3200" b="1" dirty="0" smtClean="0">
                <a:solidFill>
                  <a:srgbClr val="FF0000"/>
                </a:solidFill>
              </a:rPr>
              <a:t>Evidence </a:t>
            </a:r>
          </a:p>
          <a:p>
            <a:endParaRPr lang="fa-IR" sz="2800" dirty="0" smtClean="0"/>
          </a:p>
          <a:p>
            <a:pPr marL="457200" indent="-457200">
              <a:buFont typeface="Wingdings" panose="05000000000000000000" pitchFamily="2" charset="2"/>
              <a:buChar char="q"/>
            </a:pPr>
            <a:r>
              <a:rPr lang="en-US" sz="2800" dirty="0" smtClean="0"/>
              <a:t>The </a:t>
            </a:r>
            <a:r>
              <a:rPr lang="en-US" sz="2800" dirty="0" smtClean="0">
                <a:solidFill>
                  <a:srgbClr val="FF0000"/>
                </a:solidFill>
              </a:rPr>
              <a:t>ARR</a:t>
            </a:r>
            <a:r>
              <a:rPr lang="en-US" sz="2800" dirty="0" smtClean="0"/>
              <a:t> is currently the most reliable means available for screening for PA.</a:t>
            </a:r>
          </a:p>
          <a:p>
            <a:endParaRPr lang="en-US" sz="2800" dirty="0" smtClean="0"/>
          </a:p>
          <a:p>
            <a:pPr marL="457200" lvl="0" indent="-457200">
              <a:buFont typeface="Wingdings" panose="05000000000000000000" pitchFamily="2" charset="2"/>
              <a:buChar char="q"/>
            </a:pPr>
            <a:r>
              <a:rPr lang="en-US" sz="2800" dirty="0" smtClean="0"/>
              <a:t>Although valid estimates of test characteristics of the ARR are lacking , numerous studies have demonstrated the ARR to be </a:t>
            </a:r>
            <a:r>
              <a:rPr lang="en-US" sz="2800" dirty="0" smtClean="0">
                <a:solidFill>
                  <a:srgbClr val="FF0000"/>
                </a:solidFill>
              </a:rPr>
              <a:t>superior</a:t>
            </a:r>
            <a:r>
              <a:rPr lang="en-US" sz="2800" dirty="0" smtClean="0"/>
              <a:t> in measuring potassium or aldosterone (both of which have lower sensitivity)or renin( which is less specific) in</a:t>
            </a:r>
            <a:r>
              <a:rPr lang="fa-IR" sz="2800" dirty="0" smtClean="0"/>
              <a:t> </a:t>
            </a:r>
            <a:r>
              <a:rPr lang="en-US" sz="2800" dirty="0" smtClean="0"/>
              <a:t>isolation.</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Like </a:t>
            </a:r>
            <a:r>
              <a:rPr lang="en-US" sz="2800" dirty="0">
                <a:solidFill>
                  <a:prstClr val="black"/>
                </a:solidFill>
              </a:rPr>
              <a:t>all biochemical case detection tests, the ARR is not without false positives and false </a:t>
            </a:r>
            <a:r>
              <a:rPr lang="en-US" sz="2800" dirty="0" smtClean="0">
                <a:solidFill>
                  <a:prstClr val="black"/>
                </a:solidFill>
              </a:rPr>
              <a:t>negatives. </a:t>
            </a:r>
            <a:endParaRPr lang="fa-IR" sz="2800" dirty="0">
              <a:solidFill>
                <a:prstClr val="black"/>
              </a:solidFill>
            </a:endParaRPr>
          </a:p>
          <a:p>
            <a:pPr marL="457200" indent="-457200">
              <a:buFont typeface="Wingdings" panose="05000000000000000000" pitchFamily="2" charset="2"/>
              <a:buChar char="q"/>
            </a:pPr>
            <a:endParaRPr lang="fa-IR" sz="2800" dirty="0" smtClean="0"/>
          </a:p>
          <a:p>
            <a:endParaRPr lang="fa-IR" sz="2800" dirty="0"/>
          </a:p>
          <a:p>
            <a:endParaRPr lang="en-US" sz="2800" dirty="0"/>
          </a:p>
        </p:txBody>
      </p:sp>
    </p:spTree>
    <p:extLst>
      <p:ext uri="{BB962C8B-B14F-4D97-AF65-F5344CB8AC3E}">
        <p14:creationId xmlns:p14="http://schemas.microsoft.com/office/powerpoint/2010/main" val="3599170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096" y="379583"/>
            <a:ext cx="11510356" cy="4401205"/>
          </a:xfrm>
          <a:prstGeom prst="rect">
            <a:avLst/>
          </a:prstGeom>
        </p:spPr>
        <p:txBody>
          <a:bodyPr wrap="square">
            <a:spAutoFit/>
          </a:bodyPr>
          <a:lstStyle/>
          <a:p>
            <a:endParaRPr lang="fa-IR"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Table </a:t>
            </a:r>
            <a:r>
              <a:rPr lang="en-US" sz="2800" dirty="0"/>
              <a:t>3 documents the effect of medications and conditions on the ARR.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 </a:t>
            </a:r>
            <a:r>
              <a:rPr lang="en-US" sz="2800" dirty="0">
                <a:solidFill>
                  <a:srgbClr val="FF0000"/>
                </a:solidFill>
              </a:rPr>
              <a:t>ARR</a:t>
            </a:r>
            <a:r>
              <a:rPr lang="en-US" sz="2800" dirty="0"/>
              <a:t> should therefore be regarded as a </a:t>
            </a:r>
            <a:r>
              <a:rPr lang="en-US" sz="2800" dirty="0">
                <a:solidFill>
                  <a:srgbClr val="FF0000"/>
                </a:solidFill>
              </a:rPr>
              <a:t>detection test </a:t>
            </a:r>
            <a:r>
              <a:rPr lang="en-US" sz="2800" dirty="0"/>
              <a:t>only and should be repeated if the initial results are </a:t>
            </a:r>
            <a:r>
              <a:rPr lang="en-US" sz="2800" dirty="0" smtClean="0"/>
              <a:t>inconclusive </a:t>
            </a:r>
            <a:r>
              <a:rPr lang="en-US" sz="2800" dirty="0"/>
              <a:t>or difficult to interpret due to suboptimal sampling conditions (eg, maintenance of some medications listedin Table3),or if PA is strongly suspected clinically but the initial screening results are negative.</a:t>
            </a:r>
          </a:p>
        </p:txBody>
      </p:sp>
    </p:spTree>
    <p:extLst>
      <p:ext uri="{BB962C8B-B14F-4D97-AF65-F5344CB8AC3E}">
        <p14:creationId xmlns:p14="http://schemas.microsoft.com/office/powerpoint/2010/main" val="329798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138" y="988997"/>
            <a:ext cx="11338560" cy="3108543"/>
          </a:xfrm>
          <a:prstGeom prst="rect">
            <a:avLst/>
          </a:prstGeom>
        </p:spPr>
        <p:txBody>
          <a:bodyPr wrap="square">
            <a:spAutoFit/>
          </a:bodyPr>
          <a:lstStyle/>
          <a:p>
            <a:pPr marL="457200" indent="-457200">
              <a:buFont typeface="Wingdings" panose="05000000000000000000" pitchFamily="2" charset="2"/>
              <a:buChar char="q"/>
            </a:pPr>
            <a:r>
              <a:rPr lang="en-US" sz="2800" dirty="0"/>
              <a:t>Investigation of PA should include a screening step based on the measurement of plasma renin activity (PRA) or direct renin concentration (DRC), assays for aldosterone and the calculation of the aldosterone-to-renin ratio (ARR).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These </a:t>
            </a:r>
            <a:r>
              <a:rPr lang="en-US" sz="2800" dirty="0"/>
              <a:t>assay results are effective in screening for PA with a sensitivity of 68–94</a:t>
            </a:r>
            <a:r>
              <a:rPr lang="en-US" sz="2800" dirty="0" smtClean="0"/>
              <a:t>%. </a:t>
            </a:r>
            <a:endParaRPr lang="en-US" sz="2800" dirty="0"/>
          </a:p>
        </p:txBody>
      </p:sp>
    </p:spTree>
    <p:extLst>
      <p:ext uri="{BB962C8B-B14F-4D97-AF65-F5344CB8AC3E}">
        <p14:creationId xmlns:p14="http://schemas.microsoft.com/office/powerpoint/2010/main" val="234204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4905" y="50441"/>
            <a:ext cx="9573064" cy="6766560"/>
          </a:xfrm>
          <a:prstGeom prst="rect">
            <a:avLst/>
          </a:prstGeom>
        </p:spPr>
      </p:pic>
    </p:spTree>
    <p:extLst>
      <p:ext uri="{BB962C8B-B14F-4D97-AF65-F5344CB8AC3E}">
        <p14:creationId xmlns:p14="http://schemas.microsoft.com/office/powerpoint/2010/main" val="315003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6843"/>
            <a:ext cx="11599025" cy="3939540"/>
          </a:xfrm>
          <a:prstGeom prst="rect">
            <a:avLst/>
          </a:prstGeom>
        </p:spPr>
        <p:txBody>
          <a:bodyPr wrap="square">
            <a:spAutoFit/>
          </a:bodyPr>
          <a:lstStyle/>
          <a:p>
            <a:endParaRPr lang="en-US" sz="3200" b="1" dirty="0" smtClean="0">
              <a:solidFill>
                <a:srgbClr val="FF0000"/>
              </a:solidFill>
            </a:endParaRPr>
          </a:p>
          <a:p>
            <a:r>
              <a:rPr lang="en-US" sz="3200" b="1" dirty="0" smtClean="0">
                <a:solidFill>
                  <a:srgbClr val="FF0000"/>
                </a:solidFill>
              </a:rPr>
              <a:t>Values </a:t>
            </a:r>
          </a:p>
          <a:p>
            <a:endParaRPr lang="en-US" sz="2800" dirty="0"/>
          </a:p>
          <a:p>
            <a:endParaRPr lang="en-US" sz="2800" dirty="0"/>
          </a:p>
          <a:p>
            <a:pPr marL="457200" indent="-457200">
              <a:buFont typeface="Wingdings" panose="05000000000000000000" pitchFamily="2" charset="2"/>
              <a:buChar char="q"/>
            </a:pPr>
            <a:r>
              <a:rPr lang="en-US" sz="2800" dirty="0" smtClean="0"/>
              <a:t>The duration of hypertension has been reported by several investigators to be a negative predictor of outcome after unilateral adrenalectomy for APA , suggesting that delays in diagnosis may result in a poorer response to specific treatment once PA is finally diagnosed.</a:t>
            </a:r>
          </a:p>
          <a:p>
            <a:endParaRPr lang="en-US" dirty="0"/>
          </a:p>
        </p:txBody>
      </p:sp>
    </p:spTree>
    <p:extLst>
      <p:ext uri="{BB962C8B-B14F-4D97-AF65-F5344CB8AC3E}">
        <p14:creationId xmlns:p14="http://schemas.microsoft.com/office/powerpoint/2010/main" val="418054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71" y="229364"/>
            <a:ext cx="12110529" cy="6146054"/>
          </a:xfrm>
          <a:prstGeom prst="rect">
            <a:avLst/>
          </a:prstGeom>
        </p:spPr>
      </p:pic>
    </p:spTree>
    <p:extLst>
      <p:ext uri="{BB962C8B-B14F-4D97-AF65-F5344CB8AC3E}">
        <p14:creationId xmlns:p14="http://schemas.microsoft.com/office/powerpoint/2010/main" val="411363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157" y="330591"/>
            <a:ext cx="11843686" cy="6112412"/>
          </a:xfrm>
          <a:prstGeom prst="rect">
            <a:avLst/>
          </a:prstGeom>
        </p:spPr>
      </p:pic>
    </p:spTree>
    <p:extLst>
      <p:ext uri="{BB962C8B-B14F-4D97-AF65-F5344CB8AC3E}">
        <p14:creationId xmlns:p14="http://schemas.microsoft.com/office/powerpoint/2010/main" val="298568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867" y="1001309"/>
            <a:ext cx="11970265" cy="4855382"/>
          </a:xfrm>
          <a:prstGeom prst="rect">
            <a:avLst/>
          </a:prstGeom>
        </p:spPr>
      </p:pic>
    </p:spTree>
    <p:extLst>
      <p:ext uri="{BB962C8B-B14F-4D97-AF65-F5344CB8AC3E}">
        <p14:creationId xmlns:p14="http://schemas.microsoft.com/office/powerpoint/2010/main" val="26766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 y="258076"/>
            <a:ext cx="11865033" cy="6309420"/>
          </a:xfrm>
          <a:prstGeom prst="rect">
            <a:avLst/>
          </a:prstGeom>
        </p:spPr>
        <p:txBody>
          <a:bodyPr wrap="square">
            <a:spAutoFit/>
          </a:bodyPr>
          <a:lstStyle/>
          <a:p>
            <a:r>
              <a:rPr lang="en-US" sz="3200" b="1" dirty="0" smtClean="0">
                <a:solidFill>
                  <a:srgbClr val="FF0000"/>
                </a:solidFill>
              </a:rPr>
              <a:t>Remarks:</a:t>
            </a:r>
          </a:p>
          <a:p>
            <a:r>
              <a:rPr lang="en-US" sz="3200" dirty="0" smtClean="0">
                <a:solidFill>
                  <a:srgbClr val="FF0000"/>
                </a:solidFill>
              </a:rPr>
              <a:t>Technical aspects required for the correct implementation of recommendation </a:t>
            </a:r>
          </a:p>
          <a:p>
            <a:r>
              <a:rPr lang="en-US" sz="2800" dirty="0" smtClean="0"/>
              <a:t>Testing conditions:</a:t>
            </a:r>
          </a:p>
          <a:p>
            <a:r>
              <a:rPr lang="en-US" sz="2800" dirty="0" smtClean="0"/>
              <a:t> </a:t>
            </a:r>
          </a:p>
          <a:p>
            <a:pPr marL="457200" indent="-457200">
              <a:buFont typeface="Wingdings" panose="05000000000000000000" pitchFamily="2" charset="2"/>
              <a:buChar char="q"/>
            </a:pPr>
            <a:r>
              <a:rPr lang="en-US" sz="2800" dirty="0" smtClean="0"/>
              <a:t>The </a:t>
            </a:r>
            <a:r>
              <a:rPr lang="en-US" sz="2800" dirty="0" smtClean="0">
                <a:solidFill>
                  <a:srgbClr val="FF0000"/>
                </a:solidFill>
              </a:rPr>
              <a:t>ARR</a:t>
            </a:r>
            <a:r>
              <a:rPr lang="en-US" sz="2800" dirty="0" smtClean="0"/>
              <a:t> test is most sensitive when samples are collected in the </a:t>
            </a:r>
            <a:r>
              <a:rPr lang="en-US" sz="2800" dirty="0" smtClean="0">
                <a:solidFill>
                  <a:srgbClr val="FF0000"/>
                </a:solidFill>
              </a:rPr>
              <a:t>morning</a:t>
            </a:r>
            <a:r>
              <a:rPr lang="en-US" sz="2800" dirty="0" smtClean="0"/>
              <a:t> </a:t>
            </a:r>
            <a:r>
              <a:rPr lang="en-US" sz="2800" dirty="0" smtClean="0">
                <a:solidFill>
                  <a:srgbClr val="FF0000"/>
                </a:solidFill>
              </a:rPr>
              <a:t>after </a:t>
            </a:r>
            <a:r>
              <a:rPr lang="en-US" sz="2800" dirty="0" smtClean="0"/>
              <a:t>patients have been </a:t>
            </a:r>
            <a:r>
              <a:rPr lang="en-US" sz="2800" dirty="0" smtClean="0">
                <a:solidFill>
                  <a:srgbClr val="FF0000"/>
                </a:solidFill>
              </a:rPr>
              <a:t>out of bed for at least 2 hours</a:t>
            </a:r>
            <a:r>
              <a:rPr lang="en-US" sz="2800" dirty="0" smtClean="0"/>
              <a:t>, usually after they have been </a:t>
            </a:r>
            <a:r>
              <a:rPr lang="en-US" sz="2800" dirty="0" smtClean="0">
                <a:solidFill>
                  <a:srgbClr val="FF0000"/>
                </a:solidFill>
              </a:rPr>
              <a:t>seated for 5–15 minutes </a:t>
            </a:r>
            <a:r>
              <a:rPr lang="en-US" sz="2800" dirty="0" smtClean="0"/>
              <a:t>(Table 4).</a:t>
            </a:r>
          </a:p>
          <a:p>
            <a:r>
              <a:rPr lang="en-US" sz="2800" dirty="0" smtClean="0"/>
              <a:t> </a:t>
            </a:r>
          </a:p>
          <a:p>
            <a:pPr marL="457200" indent="-457200">
              <a:buFont typeface="Wingdings" panose="05000000000000000000" pitchFamily="2" charset="2"/>
              <a:buChar char="q"/>
            </a:pPr>
            <a:r>
              <a:rPr lang="en-US" sz="2800" dirty="0" smtClean="0"/>
              <a:t>Ideally, patients should have </a:t>
            </a:r>
            <a:r>
              <a:rPr lang="en-US" sz="2800" dirty="0" smtClean="0">
                <a:solidFill>
                  <a:srgbClr val="FF0000"/>
                </a:solidFill>
              </a:rPr>
              <a:t>unrestricted dietary salt intake </a:t>
            </a:r>
            <a:r>
              <a:rPr lang="en-US" sz="2800" dirty="0" smtClean="0"/>
              <a:t>before testing and should be </a:t>
            </a:r>
            <a:r>
              <a:rPr lang="en-US" sz="2800" dirty="0" smtClean="0">
                <a:solidFill>
                  <a:srgbClr val="FF0000"/>
                </a:solidFill>
              </a:rPr>
              <a:t>potassium-replete</a:t>
            </a:r>
            <a:r>
              <a:rPr lang="en-US" sz="2800" dirty="0" smtClean="0"/>
              <a:t>. </a:t>
            </a:r>
            <a:r>
              <a:rPr lang="en-US" sz="2800" dirty="0"/>
              <a:t>It is recommended that during the 3 days preceding the confirmatory test, patients consume a normal sodium diet which would be reflected by urinary sodium levels of 100–200 </a:t>
            </a:r>
            <a:r>
              <a:rPr lang="en-US" sz="2800" dirty="0" smtClean="0"/>
              <a:t>mmol/L</a:t>
            </a:r>
          </a:p>
          <a:p>
            <a:endParaRPr lang="en-US" sz="2800" dirty="0"/>
          </a:p>
        </p:txBody>
      </p:sp>
    </p:spTree>
    <p:extLst>
      <p:ext uri="{BB962C8B-B14F-4D97-AF65-F5344CB8AC3E}">
        <p14:creationId xmlns:p14="http://schemas.microsoft.com/office/powerpoint/2010/main" val="201973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045" y="320634"/>
            <a:ext cx="11380762" cy="6555641"/>
          </a:xfrm>
          <a:prstGeom prst="rect">
            <a:avLst/>
          </a:prstGeom>
        </p:spPr>
        <p:txBody>
          <a:bodyPr wrap="square">
            <a:spAutoFit/>
          </a:bodyPr>
          <a:lstStyle/>
          <a:p>
            <a:pPr marL="457200" indent="-457200">
              <a:buFont typeface="Wingdings" panose="05000000000000000000" pitchFamily="2" charset="2"/>
              <a:buChar char="q"/>
            </a:pPr>
            <a:r>
              <a:rPr lang="en-US" sz="2800" dirty="0"/>
              <a:t>In particular , </a:t>
            </a:r>
            <a:r>
              <a:rPr lang="en-US" sz="2800" dirty="0">
                <a:solidFill>
                  <a:srgbClr val="FF0000"/>
                </a:solidFill>
              </a:rPr>
              <a:t>MR antagonists </a:t>
            </a:r>
            <a:r>
              <a:rPr lang="en-US" sz="2800" dirty="0"/>
              <a:t>should be </a:t>
            </a:r>
            <a:r>
              <a:rPr lang="en-US" sz="2800" dirty="0">
                <a:solidFill>
                  <a:srgbClr val="FF0000"/>
                </a:solidFill>
              </a:rPr>
              <a:t>withdrawn</a:t>
            </a:r>
            <a:r>
              <a:rPr lang="en-US" sz="2800" dirty="0"/>
              <a:t> for </a:t>
            </a:r>
            <a:r>
              <a:rPr lang="en-US" sz="2800" dirty="0">
                <a:solidFill>
                  <a:srgbClr val="FF0000"/>
                </a:solidFill>
              </a:rPr>
              <a:t>at least 4 weeks </a:t>
            </a:r>
            <a:r>
              <a:rPr lang="en-US" sz="2800" dirty="0"/>
              <a:t>before ARR testing.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other </a:t>
            </a:r>
            <a:r>
              <a:rPr lang="en-US" sz="2800" dirty="0"/>
              <a:t>antihypertensive drugs should be withdrawn for at least 2  weeks.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These </a:t>
            </a:r>
            <a:r>
              <a:rPr lang="en-US" sz="2800" dirty="0"/>
              <a:t>include </a:t>
            </a:r>
            <a:r>
              <a:rPr lang="el-GR" sz="2800" dirty="0"/>
              <a:t>β-</a:t>
            </a:r>
            <a:r>
              <a:rPr lang="en-US" sz="2800" dirty="0"/>
              <a:t>blockers which decrease renin secretion, diuretics which increase aldosterone and renin concentrations by decreasing blood volume, angiotensin-converting enzyme inhibitors and angiotensin II receptor antagonists which stimulate renin secretion by suppressing angiotensin II negative feedback on renal juxta-glomerular cells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Products containing liquorice and non-steroidal anti-inflammatory drugs should also be withdrawn at least 3 weeks prior to the test, and estrogen-progestin compounds should ideally be withdrawn for 6  weeks.</a:t>
            </a:r>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2532475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129" y="-128528"/>
            <a:ext cx="11798531" cy="7848302"/>
          </a:xfrm>
          <a:prstGeom prst="rect">
            <a:avLst/>
          </a:prstGeom>
        </p:spPr>
        <p:txBody>
          <a:bodyPr wrap="square">
            <a:spAutoFit/>
          </a:bodyPr>
          <a:lstStyle/>
          <a:p>
            <a:endParaRPr lang="fa-IR" sz="2800" dirty="0"/>
          </a:p>
          <a:p>
            <a:pPr marL="457200" indent="-457200">
              <a:buFont typeface="Wingdings" panose="05000000000000000000" pitchFamily="2" charset="2"/>
              <a:buChar char="q"/>
            </a:pPr>
            <a:r>
              <a:rPr lang="en-US" sz="2800" dirty="0" smtClean="0"/>
              <a:t>In many cases, the ARR can be confidently interpreted despite the effect of continued medications or other suboptimal conditions of testing.</a:t>
            </a:r>
          </a:p>
          <a:p>
            <a:endParaRPr lang="en-US" sz="2800" dirty="0"/>
          </a:p>
          <a:p>
            <a:pPr marL="457200" indent="-457200">
              <a:buFont typeface="Wingdings" panose="05000000000000000000" pitchFamily="2" charset="2"/>
              <a:buChar char="q"/>
            </a:pPr>
            <a:r>
              <a:rPr lang="en-US" sz="2800" dirty="0" smtClean="0"/>
              <a:t> A washout of all interfering antihypertensive medications is feasible in patients with mild hypertension but is potentially problematic in others.</a:t>
            </a:r>
          </a:p>
          <a:p>
            <a:endParaRPr lang="en-US" sz="2800" dirty="0" smtClean="0"/>
          </a:p>
          <a:p>
            <a:pPr marL="457200" indent="-457200">
              <a:buFont typeface="Wingdings" panose="05000000000000000000" pitchFamily="2" charset="2"/>
              <a:buChar char="q"/>
            </a:pPr>
            <a:r>
              <a:rPr lang="en-US" sz="2800" dirty="0" smtClean="0"/>
              <a:t> The complete cessation of all antihypertensive treatment is usually unnecessary because there are substitute medications that have a minimal effect on the ARR (Table 5</a:t>
            </a:r>
            <a:r>
              <a:rPr lang="en-US" sz="2800" dirty="0"/>
              <a: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If </a:t>
            </a:r>
            <a:r>
              <a:rPr lang="en-US" sz="2800" dirty="0"/>
              <a:t>all potentially problematic agents cannot be safely withdrawn,an ARR should be performed and the  results considered in the light of the potential confounding factors. For example, in some patients with severe PA, treatment with an MR antagonist cannot be safely discontinued; in this setting, PA-related testing can be pursued as long as renin is suppressed.</a:t>
            </a:r>
            <a:endParaRPr lang="en-US" sz="2800" dirty="0" smtClean="0"/>
          </a:p>
          <a:p>
            <a:r>
              <a:rPr lang="en-US" sz="2800" dirty="0" smtClean="0"/>
              <a:t> </a:t>
            </a:r>
            <a:endParaRPr lang="fa-IR" sz="2800" dirty="0" smtClean="0"/>
          </a:p>
          <a:p>
            <a:endParaRPr lang="en-US" sz="2800" dirty="0" smtClean="0"/>
          </a:p>
        </p:txBody>
      </p:sp>
    </p:spTree>
    <p:extLst>
      <p:ext uri="{BB962C8B-B14F-4D97-AF65-F5344CB8AC3E}">
        <p14:creationId xmlns:p14="http://schemas.microsoft.com/office/powerpoint/2010/main" val="2202030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75" y="634253"/>
            <a:ext cx="12243950" cy="5589494"/>
          </a:xfrm>
          <a:prstGeom prst="rect">
            <a:avLst/>
          </a:prstGeom>
        </p:spPr>
      </p:pic>
    </p:spTree>
    <p:extLst>
      <p:ext uri="{BB962C8B-B14F-4D97-AF65-F5344CB8AC3E}">
        <p14:creationId xmlns:p14="http://schemas.microsoft.com/office/powerpoint/2010/main" val="569057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113805"/>
            <a:ext cx="11964785" cy="7909858"/>
          </a:xfrm>
          <a:prstGeom prst="rect">
            <a:avLst/>
          </a:prstGeom>
        </p:spPr>
        <p:txBody>
          <a:bodyPr wrap="square">
            <a:spAutoFit/>
          </a:bodyPr>
          <a:lstStyle/>
          <a:p>
            <a:r>
              <a:rPr lang="en-US" sz="3200" b="1" dirty="0" smtClean="0">
                <a:solidFill>
                  <a:srgbClr val="FF0000"/>
                </a:solidFill>
              </a:rPr>
              <a:t>Interpretation</a:t>
            </a:r>
            <a:endParaRPr lang="en-US" sz="2800" b="1" dirty="0"/>
          </a:p>
          <a:p>
            <a:r>
              <a:rPr lang="en-US" sz="2800" dirty="0" smtClean="0"/>
              <a:t> </a:t>
            </a:r>
          </a:p>
          <a:p>
            <a:pPr marL="457200" indent="-457200">
              <a:buFont typeface="Wingdings" panose="05000000000000000000" pitchFamily="2" charset="2"/>
              <a:buChar char="q"/>
            </a:pPr>
            <a:r>
              <a:rPr lang="en-US" sz="2800" dirty="0" smtClean="0"/>
              <a:t>A limitation of the ARR is that in the presence of very low renin levels (for example, at PRA values of </a:t>
            </a:r>
            <a:r>
              <a:rPr lang="en-US" sz="2800" dirty="0" smtClean="0">
                <a:solidFill>
                  <a:srgbClr val="FF0000"/>
                </a:solidFill>
              </a:rPr>
              <a:t>0.1 ng/ mL/h</a:t>
            </a:r>
            <a:r>
              <a:rPr lang="en-US" sz="2800" dirty="0" smtClean="0"/>
              <a:t>), the ARR may be elevated even when plasma aldosterone is also low and is almost certainly not consistent with PA.</a:t>
            </a:r>
          </a:p>
          <a:p>
            <a:endParaRPr lang="en-US" sz="2800" dirty="0"/>
          </a:p>
          <a:p>
            <a:pPr marL="457200" lvl="0" indent="-457200">
              <a:buFont typeface="Wingdings" panose="05000000000000000000" pitchFamily="2" charset="2"/>
              <a:buChar char="q"/>
            </a:pPr>
            <a:r>
              <a:rPr lang="en-US" sz="2800" dirty="0" smtClean="0"/>
              <a:t> To avoid this problem , some investigators include a minimum </a:t>
            </a:r>
            <a:r>
              <a:rPr lang="en-US" sz="2800" dirty="0" smtClean="0">
                <a:solidFill>
                  <a:srgbClr val="FF0000"/>
                </a:solidFill>
              </a:rPr>
              <a:t>PAC of &gt;15</a:t>
            </a:r>
            <a:r>
              <a:rPr lang="en-US" sz="2800" dirty="0" smtClean="0"/>
              <a:t> </a:t>
            </a:r>
            <a:r>
              <a:rPr lang="en-US" sz="2800" dirty="0" smtClean="0">
                <a:solidFill>
                  <a:srgbClr val="FF0000"/>
                </a:solidFill>
              </a:rPr>
              <a:t>ng/dL</a:t>
            </a:r>
            <a:r>
              <a:rPr lang="en-US" sz="2800" dirty="0" smtClean="0"/>
              <a:t> (410 pmol/L) within the screening criteria.</a:t>
            </a:r>
          </a:p>
          <a:p>
            <a:pPr lvl="0"/>
            <a:endParaRPr lang="en-US" sz="2800" dirty="0"/>
          </a:p>
          <a:p>
            <a:pPr marL="457200" indent="-457200">
              <a:buFont typeface="Wingdings" panose="05000000000000000000" pitchFamily="2" charset="2"/>
              <a:buChar char="q"/>
            </a:pPr>
            <a:r>
              <a:rPr lang="en-US" sz="2800" dirty="0" smtClean="0"/>
              <a:t> </a:t>
            </a:r>
            <a:r>
              <a:rPr lang="en-US" sz="2800" dirty="0">
                <a:solidFill>
                  <a:prstClr val="black"/>
                </a:solidFill>
              </a:rPr>
              <a:t>Some investigators therefore proceed with </a:t>
            </a:r>
            <a:r>
              <a:rPr lang="en-US" sz="2800" dirty="0" smtClean="0">
                <a:solidFill>
                  <a:prstClr val="black"/>
                </a:solidFill>
              </a:rPr>
              <a:t>a diagnostic </a:t>
            </a:r>
            <a:r>
              <a:rPr lang="en-US" sz="2800" dirty="0">
                <a:solidFill>
                  <a:prstClr val="black"/>
                </a:solidFill>
              </a:rPr>
              <a:t>work up for PA in all patients with elevated ARR unless the PAC is below the level used to define normal suppression during confirmatory suppression testing </a:t>
            </a:r>
            <a:r>
              <a:rPr lang="en-US" sz="2800" dirty="0" smtClean="0">
                <a:solidFill>
                  <a:prstClr val="black"/>
                </a:solidFill>
              </a:rPr>
              <a:t>.</a:t>
            </a: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t>Table 6 </a:t>
            </a:r>
            <a:r>
              <a:rPr lang="en-US" sz="2800" dirty="0"/>
              <a:t>lists ARR cut off values using some commonly expressed assay units for PAC, PRA, and the direct measurement of plasma renin concentration.</a:t>
            </a:r>
          </a:p>
          <a:p>
            <a:pPr lvl="0"/>
            <a:endParaRPr lang="en-US" sz="2800" dirty="0">
              <a:solidFill>
                <a:prstClr val="black"/>
              </a:solidFill>
            </a:endParaRPr>
          </a:p>
          <a:p>
            <a:endParaRPr lang="en-US" sz="2800" dirty="0" smtClean="0"/>
          </a:p>
          <a:p>
            <a:endParaRPr lang="fa-IR" sz="2800" dirty="0" smtClean="0"/>
          </a:p>
        </p:txBody>
      </p:sp>
    </p:spTree>
    <p:extLst>
      <p:ext uri="{BB962C8B-B14F-4D97-AF65-F5344CB8AC3E}">
        <p14:creationId xmlns:p14="http://schemas.microsoft.com/office/powerpoint/2010/main" val="1168556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971" y="872482"/>
            <a:ext cx="11659985" cy="2246769"/>
          </a:xfrm>
          <a:prstGeom prst="rect">
            <a:avLst/>
          </a:prstGeom>
        </p:spPr>
        <p:txBody>
          <a:bodyPr wrap="square">
            <a:spAutoFit/>
          </a:bodyPr>
          <a:lstStyle/>
          <a:p>
            <a:pPr marL="457200" indent="-457200">
              <a:buFont typeface="Wingdings" panose="05000000000000000000" pitchFamily="2" charset="2"/>
              <a:buChar char="ü"/>
            </a:pP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Several </a:t>
            </a:r>
            <a:r>
              <a:rPr lang="en-US" sz="2800" dirty="0"/>
              <a:t>conditions may affect the level of circulating renin and therefore the ARR, including </a:t>
            </a:r>
            <a:r>
              <a:rPr lang="en-US" sz="2800" dirty="0">
                <a:solidFill>
                  <a:srgbClr val="FF0000"/>
                </a:solidFill>
              </a:rPr>
              <a:t>renal impairment </a:t>
            </a:r>
            <a:r>
              <a:rPr lang="en-US" sz="2800" dirty="0"/>
              <a:t>which </a:t>
            </a:r>
            <a:r>
              <a:rPr lang="en-US" sz="2800" dirty="0">
                <a:solidFill>
                  <a:srgbClr val="FF0000"/>
                </a:solidFill>
              </a:rPr>
              <a:t>decreases renin </a:t>
            </a:r>
            <a:r>
              <a:rPr lang="en-US" sz="2800" dirty="0"/>
              <a:t>and </a:t>
            </a:r>
            <a:r>
              <a:rPr lang="en-US" sz="2800" dirty="0">
                <a:solidFill>
                  <a:srgbClr val="FF0000"/>
                </a:solidFill>
              </a:rPr>
              <a:t>cardiac impairment</a:t>
            </a:r>
            <a:r>
              <a:rPr lang="en-US" sz="2800" dirty="0"/>
              <a:t> which </a:t>
            </a:r>
            <a:r>
              <a:rPr lang="en-US" sz="2800" dirty="0">
                <a:solidFill>
                  <a:srgbClr val="FF0000"/>
                </a:solidFill>
              </a:rPr>
              <a:t>increases renin </a:t>
            </a:r>
            <a:r>
              <a:rPr lang="en-US" sz="2800" dirty="0" smtClean="0"/>
              <a:t>concentrations. </a:t>
            </a:r>
            <a:endParaRPr lang="en-US" sz="2800" dirty="0"/>
          </a:p>
        </p:txBody>
      </p:sp>
    </p:spTree>
    <p:extLst>
      <p:ext uri="{BB962C8B-B14F-4D97-AF65-F5344CB8AC3E}">
        <p14:creationId xmlns:p14="http://schemas.microsoft.com/office/powerpoint/2010/main" val="3355041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578" y="393532"/>
            <a:ext cx="11836844" cy="6070935"/>
          </a:xfrm>
          <a:prstGeom prst="rect">
            <a:avLst/>
          </a:prstGeom>
        </p:spPr>
      </p:pic>
    </p:spTree>
    <p:extLst>
      <p:ext uri="{BB962C8B-B14F-4D97-AF65-F5344CB8AC3E}">
        <p14:creationId xmlns:p14="http://schemas.microsoft.com/office/powerpoint/2010/main" val="78953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3" y="889430"/>
            <a:ext cx="11532523" cy="4031873"/>
          </a:xfrm>
          <a:prstGeom prst="rect">
            <a:avLst/>
          </a:prstGeom>
        </p:spPr>
        <p:txBody>
          <a:bodyPr wrap="square">
            <a:spAutoFit/>
          </a:bodyPr>
          <a:lstStyle/>
          <a:p>
            <a:r>
              <a:rPr lang="en-US" sz="3200" b="1" dirty="0" smtClean="0">
                <a:solidFill>
                  <a:srgbClr val="FF0000"/>
                </a:solidFill>
              </a:rPr>
              <a:t>2.0 Case confirmation</a:t>
            </a:r>
          </a:p>
          <a:p>
            <a:endParaRPr lang="en-US" sz="2800" dirty="0"/>
          </a:p>
          <a:p>
            <a:pPr marL="457200" indent="-457200">
              <a:buFont typeface="Wingdings" panose="05000000000000000000" pitchFamily="2" charset="2"/>
              <a:buChar char="q"/>
            </a:pPr>
            <a:r>
              <a:rPr lang="en-US" sz="2800" dirty="0" smtClean="0"/>
              <a:t> 2.1 Instead of proceeding directly to subtype classification, we recommend that patients with a </a:t>
            </a:r>
            <a:r>
              <a:rPr lang="en-US" sz="2800" dirty="0" smtClean="0">
                <a:solidFill>
                  <a:srgbClr val="FF0000"/>
                </a:solidFill>
              </a:rPr>
              <a:t>positive ARR </a:t>
            </a:r>
            <a:r>
              <a:rPr lang="en-US" sz="2800" dirty="0" smtClean="0"/>
              <a:t>undergo </a:t>
            </a:r>
            <a:r>
              <a:rPr lang="en-US" sz="2800" dirty="0" smtClean="0">
                <a:solidFill>
                  <a:srgbClr val="FF0000"/>
                </a:solidFill>
              </a:rPr>
              <a:t>one or more </a:t>
            </a:r>
            <a:r>
              <a:rPr lang="en-US" sz="2800" dirty="0" smtClean="0"/>
              <a:t>confirmatory tests to definitively confirm or exclude the diagnosis.</a:t>
            </a:r>
          </a:p>
          <a:p>
            <a:endParaRPr lang="en-US" sz="2800" dirty="0"/>
          </a:p>
          <a:p>
            <a:pPr marL="457200" indent="-457200">
              <a:buFont typeface="Wingdings" panose="05000000000000000000" pitchFamily="2" charset="2"/>
              <a:buChar char="q"/>
            </a:pPr>
            <a:r>
              <a:rPr lang="en-US" sz="2800" dirty="0" smtClean="0"/>
              <a:t>in the setting of </a:t>
            </a:r>
            <a:r>
              <a:rPr lang="en-US" sz="2800" dirty="0" smtClean="0">
                <a:solidFill>
                  <a:srgbClr val="FF0000"/>
                </a:solidFill>
              </a:rPr>
              <a:t>spontaneous hypokalemia,</a:t>
            </a:r>
            <a:r>
              <a:rPr lang="fa-IR" sz="2800" dirty="0" smtClean="0">
                <a:solidFill>
                  <a:srgbClr val="FF0000"/>
                </a:solidFill>
              </a:rPr>
              <a:t> </a:t>
            </a:r>
            <a:r>
              <a:rPr lang="en-US" sz="2800" dirty="0" smtClean="0">
                <a:solidFill>
                  <a:srgbClr val="FF0000"/>
                </a:solidFill>
              </a:rPr>
              <a:t>plasma renin below detection levels</a:t>
            </a:r>
            <a:r>
              <a:rPr lang="en-US" sz="2800" dirty="0" smtClean="0"/>
              <a:t>, </a:t>
            </a:r>
            <a:r>
              <a:rPr lang="en-US" sz="2800" dirty="0" smtClean="0">
                <a:solidFill>
                  <a:srgbClr val="FF0000"/>
                </a:solidFill>
              </a:rPr>
              <a:t>plus PAC &gt;20 ng/dL (550 pmol/L), </a:t>
            </a:r>
            <a:r>
              <a:rPr lang="en-US" sz="2800" dirty="0" smtClean="0"/>
              <a:t>we suggest that there may be </a:t>
            </a:r>
            <a:r>
              <a:rPr lang="en-US" sz="2800" dirty="0" smtClean="0">
                <a:solidFill>
                  <a:srgbClr val="FF0000"/>
                </a:solidFill>
              </a:rPr>
              <a:t>no need </a:t>
            </a:r>
            <a:r>
              <a:rPr lang="en-US" sz="2800" dirty="0" smtClean="0"/>
              <a:t>for further </a:t>
            </a:r>
            <a:r>
              <a:rPr lang="en-US" sz="2800" dirty="0" smtClean="0">
                <a:solidFill>
                  <a:srgbClr val="FF0000"/>
                </a:solidFill>
              </a:rPr>
              <a:t>confirmatory testing</a:t>
            </a:r>
            <a:r>
              <a:rPr lang="en-US" sz="2800" dirty="0" smtClean="0"/>
              <a:t>. </a:t>
            </a:r>
            <a:endParaRPr lang="en-US" sz="2800" dirty="0"/>
          </a:p>
        </p:txBody>
      </p:sp>
    </p:spTree>
    <p:extLst>
      <p:ext uri="{BB962C8B-B14F-4D97-AF65-F5344CB8AC3E}">
        <p14:creationId xmlns:p14="http://schemas.microsoft.com/office/powerpoint/2010/main" val="114515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1" y="739938"/>
            <a:ext cx="11488189" cy="5693866"/>
          </a:xfrm>
          <a:prstGeom prst="rect">
            <a:avLst/>
          </a:prstGeom>
        </p:spPr>
        <p:txBody>
          <a:bodyPr wrap="square">
            <a:spAutoFit/>
          </a:bodyPr>
          <a:lstStyle/>
          <a:p>
            <a:pPr marL="457200" indent="-457200">
              <a:buFont typeface="Wingdings" panose="05000000000000000000" pitchFamily="2" charset="2"/>
              <a:buChar char="q"/>
            </a:pPr>
            <a:r>
              <a:rPr lang="en-US" sz="2800" dirty="0"/>
              <a:t>The four common confirmatory tests include the </a:t>
            </a:r>
            <a:r>
              <a:rPr lang="en-US" sz="2800" dirty="0">
                <a:solidFill>
                  <a:srgbClr val="FF0000"/>
                </a:solidFill>
              </a:rPr>
              <a:t>Fludrocortisone Suppression Test</a:t>
            </a:r>
            <a:r>
              <a:rPr lang="en-US" sz="2800" dirty="0"/>
              <a:t>, which is considered which is considered the most effective for complete RAAS suppression, the </a:t>
            </a:r>
            <a:r>
              <a:rPr lang="en-US" sz="2800" dirty="0">
                <a:solidFill>
                  <a:srgbClr val="FF0000"/>
                </a:solidFill>
              </a:rPr>
              <a:t>Saline Infusion Test </a:t>
            </a:r>
            <a:r>
              <a:rPr lang="en-US" sz="2800" dirty="0"/>
              <a:t>which is the most widely used test, the </a:t>
            </a:r>
            <a:r>
              <a:rPr lang="en-US" sz="2800" dirty="0">
                <a:solidFill>
                  <a:srgbClr val="FF0000"/>
                </a:solidFill>
              </a:rPr>
              <a:t>Captopril Challenge Test</a:t>
            </a:r>
            <a:r>
              <a:rPr lang="en-US" sz="2800" dirty="0"/>
              <a:t>, which is simple and innocuous, and the </a:t>
            </a:r>
            <a:r>
              <a:rPr lang="en-US" sz="2800" dirty="0">
                <a:solidFill>
                  <a:srgbClr val="FF0000"/>
                </a:solidFill>
              </a:rPr>
              <a:t>Oral Sodium Loading Test </a:t>
            </a:r>
            <a:r>
              <a:rPr lang="en-US" sz="2800" dirty="0"/>
              <a:t>which is one of the tests used historically but is at present rarely used in expert centers.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Other </a:t>
            </a:r>
            <a:r>
              <a:rPr lang="en-US" sz="2800" dirty="0"/>
              <a:t>tests including the </a:t>
            </a:r>
            <a:r>
              <a:rPr lang="en-US" sz="2800" dirty="0">
                <a:solidFill>
                  <a:srgbClr val="FF0000"/>
                </a:solidFill>
              </a:rPr>
              <a:t>Losartan Suppression Test</a:t>
            </a:r>
            <a:r>
              <a:rPr lang="en-US" sz="2800" dirty="0"/>
              <a:t>, the </a:t>
            </a:r>
            <a:r>
              <a:rPr lang="en-US" sz="2800" dirty="0">
                <a:solidFill>
                  <a:srgbClr val="FF0000"/>
                </a:solidFill>
              </a:rPr>
              <a:t>Furosemide Upright Test</a:t>
            </a:r>
            <a:r>
              <a:rPr lang="en-US" sz="2800" dirty="0"/>
              <a:t> and the </a:t>
            </a:r>
            <a:r>
              <a:rPr lang="en-US" sz="2800" dirty="0" smtClean="0">
                <a:solidFill>
                  <a:srgbClr val="FF0000"/>
                </a:solidFill>
              </a:rPr>
              <a:t>Captopril/Valsartan/Dexamethasone Combination Test</a:t>
            </a:r>
            <a:r>
              <a:rPr lang="en-US" sz="2800" dirty="0" smtClean="0"/>
              <a:t> </a:t>
            </a:r>
            <a:r>
              <a:rPr lang="en-US" sz="2800" dirty="0"/>
              <a:t>have also been described.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procedures and interpretation of confirmatory tests are described in Table 1.</a:t>
            </a:r>
          </a:p>
        </p:txBody>
      </p:sp>
    </p:spTree>
    <p:extLst>
      <p:ext uri="{BB962C8B-B14F-4D97-AF65-F5344CB8AC3E}">
        <p14:creationId xmlns:p14="http://schemas.microsoft.com/office/powerpoint/2010/main" val="151553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49" y="457030"/>
            <a:ext cx="11460479" cy="5262979"/>
          </a:xfrm>
          <a:prstGeom prst="rect">
            <a:avLst/>
          </a:prstGeom>
        </p:spPr>
        <p:txBody>
          <a:bodyPr wrap="square">
            <a:spAutoFit/>
          </a:bodyPr>
          <a:lstStyle/>
          <a:p>
            <a:pPr marL="457200" indent="-457200">
              <a:buFont typeface="Wingdings" panose="05000000000000000000" pitchFamily="2" charset="2"/>
              <a:buChar char="q"/>
            </a:pPr>
            <a:r>
              <a:rPr lang="en-US" sz="2800" dirty="0"/>
              <a:t>The </a:t>
            </a:r>
            <a:r>
              <a:rPr lang="en-US" sz="2800" dirty="0">
                <a:solidFill>
                  <a:srgbClr val="FF0000"/>
                </a:solidFill>
              </a:rPr>
              <a:t>FST</a:t>
            </a:r>
            <a:r>
              <a:rPr lang="en-US" sz="2800" dirty="0"/>
              <a:t> is regarded by some authors as the </a:t>
            </a:r>
            <a:r>
              <a:rPr lang="en-US" sz="2800" dirty="0">
                <a:solidFill>
                  <a:srgbClr val="FF0000"/>
                </a:solidFill>
              </a:rPr>
              <a:t>most effective </a:t>
            </a:r>
            <a:r>
              <a:rPr lang="en-US" sz="2800" dirty="0"/>
              <a:t>confirmatory test for the demonstration of angiotensin II independency of aldosterone secretion, but demands intensive work-up, must be done as an inpatient procedure, and includes special dietary and posture requirements and monitoring of blood pressure and plasma potassium </a:t>
            </a:r>
            <a:r>
              <a:rPr lang="en-US" sz="2800" dirty="0" smtClean="0"/>
              <a:t>levels.</a:t>
            </a:r>
          </a:p>
          <a:p>
            <a:endParaRPr lang="en-US" sz="2800" dirty="0" smtClean="0"/>
          </a:p>
          <a:p>
            <a:pPr marL="457200" indent="-457200">
              <a:buFont typeface="Wingdings" panose="05000000000000000000" pitchFamily="2" charset="2"/>
              <a:buChar char="q"/>
            </a:pPr>
            <a:r>
              <a:rPr lang="en-US" sz="2800" dirty="0" smtClean="0"/>
              <a:t>The </a:t>
            </a:r>
            <a:r>
              <a:rPr lang="en-US" sz="2800" dirty="0"/>
              <a:t>test consists of the </a:t>
            </a:r>
            <a:r>
              <a:rPr lang="en-US" sz="2800" dirty="0">
                <a:solidFill>
                  <a:srgbClr val="FF0000"/>
                </a:solidFill>
              </a:rPr>
              <a:t>oral</a:t>
            </a:r>
            <a:r>
              <a:rPr lang="en-US" sz="2800" dirty="0"/>
              <a:t> administration of </a:t>
            </a:r>
            <a:r>
              <a:rPr lang="en-US" sz="2800" dirty="0">
                <a:solidFill>
                  <a:srgbClr val="FF0000"/>
                </a:solidFill>
              </a:rPr>
              <a:t>0.1 mg </a:t>
            </a:r>
            <a:r>
              <a:rPr lang="en-US" sz="2800" dirty="0"/>
              <a:t>fludrocortisone </a:t>
            </a:r>
            <a:r>
              <a:rPr lang="en-US" sz="2800" dirty="0">
                <a:solidFill>
                  <a:srgbClr val="FF0000"/>
                </a:solidFill>
              </a:rPr>
              <a:t>every 6</a:t>
            </a:r>
            <a:r>
              <a:rPr lang="en-US" sz="2800" dirty="0"/>
              <a:t> </a:t>
            </a:r>
            <a:r>
              <a:rPr lang="en-US" sz="2800" dirty="0">
                <a:solidFill>
                  <a:srgbClr val="FF0000"/>
                </a:solidFill>
              </a:rPr>
              <a:t>h over 4 days</a:t>
            </a:r>
            <a:r>
              <a:rPr lang="en-US" sz="2800" dirty="0"/>
              <a:t>, with slowrelease potassium chloride supplementation every 6 h in order to maintain plasma potassium level, which is checked every 6 h, as close as possible to 4 mmol/L and of controlled sodium intake of 6 g/day, in order to maintain 24-h urine sodium content, from day 3 to day 4, greater than 200 mEq/day. </a:t>
            </a:r>
          </a:p>
        </p:txBody>
      </p:sp>
    </p:spTree>
    <p:extLst>
      <p:ext uri="{BB962C8B-B14F-4D97-AF65-F5344CB8AC3E}">
        <p14:creationId xmlns:p14="http://schemas.microsoft.com/office/powerpoint/2010/main" val="29990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3" y="64020"/>
            <a:ext cx="11837324" cy="6432530"/>
          </a:xfrm>
          <a:prstGeom prst="rect">
            <a:avLst/>
          </a:prstGeom>
        </p:spPr>
        <p:txBody>
          <a:bodyPr wrap="square">
            <a:spAutoFit/>
          </a:bodyPr>
          <a:lstStyle/>
          <a:p>
            <a:endParaRPr lang="en-US" sz="3200" dirty="0" smtClean="0">
              <a:solidFill>
                <a:srgbClr val="FF0000"/>
              </a:solidFill>
            </a:endParaRPr>
          </a:p>
          <a:p>
            <a:r>
              <a:rPr lang="en-US" sz="3200" b="1" dirty="0" smtClean="0">
                <a:solidFill>
                  <a:srgbClr val="FF0000"/>
                </a:solidFill>
              </a:rPr>
              <a:t>Definition and clinical significance of primary aldosteronism </a:t>
            </a:r>
            <a:r>
              <a:rPr lang="en-US" sz="2800" b="1" dirty="0" smtClean="0"/>
              <a:t> </a:t>
            </a:r>
          </a:p>
          <a:p>
            <a:endParaRPr lang="en-US" sz="2800" dirty="0"/>
          </a:p>
          <a:p>
            <a:pPr marL="457200" indent="-457200">
              <a:buFont typeface="Wingdings" panose="05000000000000000000" pitchFamily="2" charset="2"/>
              <a:buChar char="q"/>
            </a:pPr>
            <a:r>
              <a:rPr lang="en-US" sz="3200" dirty="0" smtClean="0"/>
              <a:t>PA is a group of disorders in which aldosterone production is inappropriately high for sodium status, relatively autonomous of the major regulators of secretion (angiotensin II, plasma potassium concentration), and nonsuppressible by sodium loading. </a:t>
            </a:r>
          </a:p>
          <a:p>
            <a:endParaRPr lang="en-US" sz="3200" dirty="0"/>
          </a:p>
          <a:p>
            <a:pPr marL="457200" indent="-457200">
              <a:buFont typeface="Wingdings" panose="05000000000000000000" pitchFamily="2" charset="2"/>
              <a:buChar char="q"/>
            </a:pPr>
            <a:r>
              <a:rPr lang="en-US" sz="3200" dirty="0" smtClean="0"/>
              <a:t>Such inappropriate production of aldosterone causes </a:t>
            </a:r>
            <a:r>
              <a:rPr lang="en-US" sz="3200" dirty="0" smtClean="0">
                <a:solidFill>
                  <a:srgbClr val="FF0000"/>
                </a:solidFill>
              </a:rPr>
              <a:t>hypertension</a:t>
            </a:r>
            <a:r>
              <a:rPr lang="en-US" sz="3200" dirty="0" smtClean="0"/>
              <a:t>, </a:t>
            </a:r>
            <a:r>
              <a:rPr lang="en-US" sz="3200" dirty="0" smtClean="0">
                <a:solidFill>
                  <a:srgbClr val="FF0000"/>
                </a:solidFill>
              </a:rPr>
              <a:t>cardiovascular damage</a:t>
            </a:r>
            <a:r>
              <a:rPr lang="en-US" sz="3200" dirty="0" smtClean="0"/>
              <a:t>, </a:t>
            </a:r>
            <a:r>
              <a:rPr lang="en-US" sz="3200" dirty="0" smtClean="0">
                <a:solidFill>
                  <a:srgbClr val="FF0000"/>
                </a:solidFill>
              </a:rPr>
              <a:t>sodium retention</a:t>
            </a:r>
            <a:r>
              <a:rPr lang="en-US" sz="3200" dirty="0" smtClean="0"/>
              <a:t>, </a:t>
            </a:r>
            <a:r>
              <a:rPr lang="en-US" sz="3200" dirty="0" smtClean="0">
                <a:solidFill>
                  <a:srgbClr val="FF0000"/>
                </a:solidFill>
              </a:rPr>
              <a:t>suppression of plasma renin</a:t>
            </a:r>
            <a:r>
              <a:rPr lang="en-US" sz="3200" dirty="0" smtClean="0"/>
              <a:t>, </a:t>
            </a:r>
            <a:r>
              <a:rPr lang="en-US" sz="3200" dirty="0" smtClean="0">
                <a:solidFill>
                  <a:srgbClr val="FF0000"/>
                </a:solidFill>
              </a:rPr>
              <a:t>increased potassium excretion </a:t>
            </a:r>
            <a:r>
              <a:rPr lang="en-US" sz="3200" dirty="0" smtClean="0"/>
              <a:t>that (if prolonged and severe) may lead to </a:t>
            </a:r>
            <a:r>
              <a:rPr lang="en-US" sz="3200" dirty="0" smtClean="0">
                <a:solidFill>
                  <a:srgbClr val="FF0000"/>
                </a:solidFill>
              </a:rPr>
              <a:t>hypokalemia.</a:t>
            </a:r>
          </a:p>
          <a:p>
            <a:endParaRPr lang="en-US" sz="3200" dirty="0"/>
          </a:p>
        </p:txBody>
      </p:sp>
    </p:spTree>
    <p:extLst>
      <p:ext uri="{BB962C8B-B14F-4D97-AF65-F5344CB8AC3E}">
        <p14:creationId xmlns:p14="http://schemas.microsoft.com/office/powerpoint/2010/main" val="3833622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302359"/>
            <a:ext cx="11637817" cy="6555641"/>
          </a:xfrm>
          <a:prstGeom prst="rect">
            <a:avLst/>
          </a:prstGeom>
        </p:spPr>
        <p:txBody>
          <a:bodyPr wrap="square">
            <a:spAutoFit/>
          </a:bodyPr>
          <a:lstStyle/>
          <a:p>
            <a:pPr marL="457200" indent="-457200">
              <a:buFont typeface="Wingdings" panose="05000000000000000000" pitchFamily="2" charset="2"/>
              <a:buChar char="q"/>
            </a:pPr>
            <a:r>
              <a:rPr lang="en-US" sz="2800" dirty="0"/>
              <a:t>An alternative procedure named Fludrocortisone Dexamethasone Suppression test (</a:t>
            </a:r>
            <a:r>
              <a:rPr lang="en-US" sz="2800" dirty="0">
                <a:solidFill>
                  <a:srgbClr val="FF0000"/>
                </a:solidFill>
              </a:rPr>
              <a:t>FDST</a:t>
            </a:r>
            <a:r>
              <a:rPr lang="en-US" sz="2800" dirty="0"/>
              <a:t>) includes the administration of </a:t>
            </a:r>
            <a:r>
              <a:rPr lang="en-US" sz="2800" dirty="0">
                <a:solidFill>
                  <a:srgbClr val="FF0000"/>
                </a:solidFill>
              </a:rPr>
              <a:t>1 mg dexamethasone </a:t>
            </a:r>
            <a:r>
              <a:rPr lang="en-US" sz="2800" dirty="0"/>
              <a:t>on the last day of the FST in order to eliminate any stimulatory ACTH effect on aldosterone secretion</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Plasma sampling on day 4 may include assays for </a:t>
            </a:r>
            <a:r>
              <a:rPr lang="en-US" sz="2800" dirty="0">
                <a:solidFill>
                  <a:srgbClr val="FF0000"/>
                </a:solidFill>
              </a:rPr>
              <a:t>plasma cortisol at 07:00 </a:t>
            </a:r>
            <a:r>
              <a:rPr lang="en-US" sz="2800" dirty="0"/>
              <a:t>and </a:t>
            </a:r>
            <a:r>
              <a:rPr lang="en-US" sz="2800" dirty="0">
                <a:solidFill>
                  <a:srgbClr val="FF0000"/>
                </a:solidFill>
              </a:rPr>
              <a:t>10:00 h</a:t>
            </a:r>
            <a:r>
              <a:rPr lang="en-US" sz="2800" dirty="0"/>
              <a:t>, and </a:t>
            </a:r>
            <a:r>
              <a:rPr lang="en-US" sz="2800" dirty="0">
                <a:solidFill>
                  <a:srgbClr val="FF0000"/>
                </a:solidFill>
              </a:rPr>
              <a:t>plasma aldosterone and DRC at 10:00 h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test is considered to be valid when </a:t>
            </a:r>
            <a:r>
              <a:rPr lang="en-US" sz="2800" dirty="0">
                <a:solidFill>
                  <a:srgbClr val="FF0000"/>
                </a:solidFill>
              </a:rPr>
              <a:t>DRC is below 8.4 mU/L </a:t>
            </a:r>
            <a:r>
              <a:rPr lang="en-US" sz="2800" dirty="0"/>
              <a:t>on day 4 and plasma cortisol level is lower at 10:00 h than at 07:00 h, thereby  excluding an inadvertent rise in ACTH which may prevent aldosterone suppression</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In these strict conditions, failure of standing 10:00 h plasma aldosterone to be suppressed to less than 6 ng/dL (165 pmol/L) confirms the diagnosis of </a:t>
            </a:r>
            <a:r>
              <a:rPr lang="en-US" sz="2800" dirty="0" smtClean="0"/>
              <a:t>PA.</a:t>
            </a:r>
            <a:endParaRPr lang="en-US" sz="2800" dirty="0"/>
          </a:p>
        </p:txBody>
      </p:sp>
    </p:spTree>
    <p:extLst>
      <p:ext uri="{BB962C8B-B14F-4D97-AF65-F5344CB8AC3E}">
        <p14:creationId xmlns:p14="http://schemas.microsoft.com/office/powerpoint/2010/main" val="4013971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42" y="473839"/>
            <a:ext cx="11543607" cy="5262979"/>
          </a:xfrm>
          <a:prstGeom prst="rect">
            <a:avLst/>
          </a:prstGeom>
        </p:spPr>
        <p:txBody>
          <a:bodyPr wrap="square">
            <a:spAutoFit/>
          </a:bodyPr>
          <a:lstStyle/>
          <a:p>
            <a:r>
              <a:rPr lang="en-US" sz="2800" b="1" dirty="0">
                <a:solidFill>
                  <a:srgbClr val="FF0000"/>
                </a:solidFill>
              </a:rPr>
              <a:t>Saline infusion test (SIT)</a:t>
            </a:r>
          </a:p>
          <a:p>
            <a:endParaRPr lang="en-US" sz="2800" dirty="0" smtClean="0"/>
          </a:p>
          <a:p>
            <a:pPr marL="457200" indent="-457200">
              <a:buFont typeface="Wingdings" panose="05000000000000000000" pitchFamily="2" charset="2"/>
              <a:buChar char="q"/>
            </a:pPr>
            <a:r>
              <a:rPr lang="en-US" sz="2800" dirty="0" smtClean="0"/>
              <a:t>The </a:t>
            </a:r>
            <a:r>
              <a:rPr lang="en-US" sz="2800" dirty="0"/>
              <a:t>SIT is widely used internationally and consists of a sodium load delivered by acute administration of a venous infusion of saline in order to suppress RAAS activity and ultimately suppress aldosterone secretion.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To </a:t>
            </a:r>
            <a:r>
              <a:rPr lang="en-US" sz="2800" dirty="0"/>
              <a:t>perform the test, the patient should remain in a </a:t>
            </a:r>
            <a:r>
              <a:rPr lang="en-US" sz="2800" dirty="0">
                <a:solidFill>
                  <a:srgbClr val="FF0000"/>
                </a:solidFill>
              </a:rPr>
              <a:t>supine</a:t>
            </a:r>
            <a:r>
              <a:rPr lang="en-US" sz="2800" dirty="0"/>
              <a:t>, or alternatively seated, position for </a:t>
            </a:r>
            <a:r>
              <a:rPr lang="en-US" sz="2800" dirty="0">
                <a:solidFill>
                  <a:srgbClr val="FF0000"/>
                </a:solidFill>
              </a:rPr>
              <a:t>30–60 min </a:t>
            </a:r>
            <a:r>
              <a:rPr lang="en-US" sz="2800" dirty="0"/>
              <a:t>before and during the test.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Commencing </a:t>
            </a:r>
            <a:r>
              <a:rPr lang="en-US" sz="2800" dirty="0"/>
              <a:t>between 08:00 and 09:00 h, </a:t>
            </a:r>
            <a:r>
              <a:rPr lang="en-US" sz="2800" dirty="0">
                <a:solidFill>
                  <a:srgbClr val="FF0000"/>
                </a:solidFill>
              </a:rPr>
              <a:t>2 L </a:t>
            </a:r>
            <a:r>
              <a:rPr lang="en-US" sz="2800" dirty="0"/>
              <a:t>of </a:t>
            </a:r>
            <a:r>
              <a:rPr lang="en-US" sz="2800" dirty="0">
                <a:solidFill>
                  <a:srgbClr val="FF0000"/>
                </a:solidFill>
              </a:rPr>
              <a:t>0.9% saline </a:t>
            </a:r>
            <a:r>
              <a:rPr lang="en-US" sz="2800" dirty="0"/>
              <a:t>is infused </a:t>
            </a:r>
            <a:r>
              <a:rPr lang="en-US" sz="2800" dirty="0">
                <a:solidFill>
                  <a:srgbClr val="FF0000"/>
                </a:solidFill>
              </a:rPr>
              <a:t>over 4 h </a:t>
            </a:r>
            <a:r>
              <a:rPr lang="en-US" sz="2800" dirty="0"/>
              <a:t>and blood samples are drawn at time 0 and 4 h for plasma aldosterone and renin </a:t>
            </a:r>
            <a:r>
              <a:rPr lang="en-US" sz="2800" dirty="0" smtClean="0"/>
              <a:t>measurements.</a:t>
            </a:r>
            <a:endParaRPr lang="en-US" sz="2800" dirty="0"/>
          </a:p>
        </p:txBody>
      </p:sp>
    </p:spTree>
    <p:extLst>
      <p:ext uri="{BB962C8B-B14F-4D97-AF65-F5344CB8AC3E}">
        <p14:creationId xmlns:p14="http://schemas.microsoft.com/office/powerpoint/2010/main" val="2300831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10" y="512539"/>
            <a:ext cx="12003578" cy="5262979"/>
          </a:xfrm>
          <a:prstGeom prst="rect">
            <a:avLst/>
          </a:prstGeom>
        </p:spPr>
        <p:txBody>
          <a:bodyPr wrap="square">
            <a:spAutoFit/>
          </a:bodyPr>
          <a:lstStyle/>
          <a:p>
            <a:pPr marL="457200" indent="-457200">
              <a:buFont typeface="Wingdings" panose="05000000000000000000" pitchFamily="2" charset="2"/>
              <a:buChar char="q"/>
            </a:pPr>
            <a:r>
              <a:rPr lang="en-US" sz="2800" dirty="0"/>
              <a:t> Hourly monitoring of arterial blood pressure is recommended during the test </a:t>
            </a:r>
            <a:r>
              <a:rPr lang="en-US" sz="2800" dirty="0" smtClean="0"/>
              <a:t>.</a:t>
            </a:r>
          </a:p>
          <a:p>
            <a:r>
              <a:rPr lang="en-US" sz="2800" dirty="0" smtClean="0"/>
              <a:t> </a:t>
            </a:r>
          </a:p>
          <a:p>
            <a:pPr marL="457200" indent="-457200">
              <a:buFont typeface="Wingdings" panose="05000000000000000000" pitchFamily="2" charset="2"/>
              <a:buChar char="q"/>
            </a:pPr>
            <a:r>
              <a:rPr lang="en-US" sz="2800" dirty="0" smtClean="0"/>
              <a:t>At </a:t>
            </a:r>
            <a:r>
              <a:rPr lang="en-US" sz="2800" dirty="0"/>
              <a:t>the 4-h time point, a plasma aldosterone level, measured in the supine position, of less than 5 ng/dL (140 pmol/L) makes the diagnosis of PA unlikely, whereas a level </a:t>
            </a:r>
            <a:r>
              <a:rPr lang="en-US" sz="2800" dirty="0">
                <a:solidFill>
                  <a:srgbClr val="FF0000"/>
                </a:solidFill>
              </a:rPr>
              <a:t>greater than 10 ng/dL </a:t>
            </a:r>
            <a:r>
              <a:rPr lang="en-US" sz="2800" dirty="0"/>
              <a:t>(280 pmol/L) confirms PA. </a:t>
            </a:r>
            <a:endParaRPr lang="en-US" sz="2800" dirty="0" smtClean="0"/>
          </a:p>
          <a:p>
            <a:endParaRPr lang="en-US" sz="2800" dirty="0"/>
          </a:p>
          <a:p>
            <a:pPr marL="457200" indent="-457200">
              <a:buFont typeface="Wingdings" panose="05000000000000000000" pitchFamily="2" charset="2"/>
              <a:buChar char="q"/>
            </a:pPr>
            <a:r>
              <a:rPr lang="en-US" sz="2800" dirty="0" smtClean="0"/>
              <a:t>Aldosterone </a:t>
            </a:r>
            <a:r>
              <a:rPr lang="en-US" sz="2800" dirty="0"/>
              <a:t>levels between 5 and 10 ng/dL (140– 280 pmol/L) are considered to be in the ‘gray zone’ and therefore inconclusive.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a:t>
            </a:r>
            <a:r>
              <a:rPr lang="en-US" sz="2800" dirty="0"/>
              <a:t>, the diagnostic cutoff has been the subject of extensive discussion by expert teams, and a cutoff of 6.8 ng/dL (190 pmol/L) provides the best diagnostic performance for several </a:t>
            </a:r>
            <a:r>
              <a:rPr lang="en-US" sz="2800" dirty="0" smtClean="0"/>
              <a:t>authors. </a:t>
            </a:r>
            <a:endParaRPr lang="en-US" sz="2800" dirty="0"/>
          </a:p>
        </p:txBody>
      </p:sp>
    </p:spTree>
    <p:extLst>
      <p:ext uri="{BB962C8B-B14F-4D97-AF65-F5344CB8AC3E}">
        <p14:creationId xmlns:p14="http://schemas.microsoft.com/office/powerpoint/2010/main" val="2409174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2" y="213373"/>
            <a:ext cx="11715404" cy="6186309"/>
          </a:xfrm>
          <a:prstGeom prst="rect">
            <a:avLst/>
          </a:prstGeom>
        </p:spPr>
        <p:txBody>
          <a:bodyPr wrap="square">
            <a:spAutoFit/>
          </a:bodyPr>
          <a:lstStyle/>
          <a:p>
            <a:r>
              <a:rPr lang="en-US" sz="3200" b="1" dirty="0">
                <a:solidFill>
                  <a:srgbClr val="FF0000"/>
                </a:solidFill>
              </a:rPr>
              <a:t>Oral sodium loading test (OSLT)</a:t>
            </a:r>
          </a:p>
          <a:p>
            <a:endParaRPr lang="en-US" sz="2800" dirty="0" smtClean="0"/>
          </a:p>
          <a:p>
            <a:pPr marL="457200" indent="-457200">
              <a:buFont typeface="Wingdings" panose="05000000000000000000" pitchFamily="2" charset="2"/>
              <a:buChar char="q"/>
            </a:pPr>
            <a:r>
              <a:rPr lang="en-US" sz="2800" dirty="0" smtClean="0"/>
              <a:t>The </a:t>
            </a:r>
            <a:r>
              <a:rPr lang="en-US" sz="2800" dirty="0">
                <a:solidFill>
                  <a:srgbClr val="FF0000"/>
                </a:solidFill>
              </a:rPr>
              <a:t>OSLT</a:t>
            </a:r>
            <a:r>
              <a:rPr lang="en-US" sz="2800" dirty="0"/>
              <a:t> consists of the assessment of </a:t>
            </a:r>
            <a:r>
              <a:rPr lang="en-US" sz="2800" dirty="0">
                <a:solidFill>
                  <a:srgbClr val="FF0000"/>
                </a:solidFill>
              </a:rPr>
              <a:t>urinary aldosterone</a:t>
            </a:r>
            <a:r>
              <a:rPr lang="en-US" sz="2800" dirty="0"/>
              <a:t> concentration following oral salt loading to diagnose PA.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test can be performed in an </a:t>
            </a:r>
            <a:r>
              <a:rPr lang="en-US" sz="2800" dirty="0">
                <a:solidFill>
                  <a:srgbClr val="FF0000"/>
                </a:solidFill>
              </a:rPr>
              <a:t>outpatient</a:t>
            </a:r>
            <a:r>
              <a:rPr lang="en-US" sz="2800" dirty="0"/>
              <a:t> setting except in those patients at risk of eventual adverse side </a:t>
            </a:r>
            <a:r>
              <a:rPr lang="en-US" sz="2800" dirty="0" smtClean="0"/>
              <a:t>effects.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The test consists of the </a:t>
            </a:r>
            <a:r>
              <a:rPr lang="en-US" sz="2800" dirty="0">
                <a:solidFill>
                  <a:srgbClr val="FF0000"/>
                </a:solidFill>
              </a:rPr>
              <a:t>oral </a:t>
            </a:r>
            <a:r>
              <a:rPr lang="en-US" sz="2800" dirty="0"/>
              <a:t>administration of </a:t>
            </a:r>
            <a:r>
              <a:rPr lang="en-US" sz="2800" dirty="0">
                <a:solidFill>
                  <a:srgbClr val="FF0000"/>
                </a:solidFill>
              </a:rPr>
              <a:t>6 g sodium chloride/day </a:t>
            </a:r>
            <a:r>
              <a:rPr lang="en-US" sz="2800" dirty="0"/>
              <a:t>for </a:t>
            </a:r>
            <a:r>
              <a:rPr lang="en-US" sz="2800" dirty="0">
                <a:solidFill>
                  <a:srgbClr val="FF0000"/>
                </a:solidFill>
              </a:rPr>
              <a:t>3 days</a:t>
            </a:r>
            <a:r>
              <a:rPr lang="en-US" sz="2800" dirty="0"/>
              <a:t>, in order to achieve a </a:t>
            </a:r>
            <a:r>
              <a:rPr lang="en-US" sz="2800" dirty="0">
                <a:solidFill>
                  <a:srgbClr val="FF0000"/>
                </a:solidFill>
              </a:rPr>
              <a:t>24-h urine sodium </a:t>
            </a:r>
            <a:r>
              <a:rPr lang="en-US" sz="2800" dirty="0"/>
              <a:t>excretion of </a:t>
            </a:r>
            <a:r>
              <a:rPr lang="en-US" sz="2800" dirty="0">
                <a:solidFill>
                  <a:srgbClr val="FF0000"/>
                </a:solidFill>
              </a:rPr>
              <a:t>greater than 200 </a:t>
            </a:r>
            <a:r>
              <a:rPr lang="en-US" sz="2800" dirty="0"/>
              <a:t>mmol/day. </a:t>
            </a:r>
            <a:endParaRPr lang="en-US" sz="2800" dirty="0" smtClean="0"/>
          </a:p>
          <a:p>
            <a:endParaRPr lang="en-US" sz="2800" dirty="0"/>
          </a:p>
          <a:p>
            <a:pPr marL="457200" indent="-457200">
              <a:buFont typeface="Wingdings" panose="05000000000000000000" pitchFamily="2" charset="2"/>
              <a:buChar char="q"/>
            </a:pPr>
            <a:r>
              <a:rPr lang="en-US" sz="2800" dirty="0" smtClean="0"/>
              <a:t>Adequate </a:t>
            </a:r>
            <a:r>
              <a:rPr lang="en-US" sz="2800" dirty="0"/>
              <a:t>potassium chloride supplementation is given to maintain plasma potassium level above 4 </a:t>
            </a:r>
            <a:r>
              <a:rPr lang="en-US" sz="2800" dirty="0" smtClean="0"/>
              <a:t>mmol/L.</a:t>
            </a:r>
            <a:endParaRPr lang="en-US" sz="2800" dirty="0"/>
          </a:p>
        </p:txBody>
      </p:sp>
    </p:spTree>
    <p:extLst>
      <p:ext uri="{BB962C8B-B14F-4D97-AF65-F5344CB8AC3E}">
        <p14:creationId xmlns:p14="http://schemas.microsoft.com/office/powerpoint/2010/main" val="702155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03" y="1260455"/>
            <a:ext cx="11488189" cy="1815882"/>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FF0000"/>
                </a:solidFill>
              </a:rPr>
              <a:t>Urine sodium </a:t>
            </a:r>
            <a:r>
              <a:rPr lang="en-US" sz="2800" dirty="0"/>
              <a:t>and </a:t>
            </a:r>
            <a:r>
              <a:rPr lang="en-US" sz="2800" dirty="0">
                <a:solidFill>
                  <a:srgbClr val="FF0000"/>
                </a:solidFill>
              </a:rPr>
              <a:t>aldosterone</a:t>
            </a:r>
            <a:r>
              <a:rPr lang="en-US" sz="2800" dirty="0"/>
              <a:t> measurements are performed on the </a:t>
            </a:r>
            <a:r>
              <a:rPr lang="en-US" sz="2800" dirty="0">
                <a:solidFill>
                  <a:srgbClr val="FF0000"/>
                </a:solidFill>
              </a:rPr>
              <a:t>third day </a:t>
            </a:r>
            <a:r>
              <a:rPr lang="en-US" sz="2800" dirty="0"/>
              <a:t>of the test and a </a:t>
            </a:r>
            <a:r>
              <a:rPr lang="en-US" sz="2800" dirty="0">
                <a:solidFill>
                  <a:srgbClr val="FF0000"/>
                </a:solidFill>
              </a:rPr>
              <a:t>24-h urinary aldosterone </a:t>
            </a:r>
            <a:r>
              <a:rPr lang="en-US" sz="2800" dirty="0"/>
              <a:t>concentration </a:t>
            </a:r>
            <a:r>
              <a:rPr lang="en-US" sz="2800" dirty="0">
                <a:solidFill>
                  <a:srgbClr val="FF0000"/>
                </a:solidFill>
              </a:rPr>
              <a:t>greater than 12 or 14 µg/24h</a:t>
            </a:r>
            <a:r>
              <a:rPr lang="en-US" sz="2800" dirty="0"/>
              <a:t> (33 or 39 nmol) is regarded as diagnostic for PA, whereas a level below 10 µg/24 h (28 nmol) excludes </a:t>
            </a:r>
            <a:r>
              <a:rPr lang="en-US" sz="2800" dirty="0" smtClean="0"/>
              <a:t>PA.</a:t>
            </a:r>
            <a:endParaRPr lang="en-US" sz="2800" dirty="0"/>
          </a:p>
        </p:txBody>
      </p:sp>
    </p:spTree>
    <p:extLst>
      <p:ext uri="{BB962C8B-B14F-4D97-AF65-F5344CB8AC3E}">
        <p14:creationId xmlns:p14="http://schemas.microsoft.com/office/powerpoint/2010/main" val="2584713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41717"/>
            <a:ext cx="11881658" cy="7048083"/>
          </a:xfrm>
          <a:prstGeom prst="rect">
            <a:avLst/>
          </a:prstGeom>
        </p:spPr>
        <p:txBody>
          <a:bodyPr wrap="square">
            <a:spAutoFit/>
          </a:bodyPr>
          <a:lstStyle/>
          <a:p>
            <a:r>
              <a:rPr lang="en-US" sz="3200" b="1" dirty="0">
                <a:solidFill>
                  <a:srgbClr val="FF0000"/>
                </a:solidFill>
              </a:rPr>
              <a:t>Captopril challenge test (CCT)</a:t>
            </a:r>
          </a:p>
          <a:p>
            <a:endParaRPr lang="en-US" sz="2800" dirty="0" smtClean="0"/>
          </a:p>
          <a:p>
            <a:pPr marL="457200" indent="-457200">
              <a:buFont typeface="Wingdings" panose="05000000000000000000" pitchFamily="2" charset="2"/>
              <a:buChar char="q"/>
            </a:pPr>
            <a:r>
              <a:rPr lang="en-US" sz="2800" dirty="0" smtClean="0"/>
              <a:t>The </a:t>
            </a:r>
            <a:r>
              <a:rPr lang="en-US" sz="2800" dirty="0"/>
              <a:t>CCT consists of the acute blockade of the RAAS by the angiotensin-converting enzyme inhibitor captopril. </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Patients </a:t>
            </a:r>
            <a:r>
              <a:rPr lang="en-US" sz="2800" dirty="0"/>
              <a:t>receive </a:t>
            </a:r>
            <a:r>
              <a:rPr lang="en-US" sz="2800" dirty="0">
                <a:solidFill>
                  <a:srgbClr val="FF0000"/>
                </a:solidFill>
              </a:rPr>
              <a:t>25–50 mg </a:t>
            </a:r>
            <a:r>
              <a:rPr lang="en-US" sz="2800" dirty="0"/>
              <a:t>captopril orally after </a:t>
            </a:r>
            <a:r>
              <a:rPr lang="en-US" sz="2800" dirty="0">
                <a:solidFill>
                  <a:srgbClr val="FF0000"/>
                </a:solidFill>
              </a:rPr>
              <a:t>sitting</a:t>
            </a:r>
            <a:r>
              <a:rPr lang="en-US" sz="2800" dirty="0"/>
              <a:t> for </a:t>
            </a:r>
            <a:r>
              <a:rPr lang="en-US" sz="2800" dirty="0">
                <a:solidFill>
                  <a:srgbClr val="FF0000"/>
                </a:solidFill>
              </a:rPr>
              <a:t>at least 1 h</a:t>
            </a:r>
            <a:r>
              <a:rPr lang="en-US" sz="2800" dirty="0"/>
              <a:t> with blood samples drawn at time zero and after 2 h for PRA/DRC, plasma aldosterone and plasma cortisol measurements </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Plasma aldosterone is normally suppressed by </a:t>
            </a:r>
            <a:r>
              <a:rPr lang="en-US" sz="2800" dirty="0">
                <a:solidFill>
                  <a:srgbClr val="FF0000"/>
                </a:solidFill>
              </a:rPr>
              <a:t>more than 30% </a:t>
            </a:r>
            <a:r>
              <a:rPr lang="en-US" sz="2800" dirty="0"/>
              <a:t>but remains elevated in PA, with cutoff values ranging from 8.5 ng/ dL (246 pmol/L) to 13.9 ng/dL (390 pmol/L) reported by different expert teams </a:t>
            </a:r>
            <a:r>
              <a:rPr lang="en-US" sz="2800" dirty="0" smtClean="0"/>
              <a:t>.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Another </a:t>
            </a:r>
            <a:r>
              <a:rPr lang="en-US" sz="2800" dirty="0"/>
              <a:t>criterion of PA includes a post-captopril </a:t>
            </a:r>
            <a:r>
              <a:rPr lang="en-US" sz="2800" dirty="0">
                <a:solidFill>
                  <a:srgbClr val="FF0000"/>
                </a:solidFill>
              </a:rPr>
              <a:t>plasma aldosterone-to-PRA </a:t>
            </a:r>
            <a:r>
              <a:rPr lang="en-US" sz="2800" dirty="0"/>
              <a:t>(</a:t>
            </a:r>
            <a:r>
              <a:rPr lang="en-US" sz="2800" dirty="0" smtClean="0"/>
              <a:t>pg/mL </a:t>
            </a:r>
            <a:r>
              <a:rPr lang="en-US" sz="2800" dirty="0"/>
              <a:t>per ng/mL/h) </a:t>
            </a:r>
            <a:r>
              <a:rPr lang="en-US" sz="2800" dirty="0">
                <a:solidFill>
                  <a:srgbClr val="FF0000"/>
                </a:solidFill>
              </a:rPr>
              <a:t>greater than 200 </a:t>
            </a:r>
            <a:r>
              <a:rPr lang="en-US" sz="2800" dirty="0"/>
              <a:t>or </a:t>
            </a:r>
            <a:r>
              <a:rPr lang="en-US" sz="2800" dirty="0">
                <a:solidFill>
                  <a:srgbClr val="FF0000"/>
                </a:solidFill>
              </a:rPr>
              <a:t>plasma aldosteroneto-DRC above </a:t>
            </a:r>
            <a:r>
              <a:rPr lang="en-US" sz="2800" dirty="0" smtClean="0">
                <a:solidFill>
                  <a:srgbClr val="FF0000"/>
                </a:solidFill>
              </a:rPr>
              <a:t>40.</a:t>
            </a:r>
            <a:endParaRPr lang="en-US" sz="2800" dirty="0">
              <a:solidFill>
                <a:srgbClr val="FF0000"/>
              </a:solidFill>
            </a:endParaRPr>
          </a:p>
        </p:txBody>
      </p:sp>
    </p:spTree>
    <p:extLst>
      <p:ext uri="{BB962C8B-B14F-4D97-AF65-F5344CB8AC3E}">
        <p14:creationId xmlns:p14="http://schemas.microsoft.com/office/powerpoint/2010/main" val="2331220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51" y="1050096"/>
            <a:ext cx="11748654" cy="3539430"/>
          </a:xfrm>
          <a:prstGeom prst="rect">
            <a:avLst/>
          </a:prstGeom>
        </p:spPr>
        <p:txBody>
          <a:bodyPr wrap="square">
            <a:spAutoFit/>
          </a:bodyPr>
          <a:lstStyle/>
          <a:p>
            <a:r>
              <a:rPr lang="en-US" sz="2800" b="1" dirty="0">
                <a:solidFill>
                  <a:srgbClr val="FF0000"/>
                </a:solidFill>
              </a:rPr>
              <a:t>Losartan test (LT)</a:t>
            </a:r>
          </a:p>
          <a:p>
            <a:endParaRPr lang="en-US" sz="2800" dirty="0" smtClean="0"/>
          </a:p>
          <a:p>
            <a:pPr marL="457200" indent="-457200">
              <a:buFont typeface="Wingdings" panose="05000000000000000000" pitchFamily="2" charset="2"/>
              <a:buChar char="q"/>
            </a:pPr>
            <a:r>
              <a:rPr lang="en-US" sz="2800" dirty="0" smtClean="0"/>
              <a:t>Patients </a:t>
            </a:r>
            <a:r>
              <a:rPr lang="en-US" sz="2800" dirty="0"/>
              <a:t>receive </a:t>
            </a:r>
            <a:r>
              <a:rPr lang="en-US" sz="2800" dirty="0">
                <a:solidFill>
                  <a:srgbClr val="FF0000"/>
                </a:solidFill>
              </a:rPr>
              <a:t>50 mg </a:t>
            </a:r>
            <a:r>
              <a:rPr lang="en-US" sz="2800" dirty="0"/>
              <a:t>losartan after sitting for at least 1 h with blood samples taken at time zero and 2 h or 4 h later for PRA and plasma aldosterone measurements.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 </a:t>
            </a:r>
            <a:r>
              <a:rPr lang="en-US" sz="2800" dirty="0"/>
              <a:t>plasma aldosterone-to-PRA ratio (ng/dL per ng/mL/h) </a:t>
            </a:r>
            <a:r>
              <a:rPr lang="en-US" sz="2800" dirty="0">
                <a:solidFill>
                  <a:srgbClr val="FF0000"/>
                </a:solidFill>
              </a:rPr>
              <a:t>greater than 25 or 35</a:t>
            </a:r>
            <a:r>
              <a:rPr lang="en-US" sz="2800" dirty="0"/>
              <a:t> provides better accuracy for PA diagnosis </a:t>
            </a:r>
          </a:p>
        </p:txBody>
      </p:sp>
    </p:spTree>
    <p:extLst>
      <p:ext uri="{BB962C8B-B14F-4D97-AF65-F5344CB8AC3E}">
        <p14:creationId xmlns:p14="http://schemas.microsoft.com/office/powerpoint/2010/main" val="927701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02" y="1011304"/>
            <a:ext cx="11532523" cy="4893647"/>
          </a:xfrm>
          <a:prstGeom prst="rect">
            <a:avLst/>
          </a:prstGeom>
        </p:spPr>
        <p:txBody>
          <a:bodyPr wrap="square">
            <a:spAutoFit/>
          </a:bodyPr>
          <a:lstStyle/>
          <a:p>
            <a:r>
              <a:rPr lang="en-US" sz="3200" b="1" dirty="0">
                <a:solidFill>
                  <a:srgbClr val="FF0000"/>
                </a:solidFill>
              </a:rPr>
              <a:t>Furosemide upright test (FUT)</a:t>
            </a:r>
          </a:p>
          <a:p>
            <a:endParaRPr lang="en-US" sz="2800" dirty="0" smtClean="0"/>
          </a:p>
          <a:p>
            <a:pPr marL="457200" indent="-457200">
              <a:buFont typeface="Wingdings" panose="05000000000000000000" pitchFamily="2" charset="2"/>
              <a:buChar char="q"/>
            </a:pPr>
            <a:r>
              <a:rPr lang="en-US" sz="2800" dirty="0" smtClean="0"/>
              <a:t>The </a:t>
            </a:r>
            <a:r>
              <a:rPr lang="en-US" sz="2800" dirty="0"/>
              <a:t>FUT is based on the ability of an acute infusion of furosemide to physiologically enhance PRA, a response that is lacking in the case of PA.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After </a:t>
            </a:r>
            <a:r>
              <a:rPr lang="en-US" sz="2800" dirty="0"/>
              <a:t>30 min in the supine position, patients receive an i.v. bolus of </a:t>
            </a:r>
            <a:r>
              <a:rPr lang="en-US" sz="2800" dirty="0">
                <a:solidFill>
                  <a:srgbClr val="FF0000"/>
                </a:solidFill>
              </a:rPr>
              <a:t>40 mg </a:t>
            </a:r>
            <a:r>
              <a:rPr lang="en-US" sz="2800" dirty="0"/>
              <a:t>furosemide and blood samples are drawn after 2-h upright posture for PRA measurement. </a:t>
            </a:r>
            <a:endParaRPr lang="en-US" sz="2800" dirty="0" smtClean="0"/>
          </a:p>
          <a:p>
            <a:endParaRPr lang="en-US" sz="2800" dirty="0" smtClean="0"/>
          </a:p>
          <a:p>
            <a:endParaRPr lang="en-US" sz="2800" dirty="0"/>
          </a:p>
          <a:p>
            <a:pPr marL="457200" indent="-457200">
              <a:buFont typeface="Wingdings" panose="05000000000000000000" pitchFamily="2" charset="2"/>
              <a:buChar char="q"/>
            </a:pPr>
            <a:r>
              <a:rPr lang="en-US" sz="2800" dirty="0" smtClean="0"/>
              <a:t>A </a:t>
            </a:r>
            <a:r>
              <a:rPr lang="en-US" sz="2800" dirty="0"/>
              <a:t>PRA value </a:t>
            </a:r>
            <a:r>
              <a:rPr lang="en-US" sz="2800" dirty="0">
                <a:solidFill>
                  <a:srgbClr val="FF0000"/>
                </a:solidFill>
              </a:rPr>
              <a:t>below 2 ng/mL/h </a:t>
            </a:r>
            <a:r>
              <a:rPr lang="en-US" sz="2800" dirty="0"/>
              <a:t>is diagnostic for PA</a:t>
            </a:r>
          </a:p>
        </p:txBody>
      </p:sp>
    </p:spTree>
    <p:extLst>
      <p:ext uri="{BB962C8B-B14F-4D97-AF65-F5344CB8AC3E}">
        <p14:creationId xmlns:p14="http://schemas.microsoft.com/office/powerpoint/2010/main" val="4060110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844" y="584675"/>
            <a:ext cx="11560231" cy="5324535"/>
          </a:xfrm>
          <a:prstGeom prst="rect">
            <a:avLst/>
          </a:prstGeom>
        </p:spPr>
        <p:txBody>
          <a:bodyPr wrap="square">
            <a:spAutoFit/>
          </a:bodyPr>
          <a:lstStyle/>
          <a:p>
            <a:r>
              <a:rPr lang="en-US" sz="3200" b="1" dirty="0">
                <a:solidFill>
                  <a:srgbClr val="FF0000"/>
                </a:solidFill>
              </a:rPr>
              <a:t>Side effects and precautions associated with confirmatory tests</a:t>
            </a:r>
          </a:p>
          <a:p>
            <a:endParaRPr lang="en-US" sz="2800" dirty="0" smtClean="0"/>
          </a:p>
          <a:p>
            <a:pPr marL="457200" indent="-457200">
              <a:buFont typeface="Wingdings" panose="05000000000000000000" pitchFamily="2" charset="2"/>
              <a:buChar char="q"/>
            </a:pPr>
            <a:r>
              <a:rPr lang="en-US" sz="2800" dirty="0" smtClean="0"/>
              <a:t>Confirmatory </a:t>
            </a:r>
            <a:r>
              <a:rPr lang="en-US" sz="2800" dirty="0"/>
              <a:t>tests based on sodium overload for RAAS suppression (i.e. </a:t>
            </a:r>
            <a:r>
              <a:rPr lang="en-US" sz="2800" dirty="0">
                <a:solidFill>
                  <a:srgbClr val="FF0000"/>
                </a:solidFill>
              </a:rPr>
              <a:t>SIT</a:t>
            </a:r>
            <a:r>
              <a:rPr lang="en-US" sz="2800" dirty="0"/>
              <a:t>, </a:t>
            </a:r>
            <a:r>
              <a:rPr lang="en-US" sz="2800" dirty="0">
                <a:solidFill>
                  <a:srgbClr val="FF0000"/>
                </a:solidFill>
              </a:rPr>
              <a:t>OSLT</a:t>
            </a:r>
            <a:r>
              <a:rPr lang="en-US" sz="2800" dirty="0"/>
              <a:t> and </a:t>
            </a:r>
            <a:r>
              <a:rPr lang="en-US" sz="2800" dirty="0">
                <a:solidFill>
                  <a:srgbClr val="FF0000"/>
                </a:solidFill>
              </a:rPr>
              <a:t>FST</a:t>
            </a:r>
            <a:r>
              <a:rPr lang="en-US" sz="2800" dirty="0"/>
              <a:t>) share the same side effects and require the same precautions to be taken during their administration.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solidFill>
                  <a:srgbClr val="FF0000"/>
                </a:solidFill>
              </a:rPr>
              <a:t>FST</a:t>
            </a:r>
            <a:r>
              <a:rPr lang="en-US" sz="2800" dirty="0"/>
              <a:t> is </a:t>
            </a:r>
            <a:r>
              <a:rPr lang="en-US" sz="2800" dirty="0" smtClean="0"/>
              <a:t>requires </a:t>
            </a:r>
            <a:r>
              <a:rPr lang="en-US" sz="2800" dirty="0">
                <a:solidFill>
                  <a:srgbClr val="FF0000"/>
                </a:solidFill>
              </a:rPr>
              <a:t>hospital admission </a:t>
            </a:r>
            <a:r>
              <a:rPr lang="en-US" sz="2800" dirty="0"/>
              <a:t>and both </a:t>
            </a:r>
            <a:r>
              <a:rPr lang="en-US" sz="2800" dirty="0">
                <a:solidFill>
                  <a:srgbClr val="FF0000"/>
                </a:solidFill>
              </a:rPr>
              <a:t>sodium chloride </a:t>
            </a:r>
            <a:r>
              <a:rPr lang="en-US" sz="2800" dirty="0"/>
              <a:t>and </a:t>
            </a:r>
            <a:r>
              <a:rPr lang="en-US" sz="2800" dirty="0">
                <a:solidFill>
                  <a:srgbClr val="FF0000"/>
                </a:solidFill>
              </a:rPr>
              <a:t>potassium chloride </a:t>
            </a:r>
            <a:r>
              <a:rPr lang="en-US" sz="2800" dirty="0"/>
              <a:t>monitoring. </a:t>
            </a:r>
            <a:endParaRPr lang="en-US" sz="2800" dirty="0" smtClean="0"/>
          </a:p>
          <a:p>
            <a:endParaRPr lang="en-US" sz="2800" dirty="0"/>
          </a:p>
          <a:p>
            <a:pPr marL="457200" indent="-457200">
              <a:buFont typeface="Wingdings" panose="05000000000000000000" pitchFamily="2" charset="2"/>
              <a:buChar char="q"/>
            </a:pPr>
            <a:r>
              <a:rPr lang="en-US" sz="2800" dirty="0" smtClean="0"/>
              <a:t>The </a:t>
            </a:r>
            <a:r>
              <a:rPr lang="en-US" sz="2800" dirty="0"/>
              <a:t>FST may actually induce </a:t>
            </a:r>
            <a:r>
              <a:rPr lang="en-US" sz="2800" dirty="0">
                <a:solidFill>
                  <a:srgbClr val="FF0000"/>
                </a:solidFill>
              </a:rPr>
              <a:t>profound hypokalemia </a:t>
            </a:r>
            <a:r>
              <a:rPr lang="en-US" sz="2800" dirty="0"/>
              <a:t>and </a:t>
            </a:r>
            <a:r>
              <a:rPr lang="en-US" sz="2800" dirty="0">
                <a:solidFill>
                  <a:srgbClr val="FF0000"/>
                </a:solidFill>
              </a:rPr>
              <a:t>cardiac arrhythmia </a:t>
            </a:r>
            <a:r>
              <a:rPr lang="en-US" sz="2800" dirty="0"/>
              <a:t>and therefore requires close monitoring of potassium levels at 6-hourly intervals for the duration of the test. </a:t>
            </a:r>
          </a:p>
        </p:txBody>
      </p:sp>
    </p:spTree>
    <p:extLst>
      <p:ext uri="{BB962C8B-B14F-4D97-AF65-F5344CB8AC3E}">
        <p14:creationId xmlns:p14="http://schemas.microsoft.com/office/powerpoint/2010/main" val="259427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79" y="207648"/>
            <a:ext cx="11405062" cy="7417415"/>
          </a:xfrm>
          <a:prstGeom prst="rect">
            <a:avLst/>
          </a:prstGeom>
        </p:spPr>
        <p:txBody>
          <a:bodyPr wrap="square">
            <a:spAutoFit/>
          </a:bodyPr>
          <a:lstStyle/>
          <a:p>
            <a:pPr marL="457200" indent="-457200">
              <a:buFont typeface="Wingdings" panose="05000000000000000000" pitchFamily="2" charset="2"/>
              <a:buChar char="q"/>
            </a:pPr>
            <a:r>
              <a:rPr lang="en-US" sz="2800" dirty="0"/>
              <a:t>The </a:t>
            </a:r>
            <a:r>
              <a:rPr lang="en-US" sz="2800" dirty="0">
                <a:solidFill>
                  <a:srgbClr val="FF0000"/>
                </a:solidFill>
              </a:rPr>
              <a:t>SIT </a:t>
            </a:r>
            <a:r>
              <a:rPr lang="en-US" sz="2800" dirty="0"/>
              <a:t>should be performed on an </a:t>
            </a:r>
            <a:r>
              <a:rPr lang="en-US" sz="2800" dirty="0">
                <a:solidFill>
                  <a:srgbClr val="FF0000"/>
                </a:solidFill>
              </a:rPr>
              <a:t>inpatient</a:t>
            </a:r>
            <a:r>
              <a:rPr lang="en-US" sz="2800" dirty="0"/>
              <a:t> basis since it may </a:t>
            </a:r>
            <a:r>
              <a:rPr lang="en-US" sz="2800" dirty="0">
                <a:solidFill>
                  <a:srgbClr val="FF0000"/>
                </a:solidFill>
              </a:rPr>
              <a:t>increase arterial blood pressure </a:t>
            </a:r>
            <a:r>
              <a:rPr lang="en-US" sz="2800" dirty="0"/>
              <a:t>and even trigger </a:t>
            </a:r>
            <a:r>
              <a:rPr lang="en-US" sz="2800" dirty="0">
                <a:solidFill>
                  <a:srgbClr val="FF0000"/>
                </a:solidFill>
              </a:rPr>
              <a:t>acute pulmonary edema</a:t>
            </a:r>
            <a:r>
              <a:rPr lang="en-US" sz="2800" dirty="0"/>
              <a: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solidFill>
                  <a:srgbClr val="FF0000"/>
                </a:solidFill>
              </a:rPr>
              <a:t>OSLT</a:t>
            </a:r>
            <a:r>
              <a:rPr lang="en-US" sz="2800" dirty="0"/>
              <a:t> should be performed on an </a:t>
            </a:r>
            <a:r>
              <a:rPr lang="en-US" sz="2800" dirty="0">
                <a:solidFill>
                  <a:srgbClr val="FF0000"/>
                </a:solidFill>
              </a:rPr>
              <a:t>outpatient</a:t>
            </a:r>
            <a:r>
              <a:rPr lang="en-US" sz="2800" dirty="0"/>
              <a:t> basis, though it is sometimes performed as an inpatient </a:t>
            </a:r>
            <a:r>
              <a:rPr lang="en-US" sz="2800" dirty="0" smtClean="0"/>
              <a:t> </a:t>
            </a:r>
            <a:r>
              <a:rPr lang="en-US" sz="2800" dirty="0"/>
              <a:t>or should possibly be avoided particularly in cases of heart failure or serious cardiac arrhythmia.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solidFill>
                  <a:srgbClr val="FF0000"/>
                </a:solidFill>
              </a:rPr>
              <a:t>SIT</a:t>
            </a:r>
            <a:r>
              <a:rPr lang="en-US" sz="2800" dirty="0"/>
              <a:t> and the </a:t>
            </a:r>
            <a:r>
              <a:rPr lang="en-US" sz="2800" dirty="0">
                <a:solidFill>
                  <a:srgbClr val="FF0000"/>
                </a:solidFill>
              </a:rPr>
              <a:t>OSLT</a:t>
            </a:r>
            <a:r>
              <a:rPr lang="en-US" sz="2800" dirty="0"/>
              <a:t> share the same </a:t>
            </a:r>
            <a:r>
              <a:rPr lang="en-US" sz="2800" dirty="0">
                <a:solidFill>
                  <a:srgbClr val="FF0000"/>
                </a:solidFill>
              </a:rPr>
              <a:t>contraindications</a:t>
            </a:r>
            <a:r>
              <a:rPr lang="en-US" sz="2800" dirty="0"/>
              <a:t>, i.e. </a:t>
            </a:r>
            <a:r>
              <a:rPr lang="en-US" sz="2800" dirty="0">
                <a:solidFill>
                  <a:srgbClr val="FF0000"/>
                </a:solidFill>
              </a:rPr>
              <a:t>severe uncontrolled hypertension</a:t>
            </a:r>
            <a:r>
              <a:rPr lang="en-US" sz="2800" dirty="0"/>
              <a:t>, </a:t>
            </a:r>
            <a:r>
              <a:rPr lang="en-US" sz="2800" dirty="0">
                <a:solidFill>
                  <a:srgbClr val="FF0000"/>
                </a:solidFill>
              </a:rPr>
              <a:t>kidney failure </a:t>
            </a:r>
            <a:r>
              <a:rPr lang="en-US" sz="2800" dirty="0">
                <a:solidFill>
                  <a:schemeClr val="tx1">
                    <a:lumMod val="85000"/>
                    <a:lumOff val="15000"/>
                  </a:schemeClr>
                </a:solidFill>
              </a:rPr>
              <a:t>and</a:t>
            </a:r>
            <a:r>
              <a:rPr lang="en-US" sz="2800" dirty="0">
                <a:solidFill>
                  <a:srgbClr val="FF0000"/>
                </a:solidFill>
              </a:rPr>
              <a:t> profound uncorrected </a:t>
            </a:r>
            <a:r>
              <a:rPr lang="en-US" sz="2800" dirty="0" smtClean="0">
                <a:solidFill>
                  <a:srgbClr val="FF0000"/>
                </a:solidFill>
              </a:rPr>
              <a:t>hypokalemia.</a:t>
            </a:r>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 </a:t>
            </a:r>
            <a:r>
              <a:rPr lang="en-US" sz="2800" dirty="0"/>
              <a:t>Careful monitoring of blood pressure is recommended in the case of renovascular hypertension or angioedema due to possible </a:t>
            </a:r>
            <a:r>
              <a:rPr lang="en-US" sz="2800" dirty="0" smtClean="0"/>
              <a:t>captopril induced </a:t>
            </a:r>
            <a:r>
              <a:rPr lang="en-US" sz="2800" dirty="0"/>
              <a:t>excessive decrease in blood pressure </a:t>
            </a:r>
            <a:r>
              <a:rPr lang="en-US" sz="2800" dirty="0" smtClean="0"/>
              <a:t>. </a:t>
            </a:r>
            <a:r>
              <a:rPr lang="en-US" sz="2800" dirty="0"/>
              <a:t>The DCVT is contraindicated in severe kidney failure where creatinine clearance is less than 30 mL/min</a:t>
            </a:r>
            <a:endParaRPr lang="en-US" sz="2800" dirty="0" smtClean="0"/>
          </a:p>
          <a:p>
            <a:endParaRPr lang="en-US" sz="2800" dirty="0"/>
          </a:p>
        </p:txBody>
      </p:sp>
    </p:spTree>
    <p:extLst>
      <p:ext uri="{BB962C8B-B14F-4D97-AF65-F5344CB8AC3E}">
        <p14:creationId xmlns:p14="http://schemas.microsoft.com/office/powerpoint/2010/main" val="405178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92" y="772959"/>
            <a:ext cx="11521440" cy="4832092"/>
          </a:xfrm>
          <a:prstGeom prst="rect">
            <a:avLst/>
          </a:prstGeom>
        </p:spPr>
        <p:txBody>
          <a:bodyPr wrap="square">
            <a:spAutoFit/>
          </a:bodyPr>
          <a:lstStyle/>
          <a:p>
            <a:pPr marL="457200" indent="-457200">
              <a:buFont typeface="Wingdings" panose="05000000000000000000" pitchFamily="2" charset="2"/>
              <a:buChar char="q"/>
            </a:pPr>
            <a:r>
              <a:rPr lang="en-US" sz="2800" dirty="0" smtClean="0"/>
              <a:t> PA is commonly caused :</a:t>
            </a:r>
          </a:p>
          <a:p>
            <a:endParaRPr lang="en-US" sz="2800" dirty="0">
              <a:solidFill>
                <a:srgbClr val="FF0000"/>
              </a:solidFill>
            </a:endParaRPr>
          </a:p>
          <a:p>
            <a:pPr marL="457200" indent="-457200">
              <a:lnSpc>
                <a:spcPct val="150000"/>
              </a:lnSpc>
              <a:buFont typeface="Wingdings" panose="05000000000000000000" pitchFamily="2" charset="2"/>
              <a:buChar char="§"/>
            </a:pPr>
            <a:r>
              <a:rPr lang="en-US" sz="2800" dirty="0" smtClean="0">
                <a:solidFill>
                  <a:srgbClr val="FF0000"/>
                </a:solidFill>
              </a:rPr>
              <a:t>Adrenal adenoma</a:t>
            </a:r>
          </a:p>
          <a:p>
            <a:pPr marL="457200" indent="-457200">
              <a:lnSpc>
                <a:spcPct val="150000"/>
              </a:lnSpc>
              <a:buFont typeface="Wingdings" panose="05000000000000000000" pitchFamily="2" charset="2"/>
              <a:buChar char="§"/>
            </a:pPr>
            <a:r>
              <a:rPr lang="en-US" sz="2800" dirty="0" smtClean="0">
                <a:solidFill>
                  <a:srgbClr val="FF0000"/>
                </a:solidFill>
              </a:rPr>
              <a:t>Unilateral </a:t>
            </a:r>
            <a:r>
              <a:rPr lang="en-US" sz="2800" dirty="0" smtClean="0">
                <a:solidFill>
                  <a:schemeClr val="tx1">
                    <a:lumMod val="95000"/>
                    <a:lumOff val="5000"/>
                  </a:schemeClr>
                </a:solidFill>
              </a:rPr>
              <a:t>or</a:t>
            </a:r>
            <a:r>
              <a:rPr lang="en-US" sz="2800" dirty="0" smtClean="0">
                <a:solidFill>
                  <a:srgbClr val="FF0000"/>
                </a:solidFill>
              </a:rPr>
              <a:t> bilateral adrenal hyperplasia (BAH) </a:t>
            </a:r>
            <a:endParaRPr lang="en-US" sz="2800" dirty="0">
              <a:solidFill>
                <a:srgbClr val="FF0000"/>
              </a:solidFill>
            </a:endParaRPr>
          </a:p>
          <a:p>
            <a:pPr marL="457200" indent="-457200">
              <a:lnSpc>
                <a:spcPct val="150000"/>
              </a:lnSpc>
              <a:buFont typeface="Wingdings" panose="05000000000000000000" pitchFamily="2" charset="2"/>
              <a:buChar char="§"/>
            </a:pPr>
            <a:r>
              <a:rPr lang="en-US" sz="2800" dirty="0" smtClean="0">
                <a:solidFill>
                  <a:srgbClr val="FF0000"/>
                </a:solidFill>
              </a:rPr>
              <a:t>Adrenal carcinoma </a:t>
            </a:r>
            <a:r>
              <a:rPr lang="en-US" sz="2800" dirty="0"/>
              <a:t> </a:t>
            </a:r>
            <a:r>
              <a:rPr lang="en-US" sz="2800" dirty="0" smtClean="0"/>
              <a:t>(rare)</a:t>
            </a:r>
          </a:p>
          <a:p>
            <a:pPr marL="457200" indent="-457200">
              <a:lnSpc>
                <a:spcPct val="150000"/>
              </a:lnSpc>
              <a:buFont typeface="Wingdings" panose="05000000000000000000" pitchFamily="2" charset="2"/>
              <a:buChar char="§"/>
            </a:pPr>
            <a:r>
              <a:rPr lang="en-US" sz="2800" dirty="0" smtClean="0">
                <a:solidFill>
                  <a:srgbClr val="FF0000"/>
                </a:solidFill>
              </a:rPr>
              <a:t>Familial hyperaldosteronism</a:t>
            </a:r>
            <a:r>
              <a:rPr lang="en-US" sz="2800" dirty="0" smtClean="0">
                <a:solidFill>
                  <a:prstClr val="black"/>
                </a:solidFill>
              </a:rPr>
              <a:t> (inherited conditions) </a:t>
            </a:r>
            <a:endParaRPr lang="en-US" sz="2800" dirty="0" smtClean="0"/>
          </a:p>
          <a:p>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PA is also known as Conn’s syndrome.</a:t>
            </a:r>
            <a:endParaRPr lang="en-US" sz="2800" dirty="0"/>
          </a:p>
        </p:txBody>
      </p:sp>
    </p:spTree>
    <p:extLst>
      <p:ext uri="{BB962C8B-B14F-4D97-AF65-F5344CB8AC3E}">
        <p14:creationId xmlns:p14="http://schemas.microsoft.com/office/powerpoint/2010/main" val="3268148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7" y="917001"/>
            <a:ext cx="11682152" cy="3970318"/>
          </a:xfrm>
          <a:prstGeom prst="rect">
            <a:avLst/>
          </a:prstGeom>
        </p:spPr>
        <p:txBody>
          <a:bodyPr wrap="square">
            <a:spAutoFit/>
          </a:bodyPr>
          <a:lstStyle/>
          <a:p>
            <a:pPr marL="457200" indent="-457200">
              <a:buFont typeface="Wingdings" panose="05000000000000000000" pitchFamily="2" charset="2"/>
              <a:buChar char="q"/>
            </a:pPr>
            <a:r>
              <a:rPr lang="en-US" sz="2800" dirty="0"/>
              <a:t>The </a:t>
            </a:r>
            <a:r>
              <a:rPr lang="en-US" sz="2800" dirty="0">
                <a:solidFill>
                  <a:srgbClr val="FF0000"/>
                </a:solidFill>
              </a:rPr>
              <a:t>FUT</a:t>
            </a:r>
            <a:r>
              <a:rPr lang="en-US" sz="2800" dirty="0"/>
              <a:t> is </a:t>
            </a:r>
            <a:r>
              <a:rPr lang="en-US" sz="2800" dirty="0">
                <a:solidFill>
                  <a:srgbClr val="FF0000"/>
                </a:solidFill>
              </a:rPr>
              <a:t>contraindicated</a:t>
            </a:r>
            <a:r>
              <a:rPr lang="en-US" sz="2800" dirty="0"/>
              <a:t> in subjects with </a:t>
            </a:r>
            <a:r>
              <a:rPr lang="en-US" sz="2800" dirty="0">
                <a:solidFill>
                  <a:srgbClr val="FF0000"/>
                </a:solidFill>
              </a:rPr>
              <a:t>advanced atherosclerosis at high risk of cerebrovascular events</a:t>
            </a:r>
            <a:r>
              <a:rPr lang="en-US" sz="2800" dirty="0"/>
              <a:t> and in those at </a:t>
            </a:r>
            <a:r>
              <a:rPr lang="en-US" sz="2800" dirty="0">
                <a:solidFill>
                  <a:srgbClr val="FF0000"/>
                </a:solidFill>
              </a:rPr>
              <a:t>risk of diuretic-induced arrhythmia . </a:t>
            </a:r>
            <a:endParaRPr lang="en-US" sz="2800"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It </a:t>
            </a:r>
            <a:r>
              <a:rPr lang="en-US" sz="2800" dirty="0"/>
              <a:t>may also evoke </a:t>
            </a:r>
            <a:r>
              <a:rPr lang="en-US" sz="2800" dirty="0">
                <a:solidFill>
                  <a:srgbClr val="FF0000"/>
                </a:solidFill>
              </a:rPr>
              <a:t>orthostatic hypotension </a:t>
            </a:r>
            <a:r>
              <a:rPr lang="en-US" sz="2800" dirty="0"/>
              <a:t>and </a:t>
            </a:r>
            <a:r>
              <a:rPr lang="en-US" sz="2800" dirty="0">
                <a:solidFill>
                  <a:srgbClr val="FF0000"/>
                </a:solidFill>
              </a:rPr>
              <a:t>worsen pre-existing hypokalemia. </a:t>
            </a:r>
            <a:endParaRPr lang="en-US" sz="2800" dirty="0" smtClean="0">
              <a:solidFill>
                <a:srgbClr val="FF0000"/>
              </a:solidFill>
            </a:endParaRP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Conversely</a:t>
            </a:r>
            <a:r>
              <a:rPr lang="en-US" sz="2800" dirty="0"/>
              <a:t>, the </a:t>
            </a:r>
            <a:r>
              <a:rPr lang="en-US" sz="2800" dirty="0">
                <a:solidFill>
                  <a:srgbClr val="FF0000"/>
                </a:solidFill>
              </a:rPr>
              <a:t>CCT </a:t>
            </a:r>
            <a:r>
              <a:rPr lang="en-US" sz="2800" dirty="0"/>
              <a:t>is almost devoid of side effects and may be performed in subjects with severe hypertension or heart </a:t>
            </a:r>
            <a:r>
              <a:rPr lang="en-US" sz="2800" dirty="0" smtClean="0"/>
              <a:t>failure.</a:t>
            </a:r>
            <a:endParaRPr lang="en-US" sz="2800" dirty="0"/>
          </a:p>
        </p:txBody>
      </p:sp>
    </p:spTree>
    <p:extLst>
      <p:ext uri="{BB962C8B-B14F-4D97-AF65-F5344CB8AC3E}">
        <p14:creationId xmlns:p14="http://schemas.microsoft.com/office/powerpoint/2010/main" val="1645767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9720" t="13603" r="11867" b="7953"/>
          <a:stretch/>
        </p:blipFill>
        <p:spPr>
          <a:xfrm>
            <a:off x="962025" y="5049"/>
            <a:ext cx="10267950" cy="6847903"/>
          </a:xfrm>
          <a:prstGeom prst="rect">
            <a:avLst/>
          </a:prstGeom>
        </p:spPr>
      </p:pic>
    </p:spTree>
    <p:extLst>
      <p:ext uri="{BB962C8B-B14F-4D97-AF65-F5344CB8AC3E}">
        <p14:creationId xmlns:p14="http://schemas.microsoft.com/office/powerpoint/2010/main" val="3157188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0039" t="13027" r="11075" b="14499"/>
          <a:stretch/>
        </p:blipFill>
        <p:spPr>
          <a:xfrm>
            <a:off x="266007" y="10354"/>
            <a:ext cx="11737571" cy="6837292"/>
          </a:xfrm>
          <a:prstGeom prst="rect">
            <a:avLst/>
          </a:prstGeom>
        </p:spPr>
      </p:pic>
    </p:spTree>
    <p:extLst>
      <p:ext uri="{BB962C8B-B14F-4D97-AF65-F5344CB8AC3E}">
        <p14:creationId xmlns:p14="http://schemas.microsoft.com/office/powerpoint/2010/main" val="1510329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83" y="1185690"/>
            <a:ext cx="11542634" cy="4486619"/>
          </a:xfrm>
          <a:prstGeom prst="rect">
            <a:avLst/>
          </a:prstGeom>
        </p:spPr>
      </p:pic>
    </p:spTree>
    <p:extLst>
      <p:ext uri="{BB962C8B-B14F-4D97-AF65-F5344CB8AC3E}">
        <p14:creationId xmlns:p14="http://schemas.microsoft.com/office/powerpoint/2010/main" val="878411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06" y="218640"/>
            <a:ext cx="11671068" cy="9633406"/>
          </a:xfrm>
          <a:prstGeom prst="rect">
            <a:avLst/>
          </a:prstGeom>
        </p:spPr>
        <p:txBody>
          <a:bodyPr wrap="square">
            <a:spAutoFit/>
          </a:bodyPr>
          <a:lstStyle/>
          <a:p>
            <a:r>
              <a:rPr lang="en-US" sz="3200" dirty="0" smtClean="0">
                <a:solidFill>
                  <a:srgbClr val="FF0000"/>
                </a:solidFill>
              </a:rPr>
              <a:t>Evidence</a:t>
            </a:r>
          </a:p>
          <a:p>
            <a:r>
              <a:rPr lang="en-US" sz="2800" dirty="0" smtClean="0"/>
              <a:t> </a:t>
            </a:r>
            <a:endParaRPr lang="fa-IR" sz="2800" dirty="0" smtClean="0"/>
          </a:p>
          <a:p>
            <a:pPr marL="457200" indent="-457200">
              <a:buFont typeface="Wingdings" panose="05000000000000000000" pitchFamily="2" charset="2"/>
              <a:buChar char="q"/>
            </a:pPr>
            <a:r>
              <a:rPr lang="en-US" sz="2800" dirty="0" smtClean="0"/>
              <a:t>The current literature does not identify a </a:t>
            </a:r>
            <a:r>
              <a:rPr lang="en-US" sz="2800" dirty="0" smtClean="0">
                <a:solidFill>
                  <a:srgbClr val="FF0000"/>
                </a:solidFill>
              </a:rPr>
              <a:t>“gold standard</a:t>
            </a:r>
            <a:r>
              <a:rPr lang="en-US" sz="2800" dirty="0" smtClean="0"/>
              <a:t>” confirmatory test for PA</a:t>
            </a:r>
            <a:r>
              <a:rPr lang="en-US" sz="2800" dirty="0"/>
              <a:t>. </a:t>
            </a:r>
            <a:endParaRPr lang="fa-IR" sz="2800" dirty="0" smtClean="0"/>
          </a:p>
          <a:p>
            <a:endParaRPr lang="fa-IR" sz="2800" dirty="0"/>
          </a:p>
          <a:p>
            <a:pPr marL="457200" lvl="0" indent="-457200">
              <a:buFont typeface="Wingdings" panose="05000000000000000000" pitchFamily="2" charset="2"/>
              <a:buChar char="q"/>
            </a:pPr>
            <a:r>
              <a:rPr lang="en-US" sz="2800" dirty="0" smtClean="0"/>
              <a:t>The </a:t>
            </a:r>
            <a:r>
              <a:rPr lang="en-US" sz="2800" dirty="0"/>
              <a:t>same authors reported that the captopril challenge test (CCT) showed similar accuracy when performed under adequate sodium intake conditions (, although Mulatero et </a:t>
            </a:r>
            <a:r>
              <a:rPr lang="en-US" sz="2800" dirty="0" smtClean="0"/>
              <a:t>al</a:t>
            </a:r>
            <a:r>
              <a:rPr lang="fa-IR" sz="2800" dirty="0" smtClean="0"/>
              <a:t> </a:t>
            </a:r>
            <a:r>
              <a:rPr lang="en-US" sz="2800" dirty="0" smtClean="0"/>
              <a:t>suggested </a:t>
            </a:r>
            <a:r>
              <a:rPr lang="en-US" sz="2800" dirty="0"/>
              <a:t>caution in the interpretation of the CCT because of differences between patients regarding the bioavailability of the drug. </a:t>
            </a:r>
            <a:endParaRPr lang="en-US" sz="2800" dirty="0" smtClean="0"/>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Although </a:t>
            </a:r>
            <a:r>
              <a:rPr lang="en-US" sz="2800" dirty="0">
                <a:solidFill>
                  <a:prstClr val="black"/>
                </a:solidFill>
              </a:rPr>
              <a:t>these tests may differ in terms of sensitivity, specificity, and reliability, the choice of confirmatory test is commonly determined by considering cost, patient compliance ,laboratory routine,and local expertise (Table 7). </a:t>
            </a:r>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endParaRPr lang="fa-IR" sz="2800" dirty="0"/>
          </a:p>
          <a:p>
            <a:endParaRPr lang="en-US" sz="2800" dirty="0"/>
          </a:p>
          <a:p>
            <a:endParaRPr lang="en-US" sz="2800" dirty="0"/>
          </a:p>
          <a:p>
            <a:endParaRPr lang="en-US" sz="2800" dirty="0" smtClean="0"/>
          </a:p>
          <a:p>
            <a:r>
              <a:rPr lang="en-US" sz="2800" dirty="0" smtClean="0"/>
              <a:t> </a:t>
            </a:r>
            <a:endParaRPr lang="fa-IR" sz="2800" dirty="0" smtClean="0"/>
          </a:p>
          <a:p>
            <a:endParaRPr lang="fa-IR" sz="2800" dirty="0"/>
          </a:p>
        </p:txBody>
      </p:sp>
    </p:spTree>
    <p:extLst>
      <p:ext uri="{BB962C8B-B14F-4D97-AF65-F5344CB8AC3E}">
        <p14:creationId xmlns:p14="http://schemas.microsoft.com/office/powerpoint/2010/main" val="2067423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095" y="506768"/>
            <a:ext cx="11632276" cy="3231654"/>
          </a:xfrm>
          <a:prstGeom prst="rect">
            <a:avLst/>
          </a:prstGeom>
        </p:spPr>
        <p:txBody>
          <a:bodyPr wrap="square">
            <a:spAutoFit/>
          </a:bodyPr>
          <a:lstStyle/>
          <a:p>
            <a:r>
              <a:rPr lang="en-US" sz="3200" b="1" dirty="0">
                <a:solidFill>
                  <a:srgbClr val="FF0000"/>
                </a:solidFill>
              </a:rPr>
              <a:t>Values </a:t>
            </a:r>
            <a:endParaRPr lang="fa-IR" sz="3200" b="1" dirty="0" smtClean="0">
              <a:solidFill>
                <a:srgbClr val="FF0000"/>
              </a:solidFill>
            </a:endParaRPr>
          </a:p>
          <a:p>
            <a:endParaRPr lang="fa-IR" sz="2800" dirty="0"/>
          </a:p>
          <a:p>
            <a:pPr marL="457200" indent="-457200">
              <a:buFont typeface="Wingdings" panose="05000000000000000000" pitchFamily="2" charset="2"/>
              <a:buChar char="q"/>
            </a:pPr>
            <a:r>
              <a:rPr lang="en-US" sz="2800" dirty="0" smtClean="0"/>
              <a:t>Confirmatory </a:t>
            </a:r>
            <a:r>
              <a:rPr lang="en-US" sz="2800" dirty="0"/>
              <a:t>testing places a high value on sparing patients with false-positive ARR tests from undergoing costly and intrusive lateralization procedures</a:t>
            </a:r>
            <a:r>
              <a:rPr lang="en-US" sz="2800" dirty="0" smtClean="0"/>
              <a:t>.</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3377558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14" y="117693"/>
            <a:ext cx="11577709" cy="6740307"/>
          </a:xfrm>
          <a:prstGeom prst="rect">
            <a:avLst/>
          </a:prstGeom>
        </p:spPr>
        <p:txBody>
          <a:bodyPr wrap="square">
            <a:spAutoFit/>
          </a:bodyPr>
          <a:lstStyle/>
          <a:p>
            <a:r>
              <a:rPr lang="en-US" sz="3200" b="1" dirty="0">
                <a:solidFill>
                  <a:srgbClr val="FF0000"/>
                </a:solidFill>
              </a:rPr>
              <a:t>International guideline recommendations for the use of confirmatory tests for PA diagnosis </a:t>
            </a:r>
            <a:endParaRPr lang="en-US" sz="3200" b="1" dirty="0" smtClean="0">
              <a:solidFill>
                <a:srgbClr val="FF0000"/>
              </a:solidFill>
            </a:endParaRPr>
          </a:p>
          <a:p>
            <a:endParaRPr lang="en-US" sz="3200" dirty="0"/>
          </a:p>
          <a:p>
            <a:pPr marL="457200" indent="-457200">
              <a:buFont typeface="Wingdings" panose="05000000000000000000" pitchFamily="2" charset="2"/>
              <a:buChar char="q"/>
            </a:pPr>
            <a:r>
              <a:rPr lang="en-US" sz="2800" dirty="0" smtClean="0"/>
              <a:t>Between </a:t>
            </a:r>
            <a:r>
              <a:rPr lang="en-US" sz="2800" dirty="0"/>
              <a:t>2011 and 2016, three international guidelines and recommendations on PA management were released by US, French and Japanese expert teams .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US guidelines also assess that confirmatory tests should be avoided in patients unwilling or unable to proceed further in the diagnosis and surgical cure of an aldosteroneproducing adenoma.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US </a:t>
            </a:r>
            <a:r>
              <a:rPr lang="en-US" sz="2800" dirty="0"/>
              <a:t>and French guidelines is to perform at least one of the available tests, the SIT being favored by the latter, while the Japanese guidelines recommend performing at least two consecutive tests out of the three (i.e. SIT, CCT or FUT).</a:t>
            </a:r>
          </a:p>
        </p:txBody>
      </p:sp>
    </p:spTree>
    <p:extLst>
      <p:ext uri="{BB962C8B-B14F-4D97-AF65-F5344CB8AC3E}">
        <p14:creationId xmlns:p14="http://schemas.microsoft.com/office/powerpoint/2010/main" val="2389557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25" y="1356413"/>
            <a:ext cx="12113950" cy="4917777"/>
          </a:xfrm>
          <a:prstGeom prst="rect">
            <a:avLst/>
          </a:prstGeom>
        </p:spPr>
      </p:pic>
    </p:spTree>
    <p:extLst>
      <p:ext uri="{BB962C8B-B14F-4D97-AF65-F5344CB8AC3E}">
        <p14:creationId xmlns:p14="http://schemas.microsoft.com/office/powerpoint/2010/main" val="1498134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811568"/>
            <a:ext cx="11593483" cy="2800767"/>
          </a:xfrm>
          <a:prstGeom prst="rect">
            <a:avLst/>
          </a:prstGeom>
        </p:spPr>
        <p:txBody>
          <a:bodyPr wrap="square">
            <a:spAutoFit/>
          </a:bodyPr>
          <a:lstStyle/>
          <a:p>
            <a:r>
              <a:rPr lang="en-US" sz="3200" b="1" dirty="0">
                <a:solidFill>
                  <a:srgbClr val="FF0000"/>
                </a:solidFill>
              </a:rPr>
              <a:t>3.0 Subtype </a:t>
            </a:r>
            <a:r>
              <a:rPr lang="en-US" sz="3200" b="1" dirty="0" smtClean="0">
                <a:solidFill>
                  <a:srgbClr val="FF0000"/>
                </a:solidFill>
              </a:rPr>
              <a:t>classification</a:t>
            </a:r>
            <a:endParaRPr lang="fa-IR" sz="3200" b="1" dirty="0" smtClean="0">
              <a:solidFill>
                <a:srgbClr val="FF0000"/>
              </a:solidFill>
            </a:endParaRPr>
          </a:p>
          <a:p>
            <a:endParaRPr lang="fa-IR" sz="3200" dirty="0"/>
          </a:p>
          <a:p>
            <a:pPr marL="457200" indent="-457200">
              <a:buFont typeface="Wingdings" panose="05000000000000000000" pitchFamily="2" charset="2"/>
              <a:buChar char="q"/>
            </a:pPr>
            <a:r>
              <a:rPr lang="en-US" sz="2800" dirty="0" smtClean="0"/>
              <a:t> 3.1</a:t>
            </a:r>
            <a:r>
              <a:rPr lang="fa-IR" sz="2800" dirty="0" smtClean="0"/>
              <a:t> </a:t>
            </a:r>
            <a:r>
              <a:rPr lang="en-US" sz="2800" dirty="0" smtClean="0"/>
              <a:t>We</a:t>
            </a:r>
            <a:r>
              <a:rPr lang="fa-IR" sz="2800" dirty="0" smtClean="0"/>
              <a:t> </a:t>
            </a:r>
            <a:r>
              <a:rPr lang="en-US" sz="2800" dirty="0" smtClean="0"/>
              <a:t>recommend</a:t>
            </a:r>
            <a:r>
              <a:rPr lang="fa-IR" sz="2800" dirty="0" smtClean="0"/>
              <a:t> </a:t>
            </a:r>
            <a:r>
              <a:rPr lang="en-US" sz="2800" dirty="0" smtClean="0"/>
              <a:t>that</a:t>
            </a:r>
            <a:r>
              <a:rPr lang="fa-IR" sz="2800" dirty="0" smtClean="0"/>
              <a:t> </a:t>
            </a:r>
            <a:r>
              <a:rPr lang="en-US" sz="2800" dirty="0" smtClean="0"/>
              <a:t>all</a:t>
            </a:r>
            <a:r>
              <a:rPr lang="fa-IR" sz="2800" dirty="0" smtClean="0"/>
              <a:t> </a:t>
            </a:r>
            <a:r>
              <a:rPr lang="en-US" sz="2800" dirty="0" smtClean="0"/>
              <a:t>patients</a:t>
            </a:r>
            <a:r>
              <a:rPr lang="fa-IR" sz="2800" dirty="0" smtClean="0"/>
              <a:t> </a:t>
            </a:r>
            <a:r>
              <a:rPr lang="en-US" sz="2800" dirty="0" smtClean="0"/>
              <a:t>with</a:t>
            </a:r>
            <a:r>
              <a:rPr lang="fa-IR" sz="2800" dirty="0" smtClean="0"/>
              <a:t> </a:t>
            </a:r>
            <a:r>
              <a:rPr lang="en-US" sz="2800" dirty="0" smtClean="0"/>
              <a:t>PA</a:t>
            </a:r>
            <a:r>
              <a:rPr lang="fa-IR" sz="2800" dirty="0" smtClean="0"/>
              <a:t> </a:t>
            </a:r>
            <a:r>
              <a:rPr lang="en-US" sz="2800" dirty="0" smtClean="0"/>
              <a:t>undergo </a:t>
            </a:r>
            <a:r>
              <a:rPr lang="en-US" sz="2800" dirty="0">
                <a:solidFill>
                  <a:srgbClr val="FF0000"/>
                </a:solidFill>
              </a:rPr>
              <a:t>adrenal CT </a:t>
            </a:r>
            <a:r>
              <a:rPr lang="en-US" sz="2800" dirty="0"/>
              <a:t>as the </a:t>
            </a:r>
            <a:r>
              <a:rPr lang="en-US" sz="2800" dirty="0">
                <a:solidFill>
                  <a:srgbClr val="FF0000"/>
                </a:solidFill>
              </a:rPr>
              <a:t>initial</a:t>
            </a:r>
            <a:r>
              <a:rPr lang="en-US" sz="2800" dirty="0"/>
              <a:t> </a:t>
            </a:r>
            <a:r>
              <a:rPr lang="en-US" sz="2800" dirty="0">
                <a:solidFill>
                  <a:srgbClr val="FF0000"/>
                </a:solidFill>
              </a:rPr>
              <a:t>study</a:t>
            </a:r>
            <a:r>
              <a:rPr lang="en-US" sz="2800" dirty="0"/>
              <a:t> in subtype testing </a:t>
            </a:r>
            <a:r>
              <a:rPr lang="en-US" sz="2800" dirty="0" smtClean="0"/>
              <a:t>to</a:t>
            </a:r>
            <a:r>
              <a:rPr lang="fa-IR" sz="2800" dirty="0" smtClean="0"/>
              <a:t>  </a:t>
            </a:r>
            <a:r>
              <a:rPr lang="en-US" sz="2800" dirty="0" smtClean="0"/>
              <a:t>exclude</a:t>
            </a:r>
            <a:r>
              <a:rPr lang="fa-IR" sz="2800" dirty="0" smtClean="0"/>
              <a:t> </a:t>
            </a:r>
            <a:r>
              <a:rPr lang="en-US" sz="2800" dirty="0" smtClean="0"/>
              <a:t>large</a:t>
            </a:r>
            <a:r>
              <a:rPr lang="fa-IR" sz="2800" dirty="0" smtClean="0"/>
              <a:t> </a:t>
            </a:r>
            <a:r>
              <a:rPr lang="en-US" sz="2800" dirty="0" smtClean="0"/>
              <a:t>masses</a:t>
            </a:r>
            <a:r>
              <a:rPr lang="fa-IR" sz="2800" dirty="0" smtClean="0"/>
              <a:t> </a:t>
            </a:r>
            <a:r>
              <a:rPr lang="en-US" sz="2800" dirty="0" smtClean="0"/>
              <a:t>that</a:t>
            </a:r>
            <a:r>
              <a:rPr lang="fa-IR" sz="2800" dirty="0" smtClean="0"/>
              <a:t> </a:t>
            </a:r>
            <a:r>
              <a:rPr lang="en-US" sz="2800" dirty="0" smtClean="0"/>
              <a:t>may</a:t>
            </a:r>
            <a:r>
              <a:rPr lang="fa-IR" sz="2800" dirty="0" smtClean="0"/>
              <a:t> </a:t>
            </a:r>
            <a:r>
              <a:rPr lang="en-US" sz="2800" dirty="0" smtClean="0"/>
              <a:t>represent</a:t>
            </a:r>
            <a:r>
              <a:rPr lang="fa-IR" sz="2800" dirty="0" smtClean="0"/>
              <a:t> </a:t>
            </a:r>
            <a:r>
              <a:rPr lang="en-US" sz="2800" dirty="0" smtClean="0"/>
              <a:t>adrenocortical </a:t>
            </a:r>
            <a:r>
              <a:rPr lang="en-US" sz="2800" dirty="0"/>
              <a:t>carcinoma and to assist the interventional radiologist </a:t>
            </a:r>
            <a:r>
              <a:rPr lang="en-US" sz="2800" dirty="0" smtClean="0"/>
              <a:t>and</a:t>
            </a:r>
            <a:r>
              <a:rPr lang="fa-IR" sz="2800" dirty="0" smtClean="0"/>
              <a:t> </a:t>
            </a:r>
            <a:r>
              <a:rPr lang="en-US" sz="2800" dirty="0" smtClean="0"/>
              <a:t>surgeon</a:t>
            </a:r>
            <a:r>
              <a:rPr lang="fa-IR" sz="2800" dirty="0" smtClean="0"/>
              <a:t> </a:t>
            </a:r>
            <a:r>
              <a:rPr lang="en-US" sz="2800" dirty="0" smtClean="0"/>
              <a:t>where</a:t>
            </a:r>
            <a:r>
              <a:rPr lang="fa-IR" sz="2800" dirty="0" smtClean="0"/>
              <a:t> </a:t>
            </a:r>
            <a:r>
              <a:rPr lang="en-US" sz="2800" dirty="0" smtClean="0"/>
              <a:t>anatomically</a:t>
            </a:r>
            <a:r>
              <a:rPr lang="fa-IR" sz="2800" dirty="0" smtClean="0"/>
              <a:t> </a:t>
            </a:r>
            <a:r>
              <a:rPr lang="en-US" sz="2800" dirty="0" smtClean="0"/>
              <a:t>appropriate. </a:t>
            </a:r>
            <a:r>
              <a:rPr lang="fa-IR" sz="2800" dirty="0" smtClean="0"/>
              <a:t> </a:t>
            </a:r>
            <a:endParaRPr lang="en-US" sz="2800" dirty="0"/>
          </a:p>
        </p:txBody>
      </p:sp>
    </p:spTree>
    <p:extLst>
      <p:ext uri="{BB962C8B-B14F-4D97-AF65-F5344CB8AC3E}">
        <p14:creationId xmlns:p14="http://schemas.microsoft.com/office/powerpoint/2010/main" val="1970035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4" y="252089"/>
            <a:ext cx="11416146" cy="6605911"/>
          </a:xfrm>
          <a:prstGeom prst="rect">
            <a:avLst/>
          </a:prstGeom>
        </p:spPr>
        <p:txBody>
          <a:bodyPr wrap="square">
            <a:spAutoFit/>
          </a:bodyPr>
          <a:lstStyle/>
          <a:p>
            <a:pPr lvl="0">
              <a:lnSpc>
                <a:spcPct val="90000"/>
              </a:lnSpc>
              <a:spcBef>
                <a:spcPts val="1000"/>
              </a:spcBef>
            </a:pPr>
            <a:r>
              <a:rPr lang="en-US" sz="3200" b="1" dirty="0" smtClean="0">
                <a:solidFill>
                  <a:srgbClr val="FF0000"/>
                </a:solidFill>
              </a:rPr>
              <a:t>Evidence:</a:t>
            </a:r>
            <a:endParaRPr lang="fa-IR" sz="2800" dirty="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Clinicians </a:t>
            </a:r>
            <a:r>
              <a:rPr lang="en-US" sz="2800" dirty="0">
                <a:solidFill>
                  <a:prstClr val="black"/>
                </a:solidFill>
              </a:rPr>
              <a:t>use the findings from adrenal CT—normal appearing adrenals, unilateral macroadenoma </a:t>
            </a:r>
            <a:r>
              <a:rPr lang="en-US" sz="2800" dirty="0" smtClean="0">
                <a:solidFill>
                  <a:prstClr val="black"/>
                </a:solidFill>
              </a:rPr>
              <a:t>(&gt;1 </a:t>
            </a:r>
            <a:r>
              <a:rPr lang="en-US" sz="2800" dirty="0">
                <a:solidFill>
                  <a:prstClr val="black"/>
                </a:solidFill>
              </a:rPr>
              <a:t>cm), minimal unilateral adrenal limb thickening, unilateral micro adenomas </a:t>
            </a:r>
            <a:r>
              <a:rPr lang="en-US" sz="2800" dirty="0" smtClean="0">
                <a:solidFill>
                  <a:prstClr val="black"/>
                </a:solidFill>
              </a:rPr>
              <a:t>(≤ 1 </a:t>
            </a:r>
            <a:r>
              <a:rPr lang="en-US" sz="2800" dirty="0">
                <a:solidFill>
                  <a:prstClr val="black"/>
                </a:solidFill>
              </a:rPr>
              <a:t>cm), or bilateral macro- or micro adenomas (or a combination of the two)—in conjunction with AVS and (if needed) ancillary tests to guide treatment decisions in patients with PA. </a:t>
            </a:r>
            <a:endParaRPr lang="fa-IR" sz="2800" dirty="0" smtClean="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APA </a:t>
            </a:r>
            <a:r>
              <a:rPr lang="en-US" sz="2800" dirty="0">
                <a:solidFill>
                  <a:prstClr val="black"/>
                </a:solidFill>
              </a:rPr>
              <a:t>may appear as </a:t>
            </a:r>
            <a:r>
              <a:rPr lang="en-US" sz="2800" dirty="0">
                <a:solidFill>
                  <a:srgbClr val="FF0000"/>
                </a:solidFill>
              </a:rPr>
              <a:t>small hypo dense nodules </a:t>
            </a:r>
            <a:r>
              <a:rPr lang="en-US" sz="2800" dirty="0">
                <a:solidFill>
                  <a:prstClr val="black"/>
                </a:solidFill>
              </a:rPr>
              <a:t>(</a:t>
            </a:r>
            <a:r>
              <a:rPr lang="en-US" sz="2800" dirty="0" smtClean="0">
                <a:solidFill>
                  <a:prstClr val="black"/>
                </a:solidFill>
              </a:rPr>
              <a:t>usually </a:t>
            </a:r>
            <a:r>
              <a:rPr lang="en-US" sz="2800" dirty="0" smtClean="0">
                <a:solidFill>
                  <a:srgbClr val="FF0000"/>
                </a:solidFill>
              </a:rPr>
              <a:t>&lt; </a:t>
            </a:r>
            <a:r>
              <a:rPr lang="en-US" sz="2800" dirty="0">
                <a:solidFill>
                  <a:srgbClr val="FF0000"/>
                </a:solidFill>
              </a:rPr>
              <a:t>2 cm </a:t>
            </a:r>
            <a:r>
              <a:rPr lang="en-US" sz="2800" dirty="0">
                <a:solidFill>
                  <a:prstClr val="black"/>
                </a:solidFill>
              </a:rPr>
              <a:t>in diameter) on CT.</a:t>
            </a:r>
          </a:p>
          <a:p>
            <a:pPr marL="457200" lvl="0" indent="-457200">
              <a:lnSpc>
                <a:spcPct val="90000"/>
              </a:lnSpc>
              <a:spcBef>
                <a:spcPts val="1000"/>
              </a:spcBef>
              <a:buFont typeface="Wingdings" panose="05000000000000000000" pitchFamily="2" charset="2"/>
              <a:buChar char="q"/>
            </a:pPr>
            <a:r>
              <a:rPr lang="en-US" sz="2800" dirty="0">
                <a:solidFill>
                  <a:prstClr val="black"/>
                </a:solidFill>
              </a:rPr>
              <a:t> </a:t>
            </a:r>
            <a:r>
              <a:rPr lang="en-US" sz="2800" dirty="0" smtClean="0">
                <a:solidFill>
                  <a:srgbClr val="FF0000"/>
                </a:solidFill>
              </a:rPr>
              <a:t>Idiopathic </a:t>
            </a:r>
            <a:r>
              <a:rPr lang="en-US" sz="2800" dirty="0">
                <a:solidFill>
                  <a:srgbClr val="FF0000"/>
                </a:solidFill>
              </a:rPr>
              <a:t>adrenal hyperplasia </a:t>
            </a:r>
            <a:r>
              <a:rPr lang="en-US" sz="2800" dirty="0">
                <a:solidFill>
                  <a:prstClr val="black"/>
                </a:solidFill>
              </a:rPr>
              <a:t>(IAH) adrenal glands may be </a:t>
            </a:r>
            <a:r>
              <a:rPr lang="en-US" sz="2800" dirty="0">
                <a:solidFill>
                  <a:srgbClr val="FF0000"/>
                </a:solidFill>
              </a:rPr>
              <a:t>normal</a:t>
            </a:r>
            <a:r>
              <a:rPr lang="en-US" sz="2800" dirty="0">
                <a:solidFill>
                  <a:prstClr val="black"/>
                </a:solidFill>
              </a:rPr>
              <a:t> on CT or may show </a:t>
            </a:r>
            <a:r>
              <a:rPr lang="en-US" sz="2800" dirty="0">
                <a:solidFill>
                  <a:srgbClr val="FF0000"/>
                </a:solidFill>
              </a:rPr>
              <a:t>nodular changes</a:t>
            </a:r>
            <a:r>
              <a:rPr lang="en-US" sz="2800" dirty="0" smtClean="0">
                <a:solidFill>
                  <a:prstClr val="black"/>
                </a:solidFill>
              </a:rPr>
              <a:t>.</a:t>
            </a:r>
            <a:endParaRPr lang="fa-IR" sz="2800" dirty="0" smtClean="0">
              <a:solidFill>
                <a:prstClr val="black"/>
              </a:solidFill>
            </a:endParaRPr>
          </a:p>
          <a:p>
            <a:pPr marL="457200" lvl="0" indent="-457200">
              <a:lnSpc>
                <a:spcPct val="90000"/>
              </a:lnSpc>
              <a:spcBef>
                <a:spcPts val="1000"/>
              </a:spcBef>
              <a:buFont typeface="Wingdings" panose="05000000000000000000" pitchFamily="2" charset="2"/>
              <a:buChar char="q"/>
            </a:pPr>
            <a:endParaRPr lang="fa-IR" sz="2800" dirty="0" smtClean="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Aldosterone-producing</a:t>
            </a:r>
            <a:r>
              <a:rPr lang="fa-IR" sz="2800" dirty="0" smtClean="0">
                <a:solidFill>
                  <a:prstClr val="black"/>
                </a:solidFill>
              </a:rPr>
              <a:t> </a:t>
            </a:r>
            <a:r>
              <a:rPr lang="en-US" sz="2800" dirty="0" smtClean="0">
                <a:solidFill>
                  <a:prstClr val="black"/>
                </a:solidFill>
              </a:rPr>
              <a:t>adrenal</a:t>
            </a:r>
            <a:r>
              <a:rPr lang="fa-IR" sz="2800" dirty="0" smtClean="0">
                <a:solidFill>
                  <a:prstClr val="black"/>
                </a:solidFill>
              </a:rPr>
              <a:t> </a:t>
            </a:r>
            <a:r>
              <a:rPr lang="en-US" sz="2800" dirty="0" smtClean="0">
                <a:solidFill>
                  <a:prstClr val="black"/>
                </a:solidFill>
              </a:rPr>
              <a:t>carcinomas</a:t>
            </a:r>
            <a:r>
              <a:rPr lang="fa-IR" sz="2800" dirty="0" smtClean="0">
                <a:solidFill>
                  <a:prstClr val="black"/>
                </a:solidFill>
              </a:rPr>
              <a:t> </a:t>
            </a:r>
            <a:r>
              <a:rPr lang="en-US" sz="2800" dirty="0" smtClean="0">
                <a:solidFill>
                  <a:prstClr val="black"/>
                </a:solidFill>
              </a:rPr>
              <a:t>are</a:t>
            </a:r>
            <a:r>
              <a:rPr lang="fa-IR" sz="2800" dirty="0" smtClean="0">
                <a:solidFill>
                  <a:prstClr val="black"/>
                </a:solidFill>
              </a:rPr>
              <a:t> </a:t>
            </a:r>
            <a:r>
              <a:rPr lang="en-US" sz="2800" dirty="0" smtClean="0">
                <a:solidFill>
                  <a:prstClr val="black"/>
                </a:solidFill>
              </a:rPr>
              <a:t>almost</a:t>
            </a:r>
            <a:r>
              <a:rPr lang="fa-IR" sz="2800" dirty="0" smtClean="0">
                <a:solidFill>
                  <a:prstClr val="black"/>
                </a:solidFill>
              </a:rPr>
              <a:t> </a:t>
            </a:r>
            <a:r>
              <a:rPr lang="en-US" sz="2800" dirty="0" smtClean="0">
                <a:solidFill>
                  <a:prstClr val="black"/>
                </a:solidFill>
              </a:rPr>
              <a:t>always</a:t>
            </a:r>
            <a:r>
              <a:rPr lang="fa-IR" sz="2800" dirty="0" smtClean="0">
                <a:solidFill>
                  <a:prstClr val="black"/>
                </a:solidFill>
              </a:rPr>
              <a:t> </a:t>
            </a:r>
            <a:r>
              <a:rPr lang="en-US" sz="2800" dirty="0">
                <a:solidFill>
                  <a:srgbClr val="FF0000"/>
                </a:solidFill>
              </a:rPr>
              <a:t>4 cm </a:t>
            </a:r>
            <a:r>
              <a:rPr lang="en-US" sz="2800" dirty="0">
                <a:solidFill>
                  <a:prstClr val="black"/>
                </a:solidFill>
              </a:rPr>
              <a:t>in diameter, but occasionally smaller, and like most </a:t>
            </a:r>
            <a:r>
              <a:rPr lang="en-US" sz="2800" dirty="0" smtClean="0">
                <a:solidFill>
                  <a:prstClr val="black"/>
                </a:solidFill>
              </a:rPr>
              <a:t>adrenocortical</a:t>
            </a:r>
            <a:r>
              <a:rPr lang="fa-IR" sz="2800" dirty="0" smtClean="0">
                <a:solidFill>
                  <a:prstClr val="black"/>
                </a:solidFill>
              </a:rPr>
              <a:t> </a:t>
            </a:r>
            <a:r>
              <a:rPr lang="en-US" sz="2800" dirty="0" smtClean="0">
                <a:solidFill>
                  <a:prstClr val="black"/>
                </a:solidFill>
              </a:rPr>
              <a:t>carcinomas</a:t>
            </a:r>
            <a:r>
              <a:rPr lang="fa-IR" sz="2800" dirty="0" smtClean="0">
                <a:solidFill>
                  <a:prstClr val="black"/>
                </a:solidFill>
              </a:rPr>
              <a:t> </a:t>
            </a:r>
            <a:r>
              <a:rPr lang="en-US" sz="2800" dirty="0" smtClean="0">
                <a:solidFill>
                  <a:prstClr val="black"/>
                </a:solidFill>
              </a:rPr>
              <a:t>have</a:t>
            </a:r>
            <a:r>
              <a:rPr lang="fa-IR" sz="2800" dirty="0" smtClean="0">
                <a:solidFill>
                  <a:prstClr val="black"/>
                </a:solidFill>
              </a:rPr>
              <a:t> </a:t>
            </a:r>
            <a:r>
              <a:rPr lang="en-US" sz="2800" dirty="0" smtClean="0">
                <a:solidFill>
                  <a:prstClr val="black"/>
                </a:solidFill>
              </a:rPr>
              <a:t>a</a:t>
            </a:r>
            <a:r>
              <a:rPr lang="fa-IR" sz="2800" dirty="0" smtClean="0">
                <a:solidFill>
                  <a:prstClr val="black"/>
                </a:solidFill>
              </a:rPr>
              <a:t> </a:t>
            </a:r>
            <a:r>
              <a:rPr lang="en-US" sz="2800" dirty="0" smtClean="0">
                <a:solidFill>
                  <a:prstClr val="black"/>
                </a:solidFill>
              </a:rPr>
              <a:t>suspicious</a:t>
            </a:r>
            <a:r>
              <a:rPr lang="fa-IR" sz="2800" dirty="0" smtClean="0">
                <a:solidFill>
                  <a:prstClr val="black"/>
                </a:solidFill>
              </a:rPr>
              <a:t> </a:t>
            </a:r>
            <a:r>
              <a:rPr lang="en-US" sz="2800" dirty="0" smtClean="0">
                <a:solidFill>
                  <a:prstClr val="black"/>
                </a:solidFill>
              </a:rPr>
              <a:t>imaging</a:t>
            </a:r>
            <a:r>
              <a:rPr lang="fa-IR" sz="2800" dirty="0" smtClean="0">
                <a:solidFill>
                  <a:prstClr val="black"/>
                </a:solidFill>
              </a:rPr>
              <a:t> </a:t>
            </a:r>
            <a:r>
              <a:rPr lang="en-US" sz="2800" dirty="0" smtClean="0">
                <a:solidFill>
                  <a:prstClr val="black"/>
                </a:solidFill>
              </a:rPr>
              <a:t>phenotypeon</a:t>
            </a:r>
            <a:r>
              <a:rPr lang="fa-IR" sz="2800" dirty="0" smtClean="0">
                <a:solidFill>
                  <a:prstClr val="black"/>
                </a:solidFill>
              </a:rPr>
              <a:t> </a:t>
            </a:r>
            <a:r>
              <a:rPr lang="en-US" sz="2800" dirty="0" smtClean="0">
                <a:solidFill>
                  <a:prstClr val="black"/>
                </a:solidFill>
              </a:rPr>
              <a:t>CT</a:t>
            </a:r>
            <a:r>
              <a:rPr lang="fa-IR"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66055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968" y="396024"/>
            <a:ext cx="11549149" cy="4462760"/>
          </a:xfrm>
          <a:prstGeom prst="rect">
            <a:avLst/>
          </a:prstGeom>
        </p:spPr>
        <p:txBody>
          <a:bodyPr wrap="square">
            <a:spAutoFit/>
          </a:bodyPr>
          <a:lstStyle/>
          <a:p>
            <a:r>
              <a:rPr lang="en-US" sz="3200" b="1" dirty="0" smtClean="0">
                <a:solidFill>
                  <a:srgbClr val="FF0000"/>
                </a:solidFill>
              </a:rPr>
              <a:t>How common is primary aldosteronism? </a:t>
            </a:r>
          </a:p>
          <a:p>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Most experts previously described PA in </a:t>
            </a:r>
            <a:r>
              <a:rPr lang="en-US" sz="2800" dirty="0" smtClean="0">
                <a:solidFill>
                  <a:srgbClr val="FF0000"/>
                </a:solidFill>
              </a:rPr>
              <a:t>&lt; 1%</a:t>
            </a:r>
            <a:r>
              <a:rPr lang="en-US" sz="2800" dirty="0" smtClean="0"/>
              <a:t> of patients with mild-to-moderate essential hypertension and had assumed that hypokalemia was a sine qua non for diagnosis .</a:t>
            </a:r>
          </a:p>
          <a:p>
            <a:endParaRPr lang="en-US" sz="2800" dirty="0"/>
          </a:p>
          <a:p>
            <a:endParaRPr lang="en-US" sz="2800" dirty="0"/>
          </a:p>
          <a:p>
            <a:pPr marL="457200" indent="-457200">
              <a:buFont typeface="Wingdings" panose="05000000000000000000" pitchFamily="2" charset="2"/>
              <a:buChar char="q"/>
            </a:pPr>
            <a:r>
              <a:rPr lang="en-US" sz="2800" dirty="0" smtClean="0"/>
              <a:t>Cross-sectional and prospective studies report PA in </a:t>
            </a:r>
            <a:r>
              <a:rPr lang="en-US" sz="2800" dirty="0" smtClean="0">
                <a:solidFill>
                  <a:srgbClr val="FF0000"/>
                </a:solidFill>
              </a:rPr>
              <a:t>&gt;5%</a:t>
            </a:r>
            <a:r>
              <a:rPr lang="en-US" sz="2800" dirty="0" smtClean="0"/>
              <a:t> and possibly </a:t>
            </a:r>
            <a:r>
              <a:rPr lang="en-US" sz="2800" dirty="0" smtClean="0">
                <a:solidFill>
                  <a:srgbClr val="FF0000"/>
                </a:solidFill>
              </a:rPr>
              <a:t>&gt;10% </a:t>
            </a:r>
            <a:r>
              <a:rPr lang="en-US" sz="2800" dirty="0" smtClean="0"/>
              <a:t>of hypertensive patients, both in general and in specialty settings.</a:t>
            </a:r>
            <a:endParaRPr lang="en-US" sz="2800" dirty="0"/>
          </a:p>
        </p:txBody>
      </p:sp>
    </p:spTree>
    <p:extLst>
      <p:ext uri="{BB962C8B-B14F-4D97-AF65-F5344CB8AC3E}">
        <p14:creationId xmlns:p14="http://schemas.microsoft.com/office/powerpoint/2010/main" val="3833051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14" y="806165"/>
            <a:ext cx="11576857" cy="3539430"/>
          </a:xfrm>
          <a:prstGeom prst="rect">
            <a:avLst/>
          </a:prstGeom>
        </p:spPr>
        <p:txBody>
          <a:bodyPr wrap="square">
            <a:spAutoFit/>
          </a:bodyPr>
          <a:lstStyle/>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Large</a:t>
            </a:r>
            <a:r>
              <a:rPr lang="fa-IR" sz="2800" dirty="0" smtClean="0"/>
              <a:t> </a:t>
            </a:r>
            <a:r>
              <a:rPr lang="en-US" sz="2800" dirty="0" smtClean="0"/>
              <a:t>benign-appearing</a:t>
            </a:r>
            <a:r>
              <a:rPr lang="fa-IR" sz="2800" dirty="0" smtClean="0"/>
              <a:t> </a:t>
            </a:r>
            <a:r>
              <a:rPr lang="en-US" sz="2800" dirty="0" smtClean="0"/>
              <a:t>unilateral masses</a:t>
            </a:r>
            <a:r>
              <a:rPr lang="fa-IR" sz="2800" dirty="0" smtClean="0"/>
              <a:t> </a:t>
            </a:r>
            <a:r>
              <a:rPr lang="en-US" sz="2800" dirty="0" smtClean="0"/>
              <a:t>may</a:t>
            </a:r>
            <a:r>
              <a:rPr lang="fa-IR" sz="2800" dirty="0" smtClean="0"/>
              <a:t> </a:t>
            </a:r>
            <a:r>
              <a:rPr lang="en-US" sz="2800" dirty="0" smtClean="0"/>
              <a:t>represent</a:t>
            </a:r>
            <a:r>
              <a:rPr lang="fa-IR" sz="2800" dirty="0" smtClean="0"/>
              <a:t> </a:t>
            </a:r>
            <a:r>
              <a:rPr lang="en-US" sz="2800" dirty="0" smtClean="0"/>
              <a:t>an</a:t>
            </a:r>
            <a:r>
              <a:rPr lang="fa-IR" sz="2800" dirty="0" smtClean="0"/>
              <a:t> </a:t>
            </a:r>
            <a:r>
              <a:rPr lang="en-US" sz="2800" dirty="0" smtClean="0"/>
              <a:t>aldosterone-and</a:t>
            </a:r>
            <a:r>
              <a:rPr lang="fa-IR" sz="2800" dirty="0" smtClean="0"/>
              <a:t> </a:t>
            </a:r>
            <a:r>
              <a:rPr lang="en-US" sz="2800" dirty="0" smtClean="0"/>
              <a:t>cortisol-secreting </a:t>
            </a:r>
            <a:r>
              <a:rPr lang="en-US" sz="2800" dirty="0"/>
              <a:t>adenoma</a:t>
            </a:r>
            <a:r>
              <a:rPr lang="en-US" sz="2800" dirty="0" smtClean="0"/>
              <a:t>.</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 If</a:t>
            </a:r>
            <a:r>
              <a:rPr lang="fa-IR" sz="2800" dirty="0" smtClean="0"/>
              <a:t> </a:t>
            </a:r>
            <a:r>
              <a:rPr lang="en-US" sz="2800" dirty="0" smtClean="0"/>
              <a:t> </a:t>
            </a:r>
            <a:r>
              <a:rPr lang="en-US" sz="2800" dirty="0"/>
              <a:t>this proves to be the case on dexamethasone suppression testing, some centers require AVS, whereas others proceed directly to unilateral adrenalectomy; in either case, patients will require </a:t>
            </a:r>
            <a:r>
              <a:rPr lang="en-US" sz="2800" dirty="0">
                <a:solidFill>
                  <a:srgbClr val="FF0000"/>
                </a:solidFill>
              </a:rPr>
              <a:t>hydrocortisone support postoperatively. </a:t>
            </a:r>
          </a:p>
        </p:txBody>
      </p:sp>
    </p:spTree>
    <p:extLst>
      <p:ext uri="{BB962C8B-B14F-4D97-AF65-F5344CB8AC3E}">
        <p14:creationId xmlns:p14="http://schemas.microsoft.com/office/powerpoint/2010/main" val="1001335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7" y="374134"/>
            <a:ext cx="11682151" cy="6124754"/>
          </a:xfrm>
          <a:prstGeom prst="rect">
            <a:avLst/>
          </a:prstGeom>
        </p:spPr>
        <p:txBody>
          <a:bodyPr wrap="square">
            <a:spAutoFit/>
          </a:bodyPr>
          <a:lstStyle/>
          <a:p>
            <a:r>
              <a:rPr lang="en-US" sz="2800" dirty="0" smtClean="0">
                <a:solidFill>
                  <a:srgbClr val="FF0000"/>
                </a:solidFill>
              </a:rPr>
              <a:t>Adrenal</a:t>
            </a:r>
            <a:r>
              <a:rPr lang="fa-IR" sz="2800" dirty="0" smtClean="0">
                <a:solidFill>
                  <a:srgbClr val="FF0000"/>
                </a:solidFill>
              </a:rPr>
              <a:t> </a:t>
            </a:r>
            <a:r>
              <a:rPr lang="en-US" sz="2800" dirty="0" smtClean="0">
                <a:solidFill>
                  <a:srgbClr val="FF0000"/>
                </a:solidFill>
              </a:rPr>
              <a:t>CT</a:t>
            </a:r>
            <a:r>
              <a:rPr lang="fa-IR" sz="2800" dirty="0" smtClean="0">
                <a:solidFill>
                  <a:srgbClr val="FF0000"/>
                </a:solidFill>
              </a:rPr>
              <a:t> </a:t>
            </a:r>
            <a:r>
              <a:rPr lang="en-US" sz="2800" dirty="0" smtClean="0">
                <a:solidFill>
                  <a:srgbClr val="FF0000"/>
                </a:solidFill>
              </a:rPr>
              <a:t>has</a:t>
            </a:r>
            <a:r>
              <a:rPr lang="fa-IR" sz="2800" dirty="0" smtClean="0">
                <a:solidFill>
                  <a:srgbClr val="FF0000"/>
                </a:solidFill>
              </a:rPr>
              <a:t> </a:t>
            </a:r>
            <a:r>
              <a:rPr lang="en-US" sz="2800" dirty="0" smtClean="0">
                <a:solidFill>
                  <a:srgbClr val="FF0000"/>
                </a:solidFill>
              </a:rPr>
              <a:t>several</a:t>
            </a:r>
            <a:r>
              <a:rPr lang="fa-IR" sz="2800" dirty="0" smtClean="0">
                <a:solidFill>
                  <a:srgbClr val="FF0000"/>
                </a:solidFill>
              </a:rPr>
              <a:t> </a:t>
            </a:r>
            <a:r>
              <a:rPr lang="en-US" sz="2800" dirty="0" smtClean="0">
                <a:solidFill>
                  <a:srgbClr val="FF0000"/>
                </a:solidFill>
              </a:rPr>
              <a:t>limitations.</a:t>
            </a:r>
            <a:endParaRPr lang="fa-IR" sz="2800" dirty="0" smtClean="0">
              <a:solidFill>
                <a:srgbClr val="FF0000"/>
              </a:solidFill>
            </a:endParaRPr>
          </a:p>
          <a:p>
            <a:endParaRPr lang="fa-IR" sz="2800" dirty="0"/>
          </a:p>
          <a:p>
            <a:pPr marL="457200" indent="-457200">
              <a:buFont typeface="Wingdings" panose="05000000000000000000" pitchFamily="2" charset="2"/>
              <a:buChar char="q"/>
            </a:pPr>
            <a:r>
              <a:rPr lang="en-US" sz="2800" dirty="0" smtClean="0"/>
              <a:t>Radiologists</a:t>
            </a:r>
            <a:r>
              <a:rPr lang="fa-IR" sz="2800" dirty="0" smtClean="0"/>
              <a:t> </a:t>
            </a:r>
            <a:r>
              <a:rPr lang="en-US" sz="2800" dirty="0" smtClean="0"/>
              <a:t>might interpret</a:t>
            </a:r>
            <a:r>
              <a:rPr lang="fa-IR" sz="2800" dirty="0" smtClean="0"/>
              <a:t> </a:t>
            </a:r>
            <a:r>
              <a:rPr lang="en-US" sz="2800" dirty="0" smtClean="0"/>
              <a:t>small</a:t>
            </a:r>
            <a:r>
              <a:rPr lang="fa-IR" sz="2800" dirty="0" smtClean="0"/>
              <a:t> </a:t>
            </a:r>
            <a:r>
              <a:rPr lang="en-US" sz="2800" dirty="0" smtClean="0"/>
              <a:t>APAs</a:t>
            </a:r>
            <a:r>
              <a:rPr lang="fa-IR" sz="2800" dirty="0" smtClean="0"/>
              <a:t> </a:t>
            </a:r>
            <a:r>
              <a:rPr lang="en-US" sz="2800" dirty="0" smtClean="0"/>
              <a:t>incorrectly as“IAH”on</a:t>
            </a:r>
            <a:r>
              <a:rPr lang="fa-IR" sz="2800" dirty="0" smtClean="0"/>
              <a:t> </a:t>
            </a:r>
            <a:r>
              <a:rPr lang="en-US" sz="2800" dirty="0" smtClean="0"/>
              <a:t>the</a:t>
            </a:r>
            <a:r>
              <a:rPr lang="fa-IR" sz="2800" dirty="0" smtClean="0"/>
              <a:t> </a:t>
            </a:r>
            <a:r>
              <a:rPr lang="en-US" sz="2800" dirty="0" smtClean="0"/>
              <a:t>basis</a:t>
            </a:r>
            <a:r>
              <a:rPr lang="fa-IR" sz="2800" dirty="0" smtClean="0"/>
              <a:t> </a:t>
            </a:r>
            <a:r>
              <a:rPr lang="en-US" sz="2800" dirty="0" smtClean="0"/>
              <a:t>of </a:t>
            </a:r>
            <a:r>
              <a:rPr lang="en-US" sz="2800" dirty="0"/>
              <a:t>CT findings of bilateral nodularity or normal-appearing adrenals</a:t>
            </a:r>
            <a:r>
              <a:rPr lang="en-US" sz="2800" dirty="0" smtClean="0"/>
              <a:t>.</a:t>
            </a:r>
            <a:endParaRPr lang="fa-IR" sz="2800" dirty="0" smtClean="0"/>
          </a:p>
          <a:p>
            <a:endParaRPr lang="fa-IR" sz="2800" dirty="0"/>
          </a:p>
          <a:p>
            <a:pPr marL="457200" indent="-457200">
              <a:buFont typeface="Wingdings" panose="05000000000000000000" pitchFamily="2" charset="2"/>
              <a:buChar char="q"/>
            </a:pPr>
            <a:r>
              <a:rPr lang="en-US" sz="2800" dirty="0" smtClean="0"/>
              <a:t> </a:t>
            </a:r>
            <a:r>
              <a:rPr lang="en-US" sz="2800" dirty="0"/>
              <a:t>Moreover, apparent adrenal microadenomas may actually represent areas of hyperplasia or nonfunctioning nodularity, and unilateral adrenalectomy would be inappropriate.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In </a:t>
            </a:r>
            <a:r>
              <a:rPr lang="en-US" sz="2800" dirty="0"/>
              <a:t>addition, nonfunctioning unilateral </a:t>
            </a:r>
            <a:r>
              <a:rPr lang="en-US" sz="2800" dirty="0" smtClean="0"/>
              <a:t>adrenal</a:t>
            </a:r>
            <a:r>
              <a:rPr lang="fa-IR" sz="2800" dirty="0" smtClean="0"/>
              <a:t> </a:t>
            </a:r>
            <a:r>
              <a:rPr lang="en-US" sz="2800" dirty="0" smtClean="0"/>
              <a:t>macroadenomas</a:t>
            </a:r>
            <a:r>
              <a:rPr lang="fa-IR" sz="2800" dirty="0" smtClean="0"/>
              <a:t> </a:t>
            </a:r>
            <a:r>
              <a:rPr lang="en-US" sz="2800" dirty="0" smtClean="0"/>
              <a:t>are</a:t>
            </a:r>
            <a:r>
              <a:rPr lang="fa-IR" sz="2800" dirty="0" smtClean="0"/>
              <a:t> </a:t>
            </a:r>
            <a:r>
              <a:rPr lang="en-US" sz="2800" dirty="0" smtClean="0"/>
              <a:t>not</a:t>
            </a:r>
            <a:r>
              <a:rPr lang="fa-IR" sz="2800" dirty="0" smtClean="0"/>
              <a:t> </a:t>
            </a:r>
            <a:r>
              <a:rPr lang="en-US" sz="2800" dirty="0" smtClean="0"/>
              <a:t>uncommon,</a:t>
            </a:r>
            <a:r>
              <a:rPr lang="fa-IR" sz="2800" dirty="0" smtClean="0"/>
              <a:t> </a:t>
            </a:r>
            <a:r>
              <a:rPr lang="en-US" sz="2800" dirty="0" smtClean="0"/>
              <a:t>especially</a:t>
            </a:r>
            <a:r>
              <a:rPr lang="fa-IR" sz="2800" dirty="0" smtClean="0"/>
              <a:t> </a:t>
            </a:r>
            <a:r>
              <a:rPr lang="en-US" sz="2800" dirty="0" smtClean="0"/>
              <a:t>in older</a:t>
            </a:r>
            <a:r>
              <a:rPr lang="fa-IR" sz="2800" dirty="0" smtClean="0"/>
              <a:t> </a:t>
            </a:r>
            <a:r>
              <a:rPr lang="en-US" sz="2800" dirty="0" smtClean="0"/>
              <a:t>patients</a:t>
            </a:r>
            <a:r>
              <a:rPr lang="fa-IR" sz="2800" dirty="0" smtClean="0"/>
              <a:t> </a:t>
            </a:r>
            <a:r>
              <a:rPr lang="en-US" sz="2800" dirty="0" smtClean="0"/>
              <a:t>(</a:t>
            </a:r>
            <a:r>
              <a:rPr lang="fa-IR" sz="2800" dirty="0" smtClean="0"/>
              <a:t>&lt; </a:t>
            </a:r>
            <a:r>
              <a:rPr lang="en-US" sz="2800" dirty="0" smtClean="0"/>
              <a:t>age</a:t>
            </a:r>
            <a:r>
              <a:rPr lang="fa-IR" sz="2800" dirty="0" smtClean="0"/>
              <a:t> </a:t>
            </a:r>
            <a:r>
              <a:rPr lang="en-US" sz="2800" dirty="0" smtClean="0"/>
              <a:t>35</a:t>
            </a:r>
            <a:r>
              <a:rPr lang="fa-IR" sz="2800" dirty="0" smtClean="0"/>
              <a:t> </a:t>
            </a:r>
            <a:r>
              <a:rPr lang="en-US" sz="2800" dirty="0" smtClean="0"/>
              <a:t>years),</a:t>
            </a:r>
            <a:r>
              <a:rPr lang="fa-IR" sz="2800" dirty="0" smtClean="0"/>
              <a:t> </a:t>
            </a:r>
            <a:r>
              <a:rPr lang="en-US" sz="2800" dirty="0" smtClean="0"/>
              <a:t>and</a:t>
            </a:r>
            <a:r>
              <a:rPr lang="fa-IR" sz="2800" dirty="0" smtClean="0"/>
              <a:t> </a:t>
            </a:r>
            <a:r>
              <a:rPr lang="en-US" sz="2800" dirty="0" smtClean="0"/>
              <a:t>are</a:t>
            </a:r>
            <a:r>
              <a:rPr lang="fa-IR" sz="2800" dirty="0" smtClean="0"/>
              <a:t> </a:t>
            </a:r>
            <a:r>
              <a:rPr lang="en-US" sz="2800" dirty="0" smtClean="0"/>
              <a:t>in</a:t>
            </a:r>
            <a:r>
              <a:rPr lang="fa-IR" sz="2800" dirty="0" smtClean="0"/>
              <a:t> </a:t>
            </a:r>
            <a:r>
              <a:rPr lang="en-US" sz="2800" dirty="0" smtClean="0"/>
              <a:t>distinguishable</a:t>
            </a:r>
            <a:r>
              <a:rPr lang="fa-IR" sz="2800" dirty="0" smtClean="0"/>
              <a:t> </a:t>
            </a:r>
            <a:r>
              <a:rPr lang="en-US" sz="2800" dirty="0" smtClean="0"/>
              <a:t>from</a:t>
            </a:r>
            <a:r>
              <a:rPr lang="fa-IR" sz="2800" dirty="0" smtClean="0"/>
              <a:t> </a:t>
            </a:r>
            <a:r>
              <a:rPr lang="en-US" sz="2800" dirty="0" smtClean="0"/>
              <a:t>APAs</a:t>
            </a:r>
            <a:r>
              <a:rPr lang="fa-IR" sz="2800" dirty="0" smtClean="0"/>
              <a:t> </a:t>
            </a:r>
            <a:r>
              <a:rPr lang="en-US" sz="2800" dirty="0" smtClean="0"/>
              <a:t>on</a:t>
            </a:r>
            <a:r>
              <a:rPr lang="fa-IR" sz="2800" dirty="0" smtClean="0"/>
              <a:t> </a:t>
            </a:r>
            <a:r>
              <a:rPr lang="en-US" sz="2800" dirty="0" smtClean="0"/>
              <a:t>CT.</a:t>
            </a:r>
            <a:endParaRPr lang="fa-IR" sz="2800" dirty="0" smtClean="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UAH</a:t>
            </a:r>
            <a:r>
              <a:rPr lang="fa-IR" sz="2800" dirty="0" smtClean="0"/>
              <a:t> </a:t>
            </a:r>
            <a:r>
              <a:rPr lang="en-US" sz="2800" dirty="0" smtClean="0"/>
              <a:t>may</a:t>
            </a:r>
            <a:r>
              <a:rPr lang="fa-IR" sz="2800" dirty="0" smtClean="0"/>
              <a:t> </a:t>
            </a:r>
            <a:r>
              <a:rPr lang="en-US" sz="2800" dirty="0" smtClean="0"/>
              <a:t>be</a:t>
            </a:r>
            <a:r>
              <a:rPr lang="fa-IR" sz="2800" dirty="0" smtClean="0"/>
              <a:t> </a:t>
            </a:r>
            <a:r>
              <a:rPr lang="en-US" sz="2800" dirty="0" smtClean="0"/>
              <a:t>visible</a:t>
            </a:r>
            <a:r>
              <a:rPr lang="fa-IR" sz="2800" dirty="0" smtClean="0"/>
              <a:t> </a:t>
            </a:r>
            <a:r>
              <a:rPr lang="en-US" sz="2800" dirty="0" smtClean="0"/>
              <a:t>on</a:t>
            </a:r>
            <a:r>
              <a:rPr lang="fa-IR" sz="2800" dirty="0" smtClean="0"/>
              <a:t> </a:t>
            </a:r>
            <a:r>
              <a:rPr lang="en-US" sz="2800" dirty="0" smtClean="0"/>
              <a:t>CT,or</a:t>
            </a:r>
            <a:r>
              <a:rPr lang="fa-IR" sz="2800" dirty="0" smtClean="0"/>
              <a:t> </a:t>
            </a:r>
            <a:r>
              <a:rPr lang="en-US" sz="2800" dirty="0" smtClean="0"/>
              <a:t>the </a:t>
            </a:r>
            <a:r>
              <a:rPr lang="en-US" sz="2800" dirty="0"/>
              <a:t>UAH adrenal may appear normal on CT. </a:t>
            </a:r>
          </a:p>
        </p:txBody>
      </p:sp>
    </p:spTree>
    <p:extLst>
      <p:ext uri="{BB962C8B-B14F-4D97-AF65-F5344CB8AC3E}">
        <p14:creationId xmlns:p14="http://schemas.microsoft.com/office/powerpoint/2010/main" val="74691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7" y="722991"/>
            <a:ext cx="11621192" cy="4832092"/>
          </a:xfrm>
          <a:prstGeom prst="rect">
            <a:avLst/>
          </a:prstGeom>
        </p:spPr>
        <p:txBody>
          <a:bodyPr wrap="square">
            <a:spAutoFit/>
          </a:bodyPr>
          <a:lstStyle/>
          <a:p>
            <a:pPr marL="457200" indent="-457200">
              <a:buFont typeface="Wingdings" panose="05000000000000000000" pitchFamily="2" charset="2"/>
              <a:buChar char="q"/>
            </a:pPr>
            <a:r>
              <a:rPr lang="en-US" sz="2800" dirty="0" smtClean="0"/>
              <a:t>AVS</a:t>
            </a:r>
            <a:r>
              <a:rPr lang="fa-IR" sz="2800" dirty="0" smtClean="0"/>
              <a:t> </a:t>
            </a:r>
            <a:r>
              <a:rPr lang="en-US" sz="2800" dirty="0" smtClean="0"/>
              <a:t>is</a:t>
            </a:r>
            <a:r>
              <a:rPr lang="fa-IR" sz="2800" dirty="0" smtClean="0"/>
              <a:t> </a:t>
            </a:r>
            <a:r>
              <a:rPr lang="en-US" sz="2800" dirty="0" smtClean="0"/>
              <a:t>essential</a:t>
            </a:r>
            <a:r>
              <a:rPr lang="fa-IR" sz="2800" dirty="0" smtClean="0"/>
              <a:t> </a:t>
            </a:r>
            <a:r>
              <a:rPr lang="en-US" sz="2800" dirty="0" smtClean="0"/>
              <a:t>to</a:t>
            </a:r>
            <a:r>
              <a:rPr lang="fa-IR" sz="2800" dirty="0" smtClean="0"/>
              <a:t> </a:t>
            </a:r>
            <a:r>
              <a:rPr lang="en-US" sz="2800" dirty="0" smtClean="0"/>
              <a:t>direct </a:t>
            </a:r>
            <a:r>
              <a:rPr lang="en-US" sz="2800" dirty="0"/>
              <a:t>appropriate therapy in patients with PA who seek a potential surgical cure.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CT </a:t>
            </a:r>
            <a:r>
              <a:rPr lang="en-US" sz="2800" dirty="0"/>
              <a:t>is particularly useful, however, for detecting larger lesions (eg, </a:t>
            </a:r>
            <a:r>
              <a:rPr lang="fa-IR" sz="2800" dirty="0"/>
              <a:t>&lt;</a:t>
            </a:r>
            <a:r>
              <a:rPr lang="en-US" sz="2800" dirty="0" smtClean="0"/>
              <a:t>4 </a:t>
            </a:r>
            <a:r>
              <a:rPr lang="en-US" sz="2800" dirty="0"/>
              <a:t>cm) that may warrant consideration for removal based on malignant </a:t>
            </a:r>
            <a:r>
              <a:rPr lang="en-US" sz="2800" dirty="0" smtClean="0"/>
              <a:t>potential.</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In </a:t>
            </a:r>
            <a:r>
              <a:rPr lang="en-US" sz="2800" dirty="0"/>
              <a:t>addition, CT is useful for localizing the right adrenal vein as it enters into the inferior vena cava, thus aiding cannulation of the vein during AVS </a:t>
            </a:r>
            <a:r>
              <a:rPr lang="en-US" sz="2800" dirty="0" smtClean="0"/>
              <a:t>.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Finally</a:t>
            </a:r>
            <a:r>
              <a:rPr lang="en-US" sz="2800" dirty="0"/>
              <a:t>, the findings on CT may be very helpful in young patients with marked PA</a:t>
            </a:r>
            <a:r>
              <a:rPr lang="fa-IR" sz="2800" dirty="0" smtClean="0"/>
              <a:t>.</a:t>
            </a:r>
            <a:endParaRPr lang="en-US" sz="2800" dirty="0"/>
          </a:p>
        </p:txBody>
      </p:sp>
    </p:spTree>
    <p:extLst>
      <p:ext uri="{BB962C8B-B14F-4D97-AF65-F5344CB8AC3E}">
        <p14:creationId xmlns:p14="http://schemas.microsoft.com/office/powerpoint/2010/main" val="4987031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369711"/>
            <a:ext cx="11764371" cy="5755422"/>
          </a:xfrm>
          <a:prstGeom prst="rect">
            <a:avLst/>
          </a:prstGeom>
        </p:spPr>
        <p:txBody>
          <a:bodyPr wrap="square">
            <a:spAutoFit/>
          </a:bodyPr>
          <a:lstStyle/>
          <a:p>
            <a:r>
              <a:rPr lang="en-US" sz="3200" b="1" dirty="0" smtClean="0">
                <a:solidFill>
                  <a:srgbClr val="FF0000"/>
                </a:solidFill>
              </a:rPr>
              <a:t>Remarks</a:t>
            </a:r>
          </a:p>
          <a:p>
            <a:endParaRPr lang="en-US" sz="2800" dirty="0"/>
          </a:p>
          <a:p>
            <a:pPr marL="457200" indent="-457200">
              <a:buFont typeface="Wingdings" panose="05000000000000000000" pitchFamily="2" charset="2"/>
              <a:buChar char="q"/>
            </a:pPr>
            <a:r>
              <a:rPr lang="en-US" sz="2800" dirty="0" smtClean="0"/>
              <a:t> </a:t>
            </a:r>
            <a:r>
              <a:rPr lang="en-US" sz="2800" dirty="0"/>
              <a:t>MRI has no advantage over CT in subtype evaluation of PA because it is more expensive and has less spatial resolution than CT.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3.2 We recommend that when surgical treatment is feasible and  desired by the patient , an experienced radiologist should use AVS to make the distinction between unilateral </a:t>
            </a:r>
            <a:r>
              <a:rPr lang="en-US" sz="2800" dirty="0"/>
              <a:t>and bilateral adrenal disease </a:t>
            </a:r>
            <a:r>
              <a:rPr lang="en-US" sz="2800" dirty="0" smtClean="0"/>
              <a: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Younger </a:t>
            </a:r>
            <a:r>
              <a:rPr lang="en-US" sz="2800" dirty="0"/>
              <a:t>patients </a:t>
            </a:r>
            <a:r>
              <a:rPr lang="en-US" sz="2800" dirty="0" smtClean="0"/>
              <a:t>(&lt;age </a:t>
            </a:r>
            <a:r>
              <a:rPr lang="en-US" sz="2800" dirty="0"/>
              <a:t>35 years) with </a:t>
            </a:r>
            <a:r>
              <a:rPr lang="en-US" sz="2800" dirty="0">
                <a:solidFill>
                  <a:srgbClr val="FF0000"/>
                </a:solidFill>
              </a:rPr>
              <a:t>spontaneous hypokalemia</a:t>
            </a:r>
            <a:r>
              <a:rPr lang="en-US" sz="2800" dirty="0"/>
              <a:t>, </a:t>
            </a:r>
            <a:r>
              <a:rPr lang="en-US" sz="2800" dirty="0" smtClean="0">
                <a:solidFill>
                  <a:srgbClr val="FF0000"/>
                </a:solidFill>
              </a:rPr>
              <a:t>marked aldosterone excess</a:t>
            </a:r>
            <a:r>
              <a:rPr lang="en-US" sz="2800" dirty="0" smtClean="0"/>
              <a:t>,and </a:t>
            </a:r>
            <a:r>
              <a:rPr lang="en-US" sz="2800" dirty="0" smtClean="0">
                <a:solidFill>
                  <a:srgbClr val="FF0000"/>
                </a:solidFill>
              </a:rPr>
              <a:t>unilateral adrenal lesions </a:t>
            </a:r>
            <a:r>
              <a:rPr lang="en-US" sz="2800" dirty="0"/>
              <a:t>with radiological features consistent with a cortical adenoma on adrenal CT scan may </a:t>
            </a:r>
            <a:r>
              <a:rPr lang="en-US" sz="2800" dirty="0">
                <a:solidFill>
                  <a:srgbClr val="FF0000"/>
                </a:solidFill>
              </a:rPr>
              <a:t>not need AVS </a:t>
            </a:r>
            <a:r>
              <a:rPr lang="en-US" sz="2800" dirty="0"/>
              <a:t>before proceeding to unilateral </a:t>
            </a:r>
            <a:r>
              <a:rPr lang="en-US" sz="2800" dirty="0" smtClean="0"/>
              <a:t>adrenalectomy.</a:t>
            </a:r>
            <a:endParaRPr lang="en-US" sz="2800" dirty="0"/>
          </a:p>
        </p:txBody>
      </p:sp>
    </p:spTree>
    <p:extLst>
      <p:ext uri="{BB962C8B-B14F-4D97-AF65-F5344CB8AC3E}">
        <p14:creationId xmlns:p14="http://schemas.microsoft.com/office/powerpoint/2010/main" val="2152524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87" y="174718"/>
            <a:ext cx="11532523" cy="6555641"/>
          </a:xfrm>
          <a:prstGeom prst="rect">
            <a:avLst/>
          </a:prstGeom>
        </p:spPr>
        <p:txBody>
          <a:bodyPr wrap="square">
            <a:spAutoFit/>
          </a:bodyPr>
          <a:lstStyle/>
          <a:p>
            <a:r>
              <a:rPr lang="en-US" sz="3200" b="1" dirty="0" smtClean="0">
                <a:solidFill>
                  <a:srgbClr val="FF0000"/>
                </a:solidFill>
              </a:rPr>
              <a:t>Evidence</a:t>
            </a:r>
          </a:p>
          <a:p>
            <a:endParaRPr lang="en-US" sz="2800" dirty="0"/>
          </a:p>
          <a:p>
            <a:pPr marL="457200" indent="-457200">
              <a:buFont typeface="Wingdings" panose="05000000000000000000" pitchFamily="2" charset="2"/>
              <a:buChar char="q"/>
            </a:pPr>
            <a:r>
              <a:rPr lang="en-US" sz="2800" dirty="0" smtClean="0"/>
              <a:t> Lateralization of the source of the excessive aldosterone </a:t>
            </a:r>
            <a:r>
              <a:rPr lang="en-US" sz="2800" dirty="0"/>
              <a:t>secretion is critical to guide the management of PA</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Distinguishing between unilateral and bilateral disease is important </a:t>
            </a:r>
            <a:r>
              <a:rPr lang="en-US" sz="2800" dirty="0"/>
              <a:t>because unilateral adrenalectomy in all patients with APA or UAH results in the normalization of </a:t>
            </a:r>
            <a:r>
              <a:rPr lang="en-US" sz="2800" dirty="0" smtClean="0"/>
              <a:t>hypokalemia ;hypertension is also improved in all and </a:t>
            </a:r>
            <a:r>
              <a:rPr lang="en-US" sz="2800" dirty="0" smtClean="0">
                <a:solidFill>
                  <a:srgbClr val="FF0000"/>
                </a:solidFill>
              </a:rPr>
              <a:t>cured</a:t>
            </a:r>
            <a:r>
              <a:rPr lang="en-US" sz="2800" dirty="0" smtClean="0"/>
              <a:t> </a:t>
            </a:r>
            <a:r>
              <a:rPr lang="en-US" sz="2800" dirty="0" smtClean="0">
                <a:solidFill>
                  <a:srgbClr val="FF0000"/>
                </a:solidFill>
              </a:rPr>
              <a:t>in </a:t>
            </a:r>
            <a:r>
              <a:rPr lang="en-US" sz="2800" dirty="0">
                <a:solidFill>
                  <a:srgbClr val="FF0000"/>
                </a:solidFill>
              </a:rPr>
              <a:t>30–60% </a:t>
            </a:r>
            <a:r>
              <a:rPr lang="en-US" sz="2800" dirty="0"/>
              <a:t>of these patients </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In bilateral IHA and GRA, unilateral or bilateral adrenalectomy </a:t>
            </a:r>
            <a:r>
              <a:rPr lang="en-US" sz="2800" dirty="0" smtClean="0"/>
              <a:t>seldom corrects the hypertension,and medical therapy is the treatment of choice.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Unilateral</a:t>
            </a:r>
            <a:r>
              <a:rPr lang="fa-IR" sz="2800" dirty="0" smtClean="0"/>
              <a:t> </a:t>
            </a:r>
            <a:r>
              <a:rPr lang="en-US" sz="2800" dirty="0" smtClean="0"/>
              <a:t>disease may be treated medically if the patient declines or is not a candidate </a:t>
            </a:r>
            <a:r>
              <a:rPr lang="en-US" sz="2800" dirty="0"/>
              <a:t>for surgery. </a:t>
            </a:r>
          </a:p>
        </p:txBody>
      </p:sp>
    </p:spTree>
    <p:extLst>
      <p:ext uri="{BB962C8B-B14F-4D97-AF65-F5344CB8AC3E}">
        <p14:creationId xmlns:p14="http://schemas.microsoft.com/office/powerpoint/2010/main" val="3099826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66" y="906056"/>
            <a:ext cx="11671068" cy="4832092"/>
          </a:xfrm>
          <a:prstGeom prst="rect">
            <a:avLst/>
          </a:prstGeom>
        </p:spPr>
        <p:txBody>
          <a:bodyPr wrap="square">
            <a:spAutoFit/>
          </a:bodyPr>
          <a:lstStyle/>
          <a:p>
            <a:pPr marL="457200" indent="-457200">
              <a:buFont typeface="Wingdings" panose="05000000000000000000" pitchFamily="2" charset="2"/>
              <a:buChar char="q"/>
            </a:pPr>
            <a:r>
              <a:rPr lang="en-US" sz="2800" dirty="0"/>
              <a:t>Imaging cannot reliably visualize microadenomas or distinguish nonfunctioning incidentalomas from aldosterone-producing adenomas with confidence </a:t>
            </a:r>
            <a:r>
              <a:rPr lang="en-US" sz="2800" dirty="0" smtClean="0"/>
              <a:t> </a:t>
            </a:r>
            <a:r>
              <a:rPr lang="en-US" sz="2800" dirty="0"/>
              <a:t>in most patients, making AVS the most accurate means of differentiating unilateral from bilateral forms of PA</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AVS is expensive and invasive, and so it is highly desirable to avoid this test in patients who do not have PA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Because ARR testing can be associated with false positives, confirmatory testing should eliminate the potential risk that patients with false-positive ARR undergo AVS. </a:t>
            </a:r>
          </a:p>
        </p:txBody>
      </p:sp>
    </p:spTree>
    <p:extLst>
      <p:ext uri="{BB962C8B-B14F-4D97-AF65-F5344CB8AC3E}">
        <p14:creationId xmlns:p14="http://schemas.microsoft.com/office/powerpoint/2010/main" val="1089456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 y="307447"/>
            <a:ext cx="11925993" cy="6986528"/>
          </a:xfrm>
          <a:prstGeom prst="rect">
            <a:avLst/>
          </a:prstGeom>
        </p:spPr>
        <p:txBody>
          <a:bodyPr wrap="square">
            <a:spAutoFit/>
          </a:bodyPr>
          <a:lstStyle/>
          <a:p>
            <a:pPr marL="457200" indent="-457200">
              <a:buFont typeface="Wingdings" panose="05000000000000000000" pitchFamily="2" charset="2"/>
              <a:buChar char="q"/>
            </a:pPr>
            <a:r>
              <a:rPr lang="en-US" sz="2800" dirty="0"/>
              <a:t>The sensitivity and specificity of AVS (</a:t>
            </a:r>
            <a:r>
              <a:rPr lang="en-US" sz="2800" dirty="0">
                <a:solidFill>
                  <a:srgbClr val="FF0000"/>
                </a:solidFill>
              </a:rPr>
              <a:t>95</a:t>
            </a:r>
            <a:r>
              <a:rPr lang="en-US" sz="2800" dirty="0"/>
              <a:t> and </a:t>
            </a:r>
            <a:r>
              <a:rPr lang="en-US" sz="2800" dirty="0">
                <a:solidFill>
                  <a:srgbClr val="FF0000"/>
                </a:solidFill>
              </a:rPr>
              <a:t>100%, </a:t>
            </a:r>
            <a:r>
              <a:rPr lang="en-US" sz="2800" dirty="0"/>
              <a:t>respectively) for detecting </a:t>
            </a:r>
            <a:r>
              <a:rPr lang="en-US" sz="2800" dirty="0">
                <a:solidFill>
                  <a:srgbClr val="FF0000"/>
                </a:solidFill>
              </a:rPr>
              <a:t>unilateral</a:t>
            </a:r>
            <a:r>
              <a:rPr lang="en-US" sz="2800" dirty="0"/>
              <a:t> aldosterone excess are </a:t>
            </a:r>
            <a:r>
              <a:rPr lang="en-US" sz="2800" dirty="0">
                <a:solidFill>
                  <a:srgbClr val="FF0000"/>
                </a:solidFill>
              </a:rPr>
              <a:t>superior</a:t>
            </a:r>
            <a:r>
              <a:rPr lang="en-US" sz="2800" dirty="0"/>
              <a:t> to that of adrenal CT (78 and 75%, respectively</a:t>
            </a:r>
            <a:r>
              <a:rPr lang="en-US" sz="2800" dirty="0" smtClean="0"/>
              <a:t>).</a:t>
            </a:r>
          </a:p>
          <a:p>
            <a:endParaRPr lang="en-US" sz="2800" dirty="0"/>
          </a:p>
          <a:p>
            <a:endParaRPr lang="en-US" sz="2800" dirty="0"/>
          </a:p>
          <a:p>
            <a:pPr marL="457200" indent="-457200">
              <a:buFont typeface="Wingdings" panose="05000000000000000000" pitchFamily="2" charset="2"/>
              <a:buChar char="q"/>
            </a:pPr>
            <a:r>
              <a:rPr lang="en-US" sz="2800" dirty="0" smtClean="0">
                <a:solidFill>
                  <a:srgbClr val="FF0000"/>
                </a:solidFill>
              </a:rPr>
              <a:t>AVS</a:t>
            </a:r>
            <a:r>
              <a:rPr lang="en-US" sz="2800" dirty="0" smtClean="0"/>
              <a:t> is the“</a:t>
            </a:r>
            <a:r>
              <a:rPr lang="en-US" sz="2800" dirty="0" smtClean="0">
                <a:solidFill>
                  <a:srgbClr val="FF0000"/>
                </a:solidFill>
              </a:rPr>
              <a:t>gold standard”</a:t>
            </a:r>
            <a:r>
              <a:rPr lang="en-US" sz="2800" dirty="0" smtClean="0">
                <a:solidFill>
                  <a:schemeClr val="tx1">
                    <a:lumMod val="95000"/>
                    <a:lumOff val="5000"/>
                  </a:schemeClr>
                </a:solidFill>
              </a:rPr>
              <a:t>test</a:t>
            </a:r>
            <a:r>
              <a:rPr lang="en-US" sz="2800" dirty="0" smtClean="0">
                <a:solidFill>
                  <a:srgbClr val="FF0000"/>
                </a:solidFill>
              </a:rPr>
              <a:t> </a:t>
            </a:r>
            <a:r>
              <a:rPr lang="en-US" sz="2800" dirty="0" smtClean="0"/>
              <a:t>to distinguish unilateral </a:t>
            </a:r>
            <a:r>
              <a:rPr lang="en-US" sz="2800" dirty="0"/>
              <a:t>(APA or UAH) from bilateral (IHA) disease in patients with PA </a:t>
            </a:r>
            <a:r>
              <a:rPr lang="fa-IR" sz="2800" dirty="0" smtClean="0"/>
              <a:t>.</a:t>
            </a:r>
            <a:r>
              <a:rPr lang="en-US" sz="2800" dirty="0"/>
              <a:t> </a:t>
            </a:r>
            <a:endParaRPr lang="en-US" sz="2800" dirty="0" smtClean="0"/>
          </a:p>
          <a:p>
            <a:pPr marL="457200" indent="-457200">
              <a:buFont typeface="Wingdings" panose="05000000000000000000" pitchFamily="2" charset="2"/>
              <a:buChar char="q"/>
            </a:pPr>
            <a:endParaRPr lang="en-US" sz="2800" dirty="0"/>
          </a:p>
          <a:p>
            <a:endParaRPr lang="fa-IR" sz="2800" dirty="0"/>
          </a:p>
          <a:p>
            <a:pPr marL="457200" indent="-457200">
              <a:buFont typeface="Wingdings" panose="05000000000000000000" pitchFamily="2" charset="2"/>
              <a:buChar char="q"/>
            </a:pPr>
            <a:r>
              <a:rPr lang="en-US" sz="2800" dirty="0"/>
              <a:t>Some centers perform AVS in all patients who have the diagnosis of PA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A radiologist experienced with and dedicated to AVS is necessary to implement this recommendation. </a:t>
            </a:r>
          </a:p>
          <a:p>
            <a:endParaRPr lang="en-US" sz="2800" dirty="0"/>
          </a:p>
          <a:p>
            <a:endParaRPr lang="fa-IR" sz="2800" dirty="0"/>
          </a:p>
          <a:p>
            <a:endParaRPr lang="fa-IR" sz="2800" dirty="0"/>
          </a:p>
        </p:txBody>
      </p:sp>
    </p:spTree>
    <p:extLst>
      <p:ext uri="{BB962C8B-B14F-4D97-AF65-F5344CB8AC3E}">
        <p14:creationId xmlns:p14="http://schemas.microsoft.com/office/powerpoint/2010/main" val="1828377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484878"/>
            <a:ext cx="11826239" cy="954107"/>
          </a:xfrm>
          <a:prstGeom prst="rect">
            <a:avLst/>
          </a:prstGeom>
        </p:spPr>
        <p:txBody>
          <a:bodyPr wrap="square">
            <a:spAutoFit/>
          </a:bodyPr>
          <a:lstStyle/>
          <a:p>
            <a:r>
              <a:rPr lang="en-US" sz="2800" dirty="0"/>
              <a:t> </a:t>
            </a:r>
            <a:endParaRPr lang="en-US" sz="2800" dirty="0" smtClean="0"/>
          </a:p>
          <a:p>
            <a:r>
              <a:rPr lang="en-US" sz="2800" dirty="0" smtClean="0"/>
              <a:t>. </a:t>
            </a:r>
            <a:endParaRPr lang="en-US" sz="2800" dirty="0"/>
          </a:p>
        </p:txBody>
      </p:sp>
      <p:sp>
        <p:nvSpPr>
          <p:cNvPr id="3" name="Rectangle 2"/>
          <p:cNvSpPr/>
          <p:nvPr/>
        </p:nvSpPr>
        <p:spPr>
          <a:xfrm>
            <a:off x="491196" y="757705"/>
            <a:ext cx="11697285" cy="3970318"/>
          </a:xfrm>
          <a:prstGeom prst="rect">
            <a:avLst/>
          </a:prstGeom>
        </p:spPr>
        <p:txBody>
          <a:bodyPr wrap="square">
            <a:spAutoFit/>
          </a:bodyPr>
          <a:lstStyle/>
          <a:p>
            <a:endParaRPr lang="en-US" sz="2800" dirty="0" smtClean="0"/>
          </a:p>
          <a:p>
            <a:pPr marL="457200" indent="-457200">
              <a:buFont typeface="Wingdings" panose="05000000000000000000" pitchFamily="2" charset="2"/>
              <a:buChar char="q"/>
            </a:pPr>
            <a:r>
              <a:rPr lang="en-US" sz="2800" dirty="0" smtClean="0"/>
              <a:t>There </a:t>
            </a:r>
            <a:r>
              <a:rPr lang="en-US" sz="2800" dirty="0"/>
              <a:t>are </a:t>
            </a:r>
            <a:r>
              <a:rPr lang="en-US" sz="2800" dirty="0">
                <a:solidFill>
                  <a:srgbClr val="FF0000"/>
                </a:solidFill>
              </a:rPr>
              <a:t>three protocols </a:t>
            </a:r>
            <a:r>
              <a:rPr lang="en-US" sz="2800" dirty="0"/>
              <a:t>for AVS</a:t>
            </a:r>
            <a:r>
              <a:rPr lang="en-US" sz="2800" dirty="0" smtClean="0"/>
              <a:t>:</a:t>
            </a:r>
          </a:p>
          <a:p>
            <a:endParaRPr lang="en-US" sz="2800" dirty="0"/>
          </a:p>
          <a:p>
            <a:r>
              <a:rPr lang="en-US" sz="2800" dirty="0" smtClean="0"/>
              <a:t> </a:t>
            </a:r>
            <a:r>
              <a:rPr lang="en-US" sz="2800" dirty="0"/>
              <a:t>1) unstimulated sequential or simultaneous bilateral </a:t>
            </a:r>
            <a:r>
              <a:rPr lang="en-US" sz="2800" dirty="0" smtClean="0"/>
              <a:t>AVS</a:t>
            </a:r>
            <a:endParaRPr lang="en-US" sz="2800" dirty="0"/>
          </a:p>
          <a:p>
            <a:endParaRPr lang="en-US" sz="2800" dirty="0" smtClean="0"/>
          </a:p>
          <a:p>
            <a:r>
              <a:rPr lang="en-US" sz="2800" dirty="0" smtClean="0"/>
              <a:t>2)unstimulated </a:t>
            </a:r>
            <a:r>
              <a:rPr lang="en-US" sz="2800" dirty="0"/>
              <a:t>sequential or simultaneous bilateral AVS followed by bolus cosyntropin-stimulated sequential or simultaneous bilateral </a:t>
            </a:r>
            <a:r>
              <a:rPr lang="en-US" sz="2800" dirty="0" smtClean="0"/>
              <a:t>AVS </a:t>
            </a:r>
            <a:endParaRPr lang="en-US" sz="2800" dirty="0"/>
          </a:p>
          <a:p>
            <a:r>
              <a:rPr lang="en-US" sz="2800" dirty="0"/>
              <a:t> </a:t>
            </a:r>
            <a:endParaRPr lang="en-US" sz="2800" dirty="0" smtClean="0"/>
          </a:p>
          <a:p>
            <a:r>
              <a:rPr lang="en-US" sz="2800" dirty="0" smtClean="0"/>
              <a:t>3</a:t>
            </a:r>
            <a:r>
              <a:rPr lang="en-US" sz="2800" dirty="0"/>
              <a:t>) continuous cosyntropin infusion with sequential bilateral AVS. </a:t>
            </a:r>
          </a:p>
        </p:txBody>
      </p:sp>
    </p:spTree>
    <p:extLst>
      <p:ext uri="{BB962C8B-B14F-4D97-AF65-F5344CB8AC3E}">
        <p14:creationId xmlns:p14="http://schemas.microsoft.com/office/powerpoint/2010/main" val="4124730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572146"/>
            <a:ext cx="11486271" cy="6124754"/>
          </a:xfrm>
          <a:prstGeom prst="rect">
            <a:avLst/>
          </a:prstGeom>
        </p:spPr>
        <p:txBody>
          <a:bodyPr wrap="square">
            <a:spAutoFit/>
          </a:bodyPr>
          <a:lstStyle/>
          <a:p>
            <a:pPr marL="457200" indent="-457200">
              <a:buFont typeface="Wingdings" panose="05000000000000000000" pitchFamily="2" charset="2"/>
              <a:buChar char="q"/>
            </a:pPr>
            <a:r>
              <a:rPr lang="en-US" sz="2800" dirty="0"/>
              <a:t>Simultaneous bilateral AVS is difficult to perform and is not used at most centers </a:t>
            </a:r>
            <a:r>
              <a:rPr lang="en-US" sz="2800" dirty="0" smtClean="0"/>
              <a:t>.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Many </a:t>
            </a:r>
            <a:r>
              <a:rPr lang="en-US" sz="2800" dirty="0"/>
              <a:t>groups advocate the use of continuous cosyntropin infusion during AVS to: </a:t>
            </a:r>
            <a:endParaRPr lang="en-US" sz="2800" dirty="0" smtClean="0"/>
          </a:p>
          <a:p>
            <a:pPr marL="457200" indent="-457200">
              <a:buFont typeface="Wingdings" panose="05000000000000000000" pitchFamily="2" charset="2"/>
              <a:buChar char="q"/>
            </a:pPr>
            <a:endParaRPr lang="en-US" sz="2800" dirty="0"/>
          </a:p>
          <a:p>
            <a:r>
              <a:rPr lang="en-US" sz="2800" dirty="0" smtClean="0"/>
              <a:t>1</a:t>
            </a:r>
            <a:r>
              <a:rPr lang="en-US" sz="2800" dirty="0"/>
              <a:t>) minimize stress-induced </a:t>
            </a:r>
            <a:r>
              <a:rPr lang="en-US" sz="2800" dirty="0" smtClean="0"/>
              <a:t>fluctuations in aldosterone secretion during   nonsimultaneous (sequential</a:t>
            </a:r>
            <a:r>
              <a:rPr lang="en-US" sz="2800" dirty="0"/>
              <a:t>) </a:t>
            </a:r>
            <a:r>
              <a:rPr lang="en-US" sz="2800" dirty="0" smtClean="0"/>
              <a:t>AVS</a:t>
            </a:r>
          </a:p>
          <a:p>
            <a:endParaRPr lang="en-US" sz="2800" dirty="0"/>
          </a:p>
          <a:p>
            <a:r>
              <a:rPr lang="en-US" sz="2800" dirty="0" smtClean="0"/>
              <a:t>2</a:t>
            </a:r>
            <a:r>
              <a:rPr lang="en-US" sz="2800" dirty="0"/>
              <a:t>) maximize the gradient in cortisol from adrenal vein to inferior vena cava and thus confirm successful sampling of the adrenal vein </a:t>
            </a:r>
          </a:p>
          <a:p>
            <a:endParaRPr lang="en-US" sz="2800" dirty="0" smtClean="0"/>
          </a:p>
          <a:p>
            <a:r>
              <a:rPr lang="en-US" sz="2800" dirty="0" smtClean="0"/>
              <a:t>3</a:t>
            </a:r>
            <a:r>
              <a:rPr lang="en-US" sz="2800" dirty="0"/>
              <a:t>) </a:t>
            </a:r>
            <a:r>
              <a:rPr lang="en-US" sz="2800" dirty="0" smtClean="0"/>
              <a:t>Maximize the secretion of aldosterone from an APA and </a:t>
            </a:r>
            <a:r>
              <a:rPr lang="en-US" sz="2800" dirty="0"/>
              <a:t>thus avoid the risk of sampling during a relatively quiescent phase of aldosterone </a:t>
            </a:r>
            <a:r>
              <a:rPr lang="en-US" sz="2800" dirty="0" smtClean="0"/>
              <a:t>secretion.</a:t>
            </a:r>
            <a:endParaRPr lang="en-US" sz="2800" dirty="0"/>
          </a:p>
        </p:txBody>
      </p:sp>
    </p:spTree>
    <p:extLst>
      <p:ext uri="{BB962C8B-B14F-4D97-AF65-F5344CB8AC3E}">
        <p14:creationId xmlns:p14="http://schemas.microsoft.com/office/powerpoint/2010/main" val="213711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861" y="1114253"/>
            <a:ext cx="11859065" cy="3108543"/>
          </a:xfrm>
          <a:prstGeom prst="rect">
            <a:avLst/>
          </a:prstGeom>
        </p:spPr>
        <p:txBody>
          <a:bodyPr wrap="square">
            <a:spAutoFit/>
          </a:bodyPr>
          <a:lstStyle/>
          <a:p>
            <a:pPr marL="457200" indent="-457200">
              <a:buFont typeface="Wingdings" panose="05000000000000000000" pitchFamily="2" charset="2"/>
              <a:buChar char="q"/>
            </a:pPr>
            <a:r>
              <a:rPr lang="en-US" sz="2800" dirty="0"/>
              <a:t>clinicians use a </a:t>
            </a:r>
            <a:r>
              <a:rPr lang="en-US" sz="2800" dirty="0">
                <a:solidFill>
                  <a:srgbClr val="FF0000"/>
                </a:solidFill>
              </a:rPr>
              <a:t>cut off </a:t>
            </a:r>
            <a:r>
              <a:rPr lang="en-US" sz="2800" dirty="0"/>
              <a:t>of the cortisol-corrected aldosterone ratio from high-side to low-side of </a:t>
            </a:r>
            <a:r>
              <a:rPr lang="en-US" sz="2800" dirty="0">
                <a:solidFill>
                  <a:srgbClr val="FF0000"/>
                </a:solidFill>
              </a:rPr>
              <a:t>more than 4:1 </a:t>
            </a:r>
            <a:r>
              <a:rPr lang="en-US" sz="2800" dirty="0"/>
              <a:t>to indicate unilateral aldosterone excess;a </a:t>
            </a:r>
            <a:r>
              <a:rPr lang="en-US" sz="2800" dirty="0">
                <a:solidFill>
                  <a:srgbClr val="FF0000"/>
                </a:solidFill>
              </a:rPr>
              <a:t>ratio of 3:1 </a:t>
            </a:r>
            <a:r>
              <a:rPr lang="en-US" sz="2800" dirty="0"/>
              <a:t>is suggestive of bilateral aldosterone hyper secretion.</a:t>
            </a:r>
          </a:p>
          <a:p>
            <a:pPr>
              <a:buNone/>
            </a:pPr>
            <a:endParaRPr lang="en-US" sz="2800" dirty="0"/>
          </a:p>
          <a:p>
            <a:pPr marL="457200" indent="-457200">
              <a:buFont typeface="Wingdings" panose="05000000000000000000" pitchFamily="2" charset="2"/>
              <a:buChar char="q"/>
            </a:pPr>
            <a:r>
              <a:rPr lang="en-US" sz="2800" dirty="0"/>
              <a:t>Some investigators consider a cortisol-corrected aldosterone lateralization ratio(high to low side) of </a:t>
            </a:r>
            <a:r>
              <a:rPr lang="en-US" sz="2800" dirty="0">
                <a:solidFill>
                  <a:srgbClr val="FF0000"/>
                </a:solidFill>
              </a:rPr>
              <a:t>more than 2:1</a:t>
            </a:r>
            <a:r>
              <a:rPr lang="en-US" sz="2800" dirty="0"/>
              <a:t> in the </a:t>
            </a:r>
            <a:r>
              <a:rPr lang="en-US" sz="2800" dirty="0">
                <a:solidFill>
                  <a:srgbClr val="FF0000"/>
                </a:solidFill>
              </a:rPr>
              <a:t>absence</a:t>
            </a:r>
            <a:r>
              <a:rPr lang="en-US" sz="2800" dirty="0"/>
              <a:t> of cosyntropin as consistent with unilateral disease.</a:t>
            </a:r>
          </a:p>
        </p:txBody>
      </p:sp>
    </p:spTree>
    <p:extLst>
      <p:ext uri="{BB962C8B-B14F-4D97-AF65-F5344CB8AC3E}">
        <p14:creationId xmlns:p14="http://schemas.microsoft.com/office/powerpoint/2010/main" val="4861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4" y="179249"/>
            <a:ext cx="11720945" cy="6247864"/>
          </a:xfrm>
          <a:prstGeom prst="rect">
            <a:avLst/>
          </a:prstGeom>
        </p:spPr>
        <p:txBody>
          <a:bodyPr wrap="square">
            <a:spAutoFit/>
          </a:bodyPr>
          <a:lstStyle/>
          <a:p>
            <a:endParaRPr lang="fa-IR" sz="3200" b="1" dirty="0" smtClean="0">
              <a:solidFill>
                <a:srgbClr val="FF0000"/>
              </a:solidFill>
            </a:endParaRPr>
          </a:p>
          <a:p>
            <a:r>
              <a:rPr lang="en-US" sz="3200" b="1" dirty="0" smtClean="0">
                <a:solidFill>
                  <a:srgbClr val="FF0000"/>
                </a:solidFill>
              </a:rPr>
              <a:t>How frequent is hypokalemia in primary aldosteronism? </a:t>
            </a:r>
          </a:p>
          <a:p>
            <a:endParaRPr lang="en-US" sz="2800" dirty="0"/>
          </a:p>
          <a:p>
            <a:endParaRPr lang="en-US" sz="2800" dirty="0" smtClean="0"/>
          </a:p>
          <a:p>
            <a:pPr marL="457200" indent="-457200">
              <a:buFont typeface="Wingdings" panose="05000000000000000000" pitchFamily="2" charset="2"/>
              <a:buChar char="q"/>
            </a:pPr>
            <a:r>
              <a:rPr lang="en-US" sz="2800" dirty="0" smtClean="0"/>
              <a:t>Only a minority of patients with PA (</a:t>
            </a:r>
            <a:r>
              <a:rPr lang="en-US" sz="2800" dirty="0" smtClean="0">
                <a:solidFill>
                  <a:srgbClr val="FF0000"/>
                </a:solidFill>
              </a:rPr>
              <a:t>9 to 37%) </a:t>
            </a:r>
            <a:r>
              <a:rPr lang="en-US" sz="2800" dirty="0" smtClean="0"/>
              <a:t>has hypokalemia.</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Normokalemic hypertension constitutes the most common presentation of the disease, with hypokalemi aprobably presentin only the more severe cases.</a:t>
            </a:r>
          </a:p>
          <a:p>
            <a:endParaRPr lang="en-US" sz="2800" dirty="0"/>
          </a:p>
          <a:p>
            <a:pPr marL="457200" indent="-457200">
              <a:buFont typeface="Wingdings" panose="05000000000000000000" pitchFamily="2" charset="2"/>
              <a:buChar char="q"/>
            </a:pPr>
            <a:r>
              <a:rPr lang="en-US" sz="2800" dirty="0" smtClean="0"/>
              <a:t>Thus, the presence of hypokalemia has </a:t>
            </a:r>
            <a:r>
              <a:rPr lang="en-US" sz="2800" dirty="0" smtClean="0">
                <a:solidFill>
                  <a:srgbClr val="FF0000"/>
                </a:solidFill>
              </a:rPr>
              <a:t>low sensitivity</a:t>
            </a:r>
            <a:r>
              <a:rPr lang="en-US" sz="2800" dirty="0"/>
              <a:t> </a:t>
            </a:r>
            <a:r>
              <a:rPr lang="en-US" sz="2800" dirty="0" smtClean="0"/>
              <a:t>for the diagnosis of PA.</a:t>
            </a:r>
            <a:endParaRPr lang="en-US" sz="2800" dirty="0"/>
          </a:p>
        </p:txBody>
      </p:sp>
    </p:spTree>
    <p:extLst>
      <p:ext uri="{BB962C8B-B14F-4D97-AF65-F5344CB8AC3E}">
        <p14:creationId xmlns:p14="http://schemas.microsoft.com/office/powerpoint/2010/main" val="26938484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29" y="856040"/>
            <a:ext cx="11615651" cy="3108543"/>
          </a:xfrm>
          <a:prstGeom prst="rect">
            <a:avLst/>
          </a:prstGeom>
        </p:spPr>
        <p:txBody>
          <a:bodyPr wrap="square">
            <a:spAutoFit/>
          </a:bodyPr>
          <a:lstStyle/>
          <a:p>
            <a:r>
              <a:rPr lang="en-US" sz="3200" b="1" dirty="0" smtClean="0">
                <a:solidFill>
                  <a:srgbClr val="FF0000"/>
                </a:solidFill>
              </a:rPr>
              <a:t>Values</a:t>
            </a:r>
            <a:endParaRPr lang="fa-IR" sz="3200" b="1" dirty="0" smtClean="0">
              <a:solidFill>
                <a:srgbClr val="FF0000"/>
              </a:solidFill>
            </a:endParaRPr>
          </a:p>
          <a:p>
            <a:endParaRPr lang="fa-IR" sz="2400" dirty="0"/>
          </a:p>
          <a:p>
            <a:pPr marL="457200" indent="-457200">
              <a:buFont typeface="Wingdings" panose="05000000000000000000" pitchFamily="2" charset="2"/>
              <a:buChar char="q"/>
            </a:pPr>
            <a:r>
              <a:rPr lang="en-US" sz="2800" dirty="0" smtClean="0"/>
              <a:t> </a:t>
            </a:r>
            <a:r>
              <a:rPr lang="en-US" sz="2800" dirty="0"/>
              <a:t>Our recommendation to include AVS in the subtype evaluation of most patients with PA who are candidates for surgery places a high value on avoiding the risk of an unnecessary unilateral adrenalectomy based on adrenal CT and a relatively low value on avoiding the potential complications of AVS.</a:t>
            </a:r>
          </a:p>
        </p:txBody>
      </p:sp>
    </p:spTree>
    <p:extLst>
      <p:ext uri="{BB962C8B-B14F-4D97-AF65-F5344CB8AC3E}">
        <p14:creationId xmlns:p14="http://schemas.microsoft.com/office/powerpoint/2010/main" val="1968193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011259"/>
            <a:ext cx="11665526" cy="4031873"/>
          </a:xfrm>
          <a:prstGeom prst="rect">
            <a:avLst/>
          </a:prstGeom>
        </p:spPr>
        <p:txBody>
          <a:bodyPr wrap="square">
            <a:spAutoFit/>
          </a:bodyPr>
          <a:lstStyle/>
          <a:p>
            <a:r>
              <a:rPr lang="en-US" sz="3200" b="1" dirty="0">
                <a:solidFill>
                  <a:srgbClr val="FF0000"/>
                </a:solidFill>
              </a:rPr>
              <a:t>Cosyntropin </a:t>
            </a:r>
            <a:r>
              <a:rPr lang="en-US" sz="3200" b="1" dirty="0" smtClean="0">
                <a:solidFill>
                  <a:srgbClr val="FF0000"/>
                </a:solidFill>
              </a:rPr>
              <a:t>use</a:t>
            </a:r>
          </a:p>
          <a:p>
            <a:endParaRPr lang="en-US" sz="2800" dirty="0"/>
          </a:p>
          <a:p>
            <a:pPr marL="457200" indent="-457200">
              <a:buFont typeface="Wingdings" panose="05000000000000000000" pitchFamily="2" charset="2"/>
              <a:buChar char="q"/>
            </a:pPr>
            <a:r>
              <a:rPr lang="en-US" sz="2800" dirty="0" smtClean="0"/>
              <a:t> </a:t>
            </a:r>
            <a:r>
              <a:rPr lang="en-US" sz="2800" dirty="0"/>
              <a:t>If clinicians do not use cosyntropin infusion, they </a:t>
            </a:r>
            <a:r>
              <a:rPr lang="en-US" sz="2800" dirty="0" smtClean="0"/>
              <a:t>should perform AVS in the morning hours after overnight </a:t>
            </a:r>
            <a:r>
              <a:rPr lang="en-US" sz="2800" dirty="0"/>
              <a:t>recumbency.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This approach avoids the confounding effects of changes in posture on aldosterone levels in patients with angiotensin II-responsive varieties of PA and takes advantage of the effect of high early morning endogenous ACTH levels on aldosterone production in all subtypes of PA . </a:t>
            </a:r>
            <a:endParaRPr lang="en-US" sz="2800" dirty="0"/>
          </a:p>
        </p:txBody>
      </p:sp>
    </p:spTree>
    <p:extLst>
      <p:ext uri="{BB962C8B-B14F-4D97-AF65-F5344CB8AC3E}">
        <p14:creationId xmlns:p14="http://schemas.microsoft.com/office/powerpoint/2010/main" val="375756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137" y="534615"/>
            <a:ext cx="11371811" cy="5262979"/>
          </a:xfrm>
          <a:prstGeom prst="rect">
            <a:avLst/>
          </a:prstGeom>
        </p:spPr>
        <p:txBody>
          <a:bodyPr wrap="square">
            <a:spAutoFit/>
          </a:bodyPr>
          <a:lstStyle/>
          <a:p>
            <a:pPr marL="457200" indent="-457200">
              <a:buFont typeface="Wingdings" panose="05000000000000000000" pitchFamily="2" charset="2"/>
              <a:buChar char="q"/>
            </a:pPr>
            <a:r>
              <a:rPr lang="en-US" sz="2800" dirty="0"/>
              <a:t>For continuous cosyntropin, clinicians should begin an infusion of </a:t>
            </a:r>
            <a:r>
              <a:rPr lang="en-US" sz="2800" dirty="0">
                <a:solidFill>
                  <a:srgbClr val="FF0000"/>
                </a:solidFill>
              </a:rPr>
              <a:t>50</a:t>
            </a:r>
            <a:r>
              <a:rPr lang="en-US" sz="2800" dirty="0"/>
              <a:t>  </a:t>
            </a:r>
            <a:r>
              <a:rPr lang="en-US" sz="2800" dirty="0">
                <a:solidFill>
                  <a:srgbClr val="FF0000"/>
                </a:solidFill>
              </a:rPr>
              <a:t>microg/h</a:t>
            </a:r>
            <a:r>
              <a:rPr lang="en-US" sz="2800" dirty="0"/>
              <a:t> of cosyntropin </a:t>
            </a:r>
            <a:r>
              <a:rPr lang="en-US" sz="2800" dirty="0">
                <a:solidFill>
                  <a:srgbClr val="FF0000"/>
                </a:solidFill>
              </a:rPr>
              <a:t>30</a:t>
            </a:r>
            <a:r>
              <a:rPr lang="en-US" sz="2800" dirty="0"/>
              <a:t> minutes before adrenal vein catheterization and continue it throughout the procedure </a:t>
            </a:r>
            <a:r>
              <a:rPr lang="en-US" sz="2800" dirty="0" smtClean="0"/>
              <a:t>.</a:t>
            </a: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The bolus cosyntropin  technique involves AVS before and after the iv administration of  </a:t>
            </a:r>
            <a:r>
              <a:rPr lang="en-US" sz="2800" dirty="0">
                <a:solidFill>
                  <a:srgbClr val="FF0000"/>
                </a:solidFill>
              </a:rPr>
              <a:t>250  microg </a:t>
            </a:r>
            <a:r>
              <a:rPr lang="en-US" sz="2800" dirty="0"/>
              <a:t>of cosyntropin.</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some groups </a:t>
            </a:r>
            <a:r>
              <a:rPr lang="en-US" sz="2800" dirty="0"/>
              <a:t>have suggested that when clinicians administer a bolus injection of cosyntropin and sample the adrenal veins simultaneously, cosyntropin does not improve the </a:t>
            </a:r>
            <a:r>
              <a:rPr lang="en-US" sz="2800" dirty="0" smtClean="0"/>
              <a:t>diagnostic accuracy of AVS, and , infact,cosyntropin may </a:t>
            </a:r>
            <a:r>
              <a:rPr lang="en-US" sz="2800" dirty="0"/>
              <a:t>increase secretion from the nonadenomatous gland to a greater degree than from the </a:t>
            </a:r>
            <a:r>
              <a:rPr lang="en-US" sz="2800" dirty="0" smtClean="0"/>
              <a:t>APA.</a:t>
            </a:r>
            <a:endParaRPr lang="en-US" sz="2800" dirty="0"/>
          </a:p>
        </p:txBody>
      </p:sp>
    </p:spTree>
    <p:extLst>
      <p:ext uri="{BB962C8B-B14F-4D97-AF65-F5344CB8AC3E}">
        <p14:creationId xmlns:p14="http://schemas.microsoft.com/office/powerpoint/2010/main" val="1767695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6" y="532638"/>
            <a:ext cx="12105249" cy="5755422"/>
          </a:xfrm>
          <a:prstGeom prst="rect">
            <a:avLst/>
          </a:prstGeom>
        </p:spPr>
        <p:txBody>
          <a:bodyPr wrap="square">
            <a:spAutoFit/>
          </a:bodyPr>
          <a:lstStyle/>
          <a:p>
            <a:r>
              <a:rPr lang="en-US" sz="3200" b="1" dirty="0">
                <a:solidFill>
                  <a:srgbClr val="FF0000"/>
                </a:solidFill>
              </a:rPr>
              <a:t>Iodocholesterol scintigraphy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iodomethyl-19-norcholesterol(NP-59) scan , performed with </a:t>
            </a:r>
            <a:r>
              <a:rPr lang="en-US" sz="2800" dirty="0"/>
              <a:t>dexamethasone suppression, had the putative advantage of correlating function with anatomical </a:t>
            </a:r>
            <a:r>
              <a:rPr lang="en-US" sz="2800" dirty="0" smtClean="0"/>
              <a:t>abnormalities</a:t>
            </a:r>
            <a:r>
              <a:rPr lang="en-US" sz="2800" dirty="0"/>
              <a:t>.</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However ,the sensitivity of this test depends heavily on the </a:t>
            </a:r>
            <a:r>
              <a:rPr lang="en-US" sz="2800" dirty="0"/>
              <a:t>size of the </a:t>
            </a:r>
            <a:r>
              <a:rPr lang="en-US" sz="2800" dirty="0" smtClean="0"/>
              <a:t>adenoma. </a:t>
            </a:r>
          </a:p>
          <a:p>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Because </a:t>
            </a:r>
            <a:r>
              <a:rPr lang="en-US" sz="2800" dirty="0"/>
              <a:t>tracer uptake is poor in adenomas smaller </a:t>
            </a:r>
            <a:r>
              <a:rPr lang="en-US" sz="2800" dirty="0">
                <a:solidFill>
                  <a:srgbClr val="FF0000"/>
                </a:solidFill>
              </a:rPr>
              <a:t>than 1.5 </a:t>
            </a:r>
            <a:r>
              <a:rPr lang="en-US" sz="2800" dirty="0"/>
              <a:t>cm in diameter, this method often is not helpful in interpreting micronodular findings obtained with high-resolution CT </a:t>
            </a:r>
            <a:r>
              <a:rPr lang="en-US" sz="2800" dirty="0" smtClean="0"/>
              <a:t> </a:t>
            </a:r>
            <a:r>
              <a:rPr lang="en-US" sz="2800" dirty="0"/>
              <a:t>and rarely plays a role in subtype evaluation. </a:t>
            </a:r>
          </a:p>
        </p:txBody>
      </p:sp>
    </p:spTree>
    <p:extLst>
      <p:ext uri="{BB962C8B-B14F-4D97-AF65-F5344CB8AC3E}">
        <p14:creationId xmlns:p14="http://schemas.microsoft.com/office/powerpoint/2010/main" val="326488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30" y="954802"/>
            <a:ext cx="11632275" cy="2554545"/>
          </a:xfrm>
          <a:prstGeom prst="rect">
            <a:avLst/>
          </a:prstGeom>
        </p:spPr>
        <p:txBody>
          <a:bodyPr wrap="square">
            <a:spAutoFit/>
          </a:bodyPr>
          <a:lstStyle/>
          <a:p>
            <a:r>
              <a:rPr lang="en-US" sz="3200" b="1" dirty="0">
                <a:solidFill>
                  <a:srgbClr val="FF0000"/>
                </a:solidFill>
                <a:latin typeface="Calibri Light"/>
                <a:ea typeface="+mj-ea"/>
                <a:cs typeface="+mj-cs"/>
              </a:rPr>
              <a:t>18-Hydroxycorticosterone </a:t>
            </a:r>
            <a:r>
              <a:rPr lang="en-US" sz="3200" b="1" dirty="0" smtClean="0">
                <a:solidFill>
                  <a:srgbClr val="FF0000"/>
                </a:solidFill>
                <a:latin typeface="Calibri Light"/>
                <a:ea typeface="+mj-ea"/>
                <a:cs typeface="+mj-cs"/>
              </a:rPr>
              <a:t>levels</a:t>
            </a:r>
          </a:p>
          <a:p>
            <a:endParaRPr lang="en-US" sz="4400" dirty="0">
              <a:solidFill>
                <a:prstClr val="black"/>
              </a:solidFill>
              <a:latin typeface="Calibri Light"/>
              <a:ea typeface="+mj-ea"/>
              <a:cs typeface="+mj-cs"/>
            </a:endParaRPr>
          </a:p>
          <a:p>
            <a:pPr marL="514350" indent="-514350">
              <a:buFont typeface="Wingdings" panose="05000000000000000000" pitchFamily="2" charset="2"/>
              <a:buChar char="q"/>
            </a:pPr>
            <a:r>
              <a:rPr lang="en-US" sz="2800" dirty="0" smtClean="0"/>
              <a:t>Patients </a:t>
            </a:r>
            <a:r>
              <a:rPr lang="en-US" sz="2800" dirty="0"/>
              <a:t>with APA generally have recumbent plasma 18-OHB levels </a:t>
            </a:r>
            <a:r>
              <a:rPr lang="en-US" sz="2800" dirty="0">
                <a:solidFill>
                  <a:srgbClr val="FF0000"/>
                </a:solidFill>
              </a:rPr>
              <a:t>greater than 100 ng/dL </a:t>
            </a:r>
            <a:r>
              <a:rPr lang="en-US" sz="2800" dirty="0"/>
              <a:t>at 8:00 a.m., whereas patients with IAH have levels that are usually </a:t>
            </a:r>
            <a:r>
              <a:rPr lang="en-US" sz="2800" dirty="0">
                <a:solidFill>
                  <a:srgbClr val="FF0000"/>
                </a:solidFill>
              </a:rPr>
              <a:t>less than 100 ng/dL </a:t>
            </a:r>
            <a:r>
              <a:rPr lang="en-US" sz="2800" dirty="0"/>
              <a:t>.</a:t>
            </a:r>
          </a:p>
        </p:txBody>
      </p:sp>
    </p:spTree>
    <p:extLst>
      <p:ext uri="{BB962C8B-B14F-4D97-AF65-F5344CB8AC3E}">
        <p14:creationId xmlns:p14="http://schemas.microsoft.com/office/powerpoint/2010/main" val="89566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286" y="457067"/>
            <a:ext cx="11732456" cy="6801862"/>
          </a:xfrm>
          <a:prstGeom prst="rect">
            <a:avLst/>
          </a:prstGeom>
        </p:spPr>
        <p:txBody>
          <a:bodyPr wrap="square">
            <a:spAutoFit/>
          </a:bodyPr>
          <a:lstStyle/>
          <a:p>
            <a:r>
              <a:rPr lang="en-US" sz="3200" b="1" dirty="0">
                <a:solidFill>
                  <a:srgbClr val="FF0000"/>
                </a:solidFill>
              </a:rPr>
              <a:t>(11)C-Metomidate positron emission tomography-computed </a:t>
            </a:r>
            <a:r>
              <a:rPr lang="en-US" sz="3200" b="1" dirty="0" smtClean="0">
                <a:solidFill>
                  <a:srgbClr val="FF0000"/>
                </a:solidFill>
              </a:rPr>
              <a:t>tomography</a:t>
            </a:r>
          </a:p>
          <a:p>
            <a:endParaRPr lang="en-US" sz="3200" dirty="0"/>
          </a:p>
          <a:p>
            <a:pPr marL="457200" indent="-457200">
              <a:buFont typeface="Wingdings" panose="05000000000000000000" pitchFamily="2" charset="2"/>
              <a:buChar char="q"/>
            </a:pPr>
            <a:r>
              <a:rPr lang="en-US" sz="2800" dirty="0" smtClean="0"/>
              <a:t>Metomidate </a:t>
            </a:r>
            <a:r>
              <a:rPr lang="en-US" sz="2800" dirty="0"/>
              <a:t>is a potent </a:t>
            </a:r>
            <a:r>
              <a:rPr lang="en-US" sz="2800" dirty="0">
                <a:solidFill>
                  <a:srgbClr val="FF0000"/>
                </a:solidFill>
              </a:rPr>
              <a:t>inhibitor of adrenal steroidogenic enzymes</a:t>
            </a:r>
            <a:r>
              <a:rPr lang="en-US" sz="2800" dirty="0" smtClean="0"/>
              <a:t>.</a:t>
            </a:r>
          </a:p>
          <a:p>
            <a:pPr marL="457200" indent="-457200">
              <a:buFont typeface="Wingdings" panose="05000000000000000000" pitchFamily="2" charset="2"/>
              <a:buChar char="q"/>
            </a:pPr>
            <a:endParaRPr lang="en-US" sz="2800" dirty="0"/>
          </a:p>
          <a:p>
            <a:r>
              <a:rPr lang="en-US" sz="2800" dirty="0" smtClean="0"/>
              <a:t> </a:t>
            </a:r>
          </a:p>
          <a:p>
            <a:pPr marL="457200" indent="-457200">
              <a:buFont typeface="Wingdings" panose="05000000000000000000" pitchFamily="2" charset="2"/>
              <a:buChar char="q"/>
            </a:pPr>
            <a:r>
              <a:rPr lang="en-US" sz="2800" dirty="0" smtClean="0"/>
              <a:t>A </a:t>
            </a:r>
            <a:r>
              <a:rPr lang="en-US" sz="2800" dirty="0"/>
              <a:t>study of 25 patients with PA that used (11)C-metomidate—a positron emission tomography radiotracer—reported a specificity of  87% and sensitivity of 76% for </a:t>
            </a:r>
            <a:r>
              <a:rPr lang="en-US" sz="2800" dirty="0" smtClean="0"/>
              <a:t>APA.</a:t>
            </a:r>
            <a:endParaRPr lang="en-US" sz="32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In </a:t>
            </a:r>
            <a:r>
              <a:rPr lang="en-US" sz="2800" dirty="0"/>
              <a:t>the future, APA-specific positron emission tomography radiotracers may have a </a:t>
            </a:r>
            <a:r>
              <a:rPr lang="en-US" sz="2800" dirty="0">
                <a:solidFill>
                  <a:srgbClr val="FF0000"/>
                </a:solidFill>
              </a:rPr>
              <a:t>major role </a:t>
            </a:r>
            <a:r>
              <a:rPr lang="en-US" sz="2800" dirty="0"/>
              <a:t>in the subtype evaluation of PA</a:t>
            </a:r>
            <a:r>
              <a:rPr lang="en-US" sz="2800" dirty="0" smtClean="0"/>
              <a: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3200" dirty="0"/>
          </a:p>
        </p:txBody>
      </p:sp>
    </p:spTree>
    <p:extLst>
      <p:ext uri="{BB962C8B-B14F-4D97-AF65-F5344CB8AC3E}">
        <p14:creationId xmlns:p14="http://schemas.microsoft.com/office/powerpoint/2010/main" val="837121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93" y="1160794"/>
            <a:ext cx="11671069" cy="2677656"/>
          </a:xfrm>
          <a:prstGeom prst="rect">
            <a:avLst/>
          </a:prstGeom>
        </p:spPr>
        <p:txBody>
          <a:bodyPr wrap="square">
            <a:spAutoFit/>
          </a:bodyPr>
          <a:lstStyle/>
          <a:p>
            <a:pPr marL="457200" indent="-457200">
              <a:buFont typeface="Wingdings" panose="05000000000000000000" pitchFamily="2" charset="2"/>
              <a:buChar char="q"/>
            </a:pPr>
            <a:r>
              <a:rPr lang="en-US" sz="2800" dirty="0"/>
              <a:t>In patients with an onset of confirmed PA earlier than 20 years of age and in those who have a family history of PA or strokes at a young age (≤ 40 years), we suggest </a:t>
            </a:r>
            <a:r>
              <a:rPr lang="en-US" sz="2800" dirty="0">
                <a:solidFill>
                  <a:srgbClr val="FF0000"/>
                </a:solidFill>
              </a:rPr>
              <a:t>genetic testing </a:t>
            </a:r>
            <a:r>
              <a:rPr lang="en-US" sz="2800" dirty="0"/>
              <a:t>for FH-I(GRA</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In very young </a:t>
            </a:r>
            <a:r>
              <a:rPr lang="en-US" sz="2800" dirty="0"/>
              <a:t>patients with PA, we suggest testing for </a:t>
            </a:r>
            <a:r>
              <a:rPr lang="en-US" sz="2800" dirty="0">
                <a:solidFill>
                  <a:srgbClr val="FF0000"/>
                </a:solidFill>
              </a:rPr>
              <a:t>germline mutations </a:t>
            </a:r>
            <a:r>
              <a:rPr lang="en-US" sz="2800" dirty="0"/>
              <a:t>in </a:t>
            </a:r>
            <a:r>
              <a:rPr lang="en-US" sz="2800" dirty="0">
                <a:solidFill>
                  <a:srgbClr val="FF0000"/>
                </a:solidFill>
              </a:rPr>
              <a:t>KCNJ5</a:t>
            </a:r>
            <a:r>
              <a:rPr lang="en-US" sz="2800" dirty="0"/>
              <a:t> causing FH-III. </a:t>
            </a:r>
          </a:p>
        </p:txBody>
      </p:sp>
    </p:spTree>
    <p:extLst>
      <p:ext uri="{BB962C8B-B14F-4D97-AF65-F5344CB8AC3E}">
        <p14:creationId xmlns:p14="http://schemas.microsoft.com/office/powerpoint/2010/main" val="4849743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4" y="213420"/>
            <a:ext cx="11260975" cy="6309420"/>
          </a:xfrm>
          <a:prstGeom prst="rect">
            <a:avLst/>
          </a:prstGeom>
        </p:spPr>
        <p:txBody>
          <a:bodyPr wrap="square">
            <a:spAutoFit/>
          </a:bodyPr>
          <a:lstStyle/>
          <a:p>
            <a:r>
              <a:rPr lang="en-US" sz="3200" b="1" dirty="0">
                <a:solidFill>
                  <a:srgbClr val="FF0000"/>
                </a:solidFill>
              </a:rPr>
              <a:t>Testing for familial forms of primary aldosteronism: familial hyperaldosteronism type 1 (glucocorticoid remediable aldosteronism)</a:t>
            </a:r>
          </a:p>
          <a:p>
            <a:r>
              <a:rPr lang="en-US" sz="2800" dirty="0"/>
              <a:t> </a:t>
            </a:r>
            <a:endParaRPr lang="en-US" sz="2800" dirty="0" smtClean="0"/>
          </a:p>
          <a:p>
            <a:pPr marL="457200" indent="-457200">
              <a:buFont typeface="Wingdings" panose="05000000000000000000" pitchFamily="2" charset="2"/>
              <a:buChar char="q"/>
            </a:pPr>
            <a:r>
              <a:rPr lang="en-US" sz="2800" dirty="0" smtClean="0"/>
              <a:t>The </a:t>
            </a:r>
            <a:r>
              <a:rPr lang="en-US" sz="2800" dirty="0">
                <a:solidFill>
                  <a:srgbClr val="FF0000"/>
                </a:solidFill>
              </a:rPr>
              <a:t>FH-I</a:t>
            </a:r>
            <a:r>
              <a:rPr lang="en-US" sz="2800" dirty="0"/>
              <a:t> syndrome is inherited in an </a:t>
            </a:r>
            <a:r>
              <a:rPr lang="en-US" sz="2800" dirty="0">
                <a:solidFill>
                  <a:srgbClr val="FF0000"/>
                </a:solidFill>
              </a:rPr>
              <a:t>autosomal dominant </a:t>
            </a:r>
            <a:r>
              <a:rPr lang="en-US" sz="2800" dirty="0"/>
              <a:t>fashion and is responsible for </a:t>
            </a:r>
            <a:r>
              <a:rPr lang="en-US" sz="2800" dirty="0">
                <a:solidFill>
                  <a:srgbClr val="FF0000"/>
                </a:solidFill>
              </a:rPr>
              <a:t>1% </a:t>
            </a:r>
            <a:r>
              <a:rPr lang="en-US" sz="2800" dirty="0"/>
              <a:t>of cases of PA .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mutation in patients with GRA is fusion of the promoter region of the gene for CYP11B1 and the coding sequences of CYP11B2, resulting in </a:t>
            </a:r>
            <a:r>
              <a:rPr lang="en-US" sz="2800" dirty="0">
                <a:solidFill>
                  <a:srgbClr val="FF0000"/>
                </a:solidFill>
              </a:rPr>
              <a:t>a CYP11B1/ CYP11B2</a:t>
            </a:r>
            <a:r>
              <a:rPr lang="en-US" sz="2800" dirty="0"/>
              <a:t> chimeric gene.</a:t>
            </a:r>
          </a:p>
          <a:p>
            <a:r>
              <a:rPr lang="en-US" sz="2800" dirty="0"/>
              <a:t> </a:t>
            </a:r>
            <a:endParaRPr lang="en-US" sz="2800" dirty="0" smtClean="0"/>
          </a:p>
          <a:p>
            <a:pPr marL="457200" indent="-457200">
              <a:buFont typeface="Wingdings" panose="05000000000000000000" pitchFamily="2" charset="2"/>
              <a:buChar char="q"/>
            </a:pPr>
            <a:r>
              <a:rPr lang="en-US" sz="2800" dirty="0" smtClean="0"/>
              <a:t>GRA </a:t>
            </a:r>
            <a:r>
              <a:rPr lang="en-US" sz="2800" dirty="0"/>
              <a:t>is a form of </a:t>
            </a:r>
            <a:r>
              <a:rPr lang="en-US" sz="2800" dirty="0" smtClean="0"/>
              <a:t>hyperaldosteronism </a:t>
            </a:r>
            <a:r>
              <a:rPr lang="en-US" sz="2800" dirty="0"/>
              <a:t>in which the hypersecretion of aldosteroneis dependent upon </a:t>
            </a:r>
            <a:r>
              <a:rPr lang="en-US" sz="2800" dirty="0">
                <a:solidFill>
                  <a:srgbClr val="FF0000"/>
                </a:solidFill>
              </a:rPr>
              <a:t>endogenous ACTH secretion </a:t>
            </a:r>
            <a:r>
              <a:rPr lang="en-US" sz="2800" dirty="0">
                <a:solidFill>
                  <a:schemeClr val="tx1">
                    <a:lumMod val="95000"/>
                    <a:lumOff val="5000"/>
                  </a:schemeClr>
                </a:solidFill>
              </a:rPr>
              <a:t>which activates aldosterone synthesis</a:t>
            </a:r>
            <a:r>
              <a:rPr lang="en-US" sz="2800" dirty="0" smtClean="0">
                <a:solidFill>
                  <a:schemeClr val="tx1">
                    <a:lumMod val="95000"/>
                    <a:lumOff val="5000"/>
                  </a:schemeClr>
                </a:solidFill>
              </a:rPr>
              <a:t>.</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327711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549" y="0"/>
            <a:ext cx="11188930" cy="7417415"/>
          </a:xfrm>
          <a:prstGeom prst="rect">
            <a:avLst/>
          </a:prstGeom>
        </p:spPr>
        <p:txBody>
          <a:bodyPr wrap="square">
            <a:spAutoFit/>
          </a:bodyPr>
          <a:lstStyle/>
          <a:p>
            <a:endParaRPr lang="en-US" sz="2800" dirty="0" smtClean="0"/>
          </a:p>
          <a:p>
            <a:pPr marL="457200" indent="-457200">
              <a:buFont typeface="Wingdings" panose="05000000000000000000" pitchFamily="2" charset="2"/>
              <a:buChar char="q"/>
            </a:pPr>
            <a:r>
              <a:rPr lang="en-US" sz="2800" dirty="0" smtClean="0"/>
              <a:t> </a:t>
            </a:r>
            <a:r>
              <a:rPr lang="en-US" sz="2800" dirty="0"/>
              <a:t>GRA presentation is highly variable, with some patients presenting with </a:t>
            </a:r>
            <a:r>
              <a:rPr lang="en-US" sz="2800" dirty="0">
                <a:solidFill>
                  <a:srgbClr val="FF0000"/>
                </a:solidFill>
              </a:rPr>
              <a:t>normal BP </a:t>
            </a:r>
            <a:r>
              <a:rPr lang="en-US" sz="2800" dirty="0"/>
              <a:t>and some characterized by </a:t>
            </a:r>
            <a:r>
              <a:rPr lang="en-US" sz="2800" dirty="0">
                <a:solidFill>
                  <a:srgbClr val="FF0000"/>
                </a:solidFill>
              </a:rPr>
              <a:t>aldosterone excess</a:t>
            </a:r>
            <a:r>
              <a:rPr lang="en-US" sz="2800" dirty="0"/>
              <a:t>, </a:t>
            </a:r>
            <a:r>
              <a:rPr lang="en-US" sz="2800" dirty="0">
                <a:solidFill>
                  <a:srgbClr val="FF0000"/>
                </a:solidFill>
              </a:rPr>
              <a:t>suppressed</a:t>
            </a:r>
            <a:r>
              <a:rPr lang="en-US" sz="2800" dirty="0"/>
              <a:t> </a:t>
            </a:r>
            <a:r>
              <a:rPr lang="en-US" sz="2800" dirty="0" smtClean="0">
                <a:solidFill>
                  <a:srgbClr val="FF0000"/>
                </a:solidFill>
              </a:rPr>
              <a:t>PRA </a:t>
            </a:r>
            <a:r>
              <a:rPr lang="en-US" sz="2800" dirty="0" smtClean="0"/>
              <a:t>, </a:t>
            </a:r>
            <a:r>
              <a:rPr lang="en-US" sz="2800" dirty="0"/>
              <a:t>and </a:t>
            </a:r>
            <a:r>
              <a:rPr lang="en-US" sz="2800" dirty="0" smtClean="0">
                <a:solidFill>
                  <a:srgbClr val="FF0000"/>
                </a:solidFill>
              </a:rPr>
              <a:t>hypertension of early onset </a:t>
            </a:r>
            <a:r>
              <a:rPr lang="en-US" sz="2800" dirty="0" smtClean="0"/>
              <a:t>that is usually </a:t>
            </a:r>
            <a:r>
              <a:rPr lang="en-US" sz="2800" dirty="0" smtClean="0">
                <a:solidFill>
                  <a:srgbClr val="FF0000"/>
                </a:solidFill>
              </a:rPr>
              <a:t>severe</a:t>
            </a:r>
            <a:r>
              <a:rPr lang="en-US" sz="2800" dirty="0" smtClean="0"/>
              <a:t> and </a:t>
            </a:r>
            <a:r>
              <a:rPr lang="en-US" sz="2800" dirty="0" smtClean="0">
                <a:solidFill>
                  <a:srgbClr val="FF0000"/>
                </a:solidFill>
              </a:rPr>
              <a:t>refractory </a:t>
            </a:r>
            <a:r>
              <a:rPr lang="en-US" sz="2800" dirty="0"/>
              <a:t>to conventional antihypertensive therapies.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Genetic </a:t>
            </a:r>
            <a:r>
              <a:rPr lang="en-US" sz="2800" dirty="0"/>
              <a:t>testing by either Southern blot  or long PCR  techniques for the underlying </a:t>
            </a:r>
            <a:r>
              <a:rPr lang="en-US" sz="2800" dirty="0">
                <a:solidFill>
                  <a:srgbClr val="FF0000"/>
                </a:solidFill>
              </a:rPr>
              <a:t>hybrid CYP11B1/ CYP11B2 </a:t>
            </a:r>
            <a:r>
              <a:rPr lang="en-US" sz="2800" dirty="0"/>
              <a:t>mutation is sensitive and specific for GRA and should replace indirect testing (eg, urinary levels of 18 oxocortisol and 18-hydroxy-cortisol, or dexamethasone suppression testing), both of which may be misleading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Genetic testing for GRA should be considered for PA patients with a family history of PA or of strokes at a young age , or with onset at a young age (eg, &lt; 20 years).</a:t>
            </a:r>
          </a:p>
          <a:p>
            <a:pPr marL="457200" indent="-457200">
              <a:buFont typeface="Wingdings" panose="05000000000000000000" pitchFamily="2" charset="2"/>
              <a:buChar char="q"/>
            </a:pPr>
            <a:endParaRPr lang="en-US" sz="2800" dirty="0" smtClean="0"/>
          </a:p>
          <a:p>
            <a:endParaRPr lang="en-US" sz="2800" dirty="0"/>
          </a:p>
        </p:txBody>
      </p:sp>
    </p:spTree>
    <p:extLst>
      <p:ext uri="{BB962C8B-B14F-4D97-AF65-F5344CB8AC3E}">
        <p14:creationId xmlns:p14="http://schemas.microsoft.com/office/powerpoint/2010/main" val="4225663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4" y="63376"/>
            <a:ext cx="11899988" cy="6986528"/>
          </a:xfrm>
          <a:prstGeom prst="rect">
            <a:avLst/>
          </a:prstGeom>
        </p:spPr>
        <p:txBody>
          <a:bodyPr wrap="square">
            <a:spAutoFit/>
          </a:bodyPr>
          <a:lstStyle/>
          <a:p>
            <a:r>
              <a:rPr lang="en-US" sz="3200" b="1" dirty="0">
                <a:solidFill>
                  <a:srgbClr val="FF0000"/>
                </a:solidFill>
              </a:rPr>
              <a:t>Testing for familial forms of primary aldosteronism: familial hyperaldosteronism type </a:t>
            </a:r>
            <a:r>
              <a:rPr lang="en-US" sz="3200" b="1" dirty="0" smtClean="0">
                <a:solidFill>
                  <a:srgbClr val="FF0000"/>
                </a:solidFill>
              </a:rPr>
              <a:t>II</a:t>
            </a:r>
          </a:p>
          <a:p>
            <a:endParaRPr lang="en-US" sz="3200" dirty="0"/>
          </a:p>
          <a:p>
            <a:pPr marL="457200" indent="-457200">
              <a:buFont typeface="Wingdings" panose="05000000000000000000" pitchFamily="2" charset="2"/>
              <a:buChar char="q"/>
            </a:pPr>
            <a:r>
              <a:rPr lang="en-US" sz="3200" dirty="0" smtClean="0"/>
              <a:t> </a:t>
            </a:r>
            <a:r>
              <a:rPr lang="en-US" sz="3200" dirty="0">
                <a:solidFill>
                  <a:srgbClr val="FF0000"/>
                </a:solidFill>
              </a:rPr>
              <a:t>FH-II </a:t>
            </a:r>
            <a:r>
              <a:rPr lang="en-US" sz="3200" dirty="0"/>
              <a:t>is an </a:t>
            </a:r>
            <a:r>
              <a:rPr lang="en-US" sz="3200" dirty="0">
                <a:solidFill>
                  <a:srgbClr val="FF0000"/>
                </a:solidFill>
              </a:rPr>
              <a:t>autosomal dominant </a:t>
            </a:r>
            <a:r>
              <a:rPr lang="en-US" sz="3200" dirty="0"/>
              <a:t>disorder and possibly genetically </a:t>
            </a:r>
            <a:r>
              <a:rPr lang="en-US" sz="3200" dirty="0" smtClean="0"/>
              <a:t>heterogeneous. </a:t>
            </a:r>
          </a:p>
          <a:p>
            <a:pPr marL="457200" indent="-457200">
              <a:buFont typeface="Wingdings" panose="05000000000000000000" pitchFamily="2" charset="2"/>
              <a:buChar char="q"/>
            </a:pPr>
            <a:r>
              <a:rPr lang="en-US" sz="3200" dirty="0" smtClean="0"/>
              <a:t>Although </a:t>
            </a:r>
            <a:r>
              <a:rPr lang="en-US" sz="3200" dirty="0"/>
              <a:t>FH-II is </a:t>
            </a:r>
            <a:r>
              <a:rPr lang="en-US" sz="3200" dirty="0">
                <a:solidFill>
                  <a:srgbClr val="FF0000"/>
                </a:solidFill>
              </a:rPr>
              <a:t>more common </a:t>
            </a:r>
            <a:r>
              <a:rPr lang="en-US" sz="3200" dirty="0"/>
              <a:t>than FH-I, accounting for </a:t>
            </a:r>
            <a:r>
              <a:rPr lang="en-US" sz="3200" dirty="0" smtClean="0"/>
              <a:t>at least </a:t>
            </a:r>
            <a:r>
              <a:rPr lang="en-US" sz="3200" dirty="0">
                <a:solidFill>
                  <a:srgbClr val="FF0000"/>
                </a:solidFill>
              </a:rPr>
              <a:t>7% </a:t>
            </a:r>
            <a:r>
              <a:rPr lang="en-US" sz="3200" dirty="0"/>
              <a:t>of patients with PA in one series, its true prevalence is unknown. </a:t>
            </a:r>
            <a:endParaRPr lang="en-US" sz="3200" dirty="0" smtClean="0"/>
          </a:p>
          <a:p>
            <a:pPr marL="457200" indent="-457200">
              <a:buFont typeface="Wingdings" panose="05000000000000000000" pitchFamily="2" charset="2"/>
              <a:buChar char="q"/>
            </a:pPr>
            <a:r>
              <a:rPr lang="en-US" sz="3200" dirty="0" smtClean="0"/>
              <a:t>Unlike </a:t>
            </a:r>
            <a:r>
              <a:rPr lang="en-US" sz="3200" dirty="0"/>
              <a:t>FH-I, the </a:t>
            </a:r>
            <a:r>
              <a:rPr lang="en-US" sz="3200" dirty="0" smtClean="0"/>
              <a:t>hyperaldosteronism in FH-II does not suppress </a:t>
            </a:r>
            <a:r>
              <a:rPr lang="en-US" sz="3200" dirty="0"/>
              <a:t>with dexamethasone. </a:t>
            </a:r>
            <a:endParaRPr lang="en-US" sz="3200" dirty="0" smtClean="0"/>
          </a:p>
          <a:p>
            <a:pPr marL="457200" indent="-457200">
              <a:buFont typeface="Wingdings" panose="05000000000000000000" pitchFamily="2" charset="2"/>
              <a:buChar char="q"/>
            </a:pPr>
            <a:r>
              <a:rPr lang="en-US" sz="3200" dirty="0" smtClean="0"/>
              <a:t>FH-II </a:t>
            </a:r>
            <a:r>
              <a:rPr lang="en-US" sz="3200" dirty="0"/>
              <a:t>families may have APA, IAH, or both and are clinically </a:t>
            </a:r>
            <a:endParaRPr lang="en-US" sz="3200" dirty="0" smtClean="0"/>
          </a:p>
          <a:p>
            <a:r>
              <a:rPr lang="en-US" sz="3200" dirty="0" smtClean="0"/>
              <a:t> Indistinguishable from patients with apparent nonfamilial PA. </a:t>
            </a:r>
            <a:endParaRPr lang="fa-IR" sz="3200" dirty="0" smtClean="0"/>
          </a:p>
          <a:p>
            <a:pPr marL="457200" indent="-457200">
              <a:buFont typeface="Wingdings" panose="05000000000000000000" pitchFamily="2" charset="2"/>
              <a:buChar char="q"/>
            </a:pPr>
            <a:endParaRPr lang="en-US" sz="3200" dirty="0" smtClean="0"/>
          </a:p>
          <a:p>
            <a:pPr marL="457200" indent="-457200">
              <a:buFont typeface="Wingdings" panose="05000000000000000000" pitchFamily="2" charset="2"/>
              <a:buChar char="q"/>
            </a:pPr>
            <a:r>
              <a:rPr lang="en-US" sz="3200" dirty="0" smtClean="0"/>
              <a:t>The </a:t>
            </a:r>
            <a:r>
              <a:rPr lang="en-US" sz="3200" dirty="0"/>
              <a:t>molecular basis for FH-II is unclear.</a:t>
            </a:r>
          </a:p>
          <a:p>
            <a:endParaRPr lang="en-US" sz="3200" dirty="0"/>
          </a:p>
        </p:txBody>
      </p:sp>
    </p:spTree>
    <p:extLst>
      <p:ext uri="{BB962C8B-B14F-4D97-AF65-F5344CB8AC3E}">
        <p14:creationId xmlns:p14="http://schemas.microsoft.com/office/powerpoint/2010/main" val="3688373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66" y="207740"/>
            <a:ext cx="11831781" cy="6186309"/>
          </a:xfrm>
          <a:prstGeom prst="rect">
            <a:avLst/>
          </a:prstGeom>
        </p:spPr>
        <p:txBody>
          <a:bodyPr wrap="square">
            <a:spAutoFit/>
          </a:bodyPr>
          <a:lstStyle/>
          <a:p>
            <a:r>
              <a:rPr lang="en-US" sz="3200" b="1" dirty="0" smtClean="0">
                <a:solidFill>
                  <a:srgbClr val="FF0000"/>
                </a:solidFill>
              </a:rPr>
              <a:t>Why is primary aldosteronism important? </a:t>
            </a:r>
          </a:p>
          <a:p>
            <a:endParaRPr lang="en-US" sz="2800" dirty="0"/>
          </a:p>
          <a:p>
            <a:pPr marL="457200" indent="-457200">
              <a:buFont typeface="Wingdings" panose="05000000000000000000" pitchFamily="2" charset="2"/>
              <a:buChar char="q"/>
            </a:pPr>
            <a:r>
              <a:rPr lang="en-US" sz="2800" dirty="0" smtClean="0"/>
              <a:t>This condition is important not only because of its prevalence, but also because patients with PA have </a:t>
            </a:r>
            <a:r>
              <a:rPr lang="en-US" sz="2800" dirty="0" smtClean="0">
                <a:solidFill>
                  <a:srgbClr val="FF0000"/>
                </a:solidFill>
              </a:rPr>
              <a:t>higher cardiovascular morbidity </a:t>
            </a:r>
            <a:r>
              <a:rPr lang="en-US" sz="2800" dirty="0" smtClean="0"/>
              <a:t>and </a:t>
            </a:r>
            <a:r>
              <a:rPr lang="en-US" sz="2800" dirty="0" smtClean="0">
                <a:solidFill>
                  <a:srgbClr val="FF0000"/>
                </a:solidFill>
              </a:rPr>
              <a:t>mortality </a:t>
            </a:r>
            <a:r>
              <a:rPr lang="en-US" sz="2800" dirty="0" smtClean="0"/>
              <a:t>than age-and sex matched patients with essential hypertension and the same degree of BP elevation. </a:t>
            </a:r>
          </a:p>
          <a:p>
            <a:endParaRPr lang="en-US" sz="2800" dirty="0"/>
          </a:p>
          <a:p>
            <a:pPr marL="457200" indent="-457200">
              <a:buFont typeface="Wingdings" panose="05000000000000000000" pitchFamily="2" charset="2"/>
              <a:buChar char="q"/>
            </a:pPr>
            <a:r>
              <a:rPr lang="en-US" sz="2800" dirty="0" smtClean="0"/>
              <a:t>Furthermore, specific treatments are available that ameliorate the impact of this condition on important patient outcomes.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Treating PA either by MR antagonists or unilateral adrenalectomy (where indicated) resolves hypokalemia ,lowers BP, reduces the number of antihypertensive medications required, and improves parameters of impaired cardiac and renal function. </a:t>
            </a:r>
            <a:endParaRPr lang="en-US" sz="2800" dirty="0"/>
          </a:p>
        </p:txBody>
      </p:sp>
    </p:spTree>
    <p:extLst>
      <p:ext uri="{BB962C8B-B14F-4D97-AF65-F5344CB8AC3E}">
        <p14:creationId xmlns:p14="http://schemas.microsoft.com/office/powerpoint/2010/main" val="2054398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871" y="161425"/>
            <a:ext cx="11746310" cy="6986528"/>
          </a:xfrm>
          <a:prstGeom prst="rect">
            <a:avLst/>
          </a:prstGeom>
        </p:spPr>
        <p:txBody>
          <a:bodyPr wrap="square">
            <a:spAutoFit/>
          </a:bodyPr>
          <a:lstStyle/>
          <a:p>
            <a:r>
              <a:rPr lang="en-US" sz="3200" b="1" dirty="0">
                <a:solidFill>
                  <a:srgbClr val="FF0000"/>
                </a:solidFill>
              </a:rPr>
              <a:t>Testing for familial forms of primary aldosteronism: familial hyperaldosteronism type III </a:t>
            </a:r>
            <a:endParaRPr lang="en-US" sz="3200" b="1" dirty="0" smtClean="0">
              <a:solidFill>
                <a:srgbClr val="FF0000"/>
              </a:solidFill>
            </a:endParaRPr>
          </a:p>
          <a:p>
            <a:endParaRPr lang="en-US" sz="3200" dirty="0">
              <a:solidFill>
                <a:srgbClr val="FF0000"/>
              </a:solidFill>
            </a:endParaRPr>
          </a:p>
          <a:p>
            <a:pPr marL="457200" indent="-457200">
              <a:buFont typeface="Wingdings" panose="05000000000000000000" pitchFamily="2" charset="2"/>
              <a:buChar char="q"/>
            </a:pPr>
            <a:r>
              <a:rPr lang="en-US" sz="3200" dirty="0" smtClean="0">
                <a:solidFill>
                  <a:srgbClr val="FF0000"/>
                </a:solidFill>
              </a:rPr>
              <a:t>FH-III</a:t>
            </a:r>
            <a:r>
              <a:rPr lang="en-US" sz="3200" dirty="0" smtClean="0"/>
              <a:t> </a:t>
            </a:r>
            <a:r>
              <a:rPr lang="en-US" sz="3200" dirty="0"/>
              <a:t>was first described in a family characterized by severe hypertension in </a:t>
            </a:r>
            <a:r>
              <a:rPr lang="en-US" sz="3200" dirty="0">
                <a:solidFill>
                  <a:srgbClr val="FF0000"/>
                </a:solidFill>
              </a:rPr>
              <a:t>early childhood </a:t>
            </a:r>
            <a:r>
              <a:rPr lang="en-US" sz="3200" dirty="0"/>
              <a:t>associated </a:t>
            </a:r>
            <a:r>
              <a:rPr lang="en-US" sz="3200" dirty="0">
                <a:solidFill>
                  <a:srgbClr val="FF0000"/>
                </a:solidFill>
              </a:rPr>
              <a:t>with hyper aldosteronism</a:t>
            </a:r>
            <a:r>
              <a:rPr lang="en-US" sz="3200" dirty="0"/>
              <a:t>, </a:t>
            </a:r>
            <a:r>
              <a:rPr lang="en-US" sz="3200" dirty="0">
                <a:solidFill>
                  <a:srgbClr val="FF0000"/>
                </a:solidFill>
              </a:rPr>
              <a:t>hypokalemia</a:t>
            </a:r>
            <a:r>
              <a:rPr lang="en-US" sz="3200" dirty="0"/>
              <a:t>, and </a:t>
            </a:r>
            <a:r>
              <a:rPr lang="en-US" sz="3200" dirty="0" smtClean="0">
                <a:solidFill>
                  <a:srgbClr val="FF0000"/>
                </a:solidFill>
              </a:rPr>
              <a:t>resistance to antihypertensive </a:t>
            </a:r>
            <a:r>
              <a:rPr lang="en-US" sz="3200" dirty="0">
                <a:solidFill>
                  <a:srgbClr val="FF0000"/>
                </a:solidFill>
              </a:rPr>
              <a:t>therapy</a:t>
            </a:r>
            <a:r>
              <a:rPr lang="en-US" sz="3200" dirty="0"/>
              <a:t>, requiring bilateral </a:t>
            </a:r>
            <a:r>
              <a:rPr lang="en-US" sz="3200" dirty="0" smtClean="0"/>
              <a:t>adrenalectomy. </a:t>
            </a:r>
            <a:endParaRPr lang="en-US" sz="3200" dirty="0"/>
          </a:p>
          <a:p>
            <a:endParaRPr lang="en-US" sz="3200" dirty="0" smtClean="0"/>
          </a:p>
          <a:p>
            <a:pPr marL="457200" indent="-457200">
              <a:buFont typeface="Wingdings" panose="05000000000000000000" pitchFamily="2" charset="2"/>
              <a:buChar char="q"/>
            </a:pPr>
            <a:r>
              <a:rPr lang="en-US" sz="3200" dirty="0" smtClean="0"/>
              <a:t>The </a:t>
            </a:r>
            <a:r>
              <a:rPr lang="en-US" sz="3200" dirty="0"/>
              <a:t>cause of </a:t>
            </a:r>
            <a:r>
              <a:rPr lang="en-US" sz="3200" dirty="0" smtClean="0"/>
              <a:t>FH-III</a:t>
            </a:r>
            <a:r>
              <a:rPr lang="fa-IR" sz="3200" dirty="0" smtClean="0"/>
              <a:t> </a:t>
            </a:r>
            <a:r>
              <a:rPr lang="en-US" sz="3200" dirty="0" smtClean="0"/>
              <a:t>is</a:t>
            </a:r>
            <a:r>
              <a:rPr lang="fa-IR" sz="3200" dirty="0" smtClean="0"/>
              <a:t> </a:t>
            </a:r>
            <a:r>
              <a:rPr lang="en-US" sz="3200" dirty="0" smtClean="0"/>
              <a:t>a</a:t>
            </a:r>
            <a:r>
              <a:rPr lang="fa-IR" sz="3200" dirty="0" smtClean="0"/>
              <a:t> </a:t>
            </a:r>
            <a:r>
              <a:rPr lang="en-US" sz="3200" dirty="0" smtClean="0"/>
              <a:t>mutation </a:t>
            </a:r>
            <a:r>
              <a:rPr lang="en-US" sz="3200" dirty="0"/>
              <a:t>in the </a:t>
            </a:r>
            <a:r>
              <a:rPr lang="en-US" sz="3200" dirty="0">
                <a:solidFill>
                  <a:srgbClr val="FF0000"/>
                </a:solidFill>
              </a:rPr>
              <a:t>KCNJ5 gene </a:t>
            </a:r>
            <a:r>
              <a:rPr lang="en-US" sz="3200" dirty="0"/>
              <a:t>encoding the </a:t>
            </a:r>
            <a:r>
              <a:rPr lang="en-US" sz="3200" dirty="0" smtClean="0"/>
              <a:t>potassium channel, </a:t>
            </a:r>
            <a:r>
              <a:rPr lang="en-US" sz="3200" dirty="0"/>
              <a:t>resulting in increased sodium conductance and cell </a:t>
            </a:r>
            <a:r>
              <a:rPr lang="en-US" sz="3200" dirty="0" smtClean="0"/>
              <a:t>depolarization.This opens voltage-activated calcium channels </a:t>
            </a:r>
            <a:r>
              <a:rPr lang="en-US" sz="3200" dirty="0"/>
              <a:t>leading to increased calcium signaling, followed by increased aldosterone production and cell </a:t>
            </a:r>
            <a:r>
              <a:rPr lang="en-US" sz="3200" dirty="0" smtClean="0"/>
              <a:t>proliferation.</a:t>
            </a:r>
            <a:endParaRPr lang="en-US" sz="3200" dirty="0"/>
          </a:p>
          <a:p>
            <a:endParaRPr lang="en-US" sz="3200" dirty="0"/>
          </a:p>
        </p:txBody>
      </p:sp>
    </p:spTree>
    <p:extLst>
      <p:ext uri="{BB962C8B-B14F-4D97-AF65-F5344CB8AC3E}">
        <p14:creationId xmlns:p14="http://schemas.microsoft.com/office/powerpoint/2010/main" val="456505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812" y="783813"/>
            <a:ext cx="11100261" cy="2308324"/>
          </a:xfrm>
          <a:prstGeom prst="rect">
            <a:avLst/>
          </a:prstGeom>
        </p:spPr>
        <p:txBody>
          <a:bodyPr wrap="square">
            <a:spAutoFit/>
          </a:bodyPr>
          <a:lstStyle/>
          <a:p>
            <a:r>
              <a:rPr lang="en-US" sz="3200" b="1" dirty="0">
                <a:solidFill>
                  <a:srgbClr val="FF0000"/>
                </a:solidFill>
              </a:rPr>
              <a:t>Multiple endocrine neoplasia type 1 </a:t>
            </a:r>
            <a:endParaRPr lang="en-US" sz="3200" b="1" dirty="0" smtClean="0">
              <a:solidFill>
                <a:srgbClr val="FF0000"/>
              </a:solidFill>
            </a:endParaRPr>
          </a:p>
          <a:p>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Finally</a:t>
            </a:r>
            <a:r>
              <a:rPr lang="en-US" sz="2800" dirty="0"/>
              <a:t>, APA may </a:t>
            </a:r>
            <a:r>
              <a:rPr lang="en-US" sz="2800" dirty="0">
                <a:solidFill>
                  <a:srgbClr val="FF0000"/>
                </a:solidFill>
              </a:rPr>
              <a:t>rarely</a:t>
            </a:r>
            <a:r>
              <a:rPr lang="en-US" sz="2800" dirty="0"/>
              <a:t> but on occasion be seen in multiple endocrine neoplasia type 1.</a:t>
            </a:r>
          </a:p>
        </p:txBody>
      </p:sp>
    </p:spTree>
    <p:extLst>
      <p:ext uri="{BB962C8B-B14F-4D97-AF65-F5344CB8AC3E}">
        <p14:creationId xmlns:p14="http://schemas.microsoft.com/office/powerpoint/2010/main" val="5289803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6" y="147010"/>
            <a:ext cx="11393978" cy="6032421"/>
          </a:xfrm>
          <a:prstGeom prst="rect">
            <a:avLst/>
          </a:prstGeom>
        </p:spPr>
        <p:txBody>
          <a:bodyPr wrap="square">
            <a:spAutoFit/>
          </a:bodyPr>
          <a:lstStyle/>
          <a:p>
            <a:pPr>
              <a:buNone/>
            </a:pPr>
            <a:r>
              <a:rPr lang="en-US" sz="3200" b="1" dirty="0" smtClean="0">
                <a:solidFill>
                  <a:srgbClr val="FF0000"/>
                </a:solidFill>
              </a:rPr>
              <a:t>Treatment</a:t>
            </a:r>
          </a:p>
          <a:p>
            <a:pPr>
              <a:buNone/>
            </a:pPr>
            <a:r>
              <a:rPr lang="en-US" sz="3200" dirty="0" smtClean="0">
                <a:solidFill>
                  <a:srgbClr val="FF0000"/>
                </a:solidFill>
              </a:rPr>
              <a:t>Cardiovascular </a:t>
            </a:r>
            <a:r>
              <a:rPr lang="en-US" sz="3200" dirty="0">
                <a:solidFill>
                  <a:srgbClr val="FF0000"/>
                </a:solidFill>
              </a:rPr>
              <a:t>complications </a:t>
            </a:r>
          </a:p>
          <a:p>
            <a:pPr algn="just"/>
            <a:endParaRPr lang="en-US" sz="2800" dirty="0" smtClean="0"/>
          </a:p>
          <a:p>
            <a:pPr marL="457200" indent="-457200" algn="just">
              <a:buFont typeface="Wingdings" panose="05000000000000000000" pitchFamily="2" charset="2"/>
              <a:buChar char="q"/>
            </a:pPr>
            <a:r>
              <a:rPr lang="en-US" sz="2800" dirty="0" smtClean="0"/>
              <a:t>Hypertension </a:t>
            </a:r>
            <a:r>
              <a:rPr lang="en-US" sz="2800" dirty="0"/>
              <a:t>is the rule in patients diagnosed with PA and is </a:t>
            </a:r>
            <a:r>
              <a:rPr lang="en-US" sz="2800" dirty="0">
                <a:solidFill>
                  <a:srgbClr val="FF0000"/>
                </a:solidFill>
              </a:rPr>
              <a:t>cured</a:t>
            </a:r>
            <a:r>
              <a:rPr lang="en-US" sz="2800" dirty="0"/>
              <a:t> or </a:t>
            </a:r>
            <a:r>
              <a:rPr lang="en-US" sz="2800" dirty="0">
                <a:solidFill>
                  <a:srgbClr val="FF0000"/>
                </a:solidFill>
              </a:rPr>
              <a:t>improved </a:t>
            </a:r>
            <a:r>
              <a:rPr lang="en-US" sz="2800" dirty="0"/>
              <a:t>by unilateral adrenalectomy in patients with unilateral disease and improved by MR antagonists in the remaining patients.</a:t>
            </a:r>
          </a:p>
          <a:p>
            <a:pPr algn="just"/>
            <a:r>
              <a:rPr lang="en-US" sz="2800" dirty="0" smtClean="0"/>
              <a:t> </a:t>
            </a:r>
          </a:p>
          <a:p>
            <a:pPr marL="457200" indent="-457200" algn="just">
              <a:buFont typeface="Wingdings" panose="05000000000000000000" pitchFamily="2" charset="2"/>
              <a:buChar char="q"/>
            </a:pPr>
            <a:r>
              <a:rPr lang="en-US" sz="2800" dirty="0" smtClean="0"/>
              <a:t>Aldosterone </a:t>
            </a:r>
            <a:r>
              <a:rPr lang="en-US" sz="2800" dirty="0"/>
              <a:t>excess has deleterious effects on the cardiovascular system, at least partly </a:t>
            </a:r>
            <a:r>
              <a:rPr lang="en-US" sz="2800" dirty="0">
                <a:solidFill>
                  <a:srgbClr val="FF0000"/>
                </a:solidFill>
              </a:rPr>
              <a:t>independent</a:t>
            </a:r>
            <a:r>
              <a:rPr lang="en-US" sz="2800" dirty="0"/>
              <a:t> of its effects on BP.</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 </a:t>
            </a:r>
            <a:r>
              <a:rPr lang="en-US" sz="2800" dirty="0"/>
              <a:t>Such studies showed </a:t>
            </a:r>
            <a:r>
              <a:rPr lang="en-US" sz="2800" dirty="0">
                <a:solidFill>
                  <a:srgbClr val="FF0000"/>
                </a:solidFill>
              </a:rPr>
              <a:t>increased </a:t>
            </a:r>
            <a:r>
              <a:rPr lang="en-US" sz="2800" dirty="0"/>
              <a:t>left ventricular (LV) dimensions and myocardial </a:t>
            </a:r>
            <a:r>
              <a:rPr lang="en-US" sz="2800" dirty="0">
                <a:solidFill>
                  <a:srgbClr val="FF0000"/>
                </a:solidFill>
              </a:rPr>
              <a:t>fibrosis</a:t>
            </a:r>
            <a:r>
              <a:rPr lang="en-US" sz="2800" dirty="0"/>
              <a:t>, increased </a:t>
            </a:r>
            <a:r>
              <a:rPr lang="en-US" sz="2800" dirty="0">
                <a:solidFill>
                  <a:srgbClr val="FF0000"/>
                </a:solidFill>
              </a:rPr>
              <a:t>carotid intima-media thickness, </a:t>
            </a:r>
            <a:r>
              <a:rPr lang="en-US" sz="2800" dirty="0"/>
              <a:t>and increased femoral pulse wave </a:t>
            </a:r>
            <a:r>
              <a:rPr lang="en-US" sz="2800" dirty="0">
                <a:solidFill>
                  <a:srgbClr val="FF0000"/>
                </a:solidFill>
              </a:rPr>
              <a:t>velocity</a:t>
            </a:r>
            <a:r>
              <a:rPr lang="en-US" sz="2800" dirty="0"/>
              <a:t> and reduced endothelial function. </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895511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14" y="113576"/>
            <a:ext cx="11238808" cy="6555641"/>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Several </a:t>
            </a:r>
            <a:r>
              <a:rPr lang="en-US" sz="2800" dirty="0"/>
              <a:t>outcome studies also have provided evidence </a:t>
            </a:r>
            <a:r>
              <a:rPr lang="en-US" sz="2800" dirty="0" smtClean="0"/>
              <a:t>that PA patients are particularly at risk of </a:t>
            </a:r>
            <a:r>
              <a:rPr lang="en-US" sz="2800" dirty="0" smtClean="0">
                <a:solidFill>
                  <a:srgbClr val="FF0000"/>
                </a:solidFill>
              </a:rPr>
              <a:t>cardiovascular</a:t>
            </a:r>
            <a:r>
              <a:rPr lang="en-US" sz="2800" dirty="0">
                <a:solidFill>
                  <a:srgbClr val="FF0000"/>
                </a:solidFill>
              </a:rPr>
              <a:t>/ renal complications</a:t>
            </a:r>
            <a:r>
              <a:rPr lang="en-US" sz="2800" dirty="0"/>
              <a:t>, including </a:t>
            </a:r>
            <a:r>
              <a:rPr lang="en-US" sz="2800" dirty="0">
                <a:solidFill>
                  <a:srgbClr val="FF0000"/>
                </a:solidFill>
              </a:rPr>
              <a:t>arrhythmias</a:t>
            </a:r>
            <a:r>
              <a:rPr lang="en-US" sz="2800" dirty="0"/>
              <a:t>, </a:t>
            </a:r>
            <a:r>
              <a:rPr lang="en-US" sz="2800" dirty="0">
                <a:solidFill>
                  <a:srgbClr val="FF0000"/>
                </a:solidFill>
              </a:rPr>
              <a:t>myocardial infarction</a:t>
            </a:r>
            <a:r>
              <a:rPr lang="en-US" sz="2800" dirty="0"/>
              <a:t>, </a:t>
            </a:r>
            <a:r>
              <a:rPr lang="en-US" sz="2800" dirty="0">
                <a:solidFill>
                  <a:srgbClr val="FF0000"/>
                </a:solidFill>
              </a:rPr>
              <a:t>strokes</a:t>
            </a:r>
            <a:r>
              <a:rPr lang="en-US" sz="2800" dirty="0"/>
              <a:t>, </a:t>
            </a:r>
            <a:r>
              <a:rPr lang="en-US" sz="2800" dirty="0">
                <a:solidFill>
                  <a:srgbClr val="FF0000"/>
                </a:solidFill>
              </a:rPr>
              <a:t>chronic kidney disease</a:t>
            </a:r>
            <a:r>
              <a:rPr lang="en-US" sz="2800" dirty="0"/>
              <a:t>, and </a:t>
            </a:r>
            <a:r>
              <a:rPr lang="en-US" sz="2800" dirty="0">
                <a:solidFill>
                  <a:srgbClr val="FF0000"/>
                </a:solidFill>
              </a:rPr>
              <a:t>death</a:t>
            </a:r>
            <a:r>
              <a:rPr lang="en-US" sz="2800" dirty="0"/>
              <a:t>, compared with age-, sex-, and BP-matched essential hypertensives.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cardiovascular </a:t>
            </a:r>
            <a:r>
              <a:rPr lang="en-US" sz="2800" dirty="0"/>
              <a:t>mortality to be the main cause of death in PA.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Either </a:t>
            </a:r>
            <a:r>
              <a:rPr lang="en-US" sz="2800" dirty="0"/>
              <a:t>unilateral adrenalectomy or MR antagonist therapy can reverse the cardiovascular morbidity caused by aldosterone </a:t>
            </a:r>
            <a:r>
              <a:rPr lang="en-US" sz="2800" dirty="0" smtClean="0"/>
              <a:t>excess. </a:t>
            </a:r>
            <a:endParaRPr lang="en-US" sz="2800" dirty="0"/>
          </a:p>
          <a:p>
            <a:pPr marL="457200" indent="-457200">
              <a:buFont typeface="Wingdings" panose="05000000000000000000" pitchFamily="2" charset="2"/>
              <a:buChar char="q"/>
            </a:pPr>
            <a:endParaRPr lang="en-US" sz="2800" dirty="0" smtClean="0"/>
          </a:p>
          <a:p>
            <a:endParaRPr lang="en-US" sz="2800" dirty="0"/>
          </a:p>
          <a:p>
            <a:endParaRPr lang="en-US" sz="2800" dirty="0"/>
          </a:p>
        </p:txBody>
      </p:sp>
    </p:spTree>
    <p:extLst>
      <p:ext uri="{BB962C8B-B14F-4D97-AF65-F5344CB8AC3E}">
        <p14:creationId xmlns:p14="http://schemas.microsoft.com/office/powerpoint/2010/main" val="39247703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1" y="733903"/>
            <a:ext cx="11249890" cy="5127558"/>
          </a:xfrm>
          <a:prstGeom prst="rect">
            <a:avLst/>
          </a:prstGeom>
        </p:spPr>
        <p:txBody>
          <a:bodyPr wrap="square">
            <a:spAutoFit/>
          </a:bodyPr>
          <a:lstStyle/>
          <a:p>
            <a:pPr marL="457200" lvl="0" indent="-457200">
              <a:lnSpc>
                <a:spcPct val="90000"/>
              </a:lnSpc>
              <a:spcBef>
                <a:spcPts val="1000"/>
              </a:spcBef>
              <a:buFont typeface="Wingdings" panose="05000000000000000000" pitchFamily="2" charset="2"/>
              <a:buChar char="q"/>
            </a:pPr>
            <a:endParaRPr lang="en-US" sz="2800" dirty="0">
              <a:solidFill>
                <a:prstClr val="black"/>
              </a:solidFill>
            </a:endParaRPr>
          </a:p>
          <a:p>
            <a:pPr marL="457200" lvl="0" indent="-457200">
              <a:lnSpc>
                <a:spcPct val="90000"/>
              </a:lnSpc>
              <a:spcBef>
                <a:spcPts val="1000"/>
              </a:spcBef>
              <a:buFont typeface="Wingdings" panose="05000000000000000000" pitchFamily="2" charset="2"/>
              <a:buChar char="q"/>
            </a:pPr>
            <a:endParaRPr lang="en-US" sz="2800" dirty="0" smtClean="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4.1  </a:t>
            </a:r>
            <a:r>
              <a:rPr lang="en-US" sz="2800" dirty="0">
                <a:solidFill>
                  <a:prstClr val="black"/>
                </a:solidFill>
              </a:rPr>
              <a:t>We recommend unilateral </a:t>
            </a:r>
            <a:r>
              <a:rPr lang="en-US" sz="2800" dirty="0">
                <a:solidFill>
                  <a:srgbClr val="FF0000"/>
                </a:solidFill>
              </a:rPr>
              <a:t>laparoscopic adrenalectomy </a:t>
            </a:r>
            <a:r>
              <a:rPr lang="en-US" sz="2800" dirty="0">
                <a:solidFill>
                  <a:prstClr val="black"/>
                </a:solidFill>
              </a:rPr>
              <a:t>for patients with documented unilateral PA. </a:t>
            </a:r>
          </a:p>
          <a:p>
            <a:pPr marL="457200" lvl="0" indent="-457200">
              <a:lnSpc>
                <a:spcPct val="90000"/>
              </a:lnSpc>
              <a:spcBef>
                <a:spcPts val="1000"/>
              </a:spcBef>
              <a:buFont typeface="Wingdings" panose="05000000000000000000" pitchFamily="2" charset="2"/>
              <a:buChar char="q"/>
            </a:pPr>
            <a:endParaRPr lang="en-US" sz="2800" dirty="0" smtClean="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If </a:t>
            </a:r>
            <a:r>
              <a:rPr lang="en-US" sz="2800" dirty="0">
                <a:solidFill>
                  <a:prstClr val="black"/>
                </a:solidFill>
              </a:rPr>
              <a:t>a patient is unable or unwilling to undergo surgery, we recommend medical treatment including a MR antagonist .</a:t>
            </a:r>
          </a:p>
          <a:p>
            <a:pPr marL="457200" lvl="0" indent="-457200">
              <a:lnSpc>
                <a:spcPct val="90000"/>
              </a:lnSpc>
              <a:spcBef>
                <a:spcPts val="1000"/>
              </a:spcBef>
              <a:buFont typeface="Wingdings" panose="05000000000000000000" pitchFamily="2" charset="2"/>
              <a:buChar char="q"/>
            </a:pPr>
            <a:endParaRPr lang="en-US" sz="2800" dirty="0" smtClean="0">
              <a:solidFill>
                <a:prstClr val="black"/>
              </a:solidFill>
            </a:endParaRPr>
          </a:p>
          <a:p>
            <a:pPr marL="457200" lvl="0" indent="-457200">
              <a:lnSpc>
                <a:spcPct val="90000"/>
              </a:lnSpc>
              <a:spcBef>
                <a:spcPts val="1000"/>
              </a:spcBef>
              <a:buFont typeface="Wingdings" panose="05000000000000000000" pitchFamily="2" charset="2"/>
              <a:buChar char="q"/>
            </a:pPr>
            <a:r>
              <a:rPr lang="en-US" sz="2800" dirty="0" smtClean="0">
                <a:solidFill>
                  <a:prstClr val="black"/>
                </a:solidFill>
              </a:rPr>
              <a:t> </a:t>
            </a:r>
            <a:r>
              <a:rPr lang="en-US" sz="2800" dirty="0">
                <a:solidFill>
                  <a:prstClr val="black"/>
                </a:solidFill>
              </a:rPr>
              <a:t>If an ARR-positive patient is unwilling or unable to undergo further investigations, we similarly recommend medical treatment including an MR </a:t>
            </a:r>
            <a:r>
              <a:rPr lang="en-US" sz="2800" dirty="0" smtClean="0">
                <a:solidFill>
                  <a:prstClr val="black"/>
                </a:solidFill>
              </a:rPr>
              <a:t>antagonist.</a:t>
            </a:r>
            <a:endParaRPr lang="en-US" dirty="0"/>
          </a:p>
        </p:txBody>
      </p:sp>
    </p:spTree>
    <p:extLst>
      <p:ext uri="{BB962C8B-B14F-4D97-AF65-F5344CB8AC3E}">
        <p14:creationId xmlns:p14="http://schemas.microsoft.com/office/powerpoint/2010/main" val="38318731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72" y="0"/>
            <a:ext cx="11720092" cy="8771632"/>
          </a:xfrm>
          <a:prstGeom prst="rect">
            <a:avLst/>
          </a:prstGeom>
        </p:spPr>
        <p:txBody>
          <a:bodyPr wrap="square">
            <a:spAutoFit/>
          </a:bodyPr>
          <a:lstStyle/>
          <a:p>
            <a:r>
              <a:rPr lang="en-US" sz="3200" b="1" dirty="0" smtClean="0">
                <a:solidFill>
                  <a:srgbClr val="FF0000"/>
                </a:solidFill>
              </a:rPr>
              <a:t>Evidence</a:t>
            </a:r>
          </a:p>
          <a:p>
            <a:endParaRPr lang="en-US" sz="2800" dirty="0" smtClean="0"/>
          </a:p>
          <a:p>
            <a:pPr marL="457200" indent="-457200" algn="just">
              <a:buFont typeface="Wingdings" panose="05000000000000000000" pitchFamily="2" charset="2"/>
              <a:buChar char="q"/>
            </a:pPr>
            <a:r>
              <a:rPr lang="en-US" sz="2800" dirty="0" smtClean="0"/>
              <a:t>Clinicians </a:t>
            </a:r>
            <a:r>
              <a:rPr lang="en-US" sz="2800" dirty="0"/>
              <a:t>use unilateral laparoscopic adrenalectomy in patients with unilateral PA because BP and serum potassium concentrations improve in </a:t>
            </a:r>
            <a:r>
              <a:rPr lang="en-US" sz="2800" dirty="0">
                <a:solidFill>
                  <a:srgbClr val="FF0000"/>
                </a:solidFill>
              </a:rPr>
              <a:t>nearly 100% </a:t>
            </a:r>
            <a:r>
              <a:rPr lang="en-US" sz="2800" dirty="0"/>
              <a:t>of patients postoperatively</a:t>
            </a:r>
            <a:r>
              <a:rPr lang="en-US" sz="2800" dirty="0" smtClean="0"/>
              <a:t>.</a:t>
            </a:r>
            <a:endParaRPr lang="en-US" sz="2800" dirty="0"/>
          </a:p>
          <a:p>
            <a:endParaRPr lang="en-US" sz="2800" dirty="0"/>
          </a:p>
          <a:p>
            <a:pPr marL="457200" lvl="0" indent="-457200">
              <a:buFont typeface="Wingdings" panose="05000000000000000000" pitchFamily="2" charset="2"/>
              <a:buChar char="q"/>
            </a:pPr>
            <a:r>
              <a:rPr lang="en-US" sz="2800" dirty="0" smtClean="0"/>
              <a:t> </a:t>
            </a:r>
            <a:r>
              <a:rPr lang="en-US" sz="2800" dirty="0"/>
              <a:t>In addition,adrenalectomy induces a significant and sustained reduction in LV mass index due to a reduction in LV diameter and volume with a reduction in LV work load (improvement in diastolic </a:t>
            </a:r>
            <a:r>
              <a:rPr lang="en-US" sz="2800" dirty="0" smtClean="0"/>
              <a:t>dysfunction). </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Adrenalectomy also appears to reverse </a:t>
            </a:r>
            <a:r>
              <a:rPr lang="en-US" sz="2800" dirty="0">
                <a:solidFill>
                  <a:prstClr val="black"/>
                </a:solidFill>
              </a:rPr>
              <a:t>the increase in carotid intima-media thickness and arterial stiffness in patients with unilateral PA</a:t>
            </a:r>
            <a:r>
              <a:rPr lang="en-US" sz="2800" dirty="0" smtClean="0">
                <a:solidFill>
                  <a:prstClr val="black"/>
                </a:solidFill>
              </a:rPr>
              <a:t>.</a:t>
            </a:r>
          </a:p>
          <a:p>
            <a:pPr lvl="0"/>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 Two </a:t>
            </a:r>
            <a:r>
              <a:rPr lang="en-US" sz="2800" dirty="0">
                <a:solidFill>
                  <a:prstClr val="black"/>
                </a:solidFill>
              </a:rPr>
              <a:t>prospective studies </a:t>
            </a:r>
            <a:r>
              <a:rPr lang="en-US" sz="2800" dirty="0" smtClean="0">
                <a:solidFill>
                  <a:prstClr val="black"/>
                </a:solidFill>
              </a:rPr>
              <a:t>reported </a:t>
            </a:r>
            <a:r>
              <a:rPr lang="en-US" sz="2800" dirty="0">
                <a:solidFill>
                  <a:prstClr val="black"/>
                </a:solidFill>
              </a:rPr>
              <a:t>the reversal of albuminuria 1 year after </a:t>
            </a:r>
            <a:r>
              <a:rPr lang="en-US" sz="2800" dirty="0" smtClean="0">
                <a:solidFill>
                  <a:prstClr val="black"/>
                </a:solidFill>
              </a:rPr>
              <a:t>adrenalectomy, reported </a:t>
            </a:r>
            <a:r>
              <a:rPr lang="en-US" sz="2800" dirty="0">
                <a:solidFill>
                  <a:prstClr val="black"/>
                </a:solidFill>
              </a:rPr>
              <a:t>significant improvement </a:t>
            </a:r>
            <a:r>
              <a:rPr lang="en-US" sz="2800" dirty="0" smtClean="0">
                <a:solidFill>
                  <a:prstClr val="black"/>
                </a:solidFill>
              </a:rPr>
              <a:t>in quality </a:t>
            </a:r>
            <a:r>
              <a:rPr lang="en-US" sz="2800" dirty="0">
                <a:solidFill>
                  <a:prstClr val="black"/>
                </a:solidFill>
              </a:rPr>
              <a:t>of life by 3 months sustained at 6 months.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endParaRPr lang="en-US" sz="2800" dirty="0"/>
          </a:p>
          <a:p>
            <a:pPr algn="just"/>
            <a:endParaRPr lang="en-US" sz="2800" dirty="0" smtClean="0"/>
          </a:p>
        </p:txBody>
      </p:sp>
    </p:spTree>
    <p:extLst>
      <p:ext uri="{BB962C8B-B14F-4D97-AF65-F5344CB8AC3E}">
        <p14:creationId xmlns:p14="http://schemas.microsoft.com/office/powerpoint/2010/main" val="27022575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38" y="468528"/>
            <a:ext cx="11709861" cy="5693866"/>
          </a:xfrm>
          <a:prstGeom prst="rect">
            <a:avLst/>
          </a:prstGeom>
        </p:spPr>
        <p:txBody>
          <a:bodyPr wrap="square">
            <a:spAutoFit/>
          </a:bodyPr>
          <a:lstStyle/>
          <a:p>
            <a:pPr marL="457200" indent="-457200">
              <a:buFont typeface="Wingdings" panose="05000000000000000000" pitchFamily="2" charset="2"/>
              <a:buChar char="q"/>
            </a:pPr>
            <a:r>
              <a:rPr lang="en-US" sz="2800" dirty="0"/>
              <a:t>Factors associated with hypertension resolution in the </a:t>
            </a:r>
            <a:r>
              <a:rPr lang="en-US" sz="2800" dirty="0" smtClean="0"/>
              <a:t>postoperative period include </a:t>
            </a:r>
            <a:r>
              <a:rPr lang="en-US" sz="2800" dirty="0" smtClean="0">
                <a:solidFill>
                  <a:srgbClr val="FF0000"/>
                </a:solidFill>
              </a:rPr>
              <a:t>having one or no first-degree relative with hypertension </a:t>
            </a:r>
            <a:r>
              <a:rPr lang="en-US" sz="2800" dirty="0" smtClean="0"/>
              <a:t>and </a:t>
            </a:r>
            <a:r>
              <a:rPr lang="en-US" sz="2800" dirty="0" smtClean="0">
                <a:solidFill>
                  <a:srgbClr val="FF0000"/>
                </a:solidFill>
              </a:rPr>
              <a:t>preoperative use of two or fewer antihypertensive drugs</a:t>
            </a:r>
            <a:r>
              <a:rPr lang="en-US" sz="2800" dirty="0" smtClean="0"/>
              <a:t>.</a:t>
            </a:r>
          </a:p>
          <a:p>
            <a:endParaRPr lang="en-US" sz="2800" dirty="0"/>
          </a:p>
          <a:p>
            <a:pPr marL="457200" indent="-457200">
              <a:buFont typeface="Wingdings" panose="05000000000000000000" pitchFamily="2" charset="2"/>
              <a:buChar char="q"/>
            </a:pPr>
            <a:r>
              <a:rPr lang="en-US" sz="2800" dirty="0" smtClean="0"/>
              <a:t>Other factors that have </a:t>
            </a:r>
            <a:r>
              <a:rPr lang="en-US" sz="2800" dirty="0"/>
              <a:t>been reported to predict cure, but have only been evaluated by univariate analysis or when the cutoff for BP </a:t>
            </a:r>
            <a:r>
              <a:rPr lang="en-US" sz="2800" dirty="0" smtClean="0"/>
              <a:t>resolution was &lt;160/95mmHg, include:</a:t>
            </a:r>
            <a:r>
              <a:rPr lang="en-US" sz="2800" dirty="0" smtClean="0">
                <a:solidFill>
                  <a:srgbClr val="FF0000"/>
                </a:solidFill>
              </a:rPr>
              <a:t>duration </a:t>
            </a:r>
            <a:r>
              <a:rPr lang="en-US" sz="2800" dirty="0">
                <a:solidFill>
                  <a:srgbClr val="FF0000"/>
                </a:solidFill>
              </a:rPr>
              <a:t>of hypertension </a:t>
            </a:r>
            <a:r>
              <a:rPr lang="en-US" sz="2800" dirty="0" smtClean="0">
                <a:solidFill>
                  <a:srgbClr val="FF0000"/>
                </a:solidFill>
              </a:rPr>
              <a:t>&lt;5 </a:t>
            </a:r>
            <a:r>
              <a:rPr lang="en-US" sz="2800" dirty="0">
                <a:solidFill>
                  <a:srgbClr val="FF0000"/>
                </a:solidFill>
              </a:rPr>
              <a:t>years </a:t>
            </a:r>
            <a:r>
              <a:rPr lang="en-US" sz="2800" dirty="0" smtClean="0"/>
              <a:t>, </a:t>
            </a:r>
            <a:r>
              <a:rPr lang="en-US" sz="2800" dirty="0">
                <a:solidFill>
                  <a:srgbClr val="FF0000"/>
                </a:solidFill>
              </a:rPr>
              <a:t>higher PAC: PRA ratio preoperatively </a:t>
            </a:r>
            <a:r>
              <a:rPr lang="en-US" sz="2800" dirty="0" smtClean="0"/>
              <a:t>, </a:t>
            </a:r>
            <a:r>
              <a:rPr lang="en-US" sz="2800" dirty="0">
                <a:solidFill>
                  <a:srgbClr val="FF0000"/>
                </a:solidFill>
              </a:rPr>
              <a:t>higher urinary aldosterone secretion </a:t>
            </a:r>
            <a:r>
              <a:rPr lang="en-US" sz="2800" dirty="0" smtClean="0"/>
              <a:t>, </a:t>
            </a:r>
            <a:r>
              <a:rPr lang="en-US" sz="2800" dirty="0"/>
              <a:t>or </a:t>
            </a:r>
            <a:r>
              <a:rPr lang="en-US" sz="2800" dirty="0">
                <a:solidFill>
                  <a:srgbClr val="FF0000"/>
                </a:solidFill>
              </a:rPr>
              <a:t>positive preoperative response to spironolactone </a:t>
            </a:r>
            <a:r>
              <a:rPr lang="en-US" sz="2800" dirty="0" smtClean="0">
                <a:solidFill>
                  <a:srgbClr val="FF0000"/>
                </a:solidFill>
              </a:rPr>
              <a:t>. </a:t>
            </a:r>
          </a:p>
          <a:p>
            <a:endParaRPr lang="en-US" sz="2800" dirty="0"/>
          </a:p>
          <a:p>
            <a:pPr marL="457200" indent="-457200">
              <a:buFont typeface="Wingdings" panose="05000000000000000000" pitchFamily="2" charset="2"/>
              <a:buChar char="q"/>
            </a:pPr>
            <a:r>
              <a:rPr lang="en-US" sz="2800" dirty="0" smtClean="0"/>
              <a:t>The </a:t>
            </a:r>
            <a:r>
              <a:rPr lang="en-US" sz="2800" dirty="0"/>
              <a:t>most common reasons for persistently increased BP after </a:t>
            </a:r>
            <a:r>
              <a:rPr lang="en-US" sz="2800" dirty="0" smtClean="0"/>
              <a:t>adrenalectomy are </a:t>
            </a:r>
            <a:r>
              <a:rPr lang="en-US" sz="2800" dirty="0" smtClean="0">
                <a:solidFill>
                  <a:srgbClr val="FF0000"/>
                </a:solidFill>
              </a:rPr>
              <a:t>coexistent primary hypertension </a:t>
            </a:r>
            <a:r>
              <a:rPr lang="en-US" sz="2800" dirty="0" smtClean="0"/>
              <a:t>(of unknown </a:t>
            </a:r>
            <a:r>
              <a:rPr lang="en-US" sz="2800" dirty="0"/>
              <a:t>cause) </a:t>
            </a:r>
            <a:r>
              <a:rPr lang="en-US" sz="2800" dirty="0" smtClean="0"/>
              <a:t> </a:t>
            </a:r>
            <a:r>
              <a:rPr lang="en-US" sz="2800" dirty="0"/>
              <a:t>and </a:t>
            </a:r>
            <a:r>
              <a:rPr lang="en-US" sz="2800" dirty="0">
                <a:solidFill>
                  <a:srgbClr val="FF0000"/>
                </a:solidFill>
              </a:rPr>
              <a:t>older age </a:t>
            </a:r>
            <a:r>
              <a:rPr lang="en-US" sz="2800" dirty="0"/>
              <a:t>and/or </a:t>
            </a:r>
            <a:r>
              <a:rPr lang="en-US" sz="2800" dirty="0">
                <a:solidFill>
                  <a:srgbClr val="FF0000"/>
                </a:solidFill>
              </a:rPr>
              <a:t>longer duration of hypertension</a:t>
            </a:r>
            <a:r>
              <a:rPr lang="en-US" sz="2800" dirty="0"/>
              <a:t>.</a:t>
            </a:r>
          </a:p>
        </p:txBody>
      </p:sp>
    </p:spTree>
    <p:extLst>
      <p:ext uri="{BB962C8B-B14F-4D97-AF65-F5344CB8AC3E}">
        <p14:creationId xmlns:p14="http://schemas.microsoft.com/office/powerpoint/2010/main" val="1475857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401703"/>
            <a:ext cx="11482647" cy="4462760"/>
          </a:xfrm>
          <a:prstGeom prst="rect">
            <a:avLst/>
          </a:prstGeom>
        </p:spPr>
        <p:txBody>
          <a:bodyPr wrap="square">
            <a:spAutoFit/>
          </a:bodyPr>
          <a:lstStyle/>
          <a:p>
            <a:r>
              <a:rPr lang="en-US" sz="3200" b="1" dirty="0" smtClean="0">
                <a:solidFill>
                  <a:srgbClr val="FF0000"/>
                </a:solidFill>
              </a:rPr>
              <a:t>Values</a:t>
            </a:r>
          </a:p>
          <a:p>
            <a:r>
              <a:rPr lang="en-US" sz="2800" dirty="0" smtClean="0"/>
              <a:t> </a:t>
            </a:r>
          </a:p>
          <a:p>
            <a:pPr marL="457200" indent="-457200">
              <a:buFont typeface="Wingdings" panose="05000000000000000000" pitchFamily="2" charset="2"/>
              <a:buChar char="q"/>
            </a:pPr>
            <a:r>
              <a:rPr lang="en-US" sz="2800" dirty="0" smtClean="0"/>
              <a:t>Our </a:t>
            </a:r>
            <a:r>
              <a:rPr lang="en-US" sz="2800" dirty="0"/>
              <a:t>recommendation that laparoscopic adrenalectomy is preferable to other methods of treatment in </a:t>
            </a:r>
            <a:r>
              <a:rPr lang="en-US" sz="2800" dirty="0" smtClean="0"/>
              <a:t>patients with unilateral adrenal disease places a high value on </a:t>
            </a:r>
            <a:r>
              <a:rPr lang="en-US" sz="2800" dirty="0"/>
              <a:t>the normalization of endogenous aldosterone secretion, the resolution of hypokalemia, and the reduction of BP </a:t>
            </a:r>
            <a:r>
              <a:rPr lang="en-US" sz="2800" dirty="0" smtClean="0"/>
              <a:t>and/or the numbe r of medications necessary to control BP</a:t>
            </a:r>
            <a:r>
              <a:rPr lang="en-US" sz="2800" dirty="0"/>
              <a:t>. </a:t>
            </a:r>
            <a:endParaRPr lang="en-US" sz="2800" dirty="0" smtClean="0"/>
          </a:p>
          <a:p>
            <a:endParaRPr lang="en-US" sz="2800" dirty="0"/>
          </a:p>
          <a:p>
            <a:pPr marL="457200" indent="-457200">
              <a:buFont typeface="Wingdings" panose="05000000000000000000" pitchFamily="2" charset="2"/>
              <a:buChar char="q"/>
            </a:pPr>
            <a:r>
              <a:rPr lang="en-US" sz="2800" dirty="0" smtClean="0"/>
              <a:t>This </a:t>
            </a:r>
            <a:r>
              <a:rPr lang="en-US" sz="2800" dirty="0"/>
              <a:t>benefit is far greater than the risks of surgery and postoperative management, which are very low.</a:t>
            </a:r>
          </a:p>
        </p:txBody>
      </p:sp>
    </p:spTree>
    <p:extLst>
      <p:ext uri="{BB962C8B-B14F-4D97-AF65-F5344CB8AC3E}">
        <p14:creationId xmlns:p14="http://schemas.microsoft.com/office/powerpoint/2010/main" val="27819343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8" y="584399"/>
            <a:ext cx="11720944" cy="3170099"/>
          </a:xfrm>
          <a:prstGeom prst="rect">
            <a:avLst/>
          </a:prstGeom>
        </p:spPr>
        <p:txBody>
          <a:bodyPr wrap="square">
            <a:spAutoFit/>
          </a:bodyPr>
          <a:lstStyle/>
          <a:p>
            <a:r>
              <a:rPr lang="en-US" sz="3200" b="1" dirty="0">
                <a:solidFill>
                  <a:srgbClr val="FF0000"/>
                </a:solidFill>
              </a:rPr>
              <a:t>Preoperative </a:t>
            </a:r>
            <a:r>
              <a:rPr lang="en-US" sz="3200" b="1" dirty="0" smtClean="0">
                <a:solidFill>
                  <a:srgbClr val="FF0000"/>
                </a:solidFill>
              </a:rPr>
              <a:t>management</a:t>
            </a:r>
          </a:p>
          <a:p>
            <a:endParaRPr lang="en-US" sz="2800" dirty="0"/>
          </a:p>
          <a:p>
            <a:pPr marL="457200" indent="-457200">
              <a:buFont typeface="Wingdings" panose="05000000000000000000" pitchFamily="2" charset="2"/>
              <a:buChar char="q"/>
            </a:pPr>
            <a:r>
              <a:rPr lang="en-US" sz="2800" dirty="0" smtClean="0"/>
              <a:t> </a:t>
            </a:r>
            <a:r>
              <a:rPr lang="en-US" sz="2800" dirty="0"/>
              <a:t>Both hypertension and hypokalemia should be well controlled before patients undergo surgery. </a:t>
            </a:r>
            <a:endParaRPr lang="en-US" sz="2800" dirty="0" smtClean="0"/>
          </a:p>
          <a:p>
            <a:endParaRPr lang="en-US" sz="2800" dirty="0"/>
          </a:p>
          <a:p>
            <a:pPr marL="457200" indent="-457200">
              <a:buFont typeface="Wingdings" panose="05000000000000000000" pitchFamily="2" charset="2"/>
              <a:buChar char="q"/>
            </a:pPr>
            <a:r>
              <a:rPr lang="en-US" sz="2800" dirty="0" smtClean="0"/>
              <a:t>Obtaining </a:t>
            </a:r>
            <a:r>
              <a:rPr lang="en-US" sz="2800" dirty="0"/>
              <a:t>such control may require a delay in surgery and the addition of an MR antagonist.</a:t>
            </a:r>
          </a:p>
        </p:txBody>
      </p:sp>
    </p:spTree>
    <p:extLst>
      <p:ext uri="{BB962C8B-B14F-4D97-AF65-F5344CB8AC3E}">
        <p14:creationId xmlns:p14="http://schemas.microsoft.com/office/powerpoint/2010/main" val="3751735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1" y="130156"/>
            <a:ext cx="11449395" cy="5755422"/>
          </a:xfrm>
          <a:prstGeom prst="rect">
            <a:avLst/>
          </a:prstGeom>
        </p:spPr>
        <p:txBody>
          <a:bodyPr wrap="square">
            <a:spAutoFit/>
          </a:bodyPr>
          <a:lstStyle/>
          <a:p>
            <a:r>
              <a:rPr lang="en-US" sz="3200" b="1" dirty="0">
                <a:solidFill>
                  <a:srgbClr val="FF0000"/>
                </a:solidFill>
              </a:rPr>
              <a:t>Postoperative management </a:t>
            </a:r>
            <a:endParaRPr lang="en-US" sz="3200" b="1" dirty="0" smtClean="0">
              <a:solidFill>
                <a:srgbClr val="FF0000"/>
              </a:solidFill>
            </a:endParaRPr>
          </a:p>
          <a:p>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Clinicians </a:t>
            </a:r>
            <a:r>
              <a:rPr lang="en-US" sz="2800" dirty="0"/>
              <a:t>should measure </a:t>
            </a:r>
            <a:r>
              <a:rPr lang="en-US" sz="2800" dirty="0">
                <a:solidFill>
                  <a:srgbClr val="FF0000"/>
                </a:solidFill>
              </a:rPr>
              <a:t>plasma aldosterone </a:t>
            </a:r>
            <a:r>
              <a:rPr lang="en-US" sz="2800" dirty="0"/>
              <a:t>and </a:t>
            </a:r>
            <a:r>
              <a:rPr lang="en-US" sz="2800" dirty="0">
                <a:solidFill>
                  <a:srgbClr val="FF0000"/>
                </a:solidFill>
              </a:rPr>
              <a:t>renin activity </a:t>
            </a:r>
            <a:r>
              <a:rPr lang="en-US" sz="2800" dirty="0"/>
              <a:t>levels </a:t>
            </a:r>
            <a:r>
              <a:rPr lang="en-US" sz="2800" dirty="0">
                <a:solidFill>
                  <a:srgbClr val="FF0000"/>
                </a:solidFill>
              </a:rPr>
              <a:t>shortly</a:t>
            </a:r>
            <a:r>
              <a:rPr lang="en-US" sz="2800" dirty="0"/>
              <a:t> after surgery as an early </a:t>
            </a:r>
            <a:r>
              <a:rPr lang="en-US" sz="2800" dirty="0" smtClean="0"/>
              <a:t>indication of biochemical response, although renin levels </a:t>
            </a:r>
            <a:r>
              <a:rPr lang="en-US" sz="2800" dirty="0"/>
              <a:t>may not fall immediately</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They should also </a:t>
            </a:r>
            <a:r>
              <a:rPr lang="en-US" sz="2800" dirty="0">
                <a:solidFill>
                  <a:srgbClr val="FF0000"/>
                </a:solidFill>
              </a:rPr>
              <a:t>withdraw potassium supplementation </a:t>
            </a:r>
            <a:r>
              <a:rPr lang="en-US" sz="2800" dirty="0"/>
              <a:t>on postoperative </a:t>
            </a:r>
            <a:r>
              <a:rPr lang="en-US" sz="2800" dirty="0">
                <a:solidFill>
                  <a:srgbClr val="FF0000"/>
                </a:solidFill>
              </a:rPr>
              <a:t>day 1</a:t>
            </a:r>
            <a:r>
              <a:rPr lang="en-US" sz="2800" dirty="0"/>
              <a:t>, </a:t>
            </a:r>
            <a:r>
              <a:rPr lang="en-US" sz="2800" dirty="0">
                <a:solidFill>
                  <a:srgbClr val="FF0000"/>
                </a:solidFill>
              </a:rPr>
              <a:t>discontinue spironolactone</a:t>
            </a:r>
            <a:r>
              <a:rPr lang="en-US" sz="2800" dirty="0"/>
              <a:t>, and </a:t>
            </a:r>
            <a:r>
              <a:rPr lang="en-US" sz="2800" dirty="0">
                <a:solidFill>
                  <a:srgbClr val="FF0000"/>
                </a:solidFill>
              </a:rPr>
              <a:t>reduce antihypertensive therapy</a:t>
            </a:r>
            <a:r>
              <a:rPr lang="en-US" sz="2800" dirty="0"/>
              <a:t>, if appropriate. </a:t>
            </a:r>
            <a:endParaRPr lang="en-US" sz="2800" dirty="0" smtClean="0"/>
          </a:p>
          <a:p>
            <a:endParaRPr lang="en-US" sz="2800" dirty="0" smtClean="0"/>
          </a:p>
          <a:p>
            <a:pPr marL="457200" indent="-457200">
              <a:buFont typeface="Wingdings" panose="05000000000000000000" pitchFamily="2" charset="2"/>
              <a:buChar char="q"/>
            </a:pPr>
            <a:r>
              <a:rPr lang="en-US" sz="2800" dirty="0" smtClean="0"/>
              <a:t>Postoperative </a:t>
            </a:r>
            <a:r>
              <a:rPr lang="en-US" sz="2800" dirty="0" smtClean="0">
                <a:solidFill>
                  <a:srgbClr val="FF0000"/>
                </a:solidFill>
              </a:rPr>
              <a:t>iv fluids </a:t>
            </a:r>
            <a:r>
              <a:rPr lang="en-US" sz="2800" dirty="0" smtClean="0"/>
              <a:t>should be </a:t>
            </a:r>
            <a:r>
              <a:rPr lang="en-US" sz="2800" dirty="0" smtClean="0">
                <a:solidFill>
                  <a:srgbClr val="FF0000"/>
                </a:solidFill>
              </a:rPr>
              <a:t>normal saline without </a:t>
            </a:r>
            <a:r>
              <a:rPr lang="en-US" sz="2800" dirty="0">
                <a:solidFill>
                  <a:srgbClr val="FF0000"/>
                </a:solidFill>
              </a:rPr>
              <a:t>potassium </a:t>
            </a:r>
            <a:r>
              <a:rPr lang="en-US" sz="2800" dirty="0"/>
              <a:t>chloride unless serum potassium levels remain very low (ie, </a:t>
            </a:r>
            <a:r>
              <a:rPr lang="en-US" sz="2800" dirty="0" smtClean="0"/>
              <a:t>&lt;3.0 mmol/L).</a:t>
            </a:r>
            <a:endParaRPr lang="en-US" sz="2800" dirty="0"/>
          </a:p>
        </p:txBody>
      </p:sp>
    </p:spTree>
    <p:extLst>
      <p:ext uri="{BB962C8B-B14F-4D97-AF65-F5344CB8AC3E}">
        <p14:creationId xmlns:p14="http://schemas.microsoft.com/office/powerpoint/2010/main" val="116841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2" y="0"/>
            <a:ext cx="11937078" cy="6617196"/>
          </a:xfrm>
          <a:prstGeom prst="rect">
            <a:avLst/>
          </a:prstGeom>
        </p:spPr>
        <p:txBody>
          <a:bodyPr wrap="square">
            <a:spAutoFit/>
          </a:bodyPr>
          <a:lstStyle/>
          <a:p>
            <a:r>
              <a:rPr lang="en-US" sz="3200" b="1" dirty="0" smtClean="0">
                <a:solidFill>
                  <a:srgbClr val="FF0000"/>
                </a:solidFill>
              </a:rPr>
              <a:t>1.0 Case detection</a:t>
            </a:r>
            <a:endParaRPr lang="en-US" sz="2800" dirty="0"/>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smtClean="0"/>
              <a:t> Sustained BP above </a:t>
            </a:r>
            <a:r>
              <a:rPr lang="en-US" sz="2800" dirty="0" smtClean="0">
                <a:solidFill>
                  <a:srgbClr val="FF0000"/>
                </a:solidFill>
              </a:rPr>
              <a:t>150/100 mmHg </a:t>
            </a:r>
            <a:r>
              <a:rPr lang="en-US" sz="2800" dirty="0" smtClean="0"/>
              <a:t>on each of three measurements obtained on different  days</a:t>
            </a:r>
          </a:p>
          <a:p>
            <a:pPr marL="457200" indent="-457200">
              <a:buFont typeface="Wingdings" panose="05000000000000000000" pitchFamily="2" charset="2"/>
              <a:buChar char="§"/>
            </a:pPr>
            <a:r>
              <a:rPr lang="en-US" sz="2800" dirty="0" smtClean="0"/>
              <a:t>with hypertension (</a:t>
            </a:r>
            <a:r>
              <a:rPr lang="en-US" sz="2800" dirty="0" smtClean="0">
                <a:solidFill>
                  <a:srgbClr val="FF0000"/>
                </a:solidFill>
              </a:rPr>
              <a:t>BP&gt; 140/90 mmHg</a:t>
            </a:r>
            <a:r>
              <a:rPr lang="en-US" sz="2800" dirty="0" smtClean="0"/>
              <a:t>) resistant to three conventional antihypertensive drugs (including a diuretic) </a:t>
            </a:r>
            <a:endParaRPr lang="en-US" sz="2800" dirty="0"/>
          </a:p>
          <a:p>
            <a:pPr marL="457200" indent="-457200">
              <a:buFont typeface="Wingdings" panose="05000000000000000000" pitchFamily="2" charset="2"/>
              <a:buChar char="§"/>
            </a:pPr>
            <a:r>
              <a:rPr lang="en-US" sz="2800" dirty="0" smtClean="0"/>
              <a:t>or controlled BP (&lt;140/90 mm Hg) on four or more antihypertensive drugs</a:t>
            </a:r>
            <a:endParaRPr lang="en-US" sz="2800" dirty="0"/>
          </a:p>
          <a:p>
            <a:pPr marL="457200" indent="-457200">
              <a:lnSpc>
                <a:spcPct val="150000"/>
              </a:lnSpc>
              <a:buFont typeface="Wingdings" panose="05000000000000000000" pitchFamily="2" charset="2"/>
              <a:buChar char="§"/>
            </a:pPr>
            <a:r>
              <a:rPr lang="en-US" sz="2800" dirty="0" smtClean="0"/>
              <a:t>Hypertension and spontaneous or diuretic-induced hypokalemia </a:t>
            </a:r>
            <a:endParaRPr lang="en-US" sz="2800" dirty="0"/>
          </a:p>
          <a:p>
            <a:pPr marL="457200" indent="-457200">
              <a:lnSpc>
                <a:spcPct val="150000"/>
              </a:lnSpc>
              <a:buFont typeface="Wingdings" panose="05000000000000000000" pitchFamily="2" charset="2"/>
              <a:buChar char="§"/>
            </a:pPr>
            <a:r>
              <a:rPr lang="en-US" sz="2800" dirty="0" smtClean="0"/>
              <a:t>Hypertension and adrenal incidentaloma</a:t>
            </a:r>
          </a:p>
          <a:p>
            <a:pPr marL="457200" indent="-457200">
              <a:lnSpc>
                <a:spcPct val="150000"/>
              </a:lnSpc>
              <a:buFont typeface="Wingdings" panose="05000000000000000000" pitchFamily="2" charset="2"/>
              <a:buChar char="§"/>
            </a:pPr>
            <a:r>
              <a:rPr lang="en-US" sz="2800" dirty="0" smtClean="0"/>
              <a:t>Hypertension and sleep apnea</a:t>
            </a:r>
          </a:p>
          <a:p>
            <a:pPr marL="457200" indent="-457200">
              <a:buFont typeface="Wingdings" panose="05000000000000000000" pitchFamily="2" charset="2"/>
              <a:buChar char="§"/>
            </a:pPr>
            <a:r>
              <a:rPr lang="en-US" sz="2800" dirty="0" smtClean="0"/>
              <a:t>Hypertension and a family history of early onset hypertension or cerebrovascular accident at a young age (&lt;40 years)</a:t>
            </a:r>
          </a:p>
          <a:p>
            <a:pPr marL="457200" indent="-457200">
              <a:lnSpc>
                <a:spcPct val="150000"/>
              </a:lnSpc>
              <a:buFont typeface="Wingdings" panose="05000000000000000000" pitchFamily="2" charset="2"/>
              <a:buChar char="§"/>
            </a:pPr>
            <a:r>
              <a:rPr lang="en-US" sz="2800" dirty="0" smtClean="0"/>
              <a:t>All hypertensive first-degree relatives of patients with PA</a:t>
            </a:r>
            <a:endParaRPr lang="en-US" sz="2800" dirty="0"/>
          </a:p>
        </p:txBody>
      </p:sp>
    </p:spTree>
    <p:extLst>
      <p:ext uri="{BB962C8B-B14F-4D97-AF65-F5344CB8AC3E}">
        <p14:creationId xmlns:p14="http://schemas.microsoft.com/office/powerpoint/2010/main" val="3630131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125" y="526089"/>
            <a:ext cx="11831782"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t>During </a:t>
            </a:r>
            <a:r>
              <a:rPr lang="en-US" sz="2800" dirty="0"/>
              <a:t>the first few weeks after surgery,clinicians should recommend agenerous sodium diet to avoid the hyperkalemia that can develop from hypoaldosteronism due to chronic contralateral adrenal gland suppression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Persistent hypoaldosteronism </a:t>
            </a:r>
            <a:r>
              <a:rPr lang="en-US" sz="2800" dirty="0"/>
              <a:t>requiring mineralocorticoid replacement therapy (fludrocortisone) may occur in up to </a:t>
            </a:r>
            <a:r>
              <a:rPr lang="en-US" sz="2800" dirty="0">
                <a:solidFill>
                  <a:srgbClr val="FF0000"/>
                </a:solidFill>
              </a:rPr>
              <a:t>5% </a:t>
            </a:r>
            <a:r>
              <a:rPr lang="en-US" sz="2800" dirty="0"/>
              <a:t>of adrenalectomized patients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Preoperative reduced glomerular filtration rate and increased serum creatinine as well as </a:t>
            </a:r>
            <a:r>
              <a:rPr lang="en-US" sz="2800" dirty="0" smtClean="0"/>
              <a:t>postoperative increased creatinine and microalbuminuria </a:t>
            </a:r>
            <a:r>
              <a:rPr lang="en-US" sz="2800" dirty="0"/>
              <a:t>are significant predictors of postoperative </a:t>
            </a:r>
            <a:r>
              <a:rPr lang="en-US" sz="2800" dirty="0" smtClean="0"/>
              <a:t>hyperkalemia.</a:t>
            </a:r>
            <a:endParaRPr lang="en-US" sz="2800" dirty="0"/>
          </a:p>
        </p:txBody>
      </p:sp>
    </p:spTree>
    <p:extLst>
      <p:ext uri="{BB962C8B-B14F-4D97-AF65-F5344CB8AC3E}">
        <p14:creationId xmlns:p14="http://schemas.microsoft.com/office/powerpoint/2010/main" val="37148635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9" y="398050"/>
            <a:ext cx="11671068" cy="6555641"/>
          </a:xfrm>
          <a:prstGeom prst="rect">
            <a:avLst/>
          </a:prstGeom>
        </p:spPr>
        <p:txBody>
          <a:bodyPr wrap="square">
            <a:spAutoFit/>
          </a:bodyPr>
          <a:lstStyle/>
          <a:p>
            <a:pPr marL="457200" indent="-457200">
              <a:buFont typeface="Wingdings" panose="05000000000000000000" pitchFamily="2" charset="2"/>
              <a:buChar char="q"/>
            </a:pPr>
            <a:r>
              <a:rPr lang="en-US" sz="2800" dirty="0"/>
              <a:t>BP typically normalizes or shows maximum improvement in </a:t>
            </a:r>
            <a:r>
              <a:rPr lang="en-US" sz="2800" dirty="0">
                <a:solidFill>
                  <a:srgbClr val="FF0000"/>
                </a:solidFill>
              </a:rPr>
              <a:t>1–6 months </a:t>
            </a:r>
            <a:r>
              <a:rPr lang="en-US" sz="2800" dirty="0"/>
              <a:t>after unilateral adrenalectomy for </a:t>
            </a:r>
            <a:r>
              <a:rPr lang="en-US" sz="2800" dirty="0" smtClean="0"/>
              <a:t>unilateral APA but can continue to fall for up to 1 year in some patients.</a:t>
            </a:r>
          </a:p>
          <a:p>
            <a:endParaRPr lang="fa-IR" sz="2800" dirty="0" smtClean="0"/>
          </a:p>
          <a:p>
            <a:pPr marL="457200" indent="-457200">
              <a:buFont typeface="Wingdings" panose="05000000000000000000" pitchFamily="2" charset="2"/>
              <a:buChar char="q"/>
            </a:pPr>
            <a:r>
              <a:rPr lang="en-US" sz="2800" dirty="0" smtClean="0"/>
              <a:t>Some investigators have employed postoperative </a:t>
            </a:r>
            <a:r>
              <a:rPr lang="en-US" sz="2800" dirty="0">
                <a:solidFill>
                  <a:srgbClr val="FF0000"/>
                </a:solidFill>
              </a:rPr>
              <a:t>FST</a:t>
            </a:r>
            <a:r>
              <a:rPr lang="en-US" sz="2800" dirty="0"/>
              <a:t> (performed </a:t>
            </a:r>
            <a:r>
              <a:rPr lang="en-US" sz="2800" dirty="0">
                <a:solidFill>
                  <a:srgbClr val="FF0000"/>
                </a:solidFill>
              </a:rPr>
              <a:t>at least 3 months</a:t>
            </a:r>
            <a:r>
              <a:rPr lang="en-US" sz="2800" dirty="0"/>
              <a:t> after surgery to permit recovery of the contralateral gland) to assess whether the PA has been cured from a biochemical perspective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In patients with PA due to bilateral adrenal disease, we recommend medical treatment with an MR antagonist.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we suggest spironolactone as the primary agent,with eplerenone as </a:t>
            </a:r>
            <a:r>
              <a:rPr lang="en-US" sz="2800" dirty="0" smtClean="0"/>
              <a:t>analternative. </a:t>
            </a:r>
            <a:endParaRPr lang="en-US" sz="2800" dirty="0"/>
          </a:p>
          <a:p>
            <a:pPr marL="457200" indent="-457200">
              <a:buFont typeface="Wingdings" panose="05000000000000000000" pitchFamily="2" charset="2"/>
              <a:buChar char="q"/>
            </a:pPr>
            <a:endParaRPr lang="en-US" sz="2800" dirty="0" smtClean="0"/>
          </a:p>
          <a:p>
            <a:endParaRPr lang="en-US" sz="2800" dirty="0"/>
          </a:p>
        </p:txBody>
      </p:sp>
    </p:spTree>
    <p:extLst>
      <p:ext uri="{BB962C8B-B14F-4D97-AF65-F5344CB8AC3E}">
        <p14:creationId xmlns:p14="http://schemas.microsoft.com/office/powerpoint/2010/main" val="17449389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847" y="407014"/>
            <a:ext cx="11682153" cy="4462760"/>
          </a:xfrm>
          <a:prstGeom prst="rect">
            <a:avLst/>
          </a:prstGeom>
        </p:spPr>
        <p:txBody>
          <a:bodyPr wrap="square">
            <a:spAutoFit/>
          </a:bodyPr>
          <a:lstStyle/>
          <a:p>
            <a:r>
              <a:rPr lang="en-US" sz="3200" b="1" dirty="0" smtClean="0">
                <a:solidFill>
                  <a:srgbClr val="FF0000"/>
                </a:solidFill>
              </a:rPr>
              <a:t>EVIDENCE</a:t>
            </a:r>
          </a:p>
          <a:p>
            <a:endParaRPr lang="fa-IR"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Bilateral </a:t>
            </a:r>
            <a:r>
              <a:rPr lang="en-US" sz="2800" dirty="0"/>
              <a:t>adrenal disease includes IAH, bilateral APA, and </a:t>
            </a:r>
            <a:r>
              <a:rPr lang="en-US" sz="2800" dirty="0" smtClean="0"/>
              <a:t>GRA.</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 </a:t>
            </a:r>
            <a:r>
              <a:rPr lang="en-US" sz="2800" dirty="0"/>
              <a:t>randomized controlled trial has demonstrated that spironolactone may be </a:t>
            </a:r>
            <a:r>
              <a:rPr lang="en-US" sz="2800" dirty="0">
                <a:solidFill>
                  <a:srgbClr val="FF0000"/>
                </a:solidFill>
              </a:rPr>
              <a:t>more effective </a:t>
            </a:r>
            <a:r>
              <a:rPr lang="en-US" sz="2800" dirty="0"/>
              <a:t>than eplerenone in controlling BP in patients with PA.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doses of spironolactone were higher than commonly employed and eplerenone was only given once daily. </a:t>
            </a:r>
            <a:endParaRPr lang="en-US" sz="2800" dirty="0"/>
          </a:p>
        </p:txBody>
      </p:sp>
    </p:spTree>
    <p:extLst>
      <p:ext uri="{BB962C8B-B14F-4D97-AF65-F5344CB8AC3E}">
        <p14:creationId xmlns:p14="http://schemas.microsoft.com/office/powerpoint/2010/main" val="27517052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930" y="855902"/>
            <a:ext cx="11521440" cy="1815882"/>
          </a:xfrm>
          <a:prstGeom prst="rect">
            <a:avLst/>
          </a:prstGeom>
        </p:spPr>
        <p:txBody>
          <a:bodyPr wrap="square">
            <a:spAutoFit/>
          </a:bodyPr>
          <a:lstStyle/>
          <a:p>
            <a:r>
              <a:rPr lang="en-US" sz="2800" b="1" dirty="0">
                <a:solidFill>
                  <a:srgbClr val="FF0000"/>
                </a:solidFill>
              </a:rPr>
              <a:t>MR </a:t>
            </a:r>
            <a:r>
              <a:rPr lang="en-US" sz="2800" b="1" dirty="0" smtClean="0">
                <a:solidFill>
                  <a:srgbClr val="FF0000"/>
                </a:solidFill>
              </a:rPr>
              <a:t>antagonists</a:t>
            </a:r>
          </a:p>
          <a:p>
            <a:endParaRPr lang="en-US" sz="2800" dirty="0"/>
          </a:p>
          <a:p>
            <a:pPr marL="457200" indent="-457200">
              <a:buFont typeface="Wingdings" panose="05000000000000000000" pitchFamily="2" charset="2"/>
              <a:buChar char="q"/>
            </a:pPr>
            <a:r>
              <a:rPr lang="en-US" sz="2800" dirty="0" smtClean="0"/>
              <a:t> MR antagonists appear to be effective at controlling BP and protecting target organs independent of effects on BP.</a:t>
            </a:r>
            <a:endParaRPr lang="en-US" sz="2800" dirty="0"/>
          </a:p>
        </p:txBody>
      </p:sp>
    </p:spTree>
    <p:extLst>
      <p:ext uri="{BB962C8B-B14F-4D97-AF65-F5344CB8AC3E}">
        <p14:creationId xmlns:p14="http://schemas.microsoft.com/office/powerpoint/2010/main" val="19620831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 y="68966"/>
            <a:ext cx="12092248" cy="6617196"/>
          </a:xfrm>
          <a:prstGeom prst="rect">
            <a:avLst/>
          </a:prstGeom>
        </p:spPr>
        <p:txBody>
          <a:bodyPr wrap="square">
            <a:spAutoFit/>
          </a:bodyPr>
          <a:lstStyle/>
          <a:p>
            <a:r>
              <a:rPr lang="en-US" sz="3200" b="1" dirty="0">
                <a:solidFill>
                  <a:srgbClr val="FF0000"/>
                </a:solidFill>
              </a:rPr>
              <a:t>Spironolactone</a:t>
            </a:r>
            <a:r>
              <a:rPr lang="en-US" sz="3200" dirty="0"/>
              <a:t> </a:t>
            </a:r>
            <a:endParaRPr lang="en-US" sz="3200" dirty="0" smtClean="0"/>
          </a:p>
          <a:p>
            <a:endParaRPr lang="en-US" sz="2800" dirty="0"/>
          </a:p>
          <a:p>
            <a:pPr marL="457200" indent="-457200">
              <a:buFont typeface="Wingdings" panose="05000000000000000000" pitchFamily="2" charset="2"/>
              <a:buChar char="q"/>
            </a:pPr>
            <a:r>
              <a:rPr lang="en-US" sz="2800" dirty="0" smtClean="0"/>
              <a:t>For </a:t>
            </a:r>
            <a:r>
              <a:rPr lang="en-US" sz="2800" dirty="0"/>
              <a:t>more than five decades, the MR antagonist spironolactone has been the agent of choice in the medical treatment of  PA</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Several observational studies in patients with IAH have reported mean reductions </a:t>
            </a:r>
            <a:r>
              <a:rPr lang="en-US" sz="2800" dirty="0"/>
              <a:t>in systolic BP of 25% and diastolic BP of 22% in response to spironolactone 50–400 mg/d for 1–96 months</a:t>
            </a:r>
            <a:r>
              <a:rPr lang="en-US" sz="2800" dirty="0" smtClean="0"/>
              <a: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 </a:t>
            </a:r>
            <a:r>
              <a:rPr lang="en-US" sz="2800" dirty="0"/>
              <a:t>incidence of </a:t>
            </a:r>
            <a:r>
              <a:rPr lang="en-US" sz="2800" dirty="0">
                <a:solidFill>
                  <a:srgbClr val="FF0000"/>
                </a:solidFill>
              </a:rPr>
              <a:t>gynecomastia</a:t>
            </a:r>
            <a:r>
              <a:rPr lang="en-US" sz="2800" dirty="0"/>
              <a:t> with spironolactone therapy is </a:t>
            </a:r>
            <a:r>
              <a:rPr lang="en-US" sz="2800" dirty="0" smtClean="0">
                <a:solidFill>
                  <a:srgbClr val="FF0000"/>
                </a:solidFill>
              </a:rPr>
              <a:t>dose-related</a:t>
            </a:r>
            <a:r>
              <a:rPr lang="en-US" sz="2800" dirty="0" smtClean="0"/>
              <a:t>.</a:t>
            </a:r>
          </a:p>
          <a:p>
            <a:pPr marL="457200" indent="-457200">
              <a:buFont typeface="Wingdings" panose="05000000000000000000" pitchFamily="2" charset="2"/>
              <a:buChar char="q"/>
            </a:pPr>
            <a:r>
              <a:rPr lang="en-US" sz="2800" dirty="0" smtClean="0"/>
              <a:t>The </a:t>
            </a:r>
            <a:r>
              <a:rPr lang="en-US" sz="2800" dirty="0"/>
              <a:t>exact incidence of menstrual disturbances in premenopausal women with spironolactone therapy is unknown</a:t>
            </a:r>
            <a:r>
              <a:rPr lang="en-US" sz="2800" dirty="0" smtClean="0"/>
              <a: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 Small dose of a </a:t>
            </a:r>
            <a:r>
              <a:rPr lang="en-US" sz="2800" dirty="0"/>
              <a:t>thiazide diuretic, triamterene, or amiloride can be added </a:t>
            </a:r>
            <a:r>
              <a:rPr lang="en-US" sz="2800" dirty="0" smtClean="0"/>
              <a:t>to attempt to avoid a higher dose of spironolactone,which </a:t>
            </a:r>
            <a:r>
              <a:rPr lang="en-US" sz="2800" dirty="0"/>
              <a:t>may cause side effects.</a:t>
            </a:r>
          </a:p>
        </p:txBody>
      </p:sp>
    </p:spTree>
    <p:extLst>
      <p:ext uri="{BB962C8B-B14F-4D97-AF65-F5344CB8AC3E}">
        <p14:creationId xmlns:p14="http://schemas.microsoft.com/office/powerpoint/2010/main" val="15427747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8" y="63882"/>
            <a:ext cx="11770822" cy="5170646"/>
          </a:xfrm>
          <a:prstGeom prst="rect">
            <a:avLst/>
          </a:prstGeom>
        </p:spPr>
        <p:txBody>
          <a:bodyPr wrap="square">
            <a:spAutoFit/>
          </a:bodyPr>
          <a:lstStyle/>
          <a:p>
            <a:r>
              <a:rPr lang="en-US" sz="3200" b="1" dirty="0">
                <a:solidFill>
                  <a:srgbClr val="FF0000"/>
                </a:solidFill>
              </a:rPr>
              <a:t>Eplerenone </a:t>
            </a:r>
            <a:endParaRPr lang="en-US" sz="3200" b="1" dirty="0" smtClean="0">
              <a:solidFill>
                <a:srgbClr val="FF0000"/>
              </a:solidFill>
            </a:endParaRPr>
          </a:p>
          <a:p>
            <a:endParaRPr lang="en-US"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Eplerenone is a newer, selective MR antagonist without antiandrogen and progesterone agonist effects, thus </a:t>
            </a:r>
            <a:r>
              <a:rPr lang="en-US" sz="2800" dirty="0"/>
              <a:t>reducing the rate of adverse endocrine side effects. </a:t>
            </a:r>
            <a:endParaRPr lang="en-US" sz="2800" dirty="0" smtClean="0"/>
          </a:p>
          <a:p>
            <a:endParaRPr lang="en-US" sz="2800" dirty="0"/>
          </a:p>
          <a:p>
            <a:pPr marL="457200" indent="-457200">
              <a:buFont typeface="Wingdings" panose="05000000000000000000" pitchFamily="2" charset="2"/>
              <a:buChar char="q"/>
            </a:pPr>
            <a:r>
              <a:rPr lang="en-US" sz="2800" dirty="0" smtClean="0"/>
              <a:t> </a:t>
            </a:r>
            <a:r>
              <a:rPr lang="en-US" sz="2800" dirty="0"/>
              <a:t>Eplerenone in vivo has </a:t>
            </a:r>
            <a:r>
              <a:rPr lang="en-US" sz="2800" dirty="0">
                <a:solidFill>
                  <a:srgbClr val="FF0000"/>
                </a:solidFill>
              </a:rPr>
              <a:t>50%</a:t>
            </a:r>
            <a:r>
              <a:rPr lang="en-US" sz="2800" dirty="0"/>
              <a:t> of the MR antagonist potency of spironolactone. </a:t>
            </a:r>
            <a:endParaRPr lang="en-US" sz="2800" dirty="0" smtClean="0"/>
          </a:p>
          <a:p>
            <a:endParaRPr lang="en-US" sz="2800" dirty="0"/>
          </a:p>
          <a:p>
            <a:endParaRPr lang="en-US" sz="2800" dirty="0" smtClean="0"/>
          </a:p>
          <a:p>
            <a:pPr marL="457200" indent="-457200">
              <a:buFont typeface="Wingdings" panose="05000000000000000000" pitchFamily="2" charset="2"/>
              <a:buChar char="q"/>
            </a:pPr>
            <a:r>
              <a:rPr lang="en-US" sz="2800" dirty="0" smtClean="0"/>
              <a:t>Reflectingits shorter half-life,eplerenone should be given </a:t>
            </a:r>
            <a:r>
              <a:rPr lang="en-US" sz="2800" dirty="0" smtClean="0">
                <a:solidFill>
                  <a:srgbClr val="FF0000"/>
                </a:solidFill>
              </a:rPr>
              <a:t>twice daily </a:t>
            </a:r>
            <a:r>
              <a:rPr lang="en-US" sz="2800" dirty="0" smtClean="0"/>
              <a:t>for </a:t>
            </a:r>
            <a:r>
              <a:rPr lang="en-US" sz="2800" dirty="0"/>
              <a:t>optimal effect.</a:t>
            </a:r>
          </a:p>
        </p:txBody>
      </p:sp>
    </p:spTree>
    <p:extLst>
      <p:ext uri="{BB962C8B-B14F-4D97-AF65-F5344CB8AC3E}">
        <p14:creationId xmlns:p14="http://schemas.microsoft.com/office/powerpoint/2010/main" val="3679869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5" y="118840"/>
            <a:ext cx="11643360" cy="6555641"/>
          </a:xfrm>
          <a:prstGeom prst="rect">
            <a:avLst/>
          </a:prstGeom>
        </p:spPr>
        <p:txBody>
          <a:bodyPr wrap="square">
            <a:spAutoFit/>
          </a:bodyPr>
          <a:lstStyle/>
          <a:p>
            <a:r>
              <a:rPr lang="en-US" sz="2800" b="1" dirty="0">
                <a:solidFill>
                  <a:srgbClr val="FF0000"/>
                </a:solidFill>
              </a:rPr>
              <a:t>Other </a:t>
            </a:r>
            <a:r>
              <a:rPr lang="en-US" sz="2800" b="1" dirty="0" smtClean="0">
                <a:solidFill>
                  <a:srgbClr val="FF0000"/>
                </a:solidFill>
              </a:rPr>
              <a:t>agents</a:t>
            </a:r>
          </a:p>
          <a:p>
            <a:endParaRPr lang="en-US" sz="2800" dirty="0"/>
          </a:p>
          <a:p>
            <a:pPr marL="457200" indent="-457200">
              <a:buFont typeface="Wingdings" panose="05000000000000000000" pitchFamily="2" charset="2"/>
              <a:buChar char="q"/>
            </a:pPr>
            <a:r>
              <a:rPr lang="en-US" sz="2800" dirty="0" smtClean="0"/>
              <a:t> </a:t>
            </a:r>
            <a:r>
              <a:rPr lang="en-US" sz="2800" dirty="0"/>
              <a:t>The up-regulation of distal tubular sodium epithelial channel activity is a major mechanism whereby </a:t>
            </a:r>
            <a:r>
              <a:rPr lang="en-US" sz="2800" dirty="0" smtClean="0"/>
              <a:t>aldosterone exertsits actions on sodium and potassium handling</a:t>
            </a:r>
            <a:r>
              <a:rPr lang="en-US" sz="2800" dirty="0"/>
              <a:t>. </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Of </a:t>
            </a:r>
            <a:r>
              <a:rPr lang="en-US" sz="2800" dirty="0"/>
              <a:t>the two available epithelial sodium channel antagonists </a:t>
            </a:r>
            <a:r>
              <a:rPr lang="en-US" sz="2800" dirty="0">
                <a:solidFill>
                  <a:srgbClr val="FF0000"/>
                </a:solidFill>
              </a:rPr>
              <a:t>amiloride</a:t>
            </a:r>
            <a:r>
              <a:rPr lang="en-US" sz="2800" dirty="0"/>
              <a:t> and </a:t>
            </a:r>
            <a:r>
              <a:rPr lang="en-US" sz="2800" dirty="0">
                <a:solidFill>
                  <a:srgbClr val="FF0000"/>
                </a:solidFill>
              </a:rPr>
              <a:t>triamterene</a:t>
            </a:r>
            <a:r>
              <a:rPr lang="en-US" sz="2800" dirty="0"/>
              <a:t>, amiloride has been the </a:t>
            </a:r>
            <a:r>
              <a:rPr lang="en-US" sz="2800" dirty="0" smtClean="0"/>
              <a:t>more studied as a mode of treatment for PA.</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Although less </a:t>
            </a:r>
            <a:r>
              <a:rPr lang="en-US" sz="2800" dirty="0"/>
              <a:t>efficacious than spironolactone </a:t>
            </a:r>
            <a:r>
              <a:rPr lang="en-US" sz="2800" dirty="0" smtClean="0"/>
              <a:t>, </a:t>
            </a:r>
            <a:r>
              <a:rPr lang="en-US" sz="2800" dirty="0"/>
              <a:t>amiloride does have some advantages. </a:t>
            </a:r>
            <a:endParaRPr lang="en-US" sz="2800" dirty="0" smtClean="0"/>
          </a:p>
          <a:p>
            <a:pPr marL="457200" indent="-457200">
              <a:buFont typeface="Wingdings" panose="05000000000000000000" pitchFamily="2" charset="2"/>
              <a:buChar char="q"/>
            </a:pPr>
            <a:r>
              <a:rPr lang="en-US" sz="2800" dirty="0" smtClean="0"/>
              <a:t>Being </a:t>
            </a:r>
            <a:r>
              <a:rPr lang="en-US" sz="2800" dirty="0"/>
              <a:t>a potassium-sparing </a:t>
            </a:r>
            <a:r>
              <a:rPr lang="en-US" sz="2800" dirty="0" smtClean="0"/>
              <a:t>diuretic,amiloride can ameliorate both hypertension and hypokalemia inpatients with PA and is generally well tolerated.</a:t>
            </a:r>
            <a:endParaRPr lang="en-US" sz="2800" dirty="0"/>
          </a:p>
        </p:txBody>
      </p:sp>
    </p:spTree>
    <p:extLst>
      <p:ext uri="{BB962C8B-B14F-4D97-AF65-F5344CB8AC3E}">
        <p14:creationId xmlns:p14="http://schemas.microsoft.com/office/powerpoint/2010/main" val="36417107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94" y="978052"/>
            <a:ext cx="11449396" cy="3970318"/>
          </a:xfrm>
          <a:prstGeom prst="rect">
            <a:avLst/>
          </a:prstGeom>
        </p:spPr>
        <p:txBody>
          <a:bodyPr wrap="square">
            <a:spAutoFit/>
          </a:bodyPr>
          <a:lstStyle/>
          <a:p>
            <a:pPr marL="457200" indent="-457200">
              <a:buFont typeface="Wingdings" panose="05000000000000000000" pitchFamily="2" charset="2"/>
              <a:buChar char="q"/>
            </a:pPr>
            <a:r>
              <a:rPr lang="en-US" sz="2800" dirty="0"/>
              <a:t>Calcium channel blockers, angiotensin-converting enzyme inhibitors, and angiotensin receptor blockers have </a:t>
            </a:r>
            <a:r>
              <a:rPr lang="en-US" sz="2800" dirty="0" smtClean="0"/>
              <a:t>been evaluated in very few patients with PA,and in general </a:t>
            </a:r>
            <a:r>
              <a:rPr lang="en-US" sz="2800" dirty="0"/>
              <a:t>they are antihypertensive without a major effect on MR activation.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They </a:t>
            </a:r>
            <a:r>
              <a:rPr lang="en-US" sz="2800" dirty="0"/>
              <a:t>are, nevertheless, commonly used to lower BP (in combination with MR antagonists) if BP </a:t>
            </a:r>
            <a:r>
              <a:rPr lang="en-US" sz="2800" dirty="0" smtClean="0"/>
              <a:t>remains above normal.</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Aldosterone synthase inhibitors may </a:t>
            </a:r>
            <a:r>
              <a:rPr lang="en-US" sz="2800" dirty="0"/>
              <a:t>play a role in the </a:t>
            </a:r>
            <a:r>
              <a:rPr lang="en-US" sz="2800" dirty="0" smtClean="0"/>
              <a:t>future.</a:t>
            </a:r>
            <a:endParaRPr lang="en-US" sz="2800" dirty="0"/>
          </a:p>
        </p:txBody>
      </p:sp>
    </p:spTree>
    <p:extLst>
      <p:ext uri="{BB962C8B-B14F-4D97-AF65-F5344CB8AC3E}">
        <p14:creationId xmlns:p14="http://schemas.microsoft.com/office/powerpoint/2010/main" val="31666071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53" y="745342"/>
            <a:ext cx="11554691" cy="4893647"/>
          </a:xfrm>
          <a:prstGeom prst="rect">
            <a:avLst/>
          </a:prstGeom>
        </p:spPr>
        <p:txBody>
          <a:bodyPr wrap="square">
            <a:spAutoFit/>
          </a:bodyPr>
          <a:lstStyle/>
          <a:p>
            <a:r>
              <a:rPr lang="en-US" sz="3200" b="1" dirty="0" smtClean="0">
                <a:solidFill>
                  <a:srgbClr val="FF0000"/>
                </a:solidFill>
              </a:rPr>
              <a:t>Values</a:t>
            </a:r>
          </a:p>
          <a:p>
            <a:r>
              <a:rPr lang="en-US" sz="2800" dirty="0" smtClean="0"/>
              <a:t> </a:t>
            </a:r>
          </a:p>
          <a:p>
            <a:pPr marL="457200" indent="-457200">
              <a:buFont typeface="Wingdings" panose="05000000000000000000" pitchFamily="2" charset="2"/>
              <a:buChar char="q"/>
            </a:pPr>
            <a:r>
              <a:rPr lang="en-US" sz="2800" dirty="0" smtClean="0"/>
              <a:t>This </a:t>
            </a:r>
            <a:r>
              <a:rPr lang="en-US" sz="2800" dirty="0"/>
              <a:t>recommendation places a relatively higher value </a:t>
            </a:r>
            <a:r>
              <a:rPr lang="en-US" sz="2800" dirty="0" smtClean="0"/>
              <a:t>on normalizing serum potassium concentrations;reducing BP;and eliminating the vascular, cardiac,and renal effects </a:t>
            </a:r>
            <a:r>
              <a:rPr lang="en-US" sz="2800" dirty="0"/>
              <a:t>of aldosterone with the minimum number of pharmacological agents, and a relatively lower value on side effects </a:t>
            </a:r>
            <a:r>
              <a:rPr lang="en-US" sz="2800" dirty="0" smtClean="0"/>
              <a:t>such as gynecomastia and erectile dysfunction in men and </a:t>
            </a:r>
            <a:r>
              <a:rPr lang="en-US" sz="2800" dirty="0"/>
              <a:t>menstrual irregularities in women.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Eplerenone</a:t>
            </a:r>
            <a:r>
              <a:rPr lang="en-US" sz="2800" dirty="0"/>
              <a:t>, given its selectivity and despite its cost, is an alternative if the side effects of spironolactone prove difficult to tolerate.</a:t>
            </a:r>
          </a:p>
        </p:txBody>
      </p:sp>
    </p:spTree>
    <p:extLst>
      <p:ext uri="{BB962C8B-B14F-4D97-AF65-F5344CB8AC3E}">
        <p14:creationId xmlns:p14="http://schemas.microsoft.com/office/powerpoint/2010/main" val="3726635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6" y="285418"/>
            <a:ext cx="11604567" cy="6617196"/>
          </a:xfrm>
          <a:prstGeom prst="rect">
            <a:avLst/>
          </a:prstGeom>
        </p:spPr>
        <p:txBody>
          <a:bodyPr wrap="square">
            <a:spAutoFit/>
          </a:bodyPr>
          <a:lstStyle/>
          <a:p>
            <a:r>
              <a:rPr lang="en-US" sz="3200" dirty="0">
                <a:solidFill>
                  <a:srgbClr val="FF0000"/>
                </a:solidFill>
              </a:rPr>
              <a:t>Remarks </a:t>
            </a:r>
            <a:endParaRPr lang="en-US" sz="3200" dirty="0" smtClean="0">
              <a:solidFill>
                <a:srgbClr val="FF0000"/>
              </a:solidFill>
            </a:endParaRPr>
          </a:p>
          <a:p>
            <a:pPr marL="457200" indent="-457200">
              <a:buFont typeface="Wingdings" panose="05000000000000000000" pitchFamily="2" charset="2"/>
              <a:buChar char="q"/>
            </a:pPr>
            <a:r>
              <a:rPr lang="en-US" sz="2800" dirty="0" smtClean="0"/>
              <a:t>The starting dose for spironolactone should be </a:t>
            </a:r>
            <a:r>
              <a:rPr lang="en-US" sz="2800" dirty="0" smtClean="0">
                <a:solidFill>
                  <a:srgbClr val="FF0000"/>
                </a:solidFill>
              </a:rPr>
              <a:t>12.5 to 25 mg/d </a:t>
            </a:r>
            <a:r>
              <a:rPr lang="en-US" sz="2800" dirty="0" smtClean="0"/>
              <a:t>in a </a:t>
            </a:r>
            <a:r>
              <a:rPr lang="en-US" sz="2800" dirty="0" smtClean="0">
                <a:solidFill>
                  <a:srgbClr val="FF0000"/>
                </a:solidFill>
              </a:rPr>
              <a:t>single </a:t>
            </a:r>
            <a:r>
              <a:rPr lang="en-US" sz="2800" dirty="0" smtClean="0"/>
              <a:t>dose.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lowest effective dose should be found by very gradually titrating up ward,if necessary</a:t>
            </a:r>
            <a:r>
              <a:rPr lang="en-US" sz="2800" dirty="0"/>
              <a:t>, to a </a:t>
            </a:r>
            <a:r>
              <a:rPr lang="en-US" sz="2800" dirty="0">
                <a:solidFill>
                  <a:srgbClr val="FF0000"/>
                </a:solidFill>
              </a:rPr>
              <a:t>maximum dose of 100 mg/d</a:t>
            </a:r>
            <a:r>
              <a:rPr lang="en-US" sz="2800" dirty="0"/>
              <a:t>. </a:t>
            </a:r>
            <a:endParaRPr lang="en-US" sz="2800" dirty="0" smtClean="0"/>
          </a:p>
          <a:p>
            <a:endParaRPr lang="en-US" sz="2800" dirty="0"/>
          </a:p>
          <a:p>
            <a:pPr marL="457200" indent="-457200">
              <a:buFont typeface="Wingdings" panose="05000000000000000000" pitchFamily="2" charset="2"/>
              <a:buChar char="q"/>
            </a:pPr>
            <a:r>
              <a:rPr lang="en-US" sz="2800" dirty="0" smtClean="0"/>
              <a:t>The </a:t>
            </a:r>
            <a:r>
              <a:rPr lang="en-US" sz="2800" dirty="0"/>
              <a:t>starting dose for eplerenone is </a:t>
            </a:r>
            <a:r>
              <a:rPr lang="en-US" sz="2800" dirty="0">
                <a:solidFill>
                  <a:srgbClr val="FF0000"/>
                </a:solidFill>
              </a:rPr>
              <a:t>25 mg twice daily</a:t>
            </a:r>
            <a:r>
              <a:rPr lang="en-US" sz="2800" dirty="0"/>
              <a:t>. </a:t>
            </a:r>
            <a:endParaRPr lang="en-US" sz="2800" dirty="0" smtClean="0"/>
          </a:p>
          <a:p>
            <a:endParaRPr lang="en-US" sz="2800" dirty="0"/>
          </a:p>
          <a:p>
            <a:pPr marL="457200" indent="-457200">
              <a:buFont typeface="Wingdings" panose="05000000000000000000" pitchFamily="2" charset="2"/>
              <a:buChar char="q"/>
            </a:pPr>
            <a:r>
              <a:rPr lang="en-US" sz="2800" dirty="0" smtClean="0"/>
              <a:t>In </a:t>
            </a:r>
            <a:r>
              <a:rPr lang="en-US" sz="2800" dirty="0"/>
              <a:t>patients with </a:t>
            </a:r>
            <a:r>
              <a:rPr lang="en-US" sz="2800" dirty="0">
                <a:solidFill>
                  <a:srgbClr val="FF0000"/>
                </a:solidFill>
              </a:rPr>
              <a:t>stage III </a:t>
            </a:r>
            <a:r>
              <a:rPr lang="en-US" sz="2800" dirty="0"/>
              <a:t>chronic kidney disease (ie, glomerular filtration rate </a:t>
            </a:r>
            <a:r>
              <a:rPr lang="en-US" sz="2800" dirty="0" smtClean="0"/>
              <a:t>&lt; 60 </a:t>
            </a:r>
            <a:r>
              <a:rPr lang="en-US" sz="2800" dirty="0"/>
              <a:t>mL/min/1.73 m2), clinicians should administer </a:t>
            </a:r>
            <a:r>
              <a:rPr lang="en-US" sz="2800" dirty="0" smtClean="0"/>
              <a:t>spironolactone and eplerenone with caution because of the risk of hyperkalemia.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clinicians </a:t>
            </a:r>
            <a:r>
              <a:rPr lang="en-US" sz="2800" dirty="0"/>
              <a:t>should </a:t>
            </a:r>
            <a:r>
              <a:rPr lang="en-US" sz="2800" dirty="0">
                <a:solidFill>
                  <a:srgbClr val="FF0000"/>
                </a:solidFill>
              </a:rPr>
              <a:t>avoid </a:t>
            </a:r>
            <a:r>
              <a:rPr lang="en-US" sz="2800" dirty="0"/>
              <a:t>administering MR antagonists in patients with </a:t>
            </a:r>
            <a:r>
              <a:rPr lang="en-US" sz="2800" dirty="0">
                <a:solidFill>
                  <a:srgbClr val="FF0000"/>
                </a:solidFill>
              </a:rPr>
              <a:t>stage</a:t>
            </a:r>
            <a:r>
              <a:rPr lang="en-US" sz="2800" dirty="0"/>
              <a:t> </a:t>
            </a:r>
            <a:r>
              <a:rPr lang="en-US" sz="2800" dirty="0">
                <a:solidFill>
                  <a:srgbClr val="FF0000"/>
                </a:solidFill>
              </a:rPr>
              <a:t>IV</a:t>
            </a:r>
            <a:r>
              <a:rPr lang="en-US" sz="2800" dirty="0"/>
              <a:t> disease. </a:t>
            </a:r>
          </a:p>
        </p:txBody>
      </p:sp>
    </p:spTree>
    <p:extLst>
      <p:ext uri="{BB962C8B-B14F-4D97-AF65-F5344CB8AC3E}">
        <p14:creationId xmlns:p14="http://schemas.microsoft.com/office/powerpoint/2010/main" val="267235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29" y="91592"/>
            <a:ext cx="11831782" cy="4093428"/>
          </a:xfrm>
          <a:prstGeom prst="rect">
            <a:avLst/>
          </a:prstGeom>
        </p:spPr>
        <p:txBody>
          <a:bodyPr wrap="square">
            <a:spAutoFit/>
          </a:bodyPr>
          <a:lstStyle/>
          <a:p>
            <a:endParaRPr lang="en-US" sz="3200" b="1" dirty="0" smtClean="0">
              <a:solidFill>
                <a:srgbClr val="FF0000"/>
              </a:solidFill>
            </a:endParaRPr>
          </a:p>
          <a:p>
            <a:r>
              <a:rPr lang="en-US" sz="3200" b="1" dirty="0" smtClean="0">
                <a:solidFill>
                  <a:srgbClr val="FF0000"/>
                </a:solidFill>
              </a:rPr>
              <a:t>Evidence</a:t>
            </a:r>
            <a:r>
              <a:rPr lang="en-US" sz="2800" dirty="0" smtClean="0"/>
              <a:t> </a:t>
            </a:r>
          </a:p>
          <a:p>
            <a:endParaRPr lang="en-US" sz="2800" dirty="0"/>
          </a:p>
          <a:p>
            <a:endParaRPr lang="en-US" sz="2800" dirty="0" smtClean="0"/>
          </a:p>
          <a:p>
            <a:pPr marL="457200" indent="-457200">
              <a:buFont typeface="Wingdings" panose="05000000000000000000" pitchFamily="2" charset="2"/>
              <a:buChar char="q"/>
            </a:pPr>
            <a:r>
              <a:rPr lang="en-US" sz="2800" dirty="0" smtClean="0"/>
              <a:t> Indirect evidence links the detection of PA with improved patient outcomes.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There is strong evidence linking improved BP control and/or reduction in aldosterone levels to improved cardiac and cerebrovascular outcomes and quality of life. </a:t>
            </a:r>
          </a:p>
        </p:txBody>
      </p:sp>
    </p:spTree>
    <p:extLst>
      <p:ext uri="{BB962C8B-B14F-4D97-AF65-F5344CB8AC3E}">
        <p14:creationId xmlns:p14="http://schemas.microsoft.com/office/powerpoint/2010/main" val="21125417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1" y="601255"/>
            <a:ext cx="11743111"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t>Observations </a:t>
            </a:r>
            <a:r>
              <a:rPr lang="en-US" sz="2800" dirty="0"/>
              <a:t>suggest that patients with PA may have reversible reduction in intrarenal vascular resistance and </a:t>
            </a:r>
            <a:r>
              <a:rPr lang="en-US" sz="2800" dirty="0" smtClean="0"/>
              <a:t>glomerular hyperfiltration,which may disguise the underlying </a:t>
            </a:r>
            <a:r>
              <a:rPr lang="en-US" sz="2800" dirty="0"/>
              <a:t>renal injury, including declining glomerular filtration rate and albuminuria </a:t>
            </a:r>
            <a:r>
              <a:rPr lang="en-US" sz="2800" dirty="0" smtClean="0"/>
              <a:t>.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Treating </a:t>
            </a:r>
            <a:r>
              <a:rPr lang="en-US" sz="2800" dirty="0"/>
              <a:t>PA by adrenalectomy or with an MR antagonist frequently </a:t>
            </a:r>
            <a:r>
              <a:rPr lang="en-US" sz="2800" dirty="0" smtClean="0"/>
              <a:t>unmasks the underlying reduction in renal function inpatients </a:t>
            </a:r>
            <a:r>
              <a:rPr lang="en-US" sz="2800" dirty="0"/>
              <a:t>with PA.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In </a:t>
            </a:r>
            <a:r>
              <a:rPr lang="en-US" sz="2800" dirty="0"/>
              <a:t>patients with </a:t>
            </a:r>
            <a:r>
              <a:rPr lang="en-US" sz="2800" dirty="0">
                <a:solidFill>
                  <a:srgbClr val="FF0000"/>
                </a:solidFill>
              </a:rPr>
              <a:t>GRA</a:t>
            </a:r>
            <a:r>
              <a:rPr lang="en-US" sz="2800" dirty="0"/>
              <a:t>, we recommend </a:t>
            </a:r>
            <a:r>
              <a:rPr lang="en-US" sz="2800" dirty="0" smtClean="0"/>
              <a:t>administering the </a:t>
            </a:r>
            <a:r>
              <a:rPr lang="en-US" sz="2800" dirty="0" smtClean="0">
                <a:solidFill>
                  <a:srgbClr val="FF0000"/>
                </a:solidFill>
              </a:rPr>
              <a:t>lowest dose of glucocorticoid</a:t>
            </a:r>
            <a:r>
              <a:rPr lang="en-US" sz="2800" dirty="0" smtClean="0"/>
              <a:t> </a:t>
            </a:r>
            <a:r>
              <a:rPr lang="en-US" sz="2800" dirty="0"/>
              <a:t>to lower ACTH and </a:t>
            </a:r>
            <a:r>
              <a:rPr lang="en-US" sz="2800" dirty="0" smtClean="0"/>
              <a:t>thus normalize BP and potassium levels as first-line treatment.</a:t>
            </a:r>
            <a:endParaRPr lang="en-US" sz="2800" dirty="0"/>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15772591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21" y="850452"/>
            <a:ext cx="11599026"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t>Inaddition,if BP fails to normalize </a:t>
            </a:r>
            <a:r>
              <a:rPr lang="en-US" sz="2800" dirty="0"/>
              <a:t>with glucocorticoid alone, an MR antagonist may be added</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For children, glucocorticoid dosage should be adjusted for age and body weight, and BP targets should be determined from age- and gender-specific published normative data. </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 starting dose of </a:t>
            </a:r>
            <a:r>
              <a:rPr lang="en-US" sz="2800" dirty="0" smtClean="0">
                <a:solidFill>
                  <a:srgbClr val="FF0000"/>
                </a:solidFill>
              </a:rPr>
              <a:t>dexamethasone</a:t>
            </a:r>
            <a:r>
              <a:rPr lang="en-US" sz="2800" dirty="0" smtClean="0"/>
              <a:t> in </a:t>
            </a:r>
            <a:r>
              <a:rPr lang="en-US" sz="2800" dirty="0" smtClean="0">
                <a:solidFill>
                  <a:srgbClr val="FF0000"/>
                </a:solidFill>
              </a:rPr>
              <a:t>adults</a:t>
            </a:r>
            <a:r>
              <a:rPr lang="en-US" sz="2800" dirty="0" smtClean="0"/>
              <a:t> is </a:t>
            </a:r>
            <a:r>
              <a:rPr lang="en-US" sz="2800" dirty="0" smtClean="0">
                <a:solidFill>
                  <a:srgbClr val="FF0000"/>
                </a:solidFill>
              </a:rPr>
              <a:t>0.125</a:t>
            </a:r>
            <a:r>
              <a:rPr lang="en-US" sz="2800" dirty="0">
                <a:solidFill>
                  <a:srgbClr val="FF0000"/>
                </a:solidFill>
              </a:rPr>
              <a:t>– </a:t>
            </a:r>
            <a:r>
              <a:rPr lang="en-US" sz="2800" dirty="0" smtClean="0">
                <a:solidFill>
                  <a:srgbClr val="FF0000"/>
                </a:solidFill>
              </a:rPr>
              <a:t>0.25 mg/d</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starting dose of </a:t>
            </a:r>
            <a:r>
              <a:rPr lang="en-US" sz="2800" dirty="0" smtClean="0">
                <a:solidFill>
                  <a:srgbClr val="FF0000"/>
                </a:solidFill>
              </a:rPr>
              <a:t>prednisoneis 2.5–5 mg/d</a:t>
            </a:r>
            <a:r>
              <a:rPr lang="en-US" sz="2800" dirty="0">
                <a:solidFill>
                  <a:srgbClr val="FF0000"/>
                </a:solidFill>
              </a:rPr>
              <a:t>. </a:t>
            </a:r>
            <a:endParaRPr lang="en-US" sz="2800" dirty="0" smtClean="0">
              <a:solidFill>
                <a:srgbClr val="FF0000"/>
              </a:solidFill>
            </a:endParaRP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For </a:t>
            </a:r>
            <a:r>
              <a:rPr lang="en-US" sz="2800" dirty="0"/>
              <a:t>each, treatment is usually administered at bedtime.</a:t>
            </a:r>
          </a:p>
        </p:txBody>
      </p:sp>
    </p:spTree>
    <p:extLst>
      <p:ext uri="{BB962C8B-B14F-4D97-AF65-F5344CB8AC3E}">
        <p14:creationId xmlns:p14="http://schemas.microsoft.com/office/powerpoint/2010/main" val="3415415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7446" y="448164"/>
            <a:ext cx="9377107" cy="5961672"/>
          </a:xfrm>
          <a:prstGeom prst="rect">
            <a:avLst/>
          </a:prstGeom>
        </p:spPr>
      </p:pic>
    </p:spTree>
    <p:extLst>
      <p:ext uri="{BB962C8B-B14F-4D97-AF65-F5344CB8AC3E}">
        <p14:creationId xmlns:p14="http://schemas.microsoft.com/office/powerpoint/2010/main" val="13963414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با تشکر</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037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6131</Words>
  <Application>Microsoft Office PowerPoint</Application>
  <PresentationFormat>Widescreen</PresentationFormat>
  <Paragraphs>526</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Calibri Light</vt:lpstr>
      <vt:lpstr>Times New Roman</vt:lpstr>
      <vt:lpstr>Wingdings</vt:lpstr>
      <vt:lpstr>Office Theme</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تشکر</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saremi</dc:creator>
  <cp:lastModifiedBy>EMRC-Users</cp:lastModifiedBy>
  <cp:revision>278</cp:revision>
  <dcterms:created xsi:type="dcterms:W3CDTF">2019-02-27T17:32:51Z</dcterms:created>
  <dcterms:modified xsi:type="dcterms:W3CDTF">2019-03-07T14:47:57Z</dcterms:modified>
</cp:coreProperties>
</file>