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theme/theme12.xml" ContentType="application/vnd.openxmlformats-officedocument.theme+xml"/>
  <Override PartName="/ppt/slideLayouts/slideLayout28.xml" ContentType="application/vnd.openxmlformats-officedocument.presentationml.slideLayout+xml"/>
  <Override PartName="/ppt/theme/theme13.xml" ContentType="application/vnd.openxmlformats-officedocument.theme+xml"/>
  <Override PartName="/ppt/slideLayouts/slideLayout29.xml" ContentType="application/vnd.openxmlformats-officedocument.presentationml.slideLayout+xml"/>
  <Override PartName="/ppt/theme/theme14.xml" ContentType="application/vnd.openxmlformats-officedocument.theme+xml"/>
  <Override PartName="/ppt/slideLayouts/slideLayout30.xml" ContentType="application/vnd.openxmlformats-officedocument.presentationml.slideLayout+xml"/>
  <Override PartName="/ppt/theme/theme15.xml" ContentType="application/vnd.openxmlformats-officedocument.theme+xml"/>
  <Override PartName="/ppt/slideLayouts/slideLayout31.xml" ContentType="application/vnd.openxmlformats-officedocument.presentationml.slideLayout+xml"/>
  <Override PartName="/ppt/theme/theme16.xml" ContentType="application/vnd.openxmlformats-officedocument.theme+xml"/>
  <Override PartName="/ppt/slideLayouts/slideLayout32.xml" ContentType="application/vnd.openxmlformats-officedocument.presentationml.slideLayout+xml"/>
  <Override PartName="/ppt/theme/theme17.xml" ContentType="application/vnd.openxmlformats-officedocument.theme+xml"/>
  <Override PartName="/ppt/slideLayouts/slideLayout33.xml" ContentType="application/vnd.openxmlformats-officedocument.presentationml.slideLayout+xml"/>
  <Override PartName="/ppt/theme/theme18.xml" ContentType="application/vnd.openxmlformats-officedocument.theme+xml"/>
  <Override PartName="/ppt/slideLayouts/slideLayout34.xml" ContentType="application/vnd.openxmlformats-officedocument.presentationml.slideLayout+xml"/>
  <Override PartName="/ppt/theme/theme19.xml" ContentType="application/vnd.openxmlformats-officedocument.theme+xml"/>
  <Override PartName="/ppt/slideLayouts/slideLayout35.xml" ContentType="application/vnd.openxmlformats-officedocument.presentationml.slideLayout+xml"/>
  <Override PartName="/ppt/theme/theme20.xml" ContentType="application/vnd.openxmlformats-officedocument.theme+xml"/>
  <Override PartName="/ppt/slideLayouts/slideLayout36.xml" ContentType="application/vnd.openxmlformats-officedocument.presentationml.slideLayout+xml"/>
  <Override PartName="/ppt/theme/theme21.xml" ContentType="application/vnd.openxmlformats-officedocument.theme+xml"/>
  <Override PartName="/ppt/slideLayouts/slideLayout37.xml" ContentType="application/vnd.openxmlformats-officedocument.presentationml.slideLayout+xml"/>
  <Override PartName="/ppt/theme/theme22.xml" ContentType="application/vnd.openxmlformats-officedocument.theme+xml"/>
  <Override PartName="/ppt/slideLayouts/slideLayout38.xml" ContentType="application/vnd.openxmlformats-officedocument.presentationml.slideLayout+xml"/>
  <Override PartName="/ppt/theme/theme23.xml" ContentType="application/vnd.openxmlformats-officedocument.theme+xml"/>
  <Override PartName="/ppt/slideLayouts/slideLayout39.xml" ContentType="application/vnd.openxmlformats-officedocument.presentationml.slideLayout+xml"/>
  <Override PartName="/ppt/theme/theme24.xml" ContentType="application/vnd.openxmlformats-officedocument.theme+xml"/>
  <Override PartName="/ppt/slideLayouts/slideLayout40.xml" ContentType="application/vnd.openxmlformats-officedocument.presentationml.slideLayout+xml"/>
  <Override PartName="/ppt/theme/theme25.xml" ContentType="application/vnd.openxmlformats-officedocument.theme+xml"/>
  <Override PartName="/ppt/slideLayouts/slideLayout41.xml" ContentType="application/vnd.openxmlformats-officedocument.presentationml.slideLayout+xml"/>
  <Override PartName="/ppt/theme/theme26.xml" ContentType="application/vnd.openxmlformats-officedocument.theme+xml"/>
  <Override PartName="/ppt/slideLayouts/slideLayout42.xml" ContentType="application/vnd.openxmlformats-officedocument.presentationml.slideLayout+xml"/>
  <Override PartName="/ppt/theme/theme27.xml" ContentType="application/vnd.openxmlformats-officedocument.theme+xml"/>
  <Override PartName="/ppt/slideLayouts/slideLayout43.xml" ContentType="application/vnd.openxmlformats-officedocument.presentationml.slideLayout+xml"/>
  <Override PartName="/ppt/theme/theme28.xml" ContentType="application/vnd.openxmlformats-officedocument.theme+xml"/>
  <Override PartName="/ppt/slideLayouts/slideLayout44.xml" ContentType="application/vnd.openxmlformats-officedocument.presentationml.slideLayout+xml"/>
  <Override PartName="/ppt/theme/theme29.xml" ContentType="application/vnd.openxmlformats-officedocument.theme+xml"/>
  <Override PartName="/ppt/slideLayouts/slideLayout45.xml" ContentType="application/vnd.openxmlformats-officedocument.presentationml.slideLayout+xml"/>
  <Override PartName="/ppt/theme/theme30.xml" ContentType="application/vnd.openxmlformats-officedocument.theme+xml"/>
  <Override PartName="/ppt/slideLayouts/slideLayout46.xml" ContentType="application/vnd.openxmlformats-officedocument.presentationml.slideLayout+xml"/>
  <Override PartName="/ppt/theme/theme31.xml" ContentType="application/vnd.openxmlformats-officedocument.theme+xml"/>
  <Override PartName="/ppt/slideLayouts/slideLayout47.xml" ContentType="application/vnd.openxmlformats-officedocument.presentationml.slideLayout+xml"/>
  <Override PartName="/ppt/theme/theme32.xml" ContentType="application/vnd.openxmlformats-officedocument.theme+xml"/>
  <Override PartName="/ppt/slideLayouts/slideLayout48.xml" ContentType="application/vnd.openxmlformats-officedocument.presentationml.slideLayout+xml"/>
  <Override PartName="/ppt/theme/theme33.xml" ContentType="application/vnd.openxmlformats-officedocument.theme+xml"/>
  <Override PartName="/ppt/slideLayouts/slideLayout49.xml" ContentType="application/vnd.openxmlformats-officedocument.presentationml.slideLayout+xml"/>
  <Override PartName="/ppt/theme/theme34.xml" ContentType="application/vnd.openxmlformats-officedocument.theme+xml"/>
  <Override PartName="/ppt/slideLayouts/slideLayout50.xml" ContentType="application/vnd.openxmlformats-officedocument.presentationml.slideLayout+xml"/>
  <Override PartName="/ppt/theme/theme35.xml" ContentType="application/vnd.openxmlformats-officedocument.theme+xml"/>
  <Override PartName="/ppt/slideLayouts/slideLayout51.xml" ContentType="application/vnd.openxmlformats-officedocument.presentationml.slideLayout+xml"/>
  <Override PartName="/ppt/theme/theme36.xml" ContentType="application/vnd.openxmlformats-officedocument.theme+xml"/>
  <Override PartName="/ppt/slideLayouts/slideLayout52.xml" ContentType="application/vnd.openxmlformats-officedocument.presentationml.slideLayout+xml"/>
  <Override PartName="/ppt/theme/theme37.xml" ContentType="application/vnd.openxmlformats-officedocument.theme+xml"/>
  <Override PartName="/ppt/slideLayouts/slideLayout53.xml" ContentType="application/vnd.openxmlformats-officedocument.presentationml.slideLayout+xml"/>
  <Override PartName="/ppt/theme/theme38.xml" ContentType="application/vnd.openxmlformats-officedocument.theme+xml"/>
  <Override PartName="/ppt/slideLayouts/slideLayout54.xml" ContentType="application/vnd.openxmlformats-officedocument.presentationml.slideLayout+xml"/>
  <Override PartName="/ppt/theme/theme39.xml" ContentType="application/vnd.openxmlformats-officedocument.theme+xml"/>
  <Override PartName="/ppt/slideLayouts/slideLayout55.xml" ContentType="application/vnd.openxmlformats-officedocument.presentationml.slideLayout+xml"/>
  <Override PartName="/ppt/theme/theme40.xml" ContentType="application/vnd.openxmlformats-officedocument.theme+xml"/>
  <Override PartName="/ppt/slideLayouts/slideLayout56.xml" ContentType="application/vnd.openxmlformats-officedocument.presentationml.slideLayout+xml"/>
  <Override PartName="/ppt/theme/theme41.xml" ContentType="application/vnd.openxmlformats-officedocument.theme+xml"/>
  <Override PartName="/ppt/slideLayouts/slideLayout57.xml" ContentType="application/vnd.openxmlformats-officedocument.presentationml.slideLayout+xml"/>
  <Override PartName="/ppt/theme/theme42.xml" ContentType="application/vnd.openxmlformats-officedocument.theme+xml"/>
  <Override PartName="/ppt/slideLayouts/slideLayout58.xml" ContentType="application/vnd.openxmlformats-officedocument.presentationml.slideLayout+xml"/>
  <Override PartName="/ppt/theme/theme43.xml" ContentType="application/vnd.openxmlformats-officedocument.theme+xml"/>
  <Override PartName="/ppt/slideLayouts/slideLayout59.xml" ContentType="application/vnd.openxmlformats-officedocument.presentationml.slideLayout+xml"/>
  <Override PartName="/ppt/theme/theme44.xml" ContentType="application/vnd.openxmlformats-officedocument.theme+xml"/>
  <Override PartName="/ppt/slideLayouts/slideLayout60.xml" ContentType="application/vnd.openxmlformats-officedocument.presentationml.slideLayout+xml"/>
  <Override PartName="/ppt/theme/theme45.xml" ContentType="application/vnd.openxmlformats-officedocument.theme+xml"/>
  <Override PartName="/ppt/slideLayouts/slideLayout61.xml" ContentType="application/vnd.openxmlformats-officedocument.presentationml.slideLayout+xml"/>
  <Override PartName="/ppt/theme/theme46.xml" ContentType="application/vnd.openxmlformats-officedocument.theme+xml"/>
  <Override PartName="/ppt/slideLayouts/slideLayout62.xml" ContentType="application/vnd.openxmlformats-officedocument.presentationml.slideLayout+xml"/>
  <Override PartName="/ppt/theme/theme47.xml" ContentType="application/vnd.openxmlformats-officedocument.theme+xml"/>
  <Override PartName="/ppt/slideLayouts/slideLayout63.xml" ContentType="application/vnd.openxmlformats-officedocument.presentationml.slideLayout+xml"/>
  <Override PartName="/ppt/theme/theme48.xml" ContentType="application/vnd.openxmlformats-officedocument.theme+xml"/>
  <Override PartName="/ppt/slideLayouts/slideLayout64.xml" ContentType="application/vnd.openxmlformats-officedocument.presentationml.slideLayout+xml"/>
  <Override PartName="/ppt/theme/theme49.xml" ContentType="application/vnd.openxmlformats-officedocument.theme+xml"/>
  <Override PartName="/ppt/slideLayouts/slideLayout65.xml" ContentType="application/vnd.openxmlformats-officedocument.presentationml.slideLayout+xml"/>
  <Override PartName="/ppt/theme/theme50.xml" ContentType="application/vnd.openxmlformats-officedocument.theme+xml"/>
  <Override PartName="/ppt/slideLayouts/slideLayout66.xml" ContentType="application/vnd.openxmlformats-officedocument.presentationml.slideLayout+xml"/>
  <Override PartName="/ppt/theme/theme51.xml" ContentType="application/vnd.openxmlformats-officedocument.theme+xml"/>
  <Override PartName="/ppt/slideLayouts/slideLayout67.xml" ContentType="application/vnd.openxmlformats-officedocument.presentationml.slideLayout+xml"/>
  <Override PartName="/ppt/theme/theme52.xml" ContentType="application/vnd.openxmlformats-officedocument.theme+xml"/>
  <Override PartName="/ppt/slideLayouts/slideLayout68.xml" ContentType="application/vnd.openxmlformats-officedocument.presentationml.slideLayout+xml"/>
  <Override PartName="/ppt/theme/theme53.xml" ContentType="application/vnd.openxmlformats-officedocument.theme+xml"/>
  <Override PartName="/ppt/slideLayouts/slideLayout69.xml" ContentType="application/vnd.openxmlformats-officedocument.presentationml.slideLayout+xml"/>
  <Override PartName="/ppt/theme/theme54.xml" ContentType="application/vnd.openxmlformats-officedocument.theme+xml"/>
  <Override PartName="/ppt/slideLayouts/slideLayout70.xml" ContentType="application/vnd.openxmlformats-officedocument.presentationml.slideLayout+xml"/>
  <Override PartName="/ppt/theme/theme55.xml" ContentType="application/vnd.openxmlformats-officedocument.theme+xml"/>
  <Override PartName="/ppt/slideLayouts/slideLayout71.xml" ContentType="application/vnd.openxmlformats-officedocument.presentationml.slideLayout+xml"/>
  <Override PartName="/ppt/theme/theme56.xml" ContentType="application/vnd.openxmlformats-officedocument.theme+xml"/>
  <Override PartName="/ppt/slideLayouts/slideLayout72.xml" ContentType="application/vnd.openxmlformats-officedocument.presentationml.slideLayout+xml"/>
  <Override PartName="/ppt/theme/theme57.xml" ContentType="application/vnd.openxmlformats-officedocument.theme+xml"/>
  <Override PartName="/ppt/slideLayouts/slideLayout73.xml" ContentType="application/vnd.openxmlformats-officedocument.presentationml.slideLayout+xml"/>
  <Override PartName="/ppt/theme/theme58.xml" ContentType="application/vnd.openxmlformats-officedocument.theme+xml"/>
  <Override PartName="/ppt/slideLayouts/slideLayout74.xml" ContentType="application/vnd.openxmlformats-officedocument.presentationml.slideLayout+xml"/>
  <Override PartName="/ppt/theme/theme59.xml" ContentType="application/vnd.openxmlformats-officedocument.theme+xml"/>
  <Override PartName="/ppt/theme/theme6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67" r:id="rId3"/>
    <p:sldMasterId id="2147483669" r:id="rId4"/>
    <p:sldMasterId id="2147483677" r:id="rId5"/>
    <p:sldMasterId id="2147483679" r:id="rId6"/>
    <p:sldMasterId id="2147483681" r:id="rId7"/>
    <p:sldMasterId id="2147483683" r:id="rId8"/>
    <p:sldMasterId id="2147483685" r:id="rId9"/>
    <p:sldMasterId id="2147483687" r:id="rId10"/>
    <p:sldMasterId id="2147483689" r:id="rId11"/>
    <p:sldMasterId id="2147483692" r:id="rId12"/>
    <p:sldMasterId id="2147483694" r:id="rId13"/>
    <p:sldMasterId id="2147483696" r:id="rId14"/>
    <p:sldMasterId id="2147483698" r:id="rId15"/>
    <p:sldMasterId id="2147483700" r:id="rId16"/>
    <p:sldMasterId id="2147483702" r:id="rId17"/>
    <p:sldMasterId id="2147483706" r:id="rId18"/>
    <p:sldMasterId id="2147483708" r:id="rId19"/>
    <p:sldMasterId id="2147483712" r:id="rId20"/>
    <p:sldMasterId id="2147483714" r:id="rId21"/>
    <p:sldMasterId id="2147483716" r:id="rId22"/>
    <p:sldMasterId id="2147483718" r:id="rId23"/>
    <p:sldMasterId id="2147483720" r:id="rId24"/>
    <p:sldMasterId id="2147483722" r:id="rId25"/>
    <p:sldMasterId id="2147483724" r:id="rId26"/>
    <p:sldMasterId id="2147483726" r:id="rId27"/>
    <p:sldMasterId id="2147483728" r:id="rId28"/>
    <p:sldMasterId id="2147483730" r:id="rId29"/>
    <p:sldMasterId id="2147483732" r:id="rId30"/>
    <p:sldMasterId id="2147483734" r:id="rId31"/>
    <p:sldMasterId id="2147483736" r:id="rId32"/>
    <p:sldMasterId id="2147483738" r:id="rId33"/>
    <p:sldMasterId id="2147483740" r:id="rId34"/>
    <p:sldMasterId id="2147483742" r:id="rId35"/>
    <p:sldMasterId id="2147483744" r:id="rId36"/>
    <p:sldMasterId id="2147483746" r:id="rId37"/>
    <p:sldMasterId id="2147483748" r:id="rId38"/>
    <p:sldMasterId id="2147483750" r:id="rId39"/>
    <p:sldMasterId id="2147483752" r:id="rId40"/>
    <p:sldMasterId id="2147483754" r:id="rId41"/>
    <p:sldMasterId id="2147483756" r:id="rId42"/>
    <p:sldMasterId id="2147483758" r:id="rId43"/>
    <p:sldMasterId id="2147483760" r:id="rId44"/>
    <p:sldMasterId id="2147483776" r:id="rId45"/>
    <p:sldMasterId id="2147483782" r:id="rId46"/>
    <p:sldMasterId id="2147483784" r:id="rId47"/>
    <p:sldMasterId id="2147483786" r:id="rId48"/>
    <p:sldMasterId id="2147483788" r:id="rId49"/>
    <p:sldMasterId id="2147483790" r:id="rId50"/>
    <p:sldMasterId id="2147483792" r:id="rId51"/>
    <p:sldMasterId id="2147483794" r:id="rId52"/>
    <p:sldMasterId id="2147483796" r:id="rId53"/>
    <p:sldMasterId id="2147483798" r:id="rId54"/>
    <p:sldMasterId id="2147483800" r:id="rId55"/>
    <p:sldMasterId id="2147483802" r:id="rId56"/>
    <p:sldMasterId id="2147483804" r:id="rId57"/>
    <p:sldMasterId id="2147483806" r:id="rId58"/>
    <p:sldMasterId id="2147483808" r:id="rId59"/>
  </p:sldMasterIdLst>
  <p:notesMasterIdLst>
    <p:notesMasterId r:id="rId131"/>
  </p:notesMasterIdLst>
  <p:sldIdLst>
    <p:sldId id="256" r:id="rId60"/>
    <p:sldId id="279" r:id="rId61"/>
    <p:sldId id="258" r:id="rId62"/>
    <p:sldId id="257" r:id="rId63"/>
    <p:sldId id="320" r:id="rId64"/>
    <p:sldId id="281" r:id="rId65"/>
    <p:sldId id="282" r:id="rId66"/>
    <p:sldId id="284" r:id="rId67"/>
    <p:sldId id="285" r:id="rId68"/>
    <p:sldId id="289" r:id="rId69"/>
    <p:sldId id="286" r:id="rId70"/>
    <p:sldId id="287" r:id="rId71"/>
    <p:sldId id="322" r:id="rId72"/>
    <p:sldId id="264" r:id="rId73"/>
    <p:sldId id="265" r:id="rId74"/>
    <p:sldId id="266" r:id="rId75"/>
    <p:sldId id="324" r:id="rId76"/>
    <p:sldId id="325" r:id="rId77"/>
    <p:sldId id="323" r:id="rId78"/>
    <p:sldId id="267" r:id="rId79"/>
    <p:sldId id="288" r:id="rId80"/>
    <p:sldId id="268" r:id="rId81"/>
    <p:sldId id="327" r:id="rId82"/>
    <p:sldId id="326" r:id="rId83"/>
    <p:sldId id="328" r:id="rId84"/>
    <p:sldId id="329" r:id="rId85"/>
    <p:sldId id="330" r:id="rId86"/>
    <p:sldId id="331" r:id="rId87"/>
    <p:sldId id="332" r:id="rId88"/>
    <p:sldId id="269" r:id="rId89"/>
    <p:sldId id="260" r:id="rId90"/>
    <p:sldId id="270" r:id="rId91"/>
    <p:sldId id="271" r:id="rId92"/>
    <p:sldId id="272" r:id="rId93"/>
    <p:sldId id="290" r:id="rId94"/>
    <p:sldId id="291" r:id="rId95"/>
    <p:sldId id="292" r:id="rId96"/>
    <p:sldId id="293" r:id="rId97"/>
    <p:sldId id="294" r:id="rId98"/>
    <p:sldId id="295" r:id="rId99"/>
    <p:sldId id="296" r:id="rId100"/>
    <p:sldId id="297" r:id="rId101"/>
    <p:sldId id="298" r:id="rId102"/>
    <p:sldId id="299" r:id="rId103"/>
    <p:sldId id="300" r:id="rId104"/>
    <p:sldId id="301" r:id="rId105"/>
    <p:sldId id="302" r:id="rId106"/>
    <p:sldId id="303" r:id="rId107"/>
    <p:sldId id="304" r:id="rId108"/>
    <p:sldId id="305" r:id="rId109"/>
    <p:sldId id="306" r:id="rId110"/>
    <p:sldId id="307" r:id="rId111"/>
    <p:sldId id="308" r:id="rId112"/>
    <p:sldId id="316" r:id="rId113"/>
    <p:sldId id="319" r:id="rId114"/>
    <p:sldId id="341" r:id="rId115"/>
    <p:sldId id="273" r:id="rId116"/>
    <p:sldId id="274" r:id="rId117"/>
    <p:sldId id="321" r:id="rId118"/>
    <p:sldId id="275" r:id="rId119"/>
    <p:sldId id="276" r:id="rId120"/>
    <p:sldId id="277" r:id="rId121"/>
    <p:sldId id="278" r:id="rId122"/>
    <p:sldId id="333" r:id="rId123"/>
    <p:sldId id="334" r:id="rId124"/>
    <p:sldId id="336" r:id="rId125"/>
    <p:sldId id="337" r:id="rId126"/>
    <p:sldId id="340" r:id="rId127"/>
    <p:sldId id="342" r:id="rId128"/>
    <p:sldId id="338" r:id="rId129"/>
    <p:sldId id="339" r:id="rId1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ine Thompson" initials="M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58.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4.xml"/><Relationship Id="rId84" Type="http://schemas.openxmlformats.org/officeDocument/2006/relationships/slide" Target="slides/slide25.xml"/><Relationship Id="rId16" Type="http://schemas.openxmlformats.org/officeDocument/2006/relationships/slideMaster" Target="slideMasters/slideMaster16.xml"/><Relationship Id="rId107" Type="http://schemas.openxmlformats.org/officeDocument/2006/relationships/slide" Target="slides/slide4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5.xml"/><Relationship Id="rId79" Type="http://schemas.openxmlformats.org/officeDocument/2006/relationships/slide" Target="slides/slide20.xml"/><Relationship Id="rId102" Type="http://schemas.openxmlformats.org/officeDocument/2006/relationships/slide" Target="slides/slide43.xml"/><Relationship Id="rId123" Type="http://schemas.openxmlformats.org/officeDocument/2006/relationships/slide" Target="slides/slide64.xml"/><Relationship Id="rId128"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31.xml"/><Relationship Id="rId95" Type="http://schemas.openxmlformats.org/officeDocument/2006/relationships/slide" Target="slides/slide3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5.xml"/><Relationship Id="rId69" Type="http://schemas.openxmlformats.org/officeDocument/2006/relationships/slide" Target="slides/slide10.xml"/><Relationship Id="rId113" Type="http://schemas.openxmlformats.org/officeDocument/2006/relationships/slide" Target="slides/slide54.xml"/><Relationship Id="rId118" Type="http://schemas.openxmlformats.org/officeDocument/2006/relationships/slide" Target="slides/slide59.xml"/><Relationship Id="rId134" Type="http://schemas.openxmlformats.org/officeDocument/2006/relationships/viewProps" Target="viewProps.xml"/><Relationship Id="rId80" Type="http://schemas.openxmlformats.org/officeDocument/2006/relationships/slide" Target="slides/slide21.xml"/><Relationship Id="rId85" Type="http://schemas.openxmlformats.org/officeDocument/2006/relationships/slide" Target="slides/slide2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4.xml"/><Relationship Id="rId108" Type="http://schemas.openxmlformats.org/officeDocument/2006/relationships/slide" Target="slides/slide49.xml"/><Relationship Id="rId124" Type="http://schemas.openxmlformats.org/officeDocument/2006/relationships/slide" Target="slides/slide65.xml"/><Relationship Id="rId129" Type="http://schemas.openxmlformats.org/officeDocument/2006/relationships/slide" Target="slides/slide70.xml"/><Relationship Id="rId54" Type="http://schemas.openxmlformats.org/officeDocument/2006/relationships/slideMaster" Target="slideMasters/slideMaster54.xml"/><Relationship Id="rId70" Type="http://schemas.openxmlformats.org/officeDocument/2006/relationships/slide" Target="slides/slide11.xml"/><Relationship Id="rId75" Type="http://schemas.openxmlformats.org/officeDocument/2006/relationships/slide" Target="slides/slide16.xml"/><Relationship Id="rId91" Type="http://schemas.openxmlformats.org/officeDocument/2006/relationships/slide" Target="slides/slide32.xml"/><Relationship Id="rId96"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5.xml"/><Relationship Id="rId119" Type="http://schemas.openxmlformats.org/officeDocument/2006/relationships/slide" Target="slides/slide60.xml"/><Relationship Id="rId44" Type="http://schemas.openxmlformats.org/officeDocument/2006/relationships/slideMaster" Target="slideMasters/slideMaster44.xml"/><Relationship Id="rId60" Type="http://schemas.openxmlformats.org/officeDocument/2006/relationships/slide" Target="slides/slide1.xml"/><Relationship Id="rId65" Type="http://schemas.openxmlformats.org/officeDocument/2006/relationships/slide" Target="slides/slide6.xml"/><Relationship Id="rId81" Type="http://schemas.openxmlformats.org/officeDocument/2006/relationships/slide" Target="slides/slide22.xml"/><Relationship Id="rId86" Type="http://schemas.openxmlformats.org/officeDocument/2006/relationships/slide" Target="slides/slide27.xml"/><Relationship Id="rId130" Type="http://schemas.openxmlformats.org/officeDocument/2006/relationships/slide" Target="slides/slide71.xml"/><Relationship Id="rId135"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0.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7.xml"/><Relationship Id="rId97" Type="http://schemas.openxmlformats.org/officeDocument/2006/relationships/slide" Target="slides/slide38.xml"/><Relationship Id="rId104" Type="http://schemas.openxmlformats.org/officeDocument/2006/relationships/slide" Target="slides/slide45.xml"/><Relationship Id="rId120" Type="http://schemas.openxmlformats.org/officeDocument/2006/relationships/slide" Target="slides/slide61.xml"/><Relationship Id="rId125"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12.xml"/><Relationship Id="rId92" Type="http://schemas.openxmlformats.org/officeDocument/2006/relationships/slide" Target="slides/slide3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7.xml"/><Relationship Id="rId87" Type="http://schemas.openxmlformats.org/officeDocument/2006/relationships/slide" Target="slides/slide28.xml"/><Relationship Id="rId110" Type="http://schemas.openxmlformats.org/officeDocument/2006/relationships/slide" Target="slides/slide51.xml"/><Relationship Id="rId115" Type="http://schemas.openxmlformats.org/officeDocument/2006/relationships/slide" Target="slides/slide56.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2.xml"/><Relationship Id="rId82" Type="http://schemas.openxmlformats.org/officeDocument/2006/relationships/slide" Target="slides/slide2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8.xml"/><Relationship Id="rId100" Type="http://schemas.openxmlformats.org/officeDocument/2006/relationships/slide" Target="slides/slide41.xml"/><Relationship Id="rId105" Type="http://schemas.openxmlformats.org/officeDocument/2006/relationships/slide" Target="slides/slide46.xml"/><Relationship Id="rId126"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3.xml"/><Relationship Id="rId93" Type="http://schemas.openxmlformats.org/officeDocument/2006/relationships/slide" Target="slides/slide34.xml"/><Relationship Id="rId98" Type="http://schemas.openxmlformats.org/officeDocument/2006/relationships/slide" Target="slides/slide39.xml"/><Relationship Id="rId121" Type="http://schemas.openxmlformats.org/officeDocument/2006/relationships/slide" Target="slides/slide6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8.xml"/><Relationship Id="rId116" Type="http://schemas.openxmlformats.org/officeDocument/2006/relationships/slide" Target="slides/slide5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3.xml"/><Relationship Id="rId83" Type="http://schemas.openxmlformats.org/officeDocument/2006/relationships/slide" Target="slides/slide24.xml"/><Relationship Id="rId88" Type="http://schemas.openxmlformats.org/officeDocument/2006/relationships/slide" Target="slides/slide29.xml"/><Relationship Id="rId111" Type="http://schemas.openxmlformats.org/officeDocument/2006/relationships/slide" Target="slides/slide52.xml"/><Relationship Id="rId132" Type="http://schemas.openxmlformats.org/officeDocument/2006/relationships/commentAuthors" Target="commentAuthor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7.xml"/><Relationship Id="rId127" Type="http://schemas.openxmlformats.org/officeDocument/2006/relationships/slide" Target="slides/slide6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4.xml"/><Relationship Id="rId78" Type="http://schemas.openxmlformats.org/officeDocument/2006/relationships/slide" Target="slides/slide19.xml"/><Relationship Id="rId94" Type="http://schemas.openxmlformats.org/officeDocument/2006/relationships/slide" Target="slides/slide35.xml"/><Relationship Id="rId99" Type="http://schemas.openxmlformats.org/officeDocument/2006/relationships/slide" Target="slides/slide40.xml"/><Relationship Id="rId101" Type="http://schemas.openxmlformats.org/officeDocument/2006/relationships/slide" Target="slides/slide42.xml"/><Relationship Id="rId122" Type="http://schemas.openxmlformats.org/officeDocument/2006/relationships/slide" Target="slides/slide6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 Target="slides/slide9.xml"/><Relationship Id="rId89" Type="http://schemas.openxmlformats.org/officeDocument/2006/relationships/slide" Target="slides/slide30.xml"/><Relationship Id="rId112" Type="http://schemas.openxmlformats.org/officeDocument/2006/relationships/slide" Target="slides/slide53.xml"/><Relationship Id="rId13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ankaj\Desktop\Book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Pankaj\Desktop\Book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Pankaj\Desktop\Book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Pankaj\Desktop\Book1.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63500">
              <a:solidFill>
                <a:srgbClr val="002060"/>
              </a:solidFill>
            </a:ln>
          </c:spPr>
          <c:marker>
            <c:symbol val="none"/>
          </c:marker>
          <c:val>
            <c:numRef>
              <c:f>Sheet1!$H$3:$H$20</c:f>
              <c:numCache>
                <c:formatCode>General</c:formatCode>
                <c:ptCount val="18"/>
                <c:pt idx="0">
                  <c:v>0</c:v>
                </c:pt>
                <c:pt idx="1">
                  <c:v>0</c:v>
                </c:pt>
                <c:pt idx="2">
                  <c:v>0</c:v>
                </c:pt>
                <c:pt idx="3">
                  <c:v>0</c:v>
                </c:pt>
                <c:pt idx="4">
                  <c:v>0</c:v>
                </c:pt>
                <c:pt idx="5">
                  <c:v>0</c:v>
                </c:pt>
                <c:pt idx="6">
                  <c:v>0</c:v>
                </c:pt>
                <c:pt idx="7">
                  <c:v>0</c:v>
                </c:pt>
                <c:pt idx="8">
                  <c:v>0</c:v>
                </c:pt>
                <c:pt idx="9">
                  <c:v>0</c:v>
                </c:pt>
                <c:pt idx="10">
                  <c:v>0</c:v>
                </c:pt>
              </c:numCache>
            </c:numRef>
          </c:val>
          <c:smooth val="0"/>
        </c:ser>
        <c:dLbls>
          <c:showLegendKey val="0"/>
          <c:showVal val="0"/>
          <c:showCatName val="0"/>
          <c:showSerName val="0"/>
          <c:showPercent val="0"/>
          <c:showBubbleSize val="0"/>
        </c:dLbls>
        <c:smooth val="0"/>
        <c:axId val="-695425088"/>
        <c:axId val="-695426720"/>
      </c:lineChart>
      <c:catAx>
        <c:axId val="-695425088"/>
        <c:scaling>
          <c:orientation val="minMax"/>
        </c:scaling>
        <c:delete val="0"/>
        <c:axPos val="b"/>
        <c:majorTickMark val="out"/>
        <c:minorTickMark val="none"/>
        <c:tickLblPos val="none"/>
        <c:crossAx val="-695426720"/>
        <c:crosses val="autoZero"/>
        <c:auto val="1"/>
        <c:lblAlgn val="ctr"/>
        <c:lblOffset val="100"/>
        <c:tickLblSkip val="2"/>
        <c:tickMarkSkip val="2"/>
        <c:noMultiLvlLbl val="0"/>
      </c:catAx>
      <c:valAx>
        <c:axId val="-695426720"/>
        <c:scaling>
          <c:orientation val="minMax"/>
          <c:max val="150"/>
          <c:min val="0"/>
        </c:scaling>
        <c:delete val="0"/>
        <c:axPos val="l"/>
        <c:numFmt formatCode="General" sourceLinked="1"/>
        <c:majorTickMark val="out"/>
        <c:minorTickMark val="none"/>
        <c:tickLblPos val="nextTo"/>
        <c:txPr>
          <a:bodyPr/>
          <a:lstStyle/>
          <a:p>
            <a:pPr>
              <a:defRPr sz="1400" b="1">
                <a:solidFill>
                  <a:srgbClr val="39456B"/>
                </a:solidFill>
                <a:latin typeface="+mn-lt"/>
              </a:defRPr>
            </a:pPr>
            <a:endParaRPr lang="en-US"/>
          </a:p>
        </c:txPr>
        <c:crossAx val="-695425088"/>
        <c:crosses val="autoZero"/>
        <c:crossBetween val="midCat"/>
        <c:majorUnit val="25"/>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97575757575759"/>
          <c:y val="4.1864148031171132E-2"/>
          <c:w val="0.80971111111111127"/>
          <c:h val="0.82361210857523759"/>
        </c:manualLayout>
      </c:layout>
      <c:barChart>
        <c:barDir val="col"/>
        <c:grouping val="clustered"/>
        <c:varyColors val="0"/>
        <c:ser>
          <c:idx val="0"/>
          <c:order val="0"/>
          <c:invertIfNegative val="0"/>
          <c:dPt>
            <c:idx val="0"/>
            <c:invertIfNegative val="0"/>
            <c:bubble3D val="0"/>
            <c:spPr>
              <a:solidFill>
                <a:srgbClr val="4F81BD"/>
              </a:solidFill>
            </c:spPr>
          </c:dPt>
          <c:dPt>
            <c:idx val="1"/>
            <c:invertIfNegative val="0"/>
            <c:bubble3D val="0"/>
            <c:spPr>
              <a:solidFill>
                <a:srgbClr val="C0504D"/>
              </a:solidFill>
            </c:spPr>
          </c:dPt>
          <c:cat>
            <c:strRef>
              <c:f>Sheet1!$B$57:$B$58</c:f>
              <c:strCache>
                <c:ptCount val="2"/>
                <c:pt idx="0">
                  <c:v>Healthy (n=3)</c:v>
                </c:pt>
                <c:pt idx="1">
                  <c:v>Type 2 Diabetes (n=3)</c:v>
                </c:pt>
              </c:strCache>
            </c:strRef>
          </c:cat>
          <c:val>
            <c:numRef>
              <c:f>Sheet1!$C$57:$C$58</c:f>
              <c:numCache>
                <c:formatCode>General</c:formatCode>
                <c:ptCount val="2"/>
                <c:pt idx="0">
                  <c:v>500</c:v>
                </c:pt>
                <c:pt idx="1">
                  <c:v>1853</c:v>
                </c:pt>
              </c:numCache>
            </c:numRef>
          </c:val>
        </c:ser>
        <c:dLbls>
          <c:showLegendKey val="0"/>
          <c:showVal val="0"/>
          <c:showCatName val="0"/>
          <c:showSerName val="0"/>
          <c:showPercent val="0"/>
          <c:showBubbleSize val="0"/>
        </c:dLbls>
        <c:gapWidth val="150"/>
        <c:axId val="-695428896"/>
        <c:axId val="-695423456"/>
      </c:barChart>
      <c:catAx>
        <c:axId val="-695428896"/>
        <c:scaling>
          <c:orientation val="minMax"/>
        </c:scaling>
        <c:delete val="0"/>
        <c:axPos val="b"/>
        <c:numFmt formatCode="General" sourceLinked="0"/>
        <c:majorTickMark val="out"/>
        <c:minorTickMark val="none"/>
        <c:tickLblPos val="nextTo"/>
        <c:txPr>
          <a:bodyPr/>
          <a:lstStyle/>
          <a:p>
            <a:pPr>
              <a:defRPr sz="1200" b="1">
                <a:solidFill>
                  <a:schemeClr val="tx1"/>
                </a:solidFill>
              </a:defRPr>
            </a:pPr>
            <a:endParaRPr lang="en-US"/>
          </a:p>
        </c:txPr>
        <c:crossAx val="-695423456"/>
        <c:crosses val="autoZero"/>
        <c:auto val="1"/>
        <c:lblAlgn val="ctr"/>
        <c:lblOffset val="100"/>
        <c:noMultiLvlLbl val="0"/>
      </c:catAx>
      <c:valAx>
        <c:axId val="-695423456"/>
        <c:scaling>
          <c:orientation val="minMax"/>
          <c:max val="2500"/>
        </c:scaling>
        <c:delete val="0"/>
        <c:axPos val="l"/>
        <c:majorGridlines>
          <c:spPr>
            <a:ln w="6350">
              <a:solidFill>
                <a:srgbClr val="4F81BD">
                  <a:alpha val="40000"/>
                </a:srgbClr>
              </a:solidFill>
              <a:prstDash val="sysDash"/>
            </a:ln>
          </c:spPr>
        </c:majorGridlines>
        <c:numFmt formatCode="General" sourceLinked="1"/>
        <c:majorTickMark val="out"/>
        <c:minorTickMark val="none"/>
        <c:tickLblPos val="nextTo"/>
        <c:txPr>
          <a:bodyPr/>
          <a:lstStyle/>
          <a:p>
            <a:pPr>
              <a:defRPr sz="1200" b="1">
                <a:solidFill>
                  <a:schemeClr val="tx1">
                    <a:lumMod val="95000"/>
                    <a:lumOff val="5000"/>
                  </a:schemeClr>
                </a:solidFill>
              </a:defRPr>
            </a:pPr>
            <a:endParaRPr lang="en-US"/>
          </a:p>
        </c:txPr>
        <c:crossAx val="-695428896"/>
        <c:crosses val="autoZero"/>
        <c:crossBetween val="between"/>
        <c:majorUnit val="500"/>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Sheet1!$B$45</c:f>
              <c:strCache>
                <c:ptCount val="1"/>
                <c:pt idx="0">
                  <c:v>Healthy (n=4)</c:v>
                </c:pt>
              </c:strCache>
            </c:strRef>
          </c:tx>
          <c:spPr>
            <a:solidFill>
              <a:srgbClr val="9999FF"/>
            </a:solidFill>
          </c:spPr>
          <c:invertIfNegative val="0"/>
          <c:dPt>
            <c:idx val="0"/>
            <c:invertIfNegative val="0"/>
            <c:bubble3D val="0"/>
            <c:spPr>
              <a:solidFill>
                <a:srgbClr val="4F81BD"/>
              </a:solidFill>
            </c:spPr>
          </c:dPt>
          <c:dPt>
            <c:idx val="1"/>
            <c:invertIfNegative val="0"/>
            <c:bubble3D val="0"/>
            <c:spPr>
              <a:solidFill>
                <a:srgbClr val="4F81BD"/>
              </a:solidFill>
            </c:spPr>
          </c:dPt>
          <c:cat>
            <c:strRef>
              <c:f>Sheet1!$C$44:$D$44</c:f>
              <c:strCache>
                <c:ptCount val="2"/>
                <c:pt idx="0">
                  <c:v>SGLT2</c:v>
                </c:pt>
                <c:pt idx="1">
                  <c:v>GLUT2</c:v>
                </c:pt>
              </c:strCache>
            </c:strRef>
          </c:cat>
          <c:val>
            <c:numRef>
              <c:f>Sheet1!$C$45:$D$45</c:f>
              <c:numCache>
                <c:formatCode>General</c:formatCode>
                <c:ptCount val="2"/>
                <c:pt idx="0">
                  <c:v>0.5</c:v>
                </c:pt>
                <c:pt idx="1">
                  <c:v>0.5</c:v>
                </c:pt>
              </c:numCache>
            </c:numRef>
          </c:val>
        </c:ser>
        <c:ser>
          <c:idx val="1"/>
          <c:order val="1"/>
          <c:tx>
            <c:strRef>
              <c:f>Sheet1!$B$46</c:f>
              <c:strCache>
                <c:ptCount val="1"/>
                <c:pt idx="0">
                  <c:v>Type 2 Diabetes (n=4)</c:v>
                </c:pt>
              </c:strCache>
            </c:strRef>
          </c:tx>
          <c:spPr>
            <a:solidFill>
              <a:srgbClr val="C0504D"/>
            </a:solidFill>
          </c:spPr>
          <c:invertIfNegative val="0"/>
          <c:cat>
            <c:strRef>
              <c:f>Sheet1!$C$44:$D$44</c:f>
              <c:strCache>
                <c:ptCount val="2"/>
                <c:pt idx="0">
                  <c:v>SGLT2</c:v>
                </c:pt>
                <c:pt idx="1">
                  <c:v>GLUT2</c:v>
                </c:pt>
              </c:strCache>
            </c:strRef>
          </c:cat>
          <c:val>
            <c:numRef>
              <c:f>Sheet1!$C$46:$D$46</c:f>
              <c:numCache>
                <c:formatCode>General</c:formatCode>
                <c:ptCount val="2"/>
                <c:pt idx="0">
                  <c:v>2.1</c:v>
                </c:pt>
                <c:pt idx="1">
                  <c:v>5.0999999999999996</c:v>
                </c:pt>
              </c:numCache>
            </c:numRef>
          </c:val>
        </c:ser>
        <c:dLbls>
          <c:showLegendKey val="0"/>
          <c:showVal val="0"/>
          <c:showCatName val="0"/>
          <c:showSerName val="0"/>
          <c:showPercent val="0"/>
          <c:showBubbleSize val="0"/>
        </c:dLbls>
        <c:gapWidth val="72"/>
        <c:axId val="-695422368"/>
        <c:axId val="-695430528"/>
      </c:barChart>
      <c:catAx>
        <c:axId val="-695422368"/>
        <c:scaling>
          <c:orientation val="minMax"/>
        </c:scaling>
        <c:delete val="0"/>
        <c:axPos val="b"/>
        <c:numFmt formatCode="General" sourceLinked="0"/>
        <c:majorTickMark val="out"/>
        <c:minorTickMark val="none"/>
        <c:tickLblPos val="nextTo"/>
        <c:txPr>
          <a:bodyPr/>
          <a:lstStyle/>
          <a:p>
            <a:pPr>
              <a:defRPr sz="1200">
                <a:solidFill>
                  <a:schemeClr val="tx1"/>
                </a:solidFill>
              </a:defRPr>
            </a:pPr>
            <a:endParaRPr lang="en-US"/>
          </a:p>
        </c:txPr>
        <c:crossAx val="-695430528"/>
        <c:crosses val="autoZero"/>
        <c:auto val="1"/>
        <c:lblAlgn val="ctr"/>
        <c:lblOffset val="100"/>
        <c:noMultiLvlLbl val="0"/>
      </c:catAx>
      <c:valAx>
        <c:axId val="-695430528"/>
        <c:scaling>
          <c:orientation val="minMax"/>
          <c:max val="7"/>
        </c:scaling>
        <c:delete val="0"/>
        <c:axPos val="l"/>
        <c:majorGridlines>
          <c:spPr>
            <a:ln w="6350">
              <a:solidFill>
                <a:srgbClr val="4F81BD">
                  <a:alpha val="40000"/>
                </a:srgbClr>
              </a:solidFill>
              <a:prstDash val="sysDash"/>
            </a:ln>
          </c:spPr>
        </c:majorGridlines>
        <c:numFmt formatCode="General" sourceLinked="1"/>
        <c:majorTickMark val="out"/>
        <c:minorTickMark val="none"/>
        <c:tickLblPos val="nextTo"/>
        <c:crossAx val="-695422368"/>
        <c:crosses val="autoZero"/>
        <c:crossBetween val="between"/>
      </c:valAx>
    </c:plotArea>
    <c:legend>
      <c:legendPos val="t"/>
      <c:layout>
        <c:manualLayout>
          <c:xMode val="edge"/>
          <c:yMode val="edge"/>
          <c:x val="0.12046964593111822"/>
          <c:y val="0.119056127152793"/>
          <c:w val="0.53853780945422092"/>
          <c:h val="0.101008384689283"/>
        </c:manualLayout>
      </c:layout>
      <c:overlay val="0"/>
      <c:txPr>
        <a:bodyPr/>
        <a:lstStyle/>
        <a:p>
          <a:pPr>
            <a:defRPr>
              <a:solidFill>
                <a:schemeClr val="tx1"/>
              </a:solidFill>
            </a:defRPr>
          </a:pPr>
          <a:endParaRPr lang="en-US"/>
        </a:p>
      </c:txPr>
    </c:legend>
    <c:plotVisOnly val="1"/>
    <c:dispBlanksAs val="gap"/>
    <c:showDLblsOverMax val="0"/>
  </c:chart>
  <c:txPr>
    <a:bodyPr/>
    <a:lstStyle/>
    <a:p>
      <a:pPr>
        <a:defRPr b="1">
          <a:solidFill>
            <a:srgbClr val="39456B"/>
          </a:solidFill>
          <a:latin typeface="+mn-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596903714818398E-2"/>
          <c:y val="3.5927078061285402E-2"/>
          <c:w val="0.95640309628518405"/>
          <c:h val="0.92814584387743004"/>
        </c:manualLayout>
      </c:layout>
      <c:lineChart>
        <c:grouping val="standard"/>
        <c:varyColors val="0"/>
        <c:ser>
          <c:idx val="0"/>
          <c:order val="0"/>
          <c:marker>
            <c:symbol val="none"/>
          </c:marker>
          <c:val>
            <c:numRef>
              <c:f>Sheet1!$H$3:$H$20</c:f>
              <c:numCache>
                <c:formatCode>General</c:formatCode>
                <c:ptCount val="18"/>
              </c:numCache>
            </c:numRef>
          </c:val>
          <c:smooth val="0"/>
        </c:ser>
        <c:dLbls>
          <c:showLegendKey val="0"/>
          <c:showVal val="0"/>
          <c:showCatName val="0"/>
          <c:showSerName val="0"/>
          <c:showPercent val="0"/>
          <c:showBubbleSize val="0"/>
        </c:dLbls>
        <c:smooth val="0"/>
        <c:axId val="-695427264"/>
        <c:axId val="-695434880"/>
      </c:lineChart>
      <c:catAx>
        <c:axId val="-695427264"/>
        <c:scaling>
          <c:orientation val="minMax"/>
        </c:scaling>
        <c:delete val="0"/>
        <c:axPos val="b"/>
        <c:majorTickMark val="none"/>
        <c:minorTickMark val="none"/>
        <c:tickLblPos val="none"/>
        <c:crossAx val="-695434880"/>
        <c:crosses val="autoZero"/>
        <c:auto val="1"/>
        <c:lblAlgn val="ctr"/>
        <c:lblOffset val="100"/>
        <c:tickLblSkip val="2"/>
        <c:tickMarkSkip val="2"/>
        <c:noMultiLvlLbl val="0"/>
      </c:catAx>
      <c:valAx>
        <c:axId val="-695434880"/>
        <c:scaling>
          <c:orientation val="minMax"/>
          <c:max val="150"/>
          <c:min val="0"/>
        </c:scaling>
        <c:delete val="0"/>
        <c:axPos val="l"/>
        <c:numFmt formatCode="General" sourceLinked="1"/>
        <c:majorTickMark val="none"/>
        <c:minorTickMark val="none"/>
        <c:tickLblPos val="none"/>
        <c:txPr>
          <a:bodyPr/>
          <a:lstStyle/>
          <a:p>
            <a:pPr>
              <a:defRPr sz="1400"/>
            </a:pPr>
            <a:endParaRPr lang="en-US"/>
          </a:p>
        </c:txPr>
        <c:crossAx val="-695427264"/>
        <c:crosses val="autoZero"/>
        <c:crossBetween val="midCat"/>
        <c:majorUnit val="25"/>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34416109813793E-2"/>
          <c:y val="3.1237609491510799E-3"/>
          <c:w val="0.86958729999999995"/>
          <c:h val="0.78553058916415897"/>
        </c:manualLayout>
      </c:layout>
      <c:scatterChart>
        <c:scatterStyle val="lineMarker"/>
        <c:varyColors val="0"/>
        <c:ser>
          <c:idx val="0"/>
          <c:order val="0"/>
          <c:tx>
            <c:strRef>
              <c:f>Sheet1!$C$1</c:f>
              <c:strCache>
                <c:ptCount val="1"/>
                <c:pt idx="0">
                  <c:v>Y-Values</c:v>
                </c:pt>
              </c:strCache>
            </c:strRef>
          </c:tx>
          <c:spPr>
            <a:ln w="28575">
              <a:noFill/>
            </a:ln>
          </c:spPr>
          <c:marker>
            <c:symbol val="circle"/>
            <c:size val="9"/>
            <c:spPr>
              <a:solidFill>
                <a:schemeClr val="accent2"/>
              </a:solidFill>
              <a:ln>
                <a:noFill/>
              </a:ln>
            </c:spPr>
          </c:marker>
          <c:errBars>
            <c:errDir val="x"/>
            <c:errBarType val="both"/>
            <c:errValType val="cust"/>
            <c:noEndCap val="0"/>
            <c:plus>
              <c:numRef>
                <c:f>Sheet1!$G$2:$G$8</c:f>
                <c:numCache>
                  <c:formatCode>General</c:formatCode>
                  <c:ptCount val="7"/>
                  <c:pt idx="0">
                    <c:v>0.15</c:v>
                  </c:pt>
                  <c:pt idx="1">
                    <c:v>0.8</c:v>
                  </c:pt>
                  <c:pt idx="2">
                    <c:v>0.83</c:v>
                  </c:pt>
                  <c:pt idx="3">
                    <c:v>0.3</c:v>
                  </c:pt>
                  <c:pt idx="4">
                    <c:v>0.35</c:v>
                  </c:pt>
                  <c:pt idx="5">
                    <c:v>0</c:v>
                  </c:pt>
                  <c:pt idx="6">
                    <c:v>0.28000000000000003</c:v>
                  </c:pt>
                </c:numCache>
              </c:numRef>
            </c:plus>
            <c:minus>
              <c:numRef>
                <c:f>Sheet1!$F$2:$F$8</c:f>
                <c:numCache>
                  <c:formatCode>General</c:formatCode>
                  <c:ptCount val="7"/>
                  <c:pt idx="0">
                    <c:v>0.13</c:v>
                  </c:pt>
                  <c:pt idx="1">
                    <c:v>0.37</c:v>
                  </c:pt>
                  <c:pt idx="2">
                    <c:v>0.39</c:v>
                  </c:pt>
                  <c:pt idx="3">
                    <c:v>0.16</c:v>
                  </c:pt>
                  <c:pt idx="4">
                    <c:v>0.24</c:v>
                  </c:pt>
                  <c:pt idx="5">
                    <c:v>0</c:v>
                  </c:pt>
                  <c:pt idx="6">
                    <c:v>0.2</c:v>
                  </c:pt>
                </c:numCache>
              </c:numRef>
            </c:minus>
            <c:spPr>
              <a:ln w="12700">
                <a:solidFill>
                  <a:srgbClr val="828282"/>
                </a:solidFill>
              </a:ln>
            </c:spPr>
          </c:errBars>
          <c:xVal>
            <c:numRef>
              <c:f>Sheet1!$B$2:$B$8</c:f>
              <c:numCache>
                <c:formatCode>General</c:formatCode>
                <c:ptCount val="7"/>
                <c:pt idx="0">
                  <c:v>0.62</c:v>
                </c:pt>
                <c:pt idx="1">
                  <c:v>0.68</c:v>
                </c:pt>
                <c:pt idx="2">
                  <c:v>0.72</c:v>
                </c:pt>
                <c:pt idx="3">
                  <c:v>0.32</c:v>
                </c:pt>
                <c:pt idx="4">
                  <c:v>0.69</c:v>
                </c:pt>
                <c:pt idx="6" formatCode="0.00">
                  <c:v>0.66</c:v>
                </c:pt>
              </c:numCache>
            </c:numRef>
          </c:xVal>
          <c:yVal>
            <c:numRef>
              <c:f>Sheet1!$C$2:$C$8</c:f>
              <c:numCache>
                <c:formatCode>General</c:formatCode>
                <c:ptCount val="7"/>
                <c:pt idx="0">
                  <c:v>7</c:v>
                </c:pt>
                <c:pt idx="1">
                  <c:v>6</c:v>
                </c:pt>
                <c:pt idx="2">
                  <c:v>5</c:v>
                </c:pt>
                <c:pt idx="3">
                  <c:v>4</c:v>
                </c:pt>
                <c:pt idx="4">
                  <c:v>3</c:v>
                </c:pt>
                <c:pt idx="5">
                  <c:v>2</c:v>
                </c:pt>
                <c:pt idx="6">
                  <c:v>1</c:v>
                </c:pt>
              </c:numCache>
            </c:numRef>
          </c:yVal>
          <c:smooth val="0"/>
          <c:extLst xmlns:c16r2="http://schemas.microsoft.com/office/drawing/2015/06/chart">
            <c:ext xmlns:c16="http://schemas.microsoft.com/office/drawing/2014/chart" uri="{C3380CC4-5D6E-409C-BE32-E72D297353CC}">
              <c16:uniqueId val="{00000000-E4C3-4E03-876B-A40DE8C1E2A0}"/>
            </c:ext>
          </c:extLst>
        </c:ser>
        <c:dLbls>
          <c:showLegendKey val="0"/>
          <c:showVal val="0"/>
          <c:showCatName val="0"/>
          <c:showSerName val="0"/>
          <c:showPercent val="0"/>
          <c:showBubbleSize val="0"/>
        </c:dLbls>
        <c:axId val="-631029072"/>
        <c:axId val="-631026896"/>
      </c:scatterChart>
      <c:valAx>
        <c:axId val="-631029072"/>
        <c:scaling>
          <c:logBase val="4"/>
          <c:orientation val="minMax"/>
          <c:min val="6.25E-2"/>
        </c:scaling>
        <c:delete val="0"/>
        <c:axPos val="b"/>
        <c:numFmt formatCode="General" sourceLinked="0"/>
        <c:majorTickMark val="out"/>
        <c:minorTickMark val="none"/>
        <c:tickLblPos val="nextTo"/>
        <c:spPr>
          <a:ln w="12700">
            <a:solidFill>
              <a:srgbClr val="828282"/>
            </a:solidFill>
          </a:ln>
        </c:spPr>
        <c:txPr>
          <a:bodyPr/>
          <a:lstStyle/>
          <a:p>
            <a:pPr>
              <a:defRPr sz="1100" b="0">
                <a:solidFill>
                  <a:schemeClr val="tx1"/>
                </a:solidFill>
              </a:defRPr>
            </a:pPr>
            <a:endParaRPr lang="en-US"/>
          </a:p>
        </c:txPr>
        <c:crossAx val="-631026896"/>
        <c:crosses val="autoZero"/>
        <c:crossBetween val="midCat"/>
        <c:minorUnit val="4"/>
      </c:valAx>
      <c:valAx>
        <c:axId val="-631026896"/>
        <c:scaling>
          <c:orientation val="minMax"/>
          <c:max val="7.5"/>
          <c:min val="0.5"/>
        </c:scaling>
        <c:delete val="0"/>
        <c:axPos val="l"/>
        <c:numFmt formatCode="General" sourceLinked="1"/>
        <c:majorTickMark val="none"/>
        <c:minorTickMark val="none"/>
        <c:tickLblPos val="none"/>
        <c:spPr>
          <a:ln w="12700">
            <a:solidFill>
              <a:srgbClr val="828282"/>
            </a:solidFill>
            <a:prstDash val="solid"/>
          </a:ln>
        </c:spPr>
        <c:txPr>
          <a:bodyPr/>
          <a:lstStyle/>
          <a:p>
            <a:pPr>
              <a:defRPr/>
            </a:pPr>
            <a:endParaRPr lang="en-US"/>
          </a:p>
        </c:txPr>
        <c:crossAx val="-63102907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880889825737097E-2"/>
          <c:y val="0.28727080752613399"/>
          <c:w val="0.89423822034852896"/>
          <c:h val="0.59814704459011403"/>
        </c:manualLayout>
      </c:layout>
      <c:bubbleChart>
        <c:varyColors val="0"/>
        <c:ser>
          <c:idx val="0"/>
          <c:order val="0"/>
          <c:spPr>
            <a:solidFill>
              <a:srgbClr val="F0414B"/>
            </a:solidFill>
            <a:ln>
              <a:solidFill>
                <a:srgbClr val="F0414B"/>
              </a:solidFill>
            </a:ln>
          </c:spPr>
          <c:invertIfNegative val="0"/>
          <c:errBars>
            <c:errDir val="x"/>
            <c:errBarType val="both"/>
            <c:errValType val="cust"/>
            <c:noEndCap val="0"/>
            <c:plus>
              <c:numRef>
                <c:f>BW!$N$2:$N$39</c:f>
                <c:numCache>
                  <c:formatCode>General</c:formatCode>
                  <c:ptCount val="38"/>
                  <c:pt idx="1">
                    <c:v>0.09</c:v>
                  </c:pt>
                  <c:pt idx="2">
                    <c:v>0.1</c:v>
                  </c:pt>
                  <c:pt idx="3">
                    <c:v>0.23</c:v>
                  </c:pt>
                  <c:pt idx="4">
                    <c:v>0.52</c:v>
                  </c:pt>
                </c:numCache>
              </c:numRef>
            </c:plus>
            <c:minus>
              <c:numRef>
                <c:f>BW!$M$2:$M$39</c:f>
                <c:numCache>
                  <c:formatCode>General</c:formatCode>
                  <c:ptCount val="38"/>
                  <c:pt idx="1">
                    <c:v>0.08</c:v>
                  </c:pt>
                  <c:pt idx="2">
                    <c:v>0.08</c:v>
                  </c:pt>
                  <c:pt idx="3">
                    <c:v>0.17</c:v>
                  </c:pt>
                  <c:pt idx="4">
                    <c:v>0.24</c:v>
                  </c:pt>
                </c:numCache>
              </c:numRef>
            </c:minus>
            <c:spPr>
              <a:ln w="19050">
                <a:solidFill>
                  <a:srgbClr val="F0414B"/>
                </a:solidFill>
              </a:ln>
            </c:spPr>
          </c:errBars>
          <c:xVal>
            <c:numRef>
              <c:f>BW!$J$2:$J$39</c:f>
              <c:numCache>
                <c:formatCode>General</c:formatCode>
                <c:ptCount val="38"/>
                <c:pt idx="1">
                  <c:v>0.61</c:v>
                </c:pt>
                <c:pt idx="2">
                  <c:v>0.62</c:v>
                </c:pt>
                <c:pt idx="3">
                  <c:v>0.56000000000000005</c:v>
                </c:pt>
                <c:pt idx="4">
                  <c:v>0.45</c:v>
                </c:pt>
              </c:numCache>
            </c:numRef>
          </c:xVal>
          <c:yVal>
            <c:numRef>
              <c:f>BW!$K$2:$K$39</c:f>
              <c:numCache>
                <c:formatCode>General</c:formatCode>
                <c:ptCount val="38"/>
                <c:pt idx="1">
                  <c:v>1</c:v>
                </c:pt>
                <c:pt idx="2">
                  <c:v>2</c:v>
                </c:pt>
                <c:pt idx="3">
                  <c:v>3</c:v>
                </c:pt>
                <c:pt idx="4">
                  <c:v>4</c:v>
                </c:pt>
              </c:numCache>
            </c:numRef>
          </c:yVal>
          <c:bubbleSize>
            <c:numRef>
              <c:f>BW!$L$2:$L$39</c:f>
              <c:numCache>
                <c:formatCode>General</c:formatCode>
                <c:ptCount val="38"/>
                <c:pt idx="1">
                  <c:v>6185</c:v>
                </c:pt>
                <c:pt idx="2">
                  <c:v>6124</c:v>
                </c:pt>
                <c:pt idx="3">
                  <c:v>6968</c:v>
                </c:pt>
                <c:pt idx="4">
                  <c:v>7020</c:v>
                </c:pt>
              </c:numCache>
            </c:numRef>
          </c:bubbleSize>
          <c:bubble3D val="0"/>
          <c:extLst xmlns:c16r2="http://schemas.microsoft.com/office/drawing/2015/06/chart">
            <c:ext xmlns:c16="http://schemas.microsoft.com/office/drawing/2014/chart" uri="{C3380CC4-5D6E-409C-BE32-E72D297353CC}">
              <c16:uniqueId val="{00000000-C6BD-7C4B-9820-36AB8AAB26FA}"/>
            </c:ext>
          </c:extLst>
        </c:ser>
        <c:dLbls>
          <c:showLegendKey val="0"/>
          <c:showVal val="0"/>
          <c:showCatName val="0"/>
          <c:showSerName val="0"/>
          <c:showPercent val="0"/>
          <c:showBubbleSize val="0"/>
        </c:dLbls>
        <c:bubbleScale val="15"/>
        <c:showNegBubbles val="0"/>
        <c:axId val="-631026352"/>
        <c:axId val="-631025808"/>
      </c:bubbleChart>
      <c:valAx>
        <c:axId val="-631026352"/>
        <c:scaling>
          <c:logBase val="2"/>
          <c:orientation val="minMax"/>
          <c:max val="3"/>
          <c:min val="0.125"/>
        </c:scaling>
        <c:delete val="0"/>
        <c:axPos val="t"/>
        <c:numFmt formatCode="#,##0.00" sourceLinked="0"/>
        <c:majorTickMark val="in"/>
        <c:minorTickMark val="none"/>
        <c:tickLblPos val="high"/>
        <c:spPr>
          <a:ln>
            <a:solidFill>
              <a:sysClr val="window" lastClr="FFFFFF">
                <a:lumMod val="50000"/>
              </a:sysClr>
            </a:solidFill>
          </a:ln>
        </c:spPr>
        <c:txPr>
          <a:bodyPr/>
          <a:lstStyle/>
          <a:p>
            <a:pPr>
              <a:defRPr sz="1400" baseline="0">
                <a:solidFill>
                  <a:srgbClr val="5A5A5A"/>
                </a:solidFill>
                <a:latin typeface="Century Gothic" panose="020B0502020202020204" pitchFamily="34" charset="0"/>
                <a:cs typeface="Arial" panose="020B0604020202020204" pitchFamily="34" charset="0"/>
              </a:defRPr>
            </a:pPr>
            <a:endParaRPr lang="en-US"/>
          </a:p>
        </c:txPr>
        <c:crossAx val="-631025808"/>
        <c:crossesAt val="10"/>
        <c:crossBetween val="midCat"/>
        <c:majorUnit val="0.5"/>
        <c:minorUnit val="0.5"/>
      </c:valAx>
      <c:valAx>
        <c:axId val="-631025808"/>
        <c:scaling>
          <c:orientation val="maxMin"/>
          <c:max val="5"/>
          <c:min val="0"/>
        </c:scaling>
        <c:delete val="0"/>
        <c:axPos val="l"/>
        <c:numFmt formatCode="General" sourceLinked="1"/>
        <c:majorTickMark val="none"/>
        <c:minorTickMark val="none"/>
        <c:tickLblPos val="none"/>
        <c:spPr>
          <a:ln>
            <a:solidFill>
              <a:sysClr val="window" lastClr="FFFFFF">
                <a:lumMod val="50000"/>
              </a:sysClr>
            </a:solidFill>
          </a:ln>
        </c:spPr>
        <c:crossAx val="-631026352"/>
        <c:crossesAt val="1"/>
        <c:crossBetween val="midCat"/>
        <c:majorUnit val="1"/>
      </c:valAx>
      <c:spPr>
        <a:noFill/>
        <a:ln w="25400">
          <a:no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33E9E-177C-4D4B-90B2-E8167D90BDC8}" type="datetimeFigureOut">
              <a:rPr lang="en-US" smtClean="0"/>
              <a:t>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85471-CBC5-419C-9CCC-27CEFD55AABD}" type="slidenum">
              <a:rPr lang="en-US" smtClean="0"/>
              <a:t>‹#›</a:t>
            </a:fld>
            <a:endParaRPr lang="en-US"/>
          </a:p>
        </p:txBody>
      </p:sp>
    </p:spTree>
    <p:extLst>
      <p:ext uri="{BB962C8B-B14F-4D97-AF65-F5344CB8AC3E}">
        <p14:creationId xmlns:p14="http://schemas.microsoft.com/office/powerpoint/2010/main" val="234302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solidFill>
                  <a:prstClr val="black"/>
                </a:solidFill>
                <a:latin typeface="Franklin Gothic Medium"/>
              </a:rPr>
              <a:pPr/>
              <a:t>5</a:t>
            </a:fld>
            <a:endParaRPr lang="en-US">
              <a:solidFill>
                <a:prstClr val="black"/>
              </a:solidFill>
              <a:latin typeface="Franklin Gothic Medium"/>
            </a:endParaRPr>
          </a:p>
        </p:txBody>
      </p:sp>
    </p:spTree>
    <p:extLst>
      <p:ext uri="{BB962C8B-B14F-4D97-AF65-F5344CB8AC3E}">
        <p14:creationId xmlns:p14="http://schemas.microsoft.com/office/powerpoint/2010/main" val="341019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TextEdit="1"/>
          </p:cNvSpPr>
          <p:nvPr>
            <p:ph type="sldImg"/>
          </p:nvPr>
        </p:nvSpPr>
        <p:spPr>
          <a:xfrm>
            <a:off x="381000" y="685800"/>
            <a:ext cx="6096000" cy="3429000"/>
          </a:xfrm>
          <a:ln/>
        </p:spPr>
      </p:sp>
      <p:sp>
        <p:nvSpPr>
          <p:cNvPr id="378882" name="Notizenplatzhalter 3"/>
          <p:cNvSpPr>
            <a:spLocks noGrp="1"/>
          </p:cNvSpPr>
          <p:nvPr/>
        </p:nvSpPr>
        <p:spPr bwMode="auto">
          <a:xfrm>
            <a:off x="685484" y="4344136"/>
            <a:ext cx="5487040" cy="4114800"/>
          </a:xfrm>
          <a:prstGeom prst="rect">
            <a:avLst/>
          </a:prstGeom>
          <a:noFill/>
          <a:ln w="9525">
            <a:noFill/>
            <a:miter lim="800000"/>
            <a:headEnd/>
            <a:tailEnd/>
          </a:ln>
        </p:spPr>
        <p:txBody>
          <a:bodyPr lIns="88062" tIns="44030" rIns="88062" bIns="44030"/>
          <a:lstStyle/>
          <a:p>
            <a:pPr defTabSz="914400" fontAlgn="base">
              <a:spcBef>
                <a:spcPct val="30000"/>
              </a:spcBef>
              <a:spcAft>
                <a:spcPct val="0"/>
              </a:spcAft>
            </a:pPr>
            <a:endParaRPr lang="de-DE" sz="1100" b="1" u="sng" dirty="0">
              <a:solidFill>
                <a:srgbClr val="000000"/>
              </a:solidFill>
              <a:cs typeface="Arial" charset="0"/>
            </a:endParaRPr>
          </a:p>
        </p:txBody>
      </p:sp>
      <p:sp>
        <p:nvSpPr>
          <p:cNvPr id="2" name="Notes Placeholder 1"/>
          <p:cNvSpPr>
            <a:spLocks noGrp="1"/>
          </p:cNvSpPr>
          <p:nvPr>
            <p:ph type="body" idx="1"/>
          </p:nvPr>
        </p:nvSpPr>
        <p:spPr/>
        <p:txBody>
          <a:bodyPr/>
          <a:lstStyle/>
          <a:p>
            <a:r>
              <a:rPr lang="en-US" sz="1100" dirty="0"/>
              <a:t>In healthy subjects, in the kidney, the amount of glucose re-absorbed through the SGLT1 and SGLT2 transporters is equal to the amount of glucose that is filtered by the glomerulus. Glucose re-absorption by the proximal tubule increases linearly with increasing glucose concentration, up to a theoretical threshold of ~ 180 mg/</a:t>
            </a:r>
            <a:r>
              <a:rPr lang="en-US" sz="1100" dirty="0" err="1"/>
              <a:t>dL</a:t>
            </a:r>
            <a:r>
              <a:rPr lang="en-US" sz="1100" dirty="0"/>
              <a:t>. </a:t>
            </a:r>
          </a:p>
          <a:p>
            <a:endParaRPr lang="en-US" sz="1100" dirty="0"/>
          </a:p>
          <a:p>
            <a:r>
              <a:rPr lang="en-US" sz="1100" dirty="0"/>
              <a:t>The SGLT2 transporter mediates 90% of renal glucose re-absorption by coupling glucose transport to the electrochemical sodium gradient. The other 10% of renal glucose re-absorption occurs through SGLT1, a high-affinity, low-capacity transport protein that is found in the more distal, straight section of the proximal tubule (S3), where there is less luminal glucose. </a:t>
            </a:r>
          </a:p>
          <a:p>
            <a:endParaRPr lang="en-US" sz="1100" dirty="0"/>
          </a:p>
          <a:p>
            <a:r>
              <a:rPr lang="en-US" sz="1100" dirty="0"/>
              <a:t>Recent studies suggest that in subjects with low blood glucose, SGLT1 is responsible for a higher percentage of renal re-absorption. </a:t>
            </a:r>
          </a:p>
        </p:txBody>
      </p:sp>
    </p:spTree>
    <p:extLst>
      <p:ext uri="{BB962C8B-B14F-4D97-AF65-F5344CB8AC3E}">
        <p14:creationId xmlns:p14="http://schemas.microsoft.com/office/powerpoint/2010/main" val="283918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243" indent="-290093">
              <a:defRPr>
                <a:solidFill>
                  <a:schemeClr val="tx1"/>
                </a:solidFill>
                <a:latin typeface="Tahoma" panose="020B0604030504040204" pitchFamily="34" charset="0"/>
              </a:defRPr>
            </a:lvl2pPr>
            <a:lvl3pPr marL="1160374" indent="-232075">
              <a:defRPr>
                <a:solidFill>
                  <a:schemeClr val="tx1"/>
                </a:solidFill>
                <a:latin typeface="Tahoma" panose="020B0604030504040204" pitchFamily="34" charset="0"/>
              </a:defRPr>
            </a:lvl3pPr>
            <a:lvl4pPr marL="1624523" indent="-232075">
              <a:defRPr>
                <a:solidFill>
                  <a:schemeClr val="tx1"/>
                </a:solidFill>
                <a:latin typeface="Tahoma" panose="020B0604030504040204" pitchFamily="34" charset="0"/>
              </a:defRPr>
            </a:lvl4pPr>
            <a:lvl5pPr marL="2088672" indent="-232075">
              <a:defRPr>
                <a:solidFill>
                  <a:schemeClr val="tx1"/>
                </a:solidFill>
                <a:latin typeface="Tahoma" panose="020B0604030504040204" pitchFamily="34" charset="0"/>
              </a:defRPr>
            </a:lvl5pPr>
            <a:lvl6pPr marL="2552822" indent="-232075" eaLnBrk="0" fontAlgn="base" hangingPunct="0">
              <a:spcBef>
                <a:spcPct val="0"/>
              </a:spcBef>
              <a:spcAft>
                <a:spcPct val="0"/>
              </a:spcAft>
              <a:defRPr>
                <a:solidFill>
                  <a:schemeClr val="tx1"/>
                </a:solidFill>
                <a:latin typeface="Tahoma" panose="020B0604030504040204" pitchFamily="34" charset="0"/>
              </a:defRPr>
            </a:lvl6pPr>
            <a:lvl7pPr marL="3016971" indent="-232075" eaLnBrk="0" fontAlgn="base" hangingPunct="0">
              <a:spcBef>
                <a:spcPct val="0"/>
              </a:spcBef>
              <a:spcAft>
                <a:spcPct val="0"/>
              </a:spcAft>
              <a:defRPr>
                <a:solidFill>
                  <a:schemeClr val="tx1"/>
                </a:solidFill>
                <a:latin typeface="Tahoma" panose="020B0604030504040204" pitchFamily="34" charset="0"/>
              </a:defRPr>
            </a:lvl7pPr>
            <a:lvl8pPr marL="3481121" indent="-232075" eaLnBrk="0" fontAlgn="base" hangingPunct="0">
              <a:spcBef>
                <a:spcPct val="0"/>
              </a:spcBef>
              <a:spcAft>
                <a:spcPct val="0"/>
              </a:spcAft>
              <a:defRPr>
                <a:solidFill>
                  <a:schemeClr val="tx1"/>
                </a:solidFill>
                <a:latin typeface="Tahoma" panose="020B0604030504040204" pitchFamily="34" charset="0"/>
              </a:defRPr>
            </a:lvl8pPr>
            <a:lvl9pPr marL="3945270" indent="-232075" eaLnBrk="0" fontAlgn="base" hangingPunct="0">
              <a:spcBef>
                <a:spcPct val="0"/>
              </a:spcBef>
              <a:spcAft>
                <a:spcPct val="0"/>
              </a:spcAft>
              <a:defRPr>
                <a:solidFill>
                  <a:schemeClr val="tx1"/>
                </a:solidFill>
                <a:latin typeface="Tahoma" panose="020B0604030504040204" pitchFamily="34" charset="0"/>
              </a:defRPr>
            </a:lvl9pPr>
          </a:lstStyle>
          <a:p>
            <a:pPr defTabSz="928299" fontAlgn="base">
              <a:spcBef>
                <a:spcPct val="0"/>
              </a:spcBef>
              <a:spcAft>
                <a:spcPct val="0"/>
              </a:spcAft>
              <a:defRPr/>
            </a:pPr>
            <a:fld id="{51B75B8A-61C3-46CC-B8C5-B0DB291B5A04}" type="slidenum">
              <a:rPr lang="en-US" altLang="en-US">
                <a:solidFill>
                  <a:srgbClr val="000000"/>
                </a:solidFill>
                <a:latin typeface="Arial" panose="020B0604020202020204" pitchFamily="34" charset="0"/>
              </a:rPr>
              <a:pPr defTabSz="928299" fontAlgn="base">
                <a:spcBef>
                  <a:spcPct val="0"/>
                </a:spcBef>
                <a:spcAft>
                  <a:spcPct val="0"/>
                </a:spcAft>
                <a:defRPr/>
              </a:pPr>
              <a:t>20</a:t>
            </a:fld>
            <a:endParaRPr lang="en-US" altLang="en-US">
              <a:solidFill>
                <a:srgbClr val="000000"/>
              </a:solidFill>
              <a:latin typeface="Arial" panose="020B0604020202020204" pitchFamily="34" charset="0"/>
            </a:endParaRPr>
          </a:p>
        </p:txBody>
      </p:sp>
      <p:sp>
        <p:nvSpPr>
          <p:cNvPr id="47107" name="Rectangle 7"/>
          <p:cNvSpPr txBox="1">
            <a:spLocks noGrp="1" noChangeArrowheads="1"/>
          </p:cNvSpPr>
          <p:nvPr/>
        </p:nvSpPr>
        <p:spPr bwMode="auto">
          <a:xfrm>
            <a:off x="3970938" y="8774272"/>
            <a:ext cx="3037840" cy="46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8" tIns="46409" rIns="92818" bIns="46409"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defTabSz="928299" fontAlgn="base">
              <a:spcBef>
                <a:spcPct val="0"/>
              </a:spcBef>
              <a:spcAft>
                <a:spcPct val="0"/>
              </a:spcAft>
              <a:defRPr/>
            </a:pPr>
            <a:fld id="{DD80981E-F7A6-44E1-87C7-10188E5ADC1A}" type="slidenum">
              <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rPr>
              <a:pPr algn="r" defTabSz="928299" fontAlgn="base">
                <a:spcBef>
                  <a:spcPct val="0"/>
                </a:spcBef>
                <a:spcAft>
                  <a:spcPct val="0"/>
                </a:spcAft>
                <a:defRPr/>
              </a:pPr>
              <a:t>20</a:t>
            </a:fld>
            <a:endPar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7108" name="Rectangle 3"/>
          <p:cNvSpPr>
            <a:spLocks noGrp="1" noRot="1" noChangeAspect="1" noChangeArrowheads="1" noTextEdit="1"/>
          </p:cNvSpPr>
          <p:nvPr>
            <p:ph type="sldImg"/>
          </p:nvPr>
        </p:nvSpPr>
        <p:spPr>
          <a:xfrm>
            <a:off x="1339850" y="693738"/>
            <a:ext cx="4264025" cy="2398712"/>
          </a:xfrm>
          <a:ln/>
        </p:spPr>
      </p:sp>
      <p:sp>
        <p:nvSpPr>
          <p:cNvPr id="47109" name="Rectangle 4"/>
          <p:cNvSpPr>
            <a:spLocks noGrp="1" noChangeArrowheads="1"/>
          </p:cNvSpPr>
          <p:nvPr>
            <p:ph type="body" idx="1"/>
          </p:nvPr>
        </p:nvSpPr>
        <p:spPr>
          <a:xfrm>
            <a:off x="533895" y="3405803"/>
            <a:ext cx="6098399" cy="51359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8112" lvl="1" indent="-232075" defTabSz="116037"/>
            <a:r>
              <a:rPr lang="en-US" altLang="en-US" smtClean="0">
                <a:latin typeface="Arial" panose="020B0604020202020204" pitchFamily="34" charset="0"/>
              </a:rPr>
              <a:t>This slide describes the differences between the 2 sodium-glucose transport proteins.</a:t>
            </a:r>
          </a:p>
          <a:p>
            <a:pPr marL="348112" lvl="1" indent="-232075" defTabSz="116037"/>
            <a:r>
              <a:rPr lang="en-US" altLang="en-US" smtClean="0">
                <a:latin typeface="Arial" panose="020B0604020202020204" pitchFamily="34" charset="0"/>
              </a:rPr>
              <a:t>SGLT1 is a high-affinity, low-capacity transport protein that resides in both the gut and the proximal tubule in the kidney. It plays a role in both dietary absorption and renal reabsorption of glucose. Inhibition of SGLT1 can result in malabsorption of glucose and other nutrients from the intestine, leading to osmotic diarrhea. For example, in glucose-galactose malabsorption syndrome, mutations in the gene for SGLT1 result in impaired absorption of glucose and galactose and severe diarrhea. Individuals with this condition must receive all carbohydrates in the form of fructose, or malnutrition and even death may result.</a:t>
            </a:r>
            <a:endParaRPr lang="en-US" altLang="en-US" baseline="30000" smtClean="0">
              <a:latin typeface="Arial" panose="020B0604020202020204" pitchFamily="34" charset="0"/>
            </a:endParaRPr>
          </a:p>
          <a:p>
            <a:pPr marL="348112" lvl="1" indent="-232075" defTabSz="116037"/>
            <a:r>
              <a:rPr lang="en-US" altLang="en-US" smtClean="0">
                <a:latin typeface="Arial" panose="020B0604020202020204" pitchFamily="34" charset="0"/>
              </a:rPr>
              <a:t>In contrast, SGLT2 is a low-affinity, high-capacity transport protein that resides in the proximal tubule alone. Specific inhibition of SGLT2 as a rational target of therapy for type 2 diabetes is based on familial renal glucosuria. Patients with this benign, inherited condition have a defective SGLT2 protein and excrete large amounts of glucose in their urine, with few if any adverse effects, as shall be discussed in later slides.</a:t>
            </a:r>
            <a:endParaRPr lang="en-US" altLang="en-US" baseline="30000" smtClean="0">
              <a:latin typeface="Arial" panose="020B0604020202020204" pitchFamily="34" charset="0"/>
            </a:endParaRPr>
          </a:p>
          <a:p>
            <a:pPr defTabSz="116037"/>
            <a:endParaRPr lang="en-US" altLang="en-US" smtClean="0">
              <a:latin typeface="Arial" panose="020B0604020202020204" pitchFamily="34" charset="0"/>
            </a:endParaRPr>
          </a:p>
          <a:p>
            <a:pPr defTabSz="116037"/>
            <a:r>
              <a:rPr lang="en-US" altLang="ko-KR" sz="1000">
                <a:latin typeface="Arial" panose="020B0604020202020204" pitchFamily="34" charset="0"/>
                <a:ea typeface="Gulim" pitchFamily="34" charset="-127"/>
              </a:rPr>
              <a:t>	Wright EM, Hirayama BA, Loo DF. Active sugar transport in health and disease. </a:t>
            </a:r>
            <a:r>
              <a:rPr lang="en-US" altLang="ko-KR" sz="1000" i="1">
                <a:latin typeface="Arial" panose="020B0604020202020204" pitchFamily="34" charset="0"/>
                <a:ea typeface="Gulim" pitchFamily="34" charset="-127"/>
              </a:rPr>
              <a:t>J Intern Med</a:t>
            </a:r>
            <a:r>
              <a:rPr lang="en-US" altLang="ko-KR" sz="1000">
                <a:latin typeface="Arial" panose="020B0604020202020204" pitchFamily="34" charset="0"/>
                <a:ea typeface="Gulim" pitchFamily="34" charset="-127"/>
              </a:rPr>
              <a:t>. 	2007;261:32-43.</a:t>
            </a:r>
            <a:endParaRPr lang="en-US" altLang="en-US" sz="1000">
              <a:latin typeface="Arial" panose="020B0604020202020204" pitchFamily="34" charset="0"/>
            </a:endParaRPr>
          </a:p>
          <a:p>
            <a:pPr defTabSz="116037"/>
            <a:endParaRPr lang="en-US" altLang="en-US" sz="1000">
              <a:latin typeface="Arial" panose="020B0604020202020204" pitchFamily="34" charset="0"/>
            </a:endParaRPr>
          </a:p>
          <a:p>
            <a:pPr defTabSz="116037"/>
            <a:endParaRPr lang="en-US" altLang="en-US" smtClean="0">
              <a:latin typeface="Arial" panose="020B0604020202020204" pitchFamily="34" charset="0"/>
            </a:endParaRPr>
          </a:p>
        </p:txBody>
      </p:sp>
    </p:spTree>
    <p:extLst>
      <p:ext uri="{BB962C8B-B14F-4D97-AF65-F5344CB8AC3E}">
        <p14:creationId xmlns:p14="http://schemas.microsoft.com/office/powerpoint/2010/main" val="24206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889000" eaLnBrk="0" hangingPunct="0">
              <a:defRPr sz="2400">
                <a:solidFill>
                  <a:schemeClr val="tx1"/>
                </a:solidFill>
                <a:latin typeface="Calibri" charset="0"/>
                <a:ea typeface="ＭＳ Ｐゴシック" charset="0"/>
                <a:cs typeface="ＭＳ Ｐゴシック" charset="0"/>
              </a:defRPr>
            </a:lvl1pPr>
            <a:lvl2pPr marL="742950" indent="-285750" defTabSz="889000" eaLnBrk="0" hangingPunct="0">
              <a:defRPr sz="2400">
                <a:solidFill>
                  <a:schemeClr val="tx1"/>
                </a:solidFill>
                <a:latin typeface="Calibri" charset="0"/>
                <a:ea typeface="ＭＳ Ｐゴシック" charset="0"/>
              </a:defRPr>
            </a:lvl2pPr>
            <a:lvl3pPr marL="1143000" indent="-228600" defTabSz="889000" eaLnBrk="0" hangingPunct="0">
              <a:defRPr sz="2400">
                <a:solidFill>
                  <a:schemeClr val="tx1"/>
                </a:solidFill>
                <a:latin typeface="Calibri" charset="0"/>
                <a:ea typeface="ＭＳ Ｐゴシック" charset="0"/>
              </a:defRPr>
            </a:lvl3pPr>
            <a:lvl4pPr marL="1600200" indent="-228600" defTabSz="889000" eaLnBrk="0" hangingPunct="0">
              <a:defRPr sz="2400">
                <a:solidFill>
                  <a:schemeClr val="tx1"/>
                </a:solidFill>
                <a:latin typeface="Calibri" charset="0"/>
                <a:ea typeface="ＭＳ Ｐゴシック" charset="0"/>
              </a:defRPr>
            </a:lvl4pPr>
            <a:lvl5pPr marL="2057400" indent="-228600" defTabSz="889000" eaLnBrk="0" hangingPunct="0">
              <a:defRPr sz="2400">
                <a:solidFill>
                  <a:schemeClr val="tx1"/>
                </a:solidFill>
                <a:latin typeface="Calibri" charset="0"/>
                <a:ea typeface="ＭＳ Ｐゴシック" charset="0"/>
              </a:defRPr>
            </a:lvl5pPr>
            <a:lvl6pPr marL="2514600" indent="-228600" defTabSz="889000"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889000"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889000"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8890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93B3C68-7FF1-C84A-823E-0FC437E1795B}" type="slidenum">
              <a:rPr lang="pl-PL" sz="1200">
                <a:solidFill>
                  <a:srgbClr val="000000"/>
                </a:solidFill>
              </a:rPr>
              <a:pPr eaLnBrk="1" hangingPunct="1"/>
              <a:t>21</a:t>
            </a:fld>
            <a:endParaRPr lang="pl-PL" sz="1200">
              <a:solidFill>
                <a:srgbClr val="000000"/>
              </a:solidFill>
            </a:endParaRPr>
          </a:p>
        </p:txBody>
      </p:sp>
      <p:sp>
        <p:nvSpPr>
          <p:cNvPr id="2816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160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60338" indent="-160338">
              <a:spcBef>
                <a:spcPct val="0"/>
              </a:spcBef>
              <a:buFontTx/>
              <a:buChar char="•"/>
            </a:pPr>
            <a:r>
              <a:rPr lang="en-US">
                <a:latin typeface="Calibri" charset="0"/>
              </a:rPr>
              <a:t>The kidneys play an essential role in maintenance and regulation of glucose homeostasis</a:t>
            </a:r>
          </a:p>
          <a:p>
            <a:pPr marL="160338" indent="-160338">
              <a:spcBef>
                <a:spcPct val="0"/>
              </a:spcBef>
              <a:buFontTx/>
              <a:buChar char="•"/>
            </a:pPr>
            <a:r>
              <a:rPr lang="en-US">
                <a:latin typeface="Calibri" charset="0"/>
              </a:rPr>
              <a:t>About 180 g of glucose is filtered from plasma by the renal corpuscles. Normally, virtually all of the filtered glucose is reabsorbed into blood by the proximal convoluted tubules mediated by an active process in the brush border membrane of the tubular epithelium and a facilitated process in the basolaterial membrane</a:t>
            </a:r>
            <a:r>
              <a:rPr lang="en-US" baseline="30000">
                <a:latin typeface="Calibri" charset="0"/>
              </a:rPr>
              <a:t>1</a:t>
            </a:r>
            <a:r>
              <a:rPr lang="en-US">
                <a:latin typeface="Calibri" charset="0"/>
              </a:rPr>
              <a:t> </a:t>
            </a:r>
          </a:p>
          <a:p>
            <a:pPr marL="160338" indent="-160338">
              <a:spcBef>
                <a:spcPct val="0"/>
              </a:spcBef>
              <a:buFontTx/>
              <a:buChar char="•"/>
            </a:pPr>
            <a:r>
              <a:rPr lang="en-US">
                <a:latin typeface="Calibri" charset="0"/>
              </a:rPr>
              <a:t>SGLT2 is responsible for reabsorbing up to 90% (animal data) of the glucose filtered at the glomerulus</a:t>
            </a:r>
            <a:r>
              <a:rPr lang="en-US" baseline="30000">
                <a:latin typeface="Calibri" charset="0"/>
              </a:rPr>
              <a:t>1,2</a:t>
            </a:r>
            <a:endParaRPr lang="en-US">
              <a:latin typeface="Calibri" charset="0"/>
            </a:endParaRPr>
          </a:p>
          <a:p>
            <a:pPr marL="160338" indent="-160338">
              <a:spcBef>
                <a:spcPct val="0"/>
              </a:spcBef>
              <a:buFontTx/>
              <a:buChar char="•"/>
            </a:pPr>
            <a:r>
              <a:rPr lang="en-US">
                <a:latin typeface="Calibri" charset="0"/>
              </a:rPr>
              <a:t>The remaining 10% (animal data) is reabsorbed by SGLT1 that is expressed on the luminal (brush border) surface of cells of the S3 segment of the proximal tubule</a:t>
            </a:r>
            <a:r>
              <a:rPr lang="en-US" baseline="30000">
                <a:latin typeface="Calibri" charset="0"/>
              </a:rPr>
              <a:t>1,2</a:t>
            </a:r>
            <a:endParaRPr lang="en-US">
              <a:latin typeface="Calibri" charset="0"/>
            </a:endParaRPr>
          </a:p>
          <a:p>
            <a:pPr marL="160338" indent="-160338">
              <a:spcBef>
                <a:spcPct val="0"/>
              </a:spcBef>
              <a:buFontTx/>
              <a:buChar char="•"/>
            </a:pPr>
            <a:endParaRPr lang="en-US">
              <a:latin typeface="Calibri" charset="0"/>
            </a:endParaRPr>
          </a:p>
          <a:p>
            <a:pPr marL="160338" indent="-160338">
              <a:spcBef>
                <a:spcPct val="0"/>
              </a:spcBef>
            </a:pPr>
            <a:r>
              <a:rPr lang="en-US" b="1">
                <a:latin typeface="Calibri" charset="0"/>
              </a:rPr>
              <a:t>References:</a:t>
            </a:r>
          </a:p>
          <a:p>
            <a:pPr marL="160338" indent="-160338">
              <a:spcBef>
                <a:spcPct val="0"/>
              </a:spcBef>
              <a:buFontTx/>
              <a:buAutoNum type="arabicPeriod"/>
            </a:pPr>
            <a:r>
              <a:rPr lang="en-US">
                <a:latin typeface="Calibri" charset="0"/>
              </a:rPr>
              <a:t>Wright EM. </a:t>
            </a:r>
            <a:r>
              <a:rPr lang="en-US" i="1">
                <a:latin typeface="Calibri" charset="0"/>
              </a:rPr>
              <a:t>Am J Physiol Renal Physiol </a:t>
            </a:r>
            <a:r>
              <a:rPr lang="en-US">
                <a:latin typeface="Calibri" charset="0"/>
              </a:rPr>
              <a:t>2001;280:F10–8.</a:t>
            </a:r>
            <a:endParaRPr lang="en-GB">
              <a:latin typeface="Calibri" charset="0"/>
            </a:endParaRPr>
          </a:p>
          <a:p>
            <a:pPr marL="160338" indent="-160338">
              <a:spcBef>
                <a:spcPct val="0"/>
              </a:spcBef>
              <a:buFontTx/>
              <a:buAutoNum type="arabicPeriod"/>
            </a:pPr>
            <a:r>
              <a:rPr lang="en-US">
                <a:latin typeface="Calibri" charset="0"/>
              </a:rPr>
              <a:t>Lee YJ, et al. </a:t>
            </a:r>
            <a:r>
              <a:rPr lang="en-US" i="1">
                <a:latin typeface="Calibri" charset="0"/>
              </a:rPr>
              <a:t>Kidney Int Suppl </a:t>
            </a:r>
            <a:r>
              <a:rPr lang="en-US">
                <a:latin typeface="Calibri" charset="0"/>
              </a:rPr>
              <a:t>2007;106:S27–35.</a:t>
            </a:r>
          </a:p>
        </p:txBody>
      </p:sp>
    </p:spTree>
    <p:extLst>
      <p:ext uri="{BB962C8B-B14F-4D97-AF65-F5344CB8AC3E}">
        <p14:creationId xmlns:p14="http://schemas.microsoft.com/office/powerpoint/2010/main" val="4089529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243" indent="-290093">
              <a:defRPr>
                <a:solidFill>
                  <a:schemeClr val="tx1"/>
                </a:solidFill>
                <a:latin typeface="Tahoma" panose="020B0604030504040204" pitchFamily="34" charset="0"/>
              </a:defRPr>
            </a:lvl2pPr>
            <a:lvl3pPr marL="1160374" indent="-232075">
              <a:defRPr>
                <a:solidFill>
                  <a:schemeClr val="tx1"/>
                </a:solidFill>
                <a:latin typeface="Tahoma" panose="020B0604030504040204" pitchFamily="34" charset="0"/>
              </a:defRPr>
            </a:lvl3pPr>
            <a:lvl4pPr marL="1624523" indent="-232075">
              <a:defRPr>
                <a:solidFill>
                  <a:schemeClr val="tx1"/>
                </a:solidFill>
                <a:latin typeface="Tahoma" panose="020B0604030504040204" pitchFamily="34" charset="0"/>
              </a:defRPr>
            </a:lvl4pPr>
            <a:lvl5pPr marL="2088672" indent="-232075">
              <a:defRPr>
                <a:solidFill>
                  <a:schemeClr val="tx1"/>
                </a:solidFill>
                <a:latin typeface="Tahoma" panose="020B0604030504040204" pitchFamily="34" charset="0"/>
              </a:defRPr>
            </a:lvl5pPr>
            <a:lvl6pPr marL="2552822" indent="-232075" eaLnBrk="0" fontAlgn="base" hangingPunct="0">
              <a:spcBef>
                <a:spcPct val="0"/>
              </a:spcBef>
              <a:spcAft>
                <a:spcPct val="0"/>
              </a:spcAft>
              <a:defRPr>
                <a:solidFill>
                  <a:schemeClr val="tx1"/>
                </a:solidFill>
                <a:latin typeface="Tahoma" panose="020B0604030504040204" pitchFamily="34" charset="0"/>
              </a:defRPr>
            </a:lvl6pPr>
            <a:lvl7pPr marL="3016971" indent="-232075" eaLnBrk="0" fontAlgn="base" hangingPunct="0">
              <a:spcBef>
                <a:spcPct val="0"/>
              </a:spcBef>
              <a:spcAft>
                <a:spcPct val="0"/>
              </a:spcAft>
              <a:defRPr>
                <a:solidFill>
                  <a:schemeClr val="tx1"/>
                </a:solidFill>
                <a:latin typeface="Tahoma" panose="020B0604030504040204" pitchFamily="34" charset="0"/>
              </a:defRPr>
            </a:lvl7pPr>
            <a:lvl8pPr marL="3481121" indent="-232075" eaLnBrk="0" fontAlgn="base" hangingPunct="0">
              <a:spcBef>
                <a:spcPct val="0"/>
              </a:spcBef>
              <a:spcAft>
                <a:spcPct val="0"/>
              </a:spcAft>
              <a:defRPr>
                <a:solidFill>
                  <a:schemeClr val="tx1"/>
                </a:solidFill>
                <a:latin typeface="Tahoma" panose="020B0604030504040204" pitchFamily="34" charset="0"/>
              </a:defRPr>
            </a:lvl8pPr>
            <a:lvl9pPr marL="3945270" indent="-232075" eaLnBrk="0" fontAlgn="base" hangingPunct="0">
              <a:spcBef>
                <a:spcPct val="0"/>
              </a:spcBef>
              <a:spcAft>
                <a:spcPct val="0"/>
              </a:spcAft>
              <a:defRPr>
                <a:solidFill>
                  <a:schemeClr val="tx1"/>
                </a:solidFill>
                <a:latin typeface="Tahoma" panose="020B0604030504040204" pitchFamily="34" charset="0"/>
              </a:defRPr>
            </a:lvl9pPr>
          </a:lstStyle>
          <a:p>
            <a:pPr defTabSz="928299" fontAlgn="base">
              <a:spcBef>
                <a:spcPct val="0"/>
              </a:spcBef>
              <a:spcAft>
                <a:spcPct val="0"/>
              </a:spcAft>
              <a:defRPr/>
            </a:pPr>
            <a:fld id="{3411FC4A-4729-4037-AB57-454C53ACDF4F}" type="slidenum">
              <a:rPr lang="en-US" altLang="en-US">
                <a:solidFill>
                  <a:srgbClr val="000000"/>
                </a:solidFill>
                <a:latin typeface="Arial" panose="020B0604020202020204" pitchFamily="34" charset="0"/>
              </a:rPr>
              <a:pPr defTabSz="928299" fontAlgn="base">
                <a:spcBef>
                  <a:spcPct val="0"/>
                </a:spcBef>
                <a:spcAft>
                  <a:spcPct val="0"/>
                </a:spcAft>
                <a:defRPr/>
              </a:pPr>
              <a:t>22</a:t>
            </a:fld>
            <a:endParaRPr lang="en-US" altLang="en-US">
              <a:solidFill>
                <a:srgbClr val="000000"/>
              </a:solidFill>
              <a:latin typeface="Arial" panose="020B0604020202020204" pitchFamily="34" charset="0"/>
            </a:endParaRPr>
          </a:p>
        </p:txBody>
      </p:sp>
      <p:sp>
        <p:nvSpPr>
          <p:cNvPr id="50179" name="Rectangle 7"/>
          <p:cNvSpPr txBox="1">
            <a:spLocks noGrp="1" noChangeArrowheads="1"/>
          </p:cNvSpPr>
          <p:nvPr/>
        </p:nvSpPr>
        <p:spPr bwMode="auto">
          <a:xfrm>
            <a:off x="3970938" y="8774272"/>
            <a:ext cx="3037840" cy="46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8" tIns="46409" rIns="92818" bIns="46409"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defTabSz="928299" fontAlgn="base">
              <a:spcBef>
                <a:spcPct val="0"/>
              </a:spcBef>
              <a:spcAft>
                <a:spcPct val="0"/>
              </a:spcAft>
              <a:defRPr/>
            </a:pPr>
            <a:fld id="{3EEA0D69-44D5-4E60-AFF1-DC3022C40F1B}" type="slidenum">
              <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rPr>
              <a:pPr algn="r" defTabSz="928299" fontAlgn="base">
                <a:spcBef>
                  <a:spcPct val="0"/>
                </a:spcBef>
                <a:spcAft>
                  <a:spcPct val="0"/>
                </a:spcAft>
                <a:defRPr/>
              </a:pPr>
              <a:t>22</a:t>
            </a:fld>
            <a:endPar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0180" name="Rectangle 2"/>
          <p:cNvSpPr>
            <a:spLocks noGrp="1" noRot="1" noChangeAspect="1" noChangeArrowheads="1" noTextEdit="1"/>
          </p:cNvSpPr>
          <p:nvPr>
            <p:ph type="sldImg"/>
          </p:nvPr>
        </p:nvSpPr>
        <p:spPr>
          <a:xfrm>
            <a:off x="1339850" y="693738"/>
            <a:ext cx="4264025" cy="2398712"/>
          </a:xfrm>
          <a:ln/>
        </p:spPr>
      </p:sp>
      <p:sp>
        <p:nvSpPr>
          <p:cNvPr id="50181" name="Rectangle 3"/>
          <p:cNvSpPr>
            <a:spLocks noGrp="1" noChangeArrowheads="1"/>
          </p:cNvSpPr>
          <p:nvPr>
            <p:ph type="body" idx="1"/>
          </p:nvPr>
        </p:nvSpPr>
        <p:spPr>
          <a:xfrm>
            <a:off x="537140" y="3405803"/>
            <a:ext cx="5596960" cy="51359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8" tIns="46409" rIns="92818" bIns="46409"/>
          <a:lstStyle/>
          <a:p>
            <a:pPr marL="348112" lvl="1" indent="-232075" defTabSz="116037"/>
            <a:r>
              <a:rPr lang="en-US" altLang="en-US" smtClean="0">
                <a:latin typeface="Arial" panose="020B0604020202020204" pitchFamily="34" charset="0"/>
              </a:rPr>
              <a:t>Human exfoliated proximal tubular epithelial cells (HEPTECs), which can be isolated from urine, continue to express a variety of proximal tubular markers, including SGLT2 through several subsequent subcultures.</a:t>
            </a:r>
            <a:endParaRPr lang="en-US" altLang="en-US" baseline="30000" smtClean="0">
              <a:latin typeface="Arial" panose="020B0604020202020204" pitchFamily="34" charset="0"/>
            </a:endParaRPr>
          </a:p>
          <a:p>
            <a:pPr marL="348112" lvl="1" indent="-232075" defTabSz="116037"/>
            <a:r>
              <a:rPr lang="en-US" altLang="en-US" smtClean="0">
                <a:latin typeface="Arial" panose="020B0604020202020204" pitchFamily="34" charset="0"/>
              </a:rPr>
              <a:t>In this study, HEPTECs isolated from individuals with NGT and type 2 diabetes were cultured in a hyperglycemic environment. As shown in the left graph, the cells from the type 2 diabetes patients expressed significantly more SGLT2 and GLUT2 proteins than cells from NGT individuals. In addition, renal glucose uptake, measured using the glucose analogue methyl-</a:t>
            </a:r>
            <a:r>
              <a:rPr lang="el-GR" altLang="en-US" smtClean="0">
                <a:latin typeface="Arial" panose="020B0604020202020204" pitchFamily="34" charset="0"/>
              </a:rPr>
              <a:t>α</a:t>
            </a:r>
            <a:r>
              <a:rPr lang="en-US" altLang="en-US" smtClean="0">
                <a:latin typeface="Arial" panose="020B0604020202020204" pitchFamily="34" charset="0"/>
              </a:rPr>
              <a:t>-D-[U</a:t>
            </a:r>
            <a:r>
              <a:rPr lang="en-US" altLang="en-US" baseline="30000" smtClean="0">
                <a:latin typeface="Arial" panose="020B0604020202020204" pitchFamily="34" charset="0"/>
              </a:rPr>
              <a:t>14</a:t>
            </a:r>
            <a:r>
              <a:rPr lang="en-US" altLang="en-US" smtClean="0">
                <a:latin typeface="Arial" panose="020B0604020202020204" pitchFamily="34" charset="0"/>
              </a:rPr>
              <a:t>C]-glucopyranoside (AMG), was significantly greater in the type 2 diabetes HEPTECs than the NGT cells.</a:t>
            </a:r>
          </a:p>
          <a:p>
            <a:pPr marL="348112" lvl="1" indent="-232075" defTabSz="116037"/>
            <a:r>
              <a:rPr lang="en-US" altLang="en-US" smtClean="0">
                <a:latin typeface="Arial" panose="020B0604020202020204" pitchFamily="34" charset="0"/>
              </a:rPr>
              <a:t>These findings demonstrate that type 2 diabetes is associated with increases in renal glucose transporter expression and activity.</a:t>
            </a:r>
          </a:p>
          <a:p>
            <a:pPr defTabSz="116037">
              <a:buFontTx/>
              <a:buChar char="•"/>
            </a:pPr>
            <a:endParaRPr lang="en-US" altLang="en-US" smtClean="0">
              <a:latin typeface="Arial" panose="020B0604020202020204" pitchFamily="34" charset="0"/>
            </a:endParaRPr>
          </a:p>
          <a:p>
            <a:pPr defTabSz="116037"/>
            <a:r>
              <a:rPr lang="en-US" altLang="en-US" smtClean="0">
                <a:latin typeface="Arial" panose="020B0604020202020204" pitchFamily="34" charset="0"/>
              </a:rPr>
              <a:t>	</a:t>
            </a:r>
            <a:r>
              <a:rPr lang="en-US" altLang="en-US" sz="1000">
                <a:latin typeface="Arial" panose="020B0604020202020204" pitchFamily="34" charset="0"/>
              </a:rPr>
              <a:t>Rahmoune H, Thompson PW, Ward JM, Smith CD, Hong G, Brown J. Glucose transporters 	in human renal proximal tubular cells isolated from the urine of patients with non-insulin-	dependent diabetes. </a:t>
            </a:r>
            <a:r>
              <a:rPr lang="en-US" altLang="en-US" sz="1000" i="1">
                <a:latin typeface="Arial" panose="020B0604020202020204" pitchFamily="34" charset="0"/>
              </a:rPr>
              <a:t>Diabetes</a:t>
            </a:r>
            <a:r>
              <a:rPr lang="en-US" altLang="en-US" sz="1000">
                <a:latin typeface="Arial" panose="020B0604020202020204" pitchFamily="34" charset="0"/>
              </a:rPr>
              <a:t>. 2005;54:3427-3434.</a:t>
            </a:r>
          </a:p>
          <a:p>
            <a:pPr defTabSz="116037">
              <a:buFontTx/>
              <a:buChar char="•"/>
            </a:pPr>
            <a:endParaRPr lang="en-US" altLang="en-US" sz="1000">
              <a:latin typeface="Arial" panose="020B0604020202020204" pitchFamily="34" charset="0"/>
            </a:endParaRPr>
          </a:p>
        </p:txBody>
      </p:sp>
    </p:spTree>
    <p:extLst>
      <p:ext uri="{BB962C8B-B14F-4D97-AF65-F5344CB8AC3E}">
        <p14:creationId xmlns:p14="http://schemas.microsoft.com/office/powerpoint/2010/main" val="49736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37871" y="4415790"/>
            <a:ext cx="5609700" cy="4183380"/>
          </a:xfrm>
        </p:spPr>
        <p:txBody>
          <a:bodyPr>
            <a:noAutofit/>
          </a:bodyPr>
          <a:lstStyle/>
          <a:p>
            <a:pPr>
              <a:spcAft>
                <a:spcPts val="204"/>
              </a:spcAft>
            </a:pPr>
            <a:r>
              <a:rPr lang="en-US" sz="1000" dirty="0"/>
              <a:t>Limited data (in 4 people) suggest patients with type 2 diabetes mellitus experience increased reabsorption of glucose.</a:t>
            </a:r>
          </a:p>
          <a:p>
            <a:pPr>
              <a:spcAft>
                <a:spcPts val="204"/>
              </a:spcAft>
            </a:pPr>
            <a:r>
              <a:rPr lang="en-US" sz="1000" dirty="0"/>
              <a:t>Exfoliated proximal tubule epithelial cells from urine of 50 healthy patients and 50 patients with type 2 diabetes were placed into cell culture and examined for renal glucose transporter expression. In parallel, they were also examined for cellular glucose uptake.</a:t>
            </a:r>
          </a:p>
          <a:p>
            <a:pPr>
              <a:spcAft>
                <a:spcPts val="204"/>
              </a:spcAft>
            </a:pPr>
            <a:r>
              <a:rPr lang="en-US" sz="1000" dirty="0"/>
              <a:t>Subjects with type 2 diabetes showed significantly increased amounts of SGLT2 and GLUT2, compared with healthy subjects. In addition, subjects with diabetes also demonstrated increased cellular uptake of glucose (up to 3 times greater) than healthy volunteers. A radio-labelled glucose substitute was used for this determination.</a:t>
            </a:r>
          </a:p>
          <a:p>
            <a:pPr>
              <a:spcAft>
                <a:spcPts val="204"/>
              </a:spcAft>
            </a:pPr>
            <a:r>
              <a:rPr lang="en-US" sz="1000" dirty="0"/>
              <a:t>.Note that as these are only in vitro data, results still need to be confirmed by in vivo/clinical studies before definite conclusions can be made about increased glucose reabsorption in patients with type 2 diabetes.</a:t>
            </a:r>
          </a:p>
          <a:p>
            <a:pPr>
              <a:spcAft>
                <a:spcPts val="204"/>
              </a:spcAft>
            </a:pPr>
            <a:r>
              <a:rPr lang="en-US" sz="1000" dirty="0"/>
              <a:t>Several preclinical studies show that expression of SGLT1, SGLT2, and GLUT2 in the kidney is upregulated in experimentally-induced and genetic forms of diabetes in rats.</a:t>
            </a:r>
          </a:p>
          <a:p>
            <a:pPr>
              <a:spcAft>
                <a:spcPts val="204"/>
              </a:spcAft>
            </a:pPr>
            <a:r>
              <a:rPr lang="en-US" sz="1000" b="1" dirty="0"/>
              <a:t>References:</a:t>
            </a:r>
          </a:p>
          <a:p>
            <a:pPr marL="220296" indent="-220296">
              <a:spcAft>
                <a:spcPts val="204"/>
              </a:spcAft>
              <a:buFont typeface="+mj-lt"/>
              <a:buAutoNum type="arabicPeriod"/>
            </a:pPr>
            <a:r>
              <a:rPr lang="en-US" sz="1000" dirty="0"/>
              <a:t>Rahmoune H, Thompson PW, Ward JM, Smith CD, Hong G, Brown J. Glucose transporters in human renal proximal tubular cells isolated from the urine of patients with non-insulin-dependent diabetes. Diabetes. 2005;54:3427-3434. </a:t>
            </a:r>
          </a:p>
          <a:p>
            <a:pPr>
              <a:spcAft>
                <a:spcPts val="204"/>
              </a:spcAft>
            </a:pPr>
            <a:endParaRPr lang="en-CA" sz="1000" dirty="0"/>
          </a:p>
          <a:p>
            <a:pPr>
              <a:spcAft>
                <a:spcPts val="204"/>
              </a:spcAft>
            </a:pPr>
            <a:endParaRPr lang="en-CA" sz="1000" dirty="0"/>
          </a:p>
          <a:p>
            <a:r>
              <a:rPr lang="en-US" sz="1000" dirty="0">
                <a:solidFill>
                  <a:srgbClr val="505050"/>
                </a:solidFill>
                <a:latin typeface="Verdana" pitchFamily="-105" charset="0"/>
                <a:ea typeface="ＭＳ Ｐゴシック" pitchFamily="-105" charset="-128"/>
                <a:cs typeface="ＭＳ Ｐゴシック" pitchFamily="-105" charset="-128"/>
              </a:rPr>
              <a:t>*Uptake of AMG is Na+ dependent and is a measure of transport by SGLTs rather than GLUTs.</a:t>
            </a:r>
          </a:p>
          <a:p>
            <a:r>
              <a:rPr lang="en-US" sz="1000" dirty="0">
                <a:solidFill>
                  <a:srgbClr val="505050"/>
                </a:solidFill>
                <a:latin typeface="Verdana" pitchFamily="-105" charset="0"/>
                <a:ea typeface="ＭＳ Ｐゴシック" pitchFamily="-105" charset="-128"/>
                <a:cs typeface="ＭＳ Ｐゴシック" pitchFamily="-105" charset="-128"/>
              </a:rPr>
              <a:t>AMG=methyl-α-D-[U-14C]-glucopyranoside; CPM=counts per minute.</a:t>
            </a:r>
          </a:p>
          <a:p>
            <a:pPr>
              <a:spcAft>
                <a:spcPts val="204"/>
              </a:spcAft>
            </a:pPr>
            <a:endParaRPr lang="en-CA" sz="1000" dirty="0"/>
          </a:p>
        </p:txBody>
      </p:sp>
      <p:sp>
        <p:nvSpPr>
          <p:cNvPr id="4" name="Slide Number Placeholder 3"/>
          <p:cNvSpPr>
            <a:spLocks noGrp="1"/>
          </p:cNvSpPr>
          <p:nvPr>
            <p:ph type="sldNum" sz="quarter" idx="10"/>
          </p:nvPr>
        </p:nvSpPr>
        <p:spPr/>
        <p:txBody>
          <a:bodyPr/>
          <a:lstStyle/>
          <a:p>
            <a:fld id="{0A47B12F-CEB0-4111-8E9E-8E301DBCA11C}" type="slidenum">
              <a:rPr lang="en-US" smtClean="0">
                <a:solidFill>
                  <a:srgbClr val="505050"/>
                </a:solidFill>
              </a:rPr>
              <a:pPr/>
              <a:t>23</a:t>
            </a:fld>
            <a:endParaRPr lang="en-US" dirty="0">
              <a:solidFill>
                <a:srgbClr val="505050"/>
              </a:solidFill>
            </a:endParaRPr>
          </a:p>
        </p:txBody>
      </p:sp>
    </p:spTree>
    <p:extLst>
      <p:ext uri="{BB962C8B-B14F-4D97-AF65-F5344CB8AC3E}">
        <p14:creationId xmlns:p14="http://schemas.microsoft.com/office/powerpoint/2010/main" val="3603659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p:cNvSpPr>
          <p:nvPr>
            <p:ph type="sldImg"/>
          </p:nvPr>
        </p:nvSpPr>
        <p:spPr bwMode="auto">
          <a:noFill/>
          <a:ln>
            <a:solidFill>
              <a:srgbClr val="000000"/>
            </a:solidFill>
            <a:miter lim="800000"/>
            <a:headEnd/>
            <a:tailEnd/>
          </a:ln>
        </p:spPr>
      </p:sp>
      <p:sp>
        <p:nvSpPr>
          <p:cNvPr id="437251" name="Notes Placeholder 2"/>
          <p:cNvSpPr>
            <a:spLocks noGrp="1"/>
          </p:cNvSpPr>
          <p:nvPr>
            <p:ph type="body" idx="1"/>
          </p:nvPr>
        </p:nvSpPr>
        <p:spPr bwMode="auto">
          <a:noFill/>
        </p:spPr>
        <p:txBody>
          <a:bodyPr/>
          <a:lstStyle/>
          <a:p>
            <a:endParaRPr lang="en-CA" dirty="0" smtClean="0">
              <a:ea typeface="ヒラギノ角ゴ Pro W3" charset="-128"/>
              <a:cs typeface="ヒラギノ角ゴ Pro W3" charset="-128"/>
            </a:endParaRPr>
          </a:p>
          <a:p>
            <a:endParaRPr lang="en-US" dirty="0" smtClean="0">
              <a:ea typeface="ヒラギノ角ゴ Pro W3" charset="-128"/>
              <a:cs typeface="ヒラギノ角ゴ Pro W3" charset="-128"/>
            </a:endParaRPr>
          </a:p>
        </p:txBody>
      </p:sp>
      <p:sp>
        <p:nvSpPr>
          <p:cNvPr id="437252" name="Slide Number Placeholder 3"/>
          <p:cNvSpPr>
            <a:spLocks noGrp="1"/>
          </p:cNvSpPr>
          <p:nvPr>
            <p:ph type="sldNum" sz="quarter" idx="5"/>
          </p:nvPr>
        </p:nvSpPr>
        <p:spPr bwMode="auto">
          <a:noFill/>
          <a:ln>
            <a:miter lim="800000"/>
            <a:headEnd/>
            <a:tailEnd/>
          </a:ln>
        </p:spPr>
        <p:txBody>
          <a:bodyPr/>
          <a:lstStyle/>
          <a:p>
            <a:fld id="{4EFFEC38-402C-894B-9408-7E999E385DD3}" type="slidenum">
              <a:rPr lang="en-US" smtClean="0">
                <a:solidFill>
                  <a:prstClr val="black"/>
                </a:solidFill>
              </a:rPr>
              <a:pPr/>
              <a:t>24</a:t>
            </a:fld>
            <a:endParaRPr lang="en-US" smtClean="0">
              <a:solidFill>
                <a:prstClr val="black"/>
              </a:solidFill>
            </a:endParaRPr>
          </a:p>
        </p:txBody>
      </p:sp>
      <p:sp>
        <p:nvSpPr>
          <p:cNvPr id="5" name="Notes Placeholder 2"/>
          <p:cNvSpPr txBox="1">
            <a:spLocks/>
          </p:cNvSpPr>
          <p:nvPr/>
        </p:nvSpPr>
        <p:spPr>
          <a:xfrm>
            <a:off x="666750" y="4495800"/>
            <a:ext cx="5657850" cy="4114800"/>
          </a:xfrm>
          <a:prstGeom prst="rect">
            <a:avLst/>
          </a:prstGeom>
        </p:spPr>
        <p:txBody>
          <a:bodyPr vert="horz" lIns="91432" tIns="45716" rIns="91432" bIns="45716" rtlCol="0">
            <a:noAutofit/>
          </a:bodyPr>
          <a:lstStyle/>
          <a:p>
            <a:pPr defTabSz="914400">
              <a:spcBef>
                <a:spcPts val="600"/>
              </a:spcBef>
            </a:pPr>
            <a:r>
              <a:rPr lang="en-CA" sz="1000" dirty="0" smtClean="0">
                <a:solidFill>
                  <a:prstClr val="black"/>
                </a:solidFill>
                <a:ea typeface="ヒラギノ角ゴ Pro W3" charset="-128"/>
                <a:cs typeface="ヒラギノ角ゴ Pro W3" charset="-128"/>
              </a:rPr>
              <a:t>Plasma glucose  filtered in the kidney </a:t>
            </a:r>
            <a:r>
              <a:rPr lang="en-CA" sz="1000" dirty="0" err="1" smtClean="0">
                <a:solidFill>
                  <a:prstClr val="black"/>
                </a:solidFill>
                <a:ea typeface="ヒラギノ角ゴ Pro W3" charset="-128"/>
                <a:cs typeface="ヒラギノ角ゴ Pro W3" charset="-128"/>
              </a:rPr>
              <a:t>glomeruli</a:t>
            </a:r>
            <a:r>
              <a:rPr lang="en-CA" sz="1000" dirty="0" smtClean="0">
                <a:solidFill>
                  <a:prstClr val="black"/>
                </a:solidFill>
                <a:ea typeface="ヒラギノ角ゴ Pro W3" charset="-128"/>
                <a:cs typeface="ヒラギノ角ゴ Pro W3" charset="-128"/>
              </a:rPr>
              <a:t>, is reabsorbed into the systemic circulation by sodium glucose transporters (SGLTs) in the proximal tubule.</a:t>
            </a:r>
            <a:endParaRPr lang="en-US" sz="1000" dirty="0" smtClean="0">
              <a:solidFill>
                <a:prstClr val="black"/>
              </a:solidFill>
              <a:ea typeface="ヒラギノ角ゴ Pro W3" charset="-128"/>
              <a:cs typeface="ヒラギノ角ゴ Pro W3" charset="-128"/>
            </a:endParaRPr>
          </a:p>
          <a:p>
            <a:pPr defTabSz="914400">
              <a:spcBef>
                <a:spcPts val="600"/>
              </a:spcBef>
            </a:pPr>
            <a:r>
              <a:rPr lang="en-US" sz="1000" dirty="0" smtClean="0">
                <a:solidFill>
                  <a:prstClr val="black"/>
                </a:solidFill>
                <a:ea typeface="ヒラギノ角ゴ Pro W3" charset="-128"/>
                <a:cs typeface="ヒラギノ角ゴ Pro W3" charset="-128"/>
              </a:rPr>
              <a:t>In patients with type 2 diabetes, the </a:t>
            </a:r>
            <a:r>
              <a:rPr lang="en-US" sz="1000" dirty="0" err="1" smtClean="0">
                <a:solidFill>
                  <a:prstClr val="black"/>
                </a:solidFill>
                <a:ea typeface="ヒラギノ角ゴ Pro W3" charset="-128"/>
                <a:cs typeface="ヒラギノ角ゴ Pro W3" charset="-128"/>
              </a:rPr>
              <a:t>reabsorption</a:t>
            </a:r>
            <a:r>
              <a:rPr lang="en-US" sz="1000" dirty="0" smtClean="0">
                <a:solidFill>
                  <a:prstClr val="black"/>
                </a:solidFill>
                <a:ea typeface="ヒラギノ角ゴ Pro W3" charset="-128"/>
                <a:cs typeface="ヒラギノ角ゴ Pro W3" charset="-128"/>
              </a:rPr>
              <a:t> of glucose helps sustain hyperglycemia. </a:t>
            </a:r>
          </a:p>
          <a:p>
            <a:pPr defTabSz="914400">
              <a:spcBef>
                <a:spcPts val="600"/>
              </a:spcBef>
            </a:pPr>
            <a:r>
              <a:rPr lang="en-US" sz="1000" dirty="0" smtClean="0">
                <a:solidFill>
                  <a:prstClr val="black"/>
                </a:solidFill>
                <a:ea typeface="ヒラギノ角ゴ Pro W3" charset="-128"/>
                <a:cs typeface="ヒラギノ角ゴ Pro W3" charset="-128"/>
              </a:rPr>
              <a:t>By redirecting excess glucose via urinary excretion, SGLT2 inhibition represents a novel approach to type 2 diabetes.</a:t>
            </a:r>
          </a:p>
          <a:p>
            <a:pPr defTabSz="914400">
              <a:spcBef>
                <a:spcPts val="600"/>
              </a:spcBef>
            </a:pPr>
            <a:r>
              <a:rPr lang="en-CA" sz="1000" dirty="0" smtClean="0">
                <a:solidFill>
                  <a:prstClr val="black"/>
                </a:solidFill>
                <a:ea typeface="ヒラギノ角ゴ Pro W3" charset="-128"/>
                <a:cs typeface="ヒラギノ角ゴ Pro W3" charset="-128"/>
              </a:rPr>
              <a:t>SGLT2 inhibitors block glucose </a:t>
            </a:r>
            <a:r>
              <a:rPr lang="en-CA" sz="1000" dirty="0" err="1" smtClean="0">
                <a:solidFill>
                  <a:prstClr val="black"/>
                </a:solidFill>
                <a:ea typeface="ヒラギノ角ゴ Pro W3" charset="-128"/>
                <a:cs typeface="ヒラギノ角ゴ Pro W3" charset="-128"/>
              </a:rPr>
              <a:t>reabsorption</a:t>
            </a:r>
            <a:r>
              <a:rPr lang="en-CA" sz="1000" dirty="0" smtClean="0">
                <a:solidFill>
                  <a:prstClr val="black"/>
                </a:solidFill>
                <a:ea typeface="ヒラギノ角ゴ Pro W3" charset="-128"/>
                <a:cs typeface="ヒラギノ角ゴ Pro W3" charset="-128"/>
              </a:rPr>
              <a:t>, increasing urinary glucose excretion. There is substantive decrease in net glucose entering the system plasma glucose is lowered.</a:t>
            </a:r>
          </a:p>
          <a:p>
            <a:pPr defTabSz="914400">
              <a:spcBef>
                <a:spcPts val="600"/>
              </a:spcBef>
            </a:pPr>
            <a:r>
              <a:rPr lang="en-CA" sz="1000" dirty="0" err="1" smtClean="0">
                <a:solidFill>
                  <a:prstClr val="black"/>
                </a:solidFill>
                <a:ea typeface="ヒラギノ角ゴ Pro W3" charset="-128"/>
                <a:cs typeface="ヒラギノ角ゴ Pro W3" charset="-128"/>
              </a:rPr>
              <a:t>Glucosuria</a:t>
            </a:r>
            <a:r>
              <a:rPr lang="en-CA" sz="1000" dirty="0" smtClean="0">
                <a:solidFill>
                  <a:prstClr val="black"/>
                </a:solidFill>
                <a:ea typeface="ヒラギノ角ゴ Pro W3" charset="-128"/>
                <a:cs typeface="ヒラギノ角ゴ Pro W3" charset="-128"/>
              </a:rPr>
              <a:t> leads to loss of ~80-100 g of glucose/day (~3-4 g/h) in subjects with type 2 diabetes mellitus.</a:t>
            </a:r>
            <a:endParaRPr lang="en-US" sz="1000" dirty="0" smtClean="0">
              <a:solidFill>
                <a:prstClr val="black"/>
              </a:solidFill>
              <a:ea typeface="ヒラギノ角ゴ Pro W3" charset="-128"/>
              <a:cs typeface="ヒラギノ角ゴ Pro W3" charset="-128"/>
            </a:endParaRPr>
          </a:p>
          <a:p>
            <a:pPr defTabSz="914400">
              <a:spcBef>
                <a:spcPts val="600"/>
              </a:spcBef>
            </a:pPr>
            <a:endParaRPr lang="en-US" sz="1000" dirty="0" smtClean="0">
              <a:solidFill>
                <a:prstClr val="black"/>
              </a:solidFill>
              <a:ea typeface="ヒラギノ角ゴ Pro W3" charset="-128"/>
              <a:cs typeface="ヒラギノ角ゴ Pro W3" charset="-128"/>
            </a:endParaRPr>
          </a:p>
          <a:p>
            <a:pPr defTabSz="914400">
              <a:spcBef>
                <a:spcPts val="600"/>
              </a:spcBef>
            </a:pPr>
            <a:r>
              <a:rPr lang="en-US" sz="1000" b="1" dirty="0" smtClean="0">
                <a:solidFill>
                  <a:prstClr val="black"/>
                </a:solidFill>
                <a:ea typeface="ヒラギノ角ゴ Pro W3" charset="-128"/>
                <a:cs typeface="ヒラギノ角ゴ Pro W3" charset="-128"/>
              </a:rPr>
              <a:t>References:</a:t>
            </a:r>
          </a:p>
          <a:p>
            <a:pPr defTabSz="914400">
              <a:spcBef>
                <a:spcPts val="600"/>
              </a:spcBef>
            </a:pPr>
            <a:r>
              <a:rPr lang="en-US" sz="1000" b="1" dirty="0" smtClean="0">
                <a:solidFill>
                  <a:prstClr val="black"/>
                </a:solidFill>
                <a:ea typeface="ヒラギノ角ゴ Pro W3" charset="-128"/>
                <a:cs typeface="ヒラギノ角ゴ Pro W3" charset="-128"/>
              </a:rPr>
              <a:t>Adapted from:</a:t>
            </a:r>
          </a:p>
          <a:p>
            <a:pPr marL="324349" indent="-324349" defTabSz="914400">
              <a:spcBef>
                <a:spcPts val="600"/>
              </a:spcBef>
              <a:buFont typeface="+mj-lt"/>
              <a:buAutoNum type="arabicPeriod"/>
            </a:pPr>
            <a:r>
              <a:rPr lang="en-CA" sz="1000" dirty="0" smtClean="0">
                <a:solidFill>
                  <a:prstClr val="black"/>
                </a:solidFill>
              </a:rPr>
              <a:t>Chao EC &amp; Henry RR. SGLT2 inhibition — a novel strategy for diabetes treatment. Nature Reviews Drug Discovery 2010;9:551-559.</a:t>
            </a:r>
          </a:p>
          <a:p>
            <a:pPr marL="324349" indent="-324349" defTabSz="914400">
              <a:spcBef>
                <a:spcPts val="600"/>
              </a:spcBef>
              <a:buFont typeface="+mj-lt"/>
              <a:buAutoNum type="arabicPeriod"/>
            </a:pPr>
            <a:r>
              <a:rPr lang="en-CA" sz="1000" dirty="0" err="1" smtClean="0">
                <a:solidFill>
                  <a:prstClr val="black"/>
                </a:solidFill>
                <a:ea typeface="ヒラギノ角ゴ Pro W3" charset="-128"/>
                <a:cs typeface="ヒラギノ角ゴ Pro W3" charset="-128"/>
              </a:rPr>
              <a:t>DeFronzo</a:t>
            </a:r>
            <a:r>
              <a:rPr lang="en-CA" sz="1000" dirty="0" smtClean="0">
                <a:solidFill>
                  <a:prstClr val="black"/>
                </a:solidFill>
                <a:ea typeface="ヒラギノ角ゴ Pro W3" charset="-128"/>
                <a:cs typeface="ヒラギノ角ゴ Pro W3" charset="-128"/>
              </a:rPr>
              <a:t> RA, et al. The role of the kidneys in glucose homeostasis: a new path towards normalizing </a:t>
            </a:r>
            <a:r>
              <a:rPr lang="en-CA" sz="1000" dirty="0" err="1" smtClean="0">
                <a:solidFill>
                  <a:prstClr val="black"/>
                </a:solidFill>
                <a:ea typeface="ヒラギノ角ゴ Pro W3" charset="-128"/>
                <a:cs typeface="ヒラギノ角ゴ Pro W3" charset="-128"/>
              </a:rPr>
              <a:t>glycemia</a:t>
            </a:r>
            <a:r>
              <a:rPr lang="en-CA" sz="1000" dirty="0" smtClean="0">
                <a:solidFill>
                  <a:prstClr val="black"/>
                </a:solidFill>
                <a:ea typeface="ヒラギノ角ゴ Pro W3" charset="-128"/>
                <a:cs typeface="ヒラギノ角ゴ Pro W3" charset="-128"/>
              </a:rPr>
              <a:t>. </a:t>
            </a:r>
            <a:r>
              <a:rPr lang="en-CA" sz="1000" dirty="0" err="1" smtClean="0">
                <a:solidFill>
                  <a:prstClr val="black"/>
                </a:solidFill>
                <a:ea typeface="ヒラギノ角ゴ Pro W3" charset="-128"/>
                <a:cs typeface="ヒラギノ角ゴ Pro W3" charset="-128"/>
              </a:rPr>
              <a:t>Diab</a:t>
            </a:r>
            <a:r>
              <a:rPr lang="en-CA" sz="1000" dirty="0" smtClean="0">
                <a:solidFill>
                  <a:prstClr val="black"/>
                </a:solidFill>
                <a:ea typeface="ヒラギノ角ゴ Pro W3" charset="-128"/>
                <a:cs typeface="ヒラギノ角ゴ Pro W3" charset="-128"/>
              </a:rPr>
              <a:t> </a:t>
            </a:r>
            <a:r>
              <a:rPr lang="en-CA" sz="1000" dirty="0" err="1" smtClean="0">
                <a:solidFill>
                  <a:prstClr val="black"/>
                </a:solidFill>
                <a:ea typeface="ヒラギノ角ゴ Pro W3" charset="-128"/>
                <a:cs typeface="ヒラギノ角ゴ Pro W3" charset="-128"/>
              </a:rPr>
              <a:t>Obes</a:t>
            </a:r>
            <a:r>
              <a:rPr lang="en-CA" sz="1000" dirty="0" smtClean="0">
                <a:solidFill>
                  <a:prstClr val="black"/>
                </a:solidFill>
                <a:ea typeface="ヒラギノ角ゴ Pro W3" charset="-128"/>
                <a:cs typeface="ヒラギノ角ゴ Pro W3" charset="-128"/>
              </a:rPr>
              <a:t> </a:t>
            </a:r>
            <a:r>
              <a:rPr lang="en-CA" sz="1000" dirty="0" err="1" smtClean="0">
                <a:solidFill>
                  <a:prstClr val="black"/>
                </a:solidFill>
                <a:ea typeface="ヒラギノ角ゴ Pro W3" charset="-128"/>
                <a:cs typeface="ヒラギノ角ゴ Pro W3" charset="-128"/>
              </a:rPr>
              <a:t>Metab</a:t>
            </a:r>
            <a:r>
              <a:rPr lang="en-CA" sz="1000" dirty="0" smtClean="0">
                <a:solidFill>
                  <a:prstClr val="black"/>
                </a:solidFill>
                <a:ea typeface="ヒラギノ角ゴ Pro W3" charset="-128"/>
                <a:cs typeface="ヒラギノ角ゴ Pro W3" charset="-128"/>
              </a:rPr>
              <a:t> 2012;14:5-14.</a:t>
            </a:r>
            <a:endParaRPr lang="en-US" sz="1000" dirty="0" smtClean="0">
              <a:solidFill>
                <a:prstClr val="black"/>
              </a:solidFill>
              <a:ea typeface="ヒラギノ角ゴ Pro W3" charset="-128"/>
              <a:cs typeface="ヒラギノ角ゴ Pro W3" charset="-128"/>
            </a:endParaRPr>
          </a:p>
          <a:p>
            <a:pPr marL="324349" indent="-324349" defTabSz="914400">
              <a:spcBef>
                <a:spcPts val="600"/>
              </a:spcBef>
              <a:buFont typeface="+mj-lt"/>
              <a:buAutoNum type="arabicPeriod"/>
            </a:pPr>
            <a:r>
              <a:rPr lang="en-US" sz="1000" dirty="0" smtClean="0">
                <a:solidFill>
                  <a:prstClr val="black"/>
                </a:solidFill>
                <a:ea typeface="ヒラギノ角ゴ Pro W3" charset="-128"/>
                <a:cs typeface="ヒラギノ角ゴ Pro W3" charset="-128"/>
              </a:rPr>
              <a:t>Washburn WN. Development of the renal glucose </a:t>
            </a:r>
            <a:r>
              <a:rPr lang="en-US" sz="1000" dirty="0" err="1" smtClean="0">
                <a:solidFill>
                  <a:prstClr val="black"/>
                </a:solidFill>
                <a:ea typeface="ヒラギノ角ゴ Pro W3" charset="-128"/>
                <a:cs typeface="ヒラギノ角ゴ Pro W3" charset="-128"/>
              </a:rPr>
              <a:t>reabsorption</a:t>
            </a:r>
            <a:r>
              <a:rPr lang="en-US" sz="1000" dirty="0" smtClean="0">
                <a:solidFill>
                  <a:prstClr val="black"/>
                </a:solidFill>
                <a:ea typeface="ヒラギノ角ゴ Pro W3" charset="-128"/>
                <a:cs typeface="ヒラギノ角ゴ Pro W3" charset="-128"/>
              </a:rPr>
              <a:t> inhibitors: a new mechanism for the pharmacotherapy of diabetes mellitus type 2. J Med Chem. 2009;52(7):1785-1794.</a:t>
            </a:r>
          </a:p>
          <a:p>
            <a:pPr marL="324349" indent="-324349" defTabSz="914318">
              <a:spcBef>
                <a:spcPts val="600"/>
              </a:spcBef>
              <a:buFont typeface="+mj-lt"/>
              <a:buAutoNum type="arabicPeriod"/>
              <a:defRPr/>
            </a:pPr>
            <a:endParaRPr lang="en-CA" sz="1000" dirty="0">
              <a:solidFill>
                <a:prstClr val="black"/>
              </a:solidFill>
            </a:endParaRPr>
          </a:p>
        </p:txBody>
      </p:sp>
    </p:spTree>
    <p:extLst>
      <p:ext uri="{BB962C8B-B14F-4D97-AF65-F5344CB8AC3E}">
        <p14:creationId xmlns:p14="http://schemas.microsoft.com/office/powerpoint/2010/main" val="288142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a:defRPr/>
            </a:pPr>
            <a:r>
              <a:rPr lang="en-CA" sz="800" dirty="0" smtClean="0"/>
              <a:t>This slide shows a schematic of renal glucose </a:t>
            </a:r>
            <a:r>
              <a:rPr lang="en-CA" sz="800" dirty="0" err="1" smtClean="0"/>
              <a:t>reabsorption</a:t>
            </a:r>
            <a:r>
              <a:rPr lang="en-CA" sz="800" dirty="0" smtClean="0"/>
              <a:t> (purple line) and excretion (green line) in normal individuals. The amount of glucose reabsorbed by the kidneys is essentially equivalent to the amount entering the system, with reabsorption increasing with glucose concentrations up to approximately 11 mmol/L. At this threshold, the system becomes saturated and the maximal </a:t>
            </a:r>
            <a:r>
              <a:rPr lang="en-CA" sz="800" dirty="0" err="1" smtClean="0"/>
              <a:t>resabsorption</a:t>
            </a:r>
            <a:r>
              <a:rPr lang="en-CA" sz="800" dirty="0" smtClean="0"/>
              <a:t> rate, or glucose transport maximum (</a:t>
            </a:r>
            <a:r>
              <a:rPr lang="en-CA" sz="800" dirty="0" err="1" smtClean="0"/>
              <a:t>TmG</a:t>
            </a:r>
            <a:r>
              <a:rPr lang="en-CA" sz="800" dirty="0" smtClean="0"/>
              <a:t>), is reached. No more glucose can be absorbed, and instead the kidneys begin excreting it in the urine.</a:t>
            </a:r>
          </a:p>
          <a:p>
            <a:pPr>
              <a:defRPr/>
            </a:pPr>
            <a:r>
              <a:rPr lang="en-CA" sz="800" dirty="0" smtClean="0"/>
              <a:t>Although 11 mmol/L represents the theoretical threshold glucose concentration, the actual concentration varies due to nephron heterogeneity, resulting in slight differences in actual glucose reabsorption levels and </a:t>
            </a:r>
            <a:r>
              <a:rPr lang="en-CA" sz="800" dirty="0" err="1" smtClean="0"/>
              <a:t>TmG</a:t>
            </a:r>
            <a:r>
              <a:rPr lang="en-CA" sz="800" dirty="0" smtClean="0"/>
              <a:t> values between individual tubules. Thus, the actual threshold is not a single point but a curve, where excretion begins to occur at plasma glucose levels of ~10 mmol/L, and increases more gradually than sharply.</a:t>
            </a:r>
          </a:p>
          <a:p>
            <a:pPr>
              <a:defRPr/>
            </a:pPr>
            <a:r>
              <a:rPr lang="en-CA" sz="800" dirty="0" smtClean="0"/>
              <a:t>Likewise, as </a:t>
            </a:r>
            <a:r>
              <a:rPr lang="en-CA" sz="800" dirty="0" err="1" smtClean="0"/>
              <a:t>reabsorption</a:t>
            </a:r>
            <a:r>
              <a:rPr lang="en-CA" sz="800" dirty="0" smtClean="0"/>
              <a:t> approaches the </a:t>
            </a:r>
            <a:r>
              <a:rPr lang="en-CA" sz="800" dirty="0" err="1" smtClean="0"/>
              <a:t>TmG</a:t>
            </a:r>
            <a:r>
              <a:rPr lang="en-CA" sz="800" dirty="0" smtClean="0"/>
              <a:t>, it tails off in parallel to the glucose concentration threshold. The difference between the actual and  theoretical </a:t>
            </a:r>
            <a:r>
              <a:rPr lang="en-CA" sz="800" dirty="0" err="1" smtClean="0"/>
              <a:t>TmG</a:t>
            </a:r>
            <a:r>
              <a:rPr lang="en-CA" sz="800" dirty="0" smtClean="0"/>
              <a:t> is known as splay.</a:t>
            </a:r>
          </a:p>
          <a:p>
            <a:pPr>
              <a:defRPr/>
            </a:pPr>
            <a:r>
              <a:rPr lang="en-CA" sz="800" dirty="0" smtClean="0"/>
              <a:t>In diabetes due to up-regulation of SGLT2, the </a:t>
            </a:r>
            <a:r>
              <a:rPr lang="en-CA" sz="800" dirty="0" err="1" smtClean="0"/>
              <a:t>reabsorption</a:t>
            </a:r>
            <a:r>
              <a:rPr lang="en-CA" sz="800" dirty="0" smtClean="0"/>
              <a:t> curve is shifted to the right. </a:t>
            </a:r>
          </a:p>
          <a:p>
            <a:pPr>
              <a:defRPr/>
            </a:pPr>
            <a:r>
              <a:rPr lang="en-CA" sz="800" dirty="0" smtClean="0"/>
              <a:t>SGLT2 inhibition may reduce plasma glucose levels by decreasing </a:t>
            </a:r>
            <a:r>
              <a:rPr lang="en-CA" sz="800" dirty="0" err="1" smtClean="0"/>
              <a:t>TmG</a:t>
            </a:r>
            <a:r>
              <a:rPr lang="en-CA" sz="800" dirty="0" smtClean="0"/>
              <a:t>, increasing the glucose excretion rate, or both. </a:t>
            </a:r>
          </a:p>
          <a:p>
            <a:pPr>
              <a:defRPr/>
            </a:pPr>
            <a:r>
              <a:rPr lang="en-CA" sz="800" dirty="0" smtClean="0">
                <a:solidFill>
                  <a:srgbClr val="FFFF00"/>
                </a:solidFill>
              </a:rPr>
              <a:t>In normal individuals, SGLT2 inhibition has no effect on plasma glucose concentration, because the liver increases glucose production to compensate for </a:t>
            </a:r>
            <a:r>
              <a:rPr lang="en-CA" sz="800" dirty="0" err="1" smtClean="0">
                <a:solidFill>
                  <a:srgbClr val="FFFF00"/>
                </a:solidFill>
              </a:rPr>
              <a:t>glycosuria</a:t>
            </a:r>
            <a:r>
              <a:rPr lang="en-CA" sz="800" dirty="0" smtClean="0">
                <a:solidFill>
                  <a:srgbClr val="FFFF00"/>
                </a:solidFill>
              </a:rPr>
              <a:t>.</a:t>
            </a:r>
          </a:p>
          <a:p>
            <a:pPr>
              <a:defRPr/>
            </a:pPr>
            <a:r>
              <a:rPr lang="en-CA" sz="800" dirty="0" smtClean="0">
                <a:solidFill>
                  <a:srgbClr val="FFFF00"/>
                </a:solidFill>
              </a:rPr>
              <a:t>In diabetes however, administration of an SGLT2 inhibitor produces both dose-dependent </a:t>
            </a:r>
            <a:r>
              <a:rPr lang="en-CA" sz="800" dirty="0" err="1" smtClean="0">
                <a:solidFill>
                  <a:srgbClr val="FFFF00"/>
                </a:solidFill>
              </a:rPr>
              <a:t>glucosuria</a:t>
            </a:r>
            <a:r>
              <a:rPr lang="en-CA" sz="800" dirty="0" smtClean="0">
                <a:solidFill>
                  <a:srgbClr val="FFFF00"/>
                </a:solidFill>
              </a:rPr>
              <a:t> and a significant reduction in plasma glucose concentrations. </a:t>
            </a:r>
            <a:r>
              <a:rPr lang="en-CA" sz="800" dirty="0" smtClean="0"/>
              <a:t>SGLT2 inhibitors lower both the saturation threshold and the transport maximum (</a:t>
            </a:r>
            <a:r>
              <a:rPr lang="en-CA" sz="800" dirty="0" err="1" smtClean="0"/>
              <a:t>Tmax</a:t>
            </a:r>
            <a:r>
              <a:rPr lang="en-CA" sz="800" dirty="0" smtClean="0"/>
              <a:t>) for glucose. This results in increased </a:t>
            </a:r>
            <a:r>
              <a:rPr lang="en-CA" sz="800" dirty="0" err="1" smtClean="0"/>
              <a:t>glucosuria</a:t>
            </a:r>
            <a:r>
              <a:rPr lang="en-CA" sz="800" dirty="0" smtClean="0"/>
              <a:t> for a given plasma glucose level, shown here as a left shift of the </a:t>
            </a:r>
            <a:r>
              <a:rPr lang="en-CA" sz="800" dirty="0" err="1" smtClean="0"/>
              <a:t>glucosuria</a:t>
            </a:r>
            <a:r>
              <a:rPr lang="en-CA" sz="800" dirty="0" smtClean="0"/>
              <a:t> curve.</a:t>
            </a:r>
          </a:p>
          <a:p>
            <a:pPr>
              <a:defRPr/>
            </a:pPr>
            <a:r>
              <a:rPr lang="en-CA" sz="800" dirty="0" smtClean="0"/>
              <a:t>In essence, SGLT2 inhibition “resets” the system by lowering the threshold for </a:t>
            </a:r>
            <a:r>
              <a:rPr lang="en-CA" sz="800" dirty="0" err="1" smtClean="0"/>
              <a:t>glucosuria</a:t>
            </a:r>
            <a:r>
              <a:rPr lang="en-CA" sz="800" dirty="0" smtClean="0"/>
              <a:t>; consequently, plasma glucose levels decrease and </a:t>
            </a:r>
            <a:r>
              <a:rPr lang="en-CA" sz="800" dirty="0" err="1" smtClean="0"/>
              <a:t>glucotoxicity</a:t>
            </a:r>
            <a:r>
              <a:rPr lang="en-CA" sz="800" dirty="0" smtClean="0"/>
              <a:t> declines.</a:t>
            </a:r>
            <a:endParaRPr lang="en-CA" sz="800" b="1" dirty="0" smtClean="0"/>
          </a:p>
          <a:p>
            <a:pPr>
              <a:defRPr/>
            </a:pPr>
            <a:r>
              <a:rPr lang="en-CA" sz="800" b="1" dirty="0" smtClean="0"/>
              <a:t>References:</a:t>
            </a:r>
          </a:p>
          <a:p>
            <a:pPr>
              <a:defRPr/>
            </a:pPr>
            <a:r>
              <a:rPr lang="en-CA" sz="800" dirty="0" smtClean="0"/>
              <a:t>Adapted from:</a:t>
            </a:r>
          </a:p>
          <a:p>
            <a:pPr marL="216233" indent="-216233">
              <a:buFont typeface="+mj-lt"/>
              <a:buAutoNum type="arabicPeriod"/>
              <a:defRPr/>
            </a:pPr>
            <a:r>
              <a:rPr lang="en-CA" sz="800" dirty="0" smtClean="0"/>
              <a:t>Chao EC &amp; Henry RR. SGLT2 inhibition — a novel strategy for diabetes treatment. Nature Reviews Drug Discovery 2010;9:551-559.</a:t>
            </a:r>
          </a:p>
          <a:p>
            <a:pPr marL="216233" indent="-216233">
              <a:buFont typeface="+mj-lt"/>
              <a:buAutoNum type="arabicPeriod"/>
              <a:defRPr/>
            </a:pPr>
            <a:r>
              <a:rPr lang="en-CA" sz="800" dirty="0" smtClean="0"/>
              <a:t>Guyton AC, Hall JE. Textbook of Medical Physiology. 11th ed. Philadelphia, PA: Elsevier Saunders; 2006</a:t>
            </a:r>
          </a:p>
          <a:p>
            <a:pPr marL="216233" indent="-216233">
              <a:buFont typeface="+mj-lt"/>
              <a:buAutoNum type="arabicPeriod"/>
              <a:defRPr/>
            </a:pPr>
            <a:endParaRPr lang="en-CA" sz="800" dirty="0" smtClean="0"/>
          </a:p>
          <a:p>
            <a:pPr>
              <a:defRPr/>
            </a:pPr>
            <a:endParaRPr lang="en-CA" sz="800" dirty="0" smtClean="0"/>
          </a:p>
          <a:p>
            <a:pPr>
              <a:defRPr/>
            </a:pPr>
            <a:endParaRPr lang="en-US" sz="800" dirty="0"/>
          </a:p>
        </p:txBody>
      </p:sp>
      <p:sp>
        <p:nvSpPr>
          <p:cNvPr id="19460" name="Slide Number Placeholder 3"/>
          <p:cNvSpPr>
            <a:spLocks noGrp="1"/>
          </p:cNvSpPr>
          <p:nvPr>
            <p:ph type="sldNum" sz="quarter" idx="5"/>
          </p:nvPr>
        </p:nvSpPr>
        <p:spPr/>
        <p:txBody>
          <a:bodyPr/>
          <a:lstStyle/>
          <a:p>
            <a:pPr>
              <a:defRPr/>
            </a:pPr>
            <a:fld id="{D045CE7F-C685-46CD-9126-52FA10616E20}" type="slidenum">
              <a:rPr lang="en-US" smtClean="0">
                <a:solidFill>
                  <a:prstClr val="black"/>
                </a:solidFill>
              </a:rPr>
              <a:pPr>
                <a:defRPr/>
              </a:pPr>
              <a:t>25</a:t>
            </a:fld>
            <a:endParaRPr lang="en-US" smtClean="0">
              <a:solidFill>
                <a:prstClr val="black"/>
              </a:solidFill>
            </a:endParaRPr>
          </a:p>
        </p:txBody>
      </p:sp>
    </p:spTree>
    <p:extLst>
      <p:ext uri="{BB962C8B-B14F-4D97-AF65-F5344CB8AC3E}">
        <p14:creationId xmlns:p14="http://schemas.microsoft.com/office/powerpoint/2010/main" val="68489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243" indent="-290093">
              <a:defRPr>
                <a:solidFill>
                  <a:schemeClr val="tx1"/>
                </a:solidFill>
                <a:latin typeface="Tahoma" panose="020B0604030504040204" pitchFamily="34" charset="0"/>
              </a:defRPr>
            </a:lvl2pPr>
            <a:lvl3pPr marL="1160374" indent="-232075">
              <a:defRPr>
                <a:solidFill>
                  <a:schemeClr val="tx1"/>
                </a:solidFill>
                <a:latin typeface="Tahoma" panose="020B0604030504040204" pitchFamily="34" charset="0"/>
              </a:defRPr>
            </a:lvl3pPr>
            <a:lvl4pPr marL="1624523" indent="-232075">
              <a:defRPr>
                <a:solidFill>
                  <a:schemeClr val="tx1"/>
                </a:solidFill>
                <a:latin typeface="Tahoma" panose="020B0604030504040204" pitchFamily="34" charset="0"/>
              </a:defRPr>
            </a:lvl4pPr>
            <a:lvl5pPr marL="2088672" indent="-232075">
              <a:defRPr>
                <a:solidFill>
                  <a:schemeClr val="tx1"/>
                </a:solidFill>
                <a:latin typeface="Tahoma" panose="020B0604030504040204" pitchFamily="34" charset="0"/>
              </a:defRPr>
            </a:lvl5pPr>
            <a:lvl6pPr marL="2552822" indent="-232075" eaLnBrk="0" fontAlgn="base" hangingPunct="0">
              <a:spcBef>
                <a:spcPct val="0"/>
              </a:spcBef>
              <a:spcAft>
                <a:spcPct val="0"/>
              </a:spcAft>
              <a:defRPr>
                <a:solidFill>
                  <a:schemeClr val="tx1"/>
                </a:solidFill>
                <a:latin typeface="Tahoma" panose="020B0604030504040204" pitchFamily="34" charset="0"/>
              </a:defRPr>
            </a:lvl6pPr>
            <a:lvl7pPr marL="3016971" indent="-232075" eaLnBrk="0" fontAlgn="base" hangingPunct="0">
              <a:spcBef>
                <a:spcPct val="0"/>
              </a:spcBef>
              <a:spcAft>
                <a:spcPct val="0"/>
              </a:spcAft>
              <a:defRPr>
                <a:solidFill>
                  <a:schemeClr val="tx1"/>
                </a:solidFill>
                <a:latin typeface="Tahoma" panose="020B0604030504040204" pitchFamily="34" charset="0"/>
              </a:defRPr>
            </a:lvl7pPr>
            <a:lvl8pPr marL="3481121" indent="-232075" eaLnBrk="0" fontAlgn="base" hangingPunct="0">
              <a:spcBef>
                <a:spcPct val="0"/>
              </a:spcBef>
              <a:spcAft>
                <a:spcPct val="0"/>
              </a:spcAft>
              <a:defRPr>
                <a:solidFill>
                  <a:schemeClr val="tx1"/>
                </a:solidFill>
                <a:latin typeface="Tahoma" panose="020B0604030504040204" pitchFamily="34" charset="0"/>
              </a:defRPr>
            </a:lvl8pPr>
            <a:lvl9pPr marL="3945270" indent="-232075" eaLnBrk="0" fontAlgn="base" hangingPunct="0">
              <a:spcBef>
                <a:spcPct val="0"/>
              </a:spcBef>
              <a:spcAft>
                <a:spcPct val="0"/>
              </a:spcAft>
              <a:defRPr>
                <a:solidFill>
                  <a:schemeClr val="tx1"/>
                </a:solidFill>
                <a:latin typeface="Tahoma" panose="020B0604030504040204" pitchFamily="34" charset="0"/>
              </a:defRPr>
            </a:lvl9pPr>
          </a:lstStyle>
          <a:p>
            <a:pPr defTabSz="928299" fontAlgn="base">
              <a:spcBef>
                <a:spcPct val="0"/>
              </a:spcBef>
              <a:spcAft>
                <a:spcPct val="0"/>
              </a:spcAft>
              <a:defRPr/>
            </a:pPr>
            <a:fld id="{F4E40410-0AD6-40A7-883D-E2C389E637D4}" type="slidenum">
              <a:rPr lang="en-US" altLang="en-US">
                <a:solidFill>
                  <a:srgbClr val="000000"/>
                </a:solidFill>
                <a:latin typeface="Arial" panose="020B0604020202020204" pitchFamily="34" charset="0"/>
              </a:rPr>
              <a:pPr defTabSz="928299" fontAlgn="base">
                <a:spcBef>
                  <a:spcPct val="0"/>
                </a:spcBef>
                <a:spcAft>
                  <a:spcPct val="0"/>
                </a:spcAft>
                <a:defRPr/>
              </a:pPr>
              <a:t>30</a:t>
            </a:fld>
            <a:endParaRPr lang="en-US" altLang="en-US">
              <a:solidFill>
                <a:srgbClr val="000000"/>
              </a:solidFill>
              <a:latin typeface="Arial" panose="020B0604020202020204" pitchFamily="34" charset="0"/>
            </a:endParaRPr>
          </a:p>
        </p:txBody>
      </p:sp>
      <p:sp>
        <p:nvSpPr>
          <p:cNvPr id="52227" name="Rectangle 7"/>
          <p:cNvSpPr txBox="1">
            <a:spLocks noGrp="1" noChangeArrowheads="1"/>
          </p:cNvSpPr>
          <p:nvPr/>
        </p:nvSpPr>
        <p:spPr bwMode="auto">
          <a:xfrm>
            <a:off x="3970938" y="8774272"/>
            <a:ext cx="3037840" cy="46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8" tIns="46409" rIns="92818" bIns="46409"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defTabSz="928299" fontAlgn="base">
              <a:spcBef>
                <a:spcPct val="0"/>
              </a:spcBef>
              <a:spcAft>
                <a:spcPct val="0"/>
              </a:spcAft>
              <a:defRPr/>
            </a:pPr>
            <a:fld id="{070D8CFD-B143-4FE4-B8E6-007E62FB1BD3}" type="slidenum">
              <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rPr>
              <a:pPr algn="r" defTabSz="928299" fontAlgn="base">
                <a:spcBef>
                  <a:spcPct val="0"/>
                </a:spcBef>
                <a:spcAft>
                  <a:spcPct val="0"/>
                </a:spcAft>
                <a:defRPr/>
              </a:pPr>
              <a:t>30</a:t>
            </a:fld>
            <a:endPar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2228" name="Rectangle 7"/>
          <p:cNvSpPr txBox="1">
            <a:spLocks noGrp="1" noChangeArrowheads="1"/>
          </p:cNvSpPr>
          <p:nvPr/>
        </p:nvSpPr>
        <p:spPr bwMode="auto">
          <a:xfrm>
            <a:off x="3972560" y="8775875"/>
            <a:ext cx="3037840" cy="46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6" tIns="46408" rIns="92816" bIns="46408"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defTabSz="928299" eaLnBrk="0" fontAlgn="base" hangingPunct="0">
              <a:spcBef>
                <a:spcPct val="0"/>
              </a:spcBef>
              <a:spcAft>
                <a:spcPct val="0"/>
              </a:spcAft>
              <a:defRPr/>
            </a:pPr>
            <a:fld id="{C409A1D2-5A20-41CF-A050-7FF7D2986134}" type="slidenum">
              <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rPr>
              <a:pPr algn="r" defTabSz="928299" eaLnBrk="0" fontAlgn="base" hangingPunct="0">
                <a:spcBef>
                  <a:spcPct val="0"/>
                </a:spcBef>
                <a:spcAft>
                  <a:spcPct val="0"/>
                </a:spcAft>
                <a:defRPr/>
              </a:pPr>
              <a:t>30</a:t>
            </a:fld>
            <a:endPar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2229" name="Rectangle 2"/>
          <p:cNvSpPr>
            <a:spLocks noGrp="1" noRot="1" noChangeAspect="1" noChangeArrowheads="1" noTextEdit="1"/>
          </p:cNvSpPr>
          <p:nvPr>
            <p:ph type="sldImg"/>
          </p:nvPr>
        </p:nvSpPr>
        <p:spPr>
          <a:xfrm>
            <a:off x="1339850" y="693738"/>
            <a:ext cx="4264025" cy="2398712"/>
          </a:xfrm>
          <a:ln/>
        </p:spPr>
      </p:sp>
      <p:sp>
        <p:nvSpPr>
          <p:cNvPr id="52230" name="Rectangle 3"/>
          <p:cNvSpPr>
            <a:spLocks noGrp="1" noChangeArrowheads="1"/>
          </p:cNvSpPr>
          <p:nvPr>
            <p:ph type="body" idx="1"/>
          </p:nvPr>
        </p:nvSpPr>
        <p:spPr>
          <a:xfrm>
            <a:off x="546877" y="3405803"/>
            <a:ext cx="5596960" cy="51359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6" tIns="46408" rIns="92816" bIns="46408"/>
          <a:lstStyle/>
          <a:p>
            <a:pPr eaLnBrk="1" hangingPunct="1"/>
            <a:r>
              <a:rPr lang="en-US" altLang="en-US" smtClean="0">
                <a:latin typeface="Arial" panose="020B0604020202020204" pitchFamily="34" charset="0"/>
              </a:rPr>
              <a:t>SGLT2 inhibitors improve glucose control by reducing plasma glucose levels, which in turn reverses the effects of glucotoxicity, as follows:</a:t>
            </a:r>
          </a:p>
          <a:p>
            <a:pPr marL="348112" lvl="1" indent="-232075"/>
            <a:r>
              <a:rPr lang="en-US" altLang="en-US" smtClean="0">
                <a:latin typeface="Arial" panose="020B0604020202020204" pitchFamily="34" charset="0"/>
              </a:rPr>
              <a:t>Insulin sensitivity in muscle increases via increased GLUT4 translocation and insulin signaling as well as other mechanisms.</a:t>
            </a:r>
          </a:p>
          <a:p>
            <a:pPr marL="348112" lvl="1" indent="-232075"/>
            <a:r>
              <a:rPr lang="en-US" altLang="en-US" smtClean="0">
                <a:latin typeface="Arial" panose="020B0604020202020204" pitchFamily="34" charset="0"/>
              </a:rPr>
              <a:t>Insulin sensitivity also improves in the liver, with a decrease in glucose-6-phosphatase levels.</a:t>
            </a:r>
          </a:p>
          <a:p>
            <a:pPr marL="348112" lvl="1" indent="-232075"/>
            <a:r>
              <a:rPr lang="en-US" altLang="en-US" smtClean="0">
                <a:latin typeface="Arial" panose="020B0604020202020204" pitchFamily="34" charset="0"/>
              </a:rPr>
              <a:t>Gluconeogenesis in the liver decreases as a result of a reduction in the Cori cycle and decreased PEP carboxykinase.</a:t>
            </a:r>
          </a:p>
          <a:p>
            <a:pPr marL="348112" lvl="1" indent="-232075"/>
            <a:r>
              <a:rPr lang="el-GR" altLang="en-US" smtClean="0">
                <a:latin typeface="Arial" panose="020B0604020202020204" pitchFamily="34" charset="0"/>
                <a:sym typeface="Symbol" panose="05050102010706020507" pitchFamily="18" charset="2"/>
              </a:rPr>
              <a:t>β</a:t>
            </a:r>
            <a:r>
              <a:rPr lang="en-US" altLang="en-US" smtClean="0">
                <a:latin typeface="Arial" panose="020B0604020202020204" pitchFamily="34" charset="0"/>
                <a:sym typeface="Symbol" panose="05050102010706020507" pitchFamily="18" charset="2"/>
              </a:rPr>
              <a:t>-Cell function improves.</a:t>
            </a: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1229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1762F-2FB1-4979-9610-F7603AE4133F}" type="slidenum">
              <a:rPr lang="en-GB" smtClean="0">
                <a:solidFill>
                  <a:prstClr val="black"/>
                </a:solidFill>
              </a:rPr>
              <a:pPr/>
              <a:t>35</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black"/>
                </a:solidFill>
              </a:rPr>
              <a:t>For internal use only. Strictly confidential. Do not copy or distribute.</a:t>
            </a:r>
          </a:p>
        </p:txBody>
      </p:sp>
    </p:spTree>
    <p:extLst>
      <p:ext uri="{BB962C8B-B14F-4D97-AF65-F5344CB8AC3E}">
        <p14:creationId xmlns:p14="http://schemas.microsoft.com/office/powerpoint/2010/main" val="220287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04813"/>
            <a:ext cx="5581650" cy="31400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44251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06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1">
                <a:latin typeface="Calibri" charset="0"/>
              </a:rPr>
              <a:t>Abbreviations</a:t>
            </a:r>
          </a:p>
          <a:p>
            <a:r>
              <a:rPr lang="en-GB">
                <a:latin typeface="Calibri" charset="0"/>
              </a:rPr>
              <a:t>CVD, cardiovascular disease; MI, myocardial infarction</a:t>
            </a:r>
          </a:p>
          <a:p>
            <a:endParaRPr lang="en-GB">
              <a:latin typeface="Calibri" charset="0"/>
            </a:endParaRPr>
          </a:p>
          <a:p>
            <a:r>
              <a:rPr lang="en-GB" b="1">
                <a:latin typeface="Calibri" charset="0"/>
              </a:rPr>
              <a:t>Reference</a:t>
            </a:r>
          </a:p>
          <a:p>
            <a:r>
              <a:rPr lang="en-GB">
                <a:latin typeface="Calibri" charset="0"/>
              </a:rPr>
              <a:t>The Emerging Risk Factors Collaboration. </a:t>
            </a:r>
            <a:r>
              <a:rPr lang="en-GB" i="1">
                <a:latin typeface="Calibri" charset="0"/>
              </a:rPr>
              <a:t>JAMA</a:t>
            </a:r>
            <a:r>
              <a:rPr lang="en-GB">
                <a:latin typeface="Calibri" charset="0"/>
              </a:rPr>
              <a:t> 2015;314:52</a:t>
            </a:r>
          </a:p>
        </p:txBody>
      </p:sp>
      <p:sp>
        <p:nvSpPr>
          <p:cNvPr id="4" name="Slide Number Placeholder 3"/>
          <p:cNvSpPr>
            <a:spLocks noGrp="1"/>
          </p:cNvSpPr>
          <p:nvPr>
            <p:ph type="sldNum" sz="quarter" idx="5"/>
          </p:nvPr>
        </p:nvSpPr>
        <p:spPr/>
        <p:txBody>
          <a:bodyPr/>
          <a:lstStyle/>
          <a:p>
            <a:pPr>
              <a:defRPr/>
            </a:pPr>
            <a:fld id="{E02EEC45-088A-7A47-B471-D6C16B8E02F2}"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01085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dirty="0">
                <a:ea typeface="+mn-ea"/>
                <a:cs typeface="+mn-cs"/>
              </a:rPr>
              <a:t>Table 15.2.4.1.1: 1</a:t>
            </a:r>
          </a:p>
          <a:p>
            <a:pPr>
              <a:defRPr/>
            </a:pPr>
            <a:r>
              <a:rPr lang="en-US" dirty="0">
                <a:ea typeface="+mn-ea"/>
                <a:cs typeface="+mn-cs"/>
              </a:rPr>
              <a:t>Table 15.2.4.1.2: 1</a:t>
            </a:r>
          </a:p>
          <a:p>
            <a:pPr>
              <a:defRPr/>
            </a:pPr>
            <a:r>
              <a:rPr lang="en-US" dirty="0">
                <a:ea typeface="+mn-ea"/>
                <a:cs typeface="+mn-cs"/>
              </a:rPr>
              <a:t>Table 15.2.4.1.3: 1</a:t>
            </a:r>
          </a:p>
          <a:p>
            <a:pPr>
              <a:defRPr/>
            </a:pPr>
            <a:r>
              <a:rPr lang="en-US" dirty="0">
                <a:ea typeface="+mn-ea"/>
                <a:cs typeface="+mn-cs"/>
              </a:rPr>
              <a:t>Table 15.2.4.1.5: 1</a:t>
            </a:r>
          </a:p>
          <a:p>
            <a:pPr>
              <a:defRPr/>
            </a:pPr>
            <a:r>
              <a:rPr lang="en-US" dirty="0">
                <a:ea typeface="+mn-ea"/>
                <a:cs typeface="+mn-cs"/>
              </a:rPr>
              <a:t>Table 15.2.4.1.8: 1</a:t>
            </a:r>
          </a:p>
          <a:p>
            <a:pPr>
              <a:defRPr/>
            </a:pPr>
            <a:r>
              <a:rPr lang="en-US" dirty="0">
                <a:ea typeface="+mn-ea"/>
                <a:cs typeface="+mn-cs"/>
              </a:rPr>
              <a:t>Table 15.2.4.1.9: 1</a:t>
            </a:r>
            <a:endParaRPr lang="en-US" dirty="0"/>
          </a:p>
        </p:txBody>
      </p:sp>
      <p:sp>
        <p:nvSpPr>
          <p:cNvPr id="4" name="Slide Number Placeholder 3"/>
          <p:cNvSpPr>
            <a:spLocks noGrp="1"/>
          </p:cNvSpPr>
          <p:nvPr>
            <p:ph type="sldNum" sz="quarter" idx="5"/>
          </p:nvPr>
        </p:nvSpPr>
        <p:spPr/>
        <p:txBody>
          <a:bodyPr/>
          <a:lstStyle/>
          <a:p>
            <a:pPr>
              <a:defRPr/>
            </a:pPr>
            <a:fld id="{327BAEED-0289-F74B-8935-527B99FDFABD}" type="slidenum">
              <a:rPr lang="en-GB" smtClean="0">
                <a:solidFill>
                  <a:prstClr val="black"/>
                </a:solidFill>
              </a:rPr>
              <a:pPr>
                <a:defRPr/>
              </a:pPr>
              <a:t>39</a:t>
            </a:fld>
            <a:endParaRPr lang="en-GB" dirty="0">
              <a:solidFill>
                <a:prstClr val="black"/>
              </a:solidFill>
            </a:endParaRPr>
          </a:p>
        </p:txBody>
      </p:sp>
    </p:spTree>
    <p:extLst>
      <p:ext uri="{BB962C8B-B14F-4D97-AF65-F5344CB8AC3E}">
        <p14:creationId xmlns:p14="http://schemas.microsoft.com/office/powerpoint/2010/main" val="3238483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6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4DA2DB44-3FEC-6544-997A-8ABAE0742880}" type="slidenum">
              <a:rPr lang="en-GB" smtClean="0">
                <a:solidFill>
                  <a:prstClr val="black"/>
                </a:solidFill>
              </a:rPr>
              <a:pPr>
                <a:defRPr/>
              </a:pPr>
              <a:t>40</a:t>
            </a:fld>
            <a:endParaRPr lang="en-GB" dirty="0">
              <a:solidFill>
                <a:prstClr val="black"/>
              </a:solidFill>
            </a:endParaRPr>
          </a:p>
        </p:txBody>
      </p:sp>
    </p:spTree>
    <p:extLst>
      <p:ext uri="{BB962C8B-B14F-4D97-AF65-F5344CB8AC3E}">
        <p14:creationId xmlns:p14="http://schemas.microsoft.com/office/powerpoint/2010/main" val="4124228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6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4DA2DB44-3FEC-6544-997A-8ABAE0742880}" type="slidenum">
              <a:rPr lang="en-GB" smtClean="0">
                <a:solidFill>
                  <a:prstClr val="black"/>
                </a:solidFill>
              </a:rPr>
              <a:pPr>
                <a:defRPr/>
              </a:pPr>
              <a:t>41</a:t>
            </a:fld>
            <a:endParaRPr lang="en-GB" dirty="0">
              <a:solidFill>
                <a:prstClr val="black"/>
              </a:solidFill>
            </a:endParaRPr>
          </a:p>
        </p:txBody>
      </p:sp>
    </p:spTree>
    <p:extLst>
      <p:ext uri="{BB962C8B-B14F-4D97-AF65-F5344CB8AC3E}">
        <p14:creationId xmlns:p14="http://schemas.microsoft.com/office/powerpoint/2010/main" val="3921762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04813"/>
            <a:ext cx="5581650" cy="3140075"/>
          </a:xfrm>
        </p:spPr>
      </p:sp>
      <p:sp>
        <p:nvSpPr>
          <p:cNvPr id="3" name="Notes Placeholder 2"/>
          <p:cNvSpPr>
            <a:spLocks noGrp="1"/>
          </p:cNvSpPr>
          <p:nvPr>
            <p:ph type="body" idx="1"/>
          </p:nvPr>
        </p:nvSpPr>
        <p:spPr>
          <a:xfrm>
            <a:off x="685481" y="4343363"/>
            <a:ext cx="5487040" cy="411546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Empagliflozin reduced the risk of CV death by 38%. The HR is 0.62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All categories of CV death – fatal MI, fatal stroke, HF death, sudden death, other causes of CV death, and presumed CV death - contributed to this outcome.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HRs for these endpoints, including presumed CV death, were consistently around 0.7, expect Death due to heart failure with a HR of 0.32.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Pause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better understand the category of presumed CV death, we looked at the investigator-reported adverse events leading to death in these patients.</a:t>
            </a:r>
          </a:p>
        </p:txBody>
      </p:sp>
      <p:sp>
        <p:nvSpPr>
          <p:cNvPr id="4" name="Slide Number Placeholder 3"/>
          <p:cNvSpPr>
            <a:spLocks noGrp="1"/>
          </p:cNvSpPr>
          <p:nvPr>
            <p:ph type="sldNum" sz="quarter" idx="10"/>
          </p:nvPr>
        </p:nvSpPr>
        <p:spPr/>
        <p:txBody>
          <a:bodyPr/>
          <a:lstStyle/>
          <a:p>
            <a:pPr>
              <a:defRPr/>
            </a:pPr>
            <a:fld id="{E81FF853-7B45-48FF-8060-1FF558FCB78D}" type="slidenum">
              <a:rPr lang="en-US" sz="1800" kern="0" smtClean="0">
                <a:solidFill>
                  <a:prstClr val="black"/>
                </a:solidFill>
              </a:rPr>
              <a:pPr>
                <a:defRPr/>
              </a:pPr>
              <a:t>42</a:t>
            </a:fld>
            <a:endParaRPr lang="en-US" sz="1800" kern="0" dirty="0">
              <a:solidFill>
                <a:prstClr val="black"/>
              </a:solidFill>
            </a:endParaRPr>
          </a:p>
        </p:txBody>
      </p:sp>
    </p:spTree>
    <p:extLst>
      <p:ext uri="{BB962C8B-B14F-4D97-AF65-F5344CB8AC3E}">
        <p14:creationId xmlns:p14="http://schemas.microsoft.com/office/powerpoint/2010/main" val="293438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5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5A5F5196-2C33-5944-85DE-91151145BD64}" type="slidenum">
              <a:rPr lang="en-GB" smtClean="0">
                <a:solidFill>
                  <a:prstClr val="black"/>
                </a:solidFill>
              </a:rPr>
              <a:pPr>
                <a:defRPr/>
              </a:pPr>
              <a:t>43</a:t>
            </a:fld>
            <a:endParaRPr lang="en-GB" dirty="0">
              <a:solidFill>
                <a:prstClr val="black"/>
              </a:solidFill>
            </a:endParaRPr>
          </a:p>
        </p:txBody>
      </p:sp>
    </p:spTree>
    <p:extLst>
      <p:ext uri="{BB962C8B-B14F-4D97-AF65-F5344CB8AC3E}">
        <p14:creationId xmlns:p14="http://schemas.microsoft.com/office/powerpoint/2010/main" val="1382903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r>
              <a:rPr lang="en-GB" dirty="0"/>
              <a:t> </a:t>
            </a:r>
            <a:endParaRPr lang="en-US" dirty="0"/>
          </a:p>
        </p:txBody>
      </p:sp>
      <p:sp>
        <p:nvSpPr>
          <p:cNvPr id="4" name="Slide Number Placeholder 3"/>
          <p:cNvSpPr>
            <a:spLocks noGrp="1"/>
          </p:cNvSpPr>
          <p:nvPr>
            <p:ph type="sldNum" sz="quarter" idx="10"/>
          </p:nvPr>
        </p:nvSpPr>
        <p:spPr/>
        <p:txBody>
          <a:bodyPr/>
          <a:lstStyle/>
          <a:p>
            <a:fld id="{2A55CF5D-EFED-4911-972C-905BD70294F8}"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581429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0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Table 15.3.1.1: 1 (tir), n(%)</a:t>
            </a:r>
          </a:p>
        </p:txBody>
      </p:sp>
      <p:sp>
        <p:nvSpPr>
          <p:cNvPr id="4" name="Slide Number Placeholder 3"/>
          <p:cNvSpPr>
            <a:spLocks noGrp="1"/>
          </p:cNvSpPr>
          <p:nvPr>
            <p:ph type="sldNum" sz="quarter" idx="5"/>
          </p:nvPr>
        </p:nvSpPr>
        <p:spPr/>
        <p:txBody>
          <a:bodyPr/>
          <a:lstStyle/>
          <a:p>
            <a:pPr>
              <a:defRPr/>
            </a:pPr>
            <a:fld id="{4501C50F-1C19-3D42-9DBD-BF052C980504}" type="slidenum">
              <a:rPr lang="en-GB" smtClean="0">
                <a:solidFill>
                  <a:prstClr val="black"/>
                </a:solidFill>
              </a:rPr>
              <a:pPr>
                <a:defRPr/>
              </a:pPr>
              <a:t>47</a:t>
            </a:fld>
            <a:endParaRPr lang="en-GB" dirty="0">
              <a:solidFill>
                <a:prstClr val="black"/>
              </a:solidFill>
            </a:endParaRPr>
          </a:p>
        </p:txBody>
      </p:sp>
    </p:spTree>
    <p:extLst>
      <p:ext uri="{BB962C8B-B14F-4D97-AF65-F5344CB8AC3E}">
        <p14:creationId xmlns:p14="http://schemas.microsoft.com/office/powerpoint/2010/main" val="2075722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GB" dirty="0">
                <a:ea typeface="+mn-ea"/>
                <a:cs typeface="+mn-cs"/>
              </a:rPr>
              <a:t>Overall: table 15.3.1.8: 1</a:t>
            </a:r>
          </a:p>
          <a:p>
            <a:pPr>
              <a:defRPr/>
            </a:pPr>
            <a:r>
              <a:rPr lang="en-GB" dirty="0">
                <a:ea typeface="+mn-ea"/>
                <a:cs typeface="+mn-cs"/>
              </a:rPr>
              <a:t>Serious: table 15.3.1.8: 4 </a:t>
            </a:r>
          </a:p>
          <a:p>
            <a:pPr>
              <a:defRPr/>
            </a:pPr>
            <a:r>
              <a:rPr lang="en-GB" dirty="0">
                <a:ea typeface="+mn-ea"/>
                <a:cs typeface="+mn-cs"/>
              </a:rPr>
              <a:t>Leading to discontinuation: table 15.3.1.8: 5</a:t>
            </a:r>
          </a:p>
        </p:txBody>
      </p:sp>
      <p:sp>
        <p:nvSpPr>
          <p:cNvPr id="4" name="Slide Number Placeholder 3"/>
          <p:cNvSpPr>
            <a:spLocks noGrp="1"/>
          </p:cNvSpPr>
          <p:nvPr>
            <p:ph type="sldNum" sz="quarter" idx="5"/>
          </p:nvPr>
        </p:nvSpPr>
        <p:spPr/>
        <p:txBody>
          <a:bodyPr/>
          <a:lstStyle/>
          <a:p>
            <a:pPr>
              <a:defRPr/>
            </a:pPr>
            <a:fld id="{1AC92A4E-C23B-4249-B542-801449C6F666}" type="slidenum">
              <a:rPr lang="en-GB" smtClean="0">
                <a:solidFill>
                  <a:prstClr val="black"/>
                </a:solidFill>
              </a:rPr>
              <a:pPr>
                <a:defRPr/>
              </a:pPr>
              <a:t>48</a:t>
            </a:fld>
            <a:endParaRPr lang="en-GB" dirty="0">
              <a:solidFill>
                <a:prstClr val="black"/>
              </a:solidFill>
            </a:endParaRPr>
          </a:p>
        </p:txBody>
      </p:sp>
    </p:spTree>
    <p:extLst>
      <p:ext uri="{BB962C8B-B14F-4D97-AF65-F5344CB8AC3E}">
        <p14:creationId xmlns:p14="http://schemas.microsoft.com/office/powerpoint/2010/main" val="576634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1104256-ACA6-4D00-9F83-31DA1C4893EC}" type="slidenum">
              <a:rPr lang="en-US" smtClean="0">
                <a:solidFill>
                  <a:prstClr val="black"/>
                </a:solidFill>
              </a:rPr>
              <a:pPr/>
              <a:t>49</a:t>
            </a:fld>
            <a:endParaRPr lang="en-US" dirty="0">
              <a:solidFill>
                <a:prstClr val="black"/>
              </a:solidFill>
            </a:endParaRPr>
          </a:p>
        </p:txBody>
      </p:sp>
      <p:sp>
        <p:nvSpPr>
          <p:cNvPr id="5" name="Slide Image Placeholder 4"/>
          <p:cNvSpPr>
            <a:spLocks noGrp="1" noRot="1" noChangeAspect="1"/>
          </p:cNvSpPr>
          <p:nvPr>
            <p:ph type="sldImg"/>
          </p:nvPr>
        </p:nvSpPr>
        <p:spPr>
          <a:xfrm>
            <a:off x="638175" y="404813"/>
            <a:ext cx="5581650" cy="3140075"/>
          </a:xfrm>
        </p:spPr>
      </p:sp>
      <p:sp>
        <p:nvSpPr>
          <p:cNvPr id="6" name="Notes Placeholder 5"/>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1941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1413"/>
            <a:ext cx="5486400" cy="3087687"/>
          </a:xfrm>
        </p:spPr>
      </p:sp>
      <p:sp>
        <p:nvSpPr>
          <p:cNvPr id="3" name="Notes Placeholder 2"/>
          <p:cNvSpPr>
            <a:spLocks noGrp="1"/>
          </p:cNvSpPr>
          <p:nvPr>
            <p:ph type="body" idx="1"/>
          </p:nvPr>
        </p:nvSpPr>
        <p:spPr/>
        <p:txBody>
          <a:bodyPr/>
          <a:lstStyle/>
          <a:p>
            <a:r>
              <a:rPr lang="en-US" dirty="0"/>
              <a:t>All cause death	</a:t>
            </a:r>
          </a:p>
          <a:p>
            <a:r>
              <a:rPr lang="en-US" dirty="0"/>
              <a:t>Simva: 182 / 2221 (8,2%),</a:t>
            </a:r>
            <a:r>
              <a:rPr lang="en-US" baseline="0" dirty="0"/>
              <a:t> placebo: </a:t>
            </a:r>
            <a:r>
              <a:rPr lang="en-US" dirty="0"/>
              <a:t>256 / 2223 (11,5%)             HR= 0,71[0,59,</a:t>
            </a:r>
            <a:r>
              <a:rPr lang="en-US" baseline="0" dirty="0"/>
              <a:t> </a:t>
            </a:r>
            <a:r>
              <a:rPr lang="en-US" dirty="0"/>
              <a:t>0,85]</a:t>
            </a:r>
          </a:p>
          <a:p>
            <a:pPr marL="0" marR="0" lvl="0" indent="0" algn="l" defTabSz="914350" rtl="0" eaLnBrk="1" fontAlgn="auto" latinLnBrk="0" hangingPunct="1">
              <a:lnSpc>
                <a:spcPct val="100000"/>
              </a:lnSpc>
              <a:spcBef>
                <a:spcPts val="0"/>
              </a:spcBef>
              <a:spcAft>
                <a:spcPts val="0"/>
              </a:spcAft>
              <a:buClrTx/>
              <a:buSzTx/>
              <a:buFontTx/>
              <a:buNone/>
              <a:tabLst/>
              <a:defRPr/>
            </a:pPr>
            <a:r>
              <a:rPr lang="en-US" dirty="0">
                <a:latin typeface="+mn-lt"/>
              </a:rPr>
              <a:t>Pooled empa : 269 / 2333 (5.7%), placebo : 194 / 4687 (8.3%)      </a:t>
            </a:r>
            <a:r>
              <a:rPr lang="en-US" dirty="0"/>
              <a:t>HR= 0.68 [</a:t>
            </a:r>
            <a:r>
              <a:rPr lang="en-US" dirty="0">
                <a:latin typeface="+mn-lt"/>
              </a:rPr>
              <a:t>0.57, 0.82</a:t>
            </a:r>
            <a:r>
              <a:rPr lang="en-US" dirty="0"/>
              <a:t>]</a:t>
            </a:r>
            <a:endParaRPr lang="en-US" dirty="0">
              <a:latin typeface="+mn-lt"/>
            </a:endParaRPr>
          </a:p>
          <a:p>
            <a:pPr marL="0" marR="0" lvl="0" indent="0" algn="l" defTabSz="914350" rtl="0" eaLnBrk="1" fontAlgn="auto" latinLnBrk="0" hangingPunct="1">
              <a:lnSpc>
                <a:spcPct val="100000"/>
              </a:lnSpc>
              <a:spcBef>
                <a:spcPts val="0"/>
              </a:spcBef>
              <a:spcAft>
                <a:spcPts val="0"/>
              </a:spcAft>
              <a:buClrTx/>
              <a:buSzTx/>
              <a:buFontTx/>
              <a:buNone/>
              <a:tabLst/>
              <a:defRPr/>
            </a:pPr>
            <a:r>
              <a:rPr lang="en-US" dirty="0">
                <a:latin typeface="+mn-lt"/>
              </a:rPr>
              <a:t>Liraglutide:</a:t>
            </a:r>
            <a:r>
              <a:rPr lang="en-US" baseline="0" dirty="0">
                <a:latin typeface="+mn-lt"/>
              </a:rPr>
              <a:t> 381 / 4668 (8.2%), placebo 447 / 4672 (9.6%)     </a:t>
            </a:r>
            <a:r>
              <a:rPr lang="fr-CA" sz="1200" b="0" dirty="0"/>
              <a:t>HR</a:t>
            </a:r>
            <a:r>
              <a:rPr lang="fr-CA" sz="1200" b="0" baseline="0" dirty="0"/>
              <a:t>= </a:t>
            </a:r>
            <a:r>
              <a:rPr lang="fr-CA" sz="1200" b="0" dirty="0"/>
              <a:t>0.85 </a:t>
            </a:r>
            <a:r>
              <a:rPr lang="en-US" dirty="0"/>
              <a:t>[</a:t>
            </a:r>
            <a:r>
              <a:rPr lang="fr-CA" sz="1200" b="0" dirty="0"/>
              <a:t>0.74, 0.97</a:t>
            </a:r>
            <a:r>
              <a:rPr lang="en-US" dirty="0"/>
              <a:t>]</a:t>
            </a:r>
            <a:endParaRPr lang="en-US" b="0" dirty="0">
              <a:latin typeface="+mn-lt"/>
            </a:endParaRPr>
          </a:p>
          <a:p>
            <a:r>
              <a:rPr lang="en-US" dirty="0">
                <a:latin typeface="+mn-lt"/>
              </a:rPr>
              <a:t>Ramipril: 482 / 4645 (10,4%), placebo : 569 / 4652 (12,2%)       HR=0,85[0,76,</a:t>
            </a:r>
            <a:r>
              <a:rPr lang="en-US" baseline="0" dirty="0">
                <a:latin typeface="+mn-lt"/>
              </a:rPr>
              <a:t> </a:t>
            </a:r>
            <a:r>
              <a:rPr lang="en-US" dirty="0">
                <a:latin typeface="+mn-lt"/>
              </a:rPr>
              <a:t>0,95]</a:t>
            </a:r>
            <a:endParaRPr lang="en-US" dirty="0"/>
          </a:p>
        </p:txBody>
      </p:sp>
      <p:sp>
        <p:nvSpPr>
          <p:cNvPr id="4" name="Slide Number Placeholder 3"/>
          <p:cNvSpPr>
            <a:spLocks noGrp="1"/>
          </p:cNvSpPr>
          <p:nvPr>
            <p:ph type="sldNum" sz="quarter" idx="10"/>
          </p:nvPr>
        </p:nvSpPr>
        <p:spPr/>
        <p:txBody>
          <a:bodyPr/>
          <a:lstStyle/>
          <a:p>
            <a:fld id="{2A55CF5D-EFED-4911-972C-905BD70294F8}" type="slidenum">
              <a:rPr lang="en-GB">
                <a:solidFill>
                  <a:prstClr val="black"/>
                </a:solidFill>
              </a:rPr>
              <a:pPr/>
              <a:t>50</a:t>
            </a:fld>
            <a:endParaRPr lang="en-GB" dirty="0">
              <a:solidFill>
                <a:prstClr val="black"/>
              </a:solidFill>
            </a:endParaRPr>
          </a:p>
        </p:txBody>
      </p:sp>
    </p:spTree>
    <p:extLst>
      <p:ext uri="{BB962C8B-B14F-4D97-AF65-F5344CB8AC3E}">
        <p14:creationId xmlns:p14="http://schemas.microsoft.com/office/powerpoint/2010/main" val="104625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88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rPr>
              <a:t>Pictorial demonstration that combination of emphasis of healthy lifestyle (stop smoking, PA, weight, diet) in addition to Rx to maintain BP/lipid/glycemic targets is essential in the care of the patient with diabetes</a:t>
            </a:r>
          </a:p>
        </p:txBody>
      </p:sp>
      <p:sp>
        <p:nvSpPr>
          <p:cNvPr id="2488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A52C165-E736-C445-87B0-25E6966DAE6D}" type="slidenum">
              <a:rPr lang="en-US" sz="1200">
                <a:solidFill>
                  <a:srgbClr val="000000"/>
                </a:solidFill>
              </a:rPr>
              <a:pPr eaLnBrk="1" hangingPunct="1"/>
              <a:t>8</a:t>
            </a:fld>
            <a:endParaRPr lang="en-US" sz="1200">
              <a:solidFill>
                <a:srgbClr val="000000"/>
              </a:solidFill>
            </a:endParaRPr>
          </a:p>
        </p:txBody>
      </p:sp>
    </p:spTree>
    <p:extLst>
      <p:ext uri="{BB962C8B-B14F-4D97-AF65-F5344CB8AC3E}">
        <p14:creationId xmlns:p14="http://schemas.microsoft.com/office/powerpoint/2010/main" val="633679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err="1">
                <a:solidFill>
                  <a:schemeClr val="tx1"/>
                </a:solidFill>
                <a:effectLst/>
                <a:latin typeface="+mn-lt"/>
                <a:ea typeface="+mn-ea"/>
                <a:cs typeface="+mn-cs"/>
              </a:rPr>
              <a:t>ound</a:t>
            </a:r>
            <a:r>
              <a:rPr lang="en-CA" sz="1200" b="0" i="0" u="none" strike="noStrike" kern="1200" dirty="0">
                <a:solidFill>
                  <a:schemeClr val="tx1"/>
                </a:solidFill>
                <a:effectLst/>
                <a:latin typeface="+mn-lt"/>
                <a:ea typeface="+mn-ea"/>
                <a:cs typeface="+mn-cs"/>
              </a:rPr>
              <a:t> that the comparative effectiveness of these two medications was very uncertain because of inconsistencies in existing evidence and risks of methodological bias in the source trials</a:t>
            </a:r>
            <a:endParaRPr lang="en-US" dirty="0"/>
          </a:p>
        </p:txBody>
      </p:sp>
      <p:sp>
        <p:nvSpPr>
          <p:cNvPr id="4" name="Slide Number Placeholder 3"/>
          <p:cNvSpPr>
            <a:spLocks noGrp="1"/>
          </p:cNvSpPr>
          <p:nvPr>
            <p:ph type="sldNum" sz="quarter" idx="5"/>
          </p:nvPr>
        </p:nvSpPr>
        <p:spPr/>
        <p:txBody>
          <a:bodyPr/>
          <a:lstStyle/>
          <a:p>
            <a:fld id="{0BADEF37-8FB4-3644-8CD1-F868E5408B19}"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684464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4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8913" indent="-188913" eaLnBrk="1" hangingPunct="1">
              <a:lnSpc>
                <a:spcPct val="80000"/>
              </a:lnSpc>
              <a:spcBef>
                <a:spcPct val="0"/>
              </a:spcBef>
              <a:tabLst>
                <a:tab pos="0" algn="l"/>
                <a:tab pos="344488" algn="l"/>
                <a:tab pos="569913" algn="l"/>
                <a:tab pos="912813" algn="l"/>
                <a:tab pos="1255713" algn="l"/>
              </a:tabLst>
            </a:pPr>
            <a:endParaRPr lang="en-US" altLang="en-US" sz="900" b="1" smtClean="0"/>
          </a:p>
        </p:txBody>
      </p:sp>
      <p:sp>
        <p:nvSpPr>
          <p:cNvPr id="365572" name="Slide Number Placeholder 3"/>
          <p:cNvSpPr>
            <a:spLocks noGrp="1"/>
          </p:cNvSpPr>
          <p:nvPr>
            <p:ph type="sldNum" sz="quarter" idx="5"/>
          </p:nvPr>
        </p:nvSpPr>
        <p:spPr bwMode="auto">
          <a:ln>
            <a:miter lim="800000"/>
            <a:headEnd/>
            <a:tailEnd/>
          </a:ln>
        </p:spPr>
        <p:txBody>
          <a:bodyPr/>
          <a:lstStyle/>
          <a:p>
            <a:pPr defTabSz="912813" fontAlgn="base">
              <a:spcBef>
                <a:spcPct val="0"/>
              </a:spcBef>
              <a:spcAft>
                <a:spcPct val="0"/>
              </a:spcAft>
              <a:defRPr/>
            </a:pPr>
            <a:fld id="{9B3275D8-B754-4EA2-A8E6-F1EF1C9CCAAB}" type="slidenum">
              <a:rPr lang="en-US" altLang="en-US" smtClean="0">
                <a:solidFill>
                  <a:srgbClr val="000000"/>
                </a:solidFill>
                <a:cs typeface="Arial" panose="020B0604020202020204" pitchFamily="34" charset="0"/>
              </a:rPr>
              <a:pPr defTabSz="912813" fontAlgn="base">
                <a:spcBef>
                  <a:spcPct val="0"/>
                </a:spcBef>
                <a:spcAft>
                  <a:spcPct val="0"/>
                </a:spcAft>
                <a:defRPr/>
              </a:pPr>
              <a:t>60</a:t>
            </a:fld>
            <a:endParaRPr lang="en-US"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14682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Notes Placeholder 2"/>
          <p:cNvSpPr>
            <a:spLocks noGrp="1"/>
          </p:cNvSpPr>
          <p:nvPr>
            <p:ph type="body" idx="3"/>
          </p:nvPr>
        </p:nvSpPr>
        <p:spPr bwMode="auto">
          <a:xfrm>
            <a:off x="1044575" y="4200525"/>
            <a:ext cx="4902200" cy="4725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All</a:t>
            </a:r>
            <a:r>
              <a:rPr lang="en-US" baseline="0" dirty="0">
                <a:latin typeface="Calibri" charset="0"/>
              </a:rPr>
              <a:t> the three trials reported so far indicate the primary MACE endpoint showed non-inferiority </a:t>
            </a:r>
            <a:r>
              <a:rPr lang="en-US" baseline="0" dirty="0" err="1">
                <a:latin typeface="Calibri" charset="0"/>
              </a:rPr>
              <a:t>ie</a:t>
            </a:r>
            <a:r>
              <a:rPr lang="en-US" baseline="0" dirty="0">
                <a:latin typeface="Calibri" charset="0"/>
              </a:rPr>
              <a:t> no worse than placebo.  HF signal in SAVOR</a:t>
            </a:r>
            <a:endParaRPr lang="en-US" dirty="0">
              <a:latin typeface="Calibri" charset="0"/>
            </a:endParaRPr>
          </a:p>
        </p:txBody>
      </p:sp>
      <p:sp>
        <p:nvSpPr>
          <p:cNvPr id="274434" name="Rectangle 16"/>
          <p:cNvSpPr>
            <a:spLocks noChangeArrowheads="1"/>
          </p:cNvSpPr>
          <p:nvPr/>
        </p:nvSpPr>
        <p:spPr bwMode="auto">
          <a:xfrm>
            <a:off x="1116013" y="4405313"/>
            <a:ext cx="4849812" cy="995362"/>
          </a:xfrm>
          <a:prstGeom prst="rect">
            <a:avLst/>
          </a:prstGeom>
          <a:solidFill>
            <a:srgbClr val="FFFF00"/>
          </a:solidFill>
          <a:ln w="12700">
            <a:solidFill>
              <a:schemeClr val="tx1"/>
            </a:solidFill>
            <a:miter lim="800000"/>
            <a:headEnd/>
            <a:tailEnd/>
          </a:ln>
        </p:spPr>
        <p:txBody>
          <a:bodyPr lIns="17940" tIns="17940" rIns="17940" bIns="17940">
            <a:spAutoFit/>
          </a:bodyPr>
          <a:lstStyle/>
          <a:p>
            <a:pPr marL="58738" defTabSz="898525">
              <a:spcBef>
                <a:spcPct val="10000"/>
              </a:spcBef>
            </a:pPr>
            <a:r>
              <a:rPr lang="en-US" sz="1000" b="1">
                <a:solidFill>
                  <a:srgbClr val="000000"/>
                </a:solidFill>
                <a:latin typeface="Arial Narrow" charset="0"/>
                <a:cs typeface="Arial Unicode MS" charset="0"/>
              </a:rPr>
              <a:t>Purpose</a:t>
            </a:r>
          </a:p>
          <a:p>
            <a:pPr marL="58738" defTabSz="898525">
              <a:spcBef>
                <a:spcPct val="10000"/>
              </a:spcBef>
            </a:pPr>
            <a:r>
              <a:rPr lang="en-US" sz="1000">
                <a:solidFill>
                  <a:srgbClr val="000000"/>
                </a:solidFill>
                <a:latin typeface="Arial Narrow" charset="0"/>
                <a:cs typeface="Arial Unicode MS" charset="0"/>
              </a:rPr>
              <a:t>To review the designs and patient populations of EXAMINE, SAVOR-TIMI, and TECOS CV outcomes trials.</a:t>
            </a:r>
          </a:p>
          <a:p>
            <a:pPr marL="58738" defTabSz="898525">
              <a:spcBef>
                <a:spcPct val="10000"/>
              </a:spcBef>
            </a:pPr>
            <a:r>
              <a:rPr lang="en-US" sz="1000" b="1">
                <a:solidFill>
                  <a:srgbClr val="000000"/>
                </a:solidFill>
                <a:latin typeface="Arial Narrow" charset="0"/>
                <a:cs typeface="Arial Unicode MS" charset="0"/>
              </a:rPr>
              <a:t>Takeaway</a:t>
            </a:r>
          </a:p>
          <a:p>
            <a:pPr marL="58738" defTabSz="898525">
              <a:spcBef>
                <a:spcPct val="10000"/>
              </a:spcBef>
            </a:pPr>
            <a:r>
              <a:rPr lang="en-US" sz="1000">
                <a:solidFill>
                  <a:srgbClr val="000000"/>
                </a:solidFill>
                <a:latin typeface="Arial Narrow" charset="0"/>
                <a:cs typeface="Arial Unicode MS" charset="0"/>
              </a:rPr>
              <a:t>EXAMINE, SAVOR-TIMI, and TECOS were designed to assess the CV risk associated with DPP-4 inhibitors in patients with diabetes and high risk of CV events.</a:t>
            </a:r>
          </a:p>
        </p:txBody>
      </p:sp>
      <p:sp>
        <p:nvSpPr>
          <p:cNvPr id="274435" name="TextBox 24"/>
          <p:cNvSpPr txBox="1">
            <a:spLocks noChangeArrowheads="1"/>
          </p:cNvSpPr>
          <p:nvPr/>
        </p:nvSpPr>
        <p:spPr bwMode="auto">
          <a:xfrm>
            <a:off x="1016000" y="8666163"/>
            <a:ext cx="5126038"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900" b="1">
                <a:solidFill>
                  <a:srgbClr val="000000"/>
                </a:solidFill>
                <a:latin typeface="Arial Narrow" charset="0"/>
              </a:rPr>
              <a:t>1.</a:t>
            </a:r>
            <a:r>
              <a:rPr lang="en-US" sz="900">
                <a:solidFill>
                  <a:srgbClr val="000000"/>
                </a:solidFill>
                <a:latin typeface="Arial Narrow" charset="0"/>
              </a:rPr>
              <a:t> White WB et al. </a:t>
            </a:r>
            <a:r>
              <a:rPr lang="en-US" sz="900" i="1">
                <a:solidFill>
                  <a:srgbClr val="000000"/>
                </a:solidFill>
                <a:latin typeface="Arial Narrow" charset="0"/>
              </a:rPr>
              <a:t>N Engl J Med. </a:t>
            </a:r>
            <a:r>
              <a:rPr lang="en-US" sz="900">
                <a:solidFill>
                  <a:srgbClr val="000000"/>
                </a:solidFill>
                <a:latin typeface="Arial Narrow" charset="0"/>
              </a:rPr>
              <a:t>2013;369:1327–1335. </a:t>
            </a:r>
            <a:r>
              <a:rPr lang="en-US" sz="900" b="1">
                <a:solidFill>
                  <a:srgbClr val="000000"/>
                </a:solidFill>
                <a:latin typeface="Arial Narrow" charset="0"/>
              </a:rPr>
              <a:t>2. </a:t>
            </a:r>
            <a:r>
              <a:rPr lang="en-US" sz="900">
                <a:solidFill>
                  <a:srgbClr val="000000"/>
                </a:solidFill>
                <a:latin typeface="Arial Narrow" charset="0"/>
              </a:rPr>
              <a:t>Scirica BM et al. </a:t>
            </a:r>
            <a:r>
              <a:rPr lang="en-US" sz="900" i="1">
                <a:solidFill>
                  <a:srgbClr val="000000"/>
                </a:solidFill>
                <a:latin typeface="Arial Narrow" charset="0"/>
              </a:rPr>
              <a:t>N Engl J Med </a:t>
            </a:r>
            <a:r>
              <a:rPr lang="en-US" sz="900">
                <a:solidFill>
                  <a:srgbClr val="000000"/>
                </a:solidFill>
                <a:latin typeface="Arial Narrow" charset="0"/>
              </a:rPr>
              <a:t>2013;369:1317–1326. </a:t>
            </a:r>
            <a:r>
              <a:rPr lang="en-US" sz="900" b="1">
                <a:solidFill>
                  <a:srgbClr val="000000"/>
                </a:solidFill>
                <a:latin typeface="Arial Narrow" charset="0"/>
              </a:rPr>
              <a:t>3.</a:t>
            </a:r>
            <a:r>
              <a:rPr lang="en-US" sz="900">
                <a:solidFill>
                  <a:srgbClr val="000000"/>
                </a:solidFill>
                <a:latin typeface="Arial Narrow" charset="0"/>
              </a:rPr>
              <a:t> Green JB et al. </a:t>
            </a:r>
            <a:r>
              <a:rPr lang="en-US" sz="900" i="1">
                <a:solidFill>
                  <a:srgbClr val="000000"/>
                </a:solidFill>
                <a:latin typeface="Arial Narrow" charset="0"/>
              </a:rPr>
              <a:t>Am Heart J. </a:t>
            </a:r>
            <a:r>
              <a:rPr lang="en-US" sz="900">
                <a:solidFill>
                  <a:srgbClr val="000000"/>
                </a:solidFill>
                <a:latin typeface="Arial Narrow" charset="0"/>
              </a:rPr>
              <a:t>2013;166:983–989.e7.</a:t>
            </a:r>
          </a:p>
        </p:txBody>
      </p:sp>
      <p:sp>
        <p:nvSpPr>
          <p:cNvPr id="274436" name="Slide Image Placeholder 2"/>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33339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Notes Placeholder 2"/>
          <p:cNvSpPr>
            <a:spLocks noGrp="1"/>
          </p:cNvSpPr>
          <p:nvPr>
            <p:ph type="body" idx="3"/>
          </p:nvPr>
        </p:nvSpPr>
        <p:spPr bwMode="auto">
          <a:xfrm>
            <a:off x="1044575" y="4200525"/>
            <a:ext cx="4902200" cy="4725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All</a:t>
            </a:r>
            <a:r>
              <a:rPr lang="en-US" baseline="0" dirty="0">
                <a:latin typeface="Calibri" charset="0"/>
              </a:rPr>
              <a:t> the three trials reported so far indicate the primary MACE endpoint showed non-inferiority </a:t>
            </a:r>
            <a:r>
              <a:rPr lang="en-US" baseline="0" dirty="0" err="1">
                <a:latin typeface="Calibri" charset="0"/>
              </a:rPr>
              <a:t>ie</a:t>
            </a:r>
            <a:r>
              <a:rPr lang="en-US" baseline="0" dirty="0">
                <a:latin typeface="Calibri" charset="0"/>
              </a:rPr>
              <a:t> no worse than placebo.  HF signal in SAVOR</a:t>
            </a:r>
            <a:endParaRPr lang="en-US" dirty="0">
              <a:latin typeface="Calibri" charset="0"/>
            </a:endParaRPr>
          </a:p>
        </p:txBody>
      </p:sp>
      <p:sp>
        <p:nvSpPr>
          <p:cNvPr id="274434" name="Rectangle 16"/>
          <p:cNvSpPr>
            <a:spLocks noChangeArrowheads="1"/>
          </p:cNvSpPr>
          <p:nvPr/>
        </p:nvSpPr>
        <p:spPr bwMode="auto">
          <a:xfrm>
            <a:off x="1116013" y="4405313"/>
            <a:ext cx="4849812" cy="995362"/>
          </a:xfrm>
          <a:prstGeom prst="rect">
            <a:avLst/>
          </a:prstGeom>
          <a:solidFill>
            <a:srgbClr val="FFFF00"/>
          </a:solidFill>
          <a:ln w="12700">
            <a:solidFill>
              <a:schemeClr val="tx1"/>
            </a:solidFill>
            <a:miter lim="800000"/>
            <a:headEnd/>
            <a:tailEnd/>
          </a:ln>
        </p:spPr>
        <p:txBody>
          <a:bodyPr lIns="17940" tIns="17940" rIns="17940" bIns="17940">
            <a:spAutoFit/>
          </a:bodyPr>
          <a:lstStyle/>
          <a:p>
            <a:pPr marL="58738" defTabSz="898525">
              <a:spcBef>
                <a:spcPct val="10000"/>
              </a:spcBef>
            </a:pPr>
            <a:r>
              <a:rPr lang="en-US" sz="1000" b="1">
                <a:solidFill>
                  <a:srgbClr val="000000"/>
                </a:solidFill>
                <a:latin typeface="Arial Narrow" charset="0"/>
                <a:cs typeface="Arial Unicode MS" charset="0"/>
              </a:rPr>
              <a:t>Purpose</a:t>
            </a:r>
          </a:p>
          <a:p>
            <a:pPr marL="58738" defTabSz="898525">
              <a:spcBef>
                <a:spcPct val="10000"/>
              </a:spcBef>
            </a:pPr>
            <a:r>
              <a:rPr lang="en-US" sz="1000">
                <a:solidFill>
                  <a:srgbClr val="000000"/>
                </a:solidFill>
                <a:latin typeface="Arial Narrow" charset="0"/>
                <a:cs typeface="Arial Unicode MS" charset="0"/>
              </a:rPr>
              <a:t>To review the designs and patient populations of EXAMINE, SAVOR-TIMI, and TECOS CV outcomes trials.</a:t>
            </a:r>
          </a:p>
          <a:p>
            <a:pPr marL="58738" defTabSz="898525">
              <a:spcBef>
                <a:spcPct val="10000"/>
              </a:spcBef>
            </a:pPr>
            <a:r>
              <a:rPr lang="en-US" sz="1000" b="1">
                <a:solidFill>
                  <a:srgbClr val="000000"/>
                </a:solidFill>
                <a:latin typeface="Arial Narrow" charset="0"/>
                <a:cs typeface="Arial Unicode MS" charset="0"/>
              </a:rPr>
              <a:t>Takeaway</a:t>
            </a:r>
          </a:p>
          <a:p>
            <a:pPr marL="58738" defTabSz="898525">
              <a:spcBef>
                <a:spcPct val="10000"/>
              </a:spcBef>
            </a:pPr>
            <a:r>
              <a:rPr lang="en-US" sz="1000">
                <a:solidFill>
                  <a:srgbClr val="000000"/>
                </a:solidFill>
                <a:latin typeface="Arial Narrow" charset="0"/>
                <a:cs typeface="Arial Unicode MS" charset="0"/>
              </a:rPr>
              <a:t>EXAMINE, SAVOR-TIMI, and TECOS were designed to assess the CV risk associated with DPP-4 inhibitors in patients with diabetes and high risk of CV events.</a:t>
            </a:r>
          </a:p>
        </p:txBody>
      </p:sp>
      <p:sp>
        <p:nvSpPr>
          <p:cNvPr id="274435" name="TextBox 24"/>
          <p:cNvSpPr txBox="1">
            <a:spLocks noChangeArrowheads="1"/>
          </p:cNvSpPr>
          <p:nvPr/>
        </p:nvSpPr>
        <p:spPr bwMode="auto">
          <a:xfrm>
            <a:off x="1016000" y="8666163"/>
            <a:ext cx="5126038"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900" b="1">
                <a:solidFill>
                  <a:srgbClr val="000000"/>
                </a:solidFill>
                <a:latin typeface="Arial Narrow" charset="0"/>
              </a:rPr>
              <a:t>1.</a:t>
            </a:r>
            <a:r>
              <a:rPr lang="en-US" sz="900">
                <a:solidFill>
                  <a:srgbClr val="000000"/>
                </a:solidFill>
                <a:latin typeface="Arial Narrow" charset="0"/>
              </a:rPr>
              <a:t> White WB et al. </a:t>
            </a:r>
            <a:r>
              <a:rPr lang="en-US" sz="900" i="1">
                <a:solidFill>
                  <a:srgbClr val="000000"/>
                </a:solidFill>
                <a:latin typeface="Arial Narrow" charset="0"/>
              </a:rPr>
              <a:t>N Engl J Med. </a:t>
            </a:r>
            <a:r>
              <a:rPr lang="en-US" sz="900">
                <a:solidFill>
                  <a:srgbClr val="000000"/>
                </a:solidFill>
                <a:latin typeface="Arial Narrow" charset="0"/>
              </a:rPr>
              <a:t>2013;369:1327–1335. </a:t>
            </a:r>
            <a:r>
              <a:rPr lang="en-US" sz="900" b="1">
                <a:solidFill>
                  <a:srgbClr val="000000"/>
                </a:solidFill>
                <a:latin typeface="Arial Narrow" charset="0"/>
              </a:rPr>
              <a:t>2. </a:t>
            </a:r>
            <a:r>
              <a:rPr lang="en-US" sz="900">
                <a:solidFill>
                  <a:srgbClr val="000000"/>
                </a:solidFill>
                <a:latin typeface="Arial Narrow" charset="0"/>
              </a:rPr>
              <a:t>Scirica BM et al. </a:t>
            </a:r>
            <a:r>
              <a:rPr lang="en-US" sz="900" i="1">
                <a:solidFill>
                  <a:srgbClr val="000000"/>
                </a:solidFill>
                <a:latin typeface="Arial Narrow" charset="0"/>
              </a:rPr>
              <a:t>N Engl J Med </a:t>
            </a:r>
            <a:r>
              <a:rPr lang="en-US" sz="900">
                <a:solidFill>
                  <a:srgbClr val="000000"/>
                </a:solidFill>
                <a:latin typeface="Arial Narrow" charset="0"/>
              </a:rPr>
              <a:t>2013;369:1317–1326. </a:t>
            </a:r>
            <a:r>
              <a:rPr lang="en-US" sz="900" b="1">
                <a:solidFill>
                  <a:srgbClr val="000000"/>
                </a:solidFill>
                <a:latin typeface="Arial Narrow" charset="0"/>
              </a:rPr>
              <a:t>3.</a:t>
            </a:r>
            <a:r>
              <a:rPr lang="en-US" sz="900">
                <a:solidFill>
                  <a:srgbClr val="000000"/>
                </a:solidFill>
                <a:latin typeface="Arial Narrow" charset="0"/>
              </a:rPr>
              <a:t> Green JB et al. </a:t>
            </a:r>
            <a:r>
              <a:rPr lang="en-US" sz="900" i="1">
                <a:solidFill>
                  <a:srgbClr val="000000"/>
                </a:solidFill>
                <a:latin typeface="Arial Narrow" charset="0"/>
              </a:rPr>
              <a:t>Am Heart J. </a:t>
            </a:r>
            <a:r>
              <a:rPr lang="en-US" sz="900">
                <a:solidFill>
                  <a:srgbClr val="000000"/>
                </a:solidFill>
                <a:latin typeface="Arial Narrow" charset="0"/>
              </a:rPr>
              <a:t>2013;166:983–989.e7.</a:t>
            </a:r>
          </a:p>
        </p:txBody>
      </p:sp>
      <p:sp>
        <p:nvSpPr>
          <p:cNvPr id="274436" name="Slide Image Placeholder 2"/>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348065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Notes Placeholder 2"/>
          <p:cNvSpPr>
            <a:spLocks noGrp="1"/>
          </p:cNvSpPr>
          <p:nvPr>
            <p:ph type="body" idx="3"/>
          </p:nvPr>
        </p:nvSpPr>
        <p:spPr bwMode="auto">
          <a:xfrm>
            <a:off x="1044575" y="4200525"/>
            <a:ext cx="4902200" cy="4725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All</a:t>
            </a:r>
            <a:r>
              <a:rPr lang="en-US" baseline="0" dirty="0">
                <a:latin typeface="Calibri" charset="0"/>
              </a:rPr>
              <a:t> the three trials reported so far indicate the primary MACE endpoint showed non-inferiority </a:t>
            </a:r>
            <a:r>
              <a:rPr lang="en-US" baseline="0" dirty="0" err="1">
                <a:latin typeface="Calibri" charset="0"/>
              </a:rPr>
              <a:t>ie</a:t>
            </a:r>
            <a:r>
              <a:rPr lang="en-US" baseline="0" dirty="0">
                <a:latin typeface="Calibri" charset="0"/>
              </a:rPr>
              <a:t> no worse than placebo.  HF signal in SAVOR</a:t>
            </a:r>
            <a:endParaRPr lang="en-US" dirty="0">
              <a:latin typeface="Calibri" charset="0"/>
            </a:endParaRPr>
          </a:p>
        </p:txBody>
      </p:sp>
      <p:sp>
        <p:nvSpPr>
          <p:cNvPr id="274434" name="Rectangle 16"/>
          <p:cNvSpPr>
            <a:spLocks noChangeArrowheads="1"/>
          </p:cNvSpPr>
          <p:nvPr/>
        </p:nvSpPr>
        <p:spPr bwMode="auto">
          <a:xfrm>
            <a:off x="1116013" y="4405313"/>
            <a:ext cx="4849812" cy="995362"/>
          </a:xfrm>
          <a:prstGeom prst="rect">
            <a:avLst/>
          </a:prstGeom>
          <a:solidFill>
            <a:srgbClr val="FFFF00"/>
          </a:solidFill>
          <a:ln w="12700">
            <a:solidFill>
              <a:schemeClr val="tx1"/>
            </a:solidFill>
            <a:miter lim="800000"/>
            <a:headEnd/>
            <a:tailEnd/>
          </a:ln>
        </p:spPr>
        <p:txBody>
          <a:bodyPr lIns="17940" tIns="17940" rIns="17940" bIns="17940">
            <a:spAutoFit/>
          </a:bodyPr>
          <a:lstStyle/>
          <a:p>
            <a:pPr marL="58738" defTabSz="898525">
              <a:spcBef>
                <a:spcPct val="10000"/>
              </a:spcBef>
            </a:pPr>
            <a:r>
              <a:rPr lang="en-US" sz="1000" b="1">
                <a:solidFill>
                  <a:srgbClr val="000000"/>
                </a:solidFill>
                <a:latin typeface="Arial Narrow" charset="0"/>
                <a:cs typeface="Arial Unicode MS" charset="0"/>
              </a:rPr>
              <a:t>Purpose</a:t>
            </a:r>
          </a:p>
          <a:p>
            <a:pPr marL="58738" defTabSz="898525">
              <a:spcBef>
                <a:spcPct val="10000"/>
              </a:spcBef>
            </a:pPr>
            <a:r>
              <a:rPr lang="en-US" sz="1000">
                <a:solidFill>
                  <a:srgbClr val="000000"/>
                </a:solidFill>
                <a:latin typeface="Arial Narrow" charset="0"/>
                <a:cs typeface="Arial Unicode MS" charset="0"/>
              </a:rPr>
              <a:t>To review the designs and patient populations of EXAMINE, SAVOR-TIMI, and TECOS CV outcomes trials.</a:t>
            </a:r>
          </a:p>
          <a:p>
            <a:pPr marL="58738" defTabSz="898525">
              <a:spcBef>
                <a:spcPct val="10000"/>
              </a:spcBef>
            </a:pPr>
            <a:r>
              <a:rPr lang="en-US" sz="1000" b="1">
                <a:solidFill>
                  <a:srgbClr val="000000"/>
                </a:solidFill>
                <a:latin typeface="Arial Narrow" charset="0"/>
                <a:cs typeface="Arial Unicode MS" charset="0"/>
              </a:rPr>
              <a:t>Takeaway</a:t>
            </a:r>
          </a:p>
          <a:p>
            <a:pPr marL="58738" defTabSz="898525">
              <a:spcBef>
                <a:spcPct val="10000"/>
              </a:spcBef>
            </a:pPr>
            <a:r>
              <a:rPr lang="en-US" sz="1000">
                <a:solidFill>
                  <a:srgbClr val="000000"/>
                </a:solidFill>
                <a:latin typeface="Arial Narrow" charset="0"/>
                <a:cs typeface="Arial Unicode MS" charset="0"/>
              </a:rPr>
              <a:t>EXAMINE, SAVOR-TIMI, and TECOS were designed to assess the CV risk associated with DPP-4 inhibitors in patients with diabetes and high risk of CV events.</a:t>
            </a:r>
          </a:p>
        </p:txBody>
      </p:sp>
      <p:sp>
        <p:nvSpPr>
          <p:cNvPr id="274435" name="TextBox 24"/>
          <p:cNvSpPr txBox="1">
            <a:spLocks noChangeArrowheads="1"/>
          </p:cNvSpPr>
          <p:nvPr/>
        </p:nvSpPr>
        <p:spPr bwMode="auto">
          <a:xfrm>
            <a:off x="1016000" y="8666163"/>
            <a:ext cx="5126038"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900" b="1">
                <a:solidFill>
                  <a:srgbClr val="000000"/>
                </a:solidFill>
                <a:latin typeface="Arial Narrow" charset="0"/>
              </a:rPr>
              <a:t>1.</a:t>
            </a:r>
            <a:r>
              <a:rPr lang="en-US" sz="900">
                <a:solidFill>
                  <a:srgbClr val="000000"/>
                </a:solidFill>
                <a:latin typeface="Arial Narrow" charset="0"/>
              </a:rPr>
              <a:t> White WB et al. </a:t>
            </a:r>
            <a:r>
              <a:rPr lang="en-US" sz="900" i="1">
                <a:solidFill>
                  <a:srgbClr val="000000"/>
                </a:solidFill>
                <a:latin typeface="Arial Narrow" charset="0"/>
              </a:rPr>
              <a:t>N Engl J Med. </a:t>
            </a:r>
            <a:r>
              <a:rPr lang="en-US" sz="900">
                <a:solidFill>
                  <a:srgbClr val="000000"/>
                </a:solidFill>
                <a:latin typeface="Arial Narrow" charset="0"/>
              </a:rPr>
              <a:t>2013;369:1327–1335. </a:t>
            </a:r>
            <a:r>
              <a:rPr lang="en-US" sz="900" b="1">
                <a:solidFill>
                  <a:srgbClr val="000000"/>
                </a:solidFill>
                <a:latin typeface="Arial Narrow" charset="0"/>
              </a:rPr>
              <a:t>2. </a:t>
            </a:r>
            <a:r>
              <a:rPr lang="en-US" sz="900">
                <a:solidFill>
                  <a:srgbClr val="000000"/>
                </a:solidFill>
                <a:latin typeface="Arial Narrow" charset="0"/>
              </a:rPr>
              <a:t>Scirica BM et al. </a:t>
            </a:r>
            <a:r>
              <a:rPr lang="en-US" sz="900" i="1">
                <a:solidFill>
                  <a:srgbClr val="000000"/>
                </a:solidFill>
                <a:latin typeface="Arial Narrow" charset="0"/>
              </a:rPr>
              <a:t>N Engl J Med </a:t>
            </a:r>
            <a:r>
              <a:rPr lang="en-US" sz="900">
                <a:solidFill>
                  <a:srgbClr val="000000"/>
                </a:solidFill>
                <a:latin typeface="Arial Narrow" charset="0"/>
              </a:rPr>
              <a:t>2013;369:1317–1326. </a:t>
            </a:r>
            <a:r>
              <a:rPr lang="en-US" sz="900" b="1">
                <a:solidFill>
                  <a:srgbClr val="000000"/>
                </a:solidFill>
                <a:latin typeface="Arial Narrow" charset="0"/>
              </a:rPr>
              <a:t>3.</a:t>
            </a:r>
            <a:r>
              <a:rPr lang="en-US" sz="900">
                <a:solidFill>
                  <a:srgbClr val="000000"/>
                </a:solidFill>
                <a:latin typeface="Arial Narrow" charset="0"/>
              </a:rPr>
              <a:t> Green JB et al. </a:t>
            </a:r>
            <a:r>
              <a:rPr lang="en-US" sz="900" i="1">
                <a:solidFill>
                  <a:srgbClr val="000000"/>
                </a:solidFill>
                <a:latin typeface="Arial Narrow" charset="0"/>
              </a:rPr>
              <a:t>Am Heart J. </a:t>
            </a:r>
            <a:r>
              <a:rPr lang="en-US" sz="900">
                <a:solidFill>
                  <a:srgbClr val="000000"/>
                </a:solidFill>
                <a:latin typeface="Arial Narrow" charset="0"/>
              </a:rPr>
              <a:t>2013;166:983–989.e7.</a:t>
            </a:r>
          </a:p>
        </p:txBody>
      </p:sp>
      <p:sp>
        <p:nvSpPr>
          <p:cNvPr id="274436" name="Slide Image Placeholder 2"/>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284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4243" indent="-290093">
              <a:defRPr>
                <a:solidFill>
                  <a:schemeClr val="tx1"/>
                </a:solidFill>
                <a:latin typeface="Tahoma" panose="020B0604030504040204" pitchFamily="34" charset="0"/>
              </a:defRPr>
            </a:lvl2pPr>
            <a:lvl3pPr marL="1160374" indent="-232075">
              <a:defRPr>
                <a:solidFill>
                  <a:schemeClr val="tx1"/>
                </a:solidFill>
                <a:latin typeface="Tahoma" panose="020B0604030504040204" pitchFamily="34" charset="0"/>
              </a:defRPr>
            </a:lvl3pPr>
            <a:lvl4pPr marL="1624523" indent="-232075">
              <a:defRPr>
                <a:solidFill>
                  <a:schemeClr val="tx1"/>
                </a:solidFill>
                <a:latin typeface="Tahoma" panose="020B0604030504040204" pitchFamily="34" charset="0"/>
              </a:defRPr>
            </a:lvl4pPr>
            <a:lvl5pPr marL="2088672" indent="-232075">
              <a:defRPr>
                <a:solidFill>
                  <a:schemeClr val="tx1"/>
                </a:solidFill>
                <a:latin typeface="Tahoma" panose="020B0604030504040204" pitchFamily="34" charset="0"/>
              </a:defRPr>
            </a:lvl5pPr>
            <a:lvl6pPr marL="2552822" indent="-232075" eaLnBrk="0" fontAlgn="base" hangingPunct="0">
              <a:spcBef>
                <a:spcPct val="0"/>
              </a:spcBef>
              <a:spcAft>
                <a:spcPct val="0"/>
              </a:spcAft>
              <a:defRPr>
                <a:solidFill>
                  <a:schemeClr val="tx1"/>
                </a:solidFill>
                <a:latin typeface="Tahoma" panose="020B0604030504040204" pitchFamily="34" charset="0"/>
              </a:defRPr>
            </a:lvl6pPr>
            <a:lvl7pPr marL="3016971" indent="-232075" eaLnBrk="0" fontAlgn="base" hangingPunct="0">
              <a:spcBef>
                <a:spcPct val="0"/>
              </a:spcBef>
              <a:spcAft>
                <a:spcPct val="0"/>
              </a:spcAft>
              <a:defRPr>
                <a:solidFill>
                  <a:schemeClr val="tx1"/>
                </a:solidFill>
                <a:latin typeface="Tahoma" panose="020B0604030504040204" pitchFamily="34" charset="0"/>
              </a:defRPr>
            </a:lvl7pPr>
            <a:lvl8pPr marL="3481121" indent="-232075" eaLnBrk="0" fontAlgn="base" hangingPunct="0">
              <a:spcBef>
                <a:spcPct val="0"/>
              </a:spcBef>
              <a:spcAft>
                <a:spcPct val="0"/>
              </a:spcAft>
              <a:defRPr>
                <a:solidFill>
                  <a:schemeClr val="tx1"/>
                </a:solidFill>
                <a:latin typeface="Tahoma" panose="020B0604030504040204" pitchFamily="34" charset="0"/>
              </a:defRPr>
            </a:lvl8pPr>
            <a:lvl9pPr marL="3945270" indent="-232075" eaLnBrk="0" fontAlgn="base" hangingPunct="0">
              <a:spcBef>
                <a:spcPct val="0"/>
              </a:spcBef>
              <a:spcAft>
                <a:spcPct val="0"/>
              </a:spcAft>
              <a:defRPr>
                <a:solidFill>
                  <a:schemeClr val="tx1"/>
                </a:solidFill>
                <a:latin typeface="Tahoma" panose="020B0604030504040204" pitchFamily="34" charset="0"/>
              </a:defRPr>
            </a:lvl9pPr>
          </a:lstStyle>
          <a:p>
            <a:pPr defTabSz="928299" fontAlgn="base">
              <a:spcBef>
                <a:spcPct val="0"/>
              </a:spcBef>
              <a:spcAft>
                <a:spcPct val="0"/>
              </a:spcAft>
              <a:defRPr/>
            </a:pPr>
            <a:fld id="{3298B53A-DFCC-4ABB-B888-33EE5DB4F34A}" type="slidenum">
              <a:rPr lang="en-US" altLang="en-US">
                <a:solidFill>
                  <a:srgbClr val="000000"/>
                </a:solidFill>
                <a:latin typeface="Arial" panose="020B0604020202020204" pitchFamily="34" charset="0"/>
              </a:rPr>
              <a:pPr defTabSz="928299" fontAlgn="base">
                <a:spcBef>
                  <a:spcPct val="0"/>
                </a:spcBef>
                <a:spcAft>
                  <a:spcPct val="0"/>
                </a:spcAft>
                <a:defRPr/>
              </a:pPr>
              <a:t>15</a:t>
            </a:fld>
            <a:endParaRPr lang="en-US" altLang="en-US">
              <a:solidFill>
                <a:srgbClr val="000000"/>
              </a:solidFill>
              <a:latin typeface="Arial" panose="020B0604020202020204" pitchFamily="34" charset="0"/>
            </a:endParaRPr>
          </a:p>
        </p:txBody>
      </p:sp>
      <p:sp>
        <p:nvSpPr>
          <p:cNvPr id="46083" name="Rectangle 7"/>
          <p:cNvSpPr txBox="1">
            <a:spLocks noGrp="1" noChangeArrowheads="1"/>
          </p:cNvSpPr>
          <p:nvPr/>
        </p:nvSpPr>
        <p:spPr bwMode="auto">
          <a:xfrm>
            <a:off x="3970938" y="8774272"/>
            <a:ext cx="3037840" cy="46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8" tIns="46409" rIns="92818" bIns="46409"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defTabSz="928299" fontAlgn="base">
              <a:spcBef>
                <a:spcPct val="0"/>
              </a:spcBef>
              <a:spcAft>
                <a:spcPct val="0"/>
              </a:spcAft>
              <a:defRPr/>
            </a:pPr>
            <a:fld id="{40B6490E-4C3D-4C4A-83D7-7AC188BEFFEE}" type="slidenum">
              <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rPr>
              <a:pPr algn="r" defTabSz="928299" fontAlgn="base">
                <a:spcBef>
                  <a:spcPct val="0"/>
                </a:spcBef>
                <a:spcAft>
                  <a:spcPct val="0"/>
                </a:spcAft>
                <a:defRPr/>
              </a:pPr>
              <a:t>15</a:t>
            </a:fld>
            <a:endPar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6084" name="Rectangle 7"/>
          <p:cNvSpPr txBox="1">
            <a:spLocks noGrp="1" noChangeArrowheads="1"/>
          </p:cNvSpPr>
          <p:nvPr/>
        </p:nvSpPr>
        <p:spPr bwMode="auto">
          <a:xfrm>
            <a:off x="3972560" y="8775875"/>
            <a:ext cx="3037840" cy="46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6" tIns="46408" rIns="92816" bIns="46408"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defTabSz="928299" eaLnBrk="0" fontAlgn="base" hangingPunct="0">
              <a:spcBef>
                <a:spcPct val="0"/>
              </a:spcBef>
              <a:spcAft>
                <a:spcPct val="0"/>
              </a:spcAft>
              <a:defRPr/>
            </a:pPr>
            <a:fld id="{0D38097F-1DCD-4E90-8CCB-1D9D7113BF89}" type="slidenum">
              <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rPr>
              <a:pPr algn="r" defTabSz="928299" eaLnBrk="0" fontAlgn="base" hangingPunct="0">
                <a:spcBef>
                  <a:spcPct val="0"/>
                </a:spcBef>
                <a:spcAft>
                  <a:spcPct val="0"/>
                </a:spcAft>
                <a:defRPr/>
              </a:pPr>
              <a:t>15</a:t>
            </a:fld>
            <a:endParaRPr lang="en-US" altLang="en-US" sz="13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6085" name="Rectangle 4"/>
          <p:cNvSpPr>
            <a:spLocks noGrp="1" noRot="1" noChangeAspect="1" noChangeArrowheads="1" noTextEdit="1"/>
          </p:cNvSpPr>
          <p:nvPr>
            <p:ph type="sldImg"/>
          </p:nvPr>
        </p:nvSpPr>
        <p:spPr>
          <a:xfrm>
            <a:off x="1339850" y="693738"/>
            <a:ext cx="4264025" cy="2398712"/>
          </a:xfrm>
          <a:ln/>
        </p:spPr>
      </p:sp>
      <p:sp>
        <p:nvSpPr>
          <p:cNvPr id="46086" name="Rectangle 5"/>
          <p:cNvSpPr>
            <a:spLocks noGrp="1" noChangeArrowheads="1"/>
          </p:cNvSpPr>
          <p:nvPr>
            <p:ph type="body" idx="1"/>
          </p:nvPr>
        </p:nvSpPr>
        <p:spPr>
          <a:xfrm>
            <a:off x="533895" y="3405803"/>
            <a:ext cx="6098399" cy="51359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8112" lvl="1" indent="-232075" defTabSz="116037"/>
            <a:r>
              <a:rPr lang="en-US" altLang="en-US" smtClean="0">
                <a:latin typeface="Arial" panose="020B0604020202020204" pitchFamily="34" charset="0"/>
              </a:rPr>
              <a:t>The major role of the kidney in human physiology is to maintain intravascular volume and an acid-based electrolyte balance. Approximately 180 L of plasma per day pass through the kidney’s glomerular filtration system, wherein minerals such as sodium, potassium, and chloride are absorbed and returned to the bloodstream rather than passed out in the urine. Glucose is also filtered in this manner in order to retain energy essential for physiologic functioning between meals.</a:t>
            </a:r>
            <a:r>
              <a:rPr lang="en-US" altLang="en-US" baseline="30000" smtClean="0">
                <a:latin typeface="Arial" panose="020B0604020202020204" pitchFamily="34" charset="0"/>
              </a:rPr>
              <a:t>1</a:t>
            </a:r>
          </a:p>
          <a:p>
            <a:pPr marL="348112" lvl="1" indent="-232075" defTabSz="116037"/>
            <a:r>
              <a:rPr lang="en-US" altLang="en-US" smtClean="0">
                <a:latin typeface="Arial" panose="020B0604020202020204" pitchFamily="34" charset="0"/>
              </a:rPr>
              <a:t>With a daily glomerular filtration rate of 180 L, approximately 162 g of glucose must be reabsorbed each day to maintain a plasma glucose concentration of 5.6 mmol/L (101 mg/dL). As shown on the slide, reabsorption of glucose occurs mainly in the proximal tubule and is mediated by 2 different transport proteins, sodium-glucose cotransporters 1 and 2 (SGLT1 and SGLT2). SGLT1, which occurs in the straight section of the tubule (S3), is responsible for approximately 10% of glucose reabsorption in the kidney. The other 90% is mediated by SGLT2, which occurs in the convoluted section on the tubule (S1).</a:t>
            </a:r>
            <a:r>
              <a:rPr lang="en-US" altLang="en-US" baseline="30000" smtClean="0">
                <a:latin typeface="Arial" panose="020B0604020202020204" pitchFamily="34" charset="0"/>
              </a:rPr>
              <a:t>1</a:t>
            </a:r>
          </a:p>
          <a:p>
            <a:pPr marL="348112" lvl="1" indent="-232075" defTabSz="116037"/>
            <a:r>
              <a:rPr lang="en-US" altLang="en-US" smtClean="0">
                <a:latin typeface="Arial" panose="020B0604020202020204" pitchFamily="34" charset="0"/>
              </a:rPr>
              <a:t>Although it varies from person to person, the maximal reabsorptive capacity of the proximal tubule averages 375 mg per minute. Because the filtered glucose load in healthy nondiabetic subjects is less than this, all filtered glucose is returned to circulation and none is excreted in the urine.</a:t>
            </a:r>
            <a:r>
              <a:rPr lang="en-US" altLang="en-US" baseline="30000" smtClean="0">
                <a:latin typeface="Arial" panose="020B0604020202020204" pitchFamily="34" charset="0"/>
              </a:rPr>
              <a:t>2</a:t>
            </a:r>
          </a:p>
          <a:p>
            <a:pPr marL="232075" indent="-232075" defTabSz="116037">
              <a:buFontTx/>
              <a:buAutoNum type="arabicPeriod"/>
            </a:pPr>
            <a:endParaRPr lang="en-US" altLang="en-US" smtClean="0">
              <a:latin typeface="Arial" panose="020B0604020202020204" pitchFamily="34" charset="0"/>
            </a:endParaRPr>
          </a:p>
          <a:p>
            <a:pPr marL="348112" lvl="1" indent="-232075" defTabSz="116037"/>
            <a:r>
              <a:rPr lang="en-US" altLang="ko-KR" sz="1000">
                <a:latin typeface="Arial" panose="020B0604020202020204" pitchFamily="34" charset="0"/>
                <a:ea typeface="Gulim" pitchFamily="34" charset="-127"/>
              </a:rPr>
              <a:t>Wright EM, Hirayama BA, Loo DF. Active sugar transport in health and disease. </a:t>
            </a:r>
            <a:r>
              <a:rPr lang="en-US" altLang="ko-KR" sz="1000" i="1">
                <a:latin typeface="Arial" panose="020B0604020202020204" pitchFamily="34" charset="0"/>
                <a:ea typeface="Gulim" pitchFamily="34" charset="-127"/>
              </a:rPr>
              <a:t>J Intern Med</a:t>
            </a:r>
            <a:r>
              <a:rPr lang="en-US" altLang="ko-KR" sz="1000">
                <a:latin typeface="Arial" panose="020B0604020202020204" pitchFamily="34" charset="0"/>
                <a:ea typeface="Gulim" pitchFamily="34" charset="-127"/>
              </a:rPr>
              <a:t>. 2007;261:32-43.</a:t>
            </a:r>
          </a:p>
          <a:p>
            <a:pPr marL="348112" lvl="1" indent="-232075" defTabSz="116037"/>
            <a:r>
              <a:rPr lang="en-US" altLang="en-US" sz="1000">
                <a:latin typeface="Arial" panose="020B0604020202020204" pitchFamily="34" charset="0"/>
              </a:rPr>
              <a:t>Abdul-Ghani MA. Inhibition of renal glucose absorption: a novel strategy for achieving glucose control in type 2 diabetes mellitus. </a:t>
            </a:r>
            <a:r>
              <a:rPr lang="en-US" altLang="en-US" sz="1000" i="1">
                <a:latin typeface="Arial" panose="020B0604020202020204" pitchFamily="34" charset="0"/>
              </a:rPr>
              <a:t>Endocr Pract</a:t>
            </a:r>
            <a:r>
              <a:rPr lang="en-US" altLang="en-US" sz="1000">
                <a:latin typeface="Arial" panose="020B0604020202020204" pitchFamily="34" charset="0"/>
              </a:rPr>
              <a:t>. 2008;14:782-790.</a:t>
            </a:r>
          </a:p>
          <a:p>
            <a:pPr marL="348112" lvl="1" indent="-232075" defTabSz="116037"/>
            <a:endParaRPr lang="en-US" altLang="ko-KR" sz="1000">
              <a:latin typeface="Arial" panose="020B0604020202020204" pitchFamily="34" charset="0"/>
              <a:ea typeface="Gulim" pitchFamily="34" charset="-127"/>
            </a:endParaRPr>
          </a:p>
          <a:p>
            <a:pPr marL="232075" indent="-232075" defTabSz="116037"/>
            <a:endParaRPr lang="en-US" altLang="en-US" smtClean="0">
              <a:latin typeface="Arial" panose="020B0604020202020204" pitchFamily="34" charset="0"/>
            </a:endParaRPr>
          </a:p>
        </p:txBody>
      </p:sp>
    </p:spTree>
    <p:extLst>
      <p:ext uri="{BB962C8B-B14F-4D97-AF65-F5344CB8AC3E}">
        <p14:creationId xmlns:p14="http://schemas.microsoft.com/office/powerpoint/2010/main" val="156225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CA57E2-F2F0-4A45-9D1F-64B0D75A352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12709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p:txBody>
          <a:bodyPr>
            <a:noAutofit/>
          </a:bodyPr>
          <a:lstStyle/>
          <a:p>
            <a:pPr>
              <a:defRPr/>
            </a:pPr>
            <a:r>
              <a:rPr lang="en-CA" sz="1000" dirty="0"/>
              <a:t>Urinary glucose excretion is commonly described as a threshold relationship.</a:t>
            </a:r>
          </a:p>
          <a:p>
            <a:pPr>
              <a:defRPr/>
            </a:pPr>
            <a:r>
              <a:rPr lang="en-CA" sz="1000" dirty="0"/>
              <a:t>Glucose is filtered by the kidneys and the vast majority is reabsorbed through the sodium-dependent glucose transporters SGLT2 and SGLT1.</a:t>
            </a:r>
          </a:p>
          <a:p>
            <a:pPr>
              <a:defRPr/>
            </a:pPr>
            <a:r>
              <a:rPr lang="en-CA" sz="1000" dirty="0"/>
              <a:t>The renal glucose transporters are able to reabsorb virtually all glucose when plasma glucose concentrations are in the normal range.</a:t>
            </a:r>
          </a:p>
          <a:p>
            <a:pPr>
              <a:defRPr/>
            </a:pPr>
            <a:r>
              <a:rPr lang="en-CA" sz="1000" dirty="0"/>
              <a:t>When plasma glucose increases and filtered glucose load exceeds the maximal renal reabsorption capacity, glucose is excreted into urine in direct proportion to the plasma glucose level.</a:t>
            </a:r>
          </a:p>
          <a:p>
            <a:pPr>
              <a:defRPr/>
            </a:pPr>
            <a:r>
              <a:rPr lang="en-CA" sz="1000" dirty="0"/>
              <a:t>The lowest plasma glucose concentration at which appreciable urinary glucose excretion occurs is termed the renal threshold for glucose excretion (RT</a:t>
            </a:r>
            <a:r>
              <a:rPr lang="en-CA" sz="1000" baseline="-25000" dirty="0"/>
              <a:t>G</a:t>
            </a:r>
            <a:r>
              <a:rPr lang="en-CA" sz="1000" dirty="0"/>
              <a:t>). This is commonly quoted to be </a:t>
            </a:r>
            <a:r>
              <a:rPr lang="en-US" sz="1000" dirty="0"/>
              <a:t>10-11 mmol/L</a:t>
            </a:r>
            <a:r>
              <a:rPr lang="en-CA" sz="1000" dirty="0"/>
              <a:t> in normoglycemic, healthy subjects.</a:t>
            </a:r>
          </a:p>
          <a:p>
            <a:pPr>
              <a:defRPr/>
            </a:pPr>
            <a:r>
              <a:rPr lang="en-CA" sz="1000" dirty="0"/>
              <a:t>The true relationship between the renal threshold for glucose excretion and urinary glucose excretion is not a perfect threshold as shown on the slide; there is some splay in the relationship. </a:t>
            </a:r>
          </a:p>
          <a:p>
            <a:pPr marL="109501" indent="-109501">
              <a:defRPr/>
            </a:pPr>
            <a:endParaRPr lang="en-CA" sz="1000" dirty="0"/>
          </a:p>
          <a:p>
            <a:pPr>
              <a:defRPr/>
            </a:pPr>
            <a:r>
              <a:rPr lang="en-CA" sz="1000" b="1" dirty="0"/>
              <a:t>References:</a:t>
            </a:r>
          </a:p>
          <a:p>
            <a:pPr>
              <a:defRPr/>
            </a:pPr>
            <a:r>
              <a:rPr lang="en-CA" sz="1000" dirty="0"/>
              <a:t>Adapted from:</a:t>
            </a:r>
          </a:p>
          <a:p>
            <a:pPr marL="220296" indent="-220296">
              <a:buFont typeface="+mj-lt"/>
              <a:buAutoNum type="arabicPeriod"/>
              <a:defRPr/>
            </a:pPr>
            <a:r>
              <a:rPr lang="en-CA" sz="1000" dirty="0"/>
              <a:t>Guyton AC, Hall JE. Textbook of Medical Physiology. 11th ed. Philadelphia, PA: Elsevier Saunders; 2006</a:t>
            </a:r>
          </a:p>
          <a:p>
            <a:pPr marL="220296" indent="-220296">
              <a:buFont typeface="+mj-lt"/>
              <a:buAutoNum type="arabicPeriod"/>
              <a:defRPr/>
            </a:pPr>
            <a:r>
              <a:rPr lang="en-CA" sz="1000" dirty="0">
                <a:ea typeface="ヒラギノ角ゴ Pro W3" charset="-128"/>
                <a:cs typeface="ヒラギノ角ゴ Pro W3" charset="-128"/>
              </a:rPr>
              <a:t>DeFronzo RA, et al. The role of the kidneys in glucose homeostasis: a new path towards normalizing glycemia. Diab Obes Metab 2012;14:5-14.</a:t>
            </a:r>
            <a:endParaRPr lang="en-US" sz="1000" dirty="0"/>
          </a:p>
        </p:txBody>
      </p:sp>
      <p:sp>
        <p:nvSpPr>
          <p:cNvPr id="19460" name="Slide Number Placeholder 3"/>
          <p:cNvSpPr>
            <a:spLocks noGrp="1"/>
          </p:cNvSpPr>
          <p:nvPr>
            <p:ph type="sldNum" sz="quarter" idx="5"/>
          </p:nvPr>
        </p:nvSpPr>
        <p:spPr/>
        <p:txBody>
          <a:bodyPr/>
          <a:lstStyle/>
          <a:p>
            <a:pPr>
              <a:defRPr/>
            </a:pPr>
            <a:fld id="{D045CE7F-C685-46CD-9126-52FA10616E20}" type="slidenum">
              <a:rPr lang="en-US" smtClean="0">
                <a:solidFill>
                  <a:srgbClr val="505050"/>
                </a:solidFill>
              </a:rPr>
              <a:pPr>
                <a:defRPr/>
              </a:pPr>
              <a:t>17</a:t>
            </a:fld>
            <a:endParaRPr lang="en-US" dirty="0" smtClean="0">
              <a:solidFill>
                <a:srgbClr val="505050"/>
              </a:solidFill>
            </a:endParaRPr>
          </a:p>
        </p:txBody>
      </p:sp>
    </p:spTree>
    <p:extLst>
      <p:ext uri="{BB962C8B-B14F-4D97-AF65-F5344CB8AC3E}">
        <p14:creationId xmlns:p14="http://schemas.microsoft.com/office/powerpoint/2010/main" val="213036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a:extLst>
              <a:ext uri="{28A0092B-C50C-407E-A947-70E740481C1C}">
                <a14:useLocalDpi xmlns:a14="http://schemas.microsoft.com/office/drawing/2010/main" val="0"/>
              </a:ext>
            </a:extLst>
          </a:blip>
          <a:srcRect/>
          <a:stretch>
            <a:fillRect/>
          </a:stretch>
        </p:blipFill>
        <p:spPr bwMode="auto">
          <a:xfrm>
            <a:off x="14288" y="0"/>
            <a:ext cx="1216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763" y="1395413"/>
            <a:ext cx="12179300" cy="55562"/>
          </a:xfrm>
          <a:prstGeom prst="rect">
            <a:avLst/>
          </a:prstGeom>
          <a:gradFill flip="none" rotWithShape="1">
            <a:gsLst>
              <a:gs pos="0">
                <a:srgbClr val="C49500">
                  <a:shade val="30000"/>
                  <a:satMod val="115000"/>
                </a:srgbClr>
              </a:gs>
              <a:gs pos="50000">
                <a:srgbClr val="C49500">
                  <a:shade val="67500"/>
                  <a:satMod val="115000"/>
                </a:srgbClr>
              </a:gs>
              <a:gs pos="100000">
                <a:srgbClr val="C495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anchor="ctr"/>
          <a:lstStyle/>
          <a:p>
            <a:pPr algn="ctr" defTabSz="914218">
              <a:defRPr/>
            </a:pPr>
            <a:endParaRPr lang="en-US">
              <a:solidFill>
                <a:prstClr val="white"/>
              </a:solidFill>
            </a:endParaRPr>
          </a:p>
        </p:txBody>
      </p:sp>
      <p:sp>
        <p:nvSpPr>
          <p:cNvPr id="7" name="Footer Placeholder 4"/>
          <p:cNvSpPr>
            <a:spLocks noGrp="1"/>
          </p:cNvSpPr>
          <p:nvPr userDrawn="1"/>
        </p:nvSpPr>
        <p:spPr>
          <a:xfrm>
            <a:off x="6559550" y="6319838"/>
            <a:ext cx="4346575" cy="398462"/>
          </a:xfrm>
          <a:prstGeom prst="rect">
            <a:avLst/>
          </a:prstGeom>
        </p:spPr>
        <p:txBody>
          <a:bodyPr lIns="91424" tIns="45718" rIns="91424" bIns="45718" anchor="ctr"/>
          <a:lstStyle>
            <a:defPPr>
              <a:defRPr lang="en-US"/>
            </a:defPPr>
            <a:lvl1pPr marL="0" algn="ctr" defTabSz="914400" rtl="0" eaLnBrk="1" latinLnBrk="0" hangingPunct="1">
              <a:defRPr sz="14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solidFill>
                  <a:srgbClr val="737373"/>
                </a:solidFill>
              </a:rPr>
              <a:t>The 2</a:t>
            </a:r>
            <a:r>
              <a:rPr lang="en-US" sz="1200" baseline="30000" dirty="0" smtClean="0">
                <a:solidFill>
                  <a:srgbClr val="737373"/>
                </a:solidFill>
              </a:rPr>
              <a:t>nd</a:t>
            </a:r>
            <a:r>
              <a:rPr lang="en-US" sz="1200" dirty="0" smtClean="0">
                <a:solidFill>
                  <a:srgbClr val="737373"/>
                </a:solidFill>
              </a:rPr>
              <a:t> Iranian Diabetes Advancements in Research Event</a:t>
            </a:r>
          </a:p>
          <a:p>
            <a:pPr algn="r">
              <a:defRPr/>
            </a:pPr>
            <a:r>
              <a:rPr lang="en-US" sz="1200" dirty="0" smtClean="0">
                <a:solidFill>
                  <a:srgbClr val="737373"/>
                </a:solidFill>
              </a:rPr>
              <a:t>6</a:t>
            </a:r>
            <a:r>
              <a:rPr lang="en-US" sz="1200" baseline="30000" dirty="0" smtClean="0">
                <a:solidFill>
                  <a:srgbClr val="737373"/>
                </a:solidFill>
              </a:rPr>
              <a:t>th</a:t>
            </a:r>
            <a:r>
              <a:rPr lang="en-US" sz="1200" dirty="0" smtClean="0">
                <a:solidFill>
                  <a:srgbClr val="737373"/>
                </a:solidFill>
              </a:rPr>
              <a:t> October 2017   </a:t>
            </a:r>
            <a:r>
              <a:rPr lang="en-US" sz="1200" dirty="0">
                <a:solidFill>
                  <a:srgbClr val="737373"/>
                </a:solidFill>
              </a:rPr>
              <a:t>|   </a:t>
            </a:r>
            <a:r>
              <a:rPr lang="en-US" sz="1200" dirty="0" smtClean="0">
                <a:solidFill>
                  <a:srgbClr val="737373"/>
                </a:solidFill>
              </a:rPr>
              <a:t>Tehran</a:t>
            </a:r>
          </a:p>
        </p:txBody>
      </p:sp>
      <p:pic>
        <p:nvPicPr>
          <p:cNvPr id="8" name="Picture 7"/>
          <p:cNvPicPr>
            <a:picLocks noChangeAspect="1"/>
          </p:cNvPicPr>
          <p:nvPr userDrawn="1"/>
        </p:nvPicPr>
        <p:blipFill>
          <a:blip cstate="print">
            <a:duotone>
              <a:prstClr val="black"/>
              <a:schemeClr val="accent2">
                <a:tint val="45000"/>
                <a:satMod val="400000"/>
              </a:schemeClr>
            </a:duotone>
            <a:extLst/>
          </a:blip>
          <a:stretch>
            <a:fillRect/>
          </a:stretch>
        </p:blipFill>
        <p:spPr>
          <a:xfrm>
            <a:off x="10885323" y="5918971"/>
            <a:ext cx="1053927" cy="779907"/>
          </a:xfrm>
          <a:prstGeom prst="rect">
            <a:avLst/>
          </a:prstGeom>
        </p:spPr>
      </p:pic>
      <p:sp>
        <p:nvSpPr>
          <p:cNvPr id="9" name="Slide Number Placeholder 5"/>
          <p:cNvSpPr>
            <a:spLocks noGrp="1"/>
          </p:cNvSpPr>
          <p:nvPr userDrawn="1"/>
        </p:nvSpPr>
        <p:spPr>
          <a:xfrm>
            <a:off x="368300" y="6267450"/>
            <a:ext cx="431800" cy="365125"/>
          </a:xfrm>
          <a:prstGeom prst="rect">
            <a:avLst/>
          </a:prstGeom>
        </p:spPr>
        <p:txBody>
          <a:bodyPr lIns="91424" tIns="45718" rIns="91424" bIns="45718" anchor="ctr"/>
          <a:lstStyle>
            <a:lvl1pPr eaLnBrk="0" hangingPunct="0">
              <a:defRPr sz="1900">
                <a:solidFill>
                  <a:schemeClr val="tx1"/>
                </a:solidFill>
                <a:latin typeface="Arial" panose="020B0604020202020204" pitchFamily="34" charset="0"/>
                <a:cs typeface="Arial" panose="020B0604020202020204" pitchFamily="34" charset="0"/>
              </a:defRPr>
            </a:lvl1pPr>
            <a:lvl2pPr marL="457200" eaLnBrk="0" hangingPunct="0">
              <a:defRPr sz="1900">
                <a:solidFill>
                  <a:schemeClr val="tx1"/>
                </a:solidFill>
                <a:latin typeface="Arial" panose="020B0604020202020204" pitchFamily="34" charset="0"/>
                <a:cs typeface="Arial" panose="020B0604020202020204" pitchFamily="34" charset="0"/>
              </a:defRPr>
            </a:lvl2pPr>
            <a:lvl3pPr marL="914400" eaLnBrk="0" hangingPunct="0">
              <a:defRPr sz="1900">
                <a:solidFill>
                  <a:schemeClr val="tx1"/>
                </a:solidFill>
                <a:latin typeface="Arial" panose="020B0604020202020204" pitchFamily="34" charset="0"/>
                <a:cs typeface="Arial" panose="020B0604020202020204" pitchFamily="34" charset="0"/>
              </a:defRPr>
            </a:lvl3pPr>
            <a:lvl4pPr marL="1371600" eaLnBrk="0" hangingPunct="0">
              <a:defRPr sz="1900">
                <a:solidFill>
                  <a:schemeClr val="tx1"/>
                </a:solidFill>
                <a:latin typeface="Arial" panose="020B0604020202020204" pitchFamily="34" charset="0"/>
                <a:cs typeface="Arial" panose="020B0604020202020204" pitchFamily="34" charset="0"/>
              </a:defRPr>
            </a:lvl4pPr>
            <a:lvl5pPr marL="1828800" eaLnBrk="0" hangingPunct="0">
              <a:defRPr sz="1900">
                <a:solidFill>
                  <a:schemeClr val="tx1"/>
                </a:solidFill>
                <a:latin typeface="Arial" panose="020B0604020202020204" pitchFamily="34" charset="0"/>
                <a:cs typeface="Arial" panose="020B0604020202020204" pitchFamily="34" charset="0"/>
              </a:defRPr>
            </a:lvl5pPr>
            <a:lvl6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ctr" defTabSz="914400" eaLnBrk="1" hangingPunct="1"/>
            <a:fld id="{3DBE4B24-26E6-4550-94DB-FD7033AAE1F0}" type="slidenum">
              <a:rPr lang="en-US" altLang="en-US" sz="1500">
                <a:solidFill>
                  <a:srgbClr val="3B3838"/>
                </a:solidFill>
                <a:latin typeface="Century Gothic" panose="020B0502020202020204" pitchFamily="34" charset="0"/>
              </a:rPr>
              <a:pPr algn="ctr" defTabSz="914400" eaLnBrk="1" hangingPunct="1"/>
              <a:t>‹#›</a:t>
            </a:fld>
            <a:endParaRPr lang="en-US" altLang="en-US" sz="1500">
              <a:solidFill>
                <a:srgbClr val="3B3838"/>
              </a:solidFill>
              <a:latin typeface="Century Gothic" panose="020B0502020202020204" pitchFamily="34" charset="0"/>
            </a:endParaRPr>
          </a:p>
        </p:txBody>
      </p:sp>
      <p:sp>
        <p:nvSpPr>
          <p:cNvPr id="13" name="Title 1"/>
          <p:cNvSpPr>
            <a:spLocks noGrp="1"/>
          </p:cNvSpPr>
          <p:nvPr>
            <p:ph type="title"/>
          </p:nvPr>
        </p:nvSpPr>
        <p:spPr>
          <a:xfrm>
            <a:off x="342295" y="226911"/>
            <a:ext cx="11523640" cy="1136111"/>
          </a:xfrm>
        </p:spPr>
        <p:txBody>
          <a:bodyPr>
            <a:normAutofit/>
          </a:bodyPr>
          <a:lstStyle>
            <a:lvl1pPr>
              <a:lnSpc>
                <a:spcPct val="80000"/>
              </a:lnSpc>
              <a:defRPr sz="3500">
                <a:solidFill>
                  <a:schemeClr val="accent5">
                    <a:lumMod val="50000"/>
                  </a:schemeClr>
                </a:solidFill>
                <a:latin typeface="Century Gothic" panose="020B0502020202020204" pitchFamily="34"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342295" y="1570432"/>
            <a:ext cx="11523640" cy="4320003"/>
          </a:xfrm>
        </p:spPr>
        <p:txBody>
          <a:bodyPr>
            <a:normAutofit/>
          </a:bodyPr>
          <a:lstStyle>
            <a:lvl1pPr>
              <a:defRPr sz="2500">
                <a:solidFill>
                  <a:srgbClr val="777400"/>
                </a:solidFill>
                <a:latin typeface="Century Gothic" panose="020B0502020202020204" pitchFamily="34" charset="0"/>
              </a:defRPr>
            </a:lvl1pPr>
            <a:lvl2pPr>
              <a:defRPr sz="2000">
                <a:solidFill>
                  <a:srgbClr val="644C00"/>
                </a:solidFill>
                <a:latin typeface="Century Gothic" panose="020B0502020202020204" pitchFamily="34" charset="0"/>
              </a:defRPr>
            </a:lvl2pPr>
            <a:lvl3pPr>
              <a:defRPr sz="19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8690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a:extLst>
              <a:ext uri="{28A0092B-C50C-407E-A947-70E740481C1C}">
                <a14:useLocalDpi xmlns:a14="http://schemas.microsoft.com/office/drawing/2010/main" val="0"/>
              </a:ext>
            </a:extLst>
          </a:blip>
          <a:srcRect/>
          <a:stretch>
            <a:fillRect/>
          </a:stretch>
        </p:blipFill>
        <p:spPr bwMode="auto">
          <a:xfrm>
            <a:off x="14288" y="0"/>
            <a:ext cx="1216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763" y="4181475"/>
            <a:ext cx="12179300" cy="555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anchor="ctr"/>
          <a:lstStyle/>
          <a:p>
            <a:pPr algn="ctr" defTabSz="914218">
              <a:defRPr/>
            </a:pPr>
            <a:endParaRPr lang="en-US">
              <a:solidFill>
                <a:prstClr val="white"/>
              </a:solidFill>
            </a:endParaRPr>
          </a:p>
        </p:txBody>
      </p:sp>
      <p:sp>
        <p:nvSpPr>
          <p:cNvPr id="7" name="Footer Placeholder 4"/>
          <p:cNvSpPr>
            <a:spLocks noGrp="1"/>
          </p:cNvSpPr>
          <p:nvPr userDrawn="1"/>
        </p:nvSpPr>
        <p:spPr>
          <a:xfrm>
            <a:off x="6496050" y="5819775"/>
            <a:ext cx="4346575" cy="398463"/>
          </a:xfrm>
          <a:prstGeom prst="rect">
            <a:avLst/>
          </a:prstGeom>
        </p:spPr>
        <p:txBody>
          <a:bodyPr lIns="91424" tIns="45718" rIns="91424" bIns="45718" anchor="ctr"/>
          <a:lstStyle>
            <a:defPPr>
              <a:defRPr lang="en-US"/>
            </a:defPPr>
            <a:lvl1pPr marL="0" algn="ctr" defTabSz="914400" rtl="0" eaLnBrk="1" latinLnBrk="0" hangingPunct="1">
              <a:defRPr sz="14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solidFill>
                  <a:srgbClr val="737373"/>
                </a:solidFill>
              </a:rPr>
              <a:t>The 2</a:t>
            </a:r>
            <a:r>
              <a:rPr lang="en-US" sz="1200" baseline="30000" dirty="0" smtClean="0">
                <a:solidFill>
                  <a:srgbClr val="737373"/>
                </a:solidFill>
              </a:rPr>
              <a:t>nd</a:t>
            </a:r>
            <a:r>
              <a:rPr lang="en-US" sz="1200" dirty="0" smtClean="0">
                <a:solidFill>
                  <a:srgbClr val="737373"/>
                </a:solidFill>
              </a:rPr>
              <a:t> Iranian Diabetes Advancements in Research Event</a:t>
            </a:r>
          </a:p>
          <a:p>
            <a:pPr algn="r">
              <a:defRPr/>
            </a:pPr>
            <a:r>
              <a:rPr lang="en-US" sz="1200" dirty="0" smtClean="0">
                <a:solidFill>
                  <a:srgbClr val="737373"/>
                </a:solidFill>
              </a:rPr>
              <a:t>6</a:t>
            </a:r>
            <a:r>
              <a:rPr lang="en-US" sz="1200" baseline="30000" dirty="0" smtClean="0">
                <a:solidFill>
                  <a:srgbClr val="737373"/>
                </a:solidFill>
              </a:rPr>
              <a:t>th</a:t>
            </a:r>
            <a:r>
              <a:rPr lang="en-US" sz="1200" dirty="0" smtClean="0">
                <a:solidFill>
                  <a:srgbClr val="737373"/>
                </a:solidFill>
              </a:rPr>
              <a:t> October 2017   </a:t>
            </a:r>
            <a:r>
              <a:rPr lang="en-US" sz="1200" dirty="0">
                <a:solidFill>
                  <a:srgbClr val="737373"/>
                </a:solidFill>
              </a:rPr>
              <a:t>|   </a:t>
            </a:r>
            <a:r>
              <a:rPr lang="en-US" sz="1200" dirty="0" smtClean="0">
                <a:solidFill>
                  <a:srgbClr val="737373"/>
                </a:solidFill>
              </a:rPr>
              <a:t>Tehran</a:t>
            </a:r>
          </a:p>
        </p:txBody>
      </p:sp>
      <p:pic>
        <p:nvPicPr>
          <p:cNvPr id="8" name="Picture 7"/>
          <p:cNvPicPr>
            <a:picLocks noChangeAspect="1"/>
          </p:cNvPicPr>
          <p:nvPr userDrawn="1"/>
        </p:nvPicPr>
        <p:blipFill>
          <a:blip cstate="print">
            <a:duotone>
              <a:prstClr val="black"/>
              <a:schemeClr val="accent2">
                <a:tint val="45000"/>
                <a:satMod val="400000"/>
              </a:schemeClr>
            </a:duotone>
            <a:extLst/>
          </a:blip>
          <a:stretch>
            <a:fillRect/>
          </a:stretch>
        </p:blipFill>
        <p:spPr>
          <a:xfrm>
            <a:off x="10821553" y="5419223"/>
            <a:ext cx="1053927" cy="779907"/>
          </a:xfrm>
          <a:prstGeom prst="rect">
            <a:avLst/>
          </a:prstGeom>
        </p:spPr>
      </p:pic>
      <p:sp>
        <p:nvSpPr>
          <p:cNvPr id="9" name="Slide Number Placeholder 5"/>
          <p:cNvSpPr>
            <a:spLocks noGrp="1"/>
          </p:cNvSpPr>
          <p:nvPr userDrawn="1"/>
        </p:nvSpPr>
        <p:spPr>
          <a:xfrm>
            <a:off x="315913" y="6202363"/>
            <a:ext cx="431800" cy="365125"/>
          </a:xfrm>
          <a:prstGeom prst="rect">
            <a:avLst/>
          </a:prstGeom>
        </p:spPr>
        <p:txBody>
          <a:bodyPr lIns="91424" tIns="45718" rIns="91424" bIns="45718" anchor="ctr"/>
          <a:lstStyle>
            <a:lvl1pPr eaLnBrk="0" hangingPunct="0">
              <a:defRPr sz="1900">
                <a:solidFill>
                  <a:schemeClr val="tx1"/>
                </a:solidFill>
                <a:latin typeface="Arial" panose="020B0604020202020204" pitchFamily="34" charset="0"/>
                <a:cs typeface="Arial" panose="020B0604020202020204" pitchFamily="34" charset="0"/>
              </a:defRPr>
            </a:lvl1pPr>
            <a:lvl2pPr marL="457200" eaLnBrk="0" hangingPunct="0">
              <a:defRPr sz="1900">
                <a:solidFill>
                  <a:schemeClr val="tx1"/>
                </a:solidFill>
                <a:latin typeface="Arial" panose="020B0604020202020204" pitchFamily="34" charset="0"/>
                <a:cs typeface="Arial" panose="020B0604020202020204" pitchFamily="34" charset="0"/>
              </a:defRPr>
            </a:lvl2pPr>
            <a:lvl3pPr marL="914400" eaLnBrk="0" hangingPunct="0">
              <a:defRPr sz="1900">
                <a:solidFill>
                  <a:schemeClr val="tx1"/>
                </a:solidFill>
                <a:latin typeface="Arial" panose="020B0604020202020204" pitchFamily="34" charset="0"/>
                <a:cs typeface="Arial" panose="020B0604020202020204" pitchFamily="34" charset="0"/>
              </a:defRPr>
            </a:lvl3pPr>
            <a:lvl4pPr marL="1371600" eaLnBrk="0" hangingPunct="0">
              <a:defRPr sz="1900">
                <a:solidFill>
                  <a:schemeClr val="tx1"/>
                </a:solidFill>
                <a:latin typeface="Arial" panose="020B0604020202020204" pitchFamily="34" charset="0"/>
                <a:cs typeface="Arial" panose="020B0604020202020204" pitchFamily="34" charset="0"/>
              </a:defRPr>
            </a:lvl4pPr>
            <a:lvl5pPr marL="1828800" eaLnBrk="0" hangingPunct="0">
              <a:defRPr sz="1900">
                <a:solidFill>
                  <a:schemeClr val="tx1"/>
                </a:solidFill>
                <a:latin typeface="Arial" panose="020B0604020202020204" pitchFamily="34" charset="0"/>
                <a:cs typeface="Arial" panose="020B0604020202020204" pitchFamily="34" charset="0"/>
              </a:defRPr>
            </a:lvl5pPr>
            <a:lvl6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ctr" defTabSz="914400" eaLnBrk="1" hangingPunct="1"/>
            <a:fld id="{6AB320BE-8774-4489-BDAD-6568CDA499FC}" type="slidenum">
              <a:rPr lang="en-US" altLang="en-US" sz="1500">
                <a:solidFill>
                  <a:srgbClr val="3B3838"/>
                </a:solidFill>
                <a:latin typeface="Century Gothic" panose="020B0502020202020204" pitchFamily="34" charset="0"/>
              </a:rPr>
              <a:pPr algn="ctr" defTabSz="914400" eaLnBrk="1" hangingPunct="1"/>
              <a:t>‹#›</a:t>
            </a:fld>
            <a:endParaRPr lang="en-US" altLang="en-US" sz="1500">
              <a:solidFill>
                <a:srgbClr val="3B3838"/>
              </a:solidFill>
              <a:latin typeface="Century Gothic" panose="020B0502020202020204" pitchFamily="34" charset="0"/>
            </a:endParaRPr>
          </a:p>
        </p:txBody>
      </p:sp>
      <p:sp>
        <p:nvSpPr>
          <p:cNvPr id="2" name="Title 1"/>
          <p:cNvSpPr>
            <a:spLocks noGrp="1"/>
          </p:cNvSpPr>
          <p:nvPr>
            <p:ph type="title"/>
          </p:nvPr>
        </p:nvSpPr>
        <p:spPr>
          <a:xfrm>
            <a:off x="831851" y="1401474"/>
            <a:ext cx="10515600" cy="2852737"/>
          </a:xfrm>
        </p:spPr>
        <p:txBody>
          <a:bodyPr anchor="b">
            <a:normAutofit/>
          </a:bodyPr>
          <a:lstStyle>
            <a:lvl1pPr>
              <a:defRPr sz="4500">
                <a:solidFill>
                  <a:schemeClr val="accent4">
                    <a:lumMod val="50000"/>
                  </a:schemeClr>
                </a:solidFill>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281131"/>
            <a:ext cx="10515600" cy="1290355"/>
          </a:xfrm>
        </p:spPr>
        <p:txBody>
          <a:bodyPr/>
          <a:lstStyle>
            <a:lvl1pPr marL="0" indent="0">
              <a:buNone/>
              <a:defRPr sz="2400">
                <a:solidFill>
                  <a:srgbClr val="605E00"/>
                </a:solidFill>
                <a:latin typeface="Century Gothic" panose="020B0502020202020204" pitchFamily="34" charset="0"/>
              </a:defRPr>
            </a:lvl1pPr>
            <a:lvl2pPr marL="457107" indent="0">
              <a:buNone/>
              <a:defRPr sz="2000">
                <a:solidFill>
                  <a:schemeClr val="tx1">
                    <a:tint val="75000"/>
                  </a:schemeClr>
                </a:solidFill>
              </a:defRPr>
            </a:lvl2pPr>
            <a:lvl3pPr marL="914218" indent="0">
              <a:buNone/>
              <a:defRPr sz="1900">
                <a:solidFill>
                  <a:schemeClr val="tx1">
                    <a:tint val="75000"/>
                  </a:schemeClr>
                </a:solidFill>
              </a:defRPr>
            </a:lvl3pPr>
            <a:lvl4pPr marL="1371328" indent="0">
              <a:buNone/>
              <a:defRPr sz="1600">
                <a:solidFill>
                  <a:schemeClr val="tx1">
                    <a:tint val="75000"/>
                  </a:schemeClr>
                </a:solidFill>
              </a:defRPr>
            </a:lvl4pPr>
            <a:lvl5pPr marL="1828437" indent="0">
              <a:buNone/>
              <a:defRPr sz="1600">
                <a:solidFill>
                  <a:schemeClr val="tx1">
                    <a:tint val="75000"/>
                  </a:schemeClr>
                </a:solidFill>
              </a:defRPr>
            </a:lvl5pPr>
            <a:lvl6pPr marL="2285550" indent="0">
              <a:buNone/>
              <a:defRPr sz="1600">
                <a:solidFill>
                  <a:schemeClr val="tx1">
                    <a:tint val="75000"/>
                  </a:schemeClr>
                </a:solidFill>
              </a:defRPr>
            </a:lvl6pPr>
            <a:lvl7pPr marL="2742654" indent="0">
              <a:buNone/>
              <a:defRPr sz="1600">
                <a:solidFill>
                  <a:schemeClr val="tx1">
                    <a:tint val="75000"/>
                  </a:schemeClr>
                </a:solidFill>
              </a:defRPr>
            </a:lvl7pPr>
            <a:lvl8pPr marL="3199760" indent="0">
              <a:buNone/>
              <a:defRPr sz="1600">
                <a:solidFill>
                  <a:schemeClr val="tx1">
                    <a:tint val="75000"/>
                  </a:schemeClr>
                </a:solidFill>
              </a:defRPr>
            </a:lvl8pPr>
            <a:lvl9pPr marL="3656867"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9784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E17586-5074-4A3E-A9E2-4F9751115938}"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C13389-3B27-499A-917D-71457C4322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73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F0DCF97-E3F5-4F1D-8324-C2A3BBF6462E}" type="slidenum">
              <a:rPr lang="en-US" altLang="en-US" smtClean="0">
                <a:solidFill>
                  <a:srgbClr val="FFFFFF"/>
                </a:solidFill>
              </a:rPr>
              <a:pPr fontAlgn="base">
                <a:spcBef>
                  <a:spcPct val="0"/>
                </a:spcBef>
                <a:spcAft>
                  <a:spcPct val="0"/>
                </a:spcAft>
                <a:defRPr/>
              </a:pPr>
              <a:t>‹#›</a:t>
            </a:fld>
            <a:endParaRPr lang="en-US" altLang="en-US" smtClean="0">
              <a:solidFill>
                <a:srgbClr val="FFFFFF"/>
              </a:solidFill>
            </a:endParaRPr>
          </a:p>
        </p:txBody>
      </p:sp>
    </p:spTree>
    <p:extLst>
      <p:ext uri="{BB962C8B-B14F-4D97-AF65-F5344CB8AC3E}">
        <p14:creationId xmlns:p14="http://schemas.microsoft.com/office/powerpoint/2010/main" val="2059494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610144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F0DCF97-E3F5-4F1D-8324-C2A3BBF6462E}" type="slidenum">
              <a:rPr lang="en-US" altLang="en-US" smtClean="0">
                <a:solidFill>
                  <a:srgbClr val="FFFFFF"/>
                </a:solidFill>
              </a:rPr>
              <a:pPr fontAlgn="base">
                <a:spcBef>
                  <a:spcPct val="0"/>
                </a:spcBef>
                <a:spcAft>
                  <a:spcPct val="0"/>
                </a:spcAft>
                <a:defRPr/>
              </a:pPr>
              <a:t>‹#›</a:t>
            </a:fld>
            <a:endParaRPr lang="en-US" altLang="en-US" smtClean="0">
              <a:solidFill>
                <a:srgbClr val="FFFFFF"/>
              </a:solidFill>
            </a:endParaRPr>
          </a:p>
        </p:txBody>
      </p:sp>
    </p:spTree>
    <p:extLst>
      <p:ext uri="{BB962C8B-B14F-4D97-AF65-F5344CB8AC3E}">
        <p14:creationId xmlns:p14="http://schemas.microsoft.com/office/powerpoint/2010/main" val="1945907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F0DCF97-E3F5-4F1D-8324-C2A3BBF6462E}" type="slidenum">
              <a:rPr lang="en-US" altLang="en-US" smtClean="0">
                <a:solidFill>
                  <a:srgbClr val="FFFFFF"/>
                </a:solidFill>
              </a:rPr>
              <a:pPr fontAlgn="base">
                <a:spcBef>
                  <a:spcPct val="0"/>
                </a:spcBef>
                <a:spcAft>
                  <a:spcPct val="0"/>
                </a:spcAft>
                <a:defRPr/>
              </a:pPr>
              <a:t>‹#›</a:t>
            </a:fld>
            <a:endParaRPr lang="en-US" altLang="en-US" smtClean="0">
              <a:solidFill>
                <a:srgbClr val="FFFFFF"/>
              </a:solidFill>
            </a:endParaRPr>
          </a:p>
        </p:txBody>
      </p:sp>
    </p:spTree>
    <p:extLst>
      <p:ext uri="{BB962C8B-B14F-4D97-AF65-F5344CB8AC3E}">
        <p14:creationId xmlns:p14="http://schemas.microsoft.com/office/powerpoint/2010/main" val="1109703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F0DCF97-E3F5-4F1D-8324-C2A3BBF6462E}" type="slidenum">
              <a:rPr lang="en-US" altLang="en-US" smtClean="0">
                <a:solidFill>
                  <a:srgbClr val="FFFFFF"/>
                </a:solidFill>
              </a:rPr>
              <a:pPr fontAlgn="base">
                <a:spcBef>
                  <a:spcPct val="0"/>
                </a:spcBef>
                <a:spcAft>
                  <a:spcPct val="0"/>
                </a:spcAft>
                <a:defRPr/>
              </a:pPr>
              <a:t>‹#›</a:t>
            </a:fld>
            <a:endParaRPr lang="en-US" altLang="en-US" smtClean="0">
              <a:solidFill>
                <a:srgbClr val="FFFFFF"/>
              </a:solidFill>
            </a:endParaRPr>
          </a:p>
        </p:txBody>
      </p:sp>
    </p:spTree>
    <p:extLst>
      <p:ext uri="{BB962C8B-B14F-4D97-AF65-F5344CB8AC3E}">
        <p14:creationId xmlns:p14="http://schemas.microsoft.com/office/powerpoint/2010/main" val="1235926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12187238"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428 w 5184"/>
                  <a:gd name="T3" fmla="*/ 3159 h 3159"/>
                  <a:gd name="T4" fmla="*/ 5428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6 w 556"/>
                  <a:gd name="T5" fmla="*/ 3159 h 3159"/>
                  <a:gd name="T6" fmla="*/ 58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218" eaLnBrk="0" hangingPunct="0">
                <a:defRPr/>
              </a:pPr>
              <a:endParaRPr lang="en-US">
                <a:solidFill>
                  <a:srgbClr val="FFFFFF"/>
                </a:solidFill>
              </a:endParaRPr>
            </a:p>
          </p:txBody>
        </p:sp>
        <p:sp>
          <p:nvSpPr>
            <p:cNvPr id="7" name="Freeform 7"/>
            <p:cNvSpPr>
              <a:spLocks/>
            </p:cNvSpPr>
            <p:nvPr/>
          </p:nvSpPr>
          <p:spPr bwMode="ltGray">
            <a:xfrm>
              <a:off x="767" y="1155"/>
              <a:ext cx="252" cy="12"/>
            </a:xfrm>
            <a:custGeom>
              <a:avLst/>
              <a:gdLst>
                <a:gd name="T0" fmla="*/ 266 w 251"/>
                <a:gd name="T1" fmla="*/ 0 h 12"/>
                <a:gd name="T2" fmla="*/ 0 w 251"/>
                <a:gd name="T3" fmla="*/ 0 h 12"/>
                <a:gd name="T4" fmla="*/ 0 w 251"/>
                <a:gd name="T5" fmla="*/ 12 h 12"/>
                <a:gd name="T6" fmla="*/ 266 w 251"/>
                <a:gd name="T7" fmla="*/ 12 h 12"/>
                <a:gd name="T8" fmla="*/ 266 w 251"/>
                <a:gd name="T9" fmla="*/ 0 h 12"/>
                <a:gd name="T10" fmla="*/ 266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38430 w 251"/>
                <a:gd name="T5" fmla="*/ 12 h 12"/>
                <a:gd name="T6" fmla="*/ 38430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2" name="Freeform 12"/>
              <p:cNvSpPr>
                <a:spLocks/>
              </p:cNvSpPr>
              <p:nvPr/>
            </p:nvSpPr>
            <p:spPr bwMode="ltGray">
              <a:xfrm>
                <a:off x="1019" y="1155"/>
                <a:ext cx="4739" cy="12"/>
              </a:xfrm>
              <a:custGeom>
                <a:avLst/>
                <a:gdLst>
                  <a:gd name="T0" fmla="*/ 4953 w 4724"/>
                  <a:gd name="T1" fmla="*/ 0 h 12"/>
                  <a:gd name="T2" fmla="*/ 0 w 4724"/>
                  <a:gd name="T3" fmla="*/ 0 h 12"/>
                  <a:gd name="T4" fmla="*/ 0 w 4724"/>
                  <a:gd name="T5" fmla="*/ 12 h 12"/>
                  <a:gd name="T6" fmla="*/ 4953 w 4724"/>
                  <a:gd name="T7" fmla="*/ 12 h 12"/>
                  <a:gd name="T8" fmla="*/ 4953 w 4724"/>
                  <a:gd name="T9" fmla="*/ 0 h 12"/>
                  <a:gd name="T10" fmla="*/ 495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218" eaLnBrk="0" hangingPunct="0">
                  <a:defRPr/>
                </a:pPr>
                <a:endParaRPr lang="en-US">
                  <a:solidFill>
                    <a:srgbClr val="FFFFFF"/>
                  </a:solidFill>
                </a:endParaRPr>
              </a:p>
            </p:txBody>
          </p:sp>
        </p:grpSp>
      </p:grpSp>
      <p:sp>
        <p:nvSpPr>
          <p:cNvPr id="7184" name="Rectangle 16"/>
          <p:cNvSpPr>
            <a:spLocks noGrp="1" noChangeArrowheads="1"/>
          </p:cNvSpPr>
          <p:nvPr>
            <p:ph type="ctrTitle" sz="quarter"/>
          </p:nvPr>
        </p:nvSpPr>
        <p:spPr>
          <a:xfrm>
            <a:off x="1422400" y="1997162"/>
            <a:ext cx="9448800" cy="1431925"/>
          </a:xfrm>
        </p:spPr>
        <p:txBody>
          <a:bodyPr anchor="b"/>
          <a:lstStyle>
            <a:lvl1pPr>
              <a:defRPr/>
            </a:lvl1pPr>
          </a:lstStyle>
          <a:p>
            <a:r>
              <a:rPr lang="en-US"/>
              <a:t>Click to edit Master title style</a:t>
            </a:r>
          </a:p>
        </p:txBody>
      </p:sp>
      <p:sp>
        <p:nvSpPr>
          <p:cNvPr id="7185"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fontAlgn="auto">
              <a:spcBef>
                <a:spcPts val="0"/>
              </a:spcBef>
              <a:spcAft>
                <a:spcPts val="0"/>
              </a:spcAft>
              <a:defRPr/>
            </a:lvl1pPr>
          </a:lstStyle>
          <a:p>
            <a:pPr>
              <a:defRPr/>
            </a:pPr>
            <a:endParaRPr lang="en-US"/>
          </a:p>
        </p:txBody>
      </p:sp>
      <p:sp>
        <p:nvSpPr>
          <p:cNvPr id="19" name="Rectangle 19"/>
          <p:cNvSpPr>
            <a:spLocks noGrp="1" noChangeArrowheads="1"/>
          </p:cNvSpPr>
          <p:nvPr>
            <p:ph type="ftr" sz="quarter" idx="11"/>
          </p:nvPr>
        </p:nvSpPr>
        <p:spPr>
          <a:xfrm>
            <a:off x="4470400" y="6248400"/>
            <a:ext cx="3860800" cy="457200"/>
          </a:xfrm>
        </p:spPr>
        <p:txBody>
          <a:bodyPr/>
          <a:lstStyle>
            <a:lvl1pPr fontAlgn="auto">
              <a:spcBef>
                <a:spcPts val="0"/>
              </a:spcBef>
              <a:spcAft>
                <a:spcPts val="0"/>
              </a:spcAft>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fld id="{E5A46941-6405-4090-97ED-9BA5FC3E2F2A}" type="slidenum">
              <a:rPr lang="en-US" altLang="en-US"/>
              <a:pPr/>
              <a:t>‹#›</a:t>
            </a:fld>
            <a:endParaRPr lang="en-US" altLang="en-US"/>
          </a:p>
        </p:txBody>
      </p:sp>
    </p:spTree>
    <p:extLst>
      <p:ext uri="{BB962C8B-B14F-4D97-AF65-F5344CB8AC3E}">
        <p14:creationId xmlns:p14="http://schemas.microsoft.com/office/powerpoint/2010/main" val="1374137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9"/>
          <p:cNvSpPr>
            <a:spLocks noGrp="1" noChangeArrowheads="1"/>
          </p:cNvSpPr>
          <p:nvPr>
            <p:ph type="sldNum" sz="quarter" idx="12"/>
          </p:nvPr>
        </p:nvSpPr>
        <p:spPr/>
        <p:txBody>
          <a:bodyPr/>
          <a:lstStyle>
            <a:lvl1pPr>
              <a:defRPr/>
            </a:lvl1pPr>
          </a:lstStyle>
          <a:p>
            <a:fld id="{E9589E7F-52E0-4CF9-9493-F8299997587E}" type="slidenum">
              <a:rPr lang="en-US" altLang="en-US"/>
              <a:pPr/>
              <a:t>‹#›</a:t>
            </a:fld>
            <a:endParaRPr lang="en-US" altLang="en-US"/>
          </a:p>
        </p:txBody>
      </p:sp>
    </p:spTree>
    <p:extLst>
      <p:ext uri="{BB962C8B-B14F-4D97-AF65-F5344CB8AC3E}">
        <p14:creationId xmlns:p14="http://schemas.microsoft.com/office/powerpoint/2010/main" val="932650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47"/>
            <a:ext cx="5384800" cy="216726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47"/>
            <a:ext cx="5384800" cy="216726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0"/>
            <a:ext cx="2844800" cy="365125"/>
          </a:xfrm>
          <a:prstGeom prst="rect">
            <a:avLst/>
          </a:prstGeom>
        </p:spPr>
        <p:txBody>
          <a:bodyPr vert="horz" wrap="square" lIns="91424" tIns="45718" rIns="91424" bIns="45718" numCol="1" anchor="t" anchorCtr="0" compatLnSpc="1">
            <a:prstTxWarp prst="textNoShape">
              <a:avLst/>
            </a:prstTxWarp>
          </a:bodyPr>
          <a:lstStyle>
            <a:lvl1pPr defTabSz="914218" eaLnBrk="1" hangingPunct="1">
              <a:defRPr sz="2400">
                <a:solidFill>
                  <a:srgbClr val="FFFFFF"/>
                </a:solidFill>
                <a:latin typeface="Arial" charset="0"/>
                <a:ea typeface="ＭＳ Ｐゴシック" pitchFamily="34" charset="-128"/>
                <a:cs typeface="+mn-cs"/>
              </a:defRPr>
            </a:lvl1pPr>
          </a:lstStyle>
          <a:p>
            <a:pPr>
              <a:defRPr/>
            </a:pPr>
            <a:fld id="{BEBBD32F-D216-4721-BF23-EC4CC31A3AD4}" type="datetimeFigureOut">
              <a:rPr lang="en-US"/>
              <a:pPr>
                <a:defRPr/>
              </a:pPr>
              <a:t>2/26/2019</a:t>
            </a:fld>
            <a:endParaRPr lang="en-US"/>
          </a:p>
        </p:txBody>
      </p:sp>
      <p:sp>
        <p:nvSpPr>
          <p:cNvPr id="6" name="Footer Placeholder 4"/>
          <p:cNvSpPr>
            <a:spLocks noGrp="1"/>
          </p:cNvSpPr>
          <p:nvPr>
            <p:ph type="ftr" sz="quarter" idx="11"/>
          </p:nvPr>
        </p:nvSpPr>
        <p:spPr>
          <a:xfrm>
            <a:off x="4165600" y="6356350"/>
            <a:ext cx="3860800" cy="365125"/>
          </a:xfrm>
          <a:prstGeom prst="rect">
            <a:avLst/>
          </a:prstGeom>
        </p:spPr>
        <p:txBody>
          <a:bodyPr vert="horz" wrap="square" lIns="91424" tIns="45718" rIns="91424" bIns="45718" numCol="1" anchor="t" anchorCtr="0" compatLnSpc="1">
            <a:prstTxWarp prst="textNoShape">
              <a:avLst/>
            </a:prstTxWarp>
          </a:bodyPr>
          <a:lstStyle>
            <a:lvl1pPr defTabSz="914218" eaLnBrk="1" hangingPunct="1">
              <a:defRPr sz="2400">
                <a:solidFill>
                  <a:srgbClr val="FFFFFF"/>
                </a:solidFill>
                <a:latin typeface="Arial" charset="0"/>
                <a:ea typeface="ＭＳ Ｐゴシック" pitchFamily="34" charset="-128"/>
                <a:cs typeface="+mn-cs"/>
              </a:defRPr>
            </a:lvl1pPr>
          </a:lstStyle>
          <a:p>
            <a:pPr>
              <a:defRPr/>
            </a:pPr>
            <a:endParaRPr lang="en-US"/>
          </a:p>
        </p:txBody>
      </p:sp>
      <p:sp>
        <p:nvSpPr>
          <p:cNvPr id="7" name="Slide Number Placeholder 5"/>
          <p:cNvSpPr>
            <a:spLocks noGrp="1"/>
          </p:cNvSpPr>
          <p:nvPr>
            <p:ph type="sldNum" sz="quarter" idx="12"/>
          </p:nvPr>
        </p:nvSpPr>
        <p:spPr>
          <a:xfrm>
            <a:off x="8737600" y="6356350"/>
            <a:ext cx="2844800" cy="365125"/>
          </a:xfrm>
          <a:prstGeom prst="rect">
            <a:avLst/>
          </a:prstGeom>
        </p:spPr>
        <p:txBody>
          <a:bodyPr vert="horz" wrap="square" lIns="91424" tIns="45718" rIns="91424" bIns="45718" numCol="1" anchor="t" anchorCtr="0" compatLnSpc="1">
            <a:prstTxWarp prst="textNoShape">
              <a:avLst/>
            </a:prstTxWarp>
          </a:bodyPr>
          <a:lstStyle>
            <a:lvl1pPr>
              <a:defRPr sz="2400">
                <a:solidFill>
                  <a:srgbClr val="FFFFFF"/>
                </a:solidFill>
                <a:ea typeface="ＭＳ Ｐゴシック" panose="020B0600070205080204" pitchFamily="34" charset="-128"/>
              </a:defRPr>
            </a:lvl1pPr>
          </a:lstStyle>
          <a:p>
            <a:pPr defTabSz="914400"/>
            <a:fld id="{3F7950F1-8118-48DE-B716-0D30C2506357}" type="slidenum">
              <a:rPr lang="en-US" altLang="en-US"/>
              <a:pPr defTabSz="914400"/>
              <a:t>‹#›</a:t>
            </a:fld>
            <a:endParaRPr lang="en-US" altLang="en-US"/>
          </a:p>
        </p:txBody>
      </p:sp>
    </p:spTree>
    <p:extLst>
      <p:ext uri="{BB962C8B-B14F-4D97-AF65-F5344CB8AC3E}">
        <p14:creationId xmlns:p14="http://schemas.microsoft.com/office/powerpoint/2010/main" val="2405449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fontAlgn="auto" hangingPunct="0">
              <a:spcBef>
                <a:spcPts val="0"/>
              </a:spcBef>
              <a:spcAft>
                <a:spcPts val="0"/>
              </a:spcAft>
              <a:defRPr>
                <a:latin typeface="Arial" pitchFamily="34" charset="0"/>
                <a:ea typeface="MS PGothic" pitchFamily="34" charset="-128"/>
              </a:defRPr>
            </a:lvl1pPr>
          </a:lstStyle>
          <a:p>
            <a:pPr>
              <a:defRPr/>
            </a:pPr>
            <a:fld id="{4188B035-4968-4022-A246-911FB1917168}" type="datetimeFigureOut">
              <a:rPr lang="en-US"/>
              <a:pPr>
                <a:defRPr/>
              </a:pPr>
              <a:t>2/26/2019</a:t>
            </a:fld>
            <a:endParaRPr lang="en-US"/>
          </a:p>
        </p:txBody>
      </p:sp>
      <p:sp>
        <p:nvSpPr>
          <p:cNvPr id="3"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Arial"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fld id="{1D46260F-4617-4BF9-8D5B-A4C13ECEF9F3}" type="slidenum">
              <a:rPr lang="en-US" altLang="en-US"/>
              <a:pPr/>
              <a:t>‹#›</a:t>
            </a:fld>
            <a:endParaRPr lang="en-US" altLang="en-US"/>
          </a:p>
        </p:txBody>
      </p:sp>
    </p:spTree>
    <p:extLst>
      <p:ext uri="{BB962C8B-B14F-4D97-AF65-F5344CB8AC3E}">
        <p14:creationId xmlns:p14="http://schemas.microsoft.com/office/powerpoint/2010/main" val="1453216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07" indent="0" algn="ctr">
              <a:buNone/>
              <a:defRPr>
                <a:solidFill>
                  <a:schemeClr val="tx1">
                    <a:tint val="75000"/>
                  </a:schemeClr>
                </a:solidFill>
              </a:defRPr>
            </a:lvl2pPr>
            <a:lvl3pPr marL="914218" indent="0" algn="ctr">
              <a:buNone/>
              <a:defRPr>
                <a:solidFill>
                  <a:schemeClr val="tx1">
                    <a:tint val="75000"/>
                  </a:schemeClr>
                </a:solidFill>
              </a:defRPr>
            </a:lvl3pPr>
            <a:lvl4pPr marL="1371328" indent="0" algn="ctr">
              <a:buNone/>
              <a:defRPr>
                <a:solidFill>
                  <a:schemeClr val="tx1">
                    <a:tint val="75000"/>
                  </a:schemeClr>
                </a:solidFill>
              </a:defRPr>
            </a:lvl4pPr>
            <a:lvl5pPr marL="1828437" indent="0" algn="ctr">
              <a:buNone/>
              <a:defRPr>
                <a:solidFill>
                  <a:schemeClr val="tx1">
                    <a:tint val="75000"/>
                  </a:schemeClr>
                </a:solidFill>
              </a:defRPr>
            </a:lvl5pPr>
            <a:lvl6pPr marL="2285550" indent="0" algn="ctr">
              <a:buNone/>
              <a:defRPr>
                <a:solidFill>
                  <a:schemeClr val="tx1">
                    <a:tint val="75000"/>
                  </a:schemeClr>
                </a:solidFill>
              </a:defRPr>
            </a:lvl6pPr>
            <a:lvl7pPr marL="2742654" indent="0" algn="ctr">
              <a:buNone/>
              <a:defRPr>
                <a:solidFill>
                  <a:schemeClr val="tx1">
                    <a:tint val="75000"/>
                  </a:schemeClr>
                </a:solidFill>
              </a:defRPr>
            </a:lvl7pPr>
            <a:lvl8pPr marL="3199760" indent="0" algn="ctr">
              <a:buNone/>
              <a:defRPr>
                <a:solidFill>
                  <a:schemeClr val="tx1">
                    <a:tint val="75000"/>
                  </a:schemeClr>
                </a:solidFill>
              </a:defRPr>
            </a:lvl8pPr>
            <a:lvl9pPr marL="36568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1DF361-AC67-49C4-A6BE-E8B076FBA2A6}" type="datetimeFigureOut">
              <a:rPr lang="en-US"/>
              <a:pPr>
                <a:defRPr/>
              </a:pPr>
              <a:t>2/26/2019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7F0CFF-40C8-46CC-87B7-9D7D6E504029}" type="slidenum">
              <a:rPr lang="en-US" altLang="en-US"/>
              <a:pPr/>
              <a:t>‹#›</a:t>
            </a:fld>
            <a:endParaRPr lang="en-US" altLang="en-US"/>
          </a:p>
        </p:txBody>
      </p:sp>
    </p:spTree>
    <p:extLst>
      <p:ext uri="{BB962C8B-B14F-4D97-AF65-F5344CB8AC3E}">
        <p14:creationId xmlns:p14="http://schemas.microsoft.com/office/powerpoint/2010/main" val="191727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a:extLst>
              <a:ext uri="{28A0092B-C50C-407E-A947-70E740481C1C}">
                <a14:useLocalDpi xmlns:a14="http://schemas.microsoft.com/office/drawing/2010/main" val="0"/>
              </a:ext>
            </a:extLst>
          </a:blip>
          <a:srcRect/>
          <a:stretch>
            <a:fillRect/>
          </a:stretch>
        </p:blipFill>
        <p:spPr bwMode="auto">
          <a:xfrm>
            <a:off x="14288" y="0"/>
            <a:ext cx="1216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763" y="1395413"/>
            <a:ext cx="12179300" cy="55562"/>
          </a:xfrm>
          <a:prstGeom prst="rect">
            <a:avLst/>
          </a:prstGeom>
          <a:gradFill flip="none" rotWithShape="1">
            <a:gsLst>
              <a:gs pos="0">
                <a:srgbClr val="C49500">
                  <a:shade val="30000"/>
                  <a:satMod val="115000"/>
                </a:srgbClr>
              </a:gs>
              <a:gs pos="50000">
                <a:srgbClr val="C49500">
                  <a:shade val="67500"/>
                  <a:satMod val="115000"/>
                </a:srgbClr>
              </a:gs>
              <a:gs pos="100000">
                <a:srgbClr val="C495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7" name="Footer Placeholder 4"/>
          <p:cNvSpPr>
            <a:spLocks noGrp="1"/>
          </p:cNvSpPr>
          <p:nvPr userDrawn="1"/>
        </p:nvSpPr>
        <p:spPr>
          <a:xfrm>
            <a:off x="6559550" y="6319838"/>
            <a:ext cx="4346575" cy="398462"/>
          </a:xfrm>
          <a:prstGeom prst="rect">
            <a:avLst/>
          </a:prstGeom>
        </p:spPr>
        <p:txBody>
          <a:bodyPr anchor="ctr"/>
          <a:lstStyle>
            <a:defPPr>
              <a:defRPr lang="en-US"/>
            </a:defPPr>
            <a:lvl1pPr marL="0" algn="ctr" defTabSz="914400" rtl="0" eaLnBrk="1" latinLnBrk="0" hangingPunct="1">
              <a:defRPr sz="14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smtClean="0">
                <a:solidFill>
                  <a:srgbClr val="737373"/>
                </a:solidFill>
              </a:rPr>
              <a:t>The 2</a:t>
            </a:r>
            <a:r>
              <a:rPr lang="en-US" sz="1200" baseline="30000" dirty="0" smtClean="0">
                <a:solidFill>
                  <a:srgbClr val="737373"/>
                </a:solidFill>
              </a:rPr>
              <a:t>nd</a:t>
            </a:r>
            <a:r>
              <a:rPr lang="en-US" sz="1200" dirty="0" smtClean="0">
                <a:solidFill>
                  <a:srgbClr val="737373"/>
                </a:solidFill>
              </a:rPr>
              <a:t> Iranian Diabetes Advancements in Research Event</a:t>
            </a:r>
          </a:p>
          <a:p>
            <a:pPr algn="r">
              <a:defRPr/>
            </a:pPr>
            <a:r>
              <a:rPr lang="en-US" sz="1200" dirty="0" smtClean="0">
                <a:solidFill>
                  <a:srgbClr val="737373"/>
                </a:solidFill>
              </a:rPr>
              <a:t>6</a:t>
            </a:r>
            <a:r>
              <a:rPr lang="en-US" sz="1200" baseline="30000" dirty="0" smtClean="0">
                <a:solidFill>
                  <a:srgbClr val="737373"/>
                </a:solidFill>
              </a:rPr>
              <a:t>th</a:t>
            </a:r>
            <a:r>
              <a:rPr lang="en-US" sz="1200" dirty="0" smtClean="0">
                <a:solidFill>
                  <a:srgbClr val="737373"/>
                </a:solidFill>
              </a:rPr>
              <a:t> October 2017   </a:t>
            </a:r>
            <a:r>
              <a:rPr lang="en-US" sz="1200" dirty="0">
                <a:solidFill>
                  <a:srgbClr val="737373"/>
                </a:solidFill>
              </a:rPr>
              <a:t>|   </a:t>
            </a:r>
            <a:r>
              <a:rPr lang="en-US" sz="1200" dirty="0" smtClean="0">
                <a:solidFill>
                  <a:srgbClr val="737373"/>
                </a:solidFill>
              </a:rPr>
              <a:t>Tehran</a:t>
            </a:r>
          </a:p>
        </p:txBody>
      </p:sp>
      <p:pic>
        <p:nvPicPr>
          <p:cNvPr id="8" name="Picture 7"/>
          <p:cNvPicPr>
            <a:picLocks noChangeAspect="1"/>
          </p:cNvPicPr>
          <p:nvPr userDrawn="1"/>
        </p:nvPicPr>
        <p:blipFill>
          <a:blip cstate="print">
            <a:duotone>
              <a:prstClr val="black"/>
              <a:schemeClr val="accent2">
                <a:tint val="45000"/>
                <a:satMod val="400000"/>
              </a:schemeClr>
            </a:duotone>
            <a:extLst/>
          </a:blip>
          <a:stretch>
            <a:fillRect/>
          </a:stretch>
        </p:blipFill>
        <p:spPr>
          <a:xfrm>
            <a:off x="10885481" y="5918950"/>
            <a:ext cx="1053927" cy="779906"/>
          </a:xfrm>
          <a:prstGeom prst="rect">
            <a:avLst/>
          </a:prstGeom>
        </p:spPr>
      </p:pic>
      <p:sp>
        <p:nvSpPr>
          <p:cNvPr id="9" name="Slide Number Placeholder 5"/>
          <p:cNvSpPr>
            <a:spLocks noGrp="1"/>
          </p:cNvSpPr>
          <p:nvPr userDrawn="1"/>
        </p:nvSpPr>
        <p:spPr>
          <a:xfrm>
            <a:off x="368300" y="6267450"/>
            <a:ext cx="431800" cy="365125"/>
          </a:xfrm>
          <a:prstGeom prst="rect">
            <a:avLst/>
          </a:prstGeom>
        </p:spPr>
        <p:txBody>
          <a:bodyPr anchor="ctr"/>
          <a:lstStyle>
            <a:lvl1pPr eaLnBrk="0" hangingPunct="0">
              <a:defRPr sz="1900">
                <a:solidFill>
                  <a:schemeClr val="tx1"/>
                </a:solidFill>
                <a:latin typeface="Arial" panose="020B0604020202020204" pitchFamily="34" charset="0"/>
                <a:cs typeface="Arial" panose="020B0604020202020204" pitchFamily="34" charset="0"/>
              </a:defRPr>
            </a:lvl1pPr>
            <a:lvl2pPr marL="457200" eaLnBrk="0" hangingPunct="0">
              <a:defRPr sz="1900">
                <a:solidFill>
                  <a:schemeClr val="tx1"/>
                </a:solidFill>
                <a:latin typeface="Arial" panose="020B0604020202020204" pitchFamily="34" charset="0"/>
                <a:cs typeface="Arial" panose="020B0604020202020204" pitchFamily="34" charset="0"/>
              </a:defRPr>
            </a:lvl2pPr>
            <a:lvl3pPr marL="914400" eaLnBrk="0" hangingPunct="0">
              <a:defRPr sz="1900">
                <a:solidFill>
                  <a:schemeClr val="tx1"/>
                </a:solidFill>
                <a:latin typeface="Arial" panose="020B0604020202020204" pitchFamily="34" charset="0"/>
                <a:cs typeface="Arial" panose="020B0604020202020204" pitchFamily="34" charset="0"/>
              </a:defRPr>
            </a:lvl3pPr>
            <a:lvl4pPr marL="1371600" eaLnBrk="0" hangingPunct="0">
              <a:defRPr sz="1900">
                <a:solidFill>
                  <a:schemeClr val="tx1"/>
                </a:solidFill>
                <a:latin typeface="Arial" panose="020B0604020202020204" pitchFamily="34" charset="0"/>
                <a:cs typeface="Arial" panose="020B0604020202020204" pitchFamily="34" charset="0"/>
              </a:defRPr>
            </a:lvl4pPr>
            <a:lvl5pPr marL="1828800" eaLnBrk="0" hangingPunct="0">
              <a:defRPr sz="1900">
                <a:solidFill>
                  <a:schemeClr val="tx1"/>
                </a:solidFill>
                <a:latin typeface="Arial" panose="020B0604020202020204" pitchFamily="34" charset="0"/>
                <a:cs typeface="Arial" panose="020B0604020202020204" pitchFamily="34" charset="0"/>
              </a:defRPr>
            </a:lvl5pPr>
            <a:lvl6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indent="1588"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defRPr/>
            </a:pPr>
            <a:fld id="{F19DF315-FFFF-48E0-A79A-4F243DD331FA}" type="slidenum">
              <a:rPr lang="en-US" altLang="en-US" sz="1500" smtClean="0">
                <a:solidFill>
                  <a:srgbClr val="3B3838"/>
                </a:solidFill>
                <a:latin typeface="Century Gothic" panose="020B0502020202020204" pitchFamily="34" charset="0"/>
              </a:rPr>
              <a:pPr algn="ctr" defTabSz="914400" eaLnBrk="1" fontAlgn="base" hangingPunct="1">
                <a:spcBef>
                  <a:spcPct val="0"/>
                </a:spcBef>
                <a:spcAft>
                  <a:spcPct val="0"/>
                </a:spcAft>
                <a:defRPr/>
              </a:pPr>
              <a:t>‹#›</a:t>
            </a:fld>
            <a:endParaRPr lang="en-US" altLang="en-US" sz="1500" smtClean="0">
              <a:solidFill>
                <a:srgbClr val="3B3838"/>
              </a:solidFill>
              <a:latin typeface="Century Gothic" panose="020B0502020202020204" pitchFamily="34" charset="0"/>
            </a:endParaRPr>
          </a:p>
        </p:txBody>
      </p:sp>
      <p:sp>
        <p:nvSpPr>
          <p:cNvPr id="13" name="Title 1"/>
          <p:cNvSpPr>
            <a:spLocks noGrp="1"/>
          </p:cNvSpPr>
          <p:nvPr>
            <p:ph type="title"/>
          </p:nvPr>
        </p:nvSpPr>
        <p:spPr>
          <a:xfrm>
            <a:off x="342295" y="226897"/>
            <a:ext cx="11523640" cy="1136110"/>
          </a:xfrm>
        </p:spPr>
        <p:txBody>
          <a:bodyPr>
            <a:normAutofit/>
          </a:bodyPr>
          <a:lstStyle>
            <a:lvl1pPr>
              <a:lnSpc>
                <a:spcPct val="80000"/>
              </a:lnSpc>
              <a:defRPr sz="3500">
                <a:solidFill>
                  <a:schemeClr val="accent5">
                    <a:lumMod val="50000"/>
                  </a:schemeClr>
                </a:solidFill>
                <a:latin typeface="Century Gothic" panose="020B0502020202020204" pitchFamily="34"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342295" y="1570433"/>
            <a:ext cx="11523640" cy="4320002"/>
          </a:xfrm>
        </p:spPr>
        <p:txBody>
          <a:bodyPr>
            <a:normAutofit/>
          </a:bodyPr>
          <a:lstStyle>
            <a:lvl1pPr>
              <a:defRPr sz="2500">
                <a:solidFill>
                  <a:srgbClr val="777400"/>
                </a:solidFill>
                <a:latin typeface="Century Gothic" panose="020B0502020202020204" pitchFamily="34" charset="0"/>
              </a:defRPr>
            </a:lvl1pPr>
            <a:lvl2pPr>
              <a:defRPr sz="2000">
                <a:solidFill>
                  <a:srgbClr val="644C00"/>
                </a:solidFill>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2580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3AA04-536C-4D1C-A575-B73BF97B5908}"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95D435-7111-47B1-B932-75E800063F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177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FD5CA9CE-5EAE-2549-9ED0-F09FB6D6DD0E}"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8C3D34-EF01-FE4A-8873-EF5505210C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578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FD5CA9CE-5EAE-2549-9ED0-F09FB6D6DD0E}"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8C3D34-EF01-FE4A-8873-EF5505210C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93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8EE0F5B4-885B-4B42-B5B1-7F3A0AF79784}"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A0F4B3-238F-DE4B-B314-48A3BAB50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55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DB91AB1-B136-4469-8D91-A8AF8CBFD689}" type="datetimeFigureOut">
              <a:rPr lang="en-CA" smtClean="0">
                <a:solidFill>
                  <a:prstClr val="black">
                    <a:tint val="75000"/>
                  </a:prstClr>
                </a:solidFill>
              </a:rPr>
              <a:pPr/>
              <a:t>2019-02-26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01CDCFBA-17A8-474D-8833-2F80EB8CE32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56140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390E60-E442-E84C-BE35-C6AA546C4DDE}"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F6F321-F525-ED43-A6E1-6D5782D11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191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B390E60-E442-E84C-BE35-C6AA546C4DDE}"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F6F321-F525-ED43-A6E1-6D5782D11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559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B390E60-E442-E84C-BE35-C6AA546C4DDE}"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F6F321-F525-ED43-A6E1-6D5782D11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489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29FB1875-240F-2E4A-A395-A4CB1CF193D3}" type="datetimeFigureOut">
              <a:rPr lang="en-US"/>
              <a:pPr>
                <a:defRPr/>
              </a:pPr>
              <a:t>2/26/2019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2440702-9AED-3D40-AE56-B6871BF39073}" type="slidenum">
              <a:rPr lang="en-US"/>
              <a:pPr>
                <a:defRPr/>
              </a:pPr>
              <a:t>‹#›</a:t>
            </a:fld>
            <a:endParaRPr lang="en-US"/>
          </a:p>
        </p:txBody>
      </p:sp>
    </p:spTree>
    <p:extLst>
      <p:ext uri="{BB962C8B-B14F-4D97-AF65-F5344CB8AC3E}">
        <p14:creationId xmlns:p14="http://schemas.microsoft.com/office/powerpoint/2010/main" val="369705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B390E60-E442-E84C-BE35-C6AA546C4DDE}"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F6F321-F525-ED43-A6E1-6D5782D11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246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73050" indent="-273050">
              <a:defRPr/>
            </a:lvl1pPr>
            <a:lvl2pPr marL="534988" indent="-261938">
              <a:defRPr/>
            </a:lvl2pPr>
            <a:lvl3pPr marL="808038" indent="-273050">
              <a:defRPr/>
            </a:lvl3pPr>
            <a:lvl4pPr marL="1081088" indent="-273050">
              <a:defRPr/>
            </a:lvl4pPr>
            <a:lvl5pPr marL="1341438" indent="-2603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srgbClr val="5A5A5A"/>
                </a:solidFill>
              </a:rPr>
              <a:pPr/>
              <a:t>‹#›</a:t>
            </a:fld>
            <a:endParaRPr lang="en-GB" dirty="0">
              <a:solidFill>
                <a:srgbClr val="5A5A5A"/>
              </a:solidFill>
            </a:endParaRPr>
          </a:p>
        </p:txBody>
      </p:sp>
      <p:sp>
        <p:nvSpPr>
          <p:cNvPr id="8" name="Text Placeholder 7"/>
          <p:cNvSpPr>
            <a:spLocks noGrp="1"/>
          </p:cNvSpPr>
          <p:nvPr>
            <p:ph type="body" sz="quarter" idx="13"/>
          </p:nvPr>
        </p:nvSpPr>
        <p:spPr>
          <a:xfrm>
            <a:off x="335368" y="6381816"/>
            <a:ext cx="9122833" cy="246221"/>
          </a:xfrm>
        </p:spPr>
        <p:txBody>
          <a:bodyPr anchor="b">
            <a:spAutoFit/>
          </a:bodyPr>
          <a:lstStyle>
            <a:lvl1pPr marL="0" indent="0">
              <a:buNone/>
              <a:defRPr sz="1000"/>
            </a:lvl1pPr>
            <a:lvl2pPr marL="457200" indent="0">
              <a:buNone/>
              <a:defRPr sz="1100"/>
            </a:lvl2pPr>
            <a:lvl3pPr marL="914400" indent="0">
              <a:buNone/>
              <a:defRPr sz="110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4018615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3"/>
          </p:nvPr>
        </p:nvSpPr>
        <p:spPr/>
        <p:txBody>
          <a:bodyPr/>
          <a:lstStyle/>
          <a:p>
            <a:endParaRPr lang="en-GB" dirty="0">
              <a:solidFill>
                <a:srgbClr val="5A5A5A"/>
              </a:solidFill>
            </a:endParaRPr>
          </a:p>
        </p:txBody>
      </p:sp>
      <p:sp>
        <p:nvSpPr>
          <p:cNvPr id="4" name="Slide Number Placeholder 3"/>
          <p:cNvSpPr>
            <a:spLocks noGrp="1"/>
          </p:cNvSpPr>
          <p:nvPr>
            <p:ph type="sldNum" sz="quarter" idx="14"/>
          </p:nvPr>
        </p:nvSpPr>
        <p:spPr/>
        <p:txBody>
          <a:bodyPr/>
          <a:lstStyle/>
          <a:p>
            <a:fld id="{4AD7133C-5F9C-4F7F-9637-3E296898A784}" type="slidenum">
              <a:rPr lang="en-GB" smtClean="0">
                <a:solidFill>
                  <a:srgbClr val="5A5A5A"/>
                </a:solidFill>
              </a:rPr>
              <a:pPr/>
              <a:t>‹#›</a:t>
            </a:fld>
            <a:endParaRPr lang="en-GB" dirty="0">
              <a:solidFill>
                <a:srgbClr val="5A5A5A"/>
              </a:solidFill>
            </a:endParaRPr>
          </a:p>
        </p:txBody>
      </p:sp>
    </p:spTree>
    <p:extLst>
      <p:ext uri="{BB962C8B-B14F-4D97-AF65-F5344CB8AC3E}">
        <p14:creationId xmlns:p14="http://schemas.microsoft.com/office/powerpoint/2010/main" val="633413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36331" y="6597352"/>
            <a:ext cx="1247168" cy="260648"/>
          </a:xfrm>
          <a:prstGeom prst="rect">
            <a:avLst/>
          </a:prstGeom>
        </p:spPr>
        <p:txBody>
          <a:bodyPr/>
          <a:lstStyle/>
          <a:p>
            <a:pPr defTabSz="455613" fontAlgn="base">
              <a:spcBef>
                <a:spcPct val="0"/>
              </a:spcBef>
              <a:spcAft>
                <a:spcPct val="0"/>
              </a:spcAft>
            </a:pPr>
            <a:fld id="{8F112007-1D66-4056-AA2B-2AA9F2F773F0}" type="datetime1">
              <a:rPr lang="en-GB" smtClean="0">
                <a:solidFill>
                  <a:prstClr val="black">
                    <a:tint val="75000"/>
                  </a:prstClr>
                </a:solidFill>
                <a:latin typeface="Calibri" charset="0"/>
                <a:ea typeface="ＭＳ Ｐゴシック" charset="0"/>
                <a:cs typeface="ＭＳ Ｐゴシック" charset="0"/>
              </a:rPr>
              <a:pPr defTabSz="455613" fontAlgn="base">
                <a:spcBef>
                  <a:spcPct val="0"/>
                </a:spcBef>
                <a:spcAft>
                  <a:spcPct val="0"/>
                </a:spcAft>
              </a:pPr>
              <a:t>26/02/2019</a:t>
            </a:fld>
            <a:endParaRPr lang="en-GB" dirty="0">
              <a:solidFill>
                <a:prstClr val="black">
                  <a:tint val="75000"/>
                </a:prstClr>
              </a:solidFill>
              <a:latin typeface="Calibri"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pPr/>
              <a:t>‹#›</a:t>
            </a:fld>
            <a:endParaRPr lang="en-GB" dirty="0"/>
          </a:p>
        </p:txBody>
      </p:sp>
      <p:sp>
        <p:nvSpPr>
          <p:cNvPr id="8" name="Text Placeholder 7"/>
          <p:cNvSpPr>
            <a:spLocks noGrp="1"/>
          </p:cNvSpPr>
          <p:nvPr>
            <p:ph type="body" sz="quarter" idx="13"/>
          </p:nvPr>
        </p:nvSpPr>
        <p:spPr>
          <a:xfrm>
            <a:off x="335368" y="6381372"/>
            <a:ext cx="9122833"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3006485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36331" y="6597352"/>
            <a:ext cx="1247168" cy="260648"/>
          </a:xfrm>
          <a:prstGeom prst="rect">
            <a:avLst/>
          </a:prstGeom>
        </p:spPr>
        <p:txBody>
          <a:bodyPr/>
          <a:lstStyle/>
          <a:p>
            <a:pPr defTabSz="455613" fontAlgn="base">
              <a:spcBef>
                <a:spcPct val="0"/>
              </a:spcBef>
              <a:spcAft>
                <a:spcPct val="0"/>
              </a:spcAft>
            </a:pPr>
            <a:fld id="{8F112007-1D66-4056-AA2B-2AA9F2F773F0}" type="datetime1">
              <a:rPr lang="en-GB" smtClean="0">
                <a:solidFill>
                  <a:prstClr val="black">
                    <a:tint val="75000"/>
                  </a:prstClr>
                </a:solidFill>
                <a:latin typeface="Calibri" charset="0"/>
                <a:ea typeface="ＭＳ Ｐゴシック" charset="0"/>
                <a:cs typeface="ＭＳ Ｐゴシック" charset="0"/>
              </a:rPr>
              <a:pPr defTabSz="455613" fontAlgn="base">
                <a:spcBef>
                  <a:spcPct val="0"/>
                </a:spcBef>
                <a:spcAft>
                  <a:spcPct val="0"/>
                </a:spcAft>
              </a:pPr>
              <a:t>26/02/2019</a:t>
            </a:fld>
            <a:endParaRPr lang="en-GB" dirty="0">
              <a:solidFill>
                <a:prstClr val="black">
                  <a:tint val="75000"/>
                </a:prstClr>
              </a:solidFill>
              <a:latin typeface="Calibri"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pPr/>
              <a:t>‹#›</a:t>
            </a:fld>
            <a:endParaRPr lang="en-GB" dirty="0"/>
          </a:p>
        </p:txBody>
      </p:sp>
      <p:sp>
        <p:nvSpPr>
          <p:cNvPr id="8" name="Text Placeholder 7"/>
          <p:cNvSpPr>
            <a:spLocks noGrp="1"/>
          </p:cNvSpPr>
          <p:nvPr>
            <p:ph type="body" sz="quarter" idx="13"/>
          </p:nvPr>
        </p:nvSpPr>
        <p:spPr>
          <a:xfrm>
            <a:off x="335368" y="6381372"/>
            <a:ext cx="9122833"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3247648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defTabSz="455613" fontAlgn="base">
              <a:spcBef>
                <a:spcPct val="0"/>
              </a:spcBef>
              <a:spcAft>
                <a:spcPct val="0"/>
              </a:spcAft>
              <a:defRPr>
                <a:solidFill>
                  <a:prstClr val="black">
                    <a:tint val="75000"/>
                  </a:prstClr>
                </a:solidFill>
              </a:defRPr>
            </a:lvl1pPr>
          </a:lstStyle>
          <a:p>
            <a:pPr>
              <a:defRPr/>
            </a:pPr>
            <a:endParaRPr lang="en-GB"/>
          </a:p>
        </p:txBody>
      </p:sp>
      <p:sp>
        <p:nvSpPr>
          <p:cNvPr id="4" name="Slide Number Placeholder 3"/>
          <p:cNvSpPr>
            <a:spLocks noGrp="1"/>
          </p:cNvSpPr>
          <p:nvPr>
            <p:ph type="sldNum" sz="quarter" idx="11"/>
          </p:nvPr>
        </p:nvSpPr>
        <p:spPr/>
        <p:txBody>
          <a:bodyPr/>
          <a:lstStyle>
            <a:lvl1pPr defTabSz="455613" fontAlgn="base">
              <a:spcBef>
                <a:spcPct val="0"/>
              </a:spcBef>
              <a:spcAft>
                <a:spcPct val="0"/>
              </a:spcAft>
              <a:defRPr/>
            </a:lvl1pPr>
          </a:lstStyle>
          <a:p>
            <a:pPr>
              <a:defRPr/>
            </a:pPr>
            <a:fld id="{7C1FC9BF-E74A-754F-BCC5-CD0F5EC05640}" type="slidenum">
              <a:rPr lang="en-GB"/>
              <a:pPr>
                <a:defRPr/>
              </a:pPr>
              <a:t>‹#›</a:t>
            </a:fld>
            <a:endParaRPr lang="en-GB" dirty="0"/>
          </a:p>
        </p:txBody>
      </p:sp>
    </p:spTree>
    <p:extLst>
      <p:ext uri="{BB962C8B-B14F-4D97-AF65-F5344CB8AC3E}">
        <p14:creationId xmlns:p14="http://schemas.microsoft.com/office/powerpoint/2010/main" val="42577593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73050" indent="-273050">
              <a:defRPr/>
            </a:lvl1pPr>
            <a:lvl2pPr marL="534988" indent="-261938">
              <a:defRPr/>
            </a:lvl2pPr>
            <a:lvl3pPr marL="808038" indent="-273050">
              <a:defRPr/>
            </a:lvl3pPr>
            <a:lvl4pPr marL="1081088" indent="-273050">
              <a:defRPr/>
            </a:lvl4pPr>
            <a:lvl5pPr marL="1341438" indent="-2603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335368" y="6381430"/>
            <a:ext cx="9122833"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
        <p:nvSpPr>
          <p:cNvPr id="5" name="Slide Number Placeholder 5"/>
          <p:cNvSpPr>
            <a:spLocks noGrp="1"/>
          </p:cNvSpPr>
          <p:nvPr>
            <p:ph type="sldNum" sz="quarter" idx="14"/>
          </p:nvPr>
        </p:nvSpPr>
        <p:spPr/>
        <p:txBody>
          <a:bodyPr/>
          <a:lstStyle>
            <a:lvl1pPr>
              <a:defRPr>
                <a:solidFill>
                  <a:srgbClr val="5A5A5A">
                    <a:tint val="75000"/>
                  </a:srgbClr>
                </a:solidFill>
              </a:defRPr>
            </a:lvl1pPr>
          </a:lstStyle>
          <a:p>
            <a:pPr>
              <a:defRPr/>
            </a:pPr>
            <a:fld id="{598164A6-BB33-BB40-8C61-430343E88683}" type="slidenum">
              <a:rPr lang="en-GB"/>
              <a:pPr>
                <a:defRPr/>
              </a:pPr>
              <a:t>‹#›</a:t>
            </a:fld>
            <a:endParaRPr lang="en-GB" dirty="0"/>
          </a:p>
        </p:txBody>
      </p:sp>
    </p:spTree>
    <p:extLst>
      <p:ext uri="{BB962C8B-B14F-4D97-AF65-F5344CB8AC3E}">
        <p14:creationId xmlns:p14="http://schemas.microsoft.com/office/powerpoint/2010/main" val="3325554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73050" indent="-273050">
              <a:defRPr/>
            </a:lvl1pPr>
            <a:lvl2pPr marL="534988" indent="-261938">
              <a:defRPr/>
            </a:lvl2pPr>
            <a:lvl3pPr marL="808038" indent="-273050">
              <a:defRPr/>
            </a:lvl3pPr>
            <a:lvl4pPr marL="1081088" indent="-273050">
              <a:defRPr/>
            </a:lvl4pPr>
            <a:lvl5pPr marL="1341438" indent="-2603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335368" y="6381430"/>
            <a:ext cx="9122833"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
        <p:nvSpPr>
          <p:cNvPr id="5" name="Slide Number Placeholder 5"/>
          <p:cNvSpPr>
            <a:spLocks noGrp="1"/>
          </p:cNvSpPr>
          <p:nvPr>
            <p:ph type="sldNum" sz="quarter" idx="14"/>
          </p:nvPr>
        </p:nvSpPr>
        <p:spPr/>
        <p:txBody>
          <a:bodyPr/>
          <a:lstStyle>
            <a:lvl1pPr>
              <a:defRPr>
                <a:solidFill>
                  <a:srgbClr val="5A5A5A">
                    <a:tint val="75000"/>
                  </a:srgbClr>
                </a:solidFill>
              </a:defRPr>
            </a:lvl1pPr>
          </a:lstStyle>
          <a:p>
            <a:pPr>
              <a:defRPr/>
            </a:pPr>
            <a:fld id="{598164A6-BB33-BB40-8C61-430343E88683}" type="slidenum">
              <a:rPr lang="en-GB"/>
              <a:pPr>
                <a:defRPr/>
              </a:pPr>
              <a:t>‹#›</a:t>
            </a:fld>
            <a:endParaRPr lang="en-GB" dirty="0"/>
          </a:p>
        </p:txBody>
      </p:sp>
    </p:spTree>
    <p:extLst>
      <p:ext uri="{BB962C8B-B14F-4D97-AF65-F5344CB8AC3E}">
        <p14:creationId xmlns:p14="http://schemas.microsoft.com/office/powerpoint/2010/main" val="628301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B390E60-E442-E84C-BE35-C6AA546C4DDE}" type="datetimeFigureOut">
              <a:rPr lang="en-US" smtClean="0">
                <a:solidFill>
                  <a:prstClr val="black">
                    <a:tint val="75000"/>
                  </a:prstClr>
                </a:solidFill>
              </a:rPr>
              <a:pPr/>
              <a:t>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F6F321-F525-ED43-A6E1-6D5782D113A3}" type="slidenum">
              <a:rPr lang="en-US" smtClean="0">
                <a:solidFill>
                  <a:prstClr val="black">
                    <a:tint val="75000"/>
                  </a:prstClr>
                </a:solidFill>
              </a:rPr>
              <a:pPr/>
              <a:t>‹#›</a:t>
            </a:fld>
            <a:endParaRPr lang="en-US">
              <a:solidFill>
                <a:prstClr val="black">
                  <a:tint val="75000"/>
                </a:prstClr>
              </a:solidFill>
            </a:endParaRPr>
          </a:p>
        </p:txBody>
      </p:sp>
      <p:pic>
        <p:nvPicPr>
          <p:cNvPr id="7" name="Picture 2" descr="C:\Users\gustaf\AppData\Local\Microsoft\Windows\Temporary Internet Files\Content.Outlook\JG9K1MBZ\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2530"/>
          <a:stretch/>
        </p:blipFill>
        <p:spPr bwMode="auto">
          <a:xfrm>
            <a:off x="11303307" y="31669"/>
            <a:ext cx="898671" cy="882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90903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3"/>
          </p:nvPr>
        </p:nvSpPr>
        <p:spPr>
          <a:xfrm>
            <a:off x="335368" y="6381430"/>
            <a:ext cx="9122833"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
        <p:nvSpPr>
          <p:cNvPr id="4" name="Slide Number Placeholder 3"/>
          <p:cNvSpPr>
            <a:spLocks noGrp="1"/>
          </p:cNvSpPr>
          <p:nvPr>
            <p:ph type="sldNum" sz="quarter" idx="14"/>
          </p:nvPr>
        </p:nvSpPr>
        <p:spPr/>
        <p:txBody>
          <a:bodyPr/>
          <a:lstStyle>
            <a:lvl1pPr>
              <a:defRPr>
                <a:solidFill>
                  <a:srgbClr val="5A5A5A">
                    <a:tint val="75000"/>
                  </a:srgbClr>
                </a:solidFill>
              </a:defRPr>
            </a:lvl1pPr>
          </a:lstStyle>
          <a:p>
            <a:pPr>
              <a:defRPr/>
            </a:pPr>
            <a:fld id="{65DC69CF-5CEF-E34B-8AB5-22C37A68D617}" type="slidenum">
              <a:rPr lang="en-GB"/>
              <a:pPr>
                <a:defRPr/>
              </a:pPr>
              <a:t>‹#›</a:t>
            </a:fld>
            <a:endParaRPr lang="en-GB" dirty="0"/>
          </a:p>
        </p:txBody>
      </p:sp>
    </p:spTree>
    <p:extLst>
      <p:ext uri="{BB962C8B-B14F-4D97-AF65-F5344CB8AC3E}">
        <p14:creationId xmlns:p14="http://schemas.microsoft.com/office/powerpoint/2010/main" val="316723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3"/>
          </p:nvPr>
        </p:nvSpPr>
        <p:spPr>
          <a:xfrm>
            <a:off x="335368" y="6381430"/>
            <a:ext cx="9122833"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
        <p:nvSpPr>
          <p:cNvPr id="4" name="Slide Number Placeholder 3"/>
          <p:cNvSpPr>
            <a:spLocks noGrp="1"/>
          </p:cNvSpPr>
          <p:nvPr>
            <p:ph type="sldNum" sz="quarter" idx="14"/>
          </p:nvPr>
        </p:nvSpPr>
        <p:spPr/>
        <p:txBody>
          <a:bodyPr/>
          <a:lstStyle>
            <a:lvl1pPr>
              <a:defRPr>
                <a:solidFill>
                  <a:srgbClr val="5A5A5A">
                    <a:tint val="75000"/>
                  </a:srgbClr>
                </a:solidFill>
              </a:defRPr>
            </a:lvl1pPr>
          </a:lstStyle>
          <a:p>
            <a:pPr>
              <a:defRPr/>
            </a:pPr>
            <a:fld id="{65DC69CF-5CEF-E34B-8AB5-22C37A68D617}" type="slidenum">
              <a:rPr lang="en-GB"/>
              <a:pPr>
                <a:defRPr/>
              </a:pPr>
              <a:t>‹#›</a:t>
            </a:fld>
            <a:endParaRPr lang="en-GB" dirty="0"/>
          </a:p>
        </p:txBody>
      </p:sp>
    </p:spTree>
    <p:extLst>
      <p:ext uri="{BB962C8B-B14F-4D97-AF65-F5344CB8AC3E}">
        <p14:creationId xmlns:p14="http://schemas.microsoft.com/office/powerpoint/2010/main" val="2512838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pPr/>
              <a:t>‹#›</a:t>
            </a:fld>
            <a:endParaRPr lang="en-GB"/>
          </a:p>
        </p:txBody>
      </p:sp>
      <p:sp>
        <p:nvSpPr>
          <p:cNvPr id="8" name="Text Placeholder 7"/>
          <p:cNvSpPr>
            <a:spLocks noGrp="1"/>
          </p:cNvSpPr>
          <p:nvPr>
            <p:ph type="body" sz="quarter" idx="13"/>
          </p:nvPr>
        </p:nvSpPr>
        <p:spPr>
          <a:xfrm>
            <a:off x="335368" y="6381372"/>
            <a:ext cx="9122833"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3096535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pPr/>
              <a:t>‹#›</a:t>
            </a:fld>
            <a:endParaRPr lang="en-GB"/>
          </a:p>
        </p:txBody>
      </p:sp>
      <p:sp>
        <p:nvSpPr>
          <p:cNvPr id="8" name="Text Placeholder 7"/>
          <p:cNvSpPr>
            <a:spLocks noGrp="1"/>
          </p:cNvSpPr>
          <p:nvPr>
            <p:ph type="body" sz="quarter" idx="13"/>
          </p:nvPr>
        </p:nvSpPr>
        <p:spPr>
          <a:xfrm>
            <a:off x="335368" y="6381372"/>
            <a:ext cx="9122833" cy="246221"/>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222053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defTabSz="455613" fontAlgn="base">
              <a:spcBef>
                <a:spcPct val="0"/>
              </a:spcBef>
              <a:spcAft>
                <a:spcPct val="0"/>
              </a:spcAft>
              <a:defRPr>
                <a:solidFill>
                  <a:prstClr val="black">
                    <a:tint val="75000"/>
                  </a:prstClr>
                </a:solidFill>
              </a:defRPr>
            </a:lvl1pPr>
          </a:lstStyle>
          <a:p>
            <a:pPr>
              <a:defRPr/>
            </a:pPr>
            <a:endParaRPr lang="en-GB"/>
          </a:p>
        </p:txBody>
      </p:sp>
      <p:sp>
        <p:nvSpPr>
          <p:cNvPr id="4" name="Slide Number Placeholder 3"/>
          <p:cNvSpPr>
            <a:spLocks noGrp="1"/>
          </p:cNvSpPr>
          <p:nvPr>
            <p:ph type="sldNum" sz="quarter" idx="11"/>
          </p:nvPr>
        </p:nvSpPr>
        <p:spPr/>
        <p:txBody>
          <a:bodyPr/>
          <a:lstStyle>
            <a:lvl1pPr defTabSz="455613" fontAlgn="base">
              <a:spcBef>
                <a:spcPct val="0"/>
              </a:spcBef>
              <a:spcAft>
                <a:spcPct val="0"/>
              </a:spcAft>
              <a:defRPr/>
            </a:lvl1pPr>
          </a:lstStyle>
          <a:p>
            <a:pPr>
              <a:defRPr/>
            </a:pPr>
            <a:fld id="{7C1FC9BF-E74A-754F-BCC5-CD0F5EC05640}" type="slidenum">
              <a:rPr lang="en-GB"/>
              <a:pPr>
                <a:defRPr/>
              </a:pPr>
              <a:t>‹#›</a:t>
            </a:fld>
            <a:endParaRPr lang="en-GB" dirty="0"/>
          </a:p>
        </p:txBody>
      </p:sp>
    </p:spTree>
    <p:extLst>
      <p:ext uri="{BB962C8B-B14F-4D97-AF65-F5344CB8AC3E}">
        <p14:creationId xmlns:p14="http://schemas.microsoft.com/office/powerpoint/2010/main" val="3366440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defTabSz="455613" fontAlgn="base">
              <a:spcBef>
                <a:spcPct val="0"/>
              </a:spcBef>
              <a:spcAft>
                <a:spcPct val="0"/>
              </a:spcAft>
              <a:defRPr>
                <a:solidFill>
                  <a:prstClr val="black">
                    <a:tint val="75000"/>
                  </a:prstClr>
                </a:solidFill>
              </a:defRPr>
            </a:lvl1pPr>
          </a:lstStyle>
          <a:p>
            <a:pPr>
              <a:defRPr/>
            </a:pPr>
            <a:endParaRPr lang="en-GB"/>
          </a:p>
        </p:txBody>
      </p:sp>
      <p:sp>
        <p:nvSpPr>
          <p:cNvPr id="4" name="Slide Number Placeholder 3"/>
          <p:cNvSpPr>
            <a:spLocks noGrp="1"/>
          </p:cNvSpPr>
          <p:nvPr>
            <p:ph type="sldNum" sz="quarter" idx="11"/>
          </p:nvPr>
        </p:nvSpPr>
        <p:spPr/>
        <p:txBody>
          <a:bodyPr/>
          <a:lstStyle>
            <a:lvl1pPr defTabSz="455613" fontAlgn="base">
              <a:spcBef>
                <a:spcPct val="0"/>
              </a:spcBef>
              <a:spcAft>
                <a:spcPct val="0"/>
              </a:spcAft>
              <a:defRPr/>
            </a:lvl1pPr>
          </a:lstStyle>
          <a:p>
            <a:pPr>
              <a:defRPr/>
            </a:pPr>
            <a:fld id="{7C1FC9BF-E74A-754F-BCC5-CD0F5EC05640}" type="slidenum">
              <a:rPr lang="en-GB"/>
              <a:pPr>
                <a:defRPr/>
              </a:pPr>
              <a:t>‹#›</a:t>
            </a:fld>
            <a:endParaRPr lang="en-GB" dirty="0"/>
          </a:p>
        </p:txBody>
      </p:sp>
    </p:spTree>
    <p:extLst>
      <p:ext uri="{BB962C8B-B14F-4D97-AF65-F5344CB8AC3E}">
        <p14:creationId xmlns:p14="http://schemas.microsoft.com/office/powerpoint/2010/main" val="2112022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73038" indent="-273038">
              <a:spcBef>
                <a:spcPts val="300"/>
              </a:spcBef>
              <a:defRPr/>
            </a:lvl1pPr>
            <a:lvl2pPr marL="534964" indent="-261926">
              <a:defRPr/>
            </a:lvl2pPr>
            <a:lvl3pPr marL="807999" indent="-273038">
              <a:spcBef>
                <a:spcPts val="300"/>
              </a:spcBef>
              <a:defRPr/>
            </a:lvl3pPr>
            <a:lvl4pPr marL="1081035" indent="-273038">
              <a:defRPr/>
            </a:lvl4pPr>
            <a:lvl5pPr marL="1341373" indent="-26033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4"/>
          </p:nvPr>
        </p:nvSpPr>
        <p:spPr/>
        <p:txBody>
          <a:bodyPr/>
          <a:lstStyle/>
          <a:p>
            <a:fld id="{4AD7133C-5F9C-4F7F-9637-3E296898A784}" type="slidenum">
              <a:rPr lang="en-GB" smtClean="0">
                <a:solidFill>
                  <a:srgbClr val="5A5A5A"/>
                </a:solidFill>
              </a:rPr>
              <a:pPr/>
              <a:t>‹#›</a:t>
            </a:fld>
            <a:endParaRPr lang="en-GB" dirty="0">
              <a:solidFill>
                <a:srgbClr val="5A5A5A"/>
              </a:solidFill>
            </a:endParaRPr>
          </a:p>
        </p:txBody>
      </p:sp>
      <p:sp>
        <p:nvSpPr>
          <p:cNvPr id="5" name="Footer Placeholder 4"/>
          <p:cNvSpPr>
            <a:spLocks noGrp="1"/>
          </p:cNvSpPr>
          <p:nvPr>
            <p:ph type="ftr" sz="quarter" idx="15"/>
          </p:nvPr>
        </p:nvSpPr>
        <p:spPr/>
        <p:txBody>
          <a:bodyPr/>
          <a:lstStyle/>
          <a:p>
            <a:endParaRPr lang="en-GB" dirty="0">
              <a:solidFill>
                <a:srgbClr val="5A5A5A"/>
              </a:solidFill>
            </a:endParaRPr>
          </a:p>
        </p:txBody>
      </p:sp>
    </p:spTree>
    <p:extLst>
      <p:ext uri="{BB962C8B-B14F-4D97-AF65-F5344CB8AC3E}">
        <p14:creationId xmlns:p14="http://schemas.microsoft.com/office/powerpoint/2010/main" val="1491277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455613" fontAlgn="base">
              <a:spcBef>
                <a:spcPct val="0"/>
              </a:spcBef>
              <a:spcAft>
                <a:spcPct val="0"/>
              </a:spcAft>
              <a:defRPr/>
            </a:lvl1pPr>
          </a:lstStyle>
          <a:p>
            <a:pPr>
              <a:defRPr/>
            </a:pPr>
            <a:fld id="{9D13BA36-1C39-C04A-9507-1BB3B69B07E0}" type="slidenum">
              <a:rPr lang="en-GB"/>
              <a:pPr>
                <a:defRPr/>
              </a:pPr>
              <a:t>‹#›</a:t>
            </a:fld>
            <a:endParaRPr lang="en-GB" dirty="0"/>
          </a:p>
        </p:txBody>
      </p:sp>
      <p:sp>
        <p:nvSpPr>
          <p:cNvPr id="5" name="Footer Placeholder 6"/>
          <p:cNvSpPr>
            <a:spLocks noGrp="1"/>
          </p:cNvSpPr>
          <p:nvPr>
            <p:ph type="ftr" sz="quarter" idx="11"/>
          </p:nvPr>
        </p:nvSpPr>
        <p:spPr/>
        <p:txBody>
          <a:bodyPr/>
          <a:lstStyle>
            <a:lvl1pPr defTabSz="455613" fontAlgn="base">
              <a:spcBef>
                <a:spcPct val="0"/>
              </a:spcBef>
              <a:spcAft>
                <a:spcPct val="0"/>
              </a:spcAft>
              <a:defRPr>
                <a:solidFill>
                  <a:prstClr val="black">
                    <a:tint val="75000"/>
                  </a:prstClr>
                </a:solidFill>
              </a:defRPr>
            </a:lvl1pPr>
          </a:lstStyle>
          <a:p>
            <a:pPr>
              <a:defRPr/>
            </a:pPr>
            <a:endParaRPr lang="en-GB"/>
          </a:p>
        </p:txBody>
      </p:sp>
    </p:spTree>
    <p:extLst>
      <p:ext uri="{BB962C8B-B14F-4D97-AF65-F5344CB8AC3E}">
        <p14:creationId xmlns:p14="http://schemas.microsoft.com/office/powerpoint/2010/main" val="2523857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455613" fontAlgn="base">
              <a:spcBef>
                <a:spcPct val="0"/>
              </a:spcBef>
              <a:spcAft>
                <a:spcPct val="0"/>
              </a:spcAft>
              <a:defRPr/>
            </a:lvl1pPr>
          </a:lstStyle>
          <a:p>
            <a:pPr>
              <a:defRPr/>
            </a:pPr>
            <a:fld id="{9D13BA36-1C39-C04A-9507-1BB3B69B07E0}" type="slidenum">
              <a:rPr lang="en-GB"/>
              <a:pPr>
                <a:defRPr/>
              </a:pPr>
              <a:t>‹#›</a:t>
            </a:fld>
            <a:endParaRPr lang="en-GB" dirty="0"/>
          </a:p>
        </p:txBody>
      </p:sp>
      <p:sp>
        <p:nvSpPr>
          <p:cNvPr id="5" name="Footer Placeholder 6"/>
          <p:cNvSpPr>
            <a:spLocks noGrp="1"/>
          </p:cNvSpPr>
          <p:nvPr>
            <p:ph type="ftr" sz="quarter" idx="11"/>
          </p:nvPr>
        </p:nvSpPr>
        <p:spPr/>
        <p:txBody>
          <a:bodyPr/>
          <a:lstStyle>
            <a:lvl1pPr defTabSz="455613" fontAlgn="base">
              <a:spcBef>
                <a:spcPct val="0"/>
              </a:spcBef>
              <a:spcAft>
                <a:spcPct val="0"/>
              </a:spcAft>
              <a:defRPr>
                <a:solidFill>
                  <a:prstClr val="black">
                    <a:tint val="75000"/>
                  </a:prstClr>
                </a:solidFill>
              </a:defRPr>
            </a:lvl1pPr>
          </a:lstStyle>
          <a:p>
            <a:pPr>
              <a:defRPr/>
            </a:pPr>
            <a:endParaRPr lang="en-GB"/>
          </a:p>
        </p:txBody>
      </p:sp>
    </p:spTree>
    <p:extLst>
      <p:ext uri="{BB962C8B-B14F-4D97-AF65-F5344CB8AC3E}">
        <p14:creationId xmlns:p14="http://schemas.microsoft.com/office/powerpoint/2010/main" val="2840749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5556"/>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9E1A0A57-EB04-FA47-8490-A018BE5FC3DE}" type="datetimeFigureOut">
              <a:rPr lang="en-US" smtClean="0">
                <a:solidFill>
                  <a:prstClr val="black"/>
                </a:solidFill>
              </a:rPr>
              <a:pPr/>
              <a:t>2/26/2019</a:t>
            </a:fld>
            <a:endParaRPr lang="en-US">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63A7C016-25D8-D84A-B921-C3B9D2C8759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8429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4019" y="288002"/>
            <a:ext cx="11017639" cy="792163"/>
          </a:xfrm>
        </p:spPr>
        <p:txBody>
          <a:bodyPr>
            <a:normAutofit/>
          </a:bodyPr>
          <a:lstStyle>
            <a:lvl1pPr>
              <a:defRPr sz="2200">
                <a:latin typeface="+mj-lt"/>
              </a:defRPr>
            </a:lvl1pPr>
          </a:lstStyle>
          <a:p>
            <a:r>
              <a:rPr lang="en-US"/>
              <a:t>Click to edit Master title style</a:t>
            </a:r>
            <a:endParaRPr lang="en-GB"/>
          </a:p>
        </p:txBody>
      </p:sp>
      <p:sp>
        <p:nvSpPr>
          <p:cNvPr id="3" name="Content Placeholder 2"/>
          <p:cNvSpPr>
            <a:spLocks noGrp="1"/>
          </p:cNvSpPr>
          <p:nvPr>
            <p:ph idx="1"/>
          </p:nvPr>
        </p:nvSpPr>
        <p:spPr>
          <a:xfrm>
            <a:off x="624000" y="1602002"/>
            <a:ext cx="11004856" cy="4176731"/>
          </a:xfrm>
        </p:spPr>
        <p:txBody>
          <a:bodyPr>
            <a:noAutofit/>
          </a:bodyPr>
          <a:lstStyle>
            <a:lvl1pPr marL="274638" indent="-274638">
              <a:spcBef>
                <a:spcPts val="600"/>
              </a:spcBef>
              <a:spcAft>
                <a:spcPts val="0"/>
              </a:spcAft>
              <a:buFont typeface="Arial" panose="020B0604020202020204" pitchFamily="34" charset="0"/>
              <a:buChar char="•"/>
              <a:defRPr>
                <a:latin typeface="+mn-lt"/>
              </a:defRPr>
            </a:lvl1pPr>
            <a:lvl2pPr marL="531813" marR="0" indent="-265113" algn="l" defTabSz="914400" rtl="0" eaLnBrk="1" fontAlgn="auto" latinLnBrk="0" hangingPunct="1">
              <a:lnSpc>
                <a:spcPct val="100000"/>
              </a:lnSpc>
              <a:spcBef>
                <a:spcPts val="600"/>
              </a:spcBef>
              <a:spcAft>
                <a:spcPts val="0"/>
              </a:spcAft>
              <a:buClr>
                <a:srgbClr val="D00040"/>
              </a:buClr>
              <a:buSzTx/>
              <a:buFont typeface="Arial" pitchFamily="34" charset="0"/>
              <a:buChar char="•"/>
              <a:tabLst/>
              <a:defRPr>
                <a:latin typeface="+mn-lt"/>
              </a:defRPr>
            </a:lvl2pPr>
            <a:lvl3pPr>
              <a:spcBef>
                <a:spcPts val="600"/>
              </a:spcBef>
              <a:spcAft>
                <a:spcPts val="0"/>
              </a:spcAft>
              <a:defRPr>
                <a:latin typeface="+mn-lt"/>
              </a:defRPr>
            </a:lvl3pPr>
            <a:lvl4pPr>
              <a:spcBef>
                <a:spcPts val="600"/>
              </a:spcBef>
              <a:spcAft>
                <a:spcPts val="0"/>
              </a:spcAft>
              <a:defRPr>
                <a:latin typeface="+mn-lt"/>
              </a:defRPr>
            </a:lvl4pPr>
            <a:lvl5pPr>
              <a:spcBef>
                <a:spcPts val="600"/>
              </a:spcBef>
              <a:spcAft>
                <a:spcPts val="0"/>
              </a:spcAf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fr-FR"/>
          </a:p>
        </p:txBody>
      </p:sp>
      <p:sp>
        <p:nvSpPr>
          <p:cNvPr id="4" name="Slide Number Placeholder 5"/>
          <p:cNvSpPr>
            <a:spLocks noGrp="1"/>
          </p:cNvSpPr>
          <p:nvPr>
            <p:ph type="sldNum" sz="quarter" idx="10"/>
          </p:nvPr>
        </p:nvSpPr>
        <p:spPr/>
        <p:txBody>
          <a:bodyPr/>
          <a:lstStyle>
            <a:lvl1pPr>
              <a:defRPr/>
            </a:lvl1pPr>
          </a:lstStyle>
          <a:p>
            <a:pPr>
              <a:defRPr/>
            </a:pPr>
            <a:fld id="{F296F858-1CA3-9547-A32B-391F697E7125}" type="slidenum">
              <a:rPr lang="en-GB">
                <a:solidFill>
                  <a:srgbClr val="FFFFFF"/>
                </a:solidFill>
              </a:rPr>
              <a:pPr>
                <a:defRPr/>
              </a:pPr>
              <a:t>‹#›</a:t>
            </a:fld>
            <a:endParaRPr lang="en-GB">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srgbClr val="000000">
                  <a:tint val="75000"/>
                </a:srgbClr>
              </a:solidFill>
              <a:latin typeface="Verdana"/>
            </a:endParaRPr>
          </a:p>
        </p:txBody>
      </p:sp>
    </p:spTree>
    <p:extLst>
      <p:ext uri="{BB962C8B-B14F-4D97-AF65-F5344CB8AC3E}">
        <p14:creationId xmlns:p14="http://schemas.microsoft.com/office/powerpoint/2010/main" val="2216875607"/>
      </p:ext>
    </p:extLst>
  </p:cSld>
  <p:clrMapOvr>
    <a:masterClrMapping/>
  </p:clrMapOvr>
  <p:transition>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367FF90-2604-A142-B88C-36B052D41E77}"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FA52C-9B26-BE49-A621-3F6F66ED0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1673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455613" fontAlgn="base">
              <a:spcBef>
                <a:spcPct val="0"/>
              </a:spcBef>
              <a:spcAft>
                <a:spcPct val="0"/>
              </a:spcAft>
              <a:defRPr/>
            </a:lvl1pPr>
          </a:lstStyle>
          <a:p>
            <a:pPr>
              <a:defRPr/>
            </a:pPr>
            <a:fld id="{9D13BA36-1C39-C04A-9507-1BB3B69B07E0}" type="slidenum">
              <a:rPr lang="en-GB"/>
              <a:pPr>
                <a:defRPr/>
              </a:pPr>
              <a:t>‹#›</a:t>
            </a:fld>
            <a:endParaRPr lang="en-GB" dirty="0"/>
          </a:p>
        </p:txBody>
      </p:sp>
      <p:sp>
        <p:nvSpPr>
          <p:cNvPr id="5" name="Footer Placeholder 6"/>
          <p:cNvSpPr>
            <a:spLocks noGrp="1"/>
          </p:cNvSpPr>
          <p:nvPr>
            <p:ph type="ftr" sz="quarter" idx="11"/>
          </p:nvPr>
        </p:nvSpPr>
        <p:spPr/>
        <p:txBody>
          <a:bodyPr/>
          <a:lstStyle>
            <a:lvl1pPr defTabSz="455613" fontAlgn="base">
              <a:spcBef>
                <a:spcPct val="0"/>
              </a:spcBef>
              <a:spcAft>
                <a:spcPct val="0"/>
              </a:spcAft>
              <a:defRPr>
                <a:solidFill>
                  <a:prstClr val="black">
                    <a:tint val="75000"/>
                  </a:prstClr>
                </a:solidFill>
              </a:defRPr>
            </a:lvl1pPr>
          </a:lstStyle>
          <a:p>
            <a:pPr>
              <a:defRPr/>
            </a:pPr>
            <a:endParaRPr lang="en-GB"/>
          </a:p>
        </p:txBody>
      </p:sp>
    </p:spTree>
    <p:extLst>
      <p:ext uri="{BB962C8B-B14F-4D97-AF65-F5344CB8AC3E}">
        <p14:creationId xmlns:p14="http://schemas.microsoft.com/office/powerpoint/2010/main" val="2869243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2/26/2019</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65107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solidFill>
                  <a:prstClr val="black"/>
                </a:solidFill>
              </a:rPr>
              <a:pPr/>
              <a:t>2/26/2019</a:t>
            </a:fld>
            <a:endParaRPr>
              <a:solidFill>
                <a:prstClr val="black"/>
              </a:solidFill>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E31375A4-56A4-47D6-9801-1991572033F7}"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73656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A6FD0-5664-4AAE-A7AA-47ED425E6211}" type="datetime1">
              <a:rPr lang="en-US" smtClean="0">
                <a:solidFill>
                  <a:prstClr val="black">
                    <a:tint val="75000"/>
                  </a:prstClr>
                </a:solidFill>
              </a:rPr>
              <a:pPr/>
              <a:t>2/26/2019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1807607"/>
      </p:ext>
    </p:extLst>
  </p:cSld>
  <p:clrMapOvr>
    <a:masterClrMapping/>
  </p:clrMapOvr>
  <p:transition spd="slow">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A6FD0-5664-4AAE-A7AA-47ED425E6211}" type="datetime1">
              <a:rPr lang="en-US" smtClean="0">
                <a:solidFill>
                  <a:prstClr val="black">
                    <a:tint val="75000"/>
                  </a:prstClr>
                </a:solidFill>
              </a:rPr>
              <a:pPr/>
              <a:t>2/26/2019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639895"/>
      </p:ext>
    </p:extLst>
  </p:cSld>
  <p:clrMapOvr>
    <a:masterClrMapping/>
  </p:clrMapOvr>
  <p:transition spd="slow">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A6FD0-5664-4AAE-A7AA-47ED425E6211}" type="datetime1">
              <a:rPr lang="en-US" smtClean="0">
                <a:solidFill>
                  <a:prstClr val="black">
                    <a:tint val="75000"/>
                  </a:prstClr>
                </a:solidFill>
              </a:rPr>
              <a:pPr/>
              <a:t>2/26/2019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1548313"/>
      </p:ext>
    </p:extLst>
  </p:cSld>
  <p:clrMapOvr>
    <a:masterClrMapping/>
  </p:clrMapOvr>
  <p:transition spd="slow">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814917" y="6311961"/>
            <a:ext cx="10945283" cy="430157"/>
          </a:xfrm>
        </p:spPr>
        <p:txBody>
          <a:bodyPr anchor="b"/>
          <a:lstStyle>
            <a:lvl1pPr marL="0" indent="0">
              <a:spcBef>
                <a:spcPts val="0"/>
              </a:spcBef>
              <a:buNone/>
              <a:defRPr sz="1100"/>
            </a:lvl1pPr>
            <a:lvl2pPr marL="457178" indent="0">
              <a:buNone/>
              <a:defRPr sz="1200"/>
            </a:lvl2pPr>
            <a:lvl3pPr marL="914354" indent="0">
              <a:buNone/>
              <a:defRPr sz="1200"/>
            </a:lvl3pPr>
            <a:lvl4pPr marL="1371532" indent="0">
              <a:buNone/>
              <a:defRPr sz="1200"/>
            </a:lvl4pPr>
            <a:lvl5pPr marL="1828709"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a:xfrm>
            <a:off x="8737600" y="6356357"/>
            <a:ext cx="2844800" cy="365125"/>
          </a:xfrm>
          <a:prstGeom prst="rect">
            <a:avLst/>
          </a:prstGeom>
        </p:spPr>
        <p:txBody>
          <a:bodyPr lIns="91436" tIns="45718" rIns="91436" bIns="45718"/>
          <a:lstStyle/>
          <a:p>
            <a:fld id="{F6F95BD5-C3FD-4E9B-9240-B27EACB3D069}" type="slidenum">
              <a:rPr lang="en-GB" smtClean="0">
                <a:solidFill>
                  <a:prstClr val="black">
                    <a:tint val="75000"/>
                  </a:prstClr>
                </a:solidFill>
              </a:rPr>
              <a:pPr/>
              <a:t>‹#›</a:t>
            </a:fld>
            <a:endParaRPr lang="en-GB">
              <a:solidFill>
                <a:prstClr val="black">
                  <a:tint val="75000"/>
                </a:prstClr>
              </a:solidFill>
            </a:endParaRPr>
          </a:p>
        </p:txBody>
      </p:sp>
      <p:sp>
        <p:nvSpPr>
          <p:cNvPr id="8" name="Text Placeholder 9"/>
          <p:cNvSpPr>
            <a:spLocks noGrp="1"/>
          </p:cNvSpPr>
          <p:nvPr>
            <p:ph type="body" sz="quarter" idx="14"/>
          </p:nvPr>
        </p:nvSpPr>
        <p:spPr>
          <a:xfrm rot="5400000">
            <a:off x="8871895" y="3113682"/>
            <a:ext cx="5899380" cy="431801"/>
          </a:xfrm>
        </p:spPr>
        <p:txBody>
          <a:bodyPr/>
          <a:lstStyle>
            <a:lvl1pPr marL="0" indent="0">
              <a:buFontTx/>
              <a:buNone/>
              <a:defRPr sz="1500" b="1">
                <a:solidFill>
                  <a:schemeClr val="accent4"/>
                </a:solidFill>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46092271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96AEA6-6924-4D1B-B147-9847DE1ACE79}" type="datetime1">
              <a:rPr lang="en-US" smtClean="0">
                <a:solidFill>
                  <a:prstClr val="black">
                    <a:tint val="75000"/>
                  </a:prstClr>
                </a:solidFill>
              </a:rPr>
              <a:pPr/>
              <a:t>2/26/2019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8885018"/>
      </p:ext>
    </p:extLst>
  </p:cSld>
  <p:clrMapOvr>
    <a:masterClrMapping/>
  </p:clrMapOvr>
  <p:transition spd="slow">
    <p:wipe dir="d"/>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96AEA6-6924-4D1B-B147-9847DE1ACE79}" type="datetime1">
              <a:rPr lang="en-US" smtClean="0">
                <a:solidFill>
                  <a:prstClr val="black">
                    <a:tint val="75000"/>
                  </a:prstClr>
                </a:solidFill>
              </a:rPr>
              <a:pPr/>
              <a:t>2/26/2019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9437804"/>
      </p:ext>
    </p:extLst>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A6FD0-5664-4AAE-A7AA-47ED425E6211}" type="datetime1">
              <a:rPr lang="en-US" smtClean="0">
                <a:solidFill>
                  <a:prstClr val="black">
                    <a:tint val="75000"/>
                  </a:prstClr>
                </a:solidFill>
              </a:rPr>
              <a:pPr/>
              <a:t>2/26/2019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1326324"/>
      </p:ext>
    </p:extLst>
  </p:cSld>
  <p:clrMapOvr>
    <a:masterClrMapping/>
  </p:clrMapOvr>
  <p:transition spd="slow">
    <p:wipe dir="d"/>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1A9C6D-2153-4398-838F-106521031F57}" type="datetime1">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E2CC89-C4E6-4D0C-949E-73945BF354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377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A6FD0-5664-4AAE-A7AA-47ED425E6211}" type="datetime1">
              <a:rPr lang="en-US" smtClean="0">
                <a:solidFill>
                  <a:prstClr val="black">
                    <a:tint val="75000"/>
                  </a:prstClr>
                </a:solidFill>
              </a:rPr>
              <a:pPr/>
              <a:t>2/26/2019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4914503"/>
      </p:ext>
    </p:extLst>
  </p:cSld>
  <p:clrMapOvr>
    <a:masterClrMapping/>
  </p:clrMapOvr>
  <p:transition spd="slow">
    <p:wipe dir="d"/>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DD218-56B4-4916-B527-FE56A108DB2B}" type="datetime1">
              <a:rPr lang="en-US" smtClean="0">
                <a:solidFill>
                  <a:prstClr val="black">
                    <a:tint val="75000"/>
                  </a:prstClr>
                </a:solidFill>
              </a:rPr>
              <a:pPr/>
              <a:t>2/26/2019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767213"/>
      </p:ext>
    </p:extLst>
  </p:cSld>
  <p:clrMapOvr>
    <a:masterClrMapping/>
  </p:clrMapOvr>
  <p:transition spd="slow">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0" y="1596413"/>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A6FD0-5664-4AAE-A7AA-47ED425E6211}" type="datetime1">
              <a:rPr lang="en-US" smtClean="0">
                <a:solidFill>
                  <a:prstClr val="black">
                    <a:tint val="75000"/>
                  </a:prstClr>
                </a:solidFill>
              </a:rPr>
              <a:pPr/>
              <a:t>2/26/2019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835809"/>
      </p:ext>
    </p:extLst>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1.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2.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3.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6.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7.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8.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9.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40.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41.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42.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8.xml"/><Relationship Id="rId1" Type="http://schemas.openxmlformats.org/officeDocument/2006/relationships/slideLayout" Target="../slideLayouts/slideLayout43.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9.xml"/><Relationship Id="rId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0.xml"/><Relationship Id="rId1" Type="http://schemas.openxmlformats.org/officeDocument/2006/relationships/slideLayout" Target="../slideLayouts/slideLayout45.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1.xml"/><Relationship Id="rId1" Type="http://schemas.openxmlformats.org/officeDocument/2006/relationships/slideLayout" Target="../slideLayouts/slideLayout46.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2.xml"/><Relationship Id="rId1" Type="http://schemas.openxmlformats.org/officeDocument/2006/relationships/slideLayout" Target="../slideLayouts/slideLayout47.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3.xml"/><Relationship Id="rId1" Type="http://schemas.openxmlformats.org/officeDocument/2006/relationships/slideLayout" Target="../slideLayouts/slideLayout48.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4.xml"/><Relationship Id="rId1" Type="http://schemas.openxmlformats.org/officeDocument/2006/relationships/slideLayout" Target="../slideLayouts/slideLayout49.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5.xml"/><Relationship Id="rId1" Type="http://schemas.openxmlformats.org/officeDocument/2006/relationships/slideLayout" Target="../slideLayouts/slideLayout50.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6.xml"/><Relationship Id="rId1" Type="http://schemas.openxmlformats.org/officeDocument/2006/relationships/slideLayout" Target="../slideLayouts/slideLayout51.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7.xml"/><Relationship Id="rId1" Type="http://schemas.openxmlformats.org/officeDocument/2006/relationships/slideLayout" Target="../slideLayouts/slideLayout52.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8.xml"/><Relationship Id="rId1" Type="http://schemas.openxmlformats.org/officeDocument/2006/relationships/slideLayout" Target="../slideLayouts/slideLayout53.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9.xml"/><Relationship Id="rId1"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0.xml"/><Relationship Id="rId1" Type="http://schemas.openxmlformats.org/officeDocument/2006/relationships/slideLayout" Target="../slideLayouts/slideLayout55.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1.xml"/><Relationship Id="rId1" Type="http://schemas.openxmlformats.org/officeDocument/2006/relationships/slideLayout" Target="../slideLayouts/slideLayout56.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2.xml"/><Relationship Id="rId1" Type="http://schemas.openxmlformats.org/officeDocument/2006/relationships/slideLayout" Target="../slideLayouts/slideLayout57.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3.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9.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60.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6.xml"/><Relationship Id="rId1" Type="http://schemas.openxmlformats.org/officeDocument/2006/relationships/slideLayout" Target="../slideLayouts/slideLayout61.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62.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63.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9.xml"/><Relationship Id="rId1" Type="http://schemas.openxmlformats.org/officeDocument/2006/relationships/slideLayout" Target="../slideLayouts/slideLayout64.xml"/><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0.xml"/><Relationship Id="rId1" Type="http://schemas.openxmlformats.org/officeDocument/2006/relationships/slideLayout" Target="../slideLayouts/slideLayout65.xml"/><Relationship Id="rId4" Type="http://schemas.openxmlformats.org/officeDocument/2006/relationships/image" Target="../media/image9.png"/></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1.xml"/><Relationship Id="rId1" Type="http://schemas.openxmlformats.org/officeDocument/2006/relationships/slideLayout" Target="../slideLayouts/slideLayout66.xml"/><Relationship Id="rId4" Type="http://schemas.openxmlformats.org/officeDocument/2006/relationships/image" Target="../media/image9.png"/></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2.xml"/><Relationship Id="rId1" Type="http://schemas.openxmlformats.org/officeDocument/2006/relationships/slideLayout" Target="../slideLayouts/slideLayout67.xml"/><Relationship Id="rId4" Type="http://schemas.openxmlformats.org/officeDocument/2006/relationships/image" Target="../media/image9.png"/></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3.xml"/><Relationship Id="rId1" Type="http://schemas.openxmlformats.org/officeDocument/2006/relationships/slideLayout" Target="../slideLayouts/slideLayout68.xml"/><Relationship Id="rId4" Type="http://schemas.openxmlformats.org/officeDocument/2006/relationships/image" Target="../media/image9.png"/></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4.xml"/><Relationship Id="rId1" Type="http://schemas.openxmlformats.org/officeDocument/2006/relationships/slideLayout" Target="../slideLayouts/slideLayout69.xml"/><Relationship Id="rId4" Type="http://schemas.openxmlformats.org/officeDocument/2006/relationships/image" Target="../media/image9.png"/></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5.xml"/><Relationship Id="rId1" Type="http://schemas.openxmlformats.org/officeDocument/2006/relationships/slideLayout" Target="../slideLayouts/slideLayout70.xml"/><Relationship Id="rId4" Type="http://schemas.openxmlformats.org/officeDocument/2006/relationships/image" Target="../media/image9.png"/></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6.xml"/><Relationship Id="rId1" Type="http://schemas.openxmlformats.org/officeDocument/2006/relationships/slideLayout" Target="../slideLayouts/slideLayout71.xml"/><Relationship Id="rId4" Type="http://schemas.openxmlformats.org/officeDocument/2006/relationships/image" Target="../media/image9.png"/></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7.xml"/><Relationship Id="rId1" Type="http://schemas.openxmlformats.org/officeDocument/2006/relationships/slideLayout" Target="../slideLayouts/slideLayout72.xml"/><Relationship Id="rId4" Type="http://schemas.openxmlformats.org/officeDocument/2006/relationships/image" Target="../media/image9.png"/></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8.xml"/><Relationship Id="rId1" Type="http://schemas.openxmlformats.org/officeDocument/2006/relationships/slideLayout" Target="../slideLayouts/slideLayout73.xml"/><Relationship Id="rId4" Type="http://schemas.openxmlformats.org/officeDocument/2006/relationships/image" Target="../media/image9.png"/></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9.xml"/><Relationship Id="rId1" Type="http://schemas.openxmlformats.org/officeDocument/2006/relationships/slideLayout" Target="../slideLayouts/slideLayout74.xml"/><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2/26/2019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614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4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615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grpSp>
      </p:grpSp>
      <p:sp>
        <p:nvSpPr>
          <p:cNvPr id="6159"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60"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1"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defTabSz="914400" fontAlgn="base">
              <a:spcBef>
                <a:spcPct val="0"/>
              </a:spcBef>
              <a:spcAft>
                <a:spcPct val="0"/>
              </a:spcAft>
              <a:defRPr/>
            </a:pPr>
            <a:endParaRPr lang="en-US">
              <a:solidFill>
                <a:srgbClr val="FFFFFF"/>
              </a:solidFill>
            </a:endParaRPr>
          </a:p>
        </p:txBody>
      </p:sp>
      <p:sp>
        <p:nvSpPr>
          <p:cNvPr id="6162"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defTabSz="914400" fontAlgn="base">
              <a:spcBef>
                <a:spcPct val="0"/>
              </a:spcBef>
              <a:spcAft>
                <a:spcPct val="0"/>
              </a:spcAft>
              <a:defRPr/>
            </a:pPr>
            <a:endParaRPr lang="en-US">
              <a:solidFill>
                <a:srgbClr val="FFFFFF"/>
              </a:solidFill>
            </a:endParaRPr>
          </a:p>
        </p:txBody>
      </p:sp>
      <p:sp>
        <p:nvSpPr>
          <p:cNvPr id="6163"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defTabSz="914400" fontAlgn="base">
              <a:spcBef>
                <a:spcPct val="0"/>
              </a:spcBef>
              <a:spcAft>
                <a:spcPct val="0"/>
              </a:spcAft>
              <a:defRPr/>
            </a:pPr>
            <a:fld id="{D367D4B3-6B82-4136-9FDD-7DEA08F93F79}" type="slidenum">
              <a:rPr lang="en-US" altLang="en-US" smtClean="0">
                <a:solidFill>
                  <a:srgbClr val="FFFFFF"/>
                </a:solidFill>
              </a:rPr>
              <a:pPr defTabSz="914400" fontAlgn="base">
                <a:spcBef>
                  <a:spcPct val="0"/>
                </a:spcBef>
                <a:spcAft>
                  <a:spcPct val="0"/>
                </a:spcAft>
                <a:defRPr/>
              </a:pPr>
              <a:t>‹#›</a:t>
            </a:fld>
            <a:endParaRPr lang="en-US" altLang="en-US" smtClean="0">
              <a:solidFill>
                <a:srgbClr val="FFFFFF"/>
              </a:solidFill>
            </a:endParaRPr>
          </a:p>
        </p:txBody>
      </p:sp>
    </p:spTree>
    <p:extLst>
      <p:ext uri="{BB962C8B-B14F-4D97-AF65-F5344CB8AC3E}">
        <p14:creationId xmlns:p14="http://schemas.microsoft.com/office/powerpoint/2010/main" val="3100423213"/>
      </p:ext>
    </p:extLst>
  </p:cSld>
  <p:clrMap bg1="dk2" tx1="lt1" bg2="dk1" tx2="lt2" accent1="accent1" accent2="accent2" accent3="accent3" accent4="accent4" accent5="accent5" accent6="accent6" hlink="hlink" folHlink="folHlink"/>
  <p:sldLayoutIdLst>
    <p:sldLayoutId id="2147483688" r:id="rId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6350"/>
            <a:ext cx="12187238" cy="6851650"/>
            <a:chOff x="0" y="4"/>
            <a:chExt cx="5758" cy="4316"/>
          </a:xfrm>
        </p:grpSpPr>
        <p:sp>
          <p:nvSpPr>
            <p:cNvPr id="14344" name="Freeform 3"/>
            <p:cNvSpPr>
              <a:spLocks/>
            </p:cNvSpPr>
            <p:nvPr/>
          </p:nvSpPr>
          <p:spPr bwMode="hidden">
            <a:xfrm>
              <a:off x="558" y="1161"/>
              <a:ext cx="5200" cy="3159"/>
            </a:xfrm>
            <a:custGeom>
              <a:avLst/>
              <a:gdLst>
                <a:gd name="T0" fmla="*/ 0 w 5184"/>
                <a:gd name="T1" fmla="*/ 3159 h 3159"/>
                <a:gd name="T2" fmla="*/ 5428 w 5184"/>
                <a:gd name="T3" fmla="*/ 3159 h 3159"/>
                <a:gd name="T4" fmla="*/ 5428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4345" name="Freeform 4"/>
            <p:cNvSpPr>
              <a:spLocks/>
            </p:cNvSpPr>
            <p:nvPr/>
          </p:nvSpPr>
          <p:spPr bwMode="hidden">
            <a:xfrm>
              <a:off x="0" y="1161"/>
              <a:ext cx="558" cy="3159"/>
            </a:xfrm>
            <a:custGeom>
              <a:avLst/>
              <a:gdLst>
                <a:gd name="T0" fmla="*/ 0 w 556"/>
                <a:gd name="T1" fmla="*/ 0 h 3159"/>
                <a:gd name="T2" fmla="*/ 0 w 556"/>
                <a:gd name="T3" fmla="*/ 3159 h 3159"/>
                <a:gd name="T4" fmla="*/ 586 w 556"/>
                <a:gd name="T5" fmla="*/ 3159 h 3159"/>
                <a:gd name="T6" fmla="*/ 58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grpSp>
          <p:nvGrpSpPr>
            <p:cNvPr id="14346" name="Group 5"/>
            <p:cNvGrpSpPr>
              <a:grpSpLocks/>
            </p:cNvGrpSpPr>
            <p:nvPr userDrawn="1"/>
          </p:nvGrpSpPr>
          <p:grpSpPr bwMode="auto">
            <a:xfrm>
              <a:off x="0" y="4"/>
              <a:ext cx="5758" cy="4316"/>
              <a:chOff x="0" y="4"/>
              <a:chExt cx="5758" cy="4316"/>
            </a:xfrm>
          </p:grpSpPr>
          <p:sp>
            <p:nvSpPr>
              <p:cNvPr id="14347"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4348"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4349" name="Freeform 8"/>
              <p:cNvSpPr>
                <a:spLocks/>
              </p:cNvSpPr>
              <p:nvPr/>
            </p:nvSpPr>
            <p:spPr bwMode="ltGray">
              <a:xfrm>
                <a:off x="1019" y="1155"/>
                <a:ext cx="4739" cy="12"/>
              </a:xfrm>
              <a:custGeom>
                <a:avLst/>
                <a:gdLst>
                  <a:gd name="T0" fmla="*/ 4953 w 4724"/>
                  <a:gd name="T1" fmla="*/ 0 h 12"/>
                  <a:gd name="T2" fmla="*/ 0 w 4724"/>
                  <a:gd name="T3" fmla="*/ 0 h 12"/>
                  <a:gd name="T4" fmla="*/ 0 w 4724"/>
                  <a:gd name="T5" fmla="*/ 12 h 12"/>
                  <a:gd name="T6" fmla="*/ 4953 w 4724"/>
                  <a:gd name="T7" fmla="*/ 12 h 12"/>
                  <a:gd name="T8" fmla="*/ 4953 w 4724"/>
                  <a:gd name="T9" fmla="*/ 0 h 12"/>
                  <a:gd name="T10" fmla="*/ 495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4350"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4351"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615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218" eaLnBrk="0" hangingPunct="0">
                  <a:defRPr/>
                </a:pPr>
                <a:endParaRPr lang="en-US">
                  <a:solidFill>
                    <a:srgbClr val="FFFFFF"/>
                  </a:solidFill>
                </a:endParaRPr>
              </a:p>
            </p:txBody>
          </p:sp>
          <p:sp>
            <p:nvSpPr>
              <p:cNvPr id="14353" name="Freeform 12"/>
              <p:cNvSpPr>
                <a:spLocks/>
              </p:cNvSpPr>
              <p:nvPr/>
            </p:nvSpPr>
            <p:spPr bwMode="ltGray">
              <a:xfrm>
                <a:off x="0" y="1155"/>
                <a:ext cx="351" cy="12"/>
              </a:xfrm>
              <a:custGeom>
                <a:avLst/>
                <a:gdLst>
                  <a:gd name="T0" fmla="*/ 0 w 251"/>
                  <a:gd name="T1" fmla="*/ 0 h 12"/>
                  <a:gd name="T2" fmla="*/ 0 w 251"/>
                  <a:gd name="T3" fmla="*/ 12 h 12"/>
                  <a:gd name="T4" fmla="*/ 38430 w 251"/>
                  <a:gd name="T5" fmla="*/ 12 h 12"/>
                  <a:gd name="T6" fmla="*/ 38430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14354" name="Freeform 13"/>
              <p:cNvSpPr>
                <a:spLocks/>
              </p:cNvSpPr>
              <p:nvPr/>
            </p:nvSpPr>
            <p:spPr bwMode="ltGray">
              <a:xfrm>
                <a:off x="767" y="1155"/>
                <a:ext cx="252" cy="12"/>
              </a:xfrm>
              <a:custGeom>
                <a:avLst/>
                <a:gdLst>
                  <a:gd name="T0" fmla="*/ 266 w 251"/>
                  <a:gd name="T1" fmla="*/ 0 h 12"/>
                  <a:gd name="T2" fmla="*/ 0 w 251"/>
                  <a:gd name="T3" fmla="*/ 0 h 12"/>
                  <a:gd name="T4" fmla="*/ 0 w 251"/>
                  <a:gd name="T5" fmla="*/ 12 h 12"/>
                  <a:gd name="T6" fmla="*/ 266 w 251"/>
                  <a:gd name="T7" fmla="*/ 12 h 12"/>
                  <a:gd name="T8" fmla="*/ 266 w 251"/>
                  <a:gd name="T9" fmla="*/ 0 h 12"/>
                  <a:gd name="T10" fmla="*/ 266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white"/>
                  </a:solidFill>
                </a:endParaRPr>
              </a:p>
            </p:txBody>
          </p:sp>
          <p:sp>
            <p:nvSpPr>
              <p:cNvPr id="615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218" eaLnBrk="0" hangingPunct="0">
                  <a:defRPr/>
                </a:pPr>
                <a:endParaRPr lang="en-US">
                  <a:solidFill>
                    <a:srgbClr val="FFFFFF"/>
                  </a:solidFill>
                </a:endParaRPr>
              </a:p>
            </p:txBody>
          </p:sp>
        </p:grpSp>
      </p:grpSp>
      <p:sp>
        <p:nvSpPr>
          <p:cNvPr id="6159" name="Rectangle 15"/>
          <p:cNvSpPr>
            <a:spLocks noGrp="1" noChangeArrowheads="1"/>
          </p:cNvSpPr>
          <p:nvPr>
            <p:ph type="title"/>
          </p:nvPr>
        </p:nvSpPr>
        <p:spPr bwMode="auto">
          <a:xfrm>
            <a:off x="1422400" y="304800"/>
            <a:ext cx="10058400" cy="1431925"/>
          </a:xfrm>
          <a:prstGeom prst="rect">
            <a:avLst/>
          </a:prstGeom>
          <a:noFill/>
          <a:ln w="9525">
            <a:noFill/>
            <a:miter lim="800000"/>
            <a:headEnd/>
            <a:tailEnd/>
          </a:ln>
          <a:effectLst/>
        </p:spPr>
        <p:txBody>
          <a:bodyPr vert="horz" wrap="square" lIns="91424" tIns="45718" rIns="91424" bIns="45718" numCol="1" anchor="ctr" anchorCtr="0" compatLnSpc="1">
            <a:prstTxWarp prst="textNoShape">
              <a:avLst/>
            </a:prstTxWarp>
          </a:bodyPr>
          <a:lstStyle/>
          <a:p>
            <a:pPr lvl="0"/>
            <a:r>
              <a:rPr lang="en-US" smtClean="0"/>
              <a:t>Click to edit Master title style</a:t>
            </a:r>
          </a:p>
        </p:txBody>
      </p:sp>
      <p:sp>
        <p:nvSpPr>
          <p:cNvPr id="6160"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24" tIns="45718" rIns="91424"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1"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24" tIns="45718" rIns="91424" bIns="45718" numCol="1" anchor="t" anchorCtr="0" compatLnSpc="1">
            <a:prstTxWarp prst="textNoShape">
              <a:avLst/>
            </a:prstTxWarp>
          </a:bodyPr>
          <a:lstStyle>
            <a:lvl1pPr defTabSz="914218" eaLnBrk="1" hangingPunct="1">
              <a:defRPr sz="11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6162"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24" tIns="45718" rIns="91424" bIns="45718" numCol="1" anchor="t" anchorCtr="0" compatLnSpc="1">
            <a:prstTxWarp prst="textNoShape">
              <a:avLst/>
            </a:prstTxWarp>
          </a:bodyPr>
          <a:lstStyle>
            <a:lvl1pPr algn="ctr" defTabSz="914218" eaLnBrk="1" hangingPunct="1">
              <a:defRPr sz="11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6163"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24" tIns="45718" rIns="91424" bIns="45718" numCol="1" anchor="t" anchorCtr="0" compatLnSpc="1">
            <a:prstTxWarp prst="textNoShape">
              <a:avLst/>
            </a:prstTxWarp>
          </a:bodyPr>
          <a:lstStyle>
            <a:lvl1pPr algn="r">
              <a:defRPr sz="1100">
                <a:solidFill>
                  <a:srgbClr val="FFFFFF"/>
                </a:solidFill>
                <a:effectLst>
                  <a:outerShdw blurRad="38100" dist="38100" dir="2700000" algn="tl">
                    <a:srgbClr val="000000"/>
                  </a:outerShdw>
                </a:effectLst>
                <a:latin typeface="Tahoma" panose="020B0604030504040204" pitchFamily="34" charset="0"/>
              </a:defRPr>
            </a:lvl1pPr>
          </a:lstStyle>
          <a:p>
            <a:pPr defTabSz="914400"/>
            <a:fld id="{59D52E4D-D530-4C5D-9382-0F43949EECCA}" type="slidenum">
              <a:rPr lang="en-US" altLang="en-US"/>
              <a:pPr defTabSz="914400"/>
              <a:t>‹#›</a:t>
            </a:fld>
            <a:endParaRPr lang="en-US" altLang="en-US"/>
          </a:p>
        </p:txBody>
      </p:sp>
    </p:spTree>
    <p:extLst>
      <p:ext uri="{BB962C8B-B14F-4D97-AF65-F5344CB8AC3E}">
        <p14:creationId xmlns:p14="http://schemas.microsoft.com/office/powerpoint/2010/main" val="4081648628"/>
      </p:ext>
    </p:extLst>
  </p:cSld>
  <p:clrMap bg1="dk2" tx1="lt1" bg2="dk1" tx2="lt2" accent1="accent1" accent2="accent2" accent3="accent3" accent4="accent4" accent5="accent5" accent6="accent6" hlink="hlink" folHlink="folHlink"/>
  <p:sldLayoutIdLst>
    <p:sldLayoutId id="2147483690" r:id="rId1"/>
    <p:sldLayoutId id="2147483691" r:id="rId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107"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218"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328"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437"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1413" indent="-227013"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598613" indent="-227013"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098" indent="-228557"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208" indent="-228557"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8317" indent="-228557"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5430" indent="-228557"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133570" name="Rectangle 2"/>
          <p:cNvSpPr>
            <a:spLocks noChangeArrowheads="1"/>
          </p:cNvSpPr>
          <p:nvPr/>
        </p:nvSpPr>
        <p:spPr bwMode="auto">
          <a:xfrm>
            <a:off x="812800" y="1295400"/>
            <a:ext cx="182563" cy="382588"/>
          </a:xfrm>
          <a:prstGeom prst="rect">
            <a:avLst/>
          </a:prstGeom>
          <a:gradFill rotWithShape="0">
            <a:gsLst>
              <a:gs pos="0">
                <a:srgbClr val="FF0000">
                  <a:gamma/>
                  <a:shade val="46275"/>
                  <a:invGamma/>
                </a:srgbClr>
              </a:gs>
              <a:gs pos="100000">
                <a:srgbClr val="FF0000"/>
              </a:gs>
            </a:gsLst>
            <a:lin ang="0" scaled="1"/>
          </a:gradFill>
          <a:ln w="6350">
            <a:solidFill>
              <a:srgbClr val="AC0000"/>
            </a:solidFill>
            <a:miter lim="800000"/>
            <a:headEnd/>
            <a:tailEnd/>
          </a:ln>
          <a:effectLst/>
        </p:spPr>
        <p:txBody>
          <a:bodyPr wrap="none" lIns="90472" tIns="44450" rIns="90472" bIns="44450" anchor="ctr">
            <a:spAutoFit/>
          </a:bodyPr>
          <a:lstStyle/>
          <a:p>
            <a:pPr defTabSz="914218">
              <a:defRPr/>
            </a:pPr>
            <a:endParaRPr lang="en-US">
              <a:solidFill>
                <a:srgbClr val="FFFFFF"/>
              </a:solidFill>
              <a:effectLst>
                <a:outerShdw blurRad="38100" dist="38100" dir="2700000" algn="tl">
                  <a:srgbClr val="000000"/>
                </a:outerShdw>
              </a:effectLst>
              <a:ea typeface="ＭＳ Ｐゴシック" pitchFamily="34" charset="-128"/>
              <a:cs typeface="Arial" charset="0"/>
            </a:endParaRPr>
          </a:p>
        </p:txBody>
      </p:sp>
      <p:sp>
        <p:nvSpPr>
          <p:cNvPr id="13315" name="Rectangle 3"/>
          <p:cNvSpPr>
            <a:spLocks noGrp="1" noChangeArrowheads="1"/>
          </p:cNvSpPr>
          <p:nvPr>
            <p:ph type="title"/>
          </p:nvPr>
        </p:nvSpPr>
        <p:spPr bwMode="auto">
          <a:xfrm>
            <a:off x="754063" y="765175"/>
            <a:ext cx="102949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4450" rIns="90472" bIns="44450" numCol="1" anchor="b" anchorCtr="0" compatLnSpc="1">
            <a:prstTxWarp prst="textNoShape">
              <a:avLst/>
            </a:prstTxWarp>
            <a:spAutoFit/>
          </a:bodyPr>
          <a:lstStyle/>
          <a:p>
            <a:pPr lvl="0"/>
            <a:r>
              <a:rPr lang="en-US" altLang="en-US" smtClean="0"/>
              <a:t>Click to edit Master title style</a:t>
            </a:r>
          </a:p>
        </p:txBody>
      </p:sp>
      <p:sp>
        <p:nvSpPr>
          <p:cNvPr id="13316" name="Rectangle 4"/>
          <p:cNvSpPr>
            <a:spLocks noGrp="1" noChangeArrowheads="1"/>
          </p:cNvSpPr>
          <p:nvPr>
            <p:ph type="body" idx="1"/>
          </p:nvPr>
        </p:nvSpPr>
        <p:spPr bwMode="auto">
          <a:xfrm>
            <a:off x="754063" y="1982788"/>
            <a:ext cx="10294937"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4450" rIns="90472" bIns="4445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11382881"/>
      </p:ext>
    </p:extLst>
  </p:cSld>
  <p:clrMap bg1="dk2" tx1="lt1" bg2="dk1" tx2="lt2" accent1="accent1" accent2="accent2" accent3="accent3" accent4="accent4" accent5="accent5" accent6="accent6" hlink="hlink" folHlink="folHlink"/>
  <p:sldLayoutIdLst>
    <p:sldLayoutId id="2147483693"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000" b="1">
          <a:solidFill>
            <a:srgbClr val="FAFD00"/>
          </a:solidFill>
          <a:latin typeface="+mj-lt"/>
          <a:ea typeface="ＭＳ Ｐゴシック" pitchFamily="34" charset="-128"/>
          <a:cs typeface="ＭＳ Ｐゴシック" pitchFamily="-65" charset="-128"/>
        </a:defRPr>
      </a:lvl1pPr>
      <a:lvl2pPr algn="l" rtl="0" eaLnBrk="0" fontAlgn="base" hangingPunct="0">
        <a:lnSpc>
          <a:spcPct val="90000"/>
        </a:lnSpc>
        <a:spcBef>
          <a:spcPct val="0"/>
        </a:spcBef>
        <a:spcAft>
          <a:spcPct val="0"/>
        </a:spcAft>
        <a:defRPr sz="4000" b="1">
          <a:solidFill>
            <a:srgbClr val="FAFD00"/>
          </a:solidFill>
          <a:latin typeface="Arial" charset="0"/>
          <a:ea typeface="ＭＳ Ｐゴシック" pitchFamily="34" charset="-128"/>
          <a:cs typeface="ＭＳ Ｐゴシック" pitchFamily="-65" charset="-128"/>
        </a:defRPr>
      </a:lvl2pPr>
      <a:lvl3pPr algn="l" rtl="0" eaLnBrk="0" fontAlgn="base" hangingPunct="0">
        <a:lnSpc>
          <a:spcPct val="90000"/>
        </a:lnSpc>
        <a:spcBef>
          <a:spcPct val="0"/>
        </a:spcBef>
        <a:spcAft>
          <a:spcPct val="0"/>
        </a:spcAft>
        <a:defRPr sz="4000" b="1">
          <a:solidFill>
            <a:srgbClr val="FAFD00"/>
          </a:solidFill>
          <a:latin typeface="Arial" charset="0"/>
          <a:ea typeface="ＭＳ Ｐゴシック" pitchFamily="34" charset="-128"/>
          <a:cs typeface="ＭＳ Ｐゴシック" pitchFamily="-65" charset="-128"/>
        </a:defRPr>
      </a:lvl3pPr>
      <a:lvl4pPr algn="l" rtl="0" eaLnBrk="0" fontAlgn="base" hangingPunct="0">
        <a:lnSpc>
          <a:spcPct val="90000"/>
        </a:lnSpc>
        <a:spcBef>
          <a:spcPct val="0"/>
        </a:spcBef>
        <a:spcAft>
          <a:spcPct val="0"/>
        </a:spcAft>
        <a:defRPr sz="4000" b="1">
          <a:solidFill>
            <a:srgbClr val="FAFD00"/>
          </a:solidFill>
          <a:latin typeface="Arial" charset="0"/>
          <a:ea typeface="ＭＳ Ｐゴシック" pitchFamily="34" charset="-128"/>
          <a:cs typeface="ＭＳ Ｐゴシック" pitchFamily="-65" charset="-128"/>
        </a:defRPr>
      </a:lvl4pPr>
      <a:lvl5pPr algn="l" rtl="0" eaLnBrk="0" fontAlgn="base" hangingPunct="0">
        <a:lnSpc>
          <a:spcPct val="90000"/>
        </a:lnSpc>
        <a:spcBef>
          <a:spcPct val="0"/>
        </a:spcBef>
        <a:spcAft>
          <a:spcPct val="0"/>
        </a:spcAft>
        <a:defRPr sz="4000" b="1">
          <a:solidFill>
            <a:srgbClr val="FAFD00"/>
          </a:solidFill>
          <a:latin typeface="Arial" charset="0"/>
          <a:ea typeface="ＭＳ Ｐゴシック" pitchFamily="34" charset="-128"/>
          <a:cs typeface="ＭＳ Ｐゴシック" pitchFamily="-65" charset="-128"/>
        </a:defRPr>
      </a:lvl5pPr>
      <a:lvl6pPr marL="457107" algn="l" rtl="0" eaLnBrk="0" fontAlgn="base" hangingPunct="0">
        <a:lnSpc>
          <a:spcPct val="90000"/>
        </a:lnSpc>
        <a:spcBef>
          <a:spcPct val="0"/>
        </a:spcBef>
        <a:spcAft>
          <a:spcPct val="0"/>
        </a:spcAft>
        <a:defRPr sz="4000" b="1">
          <a:solidFill>
            <a:srgbClr val="FAFD00"/>
          </a:solidFill>
          <a:latin typeface="Arial" charset="0"/>
        </a:defRPr>
      </a:lvl6pPr>
      <a:lvl7pPr marL="914218" algn="l" rtl="0" eaLnBrk="0" fontAlgn="base" hangingPunct="0">
        <a:lnSpc>
          <a:spcPct val="90000"/>
        </a:lnSpc>
        <a:spcBef>
          <a:spcPct val="0"/>
        </a:spcBef>
        <a:spcAft>
          <a:spcPct val="0"/>
        </a:spcAft>
        <a:defRPr sz="4000" b="1">
          <a:solidFill>
            <a:srgbClr val="FAFD00"/>
          </a:solidFill>
          <a:latin typeface="Arial" charset="0"/>
        </a:defRPr>
      </a:lvl7pPr>
      <a:lvl8pPr marL="1371328" algn="l" rtl="0" eaLnBrk="0" fontAlgn="base" hangingPunct="0">
        <a:lnSpc>
          <a:spcPct val="90000"/>
        </a:lnSpc>
        <a:spcBef>
          <a:spcPct val="0"/>
        </a:spcBef>
        <a:spcAft>
          <a:spcPct val="0"/>
        </a:spcAft>
        <a:defRPr sz="4000" b="1">
          <a:solidFill>
            <a:srgbClr val="FAFD00"/>
          </a:solidFill>
          <a:latin typeface="Arial" charset="0"/>
        </a:defRPr>
      </a:lvl8pPr>
      <a:lvl9pPr marL="1828437" algn="l" rtl="0" eaLnBrk="0" fontAlgn="base" hangingPunct="0">
        <a:lnSpc>
          <a:spcPct val="90000"/>
        </a:lnSpc>
        <a:spcBef>
          <a:spcPct val="0"/>
        </a:spcBef>
        <a:spcAft>
          <a:spcPct val="0"/>
        </a:spcAft>
        <a:defRPr sz="4000" b="1">
          <a:solidFill>
            <a:srgbClr val="FAFD00"/>
          </a:solidFill>
          <a:latin typeface="Arial" charset="0"/>
        </a:defRPr>
      </a:lvl9pPr>
    </p:titleStyle>
    <p:bodyStyle>
      <a:lvl1pPr marL="288925" indent="-288925" algn="l" rtl="0" eaLnBrk="0" fontAlgn="base" hangingPunct="0">
        <a:spcBef>
          <a:spcPct val="15000"/>
        </a:spcBef>
        <a:spcAft>
          <a:spcPct val="15000"/>
        </a:spcAft>
        <a:buClr>
          <a:schemeClr val="tx2"/>
        </a:buClr>
        <a:buSzPct val="100000"/>
        <a:buChar char="•"/>
        <a:defRPr sz="2800">
          <a:solidFill>
            <a:srgbClr val="FFFFFF"/>
          </a:solidFill>
          <a:latin typeface="+mn-lt"/>
          <a:ea typeface="ＭＳ Ｐゴシック" pitchFamily="34" charset="-128"/>
          <a:cs typeface="ＭＳ Ｐゴシック" pitchFamily="-65" charset="-128"/>
        </a:defRPr>
      </a:lvl1pPr>
      <a:lvl2pPr marL="741363" indent="-284163" algn="l" rtl="0" eaLnBrk="0" fontAlgn="base" hangingPunct="0">
        <a:spcBef>
          <a:spcPct val="15000"/>
        </a:spcBef>
        <a:spcAft>
          <a:spcPct val="15000"/>
        </a:spcAft>
        <a:buClr>
          <a:schemeClr val="tx1"/>
        </a:buClr>
        <a:buSzPct val="100000"/>
        <a:buChar char="–"/>
        <a:defRPr sz="2800">
          <a:solidFill>
            <a:srgbClr val="FFFFFF"/>
          </a:solidFill>
          <a:latin typeface="+mn-lt"/>
          <a:ea typeface="ＭＳ Ｐゴシック" pitchFamily="34" charset="-128"/>
        </a:defRPr>
      </a:lvl2pPr>
      <a:lvl3pPr marL="1141413" indent="-227013" algn="l" rtl="0" eaLnBrk="0" fontAlgn="base" hangingPunct="0">
        <a:spcBef>
          <a:spcPct val="15000"/>
        </a:spcBef>
        <a:spcAft>
          <a:spcPct val="15000"/>
        </a:spcAft>
        <a:buClr>
          <a:schemeClr val="tx2"/>
        </a:buClr>
        <a:buSzPct val="100000"/>
        <a:buChar char="•"/>
        <a:defRPr sz="2800">
          <a:solidFill>
            <a:srgbClr val="FFFFFF"/>
          </a:solidFill>
          <a:latin typeface="+mn-lt"/>
          <a:ea typeface="ＭＳ Ｐゴシック" pitchFamily="34" charset="-128"/>
        </a:defRPr>
      </a:lvl3pPr>
      <a:lvl4pPr marL="1655763" indent="-284163" algn="l" rtl="0" eaLnBrk="0" fontAlgn="base" hangingPunct="0">
        <a:spcBef>
          <a:spcPct val="20000"/>
        </a:spcBef>
        <a:spcAft>
          <a:spcPct val="0"/>
        </a:spcAft>
        <a:buClr>
          <a:schemeClr val="tx1"/>
        </a:buClr>
        <a:buChar char="–"/>
        <a:defRPr sz="2800">
          <a:solidFill>
            <a:srgbClr val="FFFFFF"/>
          </a:solidFill>
          <a:latin typeface="+mn-lt"/>
          <a:ea typeface="ＭＳ Ｐゴシック" pitchFamily="34" charset="-128"/>
        </a:defRPr>
      </a:lvl4pPr>
      <a:lvl5pPr marL="2055813" indent="-227013" algn="l" rtl="0" eaLnBrk="0" fontAlgn="base" hangingPunct="0">
        <a:spcBef>
          <a:spcPct val="20000"/>
        </a:spcBef>
        <a:spcAft>
          <a:spcPct val="0"/>
        </a:spcAft>
        <a:buClr>
          <a:schemeClr val="tx2"/>
        </a:buClr>
        <a:buChar char="•"/>
        <a:defRPr sz="2800">
          <a:solidFill>
            <a:srgbClr val="FFFFFF"/>
          </a:solidFill>
          <a:latin typeface="+mn-lt"/>
          <a:ea typeface="ＭＳ Ｐゴシック" pitchFamily="34" charset="-128"/>
        </a:defRPr>
      </a:lvl5pPr>
      <a:lvl6pPr marL="2514098" indent="-228557"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6pPr>
      <a:lvl7pPr marL="2971208" indent="-228557"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7pPr>
      <a:lvl8pPr marL="3428317" indent="-228557"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8pPr>
      <a:lvl9pPr marL="3885430" indent="-228557"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9pPr>
    </p:bodyStyle>
    <p:otherStyle>
      <a:defPPr>
        <a:defRPr lang="en-US"/>
      </a:defPPr>
      <a:lvl1pPr marL="0" algn="l" defTabSz="457107" rtl="0" eaLnBrk="1" latinLnBrk="0" hangingPunct="1">
        <a:defRPr sz="1900" kern="1200">
          <a:solidFill>
            <a:schemeClr val="tx1"/>
          </a:solidFill>
          <a:latin typeface="+mn-lt"/>
          <a:ea typeface="+mn-ea"/>
          <a:cs typeface="+mn-cs"/>
        </a:defRPr>
      </a:lvl1pPr>
      <a:lvl2pPr marL="457107" algn="l" defTabSz="457107" rtl="0" eaLnBrk="1" latinLnBrk="0" hangingPunct="1">
        <a:defRPr sz="1900" kern="1200">
          <a:solidFill>
            <a:schemeClr val="tx1"/>
          </a:solidFill>
          <a:latin typeface="+mn-lt"/>
          <a:ea typeface="+mn-ea"/>
          <a:cs typeface="+mn-cs"/>
        </a:defRPr>
      </a:lvl2pPr>
      <a:lvl3pPr marL="914218" algn="l" defTabSz="457107" rtl="0" eaLnBrk="1" latinLnBrk="0" hangingPunct="1">
        <a:defRPr sz="1900" kern="1200">
          <a:solidFill>
            <a:schemeClr val="tx1"/>
          </a:solidFill>
          <a:latin typeface="+mn-lt"/>
          <a:ea typeface="+mn-ea"/>
          <a:cs typeface="+mn-cs"/>
        </a:defRPr>
      </a:lvl3pPr>
      <a:lvl4pPr marL="1371328" algn="l" defTabSz="457107" rtl="0" eaLnBrk="1" latinLnBrk="0" hangingPunct="1">
        <a:defRPr sz="1900" kern="1200">
          <a:solidFill>
            <a:schemeClr val="tx1"/>
          </a:solidFill>
          <a:latin typeface="+mn-lt"/>
          <a:ea typeface="+mn-ea"/>
          <a:cs typeface="+mn-cs"/>
        </a:defRPr>
      </a:lvl4pPr>
      <a:lvl5pPr marL="1828437" algn="l" defTabSz="457107" rtl="0" eaLnBrk="1" latinLnBrk="0" hangingPunct="1">
        <a:defRPr sz="1900" kern="1200">
          <a:solidFill>
            <a:schemeClr val="tx1"/>
          </a:solidFill>
          <a:latin typeface="+mn-lt"/>
          <a:ea typeface="+mn-ea"/>
          <a:cs typeface="+mn-cs"/>
        </a:defRPr>
      </a:lvl5pPr>
      <a:lvl6pPr marL="2285550" algn="l" defTabSz="457107" rtl="0" eaLnBrk="1" latinLnBrk="0" hangingPunct="1">
        <a:defRPr sz="1900" kern="1200">
          <a:solidFill>
            <a:schemeClr val="tx1"/>
          </a:solidFill>
          <a:latin typeface="+mn-lt"/>
          <a:ea typeface="+mn-ea"/>
          <a:cs typeface="+mn-cs"/>
        </a:defRPr>
      </a:lvl6pPr>
      <a:lvl7pPr marL="2742654" algn="l" defTabSz="457107" rtl="0" eaLnBrk="1" latinLnBrk="0" hangingPunct="1">
        <a:defRPr sz="1900" kern="1200">
          <a:solidFill>
            <a:schemeClr val="tx1"/>
          </a:solidFill>
          <a:latin typeface="+mn-lt"/>
          <a:ea typeface="+mn-ea"/>
          <a:cs typeface="+mn-cs"/>
        </a:defRPr>
      </a:lvl7pPr>
      <a:lvl8pPr marL="3199760" algn="l" defTabSz="457107" rtl="0" eaLnBrk="1" latinLnBrk="0" hangingPunct="1">
        <a:defRPr sz="1900" kern="1200">
          <a:solidFill>
            <a:schemeClr val="tx1"/>
          </a:solidFill>
          <a:latin typeface="+mn-lt"/>
          <a:ea typeface="+mn-ea"/>
          <a:cs typeface="+mn-cs"/>
        </a:defRPr>
      </a:lvl8pPr>
      <a:lvl9pPr marL="3656867" algn="l" defTabSz="457107"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984250" y="122238"/>
            <a:ext cx="10714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8" rIns="91424" bIns="45718" numCol="1" anchor="ctr"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8" rIns="91424"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24" tIns="45718" rIns="91424" bIns="45718" numCol="1" anchor="ctr" anchorCtr="0" compatLnSpc="1">
            <a:prstTxWarp prst="textNoShape">
              <a:avLst/>
            </a:prstTxWarp>
          </a:bodyPr>
          <a:lstStyle>
            <a:lvl1pPr defTabSz="914218" eaLnBrk="1" hangingPunct="1">
              <a:defRPr sz="1200">
                <a:solidFill>
                  <a:srgbClr val="898989"/>
                </a:solidFill>
                <a:latin typeface="Arial" charset="0"/>
                <a:ea typeface="ＭＳ Ｐゴシック" pitchFamily="34" charset="-128"/>
                <a:cs typeface="+mn-cs"/>
              </a:defRPr>
            </a:lvl1pPr>
          </a:lstStyle>
          <a:p>
            <a:pPr>
              <a:defRPr/>
            </a:pPr>
            <a:fld id="{FED96784-3D31-4397-8149-C44255E92C5E}" type="datetimeFigureOut">
              <a:rPr lang="en-US"/>
              <a:pPr>
                <a:defRPr/>
              </a:pPr>
              <a:t>2/26/2019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24" tIns="45718" rIns="91424" bIns="45718" numCol="1" anchor="ctr" anchorCtr="0" compatLnSpc="1">
            <a:prstTxWarp prst="textNoShape">
              <a:avLst/>
            </a:prstTxWarp>
          </a:bodyPr>
          <a:lstStyle>
            <a:lvl1pPr algn="ctr" defTabSz="914218" eaLnBrk="1" hangingPunct="1">
              <a:defRPr sz="1200">
                <a:solidFill>
                  <a:srgbClr val="898989"/>
                </a:solidFill>
                <a:latin typeface="Arial"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24" tIns="45718" rIns="91424" bIns="45718" numCol="1" anchor="ctr" anchorCtr="0" compatLnSpc="1">
            <a:prstTxWarp prst="textNoShape">
              <a:avLst/>
            </a:prstTxWarp>
          </a:bodyPr>
          <a:lstStyle>
            <a:lvl1pPr algn="r">
              <a:defRPr sz="1200">
                <a:solidFill>
                  <a:srgbClr val="898989"/>
                </a:solidFill>
                <a:ea typeface="ＭＳ Ｐゴシック" panose="020B0600070205080204" pitchFamily="34" charset="-128"/>
              </a:defRPr>
            </a:lvl1pPr>
          </a:lstStyle>
          <a:p>
            <a:pPr defTabSz="914400"/>
            <a:fld id="{8BE1D900-2D87-46D2-82B2-C4BF6B8808F7}" type="slidenum">
              <a:rPr lang="en-US" altLang="en-US"/>
              <a:pPr defTabSz="914400"/>
              <a:t>‹#›</a:t>
            </a:fld>
            <a:endParaRPr lang="en-US" altLang="en-US"/>
          </a:p>
        </p:txBody>
      </p:sp>
    </p:spTree>
    <p:extLst>
      <p:ext uri="{BB962C8B-B14F-4D97-AF65-F5344CB8AC3E}">
        <p14:creationId xmlns:p14="http://schemas.microsoft.com/office/powerpoint/2010/main" val="3374957972"/>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455613" rtl="0" eaLnBrk="0" fontAlgn="base" hangingPunct="0">
        <a:spcBef>
          <a:spcPct val="0"/>
        </a:spcBef>
        <a:spcAft>
          <a:spcPct val="0"/>
        </a:spcAft>
        <a:defRPr sz="4400" kern="1200">
          <a:solidFill>
            <a:schemeClr val="bg1"/>
          </a:solidFill>
          <a:latin typeface="+mj-lt"/>
          <a:ea typeface="ＭＳ Ｐゴシック" pitchFamily="34" charset="-128"/>
          <a:cs typeface="ＭＳ Ｐゴシック" charset="0"/>
        </a:defRPr>
      </a:lvl1pPr>
      <a:lvl2pPr algn="ctr" defTabSz="455613" rtl="0" eaLnBrk="0" fontAlgn="base" hangingPunct="0">
        <a:spcBef>
          <a:spcPct val="0"/>
        </a:spcBef>
        <a:spcAft>
          <a:spcPct val="0"/>
        </a:spcAft>
        <a:defRPr sz="4400">
          <a:solidFill>
            <a:schemeClr val="bg1"/>
          </a:solidFill>
          <a:latin typeface="Calibri" pitchFamily="34" charset="0"/>
          <a:ea typeface="ＭＳ Ｐゴシック" pitchFamily="34" charset="-128"/>
          <a:cs typeface="ＭＳ Ｐゴシック" charset="0"/>
        </a:defRPr>
      </a:lvl2pPr>
      <a:lvl3pPr algn="ctr" defTabSz="455613" rtl="0" eaLnBrk="0" fontAlgn="base" hangingPunct="0">
        <a:spcBef>
          <a:spcPct val="0"/>
        </a:spcBef>
        <a:spcAft>
          <a:spcPct val="0"/>
        </a:spcAft>
        <a:defRPr sz="4400">
          <a:solidFill>
            <a:schemeClr val="bg1"/>
          </a:solidFill>
          <a:latin typeface="Calibri" pitchFamily="34" charset="0"/>
          <a:ea typeface="ＭＳ Ｐゴシック" pitchFamily="34" charset="-128"/>
          <a:cs typeface="ＭＳ Ｐゴシック" charset="0"/>
        </a:defRPr>
      </a:lvl3pPr>
      <a:lvl4pPr algn="ctr" defTabSz="455613" rtl="0" eaLnBrk="0" fontAlgn="base" hangingPunct="0">
        <a:spcBef>
          <a:spcPct val="0"/>
        </a:spcBef>
        <a:spcAft>
          <a:spcPct val="0"/>
        </a:spcAft>
        <a:defRPr sz="4400">
          <a:solidFill>
            <a:schemeClr val="bg1"/>
          </a:solidFill>
          <a:latin typeface="Calibri" pitchFamily="34" charset="0"/>
          <a:ea typeface="ＭＳ Ｐゴシック" pitchFamily="34" charset="-128"/>
          <a:cs typeface="ＭＳ Ｐゴシック" charset="0"/>
        </a:defRPr>
      </a:lvl4pPr>
      <a:lvl5pPr algn="ctr" defTabSz="455613" rtl="0" eaLnBrk="0" fontAlgn="base" hangingPunct="0">
        <a:spcBef>
          <a:spcPct val="0"/>
        </a:spcBef>
        <a:spcAft>
          <a:spcPct val="0"/>
        </a:spcAft>
        <a:defRPr sz="4400">
          <a:solidFill>
            <a:schemeClr val="bg1"/>
          </a:solidFill>
          <a:latin typeface="Calibri" pitchFamily="34" charset="0"/>
          <a:ea typeface="ＭＳ Ｐゴシック" pitchFamily="34" charset="-128"/>
          <a:cs typeface="ＭＳ Ｐゴシック" charset="0"/>
        </a:defRPr>
      </a:lvl5pPr>
      <a:lvl6pPr marL="457107" algn="ctr" defTabSz="457107" rtl="0" eaLnBrk="1" fontAlgn="base" hangingPunct="1">
        <a:spcBef>
          <a:spcPct val="0"/>
        </a:spcBef>
        <a:spcAft>
          <a:spcPct val="0"/>
        </a:spcAft>
        <a:defRPr sz="4400">
          <a:solidFill>
            <a:schemeClr val="bg1"/>
          </a:solidFill>
          <a:latin typeface="Calibri" pitchFamily="34" charset="0"/>
        </a:defRPr>
      </a:lvl6pPr>
      <a:lvl7pPr marL="914218" algn="ctr" defTabSz="457107" rtl="0" eaLnBrk="1" fontAlgn="base" hangingPunct="1">
        <a:spcBef>
          <a:spcPct val="0"/>
        </a:spcBef>
        <a:spcAft>
          <a:spcPct val="0"/>
        </a:spcAft>
        <a:defRPr sz="4400">
          <a:solidFill>
            <a:schemeClr val="bg1"/>
          </a:solidFill>
          <a:latin typeface="Calibri" pitchFamily="34" charset="0"/>
        </a:defRPr>
      </a:lvl7pPr>
      <a:lvl8pPr marL="1371328" algn="ctr" defTabSz="457107" rtl="0" eaLnBrk="1" fontAlgn="base" hangingPunct="1">
        <a:spcBef>
          <a:spcPct val="0"/>
        </a:spcBef>
        <a:spcAft>
          <a:spcPct val="0"/>
        </a:spcAft>
        <a:defRPr sz="4400">
          <a:solidFill>
            <a:schemeClr val="bg1"/>
          </a:solidFill>
          <a:latin typeface="Calibri" pitchFamily="34" charset="0"/>
        </a:defRPr>
      </a:lvl8pPr>
      <a:lvl9pPr marL="1828437" algn="ctr" defTabSz="457107" rtl="0" eaLnBrk="1" fontAlgn="base" hangingPunct="1">
        <a:spcBef>
          <a:spcPct val="0"/>
        </a:spcBef>
        <a:spcAft>
          <a:spcPct val="0"/>
        </a:spcAft>
        <a:defRPr sz="4400">
          <a:solidFill>
            <a:schemeClr val="bg1"/>
          </a:solidFill>
          <a:latin typeface="Calibri" pitchFamily="34" charset="0"/>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ＭＳ Ｐゴシック" charset="0"/>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098" indent="-228557" algn="l" defTabSz="457107" rtl="0" eaLnBrk="1" latinLnBrk="0" hangingPunct="1">
        <a:spcBef>
          <a:spcPct val="20000"/>
        </a:spcBef>
        <a:buFont typeface="Arial"/>
        <a:buChar char="•"/>
        <a:defRPr sz="2000" kern="1200">
          <a:solidFill>
            <a:schemeClr val="tx1"/>
          </a:solidFill>
          <a:latin typeface="+mn-lt"/>
          <a:ea typeface="+mn-ea"/>
          <a:cs typeface="+mn-cs"/>
        </a:defRPr>
      </a:lvl6pPr>
      <a:lvl7pPr marL="2971208" indent="-228557" algn="l" defTabSz="457107" rtl="0" eaLnBrk="1" latinLnBrk="0" hangingPunct="1">
        <a:spcBef>
          <a:spcPct val="20000"/>
        </a:spcBef>
        <a:buFont typeface="Arial"/>
        <a:buChar char="•"/>
        <a:defRPr sz="2000" kern="1200">
          <a:solidFill>
            <a:schemeClr val="tx1"/>
          </a:solidFill>
          <a:latin typeface="+mn-lt"/>
          <a:ea typeface="+mn-ea"/>
          <a:cs typeface="+mn-cs"/>
        </a:defRPr>
      </a:lvl7pPr>
      <a:lvl8pPr marL="3428317" indent="-228557" algn="l" defTabSz="457107" rtl="0" eaLnBrk="1" latinLnBrk="0" hangingPunct="1">
        <a:spcBef>
          <a:spcPct val="20000"/>
        </a:spcBef>
        <a:buFont typeface="Arial"/>
        <a:buChar char="•"/>
        <a:defRPr sz="2000" kern="1200">
          <a:solidFill>
            <a:schemeClr val="tx1"/>
          </a:solidFill>
          <a:latin typeface="+mn-lt"/>
          <a:ea typeface="+mn-ea"/>
          <a:cs typeface="+mn-cs"/>
        </a:defRPr>
      </a:lvl8pPr>
      <a:lvl9pPr marL="3885430" indent="-228557" algn="l" defTabSz="45710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7" rtl="0" eaLnBrk="1" latinLnBrk="0" hangingPunct="1">
        <a:defRPr sz="1900" kern="1200">
          <a:solidFill>
            <a:schemeClr val="tx1"/>
          </a:solidFill>
          <a:latin typeface="+mn-lt"/>
          <a:ea typeface="+mn-ea"/>
          <a:cs typeface="+mn-cs"/>
        </a:defRPr>
      </a:lvl1pPr>
      <a:lvl2pPr marL="457107" algn="l" defTabSz="457107" rtl="0" eaLnBrk="1" latinLnBrk="0" hangingPunct="1">
        <a:defRPr sz="1900" kern="1200">
          <a:solidFill>
            <a:schemeClr val="tx1"/>
          </a:solidFill>
          <a:latin typeface="+mn-lt"/>
          <a:ea typeface="+mn-ea"/>
          <a:cs typeface="+mn-cs"/>
        </a:defRPr>
      </a:lvl2pPr>
      <a:lvl3pPr marL="914218" algn="l" defTabSz="457107" rtl="0" eaLnBrk="1" latinLnBrk="0" hangingPunct="1">
        <a:defRPr sz="1900" kern="1200">
          <a:solidFill>
            <a:schemeClr val="tx1"/>
          </a:solidFill>
          <a:latin typeface="+mn-lt"/>
          <a:ea typeface="+mn-ea"/>
          <a:cs typeface="+mn-cs"/>
        </a:defRPr>
      </a:lvl3pPr>
      <a:lvl4pPr marL="1371328" algn="l" defTabSz="457107" rtl="0" eaLnBrk="1" latinLnBrk="0" hangingPunct="1">
        <a:defRPr sz="1900" kern="1200">
          <a:solidFill>
            <a:schemeClr val="tx1"/>
          </a:solidFill>
          <a:latin typeface="+mn-lt"/>
          <a:ea typeface="+mn-ea"/>
          <a:cs typeface="+mn-cs"/>
        </a:defRPr>
      </a:lvl4pPr>
      <a:lvl5pPr marL="1828437" algn="l" defTabSz="457107" rtl="0" eaLnBrk="1" latinLnBrk="0" hangingPunct="1">
        <a:defRPr sz="1900" kern="1200">
          <a:solidFill>
            <a:schemeClr val="tx1"/>
          </a:solidFill>
          <a:latin typeface="+mn-lt"/>
          <a:ea typeface="+mn-ea"/>
          <a:cs typeface="+mn-cs"/>
        </a:defRPr>
      </a:lvl5pPr>
      <a:lvl6pPr marL="2285550" algn="l" defTabSz="457107" rtl="0" eaLnBrk="1" latinLnBrk="0" hangingPunct="1">
        <a:defRPr sz="1900" kern="1200">
          <a:solidFill>
            <a:schemeClr val="tx1"/>
          </a:solidFill>
          <a:latin typeface="+mn-lt"/>
          <a:ea typeface="+mn-ea"/>
          <a:cs typeface="+mn-cs"/>
        </a:defRPr>
      </a:lvl6pPr>
      <a:lvl7pPr marL="2742654" algn="l" defTabSz="457107" rtl="0" eaLnBrk="1" latinLnBrk="0" hangingPunct="1">
        <a:defRPr sz="1900" kern="1200">
          <a:solidFill>
            <a:schemeClr val="tx1"/>
          </a:solidFill>
          <a:latin typeface="+mn-lt"/>
          <a:ea typeface="+mn-ea"/>
          <a:cs typeface="+mn-cs"/>
        </a:defRPr>
      </a:lvl7pPr>
      <a:lvl8pPr marL="3199760" algn="l" defTabSz="457107" rtl="0" eaLnBrk="1" latinLnBrk="0" hangingPunct="1">
        <a:defRPr sz="1900" kern="1200">
          <a:solidFill>
            <a:schemeClr val="tx1"/>
          </a:solidFill>
          <a:latin typeface="+mn-lt"/>
          <a:ea typeface="+mn-ea"/>
          <a:cs typeface="+mn-cs"/>
        </a:defRPr>
      </a:lvl8pPr>
      <a:lvl9pPr marL="3656867" algn="l" defTabSz="457107"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8" rIns="91424" bIns="45718"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8" rIns="91424"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24" tIns="45718" rIns="91424" bIns="45718" rtlCol="0" anchor="ctr"/>
          <a:lstStyle>
            <a:lvl1pPr algn="l" defTabSz="914218" fontAlgn="auto">
              <a:spcBef>
                <a:spcPts val="0"/>
              </a:spcBef>
              <a:spcAft>
                <a:spcPts val="0"/>
              </a:spcAft>
              <a:defRPr sz="1200">
                <a:solidFill>
                  <a:prstClr val="black">
                    <a:tint val="75000"/>
                  </a:prstClr>
                </a:solidFill>
                <a:latin typeface="+mn-lt"/>
                <a:cs typeface="+mn-cs"/>
              </a:defRPr>
            </a:lvl1pPr>
          </a:lstStyle>
          <a:p>
            <a:pPr>
              <a:defRPr/>
            </a:pPr>
            <a:fld id="{43E7DBFD-3FAA-4810-B077-F5E967F823D6}" type="datetimeFigureOut">
              <a:rPr lang="en-US"/>
              <a:pPr>
                <a:defRPr/>
              </a:pPr>
              <a:t>2/26/2019</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24" tIns="45718" rIns="91424" bIns="45718" rtlCol="0" anchor="ctr"/>
          <a:lstStyle>
            <a:lvl1pPr algn="ctr" defTabSz="914218"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24" tIns="45718" rIns="91424" bIns="45718"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a:fld id="{D0A85B2B-2ADB-469D-B170-F341EDF79B6A}" type="slidenum">
              <a:rPr lang="en-US" altLang="en-US"/>
              <a:pPr defTabSz="914400"/>
              <a:t>‹#›</a:t>
            </a:fld>
            <a:endParaRPr lang="en-US" altLang="en-US"/>
          </a:p>
        </p:txBody>
      </p:sp>
    </p:spTree>
    <p:extLst>
      <p:ext uri="{BB962C8B-B14F-4D97-AF65-F5344CB8AC3E}">
        <p14:creationId xmlns:p14="http://schemas.microsoft.com/office/powerpoint/2010/main" val="4294051138"/>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07" algn="ctr" rtl="0" fontAlgn="base">
        <a:spcBef>
          <a:spcPct val="0"/>
        </a:spcBef>
        <a:spcAft>
          <a:spcPct val="0"/>
        </a:spcAft>
        <a:defRPr sz="4400">
          <a:solidFill>
            <a:schemeClr val="tx1"/>
          </a:solidFill>
          <a:latin typeface="Calibri" pitchFamily="34" charset="0"/>
        </a:defRPr>
      </a:lvl6pPr>
      <a:lvl7pPr marL="914218" algn="ctr" rtl="0" fontAlgn="base">
        <a:spcBef>
          <a:spcPct val="0"/>
        </a:spcBef>
        <a:spcAft>
          <a:spcPct val="0"/>
        </a:spcAft>
        <a:defRPr sz="4400">
          <a:solidFill>
            <a:schemeClr val="tx1"/>
          </a:solidFill>
          <a:latin typeface="Calibri" pitchFamily="34" charset="0"/>
        </a:defRPr>
      </a:lvl7pPr>
      <a:lvl8pPr marL="1371328" algn="ctr" rtl="0" fontAlgn="base">
        <a:spcBef>
          <a:spcPct val="0"/>
        </a:spcBef>
        <a:spcAft>
          <a:spcPct val="0"/>
        </a:spcAft>
        <a:defRPr sz="4400">
          <a:solidFill>
            <a:schemeClr val="tx1"/>
          </a:solidFill>
          <a:latin typeface="Calibri" pitchFamily="34" charset="0"/>
        </a:defRPr>
      </a:lvl8pPr>
      <a:lvl9pPr marL="1828437"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098" indent="-228557"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7"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7" indent="-228557"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30" indent="-228557"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latin typeface="+mn-lt"/>
                <a:cs typeface="+mn-cs"/>
              </a:defRPr>
            </a:lvl1pPr>
          </a:lstStyle>
          <a:p>
            <a:pPr>
              <a:defRPr/>
            </a:pPr>
            <a:fld id="{3267F56C-C907-4C4B-8E26-AF46679BC71D}" type="datetimeFigureOut">
              <a:rPr lang="en-US"/>
              <a:pPr>
                <a:defRPr/>
              </a:pPr>
              <a:t>2/26/2019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914400">
              <a:defRPr sz="1200">
                <a:solidFill>
                  <a:srgbClr val="898989"/>
                </a:solidFill>
                <a:latin typeface="Calibri" panose="020F0502020204030204" pitchFamily="34" charset="0"/>
              </a:defRPr>
            </a:lvl1pPr>
          </a:lstStyle>
          <a:p>
            <a:pPr fontAlgn="base">
              <a:spcBef>
                <a:spcPct val="0"/>
              </a:spcBef>
              <a:spcAft>
                <a:spcPct val="0"/>
              </a:spcAft>
              <a:defRPr/>
            </a:pPr>
            <a:fld id="{43CCD475-3DD5-4D20-90E2-B9D424ECC88B}" type="slidenum">
              <a:rPr lang="en-US" altLang="en-US" smtClean="0">
                <a:cs typeface="Arial" panose="020B0604020202020204" pitchFamily="34" charset="0"/>
              </a:rPr>
              <a:pPr fontAlgn="base">
                <a:spcBef>
                  <a:spcPct val="0"/>
                </a:spcBef>
                <a:spcAft>
                  <a:spcPct val="0"/>
                </a:spcAft>
                <a:defRPr/>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074377491"/>
      </p:ext>
    </p:extLst>
  </p:cSld>
  <p:clrMap bg1="lt1" tx1="dk1" bg2="lt2" tx2="dk2" accent1="accent1" accent2="accent2" accent3="accent3" accent4="accent4" accent5="accent5" accent6="accent6" hlink="hlink" folHlink="folHlink"/>
  <p:sldLayoutIdLst>
    <p:sldLayoutId id="214748369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263AA04-536C-4D1C-A575-B73BF97B5908}" type="datetimeFigureOut">
              <a:rPr lang="en-US" smtClean="0">
                <a:solidFill>
                  <a:prstClr val="black">
                    <a:tint val="75000"/>
                  </a:prstClr>
                </a:solidFill>
              </a:rPr>
              <a:pPr defTabSz="914400"/>
              <a:t>2/26/2019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F95D435-7111-47B1-B932-75E800063F8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27717247"/>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7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CA9CE-5EAE-2549-9ED0-F09FB6D6DD0E}"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C3D34-EF01-FE4A-8873-EF5505210C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68323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4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CA9CE-5EAE-2549-9ED0-F09FB6D6DD0E}"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C3D34-EF01-FE4A-8873-EF5505210C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560347"/>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0F5B4-885B-4B42-B5B1-7F3A0AF79784}"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0F4B3-238F-DE4B-B314-48A3BAB50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40485"/>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8" rIns="91424" bIns="45718" numCol="1" anchor="ctr" anchorCtr="0" compatLnSpc="1">
            <a:prstTxWarp prst="textNoShape">
              <a:avLst/>
            </a:prstTxWarp>
          </a:bodyPr>
          <a:lstStyle/>
          <a:p>
            <a:pPr lvl="0"/>
            <a:r>
              <a:rPr lang="en-US" altLang="en-US" smtClean="0"/>
              <a:t>Click to edit Master title style</a:t>
            </a:r>
          </a:p>
        </p:txBody>
      </p:sp>
      <p:sp>
        <p:nvSpPr>
          <p:cNvPr id="2253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8" rIns="91424"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24" tIns="45718" rIns="91424" bIns="45718" rtlCol="0" anchor="ctr"/>
          <a:lstStyle>
            <a:lvl1pPr algn="l" defTabSz="914218" fontAlgn="auto">
              <a:spcBef>
                <a:spcPts val="0"/>
              </a:spcBef>
              <a:spcAft>
                <a:spcPts val="0"/>
              </a:spcAft>
              <a:defRPr sz="1200">
                <a:solidFill>
                  <a:prstClr val="black">
                    <a:tint val="75000"/>
                  </a:prstClr>
                </a:solidFill>
                <a:latin typeface="+mn-lt"/>
                <a:cs typeface="+mn-cs"/>
              </a:defRPr>
            </a:lvl1pPr>
          </a:lstStyle>
          <a:p>
            <a:pPr>
              <a:defRPr/>
            </a:pPr>
            <a:fld id="{74082A3D-A7CD-4FE4-B2C8-04045F74E868}" type="datetimeFigureOut">
              <a:rPr lang="en-US"/>
              <a:pPr>
                <a:defRPr/>
              </a:pPr>
              <a:t>2/26/2019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24" tIns="45718" rIns="91424" bIns="45718" rtlCol="0" anchor="ctr"/>
          <a:lstStyle>
            <a:lvl1pPr algn="ctr" defTabSz="914218"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24" tIns="45718" rIns="91424" bIns="45718"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a:fld id="{58D3D894-21F9-40C9-8E23-61334CB029B2}" type="slidenum">
              <a:rPr lang="en-US" altLang="en-US"/>
              <a:pPr defTabSz="914400"/>
              <a:t>‹#›</a:t>
            </a:fld>
            <a:endParaRPr lang="en-US" altLang="en-US"/>
          </a:p>
        </p:txBody>
      </p:sp>
    </p:spTree>
    <p:extLst>
      <p:ext uri="{BB962C8B-B14F-4D97-AF65-F5344CB8AC3E}">
        <p14:creationId xmlns:p14="http://schemas.microsoft.com/office/powerpoint/2010/main" val="418868111"/>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defTabSz="912813" rtl="0" fontAlgn="base">
        <a:lnSpc>
          <a:spcPct val="90000"/>
        </a:lnSpc>
        <a:spcBef>
          <a:spcPct val="0"/>
        </a:spcBef>
        <a:spcAft>
          <a:spcPct val="0"/>
        </a:spcAft>
        <a:defRPr sz="4400">
          <a:solidFill>
            <a:schemeClr val="tx1"/>
          </a:solidFill>
          <a:latin typeface="Calibri Light" pitchFamily="34" charset="0"/>
        </a:defRPr>
      </a:lvl6pPr>
      <a:lvl7pPr marL="914400" algn="l" defTabSz="912813" rtl="0" fontAlgn="base">
        <a:lnSpc>
          <a:spcPct val="90000"/>
        </a:lnSpc>
        <a:spcBef>
          <a:spcPct val="0"/>
        </a:spcBef>
        <a:spcAft>
          <a:spcPct val="0"/>
        </a:spcAft>
        <a:defRPr sz="4400">
          <a:solidFill>
            <a:schemeClr val="tx1"/>
          </a:solidFill>
          <a:latin typeface="Calibri Light" pitchFamily="34" charset="0"/>
        </a:defRPr>
      </a:lvl7pPr>
      <a:lvl8pPr marL="1371600" algn="l" defTabSz="912813" rtl="0" fontAlgn="base">
        <a:lnSpc>
          <a:spcPct val="90000"/>
        </a:lnSpc>
        <a:spcBef>
          <a:spcPct val="0"/>
        </a:spcBef>
        <a:spcAft>
          <a:spcPct val="0"/>
        </a:spcAft>
        <a:defRPr sz="4400">
          <a:solidFill>
            <a:schemeClr val="tx1"/>
          </a:solidFill>
          <a:latin typeface="Calibri Light" pitchFamily="34" charset="0"/>
        </a:defRPr>
      </a:lvl8pPr>
      <a:lvl9pPr marL="1828800" algn="l" defTabSz="912813" rtl="0" fontAlgn="base">
        <a:lnSpc>
          <a:spcPct val="90000"/>
        </a:lnSpc>
        <a:spcBef>
          <a:spcPct val="0"/>
        </a:spcBef>
        <a:spcAft>
          <a:spcPct val="0"/>
        </a:spcAft>
        <a:defRPr sz="4400">
          <a:solidFill>
            <a:schemeClr val="tx1"/>
          </a:solidFill>
          <a:latin typeface="Calibri Light"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5pPr>
      <a:lvl6pPr marL="251409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DB91AB1-B136-4469-8D91-A8AF8CBFD689}" type="datetimeFigureOut">
              <a:rPr lang="en-CA" smtClean="0">
                <a:solidFill>
                  <a:prstClr val="black">
                    <a:tint val="75000"/>
                  </a:prstClr>
                </a:solidFill>
              </a:rPr>
              <a:pPr defTabSz="914400"/>
              <a:t>2019-02-26</a:t>
            </a:fld>
            <a:endParaRPr lang="en-CA">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1CDCFBA-17A8-474D-8833-2F80EB8CE32E}"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1276705338"/>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90E60-E442-E84C-BE35-C6AA546C4DDE}"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6F321-F525-ED43-A6E1-6D5782D11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022252"/>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90E60-E442-E84C-BE35-C6AA546C4DDE}"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6F321-F525-ED43-A6E1-6D5782D11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107712"/>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90E60-E442-E84C-BE35-C6AA546C4DDE}"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6F321-F525-ED43-A6E1-6D5782D11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149564"/>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138"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20" rIns="91430" bIns="45720" numCol="1" anchor="ctr" anchorCtr="0" compatLnSpc="1">
            <a:prstTxWarp prst="textNoShape">
              <a:avLst/>
            </a:prstTxWarp>
          </a:bodyPr>
          <a:lstStyle/>
          <a:p>
            <a:pPr lvl="0"/>
            <a:r>
              <a:rPr lang="en-CA"/>
              <a:t>Click to edit Master title style</a:t>
            </a:r>
            <a:endParaRPr lang="en-US"/>
          </a:p>
        </p:txBody>
      </p:sp>
      <p:sp>
        <p:nvSpPr>
          <p:cNvPr id="9113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20" rIns="9143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457"/>
            <a:ext cx="2844800" cy="365125"/>
          </a:xfrm>
          <a:prstGeom prst="rect">
            <a:avLst/>
          </a:prstGeom>
        </p:spPr>
        <p:txBody>
          <a:bodyPr vert="horz" lIns="91430" tIns="45720" rIns="91430" bIns="45720" rtlCol="0" anchor="ctr"/>
          <a:lstStyle>
            <a:lvl1pPr algn="l" defTabSz="457162" fontAlgn="auto">
              <a:spcBef>
                <a:spcPts val="0"/>
              </a:spcBef>
              <a:spcAft>
                <a:spcPts val="0"/>
              </a:spcAft>
              <a:defRPr sz="1200">
                <a:solidFill>
                  <a:prstClr val="black">
                    <a:tint val="75000"/>
                  </a:prstClr>
                </a:solidFill>
                <a:latin typeface="Calibri"/>
                <a:ea typeface="+mn-ea"/>
                <a:cs typeface="+mn-cs"/>
              </a:defRPr>
            </a:lvl1pPr>
          </a:lstStyle>
          <a:p>
            <a:pPr>
              <a:defRPr/>
            </a:pPr>
            <a:fld id="{611A7E00-3813-494F-97C3-BDDBC7DD2B6E}" type="datetimeFigureOut">
              <a:rPr lang="en-US"/>
              <a:pPr>
                <a:defRPr/>
              </a:pPr>
              <a:t>2/26/2019</a:t>
            </a:fld>
            <a:endParaRPr lang="en-US"/>
          </a:p>
        </p:txBody>
      </p:sp>
      <p:sp>
        <p:nvSpPr>
          <p:cNvPr id="5" name="Footer Placeholder 4"/>
          <p:cNvSpPr>
            <a:spLocks noGrp="1"/>
          </p:cNvSpPr>
          <p:nvPr>
            <p:ph type="ftr" sz="quarter" idx="3"/>
          </p:nvPr>
        </p:nvSpPr>
        <p:spPr>
          <a:xfrm>
            <a:off x="4165600" y="6356457"/>
            <a:ext cx="3860800" cy="365125"/>
          </a:xfrm>
          <a:prstGeom prst="rect">
            <a:avLst/>
          </a:prstGeom>
        </p:spPr>
        <p:txBody>
          <a:bodyPr vert="horz" lIns="91430" tIns="45720" rIns="91430" bIns="45720" rtlCol="0" anchor="ctr"/>
          <a:lstStyle>
            <a:lvl1pPr algn="ctr" defTabSz="457162"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457"/>
            <a:ext cx="2844800" cy="365125"/>
          </a:xfrm>
          <a:prstGeom prst="rect">
            <a:avLst/>
          </a:prstGeom>
        </p:spPr>
        <p:txBody>
          <a:bodyPr vert="horz" lIns="91430" tIns="45720" rIns="91430" bIns="45720" rtlCol="0" anchor="ctr"/>
          <a:lstStyle>
            <a:lvl1pPr algn="r" defTabSz="457162" fontAlgn="auto">
              <a:spcBef>
                <a:spcPts val="0"/>
              </a:spcBef>
              <a:spcAft>
                <a:spcPts val="0"/>
              </a:spcAft>
              <a:defRPr sz="1200">
                <a:solidFill>
                  <a:prstClr val="black">
                    <a:tint val="75000"/>
                  </a:prstClr>
                </a:solidFill>
                <a:latin typeface="Calibri"/>
                <a:ea typeface="+mn-ea"/>
                <a:cs typeface="+mn-cs"/>
              </a:defRPr>
            </a:lvl1pPr>
          </a:lstStyle>
          <a:p>
            <a:pPr>
              <a:defRPr/>
            </a:pPr>
            <a:fld id="{75804F52-20D7-B54C-A348-BD8ACEFE1F94}" type="slidenum">
              <a:rPr lang="en-US"/>
              <a:pPr>
                <a:defRPr/>
              </a:pPr>
              <a:t>‹#›</a:t>
            </a:fld>
            <a:endParaRPr lang="en-US"/>
          </a:p>
        </p:txBody>
      </p:sp>
    </p:spTree>
    <p:extLst>
      <p:ext uri="{BB962C8B-B14F-4D97-AF65-F5344CB8AC3E}">
        <p14:creationId xmlns:p14="http://schemas.microsoft.com/office/powerpoint/2010/main" val="3337065205"/>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162" algn="ctr" defTabSz="457162"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30" algn="ctr" defTabSz="457162"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490" algn="ctr" defTabSz="457162"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658" algn="ctr" defTabSz="457162"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400" indent="-228580" algn="l" defTabSz="457162" rtl="0" eaLnBrk="1" latinLnBrk="0" hangingPunct="1">
        <a:spcBef>
          <a:spcPct val="20000"/>
        </a:spcBef>
        <a:buFont typeface="Arial"/>
        <a:buChar char="•"/>
        <a:defRPr sz="2000" kern="1200">
          <a:solidFill>
            <a:schemeClr val="tx1"/>
          </a:solidFill>
          <a:latin typeface="+mn-lt"/>
          <a:ea typeface="+mn-ea"/>
          <a:cs typeface="+mn-cs"/>
        </a:defRPr>
      </a:lvl6pPr>
      <a:lvl7pPr marL="2971560" indent="-228580" algn="l" defTabSz="457162" rtl="0" eaLnBrk="1" latinLnBrk="0" hangingPunct="1">
        <a:spcBef>
          <a:spcPct val="20000"/>
        </a:spcBef>
        <a:buFont typeface="Arial"/>
        <a:buChar char="•"/>
        <a:defRPr sz="2000" kern="1200">
          <a:solidFill>
            <a:schemeClr val="tx1"/>
          </a:solidFill>
          <a:latin typeface="+mn-lt"/>
          <a:ea typeface="+mn-ea"/>
          <a:cs typeface="+mn-cs"/>
        </a:defRPr>
      </a:lvl7pPr>
      <a:lvl8pPr marL="3428720" indent="-228580" algn="l" defTabSz="457162" rtl="0" eaLnBrk="1" latinLnBrk="0" hangingPunct="1">
        <a:spcBef>
          <a:spcPct val="20000"/>
        </a:spcBef>
        <a:buFont typeface="Arial"/>
        <a:buChar char="•"/>
        <a:defRPr sz="2000" kern="1200">
          <a:solidFill>
            <a:schemeClr val="tx1"/>
          </a:solidFill>
          <a:latin typeface="+mn-lt"/>
          <a:ea typeface="+mn-ea"/>
          <a:cs typeface="+mn-cs"/>
        </a:defRPr>
      </a:lvl8pPr>
      <a:lvl9pPr marL="3885890" indent="-228580" algn="l" defTabSz="45716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2" rtl="0" eaLnBrk="1" latinLnBrk="0" hangingPunct="1">
        <a:defRPr sz="1800" kern="1200">
          <a:solidFill>
            <a:schemeClr val="tx1"/>
          </a:solidFill>
          <a:latin typeface="+mn-lt"/>
          <a:ea typeface="+mn-ea"/>
          <a:cs typeface="+mn-cs"/>
        </a:defRPr>
      </a:lvl1pPr>
      <a:lvl2pPr marL="457162" algn="l" defTabSz="457162" rtl="0" eaLnBrk="1" latinLnBrk="0" hangingPunct="1">
        <a:defRPr sz="1800" kern="1200">
          <a:solidFill>
            <a:schemeClr val="tx1"/>
          </a:solidFill>
          <a:latin typeface="+mn-lt"/>
          <a:ea typeface="+mn-ea"/>
          <a:cs typeface="+mn-cs"/>
        </a:defRPr>
      </a:lvl2pPr>
      <a:lvl3pPr marL="914330" algn="l" defTabSz="457162" rtl="0" eaLnBrk="1" latinLnBrk="0" hangingPunct="1">
        <a:defRPr sz="1800" kern="1200">
          <a:solidFill>
            <a:schemeClr val="tx1"/>
          </a:solidFill>
          <a:latin typeface="+mn-lt"/>
          <a:ea typeface="+mn-ea"/>
          <a:cs typeface="+mn-cs"/>
        </a:defRPr>
      </a:lvl3pPr>
      <a:lvl4pPr marL="1371490" algn="l" defTabSz="457162" rtl="0" eaLnBrk="1" latinLnBrk="0" hangingPunct="1">
        <a:defRPr sz="1800" kern="1200">
          <a:solidFill>
            <a:schemeClr val="tx1"/>
          </a:solidFill>
          <a:latin typeface="+mn-lt"/>
          <a:ea typeface="+mn-ea"/>
          <a:cs typeface="+mn-cs"/>
        </a:defRPr>
      </a:lvl4pPr>
      <a:lvl5pPr marL="1828658" algn="l" defTabSz="457162" rtl="0" eaLnBrk="1" latinLnBrk="0" hangingPunct="1">
        <a:defRPr sz="1800" kern="1200">
          <a:solidFill>
            <a:schemeClr val="tx1"/>
          </a:solidFill>
          <a:latin typeface="+mn-lt"/>
          <a:ea typeface="+mn-ea"/>
          <a:cs typeface="+mn-cs"/>
        </a:defRPr>
      </a:lvl5pPr>
      <a:lvl6pPr marL="2285817" algn="l" defTabSz="457162" rtl="0" eaLnBrk="1" latinLnBrk="0" hangingPunct="1">
        <a:defRPr sz="1800" kern="1200">
          <a:solidFill>
            <a:schemeClr val="tx1"/>
          </a:solidFill>
          <a:latin typeface="+mn-lt"/>
          <a:ea typeface="+mn-ea"/>
          <a:cs typeface="+mn-cs"/>
        </a:defRPr>
      </a:lvl6pPr>
      <a:lvl7pPr marL="2742980" algn="l" defTabSz="457162" rtl="0" eaLnBrk="1" latinLnBrk="0" hangingPunct="1">
        <a:defRPr sz="1800" kern="1200">
          <a:solidFill>
            <a:schemeClr val="tx1"/>
          </a:solidFill>
          <a:latin typeface="+mn-lt"/>
          <a:ea typeface="+mn-ea"/>
          <a:cs typeface="+mn-cs"/>
        </a:defRPr>
      </a:lvl7pPr>
      <a:lvl8pPr marL="3200142" algn="l" defTabSz="457162" rtl="0" eaLnBrk="1" latinLnBrk="0" hangingPunct="1">
        <a:defRPr sz="1800" kern="1200">
          <a:solidFill>
            <a:schemeClr val="tx1"/>
          </a:solidFill>
          <a:latin typeface="+mn-lt"/>
          <a:ea typeface="+mn-ea"/>
          <a:cs typeface="+mn-cs"/>
        </a:defRPr>
      </a:lvl8pPr>
      <a:lvl9pPr marL="3657310" algn="l" defTabSz="457162"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90E60-E442-E84C-BE35-C6AA546C4DDE}"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6F321-F525-ED43-A6E1-6D5782D113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730184"/>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331" y="188768"/>
            <a:ext cx="11519339" cy="1008111"/>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36331" y="1340856"/>
            <a:ext cx="11519339" cy="439248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944832" y="6576734"/>
            <a:ext cx="1247168" cy="212643"/>
          </a:xfrm>
          <a:prstGeom prst="rect">
            <a:avLst/>
          </a:prstGeom>
        </p:spPr>
        <p:txBody>
          <a:bodyPr vert="horz" lIns="91440" tIns="45720" rIns="91440" bIns="45720" rtlCol="0" anchor="ctr"/>
          <a:lstStyle>
            <a:lvl1pPr algn="r">
              <a:defRPr sz="1000">
                <a:solidFill>
                  <a:schemeClr val="tx1"/>
                </a:solidFill>
              </a:defRPr>
            </a:lvl1pPr>
          </a:lstStyle>
          <a:p>
            <a:pPr defTabSz="914400"/>
            <a:fld id="{4AD7133C-5F9C-4F7F-9637-3E296898A784}" type="slidenum">
              <a:rPr lang="en-GB" smtClean="0">
                <a:solidFill>
                  <a:srgbClr val="5A5A5A"/>
                </a:solidFill>
              </a:rPr>
              <a:pPr defTabSz="914400"/>
              <a:t>‹#›</a:t>
            </a:fld>
            <a:endParaRPr lang="en-GB" dirty="0">
              <a:solidFill>
                <a:srgbClr val="5A5A5A"/>
              </a:solidFill>
            </a:endParaRPr>
          </a:p>
        </p:txBody>
      </p:sp>
      <p:sp>
        <p:nvSpPr>
          <p:cNvPr id="7" name="Footer Placeholder 6"/>
          <p:cNvSpPr>
            <a:spLocks noGrp="1"/>
          </p:cNvSpPr>
          <p:nvPr>
            <p:ph type="ftr" sz="quarter" idx="3"/>
          </p:nvPr>
        </p:nvSpPr>
        <p:spPr>
          <a:xfrm>
            <a:off x="336000" y="6213310"/>
            <a:ext cx="9124800" cy="414291"/>
          </a:xfrm>
          <a:prstGeom prst="rect">
            <a:avLst/>
          </a:prstGeom>
        </p:spPr>
        <p:txBody>
          <a:bodyPr vert="horz" lIns="91440" tIns="45720" rIns="91440" bIns="45720" rtlCol="0" anchor="b" anchorCtr="0"/>
          <a:lstStyle>
            <a:lvl1pPr algn="l">
              <a:defRPr sz="800">
                <a:solidFill>
                  <a:schemeClr val="tx1"/>
                </a:solidFill>
              </a:defRPr>
            </a:lvl1pPr>
          </a:lstStyle>
          <a:p>
            <a:pPr defTabSz="914400"/>
            <a:endParaRPr lang="en-GB" dirty="0">
              <a:solidFill>
                <a:srgbClr val="5A5A5A"/>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39385" y="5877406"/>
            <a:ext cx="2309284" cy="732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799436"/>
      </p:ext>
    </p:extLst>
  </p:cSld>
  <p:clrMap bg1="lt1" tx1="dk1" bg2="lt2" tx2="dk2" accent1="accent1" accent2="accent2" accent3="accent3" accent4="accent4" accent5="accent5" accent6="accent6" hlink="hlink" folHlink="folHlink"/>
  <p:sldLayoutIdLst>
    <p:sldLayoutId id="2147483725" r:id="rId1"/>
  </p:sldLayoutIdLst>
  <p:hf hdr="0" ftr="0" dt="0"/>
  <p:txStyles>
    <p:titleStyle>
      <a:lvl1pPr algn="l" defTabSz="914400" rtl="0" eaLnBrk="1" latinLnBrk="0" hangingPunct="1">
        <a:lnSpc>
          <a:spcPct val="100000"/>
        </a:lnSpc>
        <a:spcBef>
          <a:spcPct val="0"/>
        </a:spcBef>
        <a:buNone/>
        <a:defRPr sz="2400" kern="1200">
          <a:solidFill>
            <a:schemeClr val="accent2"/>
          </a:solidFill>
          <a:latin typeface="+mj-lt"/>
          <a:ea typeface="+mj-ea"/>
          <a:cs typeface="+mj-cs"/>
        </a:defRPr>
      </a:lvl1pPr>
    </p:titleStyle>
    <p:bodyStyle>
      <a:lvl1pPr marL="273050" indent="-273050" algn="l" defTabSz="914400" rtl="0" eaLnBrk="1" latinLnBrk="0" hangingPunct="1">
        <a:lnSpc>
          <a:spcPct val="100000"/>
        </a:lnSpc>
        <a:spcBef>
          <a:spcPts val="6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534988" indent="-261938" algn="l" defTabSz="914400" rtl="0" eaLnBrk="1" latinLnBrk="0" hangingPunct="1">
        <a:lnSpc>
          <a:spcPct val="100000"/>
        </a:lnSpc>
        <a:spcBef>
          <a:spcPts val="400"/>
        </a:spcBef>
        <a:buFont typeface="Calibri" panose="020F0502020204030204" pitchFamily="34" charset="0"/>
        <a:buChar char="–"/>
        <a:defRPr sz="1800" kern="1200">
          <a:solidFill>
            <a:schemeClr val="tx2"/>
          </a:solidFill>
          <a:latin typeface="+mn-lt"/>
          <a:ea typeface="+mn-ea"/>
          <a:cs typeface="+mn-cs"/>
        </a:defRPr>
      </a:lvl2pPr>
      <a:lvl3pPr marL="808038" indent="-273050" algn="l" defTabSz="914400" rtl="0" eaLnBrk="1" latinLnBrk="0" hangingPunct="1">
        <a:lnSpc>
          <a:spcPct val="100000"/>
        </a:lnSpc>
        <a:spcBef>
          <a:spcPts val="3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1081088" indent="-273050" algn="l" defTabSz="914400" rtl="0" eaLnBrk="1" latinLnBrk="0" hangingPunct="1">
        <a:lnSpc>
          <a:spcPct val="100000"/>
        </a:lnSpc>
        <a:spcBef>
          <a:spcPts val="300"/>
        </a:spcBef>
        <a:buFont typeface="Calibri" panose="020F0502020204030204" pitchFamily="34" charset="0"/>
        <a:buChar char="–"/>
        <a:defRPr sz="1600" kern="1200">
          <a:solidFill>
            <a:schemeClr val="tx2"/>
          </a:solidFill>
          <a:latin typeface="+mn-lt"/>
          <a:ea typeface="+mn-ea"/>
          <a:cs typeface="+mn-cs"/>
        </a:defRPr>
      </a:lvl4pPr>
      <a:lvl5pPr marL="1341438" indent="-260350" algn="l" defTabSz="914400" rtl="0" eaLnBrk="1" latinLnBrk="0" hangingPunct="1">
        <a:lnSpc>
          <a:spcPct val="100000"/>
        </a:lnSpc>
        <a:spcBef>
          <a:spcPts val="300"/>
        </a:spcBef>
        <a:buClr>
          <a:schemeClr val="accent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331" y="188768"/>
            <a:ext cx="11519339" cy="1008111"/>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36331" y="1340856"/>
            <a:ext cx="11519339" cy="439248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944832" y="6576734"/>
            <a:ext cx="1247168" cy="212643"/>
          </a:xfrm>
          <a:prstGeom prst="rect">
            <a:avLst/>
          </a:prstGeom>
        </p:spPr>
        <p:txBody>
          <a:bodyPr vert="horz" lIns="91440" tIns="45720" rIns="91440" bIns="45720" rtlCol="0" anchor="ctr"/>
          <a:lstStyle>
            <a:lvl1pPr algn="r">
              <a:defRPr sz="1000">
                <a:solidFill>
                  <a:schemeClr val="tx1"/>
                </a:solidFill>
              </a:defRPr>
            </a:lvl1pPr>
          </a:lstStyle>
          <a:p>
            <a:pPr defTabSz="914400"/>
            <a:fld id="{4AD7133C-5F9C-4F7F-9637-3E296898A784}" type="slidenum">
              <a:rPr lang="en-GB" smtClean="0">
                <a:solidFill>
                  <a:srgbClr val="5A5A5A"/>
                </a:solidFill>
              </a:rPr>
              <a:pPr defTabSz="914400"/>
              <a:t>‹#›</a:t>
            </a:fld>
            <a:endParaRPr lang="en-GB" dirty="0">
              <a:solidFill>
                <a:srgbClr val="5A5A5A"/>
              </a:solidFill>
            </a:endParaRPr>
          </a:p>
        </p:txBody>
      </p:sp>
      <p:sp>
        <p:nvSpPr>
          <p:cNvPr id="7" name="Footer Placeholder 6"/>
          <p:cNvSpPr>
            <a:spLocks noGrp="1"/>
          </p:cNvSpPr>
          <p:nvPr>
            <p:ph type="ftr" sz="quarter" idx="3"/>
          </p:nvPr>
        </p:nvSpPr>
        <p:spPr>
          <a:xfrm>
            <a:off x="336000" y="6213310"/>
            <a:ext cx="9124800" cy="414291"/>
          </a:xfrm>
          <a:prstGeom prst="rect">
            <a:avLst/>
          </a:prstGeom>
        </p:spPr>
        <p:txBody>
          <a:bodyPr vert="horz" lIns="91440" tIns="45720" rIns="91440" bIns="45720" rtlCol="0" anchor="b" anchorCtr="0"/>
          <a:lstStyle>
            <a:lvl1pPr algn="l">
              <a:defRPr sz="800">
                <a:solidFill>
                  <a:schemeClr val="tx1"/>
                </a:solidFill>
              </a:defRPr>
            </a:lvl1pPr>
          </a:lstStyle>
          <a:p>
            <a:pPr defTabSz="914400"/>
            <a:endParaRPr lang="en-GB" dirty="0">
              <a:solidFill>
                <a:srgbClr val="5A5A5A"/>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39385" y="5877406"/>
            <a:ext cx="2309284" cy="732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21979"/>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l" defTabSz="914400" rtl="0" eaLnBrk="1" latinLnBrk="0" hangingPunct="1">
        <a:lnSpc>
          <a:spcPct val="100000"/>
        </a:lnSpc>
        <a:spcBef>
          <a:spcPct val="0"/>
        </a:spcBef>
        <a:buNone/>
        <a:defRPr sz="2400" kern="1200">
          <a:solidFill>
            <a:schemeClr val="accent2"/>
          </a:solidFill>
          <a:latin typeface="+mj-lt"/>
          <a:ea typeface="+mj-ea"/>
          <a:cs typeface="+mj-cs"/>
        </a:defRPr>
      </a:lvl1pPr>
    </p:titleStyle>
    <p:bodyStyle>
      <a:lvl1pPr marL="273050" indent="-273050" algn="l" defTabSz="914400" rtl="0" eaLnBrk="1" latinLnBrk="0" hangingPunct="1">
        <a:lnSpc>
          <a:spcPct val="100000"/>
        </a:lnSpc>
        <a:spcBef>
          <a:spcPts val="6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534988" indent="-261938" algn="l" defTabSz="914400" rtl="0" eaLnBrk="1" latinLnBrk="0" hangingPunct="1">
        <a:lnSpc>
          <a:spcPct val="100000"/>
        </a:lnSpc>
        <a:spcBef>
          <a:spcPts val="400"/>
        </a:spcBef>
        <a:buFont typeface="Calibri" panose="020F0502020204030204" pitchFamily="34" charset="0"/>
        <a:buChar char="–"/>
        <a:defRPr sz="1800" kern="1200">
          <a:solidFill>
            <a:schemeClr val="tx2"/>
          </a:solidFill>
          <a:latin typeface="+mn-lt"/>
          <a:ea typeface="+mn-ea"/>
          <a:cs typeface="+mn-cs"/>
        </a:defRPr>
      </a:lvl2pPr>
      <a:lvl3pPr marL="808038" indent="-273050" algn="l" defTabSz="914400" rtl="0" eaLnBrk="1" latinLnBrk="0" hangingPunct="1">
        <a:lnSpc>
          <a:spcPct val="100000"/>
        </a:lnSpc>
        <a:spcBef>
          <a:spcPts val="3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1081088" indent="-273050" algn="l" defTabSz="914400" rtl="0" eaLnBrk="1" latinLnBrk="0" hangingPunct="1">
        <a:lnSpc>
          <a:spcPct val="100000"/>
        </a:lnSpc>
        <a:spcBef>
          <a:spcPts val="300"/>
        </a:spcBef>
        <a:buFont typeface="Calibri" panose="020F0502020204030204" pitchFamily="34" charset="0"/>
        <a:buChar char="–"/>
        <a:defRPr sz="1600" kern="1200">
          <a:solidFill>
            <a:schemeClr val="tx2"/>
          </a:solidFill>
          <a:latin typeface="+mn-lt"/>
          <a:ea typeface="+mn-ea"/>
          <a:cs typeface="+mn-cs"/>
        </a:defRPr>
      </a:lvl4pPr>
      <a:lvl5pPr marL="1341438" indent="-260350" algn="l" defTabSz="914400" rtl="0" eaLnBrk="1" latinLnBrk="0" hangingPunct="1">
        <a:lnSpc>
          <a:spcPct val="100000"/>
        </a:lnSpc>
        <a:spcBef>
          <a:spcPts val="300"/>
        </a:spcBef>
        <a:buClr>
          <a:schemeClr val="accent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43"/>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43" y="6597679"/>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3494291347"/>
      </p:ext>
    </p:extLst>
  </p:cSld>
  <p:clrMap bg1="lt1" tx1="dk1" bg2="lt2" tx2="dk2" accent1="accent1" accent2="accent2" accent3="accent3" accent4="accent4" accent5="accent5" accent6="accent6" hlink="hlink" folHlink="folHlink"/>
  <p:sldLayoutIdLst>
    <p:sldLayoutId id="2147483729"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43"/>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43" y="6597679"/>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2895925571"/>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84200" y="176213"/>
            <a:ext cx="10928350" cy="10048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86" rIns="91354" bIns="45686" numCol="1" anchor="b"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584200" y="1387475"/>
            <a:ext cx="10936288"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86" rIns="91354" bIns="456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6" name="AutoShape 4"/>
          <p:cNvSpPr>
            <a:spLocks noChangeArrowheads="1"/>
          </p:cNvSpPr>
          <p:nvPr/>
        </p:nvSpPr>
        <p:spPr bwMode="auto">
          <a:xfrm>
            <a:off x="423863" y="1250950"/>
            <a:ext cx="11395075" cy="46038"/>
          </a:xfrm>
          <a:prstGeom prst="roundRect">
            <a:avLst>
              <a:gd name="adj" fmla="val 16667"/>
            </a:avLst>
          </a:prstGeom>
          <a:solidFill>
            <a:srgbClr val="808080"/>
          </a:solidFill>
          <a:ln>
            <a:noFill/>
          </a:ln>
          <a:extLst/>
        </p:spPr>
        <p:txBody>
          <a:bodyPr wrap="none" lIns="91354" tIns="91354" rIns="91354" bIns="45686" anchor="ct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altLang="en-US" sz="2000" smtClean="0">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901315540"/>
      </p:ext>
    </p:extLst>
  </p:cSld>
  <p:clrMap bg1="dk2" tx1="lt1" bg2="dk1" tx2="lt2" accent1="accent1" accent2="accent2" accent3="accent3" accent4="accent4" accent5="accent5" accent6="accent6" hlink="hlink" folHlink="folHlink"/>
  <p:transition>
    <p:cut/>
  </p:transition>
  <p:timing>
    <p:tnLst>
      <p:par>
        <p:cTn id="1" dur="indefinite" restart="never" nodeType="tmRoot"/>
      </p:par>
    </p:tnLst>
  </p:timing>
  <p:txStyles>
    <p:titleStyle>
      <a:lvl1pPr algn="l" rtl="0" eaLnBrk="0" fontAlgn="base" hangingPunct="0">
        <a:spcBef>
          <a:spcPct val="0"/>
        </a:spcBef>
        <a:spcAft>
          <a:spcPct val="0"/>
        </a:spcAft>
        <a:defRPr sz="2800" b="1">
          <a:solidFill>
            <a:schemeClr val="folHlink"/>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800" b="1">
          <a:solidFill>
            <a:schemeClr val="folHlink"/>
          </a:solidFill>
          <a:latin typeface="Arial" pitchFamily="34" charset="0"/>
          <a:ea typeface="ＭＳ Ｐゴシック" pitchFamily="-112" charset="-128"/>
          <a:cs typeface="ＭＳ Ｐゴシック" pitchFamily="-112" charset="-128"/>
        </a:defRPr>
      </a:lvl2pPr>
      <a:lvl3pPr algn="l" rtl="0" eaLnBrk="0" fontAlgn="base" hangingPunct="0">
        <a:spcBef>
          <a:spcPct val="0"/>
        </a:spcBef>
        <a:spcAft>
          <a:spcPct val="0"/>
        </a:spcAft>
        <a:defRPr sz="2800" b="1">
          <a:solidFill>
            <a:schemeClr val="folHlink"/>
          </a:solidFill>
          <a:latin typeface="Arial" pitchFamily="34" charset="0"/>
          <a:ea typeface="ＭＳ Ｐゴシック" pitchFamily="-112" charset="-128"/>
          <a:cs typeface="ＭＳ Ｐゴシック" pitchFamily="-112" charset="-128"/>
        </a:defRPr>
      </a:lvl3pPr>
      <a:lvl4pPr algn="l" rtl="0" eaLnBrk="0" fontAlgn="base" hangingPunct="0">
        <a:spcBef>
          <a:spcPct val="0"/>
        </a:spcBef>
        <a:spcAft>
          <a:spcPct val="0"/>
        </a:spcAft>
        <a:defRPr sz="2800" b="1">
          <a:solidFill>
            <a:schemeClr val="folHlink"/>
          </a:solidFill>
          <a:latin typeface="Arial" pitchFamily="34" charset="0"/>
          <a:ea typeface="ＭＳ Ｐゴシック" pitchFamily="-112" charset="-128"/>
          <a:cs typeface="ＭＳ Ｐゴシック" pitchFamily="-112" charset="-128"/>
        </a:defRPr>
      </a:lvl4pPr>
      <a:lvl5pPr algn="l" rtl="0" eaLnBrk="0" fontAlgn="base" hangingPunct="0">
        <a:spcBef>
          <a:spcPct val="0"/>
        </a:spcBef>
        <a:spcAft>
          <a:spcPct val="0"/>
        </a:spcAft>
        <a:defRPr sz="2800" b="1">
          <a:solidFill>
            <a:schemeClr val="folHlink"/>
          </a:solidFill>
          <a:latin typeface="Arial" pitchFamily="34" charset="0"/>
          <a:ea typeface="ＭＳ Ｐゴシック" pitchFamily="-112" charset="-128"/>
          <a:cs typeface="ＭＳ Ｐゴシック" pitchFamily="-112" charset="-128"/>
        </a:defRPr>
      </a:lvl5pPr>
      <a:lvl6pPr marL="456771" algn="l" rtl="0" fontAlgn="base">
        <a:spcBef>
          <a:spcPct val="0"/>
        </a:spcBef>
        <a:spcAft>
          <a:spcPct val="0"/>
        </a:spcAft>
        <a:defRPr sz="2800" b="1">
          <a:solidFill>
            <a:schemeClr val="folHlink"/>
          </a:solidFill>
          <a:latin typeface="Arial" pitchFamily="34" charset="0"/>
        </a:defRPr>
      </a:lvl6pPr>
      <a:lvl7pPr marL="913556" algn="l" rtl="0" fontAlgn="base">
        <a:spcBef>
          <a:spcPct val="0"/>
        </a:spcBef>
        <a:spcAft>
          <a:spcPct val="0"/>
        </a:spcAft>
        <a:defRPr sz="2800" b="1">
          <a:solidFill>
            <a:schemeClr val="folHlink"/>
          </a:solidFill>
          <a:latin typeface="Arial" pitchFamily="34" charset="0"/>
        </a:defRPr>
      </a:lvl7pPr>
      <a:lvl8pPr marL="1370334" algn="l" rtl="0" fontAlgn="base">
        <a:spcBef>
          <a:spcPct val="0"/>
        </a:spcBef>
        <a:spcAft>
          <a:spcPct val="0"/>
        </a:spcAft>
        <a:defRPr sz="2800" b="1">
          <a:solidFill>
            <a:schemeClr val="folHlink"/>
          </a:solidFill>
          <a:latin typeface="Arial" pitchFamily="34" charset="0"/>
        </a:defRPr>
      </a:lvl8pPr>
      <a:lvl9pPr marL="1827110" algn="l" rtl="0" fontAlgn="base">
        <a:spcBef>
          <a:spcPct val="0"/>
        </a:spcBef>
        <a:spcAft>
          <a:spcPct val="0"/>
        </a:spcAft>
        <a:defRPr sz="2800" b="1">
          <a:solidFill>
            <a:schemeClr val="folHlink"/>
          </a:solidFill>
          <a:latin typeface="Arial" pitchFamily="34" charset="0"/>
        </a:defRPr>
      </a:lvl9pPr>
    </p:titleStyle>
    <p:bodyStyle>
      <a:lvl1pPr marL="292100" indent="-292100" algn="l" rtl="0" eaLnBrk="0" fontAlgn="base" hangingPunct="0">
        <a:spcBef>
          <a:spcPct val="50000"/>
        </a:spcBef>
        <a:spcAft>
          <a:spcPct val="0"/>
        </a:spcAft>
        <a:buClr>
          <a:schemeClr val="tx1"/>
        </a:buClr>
        <a:buChar char="•"/>
        <a:defRPr sz="2300">
          <a:solidFill>
            <a:srgbClr val="FFFFFF"/>
          </a:solidFill>
          <a:latin typeface="+mn-lt"/>
          <a:ea typeface="ＭＳ Ｐゴシック" pitchFamily="-112" charset="-128"/>
          <a:cs typeface="ＭＳ Ｐゴシック" pitchFamily="-112" charset="-128"/>
        </a:defRPr>
      </a:lvl1pPr>
      <a:lvl2pPr marL="542925" indent="-246063" algn="l" rtl="0" eaLnBrk="0" fontAlgn="base" hangingPunct="0">
        <a:spcBef>
          <a:spcPct val="50000"/>
        </a:spcBef>
        <a:spcAft>
          <a:spcPct val="0"/>
        </a:spcAft>
        <a:buClr>
          <a:schemeClr val="tx1"/>
        </a:buClr>
        <a:buChar char="–"/>
        <a:defRPr sz="1900">
          <a:solidFill>
            <a:srgbClr val="FFFFFF"/>
          </a:solidFill>
          <a:latin typeface="+mn-lt"/>
          <a:ea typeface="ＭＳ Ｐゴシック" pitchFamily="-112" charset="-128"/>
        </a:defRPr>
      </a:lvl2pPr>
      <a:lvl3pPr marL="746125" indent="-198438" algn="l" rtl="0" eaLnBrk="0" fontAlgn="base" hangingPunct="0">
        <a:spcBef>
          <a:spcPct val="50000"/>
        </a:spcBef>
        <a:spcAft>
          <a:spcPct val="0"/>
        </a:spcAft>
        <a:buClr>
          <a:schemeClr val="tx1"/>
        </a:buClr>
        <a:buFont typeface="Wingdings" panose="05000000000000000000" pitchFamily="2" charset="2"/>
        <a:buChar char="§"/>
        <a:defRPr sz="2400">
          <a:solidFill>
            <a:srgbClr val="FFFFFF"/>
          </a:solidFill>
          <a:latin typeface="+mn-lt"/>
          <a:ea typeface="ＭＳ Ｐゴシック" pitchFamily="-112" charset="-128"/>
        </a:defRPr>
      </a:lvl3pPr>
      <a:lvl4pPr marL="957263" indent="-206375" algn="l" rtl="0" eaLnBrk="0" fontAlgn="base" hangingPunct="0">
        <a:lnSpc>
          <a:spcPct val="85000"/>
        </a:lnSpc>
        <a:spcBef>
          <a:spcPct val="40000"/>
        </a:spcBef>
        <a:spcAft>
          <a:spcPct val="0"/>
        </a:spcAft>
        <a:buClr>
          <a:schemeClr val="tx1"/>
        </a:buClr>
        <a:buChar char="–"/>
        <a:defRPr sz="2000">
          <a:solidFill>
            <a:srgbClr val="FFFFFF"/>
          </a:solidFill>
          <a:latin typeface="+mn-lt"/>
          <a:ea typeface="ＭＳ Ｐゴシック" pitchFamily="-112" charset="-128"/>
        </a:defRPr>
      </a:lvl4pPr>
      <a:lvl5pPr marL="1169988" indent="-207963" algn="l" rtl="0" eaLnBrk="0" fontAlgn="base" hangingPunct="0">
        <a:spcBef>
          <a:spcPct val="50000"/>
        </a:spcBef>
        <a:spcAft>
          <a:spcPct val="0"/>
        </a:spcAft>
        <a:buClr>
          <a:schemeClr val="tx1"/>
        </a:buClr>
        <a:buChar char="–"/>
        <a:defRPr sz="1600">
          <a:solidFill>
            <a:srgbClr val="FFFFFF"/>
          </a:solidFill>
          <a:latin typeface="+mn-lt"/>
          <a:ea typeface="ＭＳ Ｐゴシック" pitchFamily="-112" charset="-128"/>
        </a:defRPr>
      </a:lvl5pPr>
      <a:lvl6pPr marL="1628858" indent="-210941" algn="l" rtl="0" fontAlgn="base">
        <a:spcBef>
          <a:spcPct val="50000"/>
        </a:spcBef>
        <a:spcAft>
          <a:spcPct val="0"/>
        </a:spcAft>
        <a:buClr>
          <a:schemeClr val="tx1"/>
        </a:buClr>
        <a:buChar char="–"/>
        <a:defRPr sz="1600">
          <a:solidFill>
            <a:srgbClr val="FFFFFF"/>
          </a:solidFill>
          <a:latin typeface="+mn-lt"/>
        </a:defRPr>
      </a:lvl6pPr>
      <a:lvl7pPr marL="2085633" indent="-210941" algn="l" rtl="0" fontAlgn="base">
        <a:spcBef>
          <a:spcPct val="50000"/>
        </a:spcBef>
        <a:spcAft>
          <a:spcPct val="0"/>
        </a:spcAft>
        <a:buClr>
          <a:schemeClr val="tx1"/>
        </a:buClr>
        <a:buChar char="–"/>
        <a:defRPr sz="1600">
          <a:solidFill>
            <a:srgbClr val="FFFFFF"/>
          </a:solidFill>
          <a:latin typeface="+mn-lt"/>
        </a:defRPr>
      </a:lvl7pPr>
      <a:lvl8pPr marL="2542403" indent="-210941" algn="l" rtl="0" fontAlgn="base">
        <a:spcBef>
          <a:spcPct val="50000"/>
        </a:spcBef>
        <a:spcAft>
          <a:spcPct val="0"/>
        </a:spcAft>
        <a:buClr>
          <a:schemeClr val="tx1"/>
        </a:buClr>
        <a:buChar char="–"/>
        <a:defRPr sz="1600">
          <a:solidFill>
            <a:srgbClr val="FFFFFF"/>
          </a:solidFill>
          <a:latin typeface="+mn-lt"/>
        </a:defRPr>
      </a:lvl8pPr>
      <a:lvl9pPr marL="2999189" indent="-210941" algn="l" rtl="0" fontAlgn="base">
        <a:spcBef>
          <a:spcPct val="50000"/>
        </a:spcBef>
        <a:spcAft>
          <a:spcPct val="0"/>
        </a:spcAft>
        <a:buClr>
          <a:schemeClr val="tx1"/>
        </a:buClr>
        <a:buChar char="–"/>
        <a:defRPr sz="1600">
          <a:solidFill>
            <a:srgbClr val="FFFFFF"/>
          </a:solidFill>
          <a:latin typeface="+mn-lt"/>
        </a:defRPr>
      </a:lvl9pPr>
    </p:bodyStyle>
    <p:otherStyle>
      <a:defPPr>
        <a:defRPr lang="en-US"/>
      </a:defPPr>
      <a:lvl1pPr marL="0" algn="l" defTabSz="913556" rtl="0" eaLnBrk="1" latinLnBrk="0" hangingPunct="1">
        <a:defRPr sz="1900" kern="1200">
          <a:solidFill>
            <a:schemeClr val="tx1"/>
          </a:solidFill>
          <a:latin typeface="+mn-lt"/>
          <a:ea typeface="+mn-ea"/>
          <a:cs typeface="+mn-cs"/>
        </a:defRPr>
      </a:lvl1pPr>
      <a:lvl2pPr marL="456771" algn="l" defTabSz="913556" rtl="0" eaLnBrk="1" latinLnBrk="0" hangingPunct="1">
        <a:defRPr sz="1900" kern="1200">
          <a:solidFill>
            <a:schemeClr val="tx1"/>
          </a:solidFill>
          <a:latin typeface="+mn-lt"/>
          <a:ea typeface="+mn-ea"/>
          <a:cs typeface="+mn-cs"/>
        </a:defRPr>
      </a:lvl2pPr>
      <a:lvl3pPr marL="913556" algn="l" defTabSz="913556" rtl="0" eaLnBrk="1" latinLnBrk="0" hangingPunct="1">
        <a:defRPr sz="1900" kern="1200">
          <a:solidFill>
            <a:schemeClr val="tx1"/>
          </a:solidFill>
          <a:latin typeface="+mn-lt"/>
          <a:ea typeface="+mn-ea"/>
          <a:cs typeface="+mn-cs"/>
        </a:defRPr>
      </a:lvl3pPr>
      <a:lvl4pPr marL="1370334" algn="l" defTabSz="913556" rtl="0" eaLnBrk="1" latinLnBrk="0" hangingPunct="1">
        <a:defRPr sz="1900" kern="1200">
          <a:solidFill>
            <a:schemeClr val="tx1"/>
          </a:solidFill>
          <a:latin typeface="+mn-lt"/>
          <a:ea typeface="+mn-ea"/>
          <a:cs typeface="+mn-cs"/>
        </a:defRPr>
      </a:lvl4pPr>
      <a:lvl5pPr marL="1827110" algn="l" defTabSz="913556" rtl="0" eaLnBrk="1" latinLnBrk="0" hangingPunct="1">
        <a:defRPr sz="1900" kern="1200">
          <a:solidFill>
            <a:schemeClr val="tx1"/>
          </a:solidFill>
          <a:latin typeface="+mn-lt"/>
          <a:ea typeface="+mn-ea"/>
          <a:cs typeface="+mn-cs"/>
        </a:defRPr>
      </a:lvl5pPr>
      <a:lvl6pPr marL="2283894" algn="l" defTabSz="913556" rtl="0" eaLnBrk="1" latinLnBrk="0" hangingPunct="1">
        <a:defRPr sz="1900" kern="1200">
          <a:solidFill>
            <a:schemeClr val="tx1"/>
          </a:solidFill>
          <a:latin typeface="+mn-lt"/>
          <a:ea typeface="+mn-ea"/>
          <a:cs typeface="+mn-cs"/>
        </a:defRPr>
      </a:lvl6pPr>
      <a:lvl7pPr marL="2740666" algn="l" defTabSz="913556" rtl="0" eaLnBrk="1" latinLnBrk="0" hangingPunct="1">
        <a:defRPr sz="1900" kern="1200">
          <a:solidFill>
            <a:schemeClr val="tx1"/>
          </a:solidFill>
          <a:latin typeface="+mn-lt"/>
          <a:ea typeface="+mn-ea"/>
          <a:cs typeface="+mn-cs"/>
        </a:defRPr>
      </a:lvl7pPr>
      <a:lvl8pPr marL="3197436" algn="l" defTabSz="913556" rtl="0" eaLnBrk="1" latinLnBrk="0" hangingPunct="1">
        <a:defRPr sz="1900" kern="1200">
          <a:solidFill>
            <a:schemeClr val="tx1"/>
          </a:solidFill>
          <a:latin typeface="+mn-lt"/>
          <a:ea typeface="+mn-ea"/>
          <a:cs typeface="+mn-cs"/>
        </a:defRPr>
      </a:lvl8pPr>
      <a:lvl9pPr marL="3654211" algn="l" defTabSz="913556" rtl="0" eaLnBrk="1" latinLnBrk="0" hangingPunct="1">
        <a:defRPr sz="19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9"/>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75" y="6597695"/>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1945567005"/>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9"/>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75" y="6597695"/>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594362735"/>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9"/>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75" y="6597695"/>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2868779622"/>
      </p:ext>
    </p:extLst>
  </p:cSld>
  <p:clrMap bg1="lt1" tx1="dk1" bg2="lt2" tx2="dk2" accent1="accent1" accent2="accent2" accent3="accent3" accent4="accent4" accent5="accent5" accent6="accent6" hlink="hlink" folHlink="folHlink"/>
  <p:sldLayoutIdLst>
    <p:sldLayoutId id="2147483737"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46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390E60-E442-E84C-BE35-C6AA546C4DDE}"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6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6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F6F321-F525-ED43-A6E1-6D5782D113A3}" type="slidenum">
              <a:rPr lang="en-US" smtClean="0">
                <a:solidFill>
                  <a:prstClr val="black">
                    <a:tint val="75000"/>
                  </a:prstClr>
                </a:solidFill>
              </a:rPr>
              <a:pPr/>
              <a:t>‹#›</a:t>
            </a:fld>
            <a:endParaRPr lang="en-US">
              <a:solidFill>
                <a:prstClr val="black">
                  <a:tint val="75000"/>
                </a:prstClr>
              </a:solidFill>
            </a:endParaRPr>
          </a:p>
        </p:txBody>
      </p:sp>
      <p:pic>
        <p:nvPicPr>
          <p:cNvPr id="9" name="Picture 2" descr="C:\Users\gustaf\AppData\Local\Microsoft\Windows\Temporary Internet Files\Content.Outlook\JG9K1MBZ\logo.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2530"/>
          <a:stretch/>
        </p:blipFill>
        <p:spPr bwMode="auto">
          <a:xfrm>
            <a:off x="11303307" y="31669"/>
            <a:ext cx="898671" cy="882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64297126"/>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9"/>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75" y="6597695"/>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4290144219"/>
      </p:ext>
    </p:extLst>
  </p:cSld>
  <p:clrMap bg1="lt1" tx1="dk1" bg2="lt2" tx2="dk2" accent1="accent1" accent2="accent2" accent3="accent3" accent4="accent4" accent5="accent5" accent6="accent6" hlink="hlink" folHlink="folHlink"/>
  <p:sldLayoutIdLst>
    <p:sldLayoutId id="2147483741"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9"/>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75" y="6597695"/>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1947713069"/>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9"/>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75" y="6597695"/>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3953301237"/>
      </p:ext>
    </p:extLst>
  </p:cSld>
  <p:clrMap bg1="lt1" tx1="dk1" bg2="lt2" tx2="dk2" accent1="accent1" accent2="accent2" accent3="accent3" accent4="accent4" accent5="accent5" accent6="accent6" hlink="hlink" folHlink="folHlink"/>
  <p:sldLayoutIdLst>
    <p:sldLayoutId id="2147483745"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43"/>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43" y="6597679"/>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1957002030"/>
      </p:ext>
    </p:extLst>
  </p:cSld>
  <p:clrMap bg1="lt1" tx1="dk1" bg2="lt2" tx2="dk2" accent1="accent1" accent2="accent2" accent3="accent3" accent4="accent4" accent5="accent5" accent6="accent6" hlink="hlink" folHlink="folHlink"/>
  <p:sldLayoutIdLst>
    <p:sldLayoutId id="2147483747"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9"/>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75" y="6597695"/>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283077901"/>
      </p:ext>
    </p:extLst>
  </p:cSld>
  <p:clrMap bg1="lt1" tx1="dk1" bg2="lt2" tx2="dk2" accent1="accent1" accent2="accent2" accent3="accent3" accent4="accent4" accent5="accent5" accent6="accent6" hlink="hlink" folHlink="folHlink"/>
  <p:sldLayoutIdLst>
    <p:sldLayoutId id="2147483749"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9"/>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75" y="6597695"/>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1009719745"/>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8" rIns="91424" bIns="45718"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8" rIns="91424"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24" tIns="45718" rIns="91424" bIns="45718" rtlCol="0" anchor="ctr"/>
          <a:lstStyle>
            <a:lvl1pPr algn="l" defTabSz="914218" fontAlgn="auto">
              <a:spcBef>
                <a:spcPts val="0"/>
              </a:spcBef>
              <a:spcAft>
                <a:spcPts val="0"/>
              </a:spcAft>
              <a:defRPr sz="1200">
                <a:solidFill>
                  <a:schemeClr val="tx1">
                    <a:tint val="75000"/>
                  </a:schemeClr>
                </a:solidFill>
                <a:latin typeface="+mn-lt"/>
                <a:cs typeface="+mn-cs"/>
              </a:defRPr>
            </a:lvl1pPr>
          </a:lstStyle>
          <a:p>
            <a:pPr>
              <a:defRPr/>
            </a:pPr>
            <a:fld id="{1C7E5D26-7731-4718-A109-E38A9EC21A92}" type="datetimeFigureOut">
              <a:rPr lang="en-US">
                <a:solidFill>
                  <a:prstClr val="black">
                    <a:tint val="75000"/>
                  </a:prstClr>
                </a:solidFill>
              </a:rPr>
              <a:pPr>
                <a:def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24" tIns="45718" rIns="91424" bIns="45718" rtlCol="0" anchor="ctr"/>
          <a:lstStyle>
            <a:lvl1pPr algn="ctr" defTabSz="914218"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24" tIns="45718" rIns="91424" bIns="45718"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a:fld id="{6F29C960-52E8-4E66-A8AF-424597FF0DC0}" type="slidenum">
              <a:rPr lang="en-US" altLang="en-US"/>
              <a:pPr defTabSz="914400"/>
              <a:t>‹#›</a:t>
            </a:fld>
            <a:endParaRPr lang="en-US" altLang="en-US"/>
          </a:p>
        </p:txBody>
      </p:sp>
    </p:spTree>
    <p:extLst>
      <p:ext uri="{BB962C8B-B14F-4D97-AF65-F5344CB8AC3E}">
        <p14:creationId xmlns:p14="http://schemas.microsoft.com/office/powerpoint/2010/main" val="1955317328"/>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defTabSz="912813" rtl="0" fontAlgn="base">
        <a:lnSpc>
          <a:spcPct val="90000"/>
        </a:lnSpc>
        <a:spcBef>
          <a:spcPct val="0"/>
        </a:spcBef>
        <a:spcAft>
          <a:spcPct val="0"/>
        </a:spcAft>
        <a:defRPr sz="4400">
          <a:solidFill>
            <a:schemeClr val="tx1"/>
          </a:solidFill>
          <a:latin typeface="Calibri Light" pitchFamily="34" charset="0"/>
        </a:defRPr>
      </a:lvl6pPr>
      <a:lvl7pPr marL="914400" algn="l" defTabSz="912813" rtl="0" fontAlgn="base">
        <a:lnSpc>
          <a:spcPct val="90000"/>
        </a:lnSpc>
        <a:spcBef>
          <a:spcPct val="0"/>
        </a:spcBef>
        <a:spcAft>
          <a:spcPct val="0"/>
        </a:spcAft>
        <a:defRPr sz="4400">
          <a:solidFill>
            <a:schemeClr val="tx1"/>
          </a:solidFill>
          <a:latin typeface="Calibri Light" pitchFamily="34" charset="0"/>
        </a:defRPr>
      </a:lvl7pPr>
      <a:lvl8pPr marL="1371600" algn="l" defTabSz="912813" rtl="0" fontAlgn="base">
        <a:lnSpc>
          <a:spcPct val="90000"/>
        </a:lnSpc>
        <a:spcBef>
          <a:spcPct val="0"/>
        </a:spcBef>
        <a:spcAft>
          <a:spcPct val="0"/>
        </a:spcAft>
        <a:defRPr sz="4400">
          <a:solidFill>
            <a:schemeClr val="tx1"/>
          </a:solidFill>
          <a:latin typeface="Calibri Light" pitchFamily="34" charset="0"/>
        </a:defRPr>
      </a:lvl8pPr>
      <a:lvl9pPr marL="1828800" algn="l" defTabSz="912813" rtl="0" fontAlgn="base">
        <a:lnSpc>
          <a:spcPct val="90000"/>
        </a:lnSpc>
        <a:spcBef>
          <a:spcPct val="0"/>
        </a:spcBef>
        <a:spcAft>
          <a:spcPct val="0"/>
        </a:spcAft>
        <a:defRPr sz="4400">
          <a:solidFill>
            <a:schemeClr val="tx1"/>
          </a:solidFill>
          <a:latin typeface="Calibri Light"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5pPr>
      <a:lvl6pPr marL="251409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331" y="188710"/>
            <a:ext cx="11519339" cy="1008111"/>
          </a:xfrm>
          <a:prstGeom prst="rect">
            <a:avLst/>
          </a:prstGeom>
        </p:spPr>
        <p:txBody>
          <a:bodyPr vert="horz" lIns="91434" tIns="45720" rIns="91434"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36331" y="1340826"/>
            <a:ext cx="11519339" cy="4392487"/>
          </a:xfrm>
          <a:prstGeom prst="rect">
            <a:avLst/>
          </a:prstGeom>
        </p:spPr>
        <p:txBody>
          <a:bodyPr vert="horz" lIns="91434" tIns="45720" rIns="91434"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944832" y="6576742"/>
            <a:ext cx="1247168" cy="212643"/>
          </a:xfrm>
          <a:prstGeom prst="rect">
            <a:avLst/>
          </a:prstGeom>
        </p:spPr>
        <p:txBody>
          <a:bodyPr vert="horz" lIns="91434" tIns="45720" rIns="91434" bIns="45720" rtlCol="0" anchor="ctr"/>
          <a:lstStyle>
            <a:lvl1pPr algn="r">
              <a:defRPr sz="1000">
                <a:solidFill>
                  <a:schemeClr val="tx1"/>
                </a:solidFill>
              </a:defRPr>
            </a:lvl1pPr>
          </a:lstStyle>
          <a:p>
            <a:pPr defTabSz="914358"/>
            <a:fld id="{4AD7133C-5F9C-4F7F-9637-3E296898A784}" type="slidenum">
              <a:rPr lang="en-GB" smtClean="0">
                <a:solidFill>
                  <a:srgbClr val="5A5A5A"/>
                </a:solidFill>
              </a:rPr>
              <a:pPr defTabSz="914358"/>
              <a:t>‹#›</a:t>
            </a:fld>
            <a:endParaRPr lang="en-GB" dirty="0">
              <a:solidFill>
                <a:srgbClr val="5A5A5A"/>
              </a:solidFill>
            </a:endParaRPr>
          </a:p>
        </p:txBody>
      </p:sp>
      <p:sp>
        <p:nvSpPr>
          <p:cNvPr id="7" name="Footer Placeholder 6"/>
          <p:cNvSpPr>
            <a:spLocks noGrp="1"/>
          </p:cNvSpPr>
          <p:nvPr>
            <p:ph type="ftr" sz="quarter" idx="3"/>
          </p:nvPr>
        </p:nvSpPr>
        <p:spPr>
          <a:xfrm>
            <a:off x="336000" y="6213318"/>
            <a:ext cx="9124800" cy="414291"/>
          </a:xfrm>
          <a:prstGeom prst="rect">
            <a:avLst/>
          </a:prstGeom>
        </p:spPr>
        <p:txBody>
          <a:bodyPr vert="horz" lIns="91434" tIns="45720" rIns="91434" bIns="45720" rtlCol="0" anchor="b" anchorCtr="0"/>
          <a:lstStyle>
            <a:lvl1pPr algn="l">
              <a:defRPr sz="800">
                <a:solidFill>
                  <a:schemeClr val="tx1"/>
                </a:solidFill>
              </a:defRPr>
            </a:lvl1pPr>
          </a:lstStyle>
          <a:p>
            <a:pPr defTabSz="914358"/>
            <a:endParaRPr lang="en-GB" dirty="0">
              <a:solidFill>
                <a:srgbClr val="5A5A5A"/>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39385" y="5877355"/>
            <a:ext cx="2309284" cy="732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808977"/>
      </p:ext>
    </p:extLst>
  </p:cSld>
  <p:clrMap bg1="lt1" tx1="dk1" bg2="lt2" tx2="dk2" accent1="accent1" accent2="accent2" accent3="accent3" accent4="accent4" accent5="accent5" accent6="accent6" hlink="hlink" folHlink="folHlink"/>
  <p:sldLayoutIdLst>
    <p:sldLayoutId id="2147483753" r:id="rId1"/>
  </p:sldLayoutIdLst>
  <p:hf hdr="0" ftr="0" dt="0"/>
  <p:txStyles>
    <p:titleStyle>
      <a:lvl1pPr algn="l" defTabSz="914358" rtl="0" eaLnBrk="1" latinLnBrk="0" hangingPunct="1">
        <a:lnSpc>
          <a:spcPct val="100000"/>
        </a:lnSpc>
        <a:spcBef>
          <a:spcPct val="0"/>
        </a:spcBef>
        <a:buNone/>
        <a:defRPr sz="2400" kern="1200">
          <a:solidFill>
            <a:schemeClr val="accent2"/>
          </a:solidFill>
          <a:latin typeface="+mj-lt"/>
          <a:ea typeface="+mj-ea"/>
          <a:cs typeface="+mj-cs"/>
        </a:defRPr>
      </a:lvl1pPr>
    </p:titleStyle>
    <p:bodyStyle>
      <a:lvl1pPr marL="273038" indent="-273038" algn="l" defTabSz="914358" rtl="0" eaLnBrk="1" latinLnBrk="0" hangingPunct="1">
        <a:lnSpc>
          <a:spcPct val="100000"/>
        </a:lnSpc>
        <a:spcBef>
          <a:spcPts val="6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534964" indent="-261926" algn="l" defTabSz="914358" rtl="0" eaLnBrk="1" latinLnBrk="0" hangingPunct="1">
        <a:lnSpc>
          <a:spcPct val="100000"/>
        </a:lnSpc>
        <a:spcBef>
          <a:spcPts val="400"/>
        </a:spcBef>
        <a:buFont typeface="Calibri" panose="020F0502020204030204" pitchFamily="34" charset="0"/>
        <a:buChar char="–"/>
        <a:defRPr sz="1800" kern="1200">
          <a:solidFill>
            <a:schemeClr val="tx2"/>
          </a:solidFill>
          <a:latin typeface="+mn-lt"/>
          <a:ea typeface="+mn-ea"/>
          <a:cs typeface="+mn-cs"/>
        </a:defRPr>
      </a:lvl2pPr>
      <a:lvl3pPr marL="807999" indent="-273038" algn="l" defTabSz="914358" rtl="0" eaLnBrk="1" latinLnBrk="0" hangingPunct="1">
        <a:lnSpc>
          <a:spcPct val="100000"/>
        </a:lnSpc>
        <a:spcBef>
          <a:spcPts val="3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1081035" indent="-273038" algn="l" defTabSz="914358" rtl="0" eaLnBrk="1" latinLnBrk="0" hangingPunct="1">
        <a:lnSpc>
          <a:spcPct val="100000"/>
        </a:lnSpc>
        <a:spcBef>
          <a:spcPts val="300"/>
        </a:spcBef>
        <a:buFont typeface="Calibri" panose="020F0502020204030204" pitchFamily="34" charset="0"/>
        <a:buChar char="–"/>
        <a:defRPr sz="1600" kern="1200">
          <a:solidFill>
            <a:schemeClr val="tx2"/>
          </a:solidFill>
          <a:latin typeface="+mn-lt"/>
          <a:ea typeface="+mn-ea"/>
          <a:cs typeface="+mn-cs"/>
        </a:defRPr>
      </a:lvl4pPr>
      <a:lvl5pPr marL="1341373" indent="-260338" algn="l" defTabSz="914358" rtl="0" eaLnBrk="1" latinLnBrk="0" hangingPunct="1">
        <a:lnSpc>
          <a:spcPct val="100000"/>
        </a:lnSpc>
        <a:spcBef>
          <a:spcPts val="300"/>
        </a:spcBef>
        <a:buClr>
          <a:schemeClr val="accent2"/>
        </a:buClr>
        <a:buFont typeface="Arial" panose="020B0604020202020204" pitchFamily="34" charset="0"/>
        <a:buChar char="•"/>
        <a:defRPr sz="1400" kern="1200">
          <a:solidFill>
            <a:schemeClr val="tx2"/>
          </a:solidFill>
          <a:latin typeface="+mn-lt"/>
          <a:ea typeface="+mn-ea"/>
          <a:cs typeface="+mn-cs"/>
        </a:defRPr>
      </a:lvl5pPr>
      <a:lvl6pPr marL="2514480" indent="-228588"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6" indent="-228588"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14" indent="-228588"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7"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4" algn="l" defTabSz="914358" rtl="0" eaLnBrk="1" latinLnBrk="0" hangingPunct="1">
        <a:defRPr sz="1800" kern="1200">
          <a:solidFill>
            <a:schemeClr val="tx1"/>
          </a:solidFill>
          <a:latin typeface="+mn-lt"/>
          <a:ea typeface="+mn-ea"/>
          <a:cs typeface="+mn-cs"/>
        </a:defRPr>
      </a:lvl4pPr>
      <a:lvl5pPr marL="1828714" algn="l" defTabSz="914358" rtl="0" eaLnBrk="1" latinLnBrk="0" hangingPunct="1">
        <a:defRPr sz="1800" kern="1200">
          <a:solidFill>
            <a:schemeClr val="tx1"/>
          </a:solidFill>
          <a:latin typeface="+mn-lt"/>
          <a:ea typeface="+mn-ea"/>
          <a:cs typeface="+mn-cs"/>
        </a:defRPr>
      </a:lvl5pPr>
      <a:lvl6pPr marL="2285891" algn="l" defTabSz="914358" rtl="0" eaLnBrk="1" latinLnBrk="0" hangingPunct="1">
        <a:defRPr sz="1800" kern="1200">
          <a:solidFill>
            <a:schemeClr val="tx1"/>
          </a:solidFill>
          <a:latin typeface="+mn-lt"/>
          <a:ea typeface="+mn-ea"/>
          <a:cs typeface="+mn-cs"/>
        </a:defRPr>
      </a:lvl6pPr>
      <a:lvl7pPr marL="2743068" algn="l" defTabSz="914358" rtl="0" eaLnBrk="1" latinLnBrk="0" hangingPunct="1">
        <a:defRPr sz="1800" kern="1200">
          <a:solidFill>
            <a:schemeClr val="tx1"/>
          </a:solidFill>
          <a:latin typeface="+mn-lt"/>
          <a:ea typeface="+mn-ea"/>
          <a:cs typeface="+mn-cs"/>
        </a:defRPr>
      </a:lvl7pPr>
      <a:lvl8pPr marL="3200245" algn="l" defTabSz="914358" rtl="0" eaLnBrk="1" latinLnBrk="0" hangingPunct="1">
        <a:defRPr sz="1800" kern="1200">
          <a:solidFill>
            <a:schemeClr val="tx1"/>
          </a:solidFill>
          <a:latin typeface="+mn-lt"/>
          <a:ea typeface="+mn-ea"/>
          <a:cs typeface="+mn-cs"/>
        </a:defRPr>
      </a:lvl8pPr>
      <a:lvl9pPr marL="3657426" algn="l" defTabSz="914358"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1"/>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59" y="6597687"/>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2812607270"/>
      </p:ext>
    </p:extLst>
  </p:cSld>
  <p:clrMap bg1="lt1" tx1="dk1" bg2="lt2" tx2="dk2" accent1="accent1" accent2="accent2" accent3="accent3" accent4="accent4" accent5="accent5" accent6="accent6" hlink="hlink" folHlink="folHlink"/>
  <p:sldLayoutIdLst>
    <p:sldLayoutId id="2147483755"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1"/>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59" y="6597687"/>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2560216797"/>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1618" y="0"/>
            <a:ext cx="9137505" cy="1238856"/>
          </a:xfrm>
          <a:prstGeom prst="rect">
            <a:avLst/>
          </a:prstGeom>
          <a:noFill/>
        </p:spPr>
        <p:txBody>
          <a:bodyPr vert="horz" lIns="91440" tIns="45720" rIns="91440" bIns="45720" rtlCol="0" anchor="ctr">
            <a:normAutofit/>
          </a:bodyPr>
          <a:lstStyle/>
          <a:p>
            <a:r>
              <a:rPr lang="en-US" dirty="0"/>
              <a:t>Click to edit Master title style</a:t>
            </a:r>
          </a:p>
        </p:txBody>
      </p:sp>
      <p:sp>
        <p:nvSpPr>
          <p:cNvPr id="7" name="Rectangle 6">
            <a:extLst>
              <a:ext uri="{FF2B5EF4-FFF2-40B4-BE49-F238E27FC236}">
                <a16:creationId xmlns:a16="http://schemas.microsoft.com/office/drawing/2014/main" xmlns="" id="{C850DDC4-3577-904E-A0D1-184FA746F166}"/>
              </a:ext>
            </a:extLst>
          </p:cNvPr>
          <p:cNvSpPr/>
          <p:nvPr userDrawn="1"/>
        </p:nvSpPr>
        <p:spPr>
          <a:xfrm>
            <a:off x="0" y="1052050"/>
            <a:ext cx="12192000" cy="211394"/>
          </a:xfrm>
          <a:prstGeom prst="rect">
            <a:avLst/>
          </a:prstGeom>
          <a:gradFill flip="none" rotWithShape="1">
            <a:gsLst>
              <a:gs pos="0">
                <a:srgbClr val="FFFF00"/>
              </a:gs>
              <a:gs pos="66000">
                <a:schemeClr val="accent2"/>
              </a:gs>
              <a:gs pos="100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9" name="Picture 8">
            <a:extLst>
              <a:ext uri="{FF2B5EF4-FFF2-40B4-BE49-F238E27FC236}">
                <a16:creationId xmlns:a16="http://schemas.microsoft.com/office/drawing/2014/main" xmlns="" id="{7209E2E3-32D6-DF4B-BA11-82270BFBE8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160"/>
            <a:ext cx="1971619" cy="993058"/>
          </a:xfrm>
          <a:prstGeom prst="rect">
            <a:avLst/>
          </a:prstGeom>
        </p:spPr>
      </p:pic>
      <p:pic>
        <p:nvPicPr>
          <p:cNvPr id="10" name="Picture 9">
            <a:extLst>
              <a:ext uri="{FF2B5EF4-FFF2-40B4-BE49-F238E27FC236}">
                <a16:creationId xmlns:a16="http://schemas.microsoft.com/office/drawing/2014/main" xmlns="" id="{925FCFAF-23D5-364C-B06D-0D6C7FF6417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337205" y="141631"/>
            <a:ext cx="626713" cy="758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HMS_Affiliate_NEW_8.png">
            <a:extLst>
              <a:ext uri="{FF2B5EF4-FFF2-40B4-BE49-F238E27FC236}">
                <a16:creationId xmlns:a16="http://schemas.microsoft.com/office/drawing/2014/main" xmlns="" id="{0574921C-892E-3241-B8E5-D12C105382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7476" y="6517323"/>
            <a:ext cx="2068256" cy="268938"/>
          </a:xfrm>
          <a:prstGeom prst="rect">
            <a:avLst/>
          </a:prstGeom>
        </p:spPr>
      </p:pic>
      <p:pic>
        <p:nvPicPr>
          <p:cNvPr id="12" name="Picture 11" descr="BH_BWH.png">
            <a:extLst>
              <a:ext uri="{FF2B5EF4-FFF2-40B4-BE49-F238E27FC236}">
                <a16:creationId xmlns:a16="http://schemas.microsoft.com/office/drawing/2014/main" xmlns="" id="{FC012827-7EF4-FE45-B688-725FA91508B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816" y="6480387"/>
            <a:ext cx="1589112" cy="342813"/>
          </a:xfrm>
          <a:prstGeom prst="rect">
            <a:avLst/>
          </a:prstGeom>
        </p:spPr>
      </p:pic>
    </p:spTree>
    <p:extLst>
      <p:ext uri="{BB962C8B-B14F-4D97-AF65-F5344CB8AC3E}">
        <p14:creationId xmlns:p14="http://schemas.microsoft.com/office/powerpoint/2010/main" val="1813149293"/>
      </p:ext>
    </p:extLst>
  </p:cSld>
  <p:clrMap bg1="lt1" tx1="dk1" bg2="lt2" tx2="dk2" accent1="accent1" accent2="accent2" accent3="accent3" accent4="accent4" accent5="accent5" accent6="accent6" hlink="hlink" folHlink="folHlink"/>
  <p:sldLayoutIdLst>
    <p:sldLayoutId id="2147483759" r:id="rId1"/>
  </p:sldLayoutIdLst>
  <p:txStyles>
    <p:titleStyle>
      <a:lvl1pPr algn="ctr"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63200"/>
            <a:ext cx="10238317" cy="9144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371608"/>
            <a:ext cx="10957984" cy="4171507"/>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609600" y="6201600"/>
            <a:ext cx="9465600" cy="484800"/>
          </a:xfrm>
          <a:prstGeom prst="rect">
            <a:avLst/>
          </a:prstGeom>
        </p:spPr>
        <p:txBody>
          <a:bodyPr vert="horz" lIns="0" tIns="0" rIns="0" bIns="0" rtlCol="0" anchor="b" anchorCtr="0"/>
          <a:lstStyle>
            <a:lvl1pPr algn="l">
              <a:defRPr sz="800">
                <a:solidFill>
                  <a:schemeClr val="tx2"/>
                </a:solidFill>
              </a:defRPr>
            </a:lvl1pPr>
          </a:lstStyle>
          <a:p>
            <a:endParaRPr lang="en-GB" dirty="0">
              <a:solidFill>
                <a:srgbClr val="5A5A5A"/>
              </a:solidFill>
            </a:endParaRPr>
          </a:p>
        </p:txBody>
      </p:sp>
      <p:sp>
        <p:nvSpPr>
          <p:cNvPr id="4" name="Slide Number Placeholder 3"/>
          <p:cNvSpPr>
            <a:spLocks noGrp="1"/>
          </p:cNvSpPr>
          <p:nvPr>
            <p:ph type="sldNum" sz="quarter" idx="4"/>
          </p:nvPr>
        </p:nvSpPr>
        <p:spPr>
          <a:xfrm>
            <a:off x="10992544" y="6309320"/>
            <a:ext cx="589856" cy="365208"/>
          </a:xfrm>
          <a:prstGeom prst="rect">
            <a:avLst/>
          </a:prstGeom>
        </p:spPr>
        <p:txBody>
          <a:bodyPr vert="horz" lIns="0" tIns="0" rIns="0" bIns="0" rtlCol="0" anchor="b" anchorCtr="0"/>
          <a:lstStyle>
            <a:lvl1pPr algn="r">
              <a:defRPr sz="800">
                <a:solidFill>
                  <a:schemeClr val="tx1"/>
                </a:solidFill>
              </a:defRPr>
            </a:lvl1pPr>
          </a:lstStyle>
          <a:p>
            <a:fld id="{3CE978CD-8200-452B-A882-54D258D61118}" type="slidenum">
              <a:rPr lang="en-GB" smtClean="0">
                <a:solidFill>
                  <a:srgbClr val="5A5A5A"/>
                </a:solidFill>
              </a:rPr>
              <a:pPr/>
              <a:t>‹#›</a:t>
            </a:fld>
            <a:endParaRPr lang="en-GB" dirty="0">
              <a:solidFill>
                <a:srgbClr val="5A5A5A"/>
              </a:solidFill>
            </a:endParaRPr>
          </a:p>
        </p:txBody>
      </p:sp>
    </p:spTree>
    <p:extLst>
      <p:ext uri="{BB962C8B-B14F-4D97-AF65-F5344CB8AC3E}">
        <p14:creationId xmlns:p14="http://schemas.microsoft.com/office/powerpoint/2010/main" val="1183976477"/>
      </p:ext>
    </p:extLst>
  </p:cSld>
  <p:clrMap bg1="lt1" tx1="dk1" bg2="lt2" tx2="dk2" accent1="accent1" accent2="accent2" accent3="accent3" accent4="accent4" accent5="accent5" accent6="accent6" hlink="hlink" folHlink="folHlink"/>
  <p:sldLayoutIdLst>
    <p:sldLayoutId id="2147483761" r:id="rId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rgbClr val="5A5A5A"/>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rgbClr val="5A5A5A"/>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rgbClr val="5A5A5A"/>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rgbClr val="5A5A5A"/>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rgbClr val="5A5A5A"/>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7FF90-2604-A142-B88C-36B052D41E77}" type="datetimeFigureOut">
              <a:rPr lang="en-US" smtClean="0">
                <a:solidFill>
                  <a:prstClr val="black">
                    <a:tint val="75000"/>
                  </a:prstClr>
                </a:solidFill>
              </a:rPr>
              <a:pPr/>
              <a:t>2/26/2019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FA52C-9B26-BE49-A621-3F6F66ED0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92577"/>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414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0400" y="6165853"/>
            <a:ext cx="2305051"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Title Placeholder 1"/>
          <p:cNvSpPr>
            <a:spLocks noGrp="1"/>
          </p:cNvSpPr>
          <p:nvPr>
            <p:ph type="title"/>
          </p:nvPr>
        </p:nvSpPr>
        <p:spPr bwMode="auto">
          <a:xfrm>
            <a:off x="336567" y="188958"/>
            <a:ext cx="11518900"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4148" name="Text Placeholder 2"/>
          <p:cNvSpPr>
            <a:spLocks noGrp="1"/>
          </p:cNvSpPr>
          <p:nvPr>
            <p:ph type="body" idx="1"/>
          </p:nvPr>
        </p:nvSpPr>
        <p:spPr bwMode="auto">
          <a:xfrm>
            <a:off x="336567" y="1341441"/>
            <a:ext cx="11518900" cy="483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6551" y="6383342"/>
            <a:ext cx="9124949" cy="244475"/>
          </a:xfrm>
          <a:prstGeom prst="rect">
            <a:avLst/>
          </a:prstGeom>
        </p:spPr>
        <p:txBody>
          <a:bodyPr vert="horz" lIns="91440" tIns="45720" rIns="91440" bIns="45720" rtlCol="0" anchor="b" anchorCtr="0"/>
          <a:lstStyle>
            <a:lvl1pPr algn="l" defTabSz="914400" fontAlgn="auto">
              <a:spcBef>
                <a:spcPts val="0"/>
              </a:spcBef>
              <a:spcAft>
                <a:spcPts val="0"/>
              </a:spcAft>
              <a:defRPr sz="1000">
                <a:solidFill>
                  <a:srgbClr val="5A5A5A"/>
                </a:solidFill>
                <a:latin typeface="Century Gothic"/>
              </a:defRPr>
            </a:lvl1pPr>
          </a:lstStyle>
          <a:p>
            <a:pPr>
              <a:defRPr/>
            </a:pPr>
            <a:endParaRPr lang="en-GB">
              <a:ea typeface="ＭＳ Ｐゴシック" charset="0"/>
              <a:cs typeface="ＭＳ Ｐゴシック" charset="0"/>
            </a:endParaRPr>
          </a:p>
        </p:txBody>
      </p:sp>
      <p:sp>
        <p:nvSpPr>
          <p:cNvPr id="6" name="Slide Number Placeholder 5"/>
          <p:cNvSpPr>
            <a:spLocks noGrp="1"/>
          </p:cNvSpPr>
          <p:nvPr>
            <p:ph type="sldNum" sz="quarter" idx="4"/>
          </p:nvPr>
        </p:nvSpPr>
        <p:spPr>
          <a:xfrm>
            <a:off x="10945373" y="6597694"/>
            <a:ext cx="1246716" cy="260351"/>
          </a:xfrm>
          <a:prstGeom prst="rect">
            <a:avLst/>
          </a:prstGeom>
        </p:spPr>
        <p:txBody>
          <a:bodyPr vert="horz" lIns="91440" tIns="45720" rIns="91440" bIns="45720" rtlCol="0" anchor="ctr"/>
          <a:lstStyle>
            <a:lvl1pPr algn="r" defTabSz="914400" fontAlgn="auto">
              <a:spcBef>
                <a:spcPts val="0"/>
              </a:spcBef>
              <a:spcAft>
                <a:spcPts val="0"/>
              </a:spcAft>
              <a:defRPr sz="1000">
                <a:solidFill>
                  <a:prstClr val="black">
                    <a:tint val="75000"/>
                  </a:prstClr>
                </a:solidFill>
                <a:latin typeface="Century Gothic"/>
              </a:defRPr>
            </a:lvl1pPr>
          </a:lstStyle>
          <a:p>
            <a:pPr>
              <a:defRPr/>
            </a:pPr>
            <a:fld id="{5878DB70-AA77-FF48-B4D0-57F5B677AECA}" type="slidenum">
              <a:rPr lang="en-GB">
                <a:ea typeface="ＭＳ Ｐゴシック" charset="0"/>
                <a:cs typeface="ＭＳ Ｐゴシック" charset="0"/>
              </a:rPr>
              <a:pPr>
                <a:defRPr/>
              </a:pPr>
              <a:t>‹#›</a:t>
            </a:fld>
            <a:endParaRPr lang="en-GB" dirty="0">
              <a:ea typeface="ＭＳ Ｐゴシック" charset="0"/>
              <a:cs typeface="ＭＳ Ｐゴシック" charset="0"/>
            </a:endParaRPr>
          </a:p>
        </p:txBody>
      </p:sp>
    </p:spTree>
    <p:extLst>
      <p:ext uri="{BB962C8B-B14F-4D97-AF65-F5344CB8AC3E}">
        <p14:creationId xmlns:p14="http://schemas.microsoft.com/office/powerpoint/2010/main" val="1719030243"/>
      </p:ext>
    </p:extLst>
  </p:cSld>
  <p:clrMap bg1="lt1" tx1="dk1" bg2="lt2" tx2="dk2" accent1="accent1" accent2="accent2" accent3="accent3" accent4="accent4" accent5="accent5" accent6="accent6" hlink="hlink" folHlink="folHlink"/>
  <p:sldLayoutIdLst>
    <p:sldLayoutId id="2147483783" r:id="rId1"/>
  </p:sldLayoutIdLst>
  <p:hf hdr="0" ftr="0" dt="0"/>
  <p:txStyles>
    <p:titleStyle>
      <a:lvl1pPr algn="l" rtl="0" eaLnBrk="0" fontAlgn="base" hangingPunct="0">
        <a:spcBef>
          <a:spcPct val="0"/>
        </a:spcBef>
        <a:spcAft>
          <a:spcPct val="0"/>
        </a:spcAft>
        <a:defRPr sz="2800" kern="1200">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2800">
          <a:solidFill>
            <a:schemeClr val="accent2"/>
          </a:solidFill>
          <a:latin typeface="Century Gothic" charset="0"/>
          <a:ea typeface="ＭＳ Ｐゴシック" charset="0"/>
          <a:cs typeface="ＭＳ Ｐゴシック" charset="0"/>
        </a:defRPr>
      </a:lvl5pPr>
      <a:lvl6pPr marL="4572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6pPr>
      <a:lvl7pPr marL="9144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7pPr>
      <a:lvl8pPr marL="13716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8pPr>
      <a:lvl9pPr marL="1828800" algn="l" rtl="0" fontAlgn="base">
        <a:spcBef>
          <a:spcPct val="0"/>
        </a:spcBef>
        <a:spcAft>
          <a:spcPct val="0"/>
        </a:spcAft>
        <a:defRPr sz="2800">
          <a:solidFill>
            <a:schemeClr val="accent2"/>
          </a:solidFill>
          <a:latin typeface="Century Gothic" charset="0"/>
          <a:ea typeface="ＭＳ Ｐゴシック" charset="0"/>
          <a:cs typeface="ＭＳ Ｐゴシック" charset="0"/>
        </a:defRPr>
      </a:lvl9pPr>
    </p:titleStyle>
    <p:bodyStyle>
      <a:lvl1pPr marL="228600" indent="-228600"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ＭＳ Ｐゴシック" charset="0"/>
        </a:defRPr>
      </a:lvl1pPr>
      <a:lvl2pPr marL="685800" indent="-228600" algn="l" rtl="0" eaLnBrk="0" fontAlgn="base" hangingPunct="0">
        <a:spcBef>
          <a:spcPts val="600"/>
        </a:spcBef>
        <a:spcAft>
          <a:spcPct val="0"/>
        </a:spcAft>
        <a:buFont typeface="Calibri" charset="0"/>
        <a:buChar char="–"/>
        <a:defRPr kern="1200">
          <a:solidFill>
            <a:schemeClr val="tx2"/>
          </a:solidFill>
          <a:latin typeface="+mn-lt"/>
          <a:ea typeface="ＭＳ Ｐゴシック" charset="0"/>
          <a:cs typeface="+mn-cs"/>
        </a:defRPr>
      </a:lvl2pPr>
      <a:lvl3pPr marL="1143000" indent="-228600"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mn-cs"/>
        </a:defRPr>
      </a:lvl3pPr>
      <a:lvl4pPr marL="1600200" indent="-228600" algn="l" rtl="0" eaLnBrk="0" fontAlgn="base" hangingPunct="0">
        <a:spcBef>
          <a:spcPts val="600"/>
        </a:spcBef>
        <a:spcAft>
          <a:spcPct val="0"/>
        </a:spcAft>
        <a:buFont typeface="Calibri" charset="0"/>
        <a:buChar char="–"/>
        <a:defRPr sz="1400" kern="1200">
          <a:solidFill>
            <a:schemeClr val="tx2"/>
          </a:solidFill>
          <a:latin typeface="+mn-lt"/>
          <a:ea typeface="ＭＳ Ｐゴシック" charset="0"/>
          <a:cs typeface="+mn-cs"/>
        </a:defRPr>
      </a:lvl4pPr>
      <a:lvl5pPr marL="2057400" indent="-228600" algn="l" rtl="0" eaLnBrk="0" fontAlgn="base" hangingPunct="0">
        <a:spcBef>
          <a:spcPts val="600"/>
        </a:spcBef>
        <a:spcAft>
          <a:spcPct val="0"/>
        </a:spcAft>
        <a:buClr>
          <a:schemeClr val="accent1"/>
        </a:buClr>
        <a:buFont typeface="Arial"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2"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endParaRPr sz="1430">
              <a:solidFill>
                <a:prstClr val="white"/>
              </a:solidFill>
            </a:endParaRPr>
          </a:p>
        </p:txBody>
      </p:sp>
      <p:sp>
        <p:nvSpPr>
          <p:cNvPr id="2" name="Title Placeholder 1"/>
          <p:cNvSpPr>
            <a:spLocks noGrp="1"/>
          </p:cNvSpPr>
          <p:nvPr>
            <p:ph type="title"/>
          </p:nvPr>
        </p:nvSpPr>
        <p:spPr>
          <a:xfrm>
            <a:off x="1066800" y="99231"/>
            <a:ext cx="10058400" cy="1325563"/>
          </a:xfrm>
          <a:prstGeom prst="rect">
            <a:avLst/>
          </a:prstGeom>
        </p:spPr>
        <p:txBody>
          <a:bodyPr vert="horz" lIns="91440" tIns="45720" rIns="91440" bIns="45720" rtlCol="0" anchor="ctr">
            <a:normAutofit/>
          </a:bodyPr>
          <a:lstStyle/>
          <a:p>
            <a:r>
              <a:rPr/>
              <a:t>Click to edit Master title style</a:t>
            </a:r>
          </a:p>
        </p:txBody>
      </p:sp>
      <p:sp>
        <p:nvSpPr>
          <p:cNvPr id="3" name="Text Placeholder 2"/>
          <p:cNvSpPr>
            <a:spLocks noGrp="1"/>
          </p:cNvSpPr>
          <p:nvPr>
            <p:ph type="body" idx="1"/>
          </p:nvPr>
        </p:nvSpPr>
        <p:spPr>
          <a:xfrm>
            <a:off x="1524004" y="1828809"/>
            <a:ext cx="9144001" cy="4572001"/>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9067806" y="6481769"/>
            <a:ext cx="1066800" cy="239715"/>
          </a:xfrm>
          <a:prstGeom prst="rect">
            <a:avLst/>
          </a:prstGeom>
        </p:spPr>
        <p:txBody>
          <a:bodyPr vert="horz" lIns="91440" tIns="45720" rIns="91440" bIns="45720" rtlCol="0" anchor="ctr"/>
          <a:lstStyle>
            <a:lvl1pPr algn="r">
              <a:defRPr sz="714">
                <a:solidFill>
                  <a:schemeClr val="tx1"/>
                </a:solidFill>
              </a:defRPr>
            </a:lvl1pPr>
          </a:lstStyle>
          <a:p>
            <a:pPr defTabSz="857250"/>
            <a:fld id="{37CC0096-1860-4642-9CD2-0079EA5E7CD1}" type="datetimeFigureOut">
              <a:rPr lang="en-US" smtClean="0">
                <a:solidFill>
                  <a:prstClr val="black"/>
                </a:solidFill>
              </a:rPr>
              <a:pPr defTabSz="857250"/>
              <a:t>2/26/2019</a:t>
            </a:fld>
            <a:endParaRPr lang="en-US">
              <a:solidFill>
                <a:prstClr val="black"/>
              </a:solidFill>
            </a:endParaRPr>
          </a:p>
        </p:txBody>
      </p:sp>
      <p:sp>
        <p:nvSpPr>
          <p:cNvPr id="5" name="Footer Placeholder 4"/>
          <p:cNvSpPr>
            <a:spLocks noGrp="1"/>
          </p:cNvSpPr>
          <p:nvPr>
            <p:ph type="ftr" sz="quarter" idx="3"/>
          </p:nvPr>
        </p:nvSpPr>
        <p:spPr>
          <a:xfrm>
            <a:off x="1066804" y="6481769"/>
            <a:ext cx="7848601" cy="239715"/>
          </a:xfrm>
          <a:prstGeom prst="rect">
            <a:avLst/>
          </a:prstGeom>
        </p:spPr>
        <p:txBody>
          <a:bodyPr vert="horz" lIns="91440" tIns="45720" rIns="91440" bIns="45720" rtlCol="0" anchor="ctr"/>
          <a:lstStyle>
            <a:lvl1pPr algn="l">
              <a:defRPr sz="714">
                <a:solidFill>
                  <a:schemeClr val="tx1"/>
                </a:solidFill>
              </a:defRPr>
            </a:lvl1pPr>
          </a:lstStyle>
          <a:p>
            <a:pPr defTabSz="857250"/>
            <a:endParaRPr lang="en-US">
              <a:solidFill>
                <a:prstClr val="black"/>
              </a:solidFill>
            </a:endParaRPr>
          </a:p>
        </p:txBody>
      </p:sp>
      <p:sp>
        <p:nvSpPr>
          <p:cNvPr id="6" name="Slide Number Placeholder 5"/>
          <p:cNvSpPr>
            <a:spLocks noGrp="1"/>
          </p:cNvSpPr>
          <p:nvPr>
            <p:ph type="sldNum" sz="quarter" idx="4"/>
          </p:nvPr>
        </p:nvSpPr>
        <p:spPr>
          <a:xfrm>
            <a:off x="10287004" y="6481769"/>
            <a:ext cx="838201" cy="239715"/>
          </a:xfrm>
          <a:prstGeom prst="rect">
            <a:avLst/>
          </a:prstGeom>
        </p:spPr>
        <p:txBody>
          <a:bodyPr vert="horz" lIns="91440" tIns="45720" rIns="91440" bIns="45720" rtlCol="0" anchor="ctr"/>
          <a:lstStyle>
            <a:lvl1pPr algn="r">
              <a:defRPr sz="714">
                <a:solidFill>
                  <a:schemeClr val="tx1"/>
                </a:solidFill>
              </a:defRPr>
            </a:lvl1pPr>
          </a:lstStyle>
          <a:p>
            <a:pPr defTabSz="857250"/>
            <a:fld id="{E31375A4-56A4-47D6-9801-1991572033F7}" type="slidenum">
              <a:rPr lang="en-US" smtClean="0">
                <a:solidFill>
                  <a:prstClr val="black"/>
                </a:solidFill>
              </a:rPr>
              <a:pPr defTabSz="857250"/>
              <a:t>‹#›</a:t>
            </a:fld>
            <a:endParaRPr lang="en-US">
              <a:solidFill>
                <a:prstClr val="black"/>
              </a:solidFill>
            </a:endParaRPr>
          </a:p>
        </p:txBody>
      </p:sp>
    </p:spTree>
    <p:extLst>
      <p:ext uri="{BB962C8B-B14F-4D97-AF65-F5344CB8AC3E}">
        <p14:creationId xmlns:p14="http://schemas.microsoft.com/office/powerpoint/2010/main" val="2674436236"/>
      </p:ext>
    </p:extLst>
  </p:cSld>
  <p:clrMap bg1="lt1" tx1="dk1" bg2="lt2" tx2="dk2" accent1="accent1" accent2="accent2" accent3="accent3" accent4="accent4" accent5="accent5" accent6="accent6" hlink="hlink" folHlink="folHlink"/>
  <p:sldLayoutIdLst>
    <p:sldLayoutId id="21474837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726187" rtl="0" eaLnBrk="1" latinLnBrk="0" hangingPunct="1">
        <a:lnSpc>
          <a:spcPct val="90000"/>
        </a:lnSpc>
        <a:spcBef>
          <a:spcPct val="0"/>
        </a:spcBef>
        <a:buNone/>
        <a:defRPr sz="2858" kern="1200">
          <a:solidFill>
            <a:schemeClr val="bg1"/>
          </a:solidFill>
          <a:latin typeface="+mj-lt"/>
          <a:ea typeface="+mj-ea"/>
          <a:cs typeface="+mj-cs"/>
        </a:defRPr>
      </a:lvl1pPr>
    </p:titleStyle>
    <p:bodyStyle>
      <a:lvl1pPr marL="181548" indent="-181548" algn="l" defTabSz="726187" rtl="0" eaLnBrk="1" latinLnBrk="0" hangingPunct="1">
        <a:lnSpc>
          <a:spcPct val="90000"/>
        </a:lnSpc>
        <a:spcBef>
          <a:spcPts val="1430"/>
        </a:spcBef>
        <a:buSzPct val="100000"/>
        <a:buFont typeface="Arial" pitchFamily="34" charset="0"/>
        <a:buChar char="▪"/>
        <a:defRPr sz="1905" kern="1200">
          <a:solidFill>
            <a:schemeClr val="tx1">
              <a:lumMod val="75000"/>
              <a:lumOff val="25000"/>
            </a:schemeClr>
          </a:solidFill>
          <a:latin typeface="+mn-lt"/>
          <a:ea typeface="+mn-ea"/>
          <a:cs typeface="+mn-cs"/>
        </a:defRPr>
      </a:lvl1pPr>
      <a:lvl2pPr marL="363092" indent="-181548" algn="l" defTabSz="726187" rtl="0" eaLnBrk="1" latinLnBrk="0" hangingPunct="1">
        <a:lnSpc>
          <a:spcPct val="90000"/>
        </a:lnSpc>
        <a:spcBef>
          <a:spcPts val="476"/>
        </a:spcBef>
        <a:buSzPct val="100000"/>
        <a:buFont typeface="Arial" pitchFamily="34" charset="0"/>
        <a:buChar char="▪"/>
        <a:defRPr sz="1748" kern="1200">
          <a:solidFill>
            <a:schemeClr val="tx1">
              <a:lumMod val="75000"/>
              <a:lumOff val="25000"/>
            </a:schemeClr>
          </a:solidFill>
          <a:latin typeface="+mn-lt"/>
          <a:ea typeface="+mn-ea"/>
          <a:cs typeface="+mn-cs"/>
        </a:defRPr>
      </a:lvl2pPr>
      <a:lvl3pPr marL="544639" indent="-145238" algn="l" defTabSz="726187" rtl="0" eaLnBrk="1" latinLnBrk="0" hangingPunct="1">
        <a:lnSpc>
          <a:spcPct val="90000"/>
        </a:lnSpc>
        <a:spcBef>
          <a:spcPts val="476"/>
        </a:spcBef>
        <a:buSzPct val="100000"/>
        <a:buFont typeface="Arial" pitchFamily="34" charset="0"/>
        <a:buChar char="▪"/>
        <a:defRPr sz="1588" kern="1200">
          <a:solidFill>
            <a:schemeClr val="tx1">
              <a:lumMod val="75000"/>
              <a:lumOff val="25000"/>
            </a:schemeClr>
          </a:solidFill>
          <a:latin typeface="+mn-lt"/>
          <a:ea typeface="+mn-ea"/>
          <a:cs typeface="+mn-cs"/>
        </a:defRPr>
      </a:lvl3pPr>
      <a:lvl4pPr marL="689875" indent="-144984" algn="l" defTabSz="726187" rtl="0" eaLnBrk="1" latinLnBrk="0" hangingPunct="1">
        <a:lnSpc>
          <a:spcPct val="90000"/>
        </a:lnSpc>
        <a:spcBef>
          <a:spcPts val="476"/>
        </a:spcBef>
        <a:buSzPct val="100000"/>
        <a:buFont typeface="Arial" pitchFamily="34" charset="0"/>
        <a:buChar char="▪"/>
        <a:defRPr sz="1430" kern="1200">
          <a:solidFill>
            <a:schemeClr val="tx1">
              <a:lumMod val="75000"/>
              <a:lumOff val="25000"/>
            </a:schemeClr>
          </a:solidFill>
          <a:latin typeface="+mn-lt"/>
          <a:ea typeface="+mn-ea"/>
          <a:cs typeface="+mn-cs"/>
        </a:defRPr>
      </a:lvl4pPr>
      <a:lvl5pPr marL="835114" indent="-145238" algn="l" defTabSz="726187" rtl="0" eaLnBrk="1" latinLnBrk="0" hangingPunct="1">
        <a:lnSpc>
          <a:spcPct val="90000"/>
        </a:lnSpc>
        <a:spcBef>
          <a:spcPts val="476"/>
        </a:spcBef>
        <a:buSzPct val="100000"/>
        <a:buFont typeface="Arial" pitchFamily="34" charset="0"/>
        <a:buChar char="▪"/>
        <a:defRPr sz="1270" kern="1200">
          <a:solidFill>
            <a:schemeClr val="tx1">
              <a:lumMod val="75000"/>
              <a:lumOff val="25000"/>
            </a:schemeClr>
          </a:solidFill>
          <a:latin typeface="+mn-lt"/>
          <a:ea typeface="+mn-ea"/>
          <a:cs typeface="+mn-cs"/>
        </a:defRPr>
      </a:lvl5pPr>
      <a:lvl6pPr marL="980350" indent="-145238" algn="l" defTabSz="726187" rtl="0" eaLnBrk="1" latinLnBrk="0" hangingPunct="1">
        <a:lnSpc>
          <a:spcPct val="90000"/>
        </a:lnSpc>
        <a:spcBef>
          <a:spcPts val="318"/>
        </a:spcBef>
        <a:buSzPct val="100000"/>
        <a:buFont typeface="Arial" pitchFamily="34" charset="0"/>
        <a:buChar char="▪"/>
        <a:defRPr sz="1270" kern="1200">
          <a:solidFill>
            <a:schemeClr val="tx1">
              <a:lumMod val="75000"/>
              <a:lumOff val="25000"/>
            </a:schemeClr>
          </a:solidFill>
          <a:latin typeface="+mn-lt"/>
          <a:ea typeface="+mn-ea"/>
          <a:cs typeface="+mn-cs"/>
        </a:defRPr>
      </a:lvl6pPr>
      <a:lvl7pPr marL="1125588" indent="-145238" algn="l" defTabSz="726187" rtl="0" eaLnBrk="1" latinLnBrk="0" hangingPunct="1">
        <a:lnSpc>
          <a:spcPct val="90000"/>
        </a:lnSpc>
        <a:spcBef>
          <a:spcPts val="318"/>
        </a:spcBef>
        <a:buSzPct val="100000"/>
        <a:buFont typeface="Arial" pitchFamily="34" charset="0"/>
        <a:buChar char="▪"/>
        <a:defRPr sz="1270" kern="1200">
          <a:solidFill>
            <a:schemeClr val="tx1">
              <a:lumMod val="75000"/>
              <a:lumOff val="25000"/>
            </a:schemeClr>
          </a:solidFill>
          <a:latin typeface="+mn-lt"/>
          <a:ea typeface="+mn-ea"/>
          <a:cs typeface="+mn-cs"/>
        </a:defRPr>
      </a:lvl7pPr>
      <a:lvl8pPr marL="1270822" indent="-145238" algn="l" defTabSz="726187" rtl="0" eaLnBrk="1" latinLnBrk="0" hangingPunct="1">
        <a:lnSpc>
          <a:spcPct val="90000"/>
        </a:lnSpc>
        <a:spcBef>
          <a:spcPts val="318"/>
        </a:spcBef>
        <a:buSzPct val="100000"/>
        <a:buFont typeface="Arial" pitchFamily="34" charset="0"/>
        <a:buChar char="▪"/>
        <a:defRPr sz="1270" kern="1200">
          <a:solidFill>
            <a:schemeClr val="tx1">
              <a:lumMod val="75000"/>
              <a:lumOff val="25000"/>
            </a:schemeClr>
          </a:solidFill>
          <a:latin typeface="+mn-lt"/>
          <a:ea typeface="+mn-ea"/>
          <a:cs typeface="+mn-cs"/>
        </a:defRPr>
      </a:lvl8pPr>
      <a:lvl9pPr marL="1416061" indent="-145238" algn="l" defTabSz="726187" rtl="0" eaLnBrk="1" latinLnBrk="0" hangingPunct="1">
        <a:lnSpc>
          <a:spcPct val="90000"/>
        </a:lnSpc>
        <a:spcBef>
          <a:spcPts val="318"/>
        </a:spcBef>
        <a:buSzPct val="100000"/>
        <a:buFont typeface="Arial" pitchFamily="34" charset="0"/>
        <a:buChar char="▪"/>
        <a:defRPr sz="1270" kern="1200">
          <a:solidFill>
            <a:schemeClr val="tx1">
              <a:lumMod val="75000"/>
              <a:lumOff val="25000"/>
            </a:schemeClr>
          </a:solidFill>
          <a:latin typeface="+mn-lt"/>
          <a:ea typeface="+mn-ea"/>
          <a:cs typeface="+mn-cs"/>
        </a:defRPr>
      </a:lvl9pPr>
    </p:bodyStyle>
    <p:otherStyle>
      <a:defPPr>
        <a:defRPr/>
      </a:defPPr>
      <a:lvl1pPr marL="0" algn="l" defTabSz="726187" rtl="0" eaLnBrk="1" latinLnBrk="0" hangingPunct="1">
        <a:defRPr sz="1430" kern="1200">
          <a:solidFill>
            <a:schemeClr val="tx1"/>
          </a:solidFill>
          <a:latin typeface="+mn-lt"/>
          <a:ea typeface="+mn-ea"/>
          <a:cs typeface="+mn-cs"/>
        </a:defRPr>
      </a:lvl1pPr>
      <a:lvl2pPr marL="363092" algn="l" defTabSz="726187" rtl="0" eaLnBrk="1" latinLnBrk="0" hangingPunct="1">
        <a:defRPr sz="1430" kern="1200">
          <a:solidFill>
            <a:schemeClr val="tx1"/>
          </a:solidFill>
          <a:latin typeface="+mn-lt"/>
          <a:ea typeface="+mn-ea"/>
          <a:cs typeface="+mn-cs"/>
        </a:defRPr>
      </a:lvl2pPr>
      <a:lvl3pPr marL="726187" algn="l" defTabSz="726187" rtl="0" eaLnBrk="1" latinLnBrk="0" hangingPunct="1">
        <a:defRPr sz="1430" kern="1200">
          <a:solidFill>
            <a:schemeClr val="tx1"/>
          </a:solidFill>
          <a:latin typeface="+mn-lt"/>
          <a:ea typeface="+mn-ea"/>
          <a:cs typeface="+mn-cs"/>
        </a:defRPr>
      </a:lvl3pPr>
      <a:lvl4pPr marL="1089280" algn="l" defTabSz="726187" rtl="0" eaLnBrk="1" latinLnBrk="0" hangingPunct="1">
        <a:defRPr sz="1430" kern="1200">
          <a:solidFill>
            <a:schemeClr val="tx1"/>
          </a:solidFill>
          <a:latin typeface="+mn-lt"/>
          <a:ea typeface="+mn-ea"/>
          <a:cs typeface="+mn-cs"/>
        </a:defRPr>
      </a:lvl4pPr>
      <a:lvl5pPr marL="1452370" algn="l" defTabSz="726187" rtl="0" eaLnBrk="1" latinLnBrk="0" hangingPunct="1">
        <a:defRPr sz="1430" kern="1200">
          <a:solidFill>
            <a:schemeClr val="tx1"/>
          </a:solidFill>
          <a:latin typeface="+mn-lt"/>
          <a:ea typeface="+mn-ea"/>
          <a:cs typeface="+mn-cs"/>
        </a:defRPr>
      </a:lvl5pPr>
      <a:lvl6pPr marL="1815462" algn="l" defTabSz="726187" rtl="0" eaLnBrk="1" latinLnBrk="0" hangingPunct="1">
        <a:defRPr sz="1430" kern="1200">
          <a:solidFill>
            <a:schemeClr val="tx1"/>
          </a:solidFill>
          <a:latin typeface="+mn-lt"/>
          <a:ea typeface="+mn-ea"/>
          <a:cs typeface="+mn-cs"/>
        </a:defRPr>
      </a:lvl6pPr>
      <a:lvl7pPr marL="2178557" algn="l" defTabSz="726187" rtl="0" eaLnBrk="1" latinLnBrk="0" hangingPunct="1">
        <a:defRPr sz="1430" kern="1200">
          <a:solidFill>
            <a:schemeClr val="tx1"/>
          </a:solidFill>
          <a:latin typeface="+mn-lt"/>
          <a:ea typeface="+mn-ea"/>
          <a:cs typeface="+mn-cs"/>
        </a:defRPr>
      </a:lvl7pPr>
      <a:lvl8pPr marL="2541650" algn="l" defTabSz="726187" rtl="0" eaLnBrk="1" latinLnBrk="0" hangingPunct="1">
        <a:defRPr sz="1430" kern="1200">
          <a:solidFill>
            <a:schemeClr val="tx1"/>
          </a:solidFill>
          <a:latin typeface="+mn-lt"/>
          <a:ea typeface="+mn-ea"/>
          <a:cs typeface="+mn-cs"/>
        </a:defRPr>
      </a:lvl8pPr>
      <a:lvl9pPr marL="2904743" algn="l" defTabSz="726187" rtl="0" eaLnBrk="1" latinLnBrk="0" hangingPunct="1">
        <a:defRPr sz="143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04">
          <p15:clr>
            <a:srgbClr val="F26B43"/>
          </p15:clr>
        </p15:guide>
        <p15:guide id="2" pos="3457">
          <p15:clr>
            <a:srgbClr val="F26B43"/>
          </p15:clr>
        </p15:guide>
      </p15:sldGuideLst>
    </p:ext>
  </p:extLst>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2"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endParaRPr sz="1430">
              <a:solidFill>
                <a:prstClr val="white"/>
              </a:solidFill>
            </a:endParaRPr>
          </a:p>
        </p:txBody>
      </p:sp>
      <p:sp>
        <p:nvSpPr>
          <p:cNvPr id="2" name="Title Placeholder 1"/>
          <p:cNvSpPr>
            <a:spLocks noGrp="1"/>
          </p:cNvSpPr>
          <p:nvPr>
            <p:ph type="title"/>
          </p:nvPr>
        </p:nvSpPr>
        <p:spPr>
          <a:xfrm>
            <a:off x="1066800" y="99231"/>
            <a:ext cx="10058400" cy="1325563"/>
          </a:xfrm>
          <a:prstGeom prst="rect">
            <a:avLst/>
          </a:prstGeom>
        </p:spPr>
        <p:txBody>
          <a:bodyPr vert="horz" lIns="91440" tIns="45720" rIns="91440" bIns="45720" rtlCol="0" anchor="ctr">
            <a:normAutofit/>
          </a:bodyPr>
          <a:lstStyle/>
          <a:p>
            <a:r>
              <a:rPr/>
              <a:t>Click to edit Master title style</a:t>
            </a:r>
          </a:p>
        </p:txBody>
      </p:sp>
      <p:sp>
        <p:nvSpPr>
          <p:cNvPr id="3" name="Text Placeholder 2"/>
          <p:cNvSpPr>
            <a:spLocks noGrp="1"/>
          </p:cNvSpPr>
          <p:nvPr>
            <p:ph type="body" idx="1"/>
          </p:nvPr>
        </p:nvSpPr>
        <p:spPr>
          <a:xfrm>
            <a:off x="1524004" y="1828809"/>
            <a:ext cx="9144001" cy="4572001"/>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9067806" y="6481769"/>
            <a:ext cx="1066800" cy="239715"/>
          </a:xfrm>
          <a:prstGeom prst="rect">
            <a:avLst/>
          </a:prstGeom>
        </p:spPr>
        <p:txBody>
          <a:bodyPr vert="horz" lIns="91440" tIns="45720" rIns="91440" bIns="45720" rtlCol="0" anchor="ctr"/>
          <a:lstStyle>
            <a:lvl1pPr algn="r">
              <a:defRPr sz="714">
                <a:solidFill>
                  <a:schemeClr val="tx1"/>
                </a:solidFill>
              </a:defRPr>
            </a:lvl1pPr>
          </a:lstStyle>
          <a:p>
            <a:pPr defTabSz="857250"/>
            <a:fld id="{37CC0096-1860-4642-9CD2-0079EA5E7CD1}" type="datetimeFigureOut">
              <a:rPr lang="en-US" smtClean="0">
                <a:solidFill>
                  <a:prstClr val="black"/>
                </a:solidFill>
              </a:rPr>
              <a:pPr defTabSz="857250"/>
              <a:t>2/26/2019</a:t>
            </a:fld>
            <a:endParaRPr lang="en-US">
              <a:solidFill>
                <a:prstClr val="black"/>
              </a:solidFill>
            </a:endParaRPr>
          </a:p>
        </p:txBody>
      </p:sp>
      <p:sp>
        <p:nvSpPr>
          <p:cNvPr id="5" name="Footer Placeholder 4"/>
          <p:cNvSpPr>
            <a:spLocks noGrp="1"/>
          </p:cNvSpPr>
          <p:nvPr>
            <p:ph type="ftr" sz="quarter" idx="3"/>
          </p:nvPr>
        </p:nvSpPr>
        <p:spPr>
          <a:xfrm>
            <a:off x="1066804" y="6481769"/>
            <a:ext cx="7848601" cy="239715"/>
          </a:xfrm>
          <a:prstGeom prst="rect">
            <a:avLst/>
          </a:prstGeom>
        </p:spPr>
        <p:txBody>
          <a:bodyPr vert="horz" lIns="91440" tIns="45720" rIns="91440" bIns="45720" rtlCol="0" anchor="ctr"/>
          <a:lstStyle>
            <a:lvl1pPr algn="l">
              <a:defRPr sz="714">
                <a:solidFill>
                  <a:schemeClr val="tx1"/>
                </a:solidFill>
              </a:defRPr>
            </a:lvl1pPr>
          </a:lstStyle>
          <a:p>
            <a:pPr defTabSz="857250"/>
            <a:endParaRPr lang="en-US">
              <a:solidFill>
                <a:prstClr val="black"/>
              </a:solidFill>
            </a:endParaRPr>
          </a:p>
        </p:txBody>
      </p:sp>
      <p:sp>
        <p:nvSpPr>
          <p:cNvPr id="6" name="Slide Number Placeholder 5"/>
          <p:cNvSpPr>
            <a:spLocks noGrp="1"/>
          </p:cNvSpPr>
          <p:nvPr>
            <p:ph type="sldNum" sz="quarter" idx="4"/>
          </p:nvPr>
        </p:nvSpPr>
        <p:spPr>
          <a:xfrm>
            <a:off x="10287004" y="6481769"/>
            <a:ext cx="838201" cy="239715"/>
          </a:xfrm>
          <a:prstGeom prst="rect">
            <a:avLst/>
          </a:prstGeom>
        </p:spPr>
        <p:txBody>
          <a:bodyPr vert="horz" lIns="91440" tIns="45720" rIns="91440" bIns="45720" rtlCol="0" anchor="ctr"/>
          <a:lstStyle>
            <a:lvl1pPr algn="r">
              <a:defRPr sz="714">
                <a:solidFill>
                  <a:schemeClr val="tx1"/>
                </a:solidFill>
              </a:defRPr>
            </a:lvl1pPr>
          </a:lstStyle>
          <a:p>
            <a:pPr defTabSz="857250"/>
            <a:fld id="{E31375A4-56A4-47D6-9801-1991572033F7}" type="slidenum">
              <a:rPr lang="en-US" smtClean="0">
                <a:solidFill>
                  <a:prstClr val="black"/>
                </a:solidFill>
              </a:rPr>
              <a:pPr defTabSz="857250"/>
              <a:t>‹#›</a:t>
            </a:fld>
            <a:endParaRPr lang="en-US">
              <a:solidFill>
                <a:prstClr val="black"/>
              </a:solidFill>
            </a:endParaRPr>
          </a:p>
        </p:txBody>
      </p:sp>
    </p:spTree>
    <p:extLst>
      <p:ext uri="{BB962C8B-B14F-4D97-AF65-F5344CB8AC3E}">
        <p14:creationId xmlns:p14="http://schemas.microsoft.com/office/powerpoint/2010/main" val="105320597"/>
      </p:ext>
    </p:extLst>
  </p:cSld>
  <p:clrMap bg1="lt1" tx1="dk1" bg2="lt2" tx2="dk2" accent1="accent1" accent2="accent2" accent3="accent3" accent4="accent4" accent5="accent5" accent6="accent6" hlink="hlink" folHlink="folHlink"/>
  <p:sldLayoutIdLst>
    <p:sldLayoutId id="214748378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726187" rtl="0" eaLnBrk="1" latinLnBrk="0" hangingPunct="1">
        <a:lnSpc>
          <a:spcPct val="90000"/>
        </a:lnSpc>
        <a:spcBef>
          <a:spcPct val="0"/>
        </a:spcBef>
        <a:buNone/>
        <a:defRPr sz="2858" kern="1200">
          <a:solidFill>
            <a:schemeClr val="bg1"/>
          </a:solidFill>
          <a:latin typeface="+mj-lt"/>
          <a:ea typeface="+mj-ea"/>
          <a:cs typeface="+mj-cs"/>
        </a:defRPr>
      </a:lvl1pPr>
    </p:titleStyle>
    <p:bodyStyle>
      <a:lvl1pPr marL="181548" indent="-181548" algn="l" defTabSz="726187" rtl="0" eaLnBrk="1" latinLnBrk="0" hangingPunct="1">
        <a:lnSpc>
          <a:spcPct val="90000"/>
        </a:lnSpc>
        <a:spcBef>
          <a:spcPts val="1430"/>
        </a:spcBef>
        <a:buSzPct val="100000"/>
        <a:buFont typeface="Arial" pitchFamily="34" charset="0"/>
        <a:buChar char="▪"/>
        <a:defRPr sz="1905" kern="1200">
          <a:solidFill>
            <a:schemeClr val="tx1">
              <a:lumMod val="75000"/>
              <a:lumOff val="25000"/>
            </a:schemeClr>
          </a:solidFill>
          <a:latin typeface="+mn-lt"/>
          <a:ea typeface="+mn-ea"/>
          <a:cs typeface="+mn-cs"/>
        </a:defRPr>
      </a:lvl1pPr>
      <a:lvl2pPr marL="363092" indent="-181548" algn="l" defTabSz="726187" rtl="0" eaLnBrk="1" latinLnBrk="0" hangingPunct="1">
        <a:lnSpc>
          <a:spcPct val="90000"/>
        </a:lnSpc>
        <a:spcBef>
          <a:spcPts val="476"/>
        </a:spcBef>
        <a:buSzPct val="100000"/>
        <a:buFont typeface="Arial" pitchFamily="34" charset="0"/>
        <a:buChar char="▪"/>
        <a:defRPr sz="1748" kern="1200">
          <a:solidFill>
            <a:schemeClr val="tx1">
              <a:lumMod val="75000"/>
              <a:lumOff val="25000"/>
            </a:schemeClr>
          </a:solidFill>
          <a:latin typeface="+mn-lt"/>
          <a:ea typeface="+mn-ea"/>
          <a:cs typeface="+mn-cs"/>
        </a:defRPr>
      </a:lvl2pPr>
      <a:lvl3pPr marL="544639" indent="-145238" algn="l" defTabSz="726187" rtl="0" eaLnBrk="1" latinLnBrk="0" hangingPunct="1">
        <a:lnSpc>
          <a:spcPct val="90000"/>
        </a:lnSpc>
        <a:spcBef>
          <a:spcPts val="476"/>
        </a:spcBef>
        <a:buSzPct val="100000"/>
        <a:buFont typeface="Arial" pitchFamily="34" charset="0"/>
        <a:buChar char="▪"/>
        <a:defRPr sz="1588" kern="1200">
          <a:solidFill>
            <a:schemeClr val="tx1">
              <a:lumMod val="75000"/>
              <a:lumOff val="25000"/>
            </a:schemeClr>
          </a:solidFill>
          <a:latin typeface="+mn-lt"/>
          <a:ea typeface="+mn-ea"/>
          <a:cs typeface="+mn-cs"/>
        </a:defRPr>
      </a:lvl3pPr>
      <a:lvl4pPr marL="689875" indent="-144984" algn="l" defTabSz="726187" rtl="0" eaLnBrk="1" latinLnBrk="0" hangingPunct="1">
        <a:lnSpc>
          <a:spcPct val="90000"/>
        </a:lnSpc>
        <a:spcBef>
          <a:spcPts val="476"/>
        </a:spcBef>
        <a:buSzPct val="100000"/>
        <a:buFont typeface="Arial" pitchFamily="34" charset="0"/>
        <a:buChar char="▪"/>
        <a:defRPr sz="1430" kern="1200">
          <a:solidFill>
            <a:schemeClr val="tx1">
              <a:lumMod val="75000"/>
              <a:lumOff val="25000"/>
            </a:schemeClr>
          </a:solidFill>
          <a:latin typeface="+mn-lt"/>
          <a:ea typeface="+mn-ea"/>
          <a:cs typeface="+mn-cs"/>
        </a:defRPr>
      </a:lvl4pPr>
      <a:lvl5pPr marL="835114" indent="-145238" algn="l" defTabSz="726187" rtl="0" eaLnBrk="1" latinLnBrk="0" hangingPunct="1">
        <a:lnSpc>
          <a:spcPct val="90000"/>
        </a:lnSpc>
        <a:spcBef>
          <a:spcPts val="476"/>
        </a:spcBef>
        <a:buSzPct val="100000"/>
        <a:buFont typeface="Arial" pitchFamily="34" charset="0"/>
        <a:buChar char="▪"/>
        <a:defRPr sz="1270" kern="1200">
          <a:solidFill>
            <a:schemeClr val="tx1">
              <a:lumMod val="75000"/>
              <a:lumOff val="25000"/>
            </a:schemeClr>
          </a:solidFill>
          <a:latin typeface="+mn-lt"/>
          <a:ea typeface="+mn-ea"/>
          <a:cs typeface="+mn-cs"/>
        </a:defRPr>
      </a:lvl5pPr>
      <a:lvl6pPr marL="980350" indent="-145238" algn="l" defTabSz="726187" rtl="0" eaLnBrk="1" latinLnBrk="0" hangingPunct="1">
        <a:lnSpc>
          <a:spcPct val="90000"/>
        </a:lnSpc>
        <a:spcBef>
          <a:spcPts val="318"/>
        </a:spcBef>
        <a:buSzPct val="100000"/>
        <a:buFont typeface="Arial" pitchFamily="34" charset="0"/>
        <a:buChar char="▪"/>
        <a:defRPr sz="1270" kern="1200">
          <a:solidFill>
            <a:schemeClr val="tx1">
              <a:lumMod val="75000"/>
              <a:lumOff val="25000"/>
            </a:schemeClr>
          </a:solidFill>
          <a:latin typeface="+mn-lt"/>
          <a:ea typeface="+mn-ea"/>
          <a:cs typeface="+mn-cs"/>
        </a:defRPr>
      </a:lvl6pPr>
      <a:lvl7pPr marL="1125588" indent="-145238" algn="l" defTabSz="726187" rtl="0" eaLnBrk="1" latinLnBrk="0" hangingPunct="1">
        <a:lnSpc>
          <a:spcPct val="90000"/>
        </a:lnSpc>
        <a:spcBef>
          <a:spcPts val="318"/>
        </a:spcBef>
        <a:buSzPct val="100000"/>
        <a:buFont typeface="Arial" pitchFamily="34" charset="0"/>
        <a:buChar char="▪"/>
        <a:defRPr sz="1270" kern="1200">
          <a:solidFill>
            <a:schemeClr val="tx1">
              <a:lumMod val="75000"/>
              <a:lumOff val="25000"/>
            </a:schemeClr>
          </a:solidFill>
          <a:latin typeface="+mn-lt"/>
          <a:ea typeface="+mn-ea"/>
          <a:cs typeface="+mn-cs"/>
        </a:defRPr>
      </a:lvl7pPr>
      <a:lvl8pPr marL="1270822" indent="-145238" algn="l" defTabSz="726187" rtl="0" eaLnBrk="1" latinLnBrk="0" hangingPunct="1">
        <a:lnSpc>
          <a:spcPct val="90000"/>
        </a:lnSpc>
        <a:spcBef>
          <a:spcPts val="318"/>
        </a:spcBef>
        <a:buSzPct val="100000"/>
        <a:buFont typeface="Arial" pitchFamily="34" charset="0"/>
        <a:buChar char="▪"/>
        <a:defRPr sz="1270" kern="1200">
          <a:solidFill>
            <a:schemeClr val="tx1">
              <a:lumMod val="75000"/>
              <a:lumOff val="25000"/>
            </a:schemeClr>
          </a:solidFill>
          <a:latin typeface="+mn-lt"/>
          <a:ea typeface="+mn-ea"/>
          <a:cs typeface="+mn-cs"/>
        </a:defRPr>
      </a:lvl8pPr>
      <a:lvl9pPr marL="1416061" indent="-145238" algn="l" defTabSz="726187" rtl="0" eaLnBrk="1" latinLnBrk="0" hangingPunct="1">
        <a:lnSpc>
          <a:spcPct val="90000"/>
        </a:lnSpc>
        <a:spcBef>
          <a:spcPts val="318"/>
        </a:spcBef>
        <a:buSzPct val="100000"/>
        <a:buFont typeface="Arial" pitchFamily="34" charset="0"/>
        <a:buChar char="▪"/>
        <a:defRPr sz="1270" kern="1200">
          <a:solidFill>
            <a:schemeClr val="tx1">
              <a:lumMod val="75000"/>
              <a:lumOff val="25000"/>
            </a:schemeClr>
          </a:solidFill>
          <a:latin typeface="+mn-lt"/>
          <a:ea typeface="+mn-ea"/>
          <a:cs typeface="+mn-cs"/>
        </a:defRPr>
      </a:lvl9pPr>
    </p:bodyStyle>
    <p:otherStyle>
      <a:defPPr>
        <a:defRPr/>
      </a:defPPr>
      <a:lvl1pPr marL="0" algn="l" defTabSz="726187" rtl="0" eaLnBrk="1" latinLnBrk="0" hangingPunct="1">
        <a:defRPr sz="1430" kern="1200">
          <a:solidFill>
            <a:schemeClr val="tx1"/>
          </a:solidFill>
          <a:latin typeface="+mn-lt"/>
          <a:ea typeface="+mn-ea"/>
          <a:cs typeface="+mn-cs"/>
        </a:defRPr>
      </a:lvl1pPr>
      <a:lvl2pPr marL="363092" algn="l" defTabSz="726187" rtl="0" eaLnBrk="1" latinLnBrk="0" hangingPunct="1">
        <a:defRPr sz="1430" kern="1200">
          <a:solidFill>
            <a:schemeClr val="tx1"/>
          </a:solidFill>
          <a:latin typeface="+mn-lt"/>
          <a:ea typeface="+mn-ea"/>
          <a:cs typeface="+mn-cs"/>
        </a:defRPr>
      </a:lvl2pPr>
      <a:lvl3pPr marL="726187" algn="l" defTabSz="726187" rtl="0" eaLnBrk="1" latinLnBrk="0" hangingPunct="1">
        <a:defRPr sz="1430" kern="1200">
          <a:solidFill>
            <a:schemeClr val="tx1"/>
          </a:solidFill>
          <a:latin typeface="+mn-lt"/>
          <a:ea typeface="+mn-ea"/>
          <a:cs typeface="+mn-cs"/>
        </a:defRPr>
      </a:lvl3pPr>
      <a:lvl4pPr marL="1089280" algn="l" defTabSz="726187" rtl="0" eaLnBrk="1" latinLnBrk="0" hangingPunct="1">
        <a:defRPr sz="1430" kern="1200">
          <a:solidFill>
            <a:schemeClr val="tx1"/>
          </a:solidFill>
          <a:latin typeface="+mn-lt"/>
          <a:ea typeface="+mn-ea"/>
          <a:cs typeface="+mn-cs"/>
        </a:defRPr>
      </a:lvl4pPr>
      <a:lvl5pPr marL="1452370" algn="l" defTabSz="726187" rtl="0" eaLnBrk="1" latinLnBrk="0" hangingPunct="1">
        <a:defRPr sz="1430" kern="1200">
          <a:solidFill>
            <a:schemeClr val="tx1"/>
          </a:solidFill>
          <a:latin typeface="+mn-lt"/>
          <a:ea typeface="+mn-ea"/>
          <a:cs typeface="+mn-cs"/>
        </a:defRPr>
      </a:lvl5pPr>
      <a:lvl6pPr marL="1815462" algn="l" defTabSz="726187" rtl="0" eaLnBrk="1" latinLnBrk="0" hangingPunct="1">
        <a:defRPr sz="1430" kern="1200">
          <a:solidFill>
            <a:schemeClr val="tx1"/>
          </a:solidFill>
          <a:latin typeface="+mn-lt"/>
          <a:ea typeface="+mn-ea"/>
          <a:cs typeface="+mn-cs"/>
        </a:defRPr>
      </a:lvl6pPr>
      <a:lvl7pPr marL="2178557" algn="l" defTabSz="726187" rtl="0" eaLnBrk="1" latinLnBrk="0" hangingPunct="1">
        <a:defRPr sz="1430" kern="1200">
          <a:solidFill>
            <a:schemeClr val="tx1"/>
          </a:solidFill>
          <a:latin typeface="+mn-lt"/>
          <a:ea typeface="+mn-ea"/>
          <a:cs typeface="+mn-cs"/>
        </a:defRPr>
      </a:lvl7pPr>
      <a:lvl8pPr marL="2541650" algn="l" defTabSz="726187" rtl="0" eaLnBrk="1" latinLnBrk="0" hangingPunct="1">
        <a:defRPr sz="1430" kern="1200">
          <a:solidFill>
            <a:schemeClr val="tx1"/>
          </a:solidFill>
          <a:latin typeface="+mn-lt"/>
          <a:ea typeface="+mn-ea"/>
          <a:cs typeface="+mn-cs"/>
        </a:defRPr>
      </a:lvl8pPr>
      <a:lvl9pPr marL="2904743" algn="l" defTabSz="726187" rtl="0" eaLnBrk="1" latinLnBrk="0" hangingPunct="1">
        <a:defRPr sz="143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04">
          <p15:clr>
            <a:srgbClr val="F26B43"/>
          </p15:clr>
        </p15:guide>
        <p15:guide id="2" pos="3457">
          <p15:clr>
            <a:srgbClr val="F26B43"/>
          </p15:clr>
        </p15:guide>
      </p15:sldGuideLst>
    </p:ext>
  </p:extLst>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2968757324"/>
      </p:ext>
    </p:extLst>
  </p:cSld>
  <p:clrMap bg1="lt1" tx1="dk1" bg2="lt2" tx2="dk2" accent1="accent1" accent2="accent2" accent3="accent3" accent4="accent4" accent5="accent5" accent6="accent6" hlink="hlink" folHlink="folHlink"/>
  <p:sldLayoutIdLst>
    <p:sldLayoutId id="2147483789"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5E17586-5074-4A3E-A9E2-4F9751115938}" type="datetimeFigureOut">
              <a:rPr lang="en-US" smtClean="0">
                <a:solidFill>
                  <a:prstClr val="black">
                    <a:tint val="75000"/>
                  </a:prstClr>
                </a:solidFill>
              </a:rPr>
              <a:pPr defTabSz="914400"/>
              <a:t>2/26/2019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C13389-3B27-499A-917D-71457C43229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02665613"/>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3338954566"/>
      </p:ext>
    </p:extLst>
  </p:cSld>
  <p:clrMap bg1="lt1" tx1="dk1" bg2="lt2" tx2="dk2" accent1="accent1" accent2="accent2" accent3="accent3" accent4="accent4" accent5="accent5" accent6="accent6" hlink="hlink" folHlink="folHlink"/>
  <p:sldLayoutIdLst>
    <p:sldLayoutId id="2147483791"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4284253669"/>
      </p:ext>
    </p:extLst>
  </p:cSld>
  <p:clrMap bg1="lt1" tx1="dk1" bg2="lt2" tx2="dk2" accent1="accent1" accent2="accent2" accent3="accent3" accent4="accent4" accent5="accent5" accent6="accent6" hlink="hlink" folHlink="folHlink"/>
  <p:sldLayoutIdLst>
    <p:sldLayoutId id="2147483793"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3730798419"/>
      </p:ext>
    </p:extLst>
  </p:cSld>
  <p:clrMap bg1="lt1" tx1="dk1" bg2="lt2" tx2="dk2" accent1="accent1" accent2="accent2" accent3="accent3" accent4="accent4" accent5="accent5" accent6="accent6" hlink="hlink" folHlink="folHlink"/>
  <p:sldLayoutIdLst>
    <p:sldLayoutId id="2147483795"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3759924758"/>
      </p:ext>
    </p:extLst>
  </p:cSld>
  <p:clrMap bg1="lt1" tx1="dk1" bg2="lt2" tx2="dk2" accent1="accent1" accent2="accent2" accent3="accent3" accent4="accent4" accent5="accent5" accent6="accent6" hlink="hlink" folHlink="folHlink"/>
  <p:sldLayoutIdLst>
    <p:sldLayoutId id="2147483797"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1065123440"/>
      </p:ext>
    </p:extLst>
  </p:cSld>
  <p:clrMap bg1="lt1" tx1="dk1" bg2="lt2" tx2="dk2" accent1="accent1" accent2="accent2" accent3="accent3" accent4="accent4" accent5="accent5" accent6="accent6" hlink="hlink" folHlink="folHlink"/>
  <p:sldLayoutIdLst>
    <p:sldLayoutId id="2147483799"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3377422471"/>
      </p:ext>
    </p:extLst>
  </p:cSld>
  <p:clrMap bg1="lt1" tx1="dk1" bg2="lt2" tx2="dk2" accent1="accent1" accent2="accent2" accent3="accent3" accent4="accent4" accent5="accent5" accent6="accent6" hlink="hlink" folHlink="folHlink"/>
  <p:sldLayoutIdLst>
    <p:sldLayoutId id="2147483801"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3017766516"/>
      </p:ext>
    </p:extLst>
  </p:cSld>
  <p:clrMap bg1="lt1" tx1="dk1" bg2="lt2" tx2="dk2" accent1="accent1" accent2="accent2" accent3="accent3" accent4="accent4" accent5="accent5" accent6="accent6" hlink="hlink" folHlink="folHlink"/>
  <p:sldLayoutIdLst>
    <p:sldLayoutId id="2147483803"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1582252900"/>
      </p:ext>
    </p:extLst>
  </p:cSld>
  <p:clrMap bg1="lt1" tx1="dk1" bg2="lt2" tx2="dk2" accent1="accent1" accent2="accent2" accent3="accent3" accent4="accent4" accent5="accent5" accent6="accent6" hlink="hlink" folHlink="folHlink"/>
  <p:sldLayoutIdLst>
    <p:sldLayoutId id="2147483805"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3865187258"/>
      </p:ext>
    </p:extLst>
  </p:cSld>
  <p:clrMap bg1="lt1" tx1="dk1" bg2="lt2" tx2="dk2" accent1="accent1" accent2="accent2" accent3="accent3" accent4="accent4" accent5="accent5" accent6="accent6" hlink="hlink" folHlink="folHlink"/>
  <p:sldLayoutIdLst>
    <p:sldLayoutId id="2147483807"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Placeholder 1"/>
          <p:cNvSpPr>
            <a:spLocks noGrp="1"/>
          </p:cNvSpPr>
          <p:nvPr>
            <p:ph type="title"/>
          </p:nvPr>
        </p:nvSpPr>
        <p:spPr>
          <a:xfrm>
            <a:off x="1016000" y="274638"/>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1600201"/>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324BA64-7E2F-4371-8EB7-BC369B0AB69A}" type="datetime1">
              <a:rPr lang="en-US" smtClean="0">
                <a:solidFill>
                  <a:prstClr val="black">
                    <a:tint val="75000"/>
                  </a:prstClr>
                </a:solidFill>
              </a:rPr>
              <a:pPr defTabSz="914400"/>
              <a:t>2/26/2019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44704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9408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3D6E5A2-EC83-451F-A719-9AC1370DD5CF}" type="slidenum">
              <a:rPr lang="en-US" smtClean="0">
                <a:solidFill>
                  <a:prstClr val="black">
                    <a:tint val="75000"/>
                  </a:prstClr>
                </a:solidFill>
              </a:rPr>
              <a:pPr defTabSz="914400"/>
              <a:t>‹#›</a:t>
            </a:fld>
            <a:endParaRPr lang="en-US" dirty="0">
              <a:solidFill>
                <a:prstClr val="black">
                  <a:tint val="75000"/>
                </a:prstClr>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3561857073"/>
      </p:ext>
    </p:extLst>
  </p:cSld>
  <p:clrMap bg1="lt1" tx1="dk1" bg2="lt2" tx2="dk2" accent1="accent1" accent2="accent2" accent3="accent3" accent4="accent4" accent5="accent5" accent6="accent6" hlink="hlink" folHlink="folHlink"/>
  <p:sldLayoutIdLst>
    <p:sldLayoutId id="2147483809" r:id="rId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614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4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615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grpSp>
      </p:grpSp>
      <p:sp>
        <p:nvSpPr>
          <p:cNvPr id="6159"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60"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1"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defTabSz="914400" fontAlgn="base">
              <a:spcBef>
                <a:spcPct val="0"/>
              </a:spcBef>
              <a:spcAft>
                <a:spcPct val="0"/>
              </a:spcAft>
              <a:defRPr/>
            </a:pPr>
            <a:endParaRPr lang="en-US">
              <a:solidFill>
                <a:srgbClr val="FFFFFF"/>
              </a:solidFill>
            </a:endParaRPr>
          </a:p>
        </p:txBody>
      </p:sp>
      <p:sp>
        <p:nvSpPr>
          <p:cNvPr id="6162"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defTabSz="914400" fontAlgn="base">
              <a:spcBef>
                <a:spcPct val="0"/>
              </a:spcBef>
              <a:spcAft>
                <a:spcPct val="0"/>
              </a:spcAft>
              <a:defRPr/>
            </a:pPr>
            <a:endParaRPr lang="en-US">
              <a:solidFill>
                <a:srgbClr val="FFFFFF"/>
              </a:solidFill>
            </a:endParaRPr>
          </a:p>
        </p:txBody>
      </p:sp>
      <p:sp>
        <p:nvSpPr>
          <p:cNvPr id="6163"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defTabSz="914400" fontAlgn="base">
              <a:spcBef>
                <a:spcPct val="0"/>
              </a:spcBef>
              <a:spcAft>
                <a:spcPct val="0"/>
              </a:spcAft>
              <a:defRPr/>
            </a:pPr>
            <a:fld id="{D367D4B3-6B82-4136-9FDD-7DEA08F93F79}" type="slidenum">
              <a:rPr lang="en-US" altLang="en-US" smtClean="0">
                <a:solidFill>
                  <a:srgbClr val="FFFFFF"/>
                </a:solidFill>
              </a:rPr>
              <a:pPr defTabSz="914400" fontAlgn="base">
                <a:spcBef>
                  <a:spcPct val="0"/>
                </a:spcBef>
                <a:spcAft>
                  <a:spcPct val="0"/>
                </a:spcAft>
                <a:defRPr/>
              </a:pPr>
              <a:t>‹#›</a:t>
            </a:fld>
            <a:endParaRPr lang="en-US" altLang="en-US" smtClean="0">
              <a:solidFill>
                <a:srgbClr val="FFFFFF"/>
              </a:solidFill>
            </a:endParaRPr>
          </a:p>
        </p:txBody>
      </p:sp>
    </p:spTree>
    <p:extLst>
      <p:ext uri="{BB962C8B-B14F-4D97-AF65-F5344CB8AC3E}">
        <p14:creationId xmlns:p14="http://schemas.microsoft.com/office/powerpoint/2010/main" val="944170552"/>
      </p:ext>
    </p:extLst>
  </p:cSld>
  <p:clrMap bg1="dk2" tx1="lt1" bg2="dk1" tx2="lt2" accent1="accent1" accent2="accent2" accent3="accent3" accent4="accent4" accent5="accent5" accent6="accent6" hlink="hlink" folHlink="folHlink"/>
  <p:sldLayoutIdLst>
    <p:sldLayoutId id="2147483680" r:id="rId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133570" name="Rectangle 2"/>
          <p:cNvSpPr>
            <a:spLocks noChangeArrowheads="1"/>
          </p:cNvSpPr>
          <p:nvPr/>
        </p:nvSpPr>
        <p:spPr bwMode="auto">
          <a:xfrm>
            <a:off x="812800" y="1295400"/>
            <a:ext cx="182563" cy="382588"/>
          </a:xfrm>
          <a:prstGeom prst="rect">
            <a:avLst/>
          </a:prstGeom>
          <a:gradFill rotWithShape="0">
            <a:gsLst>
              <a:gs pos="0">
                <a:srgbClr val="FF0000">
                  <a:gamma/>
                  <a:shade val="46275"/>
                  <a:invGamma/>
                </a:srgbClr>
              </a:gs>
              <a:gs pos="100000">
                <a:srgbClr val="FF0000"/>
              </a:gs>
            </a:gsLst>
            <a:lin ang="0" scaled="1"/>
          </a:gradFill>
          <a:ln w="6350">
            <a:solidFill>
              <a:srgbClr val="AC0000"/>
            </a:solidFill>
            <a:miter lim="800000"/>
            <a:headEnd/>
            <a:tailEnd/>
          </a:ln>
          <a:effectLst/>
        </p:spPr>
        <p:txBody>
          <a:bodyPr wrap="none" lIns="90472" tIns="44450" rIns="90472" bIns="44450" anchor="ctr">
            <a:spAutoFit/>
          </a:bodyPr>
          <a:lstStyle/>
          <a:p>
            <a:pPr defTabSz="914218" fontAlgn="base">
              <a:spcBef>
                <a:spcPct val="0"/>
              </a:spcBef>
              <a:spcAft>
                <a:spcPct val="0"/>
              </a:spcAft>
              <a:defRPr/>
            </a:pPr>
            <a:endParaRPr lang="en-US" sz="1900">
              <a:solidFill>
                <a:srgbClr val="FFFFFF"/>
              </a:solidFill>
              <a:effectLst>
                <a:outerShdw blurRad="38100" dist="38100" dir="2700000" algn="tl">
                  <a:srgbClr val="000000"/>
                </a:outerShdw>
              </a:effectLst>
              <a:ea typeface="ＭＳ Ｐゴシック" pitchFamily="34" charset="-128"/>
              <a:cs typeface="Arial" charset="0"/>
            </a:endParaRPr>
          </a:p>
        </p:txBody>
      </p:sp>
      <p:sp>
        <p:nvSpPr>
          <p:cNvPr id="13315" name="Rectangle 3"/>
          <p:cNvSpPr>
            <a:spLocks noGrp="1" noChangeArrowheads="1"/>
          </p:cNvSpPr>
          <p:nvPr>
            <p:ph type="title"/>
          </p:nvPr>
        </p:nvSpPr>
        <p:spPr bwMode="auto">
          <a:xfrm>
            <a:off x="754063" y="765175"/>
            <a:ext cx="102949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4450" rIns="90472" bIns="44450" numCol="1" anchor="b" anchorCtr="0" compatLnSpc="1">
            <a:prstTxWarp prst="textNoShape">
              <a:avLst/>
            </a:prstTxWarp>
            <a:spAutoFit/>
          </a:bodyPr>
          <a:lstStyle/>
          <a:p>
            <a:pPr lvl="0"/>
            <a:r>
              <a:rPr lang="en-US" altLang="en-US" smtClean="0"/>
              <a:t>Click to edit Master title style</a:t>
            </a:r>
          </a:p>
        </p:txBody>
      </p:sp>
      <p:sp>
        <p:nvSpPr>
          <p:cNvPr id="13316" name="Rectangle 4"/>
          <p:cNvSpPr>
            <a:spLocks noGrp="1" noChangeArrowheads="1"/>
          </p:cNvSpPr>
          <p:nvPr>
            <p:ph type="body" idx="1"/>
          </p:nvPr>
        </p:nvSpPr>
        <p:spPr bwMode="auto">
          <a:xfrm>
            <a:off x="754063" y="1982788"/>
            <a:ext cx="10294937"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4450" rIns="90472" bIns="4445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487975434"/>
      </p:ext>
    </p:extLst>
  </p:cSld>
  <p:clrMap bg1="dk2" tx1="lt1" bg2="dk1" tx2="lt2" accent1="accent1" accent2="accent2" accent3="accent3" accent4="accent4" accent5="accent5" accent6="accent6" hlink="hlink" folHlink="folHlink"/>
  <p:sldLayoutIdLst>
    <p:sldLayoutId id="2147483682"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000" b="1">
          <a:solidFill>
            <a:srgbClr val="FAFD00"/>
          </a:solidFill>
          <a:latin typeface="+mj-lt"/>
          <a:ea typeface="ＭＳ Ｐゴシック" pitchFamily="34" charset="-128"/>
          <a:cs typeface="ＭＳ Ｐゴシック" pitchFamily="-65" charset="-128"/>
        </a:defRPr>
      </a:lvl1pPr>
      <a:lvl2pPr algn="l" rtl="0" eaLnBrk="0" fontAlgn="base" hangingPunct="0">
        <a:lnSpc>
          <a:spcPct val="90000"/>
        </a:lnSpc>
        <a:spcBef>
          <a:spcPct val="0"/>
        </a:spcBef>
        <a:spcAft>
          <a:spcPct val="0"/>
        </a:spcAft>
        <a:defRPr sz="4000" b="1">
          <a:solidFill>
            <a:srgbClr val="FAFD00"/>
          </a:solidFill>
          <a:latin typeface="Arial" charset="0"/>
          <a:ea typeface="ＭＳ Ｐゴシック" pitchFamily="34" charset="-128"/>
          <a:cs typeface="ＭＳ Ｐゴシック" pitchFamily="-65" charset="-128"/>
        </a:defRPr>
      </a:lvl2pPr>
      <a:lvl3pPr algn="l" rtl="0" eaLnBrk="0" fontAlgn="base" hangingPunct="0">
        <a:lnSpc>
          <a:spcPct val="90000"/>
        </a:lnSpc>
        <a:spcBef>
          <a:spcPct val="0"/>
        </a:spcBef>
        <a:spcAft>
          <a:spcPct val="0"/>
        </a:spcAft>
        <a:defRPr sz="4000" b="1">
          <a:solidFill>
            <a:srgbClr val="FAFD00"/>
          </a:solidFill>
          <a:latin typeface="Arial" charset="0"/>
          <a:ea typeface="ＭＳ Ｐゴシック" pitchFamily="34" charset="-128"/>
          <a:cs typeface="ＭＳ Ｐゴシック" pitchFamily="-65" charset="-128"/>
        </a:defRPr>
      </a:lvl3pPr>
      <a:lvl4pPr algn="l" rtl="0" eaLnBrk="0" fontAlgn="base" hangingPunct="0">
        <a:lnSpc>
          <a:spcPct val="90000"/>
        </a:lnSpc>
        <a:spcBef>
          <a:spcPct val="0"/>
        </a:spcBef>
        <a:spcAft>
          <a:spcPct val="0"/>
        </a:spcAft>
        <a:defRPr sz="4000" b="1">
          <a:solidFill>
            <a:srgbClr val="FAFD00"/>
          </a:solidFill>
          <a:latin typeface="Arial" charset="0"/>
          <a:ea typeface="ＭＳ Ｐゴシック" pitchFamily="34" charset="-128"/>
          <a:cs typeface="ＭＳ Ｐゴシック" pitchFamily="-65" charset="-128"/>
        </a:defRPr>
      </a:lvl4pPr>
      <a:lvl5pPr algn="l" rtl="0" eaLnBrk="0" fontAlgn="base" hangingPunct="0">
        <a:lnSpc>
          <a:spcPct val="90000"/>
        </a:lnSpc>
        <a:spcBef>
          <a:spcPct val="0"/>
        </a:spcBef>
        <a:spcAft>
          <a:spcPct val="0"/>
        </a:spcAft>
        <a:defRPr sz="4000" b="1">
          <a:solidFill>
            <a:srgbClr val="FAFD00"/>
          </a:solidFill>
          <a:latin typeface="Arial" charset="0"/>
          <a:ea typeface="ＭＳ Ｐゴシック" pitchFamily="34" charset="-128"/>
          <a:cs typeface="ＭＳ Ｐゴシック" pitchFamily="-65" charset="-128"/>
        </a:defRPr>
      </a:lvl5pPr>
      <a:lvl6pPr marL="457107" algn="l" rtl="0" eaLnBrk="0" fontAlgn="base" hangingPunct="0">
        <a:lnSpc>
          <a:spcPct val="90000"/>
        </a:lnSpc>
        <a:spcBef>
          <a:spcPct val="0"/>
        </a:spcBef>
        <a:spcAft>
          <a:spcPct val="0"/>
        </a:spcAft>
        <a:defRPr sz="4000" b="1">
          <a:solidFill>
            <a:srgbClr val="FAFD00"/>
          </a:solidFill>
          <a:latin typeface="Arial" charset="0"/>
        </a:defRPr>
      </a:lvl6pPr>
      <a:lvl7pPr marL="914218" algn="l" rtl="0" eaLnBrk="0" fontAlgn="base" hangingPunct="0">
        <a:lnSpc>
          <a:spcPct val="90000"/>
        </a:lnSpc>
        <a:spcBef>
          <a:spcPct val="0"/>
        </a:spcBef>
        <a:spcAft>
          <a:spcPct val="0"/>
        </a:spcAft>
        <a:defRPr sz="4000" b="1">
          <a:solidFill>
            <a:srgbClr val="FAFD00"/>
          </a:solidFill>
          <a:latin typeface="Arial" charset="0"/>
        </a:defRPr>
      </a:lvl7pPr>
      <a:lvl8pPr marL="1371328" algn="l" rtl="0" eaLnBrk="0" fontAlgn="base" hangingPunct="0">
        <a:lnSpc>
          <a:spcPct val="90000"/>
        </a:lnSpc>
        <a:spcBef>
          <a:spcPct val="0"/>
        </a:spcBef>
        <a:spcAft>
          <a:spcPct val="0"/>
        </a:spcAft>
        <a:defRPr sz="4000" b="1">
          <a:solidFill>
            <a:srgbClr val="FAFD00"/>
          </a:solidFill>
          <a:latin typeface="Arial" charset="0"/>
        </a:defRPr>
      </a:lvl8pPr>
      <a:lvl9pPr marL="1828437" algn="l" rtl="0" eaLnBrk="0" fontAlgn="base" hangingPunct="0">
        <a:lnSpc>
          <a:spcPct val="90000"/>
        </a:lnSpc>
        <a:spcBef>
          <a:spcPct val="0"/>
        </a:spcBef>
        <a:spcAft>
          <a:spcPct val="0"/>
        </a:spcAft>
        <a:defRPr sz="4000" b="1">
          <a:solidFill>
            <a:srgbClr val="FAFD00"/>
          </a:solidFill>
          <a:latin typeface="Arial" charset="0"/>
        </a:defRPr>
      </a:lvl9pPr>
    </p:titleStyle>
    <p:bodyStyle>
      <a:lvl1pPr marL="288925" indent="-288925" algn="l" rtl="0" eaLnBrk="0" fontAlgn="base" hangingPunct="0">
        <a:spcBef>
          <a:spcPct val="15000"/>
        </a:spcBef>
        <a:spcAft>
          <a:spcPct val="15000"/>
        </a:spcAft>
        <a:buClr>
          <a:schemeClr val="tx2"/>
        </a:buClr>
        <a:buSzPct val="100000"/>
        <a:buChar char="•"/>
        <a:defRPr sz="2800">
          <a:solidFill>
            <a:srgbClr val="FFFFFF"/>
          </a:solidFill>
          <a:latin typeface="+mn-lt"/>
          <a:ea typeface="ＭＳ Ｐゴシック" pitchFamily="34" charset="-128"/>
          <a:cs typeface="ＭＳ Ｐゴシック" pitchFamily="-65" charset="-128"/>
        </a:defRPr>
      </a:lvl1pPr>
      <a:lvl2pPr marL="741363" indent="-284163" algn="l" rtl="0" eaLnBrk="0" fontAlgn="base" hangingPunct="0">
        <a:spcBef>
          <a:spcPct val="15000"/>
        </a:spcBef>
        <a:spcAft>
          <a:spcPct val="15000"/>
        </a:spcAft>
        <a:buClr>
          <a:schemeClr val="tx1"/>
        </a:buClr>
        <a:buSzPct val="100000"/>
        <a:buChar char="–"/>
        <a:defRPr sz="2800">
          <a:solidFill>
            <a:srgbClr val="FFFFFF"/>
          </a:solidFill>
          <a:latin typeface="+mn-lt"/>
          <a:ea typeface="ＭＳ Ｐゴシック" pitchFamily="34" charset="-128"/>
        </a:defRPr>
      </a:lvl2pPr>
      <a:lvl3pPr marL="1141413" indent="-227013" algn="l" rtl="0" eaLnBrk="0" fontAlgn="base" hangingPunct="0">
        <a:spcBef>
          <a:spcPct val="15000"/>
        </a:spcBef>
        <a:spcAft>
          <a:spcPct val="15000"/>
        </a:spcAft>
        <a:buClr>
          <a:schemeClr val="tx2"/>
        </a:buClr>
        <a:buSzPct val="100000"/>
        <a:buChar char="•"/>
        <a:defRPr sz="2800">
          <a:solidFill>
            <a:srgbClr val="FFFFFF"/>
          </a:solidFill>
          <a:latin typeface="+mn-lt"/>
          <a:ea typeface="ＭＳ Ｐゴシック" pitchFamily="34" charset="-128"/>
        </a:defRPr>
      </a:lvl3pPr>
      <a:lvl4pPr marL="1655763" indent="-284163" algn="l" rtl="0" eaLnBrk="0" fontAlgn="base" hangingPunct="0">
        <a:spcBef>
          <a:spcPct val="20000"/>
        </a:spcBef>
        <a:spcAft>
          <a:spcPct val="0"/>
        </a:spcAft>
        <a:buClr>
          <a:schemeClr val="tx1"/>
        </a:buClr>
        <a:buChar char="–"/>
        <a:defRPr sz="2800">
          <a:solidFill>
            <a:srgbClr val="FFFFFF"/>
          </a:solidFill>
          <a:latin typeface="+mn-lt"/>
          <a:ea typeface="ＭＳ Ｐゴシック" pitchFamily="34" charset="-128"/>
        </a:defRPr>
      </a:lvl4pPr>
      <a:lvl5pPr marL="2055813" indent="-227013" algn="l" rtl="0" eaLnBrk="0" fontAlgn="base" hangingPunct="0">
        <a:spcBef>
          <a:spcPct val="20000"/>
        </a:spcBef>
        <a:spcAft>
          <a:spcPct val="0"/>
        </a:spcAft>
        <a:buClr>
          <a:schemeClr val="tx2"/>
        </a:buClr>
        <a:buChar char="•"/>
        <a:defRPr sz="2800">
          <a:solidFill>
            <a:srgbClr val="FFFFFF"/>
          </a:solidFill>
          <a:latin typeface="+mn-lt"/>
          <a:ea typeface="ＭＳ Ｐゴシック" pitchFamily="34" charset="-128"/>
        </a:defRPr>
      </a:lvl5pPr>
      <a:lvl6pPr marL="2514098" indent="-228557"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6pPr>
      <a:lvl7pPr marL="2971208" indent="-228557"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7pPr>
      <a:lvl8pPr marL="3428317" indent="-228557"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8pPr>
      <a:lvl9pPr marL="3885430" indent="-228557"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9pPr>
    </p:bodyStyle>
    <p:otherStyle>
      <a:defPPr>
        <a:defRPr lang="en-US"/>
      </a:defPPr>
      <a:lvl1pPr marL="0" algn="l" defTabSz="457107" rtl="0" eaLnBrk="1" latinLnBrk="0" hangingPunct="1">
        <a:defRPr sz="1900" kern="1200">
          <a:solidFill>
            <a:schemeClr val="tx1"/>
          </a:solidFill>
          <a:latin typeface="+mn-lt"/>
          <a:ea typeface="+mn-ea"/>
          <a:cs typeface="+mn-cs"/>
        </a:defRPr>
      </a:lvl1pPr>
      <a:lvl2pPr marL="457107" algn="l" defTabSz="457107" rtl="0" eaLnBrk="1" latinLnBrk="0" hangingPunct="1">
        <a:defRPr sz="1900" kern="1200">
          <a:solidFill>
            <a:schemeClr val="tx1"/>
          </a:solidFill>
          <a:latin typeface="+mn-lt"/>
          <a:ea typeface="+mn-ea"/>
          <a:cs typeface="+mn-cs"/>
        </a:defRPr>
      </a:lvl2pPr>
      <a:lvl3pPr marL="914218" algn="l" defTabSz="457107" rtl="0" eaLnBrk="1" latinLnBrk="0" hangingPunct="1">
        <a:defRPr sz="1900" kern="1200">
          <a:solidFill>
            <a:schemeClr val="tx1"/>
          </a:solidFill>
          <a:latin typeface="+mn-lt"/>
          <a:ea typeface="+mn-ea"/>
          <a:cs typeface="+mn-cs"/>
        </a:defRPr>
      </a:lvl3pPr>
      <a:lvl4pPr marL="1371328" algn="l" defTabSz="457107" rtl="0" eaLnBrk="1" latinLnBrk="0" hangingPunct="1">
        <a:defRPr sz="1900" kern="1200">
          <a:solidFill>
            <a:schemeClr val="tx1"/>
          </a:solidFill>
          <a:latin typeface="+mn-lt"/>
          <a:ea typeface="+mn-ea"/>
          <a:cs typeface="+mn-cs"/>
        </a:defRPr>
      </a:lvl4pPr>
      <a:lvl5pPr marL="1828437" algn="l" defTabSz="457107" rtl="0" eaLnBrk="1" latinLnBrk="0" hangingPunct="1">
        <a:defRPr sz="1900" kern="1200">
          <a:solidFill>
            <a:schemeClr val="tx1"/>
          </a:solidFill>
          <a:latin typeface="+mn-lt"/>
          <a:ea typeface="+mn-ea"/>
          <a:cs typeface="+mn-cs"/>
        </a:defRPr>
      </a:lvl5pPr>
      <a:lvl6pPr marL="2285550" algn="l" defTabSz="457107" rtl="0" eaLnBrk="1" latinLnBrk="0" hangingPunct="1">
        <a:defRPr sz="1900" kern="1200">
          <a:solidFill>
            <a:schemeClr val="tx1"/>
          </a:solidFill>
          <a:latin typeface="+mn-lt"/>
          <a:ea typeface="+mn-ea"/>
          <a:cs typeface="+mn-cs"/>
        </a:defRPr>
      </a:lvl6pPr>
      <a:lvl7pPr marL="2742654" algn="l" defTabSz="457107" rtl="0" eaLnBrk="1" latinLnBrk="0" hangingPunct="1">
        <a:defRPr sz="1900" kern="1200">
          <a:solidFill>
            <a:schemeClr val="tx1"/>
          </a:solidFill>
          <a:latin typeface="+mn-lt"/>
          <a:ea typeface="+mn-ea"/>
          <a:cs typeface="+mn-cs"/>
        </a:defRPr>
      </a:lvl7pPr>
      <a:lvl8pPr marL="3199760" algn="l" defTabSz="457107" rtl="0" eaLnBrk="1" latinLnBrk="0" hangingPunct="1">
        <a:defRPr sz="1900" kern="1200">
          <a:solidFill>
            <a:schemeClr val="tx1"/>
          </a:solidFill>
          <a:latin typeface="+mn-lt"/>
          <a:ea typeface="+mn-ea"/>
          <a:cs typeface="+mn-cs"/>
        </a:defRPr>
      </a:lvl8pPr>
      <a:lvl9pPr marL="3656867" algn="l" defTabSz="457107"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614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4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615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grpSp>
      </p:grpSp>
      <p:sp>
        <p:nvSpPr>
          <p:cNvPr id="6159"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60"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1"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defTabSz="914400" fontAlgn="base">
              <a:spcBef>
                <a:spcPct val="0"/>
              </a:spcBef>
              <a:spcAft>
                <a:spcPct val="0"/>
              </a:spcAft>
              <a:defRPr/>
            </a:pPr>
            <a:endParaRPr lang="en-US">
              <a:solidFill>
                <a:srgbClr val="FFFFFF"/>
              </a:solidFill>
            </a:endParaRPr>
          </a:p>
        </p:txBody>
      </p:sp>
      <p:sp>
        <p:nvSpPr>
          <p:cNvPr id="6162"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defTabSz="914400" fontAlgn="base">
              <a:spcBef>
                <a:spcPct val="0"/>
              </a:spcBef>
              <a:spcAft>
                <a:spcPct val="0"/>
              </a:spcAft>
              <a:defRPr/>
            </a:pPr>
            <a:endParaRPr lang="en-US">
              <a:solidFill>
                <a:srgbClr val="FFFFFF"/>
              </a:solidFill>
            </a:endParaRPr>
          </a:p>
        </p:txBody>
      </p:sp>
      <p:sp>
        <p:nvSpPr>
          <p:cNvPr id="6163"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defTabSz="914400" fontAlgn="base">
              <a:spcBef>
                <a:spcPct val="0"/>
              </a:spcBef>
              <a:spcAft>
                <a:spcPct val="0"/>
              </a:spcAft>
              <a:defRPr/>
            </a:pPr>
            <a:fld id="{D367D4B3-6B82-4136-9FDD-7DEA08F93F79}" type="slidenum">
              <a:rPr lang="en-US" altLang="en-US" smtClean="0">
                <a:solidFill>
                  <a:srgbClr val="FFFFFF"/>
                </a:solidFill>
              </a:rPr>
              <a:pPr defTabSz="914400" fontAlgn="base">
                <a:spcBef>
                  <a:spcPct val="0"/>
                </a:spcBef>
                <a:spcAft>
                  <a:spcPct val="0"/>
                </a:spcAft>
                <a:defRPr/>
              </a:pPr>
              <a:t>‹#›</a:t>
            </a:fld>
            <a:endParaRPr lang="en-US" altLang="en-US" smtClean="0">
              <a:solidFill>
                <a:srgbClr val="FFFFFF"/>
              </a:solidFill>
            </a:endParaRPr>
          </a:p>
        </p:txBody>
      </p:sp>
    </p:spTree>
    <p:extLst>
      <p:ext uri="{BB962C8B-B14F-4D97-AF65-F5344CB8AC3E}">
        <p14:creationId xmlns:p14="http://schemas.microsoft.com/office/powerpoint/2010/main" val="2402116516"/>
      </p:ext>
    </p:extLst>
  </p:cSld>
  <p:clrMap bg1="dk2" tx1="lt1" bg2="dk1" tx2="lt2" accent1="accent1" accent2="accent2" accent3="accent3" accent4="accent4" accent5="accent5" accent6="accent6" hlink="hlink" folHlink="folHlink"/>
  <p:sldLayoutIdLst>
    <p:sldLayoutId id="2147483684" r:id="rId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614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4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615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sp>
            <p:nvSpPr>
              <p:cNvPr id="615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endParaRPr>
              </a:p>
            </p:txBody>
          </p:sp>
        </p:grpSp>
      </p:grpSp>
      <p:sp>
        <p:nvSpPr>
          <p:cNvPr id="6159"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60"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1"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defTabSz="914400" fontAlgn="base">
              <a:spcBef>
                <a:spcPct val="0"/>
              </a:spcBef>
              <a:spcAft>
                <a:spcPct val="0"/>
              </a:spcAft>
              <a:defRPr/>
            </a:pPr>
            <a:endParaRPr lang="en-US">
              <a:solidFill>
                <a:srgbClr val="FFFFFF"/>
              </a:solidFill>
            </a:endParaRPr>
          </a:p>
        </p:txBody>
      </p:sp>
      <p:sp>
        <p:nvSpPr>
          <p:cNvPr id="6162"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defTabSz="914400" fontAlgn="base">
              <a:spcBef>
                <a:spcPct val="0"/>
              </a:spcBef>
              <a:spcAft>
                <a:spcPct val="0"/>
              </a:spcAft>
              <a:defRPr/>
            </a:pPr>
            <a:endParaRPr lang="en-US">
              <a:solidFill>
                <a:srgbClr val="FFFFFF"/>
              </a:solidFill>
            </a:endParaRPr>
          </a:p>
        </p:txBody>
      </p:sp>
      <p:sp>
        <p:nvSpPr>
          <p:cNvPr id="6163"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defTabSz="914400" fontAlgn="base">
              <a:spcBef>
                <a:spcPct val="0"/>
              </a:spcBef>
              <a:spcAft>
                <a:spcPct val="0"/>
              </a:spcAft>
              <a:defRPr/>
            </a:pPr>
            <a:fld id="{D367D4B3-6B82-4136-9FDD-7DEA08F93F79}" type="slidenum">
              <a:rPr lang="en-US" altLang="en-US" smtClean="0">
                <a:solidFill>
                  <a:srgbClr val="FFFFFF"/>
                </a:solidFill>
              </a:rPr>
              <a:pPr defTabSz="914400" fontAlgn="base">
                <a:spcBef>
                  <a:spcPct val="0"/>
                </a:spcBef>
                <a:spcAft>
                  <a:spcPct val="0"/>
                </a:spcAft>
                <a:defRPr/>
              </a:pPr>
              <a:t>‹#›</a:t>
            </a:fld>
            <a:endParaRPr lang="en-US" altLang="en-US" smtClean="0">
              <a:solidFill>
                <a:srgbClr val="FFFFFF"/>
              </a:solidFill>
            </a:endParaRPr>
          </a:p>
        </p:txBody>
      </p:sp>
    </p:spTree>
    <p:extLst>
      <p:ext uri="{BB962C8B-B14F-4D97-AF65-F5344CB8AC3E}">
        <p14:creationId xmlns:p14="http://schemas.microsoft.com/office/powerpoint/2010/main" val="3883523409"/>
      </p:ext>
    </p:extLst>
  </p:cSld>
  <p:clrMap bg1="dk2" tx1="lt1" bg2="dk1" tx2="lt2" accent1="accent1" accent2="accent2" accent3="accent3" accent4="accent4" accent5="accent5" accent6="accent6" hlink="hlink" folHlink="folHlink"/>
  <p:sldLayoutIdLst>
    <p:sldLayoutId id="2147483686" r:id="rId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7.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9.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8.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Carbon_dioxide" TargetMode="External"/><Relationship Id="rId3" Type="http://schemas.openxmlformats.org/officeDocument/2006/relationships/hyperlink" Target="https://en.wikipedia.org/wiki/Enzyme" TargetMode="External"/><Relationship Id="rId7" Type="http://schemas.openxmlformats.org/officeDocument/2006/relationships/hyperlink" Target="https://en.wikipedia.org/wiki/Phosphoenolpyruvate"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hyperlink" Target="https://en.wikipedia.org/wiki/Oxaloacetate" TargetMode="External"/><Relationship Id="rId5" Type="http://schemas.openxmlformats.org/officeDocument/2006/relationships/hyperlink" Target="https://en.wikipedia.org/wiki/Gluconeogenesis" TargetMode="External"/><Relationship Id="rId4" Type="http://schemas.openxmlformats.org/officeDocument/2006/relationships/hyperlink" Target="https://en.wikipedia.org/wiki/Lyas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tags" Target="../tags/tag4.xml"/><Relationship Id="rId7" Type="http://schemas.microsoft.com/office/2007/relationships/hdphoto" Target="../media/hdphoto1.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4.png"/><Relationship Id="rId5" Type="http://schemas.openxmlformats.org/officeDocument/2006/relationships/notesSlide" Target="../notesSlides/notesSlide19.xml"/><Relationship Id="rId4"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5.xml"/><Relationship Id="rId1" Type="http://schemas.openxmlformats.org/officeDocument/2006/relationships/vmlDrawing" Target="../drawings/vmlDrawing1.vml"/><Relationship Id="rId5" Type="http://schemas.openxmlformats.org/officeDocument/2006/relationships/image" Target="../media/image46.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8.xml"/><Relationship Id="rId1" Type="http://schemas.openxmlformats.org/officeDocument/2006/relationships/tags" Target="../tags/tag5.xml"/><Relationship Id="rId4" Type="http://schemas.openxmlformats.org/officeDocument/2006/relationships/chart" Target="../charts/chart5.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5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2.xml"/><Relationship Id="rId6" Type="http://schemas.openxmlformats.org/officeDocument/2006/relationships/image" Target="../media/image38.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hyperlink" Target="http://www.trialresultscenter.org/study2590-4S.htm" TargetMode="External"/><Relationship Id="rId2" Type="http://schemas.openxmlformats.org/officeDocument/2006/relationships/notesSlide" Target="../notesSlides/notesSlide29.xml"/><Relationship Id="rId1" Type="http://schemas.openxmlformats.org/officeDocument/2006/relationships/slideLayout" Target="../slideLayouts/slideLayout56.xml"/><Relationship Id="rId4" Type="http://schemas.openxmlformats.org/officeDocument/2006/relationships/hyperlink" Target="http://www.trialresultscenter.org/study2606-HOPE.ht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jpeg"/><Relationship Id="rId7" Type="http://schemas.openxmlformats.org/officeDocument/2006/relationships/image" Target="../media/image27.wmf"/><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Sglt2 inhibitor</a:t>
            </a:r>
            <a:endParaRPr lang="en-US" dirty="0"/>
          </a:p>
        </p:txBody>
      </p:sp>
      <p:sp>
        <p:nvSpPr>
          <p:cNvPr id="3" name="Subtitle 2"/>
          <p:cNvSpPr>
            <a:spLocks noGrp="1"/>
          </p:cNvSpPr>
          <p:nvPr>
            <p:ph type="subTitle" idx="1"/>
          </p:nvPr>
        </p:nvSpPr>
        <p:spPr/>
        <p:txBody>
          <a:bodyPr>
            <a:normAutofit lnSpcReduction="10000"/>
          </a:bodyPr>
          <a:lstStyle/>
          <a:p>
            <a:r>
              <a:rPr lang="en-US" dirty="0" smtClean="0"/>
              <a:t>Dr.  NOUSHIN-KHALILI</a:t>
            </a:r>
          </a:p>
          <a:p>
            <a:r>
              <a:rPr lang="en-US" dirty="0" smtClean="0"/>
              <a:t>ENDOCRINOLOGIST</a:t>
            </a:r>
          </a:p>
          <a:p>
            <a:r>
              <a:rPr lang="en-US" dirty="0" smtClean="0"/>
              <a:t>97.12.7</a:t>
            </a:r>
            <a:endParaRPr lang="en-US" dirty="0"/>
          </a:p>
        </p:txBody>
      </p:sp>
    </p:spTree>
    <p:extLst>
      <p:ext uri="{BB962C8B-B14F-4D97-AF65-F5344CB8AC3E}">
        <p14:creationId xmlns:p14="http://schemas.microsoft.com/office/powerpoint/2010/main" val="232557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44" name="Title 2"/>
          <p:cNvSpPr>
            <a:spLocks noGrp="1"/>
          </p:cNvSpPr>
          <p:nvPr>
            <p:ph type="title"/>
          </p:nvPr>
        </p:nvSpPr>
        <p:spPr>
          <a:xfrm>
            <a:off x="1981200" y="-307831"/>
            <a:ext cx="8229600" cy="1143000"/>
          </a:xfrm>
        </p:spPr>
        <p:txBody>
          <a:bodyPr/>
          <a:lstStyle/>
          <a:p>
            <a:r>
              <a:rPr lang="en-US" sz="3600" dirty="0">
                <a:solidFill>
                  <a:srgbClr val="17375E"/>
                </a:solidFill>
                <a:latin typeface="Calibri" charset="0"/>
              </a:rPr>
              <a:t>DPP4 Clinical Trials CVD Outcomes</a:t>
            </a:r>
          </a:p>
        </p:txBody>
      </p:sp>
      <p:grpSp>
        <p:nvGrpSpPr>
          <p:cNvPr id="8" name="Group 7"/>
          <p:cNvGrpSpPr/>
          <p:nvPr/>
        </p:nvGrpSpPr>
        <p:grpSpPr>
          <a:xfrm>
            <a:off x="3720002" y="1413914"/>
            <a:ext cx="273583" cy="576823"/>
            <a:chOff x="3658382" y="1728820"/>
            <a:chExt cx="325028" cy="524384"/>
          </a:xfrm>
          <a:solidFill>
            <a:srgbClr val="FF0000"/>
          </a:solidFill>
        </p:grpSpPr>
        <p:grpSp>
          <p:nvGrpSpPr>
            <p:cNvPr id="44" name="Group 43"/>
            <p:cNvGrpSpPr/>
            <p:nvPr/>
          </p:nvGrpSpPr>
          <p:grpSpPr>
            <a:xfrm>
              <a:off x="3658382" y="1728820"/>
              <a:ext cx="325028" cy="524384"/>
              <a:chOff x="3099183" y="1550610"/>
              <a:chExt cx="717801" cy="524384"/>
            </a:xfrm>
            <a:grpFill/>
          </p:grpSpPr>
          <p:cxnSp>
            <p:nvCxnSpPr>
              <p:cNvPr id="5" name="Straight Connector 4"/>
              <p:cNvCxnSpPr/>
              <p:nvPr/>
            </p:nvCxnSpPr>
            <p:spPr bwMode="auto">
              <a:xfrm>
                <a:off x="3099183" y="1819236"/>
                <a:ext cx="381000"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5" name="Group 24"/>
              <p:cNvGrpSpPr/>
              <p:nvPr/>
            </p:nvGrpSpPr>
            <p:grpSpPr>
              <a:xfrm>
                <a:off x="3538550" y="1550610"/>
                <a:ext cx="278434" cy="524384"/>
                <a:chOff x="7507320" y="1590042"/>
                <a:chExt cx="381907" cy="524384"/>
              </a:xfrm>
              <a:grpFill/>
            </p:grpSpPr>
            <p:cxnSp>
              <p:nvCxnSpPr>
                <p:cNvPr id="38" name="Straight Connector 37"/>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Connector 6"/>
                <p:cNvCxnSpPr/>
                <p:nvPr/>
              </p:nvCxnSpPr>
              <p:spPr bwMode="auto">
                <a:xfrm>
                  <a:off x="7517732"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Arrow Connector 19"/>
                <p:cNvCxnSpPr/>
                <p:nvPr/>
              </p:nvCxnSpPr>
              <p:spPr bwMode="auto">
                <a:xfrm>
                  <a:off x="7508227" y="1594805"/>
                  <a:ext cx="381000"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Straight Arrow Connector 70"/>
                <p:cNvCxnSpPr/>
                <p:nvPr/>
              </p:nvCxnSpPr>
              <p:spPr bwMode="auto">
                <a:xfrm>
                  <a:off x="7507320" y="2109793"/>
                  <a:ext cx="380999"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70" name="Group 69"/>
            <p:cNvGrpSpPr/>
            <p:nvPr/>
          </p:nvGrpSpPr>
          <p:grpSpPr>
            <a:xfrm>
              <a:off x="3709827" y="1852513"/>
              <a:ext cx="261540" cy="276999"/>
              <a:chOff x="3695767" y="1708195"/>
              <a:chExt cx="311258" cy="276999"/>
            </a:xfrm>
            <a:grpFill/>
          </p:grpSpPr>
          <p:sp>
            <p:nvSpPr>
              <p:cNvPr id="69" name="Rectangle 68"/>
              <p:cNvSpPr/>
              <p:nvPr/>
            </p:nvSpPr>
            <p:spPr bwMode="auto">
              <a:xfrm>
                <a:off x="3727270" y="1713385"/>
                <a:ext cx="228600"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68" name="TextBox 67"/>
              <p:cNvSpPr txBox="1"/>
              <p:nvPr/>
            </p:nvSpPr>
            <p:spPr>
              <a:xfrm>
                <a:off x="3695767" y="1708195"/>
                <a:ext cx="311258" cy="251817"/>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grpSp>
        <p:nvGrpSpPr>
          <p:cNvPr id="6" name="Group 5"/>
          <p:cNvGrpSpPr/>
          <p:nvPr/>
        </p:nvGrpSpPr>
        <p:grpSpPr>
          <a:xfrm>
            <a:off x="3709313" y="2705974"/>
            <a:ext cx="284295" cy="576823"/>
            <a:chOff x="3658379" y="3044722"/>
            <a:chExt cx="325028" cy="524384"/>
          </a:xfrm>
          <a:solidFill>
            <a:srgbClr val="FF0000"/>
          </a:solidFill>
        </p:grpSpPr>
        <p:grpSp>
          <p:nvGrpSpPr>
            <p:cNvPr id="33" name="Group 32"/>
            <p:cNvGrpSpPr/>
            <p:nvPr/>
          </p:nvGrpSpPr>
          <p:grpSpPr>
            <a:xfrm>
              <a:off x="3658379" y="3044722"/>
              <a:ext cx="325028" cy="524384"/>
              <a:chOff x="3099183" y="2866512"/>
              <a:chExt cx="717802" cy="524384"/>
            </a:xfrm>
            <a:grpFill/>
          </p:grpSpPr>
          <p:cxnSp>
            <p:nvCxnSpPr>
              <p:cNvPr id="31" name="Straight Connector 30"/>
              <p:cNvCxnSpPr/>
              <p:nvPr/>
            </p:nvCxnSpPr>
            <p:spPr bwMode="auto">
              <a:xfrm>
                <a:off x="3099183" y="3124200"/>
                <a:ext cx="381001"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73" name="Group 72"/>
              <p:cNvGrpSpPr/>
              <p:nvPr/>
            </p:nvGrpSpPr>
            <p:grpSpPr>
              <a:xfrm>
                <a:off x="3538566" y="2866512"/>
                <a:ext cx="278419" cy="524384"/>
                <a:chOff x="7507317" y="1590042"/>
                <a:chExt cx="381885" cy="524384"/>
              </a:xfrm>
              <a:grpFill/>
            </p:grpSpPr>
            <p:cxnSp>
              <p:nvCxnSpPr>
                <p:cNvPr id="74" name="Straight Connector 73"/>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Straight Connector 74"/>
                <p:cNvCxnSpPr/>
                <p:nvPr/>
              </p:nvCxnSpPr>
              <p:spPr bwMode="auto">
                <a:xfrm>
                  <a:off x="7517755"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Straight Arrow Connector 75"/>
                <p:cNvCxnSpPr/>
                <p:nvPr/>
              </p:nvCxnSpPr>
              <p:spPr bwMode="auto">
                <a:xfrm>
                  <a:off x="7508204" y="1594805"/>
                  <a:ext cx="380998"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7" name="Straight Arrow Connector 76"/>
                <p:cNvCxnSpPr/>
                <p:nvPr/>
              </p:nvCxnSpPr>
              <p:spPr bwMode="auto">
                <a:xfrm>
                  <a:off x="7507317" y="2109793"/>
                  <a:ext cx="381001"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72" name="Group 71"/>
            <p:cNvGrpSpPr/>
            <p:nvPr/>
          </p:nvGrpSpPr>
          <p:grpSpPr>
            <a:xfrm>
              <a:off x="3719464" y="3168284"/>
              <a:ext cx="261540" cy="277260"/>
              <a:chOff x="3705413" y="3025923"/>
              <a:chExt cx="311259" cy="277260"/>
            </a:xfrm>
            <a:grpFill/>
          </p:grpSpPr>
          <p:sp>
            <p:nvSpPr>
              <p:cNvPr id="97" name="Rectangle 96"/>
              <p:cNvSpPr/>
              <p:nvPr/>
            </p:nvSpPr>
            <p:spPr bwMode="auto">
              <a:xfrm>
                <a:off x="3736821" y="3031374"/>
                <a:ext cx="228601"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93" name="TextBox 92"/>
              <p:cNvSpPr txBox="1"/>
              <p:nvPr/>
            </p:nvSpPr>
            <p:spPr>
              <a:xfrm>
                <a:off x="3705413" y="3025923"/>
                <a:ext cx="311259" cy="251817"/>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grpSp>
        <p:nvGrpSpPr>
          <p:cNvPr id="4" name="Group 3"/>
          <p:cNvGrpSpPr/>
          <p:nvPr/>
        </p:nvGrpSpPr>
        <p:grpSpPr>
          <a:xfrm>
            <a:off x="3709270" y="3963066"/>
            <a:ext cx="284314" cy="576823"/>
            <a:chOff x="3658647" y="4559163"/>
            <a:chExt cx="324778" cy="524384"/>
          </a:xfrm>
          <a:solidFill>
            <a:srgbClr val="FF0000"/>
          </a:solidFill>
        </p:grpSpPr>
        <p:grpSp>
          <p:nvGrpSpPr>
            <p:cNvPr id="29" name="Group 28"/>
            <p:cNvGrpSpPr/>
            <p:nvPr/>
          </p:nvGrpSpPr>
          <p:grpSpPr>
            <a:xfrm>
              <a:off x="3658647" y="4559163"/>
              <a:ext cx="324778" cy="524384"/>
              <a:chOff x="3099496" y="4182414"/>
              <a:chExt cx="717877" cy="524384"/>
            </a:xfrm>
            <a:grpFill/>
          </p:grpSpPr>
          <p:cxnSp>
            <p:nvCxnSpPr>
              <p:cNvPr id="32" name="Straight Connector 31"/>
              <p:cNvCxnSpPr/>
              <p:nvPr/>
            </p:nvCxnSpPr>
            <p:spPr bwMode="auto">
              <a:xfrm>
                <a:off x="3099496" y="4429164"/>
                <a:ext cx="381000"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79" name="Group 78"/>
              <p:cNvGrpSpPr/>
              <p:nvPr/>
            </p:nvGrpSpPr>
            <p:grpSpPr>
              <a:xfrm>
                <a:off x="3538953" y="4182414"/>
                <a:ext cx="278420" cy="524384"/>
                <a:chOff x="7507817" y="1590042"/>
                <a:chExt cx="381885" cy="524384"/>
              </a:xfrm>
              <a:grpFill/>
            </p:grpSpPr>
            <p:cxnSp>
              <p:nvCxnSpPr>
                <p:cNvPr id="82" name="Straight Connector 81"/>
                <p:cNvCxnSpPr/>
                <p:nvPr/>
              </p:nvCxnSpPr>
              <p:spPr bwMode="auto">
                <a:xfrm>
                  <a:off x="7517900"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Straight Connector 82"/>
                <p:cNvCxnSpPr/>
                <p:nvPr/>
              </p:nvCxnSpPr>
              <p:spPr bwMode="auto">
                <a:xfrm>
                  <a:off x="7518249"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Straight Arrow Connector 83"/>
                <p:cNvCxnSpPr/>
                <p:nvPr/>
              </p:nvCxnSpPr>
              <p:spPr bwMode="auto">
                <a:xfrm>
                  <a:off x="7508702" y="1594805"/>
                  <a:ext cx="381000"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5" name="Straight Arrow Connector 84"/>
                <p:cNvCxnSpPr/>
                <p:nvPr/>
              </p:nvCxnSpPr>
              <p:spPr bwMode="auto">
                <a:xfrm>
                  <a:off x="7507817" y="2109793"/>
                  <a:ext cx="381000"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86" name="Group 85"/>
            <p:cNvGrpSpPr/>
            <p:nvPr/>
          </p:nvGrpSpPr>
          <p:grpSpPr>
            <a:xfrm>
              <a:off x="3719463" y="4681425"/>
              <a:ext cx="261540" cy="279861"/>
              <a:chOff x="3705413" y="4326774"/>
              <a:chExt cx="311259" cy="279861"/>
            </a:xfrm>
            <a:grpFill/>
          </p:grpSpPr>
          <p:sp>
            <p:nvSpPr>
              <p:cNvPr id="98" name="Rectangle 97"/>
              <p:cNvSpPr/>
              <p:nvPr/>
            </p:nvSpPr>
            <p:spPr bwMode="auto">
              <a:xfrm>
                <a:off x="3729746" y="4334826"/>
                <a:ext cx="228599"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94" name="TextBox 93"/>
              <p:cNvSpPr txBox="1"/>
              <p:nvPr/>
            </p:nvSpPr>
            <p:spPr>
              <a:xfrm>
                <a:off x="3705413" y="4326774"/>
                <a:ext cx="311259" cy="251817"/>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sp>
        <p:nvSpPr>
          <p:cNvPr id="59" name="Content Placeholder 1"/>
          <p:cNvSpPr txBox="1">
            <a:spLocks/>
          </p:cNvSpPr>
          <p:nvPr/>
        </p:nvSpPr>
        <p:spPr>
          <a:xfrm>
            <a:off x="4858971" y="5394250"/>
            <a:ext cx="2738437" cy="392907"/>
          </a:xfrm>
          <a:prstGeom prst="rect">
            <a:avLst/>
          </a:prstGeom>
        </p:spPr>
        <p:txBody>
          <a:bodyPr lIns="91430" rIns="91430"/>
          <a:lstStyle>
            <a:lvl1pPr marL="292100" indent="-2921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pitchFamily="-1" charset="-128"/>
                <a:cs typeface="ＭＳ Ｐゴシック" pitchFamily="-1" charset="-128"/>
              </a:defRPr>
            </a:lvl1pPr>
            <a:lvl2pPr marL="692150" indent="-285750" algn="l" rtl="0" eaLnBrk="0" fontAlgn="base" hangingPunct="0">
              <a:spcBef>
                <a:spcPct val="20000"/>
              </a:spcBef>
              <a:spcAft>
                <a:spcPct val="0"/>
              </a:spcAft>
              <a:buFont typeface="Arial" pitchFamily="34" charset="0"/>
              <a:buChar char="–"/>
              <a:defRPr sz="2400">
                <a:solidFill>
                  <a:schemeClr val="tx1"/>
                </a:solidFill>
                <a:latin typeface="+mn-lt"/>
                <a:ea typeface="ＭＳ Ｐゴシック" pitchFamily="-83"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83"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67" lvl="1" indent="0" algn="ctr" defTabSz="457162">
              <a:buNone/>
              <a:defRPr/>
            </a:pPr>
            <a:r>
              <a:rPr lang="en-US" sz="1400" kern="0" dirty="0">
                <a:solidFill>
                  <a:srgbClr val="FFFFFF"/>
                </a:solidFill>
                <a:latin typeface="Arial Narrow" panose="020B0606020202030204" pitchFamily="34" charset="0"/>
              </a:rPr>
              <a:t>Median Duration of Follow-up</a:t>
            </a:r>
            <a:r>
              <a:rPr lang="en-US" sz="1400" kern="0" baseline="30000" dirty="0">
                <a:solidFill>
                  <a:srgbClr val="FFFFFF"/>
                </a:solidFill>
                <a:latin typeface="Arial Narrow" panose="020B0606020202030204" pitchFamily="34" charset="0"/>
              </a:rPr>
              <a:t>a</a:t>
            </a:r>
          </a:p>
        </p:txBody>
      </p:sp>
      <p:sp>
        <p:nvSpPr>
          <p:cNvPr id="273414" name="Rectangle 1"/>
          <p:cNvSpPr>
            <a:spLocks noChangeArrowheads="1"/>
          </p:cNvSpPr>
          <p:nvPr/>
        </p:nvSpPr>
        <p:spPr bwMode="auto">
          <a:xfrm>
            <a:off x="1642884" y="2666605"/>
            <a:ext cx="98702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a:solidFill>
                  <a:srgbClr val="FF0000"/>
                </a:solidFill>
                <a:latin typeface="Arial Narrow" charset="0"/>
                <a:cs typeface="Arial Unicode MS" charset="0"/>
              </a:rPr>
              <a:t>SAVOR-</a:t>
            </a:r>
            <a:br>
              <a:rPr lang="en-US" sz="2000" b="1">
                <a:solidFill>
                  <a:srgbClr val="FF0000"/>
                </a:solidFill>
                <a:latin typeface="Arial Narrow" charset="0"/>
                <a:cs typeface="Arial Unicode MS" charset="0"/>
              </a:rPr>
            </a:br>
            <a:r>
              <a:rPr lang="en-US" sz="2000" b="1">
                <a:solidFill>
                  <a:srgbClr val="FF0000"/>
                </a:solidFill>
                <a:latin typeface="Arial Narrow" charset="0"/>
                <a:cs typeface="Arial Unicode MS" charset="0"/>
              </a:rPr>
              <a:t>TIMI</a:t>
            </a:r>
            <a:r>
              <a:rPr lang="en-US" sz="2000" b="1" baseline="30000">
                <a:solidFill>
                  <a:srgbClr val="FF0000"/>
                </a:solidFill>
                <a:latin typeface="Arial Narrow" charset="0"/>
                <a:cs typeface="Arial Unicode MS" charset="0"/>
              </a:rPr>
              <a:t>2</a:t>
            </a:r>
          </a:p>
        </p:txBody>
      </p:sp>
      <p:sp>
        <p:nvSpPr>
          <p:cNvPr id="273415" name="Rectangle 25"/>
          <p:cNvSpPr>
            <a:spLocks noChangeArrowheads="1"/>
          </p:cNvSpPr>
          <p:nvPr/>
        </p:nvSpPr>
        <p:spPr bwMode="auto">
          <a:xfrm>
            <a:off x="1642050" y="4040904"/>
            <a:ext cx="9871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dirty="0">
                <a:solidFill>
                  <a:srgbClr val="FF0000"/>
                </a:solidFill>
                <a:latin typeface="Arial Narrow" charset="0"/>
                <a:cs typeface="Arial Unicode MS" charset="0"/>
              </a:rPr>
              <a:t>TECOS</a:t>
            </a:r>
            <a:r>
              <a:rPr lang="en-US" sz="2000" b="1" baseline="30000" dirty="0">
                <a:solidFill>
                  <a:srgbClr val="FF0000"/>
                </a:solidFill>
                <a:latin typeface="Arial Narrow" charset="0"/>
                <a:cs typeface="Arial Unicode MS" charset="0"/>
              </a:rPr>
              <a:t>3</a:t>
            </a:r>
          </a:p>
        </p:txBody>
      </p:sp>
      <p:sp>
        <p:nvSpPr>
          <p:cNvPr id="273416" name="Rectangle 26"/>
          <p:cNvSpPr>
            <a:spLocks noChangeArrowheads="1"/>
          </p:cNvSpPr>
          <p:nvPr/>
        </p:nvSpPr>
        <p:spPr bwMode="auto">
          <a:xfrm>
            <a:off x="1587180" y="1533288"/>
            <a:ext cx="122067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dirty="0">
                <a:solidFill>
                  <a:srgbClr val="FF0000"/>
                </a:solidFill>
                <a:latin typeface="Arial Narrow" charset="0"/>
                <a:cs typeface="Arial Unicode MS" charset="0"/>
              </a:rPr>
              <a:t>EXAMINE</a:t>
            </a:r>
            <a:r>
              <a:rPr lang="en-US" sz="2000" b="1" baseline="30000" dirty="0">
                <a:solidFill>
                  <a:srgbClr val="FF0000"/>
                </a:solidFill>
                <a:latin typeface="Arial Narrow" charset="0"/>
                <a:cs typeface="Arial Unicode MS" charset="0"/>
              </a:rPr>
              <a:t>1</a:t>
            </a:r>
          </a:p>
        </p:txBody>
      </p:sp>
      <p:sp>
        <p:nvSpPr>
          <p:cNvPr id="273417" name="Text Box 21"/>
          <p:cNvSpPr txBox="1">
            <a:spLocks noChangeArrowheads="1"/>
          </p:cNvSpPr>
          <p:nvPr/>
        </p:nvSpPr>
        <p:spPr bwMode="blackGray">
          <a:xfrm>
            <a:off x="2807909" y="3714355"/>
            <a:ext cx="914400" cy="1086168"/>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a:solidFill>
                  <a:srgbClr val="FFFFFF"/>
                </a:solidFill>
                <a:latin typeface="Arial Narrow" charset="0"/>
                <a:cs typeface="Arial" charset="0"/>
              </a:rPr>
              <a:t>6.5–8.0</a:t>
            </a:r>
          </a:p>
        </p:txBody>
      </p:sp>
      <p:sp>
        <p:nvSpPr>
          <p:cNvPr id="273418" name="Text Box 21"/>
          <p:cNvSpPr txBox="1">
            <a:spLocks noChangeArrowheads="1"/>
          </p:cNvSpPr>
          <p:nvPr/>
        </p:nvSpPr>
        <p:spPr bwMode="blackGray">
          <a:xfrm>
            <a:off x="8749921" y="3714400"/>
            <a:ext cx="1828800" cy="1079183"/>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dirty="0">
                <a:solidFill>
                  <a:srgbClr val="FFFF00"/>
                </a:solidFill>
                <a:latin typeface="Arial Narrow" charset="0"/>
                <a:cs typeface="Arial" charset="0"/>
              </a:rPr>
              <a:t>Non Inferior</a:t>
            </a:r>
          </a:p>
          <a:p>
            <a:pPr algn="ctr"/>
            <a:r>
              <a:rPr lang="en-US" sz="1200" dirty="0">
                <a:solidFill>
                  <a:srgbClr val="FFFFFF"/>
                </a:solidFill>
                <a:latin typeface="Arial Narrow" charset="0"/>
                <a:cs typeface="Arial" charset="0"/>
              </a:rPr>
              <a:t>CV death, MI, </a:t>
            </a:r>
          </a:p>
          <a:p>
            <a:pPr algn="ctr"/>
            <a:r>
              <a:rPr lang="en-US" sz="1200" dirty="0">
                <a:solidFill>
                  <a:srgbClr val="FFFFFF"/>
                </a:solidFill>
                <a:latin typeface="Arial Narrow" charset="0"/>
                <a:cs typeface="Arial" charset="0"/>
              </a:rPr>
              <a:t>stroke, or UA</a:t>
            </a:r>
          </a:p>
        </p:txBody>
      </p:sp>
      <p:sp>
        <p:nvSpPr>
          <p:cNvPr id="273424" name="Text Box 21"/>
          <p:cNvSpPr txBox="1">
            <a:spLocks noChangeArrowheads="1"/>
          </p:cNvSpPr>
          <p:nvPr/>
        </p:nvSpPr>
        <p:spPr bwMode="blackGray">
          <a:xfrm>
            <a:off x="8749921" y="2451860"/>
            <a:ext cx="1828800" cy="1084423"/>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a:solidFill>
                  <a:srgbClr val="FFFF00"/>
                </a:solidFill>
                <a:latin typeface="Arial Narrow" charset="0"/>
                <a:cs typeface="Arial" charset="0"/>
              </a:rPr>
              <a:t>Non Inferior</a:t>
            </a:r>
          </a:p>
          <a:p>
            <a:pPr algn="ctr"/>
            <a:r>
              <a:rPr lang="en-US" sz="1100">
                <a:solidFill>
                  <a:srgbClr val="FFFFFF"/>
                </a:solidFill>
                <a:latin typeface="Arial Narrow" charset="0"/>
                <a:cs typeface="Arial" charset="0"/>
              </a:rPr>
              <a:t>CV death,</a:t>
            </a:r>
          </a:p>
          <a:p>
            <a:pPr algn="ctr"/>
            <a:r>
              <a:rPr lang="en-US" sz="1100">
                <a:solidFill>
                  <a:srgbClr val="FFFFFF"/>
                </a:solidFill>
                <a:latin typeface="Arial Narrow" charset="0"/>
                <a:cs typeface="Arial" charset="0"/>
              </a:rPr>
              <a:t>Nonfatal MI, or</a:t>
            </a:r>
          </a:p>
          <a:p>
            <a:pPr algn="ctr"/>
            <a:r>
              <a:rPr lang="en-US" sz="1100">
                <a:solidFill>
                  <a:srgbClr val="FFFFFF"/>
                </a:solidFill>
                <a:latin typeface="Arial Narrow" charset="0"/>
                <a:cs typeface="Arial" charset="0"/>
              </a:rPr>
              <a:t>Nonfatal stroke</a:t>
            </a:r>
          </a:p>
        </p:txBody>
      </p:sp>
      <p:sp>
        <p:nvSpPr>
          <p:cNvPr id="273425" name="Text Box 21"/>
          <p:cNvSpPr txBox="1">
            <a:spLocks noChangeArrowheads="1"/>
          </p:cNvSpPr>
          <p:nvPr/>
        </p:nvSpPr>
        <p:spPr bwMode="blackGray">
          <a:xfrm>
            <a:off x="8749921" y="1173606"/>
            <a:ext cx="1828800" cy="1066959"/>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b="1" dirty="0">
                <a:solidFill>
                  <a:srgbClr val="FFFF00"/>
                </a:solidFill>
                <a:latin typeface="Arial Narrow" charset="0"/>
                <a:cs typeface="Arial" charset="0"/>
              </a:rPr>
              <a:t>Non Inferior</a:t>
            </a:r>
          </a:p>
          <a:p>
            <a:pPr algn="ctr"/>
            <a:r>
              <a:rPr lang="en-US" sz="1100" dirty="0">
                <a:solidFill>
                  <a:srgbClr val="FFFFFF"/>
                </a:solidFill>
                <a:latin typeface="Arial Narrow" charset="0"/>
                <a:cs typeface="Arial" charset="0"/>
              </a:rPr>
              <a:t>CV death,</a:t>
            </a:r>
          </a:p>
          <a:p>
            <a:pPr algn="ctr"/>
            <a:r>
              <a:rPr lang="en-US" sz="1100" dirty="0">
                <a:solidFill>
                  <a:srgbClr val="FFFFFF"/>
                </a:solidFill>
                <a:latin typeface="Arial Narrow" charset="0"/>
                <a:cs typeface="Arial" charset="0"/>
              </a:rPr>
              <a:t>Nonfatal MI, or</a:t>
            </a:r>
          </a:p>
          <a:p>
            <a:pPr algn="ctr"/>
            <a:r>
              <a:rPr lang="en-US" sz="1100" dirty="0">
                <a:solidFill>
                  <a:srgbClr val="FFFFFF"/>
                </a:solidFill>
                <a:latin typeface="Arial Narrow" charset="0"/>
                <a:cs typeface="Arial" charset="0"/>
              </a:rPr>
              <a:t>Nonfatal stroke</a:t>
            </a:r>
          </a:p>
        </p:txBody>
      </p:sp>
      <p:sp>
        <p:nvSpPr>
          <p:cNvPr id="42008" name="Rectangle 23" descr="Wide downward diagonal"/>
          <p:cNvSpPr>
            <a:spLocks noChangeArrowheads="1"/>
          </p:cNvSpPr>
          <p:nvPr/>
        </p:nvSpPr>
        <p:spPr bwMode="auto">
          <a:xfrm>
            <a:off x="3985834" y="3714355"/>
            <a:ext cx="4621212" cy="502920"/>
          </a:xfrm>
          <a:prstGeom prst="rect">
            <a:avLst/>
          </a:prstGeom>
          <a:solidFill>
            <a:schemeClr val="tx2">
              <a:lumMod val="40000"/>
              <a:lumOff val="60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Sitagliptin</a:t>
            </a:r>
          </a:p>
        </p:txBody>
      </p:sp>
      <p:sp>
        <p:nvSpPr>
          <p:cNvPr id="273427" name="Rectangle 24" descr="Wide upward diagonal"/>
          <p:cNvSpPr>
            <a:spLocks noChangeArrowheads="1"/>
          </p:cNvSpPr>
          <p:nvPr/>
        </p:nvSpPr>
        <p:spPr bwMode="auto">
          <a:xfrm>
            <a:off x="3985836" y="2451816"/>
            <a:ext cx="2497137" cy="502920"/>
          </a:xfrm>
          <a:prstGeom prst="rect">
            <a:avLst/>
          </a:prstGeom>
          <a:solidFill>
            <a:srgbClr val="33CCFF"/>
          </a:solidFill>
          <a:ln w="19050">
            <a:solidFill>
              <a:schemeClr val="tx1"/>
            </a:solidFill>
            <a:miter lim="800000"/>
            <a:headEnd/>
            <a:tailEnd/>
          </a:ln>
        </p:spPr>
        <p:txBody>
          <a:bodyPr lIns="0" rIns="0" anchor="ctr"/>
          <a:lstStyle/>
          <a:p>
            <a:pPr algn="ctr"/>
            <a:r>
              <a:rPr lang="en-US" sz="1600" dirty="0" err="1">
                <a:solidFill>
                  <a:srgbClr val="000000"/>
                </a:solidFill>
                <a:latin typeface="Arial Narrow" charset="0"/>
                <a:cs typeface="Arial Unicode MS" charset="0"/>
              </a:rPr>
              <a:t>Saxagliptin</a:t>
            </a:r>
            <a:endParaRPr lang="en-US" sz="1600" dirty="0">
              <a:solidFill>
                <a:srgbClr val="000000"/>
              </a:solidFill>
              <a:latin typeface="Arial Narrow" charset="0"/>
              <a:cs typeface="Arial Unicode MS" charset="0"/>
            </a:endParaRPr>
          </a:p>
        </p:txBody>
      </p:sp>
      <p:sp>
        <p:nvSpPr>
          <p:cNvPr id="78" name="Rectangle 24" descr="Wide upward diagonal"/>
          <p:cNvSpPr>
            <a:spLocks noChangeArrowheads="1"/>
          </p:cNvSpPr>
          <p:nvPr/>
        </p:nvSpPr>
        <p:spPr bwMode="auto">
          <a:xfrm>
            <a:off x="3985835" y="1173561"/>
            <a:ext cx="1684337" cy="502920"/>
          </a:xfrm>
          <a:prstGeom prst="rect">
            <a:avLst/>
          </a:prstGeom>
          <a:solidFill>
            <a:schemeClr val="accent2">
              <a:lumMod val="20000"/>
              <a:lumOff val="80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Alogliptin</a:t>
            </a:r>
          </a:p>
        </p:txBody>
      </p:sp>
      <p:sp>
        <p:nvSpPr>
          <p:cNvPr id="22" name="Rectangle 24" descr="Wide upward diagonal"/>
          <p:cNvSpPr>
            <a:spLocks noChangeArrowheads="1"/>
          </p:cNvSpPr>
          <p:nvPr/>
        </p:nvSpPr>
        <p:spPr bwMode="auto">
          <a:xfrm>
            <a:off x="3985836" y="3033317"/>
            <a:ext cx="2497137" cy="502920"/>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sp>
        <p:nvSpPr>
          <p:cNvPr id="23" name="Rectangle 23" descr="Wide downward diagonal"/>
          <p:cNvSpPr>
            <a:spLocks noChangeArrowheads="1"/>
          </p:cNvSpPr>
          <p:nvPr/>
        </p:nvSpPr>
        <p:spPr bwMode="auto">
          <a:xfrm>
            <a:off x="3985856" y="4290617"/>
            <a:ext cx="4619625" cy="502920"/>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sp>
        <p:nvSpPr>
          <p:cNvPr id="24" name="Rectangle 24" descr="Wide upward diagonal"/>
          <p:cNvSpPr>
            <a:spLocks noChangeArrowheads="1"/>
          </p:cNvSpPr>
          <p:nvPr/>
        </p:nvSpPr>
        <p:spPr bwMode="auto">
          <a:xfrm>
            <a:off x="3985835" y="1737600"/>
            <a:ext cx="1684337" cy="502920"/>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grpSp>
        <p:nvGrpSpPr>
          <p:cNvPr id="10" name="Group 9"/>
          <p:cNvGrpSpPr/>
          <p:nvPr/>
        </p:nvGrpSpPr>
        <p:grpSpPr>
          <a:xfrm>
            <a:off x="3522437" y="6004341"/>
            <a:ext cx="5550503" cy="725349"/>
            <a:chOff x="1804185" y="4838940"/>
            <a:chExt cx="5550503" cy="725349"/>
          </a:xfrm>
        </p:grpSpPr>
        <p:sp>
          <p:nvSpPr>
            <p:cNvPr id="273413" name="Line 28"/>
            <p:cNvSpPr>
              <a:spLocks noChangeShapeType="1"/>
            </p:cNvSpPr>
            <p:nvPr/>
          </p:nvSpPr>
          <p:spPr bwMode="auto">
            <a:xfrm>
              <a:off x="2326896" y="4955938"/>
              <a:ext cx="4754563"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30" rIns="91430"/>
            <a:lstStyle/>
            <a:p>
              <a:endParaRPr lang="en-US">
                <a:solidFill>
                  <a:prstClr val="black"/>
                </a:solidFill>
              </a:endParaRPr>
            </a:p>
          </p:txBody>
        </p:sp>
        <p:sp>
          <p:nvSpPr>
            <p:cNvPr id="273419" name="Text Box 36"/>
            <p:cNvSpPr txBox="1">
              <a:spLocks noChangeArrowheads="1"/>
            </p:cNvSpPr>
            <p:nvPr/>
          </p:nvSpPr>
          <p:spPr bwMode="auto">
            <a:xfrm>
              <a:off x="1804185" y="5102624"/>
              <a:ext cx="102637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Randomization</a:t>
              </a:r>
            </a:p>
          </p:txBody>
        </p:sp>
        <p:sp>
          <p:nvSpPr>
            <p:cNvPr id="273420" name="Text Box 40"/>
            <p:cNvSpPr txBox="1">
              <a:spLocks noChangeArrowheads="1"/>
            </p:cNvSpPr>
            <p:nvPr/>
          </p:nvSpPr>
          <p:spPr bwMode="auto">
            <a:xfrm>
              <a:off x="6809817" y="5102624"/>
              <a:ext cx="54487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Up to</a:t>
              </a:r>
            </a:p>
            <a:p>
              <a:pPr algn="ctr" eaLnBrk="1" hangingPunct="1"/>
              <a:r>
                <a:rPr lang="en-US" sz="1200">
                  <a:solidFill>
                    <a:srgbClr val="000000"/>
                  </a:solidFill>
                  <a:latin typeface="Arial Narrow" charset="0"/>
                  <a:cs typeface="Arial" charset="0"/>
                </a:rPr>
                <a:t>Year 4</a:t>
              </a:r>
            </a:p>
          </p:txBody>
        </p:sp>
        <p:sp>
          <p:nvSpPr>
            <p:cNvPr id="273421" name="Text Box 40"/>
            <p:cNvSpPr txBox="1">
              <a:spLocks noChangeArrowheads="1"/>
            </p:cNvSpPr>
            <p:nvPr/>
          </p:nvSpPr>
          <p:spPr bwMode="auto">
            <a:xfrm>
              <a:off x="5629510" y="5102624"/>
              <a:ext cx="544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Year 3</a:t>
              </a:r>
            </a:p>
          </p:txBody>
        </p:sp>
        <p:sp>
          <p:nvSpPr>
            <p:cNvPr id="273422" name="Text Box 40"/>
            <p:cNvSpPr txBox="1">
              <a:spLocks noChangeArrowheads="1"/>
            </p:cNvSpPr>
            <p:nvPr/>
          </p:nvSpPr>
          <p:spPr bwMode="auto">
            <a:xfrm>
              <a:off x="4438885" y="5102624"/>
              <a:ext cx="544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Year 2</a:t>
              </a:r>
            </a:p>
          </p:txBody>
        </p:sp>
        <p:sp>
          <p:nvSpPr>
            <p:cNvPr id="273423" name="Text Box 40"/>
            <p:cNvSpPr txBox="1">
              <a:spLocks noChangeArrowheads="1"/>
            </p:cNvSpPr>
            <p:nvPr/>
          </p:nvSpPr>
          <p:spPr bwMode="auto">
            <a:xfrm>
              <a:off x="3238735" y="5102624"/>
              <a:ext cx="544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Year 1</a:t>
              </a:r>
            </a:p>
          </p:txBody>
        </p:sp>
        <p:cxnSp>
          <p:nvCxnSpPr>
            <p:cNvPr id="273429" name="Straight Connector 29"/>
            <p:cNvCxnSpPr>
              <a:cxnSpLocks noChangeShapeType="1"/>
            </p:cNvCxnSpPr>
            <p:nvPr/>
          </p:nvCxnSpPr>
          <p:spPr bwMode="auto">
            <a:xfrm>
              <a:off x="4716084" y="4838940"/>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0" name="Straight Connector 33"/>
            <p:cNvCxnSpPr>
              <a:cxnSpLocks noChangeShapeType="1"/>
            </p:cNvCxnSpPr>
            <p:nvPr/>
          </p:nvCxnSpPr>
          <p:spPr bwMode="auto">
            <a:xfrm>
              <a:off x="3519109" y="4838940"/>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1" name="Straight Connector 34"/>
            <p:cNvCxnSpPr>
              <a:cxnSpLocks noChangeShapeType="1"/>
            </p:cNvCxnSpPr>
            <p:nvPr/>
          </p:nvCxnSpPr>
          <p:spPr bwMode="auto">
            <a:xfrm>
              <a:off x="5911471" y="4838940"/>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2" name="Straight Connector 35"/>
            <p:cNvCxnSpPr>
              <a:cxnSpLocks noChangeShapeType="1"/>
            </p:cNvCxnSpPr>
            <p:nvPr/>
          </p:nvCxnSpPr>
          <p:spPr bwMode="auto">
            <a:xfrm>
              <a:off x="7089396" y="4838940"/>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6" name="Straight Connector 94"/>
            <p:cNvCxnSpPr>
              <a:cxnSpLocks noChangeShapeType="1"/>
            </p:cNvCxnSpPr>
            <p:nvPr/>
          </p:nvCxnSpPr>
          <p:spPr bwMode="auto">
            <a:xfrm>
              <a:off x="2322134" y="4838940"/>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73437" name="Text Box 21"/>
          <p:cNvSpPr txBox="1">
            <a:spLocks noChangeArrowheads="1"/>
          </p:cNvSpPr>
          <p:nvPr/>
        </p:nvSpPr>
        <p:spPr bwMode="blackGray">
          <a:xfrm>
            <a:off x="2806321" y="2451816"/>
            <a:ext cx="914400" cy="1086168"/>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a:solidFill>
                  <a:srgbClr val="FFFFFF"/>
                </a:solidFill>
                <a:latin typeface="Arial Narrow" charset="0"/>
                <a:cs typeface="Arial" charset="0"/>
              </a:rPr>
              <a:t>6.5–12.0</a:t>
            </a:r>
          </a:p>
        </p:txBody>
      </p:sp>
      <p:sp>
        <p:nvSpPr>
          <p:cNvPr id="273438" name="Text Box 21"/>
          <p:cNvSpPr txBox="1">
            <a:spLocks noChangeArrowheads="1"/>
          </p:cNvSpPr>
          <p:nvPr/>
        </p:nvSpPr>
        <p:spPr bwMode="blackGray">
          <a:xfrm>
            <a:off x="2806321" y="1173561"/>
            <a:ext cx="914400" cy="1086168"/>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a:solidFill>
                  <a:srgbClr val="FFFFFF"/>
                </a:solidFill>
                <a:latin typeface="Arial Narrow" charset="0"/>
                <a:cs typeface="Arial" charset="0"/>
              </a:rPr>
              <a:t>6.5–11.0</a:t>
            </a:r>
          </a:p>
        </p:txBody>
      </p:sp>
      <p:sp>
        <p:nvSpPr>
          <p:cNvPr id="273439" name="Rectangle 52"/>
          <p:cNvSpPr>
            <a:spLocks noChangeArrowheads="1"/>
          </p:cNvSpPr>
          <p:nvPr/>
        </p:nvSpPr>
        <p:spPr bwMode="auto">
          <a:xfrm>
            <a:off x="2730129" y="539672"/>
            <a:ext cx="112077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a:solidFill>
                  <a:srgbClr val="FF0000"/>
                </a:solidFill>
                <a:latin typeface="Arial Narrow" charset="0"/>
              </a:rPr>
              <a:t>HbA</a:t>
            </a:r>
            <a:r>
              <a:rPr lang="en-US" sz="1600" b="1" baseline="-25000">
                <a:solidFill>
                  <a:srgbClr val="FF0000"/>
                </a:solidFill>
                <a:latin typeface="Arial Narrow" charset="0"/>
              </a:rPr>
              <a:t>1c </a:t>
            </a:r>
          </a:p>
          <a:p>
            <a:pPr algn="ctr"/>
            <a:r>
              <a:rPr lang="en-US" sz="1600" b="1">
                <a:solidFill>
                  <a:srgbClr val="FF0000"/>
                </a:solidFill>
                <a:latin typeface="Arial Narrow" charset="0"/>
              </a:rPr>
              <a:t>Range, %</a:t>
            </a:r>
            <a:endParaRPr lang="en-US" sz="1600">
              <a:solidFill>
                <a:srgbClr val="FF0000"/>
              </a:solidFill>
              <a:latin typeface="Arial Narrow" charset="0"/>
            </a:endParaRPr>
          </a:p>
        </p:txBody>
      </p:sp>
      <p:sp>
        <p:nvSpPr>
          <p:cNvPr id="273440" name="Rectangle 90"/>
          <p:cNvSpPr>
            <a:spLocks noChangeArrowheads="1"/>
          </p:cNvSpPr>
          <p:nvPr/>
        </p:nvSpPr>
        <p:spPr bwMode="auto">
          <a:xfrm>
            <a:off x="8948379" y="478553"/>
            <a:ext cx="135572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a:solidFill>
                  <a:srgbClr val="FF0000"/>
                </a:solidFill>
                <a:latin typeface="Arial Narrow" charset="0"/>
              </a:rPr>
              <a:t>Primary </a:t>
            </a:r>
            <a:br>
              <a:rPr lang="en-US" sz="1600" b="1">
                <a:solidFill>
                  <a:srgbClr val="FF0000"/>
                </a:solidFill>
                <a:latin typeface="Arial Narrow" charset="0"/>
              </a:rPr>
            </a:br>
            <a:r>
              <a:rPr lang="en-US" sz="1600" b="1">
                <a:solidFill>
                  <a:srgbClr val="FF0000"/>
                </a:solidFill>
                <a:latin typeface="Arial Narrow" charset="0"/>
              </a:rPr>
              <a:t>End point</a:t>
            </a:r>
            <a:endParaRPr lang="en-US" sz="1600">
              <a:solidFill>
                <a:srgbClr val="FF0000"/>
              </a:solidFill>
              <a:latin typeface="Arial Narrow" charset="0"/>
            </a:endParaRPr>
          </a:p>
        </p:txBody>
      </p:sp>
      <p:cxnSp>
        <p:nvCxnSpPr>
          <p:cNvPr id="273441" name="Straight Connector 91"/>
          <p:cNvCxnSpPr>
            <a:cxnSpLocks noChangeShapeType="1"/>
          </p:cNvCxnSpPr>
          <p:nvPr/>
        </p:nvCxnSpPr>
        <p:spPr bwMode="auto">
          <a:xfrm>
            <a:off x="1688738" y="2347041"/>
            <a:ext cx="8869363" cy="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42" name="Straight Connector 104"/>
          <p:cNvCxnSpPr>
            <a:cxnSpLocks noChangeShapeType="1"/>
          </p:cNvCxnSpPr>
          <p:nvPr/>
        </p:nvCxnSpPr>
        <p:spPr bwMode="auto">
          <a:xfrm>
            <a:off x="1688738" y="3614819"/>
            <a:ext cx="8869363" cy="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3443" name="Rectangle 89"/>
          <p:cNvSpPr>
            <a:spLocks noChangeArrowheads="1"/>
          </p:cNvSpPr>
          <p:nvPr/>
        </p:nvSpPr>
        <p:spPr bwMode="auto">
          <a:xfrm>
            <a:off x="3979503" y="742238"/>
            <a:ext cx="47704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a:solidFill>
                  <a:srgbClr val="FF0000"/>
                </a:solidFill>
                <a:latin typeface="Arial Narrow" charset="0"/>
              </a:rPr>
              <a:t>Duration of Treatment (as part of usual care)</a:t>
            </a:r>
            <a:endParaRPr lang="en-US" sz="1600" b="1" baseline="-25000">
              <a:solidFill>
                <a:srgbClr val="FF0000"/>
              </a:solidFill>
              <a:latin typeface="Arial Narrow" charset="0"/>
            </a:endParaRPr>
          </a:p>
        </p:txBody>
      </p:sp>
      <p:sp>
        <p:nvSpPr>
          <p:cNvPr id="80" name="TextBox 79"/>
          <p:cNvSpPr txBox="1">
            <a:spLocks noChangeArrowheads="1"/>
          </p:cNvSpPr>
          <p:nvPr/>
        </p:nvSpPr>
        <p:spPr bwMode="auto">
          <a:xfrm>
            <a:off x="6090859" y="2462338"/>
            <a:ext cx="2609850" cy="98488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a:solidFill>
                  <a:srgbClr val="C0504D"/>
                </a:solidFill>
              </a:rPr>
              <a:t>Heart failure hospitalization</a:t>
            </a:r>
          </a:p>
          <a:p>
            <a:pPr eaLnBrk="1" hangingPunct="1"/>
            <a:r>
              <a:rPr lang="en-US" sz="1400" dirty="0" err="1">
                <a:solidFill>
                  <a:prstClr val="black"/>
                </a:solidFill>
              </a:rPr>
              <a:t>Saxagliptin</a:t>
            </a:r>
            <a:r>
              <a:rPr lang="en-US" sz="1400" dirty="0">
                <a:solidFill>
                  <a:prstClr val="black"/>
                </a:solidFill>
              </a:rPr>
              <a:t> 3.5%; Placebo 2.8%</a:t>
            </a:r>
          </a:p>
          <a:p>
            <a:pPr eaLnBrk="1" hangingPunct="1"/>
            <a:r>
              <a:rPr lang="en-US" sz="1400" dirty="0">
                <a:solidFill>
                  <a:prstClr val="black"/>
                </a:solidFill>
              </a:rPr>
              <a:t>HR 1.27 (95% CI 1.07–1.58)</a:t>
            </a:r>
          </a:p>
          <a:p>
            <a:pPr eaLnBrk="1" hangingPunct="1"/>
            <a:r>
              <a:rPr lang="en-US" sz="1400" dirty="0">
                <a:solidFill>
                  <a:srgbClr val="000000"/>
                </a:solidFill>
              </a:rPr>
              <a:t>NNH = 142</a:t>
            </a:r>
          </a:p>
        </p:txBody>
      </p:sp>
      <p:sp>
        <p:nvSpPr>
          <p:cNvPr id="87" name="Content Placeholder 1"/>
          <p:cNvSpPr txBox="1">
            <a:spLocks/>
          </p:cNvSpPr>
          <p:nvPr/>
        </p:nvSpPr>
        <p:spPr>
          <a:xfrm>
            <a:off x="4795848" y="5715139"/>
            <a:ext cx="2738437" cy="357188"/>
          </a:xfrm>
          <a:prstGeom prst="rect">
            <a:avLst/>
          </a:prstGeom>
        </p:spPr>
        <p:txBody>
          <a:bodyPr lIns="91430" rIns="91430"/>
          <a:lstStyle>
            <a:lvl1pPr marL="292100" indent="-2921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pitchFamily="-1" charset="-128"/>
                <a:cs typeface="ＭＳ Ｐゴシック" pitchFamily="-1" charset="-128"/>
              </a:defRPr>
            </a:lvl1pPr>
            <a:lvl2pPr marL="692150" indent="-285750" algn="l" rtl="0" eaLnBrk="0" fontAlgn="base" hangingPunct="0">
              <a:spcBef>
                <a:spcPct val="20000"/>
              </a:spcBef>
              <a:spcAft>
                <a:spcPct val="0"/>
              </a:spcAft>
              <a:buFont typeface="Arial" pitchFamily="34" charset="0"/>
              <a:buChar char="–"/>
              <a:defRPr sz="2400">
                <a:solidFill>
                  <a:schemeClr val="tx1"/>
                </a:solidFill>
                <a:latin typeface="+mn-lt"/>
                <a:ea typeface="ＭＳ Ｐゴシック" pitchFamily="-83"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83"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67" lvl="1" indent="0" algn="ctr" defTabSz="457162">
              <a:buNone/>
              <a:defRPr/>
            </a:pPr>
            <a:r>
              <a:rPr lang="en-US" sz="1400" kern="0" dirty="0">
                <a:solidFill>
                  <a:srgbClr val="FFFFFF"/>
                </a:solidFill>
                <a:latin typeface="Arial Narrow" panose="020B0606020202030204" pitchFamily="34" charset="0"/>
                <a:cs typeface="ＭＳ Ｐゴシック" charset="0"/>
              </a:rPr>
              <a:t>Median Duration of Follow-up</a:t>
            </a:r>
            <a:r>
              <a:rPr lang="en-US" sz="1400" kern="0" baseline="30000" dirty="0">
                <a:solidFill>
                  <a:srgbClr val="FFFFFF"/>
                </a:solidFill>
                <a:latin typeface="Arial Narrow" panose="020B0606020202030204" pitchFamily="34" charset="0"/>
                <a:cs typeface="ＭＳ Ｐゴシック" charset="0"/>
              </a:rPr>
              <a:t>a</a:t>
            </a:r>
          </a:p>
        </p:txBody>
      </p:sp>
      <p:grpSp>
        <p:nvGrpSpPr>
          <p:cNvPr id="100" name="Group 99"/>
          <p:cNvGrpSpPr/>
          <p:nvPr/>
        </p:nvGrpSpPr>
        <p:grpSpPr>
          <a:xfrm>
            <a:off x="1448804" y="4076530"/>
            <a:ext cx="9151912" cy="1852791"/>
            <a:chOff x="-150699" y="892342"/>
            <a:chExt cx="9151912" cy="1852791"/>
          </a:xfrm>
        </p:grpSpPr>
        <p:grpSp>
          <p:nvGrpSpPr>
            <p:cNvPr id="101" name="Group 100"/>
            <p:cNvGrpSpPr/>
            <p:nvPr/>
          </p:nvGrpSpPr>
          <p:grpSpPr>
            <a:xfrm>
              <a:off x="2122159" y="1972970"/>
              <a:ext cx="284295" cy="524384"/>
              <a:chOff x="3658379" y="3044722"/>
              <a:chExt cx="325028" cy="524384"/>
            </a:xfrm>
            <a:solidFill>
              <a:srgbClr val="FF0000"/>
            </a:solidFill>
          </p:grpSpPr>
          <p:grpSp>
            <p:nvGrpSpPr>
              <p:cNvPr id="110" name="Group 109"/>
              <p:cNvGrpSpPr/>
              <p:nvPr/>
            </p:nvGrpSpPr>
            <p:grpSpPr>
              <a:xfrm>
                <a:off x="3658379" y="3044722"/>
                <a:ext cx="325028" cy="524384"/>
                <a:chOff x="3099183" y="2866512"/>
                <a:chExt cx="717802" cy="524384"/>
              </a:xfrm>
              <a:grpFill/>
            </p:grpSpPr>
            <p:cxnSp>
              <p:nvCxnSpPr>
                <p:cNvPr id="114" name="Straight Connector 113"/>
                <p:cNvCxnSpPr/>
                <p:nvPr/>
              </p:nvCxnSpPr>
              <p:spPr bwMode="auto">
                <a:xfrm>
                  <a:off x="3099183" y="3124200"/>
                  <a:ext cx="381001"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15" name="Group 114"/>
                <p:cNvGrpSpPr/>
                <p:nvPr/>
              </p:nvGrpSpPr>
              <p:grpSpPr>
                <a:xfrm>
                  <a:off x="3538566" y="2866512"/>
                  <a:ext cx="278419" cy="524384"/>
                  <a:chOff x="7507317" y="1590042"/>
                  <a:chExt cx="381885" cy="524384"/>
                </a:xfrm>
                <a:grpFill/>
              </p:grpSpPr>
              <p:cxnSp>
                <p:nvCxnSpPr>
                  <p:cNvPr id="116" name="Straight Connector 115"/>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7" name="Straight Connector 116"/>
                  <p:cNvCxnSpPr/>
                  <p:nvPr/>
                </p:nvCxnSpPr>
                <p:spPr bwMode="auto">
                  <a:xfrm>
                    <a:off x="7517755"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8" name="Straight Arrow Connector 117"/>
                  <p:cNvCxnSpPr/>
                  <p:nvPr/>
                </p:nvCxnSpPr>
                <p:spPr bwMode="auto">
                  <a:xfrm>
                    <a:off x="7508204" y="1594805"/>
                    <a:ext cx="380998"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9" name="Straight Arrow Connector 118"/>
                  <p:cNvCxnSpPr/>
                  <p:nvPr/>
                </p:nvCxnSpPr>
                <p:spPr bwMode="auto">
                  <a:xfrm>
                    <a:off x="7507317" y="2109793"/>
                    <a:ext cx="381001"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111" name="Group 110"/>
              <p:cNvGrpSpPr/>
              <p:nvPr/>
            </p:nvGrpSpPr>
            <p:grpSpPr>
              <a:xfrm>
                <a:off x="3719464" y="3168284"/>
                <a:ext cx="261540" cy="277260"/>
                <a:chOff x="3705413" y="3025923"/>
                <a:chExt cx="311259" cy="277260"/>
              </a:xfrm>
              <a:grpFill/>
            </p:grpSpPr>
            <p:sp>
              <p:nvSpPr>
                <p:cNvPr id="112" name="Rectangle 111"/>
                <p:cNvSpPr/>
                <p:nvPr/>
              </p:nvSpPr>
              <p:spPr bwMode="auto">
                <a:xfrm>
                  <a:off x="3736821" y="3031374"/>
                  <a:ext cx="228601" cy="271809"/>
                </a:xfrm>
                <a:prstGeom prst="rect">
                  <a:avLst/>
                </a:prstGeom>
                <a:grpFill/>
                <a:ln w="19050" cap="flat" cmpd="sng" algn="ctr">
                  <a:noFill/>
                  <a:prstDash val="solid"/>
                  <a:round/>
                  <a:headEnd type="none" w="med" len="med"/>
                  <a:tailEnd type="none" w="med" len="med"/>
                </a:ln>
                <a:effectLst/>
                <a:extLst/>
              </p:spPr>
              <p:txBody>
                <a:bodyPr/>
                <a:lstStyle/>
                <a:p>
                  <a:pPr algn="ctr" defTabSz="457162" fontAlgn="base">
                    <a:spcBef>
                      <a:spcPct val="0"/>
                    </a:spcBef>
                    <a:spcAft>
                      <a:spcPct val="0"/>
                    </a:spcAft>
                    <a:defRPr/>
                  </a:pPr>
                  <a:endParaRPr lang="en-US" sz="1400" b="1" i="1" dirty="0">
                    <a:solidFill>
                      <a:srgbClr val="FFFFFF"/>
                    </a:solidFill>
                    <a:latin typeface="Arial Narrow" panose="020B0606020202030204" pitchFamily="34" charset="0"/>
                    <a:ea typeface="ＭＳ Ｐゴシック" charset="0"/>
                    <a:cs typeface="ＭＳ Ｐゴシック" charset="0"/>
                  </a:endParaRPr>
                </a:p>
              </p:txBody>
            </p:sp>
            <p:sp>
              <p:nvSpPr>
                <p:cNvPr id="113" name="TextBox 112"/>
                <p:cNvSpPr txBox="1"/>
                <p:nvPr/>
              </p:nvSpPr>
              <p:spPr>
                <a:xfrm>
                  <a:off x="3705413" y="3025923"/>
                  <a:ext cx="311259" cy="276999"/>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ea typeface="ＭＳ Ｐゴシック" charset="0"/>
                      <a:cs typeface="ＭＳ Ｐゴシック" charset="0"/>
                    </a:rPr>
                    <a:t>R</a:t>
                  </a:r>
                </a:p>
              </p:txBody>
            </p:sp>
          </p:grpSp>
        </p:grpSp>
        <p:sp>
          <p:nvSpPr>
            <p:cNvPr id="102" name="Rectangle 1"/>
            <p:cNvSpPr>
              <a:spLocks noChangeArrowheads="1"/>
            </p:cNvSpPr>
            <p:nvPr/>
          </p:nvSpPr>
          <p:spPr bwMode="auto">
            <a:xfrm>
              <a:off x="-150699" y="2036397"/>
              <a:ext cx="15239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defTabSz="455613" fontAlgn="base">
                <a:spcBef>
                  <a:spcPct val="0"/>
                </a:spcBef>
                <a:spcAft>
                  <a:spcPct val="0"/>
                </a:spcAft>
              </a:pPr>
              <a:r>
                <a:rPr lang="en-US" sz="2000" b="1" dirty="0">
                  <a:solidFill>
                    <a:srgbClr val="FF0000"/>
                  </a:solidFill>
                  <a:latin typeface="Arial Narrow" charset="0"/>
                  <a:ea typeface="ＭＳ Ｐゴシック" charset="0"/>
                  <a:cs typeface="Arial Unicode MS" charset="0"/>
                </a:rPr>
                <a:t>CARMELINA</a:t>
              </a:r>
              <a:r>
                <a:rPr lang="en-US" sz="2000" b="1" baseline="30000" dirty="0">
                  <a:solidFill>
                    <a:srgbClr val="FF0000"/>
                  </a:solidFill>
                  <a:latin typeface="Arial Narrow" charset="0"/>
                  <a:cs typeface="Arial Unicode MS" charset="0"/>
                </a:rPr>
                <a:t>4</a:t>
              </a:r>
              <a:endParaRPr lang="en-US" sz="2000" b="1" baseline="30000" dirty="0">
                <a:solidFill>
                  <a:srgbClr val="FF0000"/>
                </a:solidFill>
                <a:latin typeface="Arial Narrow" charset="0"/>
                <a:ea typeface="ＭＳ Ｐゴシック" charset="0"/>
                <a:cs typeface="Arial Unicode MS" charset="0"/>
              </a:endParaRPr>
            </a:p>
          </p:txBody>
        </p:sp>
        <p:sp>
          <p:nvSpPr>
            <p:cNvPr id="103" name="Text Box 21"/>
            <p:cNvSpPr txBox="1">
              <a:spLocks noChangeArrowheads="1"/>
            </p:cNvSpPr>
            <p:nvPr/>
          </p:nvSpPr>
          <p:spPr bwMode="blackGray">
            <a:xfrm>
              <a:off x="7172413" y="1759296"/>
              <a:ext cx="1828800" cy="985837"/>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defTabSz="455613" fontAlgn="base">
                <a:spcBef>
                  <a:spcPct val="0"/>
                </a:spcBef>
                <a:spcAft>
                  <a:spcPct val="0"/>
                </a:spcAft>
              </a:pPr>
              <a:r>
                <a:rPr lang="en-US" sz="1800" dirty="0">
                  <a:solidFill>
                    <a:srgbClr val="FFFF00"/>
                  </a:solidFill>
                  <a:latin typeface="Arial Narrow" charset="0"/>
                  <a:cs typeface="Arial" charset="0"/>
                </a:rPr>
                <a:t>Non Inferior</a:t>
              </a:r>
            </a:p>
            <a:p>
              <a:pPr algn="ctr" defTabSz="455613" fontAlgn="base">
                <a:spcBef>
                  <a:spcPct val="0"/>
                </a:spcBef>
                <a:spcAft>
                  <a:spcPct val="0"/>
                </a:spcAft>
              </a:pPr>
              <a:r>
                <a:rPr lang="en-US" sz="1100" dirty="0">
                  <a:solidFill>
                    <a:srgbClr val="FFFFFF"/>
                  </a:solidFill>
                  <a:latin typeface="Arial Narrow" charset="0"/>
                  <a:cs typeface="Arial" charset="0"/>
                </a:rPr>
                <a:t>CV death,</a:t>
              </a:r>
            </a:p>
            <a:p>
              <a:pPr algn="ctr" defTabSz="455613" fontAlgn="base">
                <a:spcBef>
                  <a:spcPct val="0"/>
                </a:spcBef>
                <a:spcAft>
                  <a:spcPct val="0"/>
                </a:spcAft>
              </a:pPr>
              <a:r>
                <a:rPr lang="en-US" sz="1100" dirty="0">
                  <a:solidFill>
                    <a:srgbClr val="FFFFFF"/>
                  </a:solidFill>
                  <a:latin typeface="Arial Narrow" charset="0"/>
                  <a:cs typeface="Arial" charset="0"/>
                </a:rPr>
                <a:t>Nonfatal MI, or</a:t>
              </a:r>
            </a:p>
            <a:p>
              <a:pPr algn="ctr" defTabSz="455613" fontAlgn="base">
                <a:spcBef>
                  <a:spcPct val="0"/>
                </a:spcBef>
                <a:spcAft>
                  <a:spcPct val="0"/>
                </a:spcAft>
              </a:pPr>
              <a:r>
                <a:rPr lang="en-US" sz="1100" dirty="0">
                  <a:solidFill>
                    <a:srgbClr val="FFFFFF"/>
                  </a:solidFill>
                  <a:latin typeface="Arial Narrow" charset="0"/>
                  <a:cs typeface="Arial" charset="0"/>
                </a:rPr>
                <a:t>Nonfatal stroke </a:t>
              </a:r>
            </a:p>
          </p:txBody>
        </p:sp>
        <p:sp>
          <p:nvSpPr>
            <p:cNvPr id="104" name="Rectangle 24" descr="Wide upward diagonal"/>
            <p:cNvSpPr>
              <a:spLocks noChangeArrowheads="1"/>
            </p:cNvSpPr>
            <p:nvPr/>
          </p:nvSpPr>
          <p:spPr bwMode="auto">
            <a:xfrm>
              <a:off x="2398713" y="1759296"/>
              <a:ext cx="2497137" cy="457200"/>
            </a:xfrm>
            <a:prstGeom prst="rect">
              <a:avLst/>
            </a:prstGeom>
            <a:solidFill>
              <a:srgbClr val="33CCFF"/>
            </a:solidFill>
            <a:ln w="19050">
              <a:solidFill>
                <a:schemeClr val="tx1"/>
              </a:solidFill>
              <a:miter lim="800000"/>
              <a:headEnd/>
              <a:tailEnd/>
            </a:ln>
          </p:spPr>
          <p:txBody>
            <a:bodyPr lIns="0" rIns="0" anchor="ctr"/>
            <a:lstStyle/>
            <a:p>
              <a:pPr algn="ctr" defTabSz="455613" fontAlgn="base">
                <a:spcBef>
                  <a:spcPct val="0"/>
                </a:spcBef>
                <a:spcAft>
                  <a:spcPct val="0"/>
                </a:spcAft>
              </a:pPr>
              <a:r>
                <a:rPr lang="en-US" sz="1600" dirty="0" err="1">
                  <a:solidFill>
                    <a:srgbClr val="000000"/>
                  </a:solidFill>
                  <a:latin typeface="Arial Narrow" charset="0"/>
                  <a:ea typeface="ＭＳ Ｐゴシック" charset="0"/>
                  <a:cs typeface="Arial Unicode MS" charset="0"/>
                </a:rPr>
                <a:t>Linagliptin</a:t>
              </a:r>
              <a:endParaRPr lang="en-US" sz="1600" dirty="0">
                <a:solidFill>
                  <a:srgbClr val="000000"/>
                </a:solidFill>
                <a:latin typeface="Arial Narrow" charset="0"/>
                <a:ea typeface="ＭＳ Ｐゴシック" charset="0"/>
                <a:cs typeface="Arial Unicode MS" charset="0"/>
              </a:endParaRPr>
            </a:p>
          </p:txBody>
        </p:sp>
        <p:sp>
          <p:nvSpPr>
            <p:cNvPr id="105" name="Rectangle 24" descr="Wide upward diagonal"/>
            <p:cNvSpPr>
              <a:spLocks noChangeArrowheads="1"/>
            </p:cNvSpPr>
            <p:nvPr/>
          </p:nvSpPr>
          <p:spPr bwMode="auto">
            <a:xfrm>
              <a:off x="2398713" y="2287933"/>
              <a:ext cx="2497137" cy="457200"/>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sp>
          <p:nvSpPr>
            <p:cNvPr id="106" name="Text Box 21"/>
            <p:cNvSpPr txBox="1">
              <a:spLocks noChangeArrowheads="1"/>
            </p:cNvSpPr>
            <p:nvPr/>
          </p:nvSpPr>
          <p:spPr bwMode="blackGray">
            <a:xfrm>
              <a:off x="1219200" y="1741655"/>
              <a:ext cx="914400" cy="987425"/>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defTabSz="455613" fontAlgn="base">
                <a:spcBef>
                  <a:spcPct val="0"/>
                </a:spcBef>
                <a:spcAft>
                  <a:spcPct val="0"/>
                </a:spcAft>
              </a:pPr>
              <a:r>
                <a:rPr lang="en-US" sz="1600" dirty="0">
                  <a:solidFill>
                    <a:srgbClr val="FFFFFF"/>
                  </a:solidFill>
                  <a:latin typeface="Arial Narrow" charset="0"/>
                  <a:cs typeface="Arial" charset="0"/>
                </a:rPr>
                <a:t>7.0–11.0</a:t>
              </a:r>
            </a:p>
          </p:txBody>
        </p:sp>
        <p:sp>
          <p:nvSpPr>
            <p:cNvPr id="107" name="Rectangle 52"/>
            <p:cNvSpPr>
              <a:spLocks noChangeArrowheads="1"/>
            </p:cNvSpPr>
            <p:nvPr/>
          </p:nvSpPr>
          <p:spPr bwMode="auto">
            <a:xfrm>
              <a:off x="1143000" y="947905"/>
              <a:ext cx="11207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defTabSz="455613" fontAlgn="base">
                <a:spcBef>
                  <a:spcPct val="0"/>
                </a:spcBef>
                <a:spcAft>
                  <a:spcPct val="0"/>
                </a:spcAft>
              </a:pPr>
              <a:r>
                <a:rPr lang="en-US" sz="1600" b="1" dirty="0">
                  <a:solidFill>
                    <a:srgbClr val="FF0000"/>
                  </a:solidFill>
                  <a:latin typeface="Arial Narrow" charset="0"/>
                  <a:ea typeface="ＭＳ Ｐゴシック" charset="0"/>
                  <a:cs typeface="ＭＳ Ｐゴシック" charset="0"/>
                </a:rPr>
                <a:t> </a:t>
              </a:r>
              <a:endParaRPr lang="en-US" sz="1600" dirty="0">
                <a:solidFill>
                  <a:srgbClr val="FF0000"/>
                </a:solidFill>
                <a:latin typeface="Arial Narrow" charset="0"/>
                <a:ea typeface="ＭＳ Ｐゴシック" charset="0"/>
                <a:cs typeface="ＭＳ Ｐゴシック" charset="0"/>
              </a:endParaRPr>
            </a:p>
          </p:txBody>
        </p:sp>
        <p:sp>
          <p:nvSpPr>
            <p:cNvPr id="108" name="Rectangle 90"/>
            <p:cNvSpPr>
              <a:spLocks noChangeArrowheads="1"/>
            </p:cNvSpPr>
            <p:nvPr/>
          </p:nvSpPr>
          <p:spPr bwMode="auto">
            <a:xfrm>
              <a:off x="7361238" y="892342"/>
              <a:ext cx="1355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defTabSz="455613" fontAlgn="base">
                <a:spcBef>
                  <a:spcPct val="0"/>
                </a:spcBef>
                <a:spcAft>
                  <a:spcPct val="0"/>
                </a:spcAft>
              </a:pPr>
              <a:r>
                <a:rPr lang="en-US" sz="1600" b="1" dirty="0">
                  <a:solidFill>
                    <a:srgbClr val="FF0000"/>
                  </a:solidFill>
                  <a:latin typeface="Arial Narrow" charset="0"/>
                  <a:ea typeface="ＭＳ Ｐゴシック" charset="0"/>
                  <a:cs typeface="ＭＳ Ｐゴシック" charset="0"/>
                </a:rPr>
                <a:t> </a:t>
              </a:r>
              <a:endParaRPr lang="en-US" sz="1600" dirty="0">
                <a:solidFill>
                  <a:srgbClr val="FF0000"/>
                </a:solidFill>
                <a:latin typeface="Arial Narrow" charset="0"/>
                <a:ea typeface="ＭＳ Ｐゴシック" charset="0"/>
                <a:cs typeface="ＭＳ Ｐゴシック" charset="0"/>
              </a:endParaRPr>
            </a:p>
          </p:txBody>
        </p:sp>
        <p:sp>
          <p:nvSpPr>
            <p:cNvPr id="109" name="Rectangle 89"/>
            <p:cNvSpPr>
              <a:spLocks noChangeArrowheads="1"/>
            </p:cNvSpPr>
            <p:nvPr/>
          </p:nvSpPr>
          <p:spPr bwMode="auto">
            <a:xfrm>
              <a:off x="2392363" y="1132055"/>
              <a:ext cx="47704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defTabSz="455613" fontAlgn="base">
                <a:spcBef>
                  <a:spcPct val="0"/>
                </a:spcBef>
                <a:spcAft>
                  <a:spcPct val="0"/>
                </a:spcAft>
              </a:pPr>
              <a:r>
                <a:rPr lang="en-US" sz="1600" b="1" dirty="0">
                  <a:solidFill>
                    <a:srgbClr val="FF0000"/>
                  </a:solidFill>
                  <a:latin typeface="Arial Narrow" charset="0"/>
                  <a:ea typeface="ＭＳ Ｐゴシック" charset="0"/>
                  <a:cs typeface="ＭＳ Ｐゴシック" charset="0"/>
                </a:rPr>
                <a:t>  </a:t>
              </a:r>
              <a:endParaRPr lang="en-US" sz="1600" b="1" baseline="-25000" dirty="0">
                <a:solidFill>
                  <a:srgbClr val="FF0000"/>
                </a:solidFill>
                <a:latin typeface="Arial Narrow" charset="0"/>
                <a:ea typeface="ＭＳ Ｐゴシック" charset="0"/>
                <a:cs typeface="ＭＳ Ｐゴシック" charset="0"/>
              </a:endParaRPr>
            </a:p>
          </p:txBody>
        </p:sp>
      </p:grpSp>
      <p:sp>
        <p:nvSpPr>
          <p:cNvPr id="9" name="Retângulo 8"/>
          <p:cNvSpPr/>
          <p:nvPr/>
        </p:nvSpPr>
        <p:spPr>
          <a:xfrm>
            <a:off x="1455761" y="6529612"/>
            <a:ext cx="5250155" cy="400110"/>
          </a:xfrm>
          <a:prstGeom prst="rect">
            <a:avLst/>
          </a:prstGeom>
        </p:spPr>
        <p:txBody>
          <a:bodyPr wrap="none">
            <a:spAutoFit/>
          </a:bodyPr>
          <a:lstStyle/>
          <a:p>
            <a:pPr marL="228600" indent="-228600">
              <a:buFontTx/>
              <a:buAutoNum type="arabicPeriod"/>
            </a:pPr>
            <a:r>
              <a:rPr lang="en-GB" sz="1000" dirty="0" err="1">
                <a:solidFill>
                  <a:prstClr val="black"/>
                </a:solidFill>
              </a:rPr>
              <a:t>Zannad</a:t>
            </a:r>
            <a:r>
              <a:rPr lang="en-GB" sz="1000" dirty="0">
                <a:solidFill>
                  <a:prstClr val="black"/>
                </a:solidFill>
              </a:rPr>
              <a:t> F </a:t>
            </a:r>
            <a:r>
              <a:rPr lang="en-GB" sz="1000" i="1" dirty="0">
                <a:solidFill>
                  <a:prstClr val="black"/>
                </a:solidFill>
              </a:rPr>
              <a:t>et al</a:t>
            </a:r>
            <a:r>
              <a:rPr lang="en-GB" sz="1000" dirty="0">
                <a:solidFill>
                  <a:prstClr val="black"/>
                </a:solidFill>
              </a:rPr>
              <a:t>. </a:t>
            </a:r>
            <a:r>
              <a:rPr lang="en-GB" sz="1000" i="1" dirty="0">
                <a:solidFill>
                  <a:prstClr val="black"/>
                </a:solidFill>
                <a:cs typeface="Arial" panose="020B0604020202020204" pitchFamily="34" charset="0"/>
              </a:rPr>
              <a:t>Lancet </a:t>
            </a:r>
            <a:r>
              <a:rPr lang="en-GB" sz="1000" dirty="0">
                <a:solidFill>
                  <a:prstClr val="black"/>
                </a:solidFill>
                <a:cs typeface="Arial" panose="020B0604020202020204" pitchFamily="34" charset="0"/>
              </a:rPr>
              <a:t>2015;385:2067 2.</a:t>
            </a:r>
            <a:r>
              <a:rPr lang="en-GB" sz="1000" dirty="0">
                <a:solidFill>
                  <a:prstClr val="black"/>
                </a:solidFill>
              </a:rPr>
              <a:t> </a:t>
            </a:r>
            <a:r>
              <a:rPr lang="en-GB" sz="1000" dirty="0" err="1">
                <a:solidFill>
                  <a:prstClr val="black"/>
                </a:solidFill>
              </a:rPr>
              <a:t>Scirica</a:t>
            </a:r>
            <a:r>
              <a:rPr lang="en-GB" sz="1000" dirty="0">
                <a:solidFill>
                  <a:prstClr val="black"/>
                </a:solidFill>
              </a:rPr>
              <a:t> BM </a:t>
            </a:r>
            <a:r>
              <a:rPr lang="en-GB" sz="1000" i="1" dirty="0">
                <a:solidFill>
                  <a:prstClr val="black"/>
                </a:solidFill>
              </a:rPr>
              <a:t>et al. N </a:t>
            </a:r>
            <a:r>
              <a:rPr lang="en-GB" sz="1000" i="1" dirty="0" err="1">
                <a:solidFill>
                  <a:prstClr val="black"/>
                </a:solidFill>
              </a:rPr>
              <a:t>Engl</a:t>
            </a:r>
            <a:r>
              <a:rPr lang="en-GB" sz="1000" i="1" dirty="0">
                <a:solidFill>
                  <a:prstClr val="black"/>
                </a:solidFill>
              </a:rPr>
              <a:t> J Med</a:t>
            </a:r>
            <a:r>
              <a:rPr lang="en-GB" sz="1000" dirty="0">
                <a:solidFill>
                  <a:prstClr val="black"/>
                </a:solidFill>
              </a:rPr>
              <a:t> 2013;369:1317 </a:t>
            </a:r>
          </a:p>
          <a:p>
            <a:pPr marL="228600" indent="-228600">
              <a:buFontTx/>
              <a:buAutoNum type="arabicPeriod"/>
            </a:pPr>
            <a:r>
              <a:rPr lang="en-GB" sz="1000" dirty="0">
                <a:solidFill>
                  <a:prstClr val="black"/>
                </a:solidFill>
              </a:rPr>
              <a:t>3. Green JB </a:t>
            </a:r>
            <a:r>
              <a:rPr lang="en-GB" sz="1000" i="1" dirty="0">
                <a:solidFill>
                  <a:prstClr val="black"/>
                </a:solidFill>
              </a:rPr>
              <a:t>et al. N </a:t>
            </a:r>
            <a:r>
              <a:rPr lang="en-GB" sz="1000" i="1" dirty="0" err="1">
                <a:solidFill>
                  <a:prstClr val="black"/>
                </a:solidFill>
              </a:rPr>
              <a:t>Engl</a:t>
            </a:r>
            <a:r>
              <a:rPr lang="en-GB" sz="1000" i="1" dirty="0">
                <a:solidFill>
                  <a:prstClr val="black"/>
                </a:solidFill>
              </a:rPr>
              <a:t> J Med </a:t>
            </a:r>
            <a:r>
              <a:rPr lang="en-GB" sz="1000" dirty="0">
                <a:solidFill>
                  <a:prstClr val="black"/>
                </a:solidFill>
              </a:rPr>
              <a:t>2015;373:232 4. </a:t>
            </a:r>
            <a:r>
              <a:rPr lang="en-GB" sz="1000" dirty="0" err="1">
                <a:solidFill>
                  <a:prstClr val="black"/>
                </a:solidFill>
              </a:rPr>
              <a:t>Pfeffer</a:t>
            </a:r>
            <a:r>
              <a:rPr lang="en-GB" sz="1000" dirty="0">
                <a:solidFill>
                  <a:prstClr val="black"/>
                </a:solidFill>
              </a:rPr>
              <a:t> MA </a:t>
            </a:r>
            <a:r>
              <a:rPr lang="en-GB" sz="1000" i="1" dirty="0">
                <a:solidFill>
                  <a:prstClr val="black"/>
                </a:solidFill>
              </a:rPr>
              <a:t>et al. N </a:t>
            </a:r>
            <a:r>
              <a:rPr lang="en-GB" sz="1000" i="1" dirty="0" err="1">
                <a:solidFill>
                  <a:prstClr val="black"/>
                </a:solidFill>
              </a:rPr>
              <a:t>Engl</a:t>
            </a:r>
            <a:r>
              <a:rPr lang="en-GB" sz="1000" i="1" dirty="0">
                <a:solidFill>
                  <a:prstClr val="black"/>
                </a:solidFill>
              </a:rPr>
              <a:t> J Med </a:t>
            </a:r>
            <a:r>
              <a:rPr lang="en-GB" sz="1000" dirty="0">
                <a:solidFill>
                  <a:prstClr val="black"/>
                </a:solidFill>
              </a:rPr>
              <a:t>2015;373:2247</a:t>
            </a:r>
            <a:endParaRPr lang="pt-BR" sz="1000" dirty="0">
              <a:solidFill>
                <a:prstClr val="black"/>
              </a:solidFill>
            </a:endParaRPr>
          </a:p>
        </p:txBody>
      </p:sp>
      <p:cxnSp>
        <p:nvCxnSpPr>
          <p:cNvPr id="95" name="Straight Connector 91"/>
          <p:cNvCxnSpPr>
            <a:cxnSpLocks noChangeShapeType="1"/>
          </p:cNvCxnSpPr>
          <p:nvPr/>
        </p:nvCxnSpPr>
        <p:spPr bwMode="auto">
          <a:xfrm>
            <a:off x="1709381" y="4870711"/>
            <a:ext cx="8869363" cy="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06985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44" name="Title 2"/>
          <p:cNvSpPr>
            <a:spLocks noGrp="1"/>
          </p:cNvSpPr>
          <p:nvPr>
            <p:ph type="title"/>
          </p:nvPr>
        </p:nvSpPr>
        <p:spPr>
          <a:xfrm>
            <a:off x="1981200" y="-318943"/>
            <a:ext cx="8229600" cy="1143000"/>
          </a:xfrm>
        </p:spPr>
        <p:txBody>
          <a:bodyPr/>
          <a:lstStyle/>
          <a:p>
            <a:r>
              <a:rPr lang="en-US" sz="3600" dirty="0">
                <a:solidFill>
                  <a:srgbClr val="6482C3"/>
                </a:solidFill>
                <a:latin typeface="Calibri" charset="0"/>
              </a:rPr>
              <a:t>GLP1 Agonist Trials and CVD Outcomes</a:t>
            </a:r>
          </a:p>
        </p:txBody>
      </p:sp>
      <p:grpSp>
        <p:nvGrpSpPr>
          <p:cNvPr id="4" name="Group 3"/>
          <p:cNvGrpSpPr/>
          <p:nvPr/>
        </p:nvGrpSpPr>
        <p:grpSpPr>
          <a:xfrm>
            <a:off x="3440901" y="6314222"/>
            <a:ext cx="5550503" cy="578360"/>
            <a:chOff x="1944510" y="5821039"/>
            <a:chExt cx="5550503" cy="578360"/>
          </a:xfrm>
        </p:grpSpPr>
        <p:sp>
          <p:nvSpPr>
            <p:cNvPr id="59" name="Content Placeholder 1"/>
            <p:cNvSpPr txBox="1">
              <a:spLocks/>
            </p:cNvSpPr>
            <p:nvPr/>
          </p:nvSpPr>
          <p:spPr>
            <a:xfrm>
              <a:off x="3475284" y="6006492"/>
              <a:ext cx="2738437" cy="392907"/>
            </a:xfrm>
            <a:prstGeom prst="rect">
              <a:avLst/>
            </a:prstGeom>
          </p:spPr>
          <p:txBody>
            <a:bodyPr lIns="91430" rIns="91430"/>
            <a:lstStyle>
              <a:lvl1pPr marL="292100" indent="-2921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pitchFamily="-1" charset="-128"/>
                  <a:cs typeface="ＭＳ Ｐゴシック" pitchFamily="-1" charset="-128"/>
                </a:defRPr>
              </a:lvl1pPr>
              <a:lvl2pPr marL="692150" indent="-285750" algn="l" rtl="0" eaLnBrk="0" fontAlgn="base" hangingPunct="0">
                <a:spcBef>
                  <a:spcPct val="20000"/>
                </a:spcBef>
                <a:spcAft>
                  <a:spcPct val="0"/>
                </a:spcAft>
                <a:buFont typeface="Arial" pitchFamily="34" charset="0"/>
                <a:buChar char="–"/>
                <a:defRPr sz="2400">
                  <a:solidFill>
                    <a:schemeClr val="tx1"/>
                  </a:solidFill>
                  <a:latin typeface="+mn-lt"/>
                  <a:ea typeface="ＭＳ Ｐゴシック" pitchFamily="-83"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83"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67" lvl="1" indent="0" algn="ctr" defTabSz="457162">
                <a:buNone/>
                <a:defRPr/>
              </a:pPr>
              <a:r>
                <a:rPr lang="en-US" sz="1400" kern="0" dirty="0">
                  <a:solidFill>
                    <a:srgbClr val="FFFFFF"/>
                  </a:solidFill>
                  <a:latin typeface="Arial Narrow" panose="020B0606020202030204" pitchFamily="34" charset="0"/>
                </a:rPr>
                <a:t>Median Duration of Follow-up</a:t>
              </a:r>
              <a:r>
                <a:rPr lang="en-US" sz="1400" kern="0" baseline="30000" dirty="0">
                  <a:solidFill>
                    <a:srgbClr val="FFFFFF"/>
                  </a:solidFill>
                  <a:latin typeface="Arial Narrow" panose="020B0606020202030204" pitchFamily="34" charset="0"/>
                </a:rPr>
                <a:t>a</a:t>
              </a:r>
            </a:p>
          </p:txBody>
        </p:sp>
        <p:sp>
          <p:nvSpPr>
            <p:cNvPr id="273413" name="Line 28"/>
            <p:cNvSpPr>
              <a:spLocks noChangeShapeType="1"/>
            </p:cNvSpPr>
            <p:nvPr/>
          </p:nvSpPr>
          <p:spPr bwMode="auto">
            <a:xfrm>
              <a:off x="2467221" y="5821054"/>
              <a:ext cx="4754563"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30" rIns="91430"/>
            <a:lstStyle/>
            <a:p>
              <a:endParaRPr lang="en-US">
                <a:solidFill>
                  <a:prstClr val="black"/>
                </a:solidFill>
              </a:endParaRPr>
            </a:p>
          </p:txBody>
        </p:sp>
        <p:sp>
          <p:nvSpPr>
            <p:cNvPr id="273419" name="Text Box 36"/>
            <p:cNvSpPr txBox="1">
              <a:spLocks noChangeArrowheads="1"/>
            </p:cNvSpPr>
            <p:nvPr/>
          </p:nvSpPr>
          <p:spPr bwMode="auto">
            <a:xfrm>
              <a:off x="1944510" y="6084728"/>
              <a:ext cx="102637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Randomization</a:t>
              </a:r>
            </a:p>
          </p:txBody>
        </p:sp>
        <p:sp>
          <p:nvSpPr>
            <p:cNvPr id="273420" name="Text Box 40"/>
            <p:cNvSpPr txBox="1">
              <a:spLocks noChangeArrowheads="1"/>
            </p:cNvSpPr>
            <p:nvPr/>
          </p:nvSpPr>
          <p:spPr bwMode="auto">
            <a:xfrm>
              <a:off x="6950142" y="6084727"/>
              <a:ext cx="544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solidFill>
                    <a:srgbClr val="000000"/>
                  </a:solidFill>
                  <a:latin typeface="Arial Narrow" charset="0"/>
                  <a:cs typeface="Arial" charset="0"/>
                </a:rPr>
                <a:t>Year 4</a:t>
              </a:r>
            </a:p>
          </p:txBody>
        </p:sp>
        <p:sp>
          <p:nvSpPr>
            <p:cNvPr id="273421" name="Text Box 40"/>
            <p:cNvSpPr txBox="1">
              <a:spLocks noChangeArrowheads="1"/>
            </p:cNvSpPr>
            <p:nvPr/>
          </p:nvSpPr>
          <p:spPr bwMode="auto">
            <a:xfrm>
              <a:off x="5769835" y="6084728"/>
              <a:ext cx="544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Year 3</a:t>
              </a:r>
            </a:p>
          </p:txBody>
        </p:sp>
        <p:sp>
          <p:nvSpPr>
            <p:cNvPr id="273422" name="Text Box 40"/>
            <p:cNvSpPr txBox="1">
              <a:spLocks noChangeArrowheads="1"/>
            </p:cNvSpPr>
            <p:nvPr/>
          </p:nvSpPr>
          <p:spPr bwMode="auto">
            <a:xfrm>
              <a:off x="4579210" y="6084728"/>
              <a:ext cx="544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Year 2</a:t>
              </a:r>
            </a:p>
          </p:txBody>
        </p:sp>
        <p:sp>
          <p:nvSpPr>
            <p:cNvPr id="273423" name="Text Box 40"/>
            <p:cNvSpPr txBox="1">
              <a:spLocks noChangeArrowheads="1"/>
            </p:cNvSpPr>
            <p:nvPr/>
          </p:nvSpPr>
          <p:spPr bwMode="auto">
            <a:xfrm>
              <a:off x="3379060" y="6084728"/>
              <a:ext cx="544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Year 1</a:t>
              </a:r>
            </a:p>
          </p:txBody>
        </p:sp>
        <p:cxnSp>
          <p:nvCxnSpPr>
            <p:cNvPr id="273429" name="Straight Connector 29"/>
            <p:cNvCxnSpPr>
              <a:cxnSpLocks noChangeShapeType="1"/>
            </p:cNvCxnSpPr>
            <p:nvPr/>
          </p:nvCxnSpPr>
          <p:spPr bwMode="auto">
            <a:xfrm>
              <a:off x="4856403" y="5821039"/>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0" name="Straight Connector 33"/>
            <p:cNvCxnSpPr>
              <a:cxnSpLocks noChangeShapeType="1"/>
            </p:cNvCxnSpPr>
            <p:nvPr/>
          </p:nvCxnSpPr>
          <p:spPr bwMode="auto">
            <a:xfrm>
              <a:off x="3659428" y="5821039"/>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1" name="Straight Connector 34"/>
            <p:cNvCxnSpPr>
              <a:cxnSpLocks noChangeShapeType="1"/>
            </p:cNvCxnSpPr>
            <p:nvPr/>
          </p:nvCxnSpPr>
          <p:spPr bwMode="auto">
            <a:xfrm>
              <a:off x="6051790" y="5821039"/>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2" name="Straight Connector 35"/>
            <p:cNvCxnSpPr>
              <a:cxnSpLocks noChangeShapeType="1"/>
            </p:cNvCxnSpPr>
            <p:nvPr/>
          </p:nvCxnSpPr>
          <p:spPr bwMode="auto">
            <a:xfrm>
              <a:off x="7229715" y="5821039"/>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6" name="Straight Connector 94"/>
            <p:cNvCxnSpPr>
              <a:cxnSpLocks noChangeShapeType="1"/>
            </p:cNvCxnSpPr>
            <p:nvPr/>
          </p:nvCxnSpPr>
          <p:spPr bwMode="auto">
            <a:xfrm>
              <a:off x="2462453" y="5821043"/>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 name="Group 2"/>
          <p:cNvGrpSpPr/>
          <p:nvPr/>
        </p:nvGrpSpPr>
        <p:grpSpPr>
          <a:xfrm>
            <a:off x="1777470" y="4188374"/>
            <a:ext cx="8844288" cy="941795"/>
            <a:chOff x="253470" y="4421910"/>
            <a:chExt cx="8844288" cy="1003475"/>
          </a:xfrm>
        </p:grpSpPr>
        <p:sp>
          <p:nvSpPr>
            <p:cNvPr id="62" name="Content Placeholder 1"/>
            <p:cNvSpPr txBox="1">
              <a:spLocks/>
            </p:cNvSpPr>
            <p:nvPr/>
          </p:nvSpPr>
          <p:spPr>
            <a:xfrm>
              <a:off x="3366437" y="4634511"/>
              <a:ext cx="2738437" cy="357188"/>
            </a:xfrm>
            <a:prstGeom prst="rect">
              <a:avLst/>
            </a:prstGeom>
          </p:spPr>
          <p:txBody>
            <a:bodyPr lIns="91430" rIns="91430"/>
            <a:lstStyle>
              <a:lvl1pPr marL="292100" indent="-2921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pitchFamily="-1" charset="-128"/>
                  <a:cs typeface="ＭＳ Ｐゴシック" pitchFamily="-1" charset="-128"/>
                </a:defRPr>
              </a:lvl1pPr>
              <a:lvl2pPr marL="692150" indent="-285750" algn="l" rtl="0" eaLnBrk="0" fontAlgn="base" hangingPunct="0">
                <a:spcBef>
                  <a:spcPct val="20000"/>
                </a:spcBef>
                <a:spcAft>
                  <a:spcPct val="0"/>
                </a:spcAft>
                <a:buFont typeface="Arial" pitchFamily="34" charset="0"/>
                <a:buChar char="–"/>
                <a:defRPr sz="2400">
                  <a:solidFill>
                    <a:schemeClr val="tx1"/>
                  </a:solidFill>
                  <a:latin typeface="+mn-lt"/>
                  <a:ea typeface="ＭＳ Ｐゴシック" pitchFamily="-83"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83"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67" lvl="1" indent="0" algn="ctr" defTabSz="457162">
                <a:buNone/>
                <a:defRPr/>
              </a:pPr>
              <a:r>
                <a:rPr lang="en-US" sz="1400" kern="0" dirty="0">
                  <a:solidFill>
                    <a:srgbClr val="FFFFFF"/>
                  </a:solidFill>
                  <a:latin typeface="Arial Narrow" panose="020B0606020202030204" pitchFamily="34" charset="0"/>
                </a:rPr>
                <a:t>Median Duration of Follow-up</a:t>
              </a:r>
              <a:r>
                <a:rPr lang="en-US" sz="1400" kern="0" baseline="30000" dirty="0">
                  <a:solidFill>
                    <a:srgbClr val="FFFFFF"/>
                  </a:solidFill>
                  <a:latin typeface="Arial Narrow" panose="020B0606020202030204" pitchFamily="34" charset="0"/>
                </a:rPr>
                <a:t>a</a:t>
              </a:r>
            </a:p>
          </p:txBody>
        </p:sp>
        <p:grpSp>
          <p:nvGrpSpPr>
            <p:cNvPr id="63" name="Group 62"/>
            <p:cNvGrpSpPr/>
            <p:nvPr/>
          </p:nvGrpSpPr>
          <p:grpSpPr>
            <a:xfrm>
              <a:off x="2228323" y="4653221"/>
              <a:ext cx="284295" cy="524384"/>
              <a:chOff x="3658379" y="3044722"/>
              <a:chExt cx="325028" cy="524384"/>
            </a:xfrm>
            <a:solidFill>
              <a:srgbClr val="FF0000"/>
            </a:solidFill>
          </p:grpSpPr>
          <p:grpSp>
            <p:nvGrpSpPr>
              <p:cNvPr id="64" name="Group 63"/>
              <p:cNvGrpSpPr/>
              <p:nvPr/>
            </p:nvGrpSpPr>
            <p:grpSpPr>
              <a:xfrm>
                <a:off x="3658379" y="3044722"/>
                <a:ext cx="325028" cy="524384"/>
                <a:chOff x="3099183" y="2866512"/>
                <a:chExt cx="717802" cy="524384"/>
              </a:xfrm>
              <a:grpFill/>
            </p:grpSpPr>
            <p:cxnSp>
              <p:nvCxnSpPr>
                <p:cNvPr id="72" name="Straight Connector 71"/>
                <p:cNvCxnSpPr/>
                <p:nvPr/>
              </p:nvCxnSpPr>
              <p:spPr bwMode="auto">
                <a:xfrm>
                  <a:off x="3099183" y="3124200"/>
                  <a:ext cx="381001"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73" name="Group 72"/>
                <p:cNvGrpSpPr/>
                <p:nvPr/>
              </p:nvGrpSpPr>
              <p:grpSpPr>
                <a:xfrm>
                  <a:off x="3538566" y="2866512"/>
                  <a:ext cx="278419" cy="524384"/>
                  <a:chOff x="7507317" y="1590042"/>
                  <a:chExt cx="381885" cy="524384"/>
                </a:xfrm>
                <a:grpFill/>
              </p:grpSpPr>
              <p:cxnSp>
                <p:nvCxnSpPr>
                  <p:cNvPr id="74" name="Straight Connector 73"/>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Straight Connector 75"/>
                  <p:cNvCxnSpPr/>
                  <p:nvPr/>
                </p:nvCxnSpPr>
                <p:spPr bwMode="auto">
                  <a:xfrm>
                    <a:off x="7517755"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7" name="Straight Arrow Connector 76"/>
                  <p:cNvCxnSpPr/>
                  <p:nvPr/>
                </p:nvCxnSpPr>
                <p:spPr bwMode="auto">
                  <a:xfrm>
                    <a:off x="7508204" y="1594805"/>
                    <a:ext cx="380998"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Straight Arrow Connector 78"/>
                  <p:cNvCxnSpPr/>
                  <p:nvPr/>
                </p:nvCxnSpPr>
                <p:spPr bwMode="auto">
                  <a:xfrm>
                    <a:off x="7507317" y="2109793"/>
                    <a:ext cx="381001"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65" name="Group 64"/>
              <p:cNvGrpSpPr/>
              <p:nvPr/>
            </p:nvGrpSpPr>
            <p:grpSpPr>
              <a:xfrm>
                <a:off x="3719464" y="3168284"/>
                <a:ext cx="261540" cy="295140"/>
                <a:chOff x="3705413" y="3025923"/>
                <a:chExt cx="311259" cy="295140"/>
              </a:xfrm>
              <a:grpFill/>
            </p:grpSpPr>
            <p:sp>
              <p:nvSpPr>
                <p:cNvPr id="66" name="Rectangle 65"/>
                <p:cNvSpPr/>
                <p:nvPr/>
              </p:nvSpPr>
              <p:spPr bwMode="auto">
                <a:xfrm>
                  <a:off x="3736821" y="3031374"/>
                  <a:ext cx="228601"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67" name="TextBox 66"/>
                <p:cNvSpPr txBox="1"/>
                <p:nvPr/>
              </p:nvSpPr>
              <p:spPr>
                <a:xfrm>
                  <a:off x="3705413" y="3025923"/>
                  <a:ext cx="311259" cy="295140"/>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sp>
          <p:nvSpPr>
            <p:cNvPr id="80" name="Rectangle 1"/>
            <p:cNvSpPr>
              <a:spLocks noChangeArrowheads="1"/>
            </p:cNvSpPr>
            <p:nvPr/>
          </p:nvSpPr>
          <p:spPr bwMode="auto">
            <a:xfrm>
              <a:off x="253470" y="4617168"/>
              <a:ext cx="803931" cy="42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dirty="0">
                  <a:solidFill>
                    <a:srgbClr val="FF0000"/>
                  </a:solidFill>
                  <a:latin typeface="Arial Narrow" charset="0"/>
                  <a:cs typeface="Arial Unicode MS" charset="0"/>
                </a:rPr>
                <a:t>ELIXA</a:t>
              </a:r>
              <a:endParaRPr lang="en-US" sz="2000" b="1" baseline="30000" dirty="0">
                <a:solidFill>
                  <a:srgbClr val="FF0000"/>
                </a:solidFill>
                <a:latin typeface="Arial Narrow" charset="0"/>
                <a:cs typeface="Arial Unicode MS" charset="0"/>
              </a:endParaRPr>
            </a:p>
          </p:txBody>
        </p:sp>
        <p:sp>
          <p:nvSpPr>
            <p:cNvPr id="81" name="Text Box 21"/>
            <p:cNvSpPr txBox="1">
              <a:spLocks noChangeArrowheads="1"/>
            </p:cNvSpPr>
            <p:nvPr/>
          </p:nvSpPr>
          <p:spPr bwMode="blackGray">
            <a:xfrm>
              <a:off x="7268958" y="4439548"/>
              <a:ext cx="1828800" cy="985837"/>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a:solidFill>
                    <a:srgbClr val="FFFF00"/>
                  </a:solidFill>
                  <a:latin typeface="Arial Narrow" charset="0"/>
                  <a:cs typeface="Arial" charset="0"/>
                </a:rPr>
                <a:t>Non Inferior</a:t>
              </a:r>
            </a:p>
            <a:p>
              <a:pPr algn="ctr"/>
              <a:r>
                <a:rPr lang="en-US" sz="1100">
                  <a:solidFill>
                    <a:srgbClr val="FFFFFF"/>
                  </a:solidFill>
                  <a:latin typeface="Arial Narrow" charset="0"/>
                  <a:cs typeface="Arial" charset="0"/>
                </a:rPr>
                <a:t>CV death,</a:t>
              </a:r>
            </a:p>
            <a:p>
              <a:pPr algn="ctr"/>
              <a:r>
                <a:rPr lang="en-US" sz="1100">
                  <a:solidFill>
                    <a:srgbClr val="FFFFFF"/>
                  </a:solidFill>
                  <a:latin typeface="Arial Narrow" charset="0"/>
                  <a:cs typeface="Arial" charset="0"/>
                </a:rPr>
                <a:t>Nonfatal MI, or</a:t>
              </a:r>
            </a:p>
            <a:p>
              <a:pPr algn="ctr"/>
              <a:r>
                <a:rPr lang="en-US" sz="1100">
                  <a:solidFill>
                    <a:srgbClr val="FFFFFF"/>
                  </a:solidFill>
                  <a:latin typeface="Arial Narrow" charset="0"/>
                  <a:cs typeface="Arial" charset="0"/>
                </a:rPr>
                <a:t>Nonfatal stroke or</a:t>
              </a:r>
            </a:p>
            <a:p>
              <a:pPr algn="ctr"/>
              <a:r>
                <a:rPr lang="en-US" sz="1100">
                  <a:solidFill>
                    <a:srgbClr val="FFFFFF"/>
                  </a:solidFill>
                  <a:latin typeface="Arial Narrow" charset="0"/>
                  <a:cs typeface="Arial" charset="0"/>
                </a:rPr>
                <a:t>Hosp for Unstable Angina</a:t>
              </a:r>
            </a:p>
          </p:txBody>
        </p:sp>
        <p:sp>
          <p:nvSpPr>
            <p:cNvPr id="82" name="Rectangle 24" descr="Wide upward diagonal"/>
            <p:cNvSpPr>
              <a:spLocks noChangeArrowheads="1"/>
            </p:cNvSpPr>
            <p:nvPr/>
          </p:nvSpPr>
          <p:spPr bwMode="auto">
            <a:xfrm>
              <a:off x="2504877" y="4439547"/>
              <a:ext cx="2497137" cy="457200"/>
            </a:xfrm>
            <a:prstGeom prst="rect">
              <a:avLst/>
            </a:prstGeom>
            <a:solidFill>
              <a:srgbClr val="66FFCC"/>
            </a:solidFill>
            <a:ln w="19050">
              <a:solidFill>
                <a:schemeClr val="tx1"/>
              </a:solidFill>
              <a:miter lim="800000"/>
              <a:headEnd/>
              <a:tailEnd/>
            </a:ln>
          </p:spPr>
          <p:txBody>
            <a:bodyPr lIns="0" rIns="0" anchor="ctr"/>
            <a:lstStyle/>
            <a:p>
              <a:pPr algn="ctr"/>
              <a:r>
                <a:rPr lang="en-US" sz="1600" dirty="0">
                  <a:solidFill>
                    <a:srgbClr val="000000"/>
                  </a:solidFill>
                  <a:latin typeface="Arial Narrow" charset="0"/>
                  <a:cs typeface="Arial Unicode MS" charset="0"/>
                </a:rPr>
                <a:t>Lixisenatide</a:t>
              </a:r>
            </a:p>
          </p:txBody>
        </p:sp>
        <p:sp>
          <p:nvSpPr>
            <p:cNvPr id="83" name="Rectangle 24" descr="Wide upward diagonal"/>
            <p:cNvSpPr>
              <a:spLocks noChangeArrowheads="1"/>
            </p:cNvSpPr>
            <p:nvPr/>
          </p:nvSpPr>
          <p:spPr bwMode="auto">
            <a:xfrm>
              <a:off x="2504877" y="4968184"/>
              <a:ext cx="2497137" cy="457200"/>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sp>
          <p:nvSpPr>
            <p:cNvPr id="84" name="Text Box 21"/>
            <p:cNvSpPr txBox="1">
              <a:spLocks noChangeArrowheads="1"/>
            </p:cNvSpPr>
            <p:nvPr/>
          </p:nvSpPr>
          <p:spPr bwMode="blackGray">
            <a:xfrm>
              <a:off x="1325358" y="4421910"/>
              <a:ext cx="914400" cy="987425"/>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dirty="0">
                  <a:solidFill>
                    <a:srgbClr val="FFFFFF"/>
                  </a:solidFill>
                  <a:latin typeface="Arial Narrow" charset="0"/>
                  <a:cs typeface="Arial" charset="0"/>
                </a:rPr>
                <a:t>7.0–11.0</a:t>
              </a:r>
            </a:p>
          </p:txBody>
        </p:sp>
      </p:grpSp>
      <p:grpSp>
        <p:nvGrpSpPr>
          <p:cNvPr id="8" name="Group 7"/>
          <p:cNvGrpSpPr/>
          <p:nvPr/>
        </p:nvGrpSpPr>
        <p:grpSpPr>
          <a:xfrm>
            <a:off x="3838672" y="1156671"/>
            <a:ext cx="273583" cy="512897"/>
            <a:chOff x="3658382" y="1728820"/>
            <a:chExt cx="325028" cy="524384"/>
          </a:xfrm>
          <a:solidFill>
            <a:srgbClr val="FF0000"/>
          </a:solidFill>
        </p:grpSpPr>
        <p:grpSp>
          <p:nvGrpSpPr>
            <p:cNvPr id="44" name="Group 43"/>
            <p:cNvGrpSpPr/>
            <p:nvPr/>
          </p:nvGrpSpPr>
          <p:grpSpPr>
            <a:xfrm>
              <a:off x="3658382" y="1728820"/>
              <a:ext cx="325028" cy="524384"/>
              <a:chOff x="3099183" y="1550610"/>
              <a:chExt cx="717801" cy="524384"/>
            </a:xfrm>
            <a:grpFill/>
          </p:grpSpPr>
          <p:cxnSp>
            <p:nvCxnSpPr>
              <p:cNvPr id="5" name="Straight Connector 4"/>
              <p:cNvCxnSpPr/>
              <p:nvPr/>
            </p:nvCxnSpPr>
            <p:spPr bwMode="auto">
              <a:xfrm>
                <a:off x="3099183" y="1819236"/>
                <a:ext cx="381000"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5" name="Group 24"/>
              <p:cNvGrpSpPr/>
              <p:nvPr/>
            </p:nvGrpSpPr>
            <p:grpSpPr>
              <a:xfrm>
                <a:off x="3538550" y="1550610"/>
                <a:ext cx="278434" cy="524384"/>
                <a:chOff x="7507320" y="1590042"/>
                <a:chExt cx="381907" cy="524384"/>
              </a:xfrm>
              <a:grpFill/>
            </p:grpSpPr>
            <p:cxnSp>
              <p:nvCxnSpPr>
                <p:cNvPr id="38" name="Straight Connector 37"/>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Connector 6"/>
                <p:cNvCxnSpPr/>
                <p:nvPr/>
              </p:nvCxnSpPr>
              <p:spPr bwMode="auto">
                <a:xfrm>
                  <a:off x="7517731"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Arrow Connector 19"/>
                <p:cNvCxnSpPr/>
                <p:nvPr/>
              </p:nvCxnSpPr>
              <p:spPr bwMode="auto">
                <a:xfrm>
                  <a:off x="7508227" y="1594805"/>
                  <a:ext cx="381000"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Straight Arrow Connector 70"/>
                <p:cNvCxnSpPr/>
                <p:nvPr/>
              </p:nvCxnSpPr>
              <p:spPr bwMode="auto">
                <a:xfrm>
                  <a:off x="7507320" y="2109793"/>
                  <a:ext cx="380999"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70" name="Group 69"/>
            <p:cNvGrpSpPr/>
            <p:nvPr/>
          </p:nvGrpSpPr>
          <p:grpSpPr>
            <a:xfrm>
              <a:off x="3709827" y="1852513"/>
              <a:ext cx="261540" cy="283203"/>
              <a:chOff x="3695767" y="1708195"/>
              <a:chExt cx="311258" cy="283203"/>
            </a:xfrm>
            <a:grpFill/>
          </p:grpSpPr>
          <p:sp>
            <p:nvSpPr>
              <p:cNvPr id="69" name="Rectangle 68"/>
              <p:cNvSpPr/>
              <p:nvPr/>
            </p:nvSpPr>
            <p:spPr bwMode="auto">
              <a:xfrm>
                <a:off x="3727270" y="1713385"/>
                <a:ext cx="228600"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68" name="TextBox 67"/>
              <p:cNvSpPr txBox="1"/>
              <p:nvPr/>
            </p:nvSpPr>
            <p:spPr>
              <a:xfrm>
                <a:off x="3695767" y="1708195"/>
                <a:ext cx="311258" cy="283203"/>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sp>
        <p:nvSpPr>
          <p:cNvPr id="273416" name="Rectangle 26"/>
          <p:cNvSpPr>
            <a:spLocks noChangeArrowheads="1"/>
          </p:cNvSpPr>
          <p:nvPr/>
        </p:nvSpPr>
        <p:spPr bwMode="auto">
          <a:xfrm>
            <a:off x="1706775" y="1262807"/>
            <a:ext cx="105667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dirty="0">
                <a:solidFill>
                  <a:srgbClr val="FF0000"/>
                </a:solidFill>
                <a:latin typeface="Arial Narrow" charset="0"/>
                <a:cs typeface="Arial Unicode MS" charset="0"/>
              </a:rPr>
              <a:t>LEADER</a:t>
            </a:r>
            <a:endParaRPr lang="en-US" sz="2000" b="1" baseline="30000" dirty="0">
              <a:solidFill>
                <a:srgbClr val="FF0000"/>
              </a:solidFill>
              <a:latin typeface="Arial Narrow" charset="0"/>
              <a:cs typeface="Arial Unicode MS" charset="0"/>
            </a:endParaRPr>
          </a:p>
        </p:txBody>
      </p:sp>
      <p:sp>
        <p:nvSpPr>
          <p:cNvPr id="273425" name="Text Box 21"/>
          <p:cNvSpPr txBox="1">
            <a:spLocks noChangeArrowheads="1"/>
          </p:cNvSpPr>
          <p:nvPr/>
        </p:nvSpPr>
        <p:spPr bwMode="blackGray">
          <a:xfrm>
            <a:off x="8773995" y="942954"/>
            <a:ext cx="1828800" cy="948715"/>
          </a:xfrm>
          <a:prstGeom prst="rect">
            <a:avLst/>
          </a:prstGeom>
          <a:solidFill>
            <a:srgbClr val="FF0000">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dirty="0">
                <a:solidFill>
                  <a:srgbClr val="FFFF00"/>
                </a:solidFill>
                <a:latin typeface="Arial Narrow" charset="0"/>
                <a:cs typeface="Arial" charset="0"/>
              </a:rPr>
              <a:t>Superior</a:t>
            </a:r>
          </a:p>
          <a:p>
            <a:pPr marL="450850" indent="-184150"/>
            <a:r>
              <a:rPr lang="en-US" sz="1100" dirty="0">
                <a:solidFill>
                  <a:srgbClr val="FFFFFF"/>
                </a:solidFill>
                <a:latin typeface="Wingdings"/>
                <a:ea typeface="Wingdings"/>
                <a:cs typeface="Wingdings"/>
                <a:sym typeface="Wingdings"/>
              </a:rPr>
              <a:t></a:t>
            </a:r>
            <a:r>
              <a:rPr lang="en-US" sz="1100" dirty="0">
                <a:solidFill>
                  <a:srgbClr val="FFFFFF"/>
                </a:solidFill>
                <a:latin typeface="Arial Narrow" charset="0"/>
                <a:cs typeface="Arial" charset="0"/>
                <a:sym typeface="Wingdings"/>
              </a:rPr>
              <a:t> </a:t>
            </a:r>
            <a:r>
              <a:rPr lang="en-US" sz="1100" dirty="0">
                <a:solidFill>
                  <a:srgbClr val="FFFFFF"/>
                </a:solidFill>
                <a:latin typeface="Arial Narrow" charset="0"/>
                <a:cs typeface="Arial" charset="0"/>
              </a:rPr>
              <a:t>CV death or</a:t>
            </a:r>
          </a:p>
          <a:p>
            <a:pPr marL="450850" indent="-184150"/>
            <a:r>
              <a:rPr lang="en-US" sz="1100" dirty="0">
                <a:solidFill>
                  <a:srgbClr val="FFFFFF"/>
                </a:solidFill>
                <a:latin typeface="Arial Narrow" charset="0"/>
                <a:cs typeface="Arial" charset="0"/>
              </a:rPr>
              <a:t>~ Nonfatal MI or</a:t>
            </a:r>
          </a:p>
          <a:p>
            <a:pPr marL="450850" indent="-184150"/>
            <a:r>
              <a:rPr lang="en-US" sz="1100" dirty="0">
                <a:solidFill>
                  <a:srgbClr val="FFFFFF"/>
                </a:solidFill>
                <a:latin typeface="Arial Narrow" charset="0"/>
                <a:cs typeface="Arial" charset="0"/>
              </a:rPr>
              <a:t>~ Nonfatal stroke</a:t>
            </a:r>
          </a:p>
        </p:txBody>
      </p:sp>
      <p:sp>
        <p:nvSpPr>
          <p:cNvPr id="78" name="Rectangle 24" descr="Wide upward diagonal"/>
          <p:cNvSpPr>
            <a:spLocks noChangeArrowheads="1"/>
          </p:cNvSpPr>
          <p:nvPr/>
        </p:nvSpPr>
        <p:spPr bwMode="auto">
          <a:xfrm>
            <a:off x="4104517" y="942948"/>
            <a:ext cx="4347983" cy="447184"/>
          </a:xfrm>
          <a:prstGeom prst="rect">
            <a:avLst/>
          </a:prstGeom>
          <a:solidFill>
            <a:srgbClr val="66FFCC"/>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Liraglutide</a:t>
            </a:r>
          </a:p>
        </p:txBody>
      </p:sp>
      <p:sp>
        <p:nvSpPr>
          <p:cNvPr id="24" name="Rectangle 24" descr="Wide upward diagonal"/>
          <p:cNvSpPr>
            <a:spLocks noChangeArrowheads="1"/>
          </p:cNvSpPr>
          <p:nvPr/>
        </p:nvSpPr>
        <p:spPr bwMode="auto">
          <a:xfrm>
            <a:off x="4104517" y="1444476"/>
            <a:ext cx="4347983" cy="447184"/>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sp>
        <p:nvSpPr>
          <p:cNvPr id="273438" name="Text Box 21"/>
          <p:cNvSpPr txBox="1">
            <a:spLocks noChangeArrowheads="1"/>
          </p:cNvSpPr>
          <p:nvPr/>
        </p:nvSpPr>
        <p:spPr bwMode="blackGray">
          <a:xfrm>
            <a:off x="2830395" y="942950"/>
            <a:ext cx="914400" cy="965795"/>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dirty="0">
                <a:solidFill>
                  <a:srgbClr val="FFFFFF"/>
                </a:solidFill>
                <a:latin typeface="Arial Narrow" charset="0"/>
                <a:cs typeface="Arial" charset="0"/>
              </a:rPr>
              <a:t>&gt; 7.0%</a:t>
            </a:r>
          </a:p>
        </p:txBody>
      </p:sp>
      <p:sp>
        <p:nvSpPr>
          <p:cNvPr id="273439" name="Rectangle 52"/>
          <p:cNvSpPr>
            <a:spLocks noChangeArrowheads="1"/>
          </p:cNvSpPr>
          <p:nvPr/>
        </p:nvSpPr>
        <p:spPr bwMode="auto">
          <a:xfrm>
            <a:off x="2848786" y="379308"/>
            <a:ext cx="112077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dirty="0">
                <a:solidFill>
                  <a:srgbClr val="FF0000"/>
                </a:solidFill>
                <a:latin typeface="Arial Narrow" charset="0"/>
              </a:rPr>
              <a:t>HbA</a:t>
            </a:r>
            <a:r>
              <a:rPr lang="en-US" sz="1600" b="1" baseline="-25000" dirty="0">
                <a:solidFill>
                  <a:srgbClr val="FF0000"/>
                </a:solidFill>
                <a:latin typeface="Arial Narrow" charset="0"/>
              </a:rPr>
              <a:t>1c </a:t>
            </a:r>
          </a:p>
          <a:p>
            <a:pPr algn="ctr"/>
            <a:r>
              <a:rPr lang="en-US" sz="1600" b="1" dirty="0">
                <a:solidFill>
                  <a:srgbClr val="FF0000"/>
                </a:solidFill>
                <a:latin typeface="Arial Narrow" charset="0"/>
              </a:rPr>
              <a:t>Range, %</a:t>
            </a:r>
            <a:endParaRPr lang="en-US" sz="1600" dirty="0">
              <a:solidFill>
                <a:srgbClr val="FF0000"/>
              </a:solidFill>
              <a:latin typeface="Arial Narrow" charset="0"/>
            </a:endParaRPr>
          </a:p>
        </p:txBody>
      </p:sp>
      <p:sp>
        <p:nvSpPr>
          <p:cNvPr id="273440" name="Rectangle 90"/>
          <p:cNvSpPr>
            <a:spLocks noChangeArrowheads="1"/>
          </p:cNvSpPr>
          <p:nvPr/>
        </p:nvSpPr>
        <p:spPr bwMode="auto">
          <a:xfrm>
            <a:off x="9067029" y="324964"/>
            <a:ext cx="135572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a:solidFill>
                  <a:srgbClr val="FF0000"/>
                </a:solidFill>
                <a:latin typeface="Arial Narrow" charset="0"/>
              </a:rPr>
              <a:t>Primary </a:t>
            </a:r>
            <a:br>
              <a:rPr lang="en-US" sz="1600" b="1">
                <a:solidFill>
                  <a:srgbClr val="FF0000"/>
                </a:solidFill>
                <a:latin typeface="Arial Narrow" charset="0"/>
              </a:rPr>
            </a:br>
            <a:r>
              <a:rPr lang="en-US" sz="1600" b="1">
                <a:solidFill>
                  <a:srgbClr val="FF0000"/>
                </a:solidFill>
                <a:latin typeface="Arial Narrow" charset="0"/>
              </a:rPr>
              <a:t>End point</a:t>
            </a:r>
            <a:endParaRPr lang="en-US" sz="1600">
              <a:solidFill>
                <a:srgbClr val="FF0000"/>
              </a:solidFill>
              <a:latin typeface="Arial Narrow" charset="0"/>
            </a:endParaRPr>
          </a:p>
        </p:txBody>
      </p:sp>
      <p:cxnSp>
        <p:nvCxnSpPr>
          <p:cNvPr id="273441" name="Straight Connector 91"/>
          <p:cNvCxnSpPr>
            <a:cxnSpLocks noChangeShapeType="1"/>
          </p:cNvCxnSpPr>
          <p:nvPr/>
        </p:nvCxnSpPr>
        <p:spPr bwMode="auto">
          <a:xfrm>
            <a:off x="1807388" y="1986376"/>
            <a:ext cx="8869363" cy="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3443" name="Rectangle 89"/>
          <p:cNvSpPr>
            <a:spLocks noChangeArrowheads="1"/>
          </p:cNvSpPr>
          <p:nvPr/>
        </p:nvSpPr>
        <p:spPr bwMode="auto">
          <a:xfrm>
            <a:off x="4098160" y="559426"/>
            <a:ext cx="47704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a:solidFill>
                  <a:srgbClr val="FF0000"/>
                </a:solidFill>
                <a:latin typeface="Arial Narrow" charset="0"/>
              </a:rPr>
              <a:t>Duration of Treatment (as part of usual care)</a:t>
            </a:r>
            <a:endParaRPr lang="en-US" sz="1600" b="1" baseline="-25000">
              <a:solidFill>
                <a:srgbClr val="FF0000"/>
              </a:solidFill>
              <a:latin typeface="Arial Narrow" charset="0"/>
            </a:endParaRPr>
          </a:p>
        </p:txBody>
      </p:sp>
      <p:sp>
        <p:nvSpPr>
          <p:cNvPr id="107" name="Rectangle 52"/>
          <p:cNvSpPr>
            <a:spLocks noChangeArrowheads="1"/>
          </p:cNvSpPr>
          <p:nvPr/>
        </p:nvSpPr>
        <p:spPr bwMode="auto">
          <a:xfrm>
            <a:off x="2751520" y="1363063"/>
            <a:ext cx="11207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dirty="0">
                <a:solidFill>
                  <a:srgbClr val="FF0000"/>
                </a:solidFill>
                <a:latin typeface="Arial Narrow" charset="0"/>
              </a:rPr>
              <a:t> </a:t>
            </a:r>
            <a:endParaRPr lang="en-US" sz="1600" dirty="0">
              <a:solidFill>
                <a:srgbClr val="FF0000"/>
              </a:solidFill>
              <a:latin typeface="Arial Narrow" charset="0"/>
            </a:endParaRPr>
          </a:p>
        </p:txBody>
      </p:sp>
      <p:sp>
        <p:nvSpPr>
          <p:cNvPr id="108" name="Rectangle 90"/>
          <p:cNvSpPr>
            <a:spLocks noChangeArrowheads="1"/>
          </p:cNvSpPr>
          <p:nvPr/>
        </p:nvSpPr>
        <p:spPr bwMode="auto">
          <a:xfrm>
            <a:off x="8969737" y="1313659"/>
            <a:ext cx="1355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dirty="0">
                <a:solidFill>
                  <a:srgbClr val="FF0000"/>
                </a:solidFill>
                <a:latin typeface="Arial Narrow" charset="0"/>
              </a:rPr>
              <a:t> </a:t>
            </a:r>
            <a:endParaRPr lang="en-US" sz="1600" dirty="0">
              <a:solidFill>
                <a:srgbClr val="FF0000"/>
              </a:solidFill>
              <a:latin typeface="Arial Narrow" charset="0"/>
            </a:endParaRPr>
          </a:p>
        </p:txBody>
      </p:sp>
      <p:sp>
        <p:nvSpPr>
          <p:cNvPr id="109" name="Rectangle 89"/>
          <p:cNvSpPr>
            <a:spLocks noChangeArrowheads="1"/>
          </p:cNvSpPr>
          <p:nvPr/>
        </p:nvSpPr>
        <p:spPr bwMode="auto">
          <a:xfrm>
            <a:off x="4000894" y="1526806"/>
            <a:ext cx="47704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dirty="0">
                <a:solidFill>
                  <a:srgbClr val="FF0000"/>
                </a:solidFill>
                <a:latin typeface="Arial Narrow" charset="0"/>
              </a:rPr>
              <a:t>  </a:t>
            </a:r>
            <a:endParaRPr lang="en-US" sz="1600" b="1" baseline="-25000" dirty="0">
              <a:solidFill>
                <a:srgbClr val="FF0000"/>
              </a:solidFill>
              <a:latin typeface="Arial Narrow" charset="0"/>
            </a:endParaRPr>
          </a:p>
        </p:txBody>
      </p:sp>
      <p:cxnSp>
        <p:nvCxnSpPr>
          <p:cNvPr id="60" name="Straight Connector 91"/>
          <p:cNvCxnSpPr>
            <a:cxnSpLocks noChangeShapeType="1"/>
          </p:cNvCxnSpPr>
          <p:nvPr/>
        </p:nvCxnSpPr>
        <p:spPr bwMode="auto">
          <a:xfrm>
            <a:off x="1775994" y="3057979"/>
            <a:ext cx="8869363" cy="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6" name="Content Placeholder 1"/>
          <p:cNvSpPr txBox="1">
            <a:spLocks/>
          </p:cNvSpPr>
          <p:nvPr/>
        </p:nvSpPr>
        <p:spPr>
          <a:xfrm>
            <a:off x="4868778" y="2257890"/>
            <a:ext cx="2738437" cy="317603"/>
          </a:xfrm>
          <a:prstGeom prst="rect">
            <a:avLst/>
          </a:prstGeom>
        </p:spPr>
        <p:txBody>
          <a:bodyPr lIns="91430" rIns="91430"/>
          <a:lstStyle>
            <a:lvl1pPr marL="292100" indent="-2921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pitchFamily="-1" charset="-128"/>
                <a:cs typeface="ＭＳ Ｐゴシック" pitchFamily="-1" charset="-128"/>
              </a:defRPr>
            </a:lvl1pPr>
            <a:lvl2pPr marL="692150" indent="-285750" algn="l" rtl="0" eaLnBrk="0" fontAlgn="base" hangingPunct="0">
              <a:spcBef>
                <a:spcPct val="20000"/>
              </a:spcBef>
              <a:spcAft>
                <a:spcPct val="0"/>
              </a:spcAft>
              <a:buFont typeface="Arial" pitchFamily="34" charset="0"/>
              <a:buChar char="–"/>
              <a:defRPr sz="2400">
                <a:solidFill>
                  <a:schemeClr val="tx1"/>
                </a:solidFill>
                <a:latin typeface="+mn-lt"/>
                <a:ea typeface="ＭＳ Ｐゴシック" pitchFamily="-83"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83"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67" lvl="1" indent="0" algn="ctr" defTabSz="457162">
              <a:buNone/>
              <a:defRPr/>
            </a:pPr>
            <a:r>
              <a:rPr lang="en-US" sz="1400" kern="0" dirty="0">
                <a:solidFill>
                  <a:srgbClr val="FFFFFF"/>
                </a:solidFill>
                <a:latin typeface="Arial Narrow" panose="020B0606020202030204" pitchFamily="34" charset="0"/>
              </a:rPr>
              <a:t>Median Duration of Follow-up</a:t>
            </a:r>
            <a:r>
              <a:rPr lang="en-US" sz="1400" kern="0" baseline="30000" dirty="0">
                <a:solidFill>
                  <a:srgbClr val="FFFFFF"/>
                </a:solidFill>
                <a:latin typeface="Arial Narrow" panose="020B0606020202030204" pitchFamily="34" charset="0"/>
              </a:rPr>
              <a:t>a</a:t>
            </a:r>
          </a:p>
        </p:txBody>
      </p:sp>
      <p:grpSp>
        <p:nvGrpSpPr>
          <p:cNvPr id="88" name="Group 87"/>
          <p:cNvGrpSpPr/>
          <p:nvPr/>
        </p:nvGrpSpPr>
        <p:grpSpPr>
          <a:xfrm>
            <a:off x="3730671" y="2274400"/>
            <a:ext cx="284295" cy="466270"/>
            <a:chOff x="3658379" y="3044722"/>
            <a:chExt cx="325028" cy="524384"/>
          </a:xfrm>
          <a:solidFill>
            <a:srgbClr val="FF0000"/>
          </a:solidFill>
        </p:grpSpPr>
        <p:grpSp>
          <p:nvGrpSpPr>
            <p:cNvPr id="89" name="Group 88"/>
            <p:cNvGrpSpPr/>
            <p:nvPr/>
          </p:nvGrpSpPr>
          <p:grpSpPr>
            <a:xfrm>
              <a:off x="3658379" y="3044722"/>
              <a:ext cx="325028" cy="524384"/>
              <a:chOff x="3099183" y="2866512"/>
              <a:chExt cx="717802" cy="524384"/>
            </a:xfrm>
            <a:grpFill/>
          </p:grpSpPr>
          <p:cxnSp>
            <p:nvCxnSpPr>
              <p:cNvPr id="93" name="Straight Connector 92"/>
              <p:cNvCxnSpPr/>
              <p:nvPr/>
            </p:nvCxnSpPr>
            <p:spPr bwMode="auto">
              <a:xfrm>
                <a:off x="3099183" y="3124200"/>
                <a:ext cx="381001"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94" name="Group 93"/>
              <p:cNvGrpSpPr/>
              <p:nvPr/>
            </p:nvGrpSpPr>
            <p:grpSpPr>
              <a:xfrm>
                <a:off x="3538566" y="2866512"/>
                <a:ext cx="278419" cy="524384"/>
                <a:chOff x="7507317" y="1590042"/>
                <a:chExt cx="381885" cy="524384"/>
              </a:xfrm>
              <a:grpFill/>
            </p:grpSpPr>
            <p:cxnSp>
              <p:nvCxnSpPr>
                <p:cNvPr id="97" name="Straight Connector 96"/>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8" name="Straight Connector 97"/>
                <p:cNvCxnSpPr/>
                <p:nvPr/>
              </p:nvCxnSpPr>
              <p:spPr bwMode="auto">
                <a:xfrm>
                  <a:off x="7517755"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9" name="Straight Arrow Connector 98"/>
                <p:cNvCxnSpPr/>
                <p:nvPr/>
              </p:nvCxnSpPr>
              <p:spPr bwMode="auto">
                <a:xfrm>
                  <a:off x="7508204" y="1594805"/>
                  <a:ext cx="380998"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0" name="Straight Arrow Connector 119"/>
                <p:cNvCxnSpPr/>
                <p:nvPr/>
              </p:nvCxnSpPr>
              <p:spPr bwMode="auto">
                <a:xfrm>
                  <a:off x="7507317" y="2109793"/>
                  <a:ext cx="381001"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90" name="Group 89"/>
            <p:cNvGrpSpPr/>
            <p:nvPr/>
          </p:nvGrpSpPr>
          <p:grpSpPr>
            <a:xfrm>
              <a:off x="3719464" y="3168284"/>
              <a:ext cx="261540" cy="311523"/>
              <a:chOff x="3705413" y="3025923"/>
              <a:chExt cx="311259" cy="311523"/>
            </a:xfrm>
            <a:grpFill/>
          </p:grpSpPr>
          <p:sp>
            <p:nvSpPr>
              <p:cNvPr id="91" name="Rectangle 90"/>
              <p:cNvSpPr/>
              <p:nvPr/>
            </p:nvSpPr>
            <p:spPr bwMode="auto">
              <a:xfrm>
                <a:off x="3736821" y="3031374"/>
                <a:ext cx="228601"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92" name="TextBox 91"/>
              <p:cNvSpPr txBox="1"/>
              <p:nvPr/>
            </p:nvSpPr>
            <p:spPr>
              <a:xfrm>
                <a:off x="3705413" y="3025923"/>
                <a:ext cx="311259" cy="311523"/>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sp>
        <p:nvSpPr>
          <p:cNvPr id="121" name="Rectangle 1"/>
          <p:cNvSpPr>
            <a:spLocks noChangeArrowheads="1"/>
          </p:cNvSpPr>
          <p:nvPr/>
        </p:nvSpPr>
        <p:spPr bwMode="auto">
          <a:xfrm>
            <a:off x="1524012" y="2242468"/>
            <a:ext cx="12675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dirty="0">
                <a:solidFill>
                  <a:srgbClr val="FF0000"/>
                </a:solidFill>
                <a:latin typeface="Arial Narrow" charset="0"/>
                <a:cs typeface="Arial Unicode MS" charset="0"/>
              </a:rPr>
              <a:t>SUSTAIN 6</a:t>
            </a:r>
            <a:endParaRPr lang="en-US" sz="2000" b="1" baseline="30000" dirty="0">
              <a:solidFill>
                <a:srgbClr val="FF0000"/>
              </a:solidFill>
              <a:latin typeface="Arial Narrow" charset="0"/>
              <a:cs typeface="Arial Unicode MS" charset="0"/>
            </a:endParaRPr>
          </a:p>
        </p:txBody>
      </p:sp>
      <p:sp>
        <p:nvSpPr>
          <p:cNvPr id="122" name="Text Box 21"/>
          <p:cNvSpPr txBox="1">
            <a:spLocks noChangeArrowheads="1"/>
          </p:cNvSpPr>
          <p:nvPr/>
        </p:nvSpPr>
        <p:spPr bwMode="blackGray">
          <a:xfrm>
            <a:off x="8771297" y="2084578"/>
            <a:ext cx="1828800" cy="876583"/>
          </a:xfrm>
          <a:prstGeom prst="rect">
            <a:avLst/>
          </a:prstGeom>
          <a:solidFill>
            <a:srgbClr val="FF0000">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dirty="0">
                <a:solidFill>
                  <a:srgbClr val="FFFF00"/>
                </a:solidFill>
                <a:latin typeface="Arial Narrow" charset="0"/>
                <a:cs typeface="Arial" charset="0"/>
              </a:rPr>
              <a:t>Superior</a:t>
            </a:r>
          </a:p>
          <a:p>
            <a:pPr marL="450850" indent="-100013">
              <a:buFont typeface="Arial"/>
              <a:buChar char="•"/>
            </a:pPr>
            <a:r>
              <a:rPr lang="en-US" sz="1100" dirty="0">
                <a:solidFill>
                  <a:srgbClr val="FFFFFF"/>
                </a:solidFill>
                <a:latin typeface="Arial Narrow" charset="0"/>
                <a:cs typeface="Arial" charset="0"/>
              </a:rPr>
              <a:t>CV death or</a:t>
            </a:r>
          </a:p>
          <a:p>
            <a:pPr marL="450850" indent="-100013">
              <a:buFont typeface="Arial"/>
              <a:buChar char="•"/>
            </a:pPr>
            <a:r>
              <a:rPr lang="en-US" sz="1100" dirty="0">
                <a:solidFill>
                  <a:srgbClr val="FFFFFF"/>
                </a:solidFill>
                <a:latin typeface="Arial Narrow" charset="0"/>
                <a:cs typeface="Arial" charset="0"/>
              </a:rPr>
              <a:t>Nonfatal MI or </a:t>
            </a:r>
          </a:p>
          <a:p>
            <a:pPr marL="450850" indent="-100013">
              <a:buFont typeface="Arial"/>
              <a:buChar char="•"/>
            </a:pPr>
            <a:r>
              <a:rPr lang="en-US" sz="1100" dirty="0">
                <a:solidFill>
                  <a:srgbClr val="FFFFFF"/>
                </a:solidFill>
                <a:latin typeface="Wingdings"/>
                <a:ea typeface="Wingdings"/>
                <a:cs typeface="Wingdings"/>
                <a:sym typeface="Wingdings"/>
              </a:rPr>
              <a:t> </a:t>
            </a:r>
            <a:r>
              <a:rPr lang="en-US" sz="1100" dirty="0">
                <a:solidFill>
                  <a:srgbClr val="FFFFFF"/>
                </a:solidFill>
                <a:latin typeface="Arial Narrow" charset="0"/>
                <a:cs typeface="Arial" charset="0"/>
              </a:rPr>
              <a:t>Nonfatal stroke </a:t>
            </a:r>
          </a:p>
        </p:txBody>
      </p:sp>
      <p:sp>
        <p:nvSpPr>
          <p:cNvPr id="123" name="Rectangle 24" descr="Wide upward diagonal"/>
          <p:cNvSpPr>
            <a:spLocks noChangeArrowheads="1"/>
          </p:cNvSpPr>
          <p:nvPr/>
        </p:nvSpPr>
        <p:spPr bwMode="auto">
          <a:xfrm>
            <a:off x="4007227" y="2084534"/>
            <a:ext cx="2497137" cy="406531"/>
          </a:xfrm>
          <a:prstGeom prst="rect">
            <a:avLst/>
          </a:prstGeom>
          <a:solidFill>
            <a:srgbClr val="66FFCC"/>
          </a:solidFill>
          <a:ln w="19050">
            <a:solidFill>
              <a:schemeClr val="tx1"/>
            </a:solidFill>
            <a:miter lim="800000"/>
            <a:headEnd/>
            <a:tailEnd/>
          </a:ln>
        </p:spPr>
        <p:txBody>
          <a:bodyPr lIns="0" rIns="0" anchor="ctr"/>
          <a:lstStyle/>
          <a:p>
            <a:pPr algn="ctr"/>
            <a:r>
              <a:rPr lang="en-US" sz="1600" dirty="0">
                <a:solidFill>
                  <a:srgbClr val="000000"/>
                </a:solidFill>
                <a:latin typeface="Arial Narrow" charset="0"/>
                <a:cs typeface="Arial Unicode MS" charset="0"/>
              </a:rPr>
              <a:t>Semaglutide</a:t>
            </a:r>
          </a:p>
        </p:txBody>
      </p:sp>
      <p:sp>
        <p:nvSpPr>
          <p:cNvPr id="124" name="Rectangle 24" descr="Wide upward diagonal"/>
          <p:cNvSpPr>
            <a:spLocks noChangeArrowheads="1"/>
          </p:cNvSpPr>
          <p:nvPr/>
        </p:nvSpPr>
        <p:spPr bwMode="auto">
          <a:xfrm>
            <a:off x="4007227" y="2554585"/>
            <a:ext cx="2497137" cy="406531"/>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sp>
        <p:nvSpPr>
          <p:cNvPr id="125" name="Text Box 21"/>
          <p:cNvSpPr txBox="1">
            <a:spLocks noChangeArrowheads="1"/>
          </p:cNvSpPr>
          <p:nvPr/>
        </p:nvSpPr>
        <p:spPr bwMode="blackGray">
          <a:xfrm>
            <a:off x="2827697" y="2068850"/>
            <a:ext cx="914400" cy="877995"/>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dirty="0">
                <a:solidFill>
                  <a:srgbClr val="FFFFFF"/>
                </a:solidFill>
                <a:latin typeface="Arial Narrow" charset="0"/>
                <a:cs typeface="Arial" charset="0"/>
              </a:rPr>
              <a:t>&gt; 7.0%</a:t>
            </a:r>
          </a:p>
        </p:txBody>
      </p:sp>
      <p:grpSp>
        <p:nvGrpSpPr>
          <p:cNvPr id="75" name="Group 74"/>
          <p:cNvGrpSpPr/>
          <p:nvPr/>
        </p:nvGrpSpPr>
        <p:grpSpPr>
          <a:xfrm>
            <a:off x="1669148" y="5239298"/>
            <a:ext cx="8955308" cy="958643"/>
            <a:chOff x="142450" y="4421910"/>
            <a:chExt cx="8955308" cy="1003475"/>
          </a:xfrm>
        </p:grpSpPr>
        <p:sp>
          <p:nvSpPr>
            <p:cNvPr id="85" name="Content Placeholder 1"/>
            <p:cNvSpPr txBox="1">
              <a:spLocks/>
            </p:cNvSpPr>
            <p:nvPr/>
          </p:nvSpPr>
          <p:spPr>
            <a:xfrm>
              <a:off x="3366437" y="4634511"/>
              <a:ext cx="2738437" cy="357188"/>
            </a:xfrm>
            <a:prstGeom prst="rect">
              <a:avLst/>
            </a:prstGeom>
          </p:spPr>
          <p:txBody>
            <a:bodyPr lIns="91430" rIns="91430"/>
            <a:lstStyle>
              <a:lvl1pPr marL="292100" indent="-2921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pitchFamily="-1" charset="-128"/>
                  <a:cs typeface="ＭＳ Ｐゴシック" pitchFamily="-1" charset="-128"/>
                </a:defRPr>
              </a:lvl1pPr>
              <a:lvl2pPr marL="692150" indent="-285750" algn="l" rtl="0" eaLnBrk="0" fontAlgn="base" hangingPunct="0">
                <a:spcBef>
                  <a:spcPct val="20000"/>
                </a:spcBef>
                <a:spcAft>
                  <a:spcPct val="0"/>
                </a:spcAft>
                <a:buFont typeface="Arial" pitchFamily="34" charset="0"/>
                <a:buChar char="–"/>
                <a:defRPr sz="2400">
                  <a:solidFill>
                    <a:schemeClr val="tx1"/>
                  </a:solidFill>
                  <a:latin typeface="+mn-lt"/>
                  <a:ea typeface="ＭＳ Ｐゴシック" pitchFamily="-83"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83"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67" lvl="1" indent="0" algn="ctr" defTabSz="457162">
                <a:buNone/>
                <a:defRPr/>
              </a:pPr>
              <a:r>
                <a:rPr lang="en-US" sz="1400" kern="0" dirty="0">
                  <a:solidFill>
                    <a:srgbClr val="FFFFFF"/>
                  </a:solidFill>
                  <a:latin typeface="Arial Narrow" panose="020B0606020202030204" pitchFamily="34" charset="0"/>
                </a:rPr>
                <a:t>Median Duration of Follow-up</a:t>
              </a:r>
              <a:r>
                <a:rPr lang="en-US" sz="1400" kern="0" baseline="30000" dirty="0">
                  <a:solidFill>
                    <a:srgbClr val="FFFFFF"/>
                  </a:solidFill>
                  <a:latin typeface="Arial Narrow" panose="020B0606020202030204" pitchFamily="34" charset="0"/>
                </a:rPr>
                <a:t>a</a:t>
              </a:r>
            </a:p>
          </p:txBody>
        </p:sp>
        <p:grpSp>
          <p:nvGrpSpPr>
            <p:cNvPr id="87" name="Group 86"/>
            <p:cNvGrpSpPr/>
            <p:nvPr/>
          </p:nvGrpSpPr>
          <p:grpSpPr>
            <a:xfrm>
              <a:off x="2228323" y="4653221"/>
              <a:ext cx="284295" cy="524384"/>
              <a:chOff x="3658379" y="3044722"/>
              <a:chExt cx="325028" cy="524384"/>
            </a:xfrm>
            <a:solidFill>
              <a:srgbClr val="FF0000"/>
            </a:solidFill>
          </p:grpSpPr>
          <p:grpSp>
            <p:nvGrpSpPr>
              <p:cNvPr id="103" name="Group 102"/>
              <p:cNvGrpSpPr/>
              <p:nvPr/>
            </p:nvGrpSpPr>
            <p:grpSpPr>
              <a:xfrm>
                <a:off x="3658379" y="3044722"/>
                <a:ext cx="325028" cy="524384"/>
                <a:chOff x="3099183" y="2866512"/>
                <a:chExt cx="717802" cy="524384"/>
              </a:xfrm>
              <a:grpFill/>
            </p:grpSpPr>
            <p:cxnSp>
              <p:nvCxnSpPr>
                <p:cNvPr id="110" name="Straight Connector 109"/>
                <p:cNvCxnSpPr/>
                <p:nvPr/>
              </p:nvCxnSpPr>
              <p:spPr bwMode="auto">
                <a:xfrm>
                  <a:off x="3099183" y="3124200"/>
                  <a:ext cx="381001"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11" name="Group 110"/>
                <p:cNvGrpSpPr/>
                <p:nvPr/>
              </p:nvGrpSpPr>
              <p:grpSpPr>
                <a:xfrm>
                  <a:off x="3538566" y="2866512"/>
                  <a:ext cx="278419" cy="524384"/>
                  <a:chOff x="7507317" y="1590042"/>
                  <a:chExt cx="381885" cy="524384"/>
                </a:xfrm>
                <a:grpFill/>
              </p:grpSpPr>
              <p:cxnSp>
                <p:nvCxnSpPr>
                  <p:cNvPr id="112" name="Straight Connector 111"/>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3" name="Straight Connector 112"/>
                  <p:cNvCxnSpPr/>
                  <p:nvPr/>
                </p:nvCxnSpPr>
                <p:spPr bwMode="auto">
                  <a:xfrm>
                    <a:off x="7517755"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4" name="Straight Arrow Connector 113"/>
                  <p:cNvCxnSpPr/>
                  <p:nvPr/>
                </p:nvCxnSpPr>
                <p:spPr bwMode="auto">
                  <a:xfrm>
                    <a:off x="7508204" y="1594805"/>
                    <a:ext cx="380998"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5" name="Straight Arrow Connector 114"/>
                  <p:cNvCxnSpPr/>
                  <p:nvPr/>
                </p:nvCxnSpPr>
                <p:spPr bwMode="auto">
                  <a:xfrm>
                    <a:off x="7507317" y="2109793"/>
                    <a:ext cx="381001"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104" name="Group 103"/>
              <p:cNvGrpSpPr/>
              <p:nvPr/>
            </p:nvGrpSpPr>
            <p:grpSpPr>
              <a:xfrm>
                <a:off x="3719464" y="3168284"/>
                <a:ext cx="261540" cy="289953"/>
                <a:chOff x="3705413" y="3025923"/>
                <a:chExt cx="311259" cy="289953"/>
              </a:xfrm>
              <a:grpFill/>
            </p:grpSpPr>
            <p:sp>
              <p:nvSpPr>
                <p:cNvPr id="105" name="Rectangle 104"/>
                <p:cNvSpPr/>
                <p:nvPr/>
              </p:nvSpPr>
              <p:spPr bwMode="auto">
                <a:xfrm>
                  <a:off x="3736821" y="3031374"/>
                  <a:ext cx="228601"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106" name="TextBox 105"/>
                <p:cNvSpPr txBox="1"/>
                <p:nvPr/>
              </p:nvSpPr>
              <p:spPr>
                <a:xfrm>
                  <a:off x="3705413" y="3025923"/>
                  <a:ext cx="311259" cy="289953"/>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sp>
          <p:nvSpPr>
            <p:cNvPr id="95" name="Rectangle 1"/>
            <p:cNvSpPr>
              <a:spLocks noChangeArrowheads="1"/>
            </p:cNvSpPr>
            <p:nvPr/>
          </p:nvSpPr>
          <p:spPr bwMode="auto">
            <a:xfrm>
              <a:off x="142450" y="4617170"/>
              <a:ext cx="1025972" cy="418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dirty="0">
                  <a:solidFill>
                    <a:srgbClr val="FF0000"/>
                  </a:solidFill>
                  <a:latin typeface="Arial Narrow" charset="0"/>
                  <a:cs typeface="Arial Unicode MS" charset="0"/>
                </a:rPr>
                <a:t>EXSCEL</a:t>
              </a:r>
              <a:endParaRPr lang="en-US" sz="2000" b="1" baseline="30000" dirty="0">
                <a:solidFill>
                  <a:srgbClr val="FF0000"/>
                </a:solidFill>
                <a:latin typeface="Arial Narrow" charset="0"/>
                <a:cs typeface="Arial Unicode MS" charset="0"/>
              </a:endParaRPr>
            </a:p>
          </p:txBody>
        </p:sp>
        <p:sp>
          <p:nvSpPr>
            <p:cNvPr id="96" name="Text Box 21"/>
            <p:cNvSpPr txBox="1">
              <a:spLocks noChangeArrowheads="1"/>
            </p:cNvSpPr>
            <p:nvPr/>
          </p:nvSpPr>
          <p:spPr bwMode="blackGray">
            <a:xfrm>
              <a:off x="7268958" y="4439548"/>
              <a:ext cx="1828800" cy="985837"/>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a:solidFill>
                    <a:srgbClr val="FFFF00"/>
                  </a:solidFill>
                  <a:latin typeface="Arial Narrow" charset="0"/>
                  <a:cs typeface="Arial" charset="0"/>
                </a:rPr>
                <a:t>Non Inferior</a:t>
              </a:r>
            </a:p>
            <a:p>
              <a:pPr algn="ctr"/>
              <a:r>
                <a:rPr lang="en-US" sz="1100">
                  <a:solidFill>
                    <a:srgbClr val="FFFFFF"/>
                  </a:solidFill>
                  <a:latin typeface="Arial Narrow" charset="0"/>
                  <a:cs typeface="Arial" charset="0"/>
                </a:rPr>
                <a:t>CV death,</a:t>
              </a:r>
            </a:p>
            <a:p>
              <a:pPr algn="ctr"/>
              <a:r>
                <a:rPr lang="en-US" sz="1100">
                  <a:solidFill>
                    <a:srgbClr val="FFFFFF"/>
                  </a:solidFill>
                  <a:latin typeface="Arial Narrow" charset="0"/>
                  <a:cs typeface="Arial" charset="0"/>
                </a:rPr>
                <a:t>Nonfatal MI, or</a:t>
              </a:r>
            </a:p>
            <a:p>
              <a:pPr algn="ctr"/>
              <a:r>
                <a:rPr lang="en-US" sz="1100">
                  <a:solidFill>
                    <a:srgbClr val="FFFFFF"/>
                  </a:solidFill>
                  <a:latin typeface="Arial Narrow" charset="0"/>
                  <a:cs typeface="Arial" charset="0"/>
                </a:rPr>
                <a:t>Nonfatal stroke or</a:t>
              </a:r>
            </a:p>
            <a:p>
              <a:pPr algn="ctr"/>
              <a:r>
                <a:rPr lang="en-US" sz="1100">
                  <a:solidFill>
                    <a:srgbClr val="FFFFFF"/>
                  </a:solidFill>
                  <a:latin typeface="Arial Narrow" charset="0"/>
                  <a:cs typeface="Arial" charset="0"/>
                </a:rPr>
                <a:t>Hosp for Unstable Angina</a:t>
              </a:r>
            </a:p>
          </p:txBody>
        </p:sp>
        <p:sp>
          <p:nvSpPr>
            <p:cNvPr id="100" name="Rectangle 24" descr="Wide upward diagonal"/>
            <p:cNvSpPr>
              <a:spLocks noChangeArrowheads="1"/>
            </p:cNvSpPr>
            <p:nvPr/>
          </p:nvSpPr>
          <p:spPr bwMode="auto">
            <a:xfrm>
              <a:off x="2504877" y="4440514"/>
              <a:ext cx="2942550" cy="457200"/>
            </a:xfrm>
            <a:prstGeom prst="rect">
              <a:avLst/>
            </a:prstGeom>
            <a:solidFill>
              <a:srgbClr val="66FFCC"/>
            </a:solidFill>
            <a:ln w="19050">
              <a:solidFill>
                <a:schemeClr val="tx1"/>
              </a:solidFill>
              <a:miter lim="800000"/>
              <a:headEnd/>
              <a:tailEnd/>
            </a:ln>
          </p:spPr>
          <p:txBody>
            <a:bodyPr lIns="0" rIns="0" anchor="ctr"/>
            <a:lstStyle/>
            <a:p>
              <a:pPr algn="ctr"/>
              <a:r>
                <a:rPr lang="en-US" sz="1600" dirty="0" err="1">
                  <a:solidFill>
                    <a:srgbClr val="000000"/>
                  </a:solidFill>
                  <a:latin typeface="Arial Narrow" charset="0"/>
                  <a:cs typeface="Arial Unicode MS" charset="0"/>
                </a:rPr>
                <a:t>Exenatide</a:t>
              </a:r>
              <a:endParaRPr lang="en-US" sz="1600" dirty="0">
                <a:solidFill>
                  <a:srgbClr val="000000"/>
                </a:solidFill>
                <a:latin typeface="Arial Narrow" charset="0"/>
                <a:cs typeface="Arial Unicode MS" charset="0"/>
              </a:endParaRPr>
            </a:p>
          </p:txBody>
        </p:sp>
        <p:sp>
          <p:nvSpPr>
            <p:cNvPr id="101" name="Rectangle 24" descr="Wide upward diagonal"/>
            <p:cNvSpPr>
              <a:spLocks noChangeArrowheads="1"/>
            </p:cNvSpPr>
            <p:nvPr/>
          </p:nvSpPr>
          <p:spPr bwMode="auto">
            <a:xfrm>
              <a:off x="2504877" y="4968184"/>
              <a:ext cx="2942550" cy="457200"/>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sp>
          <p:nvSpPr>
            <p:cNvPr id="102" name="Text Box 21"/>
            <p:cNvSpPr txBox="1">
              <a:spLocks noChangeArrowheads="1"/>
            </p:cNvSpPr>
            <p:nvPr/>
          </p:nvSpPr>
          <p:spPr bwMode="blackGray">
            <a:xfrm>
              <a:off x="1325358" y="4421910"/>
              <a:ext cx="914400" cy="987425"/>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dirty="0">
                  <a:solidFill>
                    <a:srgbClr val="FFFFFF"/>
                  </a:solidFill>
                  <a:latin typeface="Arial Narrow" charset="0"/>
                  <a:cs typeface="Arial" charset="0"/>
                </a:rPr>
                <a:t>7.0–11.0</a:t>
              </a:r>
            </a:p>
          </p:txBody>
        </p:sp>
      </p:grpSp>
      <p:grpSp>
        <p:nvGrpSpPr>
          <p:cNvPr id="116" name="Group 115"/>
          <p:cNvGrpSpPr/>
          <p:nvPr/>
        </p:nvGrpSpPr>
        <p:grpSpPr>
          <a:xfrm>
            <a:off x="1544038" y="3110714"/>
            <a:ext cx="9077787" cy="958643"/>
            <a:chOff x="19971" y="4421910"/>
            <a:chExt cx="9077787" cy="1003475"/>
          </a:xfrm>
        </p:grpSpPr>
        <p:sp>
          <p:nvSpPr>
            <p:cNvPr id="117" name="Content Placeholder 1"/>
            <p:cNvSpPr txBox="1">
              <a:spLocks/>
            </p:cNvSpPr>
            <p:nvPr/>
          </p:nvSpPr>
          <p:spPr>
            <a:xfrm>
              <a:off x="3366437" y="4634511"/>
              <a:ext cx="2738437" cy="357188"/>
            </a:xfrm>
            <a:prstGeom prst="rect">
              <a:avLst/>
            </a:prstGeom>
          </p:spPr>
          <p:txBody>
            <a:bodyPr lIns="91430" rIns="91430"/>
            <a:lstStyle>
              <a:lvl1pPr marL="292100" indent="-2921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pitchFamily="-1" charset="-128"/>
                  <a:cs typeface="ＭＳ Ｐゴシック" pitchFamily="-1" charset="-128"/>
                </a:defRPr>
              </a:lvl1pPr>
              <a:lvl2pPr marL="692150" indent="-285750" algn="l" rtl="0" eaLnBrk="0" fontAlgn="base" hangingPunct="0">
                <a:spcBef>
                  <a:spcPct val="20000"/>
                </a:spcBef>
                <a:spcAft>
                  <a:spcPct val="0"/>
                </a:spcAft>
                <a:buFont typeface="Arial" pitchFamily="34" charset="0"/>
                <a:buChar char="–"/>
                <a:defRPr sz="2400">
                  <a:solidFill>
                    <a:schemeClr val="tx1"/>
                  </a:solidFill>
                  <a:latin typeface="+mn-lt"/>
                  <a:ea typeface="ＭＳ Ｐゴシック" pitchFamily="-83"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83"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67" lvl="1" indent="0" algn="ctr" defTabSz="457162">
                <a:buNone/>
                <a:defRPr/>
              </a:pPr>
              <a:r>
                <a:rPr lang="en-US" sz="1400" kern="0" dirty="0">
                  <a:solidFill>
                    <a:srgbClr val="FFFFFF"/>
                  </a:solidFill>
                  <a:latin typeface="Arial Narrow" panose="020B0606020202030204" pitchFamily="34" charset="0"/>
                </a:rPr>
                <a:t>Median Duration of Follow-up</a:t>
              </a:r>
              <a:r>
                <a:rPr lang="en-US" sz="1400" kern="0" baseline="30000" dirty="0">
                  <a:solidFill>
                    <a:srgbClr val="FFFFFF"/>
                  </a:solidFill>
                  <a:latin typeface="Arial Narrow" panose="020B0606020202030204" pitchFamily="34" charset="0"/>
                </a:rPr>
                <a:t>a</a:t>
              </a:r>
            </a:p>
          </p:txBody>
        </p:sp>
        <p:grpSp>
          <p:nvGrpSpPr>
            <p:cNvPr id="118" name="Group 117"/>
            <p:cNvGrpSpPr/>
            <p:nvPr/>
          </p:nvGrpSpPr>
          <p:grpSpPr>
            <a:xfrm>
              <a:off x="2228323" y="4653221"/>
              <a:ext cx="284295" cy="524384"/>
              <a:chOff x="3658379" y="3044722"/>
              <a:chExt cx="325028" cy="524384"/>
            </a:xfrm>
            <a:solidFill>
              <a:srgbClr val="FF0000"/>
            </a:solidFill>
          </p:grpSpPr>
          <p:grpSp>
            <p:nvGrpSpPr>
              <p:cNvPr id="130" name="Group 129"/>
              <p:cNvGrpSpPr/>
              <p:nvPr/>
            </p:nvGrpSpPr>
            <p:grpSpPr>
              <a:xfrm>
                <a:off x="3658379" y="3044722"/>
                <a:ext cx="325028" cy="524384"/>
                <a:chOff x="3099183" y="2866512"/>
                <a:chExt cx="717802" cy="524384"/>
              </a:xfrm>
              <a:grpFill/>
            </p:grpSpPr>
            <p:cxnSp>
              <p:nvCxnSpPr>
                <p:cNvPr id="134" name="Straight Connector 133"/>
                <p:cNvCxnSpPr/>
                <p:nvPr/>
              </p:nvCxnSpPr>
              <p:spPr bwMode="auto">
                <a:xfrm>
                  <a:off x="3099183" y="3124200"/>
                  <a:ext cx="381001"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5" name="Group 134"/>
                <p:cNvGrpSpPr/>
                <p:nvPr/>
              </p:nvGrpSpPr>
              <p:grpSpPr>
                <a:xfrm>
                  <a:off x="3538566" y="2866512"/>
                  <a:ext cx="278419" cy="524384"/>
                  <a:chOff x="7507317" y="1590042"/>
                  <a:chExt cx="381885" cy="524384"/>
                </a:xfrm>
                <a:grpFill/>
              </p:grpSpPr>
              <p:cxnSp>
                <p:nvCxnSpPr>
                  <p:cNvPr id="136" name="Straight Connector 135"/>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7" name="Straight Connector 136"/>
                  <p:cNvCxnSpPr/>
                  <p:nvPr/>
                </p:nvCxnSpPr>
                <p:spPr bwMode="auto">
                  <a:xfrm>
                    <a:off x="7517755"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Straight Arrow Connector 137"/>
                  <p:cNvCxnSpPr/>
                  <p:nvPr/>
                </p:nvCxnSpPr>
                <p:spPr bwMode="auto">
                  <a:xfrm>
                    <a:off x="7508204" y="1594805"/>
                    <a:ext cx="380998"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9" name="Straight Arrow Connector 138"/>
                  <p:cNvCxnSpPr/>
                  <p:nvPr/>
                </p:nvCxnSpPr>
                <p:spPr bwMode="auto">
                  <a:xfrm>
                    <a:off x="7507317" y="2109793"/>
                    <a:ext cx="381001"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131" name="Group 130"/>
              <p:cNvGrpSpPr/>
              <p:nvPr/>
            </p:nvGrpSpPr>
            <p:grpSpPr>
              <a:xfrm>
                <a:off x="3719464" y="3168284"/>
                <a:ext cx="261540" cy="289953"/>
                <a:chOff x="3705413" y="3025923"/>
                <a:chExt cx="311259" cy="289953"/>
              </a:xfrm>
              <a:grpFill/>
            </p:grpSpPr>
            <p:sp>
              <p:nvSpPr>
                <p:cNvPr id="132" name="Rectangle 131"/>
                <p:cNvSpPr/>
                <p:nvPr/>
              </p:nvSpPr>
              <p:spPr bwMode="auto">
                <a:xfrm>
                  <a:off x="3736821" y="3031374"/>
                  <a:ext cx="228601"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133" name="TextBox 132"/>
                <p:cNvSpPr txBox="1"/>
                <p:nvPr/>
              </p:nvSpPr>
              <p:spPr>
                <a:xfrm>
                  <a:off x="3705413" y="3025923"/>
                  <a:ext cx="311259" cy="289953"/>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sp>
          <p:nvSpPr>
            <p:cNvPr id="119" name="Rectangle 1"/>
            <p:cNvSpPr>
              <a:spLocks noChangeArrowheads="1"/>
            </p:cNvSpPr>
            <p:nvPr/>
          </p:nvSpPr>
          <p:spPr bwMode="auto">
            <a:xfrm>
              <a:off x="19971" y="4617170"/>
              <a:ext cx="1270931" cy="418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dirty="0">
                  <a:solidFill>
                    <a:srgbClr val="FF0000"/>
                  </a:solidFill>
                  <a:latin typeface="Arial Narrow" charset="0"/>
                  <a:cs typeface="Arial Unicode MS" charset="0"/>
                </a:rPr>
                <a:t>HARMONY</a:t>
              </a:r>
              <a:endParaRPr lang="en-US" sz="2000" b="1" baseline="30000" dirty="0">
                <a:solidFill>
                  <a:srgbClr val="FF0000"/>
                </a:solidFill>
                <a:latin typeface="Arial Narrow" charset="0"/>
                <a:cs typeface="Arial Unicode MS" charset="0"/>
              </a:endParaRPr>
            </a:p>
          </p:txBody>
        </p:sp>
        <p:sp>
          <p:nvSpPr>
            <p:cNvPr id="126" name="Text Box 21"/>
            <p:cNvSpPr txBox="1">
              <a:spLocks noChangeArrowheads="1"/>
            </p:cNvSpPr>
            <p:nvPr/>
          </p:nvSpPr>
          <p:spPr bwMode="blackGray">
            <a:xfrm>
              <a:off x="7268958" y="4439548"/>
              <a:ext cx="1828800" cy="985837"/>
            </a:xfrm>
            <a:prstGeom prst="rect">
              <a:avLst/>
            </a:prstGeom>
            <a:solidFill>
              <a:srgbClr val="FF0000">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dirty="0">
                  <a:solidFill>
                    <a:srgbClr val="FFFF00"/>
                  </a:solidFill>
                  <a:latin typeface="Arial Narrow" charset="0"/>
                  <a:cs typeface="Arial" charset="0"/>
                </a:rPr>
                <a:t>Superior</a:t>
              </a:r>
            </a:p>
            <a:p>
              <a:pPr algn="ctr"/>
              <a:r>
                <a:rPr lang="en-US" sz="1100" dirty="0">
                  <a:solidFill>
                    <a:srgbClr val="FFFFFF"/>
                  </a:solidFill>
                  <a:latin typeface="Arial Narrow" charset="0"/>
                  <a:cs typeface="Arial" charset="0"/>
                </a:rPr>
                <a:t>CV death or</a:t>
              </a:r>
            </a:p>
            <a:p>
              <a:pPr algn="ctr"/>
              <a:r>
                <a:rPr lang="en-US" sz="1100" dirty="0">
                  <a:solidFill>
                    <a:srgbClr val="FFFFFF"/>
                  </a:solidFill>
                  <a:latin typeface="Arial Narrow" charset="0"/>
                  <a:cs typeface="Arial" charset="0"/>
                </a:rPr>
                <a:t>Nonfatal MI, or</a:t>
              </a:r>
            </a:p>
            <a:p>
              <a:pPr algn="ctr"/>
              <a:r>
                <a:rPr lang="en-US" sz="1100" dirty="0">
                  <a:solidFill>
                    <a:srgbClr val="FFFFFF"/>
                  </a:solidFill>
                  <a:latin typeface="Arial Narrow" charset="0"/>
                  <a:cs typeface="Arial" charset="0"/>
                </a:rPr>
                <a:t>Nonfatal stroke </a:t>
              </a:r>
            </a:p>
          </p:txBody>
        </p:sp>
        <p:sp>
          <p:nvSpPr>
            <p:cNvPr id="127" name="Rectangle 24" descr="Wide upward diagonal"/>
            <p:cNvSpPr>
              <a:spLocks noChangeArrowheads="1"/>
            </p:cNvSpPr>
            <p:nvPr/>
          </p:nvSpPr>
          <p:spPr bwMode="auto">
            <a:xfrm>
              <a:off x="2504877" y="4439547"/>
              <a:ext cx="1887829" cy="457200"/>
            </a:xfrm>
            <a:prstGeom prst="rect">
              <a:avLst/>
            </a:prstGeom>
            <a:solidFill>
              <a:srgbClr val="66FFCC"/>
            </a:solidFill>
            <a:ln w="19050">
              <a:solidFill>
                <a:schemeClr val="tx1"/>
              </a:solidFill>
              <a:miter lim="800000"/>
              <a:headEnd/>
              <a:tailEnd/>
            </a:ln>
          </p:spPr>
          <p:txBody>
            <a:bodyPr lIns="0" rIns="0" anchor="ctr"/>
            <a:lstStyle/>
            <a:p>
              <a:pPr algn="ctr"/>
              <a:r>
                <a:rPr lang="en-US" sz="1600" dirty="0" err="1">
                  <a:solidFill>
                    <a:srgbClr val="000000"/>
                  </a:solidFill>
                  <a:latin typeface="Arial Narrow" charset="0"/>
                  <a:cs typeface="Arial Unicode MS" charset="0"/>
                </a:rPr>
                <a:t>Albiglutide</a:t>
              </a:r>
              <a:endParaRPr lang="en-US" sz="1600" dirty="0">
                <a:solidFill>
                  <a:srgbClr val="000000"/>
                </a:solidFill>
                <a:latin typeface="Arial Narrow" charset="0"/>
                <a:cs typeface="Arial Unicode MS" charset="0"/>
              </a:endParaRPr>
            </a:p>
          </p:txBody>
        </p:sp>
        <p:sp>
          <p:nvSpPr>
            <p:cNvPr id="128" name="Rectangle 24" descr="Wide upward diagonal"/>
            <p:cNvSpPr>
              <a:spLocks noChangeArrowheads="1"/>
            </p:cNvSpPr>
            <p:nvPr/>
          </p:nvSpPr>
          <p:spPr bwMode="auto">
            <a:xfrm>
              <a:off x="2504877" y="4968184"/>
              <a:ext cx="1887829" cy="457200"/>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sp>
          <p:nvSpPr>
            <p:cNvPr id="129" name="Text Box 21"/>
            <p:cNvSpPr txBox="1">
              <a:spLocks noChangeArrowheads="1"/>
            </p:cNvSpPr>
            <p:nvPr/>
          </p:nvSpPr>
          <p:spPr bwMode="blackGray">
            <a:xfrm>
              <a:off x="1325358" y="4421910"/>
              <a:ext cx="914400" cy="987425"/>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dirty="0">
                  <a:solidFill>
                    <a:srgbClr val="FFFFFF"/>
                  </a:solidFill>
                  <a:latin typeface="Arial Narrow" charset="0"/>
                  <a:cs typeface="Arial" charset="0"/>
                </a:rPr>
                <a:t>7.0–11.0</a:t>
              </a:r>
            </a:p>
          </p:txBody>
        </p:sp>
      </p:grpSp>
      <p:cxnSp>
        <p:nvCxnSpPr>
          <p:cNvPr id="140" name="Straight Connector 91"/>
          <p:cNvCxnSpPr>
            <a:cxnSpLocks noChangeShapeType="1"/>
          </p:cNvCxnSpPr>
          <p:nvPr/>
        </p:nvCxnSpPr>
        <p:spPr bwMode="auto">
          <a:xfrm>
            <a:off x="1755108" y="4141575"/>
            <a:ext cx="8869363" cy="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Straight Connector 91"/>
          <p:cNvCxnSpPr>
            <a:cxnSpLocks noChangeShapeType="1"/>
          </p:cNvCxnSpPr>
          <p:nvPr/>
        </p:nvCxnSpPr>
        <p:spPr bwMode="auto">
          <a:xfrm>
            <a:off x="1802921" y="5175495"/>
            <a:ext cx="8869363" cy="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1917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44" name="Title 2"/>
          <p:cNvSpPr>
            <a:spLocks noGrp="1"/>
          </p:cNvSpPr>
          <p:nvPr>
            <p:ph type="title"/>
          </p:nvPr>
        </p:nvSpPr>
        <p:spPr>
          <a:xfrm>
            <a:off x="1981200" y="29919"/>
            <a:ext cx="8229600" cy="1143000"/>
          </a:xfrm>
        </p:spPr>
        <p:txBody>
          <a:bodyPr/>
          <a:lstStyle/>
          <a:p>
            <a:r>
              <a:rPr lang="en-US" sz="3600" dirty="0">
                <a:solidFill>
                  <a:srgbClr val="6482C3"/>
                </a:solidFill>
                <a:latin typeface="Calibri" charset="0"/>
              </a:rPr>
              <a:t>SGLT2i and CVD Outcomes</a:t>
            </a:r>
          </a:p>
        </p:txBody>
      </p:sp>
      <p:grpSp>
        <p:nvGrpSpPr>
          <p:cNvPr id="8" name="Group 7"/>
          <p:cNvGrpSpPr/>
          <p:nvPr/>
        </p:nvGrpSpPr>
        <p:grpSpPr>
          <a:xfrm>
            <a:off x="3860345" y="2125922"/>
            <a:ext cx="273583" cy="576823"/>
            <a:chOff x="3658382" y="1728820"/>
            <a:chExt cx="325028" cy="524384"/>
          </a:xfrm>
          <a:solidFill>
            <a:srgbClr val="FF0000"/>
          </a:solidFill>
        </p:grpSpPr>
        <p:grpSp>
          <p:nvGrpSpPr>
            <p:cNvPr id="44" name="Group 43"/>
            <p:cNvGrpSpPr/>
            <p:nvPr/>
          </p:nvGrpSpPr>
          <p:grpSpPr>
            <a:xfrm>
              <a:off x="3658382" y="1728820"/>
              <a:ext cx="325028" cy="524384"/>
              <a:chOff x="3099183" y="1550610"/>
              <a:chExt cx="717801" cy="524384"/>
            </a:xfrm>
            <a:grpFill/>
          </p:grpSpPr>
          <p:cxnSp>
            <p:nvCxnSpPr>
              <p:cNvPr id="5" name="Straight Connector 4"/>
              <p:cNvCxnSpPr/>
              <p:nvPr/>
            </p:nvCxnSpPr>
            <p:spPr bwMode="auto">
              <a:xfrm>
                <a:off x="3099183" y="1819236"/>
                <a:ext cx="381000"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5" name="Group 24"/>
              <p:cNvGrpSpPr/>
              <p:nvPr/>
            </p:nvGrpSpPr>
            <p:grpSpPr>
              <a:xfrm>
                <a:off x="3538550" y="1550610"/>
                <a:ext cx="278434" cy="524384"/>
                <a:chOff x="7507320" y="1590042"/>
                <a:chExt cx="381907" cy="524384"/>
              </a:xfrm>
              <a:grpFill/>
            </p:grpSpPr>
            <p:cxnSp>
              <p:nvCxnSpPr>
                <p:cNvPr id="38" name="Straight Connector 37"/>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Connector 6"/>
                <p:cNvCxnSpPr/>
                <p:nvPr/>
              </p:nvCxnSpPr>
              <p:spPr bwMode="auto">
                <a:xfrm>
                  <a:off x="7517731"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Arrow Connector 19"/>
                <p:cNvCxnSpPr/>
                <p:nvPr/>
              </p:nvCxnSpPr>
              <p:spPr bwMode="auto">
                <a:xfrm>
                  <a:off x="7508227" y="1594805"/>
                  <a:ext cx="381000"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Straight Arrow Connector 70"/>
                <p:cNvCxnSpPr/>
                <p:nvPr/>
              </p:nvCxnSpPr>
              <p:spPr bwMode="auto">
                <a:xfrm>
                  <a:off x="7507320" y="2109793"/>
                  <a:ext cx="380999"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70" name="Group 69"/>
            <p:cNvGrpSpPr/>
            <p:nvPr/>
          </p:nvGrpSpPr>
          <p:grpSpPr>
            <a:xfrm>
              <a:off x="3709827" y="1852513"/>
              <a:ext cx="261540" cy="276999"/>
              <a:chOff x="3695767" y="1708195"/>
              <a:chExt cx="311258" cy="276999"/>
            </a:xfrm>
            <a:grpFill/>
          </p:grpSpPr>
          <p:sp>
            <p:nvSpPr>
              <p:cNvPr id="69" name="Rectangle 68"/>
              <p:cNvSpPr/>
              <p:nvPr/>
            </p:nvSpPr>
            <p:spPr bwMode="auto">
              <a:xfrm>
                <a:off x="3727270" y="1713385"/>
                <a:ext cx="228600"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68" name="TextBox 67"/>
              <p:cNvSpPr txBox="1"/>
              <p:nvPr/>
            </p:nvSpPr>
            <p:spPr>
              <a:xfrm>
                <a:off x="3695767" y="1708195"/>
                <a:ext cx="311258" cy="251817"/>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sp>
        <p:nvSpPr>
          <p:cNvPr id="273416" name="Rectangle 26"/>
          <p:cNvSpPr>
            <a:spLocks noChangeArrowheads="1"/>
          </p:cNvSpPr>
          <p:nvPr/>
        </p:nvSpPr>
        <p:spPr bwMode="auto">
          <a:xfrm>
            <a:off x="1599029" y="2100617"/>
            <a:ext cx="128332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dirty="0">
                <a:solidFill>
                  <a:srgbClr val="FF0000"/>
                </a:solidFill>
                <a:latin typeface="Arial Narrow" charset="0"/>
                <a:cs typeface="Arial Unicode MS" charset="0"/>
              </a:rPr>
              <a:t>EMPA REG</a:t>
            </a:r>
          </a:p>
          <a:p>
            <a:pPr algn="ctr"/>
            <a:r>
              <a:rPr lang="en-US" sz="2000" b="1" dirty="0">
                <a:solidFill>
                  <a:srgbClr val="FF0000"/>
                </a:solidFill>
                <a:latin typeface="Arial Narrow" charset="0"/>
                <a:cs typeface="Arial Unicode MS" charset="0"/>
              </a:rPr>
              <a:t>Outcome</a:t>
            </a:r>
          </a:p>
        </p:txBody>
      </p:sp>
      <p:sp>
        <p:nvSpPr>
          <p:cNvPr id="273425" name="Text Box 21"/>
          <p:cNvSpPr txBox="1">
            <a:spLocks noChangeArrowheads="1"/>
          </p:cNvSpPr>
          <p:nvPr/>
        </p:nvSpPr>
        <p:spPr bwMode="blackGray">
          <a:xfrm>
            <a:off x="8795656" y="1885615"/>
            <a:ext cx="1828800" cy="1066959"/>
          </a:xfrm>
          <a:prstGeom prst="rect">
            <a:avLst/>
          </a:prstGeom>
          <a:solidFill>
            <a:srgbClr val="FF0000">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b="1" dirty="0">
                <a:solidFill>
                  <a:srgbClr val="FFFF00"/>
                </a:solidFill>
                <a:latin typeface="Arial Narrow" charset="0"/>
                <a:cs typeface="Arial" charset="0"/>
              </a:rPr>
              <a:t>       </a:t>
            </a:r>
            <a:r>
              <a:rPr lang="en-US" sz="1800" dirty="0">
                <a:solidFill>
                  <a:srgbClr val="FFFF00"/>
                </a:solidFill>
                <a:latin typeface="Arial Narrow" charset="0"/>
                <a:cs typeface="Arial" charset="0"/>
              </a:rPr>
              <a:t>Superior</a:t>
            </a:r>
          </a:p>
          <a:p>
            <a:pPr marL="450850" indent="-184150">
              <a:buFont typeface="Wingdings" charset="0"/>
              <a:buChar char="ê"/>
            </a:pPr>
            <a:r>
              <a:rPr lang="en-US" sz="1100" dirty="0">
                <a:solidFill>
                  <a:srgbClr val="FFFFFF"/>
                </a:solidFill>
                <a:latin typeface="Arial Narrow" charset="0"/>
                <a:cs typeface="Arial" charset="0"/>
              </a:rPr>
              <a:t>CV death or</a:t>
            </a:r>
          </a:p>
          <a:p>
            <a:pPr marL="438150" indent="-171450">
              <a:buFont typeface="Arial"/>
              <a:buChar char="•"/>
            </a:pPr>
            <a:r>
              <a:rPr lang="en-US" sz="1100" dirty="0">
                <a:solidFill>
                  <a:srgbClr val="FFFFFF"/>
                </a:solidFill>
                <a:latin typeface="Arial Narrow" charset="0"/>
                <a:cs typeface="Arial" charset="0"/>
              </a:rPr>
              <a:t>MI or</a:t>
            </a:r>
          </a:p>
          <a:p>
            <a:pPr marL="438150" indent="-171450">
              <a:buFont typeface="Arial"/>
              <a:buChar char="•"/>
            </a:pPr>
            <a:r>
              <a:rPr lang="en-US" sz="1100" dirty="0">
                <a:solidFill>
                  <a:srgbClr val="FFFFFF"/>
                </a:solidFill>
                <a:latin typeface="Arial Narrow" charset="0"/>
                <a:cs typeface="Arial" charset="0"/>
              </a:rPr>
              <a:t>Stroke </a:t>
            </a:r>
          </a:p>
          <a:p>
            <a:pPr marL="266700"/>
            <a:endParaRPr lang="en-US" sz="1100" dirty="0">
              <a:solidFill>
                <a:srgbClr val="FFFFFF"/>
              </a:solidFill>
              <a:latin typeface="Arial Narrow" charset="0"/>
              <a:cs typeface="Arial" charset="0"/>
            </a:endParaRPr>
          </a:p>
        </p:txBody>
      </p:sp>
      <p:grpSp>
        <p:nvGrpSpPr>
          <p:cNvPr id="4" name="Group 3"/>
          <p:cNvGrpSpPr/>
          <p:nvPr/>
        </p:nvGrpSpPr>
        <p:grpSpPr>
          <a:xfrm>
            <a:off x="4126224" y="1885614"/>
            <a:ext cx="3368259" cy="1066959"/>
            <a:chOff x="2602152" y="1885566"/>
            <a:chExt cx="4347984" cy="1066958"/>
          </a:xfrm>
        </p:grpSpPr>
        <p:sp>
          <p:nvSpPr>
            <p:cNvPr id="78" name="Rectangle 24" descr="Wide upward diagonal"/>
            <p:cNvSpPr>
              <a:spLocks noChangeArrowheads="1"/>
            </p:cNvSpPr>
            <p:nvPr/>
          </p:nvSpPr>
          <p:spPr bwMode="auto">
            <a:xfrm>
              <a:off x="2602153" y="1885566"/>
              <a:ext cx="4347983" cy="502920"/>
            </a:xfrm>
            <a:prstGeom prst="rect">
              <a:avLst/>
            </a:prstGeom>
            <a:solidFill>
              <a:srgbClr val="66FFCC"/>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Empagliflozin</a:t>
              </a:r>
            </a:p>
          </p:txBody>
        </p:sp>
        <p:sp>
          <p:nvSpPr>
            <p:cNvPr id="24" name="Rectangle 24" descr="Wide upward diagonal"/>
            <p:cNvSpPr>
              <a:spLocks noChangeArrowheads="1"/>
            </p:cNvSpPr>
            <p:nvPr/>
          </p:nvSpPr>
          <p:spPr bwMode="auto">
            <a:xfrm>
              <a:off x="2602152" y="2449604"/>
              <a:ext cx="4347983" cy="502920"/>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grpSp>
      <p:sp>
        <p:nvSpPr>
          <p:cNvPr id="273438" name="Text Box 21"/>
          <p:cNvSpPr txBox="1">
            <a:spLocks noChangeArrowheads="1"/>
          </p:cNvSpPr>
          <p:nvPr/>
        </p:nvSpPr>
        <p:spPr bwMode="blackGray">
          <a:xfrm>
            <a:off x="2852056" y="1885567"/>
            <a:ext cx="914400" cy="1086168"/>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dirty="0">
                <a:solidFill>
                  <a:srgbClr val="FFFFFF"/>
                </a:solidFill>
                <a:latin typeface="Arial Narrow" charset="0"/>
                <a:cs typeface="Arial" charset="0"/>
              </a:rPr>
              <a:t>7-10%</a:t>
            </a:r>
          </a:p>
        </p:txBody>
      </p:sp>
      <p:sp>
        <p:nvSpPr>
          <p:cNvPr id="273439" name="Rectangle 52"/>
          <p:cNvSpPr>
            <a:spLocks noChangeArrowheads="1"/>
          </p:cNvSpPr>
          <p:nvPr/>
        </p:nvSpPr>
        <p:spPr bwMode="auto">
          <a:xfrm>
            <a:off x="2870472" y="1251676"/>
            <a:ext cx="112077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dirty="0">
                <a:solidFill>
                  <a:srgbClr val="FF0000"/>
                </a:solidFill>
                <a:latin typeface="Arial Narrow" charset="0"/>
              </a:rPr>
              <a:t>HbA</a:t>
            </a:r>
            <a:r>
              <a:rPr lang="en-US" sz="1600" b="1" baseline="-25000" dirty="0">
                <a:solidFill>
                  <a:srgbClr val="FF0000"/>
                </a:solidFill>
                <a:latin typeface="Arial Narrow" charset="0"/>
              </a:rPr>
              <a:t>1c </a:t>
            </a:r>
          </a:p>
          <a:p>
            <a:pPr algn="ctr"/>
            <a:r>
              <a:rPr lang="en-US" sz="1600" b="1" dirty="0">
                <a:solidFill>
                  <a:srgbClr val="FF0000"/>
                </a:solidFill>
                <a:latin typeface="Arial Narrow" charset="0"/>
              </a:rPr>
              <a:t>Range, %</a:t>
            </a:r>
            <a:endParaRPr lang="en-US" sz="1600" dirty="0">
              <a:solidFill>
                <a:srgbClr val="FF0000"/>
              </a:solidFill>
              <a:latin typeface="Arial Narrow" charset="0"/>
            </a:endParaRPr>
          </a:p>
        </p:txBody>
      </p:sp>
      <p:sp>
        <p:nvSpPr>
          <p:cNvPr id="273440" name="Rectangle 90"/>
          <p:cNvSpPr>
            <a:spLocks noChangeArrowheads="1"/>
          </p:cNvSpPr>
          <p:nvPr/>
        </p:nvSpPr>
        <p:spPr bwMode="auto">
          <a:xfrm>
            <a:off x="9088689" y="1190559"/>
            <a:ext cx="135572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a:solidFill>
                  <a:srgbClr val="FF0000"/>
                </a:solidFill>
                <a:latin typeface="Arial Narrow" charset="0"/>
              </a:rPr>
              <a:t>Primary </a:t>
            </a:r>
            <a:br>
              <a:rPr lang="en-US" sz="1600" b="1">
                <a:solidFill>
                  <a:srgbClr val="FF0000"/>
                </a:solidFill>
                <a:latin typeface="Arial Narrow" charset="0"/>
              </a:rPr>
            </a:br>
            <a:r>
              <a:rPr lang="en-US" sz="1600" b="1">
                <a:solidFill>
                  <a:srgbClr val="FF0000"/>
                </a:solidFill>
                <a:latin typeface="Arial Narrow" charset="0"/>
              </a:rPr>
              <a:t>End point</a:t>
            </a:r>
            <a:endParaRPr lang="en-US" sz="1600">
              <a:solidFill>
                <a:srgbClr val="FF0000"/>
              </a:solidFill>
              <a:latin typeface="Arial Narrow" charset="0"/>
            </a:endParaRPr>
          </a:p>
        </p:txBody>
      </p:sp>
      <p:sp>
        <p:nvSpPr>
          <p:cNvPr id="273443" name="Rectangle 89"/>
          <p:cNvSpPr>
            <a:spLocks noChangeArrowheads="1"/>
          </p:cNvSpPr>
          <p:nvPr/>
        </p:nvSpPr>
        <p:spPr bwMode="auto">
          <a:xfrm>
            <a:off x="4119813" y="1454243"/>
            <a:ext cx="47704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a:solidFill>
                  <a:srgbClr val="FF0000"/>
                </a:solidFill>
                <a:latin typeface="Arial Narrow" charset="0"/>
              </a:rPr>
              <a:t>Duration of Treatment (as part of usual care)</a:t>
            </a:r>
            <a:endParaRPr lang="en-US" sz="1600" b="1" baseline="-25000">
              <a:solidFill>
                <a:srgbClr val="FF0000"/>
              </a:solidFill>
              <a:latin typeface="Arial Narrow" charset="0"/>
            </a:endParaRPr>
          </a:p>
        </p:txBody>
      </p:sp>
      <p:sp>
        <p:nvSpPr>
          <p:cNvPr id="107" name="Rectangle 52"/>
          <p:cNvSpPr>
            <a:spLocks noChangeArrowheads="1"/>
          </p:cNvSpPr>
          <p:nvPr/>
        </p:nvSpPr>
        <p:spPr bwMode="auto">
          <a:xfrm>
            <a:off x="2773170" y="2358044"/>
            <a:ext cx="11207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dirty="0">
                <a:solidFill>
                  <a:srgbClr val="FF0000"/>
                </a:solidFill>
                <a:latin typeface="Arial Narrow" charset="0"/>
              </a:rPr>
              <a:t> </a:t>
            </a:r>
            <a:endParaRPr lang="en-US" sz="1600" dirty="0">
              <a:solidFill>
                <a:srgbClr val="FF0000"/>
              </a:solidFill>
              <a:latin typeface="Arial Narrow" charset="0"/>
            </a:endParaRPr>
          </a:p>
        </p:txBody>
      </p:sp>
      <p:sp>
        <p:nvSpPr>
          <p:cNvPr id="108" name="Rectangle 90"/>
          <p:cNvSpPr>
            <a:spLocks noChangeArrowheads="1"/>
          </p:cNvSpPr>
          <p:nvPr/>
        </p:nvSpPr>
        <p:spPr bwMode="auto">
          <a:xfrm>
            <a:off x="8991397" y="2302482"/>
            <a:ext cx="13557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dirty="0">
                <a:solidFill>
                  <a:srgbClr val="FF0000"/>
                </a:solidFill>
                <a:latin typeface="Arial Narrow" charset="0"/>
              </a:rPr>
              <a:t> </a:t>
            </a:r>
            <a:endParaRPr lang="en-US" sz="1600" dirty="0">
              <a:solidFill>
                <a:srgbClr val="FF0000"/>
              </a:solidFill>
              <a:latin typeface="Arial Narrow" charset="0"/>
            </a:endParaRPr>
          </a:p>
        </p:txBody>
      </p:sp>
      <p:sp>
        <p:nvSpPr>
          <p:cNvPr id="109" name="Rectangle 89"/>
          <p:cNvSpPr>
            <a:spLocks noChangeArrowheads="1"/>
          </p:cNvSpPr>
          <p:nvPr/>
        </p:nvSpPr>
        <p:spPr bwMode="auto">
          <a:xfrm>
            <a:off x="4022547" y="2542194"/>
            <a:ext cx="47704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p>
            <a:pPr algn="ctr"/>
            <a:r>
              <a:rPr lang="en-US" sz="1600" b="1" dirty="0">
                <a:solidFill>
                  <a:srgbClr val="FF0000"/>
                </a:solidFill>
                <a:latin typeface="Arial Narrow" charset="0"/>
              </a:rPr>
              <a:t>  </a:t>
            </a:r>
            <a:endParaRPr lang="en-US" sz="1600" b="1" baseline="-25000" dirty="0">
              <a:solidFill>
                <a:srgbClr val="FF0000"/>
              </a:solidFill>
              <a:latin typeface="Arial Narrow" charset="0"/>
            </a:endParaRPr>
          </a:p>
        </p:txBody>
      </p:sp>
      <p:cxnSp>
        <p:nvCxnSpPr>
          <p:cNvPr id="273441" name="Straight Connector 91"/>
          <p:cNvCxnSpPr>
            <a:cxnSpLocks noChangeShapeType="1"/>
          </p:cNvCxnSpPr>
          <p:nvPr/>
        </p:nvCxnSpPr>
        <p:spPr bwMode="auto">
          <a:xfrm>
            <a:off x="1829048" y="3059045"/>
            <a:ext cx="8869363" cy="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0" name="Straight Connector 91"/>
          <p:cNvCxnSpPr>
            <a:cxnSpLocks noChangeShapeType="1"/>
          </p:cNvCxnSpPr>
          <p:nvPr/>
        </p:nvCxnSpPr>
        <p:spPr bwMode="auto">
          <a:xfrm>
            <a:off x="1797647" y="4266072"/>
            <a:ext cx="8869363" cy="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6" name="Content Placeholder 1"/>
          <p:cNvSpPr txBox="1">
            <a:spLocks/>
          </p:cNvSpPr>
          <p:nvPr/>
        </p:nvSpPr>
        <p:spPr>
          <a:xfrm>
            <a:off x="4890464" y="3364399"/>
            <a:ext cx="2738437" cy="357188"/>
          </a:xfrm>
          <a:prstGeom prst="rect">
            <a:avLst/>
          </a:prstGeom>
        </p:spPr>
        <p:txBody>
          <a:bodyPr lIns="91430" rIns="91430"/>
          <a:lstStyle>
            <a:lvl1pPr marL="292100" indent="-2921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pitchFamily="-1" charset="-128"/>
                <a:cs typeface="ＭＳ Ｐゴシック" pitchFamily="-1" charset="-128"/>
              </a:defRPr>
            </a:lvl1pPr>
            <a:lvl2pPr marL="692150" indent="-285750" algn="l" rtl="0" eaLnBrk="0" fontAlgn="base" hangingPunct="0">
              <a:spcBef>
                <a:spcPct val="20000"/>
              </a:spcBef>
              <a:spcAft>
                <a:spcPct val="0"/>
              </a:spcAft>
              <a:buFont typeface="Arial" pitchFamily="34" charset="0"/>
              <a:buChar char="–"/>
              <a:defRPr sz="2400">
                <a:solidFill>
                  <a:schemeClr val="tx1"/>
                </a:solidFill>
                <a:latin typeface="+mn-lt"/>
                <a:ea typeface="ＭＳ Ｐゴシック" pitchFamily="-83"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83"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67" lvl="1" indent="0" algn="ctr" defTabSz="457162">
              <a:buNone/>
              <a:defRPr/>
            </a:pPr>
            <a:r>
              <a:rPr lang="en-US" sz="1400" kern="0" dirty="0">
                <a:solidFill>
                  <a:srgbClr val="FFFFFF"/>
                </a:solidFill>
                <a:latin typeface="Arial Narrow" panose="020B0606020202030204" pitchFamily="34" charset="0"/>
              </a:rPr>
              <a:t>Median Duration of Follow-up</a:t>
            </a:r>
            <a:r>
              <a:rPr lang="en-US" sz="1400" kern="0" baseline="30000" dirty="0">
                <a:solidFill>
                  <a:srgbClr val="FFFFFF"/>
                </a:solidFill>
                <a:latin typeface="Arial Narrow" panose="020B0606020202030204" pitchFamily="34" charset="0"/>
              </a:rPr>
              <a:t>a</a:t>
            </a:r>
          </a:p>
        </p:txBody>
      </p:sp>
      <p:grpSp>
        <p:nvGrpSpPr>
          <p:cNvPr id="88" name="Group 87"/>
          <p:cNvGrpSpPr/>
          <p:nvPr/>
        </p:nvGrpSpPr>
        <p:grpSpPr>
          <a:xfrm>
            <a:off x="3820997" y="3383109"/>
            <a:ext cx="284295" cy="524384"/>
            <a:chOff x="3658379" y="3044722"/>
            <a:chExt cx="325028" cy="524384"/>
          </a:xfrm>
          <a:solidFill>
            <a:srgbClr val="FF0000"/>
          </a:solidFill>
        </p:grpSpPr>
        <p:grpSp>
          <p:nvGrpSpPr>
            <p:cNvPr id="89" name="Group 88"/>
            <p:cNvGrpSpPr/>
            <p:nvPr/>
          </p:nvGrpSpPr>
          <p:grpSpPr>
            <a:xfrm>
              <a:off x="3658379" y="3044722"/>
              <a:ext cx="325028" cy="524384"/>
              <a:chOff x="3099183" y="2866512"/>
              <a:chExt cx="717802" cy="524384"/>
            </a:xfrm>
            <a:grpFill/>
          </p:grpSpPr>
          <p:cxnSp>
            <p:nvCxnSpPr>
              <p:cNvPr id="93" name="Straight Connector 92"/>
              <p:cNvCxnSpPr/>
              <p:nvPr/>
            </p:nvCxnSpPr>
            <p:spPr bwMode="auto">
              <a:xfrm>
                <a:off x="3099183" y="3124200"/>
                <a:ext cx="381001"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94" name="Group 93"/>
              <p:cNvGrpSpPr/>
              <p:nvPr/>
            </p:nvGrpSpPr>
            <p:grpSpPr>
              <a:xfrm>
                <a:off x="3538566" y="2866512"/>
                <a:ext cx="278419" cy="524384"/>
                <a:chOff x="7507317" y="1590042"/>
                <a:chExt cx="381885" cy="524384"/>
              </a:xfrm>
              <a:grpFill/>
            </p:grpSpPr>
            <p:cxnSp>
              <p:nvCxnSpPr>
                <p:cNvPr id="97" name="Straight Connector 96"/>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8" name="Straight Connector 97"/>
                <p:cNvCxnSpPr/>
                <p:nvPr/>
              </p:nvCxnSpPr>
              <p:spPr bwMode="auto">
                <a:xfrm>
                  <a:off x="7517755"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9" name="Straight Arrow Connector 98"/>
                <p:cNvCxnSpPr/>
                <p:nvPr/>
              </p:nvCxnSpPr>
              <p:spPr bwMode="auto">
                <a:xfrm>
                  <a:off x="7508204" y="1594805"/>
                  <a:ext cx="380998"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0" name="Straight Arrow Connector 119"/>
                <p:cNvCxnSpPr/>
                <p:nvPr/>
              </p:nvCxnSpPr>
              <p:spPr bwMode="auto">
                <a:xfrm>
                  <a:off x="7507317" y="2109793"/>
                  <a:ext cx="381001"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90" name="Group 89"/>
            <p:cNvGrpSpPr/>
            <p:nvPr/>
          </p:nvGrpSpPr>
          <p:grpSpPr>
            <a:xfrm>
              <a:off x="3719464" y="3168284"/>
              <a:ext cx="261540" cy="277260"/>
              <a:chOff x="3705413" y="3025923"/>
              <a:chExt cx="311259" cy="277260"/>
            </a:xfrm>
            <a:grpFill/>
          </p:grpSpPr>
          <p:sp>
            <p:nvSpPr>
              <p:cNvPr id="91" name="Rectangle 90"/>
              <p:cNvSpPr/>
              <p:nvPr/>
            </p:nvSpPr>
            <p:spPr bwMode="auto">
              <a:xfrm>
                <a:off x="3736821" y="3031374"/>
                <a:ext cx="228601"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92" name="TextBox 91"/>
              <p:cNvSpPr txBox="1"/>
              <p:nvPr/>
            </p:nvSpPr>
            <p:spPr>
              <a:xfrm>
                <a:off x="3705413" y="3025923"/>
                <a:ext cx="311259" cy="276999"/>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sp>
        <p:nvSpPr>
          <p:cNvPr id="121" name="Rectangle 1"/>
          <p:cNvSpPr>
            <a:spLocks noChangeArrowheads="1"/>
          </p:cNvSpPr>
          <p:nvPr/>
        </p:nvSpPr>
        <p:spPr bwMode="auto">
          <a:xfrm>
            <a:off x="1651002" y="3347056"/>
            <a:ext cx="105690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dirty="0">
                <a:solidFill>
                  <a:srgbClr val="FF0000"/>
                </a:solidFill>
                <a:latin typeface="Arial Narrow" charset="0"/>
                <a:cs typeface="Arial Unicode MS" charset="0"/>
              </a:rPr>
              <a:t>CANVAS</a:t>
            </a:r>
            <a:endParaRPr lang="en-US" sz="2000" b="1" baseline="30000" dirty="0">
              <a:solidFill>
                <a:srgbClr val="FF0000"/>
              </a:solidFill>
              <a:latin typeface="Arial Narrow" charset="0"/>
              <a:cs typeface="Arial Unicode MS" charset="0"/>
            </a:endParaRPr>
          </a:p>
        </p:txBody>
      </p:sp>
      <p:sp>
        <p:nvSpPr>
          <p:cNvPr id="122" name="Text Box 21"/>
          <p:cNvSpPr txBox="1">
            <a:spLocks noChangeArrowheads="1"/>
          </p:cNvSpPr>
          <p:nvPr/>
        </p:nvSpPr>
        <p:spPr bwMode="blackGray">
          <a:xfrm>
            <a:off x="8792958" y="3169437"/>
            <a:ext cx="1828800" cy="985837"/>
          </a:xfrm>
          <a:prstGeom prst="rect">
            <a:avLst/>
          </a:prstGeom>
          <a:solidFill>
            <a:srgbClr val="FF0000">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dirty="0">
                <a:solidFill>
                  <a:srgbClr val="FFFF00"/>
                </a:solidFill>
                <a:latin typeface="Arial Narrow" charset="0"/>
                <a:cs typeface="Arial" charset="0"/>
              </a:rPr>
              <a:t>      Superior</a:t>
            </a:r>
          </a:p>
          <a:p>
            <a:pPr marL="449263" indent="-176213">
              <a:buFont typeface="Arial"/>
              <a:buChar char="•"/>
            </a:pPr>
            <a:r>
              <a:rPr lang="en-US" sz="1100" dirty="0">
                <a:solidFill>
                  <a:srgbClr val="FFFFFF"/>
                </a:solidFill>
                <a:latin typeface="Arial Narrow" charset="0"/>
                <a:cs typeface="Arial" charset="0"/>
              </a:rPr>
              <a:t>CV death  or</a:t>
            </a:r>
          </a:p>
          <a:p>
            <a:pPr marL="449263" indent="-176213">
              <a:buFont typeface="Arial"/>
              <a:buChar char="•"/>
            </a:pPr>
            <a:r>
              <a:rPr lang="en-US" sz="1100" dirty="0">
                <a:solidFill>
                  <a:srgbClr val="FFFFFF"/>
                </a:solidFill>
                <a:latin typeface="Arial Narrow" charset="0"/>
                <a:cs typeface="Arial" charset="0"/>
              </a:rPr>
              <a:t>MI             or</a:t>
            </a:r>
          </a:p>
          <a:p>
            <a:pPr marL="449263" indent="-176213">
              <a:buFont typeface="Arial"/>
              <a:buChar char="•"/>
            </a:pPr>
            <a:r>
              <a:rPr lang="en-US" sz="1100" dirty="0" err="1">
                <a:solidFill>
                  <a:srgbClr val="FFFFFF"/>
                </a:solidFill>
                <a:latin typeface="Arial Narrow" charset="0"/>
                <a:cs typeface="Arial" charset="0"/>
              </a:rPr>
              <a:t>Sroke</a:t>
            </a:r>
            <a:r>
              <a:rPr lang="en-US" sz="1100" dirty="0">
                <a:solidFill>
                  <a:srgbClr val="FFFFFF"/>
                </a:solidFill>
                <a:latin typeface="Arial Narrow" charset="0"/>
                <a:cs typeface="Arial" charset="0"/>
              </a:rPr>
              <a:t>        </a:t>
            </a:r>
          </a:p>
        </p:txBody>
      </p:sp>
      <p:grpSp>
        <p:nvGrpSpPr>
          <p:cNvPr id="13" name="Group 12"/>
          <p:cNvGrpSpPr/>
          <p:nvPr/>
        </p:nvGrpSpPr>
        <p:grpSpPr>
          <a:xfrm>
            <a:off x="4133897" y="3157389"/>
            <a:ext cx="3960758" cy="985837"/>
            <a:chOff x="2504871" y="3169435"/>
            <a:chExt cx="2497137" cy="985837"/>
          </a:xfrm>
        </p:grpSpPr>
        <p:sp>
          <p:nvSpPr>
            <p:cNvPr id="123" name="Rectangle 24" descr="Wide upward diagonal"/>
            <p:cNvSpPr>
              <a:spLocks noChangeArrowheads="1"/>
            </p:cNvSpPr>
            <p:nvPr/>
          </p:nvSpPr>
          <p:spPr bwMode="auto">
            <a:xfrm>
              <a:off x="2504871" y="3169435"/>
              <a:ext cx="2497137" cy="457200"/>
            </a:xfrm>
            <a:prstGeom prst="rect">
              <a:avLst/>
            </a:prstGeom>
            <a:solidFill>
              <a:srgbClr val="66FFCC"/>
            </a:solidFill>
            <a:ln w="19050">
              <a:solidFill>
                <a:schemeClr val="tx1"/>
              </a:solidFill>
              <a:miter lim="800000"/>
              <a:headEnd/>
              <a:tailEnd/>
            </a:ln>
          </p:spPr>
          <p:txBody>
            <a:bodyPr lIns="0" rIns="0" anchor="ctr"/>
            <a:lstStyle/>
            <a:p>
              <a:pPr algn="ctr"/>
              <a:r>
                <a:rPr lang="en-US" sz="1600" dirty="0" err="1">
                  <a:solidFill>
                    <a:srgbClr val="000000"/>
                  </a:solidFill>
                  <a:latin typeface="Arial Narrow" charset="0"/>
                  <a:cs typeface="Arial Unicode MS" charset="0"/>
                </a:rPr>
                <a:t>Canagliflozin</a:t>
              </a:r>
              <a:endParaRPr lang="en-US" sz="1600" dirty="0">
                <a:solidFill>
                  <a:srgbClr val="000000"/>
                </a:solidFill>
                <a:latin typeface="Arial Narrow" charset="0"/>
                <a:cs typeface="Arial Unicode MS" charset="0"/>
              </a:endParaRPr>
            </a:p>
          </p:txBody>
        </p:sp>
        <p:sp>
          <p:nvSpPr>
            <p:cNvPr id="124" name="Rectangle 24" descr="Wide upward diagonal"/>
            <p:cNvSpPr>
              <a:spLocks noChangeArrowheads="1"/>
            </p:cNvSpPr>
            <p:nvPr/>
          </p:nvSpPr>
          <p:spPr bwMode="auto">
            <a:xfrm>
              <a:off x="2504871" y="3698072"/>
              <a:ext cx="2497137" cy="457200"/>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grpSp>
      <p:sp>
        <p:nvSpPr>
          <p:cNvPr id="125" name="Text Box 21"/>
          <p:cNvSpPr txBox="1">
            <a:spLocks noChangeArrowheads="1"/>
          </p:cNvSpPr>
          <p:nvPr/>
        </p:nvSpPr>
        <p:spPr bwMode="blackGray">
          <a:xfrm>
            <a:off x="2849358" y="3151843"/>
            <a:ext cx="914400" cy="987425"/>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dirty="0">
                <a:solidFill>
                  <a:srgbClr val="FFFFFF"/>
                </a:solidFill>
                <a:latin typeface="Arial Narrow" charset="0"/>
                <a:cs typeface="Arial" charset="0"/>
              </a:rPr>
              <a:t>&gt; 7.0%</a:t>
            </a:r>
          </a:p>
        </p:txBody>
      </p:sp>
      <p:grpSp>
        <p:nvGrpSpPr>
          <p:cNvPr id="14" name="Group 13"/>
          <p:cNvGrpSpPr/>
          <p:nvPr/>
        </p:nvGrpSpPr>
        <p:grpSpPr>
          <a:xfrm>
            <a:off x="3506081" y="5839766"/>
            <a:ext cx="5394049" cy="578357"/>
            <a:chOff x="1987033" y="4659352"/>
            <a:chExt cx="3506674" cy="578359"/>
          </a:xfrm>
        </p:grpSpPr>
        <p:sp>
          <p:nvSpPr>
            <p:cNvPr id="59" name="Content Placeholder 1"/>
            <p:cNvSpPr txBox="1">
              <a:spLocks/>
            </p:cNvSpPr>
            <p:nvPr/>
          </p:nvSpPr>
          <p:spPr>
            <a:xfrm>
              <a:off x="2960469" y="4844805"/>
              <a:ext cx="1721804" cy="392906"/>
            </a:xfrm>
            <a:prstGeom prst="rect">
              <a:avLst/>
            </a:prstGeom>
          </p:spPr>
          <p:txBody>
            <a:bodyPr lIns="91430" rIns="91430"/>
            <a:lstStyle>
              <a:lvl1pPr marL="292100" indent="-2921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pitchFamily="-1" charset="-128"/>
                  <a:cs typeface="ＭＳ Ｐゴシック" pitchFamily="-1" charset="-128"/>
                </a:defRPr>
              </a:lvl1pPr>
              <a:lvl2pPr marL="692150" indent="-285750" algn="l" rtl="0" eaLnBrk="0" fontAlgn="base" hangingPunct="0">
                <a:spcBef>
                  <a:spcPct val="20000"/>
                </a:spcBef>
                <a:spcAft>
                  <a:spcPct val="0"/>
                </a:spcAft>
                <a:buFont typeface="Arial" pitchFamily="34" charset="0"/>
                <a:buChar char="–"/>
                <a:defRPr sz="2400">
                  <a:solidFill>
                    <a:schemeClr val="tx1"/>
                  </a:solidFill>
                  <a:latin typeface="+mn-lt"/>
                  <a:ea typeface="ＭＳ Ｐゴシック" pitchFamily="-83"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83"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67" lvl="1" indent="0" algn="ctr" defTabSz="457162">
                <a:buNone/>
                <a:defRPr/>
              </a:pPr>
              <a:r>
                <a:rPr lang="en-US" sz="1400" kern="0" dirty="0">
                  <a:solidFill>
                    <a:srgbClr val="FFFFFF"/>
                  </a:solidFill>
                  <a:latin typeface="Arial Narrow" panose="020B0606020202030204" pitchFamily="34" charset="0"/>
                </a:rPr>
                <a:t>Median Duration of Follow-up</a:t>
              </a:r>
              <a:r>
                <a:rPr lang="en-US" sz="1400" kern="0" baseline="30000" dirty="0">
                  <a:solidFill>
                    <a:srgbClr val="FFFFFF"/>
                  </a:solidFill>
                  <a:latin typeface="Arial Narrow" panose="020B0606020202030204" pitchFamily="34" charset="0"/>
                </a:rPr>
                <a:t>a</a:t>
              </a:r>
            </a:p>
          </p:txBody>
        </p:sp>
        <p:sp>
          <p:nvSpPr>
            <p:cNvPr id="273413" name="Line 28"/>
            <p:cNvSpPr>
              <a:spLocks noChangeShapeType="1"/>
            </p:cNvSpPr>
            <p:nvPr/>
          </p:nvSpPr>
          <p:spPr bwMode="auto">
            <a:xfrm flipV="1">
              <a:off x="2326645" y="4659352"/>
              <a:ext cx="2994442" cy="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lIns="91430" rIns="91430"/>
            <a:lstStyle/>
            <a:p>
              <a:endParaRPr lang="en-US">
                <a:solidFill>
                  <a:prstClr val="black"/>
                </a:solidFill>
              </a:endParaRPr>
            </a:p>
          </p:txBody>
        </p:sp>
        <p:sp>
          <p:nvSpPr>
            <p:cNvPr id="273419" name="Text Box 36"/>
            <p:cNvSpPr txBox="1">
              <a:spLocks noChangeArrowheads="1"/>
            </p:cNvSpPr>
            <p:nvPr/>
          </p:nvSpPr>
          <p:spPr bwMode="auto">
            <a:xfrm>
              <a:off x="1987033" y="4923037"/>
              <a:ext cx="667246" cy="2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solidFill>
                    <a:srgbClr val="000000"/>
                  </a:solidFill>
                  <a:latin typeface="Arial Narrow" charset="0"/>
                  <a:cs typeface="Arial" charset="0"/>
                </a:rPr>
                <a:t>Randomization</a:t>
              </a:r>
            </a:p>
          </p:txBody>
        </p:sp>
        <p:sp>
          <p:nvSpPr>
            <p:cNvPr id="273420" name="Text Box 40"/>
            <p:cNvSpPr txBox="1">
              <a:spLocks noChangeArrowheads="1"/>
            </p:cNvSpPr>
            <p:nvPr/>
          </p:nvSpPr>
          <p:spPr bwMode="auto">
            <a:xfrm>
              <a:off x="5139486" y="4923035"/>
              <a:ext cx="354221" cy="2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solidFill>
                    <a:srgbClr val="000000"/>
                  </a:solidFill>
                  <a:latin typeface="Arial Narrow" charset="0"/>
                  <a:cs typeface="Arial" charset="0"/>
                </a:rPr>
                <a:t>Year 4</a:t>
              </a:r>
            </a:p>
          </p:txBody>
        </p:sp>
        <p:sp>
          <p:nvSpPr>
            <p:cNvPr id="273421" name="Text Box 40"/>
            <p:cNvSpPr txBox="1">
              <a:spLocks noChangeArrowheads="1"/>
            </p:cNvSpPr>
            <p:nvPr/>
          </p:nvSpPr>
          <p:spPr bwMode="auto">
            <a:xfrm>
              <a:off x="4397363" y="4923035"/>
              <a:ext cx="354221" cy="2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Year 3</a:t>
              </a:r>
            </a:p>
          </p:txBody>
        </p:sp>
        <p:sp>
          <p:nvSpPr>
            <p:cNvPr id="273422" name="Text Box 40"/>
            <p:cNvSpPr txBox="1">
              <a:spLocks noChangeArrowheads="1"/>
            </p:cNvSpPr>
            <p:nvPr/>
          </p:nvSpPr>
          <p:spPr bwMode="auto">
            <a:xfrm>
              <a:off x="3648752" y="4923035"/>
              <a:ext cx="354221" cy="2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Year 2</a:t>
              </a:r>
            </a:p>
          </p:txBody>
        </p:sp>
        <p:sp>
          <p:nvSpPr>
            <p:cNvPr id="273423" name="Text Box 40"/>
            <p:cNvSpPr txBox="1">
              <a:spLocks noChangeArrowheads="1"/>
            </p:cNvSpPr>
            <p:nvPr/>
          </p:nvSpPr>
          <p:spPr bwMode="auto">
            <a:xfrm>
              <a:off x="2894152" y="4923038"/>
              <a:ext cx="354221" cy="2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a:solidFill>
                    <a:srgbClr val="000000"/>
                  </a:solidFill>
                  <a:latin typeface="Arial Narrow" charset="0"/>
                  <a:cs typeface="Arial" charset="0"/>
                </a:rPr>
                <a:t>Year 1</a:t>
              </a:r>
            </a:p>
          </p:txBody>
        </p:sp>
        <p:cxnSp>
          <p:nvCxnSpPr>
            <p:cNvPr id="273429" name="Straight Connector 29"/>
            <p:cNvCxnSpPr>
              <a:cxnSpLocks noChangeShapeType="1"/>
            </p:cNvCxnSpPr>
            <p:nvPr/>
          </p:nvCxnSpPr>
          <p:spPr bwMode="auto">
            <a:xfrm>
              <a:off x="3828857" y="4659353"/>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0" name="Straight Connector 33"/>
            <p:cNvCxnSpPr>
              <a:cxnSpLocks noChangeShapeType="1"/>
            </p:cNvCxnSpPr>
            <p:nvPr/>
          </p:nvCxnSpPr>
          <p:spPr bwMode="auto">
            <a:xfrm>
              <a:off x="3076254" y="4659353"/>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1" name="Straight Connector 34"/>
            <p:cNvCxnSpPr>
              <a:cxnSpLocks noChangeShapeType="1"/>
            </p:cNvCxnSpPr>
            <p:nvPr/>
          </p:nvCxnSpPr>
          <p:spPr bwMode="auto">
            <a:xfrm>
              <a:off x="4580462" y="4659353"/>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2" name="Straight Connector 35"/>
            <p:cNvCxnSpPr>
              <a:cxnSpLocks noChangeShapeType="1"/>
            </p:cNvCxnSpPr>
            <p:nvPr/>
          </p:nvCxnSpPr>
          <p:spPr bwMode="auto">
            <a:xfrm>
              <a:off x="5321087" y="4659368"/>
              <a:ext cx="0" cy="30208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36" name="Straight Connector 94"/>
            <p:cNvCxnSpPr>
              <a:cxnSpLocks noChangeShapeType="1"/>
            </p:cNvCxnSpPr>
            <p:nvPr/>
          </p:nvCxnSpPr>
          <p:spPr bwMode="auto">
            <a:xfrm>
              <a:off x="2323651" y="4659354"/>
              <a:ext cx="0" cy="30210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64" name="Content Placeholder 1"/>
          <p:cNvSpPr txBox="1">
            <a:spLocks/>
          </p:cNvSpPr>
          <p:nvPr/>
        </p:nvSpPr>
        <p:spPr>
          <a:xfrm>
            <a:off x="4908542" y="4604299"/>
            <a:ext cx="2738437" cy="357188"/>
          </a:xfrm>
          <a:prstGeom prst="rect">
            <a:avLst/>
          </a:prstGeom>
        </p:spPr>
        <p:txBody>
          <a:bodyPr lIns="91430" rIns="91430"/>
          <a:lstStyle>
            <a:lvl1pPr marL="292100" indent="-292100" algn="l" rtl="0" eaLnBrk="0" fontAlgn="base" hangingPunct="0">
              <a:spcBef>
                <a:spcPct val="20000"/>
              </a:spcBef>
              <a:spcAft>
                <a:spcPct val="0"/>
              </a:spcAft>
              <a:buFont typeface="Wingdings" pitchFamily="2" charset="2"/>
              <a:buChar char="§"/>
              <a:defRPr sz="2800">
                <a:solidFill>
                  <a:schemeClr val="tx1"/>
                </a:solidFill>
                <a:latin typeface="+mn-lt"/>
                <a:ea typeface="ＭＳ Ｐゴシック" pitchFamily="-1" charset="-128"/>
                <a:cs typeface="ＭＳ Ｐゴシック" pitchFamily="-1" charset="-128"/>
              </a:defRPr>
            </a:lvl1pPr>
            <a:lvl2pPr marL="692150" indent="-285750" algn="l" rtl="0" eaLnBrk="0" fontAlgn="base" hangingPunct="0">
              <a:spcBef>
                <a:spcPct val="20000"/>
              </a:spcBef>
              <a:spcAft>
                <a:spcPct val="0"/>
              </a:spcAft>
              <a:buFont typeface="Arial" pitchFamily="34" charset="0"/>
              <a:buChar char="–"/>
              <a:defRPr sz="2400">
                <a:solidFill>
                  <a:schemeClr val="tx1"/>
                </a:solidFill>
                <a:latin typeface="+mn-lt"/>
                <a:ea typeface="ＭＳ Ｐゴシック" pitchFamily="-83"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3"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83"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67" lvl="1" indent="0" algn="ctr" defTabSz="457162">
              <a:buNone/>
              <a:defRPr/>
            </a:pPr>
            <a:r>
              <a:rPr lang="en-US" sz="1400" kern="0" dirty="0">
                <a:solidFill>
                  <a:srgbClr val="FFFFFF"/>
                </a:solidFill>
                <a:latin typeface="Arial Narrow" panose="020B0606020202030204" pitchFamily="34" charset="0"/>
              </a:rPr>
              <a:t>Median Duration of Follow-up</a:t>
            </a:r>
            <a:r>
              <a:rPr lang="en-US" sz="1400" kern="0" baseline="30000" dirty="0">
                <a:solidFill>
                  <a:srgbClr val="FFFFFF"/>
                </a:solidFill>
                <a:latin typeface="Arial Narrow" panose="020B0606020202030204" pitchFamily="34" charset="0"/>
              </a:rPr>
              <a:t>a</a:t>
            </a:r>
          </a:p>
        </p:txBody>
      </p:sp>
      <p:grpSp>
        <p:nvGrpSpPr>
          <p:cNvPr id="65" name="Group 64"/>
          <p:cNvGrpSpPr/>
          <p:nvPr/>
        </p:nvGrpSpPr>
        <p:grpSpPr>
          <a:xfrm>
            <a:off x="3839062" y="4623008"/>
            <a:ext cx="284295" cy="524384"/>
            <a:chOff x="3658379" y="3044722"/>
            <a:chExt cx="325028" cy="524384"/>
          </a:xfrm>
          <a:solidFill>
            <a:srgbClr val="FF0000"/>
          </a:solidFill>
        </p:grpSpPr>
        <p:grpSp>
          <p:nvGrpSpPr>
            <p:cNvPr id="76" name="Group 75"/>
            <p:cNvGrpSpPr/>
            <p:nvPr/>
          </p:nvGrpSpPr>
          <p:grpSpPr>
            <a:xfrm>
              <a:off x="3658379" y="3044722"/>
              <a:ext cx="325028" cy="524384"/>
              <a:chOff x="3099183" y="2866512"/>
              <a:chExt cx="717802" cy="524384"/>
            </a:xfrm>
            <a:grpFill/>
          </p:grpSpPr>
          <p:cxnSp>
            <p:nvCxnSpPr>
              <p:cNvPr id="81" name="Straight Connector 80"/>
              <p:cNvCxnSpPr/>
              <p:nvPr/>
            </p:nvCxnSpPr>
            <p:spPr bwMode="auto">
              <a:xfrm>
                <a:off x="3099183" y="3124200"/>
                <a:ext cx="381001" cy="0"/>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82" name="Group 81"/>
              <p:cNvGrpSpPr/>
              <p:nvPr/>
            </p:nvGrpSpPr>
            <p:grpSpPr>
              <a:xfrm>
                <a:off x="3538566" y="2866512"/>
                <a:ext cx="278419" cy="524384"/>
                <a:chOff x="7507317" y="1590042"/>
                <a:chExt cx="381885" cy="524384"/>
              </a:xfrm>
              <a:grpFill/>
            </p:grpSpPr>
            <p:cxnSp>
              <p:nvCxnSpPr>
                <p:cNvPr id="83" name="Straight Connector 82"/>
                <p:cNvCxnSpPr/>
                <p:nvPr/>
              </p:nvCxnSpPr>
              <p:spPr bwMode="auto">
                <a:xfrm>
                  <a:off x="7517404" y="1847228"/>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Straight Connector 83"/>
                <p:cNvCxnSpPr/>
                <p:nvPr/>
              </p:nvCxnSpPr>
              <p:spPr bwMode="auto">
                <a:xfrm>
                  <a:off x="7517755" y="1590042"/>
                  <a:ext cx="0" cy="267198"/>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5" name="Straight Arrow Connector 84"/>
                <p:cNvCxnSpPr/>
                <p:nvPr/>
              </p:nvCxnSpPr>
              <p:spPr bwMode="auto">
                <a:xfrm>
                  <a:off x="7508204" y="1594805"/>
                  <a:ext cx="380998"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7" name="Straight Arrow Connector 86"/>
                <p:cNvCxnSpPr/>
                <p:nvPr/>
              </p:nvCxnSpPr>
              <p:spPr bwMode="auto">
                <a:xfrm>
                  <a:off x="7507317" y="2109793"/>
                  <a:ext cx="381001" cy="0"/>
                </a:xfrm>
                <a:prstGeom prst="straightConnector1">
                  <a:avLst/>
                </a:prstGeom>
                <a:grp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77" name="Group 76"/>
            <p:cNvGrpSpPr/>
            <p:nvPr/>
          </p:nvGrpSpPr>
          <p:grpSpPr>
            <a:xfrm>
              <a:off x="3719464" y="3168284"/>
              <a:ext cx="261540" cy="277260"/>
              <a:chOff x="3705413" y="3025923"/>
              <a:chExt cx="311259" cy="277260"/>
            </a:xfrm>
            <a:grpFill/>
          </p:grpSpPr>
          <p:sp>
            <p:nvSpPr>
              <p:cNvPr id="79" name="Rectangle 78"/>
              <p:cNvSpPr/>
              <p:nvPr/>
            </p:nvSpPr>
            <p:spPr bwMode="auto">
              <a:xfrm>
                <a:off x="3736821" y="3031374"/>
                <a:ext cx="228601" cy="271809"/>
              </a:xfrm>
              <a:prstGeom prst="rect">
                <a:avLst/>
              </a:prstGeom>
              <a:grpFill/>
              <a:ln w="19050" cap="flat" cmpd="sng" algn="ctr">
                <a:noFill/>
                <a:prstDash val="solid"/>
                <a:round/>
                <a:headEnd type="none" w="med" len="med"/>
                <a:tailEnd type="none" w="med" len="med"/>
              </a:ln>
              <a:effectLst/>
              <a:extLst/>
            </p:spPr>
            <p:txBody>
              <a:bodyPr/>
              <a:lstStyle/>
              <a:p>
                <a:pPr algn="ctr" defTabSz="457162">
                  <a:defRPr/>
                </a:pPr>
                <a:endParaRPr lang="en-US" sz="1400" b="1" i="1" dirty="0">
                  <a:solidFill>
                    <a:srgbClr val="FFFFFF"/>
                  </a:solidFill>
                  <a:latin typeface="Arial Narrow" panose="020B0606020202030204" pitchFamily="34" charset="0"/>
                </a:endParaRPr>
              </a:p>
            </p:txBody>
          </p:sp>
          <p:sp>
            <p:nvSpPr>
              <p:cNvPr id="80" name="TextBox 79"/>
              <p:cNvSpPr txBox="1"/>
              <p:nvPr/>
            </p:nvSpPr>
            <p:spPr>
              <a:xfrm>
                <a:off x="3705413" y="3025923"/>
                <a:ext cx="311259" cy="276999"/>
              </a:xfrm>
              <a:prstGeom prst="rect">
                <a:avLst/>
              </a:prstGeom>
              <a:grpFill/>
            </p:spPr>
            <p:txBody>
              <a:bodyPr>
                <a:spAutoFit/>
              </a:bodyPr>
              <a:lstStyle/>
              <a:p>
                <a:pPr algn="ctr" defTabSz="457162">
                  <a:defRPr/>
                </a:pPr>
                <a:r>
                  <a:rPr lang="en-US" sz="1200" b="1" dirty="0">
                    <a:solidFill>
                      <a:srgbClr val="000000"/>
                    </a:solidFill>
                    <a:latin typeface="Arial Narrow" panose="020B0606020202030204" pitchFamily="34" charset="0"/>
                  </a:rPr>
                  <a:t>R</a:t>
                </a:r>
              </a:p>
            </p:txBody>
          </p:sp>
        </p:grpSp>
      </p:grpSp>
      <p:sp>
        <p:nvSpPr>
          <p:cNvPr id="66" name="Rectangle 1"/>
          <p:cNvSpPr>
            <a:spLocks noChangeArrowheads="1"/>
          </p:cNvSpPr>
          <p:nvPr/>
        </p:nvSpPr>
        <p:spPr bwMode="auto">
          <a:xfrm>
            <a:off x="1597135" y="4586955"/>
            <a:ext cx="12007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rIns="91430">
            <a:spAutoFit/>
          </a:bodyPr>
          <a:lstStyle/>
          <a:p>
            <a:pPr algn="ctr"/>
            <a:r>
              <a:rPr lang="en-US" sz="2000" b="1" dirty="0">
                <a:solidFill>
                  <a:srgbClr val="FF0000"/>
                </a:solidFill>
                <a:latin typeface="Arial Narrow" charset="0"/>
                <a:cs typeface="Arial Unicode MS" charset="0"/>
              </a:rPr>
              <a:t>DECLARE</a:t>
            </a:r>
            <a:endParaRPr lang="en-US" sz="2000" b="1" baseline="30000" dirty="0">
              <a:solidFill>
                <a:srgbClr val="FF0000"/>
              </a:solidFill>
              <a:latin typeface="Arial Narrow" charset="0"/>
              <a:cs typeface="Arial Unicode MS" charset="0"/>
            </a:endParaRPr>
          </a:p>
        </p:txBody>
      </p:sp>
      <p:sp>
        <p:nvSpPr>
          <p:cNvPr id="67" name="Text Box 21"/>
          <p:cNvSpPr txBox="1">
            <a:spLocks noChangeArrowheads="1"/>
          </p:cNvSpPr>
          <p:nvPr/>
        </p:nvSpPr>
        <p:spPr bwMode="blackGray">
          <a:xfrm>
            <a:off x="8766215" y="4409337"/>
            <a:ext cx="1828800" cy="985837"/>
          </a:xfrm>
          <a:prstGeom prst="rect">
            <a:avLst/>
          </a:prstGeom>
          <a:solidFill>
            <a:srgbClr val="FF0000">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800" dirty="0">
                <a:solidFill>
                  <a:srgbClr val="FFFF00"/>
                </a:solidFill>
                <a:latin typeface="Arial Narrow" charset="0"/>
                <a:cs typeface="Arial" charset="0"/>
              </a:rPr>
              <a:t>      </a:t>
            </a:r>
            <a:r>
              <a:rPr lang="en-US" sz="3200" b="1" dirty="0">
                <a:solidFill>
                  <a:srgbClr val="FFFF00"/>
                </a:solidFill>
                <a:latin typeface="Arial Narrow" charset="0"/>
                <a:cs typeface="Arial" charset="0"/>
              </a:rPr>
              <a:t> </a:t>
            </a:r>
            <a:r>
              <a:rPr lang="en-US" sz="1800" dirty="0">
                <a:solidFill>
                  <a:srgbClr val="FFFF00"/>
                </a:solidFill>
                <a:latin typeface="Arial Narrow" charset="0"/>
                <a:cs typeface="Arial" charset="0"/>
              </a:rPr>
              <a:t>Superior</a:t>
            </a:r>
          </a:p>
          <a:p>
            <a:pPr marL="450850" indent="-184150">
              <a:buFont typeface="Wingdings" charset="0"/>
              <a:buChar char="ê"/>
            </a:pPr>
            <a:r>
              <a:rPr lang="en-US" sz="1100" dirty="0">
                <a:solidFill>
                  <a:srgbClr val="FFFFFF"/>
                </a:solidFill>
                <a:latin typeface="Arial Narrow" charset="0"/>
                <a:cs typeface="Arial" charset="0"/>
              </a:rPr>
              <a:t>CV death / HFH</a:t>
            </a:r>
          </a:p>
          <a:p>
            <a:pPr marL="438150" indent="-171450">
              <a:buFont typeface="Arial"/>
              <a:buChar char="•"/>
            </a:pPr>
            <a:r>
              <a:rPr lang="en-US" sz="1100" dirty="0">
                <a:solidFill>
                  <a:srgbClr val="FFFFFF"/>
                </a:solidFill>
                <a:latin typeface="Arial Narrow" charset="0"/>
                <a:cs typeface="Arial" charset="0"/>
              </a:rPr>
              <a:t>CVD/ MI /Stroke  ns</a:t>
            </a:r>
          </a:p>
          <a:p>
            <a:pPr marL="450850" indent="-184150" algn="ctr">
              <a:buFont typeface="Wingdings" charset="0"/>
              <a:buChar char="ê"/>
            </a:pPr>
            <a:endParaRPr lang="en-US" sz="1100" dirty="0">
              <a:solidFill>
                <a:srgbClr val="FFFFFF"/>
              </a:solidFill>
              <a:latin typeface="Arial Narrow" charset="0"/>
              <a:cs typeface="Arial" charset="0"/>
            </a:endParaRPr>
          </a:p>
          <a:p>
            <a:pPr marL="450850" indent="-184150" algn="ctr">
              <a:buFont typeface="Wingdings" charset="0"/>
              <a:buChar char="ê"/>
            </a:pPr>
            <a:endParaRPr lang="en-US" sz="1100" dirty="0">
              <a:solidFill>
                <a:srgbClr val="FFFFFF"/>
              </a:solidFill>
              <a:latin typeface="Arial Narrow" charset="0"/>
              <a:cs typeface="Arial" charset="0"/>
            </a:endParaRPr>
          </a:p>
          <a:p>
            <a:pPr marL="450850" indent="-184150" algn="ctr">
              <a:buFont typeface="Wingdings" charset="0"/>
              <a:buChar char="ê"/>
            </a:pPr>
            <a:endParaRPr lang="en-US" sz="1100" dirty="0">
              <a:solidFill>
                <a:srgbClr val="FFFFFF"/>
              </a:solidFill>
              <a:latin typeface="Arial Narrow" charset="0"/>
              <a:cs typeface="Arial" charset="0"/>
            </a:endParaRPr>
          </a:p>
        </p:txBody>
      </p:sp>
      <p:grpSp>
        <p:nvGrpSpPr>
          <p:cNvPr id="72" name="Group 71"/>
          <p:cNvGrpSpPr/>
          <p:nvPr/>
        </p:nvGrpSpPr>
        <p:grpSpPr>
          <a:xfrm>
            <a:off x="4148514" y="4397289"/>
            <a:ext cx="4323132" cy="985837"/>
            <a:chOff x="2502688" y="3169435"/>
            <a:chExt cx="2725603" cy="985837"/>
          </a:xfrm>
        </p:grpSpPr>
        <p:sp>
          <p:nvSpPr>
            <p:cNvPr id="74" name="Rectangle 24" descr="Wide upward diagonal"/>
            <p:cNvSpPr>
              <a:spLocks noChangeArrowheads="1"/>
            </p:cNvSpPr>
            <p:nvPr/>
          </p:nvSpPr>
          <p:spPr bwMode="auto">
            <a:xfrm>
              <a:off x="2504871" y="3169435"/>
              <a:ext cx="2723420" cy="457200"/>
            </a:xfrm>
            <a:prstGeom prst="rect">
              <a:avLst/>
            </a:prstGeom>
            <a:solidFill>
              <a:srgbClr val="66FFCC"/>
            </a:solidFill>
            <a:ln w="19050">
              <a:solidFill>
                <a:schemeClr val="tx1"/>
              </a:solidFill>
              <a:miter lim="800000"/>
              <a:headEnd/>
              <a:tailEnd/>
            </a:ln>
          </p:spPr>
          <p:txBody>
            <a:bodyPr lIns="0" rIns="0" anchor="ctr"/>
            <a:lstStyle/>
            <a:p>
              <a:pPr algn="ctr"/>
              <a:r>
                <a:rPr lang="en-US" sz="1600" dirty="0" err="1">
                  <a:solidFill>
                    <a:srgbClr val="000000"/>
                  </a:solidFill>
                  <a:latin typeface="Arial Narrow" charset="0"/>
                  <a:cs typeface="Arial Unicode MS" charset="0"/>
                </a:rPr>
                <a:t>Dapagliflozin</a:t>
              </a:r>
              <a:endParaRPr lang="en-US" sz="1600" dirty="0">
                <a:solidFill>
                  <a:srgbClr val="000000"/>
                </a:solidFill>
                <a:latin typeface="Arial Narrow" charset="0"/>
                <a:cs typeface="Arial Unicode MS" charset="0"/>
              </a:endParaRPr>
            </a:p>
          </p:txBody>
        </p:sp>
        <p:sp>
          <p:nvSpPr>
            <p:cNvPr id="75" name="Rectangle 24" descr="Wide upward diagonal"/>
            <p:cNvSpPr>
              <a:spLocks noChangeArrowheads="1"/>
            </p:cNvSpPr>
            <p:nvPr/>
          </p:nvSpPr>
          <p:spPr bwMode="auto">
            <a:xfrm>
              <a:off x="2502688" y="3698072"/>
              <a:ext cx="2725603" cy="457200"/>
            </a:xfrm>
            <a:prstGeom prst="rect">
              <a:avLst/>
            </a:prstGeom>
            <a:solidFill>
              <a:schemeClr val="bg1">
                <a:lumMod val="65000"/>
              </a:schemeClr>
            </a:solidFill>
            <a:ln w="19050" algn="ctr">
              <a:solidFill>
                <a:schemeClr val="tx1"/>
              </a:solidFill>
              <a:miter lim="800000"/>
              <a:headEnd/>
              <a:tailEnd/>
            </a:ln>
            <a:effectLst/>
          </p:spPr>
          <p:txBody>
            <a:bodyPr lIns="0" rIns="0" anchor="ctr"/>
            <a:lstStyle/>
            <a:p>
              <a:pPr algn="ctr" defTabSz="457162">
                <a:defRPr/>
              </a:pPr>
              <a:r>
                <a:rPr lang="en-US" sz="1600" dirty="0">
                  <a:solidFill>
                    <a:srgbClr val="000000"/>
                  </a:solidFill>
                  <a:latin typeface="Arial Narrow" panose="020B0606020202030204" pitchFamily="34" charset="0"/>
                  <a:ea typeface="Arial Unicode MS" pitchFamily="34" charset="-128"/>
                  <a:cs typeface="Arial Unicode MS" pitchFamily="34" charset="-128"/>
                </a:rPr>
                <a:t>Placebo</a:t>
              </a:r>
            </a:p>
          </p:txBody>
        </p:sp>
      </p:grpSp>
      <p:sp>
        <p:nvSpPr>
          <p:cNvPr id="73" name="Text Box 21"/>
          <p:cNvSpPr txBox="1">
            <a:spLocks noChangeArrowheads="1"/>
          </p:cNvSpPr>
          <p:nvPr/>
        </p:nvSpPr>
        <p:spPr bwMode="blackGray">
          <a:xfrm>
            <a:off x="2867438" y="4391742"/>
            <a:ext cx="914400" cy="987425"/>
          </a:xfrm>
          <a:prstGeom prst="rect">
            <a:avLst/>
          </a:prstGeom>
          <a:solidFill>
            <a:srgbClr val="000099">
              <a:alpha val="73724"/>
            </a:srgbClr>
          </a:solidFill>
          <a:ln w="19050">
            <a:solidFill>
              <a:schemeClr val="tx1"/>
            </a:solidFill>
            <a:miter lim="800000"/>
            <a:headEnd/>
            <a:tailEnd/>
          </a:ln>
        </p:spPr>
        <p:txBody>
          <a:bodyPr lIns="91430" tIns="91430" rIns="91430" bIns="91430"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dirty="0">
                <a:solidFill>
                  <a:srgbClr val="FFFFFF"/>
                </a:solidFill>
                <a:latin typeface="Arial Narrow" charset="0"/>
                <a:cs typeface="Arial" charset="0"/>
              </a:rPr>
              <a:t>&gt; 7.0%</a:t>
            </a:r>
          </a:p>
        </p:txBody>
      </p:sp>
    </p:spTree>
    <p:extLst>
      <p:ext uri="{BB962C8B-B14F-4D97-AF65-F5344CB8AC3E}">
        <p14:creationId xmlns:p14="http://schemas.microsoft.com/office/powerpoint/2010/main" val="4123541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748"/>
            <a:ext cx="8534400" cy="74245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smtClean="0"/>
              <a:t>Glucose transporters</a:t>
            </a:r>
            <a:endParaRPr lang="en-US" dirty="0"/>
          </a:p>
        </p:txBody>
      </p:sp>
      <p:sp>
        <p:nvSpPr>
          <p:cNvPr id="3" name="Content Placeholder 2"/>
          <p:cNvSpPr>
            <a:spLocks noGrp="1"/>
          </p:cNvSpPr>
          <p:nvPr>
            <p:ph idx="1"/>
          </p:nvPr>
        </p:nvSpPr>
        <p:spPr>
          <a:xfrm>
            <a:off x="2318658" y="1219201"/>
            <a:ext cx="7968342" cy="5138057"/>
          </a:xfrm>
        </p:spPr>
        <p:txBody>
          <a:bodyPr>
            <a:normAutofit/>
          </a:bodyPr>
          <a:lstStyle/>
          <a:p>
            <a:r>
              <a:rPr lang="en-US" dirty="0" smtClean="0"/>
              <a:t>Glucose </a:t>
            </a:r>
            <a:r>
              <a:rPr lang="en-US" dirty="0"/>
              <a:t>transporters are classified into two families: </a:t>
            </a:r>
            <a:endParaRPr lang="en-US" dirty="0" smtClean="0"/>
          </a:p>
          <a:p>
            <a:endParaRPr lang="en-US" dirty="0" smtClean="0"/>
          </a:p>
          <a:p>
            <a:pPr>
              <a:buFont typeface="Wingdings" panose="05000000000000000000" pitchFamily="2" charset="2"/>
              <a:buChar char="Ø"/>
            </a:pPr>
            <a:r>
              <a:rPr lang="en-US" dirty="0" smtClean="0"/>
              <a:t>facilitative </a:t>
            </a:r>
            <a:r>
              <a:rPr lang="en-US" dirty="0"/>
              <a:t>glucose transporters (GLUTs) </a:t>
            </a:r>
            <a:endParaRPr lang="en-US" dirty="0" smtClean="0"/>
          </a:p>
          <a:p>
            <a:pPr>
              <a:buFont typeface="Wingdings" panose="05000000000000000000" pitchFamily="2" charset="2"/>
              <a:buChar char="Ø"/>
            </a:pPr>
            <a:r>
              <a:rPr lang="en-US" dirty="0" smtClean="0"/>
              <a:t>sodium-dependent </a:t>
            </a:r>
            <a:r>
              <a:rPr lang="en-US" dirty="0"/>
              <a:t>glucose transporters (</a:t>
            </a:r>
            <a:r>
              <a:rPr lang="en-US" dirty="0" smtClean="0"/>
              <a:t>SGLTs)</a:t>
            </a:r>
            <a:endParaRPr lang="en-US" dirty="0"/>
          </a:p>
        </p:txBody>
      </p:sp>
      <p:sp>
        <p:nvSpPr>
          <p:cNvPr id="5" name="Slide Number Placeholder 1"/>
          <p:cNvSpPr txBox="1">
            <a:spLocks/>
          </p:cNvSpPr>
          <p:nvPr/>
        </p:nvSpPr>
        <p:spPr>
          <a:xfrm>
            <a:off x="8305800" y="65287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6E5A2-EC83-451F-A719-9AC1370DD5CF}" type="slidenum">
              <a:rPr lang="en-US" sz="1200">
                <a:solidFill>
                  <a:prstClr val="white">
                    <a:lumMod val="50000"/>
                  </a:prstClr>
                </a:solidFill>
              </a:rPr>
              <a:pPr algn="r"/>
              <a:t>13</a:t>
            </a:fld>
            <a:endParaRPr lang="en-US" sz="1200" dirty="0">
              <a:solidFill>
                <a:prstClr val="white">
                  <a:lumMod val="50000"/>
                </a:prstClr>
              </a:solidFill>
            </a:endParaRPr>
          </a:p>
        </p:txBody>
      </p:sp>
    </p:spTree>
    <p:extLst>
      <p:ext uri="{BB962C8B-B14F-4D97-AF65-F5344CB8AC3E}">
        <p14:creationId xmlns:p14="http://schemas.microsoft.com/office/powerpoint/2010/main" val="340294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3543"/>
            <a:ext cx="8229600" cy="1143000"/>
          </a:xfrm>
        </p:spPr>
        <p:txBody>
          <a:bodyPr/>
          <a:lstStyle/>
          <a:p>
            <a:r>
              <a:rPr lang="en-US" dirty="0" smtClean="0"/>
              <a:t>Glucose Transporters</a:t>
            </a:r>
            <a:endParaRPr lang="en-US" dirty="0"/>
          </a:p>
        </p:txBody>
      </p:sp>
      <p:sp>
        <p:nvSpPr>
          <p:cNvPr id="3" name="TextBox 2"/>
          <p:cNvSpPr txBox="1"/>
          <p:nvPr/>
        </p:nvSpPr>
        <p:spPr>
          <a:xfrm>
            <a:off x="2286000" y="926459"/>
            <a:ext cx="990600" cy="492443"/>
          </a:xfrm>
          <a:prstGeom prst="rect">
            <a:avLst/>
          </a:prstGeom>
          <a:noFill/>
        </p:spPr>
        <p:txBody>
          <a:bodyPr wrap="square" rtlCol="0">
            <a:spAutoFit/>
          </a:bodyPr>
          <a:lstStyle/>
          <a:p>
            <a:pPr defTabSz="914400"/>
            <a:r>
              <a:rPr lang="en-US" sz="2600" b="1" u="sng" dirty="0">
                <a:solidFill>
                  <a:prstClr val="black"/>
                </a:solidFill>
              </a:rPr>
              <a:t>Gluts</a:t>
            </a:r>
          </a:p>
        </p:txBody>
      </p:sp>
      <p:sp>
        <p:nvSpPr>
          <p:cNvPr id="4" name="TextBox 3"/>
          <p:cNvSpPr txBox="1"/>
          <p:nvPr/>
        </p:nvSpPr>
        <p:spPr>
          <a:xfrm>
            <a:off x="2286000" y="3505201"/>
            <a:ext cx="990600" cy="492443"/>
          </a:xfrm>
          <a:prstGeom prst="rect">
            <a:avLst/>
          </a:prstGeom>
          <a:noFill/>
        </p:spPr>
        <p:txBody>
          <a:bodyPr wrap="square" rtlCol="0">
            <a:spAutoFit/>
          </a:bodyPr>
          <a:lstStyle/>
          <a:p>
            <a:pPr defTabSz="914400"/>
            <a:r>
              <a:rPr lang="en-US" sz="2600" b="1" u="sng" dirty="0">
                <a:solidFill>
                  <a:prstClr val="black"/>
                </a:solidFill>
              </a:rPr>
              <a:t>SGLTs</a:t>
            </a:r>
          </a:p>
        </p:txBody>
      </p:sp>
      <p:sp>
        <p:nvSpPr>
          <p:cNvPr id="5" name="Arc 4"/>
          <p:cNvSpPr/>
          <p:nvPr/>
        </p:nvSpPr>
        <p:spPr>
          <a:xfrm rot="14096655">
            <a:off x="6169270" y="463468"/>
            <a:ext cx="2350217" cy="3416466"/>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endParaRPr>
          </a:p>
        </p:txBody>
      </p:sp>
      <p:cxnSp>
        <p:nvCxnSpPr>
          <p:cNvPr id="7" name="Straight Arrow Connector 6"/>
          <p:cNvCxnSpPr/>
          <p:nvPr/>
        </p:nvCxnSpPr>
        <p:spPr>
          <a:xfrm>
            <a:off x="4953000" y="1905001"/>
            <a:ext cx="2209800" cy="6401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62800" y="2438401"/>
            <a:ext cx="1447800" cy="323165"/>
          </a:xfrm>
          <a:prstGeom prst="rect">
            <a:avLst/>
          </a:prstGeom>
          <a:noFill/>
        </p:spPr>
        <p:txBody>
          <a:bodyPr wrap="square" rtlCol="0">
            <a:spAutoFit/>
          </a:bodyPr>
          <a:lstStyle/>
          <a:p>
            <a:pPr defTabSz="914400"/>
            <a:r>
              <a:rPr lang="en-US" sz="1500" dirty="0">
                <a:solidFill>
                  <a:prstClr val="black"/>
                </a:solidFill>
              </a:rPr>
              <a:t>Glucose</a:t>
            </a:r>
          </a:p>
        </p:txBody>
      </p:sp>
      <p:sp>
        <p:nvSpPr>
          <p:cNvPr id="9" name="TextBox 8"/>
          <p:cNvSpPr txBox="1"/>
          <p:nvPr/>
        </p:nvSpPr>
        <p:spPr>
          <a:xfrm>
            <a:off x="4114800" y="1709449"/>
            <a:ext cx="1447800" cy="323165"/>
          </a:xfrm>
          <a:prstGeom prst="rect">
            <a:avLst/>
          </a:prstGeom>
          <a:noFill/>
        </p:spPr>
        <p:txBody>
          <a:bodyPr wrap="square" rtlCol="0">
            <a:spAutoFit/>
          </a:bodyPr>
          <a:lstStyle/>
          <a:p>
            <a:pPr defTabSz="914400"/>
            <a:r>
              <a:rPr lang="en-US" sz="1500" dirty="0">
                <a:solidFill>
                  <a:prstClr val="black"/>
                </a:solidFill>
              </a:rPr>
              <a:t>Glucose</a:t>
            </a:r>
          </a:p>
        </p:txBody>
      </p:sp>
      <p:sp>
        <p:nvSpPr>
          <p:cNvPr id="10" name="TextBox 9"/>
          <p:cNvSpPr txBox="1"/>
          <p:nvPr/>
        </p:nvSpPr>
        <p:spPr>
          <a:xfrm>
            <a:off x="4724400" y="988014"/>
            <a:ext cx="1447800" cy="369332"/>
          </a:xfrm>
          <a:prstGeom prst="rect">
            <a:avLst/>
          </a:prstGeom>
          <a:noFill/>
        </p:spPr>
        <p:txBody>
          <a:bodyPr wrap="square" rtlCol="0">
            <a:spAutoFit/>
          </a:bodyPr>
          <a:lstStyle/>
          <a:p>
            <a:pPr defTabSz="914400"/>
            <a:r>
              <a:rPr lang="en-US" b="1" dirty="0">
                <a:solidFill>
                  <a:prstClr val="black"/>
                </a:solidFill>
              </a:rPr>
              <a:t>High Glucose</a:t>
            </a:r>
          </a:p>
        </p:txBody>
      </p:sp>
      <p:sp>
        <p:nvSpPr>
          <p:cNvPr id="11" name="TextBox 10"/>
          <p:cNvSpPr txBox="1"/>
          <p:nvPr/>
        </p:nvSpPr>
        <p:spPr>
          <a:xfrm>
            <a:off x="6934200" y="1340116"/>
            <a:ext cx="1447800" cy="369332"/>
          </a:xfrm>
          <a:prstGeom prst="rect">
            <a:avLst/>
          </a:prstGeom>
          <a:noFill/>
        </p:spPr>
        <p:txBody>
          <a:bodyPr wrap="square" rtlCol="0">
            <a:spAutoFit/>
          </a:bodyPr>
          <a:lstStyle/>
          <a:p>
            <a:pPr defTabSz="914400"/>
            <a:r>
              <a:rPr lang="en-US" b="1" dirty="0">
                <a:solidFill>
                  <a:prstClr val="black"/>
                </a:solidFill>
              </a:rPr>
              <a:t>Low Glucose</a:t>
            </a:r>
          </a:p>
        </p:txBody>
      </p:sp>
      <p:sp>
        <p:nvSpPr>
          <p:cNvPr id="12" name="Arc 11"/>
          <p:cNvSpPr/>
          <p:nvPr/>
        </p:nvSpPr>
        <p:spPr>
          <a:xfrm rot="14096655">
            <a:off x="5020780" y="3840560"/>
            <a:ext cx="3200400" cy="35052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endParaRPr>
          </a:p>
        </p:txBody>
      </p:sp>
      <p:cxnSp>
        <p:nvCxnSpPr>
          <p:cNvPr id="13" name="Straight Arrow Connector 12"/>
          <p:cNvCxnSpPr/>
          <p:nvPr/>
        </p:nvCxnSpPr>
        <p:spPr>
          <a:xfrm>
            <a:off x="3962400" y="4953000"/>
            <a:ext cx="2209800" cy="6401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962400" y="5029198"/>
            <a:ext cx="2286000" cy="3810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37514" y="4867616"/>
            <a:ext cx="1447800" cy="323165"/>
          </a:xfrm>
          <a:prstGeom prst="rect">
            <a:avLst/>
          </a:prstGeom>
          <a:noFill/>
        </p:spPr>
        <p:txBody>
          <a:bodyPr wrap="square" rtlCol="0">
            <a:spAutoFit/>
          </a:bodyPr>
          <a:lstStyle/>
          <a:p>
            <a:pPr defTabSz="914400"/>
            <a:r>
              <a:rPr lang="en-US" sz="1500" dirty="0">
                <a:solidFill>
                  <a:prstClr val="black"/>
                </a:solidFill>
              </a:rPr>
              <a:t>Glucose</a:t>
            </a:r>
          </a:p>
        </p:txBody>
      </p:sp>
      <p:sp>
        <p:nvSpPr>
          <p:cNvPr id="20" name="TextBox 19"/>
          <p:cNvSpPr txBox="1"/>
          <p:nvPr/>
        </p:nvSpPr>
        <p:spPr>
          <a:xfrm>
            <a:off x="6150429" y="5571388"/>
            <a:ext cx="1447800" cy="323165"/>
          </a:xfrm>
          <a:prstGeom prst="rect">
            <a:avLst/>
          </a:prstGeom>
          <a:noFill/>
        </p:spPr>
        <p:txBody>
          <a:bodyPr wrap="square" rtlCol="0">
            <a:spAutoFit/>
          </a:bodyPr>
          <a:lstStyle/>
          <a:p>
            <a:pPr defTabSz="914400"/>
            <a:r>
              <a:rPr lang="en-US" sz="1500" dirty="0">
                <a:solidFill>
                  <a:prstClr val="black"/>
                </a:solidFill>
              </a:rPr>
              <a:t>Na</a:t>
            </a:r>
            <a:r>
              <a:rPr lang="en-US" sz="1500" baseline="30000" dirty="0">
                <a:solidFill>
                  <a:prstClr val="black"/>
                </a:solidFill>
              </a:rPr>
              <a:t>+</a:t>
            </a:r>
          </a:p>
        </p:txBody>
      </p:sp>
      <p:sp>
        <p:nvSpPr>
          <p:cNvPr id="21" name="TextBox 20"/>
          <p:cNvSpPr txBox="1"/>
          <p:nvPr/>
        </p:nvSpPr>
        <p:spPr>
          <a:xfrm>
            <a:off x="3886200" y="3995058"/>
            <a:ext cx="1447800" cy="646331"/>
          </a:xfrm>
          <a:prstGeom prst="rect">
            <a:avLst/>
          </a:prstGeom>
          <a:noFill/>
        </p:spPr>
        <p:txBody>
          <a:bodyPr wrap="square" rtlCol="0">
            <a:spAutoFit/>
          </a:bodyPr>
          <a:lstStyle/>
          <a:p>
            <a:pPr defTabSz="914400"/>
            <a:r>
              <a:rPr lang="en-US" b="1" dirty="0">
                <a:solidFill>
                  <a:prstClr val="black"/>
                </a:solidFill>
              </a:rPr>
              <a:t>High Glucose</a:t>
            </a:r>
          </a:p>
          <a:p>
            <a:pPr defTabSz="914400"/>
            <a:r>
              <a:rPr lang="en-US" b="1" dirty="0">
                <a:solidFill>
                  <a:prstClr val="black"/>
                </a:solidFill>
              </a:rPr>
              <a:t>High Na</a:t>
            </a:r>
            <a:r>
              <a:rPr lang="en-US" b="1" baseline="30000" dirty="0">
                <a:solidFill>
                  <a:prstClr val="black"/>
                </a:solidFill>
              </a:rPr>
              <a:t>+</a:t>
            </a:r>
          </a:p>
        </p:txBody>
      </p:sp>
      <p:sp>
        <p:nvSpPr>
          <p:cNvPr id="22" name="TextBox 21"/>
          <p:cNvSpPr txBox="1"/>
          <p:nvPr/>
        </p:nvSpPr>
        <p:spPr>
          <a:xfrm>
            <a:off x="6438900" y="4090657"/>
            <a:ext cx="1447800" cy="646331"/>
          </a:xfrm>
          <a:prstGeom prst="rect">
            <a:avLst/>
          </a:prstGeom>
          <a:noFill/>
        </p:spPr>
        <p:txBody>
          <a:bodyPr wrap="square" rtlCol="0">
            <a:spAutoFit/>
          </a:bodyPr>
          <a:lstStyle/>
          <a:p>
            <a:pPr defTabSz="914400"/>
            <a:r>
              <a:rPr lang="en-US" b="1" dirty="0">
                <a:solidFill>
                  <a:prstClr val="black"/>
                </a:solidFill>
              </a:rPr>
              <a:t>Low Glucose</a:t>
            </a:r>
          </a:p>
          <a:p>
            <a:pPr defTabSz="914400"/>
            <a:r>
              <a:rPr lang="en-US" b="1" dirty="0">
                <a:solidFill>
                  <a:prstClr val="black"/>
                </a:solidFill>
              </a:rPr>
              <a:t>Low Na</a:t>
            </a:r>
            <a:r>
              <a:rPr lang="en-US" b="1" baseline="30000" dirty="0">
                <a:solidFill>
                  <a:prstClr val="black"/>
                </a:solidFill>
              </a:rPr>
              <a:t>+</a:t>
            </a:r>
          </a:p>
        </p:txBody>
      </p:sp>
    </p:spTree>
    <p:extLst>
      <p:ext uri="{BB962C8B-B14F-4D97-AF65-F5344CB8AC3E}">
        <p14:creationId xmlns:p14="http://schemas.microsoft.com/office/powerpoint/2010/main" val="473550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eph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p:cNvSpPr>
            <a:spLocks noChangeArrowheads="1"/>
          </p:cNvSpPr>
          <p:nvPr/>
        </p:nvSpPr>
        <p:spPr bwMode="auto">
          <a:xfrm>
            <a:off x="5862638" y="3708401"/>
            <a:ext cx="946150" cy="415925"/>
          </a:xfrm>
          <a:prstGeom prst="rect">
            <a:avLst/>
          </a:prstGeom>
          <a:solidFill>
            <a:schemeClr val="bg1">
              <a:alpha val="52000"/>
            </a:schemeClr>
          </a:solidFill>
          <a:ln w="12700">
            <a:noFill/>
            <a:miter lim="800000"/>
            <a:headEnd/>
            <a:tailEnd/>
          </a:ln>
        </p:spPr>
        <p:txBody>
          <a:bodyPr lIns="91389" tIns="45694" rIns="91389" bIns="45694" anchor="ctr"/>
          <a:lstStyle/>
          <a:p>
            <a:pPr algn="ctr" defTabSz="914400" eaLnBrk="0" fontAlgn="base" hangingPunct="0">
              <a:lnSpc>
                <a:spcPct val="90000"/>
              </a:lnSpc>
              <a:spcBef>
                <a:spcPct val="0"/>
              </a:spcBef>
              <a:spcAft>
                <a:spcPct val="0"/>
              </a:spcAft>
              <a:defRPr/>
            </a:pPr>
            <a:r>
              <a:rPr lang="en-US" sz="1600" b="1">
                <a:solidFill>
                  <a:srgbClr val="FFFF99"/>
                </a:solidFill>
                <a:effectLst>
                  <a:outerShdw blurRad="38100" dist="38100" dir="2700000" algn="tl">
                    <a:srgbClr val="000000"/>
                  </a:outerShdw>
                </a:effectLst>
                <a:latin typeface="Helvetica" pitchFamily="34" charset="0"/>
                <a:ea typeface="ＭＳ Ｐゴシック" pitchFamily="34" charset="-128"/>
                <a:cs typeface="Arial" pitchFamily="34" charset="0"/>
              </a:rPr>
              <a:t>SGLT1</a:t>
            </a:r>
          </a:p>
        </p:txBody>
      </p:sp>
      <p:sp>
        <p:nvSpPr>
          <p:cNvPr id="64518" name="Rectangle 6"/>
          <p:cNvSpPr>
            <a:spLocks noChangeArrowheads="1"/>
          </p:cNvSpPr>
          <p:nvPr/>
        </p:nvSpPr>
        <p:spPr bwMode="auto">
          <a:xfrm>
            <a:off x="2146300" y="1219200"/>
            <a:ext cx="5805488" cy="420688"/>
          </a:xfrm>
          <a:prstGeom prst="rect">
            <a:avLst/>
          </a:prstGeom>
          <a:gradFill rotWithShape="1">
            <a:gsLst>
              <a:gs pos="0">
                <a:schemeClr val="bg1"/>
              </a:gs>
              <a:gs pos="50000">
                <a:schemeClr val="accent1"/>
              </a:gs>
              <a:gs pos="100000">
                <a:schemeClr val="bg1"/>
              </a:gs>
            </a:gsLst>
            <a:lin ang="5400000" scaled="1"/>
          </a:gradFill>
          <a:ln w="9525">
            <a:noFill/>
            <a:miter lim="800000"/>
            <a:headEnd/>
            <a:tailEnd/>
          </a:ln>
          <a:effectLst/>
        </p:spPr>
        <p:txBody>
          <a:bodyPr lIns="91389" tIns="45694" rIns="91389" bIns="45694" anchor="ctr">
            <a:spAutoFit/>
          </a:bodyPr>
          <a:lstStyle/>
          <a:p>
            <a:pPr algn="ctr" defTabSz="914400" eaLnBrk="0" fontAlgn="base" hangingPunct="0">
              <a:lnSpc>
                <a:spcPct val="90000"/>
              </a:lnSpc>
              <a:spcBef>
                <a:spcPct val="0"/>
              </a:spcBef>
              <a:spcAft>
                <a:spcPct val="0"/>
              </a:spcAft>
              <a:defRPr/>
            </a:pPr>
            <a:r>
              <a:rPr lang="en-US" sz="2400" b="1" dirty="0">
                <a:solidFill>
                  <a:srgbClr val="FFFFFF"/>
                </a:solidFill>
                <a:effectLst>
                  <a:outerShdw blurRad="38100" dist="38100" dir="2700000" algn="tl">
                    <a:srgbClr val="000000"/>
                  </a:outerShdw>
                </a:effectLst>
                <a:latin typeface="Helvetica" pitchFamily="34" charset="0"/>
                <a:ea typeface="ＭＳ Ｐゴシック" pitchFamily="34" charset="-128"/>
                <a:cs typeface="Arial" pitchFamily="34" charset="0"/>
              </a:rPr>
              <a:t>(180 L/day) (900 mg/L)=162 g/day</a:t>
            </a:r>
          </a:p>
        </p:txBody>
      </p:sp>
      <p:sp>
        <p:nvSpPr>
          <p:cNvPr id="64520" name="Rectangle 8"/>
          <p:cNvSpPr>
            <a:spLocks noChangeArrowheads="1"/>
          </p:cNvSpPr>
          <p:nvPr/>
        </p:nvSpPr>
        <p:spPr bwMode="auto">
          <a:xfrm>
            <a:off x="4414838" y="4930776"/>
            <a:ext cx="887412" cy="347663"/>
          </a:xfrm>
          <a:prstGeom prst="rect">
            <a:avLst/>
          </a:prstGeom>
          <a:noFill/>
          <a:ln w="12700">
            <a:noFill/>
            <a:miter lim="800000"/>
            <a:headEnd/>
            <a:tailEnd/>
          </a:ln>
        </p:spPr>
        <p:txBody>
          <a:bodyPr lIns="91389" tIns="45694" rIns="91389" bIns="45694" anchor="ctr"/>
          <a:lstStyle/>
          <a:p>
            <a:pPr algn="ctr" defTabSz="914400" eaLnBrk="0" fontAlgn="base" hangingPunct="0">
              <a:lnSpc>
                <a:spcPct val="90000"/>
              </a:lnSpc>
              <a:spcBef>
                <a:spcPct val="0"/>
              </a:spcBef>
              <a:spcAft>
                <a:spcPct val="0"/>
              </a:spcAft>
              <a:defRPr/>
            </a:pPr>
            <a:r>
              <a:rPr lang="en-US" sz="2200" b="1">
                <a:solidFill>
                  <a:srgbClr val="FFFF99"/>
                </a:solidFill>
                <a:effectLst>
                  <a:outerShdw blurRad="38100" dist="38100" dir="2700000" algn="tl">
                    <a:srgbClr val="000000"/>
                  </a:outerShdw>
                </a:effectLst>
                <a:latin typeface="Helvetica" pitchFamily="34" charset="0"/>
                <a:ea typeface="ＭＳ Ｐゴシック" pitchFamily="34" charset="-128"/>
                <a:cs typeface="Arial" pitchFamily="34" charset="0"/>
              </a:rPr>
              <a:t>10%</a:t>
            </a:r>
          </a:p>
        </p:txBody>
      </p:sp>
      <p:sp>
        <p:nvSpPr>
          <p:cNvPr id="64522" name="Rectangle 10"/>
          <p:cNvSpPr>
            <a:spLocks noChangeArrowheads="1"/>
          </p:cNvSpPr>
          <p:nvPr/>
        </p:nvSpPr>
        <p:spPr bwMode="auto">
          <a:xfrm>
            <a:off x="3524250" y="2430463"/>
            <a:ext cx="1174750" cy="2413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19050">
            <a:solidFill>
              <a:schemeClr val="accent1"/>
            </a:solidFill>
            <a:miter lim="800000"/>
            <a:headEnd/>
            <a:tailEnd/>
          </a:ln>
        </p:spPr>
        <p:txBody>
          <a:bodyPr lIns="91389" tIns="45694" rIns="91389" bIns="45694" anchor="ctr"/>
          <a:lstStyle/>
          <a:p>
            <a:pPr algn="ctr" defTabSz="914400" eaLnBrk="0" fontAlgn="base" hangingPunct="0">
              <a:lnSpc>
                <a:spcPct val="90000"/>
              </a:lnSpc>
              <a:spcBef>
                <a:spcPct val="0"/>
              </a:spcBef>
              <a:spcAft>
                <a:spcPct val="0"/>
              </a:spcAft>
              <a:defRPr/>
            </a:pPr>
            <a:r>
              <a:rPr lang="en-US" b="1">
                <a:solidFill>
                  <a:srgbClr val="FFFFFF"/>
                </a:solidFill>
                <a:effectLst>
                  <a:outerShdw blurRad="38100" dist="38100" dir="2700000" algn="tl">
                    <a:srgbClr val="000000"/>
                  </a:outerShdw>
                </a:effectLst>
                <a:latin typeface="Helvetica" pitchFamily="34" charset="0"/>
                <a:ea typeface="ＭＳ Ｐゴシック" pitchFamily="34" charset="-128"/>
                <a:cs typeface="Arial" pitchFamily="34" charset="0"/>
              </a:rPr>
              <a:t>Glucose</a:t>
            </a:r>
          </a:p>
        </p:txBody>
      </p:sp>
      <p:sp>
        <p:nvSpPr>
          <p:cNvPr id="64523" name="Rectangle 11"/>
          <p:cNvSpPr>
            <a:spLocks noChangeArrowheads="1"/>
          </p:cNvSpPr>
          <p:nvPr/>
        </p:nvSpPr>
        <p:spPr bwMode="auto">
          <a:xfrm>
            <a:off x="7561264" y="5976938"/>
            <a:ext cx="2155825" cy="654050"/>
          </a:xfrm>
          <a:prstGeom prst="rec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12700">
            <a:solidFill>
              <a:srgbClr val="0000FF"/>
            </a:solidFill>
            <a:miter lim="800000"/>
            <a:headEnd/>
            <a:tailEnd/>
          </a:ln>
        </p:spPr>
        <p:txBody>
          <a:bodyPr lIns="91389" tIns="45694" rIns="91389" bIns="45694" anchor="ctr"/>
          <a:lstStyle/>
          <a:p>
            <a:pPr algn="ctr" defTabSz="914400" eaLnBrk="0" fontAlgn="base" hangingPunct="0">
              <a:lnSpc>
                <a:spcPct val="90000"/>
              </a:lnSpc>
              <a:spcBef>
                <a:spcPct val="0"/>
              </a:spcBef>
              <a:spcAft>
                <a:spcPct val="0"/>
              </a:spcAft>
              <a:defRPr/>
            </a:pPr>
            <a:r>
              <a:rPr lang="en-US" sz="2200" b="1">
                <a:solidFill>
                  <a:srgbClr val="FFFFFF"/>
                </a:solidFill>
                <a:effectLst>
                  <a:outerShdw blurRad="38100" dist="38100" dir="2700000" algn="tl">
                    <a:srgbClr val="000000"/>
                  </a:outerShdw>
                </a:effectLst>
                <a:latin typeface="Helvetica" pitchFamily="34" charset="0"/>
                <a:ea typeface="ＭＳ Ｐゴシック" pitchFamily="34" charset="-128"/>
                <a:cs typeface="Arial" pitchFamily="34" charset="0"/>
              </a:rPr>
              <a:t>No Glucose</a:t>
            </a:r>
          </a:p>
        </p:txBody>
      </p:sp>
      <p:sp>
        <p:nvSpPr>
          <p:cNvPr id="64525" name="Freeform 13"/>
          <p:cNvSpPr>
            <a:spLocks/>
          </p:cNvSpPr>
          <p:nvPr/>
        </p:nvSpPr>
        <p:spPr bwMode="auto">
          <a:xfrm>
            <a:off x="5057775" y="4352925"/>
            <a:ext cx="585788" cy="520700"/>
          </a:xfrm>
          <a:custGeom>
            <a:avLst/>
            <a:gdLst>
              <a:gd name="T0" fmla="*/ 2147483647 w 416"/>
              <a:gd name="T1" fmla="*/ 0 h 328"/>
              <a:gd name="T2" fmla="*/ 2147483647 w 416"/>
              <a:gd name="T3" fmla="*/ 2147483647 h 328"/>
              <a:gd name="T4" fmla="*/ 0 w 416"/>
              <a:gd name="T5" fmla="*/ 2147483647 h 328"/>
              <a:gd name="T6" fmla="*/ 0 60000 65536"/>
              <a:gd name="T7" fmla="*/ 0 60000 65536"/>
              <a:gd name="T8" fmla="*/ 0 60000 65536"/>
              <a:gd name="T9" fmla="*/ 0 w 416"/>
              <a:gd name="T10" fmla="*/ 0 h 328"/>
              <a:gd name="T11" fmla="*/ 416 w 416"/>
              <a:gd name="T12" fmla="*/ 328 h 328"/>
            </a:gdLst>
            <a:ahLst/>
            <a:cxnLst>
              <a:cxn ang="T6">
                <a:pos x="T0" y="T1"/>
              </a:cxn>
              <a:cxn ang="T7">
                <a:pos x="T2" y="T3"/>
              </a:cxn>
              <a:cxn ang="T8">
                <a:pos x="T4" y="T5"/>
              </a:cxn>
            </a:cxnLst>
            <a:rect l="T9" t="T10" r="T11" b="T12"/>
            <a:pathLst>
              <a:path w="416" h="328">
                <a:moveTo>
                  <a:pt x="416" y="0"/>
                </a:moveTo>
                <a:cubicBezTo>
                  <a:pt x="370" y="56"/>
                  <a:pt x="325" y="113"/>
                  <a:pt x="256" y="168"/>
                </a:cubicBezTo>
                <a:cubicBezTo>
                  <a:pt x="187" y="223"/>
                  <a:pt x="93" y="275"/>
                  <a:pt x="0" y="328"/>
                </a:cubicBezTo>
              </a:path>
            </a:pathLst>
          </a:custGeom>
          <a:noFill/>
          <a:ln w="57150">
            <a:solidFill>
              <a:schemeClr val="accent1"/>
            </a:solidFill>
            <a:round/>
            <a:headEnd/>
            <a:tailEnd type="stealth" w="med" len="sm"/>
          </a:ln>
          <a:effectLst>
            <a:outerShdw dist="17961" dir="2700000" algn="ctr" rotWithShape="0">
              <a:schemeClr val="tx1"/>
            </a:outerShdw>
          </a:effectLst>
        </p:spPr>
        <p:txBody>
          <a:bodyPr wrap="none" lIns="91389" tIns="45694" rIns="91389" bIns="45694" anchor="ctr"/>
          <a:lstStyle/>
          <a:p>
            <a:pPr algn="ctr" defTabSz="914400" eaLnBrk="0" fontAlgn="base" hangingPunct="0">
              <a:spcBef>
                <a:spcPct val="0"/>
              </a:spcBef>
              <a:spcAft>
                <a:spcPct val="0"/>
              </a:spcAft>
              <a:defRPr/>
            </a:pPr>
            <a:endParaRPr lang="en-US">
              <a:solidFill>
                <a:srgbClr val="FFFFFF"/>
              </a:solidFill>
              <a:effectLst>
                <a:outerShdw blurRad="38100" dist="38100" dir="2700000" algn="tl">
                  <a:srgbClr val="000000"/>
                </a:outerShdw>
              </a:effectLst>
              <a:latin typeface="Helvetica" pitchFamily="34" charset="0"/>
              <a:ea typeface="ＭＳ Ｐゴシック" pitchFamily="34" charset="-128"/>
              <a:cs typeface="Arial" pitchFamily="34" charset="0"/>
            </a:endParaRPr>
          </a:p>
        </p:txBody>
      </p:sp>
      <p:sp>
        <p:nvSpPr>
          <p:cNvPr id="64526" name="Freeform 14"/>
          <p:cNvSpPr>
            <a:spLocks/>
          </p:cNvSpPr>
          <p:nvPr/>
        </p:nvSpPr>
        <p:spPr bwMode="auto">
          <a:xfrm>
            <a:off x="4335463" y="3478213"/>
            <a:ext cx="355600" cy="677862"/>
          </a:xfrm>
          <a:custGeom>
            <a:avLst/>
            <a:gdLst>
              <a:gd name="T0" fmla="*/ 2147483647 w 290"/>
              <a:gd name="T1" fmla="*/ 0 h 512"/>
              <a:gd name="T2" fmla="*/ 2147483647 w 290"/>
              <a:gd name="T3" fmla="*/ 2147483647 h 512"/>
              <a:gd name="T4" fmla="*/ 0 w 290"/>
              <a:gd name="T5" fmla="*/ 2147483647 h 512"/>
              <a:gd name="T6" fmla="*/ 0 60000 65536"/>
              <a:gd name="T7" fmla="*/ 0 60000 65536"/>
              <a:gd name="T8" fmla="*/ 0 60000 65536"/>
              <a:gd name="T9" fmla="*/ 0 w 290"/>
              <a:gd name="T10" fmla="*/ 0 h 512"/>
              <a:gd name="T11" fmla="*/ 290 w 290"/>
              <a:gd name="T12" fmla="*/ 512 h 512"/>
            </a:gdLst>
            <a:ahLst/>
            <a:cxnLst>
              <a:cxn ang="T6">
                <a:pos x="T0" y="T1"/>
              </a:cxn>
              <a:cxn ang="T7">
                <a:pos x="T2" y="T3"/>
              </a:cxn>
              <a:cxn ang="T8">
                <a:pos x="T4" y="T5"/>
              </a:cxn>
            </a:cxnLst>
            <a:rect l="T9" t="T10" r="T11" b="T12"/>
            <a:pathLst>
              <a:path w="290" h="512">
                <a:moveTo>
                  <a:pt x="276" y="0"/>
                </a:moveTo>
                <a:cubicBezTo>
                  <a:pt x="283" y="81"/>
                  <a:pt x="290" y="163"/>
                  <a:pt x="244" y="248"/>
                </a:cubicBezTo>
                <a:cubicBezTo>
                  <a:pt x="198" y="333"/>
                  <a:pt x="99" y="422"/>
                  <a:pt x="0" y="512"/>
                </a:cubicBezTo>
              </a:path>
            </a:pathLst>
          </a:custGeom>
          <a:noFill/>
          <a:ln w="57150">
            <a:solidFill>
              <a:schemeClr val="accent1"/>
            </a:solidFill>
            <a:round/>
            <a:headEnd/>
            <a:tailEnd type="stealth" w="med" len="sm"/>
          </a:ln>
          <a:effectLst>
            <a:outerShdw dist="17961" dir="2700000" algn="ctr" rotWithShape="0">
              <a:schemeClr val="tx1"/>
            </a:outerShdw>
          </a:effectLst>
        </p:spPr>
        <p:txBody>
          <a:bodyPr wrap="none" lIns="91389" tIns="45694" rIns="91389" bIns="45694" anchor="ctr"/>
          <a:lstStyle/>
          <a:p>
            <a:pPr algn="ctr" defTabSz="914400" eaLnBrk="0" fontAlgn="base" hangingPunct="0">
              <a:spcBef>
                <a:spcPct val="0"/>
              </a:spcBef>
              <a:spcAft>
                <a:spcPct val="0"/>
              </a:spcAft>
              <a:defRPr/>
            </a:pPr>
            <a:endParaRPr lang="en-US">
              <a:solidFill>
                <a:srgbClr val="FFFFFF"/>
              </a:solidFill>
              <a:effectLst>
                <a:outerShdw blurRad="38100" dist="38100" dir="2700000" algn="tl">
                  <a:srgbClr val="000000"/>
                </a:outerShdw>
              </a:effectLst>
              <a:latin typeface="Helvetica" pitchFamily="34" charset="0"/>
              <a:ea typeface="ＭＳ Ｐゴシック" pitchFamily="34" charset="-128"/>
              <a:cs typeface="Arial" pitchFamily="34" charset="0"/>
            </a:endParaRPr>
          </a:p>
        </p:txBody>
      </p:sp>
      <p:sp>
        <p:nvSpPr>
          <p:cNvPr id="64527" name="Rectangle 15"/>
          <p:cNvSpPr>
            <a:spLocks noChangeArrowheads="1"/>
          </p:cNvSpPr>
          <p:nvPr/>
        </p:nvSpPr>
        <p:spPr bwMode="auto">
          <a:xfrm>
            <a:off x="4316413" y="3128963"/>
            <a:ext cx="673100" cy="347662"/>
          </a:xfrm>
          <a:prstGeom prst="rect">
            <a:avLst/>
          </a:prstGeom>
          <a:noFill/>
          <a:ln w="38100">
            <a:noFill/>
            <a:miter lim="800000"/>
            <a:headEnd/>
            <a:tailEnd/>
          </a:ln>
        </p:spPr>
        <p:txBody>
          <a:bodyPr lIns="91389" tIns="45694" rIns="91389" bIns="45694" anchor="ctr"/>
          <a:lstStyle/>
          <a:p>
            <a:pPr algn="ctr" defTabSz="914400" eaLnBrk="0" fontAlgn="base" hangingPunct="0">
              <a:lnSpc>
                <a:spcPct val="90000"/>
              </a:lnSpc>
              <a:spcBef>
                <a:spcPct val="0"/>
              </a:spcBef>
              <a:spcAft>
                <a:spcPct val="0"/>
              </a:spcAft>
              <a:defRPr/>
            </a:pPr>
            <a:r>
              <a:rPr lang="en-US" sz="2200" b="1">
                <a:solidFill>
                  <a:srgbClr val="FFFFFF"/>
                </a:solidFill>
                <a:effectLst>
                  <a:outerShdw blurRad="38100" dist="38100" dir="2700000" algn="tl">
                    <a:srgbClr val="000000"/>
                  </a:outerShdw>
                </a:effectLst>
                <a:latin typeface="Helvetica" pitchFamily="34" charset="0"/>
                <a:ea typeface="ＭＳ Ｐゴシック" pitchFamily="34" charset="-128"/>
                <a:cs typeface="Arial" pitchFamily="34" charset="0"/>
              </a:rPr>
              <a:t>S1</a:t>
            </a:r>
          </a:p>
        </p:txBody>
      </p:sp>
      <p:sp>
        <p:nvSpPr>
          <p:cNvPr id="64528" name="Line 16"/>
          <p:cNvSpPr>
            <a:spLocks noChangeShapeType="1"/>
          </p:cNvSpPr>
          <p:nvPr/>
        </p:nvSpPr>
        <p:spPr bwMode="auto">
          <a:xfrm>
            <a:off x="4254500" y="1831976"/>
            <a:ext cx="0" cy="601663"/>
          </a:xfrm>
          <a:prstGeom prst="line">
            <a:avLst/>
          </a:prstGeom>
          <a:noFill/>
          <a:ln w="76200">
            <a:solidFill>
              <a:schemeClr val="accent1"/>
            </a:solidFill>
            <a:round/>
            <a:headEnd/>
            <a:tailEnd type="stealth" w="med" len="sm"/>
          </a:ln>
          <a:effectLst>
            <a:outerShdw dist="17961" dir="2700000" algn="ctr" rotWithShape="0">
              <a:schemeClr val="tx1"/>
            </a:outerShdw>
          </a:effectLst>
        </p:spPr>
        <p:txBody>
          <a:bodyPr wrap="none" anchor="ctr"/>
          <a:lstStyle/>
          <a:p>
            <a:pPr algn="ctr" defTabSz="914400" fontAlgn="base">
              <a:spcBef>
                <a:spcPct val="0"/>
              </a:spcBef>
              <a:spcAft>
                <a:spcPct val="0"/>
              </a:spcAft>
              <a:defRPr/>
            </a:pPr>
            <a:endParaRPr lang="en-US">
              <a:solidFill>
                <a:srgbClr val="FFFFFF"/>
              </a:solidFill>
              <a:latin typeface="Arial" pitchFamily="34" charset="0"/>
              <a:cs typeface="Arial" pitchFamily="34" charset="0"/>
            </a:endParaRPr>
          </a:p>
        </p:txBody>
      </p:sp>
      <p:sp>
        <p:nvSpPr>
          <p:cNvPr id="64529" name="Rectangle 17"/>
          <p:cNvSpPr>
            <a:spLocks noChangeArrowheads="1"/>
          </p:cNvSpPr>
          <p:nvPr/>
        </p:nvSpPr>
        <p:spPr bwMode="auto">
          <a:xfrm>
            <a:off x="5534025" y="4032251"/>
            <a:ext cx="590550" cy="347663"/>
          </a:xfrm>
          <a:prstGeom prst="rect">
            <a:avLst/>
          </a:prstGeom>
          <a:noFill/>
          <a:ln w="38100">
            <a:noFill/>
            <a:miter lim="800000"/>
            <a:headEnd/>
            <a:tailEnd/>
          </a:ln>
        </p:spPr>
        <p:txBody>
          <a:bodyPr lIns="91389" tIns="45694" rIns="91389" bIns="45694" anchor="ctr"/>
          <a:lstStyle/>
          <a:p>
            <a:pPr algn="ctr" defTabSz="914400" eaLnBrk="0" fontAlgn="base" hangingPunct="0">
              <a:lnSpc>
                <a:spcPct val="90000"/>
              </a:lnSpc>
              <a:spcBef>
                <a:spcPct val="0"/>
              </a:spcBef>
              <a:spcAft>
                <a:spcPct val="0"/>
              </a:spcAft>
              <a:defRPr/>
            </a:pPr>
            <a:r>
              <a:rPr lang="en-US" sz="2200" b="1">
                <a:solidFill>
                  <a:srgbClr val="FFFFFF"/>
                </a:solidFill>
                <a:effectLst>
                  <a:outerShdw blurRad="38100" dist="38100" dir="2700000" algn="tl">
                    <a:srgbClr val="000000"/>
                  </a:outerShdw>
                </a:effectLst>
                <a:latin typeface="Helvetica" pitchFamily="34" charset="0"/>
                <a:ea typeface="ＭＳ Ｐゴシック" pitchFamily="34" charset="-128"/>
                <a:cs typeface="Arial" pitchFamily="34" charset="0"/>
              </a:rPr>
              <a:t>S3</a:t>
            </a:r>
          </a:p>
        </p:txBody>
      </p:sp>
      <p:sp>
        <p:nvSpPr>
          <p:cNvPr id="617545" name="Rectangle 73"/>
          <p:cNvSpPr>
            <a:spLocks noGrp="1" noChangeArrowheads="1"/>
          </p:cNvSpPr>
          <p:nvPr>
            <p:ph type="title" idx="4294967295"/>
          </p:nvPr>
        </p:nvSpPr>
        <p:spPr>
          <a:xfrm>
            <a:off x="2590800" y="76201"/>
            <a:ext cx="7543800" cy="1431925"/>
          </a:xfrm>
        </p:spPr>
        <p:txBody>
          <a:bodyPr vert="horz" wrap="square" lIns="365760" tIns="45720" rIns="91440" bIns="45720" numCol="1" anchor="ctr" anchorCtr="0" compatLnSpc="1">
            <a:prstTxWarp prst="textNoShape">
              <a:avLst/>
            </a:prstTxWarp>
          </a:bodyPr>
          <a:lstStyle/>
          <a:p>
            <a:pPr eaLnBrk="1" hangingPunct="1">
              <a:defRPr/>
            </a:pPr>
            <a:r>
              <a:rPr lang="en-US" sz="3600" dirty="0"/>
              <a:t>Renal Handling of Glucose</a:t>
            </a:r>
          </a:p>
        </p:txBody>
      </p:sp>
      <p:sp>
        <p:nvSpPr>
          <p:cNvPr id="8206" name="Rectangle 3"/>
          <p:cNvSpPr>
            <a:spLocks noChangeArrowheads="1"/>
          </p:cNvSpPr>
          <p:nvPr/>
        </p:nvSpPr>
        <p:spPr bwMode="auto">
          <a:xfrm>
            <a:off x="4881564" y="2493963"/>
            <a:ext cx="126523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89" tIns="45694" rIns="91389" bIns="45694"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eaLnBrk="0" fontAlgn="base" hangingPunct="0">
              <a:lnSpc>
                <a:spcPct val="90000"/>
              </a:lnSpc>
              <a:spcBef>
                <a:spcPct val="0"/>
              </a:spcBef>
              <a:spcAft>
                <a:spcPct val="0"/>
              </a:spcAft>
              <a:defRPr/>
            </a:pPr>
            <a:r>
              <a:rPr lang="en-US" altLang="en-US" b="1">
                <a:solidFill>
                  <a:srgbClr val="80FF00"/>
                </a:solidFill>
                <a:latin typeface="Helvetica" panose="020B0604020202020204" pitchFamily="34" charset="0"/>
                <a:ea typeface="ＭＳ Ｐゴシック" panose="020B0600070205080204" pitchFamily="34" charset="-128"/>
                <a:cs typeface="Arial" panose="020B0604020202020204" pitchFamily="34" charset="0"/>
              </a:rPr>
              <a:t>SGLT2</a:t>
            </a:r>
          </a:p>
        </p:txBody>
      </p:sp>
      <p:sp>
        <p:nvSpPr>
          <p:cNvPr id="8207" name="Rectangle 9"/>
          <p:cNvSpPr>
            <a:spLocks noChangeArrowheads="1"/>
          </p:cNvSpPr>
          <p:nvPr/>
        </p:nvSpPr>
        <p:spPr bwMode="auto">
          <a:xfrm>
            <a:off x="3676650" y="4160838"/>
            <a:ext cx="7874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89" tIns="45694" rIns="91389" bIns="45694"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eaLnBrk="0" fontAlgn="base" hangingPunct="0">
              <a:lnSpc>
                <a:spcPct val="90000"/>
              </a:lnSpc>
              <a:spcBef>
                <a:spcPct val="0"/>
              </a:spcBef>
              <a:spcAft>
                <a:spcPct val="0"/>
              </a:spcAft>
              <a:defRPr/>
            </a:pPr>
            <a:r>
              <a:rPr lang="en-US" altLang="en-US" sz="2200" b="1">
                <a:solidFill>
                  <a:srgbClr val="80FF00"/>
                </a:solidFill>
                <a:latin typeface="Helvetica" panose="020B0604020202020204" pitchFamily="34" charset="0"/>
                <a:ea typeface="ＭＳ Ｐゴシック" panose="020B0600070205080204" pitchFamily="34" charset="-128"/>
                <a:cs typeface="Arial" panose="020B0604020202020204" pitchFamily="34" charset="0"/>
              </a:rPr>
              <a:t>90%</a:t>
            </a:r>
          </a:p>
        </p:txBody>
      </p:sp>
    </p:spTree>
    <p:extLst>
      <p:ext uri="{BB962C8B-B14F-4D97-AF65-F5344CB8AC3E}">
        <p14:creationId xmlns:p14="http://schemas.microsoft.com/office/powerpoint/2010/main" val="277157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a:xfrm>
            <a:off x="754063" y="88900"/>
            <a:ext cx="10294937" cy="1320800"/>
          </a:xfrm>
        </p:spPr>
        <p:txBody>
          <a:bodyPr/>
          <a:lstStyle/>
          <a:p>
            <a:pPr>
              <a:lnSpc>
                <a:spcPct val="100000"/>
              </a:lnSpc>
              <a:defRPr/>
            </a:pPr>
            <a:r>
              <a:rPr lang="en-GB" dirty="0" smtClean="0">
                <a:solidFill>
                  <a:schemeClr val="accent5"/>
                </a:solidFill>
                <a:latin typeface="Calibri"/>
                <a:ea typeface="MS PGothic" pitchFamily="34" charset="-128"/>
                <a:cs typeface="Calibri"/>
              </a:rPr>
              <a:t>Active (SGLT2) and Passive (GLUT2) Glucose Transport in a Renal Proximal Tubule Cell</a:t>
            </a:r>
            <a:endParaRPr lang="en-GB" sz="3200" dirty="0">
              <a:solidFill>
                <a:schemeClr val="accent5"/>
              </a:solidFill>
              <a:latin typeface="Calibri"/>
              <a:ea typeface="MS PGothic" pitchFamily="34" charset="-128"/>
              <a:cs typeface="Calibri"/>
            </a:endParaRPr>
          </a:p>
        </p:txBody>
      </p:sp>
      <p:pic>
        <p:nvPicPr>
          <p:cNvPr id="314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36817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extLst/>
          </p:nvPr>
        </p:nvGraphicFramePr>
        <p:xfrm>
          <a:off x="3907405" y="1326919"/>
          <a:ext cx="4723976" cy="3603484"/>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Title 1"/>
          <p:cNvSpPr>
            <a:spLocks noGrp="1"/>
          </p:cNvSpPr>
          <p:nvPr>
            <p:ph type="title"/>
          </p:nvPr>
        </p:nvSpPr>
        <p:spPr>
          <a:xfrm>
            <a:off x="2112668" y="1"/>
            <a:ext cx="8555332" cy="90633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800" dirty="0"/>
              <a:t>The Renal Glucose Threshold (RT</a:t>
            </a:r>
            <a:r>
              <a:rPr lang="en-US" sz="2800" baseline="-25000" dirty="0"/>
              <a:t>G</a:t>
            </a:r>
            <a:r>
              <a:rPr lang="en-US" sz="2800" dirty="0"/>
              <a:t>) Concept</a:t>
            </a:r>
            <a:br>
              <a:rPr lang="en-US" sz="2800" dirty="0"/>
            </a:br>
            <a:r>
              <a:rPr lang="en-US" sz="2800" dirty="0"/>
              <a:t>in Healthy Subjects</a:t>
            </a:r>
          </a:p>
        </p:txBody>
      </p:sp>
      <p:sp>
        <p:nvSpPr>
          <p:cNvPr id="16" name="TextBox 14"/>
          <p:cNvSpPr txBox="1">
            <a:spLocks noChangeArrowheads="1"/>
          </p:cNvSpPr>
          <p:nvPr/>
        </p:nvSpPr>
        <p:spPr bwMode="auto">
          <a:xfrm>
            <a:off x="2057400" y="6334962"/>
            <a:ext cx="8382000" cy="523038"/>
          </a:xfrm>
          <a:prstGeom prst="rect">
            <a:avLst/>
          </a:prstGeom>
          <a:noFill/>
          <a:ln w="9525">
            <a:noFill/>
            <a:miter lim="800000"/>
            <a:headEnd/>
            <a:tailEnd/>
          </a:ln>
        </p:spPr>
        <p:txBody>
          <a:bodyPr wrap="square" lIns="91258" tIns="45630" rIns="91258" bIns="45630" anchor="b">
            <a:spAutoFit/>
          </a:bodyPr>
          <a:lstStyle/>
          <a:p>
            <a:pPr marL="228150" indent="-228150" defTabSz="914400">
              <a:buFont typeface="+mj-lt"/>
              <a:buAutoNum type="arabicPeriod"/>
              <a:defRPr/>
            </a:pPr>
            <a:r>
              <a:rPr lang="en-US" sz="1400" dirty="0">
                <a:solidFill>
                  <a:prstClr val="black"/>
                </a:solidFill>
                <a:ea typeface="ＭＳ Ｐゴシック" pitchFamily="-105" charset="-128"/>
                <a:cs typeface="Arial" charset="0"/>
              </a:rPr>
              <a:t>Guyton AC, Hall JE. </a:t>
            </a:r>
            <a:r>
              <a:rPr lang="en-US" sz="1400" i="1" dirty="0">
                <a:solidFill>
                  <a:prstClr val="black"/>
                </a:solidFill>
                <a:ea typeface="ＭＳ Ｐゴシック" pitchFamily="-105" charset="-128"/>
                <a:cs typeface="Arial" charset="0"/>
              </a:rPr>
              <a:t>Textbook of Medical Physiology</a:t>
            </a:r>
            <a:r>
              <a:rPr lang="en-US" sz="1400" dirty="0">
                <a:solidFill>
                  <a:prstClr val="black"/>
                </a:solidFill>
                <a:ea typeface="ＭＳ Ｐゴシック" pitchFamily="-105" charset="-128"/>
                <a:cs typeface="Arial" charset="0"/>
              </a:rPr>
              <a:t>. 11th ed. Philadelphia, PA: Elsevier Saunders; 2006.</a:t>
            </a:r>
          </a:p>
          <a:p>
            <a:pPr marL="228150" indent="-228150" defTabSz="914400">
              <a:buFont typeface="+mj-lt"/>
              <a:buAutoNum type="arabicPeriod"/>
              <a:defRPr/>
            </a:pPr>
            <a:r>
              <a:rPr lang="en-US" sz="1400" dirty="0">
                <a:solidFill>
                  <a:prstClr val="black"/>
                </a:solidFill>
                <a:ea typeface="ＭＳ Ｐゴシック" pitchFamily="-105" charset="-128"/>
                <a:cs typeface="Arial" charset="0"/>
              </a:rPr>
              <a:t>DeFronzo RA, et al. </a:t>
            </a:r>
            <a:r>
              <a:rPr lang="en-US" sz="1400" i="1" dirty="0">
                <a:solidFill>
                  <a:prstClr val="black"/>
                </a:solidFill>
                <a:ea typeface="ＭＳ Ｐゴシック" pitchFamily="-105" charset="-128"/>
                <a:cs typeface="Arial" charset="0"/>
              </a:rPr>
              <a:t>Diab Obes Metab. </a:t>
            </a:r>
            <a:r>
              <a:rPr lang="en-US" sz="1400" dirty="0">
                <a:solidFill>
                  <a:prstClr val="black"/>
                </a:solidFill>
                <a:ea typeface="ＭＳ Ｐゴシック" pitchFamily="-105" charset="-128"/>
                <a:cs typeface="Arial" charset="0"/>
              </a:rPr>
              <a:t>2012;14:5-14.</a:t>
            </a:r>
          </a:p>
        </p:txBody>
      </p:sp>
      <p:cxnSp>
        <p:nvCxnSpPr>
          <p:cNvPr id="20" name="Straight Arrow Connector 19"/>
          <p:cNvCxnSpPr/>
          <p:nvPr/>
        </p:nvCxnSpPr>
        <p:spPr>
          <a:xfrm rot="5400000" flipH="1" flipV="1">
            <a:off x="6436749" y="4303942"/>
            <a:ext cx="767323" cy="234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48737" y="3360409"/>
            <a:ext cx="956946" cy="646149"/>
          </a:xfrm>
          <a:prstGeom prst="rect">
            <a:avLst/>
          </a:prstGeom>
          <a:noFill/>
        </p:spPr>
        <p:txBody>
          <a:bodyPr wrap="none" lIns="91258" tIns="45630" rIns="91258" bIns="45630">
            <a:spAutoFit/>
          </a:bodyPr>
          <a:lstStyle/>
          <a:p>
            <a:pPr algn="ctr" defTabSz="914400">
              <a:defRPr/>
            </a:pPr>
            <a:r>
              <a:rPr lang="en-US" sz="1200" b="1" dirty="0">
                <a:solidFill>
                  <a:srgbClr val="39456B"/>
                </a:solidFill>
                <a:ea typeface="ＭＳ Ｐゴシック" pitchFamily="-105" charset="-128"/>
                <a:cs typeface="Arial" charset="0"/>
              </a:rPr>
              <a:t>Healthy </a:t>
            </a:r>
          </a:p>
          <a:p>
            <a:pPr algn="ctr" defTabSz="914400">
              <a:defRPr/>
            </a:pPr>
            <a:r>
              <a:rPr lang="en-US" sz="1200" b="1" dirty="0">
                <a:solidFill>
                  <a:srgbClr val="39456B"/>
                </a:solidFill>
                <a:ea typeface="ＭＳ Ｐゴシック" pitchFamily="-105" charset="-128"/>
                <a:cs typeface="Arial" charset="0"/>
              </a:rPr>
              <a:t>RT</a:t>
            </a:r>
            <a:r>
              <a:rPr lang="en-US" sz="1200" b="1" baseline="-25000" dirty="0">
                <a:solidFill>
                  <a:srgbClr val="39456B"/>
                </a:solidFill>
                <a:ea typeface="ＭＳ Ｐゴシック" pitchFamily="-105" charset="-128"/>
                <a:cs typeface="Arial" charset="0"/>
              </a:rPr>
              <a:t>G</a:t>
            </a:r>
          </a:p>
          <a:p>
            <a:pPr algn="ctr" defTabSz="914400">
              <a:defRPr/>
            </a:pPr>
            <a:r>
              <a:rPr lang="en-US" sz="1200" b="1" dirty="0">
                <a:solidFill>
                  <a:srgbClr val="39456B"/>
                </a:solidFill>
                <a:ea typeface="ＭＳ Ｐゴシック" pitchFamily="-105" charset="-128"/>
                <a:cs typeface="Arial" charset="0"/>
              </a:rPr>
              <a:t>~10 mmol/L</a:t>
            </a:r>
          </a:p>
        </p:txBody>
      </p:sp>
      <p:cxnSp>
        <p:nvCxnSpPr>
          <p:cNvPr id="28" name="Straight Connector 27"/>
          <p:cNvCxnSpPr/>
          <p:nvPr/>
        </p:nvCxnSpPr>
        <p:spPr>
          <a:xfrm flipV="1">
            <a:off x="6809391" y="3101385"/>
            <a:ext cx="1039166" cy="164737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rot="5400000" flipH="1" flipV="1">
            <a:off x="6663556" y="3205007"/>
            <a:ext cx="300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17018" y="4761507"/>
            <a:ext cx="275670" cy="307595"/>
          </a:xfrm>
          <a:prstGeom prst="rect">
            <a:avLst/>
          </a:prstGeom>
          <a:noFill/>
        </p:spPr>
        <p:txBody>
          <a:bodyPr wrap="none" lIns="91258" tIns="45630" rIns="91258" bIns="45630" rtlCol="0">
            <a:spAutoFit/>
          </a:bodyPr>
          <a:lstStyle/>
          <a:p>
            <a:pPr defTabSz="914400"/>
            <a:r>
              <a:rPr lang="en-CA" sz="1400" b="1" dirty="0">
                <a:solidFill>
                  <a:srgbClr val="39456B"/>
                </a:solidFill>
                <a:ea typeface="ＭＳ Ｐゴシック" pitchFamily="-105" charset="-128"/>
                <a:cs typeface="ＭＳ Ｐゴシック" pitchFamily="-105" charset="-128"/>
              </a:rPr>
              <a:t>0</a:t>
            </a:r>
          </a:p>
        </p:txBody>
      </p:sp>
      <p:sp>
        <p:nvSpPr>
          <p:cNvPr id="18" name="TextBox 17"/>
          <p:cNvSpPr txBox="1"/>
          <p:nvPr/>
        </p:nvSpPr>
        <p:spPr>
          <a:xfrm>
            <a:off x="4720399" y="4761507"/>
            <a:ext cx="275670" cy="307595"/>
          </a:xfrm>
          <a:prstGeom prst="rect">
            <a:avLst/>
          </a:prstGeom>
          <a:noFill/>
        </p:spPr>
        <p:txBody>
          <a:bodyPr wrap="none" lIns="91258" tIns="45630" rIns="91258" bIns="45630" rtlCol="0">
            <a:spAutoFit/>
          </a:bodyPr>
          <a:lstStyle/>
          <a:p>
            <a:pPr defTabSz="914400"/>
            <a:r>
              <a:rPr lang="en-CA" sz="1400" b="1" dirty="0">
                <a:solidFill>
                  <a:srgbClr val="39456B"/>
                </a:solidFill>
                <a:ea typeface="ＭＳ Ｐゴシック" pitchFamily="-105" charset="-128"/>
                <a:cs typeface="ＭＳ Ｐゴシック" pitchFamily="-105" charset="-128"/>
              </a:rPr>
              <a:t>2</a:t>
            </a:r>
          </a:p>
        </p:txBody>
      </p:sp>
      <p:sp>
        <p:nvSpPr>
          <p:cNvPr id="27" name="TextBox 26"/>
          <p:cNvSpPr txBox="1"/>
          <p:nvPr/>
        </p:nvSpPr>
        <p:spPr>
          <a:xfrm>
            <a:off x="5213708" y="4761507"/>
            <a:ext cx="275670" cy="307595"/>
          </a:xfrm>
          <a:prstGeom prst="rect">
            <a:avLst/>
          </a:prstGeom>
          <a:noFill/>
        </p:spPr>
        <p:txBody>
          <a:bodyPr wrap="none" lIns="91258" tIns="45630" rIns="91258" bIns="45630" rtlCol="0">
            <a:spAutoFit/>
          </a:bodyPr>
          <a:lstStyle/>
          <a:p>
            <a:pPr defTabSz="914400"/>
            <a:r>
              <a:rPr lang="en-CA" sz="1400" b="1" dirty="0">
                <a:solidFill>
                  <a:srgbClr val="39456B"/>
                </a:solidFill>
                <a:ea typeface="ＭＳ Ｐゴシック" pitchFamily="-105" charset="-128"/>
                <a:cs typeface="ＭＳ Ｐゴシック" pitchFamily="-105" charset="-128"/>
              </a:rPr>
              <a:t>4</a:t>
            </a:r>
          </a:p>
        </p:txBody>
      </p:sp>
      <p:sp>
        <p:nvSpPr>
          <p:cNvPr id="29" name="TextBox 28"/>
          <p:cNvSpPr txBox="1"/>
          <p:nvPr/>
        </p:nvSpPr>
        <p:spPr>
          <a:xfrm>
            <a:off x="5717101" y="4761507"/>
            <a:ext cx="275670" cy="307595"/>
          </a:xfrm>
          <a:prstGeom prst="rect">
            <a:avLst/>
          </a:prstGeom>
          <a:noFill/>
        </p:spPr>
        <p:txBody>
          <a:bodyPr wrap="none" lIns="91258" tIns="45630" rIns="91258" bIns="45630" rtlCol="0">
            <a:spAutoFit/>
          </a:bodyPr>
          <a:lstStyle/>
          <a:p>
            <a:pPr defTabSz="914400"/>
            <a:r>
              <a:rPr lang="en-CA" sz="1400" b="1" dirty="0">
                <a:solidFill>
                  <a:srgbClr val="39456B"/>
                </a:solidFill>
                <a:ea typeface="ＭＳ Ｐゴシック" pitchFamily="-105" charset="-128"/>
                <a:cs typeface="ＭＳ Ｐゴシック" pitchFamily="-105" charset="-128"/>
              </a:rPr>
              <a:t>6</a:t>
            </a:r>
          </a:p>
        </p:txBody>
      </p:sp>
      <p:sp>
        <p:nvSpPr>
          <p:cNvPr id="30" name="TextBox 29"/>
          <p:cNvSpPr txBox="1"/>
          <p:nvPr/>
        </p:nvSpPr>
        <p:spPr>
          <a:xfrm>
            <a:off x="6220481" y="4761507"/>
            <a:ext cx="275670" cy="307595"/>
          </a:xfrm>
          <a:prstGeom prst="rect">
            <a:avLst/>
          </a:prstGeom>
          <a:noFill/>
        </p:spPr>
        <p:txBody>
          <a:bodyPr wrap="none" lIns="91258" tIns="45630" rIns="91258" bIns="45630" rtlCol="0">
            <a:spAutoFit/>
          </a:bodyPr>
          <a:lstStyle/>
          <a:p>
            <a:pPr defTabSz="914400"/>
            <a:r>
              <a:rPr lang="en-CA" sz="1400" b="1" dirty="0">
                <a:solidFill>
                  <a:srgbClr val="39456B"/>
                </a:solidFill>
                <a:ea typeface="ＭＳ Ｐゴシック" pitchFamily="-105" charset="-128"/>
                <a:cs typeface="ＭＳ Ｐゴシック" pitchFamily="-105" charset="-128"/>
              </a:rPr>
              <a:t>8</a:t>
            </a:r>
          </a:p>
        </p:txBody>
      </p:sp>
      <p:sp>
        <p:nvSpPr>
          <p:cNvPr id="31" name="TextBox 30"/>
          <p:cNvSpPr txBox="1"/>
          <p:nvPr/>
        </p:nvSpPr>
        <p:spPr>
          <a:xfrm>
            <a:off x="6673555" y="4748860"/>
            <a:ext cx="367041" cy="307595"/>
          </a:xfrm>
          <a:prstGeom prst="rect">
            <a:avLst/>
          </a:prstGeom>
          <a:noFill/>
        </p:spPr>
        <p:txBody>
          <a:bodyPr wrap="none" lIns="91258" tIns="45630" rIns="91258" bIns="45630" rtlCol="0">
            <a:spAutoFit/>
          </a:bodyPr>
          <a:lstStyle/>
          <a:p>
            <a:pPr defTabSz="914400"/>
            <a:r>
              <a:rPr lang="en-CA" sz="1400" b="1" dirty="0">
                <a:solidFill>
                  <a:srgbClr val="39456B"/>
                </a:solidFill>
                <a:ea typeface="ＭＳ Ｐゴシック" pitchFamily="-105" charset="-128"/>
                <a:cs typeface="ＭＳ Ｐゴシック" pitchFamily="-105" charset="-128"/>
              </a:rPr>
              <a:t>10</a:t>
            </a:r>
          </a:p>
        </p:txBody>
      </p:sp>
      <p:sp>
        <p:nvSpPr>
          <p:cNvPr id="32" name="TextBox 31"/>
          <p:cNvSpPr txBox="1"/>
          <p:nvPr/>
        </p:nvSpPr>
        <p:spPr>
          <a:xfrm>
            <a:off x="7176932" y="4761507"/>
            <a:ext cx="367041" cy="307595"/>
          </a:xfrm>
          <a:prstGeom prst="rect">
            <a:avLst/>
          </a:prstGeom>
          <a:noFill/>
        </p:spPr>
        <p:txBody>
          <a:bodyPr wrap="none" lIns="91258" tIns="45630" rIns="91258" bIns="45630" rtlCol="0">
            <a:spAutoFit/>
          </a:bodyPr>
          <a:lstStyle/>
          <a:p>
            <a:pPr defTabSz="914400"/>
            <a:r>
              <a:rPr lang="en-CA" sz="1400" b="1" dirty="0">
                <a:solidFill>
                  <a:srgbClr val="39456B"/>
                </a:solidFill>
                <a:ea typeface="ＭＳ Ｐゴシック" pitchFamily="-105" charset="-128"/>
                <a:cs typeface="ＭＳ Ｐゴシック" pitchFamily="-105" charset="-128"/>
              </a:rPr>
              <a:t>12</a:t>
            </a:r>
          </a:p>
        </p:txBody>
      </p:sp>
      <p:sp>
        <p:nvSpPr>
          <p:cNvPr id="33" name="TextBox 32"/>
          <p:cNvSpPr txBox="1"/>
          <p:nvPr/>
        </p:nvSpPr>
        <p:spPr>
          <a:xfrm>
            <a:off x="7677536" y="4761507"/>
            <a:ext cx="367041" cy="307595"/>
          </a:xfrm>
          <a:prstGeom prst="rect">
            <a:avLst/>
          </a:prstGeom>
          <a:noFill/>
        </p:spPr>
        <p:txBody>
          <a:bodyPr wrap="none" lIns="91258" tIns="45630" rIns="91258" bIns="45630" rtlCol="0">
            <a:spAutoFit/>
          </a:bodyPr>
          <a:lstStyle/>
          <a:p>
            <a:pPr defTabSz="914400"/>
            <a:r>
              <a:rPr lang="en-CA" sz="1400" b="1" dirty="0">
                <a:solidFill>
                  <a:srgbClr val="39456B"/>
                </a:solidFill>
                <a:ea typeface="ＭＳ Ｐゴシック" pitchFamily="-105" charset="-128"/>
                <a:cs typeface="ＭＳ Ｐゴシック" pitchFamily="-105" charset="-128"/>
              </a:rPr>
              <a:t>14</a:t>
            </a:r>
          </a:p>
        </p:txBody>
      </p:sp>
      <p:sp>
        <p:nvSpPr>
          <p:cNvPr id="41" name="TextBox 40"/>
          <p:cNvSpPr txBox="1"/>
          <p:nvPr/>
        </p:nvSpPr>
        <p:spPr>
          <a:xfrm rot="16200000">
            <a:off x="2013163" y="2871976"/>
            <a:ext cx="3384409" cy="369150"/>
          </a:xfrm>
          <a:prstGeom prst="rect">
            <a:avLst/>
          </a:prstGeom>
          <a:noFill/>
        </p:spPr>
        <p:txBody>
          <a:bodyPr wrap="square" lIns="91258" tIns="45630" rIns="91258" bIns="45630">
            <a:spAutoFit/>
          </a:bodyPr>
          <a:lstStyle/>
          <a:p>
            <a:pPr algn="ctr" defTabSz="914400">
              <a:defRPr/>
            </a:pPr>
            <a:r>
              <a:rPr lang="en-US" b="1" dirty="0">
                <a:solidFill>
                  <a:prstClr val="black"/>
                </a:solidFill>
                <a:ea typeface="ＭＳ Ｐゴシック" pitchFamily="-105" charset="-128"/>
                <a:cs typeface="Arial" charset="0"/>
              </a:rPr>
              <a:t>Urinary Glucose Excretion (g/d</a:t>
            </a:r>
            <a:r>
              <a:rPr lang="en-US" dirty="0">
                <a:solidFill>
                  <a:prstClr val="black"/>
                </a:solidFill>
                <a:ea typeface="ＭＳ Ｐゴシック" pitchFamily="-105" charset="-128"/>
                <a:cs typeface="Arial" charset="0"/>
              </a:rPr>
              <a:t>)</a:t>
            </a:r>
          </a:p>
        </p:txBody>
      </p:sp>
      <p:sp>
        <p:nvSpPr>
          <p:cNvPr id="42" name="TextBox 1"/>
          <p:cNvSpPr txBox="1">
            <a:spLocks noChangeArrowheads="1"/>
          </p:cNvSpPr>
          <p:nvPr/>
        </p:nvSpPr>
        <p:spPr bwMode="auto">
          <a:xfrm>
            <a:off x="4698832" y="2449247"/>
            <a:ext cx="1685051" cy="682621"/>
          </a:xfrm>
          <a:prstGeom prst="rect">
            <a:avLst/>
          </a:prstGeom>
          <a:noFill/>
          <a:ln w="9525">
            <a:noFill/>
            <a:miter lim="800000"/>
            <a:headEnd/>
            <a:tailEnd/>
          </a:ln>
        </p:spPr>
        <p:txBody>
          <a:bodyPr wrap="none" lIns="91258" tIns="45630" rIns="91258" bIns="45630"/>
          <a:lstStyle/>
          <a:p>
            <a:pPr algn="ctr" defTabSz="914400"/>
            <a:r>
              <a:rPr lang="en-US" sz="1400" b="1" dirty="0">
                <a:solidFill>
                  <a:prstClr val="black"/>
                </a:solidFill>
                <a:ea typeface="ＭＳ Ｐゴシック" pitchFamily="-105" charset="-128"/>
                <a:cs typeface="ＭＳ Ｐゴシック" pitchFamily="-105" charset="-128"/>
              </a:rPr>
              <a:t>Below RT</a:t>
            </a:r>
            <a:r>
              <a:rPr lang="en-US" sz="1400" b="1" baseline="-25000" dirty="0">
                <a:solidFill>
                  <a:prstClr val="black"/>
                </a:solidFill>
                <a:ea typeface="ＭＳ Ｐゴシック" pitchFamily="-105" charset="-128"/>
                <a:cs typeface="ＭＳ Ｐゴシック" pitchFamily="-105" charset="-128"/>
              </a:rPr>
              <a:t>G</a:t>
            </a:r>
          </a:p>
          <a:p>
            <a:pPr algn="ctr" defTabSz="914400"/>
            <a:r>
              <a:rPr lang="en-US" sz="1400" b="1" dirty="0">
                <a:solidFill>
                  <a:prstClr val="black"/>
                </a:solidFill>
                <a:ea typeface="ＭＳ Ｐゴシック" pitchFamily="-105" charset="-128"/>
                <a:cs typeface="ＭＳ Ｐゴシック" pitchFamily="-105" charset="-128"/>
              </a:rPr>
              <a:t>Minimal Glucosuria Occurs</a:t>
            </a:r>
          </a:p>
        </p:txBody>
      </p:sp>
      <p:sp>
        <p:nvSpPr>
          <p:cNvPr id="43" name="TextBox 42"/>
          <p:cNvSpPr txBox="1"/>
          <p:nvPr/>
        </p:nvSpPr>
        <p:spPr>
          <a:xfrm>
            <a:off x="6722143" y="2427765"/>
            <a:ext cx="1327818" cy="461483"/>
          </a:xfrm>
          <a:prstGeom prst="rect">
            <a:avLst/>
          </a:prstGeom>
          <a:noFill/>
        </p:spPr>
        <p:txBody>
          <a:bodyPr wrap="none" lIns="91258" tIns="45630" rIns="91258" bIns="45630">
            <a:spAutoFit/>
          </a:bodyPr>
          <a:lstStyle/>
          <a:p>
            <a:pPr algn="ctr" defTabSz="914400">
              <a:defRPr/>
            </a:pPr>
            <a:r>
              <a:rPr lang="en-US" sz="1200" b="1" dirty="0">
                <a:solidFill>
                  <a:prstClr val="black"/>
                </a:solidFill>
                <a:ea typeface="ＭＳ Ｐゴシック" pitchFamily="-105" charset="-128"/>
                <a:cs typeface="Arial" charset="0"/>
              </a:rPr>
              <a:t>Above RT</a:t>
            </a:r>
            <a:r>
              <a:rPr lang="en-US" sz="1200" b="1" baseline="-25000" dirty="0">
                <a:solidFill>
                  <a:prstClr val="black"/>
                </a:solidFill>
                <a:ea typeface="ＭＳ Ｐゴシック" pitchFamily="-105" charset="-128"/>
                <a:cs typeface="Arial" charset="0"/>
              </a:rPr>
              <a:t>G</a:t>
            </a:r>
            <a:r>
              <a:rPr lang="en-US" sz="1200" b="1" dirty="0">
                <a:solidFill>
                  <a:prstClr val="black"/>
                </a:solidFill>
                <a:ea typeface="ＭＳ Ｐゴシック" pitchFamily="-105" charset="-128"/>
                <a:cs typeface="Arial" charset="0"/>
              </a:rPr>
              <a:t> </a:t>
            </a:r>
          </a:p>
          <a:p>
            <a:pPr algn="ctr" defTabSz="914400">
              <a:defRPr/>
            </a:pPr>
            <a:r>
              <a:rPr lang="en-US" sz="1200" b="1" dirty="0">
                <a:solidFill>
                  <a:prstClr val="black"/>
                </a:solidFill>
                <a:ea typeface="ＭＳ Ｐゴシック" pitchFamily="-105" charset="-128"/>
                <a:cs typeface="Arial" charset="0"/>
              </a:rPr>
              <a:t>Glucosuria Occurs</a:t>
            </a:r>
          </a:p>
        </p:txBody>
      </p:sp>
      <p:sp>
        <p:nvSpPr>
          <p:cNvPr id="44" name="Right Brace 43"/>
          <p:cNvSpPr/>
          <p:nvPr/>
        </p:nvSpPr>
        <p:spPr bwMode="auto">
          <a:xfrm rot="16200000">
            <a:off x="5523076" y="1776178"/>
            <a:ext cx="100086" cy="2388262"/>
          </a:xfrm>
          <a:prstGeom prst="rightBrace">
            <a:avLst/>
          </a:prstGeom>
          <a:solidFill>
            <a:schemeClr val="accent6">
              <a:lumMod val="75000"/>
            </a:schemeClr>
          </a:solidFill>
          <a:ln>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lIns="91258" tIns="45630" rIns="91258" bIns="45630"/>
          <a:lstStyle/>
          <a:p>
            <a:pPr algn="ctr" defTabSz="914400">
              <a:defRPr/>
            </a:pPr>
            <a:endParaRPr lang="en-GB" sz="2000" dirty="0">
              <a:solidFill>
                <a:srgbClr val="505050"/>
              </a:solidFill>
            </a:endParaRPr>
          </a:p>
        </p:txBody>
      </p:sp>
      <p:sp>
        <p:nvSpPr>
          <p:cNvPr id="45" name="Right Brace 44"/>
          <p:cNvSpPr/>
          <p:nvPr/>
        </p:nvSpPr>
        <p:spPr bwMode="auto">
          <a:xfrm rot="16200000">
            <a:off x="7286907" y="2458802"/>
            <a:ext cx="170655" cy="1008377"/>
          </a:xfrm>
          <a:prstGeom prst="rightBrace">
            <a:avLst/>
          </a:prstGeom>
          <a:solidFill>
            <a:schemeClr val="accent6">
              <a:lumMod val="75000"/>
            </a:schemeClr>
          </a:solidFill>
          <a:ln>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lIns="91258" tIns="45630" rIns="91258" bIns="45630"/>
          <a:lstStyle/>
          <a:p>
            <a:pPr algn="ctr" defTabSz="914400">
              <a:defRPr/>
            </a:pPr>
            <a:endParaRPr lang="en-GB" sz="2000" dirty="0">
              <a:solidFill>
                <a:srgbClr val="505050"/>
              </a:solidFill>
            </a:endParaRPr>
          </a:p>
        </p:txBody>
      </p:sp>
      <p:sp>
        <p:nvSpPr>
          <p:cNvPr id="48" name="TextBox 47"/>
          <p:cNvSpPr txBox="1"/>
          <p:nvPr/>
        </p:nvSpPr>
        <p:spPr>
          <a:xfrm>
            <a:off x="5655012" y="5140727"/>
            <a:ext cx="2624518" cy="369150"/>
          </a:xfrm>
          <a:prstGeom prst="rect">
            <a:avLst/>
          </a:prstGeom>
          <a:noFill/>
        </p:spPr>
        <p:txBody>
          <a:bodyPr wrap="none" lIns="91258" tIns="45630" rIns="91258" bIns="45630" rtlCol="0">
            <a:spAutoFit/>
          </a:bodyPr>
          <a:lstStyle/>
          <a:p>
            <a:pPr defTabSz="914400"/>
            <a:r>
              <a:rPr lang="en-CA" b="1" dirty="0">
                <a:solidFill>
                  <a:prstClr val="black"/>
                </a:solidFill>
                <a:ea typeface="ＭＳ Ｐゴシック" pitchFamily="-105" charset="-128"/>
                <a:cs typeface="ＭＳ Ｐゴシック" pitchFamily="-105" charset="-128"/>
              </a:rPr>
              <a:t>Plasma Glucose (mmol/L)</a:t>
            </a:r>
          </a:p>
        </p:txBody>
      </p:sp>
      <p:sp>
        <p:nvSpPr>
          <p:cNvPr id="26" name="TextBox 25"/>
          <p:cNvSpPr txBox="1"/>
          <p:nvPr/>
        </p:nvSpPr>
        <p:spPr>
          <a:xfrm>
            <a:off x="8177089" y="4758015"/>
            <a:ext cx="367041" cy="307595"/>
          </a:xfrm>
          <a:prstGeom prst="rect">
            <a:avLst/>
          </a:prstGeom>
          <a:noFill/>
        </p:spPr>
        <p:txBody>
          <a:bodyPr wrap="none" lIns="91258" tIns="45630" rIns="91258" bIns="45630" rtlCol="0">
            <a:spAutoFit/>
          </a:bodyPr>
          <a:lstStyle/>
          <a:p>
            <a:pPr defTabSz="914400"/>
            <a:r>
              <a:rPr lang="en-CA" sz="1400" b="1" dirty="0">
                <a:solidFill>
                  <a:srgbClr val="39456B"/>
                </a:solidFill>
                <a:ea typeface="ＭＳ Ｐゴシック" pitchFamily="-105" charset="-128"/>
                <a:cs typeface="ＭＳ Ｐゴシック" pitchFamily="-105" charset="-128"/>
              </a:rPr>
              <a:t>16</a:t>
            </a:r>
          </a:p>
        </p:txBody>
      </p:sp>
      <p:sp>
        <p:nvSpPr>
          <p:cNvPr id="25" name="Slide Number Placeholder 1"/>
          <p:cNvSpPr txBox="1">
            <a:spLocks/>
          </p:cNvSpPr>
          <p:nvPr/>
        </p:nvSpPr>
        <p:spPr>
          <a:xfrm>
            <a:off x="8305800" y="65287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6E5A2-EC83-451F-A719-9AC1370DD5CF}" type="slidenum">
              <a:rPr lang="en-US" sz="1200">
                <a:solidFill>
                  <a:prstClr val="white">
                    <a:lumMod val="50000"/>
                  </a:prstClr>
                </a:solidFill>
              </a:rPr>
              <a:pPr algn="r"/>
              <a:t>17</a:t>
            </a:fld>
            <a:endParaRPr lang="en-US" sz="1200" dirty="0">
              <a:solidFill>
                <a:prstClr val="white">
                  <a:lumMod val="50000"/>
                </a:prstClr>
              </a:solidFill>
            </a:endParaRPr>
          </a:p>
        </p:txBody>
      </p:sp>
    </p:spTree>
    <p:extLst>
      <p:ext uri="{BB962C8B-B14F-4D97-AF65-F5344CB8AC3E}">
        <p14:creationId xmlns:p14="http://schemas.microsoft.com/office/powerpoint/2010/main" val="21427323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7858" name="Picture 41" descr="Large.png"/>
          <p:cNvPicPr>
            <a:picLocks noChangeAspect="1"/>
          </p:cNvPicPr>
          <p:nvPr/>
        </p:nvPicPr>
        <p:blipFill>
          <a:blip r:embed="rId4" cstate="print"/>
          <a:srcRect/>
          <a:stretch>
            <a:fillRect/>
          </a:stretch>
        </p:blipFill>
        <p:spPr bwMode="auto">
          <a:xfrm>
            <a:off x="5192466" y="3077546"/>
            <a:ext cx="1028038" cy="2586467"/>
          </a:xfrm>
          <a:prstGeom prst="rect">
            <a:avLst/>
          </a:prstGeom>
          <a:noFill/>
          <a:ln w="9525">
            <a:noFill/>
            <a:miter lim="800000"/>
            <a:headEnd/>
            <a:tailEnd/>
          </a:ln>
        </p:spPr>
      </p:pic>
      <p:pic>
        <p:nvPicPr>
          <p:cNvPr id="377859" name="Picture 9" descr="Glucose.png"/>
          <p:cNvPicPr>
            <a:picLocks noChangeAspect="1"/>
          </p:cNvPicPr>
          <p:nvPr/>
        </p:nvPicPr>
        <p:blipFill>
          <a:blip r:embed="rId5" cstate="print"/>
          <a:srcRect/>
          <a:stretch>
            <a:fillRect/>
          </a:stretch>
        </p:blipFill>
        <p:spPr bwMode="auto">
          <a:xfrm>
            <a:off x="3853812" y="2071597"/>
            <a:ext cx="5150271" cy="4321987"/>
          </a:xfrm>
          <a:prstGeom prst="rect">
            <a:avLst/>
          </a:prstGeom>
          <a:noFill/>
          <a:ln w="9525">
            <a:noFill/>
            <a:miter lim="800000"/>
            <a:headEnd/>
            <a:tailEnd/>
          </a:ln>
        </p:spPr>
      </p:pic>
      <p:pic>
        <p:nvPicPr>
          <p:cNvPr id="42" name="Picture 9" descr="Glucose.png"/>
          <p:cNvPicPr>
            <a:picLocks noChangeAspect="1"/>
          </p:cNvPicPr>
          <p:nvPr/>
        </p:nvPicPr>
        <p:blipFill rotWithShape="1">
          <a:blip r:embed="rId5" cstate="print">
            <a:duotone>
              <a:prstClr val="black"/>
              <a:schemeClr val="accent2">
                <a:tint val="45000"/>
                <a:satMod val="400000"/>
              </a:schemeClr>
            </a:duotone>
          </a:blip>
          <a:srcRect l="47728" t="-1" r="13686" b="-901"/>
          <a:stretch/>
        </p:blipFill>
        <p:spPr bwMode="auto">
          <a:xfrm>
            <a:off x="6311900" y="2071596"/>
            <a:ext cx="1987274" cy="4361013"/>
          </a:xfrm>
          <a:prstGeom prst="rect">
            <a:avLst/>
          </a:prstGeom>
          <a:noFill/>
          <a:ln w="9525">
            <a:noFill/>
            <a:miter lim="800000"/>
            <a:headEnd/>
            <a:tailEnd/>
          </a:ln>
        </p:spPr>
      </p:pic>
      <p:pic>
        <p:nvPicPr>
          <p:cNvPr id="40" name="Picture 9" descr="Glucose.png"/>
          <p:cNvPicPr>
            <a:picLocks noChangeAspect="1"/>
          </p:cNvPicPr>
          <p:nvPr/>
        </p:nvPicPr>
        <p:blipFill rotWithShape="1">
          <a:blip r:embed="rId5" cstate="print">
            <a:duotone>
              <a:prstClr val="black"/>
              <a:schemeClr val="accent2">
                <a:tint val="45000"/>
                <a:satMod val="400000"/>
              </a:schemeClr>
            </a:duotone>
          </a:blip>
          <a:srcRect l="27137" t="-1" r="52438" b="-901"/>
          <a:stretch/>
        </p:blipFill>
        <p:spPr bwMode="auto">
          <a:xfrm>
            <a:off x="5251454" y="2071596"/>
            <a:ext cx="1051947" cy="4361013"/>
          </a:xfrm>
          <a:prstGeom prst="rect">
            <a:avLst/>
          </a:prstGeom>
          <a:noFill/>
          <a:ln w="9525">
            <a:noFill/>
            <a:miter lim="800000"/>
            <a:headEnd/>
            <a:tailEnd/>
          </a:ln>
        </p:spPr>
      </p:pic>
      <p:pic>
        <p:nvPicPr>
          <p:cNvPr id="41" name="Picture 9" descr="Glucose.png"/>
          <p:cNvPicPr>
            <a:picLocks noChangeAspect="1"/>
          </p:cNvPicPr>
          <p:nvPr/>
        </p:nvPicPr>
        <p:blipFill rotWithShape="1">
          <a:blip r:embed="rId5" cstate="print">
            <a:duotone>
              <a:prstClr val="black"/>
              <a:schemeClr val="accent2">
                <a:tint val="45000"/>
                <a:satMod val="400000"/>
              </a:schemeClr>
            </a:duotone>
          </a:blip>
          <a:srcRect r="72862" b="72662"/>
          <a:stretch/>
        </p:blipFill>
        <p:spPr bwMode="auto">
          <a:xfrm>
            <a:off x="3853809" y="2071597"/>
            <a:ext cx="1397649" cy="1181563"/>
          </a:xfrm>
          <a:prstGeom prst="rect">
            <a:avLst/>
          </a:prstGeom>
          <a:noFill/>
          <a:ln w="9525">
            <a:noFill/>
            <a:miter lim="800000"/>
            <a:headEnd/>
            <a:tailEnd/>
          </a:ln>
        </p:spPr>
      </p:pic>
      <p:pic>
        <p:nvPicPr>
          <p:cNvPr id="377861" name="Picture 58" descr="Blood Tubes.png"/>
          <p:cNvPicPr>
            <a:picLocks noChangeAspect="1"/>
          </p:cNvPicPr>
          <p:nvPr/>
        </p:nvPicPr>
        <p:blipFill>
          <a:blip r:embed="rId6" cstate="print"/>
          <a:srcRect/>
          <a:stretch>
            <a:fillRect/>
          </a:stretch>
        </p:blipFill>
        <p:spPr bwMode="auto">
          <a:xfrm rot="-800787">
            <a:off x="3285066" y="1908003"/>
            <a:ext cx="972605" cy="992207"/>
          </a:xfrm>
          <a:prstGeom prst="rect">
            <a:avLst/>
          </a:prstGeom>
          <a:noFill/>
          <a:ln w="9525">
            <a:noFill/>
            <a:miter lim="800000"/>
            <a:headEnd/>
            <a:tailEnd/>
          </a:ln>
        </p:spPr>
      </p:pic>
      <p:grpSp>
        <p:nvGrpSpPr>
          <p:cNvPr id="2" name="Group 47"/>
          <p:cNvGrpSpPr>
            <a:grpSpLocks/>
          </p:cNvGrpSpPr>
          <p:nvPr/>
        </p:nvGrpSpPr>
        <p:grpSpPr bwMode="auto">
          <a:xfrm>
            <a:off x="2221324" y="1211058"/>
            <a:ext cx="1850320" cy="836607"/>
            <a:chOff x="1783124" y="898602"/>
            <a:chExt cx="1528120" cy="1030895"/>
          </a:xfrm>
        </p:grpSpPr>
        <p:grpSp>
          <p:nvGrpSpPr>
            <p:cNvPr id="3" name="Group 46"/>
            <p:cNvGrpSpPr>
              <a:grpSpLocks/>
            </p:cNvGrpSpPr>
            <p:nvPr/>
          </p:nvGrpSpPr>
          <p:grpSpPr bwMode="auto">
            <a:xfrm>
              <a:off x="1783124" y="898602"/>
              <a:ext cx="1528120" cy="792601"/>
              <a:chOff x="1783124" y="859187"/>
              <a:chExt cx="1528120" cy="792601"/>
            </a:xfrm>
          </p:grpSpPr>
          <p:sp>
            <p:nvSpPr>
              <p:cNvPr id="12" name="Rounded Rectangle 11"/>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53" fontAlgn="base">
                  <a:lnSpc>
                    <a:spcPct val="98000"/>
                  </a:lnSpc>
                  <a:spcBef>
                    <a:spcPct val="0"/>
                  </a:spcBef>
                  <a:spcAft>
                    <a:spcPct val="0"/>
                  </a:spcAft>
                  <a:defRPr/>
                </a:pPr>
                <a:endParaRPr lang="en-GB" sz="900" dirty="0">
                  <a:solidFill>
                    <a:srgbClr val="4D4D4F"/>
                  </a:solidFill>
                  <a:cs typeface="Arial" pitchFamily="34" charset="0"/>
                </a:endParaRPr>
              </a:p>
            </p:txBody>
          </p:sp>
          <p:sp>
            <p:nvSpPr>
              <p:cNvPr id="377897" name="TextBox 4"/>
              <p:cNvSpPr txBox="1">
                <a:spLocks noChangeArrowheads="1"/>
              </p:cNvSpPr>
              <p:nvPr/>
            </p:nvSpPr>
            <p:spPr bwMode="auto">
              <a:xfrm>
                <a:off x="1783124" y="859187"/>
                <a:ext cx="1528120" cy="782840"/>
              </a:xfrm>
              <a:prstGeom prst="rect">
                <a:avLst/>
              </a:prstGeom>
              <a:noFill/>
              <a:ln w="9525">
                <a:noFill/>
                <a:miter lim="800000"/>
                <a:headEnd/>
                <a:tailEnd/>
              </a:ln>
            </p:spPr>
            <p:txBody>
              <a:bodyPr wrap="square">
                <a:spAutoFit/>
              </a:bodyPr>
              <a:lstStyle/>
              <a:p>
                <a:pPr algn="ctr" defTabSz="914400" fontAlgn="base">
                  <a:lnSpc>
                    <a:spcPct val="98000"/>
                  </a:lnSpc>
                  <a:spcBef>
                    <a:spcPct val="0"/>
                  </a:spcBef>
                  <a:spcAft>
                    <a:spcPct val="0"/>
                  </a:spcAft>
                </a:pPr>
                <a:r>
                  <a:rPr lang="en-GB" dirty="0">
                    <a:solidFill>
                      <a:srgbClr val="4BACC6">
                        <a:lumMod val="10000"/>
                      </a:srgbClr>
                    </a:solidFill>
                    <a:cs typeface="Arial" charset="0"/>
                  </a:rPr>
                  <a:t>Filtered glucose load 180 g/day</a:t>
                </a:r>
              </a:p>
            </p:txBody>
          </p:sp>
        </p:grpSp>
        <p:sp>
          <p:nvSpPr>
            <p:cNvPr id="11" name="Isosceles Triangle 10"/>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53" fontAlgn="base">
                <a:lnSpc>
                  <a:spcPct val="98000"/>
                </a:lnSpc>
                <a:spcBef>
                  <a:spcPct val="0"/>
                </a:spcBef>
                <a:spcAft>
                  <a:spcPct val="0"/>
                </a:spcAft>
                <a:defRPr/>
              </a:pPr>
              <a:endParaRPr lang="en-GB" sz="900" dirty="0">
                <a:solidFill>
                  <a:srgbClr val="4D4D4F"/>
                </a:solidFill>
                <a:cs typeface="Arial" pitchFamily="34" charset="0"/>
              </a:endParaRPr>
            </a:p>
          </p:txBody>
        </p:sp>
      </p:grpSp>
      <p:sp>
        <p:nvSpPr>
          <p:cNvPr id="24" name="Hexagon 23"/>
          <p:cNvSpPr/>
          <p:nvPr/>
        </p:nvSpPr>
        <p:spPr>
          <a:xfrm>
            <a:off x="3990568" y="2493224"/>
            <a:ext cx="128504"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defTabSz="914053"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28" name="Hexagon 27"/>
          <p:cNvSpPr/>
          <p:nvPr/>
        </p:nvSpPr>
        <p:spPr>
          <a:xfrm>
            <a:off x="4111524" y="2291419"/>
            <a:ext cx="131025"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defTabSz="914053"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31" name="Hexagon 30"/>
          <p:cNvSpPr/>
          <p:nvPr/>
        </p:nvSpPr>
        <p:spPr>
          <a:xfrm>
            <a:off x="4383657" y="2304873"/>
            <a:ext cx="133543"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defTabSz="914053"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32" name="Hexagon 31"/>
          <p:cNvSpPr/>
          <p:nvPr/>
        </p:nvSpPr>
        <p:spPr>
          <a:xfrm>
            <a:off x="4237512" y="2570586"/>
            <a:ext cx="131025" cy="110995"/>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defTabSz="914053"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33" name="Hexagon 32"/>
          <p:cNvSpPr/>
          <p:nvPr/>
        </p:nvSpPr>
        <p:spPr>
          <a:xfrm>
            <a:off x="4436565" y="248649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defTabSz="914053"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34" name="Hexagon 33"/>
          <p:cNvSpPr/>
          <p:nvPr/>
        </p:nvSpPr>
        <p:spPr>
          <a:xfrm>
            <a:off x="4600347" y="260758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defTabSz="914053"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37" name="Hexagon 36"/>
          <p:cNvSpPr/>
          <p:nvPr/>
        </p:nvSpPr>
        <p:spPr>
          <a:xfrm>
            <a:off x="4265226" y="237214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defTabSz="914053" fontAlgn="base">
              <a:lnSpc>
                <a:spcPct val="98000"/>
              </a:lnSpc>
              <a:spcBef>
                <a:spcPct val="0"/>
              </a:spcBef>
              <a:spcAft>
                <a:spcPct val="0"/>
              </a:spcAft>
              <a:defRPr/>
            </a:pPr>
            <a:endParaRPr lang="en-GB" sz="1100" dirty="0">
              <a:solidFill>
                <a:srgbClr val="4D4D4F"/>
              </a:solidFill>
              <a:cs typeface="Arial" pitchFamily="34" charset="0"/>
            </a:endParaRPr>
          </a:p>
        </p:txBody>
      </p:sp>
      <p:grpSp>
        <p:nvGrpSpPr>
          <p:cNvPr id="4" name="Group 44"/>
          <p:cNvGrpSpPr>
            <a:grpSpLocks/>
          </p:cNvGrpSpPr>
          <p:nvPr/>
        </p:nvGrpSpPr>
        <p:grpSpPr bwMode="auto">
          <a:xfrm>
            <a:off x="3999483" y="4957913"/>
            <a:ext cx="1056621" cy="326875"/>
            <a:chOff x="3808704" y="4792416"/>
            <a:chExt cx="1019412" cy="326653"/>
          </a:xfrm>
        </p:grpSpPr>
        <p:sp>
          <p:nvSpPr>
            <p:cNvPr id="43" name="Rounded Rectangle 42"/>
            <p:cNvSpPr/>
            <p:nvPr/>
          </p:nvSpPr>
          <p:spPr>
            <a:xfrm>
              <a:off x="3905453" y="4792416"/>
              <a:ext cx="779953" cy="326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53" fontAlgn="base">
                <a:lnSpc>
                  <a:spcPct val="98000"/>
                </a:lnSpc>
                <a:spcBef>
                  <a:spcPct val="0"/>
                </a:spcBef>
                <a:spcAft>
                  <a:spcPct val="0"/>
                </a:spcAft>
                <a:defRPr/>
              </a:pPr>
              <a:endParaRPr lang="en-GB" sz="900" dirty="0">
                <a:solidFill>
                  <a:srgbClr val="4D4D4F"/>
                </a:solidFill>
                <a:cs typeface="Arial" pitchFamily="34" charset="0"/>
              </a:endParaRPr>
            </a:p>
          </p:txBody>
        </p:sp>
        <p:sp>
          <p:nvSpPr>
            <p:cNvPr id="377891" name="TextBox 14"/>
            <p:cNvSpPr txBox="1">
              <a:spLocks noChangeArrowheads="1"/>
            </p:cNvSpPr>
            <p:nvPr/>
          </p:nvSpPr>
          <p:spPr bwMode="auto">
            <a:xfrm>
              <a:off x="3808704" y="4794461"/>
              <a:ext cx="1019412" cy="318333"/>
            </a:xfrm>
            <a:prstGeom prst="rect">
              <a:avLst/>
            </a:prstGeom>
            <a:noFill/>
            <a:ln w="9525">
              <a:noFill/>
              <a:miter lim="800000"/>
              <a:headEnd/>
              <a:tailEnd/>
            </a:ln>
          </p:spPr>
          <p:txBody>
            <a:bodyPr wrap="square">
              <a:spAutoFit/>
            </a:bodyPr>
            <a:lstStyle/>
            <a:p>
              <a:pPr algn="ctr" defTabSz="914400" fontAlgn="base">
                <a:lnSpc>
                  <a:spcPct val="98000"/>
                </a:lnSpc>
                <a:spcBef>
                  <a:spcPct val="0"/>
                </a:spcBef>
                <a:spcAft>
                  <a:spcPct val="0"/>
                </a:spcAft>
              </a:pPr>
              <a:r>
                <a:rPr lang="en-GB" sz="1500" dirty="0">
                  <a:solidFill>
                    <a:srgbClr val="4BACC6">
                      <a:lumMod val="10000"/>
                    </a:srgbClr>
                  </a:solidFill>
                  <a:cs typeface="Arial" charset="0"/>
                </a:rPr>
                <a:t>SGLT1</a:t>
              </a:r>
            </a:p>
          </p:txBody>
        </p:sp>
      </p:grpSp>
      <p:grpSp>
        <p:nvGrpSpPr>
          <p:cNvPr id="5" name="Group 43"/>
          <p:cNvGrpSpPr>
            <a:grpSpLocks/>
          </p:cNvGrpSpPr>
          <p:nvPr/>
        </p:nvGrpSpPr>
        <p:grpSpPr bwMode="auto">
          <a:xfrm>
            <a:off x="3088513" y="3229952"/>
            <a:ext cx="1249772" cy="554648"/>
            <a:chOff x="3037927" y="2179375"/>
            <a:chExt cx="1252028" cy="555559"/>
          </a:xfrm>
        </p:grpSpPr>
        <p:sp>
          <p:nvSpPr>
            <p:cNvPr id="13" name="Rounded Rectangle 12"/>
            <p:cNvSpPr/>
            <p:nvPr/>
          </p:nvSpPr>
          <p:spPr>
            <a:xfrm>
              <a:off x="3161615" y="2179375"/>
              <a:ext cx="985279" cy="377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53"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377889" name="TextBox 7"/>
            <p:cNvSpPr txBox="1">
              <a:spLocks noChangeArrowheads="1"/>
            </p:cNvSpPr>
            <p:nvPr/>
          </p:nvSpPr>
          <p:spPr bwMode="auto">
            <a:xfrm>
              <a:off x="3037927" y="2189274"/>
              <a:ext cx="1252028" cy="545660"/>
            </a:xfrm>
            <a:prstGeom prst="rect">
              <a:avLst/>
            </a:prstGeom>
            <a:noFill/>
            <a:ln w="9525">
              <a:noFill/>
              <a:miter lim="800000"/>
              <a:headEnd/>
              <a:tailEnd/>
            </a:ln>
          </p:spPr>
          <p:txBody>
            <a:bodyPr>
              <a:spAutoFit/>
            </a:bodyPr>
            <a:lstStyle/>
            <a:p>
              <a:pPr algn="ctr" defTabSz="914400" fontAlgn="base">
                <a:lnSpc>
                  <a:spcPct val="98000"/>
                </a:lnSpc>
                <a:spcBef>
                  <a:spcPct val="0"/>
                </a:spcBef>
                <a:spcAft>
                  <a:spcPct val="0"/>
                </a:spcAft>
              </a:pPr>
              <a:r>
                <a:rPr lang="en-GB" sz="1500" dirty="0">
                  <a:solidFill>
                    <a:srgbClr val="4BACC6">
                      <a:lumMod val="10000"/>
                    </a:srgbClr>
                  </a:solidFill>
                  <a:cs typeface="Arial" charset="0"/>
                </a:rPr>
                <a:t>SGLT2</a:t>
              </a:r>
            </a:p>
            <a:p>
              <a:pPr algn="ctr" defTabSz="914400" fontAlgn="base">
                <a:lnSpc>
                  <a:spcPct val="98000"/>
                </a:lnSpc>
                <a:spcBef>
                  <a:spcPct val="0"/>
                </a:spcBef>
                <a:spcAft>
                  <a:spcPct val="0"/>
                </a:spcAft>
              </a:pPr>
              <a:endParaRPr lang="en-GB" sz="1500" dirty="0">
                <a:solidFill>
                  <a:srgbClr val="4D4D4F"/>
                </a:solidFill>
                <a:cs typeface="Arial" charset="0"/>
              </a:endParaRPr>
            </a:p>
          </p:txBody>
        </p:sp>
      </p:grpSp>
      <p:grpSp>
        <p:nvGrpSpPr>
          <p:cNvPr id="6" name="Group 34"/>
          <p:cNvGrpSpPr>
            <a:grpSpLocks/>
          </p:cNvGrpSpPr>
          <p:nvPr/>
        </p:nvGrpSpPr>
        <p:grpSpPr bwMode="auto">
          <a:xfrm>
            <a:off x="3966883" y="5344477"/>
            <a:ext cx="1065348" cy="644525"/>
            <a:chOff x="2045738" y="4855793"/>
            <a:chExt cx="1114151" cy="673721"/>
          </a:xfrm>
        </p:grpSpPr>
        <p:sp>
          <p:nvSpPr>
            <p:cNvPr id="26" name="Rounded Rectangle 25"/>
            <p:cNvSpPr/>
            <p:nvPr/>
          </p:nvSpPr>
          <p:spPr>
            <a:xfrm>
              <a:off x="2059801" y="4855793"/>
              <a:ext cx="1086025" cy="6737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53"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377887" name="TextBox 18"/>
            <p:cNvSpPr txBox="1">
              <a:spLocks noChangeArrowheads="1"/>
            </p:cNvSpPr>
            <p:nvPr/>
          </p:nvSpPr>
          <p:spPr bwMode="auto">
            <a:xfrm>
              <a:off x="2045738" y="5009650"/>
              <a:ext cx="1114151" cy="348729"/>
            </a:xfrm>
            <a:prstGeom prst="rect">
              <a:avLst/>
            </a:prstGeom>
            <a:noFill/>
            <a:ln w="9525">
              <a:noFill/>
              <a:miter lim="800000"/>
              <a:headEnd/>
              <a:tailEnd/>
            </a:ln>
          </p:spPr>
          <p:txBody>
            <a:bodyPr>
              <a:spAutoFit/>
            </a:bodyPr>
            <a:lstStyle/>
            <a:p>
              <a:pPr algn="ctr" defTabSz="914400" fontAlgn="base">
                <a:lnSpc>
                  <a:spcPct val="98000"/>
                </a:lnSpc>
                <a:spcBef>
                  <a:spcPct val="0"/>
                </a:spcBef>
                <a:spcAft>
                  <a:spcPct val="0"/>
                </a:spcAft>
              </a:pPr>
              <a:r>
                <a:rPr lang="en-GB" sz="1600" dirty="0">
                  <a:solidFill>
                    <a:srgbClr val="4BACC6">
                      <a:lumMod val="10000"/>
                    </a:srgbClr>
                  </a:solidFill>
                  <a:cs typeface="Arial" charset="0"/>
                </a:rPr>
                <a:t>~ 10%</a:t>
              </a:r>
            </a:p>
          </p:txBody>
        </p:sp>
      </p:grpSp>
      <p:sp>
        <p:nvSpPr>
          <p:cNvPr id="27" name="Down Arrow 26"/>
          <p:cNvSpPr/>
          <p:nvPr/>
        </p:nvSpPr>
        <p:spPr>
          <a:xfrm rot="3074688">
            <a:off x="4404896" y="3286807"/>
            <a:ext cx="972027" cy="84913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defTabSz="914053" fontAlgn="base">
              <a:lnSpc>
                <a:spcPct val="98000"/>
              </a:lnSpc>
              <a:spcBef>
                <a:spcPct val="0"/>
              </a:spcBef>
              <a:spcAft>
                <a:spcPct val="0"/>
              </a:spcAft>
              <a:defRPr/>
            </a:pPr>
            <a:endParaRPr lang="en-GB" sz="1100" b="1" u="sng" dirty="0">
              <a:solidFill>
                <a:srgbClr val="4D4D4F"/>
              </a:solidFill>
              <a:cs typeface="Arial" pitchFamily="34" charset="0"/>
            </a:endParaRPr>
          </a:p>
        </p:txBody>
      </p:sp>
      <p:sp>
        <p:nvSpPr>
          <p:cNvPr id="30" name="Down Arrow 29"/>
          <p:cNvSpPr/>
          <p:nvPr/>
        </p:nvSpPr>
        <p:spPr>
          <a:xfrm rot="3074688">
            <a:off x="5059810" y="4334410"/>
            <a:ext cx="376703" cy="32504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defTabSz="914053" fontAlgn="base">
              <a:lnSpc>
                <a:spcPct val="98000"/>
              </a:lnSpc>
              <a:spcBef>
                <a:spcPct val="0"/>
              </a:spcBef>
              <a:spcAft>
                <a:spcPct val="0"/>
              </a:spcAft>
              <a:defRPr/>
            </a:pPr>
            <a:endParaRPr lang="en-GB" sz="1100" b="1" u="sng" dirty="0">
              <a:solidFill>
                <a:srgbClr val="4D4D4F"/>
              </a:solidFill>
              <a:cs typeface="Arial" pitchFamily="34" charset="0"/>
            </a:endParaRPr>
          </a:p>
        </p:txBody>
      </p:sp>
      <p:grpSp>
        <p:nvGrpSpPr>
          <p:cNvPr id="7" name="Group 28"/>
          <p:cNvGrpSpPr>
            <a:grpSpLocks/>
          </p:cNvGrpSpPr>
          <p:nvPr/>
        </p:nvGrpSpPr>
        <p:grpSpPr bwMode="auto">
          <a:xfrm>
            <a:off x="2985205" y="3677147"/>
            <a:ext cx="1456388" cy="1009492"/>
            <a:chOff x="1089942" y="3127089"/>
            <a:chExt cx="1456490" cy="1011405"/>
          </a:xfrm>
        </p:grpSpPr>
        <p:sp>
          <p:nvSpPr>
            <p:cNvPr id="25" name="Rounded Rectangle 24"/>
            <p:cNvSpPr/>
            <p:nvPr/>
          </p:nvSpPr>
          <p:spPr>
            <a:xfrm>
              <a:off x="1089942" y="3127089"/>
              <a:ext cx="1456490" cy="10114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53"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377885" name="TextBox 19"/>
            <p:cNvSpPr txBox="1">
              <a:spLocks noChangeArrowheads="1"/>
            </p:cNvSpPr>
            <p:nvPr/>
          </p:nvSpPr>
          <p:spPr bwMode="auto">
            <a:xfrm>
              <a:off x="1236548" y="3454087"/>
              <a:ext cx="1114151" cy="334249"/>
            </a:xfrm>
            <a:prstGeom prst="rect">
              <a:avLst/>
            </a:prstGeom>
            <a:noFill/>
            <a:ln w="9525">
              <a:noFill/>
              <a:miter lim="800000"/>
              <a:headEnd/>
              <a:tailEnd/>
            </a:ln>
          </p:spPr>
          <p:txBody>
            <a:bodyPr>
              <a:spAutoFit/>
            </a:bodyPr>
            <a:lstStyle/>
            <a:p>
              <a:pPr algn="ctr" defTabSz="914400" fontAlgn="base">
                <a:lnSpc>
                  <a:spcPct val="98000"/>
                </a:lnSpc>
                <a:spcBef>
                  <a:spcPct val="0"/>
                </a:spcBef>
                <a:spcAft>
                  <a:spcPct val="0"/>
                </a:spcAft>
              </a:pPr>
              <a:r>
                <a:rPr lang="en-GB" sz="1600" dirty="0">
                  <a:solidFill>
                    <a:srgbClr val="4BACC6">
                      <a:lumMod val="10000"/>
                    </a:srgbClr>
                  </a:solidFill>
                  <a:cs typeface="Arial" charset="0"/>
                </a:rPr>
                <a:t>~ 90%</a:t>
              </a:r>
            </a:p>
          </p:txBody>
        </p:sp>
      </p:grpSp>
      <p:sp>
        <p:nvSpPr>
          <p:cNvPr id="10" name="Text Placeholder 9"/>
          <p:cNvSpPr>
            <a:spLocks noGrp="1"/>
          </p:cNvSpPr>
          <p:nvPr>
            <p:ph type="body" sz="quarter" idx="13"/>
          </p:nvPr>
        </p:nvSpPr>
        <p:spPr>
          <a:xfrm>
            <a:off x="2057402" y="6431881"/>
            <a:ext cx="9143999" cy="430157"/>
          </a:xfrm>
        </p:spPr>
        <p:txBody>
          <a:bodyPr anchor="ctr">
            <a:normAutofit/>
          </a:bodyPr>
          <a:lstStyle/>
          <a:p>
            <a:r>
              <a:rPr lang="en-GB" sz="1400" dirty="0" err="1"/>
              <a:t>Gerich</a:t>
            </a:r>
            <a:r>
              <a:rPr lang="en-GB" sz="1400" dirty="0"/>
              <a:t> JE. </a:t>
            </a:r>
            <a:r>
              <a:rPr lang="en-GB" sz="1400" i="1" dirty="0" err="1"/>
              <a:t>Diabet</a:t>
            </a:r>
            <a:r>
              <a:rPr lang="en-GB" sz="1400" i="1" dirty="0"/>
              <a:t> Med</a:t>
            </a:r>
            <a:r>
              <a:rPr lang="en-GB" sz="1400" dirty="0"/>
              <a:t>. 2010;27:136–142.</a:t>
            </a:r>
          </a:p>
        </p:txBody>
      </p:sp>
      <p:pic>
        <p:nvPicPr>
          <p:cNvPr id="44" name="Picture 9" descr="Glucose.png"/>
          <p:cNvPicPr>
            <a:picLocks noChangeAspect="1"/>
          </p:cNvPicPr>
          <p:nvPr/>
        </p:nvPicPr>
        <p:blipFill rotWithShape="1">
          <a:blip r:embed="rId5" cstate="print">
            <a:duotone>
              <a:prstClr val="black"/>
              <a:schemeClr val="accent2">
                <a:tint val="45000"/>
                <a:satMod val="400000"/>
              </a:schemeClr>
            </a:duotone>
          </a:blip>
          <a:srcRect l="86504" t="-1" r="-1907" b="-901"/>
          <a:stretch/>
        </p:blipFill>
        <p:spPr bwMode="auto">
          <a:xfrm>
            <a:off x="8308983" y="2071596"/>
            <a:ext cx="793281" cy="4361013"/>
          </a:xfrm>
          <a:prstGeom prst="rect">
            <a:avLst/>
          </a:prstGeom>
          <a:noFill/>
          <a:ln w="9525">
            <a:noFill/>
            <a:miter lim="800000"/>
            <a:headEnd/>
            <a:tailEnd/>
          </a:ln>
        </p:spPr>
      </p:pic>
      <p:sp>
        <p:nvSpPr>
          <p:cNvPr id="8" name="Title 7"/>
          <p:cNvSpPr>
            <a:spLocks noGrp="1"/>
          </p:cNvSpPr>
          <p:nvPr>
            <p:ph type="title"/>
          </p:nvPr>
        </p:nvSpPr>
        <p:spPr>
          <a:xfrm>
            <a:off x="2133600" y="0"/>
            <a:ext cx="8534400" cy="96320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GB" sz="3200" dirty="0">
                <a:latin typeface="Calibri" pitchFamily="34" charset="0"/>
              </a:rPr>
              <a:t>Renal glucose re-absorption in healthy individuals</a:t>
            </a:r>
            <a:endParaRPr lang="en-US" sz="3200" dirty="0"/>
          </a:p>
        </p:txBody>
      </p:sp>
      <p:sp>
        <p:nvSpPr>
          <p:cNvPr id="38" name="Slide Number Placeholder 1"/>
          <p:cNvSpPr txBox="1">
            <a:spLocks/>
          </p:cNvSpPr>
          <p:nvPr/>
        </p:nvSpPr>
        <p:spPr>
          <a:xfrm>
            <a:off x="8305800" y="65287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6E5A2-EC83-451F-A719-9AC1370DD5CF}" type="slidenum">
              <a:rPr lang="en-US" sz="1200">
                <a:solidFill>
                  <a:prstClr val="white">
                    <a:lumMod val="50000"/>
                  </a:prstClr>
                </a:solidFill>
              </a:rPr>
              <a:pPr algn="r"/>
              <a:t>18</a:t>
            </a:fld>
            <a:endParaRPr lang="en-US" sz="1200" dirty="0">
              <a:solidFill>
                <a:prstClr val="white">
                  <a:lumMod val="50000"/>
                </a:prstClr>
              </a:solidFill>
            </a:endParaRPr>
          </a:p>
        </p:txBody>
      </p:sp>
    </p:spTree>
    <p:custDataLst>
      <p:tags r:id="rId1"/>
    </p:custDataLst>
    <p:extLst>
      <p:ext uri="{BB962C8B-B14F-4D97-AF65-F5344CB8AC3E}">
        <p14:creationId xmlns:p14="http://schemas.microsoft.com/office/powerpoint/2010/main" val="76981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900"/>
                                        <p:tgtEl>
                                          <p:spTgt spid="41"/>
                                        </p:tgtEl>
                                      </p:cBhvr>
                                    </p:animEffect>
                                  </p:childTnLst>
                                </p:cTn>
                              </p:par>
                              <p:par>
                                <p:cTn id="8" presetID="10" presetClass="entr" presetSubtype="0" fill="hold" grpId="1" nodeType="withEffect">
                                  <p:stCondLst>
                                    <p:cond delay="4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00"/>
                                        <p:tgtEl>
                                          <p:spTgt spid="24"/>
                                        </p:tgtEl>
                                      </p:cBhvr>
                                    </p:animEffect>
                                  </p:childTnLst>
                                </p:cTn>
                              </p:par>
                              <p:par>
                                <p:cTn id="11" presetID="0" presetClass="path" presetSubtype="0" accel="50000" decel="50000" fill="hold" grpId="2" nodeType="withEffect">
                                  <p:stCondLst>
                                    <p:cond delay="400"/>
                                  </p:stCondLst>
                                  <p:childTnLst>
                                    <p:animMotion origin="layout" path="M 0 0 L -0.03072 0.00139 L -0.04791 0.00209 L -0.08593 -0.04514 " pathEditMode="relative" ptsTypes="AAAA">
                                      <p:cBhvr>
                                        <p:cTn id="12" dur="2000" spd="-100000" fill="hold"/>
                                        <p:tgtEl>
                                          <p:spTgt spid="24"/>
                                        </p:tgtEl>
                                        <p:attrNameLst>
                                          <p:attrName>ppt_x</p:attrName>
                                          <p:attrName>ppt_y</p:attrName>
                                        </p:attrNameLst>
                                      </p:cBhvr>
                                    </p:animMotion>
                                  </p:childTnLst>
                                </p:cTn>
                              </p:par>
                              <p:par>
                                <p:cTn id="13" presetID="10" presetClass="entr" presetSubtype="0" fill="hold" grpId="1" nodeType="withEffect">
                                  <p:stCondLst>
                                    <p:cond delay="1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00"/>
                                        <p:tgtEl>
                                          <p:spTgt spid="28"/>
                                        </p:tgtEl>
                                      </p:cBhvr>
                                    </p:animEffect>
                                  </p:childTnLst>
                                </p:cTn>
                              </p:par>
                              <p:par>
                                <p:cTn id="16" presetID="0" presetClass="path" presetSubtype="0" accel="50000" decel="50000" fill="hold" grpId="2" nodeType="withEffect">
                                  <p:stCondLst>
                                    <p:cond delay="100"/>
                                  </p:stCondLst>
                                  <p:childTnLst>
                                    <p:animMotion origin="layout" path="M 0 0 L -0.02084 0.02153 L -0.04479 0.02987 L -0.06042 0.02639 L -0.10365 -0.02222 " pathEditMode="relative" ptsTypes="AAAAA">
                                      <p:cBhvr>
                                        <p:cTn id="17" dur="1700" spd="-100000" fill="hold"/>
                                        <p:tgtEl>
                                          <p:spTgt spid="28"/>
                                        </p:tgtEl>
                                        <p:attrNameLst>
                                          <p:attrName>ppt_x</p:attrName>
                                          <p:attrName>ppt_y</p:attrName>
                                        </p:attrNameLst>
                                      </p:cBhvr>
                                    </p:animMotion>
                                  </p:childTnLst>
                                </p:cTn>
                              </p:par>
                              <p:par>
                                <p:cTn id="18" presetID="10" presetClass="entr" presetSubtype="0" fill="hold" grpId="1" nodeType="withEffect">
                                  <p:stCondLst>
                                    <p:cond delay="50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0" presetClass="path" presetSubtype="0" accel="50000" decel="50000" fill="hold" grpId="2" nodeType="withEffect">
                                  <p:stCondLst>
                                    <p:cond delay="500"/>
                                  </p:stCondLst>
                                  <p:childTnLst>
                                    <p:animMotion origin="layout" path="M 0 0 L -0.02709 0.02153 L -0.0448 0.025 L -0.06719 0.02431 L -0.0875 0.03681 L -0.11771 0.00695 L -0.14271 -0.01527 " pathEditMode="relative" ptsTypes="AAAAAAA">
                                      <p:cBhvr>
                                        <p:cTn id="22" dur="2000" spd="-100000" fill="hold"/>
                                        <p:tgtEl>
                                          <p:spTgt spid="31"/>
                                        </p:tgtEl>
                                        <p:attrNameLst>
                                          <p:attrName>ppt_x</p:attrName>
                                          <p:attrName>ppt_y</p:attrName>
                                        </p:attrNameLst>
                                      </p:cBhvr>
                                    </p:animMotion>
                                  </p:childTnLst>
                                </p:cTn>
                              </p:par>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100"/>
                                        <p:tgtEl>
                                          <p:spTgt spid="32"/>
                                        </p:tgtEl>
                                      </p:cBhvr>
                                    </p:animEffect>
                                  </p:childTnLst>
                                </p:cTn>
                              </p:par>
                              <p:par>
                                <p:cTn id="26" presetID="0" presetClass="path" presetSubtype="0" accel="50000" decel="50000" fill="hold" grpId="2" nodeType="withEffect">
                                  <p:stCondLst>
                                    <p:cond delay="200"/>
                                  </p:stCondLst>
                                  <p:childTnLst>
                                    <p:animMotion origin="layout" path="M 0 0 L -0.0401 -0.01389 L -0.06979 -0.00834 L -0.11927 -0.05695 " pathEditMode="relative" ptsTypes="AAAA">
                                      <p:cBhvr>
                                        <p:cTn id="27" dur="2000" spd="-100000" fill="hold"/>
                                        <p:tgtEl>
                                          <p:spTgt spid="32"/>
                                        </p:tgtEl>
                                        <p:attrNameLst>
                                          <p:attrName>ppt_x</p:attrName>
                                          <p:attrName>ppt_y</p:attrName>
                                        </p:attrNameLst>
                                      </p:cBhvr>
                                    </p:animMotion>
                                  </p:childTnLst>
                                </p:cTn>
                              </p:par>
                              <p:par>
                                <p:cTn id="28" presetID="10" presetClass="entr" presetSubtype="0" fill="hold" grpId="1" nodeType="withEffect">
                                  <p:stCondLst>
                                    <p:cond delay="2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600"/>
                                        <p:tgtEl>
                                          <p:spTgt spid="33"/>
                                        </p:tgtEl>
                                      </p:cBhvr>
                                    </p:animEffect>
                                  </p:childTnLst>
                                </p:cTn>
                              </p:par>
                              <p:par>
                                <p:cTn id="31" presetID="0" presetClass="path" presetSubtype="0" accel="50000" decel="50000" fill="hold" grpId="2" nodeType="withEffect">
                                  <p:stCondLst>
                                    <p:cond delay="200"/>
                                  </p:stCondLst>
                                  <p:childTnLst>
                                    <p:animMotion origin="layout" path="M 0 0 L -0.03177 -0.00208 L -0.04635 -0.01111 L -0.05989 -0.00347 L -0.08177 0.0007 L -0.09739 -0.00139 L -0.1375 -0.03541 " pathEditMode="relative" ptsTypes="AAAAAAA">
                                      <p:cBhvr>
                                        <p:cTn id="32" dur="1400" spd="-100000" fill="hold"/>
                                        <p:tgtEl>
                                          <p:spTgt spid="33"/>
                                        </p:tgtEl>
                                        <p:attrNameLst>
                                          <p:attrName>ppt_x</p:attrName>
                                          <p:attrName>ppt_y</p:attrName>
                                        </p:attrNameLst>
                                      </p:cBhvr>
                                    </p:animMotion>
                                  </p:childTnLst>
                                </p:cTn>
                              </p:par>
                              <p:par>
                                <p:cTn id="33" presetID="10" presetClass="entr" presetSubtype="0" fill="hold" grpId="1" nodeType="withEffect">
                                  <p:stCondLst>
                                    <p:cond delay="4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600"/>
                                        <p:tgtEl>
                                          <p:spTgt spid="34"/>
                                        </p:tgtEl>
                                      </p:cBhvr>
                                    </p:animEffect>
                                  </p:childTnLst>
                                </p:cTn>
                              </p:par>
                              <p:par>
                                <p:cTn id="36" presetID="0" presetClass="path" presetSubtype="0" accel="50000" decel="50000" fill="hold" grpId="2" nodeType="withEffect">
                                  <p:stCondLst>
                                    <p:cond delay="500"/>
                                  </p:stCondLst>
                                  <p:childTnLst>
                                    <p:animMotion origin="layout" path="M 0 0 L -0.0323 -0.01528 L -0.06042 -0.01944 L -0.08907 -0.01944 L -0.10886 -0.01319 L -0.17032 -0.07778 " pathEditMode="relative" ptsTypes="AAAAAA">
                                      <p:cBhvr>
                                        <p:cTn id="37" dur="2000" spd="-100000" fill="hold"/>
                                        <p:tgtEl>
                                          <p:spTgt spid="34"/>
                                        </p:tgtEl>
                                        <p:attrNameLst>
                                          <p:attrName>ppt_x</p:attrName>
                                          <p:attrName>ppt_y</p:attrName>
                                        </p:attrNameLst>
                                      </p:cBhvr>
                                    </p:animMotion>
                                  </p:childTnLst>
                                </p:cTn>
                              </p:par>
                              <p:par>
                                <p:cTn id="38" presetID="10" presetClass="entr" presetSubtype="0" fill="hold" grpId="1" nodeType="withEffect">
                                  <p:stCondLst>
                                    <p:cond delay="4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600"/>
                                        <p:tgtEl>
                                          <p:spTgt spid="37"/>
                                        </p:tgtEl>
                                      </p:cBhvr>
                                    </p:animEffect>
                                  </p:childTnLst>
                                </p:cTn>
                              </p:par>
                              <p:par>
                                <p:cTn id="41" presetID="0" presetClass="path" presetSubtype="0" accel="50000" decel="50000" fill="hold" grpId="2" nodeType="withEffect">
                                  <p:stCondLst>
                                    <p:cond delay="400"/>
                                  </p:stCondLst>
                                  <p:childTnLst>
                                    <p:animMotion origin="layout" path="M 0 0 L -0.02083 0.01319 L -0.03385 0.01458 L -0.05312 0.01597 L -0.0677 0.0243 L -0.12187 -0.04028 " pathEditMode="relative" ptsTypes="AAAAAA">
                                      <p:cBhvr>
                                        <p:cTn id="42" dur="2000" spd="-100000" fill="hold"/>
                                        <p:tgtEl>
                                          <p:spTgt spid="37"/>
                                        </p:tgtEl>
                                        <p:attrNameLst>
                                          <p:attrName>ppt_x</p:attrName>
                                          <p:attrName>ppt_y</p:attrName>
                                        </p:attrNameLst>
                                      </p:cBhvr>
                                    </p:animMotion>
                                  </p:childTnLst>
                                </p:cTn>
                              </p:par>
                              <p:par>
                                <p:cTn id="43" presetID="47"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3800"/>
                                  </p:stCondLst>
                                  <p:childTnLst>
                                    <p:set>
                                      <p:cBhvr>
                                        <p:cTn id="51" dur="1" fill="hold">
                                          <p:stCondLst>
                                            <p:cond delay="0"/>
                                          </p:stCondLst>
                                        </p:cTn>
                                        <p:tgtEl>
                                          <p:spTgt spid="4"/>
                                        </p:tgtEl>
                                        <p:attrNameLst>
                                          <p:attrName>style.visibility</p:attrName>
                                        </p:attrNameLst>
                                      </p:cBhvr>
                                      <p:to>
                                        <p:strVal val="visible"/>
                                      </p:to>
                                    </p:set>
                                    <p:anim calcmode="lin" valueType="num">
                                      <p:cBhvr>
                                        <p:cTn id="52" dur="1000" fill="hold"/>
                                        <p:tgtEl>
                                          <p:spTgt spid="4"/>
                                        </p:tgtEl>
                                        <p:attrNameLst>
                                          <p:attrName>ppt_w</p:attrName>
                                        </p:attrNameLst>
                                      </p:cBhvr>
                                      <p:tavLst>
                                        <p:tav tm="0">
                                          <p:val>
                                            <p:fltVal val="0"/>
                                          </p:val>
                                        </p:tav>
                                        <p:tav tm="100000">
                                          <p:val>
                                            <p:strVal val="#ppt_w"/>
                                          </p:val>
                                        </p:tav>
                                      </p:tavLst>
                                    </p:anim>
                                    <p:anim calcmode="lin" valueType="num">
                                      <p:cBhvr>
                                        <p:cTn id="53" dur="1000" fill="hold"/>
                                        <p:tgtEl>
                                          <p:spTgt spid="4"/>
                                        </p:tgtEl>
                                        <p:attrNameLst>
                                          <p:attrName>ppt_h</p:attrName>
                                        </p:attrNameLst>
                                      </p:cBhvr>
                                      <p:tavLst>
                                        <p:tav tm="0">
                                          <p:val>
                                            <p:fltVal val="0"/>
                                          </p:val>
                                        </p:tav>
                                        <p:tav tm="100000">
                                          <p:val>
                                            <p:strVal val="#ppt_h"/>
                                          </p:val>
                                        </p:tav>
                                      </p:tavLst>
                                    </p:anim>
                                    <p:animEffect transition="in" filter="fade">
                                      <p:cBhvr>
                                        <p:cTn id="54" dur="1000"/>
                                        <p:tgtEl>
                                          <p:spTgt spid="4"/>
                                        </p:tgtEl>
                                      </p:cBhvr>
                                    </p:animEffect>
                                  </p:childTnLst>
                                </p:cTn>
                              </p:par>
                              <p:par>
                                <p:cTn id="55" presetID="53" presetClass="entr" presetSubtype="0" fill="hold" nodeType="withEffect">
                                  <p:stCondLst>
                                    <p:cond delay="380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Effect transition="in" filter="fade">
                                      <p:cBhvr>
                                        <p:cTn id="59" dur="1000"/>
                                        <p:tgtEl>
                                          <p:spTgt spid="5"/>
                                        </p:tgtEl>
                                      </p:cBhvr>
                                    </p:animEffect>
                                  </p:childTnLst>
                                </p:cTn>
                              </p:par>
                              <p:par>
                                <p:cTn id="60" presetID="18" presetClass="entr" presetSubtype="6" fill="hold" nodeType="withEffect">
                                  <p:stCondLst>
                                    <p:cond delay="1600"/>
                                  </p:stCondLst>
                                  <p:childTnLst>
                                    <p:set>
                                      <p:cBhvr>
                                        <p:cTn id="61" dur="1" fill="hold">
                                          <p:stCondLst>
                                            <p:cond delay="0"/>
                                          </p:stCondLst>
                                        </p:cTn>
                                        <p:tgtEl>
                                          <p:spTgt spid="40"/>
                                        </p:tgtEl>
                                        <p:attrNameLst>
                                          <p:attrName>style.visibility</p:attrName>
                                        </p:attrNameLst>
                                      </p:cBhvr>
                                      <p:to>
                                        <p:strVal val="visible"/>
                                      </p:to>
                                    </p:set>
                                    <p:animEffect transition="in" filter="strips(downRight)">
                                      <p:cBhvr>
                                        <p:cTn id="62" dur="3400"/>
                                        <p:tgtEl>
                                          <p:spTgt spid="40"/>
                                        </p:tgtEl>
                                      </p:cBhvr>
                                    </p:animEffect>
                                  </p:childTnLst>
                                </p:cTn>
                              </p:par>
                              <p:par>
                                <p:cTn id="63" presetID="18" presetClass="entr" presetSubtype="9" fill="hold" nodeType="withEffect">
                                  <p:stCondLst>
                                    <p:cond delay="5100"/>
                                  </p:stCondLst>
                                  <p:childTnLst>
                                    <p:set>
                                      <p:cBhvr>
                                        <p:cTn id="64" dur="1" fill="hold">
                                          <p:stCondLst>
                                            <p:cond delay="0"/>
                                          </p:stCondLst>
                                        </p:cTn>
                                        <p:tgtEl>
                                          <p:spTgt spid="42"/>
                                        </p:tgtEl>
                                        <p:attrNameLst>
                                          <p:attrName>style.visibility</p:attrName>
                                        </p:attrNameLst>
                                      </p:cBhvr>
                                      <p:to>
                                        <p:strVal val="visible"/>
                                      </p:to>
                                    </p:set>
                                    <p:animEffect transition="in" filter="strips(upLeft)">
                                      <p:cBhvr>
                                        <p:cTn id="65" dur="1300"/>
                                        <p:tgtEl>
                                          <p:spTgt spid="42"/>
                                        </p:tgtEl>
                                      </p:cBhvr>
                                    </p:animEffect>
                                  </p:childTnLst>
                                </p:cTn>
                              </p:par>
                              <p:par>
                                <p:cTn id="66" presetID="18" presetClass="entr" presetSubtype="6" fill="hold" nodeType="withEffect">
                                  <p:stCondLst>
                                    <p:cond delay="5300"/>
                                  </p:stCondLst>
                                  <p:childTnLst>
                                    <p:set>
                                      <p:cBhvr>
                                        <p:cTn id="67" dur="1" fill="hold">
                                          <p:stCondLst>
                                            <p:cond delay="0"/>
                                          </p:stCondLst>
                                        </p:cTn>
                                        <p:tgtEl>
                                          <p:spTgt spid="44"/>
                                        </p:tgtEl>
                                        <p:attrNameLst>
                                          <p:attrName>style.visibility</p:attrName>
                                        </p:attrNameLst>
                                      </p:cBhvr>
                                      <p:to>
                                        <p:strVal val="visible"/>
                                      </p:to>
                                    </p:set>
                                    <p:animEffect transition="in" filter="strips(downRight)">
                                      <p:cBhvr>
                                        <p:cTn id="68" dur="1900"/>
                                        <p:tgtEl>
                                          <p:spTgt spid="44"/>
                                        </p:tgtEl>
                                      </p:cBhvr>
                                    </p:animEffect>
                                  </p:childTnLst>
                                </p:cTn>
                              </p:par>
                              <p:par>
                                <p:cTn id="69" presetID="10" presetClass="exit" presetSubtype="0" fill="hold" grpId="3" nodeType="withEffect">
                                  <p:stCondLst>
                                    <p:cond delay="5400"/>
                                  </p:stCondLst>
                                  <p:childTnLst>
                                    <p:animEffect transition="out" filter="fade">
                                      <p:cBhvr>
                                        <p:cTn id="70" dur="2000"/>
                                        <p:tgtEl>
                                          <p:spTgt spid="34"/>
                                        </p:tgtEl>
                                      </p:cBhvr>
                                    </p:animEffect>
                                    <p:set>
                                      <p:cBhvr>
                                        <p:cTn id="71" dur="1" fill="hold">
                                          <p:stCondLst>
                                            <p:cond delay="1999"/>
                                          </p:stCondLst>
                                        </p:cTn>
                                        <p:tgtEl>
                                          <p:spTgt spid="34"/>
                                        </p:tgtEl>
                                        <p:attrNameLst>
                                          <p:attrName>style.visibility</p:attrName>
                                        </p:attrNameLst>
                                      </p:cBhvr>
                                      <p:to>
                                        <p:strVal val="hidden"/>
                                      </p:to>
                                    </p:set>
                                  </p:childTnLst>
                                </p:cTn>
                              </p:par>
                              <p:par>
                                <p:cTn id="72" presetID="0" presetClass="path" presetSubtype="0" accel="50000" decel="50000" fill="hold" grpId="0" nodeType="withEffect">
                                  <p:stCondLst>
                                    <p:cond delay="0"/>
                                  </p:stCondLst>
                                  <p:childTnLst>
                                    <p:animMotion origin="layout" path="M -1.94444E-6 -1.11111E-6 L 0.05816 0.02708 L 0.09393 0.06065 L 0.13004 0.07986 L 0.15035 0.11111 L 0.18004 0.09097 L 0.22743 0.10833 L 0.18889 0.12639 " pathEditMode="relative" rAng="0" ptsTypes="AAAAAAAA">
                                      <p:cBhvr>
                                        <p:cTn id="73" dur="7300" fill="hold"/>
                                        <p:tgtEl>
                                          <p:spTgt spid="24"/>
                                        </p:tgtEl>
                                        <p:attrNameLst>
                                          <p:attrName>ppt_x</p:attrName>
                                          <p:attrName>ppt_y</p:attrName>
                                        </p:attrNameLst>
                                      </p:cBhvr>
                                      <p:rCtr x="11400" y="6300"/>
                                    </p:animMotion>
                                  </p:childTnLst>
                                </p:cTn>
                              </p:par>
                              <p:par>
                                <p:cTn id="74" presetID="10" presetClass="exit" presetSubtype="0" fill="hold" grpId="3" nodeType="withEffect">
                                  <p:stCondLst>
                                    <p:cond delay="5900"/>
                                  </p:stCondLst>
                                  <p:childTnLst>
                                    <p:animEffect transition="out" filter="fade">
                                      <p:cBhvr>
                                        <p:cTn id="75" dur="1500"/>
                                        <p:tgtEl>
                                          <p:spTgt spid="24"/>
                                        </p:tgtEl>
                                      </p:cBhvr>
                                    </p:animEffect>
                                    <p:set>
                                      <p:cBhvr>
                                        <p:cTn id="76" dur="1" fill="hold">
                                          <p:stCondLst>
                                            <p:cond delay="1499"/>
                                          </p:stCondLst>
                                        </p:cTn>
                                        <p:tgtEl>
                                          <p:spTgt spid="24"/>
                                        </p:tgtEl>
                                        <p:attrNameLst>
                                          <p:attrName>style.visibility</p:attrName>
                                        </p:attrNameLst>
                                      </p:cBhvr>
                                      <p:to>
                                        <p:strVal val="hidden"/>
                                      </p:to>
                                    </p:set>
                                  </p:childTnLst>
                                </p:cTn>
                              </p:par>
                              <p:par>
                                <p:cTn id="77" presetID="0" presetClass="path" presetSubtype="0" accel="50000" decel="50000" fill="hold" grpId="0" nodeType="withEffect">
                                  <p:stCondLst>
                                    <p:cond delay="0"/>
                                  </p:stCondLst>
                                  <p:childTnLst>
                                    <p:animMotion origin="layout" path="M 0 -2.96296E-6 L 0.05816 0.02709 L 0.08472 0.09838 L 0.11667 0.10926 L 0.16927 0.12107 L 0.21302 0.12662 L 0.20885 0.14746 L 0.14115 0.18287 " pathEditMode="relative" rAng="0" ptsTypes="AAAAAAAA">
                                      <p:cBhvr>
                                        <p:cTn id="78" dur="5700" fill="hold"/>
                                        <p:tgtEl>
                                          <p:spTgt spid="28"/>
                                        </p:tgtEl>
                                        <p:attrNameLst>
                                          <p:attrName>ppt_x</p:attrName>
                                          <p:attrName>ppt_y</p:attrName>
                                        </p:attrNameLst>
                                      </p:cBhvr>
                                      <p:rCtr x="10600" y="9100"/>
                                    </p:animMotion>
                                  </p:childTnLst>
                                </p:cTn>
                              </p:par>
                              <p:par>
                                <p:cTn id="79" presetID="10" presetClass="exit" presetSubtype="0" fill="hold" grpId="3" nodeType="withEffect">
                                  <p:stCondLst>
                                    <p:cond delay="5000"/>
                                  </p:stCondLst>
                                  <p:childTnLst>
                                    <p:animEffect transition="out" filter="fade">
                                      <p:cBhvr>
                                        <p:cTn id="80" dur="800"/>
                                        <p:tgtEl>
                                          <p:spTgt spid="28"/>
                                        </p:tgtEl>
                                      </p:cBhvr>
                                    </p:animEffect>
                                    <p:set>
                                      <p:cBhvr>
                                        <p:cTn id="81" dur="1" fill="hold">
                                          <p:stCondLst>
                                            <p:cond delay="799"/>
                                          </p:stCondLst>
                                        </p:cTn>
                                        <p:tgtEl>
                                          <p:spTgt spid="28"/>
                                        </p:tgtEl>
                                        <p:attrNameLst>
                                          <p:attrName>style.visibility</p:attrName>
                                        </p:attrNameLst>
                                      </p:cBhvr>
                                      <p:to>
                                        <p:strVal val="hidden"/>
                                      </p:to>
                                    </p:set>
                                  </p:childTnLst>
                                </p:cTn>
                              </p:par>
                              <p:par>
                                <p:cTn id="82" presetID="0" presetClass="path" presetSubtype="0" accel="50000" decel="50000" fill="hold" grpId="0" nodeType="withEffect">
                                  <p:stCondLst>
                                    <p:cond delay="0"/>
                                  </p:stCondLst>
                                  <p:childTnLst>
                                    <p:animMotion origin="layout" path="M -1.11111E-6 -4.81481E-6 L 0.04514 0.07477 L 0.08941 0.10811 L 0.1441 0.12061 L 0.18212 0.13936 L 0.11441 0.17616 L 0.11024 0.21922 L 0.11806 0.28172 " pathEditMode="relative" rAng="0" ptsTypes="AAAAAAAA">
                                      <p:cBhvr>
                                        <p:cTn id="83" dur="6400" fill="hold"/>
                                        <p:tgtEl>
                                          <p:spTgt spid="31"/>
                                        </p:tgtEl>
                                        <p:attrNameLst>
                                          <p:attrName>ppt_x</p:attrName>
                                          <p:attrName>ppt_y</p:attrName>
                                        </p:attrNameLst>
                                      </p:cBhvr>
                                      <p:rCtr x="9100" y="14100"/>
                                    </p:animMotion>
                                  </p:childTnLst>
                                </p:cTn>
                              </p:par>
                              <p:par>
                                <p:cTn id="84" presetID="10" presetClass="exit" presetSubtype="0" fill="hold" grpId="3" nodeType="withEffect">
                                  <p:stCondLst>
                                    <p:cond delay="5200"/>
                                  </p:stCondLst>
                                  <p:childTnLst>
                                    <p:animEffect transition="out" filter="fade">
                                      <p:cBhvr>
                                        <p:cTn id="85" dur="1300"/>
                                        <p:tgtEl>
                                          <p:spTgt spid="31"/>
                                        </p:tgtEl>
                                      </p:cBhvr>
                                    </p:animEffect>
                                    <p:set>
                                      <p:cBhvr>
                                        <p:cTn id="86" dur="1" fill="hold">
                                          <p:stCondLst>
                                            <p:cond delay="1299"/>
                                          </p:stCondLst>
                                        </p:cTn>
                                        <p:tgtEl>
                                          <p:spTgt spid="31"/>
                                        </p:tgtEl>
                                        <p:attrNameLst>
                                          <p:attrName>style.visibility</p:attrName>
                                        </p:attrNameLst>
                                      </p:cBhvr>
                                      <p:to>
                                        <p:strVal val="hidden"/>
                                      </p:to>
                                    </p:set>
                                  </p:childTnLst>
                                </p:cTn>
                              </p:par>
                              <p:par>
                                <p:cTn id="87" presetID="0" presetClass="path" presetSubtype="0" accel="50000" decel="50000" fill="hold" grpId="0" nodeType="withEffect">
                                  <p:stCondLst>
                                    <p:cond delay="0"/>
                                  </p:stCondLst>
                                  <p:childTnLst>
                                    <p:animMotion origin="layout" path="M 4.72222E-6 -2.22222E-6 L 0.05816 0.02709 L 0.05868 0.05 L 0.10451 0.06945 L 0.12795 0.09861 L 0.16493 0.0875 L 0.20034 0.09584 L 0.1618 0.11736 L 0.12638 0.14931 L 0.12691 0.16667 " pathEditMode="relative" rAng="0" ptsTypes="AAAAAAAAAA">
                                      <p:cBhvr>
                                        <p:cTn id="88" dur="7100" fill="hold"/>
                                        <p:tgtEl>
                                          <p:spTgt spid="32"/>
                                        </p:tgtEl>
                                        <p:attrNameLst>
                                          <p:attrName>ppt_x</p:attrName>
                                          <p:attrName>ppt_y</p:attrName>
                                        </p:attrNameLst>
                                      </p:cBhvr>
                                      <p:rCtr x="10000" y="8300"/>
                                    </p:animMotion>
                                  </p:childTnLst>
                                </p:cTn>
                              </p:par>
                              <p:par>
                                <p:cTn id="89" presetID="10" presetClass="exit" presetSubtype="0" fill="hold" grpId="3" nodeType="withEffect">
                                  <p:stCondLst>
                                    <p:cond delay="5600"/>
                                  </p:stCondLst>
                                  <p:childTnLst>
                                    <p:animEffect transition="out" filter="fade">
                                      <p:cBhvr>
                                        <p:cTn id="90" dur="1500"/>
                                        <p:tgtEl>
                                          <p:spTgt spid="32"/>
                                        </p:tgtEl>
                                      </p:cBhvr>
                                    </p:animEffect>
                                    <p:set>
                                      <p:cBhvr>
                                        <p:cTn id="91" dur="1" fill="hold">
                                          <p:stCondLst>
                                            <p:cond delay="1499"/>
                                          </p:stCondLst>
                                        </p:cTn>
                                        <p:tgtEl>
                                          <p:spTgt spid="32"/>
                                        </p:tgtEl>
                                        <p:attrNameLst>
                                          <p:attrName>style.visibility</p:attrName>
                                        </p:attrNameLst>
                                      </p:cBhvr>
                                      <p:to>
                                        <p:strVal val="hidden"/>
                                      </p:to>
                                    </p:set>
                                  </p:childTnLst>
                                </p:cTn>
                              </p:par>
                              <p:par>
                                <p:cTn id="92" presetID="0" presetClass="path" presetSubtype="0" accel="50000" decel="50000" fill="hold" grpId="0" nodeType="withEffect">
                                  <p:stCondLst>
                                    <p:cond delay="0"/>
                                  </p:stCondLst>
                                  <p:childTnLst>
                                    <p:animMotion origin="layout" path="M 3.33333E-6 3.33333E-6 L 0.0375 0.04004 L 0.08177 0.07847 L 0.09583 0.11041 L 0.12239 0.08194 L 0.14218 0.09861 L 0.17448 0.10277 L 0.13698 0.12361 L 0.13125 0.14236 L 0.10833 0.14791 L 0.10052 0.1743 " pathEditMode="relative" rAng="0" ptsTypes="AAAAAAAAAAA">
                                      <p:cBhvr>
                                        <p:cTn id="93" dur="6500" fill="hold"/>
                                        <p:tgtEl>
                                          <p:spTgt spid="33"/>
                                        </p:tgtEl>
                                        <p:attrNameLst>
                                          <p:attrName>ppt_x</p:attrName>
                                          <p:attrName>ppt_y</p:attrName>
                                        </p:attrNameLst>
                                      </p:cBhvr>
                                      <p:rCtr x="8700" y="8700"/>
                                    </p:animMotion>
                                  </p:childTnLst>
                                </p:cTn>
                              </p:par>
                              <p:par>
                                <p:cTn id="94" presetID="10" presetClass="exit" presetSubtype="0" fill="hold" grpId="3" nodeType="withEffect">
                                  <p:stCondLst>
                                    <p:cond delay="5400"/>
                                  </p:stCondLst>
                                  <p:childTnLst>
                                    <p:animEffect transition="out" filter="fade">
                                      <p:cBhvr>
                                        <p:cTn id="95" dur="1100"/>
                                        <p:tgtEl>
                                          <p:spTgt spid="33"/>
                                        </p:tgtEl>
                                      </p:cBhvr>
                                    </p:animEffect>
                                    <p:set>
                                      <p:cBhvr>
                                        <p:cTn id="96" dur="1" fill="hold">
                                          <p:stCondLst>
                                            <p:cond delay="1099"/>
                                          </p:stCondLst>
                                        </p:cTn>
                                        <p:tgtEl>
                                          <p:spTgt spid="33"/>
                                        </p:tgtEl>
                                        <p:attrNameLst>
                                          <p:attrName>style.visibility</p:attrName>
                                        </p:attrNameLst>
                                      </p:cBhvr>
                                      <p:to>
                                        <p:strVal val="hidden"/>
                                      </p:to>
                                    </p:set>
                                  </p:childTnLst>
                                </p:cTn>
                              </p:par>
                              <p:par>
                                <p:cTn id="97" presetID="0" presetClass="path" presetSubtype="0" accel="50000" decel="50000" fill="hold" grpId="0" nodeType="withEffect">
                                  <p:stCondLst>
                                    <p:cond delay="0"/>
                                  </p:stCondLst>
                                  <p:childTnLst>
                                    <p:animMotion origin="layout" path="M -2.22222E-6 7.40741E-7 L 0.0257 0.04167 L 0.08577 0.08287 L 0.11406 0.06273 L 0.16493 0.07616 L 0.16563 0.10949 L 0.13611 0.12338 L 0.09861 0.17268 L 0.09184 0.20463 L 0.09913 0.27268 L 0.09705 0.32407 L 0.09809 0.41991 " pathEditMode="relative" rAng="0" ptsTypes="AAAAAAAAAAAA">
                                      <p:cBhvr>
                                        <p:cTn id="98" dur="6900" fill="hold"/>
                                        <p:tgtEl>
                                          <p:spTgt spid="34"/>
                                        </p:tgtEl>
                                        <p:attrNameLst>
                                          <p:attrName>ppt_x</p:attrName>
                                          <p:attrName>ppt_y</p:attrName>
                                        </p:attrNameLst>
                                      </p:cBhvr>
                                      <p:rCtr x="8300" y="21000"/>
                                    </p:animMotion>
                                  </p:childTnLst>
                                </p:cTn>
                              </p:par>
                              <p:par>
                                <p:cTn id="99" presetID="0" presetClass="path" presetSubtype="0" accel="50000" decel="50000" fill="hold" grpId="0" nodeType="withEffect">
                                  <p:stCondLst>
                                    <p:cond delay="0"/>
                                  </p:stCondLst>
                                  <p:childTnLst>
                                    <p:animMotion origin="layout" path="M 3.33333E-6 0 L 0.05208 0.03819 L 0.05625 0.06134 L 0.10468 0.09722 L 0.10833 0.12639 L 0.14271 0.09444 L 0.16354 0.11806 L 0.19271 0.13125 L 0.15729 0.14792 L 0.12604 0.175 L 0.12396 0.20903 " pathEditMode="relative" rAng="0" ptsTypes="AAAAAAAAAAA">
                                      <p:cBhvr>
                                        <p:cTn id="100" dur="7200" fill="hold"/>
                                        <p:tgtEl>
                                          <p:spTgt spid="37"/>
                                        </p:tgtEl>
                                        <p:attrNameLst>
                                          <p:attrName>ppt_x</p:attrName>
                                          <p:attrName>ppt_y</p:attrName>
                                        </p:attrNameLst>
                                      </p:cBhvr>
                                      <p:rCtr x="9600" y="10400"/>
                                    </p:animMotion>
                                  </p:childTnLst>
                                </p:cTn>
                              </p:par>
                              <p:par>
                                <p:cTn id="101" presetID="10" presetClass="exit" presetSubtype="0" fill="hold" grpId="3" nodeType="withEffect">
                                  <p:stCondLst>
                                    <p:cond delay="5800"/>
                                  </p:stCondLst>
                                  <p:childTnLst>
                                    <p:animEffect transition="out" filter="fade">
                                      <p:cBhvr>
                                        <p:cTn id="102" dur="1400"/>
                                        <p:tgtEl>
                                          <p:spTgt spid="37"/>
                                        </p:tgtEl>
                                      </p:cBhvr>
                                    </p:animEffect>
                                    <p:set>
                                      <p:cBhvr>
                                        <p:cTn id="103" dur="1" fill="hold">
                                          <p:stCondLst>
                                            <p:cond delay="1399"/>
                                          </p:stCondLst>
                                        </p:cTn>
                                        <p:tgtEl>
                                          <p:spTgt spid="37"/>
                                        </p:tgtEl>
                                        <p:attrNameLst>
                                          <p:attrName>style.visibility</p:attrName>
                                        </p:attrNameLst>
                                      </p:cBhvr>
                                      <p:to>
                                        <p:strVal val="hidden"/>
                                      </p:to>
                                    </p:set>
                                  </p:childTnLst>
                                </p:cTn>
                              </p:par>
                              <p:par>
                                <p:cTn id="104" presetID="10" presetClass="entr" presetSubtype="0" fill="hold" grpId="0" nodeType="withEffect">
                                  <p:stCondLst>
                                    <p:cond delay="370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2100"/>
                                        <p:tgtEl>
                                          <p:spTgt spid="27"/>
                                        </p:tgtEl>
                                      </p:cBhvr>
                                    </p:animEffect>
                                  </p:childTnLst>
                                </p:cTn>
                              </p:par>
                              <p:par>
                                <p:cTn id="107" presetID="10" presetClass="entr" presetSubtype="0" fill="hold" grpId="0" nodeType="withEffect">
                                  <p:stCondLst>
                                    <p:cond delay="43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800"/>
                                        <p:tgtEl>
                                          <p:spTgt spid="30"/>
                                        </p:tgtEl>
                                      </p:cBhvr>
                                    </p:animEffect>
                                  </p:childTnLst>
                                </p:cTn>
                              </p:par>
                              <p:par>
                                <p:cTn id="110" presetID="53" presetClass="entr" presetSubtype="0" fill="hold" nodeType="withEffect">
                                  <p:stCondLst>
                                    <p:cond delay="360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2000" fill="hold"/>
                                        <p:tgtEl>
                                          <p:spTgt spid="7"/>
                                        </p:tgtEl>
                                        <p:attrNameLst>
                                          <p:attrName>ppt_w</p:attrName>
                                        </p:attrNameLst>
                                      </p:cBhvr>
                                      <p:tavLst>
                                        <p:tav tm="0">
                                          <p:val>
                                            <p:fltVal val="0"/>
                                          </p:val>
                                        </p:tav>
                                        <p:tav tm="100000">
                                          <p:val>
                                            <p:strVal val="#ppt_w"/>
                                          </p:val>
                                        </p:tav>
                                      </p:tavLst>
                                    </p:anim>
                                    <p:anim calcmode="lin" valueType="num">
                                      <p:cBhvr>
                                        <p:cTn id="113" dur="2000" fill="hold"/>
                                        <p:tgtEl>
                                          <p:spTgt spid="7"/>
                                        </p:tgtEl>
                                        <p:attrNameLst>
                                          <p:attrName>ppt_h</p:attrName>
                                        </p:attrNameLst>
                                      </p:cBhvr>
                                      <p:tavLst>
                                        <p:tav tm="0">
                                          <p:val>
                                            <p:fltVal val="0"/>
                                          </p:val>
                                        </p:tav>
                                        <p:tav tm="100000">
                                          <p:val>
                                            <p:strVal val="#ppt_h"/>
                                          </p:val>
                                        </p:tav>
                                      </p:tavLst>
                                    </p:anim>
                                    <p:animEffect transition="in" filter="fade">
                                      <p:cBhvr>
                                        <p:cTn id="114" dur="2000"/>
                                        <p:tgtEl>
                                          <p:spTgt spid="7"/>
                                        </p:tgtEl>
                                      </p:cBhvr>
                                    </p:animEffect>
                                  </p:childTnLst>
                                </p:cTn>
                              </p:par>
                              <p:par>
                                <p:cTn id="115" presetID="53" presetClass="entr" presetSubtype="0" fill="hold" nodeType="withEffect">
                                  <p:stCondLst>
                                    <p:cond delay="3600"/>
                                  </p:stCondLst>
                                  <p:childTnLst>
                                    <p:set>
                                      <p:cBhvr>
                                        <p:cTn id="116" dur="1" fill="hold">
                                          <p:stCondLst>
                                            <p:cond delay="0"/>
                                          </p:stCondLst>
                                        </p:cTn>
                                        <p:tgtEl>
                                          <p:spTgt spid="6"/>
                                        </p:tgtEl>
                                        <p:attrNameLst>
                                          <p:attrName>style.visibility</p:attrName>
                                        </p:attrNameLst>
                                      </p:cBhvr>
                                      <p:to>
                                        <p:strVal val="visible"/>
                                      </p:to>
                                    </p:set>
                                    <p:anim calcmode="lin" valueType="num">
                                      <p:cBhvr>
                                        <p:cTn id="117" dur="2100" fill="hold"/>
                                        <p:tgtEl>
                                          <p:spTgt spid="6"/>
                                        </p:tgtEl>
                                        <p:attrNameLst>
                                          <p:attrName>ppt_w</p:attrName>
                                        </p:attrNameLst>
                                      </p:cBhvr>
                                      <p:tavLst>
                                        <p:tav tm="0">
                                          <p:val>
                                            <p:fltVal val="0"/>
                                          </p:val>
                                        </p:tav>
                                        <p:tav tm="100000">
                                          <p:val>
                                            <p:strVal val="#ppt_w"/>
                                          </p:val>
                                        </p:tav>
                                      </p:tavLst>
                                    </p:anim>
                                    <p:anim calcmode="lin" valueType="num">
                                      <p:cBhvr>
                                        <p:cTn id="118" dur="2100" fill="hold"/>
                                        <p:tgtEl>
                                          <p:spTgt spid="6"/>
                                        </p:tgtEl>
                                        <p:attrNameLst>
                                          <p:attrName>ppt_h</p:attrName>
                                        </p:attrNameLst>
                                      </p:cBhvr>
                                      <p:tavLst>
                                        <p:tav tm="0">
                                          <p:val>
                                            <p:fltVal val="0"/>
                                          </p:val>
                                        </p:tav>
                                        <p:tav tm="100000">
                                          <p:val>
                                            <p:strVal val="#ppt_h"/>
                                          </p:val>
                                        </p:tav>
                                      </p:tavLst>
                                    </p:anim>
                                    <p:animEffect transition="in" filter="fade">
                                      <p:cBhvr>
                                        <p:cTn id="119" dur="2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8" grpId="0" animBg="1"/>
      <p:bldP spid="28" grpId="1" animBg="1"/>
      <p:bldP spid="28" grpId="2" animBg="1"/>
      <p:bldP spid="28"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P spid="34" grpId="0" animBg="1"/>
      <p:bldP spid="34" grpId="1" animBg="1"/>
      <p:bldP spid="34" grpId="2" animBg="1"/>
      <p:bldP spid="34" grpId="3" animBg="1"/>
      <p:bldP spid="37" grpId="0" animBg="1"/>
      <p:bldP spid="37" grpId="1" animBg="1"/>
      <p:bldP spid="37" grpId="2" animBg="1"/>
      <p:bldP spid="37" grpId="3" animBg="1"/>
      <p:bldP spid="27"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610600" cy="914400"/>
          </a:xfrm>
        </p:spPr>
        <p:style>
          <a:lnRef idx="1">
            <a:schemeClr val="accent1"/>
          </a:lnRef>
          <a:fillRef idx="2">
            <a:schemeClr val="accent1"/>
          </a:fillRef>
          <a:effectRef idx="1">
            <a:schemeClr val="accent1"/>
          </a:effectRef>
          <a:fontRef idx="minor">
            <a:schemeClr val="dk1"/>
          </a:fontRef>
        </p:style>
        <p:txBody>
          <a:bodyPr/>
          <a:lstStyle/>
          <a:p>
            <a:pPr algn="ctr"/>
            <a:r>
              <a:rPr lang="en-CA" dirty="0" smtClean="0"/>
              <a:t>Renal threshold </a:t>
            </a:r>
            <a:endParaRPr lang="en-US" dirty="0"/>
          </a:p>
        </p:txBody>
      </p:sp>
      <p:sp>
        <p:nvSpPr>
          <p:cNvPr id="3" name="Content Placeholder 2"/>
          <p:cNvSpPr>
            <a:spLocks noGrp="1"/>
          </p:cNvSpPr>
          <p:nvPr>
            <p:ph idx="1"/>
          </p:nvPr>
        </p:nvSpPr>
        <p:spPr>
          <a:xfrm>
            <a:off x="2286000" y="1596414"/>
            <a:ext cx="8229600" cy="4297363"/>
          </a:xfrm>
        </p:spPr>
        <p:txBody>
          <a:bodyPr>
            <a:normAutofit lnSpcReduction="10000"/>
          </a:bodyPr>
          <a:lstStyle/>
          <a:p>
            <a:pPr>
              <a:lnSpc>
                <a:spcPct val="150000"/>
              </a:lnSpc>
            </a:pPr>
            <a:r>
              <a:rPr lang="en-CA" dirty="0"/>
              <a:t>The </a:t>
            </a:r>
            <a:r>
              <a:rPr lang="en-CA" dirty="0">
                <a:solidFill>
                  <a:srgbClr val="0070C0"/>
                </a:solidFill>
              </a:rPr>
              <a:t>lowest plasma glucose </a:t>
            </a:r>
            <a:r>
              <a:rPr lang="en-CA" dirty="0"/>
              <a:t>concentration at which appreciable urinary glucose excretion occurs is termed the renal threshold for glucose excretion (RT</a:t>
            </a:r>
            <a:r>
              <a:rPr lang="en-CA" baseline="-25000" dirty="0"/>
              <a:t>G</a:t>
            </a:r>
            <a:r>
              <a:rPr lang="en-CA" dirty="0"/>
              <a:t>). This is commonly quoted to be </a:t>
            </a:r>
            <a:r>
              <a:rPr lang="en-US" dirty="0">
                <a:solidFill>
                  <a:srgbClr val="0070C0"/>
                </a:solidFill>
              </a:rPr>
              <a:t>10-11 </a:t>
            </a:r>
            <a:r>
              <a:rPr lang="en-US" dirty="0" err="1">
                <a:solidFill>
                  <a:srgbClr val="0070C0"/>
                </a:solidFill>
              </a:rPr>
              <a:t>mmol</a:t>
            </a:r>
            <a:r>
              <a:rPr lang="en-US" dirty="0">
                <a:solidFill>
                  <a:srgbClr val="0070C0"/>
                </a:solidFill>
              </a:rPr>
              <a:t>/L</a:t>
            </a:r>
            <a:r>
              <a:rPr lang="en-CA" dirty="0">
                <a:solidFill>
                  <a:srgbClr val="0070C0"/>
                </a:solidFill>
              </a:rPr>
              <a:t> </a:t>
            </a:r>
            <a:r>
              <a:rPr lang="en-CA" dirty="0"/>
              <a:t>in </a:t>
            </a:r>
            <a:r>
              <a:rPr lang="en-CA" dirty="0" err="1"/>
              <a:t>normoglycemic</a:t>
            </a:r>
            <a:r>
              <a:rPr lang="en-CA" dirty="0"/>
              <a:t>, healthy subjects.</a:t>
            </a:r>
          </a:p>
          <a:p>
            <a:endParaRPr lang="en-US" dirty="0"/>
          </a:p>
        </p:txBody>
      </p:sp>
      <p:sp>
        <p:nvSpPr>
          <p:cNvPr id="5" name="Slide Number Placeholder 1"/>
          <p:cNvSpPr txBox="1">
            <a:spLocks/>
          </p:cNvSpPr>
          <p:nvPr/>
        </p:nvSpPr>
        <p:spPr>
          <a:xfrm>
            <a:off x="8305800" y="65287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6E5A2-EC83-451F-A719-9AC1370DD5CF}" type="slidenum">
              <a:rPr lang="en-US" sz="1200">
                <a:solidFill>
                  <a:prstClr val="white">
                    <a:lumMod val="50000"/>
                  </a:prstClr>
                </a:solidFill>
              </a:rPr>
              <a:pPr algn="r"/>
              <a:t>19</a:t>
            </a:fld>
            <a:endParaRPr lang="en-US" sz="1200" dirty="0">
              <a:solidFill>
                <a:prstClr val="white">
                  <a:lumMod val="50000"/>
                </a:prstClr>
              </a:solidFill>
            </a:endParaRPr>
          </a:p>
        </p:txBody>
      </p:sp>
    </p:spTree>
    <p:extLst>
      <p:ext uri="{BB962C8B-B14F-4D97-AF65-F5344CB8AC3E}">
        <p14:creationId xmlns:p14="http://schemas.microsoft.com/office/powerpoint/2010/main" val="1769674978"/>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Diabetes Prevalence in Iran </a:t>
            </a:r>
            <a:br>
              <a:rPr lang="en-US" dirty="0"/>
            </a:br>
            <a:r>
              <a:rPr lang="en-US" dirty="0"/>
              <a:t>1980-2014</a:t>
            </a:r>
          </a:p>
        </p:txBody>
      </p:sp>
      <p:grpSp>
        <p:nvGrpSpPr>
          <p:cNvPr id="7" name="Group 6"/>
          <p:cNvGrpSpPr/>
          <p:nvPr/>
        </p:nvGrpSpPr>
        <p:grpSpPr>
          <a:xfrm>
            <a:off x="1524000" y="1823847"/>
            <a:ext cx="9144000" cy="4337009"/>
            <a:chOff x="0" y="2148086"/>
            <a:chExt cx="9144000" cy="4337009"/>
          </a:xfrm>
        </p:grpSpPr>
        <p:pic>
          <p:nvPicPr>
            <p:cNvPr id="3" name="Picture 2"/>
            <p:cNvPicPr>
              <a:picLocks noChangeAspect="1"/>
            </p:cNvPicPr>
            <p:nvPr/>
          </p:nvPicPr>
          <p:blipFill rotWithShape="1">
            <a:blip r:embed="rId2"/>
            <a:srcRect t="29244"/>
            <a:stretch/>
          </p:blipFill>
          <p:spPr>
            <a:xfrm>
              <a:off x="0" y="2148086"/>
              <a:ext cx="9144000" cy="4337009"/>
            </a:xfrm>
            <a:prstGeom prst="rect">
              <a:avLst/>
            </a:prstGeom>
          </p:spPr>
        </p:pic>
        <p:cxnSp>
          <p:nvCxnSpPr>
            <p:cNvPr id="5" name="Straight Connector 4"/>
            <p:cNvCxnSpPr/>
            <p:nvPr/>
          </p:nvCxnSpPr>
          <p:spPr>
            <a:xfrm>
              <a:off x="1283606" y="2148086"/>
              <a:ext cx="732330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2321188" y="6444257"/>
            <a:ext cx="1907343" cy="369332"/>
          </a:xfrm>
          <a:prstGeom prst="rect">
            <a:avLst/>
          </a:prstGeom>
          <a:noFill/>
        </p:spPr>
        <p:txBody>
          <a:bodyPr wrap="none" rtlCol="0">
            <a:spAutoFit/>
          </a:bodyPr>
          <a:lstStyle/>
          <a:p>
            <a:r>
              <a:rPr lang="en-US" dirty="0">
                <a:solidFill>
                  <a:prstClr val="black"/>
                </a:solidFill>
              </a:rPr>
              <a:t>WHO  report 2016</a:t>
            </a:r>
          </a:p>
        </p:txBody>
      </p:sp>
      <p:graphicFrame>
        <p:nvGraphicFramePr>
          <p:cNvPr id="9" name="Table 8"/>
          <p:cNvGraphicFramePr>
            <a:graphicFrameLocks noGrp="1"/>
          </p:cNvGraphicFramePr>
          <p:nvPr>
            <p:extLst>
              <p:ext uri="{D42A27DB-BD31-4B8C-83A1-F6EECF244321}">
                <p14:modId xmlns:p14="http://schemas.microsoft.com/office/powerpoint/2010/main" val="1991328137"/>
              </p:ext>
            </p:extLst>
          </p:nvPr>
        </p:nvGraphicFramePr>
        <p:xfrm>
          <a:off x="3048000" y="1950909"/>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370840">
                <a:tc>
                  <a:txBody>
                    <a:bodyPr/>
                    <a:lstStyle/>
                    <a:p>
                      <a:endParaRPr lang="en-US" dirty="0"/>
                    </a:p>
                  </a:txBody>
                  <a:tcPr/>
                </a:tc>
                <a:tc>
                  <a:txBody>
                    <a:bodyPr/>
                    <a:lstStyle/>
                    <a:p>
                      <a:r>
                        <a:rPr lang="en-US" dirty="0"/>
                        <a:t>Male</a:t>
                      </a:r>
                    </a:p>
                  </a:txBody>
                  <a:tcPr/>
                </a:tc>
                <a:tc>
                  <a:txBody>
                    <a:bodyPr/>
                    <a:lstStyle/>
                    <a:p>
                      <a:r>
                        <a:rPr lang="en-US" dirty="0"/>
                        <a:t>Female</a:t>
                      </a:r>
                    </a:p>
                  </a:txBody>
                  <a:tcPr/>
                </a:tc>
                <a:tc>
                  <a:txBody>
                    <a:bodyPr/>
                    <a:lstStyle/>
                    <a:p>
                      <a:r>
                        <a:rPr lang="en-US" dirty="0"/>
                        <a:t>Total</a:t>
                      </a:r>
                    </a:p>
                  </a:txBody>
                  <a:tcPr/>
                </a:tc>
                <a:extLst>
                  <a:ext uri="{0D108BD9-81ED-4DB2-BD59-A6C34878D82A}">
                    <a16:rowId xmlns:a16="http://schemas.microsoft.com/office/drawing/2014/main" xmlns="" val="10000"/>
                  </a:ext>
                </a:extLst>
              </a:tr>
              <a:tr h="370840">
                <a:tc>
                  <a:txBody>
                    <a:bodyPr/>
                    <a:lstStyle/>
                    <a:p>
                      <a:r>
                        <a:rPr lang="en-US" dirty="0"/>
                        <a:t>Diabetes</a:t>
                      </a:r>
                    </a:p>
                  </a:txBody>
                  <a:tcPr/>
                </a:tc>
                <a:tc>
                  <a:txBody>
                    <a:bodyPr/>
                    <a:lstStyle/>
                    <a:p>
                      <a:r>
                        <a:rPr lang="en-US" dirty="0"/>
                        <a:t>9.6%</a:t>
                      </a:r>
                    </a:p>
                  </a:txBody>
                  <a:tcPr/>
                </a:tc>
                <a:tc>
                  <a:txBody>
                    <a:bodyPr/>
                    <a:lstStyle/>
                    <a:p>
                      <a:r>
                        <a:rPr lang="en-US" dirty="0"/>
                        <a:t>11.1%</a:t>
                      </a:r>
                    </a:p>
                  </a:txBody>
                  <a:tcPr/>
                </a:tc>
                <a:tc>
                  <a:txBody>
                    <a:bodyPr/>
                    <a:lstStyle/>
                    <a:p>
                      <a:r>
                        <a:rPr lang="en-US" dirty="0"/>
                        <a:t>10.3%</a:t>
                      </a:r>
                    </a:p>
                  </a:txBody>
                  <a:tcPr/>
                </a:tc>
                <a:extLst>
                  <a:ext uri="{0D108BD9-81ED-4DB2-BD59-A6C34878D82A}">
                    <a16:rowId xmlns:a16="http://schemas.microsoft.com/office/drawing/2014/main" xmlns="" val="10001"/>
                  </a:ext>
                </a:extLst>
              </a:tr>
              <a:tr h="370840">
                <a:tc>
                  <a:txBody>
                    <a:bodyPr/>
                    <a:lstStyle/>
                    <a:p>
                      <a:r>
                        <a:rPr lang="en-US" dirty="0"/>
                        <a:t>Overweight</a:t>
                      </a:r>
                    </a:p>
                  </a:txBody>
                  <a:tcPr/>
                </a:tc>
                <a:tc>
                  <a:txBody>
                    <a:bodyPr/>
                    <a:lstStyle/>
                    <a:p>
                      <a:r>
                        <a:rPr lang="en-US" dirty="0"/>
                        <a:t>58%</a:t>
                      </a:r>
                    </a:p>
                  </a:txBody>
                  <a:tcPr/>
                </a:tc>
                <a:tc>
                  <a:txBody>
                    <a:bodyPr/>
                    <a:lstStyle/>
                    <a:p>
                      <a:r>
                        <a:rPr lang="en-US" dirty="0"/>
                        <a:t>63%</a:t>
                      </a:r>
                    </a:p>
                  </a:txBody>
                  <a:tcPr/>
                </a:tc>
                <a:tc>
                  <a:txBody>
                    <a:bodyPr/>
                    <a:lstStyle/>
                    <a:p>
                      <a:r>
                        <a:rPr lang="en-US" dirty="0"/>
                        <a:t>60.5%</a:t>
                      </a:r>
                    </a:p>
                  </a:txBody>
                  <a:tcPr/>
                </a:tc>
                <a:extLst>
                  <a:ext uri="{0D108BD9-81ED-4DB2-BD59-A6C34878D82A}">
                    <a16:rowId xmlns:a16="http://schemas.microsoft.com/office/drawing/2014/main" xmlns="" val="10002"/>
                  </a:ext>
                </a:extLst>
              </a:tr>
              <a:tr h="370840">
                <a:tc>
                  <a:txBody>
                    <a:bodyPr/>
                    <a:lstStyle/>
                    <a:p>
                      <a:r>
                        <a:rPr lang="en-US" dirty="0"/>
                        <a:t>Obese</a:t>
                      </a:r>
                    </a:p>
                  </a:txBody>
                  <a:tcPr/>
                </a:tc>
                <a:tc>
                  <a:txBody>
                    <a:bodyPr/>
                    <a:lstStyle/>
                    <a:p>
                      <a:r>
                        <a:rPr lang="en-US" dirty="0"/>
                        <a:t>19.3%</a:t>
                      </a:r>
                    </a:p>
                  </a:txBody>
                  <a:tcPr/>
                </a:tc>
                <a:tc>
                  <a:txBody>
                    <a:bodyPr/>
                    <a:lstStyle/>
                    <a:p>
                      <a:r>
                        <a:rPr lang="en-US" dirty="0"/>
                        <a:t>30.6%</a:t>
                      </a:r>
                    </a:p>
                  </a:txBody>
                  <a:tcPr/>
                </a:tc>
                <a:tc>
                  <a:txBody>
                    <a:bodyPr/>
                    <a:lstStyle/>
                    <a:p>
                      <a:r>
                        <a:rPr lang="en-US" dirty="0"/>
                        <a:t>31.9%</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92298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4" name="Rectangle 6"/>
          <p:cNvSpPr>
            <a:spLocks noGrp="1" noChangeArrowheads="1"/>
          </p:cNvSpPr>
          <p:nvPr>
            <p:ph type="title" idx="4294967295"/>
          </p:nvPr>
        </p:nvSpPr>
        <p:spPr>
          <a:xfrm>
            <a:off x="1828800" y="-76200"/>
            <a:ext cx="8305800" cy="1431925"/>
          </a:xfrm>
        </p:spPr>
        <p:txBody>
          <a:bodyPr vert="horz" wrap="square" lIns="365760" tIns="45720" rIns="91440" bIns="45720" numCol="1" anchor="ctr" anchorCtr="0" compatLnSpc="1">
            <a:prstTxWarp prst="textNoShape">
              <a:avLst/>
            </a:prstTxWarp>
          </a:bodyPr>
          <a:lstStyle/>
          <a:p>
            <a:pPr eaLnBrk="1" hangingPunct="1">
              <a:defRPr/>
            </a:pPr>
            <a:r>
              <a:rPr lang="en-US" sz="3600" dirty="0"/>
              <a:t>Sodium-Glucose Co-transporters</a:t>
            </a:r>
          </a:p>
        </p:txBody>
      </p:sp>
      <p:graphicFrame>
        <p:nvGraphicFramePr>
          <p:cNvPr id="58400" name="Group 32"/>
          <p:cNvGraphicFramePr>
            <a:graphicFrameLocks noGrp="1"/>
          </p:cNvGraphicFramePr>
          <p:nvPr/>
        </p:nvGraphicFramePr>
        <p:xfrm>
          <a:off x="1676400" y="1143000"/>
          <a:ext cx="8610600" cy="5087938"/>
        </p:xfrm>
        <a:graphic>
          <a:graphicData uri="http://schemas.openxmlformats.org/drawingml/2006/table">
            <a:tbl>
              <a:tblPr/>
              <a:tblGrid>
                <a:gridCol w="2870200">
                  <a:extLst>
                    <a:ext uri="{9D8B030D-6E8A-4147-A177-3AD203B41FA5}">
                      <a16:colId xmlns="" xmlns:a16="http://schemas.microsoft.com/office/drawing/2014/main" val="20000"/>
                    </a:ext>
                  </a:extLst>
                </a:gridCol>
                <a:gridCol w="2870200">
                  <a:extLst>
                    <a:ext uri="{9D8B030D-6E8A-4147-A177-3AD203B41FA5}">
                      <a16:colId xmlns="" xmlns:a16="http://schemas.microsoft.com/office/drawing/2014/main" val="20001"/>
                    </a:ext>
                  </a:extLst>
                </a:gridCol>
                <a:gridCol w="2870200">
                  <a:extLst>
                    <a:ext uri="{9D8B030D-6E8A-4147-A177-3AD203B41FA5}">
                      <a16:colId xmlns="" xmlns:a16="http://schemas.microsoft.com/office/drawing/2014/main" val="20002"/>
                    </a:ext>
                  </a:extLst>
                </a:gridCol>
              </a:tblGrid>
              <a:tr h="515970">
                <a:tc>
                  <a:txBody>
                    <a:bodyPr/>
                    <a:lstStyle/>
                    <a:p>
                      <a:pPr marL="0" marR="0" lvl="0" indent="0" algn="l"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34" charset="-128"/>
                      </a:endParaRPr>
                    </a:p>
                  </a:txBody>
                  <a:tcPr marT="45723" marB="45723" anchor="ctr" horzOverflow="overflow">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lnTlToBr>
                      <a:noFill/>
                    </a:lnTlToBr>
                    <a:lnBlToTr>
                      <a:noFill/>
                    </a:lnBlToTr>
                    <a:gradFill rotWithShape="0">
                      <a:gsLst>
                        <a:gs pos="0">
                          <a:srgbClr val="0000FF"/>
                        </a:gs>
                        <a:gs pos="100000">
                          <a:schemeClr val="bg1"/>
                        </a:gs>
                      </a:gsLst>
                      <a:lin ang="0" scaled="1"/>
                    </a:grad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FFFF99"/>
                          </a:solidFill>
                          <a:effectLst>
                            <a:outerShdw blurRad="38100" dist="38100" dir="2700000" algn="tl">
                              <a:srgbClr val="000000"/>
                            </a:outerShdw>
                          </a:effectLst>
                          <a:latin typeface="Tahoma" pitchFamily="34" charset="0"/>
                          <a:ea typeface="ＭＳ Ｐゴシック" pitchFamily="34" charset="-128"/>
                        </a:rPr>
                        <a:t>SGLT1</a:t>
                      </a:r>
                    </a:p>
                  </a:txBody>
                  <a:tcPr marT="45723" marB="45723"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rgbClr val="80FF00"/>
                          </a:solidFill>
                          <a:effectLst>
                            <a:outerShdw blurRad="38100" dist="38100" dir="2700000" algn="tl">
                              <a:srgbClr val="000000"/>
                            </a:outerShdw>
                          </a:effectLst>
                          <a:latin typeface="Tahoma" pitchFamily="34" charset="0"/>
                          <a:ea typeface="ＭＳ Ｐゴシック" pitchFamily="34" charset="-128"/>
                        </a:rPr>
                        <a:t>SGLT2</a:t>
                      </a:r>
                    </a:p>
                  </a:txBody>
                  <a:tcPr marT="45723" marB="45723" anchor="ctr" horzOverflow="overflow">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38215">
                <a:tc>
                  <a:txBody>
                    <a:bodyPr/>
                    <a:lstStyle/>
                    <a:p>
                      <a:pPr marL="0" marR="0" lvl="0" indent="0" algn="l"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34" charset="-128"/>
                        </a:rPr>
                        <a:t>Site</a:t>
                      </a:r>
                    </a:p>
                  </a:txBody>
                  <a:tcPr marT="45723" marB="45723" anchor="ctr" horzOverflow="overflow">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gradFill rotWithShape="0">
                      <a:gsLst>
                        <a:gs pos="0">
                          <a:srgbClr val="0000FF"/>
                        </a:gs>
                        <a:gs pos="100000">
                          <a:schemeClr val="bg1"/>
                        </a:gs>
                      </a:gsLst>
                      <a:lin ang="0" scaled="1"/>
                    </a:grad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99"/>
                          </a:solidFill>
                          <a:effectLst>
                            <a:outerShdw blurRad="38100" dist="38100" dir="2700000" algn="tl">
                              <a:srgbClr val="000000"/>
                            </a:outerShdw>
                          </a:effectLst>
                          <a:latin typeface="Tahoma" pitchFamily="34" charset="0"/>
                          <a:ea typeface="ＭＳ Ｐゴシック" pitchFamily="34" charset="-128"/>
                        </a:rPr>
                        <a:t>Intestine, kidney</a:t>
                      </a:r>
                    </a:p>
                  </a:txBody>
                  <a:tcPr marT="45723" marB="45723"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80FF00"/>
                          </a:solidFill>
                          <a:effectLst>
                            <a:outerShdw blurRad="38100" dist="38100" dir="2700000" algn="tl">
                              <a:srgbClr val="000000"/>
                            </a:outerShdw>
                          </a:effectLst>
                          <a:latin typeface="Tahoma" pitchFamily="34" charset="0"/>
                          <a:ea typeface="ＭＳ Ｐゴシック" pitchFamily="34" charset="-128"/>
                        </a:rPr>
                        <a:t>Kidney</a:t>
                      </a:r>
                    </a:p>
                  </a:txBody>
                  <a:tcPr marT="45723" marB="45723" anchor="ctr" horzOverflow="overflow">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38215">
                <a:tc>
                  <a:txBody>
                    <a:bodyPr/>
                    <a:lstStyle/>
                    <a:p>
                      <a:pPr marL="0" marR="0" lvl="0" indent="0" algn="l"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34" charset="-128"/>
                        </a:rPr>
                        <a:t>Sugar specificity</a:t>
                      </a:r>
                    </a:p>
                  </a:txBody>
                  <a:tcPr marT="45723" marB="45723" anchor="ctr" horzOverflow="overflow">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gradFill rotWithShape="0">
                      <a:gsLst>
                        <a:gs pos="0">
                          <a:srgbClr val="0000FF"/>
                        </a:gs>
                        <a:gs pos="100000">
                          <a:schemeClr val="bg1"/>
                        </a:gs>
                      </a:gsLst>
                      <a:lin ang="0" scaled="1"/>
                    </a:grad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99"/>
                          </a:solidFill>
                          <a:effectLst>
                            <a:outerShdw blurRad="38100" dist="38100" dir="2700000" algn="tl">
                              <a:srgbClr val="000000"/>
                            </a:outerShdw>
                          </a:effectLst>
                          <a:latin typeface="Tahoma" pitchFamily="34" charset="0"/>
                          <a:ea typeface="ＭＳ Ｐゴシック" pitchFamily="34" charset="-128"/>
                        </a:rPr>
                        <a:t>Glucose or galactose</a:t>
                      </a:r>
                    </a:p>
                  </a:txBody>
                  <a:tcPr marT="45723" marB="45723"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80FF00"/>
                          </a:solidFill>
                          <a:effectLst>
                            <a:outerShdw blurRad="38100" dist="38100" dir="2700000" algn="tl">
                              <a:srgbClr val="000000"/>
                            </a:outerShdw>
                          </a:effectLst>
                          <a:latin typeface="Tahoma" pitchFamily="34" charset="0"/>
                          <a:ea typeface="ＭＳ Ｐゴシック" pitchFamily="34" charset="-128"/>
                        </a:rPr>
                        <a:t>Glucose</a:t>
                      </a:r>
                    </a:p>
                  </a:txBody>
                  <a:tcPr marT="45723" marB="45723" anchor="ctr" horzOverflow="overflow">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3011">
                <a:tc>
                  <a:txBody>
                    <a:bodyPr/>
                    <a:lstStyle/>
                    <a:p>
                      <a:pPr marL="0" marR="0" lvl="0" indent="0" algn="l"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34" charset="-128"/>
                        </a:rPr>
                        <a:t>Glucose affinity</a:t>
                      </a:r>
                    </a:p>
                  </a:txBody>
                  <a:tcPr marT="45723" marB="45723" anchor="ctr" horzOverflow="overflow">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gradFill rotWithShape="0">
                      <a:gsLst>
                        <a:gs pos="0">
                          <a:srgbClr val="0000FF"/>
                        </a:gs>
                        <a:gs pos="100000">
                          <a:schemeClr val="bg1"/>
                        </a:gs>
                      </a:gsLst>
                      <a:lin ang="0" scaled="1"/>
                    </a:grad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99"/>
                          </a:solidFill>
                          <a:effectLst>
                            <a:outerShdw blurRad="38100" dist="38100" dir="2700000" algn="tl">
                              <a:srgbClr val="000000"/>
                            </a:outerShdw>
                          </a:effectLst>
                          <a:latin typeface="Tahoma" pitchFamily="34" charset="0"/>
                          <a:ea typeface="ＭＳ Ｐゴシック" pitchFamily="34" charset="-128"/>
                        </a:rPr>
                        <a:t>High</a:t>
                      </a:r>
                    </a:p>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99"/>
                          </a:solidFill>
                          <a:effectLst>
                            <a:outerShdw blurRad="38100" dist="38100" dir="2700000" algn="tl">
                              <a:srgbClr val="000000"/>
                            </a:outerShdw>
                          </a:effectLst>
                          <a:latin typeface="Tahoma" pitchFamily="34" charset="0"/>
                          <a:ea typeface="ＭＳ Ｐゴシック" pitchFamily="34" charset="-128"/>
                        </a:rPr>
                        <a:t>K</a:t>
                      </a:r>
                      <a:r>
                        <a:rPr kumimoji="0" lang="en-US" sz="2000" b="1" i="0" u="none" strike="noStrike" cap="none" normalizeH="0" baseline="-25000" smtClean="0">
                          <a:ln>
                            <a:noFill/>
                          </a:ln>
                          <a:solidFill>
                            <a:srgbClr val="FFFF99"/>
                          </a:solidFill>
                          <a:effectLst>
                            <a:outerShdw blurRad="38100" dist="38100" dir="2700000" algn="tl">
                              <a:srgbClr val="000000"/>
                            </a:outerShdw>
                          </a:effectLst>
                          <a:latin typeface="Tahoma" pitchFamily="34" charset="0"/>
                          <a:ea typeface="ＭＳ Ｐゴシック" pitchFamily="34" charset="-128"/>
                        </a:rPr>
                        <a:t>m</a:t>
                      </a:r>
                      <a:r>
                        <a:rPr kumimoji="0" lang="en-US" sz="2000" b="1" i="0" u="none" strike="noStrike" cap="none" normalizeH="0" baseline="0" smtClean="0">
                          <a:ln>
                            <a:noFill/>
                          </a:ln>
                          <a:solidFill>
                            <a:srgbClr val="FFFF99"/>
                          </a:solidFill>
                          <a:effectLst>
                            <a:outerShdw blurRad="38100" dist="38100" dir="2700000" algn="tl">
                              <a:srgbClr val="000000"/>
                            </a:outerShdw>
                          </a:effectLst>
                          <a:latin typeface="Tahoma" pitchFamily="34" charset="0"/>
                          <a:ea typeface="ＭＳ Ｐゴシック" pitchFamily="34" charset="-128"/>
                        </a:rPr>
                        <a:t>=0.4 mM</a:t>
                      </a:r>
                    </a:p>
                  </a:txBody>
                  <a:tcPr marT="45723" marB="45723"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80FF00"/>
                          </a:solidFill>
                          <a:effectLst>
                            <a:outerShdw blurRad="38100" dist="38100" dir="2700000" algn="tl">
                              <a:srgbClr val="000000"/>
                            </a:outerShdw>
                          </a:effectLst>
                          <a:latin typeface="Tahoma" pitchFamily="34" charset="0"/>
                          <a:ea typeface="ＭＳ Ｐゴシック" pitchFamily="34" charset="-128"/>
                        </a:rPr>
                        <a:t>Low</a:t>
                      </a:r>
                    </a:p>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80FF00"/>
                          </a:solidFill>
                          <a:effectLst>
                            <a:outerShdw blurRad="38100" dist="38100" dir="2700000" algn="tl">
                              <a:srgbClr val="000000"/>
                            </a:outerShdw>
                          </a:effectLst>
                          <a:latin typeface="Tahoma" pitchFamily="34" charset="0"/>
                          <a:ea typeface="ＭＳ Ｐゴシック" pitchFamily="34" charset="-128"/>
                        </a:rPr>
                        <a:t>K</a:t>
                      </a:r>
                      <a:r>
                        <a:rPr kumimoji="0" lang="en-US" sz="2000" b="1" i="0" u="none" strike="noStrike" cap="none" normalizeH="0" baseline="-25000" smtClean="0">
                          <a:ln>
                            <a:noFill/>
                          </a:ln>
                          <a:solidFill>
                            <a:srgbClr val="80FF00"/>
                          </a:solidFill>
                          <a:effectLst>
                            <a:outerShdw blurRad="38100" dist="38100" dir="2700000" algn="tl">
                              <a:srgbClr val="000000"/>
                            </a:outerShdw>
                          </a:effectLst>
                          <a:latin typeface="Tahoma" pitchFamily="34" charset="0"/>
                          <a:ea typeface="ＭＳ Ｐゴシック" pitchFamily="34" charset="-128"/>
                        </a:rPr>
                        <a:t>m</a:t>
                      </a:r>
                      <a:r>
                        <a:rPr kumimoji="0" lang="en-US" sz="2000" b="1" i="0" u="none" strike="noStrike" cap="none" normalizeH="0" baseline="0" smtClean="0">
                          <a:ln>
                            <a:noFill/>
                          </a:ln>
                          <a:solidFill>
                            <a:srgbClr val="80FF00"/>
                          </a:solidFill>
                          <a:effectLst>
                            <a:outerShdw blurRad="38100" dist="38100" dir="2700000" algn="tl">
                              <a:srgbClr val="000000"/>
                            </a:outerShdw>
                          </a:effectLst>
                          <a:latin typeface="Tahoma" pitchFamily="34" charset="0"/>
                          <a:ea typeface="ＭＳ Ｐゴシック" pitchFamily="34" charset="-128"/>
                        </a:rPr>
                        <a:t>=2 mM</a:t>
                      </a:r>
                    </a:p>
                  </a:txBody>
                  <a:tcPr marT="45723" marB="45723" anchor="ctr" horzOverflow="overflow">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35059">
                <a:tc>
                  <a:txBody>
                    <a:bodyPr/>
                    <a:lstStyle/>
                    <a:p>
                      <a:pPr marL="0" marR="0" lvl="0" indent="0" algn="l"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34" charset="-128"/>
                        </a:rPr>
                        <a:t>Glucose transport capacity</a:t>
                      </a:r>
                    </a:p>
                  </a:txBody>
                  <a:tcPr marT="45723" marB="45723" anchor="ctr" horzOverflow="overflow">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gradFill rotWithShape="0">
                      <a:gsLst>
                        <a:gs pos="0">
                          <a:srgbClr val="0000FF"/>
                        </a:gs>
                        <a:gs pos="100000">
                          <a:schemeClr val="bg1"/>
                        </a:gs>
                      </a:gsLst>
                      <a:lin ang="0" scaled="1"/>
                    </a:grad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99"/>
                          </a:solidFill>
                          <a:effectLst>
                            <a:outerShdw blurRad="38100" dist="38100" dir="2700000" algn="tl">
                              <a:srgbClr val="000000"/>
                            </a:outerShdw>
                          </a:effectLst>
                          <a:latin typeface="Tahoma" pitchFamily="34" charset="0"/>
                          <a:ea typeface="ＭＳ Ｐゴシック" pitchFamily="34" charset="-128"/>
                        </a:rPr>
                        <a:t>Low</a:t>
                      </a:r>
                    </a:p>
                  </a:txBody>
                  <a:tcPr marT="45723" marB="45723"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80FF00"/>
                          </a:solidFill>
                          <a:effectLst>
                            <a:outerShdw blurRad="38100" dist="38100" dir="2700000" algn="tl">
                              <a:srgbClr val="000000"/>
                            </a:outerShdw>
                          </a:effectLst>
                          <a:latin typeface="Tahoma" pitchFamily="34" charset="0"/>
                          <a:ea typeface="ＭＳ Ｐゴシック" pitchFamily="34" charset="-128"/>
                        </a:rPr>
                        <a:t>High</a:t>
                      </a:r>
                    </a:p>
                  </a:txBody>
                  <a:tcPr marT="45723" marB="45723" anchor="ctr" horzOverflow="overflow">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737468">
                <a:tc>
                  <a:txBody>
                    <a:bodyPr/>
                    <a:lstStyle/>
                    <a:p>
                      <a:pPr marL="0" marR="0" lvl="0" indent="0" algn="l"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34" charset="-128"/>
                        </a:rPr>
                        <a:t>Role</a:t>
                      </a:r>
                    </a:p>
                  </a:txBody>
                  <a:tcPr marT="45723" marB="45723" anchor="ctr" horzOverflow="overflow">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lnTlToBr>
                      <a:noFill/>
                    </a:lnTlToBr>
                    <a:lnBlToTr>
                      <a:noFill/>
                    </a:lnBlToTr>
                    <a:gradFill rotWithShape="0">
                      <a:gsLst>
                        <a:gs pos="0">
                          <a:srgbClr val="0000FF"/>
                        </a:gs>
                        <a:gs pos="100000">
                          <a:schemeClr val="bg1"/>
                        </a:gs>
                      </a:gsLst>
                      <a:lin ang="0" scaled="1"/>
                    </a:grad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99"/>
                          </a:solidFill>
                          <a:effectLst>
                            <a:outerShdw blurRad="38100" dist="38100" dir="2700000" algn="tl">
                              <a:srgbClr val="000000"/>
                            </a:outerShdw>
                          </a:effectLst>
                          <a:latin typeface="Tahoma" pitchFamily="34" charset="0"/>
                          <a:ea typeface="ＭＳ Ｐゴシック" pitchFamily="34" charset="-128"/>
                        </a:rPr>
                        <a:t>Dietary absorption of glucose and galactose</a:t>
                      </a:r>
                    </a:p>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99"/>
                          </a:solidFill>
                          <a:effectLst>
                            <a:outerShdw blurRad="38100" dist="38100" dir="2700000" algn="tl">
                              <a:srgbClr val="000000"/>
                            </a:outerShdw>
                          </a:effectLst>
                          <a:latin typeface="Tahoma" pitchFamily="34" charset="0"/>
                          <a:ea typeface="ＭＳ Ｐゴシック" pitchFamily="34" charset="-128"/>
                        </a:rPr>
                        <a:t>Renal glucose reabsorption</a:t>
                      </a:r>
                    </a:p>
                  </a:txBody>
                  <a:tcPr marT="45723" marB="45723"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80FF00"/>
                          </a:solidFill>
                          <a:effectLst>
                            <a:outerShdw blurRad="38100" dist="38100" dir="2700000" algn="tl">
                              <a:srgbClr val="000000"/>
                            </a:outerShdw>
                          </a:effectLst>
                          <a:latin typeface="Tahoma" pitchFamily="34" charset="0"/>
                          <a:ea typeface="ＭＳ Ｐゴシック" pitchFamily="34" charset="-128"/>
                        </a:rPr>
                        <a:t>Renal glucose reabsorption</a:t>
                      </a:r>
                    </a:p>
                  </a:txBody>
                  <a:tcPr marT="45723" marB="45723" anchor="ctr" horzOverflow="overflow">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8028993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reeform 60"/>
          <p:cNvSpPr>
            <a:spLocks/>
          </p:cNvSpPr>
          <p:nvPr/>
        </p:nvSpPr>
        <p:spPr bwMode="auto">
          <a:xfrm>
            <a:off x="4291015" y="3438525"/>
            <a:ext cx="1377950" cy="730251"/>
          </a:xfrm>
          <a:custGeom>
            <a:avLst/>
            <a:gdLst>
              <a:gd name="T0" fmla="*/ 2147483647 w 868"/>
              <a:gd name="T1" fmla="*/ 0 h 460"/>
              <a:gd name="T2" fmla="*/ 2147483647 w 868"/>
              <a:gd name="T3" fmla="*/ 2147483647 h 460"/>
              <a:gd name="T4" fmla="*/ 2147483647 w 868"/>
              <a:gd name="T5" fmla="*/ 2147483647 h 460"/>
              <a:gd name="T6" fmla="*/ 0 w 868"/>
              <a:gd name="T7" fmla="*/ 2147483647 h 460"/>
              <a:gd name="T8" fmla="*/ 0 60000 65536"/>
              <a:gd name="T9" fmla="*/ 0 60000 65536"/>
              <a:gd name="T10" fmla="*/ 0 60000 65536"/>
              <a:gd name="T11" fmla="*/ 0 60000 65536"/>
              <a:gd name="T12" fmla="*/ 0 w 868"/>
              <a:gd name="T13" fmla="*/ 0 h 460"/>
              <a:gd name="T14" fmla="*/ 868 w 868"/>
              <a:gd name="T15" fmla="*/ 460 h 460"/>
            </a:gdLst>
            <a:ahLst/>
            <a:cxnLst>
              <a:cxn ang="T8">
                <a:pos x="T0" y="T1"/>
              </a:cxn>
              <a:cxn ang="T9">
                <a:pos x="T2" y="T3"/>
              </a:cxn>
              <a:cxn ang="T10">
                <a:pos x="T4" y="T5"/>
              </a:cxn>
              <a:cxn ang="T11">
                <a:pos x="T6" y="T7"/>
              </a:cxn>
            </a:cxnLst>
            <a:rect l="T12" t="T13" r="T14" b="T15"/>
            <a:pathLst>
              <a:path w="868" h="460">
                <a:moveTo>
                  <a:pt x="853" y="0"/>
                </a:moveTo>
                <a:cubicBezTo>
                  <a:pt x="848" y="42"/>
                  <a:pt x="868" y="181"/>
                  <a:pt x="821" y="252"/>
                </a:cubicBezTo>
                <a:cubicBezTo>
                  <a:pt x="774" y="323"/>
                  <a:pt x="710" y="396"/>
                  <a:pt x="573" y="428"/>
                </a:cubicBezTo>
                <a:cubicBezTo>
                  <a:pt x="436" y="460"/>
                  <a:pt x="119" y="439"/>
                  <a:pt x="0" y="442"/>
                </a:cubicBezTo>
              </a:path>
            </a:pathLst>
          </a:custGeom>
          <a:noFill/>
          <a:ln w="190500">
            <a:solidFill>
              <a:srgbClr val="FFFF00"/>
            </a:solidFill>
            <a:round/>
            <a:headEnd/>
            <a:tailEnd/>
          </a:ln>
          <a:effectLst>
            <a:outerShdw blurRad="50800" dist="38100" dir="2700000" algn="tl" rotWithShape="0">
              <a:prstClr val="black">
                <a:alpha val="40000"/>
              </a:prstClr>
            </a:outerShdw>
          </a:effectLst>
        </p:spPr>
        <p:txBody>
          <a:bodyPr lIns="91430" rIns="91430"/>
          <a:lstStyle/>
          <a:p>
            <a:pPr defTabSz="914330" fontAlgn="base">
              <a:spcBef>
                <a:spcPct val="0"/>
              </a:spcBef>
              <a:spcAft>
                <a:spcPct val="0"/>
              </a:spcAft>
              <a:defRPr/>
            </a:pPr>
            <a:endParaRPr lang="en-US" dirty="0">
              <a:solidFill>
                <a:srgbClr val="FFFFFF"/>
              </a:solidFill>
              <a:ea typeface="ＭＳ Ｐゴシック" charset="0"/>
              <a:cs typeface="ＭＳ Ｐゴシック" charset="0"/>
            </a:endParaRPr>
          </a:p>
        </p:txBody>
      </p:sp>
      <p:sp>
        <p:nvSpPr>
          <p:cNvPr id="62467" name="Rectangle 13"/>
          <p:cNvSpPr>
            <a:spLocks noChangeArrowheads="1"/>
          </p:cNvSpPr>
          <p:nvPr/>
        </p:nvSpPr>
        <p:spPr bwMode="invGray">
          <a:xfrm>
            <a:off x="5106990" y="2879725"/>
            <a:ext cx="804862" cy="598488"/>
          </a:xfrm>
          <a:prstGeom prst="rect">
            <a:avLst/>
          </a:prstGeom>
          <a:solidFill>
            <a:srgbClr val="008000"/>
          </a:solidFill>
          <a:ln>
            <a:solidFill>
              <a:srgbClr val="000000"/>
            </a:solidFill>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nchor="ctr"/>
          <a:lstStyle/>
          <a:p>
            <a:pPr algn="ctr" defTabSz="914330" fontAlgn="base">
              <a:spcBef>
                <a:spcPct val="0"/>
              </a:spcBef>
              <a:spcAft>
                <a:spcPct val="0"/>
              </a:spcAft>
              <a:defRPr/>
            </a:pPr>
            <a:r>
              <a:rPr lang="en-US" b="1">
                <a:solidFill>
                  <a:srgbClr val="FFFFFF"/>
                </a:solidFill>
                <a:effectLst>
                  <a:outerShdw blurRad="38100" dist="38100" dir="2700000" algn="tl">
                    <a:srgbClr val="000000"/>
                  </a:outerShdw>
                </a:effectLst>
                <a:ea typeface="ＭＳ Ｐゴシック" charset="0"/>
                <a:cs typeface="Arial Unicode MS" charset="0"/>
              </a:rPr>
              <a:t/>
            </a:r>
            <a:br>
              <a:rPr lang="en-US" b="1">
                <a:solidFill>
                  <a:srgbClr val="FFFFFF"/>
                </a:solidFill>
                <a:effectLst>
                  <a:outerShdw blurRad="38100" dist="38100" dir="2700000" algn="tl">
                    <a:srgbClr val="000000"/>
                  </a:outerShdw>
                </a:effectLst>
                <a:ea typeface="ＭＳ Ｐゴシック" charset="0"/>
                <a:cs typeface="Arial Unicode MS" charset="0"/>
              </a:rPr>
            </a:br>
            <a:r>
              <a:rPr lang="en-US" b="1">
                <a:solidFill>
                  <a:srgbClr val="FFFFFF"/>
                </a:solidFill>
                <a:effectLst>
                  <a:outerShdw blurRad="38100" dist="38100" dir="2700000" algn="tl">
                    <a:srgbClr val="000000"/>
                  </a:outerShdw>
                </a:effectLst>
                <a:ea typeface="ＭＳ Ｐゴシック" charset="0"/>
                <a:cs typeface="Arial Unicode MS" charset="0"/>
              </a:rPr>
              <a:t>SGLT2</a:t>
            </a:r>
          </a:p>
        </p:txBody>
      </p:sp>
      <p:sp>
        <p:nvSpPr>
          <p:cNvPr id="62468" name="Freeform 61"/>
          <p:cNvSpPr>
            <a:spLocks/>
          </p:cNvSpPr>
          <p:nvPr/>
        </p:nvSpPr>
        <p:spPr bwMode="auto">
          <a:xfrm>
            <a:off x="4291013" y="3335346"/>
            <a:ext cx="2038350" cy="1162051"/>
          </a:xfrm>
          <a:custGeom>
            <a:avLst/>
            <a:gdLst>
              <a:gd name="T0" fmla="*/ 2147483647 w 1284"/>
              <a:gd name="T1" fmla="*/ 0 h 732"/>
              <a:gd name="T2" fmla="*/ 2147483647 w 1284"/>
              <a:gd name="T3" fmla="*/ 2147483647 h 732"/>
              <a:gd name="T4" fmla="*/ 2147483647 w 1284"/>
              <a:gd name="T5" fmla="*/ 2147483647 h 732"/>
              <a:gd name="T6" fmla="*/ 2147483647 w 1284"/>
              <a:gd name="T7" fmla="*/ 2147483647 h 732"/>
              <a:gd name="T8" fmla="*/ 0 w 1284"/>
              <a:gd name="T9" fmla="*/ 2147483647 h 732"/>
              <a:gd name="T10" fmla="*/ 0 60000 65536"/>
              <a:gd name="T11" fmla="*/ 0 60000 65536"/>
              <a:gd name="T12" fmla="*/ 0 60000 65536"/>
              <a:gd name="T13" fmla="*/ 0 60000 65536"/>
              <a:gd name="T14" fmla="*/ 0 60000 65536"/>
              <a:gd name="T15" fmla="*/ 0 w 1284"/>
              <a:gd name="T16" fmla="*/ 0 h 732"/>
              <a:gd name="T17" fmla="*/ 1284 w 1284"/>
              <a:gd name="T18" fmla="*/ 732 h 732"/>
            </a:gdLst>
            <a:ahLst/>
            <a:cxnLst>
              <a:cxn ang="T10">
                <a:pos x="T0" y="T1"/>
              </a:cxn>
              <a:cxn ang="T11">
                <a:pos x="T2" y="T3"/>
              </a:cxn>
              <a:cxn ang="T12">
                <a:pos x="T4" y="T5"/>
              </a:cxn>
              <a:cxn ang="T13">
                <a:pos x="T6" y="T7"/>
              </a:cxn>
              <a:cxn ang="T14">
                <a:pos x="T8" y="T9"/>
              </a:cxn>
            </a:cxnLst>
            <a:rect l="T15" t="T16" r="T17" b="T18"/>
            <a:pathLst>
              <a:path w="1284" h="732">
                <a:moveTo>
                  <a:pt x="1273" y="0"/>
                </a:moveTo>
                <a:cubicBezTo>
                  <a:pt x="1268" y="89"/>
                  <a:pt x="1284" y="415"/>
                  <a:pt x="1241" y="532"/>
                </a:cubicBezTo>
                <a:cubicBezTo>
                  <a:pt x="1198" y="649"/>
                  <a:pt x="1143" y="668"/>
                  <a:pt x="1017" y="700"/>
                </a:cubicBezTo>
                <a:cubicBezTo>
                  <a:pt x="891" y="732"/>
                  <a:pt x="656" y="723"/>
                  <a:pt x="487" y="727"/>
                </a:cubicBezTo>
                <a:cubicBezTo>
                  <a:pt x="318" y="731"/>
                  <a:pt x="101" y="727"/>
                  <a:pt x="0" y="727"/>
                </a:cubicBezTo>
              </a:path>
            </a:pathLst>
          </a:custGeom>
          <a:noFill/>
          <a:ln w="38100">
            <a:solidFill>
              <a:srgbClr val="FFFF00"/>
            </a:solidFill>
            <a:round/>
            <a:headEnd/>
            <a:tailEnd/>
          </a:ln>
          <a:effectLst>
            <a:outerShdw blurRad="50800" dist="38100" dir="2700000" algn="tl" rotWithShape="0">
              <a:prstClr val="black">
                <a:alpha val="40000"/>
              </a:prstClr>
            </a:outerShdw>
          </a:effectLst>
        </p:spPr>
        <p:txBody>
          <a:bodyPr lIns="91430" rIns="91430"/>
          <a:lstStyle/>
          <a:p>
            <a:pPr defTabSz="914330" fontAlgn="base">
              <a:spcBef>
                <a:spcPct val="0"/>
              </a:spcBef>
              <a:spcAft>
                <a:spcPct val="0"/>
              </a:spcAft>
              <a:defRPr/>
            </a:pPr>
            <a:endParaRPr lang="en-US" dirty="0">
              <a:solidFill>
                <a:srgbClr val="FFFFFF"/>
              </a:solidFill>
              <a:ea typeface="ＭＳ Ｐゴシック" charset="0"/>
              <a:cs typeface="ＭＳ Ｐゴシック" charset="0"/>
            </a:endParaRPr>
          </a:p>
        </p:txBody>
      </p:sp>
      <p:sp>
        <p:nvSpPr>
          <p:cNvPr id="62469" name="Text Box 70"/>
          <p:cNvSpPr txBox="1">
            <a:spLocks noChangeArrowheads="1"/>
          </p:cNvSpPr>
          <p:nvPr/>
        </p:nvSpPr>
        <p:spPr bwMode="auto">
          <a:xfrm>
            <a:off x="5930900" y="3005302"/>
            <a:ext cx="598488" cy="468087"/>
          </a:xfrm>
          <a:prstGeom prst="rect">
            <a:avLst/>
          </a:prstGeom>
          <a:solidFill>
            <a:schemeClr val="accent1">
              <a:lumMod val="75000"/>
            </a:schemeClr>
          </a:solidFill>
          <a:ln>
            <a:solidFill>
              <a:srgbClr val="000000"/>
            </a:solidFill>
            <a:headEnd/>
            <a:tailEnd/>
          </a:ln>
        </p:spPr>
        <p:style>
          <a:lnRef idx="1">
            <a:schemeClr val="accent2"/>
          </a:lnRef>
          <a:fillRef idx="3">
            <a:schemeClr val="accent2"/>
          </a:fillRef>
          <a:effectRef idx="2">
            <a:schemeClr val="accent2"/>
          </a:effectRef>
          <a:fontRef idx="minor">
            <a:schemeClr val="lt1"/>
          </a:fontRef>
        </p:style>
        <p:txBody>
          <a:bodyPr lIns="18000" tIns="10800" rIns="18000" bIns="10800">
            <a:spAutoFit/>
          </a:bodyPr>
          <a:lstStyle/>
          <a:p>
            <a:pPr algn="ctr" defTabSz="914330" fontAlgn="base">
              <a:spcBef>
                <a:spcPct val="50000"/>
              </a:spcBef>
              <a:spcAft>
                <a:spcPct val="0"/>
              </a:spcAft>
              <a:defRPr/>
            </a:pPr>
            <a:endParaRPr lang="en-GB" sz="500" b="1" dirty="0">
              <a:solidFill>
                <a:srgbClr val="FFFFFF"/>
              </a:solidFill>
              <a:effectLst>
                <a:outerShdw blurRad="38100" dist="38100" dir="2700000" algn="tl">
                  <a:srgbClr val="000000">
                    <a:alpha val="43137"/>
                  </a:srgbClr>
                </a:outerShdw>
              </a:effectLst>
            </a:endParaRPr>
          </a:p>
          <a:p>
            <a:pPr algn="ctr" defTabSz="914330" fontAlgn="base">
              <a:spcBef>
                <a:spcPct val="50000"/>
              </a:spcBef>
              <a:spcAft>
                <a:spcPct val="0"/>
              </a:spcAft>
              <a:defRPr/>
            </a:pPr>
            <a:r>
              <a:rPr lang="en-GB" sz="1600" b="1" dirty="0">
                <a:solidFill>
                  <a:srgbClr val="FFFFFF"/>
                </a:solidFill>
                <a:effectLst>
                  <a:outerShdw blurRad="38100" dist="38100" dir="2700000" algn="tl">
                    <a:srgbClr val="000000">
                      <a:alpha val="43137"/>
                    </a:srgbClr>
                  </a:outerShdw>
                </a:effectLst>
              </a:rPr>
              <a:t>SGLT1</a:t>
            </a:r>
          </a:p>
        </p:txBody>
      </p:sp>
      <p:sp>
        <p:nvSpPr>
          <p:cNvPr id="62471" name="Rectangle 10"/>
          <p:cNvSpPr>
            <a:spLocks noChangeArrowheads="1"/>
          </p:cNvSpPr>
          <p:nvPr/>
        </p:nvSpPr>
        <p:spPr bwMode="auto">
          <a:xfrm>
            <a:off x="5517999" y="1889305"/>
            <a:ext cx="963918" cy="504754"/>
          </a:xfrm>
          <a:prstGeom prst="rect">
            <a:avLst/>
          </a:prstGeom>
          <a:noFill/>
          <a:ln w="9525">
            <a:noFill/>
            <a:miter lim="800000"/>
            <a:headEnd/>
            <a:tailEnd/>
          </a:ln>
        </p:spPr>
        <p:txBody>
          <a:bodyPr wrap="none" lIns="0" tIns="0" rIns="0" bIns="0" anchor="b">
            <a:spAutoFit/>
          </a:bodyPr>
          <a:lstStyle/>
          <a:p>
            <a:pPr algn="ctr" defTabSz="914330" fontAlgn="base">
              <a:lnSpc>
                <a:spcPct val="82000"/>
              </a:lnSpc>
              <a:spcBef>
                <a:spcPct val="0"/>
              </a:spcBef>
              <a:spcAft>
                <a:spcPct val="0"/>
              </a:spcAft>
              <a:defRPr/>
            </a:pPr>
            <a: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t>Proximal </a:t>
            </a:r>
            <a:b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br>
            <a: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t>tubule</a:t>
            </a:r>
          </a:p>
        </p:txBody>
      </p:sp>
      <p:pic>
        <p:nvPicPr>
          <p:cNvPr id="62472" name="Picture 45" descr="Glomerulus"/>
          <p:cNvPicPr>
            <a:picLocks noChangeAspect="1" noChangeArrowheads="1"/>
          </p:cNvPicPr>
          <p:nvPr/>
        </p:nvPicPr>
        <p:blipFill>
          <a:blip r:embed="rId3" cstate="print"/>
          <a:stretch>
            <a:fillRect/>
          </a:stretch>
        </p:blipFill>
        <p:spPr bwMode="auto">
          <a:xfrm>
            <a:off x="3468688" y="2214670"/>
            <a:ext cx="1606550" cy="15652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2473" name="Freeform 46"/>
          <p:cNvSpPr>
            <a:spLocks/>
          </p:cNvSpPr>
          <p:nvPr/>
        </p:nvSpPr>
        <p:spPr bwMode="auto">
          <a:xfrm>
            <a:off x="5019676" y="2132019"/>
            <a:ext cx="4110038" cy="3216275"/>
          </a:xfrm>
          <a:custGeom>
            <a:avLst/>
            <a:gdLst>
              <a:gd name="T0" fmla="*/ 2147483647 w 2593"/>
              <a:gd name="T1" fmla="*/ 2147483647 h 1997"/>
              <a:gd name="T2" fmla="*/ 2147483647 w 2593"/>
              <a:gd name="T3" fmla="*/ 2147483647 h 1997"/>
              <a:gd name="T4" fmla="*/ 2147483647 w 2593"/>
              <a:gd name="T5" fmla="*/ 2147483647 h 1997"/>
              <a:gd name="T6" fmla="*/ 2147483647 w 2593"/>
              <a:gd name="T7" fmla="*/ 2147483647 h 1997"/>
              <a:gd name="T8" fmla="*/ 2147483647 w 2593"/>
              <a:gd name="T9" fmla="*/ 2147483647 h 1997"/>
              <a:gd name="T10" fmla="*/ 2147483647 w 2593"/>
              <a:gd name="T11" fmla="*/ 2147483647 h 1997"/>
              <a:gd name="T12" fmla="*/ 2147483647 w 2593"/>
              <a:gd name="T13" fmla="*/ 2147483647 h 1997"/>
              <a:gd name="T14" fmla="*/ 2147483647 w 2593"/>
              <a:gd name="T15" fmla="*/ 2147483647 h 1997"/>
              <a:gd name="T16" fmla="*/ 2147483647 w 2593"/>
              <a:gd name="T17" fmla="*/ 2147483647 h 1997"/>
              <a:gd name="T18" fmla="*/ 2147483647 w 2593"/>
              <a:gd name="T19" fmla="*/ 2147483647 h 1997"/>
              <a:gd name="T20" fmla="*/ 2147483647 w 2593"/>
              <a:gd name="T21" fmla="*/ 2147483647 h 1997"/>
              <a:gd name="T22" fmla="*/ 2147483647 w 2593"/>
              <a:gd name="T23" fmla="*/ 2147483647 h 1997"/>
              <a:gd name="T24" fmla="*/ 2147483647 w 2593"/>
              <a:gd name="T25" fmla="*/ 2147483647 h 1997"/>
              <a:gd name="T26" fmla="*/ 2147483647 w 2593"/>
              <a:gd name="T27" fmla="*/ 2147483647 h 1997"/>
              <a:gd name="T28" fmla="*/ 2147483647 w 2593"/>
              <a:gd name="T29" fmla="*/ 2147483647 h 1997"/>
              <a:gd name="T30" fmla="*/ 2147483647 w 2593"/>
              <a:gd name="T31" fmla="*/ 2147483647 h 1997"/>
              <a:gd name="T32" fmla="*/ 2147483647 w 2593"/>
              <a:gd name="T33" fmla="*/ 2147483647 h 1997"/>
              <a:gd name="T34" fmla="*/ 2147483647 w 2593"/>
              <a:gd name="T35" fmla="*/ 2147483647 h 1997"/>
              <a:gd name="T36" fmla="*/ 2147483647 w 2593"/>
              <a:gd name="T37" fmla="*/ 2147483647 h 1997"/>
              <a:gd name="T38" fmla="*/ 2147483647 w 2593"/>
              <a:gd name="T39" fmla="*/ 2147483647 h 1997"/>
              <a:gd name="T40" fmla="*/ 2147483647 w 2593"/>
              <a:gd name="T41" fmla="*/ 2147483647 h 1997"/>
              <a:gd name="T42" fmla="*/ 2147483647 w 2593"/>
              <a:gd name="T43" fmla="*/ 2147483647 h 1997"/>
              <a:gd name="T44" fmla="*/ 2147483647 w 2593"/>
              <a:gd name="T45" fmla="*/ 2147483647 h 1997"/>
              <a:gd name="T46" fmla="*/ 2147483647 w 2593"/>
              <a:gd name="T47" fmla="*/ 2147483647 h 1997"/>
              <a:gd name="T48" fmla="*/ 2147483647 w 2593"/>
              <a:gd name="T49" fmla="*/ 2147483647 h 1997"/>
              <a:gd name="T50" fmla="*/ 2147483647 w 2593"/>
              <a:gd name="T51" fmla="*/ 2147483647 h 1997"/>
              <a:gd name="T52" fmla="*/ 2147483647 w 2593"/>
              <a:gd name="T53" fmla="*/ 2147483647 h 1997"/>
              <a:gd name="T54" fmla="*/ 2147483647 w 2593"/>
              <a:gd name="T55" fmla="*/ 2147483647 h 1997"/>
              <a:gd name="T56" fmla="*/ 2147483647 w 2593"/>
              <a:gd name="T57" fmla="*/ 2147483647 h 1997"/>
              <a:gd name="T58" fmla="*/ 2147483647 w 2593"/>
              <a:gd name="T59" fmla="*/ 2147483647 h 1997"/>
              <a:gd name="T60" fmla="*/ 2147483647 w 2593"/>
              <a:gd name="T61" fmla="*/ 2147483647 h 1997"/>
              <a:gd name="T62" fmla="*/ 2147483647 w 2593"/>
              <a:gd name="T63" fmla="*/ 2147483647 h 1997"/>
              <a:gd name="T64" fmla="*/ 2147483647 w 2593"/>
              <a:gd name="T65" fmla="*/ 2147483647 h 19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93"/>
              <a:gd name="T100" fmla="*/ 0 h 1997"/>
              <a:gd name="T101" fmla="*/ 2593 w 2593"/>
              <a:gd name="T102" fmla="*/ 1997 h 1997"/>
              <a:gd name="connsiteX0" fmla="*/ 0 w 10000"/>
              <a:gd name="connsiteY0" fmla="*/ 2101 h 9953"/>
              <a:gd name="connsiteX1" fmla="*/ 289 w 10000"/>
              <a:gd name="connsiteY1" fmla="*/ 2146 h 9953"/>
              <a:gd name="connsiteX2" fmla="*/ 656 w 10000"/>
              <a:gd name="connsiteY2" fmla="*/ 2091 h 9953"/>
              <a:gd name="connsiteX3" fmla="*/ 1273 w 10000"/>
              <a:gd name="connsiteY3" fmla="*/ 1671 h 9953"/>
              <a:gd name="connsiteX4" fmla="*/ 1886 w 10000"/>
              <a:gd name="connsiteY4" fmla="*/ 2091 h 9953"/>
              <a:gd name="connsiteX5" fmla="*/ 2491 w 10000"/>
              <a:gd name="connsiteY5" fmla="*/ 1671 h 9953"/>
              <a:gd name="connsiteX6" fmla="*/ 3108 w 10000"/>
              <a:gd name="connsiteY6" fmla="*/ 2091 h 9953"/>
              <a:gd name="connsiteX7" fmla="*/ 3714 w 10000"/>
              <a:gd name="connsiteY7" fmla="*/ 1671 h 9953"/>
              <a:gd name="connsiteX8" fmla="*/ 4061 w 10000"/>
              <a:gd name="connsiteY8" fmla="*/ 2467 h 9953"/>
              <a:gd name="connsiteX9" fmla="*/ 4111 w 10000"/>
              <a:gd name="connsiteY9" fmla="*/ 3649 h 9953"/>
              <a:gd name="connsiteX10" fmla="*/ 4019 w 10000"/>
              <a:gd name="connsiteY10" fmla="*/ 4029 h 9953"/>
              <a:gd name="connsiteX11" fmla="*/ 4003 w 10000"/>
              <a:gd name="connsiteY11" fmla="*/ 4910 h 9953"/>
              <a:gd name="connsiteX12" fmla="*/ 4003 w 10000"/>
              <a:gd name="connsiteY12" fmla="*/ 6593 h 9953"/>
              <a:gd name="connsiteX13" fmla="*/ 4065 w 10000"/>
              <a:gd name="connsiteY13" fmla="*/ 8656 h 9953"/>
              <a:gd name="connsiteX14" fmla="*/ 4265 w 10000"/>
              <a:gd name="connsiteY14" fmla="*/ 9457 h 9953"/>
              <a:gd name="connsiteX15" fmla="*/ 4790 w 10000"/>
              <a:gd name="connsiteY15" fmla="*/ 9698 h 9953"/>
              <a:gd name="connsiteX16" fmla="*/ 5299 w 10000"/>
              <a:gd name="connsiteY16" fmla="*/ 9457 h 9953"/>
              <a:gd name="connsiteX17" fmla="*/ 5592 w 10000"/>
              <a:gd name="connsiteY17" fmla="*/ 8636 h 9953"/>
              <a:gd name="connsiteX18" fmla="*/ 5685 w 10000"/>
              <a:gd name="connsiteY18" fmla="*/ 6613 h 9953"/>
              <a:gd name="connsiteX19" fmla="*/ 5700 w 10000"/>
              <a:gd name="connsiteY19" fmla="*/ 4810 h 9953"/>
              <a:gd name="connsiteX20" fmla="*/ 5700 w 10000"/>
              <a:gd name="connsiteY20" fmla="*/ 4029 h 9953"/>
              <a:gd name="connsiteX21" fmla="*/ 5592 w 10000"/>
              <a:gd name="connsiteY21" fmla="*/ 3588 h 9953"/>
              <a:gd name="connsiteX22" fmla="*/ 5712 w 10000"/>
              <a:gd name="connsiteY22" fmla="*/ 2432 h 9953"/>
              <a:gd name="connsiteX23" fmla="*/ 6174 w 10000"/>
              <a:gd name="connsiteY23" fmla="*/ 1686 h 9953"/>
              <a:gd name="connsiteX24" fmla="*/ 6811 w 10000"/>
              <a:gd name="connsiteY24" fmla="*/ 2116 h 9953"/>
              <a:gd name="connsiteX25" fmla="*/ 7443 w 10000"/>
              <a:gd name="connsiteY25" fmla="*/ 1656 h 9953"/>
              <a:gd name="connsiteX26" fmla="*/ 8041 w 10000"/>
              <a:gd name="connsiteY26" fmla="*/ 2101 h 9953"/>
              <a:gd name="connsiteX27" fmla="*/ 8616 w 10000"/>
              <a:gd name="connsiteY27" fmla="*/ 1671 h 9953"/>
              <a:gd name="connsiteX28" fmla="*/ 9213 w 10000"/>
              <a:gd name="connsiteY28" fmla="*/ 2051 h 9953"/>
              <a:gd name="connsiteX29" fmla="*/ 9483 w 10000"/>
              <a:gd name="connsiteY29" fmla="*/ 1941 h 9953"/>
              <a:gd name="connsiteX30" fmla="*/ 9506 w 10000"/>
              <a:gd name="connsiteY30" fmla="*/ 354 h 9953"/>
              <a:gd name="connsiteX31" fmla="*/ 9958 w 10000"/>
              <a:gd name="connsiteY31" fmla="*/ 339 h 9953"/>
              <a:gd name="connsiteX32" fmla="*/ 9973 w 10000"/>
              <a:gd name="connsiteY32" fmla="*/ 2387 h 9953"/>
              <a:gd name="connsiteX33" fmla="*/ 9985 w 10000"/>
              <a:gd name="connsiteY33" fmla="*/ 9953 h 9953"/>
              <a:gd name="connsiteX34" fmla="*/ 9495 w 10000"/>
              <a:gd name="connsiteY34" fmla="*/ 9953 h 9953"/>
              <a:gd name="connsiteX35" fmla="*/ 9495 w 10000"/>
              <a:gd name="connsiteY35" fmla="*/ 6493 h 9953"/>
              <a:gd name="connsiteX36" fmla="*/ 9472 w 10000"/>
              <a:gd name="connsiteY36" fmla="*/ 3513 h 9953"/>
              <a:gd name="connsiteX37" fmla="*/ 9225 w 10000"/>
              <a:gd name="connsiteY37" fmla="*/ 2973 h 9953"/>
              <a:gd name="connsiteX38" fmla="*/ 8639 w 10000"/>
              <a:gd name="connsiteY38" fmla="*/ 2607 h 9953"/>
              <a:gd name="connsiteX39" fmla="*/ 8056 w 10000"/>
              <a:gd name="connsiteY39" fmla="*/ 3053 h 9953"/>
              <a:gd name="connsiteX40" fmla="*/ 7482 w 10000"/>
              <a:gd name="connsiteY40" fmla="*/ 2592 h 9953"/>
              <a:gd name="connsiteX41" fmla="*/ 6857 w 10000"/>
              <a:gd name="connsiteY41" fmla="*/ 3083 h 9953"/>
              <a:gd name="connsiteX42" fmla="*/ 6271 w 10000"/>
              <a:gd name="connsiteY42" fmla="*/ 2637 h 9953"/>
              <a:gd name="connsiteX43" fmla="*/ 6039 w 10000"/>
              <a:gd name="connsiteY43" fmla="*/ 3003 h 9953"/>
              <a:gd name="connsiteX44" fmla="*/ 5993 w 10000"/>
              <a:gd name="connsiteY44" fmla="*/ 3588 h 9953"/>
              <a:gd name="connsiteX45" fmla="*/ 5901 w 10000"/>
              <a:gd name="connsiteY45" fmla="*/ 4029 h 9953"/>
              <a:gd name="connsiteX46" fmla="*/ 5885 w 10000"/>
              <a:gd name="connsiteY46" fmla="*/ 4830 h 9953"/>
              <a:gd name="connsiteX47" fmla="*/ 5839 w 10000"/>
              <a:gd name="connsiteY47" fmla="*/ 6933 h 9953"/>
              <a:gd name="connsiteX48" fmla="*/ 5731 w 10000"/>
              <a:gd name="connsiteY48" fmla="*/ 8836 h 9953"/>
              <a:gd name="connsiteX49" fmla="*/ 5391 w 10000"/>
              <a:gd name="connsiteY49" fmla="*/ 9638 h 9953"/>
              <a:gd name="connsiteX50" fmla="*/ 4790 w 10000"/>
              <a:gd name="connsiteY50" fmla="*/ 9918 h 9953"/>
              <a:gd name="connsiteX51" fmla="*/ 4312 w 10000"/>
              <a:gd name="connsiteY51" fmla="*/ 9778 h 9953"/>
              <a:gd name="connsiteX52" fmla="*/ 4019 w 10000"/>
              <a:gd name="connsiteY52" fmla="*/ 9417 h 9953"/>
              <a:gd name="connsiteX53" fmla="*/ 3880 w 10000"/>
              <a:gd name="connsiteY53" fmla="*/ 8676 h 9953"/>
              <a:gd name="connsiteX54" fmla="*/ 3818 w 10000"/>
              <a:gd name="connsiteY54" fmla="*/ 6573 h 9953"/>
              <a:gd name="connsiteX55" fmla="*/ 3803 w 10000"/>
              <a:gd name="connsiteY55" fmla="*/ 4910 h 9953"/>
              <a:gd name="connsiteX56" fmla="*/ 3818 w 10000"/>
              <a:gd name="connsiteY56" fmla="*/ 4049 h 9953"/>
              <a:gd name="connsiteX57" fmla="*/ 3710 w 10000"/>
              <a:gd name="connsiteY57" fmla="*/ 3649 h 9953"/>
              <a:gd name="connsiteX58" fmla="*/ 3660 w 10000"/>
              <a:gd name="connsiteY58" fmla="*/ 2782 h 9953"/>
              <a:gd name="connsiteX59" fmla="*/ 3170 w 10000"/>
              <a:gd name="connsiteY59" fmla="*/ 3018 h 9953"/>
              <a:gd name="connsiteX60" fmla="*/ 2522 w 10000"/>
              <a:gd name="connsiteY60" fmla="*/ 2592 h 9953"/>
              <a:gd name="connsiteX61" fmla="*/ 1901 w 10000"/>
              <a:gd name="connsiteY61" fmla="*/ 3038 h 9953"/>
              <a:gd name="connsiteX62" fmla="*/ 1277 w 10000"/>
              <a:gd name="connsiteY62" fmla="*/ 2607 h 9953"/>
              <a:gd name="connsiteX63" fmla="*/ 644 w 10000"/>
              <a:gd name="connsiteY63" fmla="*/ 3038 h 9953"/>
              <a:gd name="connsiteX64" fmla="*/ 112 w 10000"/>
              <a:gd name="connsiteY64" fmla="*/ 3048 h 9953"/>
              <a:gd name="connsiteX0" fmla="*/ 0 w 10000"/>
              <a:gd name="connsiteY0" fmla="*/ 2111 h 10000"/>
              <a:gd name="connsiteX1" fmla="*/ 289 w 10000"/>
              <a:gd name="connsiteY1" fmla="*/ 2156 h 10000"/>
              <a:gd name="connsiteX2" fmla="*/ 656 w 10000"/>
              <a:gd name="connsiteY2" fmla="*/ 2101 h 10000"/>
              <a:gd name="connsiteX3" fmla="*/ 1273 w 10000"/>
              <a:gd name="connsiteY3" fmla="*/ 1679 h 10000"/>
              <a:gd name="connsiteX4" fmla="*/ 1886 w 10000"/>
              <a:gd name="connsiteY4" fmla="*/ 2101 h 10000"/>
              <a:gd name="connsiteX5" fmla="*/ 2491 w 10000"/>
              <a:gd name="connsiteY5" fmla="*/ 1679 h 10000"/>
              <a:gd name="connsiteX6" fmla="*/ 3108 w 10000"/>
              <a:gd name="connsiteY6" fmla="*/ 2101 h 10000"/>
              <a:gd name="connsiteX7" fmla="*/ 3714 w 10000"/>
              <a:gd name="connsiteY7" fmla="*/ 1679 h 10000"/>
              <a:gd name="connsiteX8" fmla="*/ 4061 w 10000"/>
              <a:gd name="connsiteY8" fmla="*/ 2479 h 10000"/>
              <a:gd name="connsiteX9" fmla="*/ 4111 w 10000"/>
              <a:gd name="connsiteY9" fmla="*/ 3666 h 10000"/>
              <a:gd name="connsiteX10" fmla="*/ 4019 w 10000"/>
              <a:gd name="connsiteY10" fmla="*/ 4048 h 10000"/>
              <a:gd name="connsiteX11" fmla="*/ 4003 w 10000"/>
              <a:gd name="connsiteY11" fmla="*/ 4933 h 10000"/>
              <a:gd name="connsiteX12" fmla="*/ 4003 w 10000"/>
              <a:gd name="connsiteY12" fmla="*/ 6624 h 10000"/>
              <a:gd name="connsiteX13" fmla="*/ 4065 w 10000"/>
              <a:gd name="connsiteY13" fmla="*/ 8697 h 10000"/>
              <a:gd name="connsiteX14" fmla="*/ 4265 w 10000"/>
              <a:gd name="connsiteY14" fmla="*/ 9502 h 10000"/>
              <a:gd name="connsiteX15" fmla="*/ 4790 w 10000"/>
              <a:gd name="connsiteY15" fmla="*/ 9744 h 10000"/>
              <a:gd name="connsiteX16" fmla="*/ 5299 w 10000"/>
              <a:gd name="connsiteY16" fmla="*/ 9502 h 10000"/>
              <a:gd name="connsiteX17" fmla="*/ 5592 w 10000"/>
              <a:gd name="connsiteY17" fmla="*/ 8677 h 10000"/>
              <a:gd name="connsiteX18" fmla="*/ 5685 w 10000"/>
              <a:gd name="connsiteY18" fmla="*/ 6644 h 10000"/>
              <a:gd name="connsiteX19" fmla="*/ 5700 w 10000"/>
              <a:gd name="connsiteY19" fmla="*/ 4833 h 10000"/>
              <a:gd name="connsiteX20" fmla="*/ 5700 w 10000"/>
              <a:gd name="connsiteY20" fmla="*/ 4048 h 10000"/>
              <a:gd name="connsiteX21" fmla="*/ 5592 w 10000"/>
              <a:gd name="connsiteY21" fmla="*/ 3605 h 10000"/>
              <a:gd name="connsiteX22" fmla="*/ 5712 w 10000"/>
              <a:gd name="connsiteY22" fmla="*/ 2443 h 10000"/>
              <a:gd name="connsiteX23" fmla="*/ 6174 w 10000"/>
              <a:gd name="connsiteY23" fmla="*/ 1694 h 10000"/>
              <a:gd name="connsiteX24" fmla="*/ 6811 w 10000"/>
              <a:gd name="connsiteY24" fmla="*/ 2126 h 10000"/>
              <a:gd name="connsiteX25" fmla="*/ 7443 w 10000"/>
              <a:gd name="connsiteY25" fmla="*/ 1664 h 10000"/>
              <a:gd name="connsiteX26" fmla="*/ 8041 w 10000"/>
              <a:gd name="connsiteY26" fmla="*/ 2111 h 10000"/>
              <a:gd name="connsiteX27" fmla="*/ 8616 w 10000"/>
              <a:gd name="connsiteY27" fmla="*/ 1679 h 10000"/>
              <a:gd name="connsiteX28" fmla="*/ 9213 w 10000"/>
              <a:gd name="connsiteY28" fmla="*/ 2061 h 10000"/>
              <a:gd name="connsiteX29" fmla="*/ 9483 w 10000"/>
              <a:gd name="connsiteY29" fmla="*/ 1950 h 10000"/>
              <a:gd name="connsiteX30" fmla="*/ 9506 w 10000"/>
              <a:gd name="connsiteY30" fmla="*/ 356 h 10000"/>
              <a:gd name="connsiteX31" fmla="*/ 9958 w 10000"/>
              <a:gd name="connsiteY31" fmla="*/ 341 h 10000"/>
              <a:gd name="connsiteX32" fmla="*/ 9973 w 10000"/>
              <a:gd name="connsiteY32" fmla="*/ 2398 h 10000"/>
              <a:gd name="connsiteX33" fmla="*/ 9985 w 10000"/>
              <a:gd name="connsiteY33" fmla="*/ 10000 h 10000"/>
              <a:gd name="connsiteX34" fmla="*/ 9495 w 10000"/>
              <a:gd name="connsiteY34" fmla="*/ 10000 h 10000"/>
              <a:gd name="connsiteX35" fmla="*/ 9495 w 10000"/>
              <a:gd name="connsiteY35" fmla="*/ 6524 h 10000"/>
              <a:gd name="connsiteX36" fmla="*/ 9472 w 10000"/>
              <a:gd name="connsiteY36" fmla="*/ 3530 h 10000"/>
              <a:gd name="connsiteX37" fmla="*/ 9225 w 10000"/>
              <a:gd name="connsiteY37" fmla="*/ 2987 h 10000"/>
              <a:gd name="connsiteX38" fmla="*/ 8639 w 10000"/>
              <a:gd name="connsiteY38" fmla="*/ 2619 h 10000"/>
              <a:gd name="connsiteX39" fmla="*/ 8056 w 10000"/>
              <a:gd name="connsiteY39" fmla="*/ 3067 h 10000"/>
              <a:gd name="connsiteX40" fmla="*/ 7482 w 10000"/>
              <a:gd name="connsiteY40" fmla="*/ 2604 h 10000"/>
              <a:gd name="connsiteX41" fmla="*/ 6857 w 10000"/>
              <a:gd name="connsiteY41" fmla="*/ 3098 h 10000"/>
              <a:gd name="connsiteX42" fmla="*/ 6271 w 10000"/>
              <a:gd name="connsiteY42" fmla="*/ 2649 h 10000"/>
              <a:gd name="connsiteX43" fmla="*/ 6039 w 10000"/>
              <a:gd name="connsiteY43" fmla="*/ 3017 h 10000"/>
              <a:gd name="connsiteX44" fmla="*/ 5993 w 10000"/>
              <a:gd name="connsiteY44" fmla="*/ 3605 h 10000"/>
              <a:gd name="connsiteX45" fmla="*/ 5901 w 10000"/>
              <a:gd name="connsiteY45" fmla="*/ 4048 h 10000"/>
              <a:gd name="connsiteX46" fmla="*/ 5885 w 10000"/>
              <a:gd name="connsiteY46" fmla="*/ 4853 h 10000"/>
              <a:gd name="connsiteX47" fmla="*/ 5839 w 10000"/>
              <a:gd name="connsiteY47" fmla="*/ 6966 h 10000"/>
              <a:gd name="connsiteX48" fmla="*/ 5731 w 10000"/>
              <a:gd name="connsiteY48" fmla="*/ 8878 h 10000"/>
              <a:gd name="connsiteX49" fmla="*/ 5391 w 10000"/>
              <a:gd name="connsiteY49" fmla="*/ 9684 h 10000"/>
              <a:gd name="connsiteX50" fmla="*/ 4790 w 10000"/>
              <a:gd name="connsiteY50" fmla="*/ 9965 h 10000"/>
              <a:gd name="connsiteX51" fmla="*/ 4312 w 10000"/>
              <a:gd name="connsiteY51" fmla="*/ 9824 h 10000"/>
              <a:gd name="connsiteX52" fmla="*/ 4019 w 10000"/>
              <a:gd name="connsiteY52" fmla="*/ 9461 h 10000"/>
              <a:gd name="connsiteX53" fmla="*/ 3880 w 10000"/>
              <a:gd name="connsiteY53" fmla="*/ 8717 h 10000"/>
              <a:gd name="connsiteX54" fmla="*/ 3818 w 10000"/>
              <a:gd name="connsiteY54" fmla="*/ 6604 h 10000"/>
              <a:gd name="connsiteX55" fmla="*/ 3803 w 10000"/>
              <a:gd name="connsiteY55" fmla="*/ 4933 h 10000"/>
              <a:gd name="connsiteX56" fmla="*/ 3818 w 10000"/>
              <a:gd name="connsiteY56" fmla="*/ 4068 h 10000"/>
              <a:gd name="connsiteX57" fmla="*/ 3710 w 10000"/>
              <a:gd name="connsiteY57" fmla="*/ 3666 h 10000"/>
              <a:gd name="connsiteX58" fmla="*/ 3660 w 10000"/>
              <a:gd name="connsiteY58" fmla="*/ 2795 h 10000"/>
              <a:gd name="connsiteX59" fmla="*/ 3170 w 10000"/>
              <a:gd name="connsiteY59" fmla="*/ 3032 h 10000"/>
              <a:gd name="connsiteX60" fmla="*/ 2522 w 10000"/>
              <a:gd name="connsiteY60" fmla="*/ 2604 h 10000"/>
              <a:gd name="connsiteX61" fmla="*/ 1901 w 10000"/>
              <a:gd name="connsiteY61" fmla="*/ 3052 h 10000"/>
              <a:gd name="connsiteX62" fmla="*/ 1277 w 10000"/>
              <a:gd name="connsiteY62" fmla="*/ 2619 h 10000"/>
              <a:gd name="connsiteX63" fmla="*/ 644 w 10000"/>
              <a:gd name="connsiteY63" fmla="*/ 3052 h 10000"/>
              <a:gd name="connsiteX64" fmla="*/ 112 w 10000"/>
              <a:gd name="connsiteY64" fmla="*/ 3062 h 10000"/>
              <a:gd name="connsiteX0" fmla="*/ 0 w 10000"/>
              <a:gd name="connsiteY0" fmla="*/ 2111 h 10000"/>
              <a:gd name="connsiteX1" fmla="*/ 289 w 10000"/>
              <a:gd name="connsiteY1" fmla="*/ 2156 h 10000"/>
              <a:gd name="connsiteX2" fmla="*/ 656 w 10000"/>
              <a:gd name="connsiteY2" fmla="*/ 2101 h 10000"/>
              <a:gd name="connsiteX3" fmla="*/ 1273 w 10000"/>
              <a:gd name="connsiteY3" fmla="*/ 1679 h 10000"/>
              <a:gd name="connsiteX4" fmla="*/ 1886 w 10000"/>
              <a:gd name="connsiteY4" fmla="*/ 2101 h 10000"/>
              <a:gd name="connsiteX5" fmla="*/ 2491 w 10000"/>
              <a:gd name="connsiteY5" fmla="*/ 1679 h 10000"/>
              <a:gd name="connsiteX6" fmla="*/ 3108 w 10000"/>
              <a:gd name="connsiteY6" fmla="*/ 2101 h 10000"/>
              <a:gd name="connsiteX7" fmla="*/ 3714 w 10000"/>
              <a:gd name="connsiteY7" fmla="*/ 1679 h 10000"/>
              <a:gd name="connsiteX8" fmla="*/ 4061 w 10000"/>
              <a:gd name="connsiteY8" fmla="*/ 2479 h 10000"/>
              <a:gd name="connsiteX9" fmla="*/ 4111 w 10000"/>
              <a:gd name="connsiteY9" fmla="*/ 3666 h 10000"/>
              <a:gd name="connsiteX10" fmla="*/ 4019 w 10000"/>
              <a:gd name="connsiteY10" fmla="*/ 4048 h 10000"/>
              <a:gd name="connsiteX11" fmla="*/ 4003 w 10000"/>
              <a:gd name="connsiteY11" fmla="*/ 4933 h 10000"/>
              <a:gd name="connsiteX12" fmla="*/ 4003 w 10000"/>
              <a:gd name="connsiteY12" fmla="*/ 6624 h 10000"/>
              <a:gd name="connsiteX13" fmla="*/ 4065 w 10000"/>
              <a:gd name="connsiteY13" fmla="*/ 8697 h 10000"/>
              <a:gd name="connsiteX14" fmla="*/ 4265 w 10000"/>
              <a:gd name="connsiteY14" fmla="*/ 9502 h 10000"/>
              <a:gd name="connsiteX15" fmla="*/ 4790 w 10000"/>
              <a:gd name="connsiteY15" fmla="*/ 9744 h 10000"/>
              <a:gd name="connsiteX16" fmla="*/ 5299 w 10000"/>
              <a:gd name="connsiteY16" fmla="*/ 9502 h 10000"/>
              <a:gd name="connsiteX17" fmla="*/ 5592 w 10000"/>
              <a:gd name="connsiteY17" fmla="*/ 8677 h 10000"/>
              <a:gd name="connsiteX18" fmla="*/ 5685 w 10000"/>
              <a:gd name="connsiteY18" fmla="*/ 6644 h 10000"/>
              <a:gd name="connsiteX19" fmla="*/ 5700 w 10000"/>
              <a:gd name="connsiteY19" fmla="*/ 4833 h 10000"/>
              <a:gd name="connsiteX20" fmla="*/ 5700 w 10000"/>
              <a:gd name="connsiteY20" fmla="*/ 4048 h 10000"/>
              <a:gd name="connsiteX21" fmla="*/ 5592 w 10000"/>
              <a:gd name="connsiteY21" fmla="*/ 3605 h 10000"/>
              <a:gd name="connsiteX22" fmla="*/ 5712 w 10000"/>
              <a:gd name="connsiteY22" fmla="*/ 2443 h 10000"/>
              <a:gd name="connsiteX23" fmla="*/ 6174 w 10000"/>
              <a:gd name="connsiteY23" fmla="*/ 1694 h 10000"/>
              <a:gd name="connsiteX24" fmla="*/ 6811 w 10000"/>
              <a:gd name="connsiteY24" fmla="*/ 2126 h 10000"/>
              <a:gd name="connsiteX25" fmla="*/ 7443 w 10000"/>
              <a:gd name="connsiteY25" fmla="*/ 1664 h 10000"/>
              <a:gd name="connsiteX26" fmla="*/ 8041 w 10000"/>
              <a:gd name="connsiteY26" fmla="*/ 2111 h 10000"/>
              <a:gd name="connsiteX27" fmla="*/ 8616 w 10000"/>
              <a:gd name="connsiteY27" fmla="*/ 1679 h 10000"/>
              <a:gd name="connsiteX28" fmla="*/ 9213 w 10000"/>
              <a:gd name="connsiteY28" fmla="*/ 2061 h 10000"/>
              <a:gd name="connsiteX29" fmla="*/ 9483 w 10000"/>
              <a:gd name="connsiteY29" fmla="*/ 1950 h 10000"/>
              <a:gd name="connsiteX30" fmla="*/ 9506 w 10000"/>
              <a:gd name="connsiteY30" fmla="*/ 356 h 10000"/>
              <a:gd name="connsiteX31" fmla="*/ 9958 w 10000"/>
              <a:gd name="connsiteY31" fmla="*/ 341 h 10000"/>
              <a:gd name="connsiteX32" fmla="*/ 9973 w 10000"/>
              <a:gd name="connsiteY32" fmla="*/ 2398 h 10000"/>
              <a:gd name="connsiteX33" fmla="*/ 9985 w 10000"/>
              <a:gd name="connsiteY33" fmla="*/ 10000 h 10000"/>
              <a:gd name="connsiteX34" fmla="*/ 9495 w 10000"/>
              <a:gd name="connsiteY34" fmla="*/ 10000 h 10000"/>
              <a:gd name="connsiteX35" fmla="*/ 9495 w 10000"/>
              <a:gd name="connsiteY35" fmla="*/ 6524 h 10000"/>
              <a:gd name="connsiteX36" fmla="*/ 9472 w 10000"/>
              <a:gd name="connsiteY36" fmla="*/ 3530 h 10000"/>
              <a:gd name="connsiteX37" fmla="*/ 9225 w 10000"/>
              <a:gd name="connsiteY37" fmla="*/ 2987 h 10000"/>
              <a:gd name="connsiteX38" fmla="*/ 8639 w 10000"/>
              <a:gd name="connsiteY38" fmla="*/ 2619 h 10000"/>
              <a:gd name="connsiteX39" fmla="*/ 8056 w 10000"/>
              <a:gd name="connsiteY39" fmla="*/ 3067 h 10000"/>
              <a:gd name="connsiteX40" fmla="*/ 7482 w 10000"/>
              <a:gd name="connsiteY40" fmla="*/ 2604 h 10000"/>
              <a:gd name="connsiteX41" fmla="*/ 6857 w 10000"/>
              <a:gd name="connsiteY41" fmla="*/ 3098 h 10000"/>
              <a:gd name="connsiteX42" fmla="*/ 6271 w 10000"/>
              <a:gd name="connsiteY42" fmla="*/ 2649 h 10000"/>
              <a:gd name="connsiteX43" fmla="*/ 6039 w 10000"/>
              <a:gd name="connsiteY43" fmla="*/ 3017 h 10000"/>
              <a:gd name="connsiteX44" fmla="*/ 5993 w 10000"/>
              <a:gd name="connsiteY44" fmla="*/ 3605 h 10000"/>
              <a:gd name="connsiteX45" fmla="*/ 5901 w 10000"/>
              <a:gd name="connsiteY45" fmla="*/ 4048 h 10000"/>
              <a:gd name="connsiteX46" fmla="*/ 5885 w 10000"/>
              <a:gd name="connsiteY46" fmla="*/ 4853 h 10000"/>
              <a:gd name="connsiteX47" fmla="*/ 5839 w 10000"/>
              <a:gd name="connsiteY47" fmla="*/ 6966 h 10000"/>
              <a:gd name="connsiteX48" fmla="*/ 5731 w 10000"/>
              <a:gd name="connsiteY48" fmla="*/ 8878 h 10000"/>
              <a:gd name="connsiteX49" fmla="*/ 5391 w 10000"/>
              <a:gd name="connsiteY49" fmla="*/ 9684 h 10000"/>
              <a:gd name="connsiteX50" fmla="*/ 4790 w 10000"/>
              <a:gd name="connsiteY50" fmla="*/ 9965 h 10000"/>
              <a:gd name="connsiteX51" fmla="*/ 4312 w 10000"/>
              <a:gd name="connsiteY51" fmla="*/ 9824 h 10000"/>
              <a:gd name="connsiteX52" fmla="*/ 4019 w 10000"/>
              <a:gd name="connsiteY52" fmla="*/ 9461 h 10000"/>
              <a:gd name="connsiteX53" fmla="*/ 3880 w 10000"/>
              <a:gd name="connsiteY53" fmla="*/ 8717 h 10000"/>
              <a:gd name="connsiteX54" fmla="*/ 3818 w 10000"/>
              <a:gd name="connsiteY54" fmla="*/ 6604 h 10000"/>
              <a:gd name="connsiteX55" fmla="*/ 3803 w 10000"/>
              <a:gd name="connsiteY55" fmla="*/ 4933 h 10000"/>
              <a:gd name="connsiteX56" fmla="*/ 3818 w 10000"/>
              <a:gd name="connsiteY56" fmla="*/ 4068 h 10000"/>
              <a:gd name="connsiteX57" fmla="*/ 3710 w 10000"/>
              <a:gd name="connsiteY57" fmla="*/ 3666 h 10000"/>
              <a:gd name="connsiteX58" fmla="*/ 3660 w 10000"/>
              <a:gd name="connsiteY58" fmla="*/ 2795 h 10000"/>
              <a:gd name="connsiteX59" fmla="*/ 3170 w 10000"/>
              <a:gd name="connsiteY59" fmla="*/ 3032 h 10000"/>
              <a:gd name="connsiteX60" fmla="*/ 2522 w 10000"/>
              <a:gd name="connsiteY60" fmla="*/ 2604 h 10000"/>
              <a:gd name="connsiteX61" fmla="*/ 1901 w 10000"/>
              <a:gd name="connsiteY61" fmla="*/ 3052 h 10000"/>
              <a:gd name="connsiteX62" fmla="*/ 1277 w 10000"/>
              <a:gd name="connsiteY62" fmla="*/ 2619 h 10000"/>
              <a:gd name="connsiteX63" fmla="*/ 644 w 10000"/>
              <a:gd name="connsiteY63" fmla="*/ 3052 h 10000"/>
              <a:gd name="connsiteX64" fmla="*/ 112 w 10000"/>
              <a:gd name="connsiteY64" fmla="*/ 3062 h 10000"/>
              <a:gd name="connsiteX0" fmla="*/ 0 w 10000"/>
              <a:gd name="connsiteY0" fmla="*/ 2024 h 9913"/>
              <a:gd name="connsiteX1" fmla="*/ 289 w 10000"/>
              <a:gd name="connsiteY1" fmla="*/ 2069 h 9913"/>
              <a:gd name="connsiteX2" fmla="*/ 656 w 10000"/>
              <a:gd name="connsiteY2" fmla="*/ 2014 h 9913"/>
              <a:gd name="connsiteX3" fmla="*/ 1273 w 10000"/>
              <a:gd name="connsiteY3" fmla="*/ 1592 h 9913"/>
              <a:gd name="connsiteX4" fmla="*/ 1886 w 10000"/>
              <a:gd name="connsiteY4" fmla="*/ 2014 h 9913"/>
              <a:gd name="connsiteX5" fmla="*/ 2491 w 10000"/>
              <a:gd name="connsiteY5" fmla="*/ 1592 h 9913"/>
              <a:gd name="connsiteX6" fmla="*/ 3108 w 10000"/>
              <a:gd name="connsiteY6" fmla="*/ 2014 h 9913"/>
              <a:gd name="connsiteX7" fmla="*/ 3714 w 10000"/>
              <a:gd name="connsiteY7" fmla="*/ 1592 h 9913"/>
              <a:gd name="connsiteX8" fmla="*/ 4061 w 10000"/>
              <a:gd name="connsiteY8" fmla="*/ 2392 h 9913"/>
              <a:gd name="connsiteX9" fmla="*/ 4111 w 10000"/>
              <a:gd name="connsiteY9" fmla="*/ 3579 h 9913"/>
              <a:gd name="connsiteX10" fmla="*/ 4019 w 10000"/>
              <a:gd name="connsiteY10" fmla="*/ 3961 h 9913"/>
              <a:gd name="connsiteX11" fmla="*/ 4003 w 10000"/>
              <a:gd name="connsiteY11" fmla="*/ 4846 h 9913"/>
              <a:gd name="connsiteX12" fmla="*/ 4003 w 10000"/>
              <a:gd name="connsiteY12" fmla="*/ 6537 h 9913"/>
              <a:gd name="connsiteX13" fmla="*/ 4065 w 10000"/>
              <a:gd name="connsiteY13" fmla="*/ 8610 h 9913"/>
              <a:gd name="connsiteX14" fmla="*/ 4265 w 10000"/>
              <a:gd name="connsiteY14" fmla="*/ 9415 h 9913"/>
              <a:gd name="connsiteX15" fmla="*/ 4790 w 10000"/>
              <a:gd name="connsiteY15" fmla="*/ 9657 h 9913"/>
              <a:gd name="connsiteX16" fmla="*/ 5299 w 10000"/>
              <a:gd name="connsiteY16" fmla="*/ 9415 h 9913"/>
              <a:gd name="connsiteX17" fmla="*/ 5592 w 10000"/>
              <a:gd name="connsiteY17" fmla="*/ 8590 h 9913"/>
              <a:gd name="connsiteX18" fmla="*/ 5685 w 10000"/>
              <a:gd name="connsiteY18" fmla="*/ 6557 h 9913"/>
              <a:gd name="connsiteX19" fmla="*/ 5700 w 10000"/>
              <a:gd name="connsiteY19" fmla="*/ 4746 h 9913"/>
              <a:gd name="connsiteX20" fmla="*/ 5700 w 10000"/>
              <a:gd name="connsiteY20" fmla="*/ 3961 h 9913"/>
              <a:gd name="connsiteX21" fmla="*/ 5592 w 10000"/>
              <a:gd name="connsiteY21" fmla="*/ 3518 h 9913"/>
              <a:gd name="connsiteX22" fmla="*/ 5712 w 10000"/>
              <a:gd name="connsiteY22" fmla="*/ 2356 h 9913"/>
              <a:gd name="connsiteX23" fmla="*/ 6174 w 10000"/>
              <a:gd name="connsiteY23" fmla="*/ 1607 h 9913"/>
              <a:gd name="connsiteX24" fmla="*/ 6811 w 10000"/>
              <a:gd name="connsiteY24" fmla="*/ 2039 h 9913"/>
              <a:gd name="connsiteX25" fmla="*/ 7443 w 10000"/>
              <a:gd name="connsiteY25" fmla="*/ 1577 h 9913"/>
              <a:gd name="connsiteX26" fmla="*/ 8041 w 10000"/>
              <a:gd name="connsiteY26" fmla="*/ 2024 h 9913"/>
              <a:gd name="connsiteX27" fmla="*/ 8616 w 10000"/>
              <a:gd name="connsiteY27" fmla="*/ 1592 h 9913"/>
              <a:gd name="connsiteX28" fmla="*/ 9213 w 10000"/>
              <a:gd name="connsiteY28" fmla="*/ 1974 h 9913"/>
              <a:gd name="connsiteX29" fmla="*/ 9483 w 10000"/>
              <a:gd name="connsiteY29" fmla="*/ 1863 h 9913"/>
              <a:gd name="connsiteX30" fmla="*/ 9506 w 10000"/>
              <a:gd name="connsiteY30" fmla="*/ 269 h 9913"/>
              <a:gd name="connsiteX31" fmla="*/ 9958 w 10000"/>
              <a:gd name="connsiteY31" fmla="*/ 254 h 9913"/>
              <a:gd name="connsiteX32" fmla="*/ 9973 w 10000"/>
              <a:gd name="connsiteY32" fmla="*/ 2311 h 9913"/>
              <a:gd name="connsiteX33" fmla="*/ 9985 w 10000"/>
              <a:gd name="connsiteY33" fmla="*/ 9913 h 9913"/>
              <a:gd name="connsiteX34" fmla="*/ 9495 w 10000"/>
              <a:gd name="connsiteY34" fmla="*/ 9913 h 9913"/>
              <a:gd name="connsiteX35" fmla="*/ 9495 w 10000"/>
              <a:gd name="connsiteY35" fmla="*/ 6437 h 9913"/>
              <a:gd name="connsiteX36" fmla="*/ 9472 w 10000"/>
              <a:gd name="connsiteY36" fmla="*/ 3443 h 9913"/>
              <a:gd name="connsiteX37" fmla="*/ 9225 w 10000"/>
              <a:gd name="connsiteY37" fmla="*/ 2900 h 9913"/>
              <a:gd name="connsiteX38" fmla="*/ 8639 w 10000"/>
              <a:gd name="connsiteY38" fmla="*/ 2532 h 9913"/>
              <a:gd name="connsiteX39" fmla="*/ 8056 w 10000"/>
              <a:gd name="connsiteY39" fmla="*/ 2980 h 9913"/>
              <a:gd name="connsiteX40" fmla="*/ 7482 w 10000"/>
              <a:gd name="connsiteY40" fmla="*/ 2517 h 9913"/>
              <a:gd name="connsiteX41" fmla="*/ 6857 w 10000"/>
              <a:gd name="connsiteY41" fmla="*/ 3011 h 9913"/>
              <a:gd name="connsiteX42" fmla="*/ 6271 w 10000"/>
              <a:gd name="connsiteY42" fmla="*/ 2562 h 9913"/>
              <a:gd name="connsiteX43" fmla="*/ 6039 w 10000"/>
              <a:gd name="connsiteY43" fmla="*/ 2930 h 9913"/>
              <a:gd name="connsiteX44" fmla="*/ 5993 w 10000"/>
              <a:gd name="connsiteY44" fmla="*/ 3518 h 9913"/>
              <a:gd name="connsiteX45" fmla="*/ 5901 w 10000"/>
              <a:gd name="connsiteY45" fmla="*/ 3961 h 9913"/>
              <a:gd name="connsiteX46" fmla="*/ 5885 w 10000"/>
              <a:gd name="connsiteY46" fmla="*/ 4766 h 9913"/>
              <a:gd name="connsiteX47" fmla="*/ 5839 w 10000"/>
              <a:gd name="connsiteY47" fmla="*/ 6879 h 9913"/>
              <a:gd name="connsiteX48" fmla="*/ 5731 w 10000"/>
              <a:gd name="connsiteY48" fmla="*/ 8791 h 9913"/>
              <a:gd name="connsiteX49" fmla="*/ 5391 w 10000"/>
              <a:gd name="connsiteY49" fmla="*/ 9597 h 9913"/>
              <a:gd name="connsiteX50" fmla="*/ 4790 w 10000"/>
              <a:gd name="connsiteY50" fmla="*/ 9878 h 9913"/>
              <a:gd name="connsiteX51" fmla="*/ 4312 w 10000"/>
              <a:gd name="connsiteY51" fmla="*/ 9737 h 9913"/>
              <a:gd name="connsiteX52" fmla="*/ 4019 w 10000"/>
              <a:gd name="connsiteY52" fmla="*/ 9374 h 9913"/>
              <a:gd name="connsiteX53" fmla="*/ 3880 w 10000"/>
              <a:gd name="connsiteY53" fmla="*/ 8630 h 9913"/>
              <a:gd name="connsiteX54" fmla="*/ 3818 w 10000"/>
              <a:gd name="connsiteY54" fmla="*/ 6517 h 9913"/>
              <a:gd name="connsiteX55" fmla="*/ 3803 w 10000"/>
              <a:gd name="connsiteY55" fmla="*/ 4846 h 9913"/>
              <a:gd name="connsiteX56" fmla="*/ 3818 w 10000"/>
              <a:gd name="connsiteY56" fmla="*/ 3981 h 9913"/>
              <a:gd name="connsiteX57" fmla="*/ 3710 w 10000"/>
              <a:gd name="connsiteY57" fmla="*/ 3579 h 9913"/>
              <a:gd name="connsiteX58" fmla="*/ 3660 w 10000"/>
              <a:gd name="connsiteY58" fmla="*/ 2708 h 9913"/>
              <a:gd name="connsiteX59" fmla="*/ 3170 w 10000"/>
              <a:gd name="connsiteY59" fmla="*/ 2945 h 9913"/>
              <a:gd name="connsiteX60" fmla="*/ 2522 w 10000"/>
              <a:gd name="connsiteY60" fmla="*/ 2517 h 9913"/>
              <a:gd name="connsiteX61" fmla="*/ 1901 w 10000"/>
              <a:gd name="connsiteY61" fmla="*/ 2965 h 9913"/>
              <a:gd name="connsiteX62" fmla="*/ 1277 w 10000"/>
              <a:gd name="connsiteY62" fmla="*/ 2532 h 9913"/>
              <a:gd name="connsiteX63" fmla="*/ 644 w 10000"/>
              <a:gd name="connsiteY63" fmla="*/ 2965 h 9913"/>
              <a:gd name="connsiteX64" fmla="*/ 112 w 10000"/>
              <a:gd name="connsiteY64" fmla="*/ 2975 h 9913"/>
              <a:gd name="connsiteX0" fmla="*/ 0 w 10000"/>
              <a:gd name="connsiteY0" fmla="*/ 1791 h 9749"/>
              <a:gd name="connsiteX1" fmla="*/ 289 w 10000"/>
              <a:gd name="connsiteY1" fmla="*/ 1836 h 9749"/>
              <a:gd name="connsiteX2" fmla="*/ 656 w 10000"/>
              <a:gd name="connsiteY2" fmla="*/ 1781 h 9749"/>
              <a:gd name="connsiteX3" fmla="*/ 1273 w 10000"/>
              <a:gd name="connsiteY3" fmla="*/ 1355 h 9749"/>
              <a:gd name="connsiteX4" fmla="*/ 1886 w 10000"/>
              <a:gd name="connsiteY4" fmla="*/ 1781 h 9749"/>
              <a:gd name="connsiteX5" fmla="*/ 2491 w 10000"/>
              <a:gd name="connsiteY5" fmla="*/ 1355 h 9749"/>
              <a:gd name="connsiteX6" fmla="*/ 3108 w 10000"/>
              <a:gd name="connsiteY6" fmla="*/ 1781 h 9749"/>
              <a:gd name="connsiteX7" fmla="*/ 3714 w 10000"/>
              <a:gd name="connsiteY7" fmla="*/ 1355 h 9749"/>
              <a:gd name="connsiteX8" fmla="*/ 4061 w 10000"/>
              <a:gd name="connsiteY8" fmla="*/ 2162 h 9749"/>
              <a:gd name="connsiteX9" fmla="*/ 4111 w 10000"/>
              <a:gd name="connsiteY9" fmla="*/ 3359 h 9749"/>
              <a:gd name="connsiteX10" fmla="*/ 4019 w 10000"/>
              <a:gd name="connsiteY10" fmla="*/ 3745 h 9749"/>
              <a:gd name="connsiteX11" fmla="*/ 4003 w 10000"/>
              <a:gd name="connsiteY11" fmla="*/ 4638 h 9749"/>
              <a:gd name="connsiteX12" fmla="*/ 4003 w 10000"/>
              <a:gd name="connsiteY12" fmla="*/ 6343 h 9749"/>
              <a:gd name="connsiteX13" fmla="*/ 4065 w 10000"/>
              <a:gd name="connsiteY13" fmla="*/ 8435 h 9749"/>
              <a:gd name="connsiteX14" fmla="*/ 4265 w 10000"/>
              <a:gd name="connsiteY14" fmla="*/ 9247 h 9749"/>
              <a:gd name="connsiteX15" fmla="*/ 4790 w 10000"/>
              <a:gd name="connsiteY15" fmla="*/ 9491 h 9749"/>
              <a:gd name="connsiteX16" fmla="*/ 5299 w 10000"/>
              <a:gd name="connsiteY16" fmla="*/ 9247 h 9749"/>
              <a:gd name="connsiteX17" fmla="*/ 5592 w 10000"/>
              <a:gd name="connsiteY17" fmla="*/ 8414 h 9749"/>
              <a:gd name="connsiteX18" fmla="*/ 5685 w 10000"/>
              <a:gd name="connsiteY18" fmla="*/ 6364 h 9749"/>
              <a:gd name="connsiteX19" fmla="*/ 5700 w 10000"/>
              <a:gd name="connsiteY19" fmla="*/ 4537 h 9749"/>
              <a:gd name="connsiteX20" fmla="*/ 5700 w 10000"/>
              <a:gd name="connsiteY20" fmla="*/ 3745 h 9749"/>
              <a:gd name="connsiteX21" fmla="*/ 5592 w 10000"/>
              <a:gd name="connsiteY21" fmla="*/ 3298 h 9749"/>
              <a:gd name="connsiteX22" fmla="*/ 5712 w 10000"/>
              <a:gd name="connsiteY22" fmla="*/ 2126 h 9749"/>
              <a:gd name="connsiteX23" fmla="*/ 6174 w 10000"/>
              <a:gd name="connsiteY23" fmla="*/ 1370 h 9749"/>
              <a:gd name="connsiteX24" fmla="*/ 6811 w 10000"/>
              <a:gd name="connsiteY24" fmla="*/ 1806 h 9749"/>
              <a:gd name="connsiteX25" fmla="*/ 7443 w 10000"/>
              <a:gd name="connsiteY25" fmla="*/ 1340 h 9749"/>
              <a:gd name="connsiteX26" fmla="*/ 8041 w 10000"/>
              <a:gd name="connsiteY26" fmla="*/ 1791 h 9749"/>
              <a:gd name="connsiteX27" fmla="*/ 8616 w 10000"/>
              <a:gd name="connsiteY27" fmla="*/ 1355 h 9749"/>
              <a:gd name="connsiteX28" fmla="*/ 9213 w 10000"/>
              <a:gd name="connsiteY28" fmla="*/ 1740 h 9749"/>
              <a:gd name="connsiteX29" fmla="*/ 9483 w 10000"/>
              <a:gd name="connsiteY29" fmla="*/ 1628 h 9749"/>
              <a:gd name="connsiteX30" fmla="*/ 9506 w 10000"/>
              <a:gd name="connsiteY30" fmla="*/ 20 h 9749"/>
              <a:gd name="connsiteX31" fmla="*/ 9958 w 10000"/>
              <a:gd name="connsiteY31" fmla="*/ 5 h 9749"/>
              <a:gd name="connsiteX32" fmla="*/ 9973 w 10000"/>
              <a:gd name="connsiteY32" fmla="*/ 2080 h 9749"/>
              <a:gd name="connsiteX33" fmla="*/ 9985 w 10000"/>
              <a:gd name="connsiteY33" fmla="*/ 9749 h 9749"/>
              <a:gd name="connsiteX34" fmla="*/ 9495 w 10000"/>
              <a:gd name="connsiteY34" fmla="*/ 9749 h 9749"/>
              <a:gd name="connsiteX35" fmla="*/ 9495 w 10000"/>
              <a:gd name="connsiteY35" fmla="*/ 6242 h 9749"/>
              <a:gd name="connsiteX36" fmla="*/ 9472 w 10000"/>
              <a:gd name="connsiteY36" fmla="*/ 3222 h 9749"/>
              <a:gd name="connsiteX37" fmla="*/ 9225 w 10000"/>
              <a:gd name="connsiteY37" fmla="*/ 2674 h 9749"/>
              <a:gd name="connsiteX38" fmla="*/ 8639 w 10000"/>
              <a:gd name="connsiteY38" fmla="*/ 2303 h 9749"/>
              <a:gd name="connsiteX39" fmla="*/ 8056 w 10000"/>
              <a:gd name="connsiteY39" fmla="*/ 2755 h 9749"/>
              <a:gd name="connsiteX40" fmla="*/ 7482 w 10000"/>
              <a:gd name="connsiteY40" fmla="*/ 2288 h 9749"/>
              <a:gd name="connsiteX41" fmla="*/ 6857 w 10000"/>
              <a:gd name="connsiteY41" fmla="*/ 2786 h 9749"/>
              <a:gd name="connsiteX42" fmla="*/ 6271 w 10000"/>
              <a:gd name="connsiteY42" fmla="*/ 2333 h 9749"/>
              <a:gd name="connsiteX43" fmla="*/ 6039 w 10000"/>
              <a:gd name="connsiteY43" fmla="*/ 2705 h 9749"/>
              <a:gd name="connsiteX44" fmla="*/ 5993 w 10000"/>
              <a:gd name="connsiteY44" fmla="*/ 3298 h 9749"/>
              <a:gd name="connsiteX45" fmla="*/ 5901 w 10000"/>
              <a:gd name="connsiteY45" fmla="*/ 3745 h 9749"/>
              <a:gd name="connsiteX46" fmla="*/ 5885 w 10000"/>
              <a:gd name="connsiteY46" fmla="*/ 4557 h 9749"/>
              <a:gd name="connsiteX47" fmla="*/ 5839 w 10000"/>
              <a:gd name="connsiteY47" fmla="*/ 6688 h 9749"/>
              <a:gd name="connsiteX48" fmla="*/ 5731 w 10000"/>
              <a:gd name="connsiteY48" fmla="*/ 8617 h 9749"/>
              <a:gd name="connsiteX49" fmla="*/ 5391 w 10000"/>
              <a:gd name="connsiteY49" fmla="*/ 9430 h 9749"/>
              <a:gd name="connsiteX50" fmla="*/ 4790 w 10000"/>
              <a:gd name="connsiteY50" fmla="*/ 9714 h 9749"/>
              <a:gd name="connsiteX51" fmla="*/ 4312 w 10000"/>
              <a:gd name="connsiteY51" fmla="*/ 9571 h 9749"/>
              <a:gd name="connsiteX52" fmla="*/ 4019 w 10000"/>
              <a:gd name="connsiteY52" fmla="*/ 9205 h 9749"/>
              <a:gd name="connsiteX53" fmla="*/ 3880 w 10000"/>
              <a:gd name="connsiteY53" fmla="*/ 8455 h 9749"/>
              <a:gd name="connsiteX54" fmla="*/ 3818 w 10000"/>
              <a:gd name="connsiteY54" fmla="*/ 6323 h 9749"/>
              <a:gd name="connsiteX55" fmla="*/ 3803 w 10000"/>
              <a:gd name="connsiteY55" fmla="*/ 4638 h 9749"/>
              <a:gd name="connsiteX56" fmla="*/ 3818 w 10000"/>
              <a:gd name="connsiteY56" fmla="*/ 3765 h 9749"/>
              <a:gd name="connsiteX57" fmla="*/ 3710 w 10000"/>
              <a:gd name="connsiteY57" fmla="*/ 3359 h 9749"/>
              <a:gd name="connsiteX58" fmla="*/ 3660 w 10000"/>
              <a:gd name="connsiteY58" fmla="*/ 2481 h 9749"/>
              <a:gd name="connsiteX59" fmla="*/ 3170 w 10000"/>
              <a:gd name="connsiteY59" fmla="*/ 2720 h 9749"/>
              <a:gd name="connsiteX60" fmla="*/ 2522 w 10000"/>
              <a:gd name="connsiteY60" fmla="*/ 2288 h 9749"/>
              <a:gd name="connsiteX61" fmla="*/ 1901 w 10000"/>
              <a:gd name="connsiteY61" fmla="*/ 2740 h 9749"/>
              <a:gd name="connsiteX62" fmla="*/ 1277 w 10000"/>
              <a:gd name="connsiteY62" fmla="*/ 2303 h 9749"/>
              <a:gd name="connsiteX63" fmla="*/ 644 w 10000"/>
              <a:gd name="connsiteY63" fmla="*/ 2740 h 9749"/>
              <a:gd name="connsiteX64" fmla="*/ 112 w 10000"/>
              <a:gd name="connsiteY64" fmla="*/ 2750 h 9749"/>
              <a:gd name="connsiteX0" fmla="*/ 0 w 10000"/>
              <a:gd name="connsiteY0" fmla="*/ 1837 h 10000"/>
              <a:gd name="connsiteX1" fmla="*/ 289 w 10000"/>
              <a:gd name="connsiteY1" fmla="*/ 1883 h 10000"/>
              <a:gd name="connsiteX2" fmla="*/ 656 w 10000"/>
              <a:gd name="connsiteY2" fmla="*/ 1827 h 10000"/>
              <a:gd name="connsiteX3" fmla="*/ 1273 w 10000"/>
              <a:gd name="connsiteY3" fmla="*/ 1390 h 10000"/>
              <a:gd name="connsiteX4" fmla="*/ 1886 w 10000"/>
              <a:gd name="connsiteY4" fmla="*/ 1827 h 10000"/>
              <a:gd name="connsiteX5" fmla="*/ 2491 w 10000"/>
              <a:gd name="connsiteY5" fmla="*/ 1390 h 10000"/>
              <a:gd name="connsiteX6" fmla="*/ 3108 w 10000"/>
              <a:gd name="connsiteY6" fmla="*/ 1827 h 10000"/>
              <a:gd name="connsiteX7" fmla="*/ 3714 w 10000"/>
              <a:gd name="connsiteY7" fmla="*/ 1390 h 10000"/>
              <a:gd name="connsiteX8" fmla="*/ 4061 w 10000"/>
              <a:gd name="connsiteY8" fmla="*/ 2218 h 10000"/>
              <a:gd name="connsiteX9" fmla="*/ 4111 w 10000"/>
              <a:gd name="connsiteY9" fmla="*/ 3445 h 10000"/>
              <a:gd name="connsiteX10" fmla="*/ 4019 w 10000"/>
              <a:gd name="connsiteY10" fmla="*/ 3841 h 10000"/>
              <a:gd name="connsiteX11" fmla="*/ 4003 w 10000"/>
              <a:gd name="connsiteY11" fmla="*/ 4757 h 10000"/>
              <a:gd name="connsiteX12" fmla="*/ 4003 w 10000"/>
              <a:gd name="connsiteY12" fmla="*/ 6506 h 10000"/>
              <a:gd name="connsiteX13" fmla="*/ 4065 w 10000"/>
              <a:gd name="connsiteY13" fmla="*/ 8652 h 10000"/>
              <a:gd name="connsiteX14" fmla="*/ 4265 w 10000"/>
              <a:gd name="connsiteY14" fmla="*/ 9485 h 10000"/>
              <a:gd name="connsiteX15" fmla="*/ 4790 w 10000"/>
              <a:gd name="connsiteY15" fmla="*/ 9735 h 10000"/>
              <a:gd name="connsiteX16" fmla="*/ 5299 w 10000"/>
              <a:gd name="connsiteY16" fmla="*/ 9485 h 10000"/>
              <a:gd name="connsiteX17" fmla="*/ 5592 w 10000"/>
              <a:gd name="connsiteY17" fmla="*/ 8631 h 10000"/>
              <a:gd name="connsiteX18" fmla="*/ 5685 w 10000"/>
              <a:gd name="connsiteY18" fmla="*/ 6528 h 10000"/>
              <a:gd name="connsiteX19" fmla="*/ 5700 w 10000"/>
              <a:gd name="connsiteY19" fmla="*/ 4654 h 10000"/>
              <a:gd name="connsiteX20" fmla="*/ 5700 w 10000"/>
              <a:gd name="connsiteY20" fmla="*/ 3841 h 10000"/>
              <a:gd name="connsiteX21" fmla="*/ 5592 w 10000"/>
              <a:gd name="connsiteY21" fmla="*/ 3383 h 10000"/>
              <a:gd name="connsiteX22" fmla="*/ 5712 w 10000"/>
              <a:gd name="connsiteY22" fmla="*/ 2181 h 10000"/>
              <a:gd name="connsiteX23" fmla="*/ 6174 w 10000"/>
              <a:gd name="connsiteY23" fmla="*/ 1405 h 10000"/>
              <a:gd name="connsiteX24" fmla="*/ 6811 w 10000"/>
              <a:gd name="connsiteY24" fmla="*/ 1852 h 10000"/>
              <a:gd name="connsiteX25" fmla="*/ 7443 w 10000"/>
              <a:gd name="connsiteY25" fmla="*/ 1374 h 10000"/>
              <a:gd name="connsiteX26" fmla="*/ 8041 w 10000"/>
              <a:gd name="connsiteY26" fmla="*/ 1837 h 10000"/>
              <a:gd name="connsiteX27" fmla="*/ 8616 w 10000"/>
              <a:gd name="connsiteY27" fmla="*/ 1390 h 10000"/>
              <a:gd name="connsiteX28" fmla="*/ 9213 w 10000"/>
              <a:gd name="connsiteY28" fmla="*/ 1785 h 10000"/>
              <a:gd name="connsiteX29" fmla="*/ 9483 w 10000"/>
              <a:gd name="connsiteY29" fmla="*/ 1670 h 10000"/>
              <a:gd name="connsiteX30" fmla="*/ 9506 w 10000"/>
              <a:gd name="connsiteY30" fmla="*/ 21 h 10000"/>
              <a:gd name="connsiteX31" fmla="*/ 9958 w 10000"/>
              <a:gd name="connsiteY31" fmla="*/ 5 h 10000"/>
              <a:gd name="connsiteX32" fmla="*/ 9973 w 10000"/>
              <a:gd name="connsiteY32" fmla="*/ 2134 h 10000"/>
              <a:gd name="connsiteX33" fmla="*/ 9985 w 10000"/>
              <a:gd name="connsiteY33" fmla="*/ 10000 h 10000"/>
              <a:gd name="connsiteX34" fmla="*/ 9495 w 10000"/>
              <a:gd name="connsiteY34" fmla="*/ 10000 h 10000"/>
              <a:gd name="connsiteX35" fmla="*/ 9495 w 10000"/>
              <a:gd name="connsiteY35" fmla="*/ 6403 h 10000"/>
              <a:gd name="connsiteX36" fmla="*/ 9472 w 10000"/>
              <a:gd name="connsiteY36" fmla="*/ 3305 h 10000"/>
              <a:gd name="connsiteX37" fmla="*/ 9225 w 10000"/>
              <a:gd name="connsiteY37" fmla="*/ 2743 h 10000"/>
              <a:gd name="connsiteX38" fmla="*/ 8639 w 10000"/>
              <a:gd name="connsiteY38" fmla="*/ 2362 h 10000"/>
              <a:gd name="connsiteX39" fmla="*/ 8056 w 10000"/>
              <a:gd name="connsiteY39" fmla="*/ 2826 h 10000"/>
              <a:gd name="connsiteX40" fmla="*/ 7482 w 10000"/>
              <a:gd name="connsiteY40" fmla="*/ 2347 h 10000"/>
              <a:gd name="connsiteX41" fmla="*/ 6857 w 10000"/>
              <a:gd name="connsiteY41" fmla="*/ 2858 h 10000"/>
              <a:gd name="connsiteX42" fmla="*/ 6271 w 10000"/>
              <a:gd name="connsiteY42" fmla="*/ 2393 h 10000"/>
              <a:gd name="connsiteX43" fmla="*/ 6039 w 10000"/>
              <a:gd name="connsiteY43" fmla="*/ 2775 h 10000"/>
              <a:gd name="connsiteX44" fmla="*/ 5993 w 10000"/>
              <a:gd name="connsiteY44" fmla="*/ 3383 h 10000"/>
              <a:gd name="connsiteX45" fmla="*/ 5901 w 10000"/>
              <a:gd name="connsiteY45" fmla="*/ 3841 h 10000"/>
              <a:gd name="connsiteX46" fmla="*/ 5885 w 10000"/>
              <a:gd name="connsiteY46" fmla="*/ 4674 h 10000"/>
              <a:gd name="connsiteX47" fmla="*/ 5839 w 10000"/>
              <a:gd name="connsiteY47" fmla="*/ 6860 h 10000"/>
              <a:gd name="connsiteX48" fmla="*/ 5731 w 10000"/>
              <a:gd name="connsiteY48" fmla="*/ 8839 h 10000"/>
              <a:gd name="connsiteX49" fmla="*/ 5391 w 10000"/>
              <a:gd name="connsiteY49" fmla="*/ 9673 h 10000"/>
              <a:gd name="connsiteX50" fmla="*/ 4790 w 10000"/>
              <a:gd name="connsiteY50" fmla="*/ 9964 h 10000"/>
              <a:gd name="connsiteX51" fmla="*/ 4312 w 10000"/>
              <a:gd name="connsiteY51" fmla="*/ 9817 h 10000"/>
              <a:gd name="connsiteX52" fmla="*/ 4019 w 10000"/>
              <a:gd name="connsiteY52" fmla="*/ 9442 h 10000"/>
              <a:gd name="connsiteX53" fmla="*/ 3880 w 10000"/>
              <a:gd name="connsiteY53" fmla="*/ 8673 h 10000"/>
              <a:gd name="connsiteX54" fmla="*/ 3818 w 10000"/>
              <a:gd name="connsiteY54" fmla="*/ 6486 h 10000"/>
              <a:gd name="connsiteX55" fmla="*/ 3803 w 10000"/>
              <a:gd name="connsiteY55" fmla="*/ 4757 h 10000"/>
              <a:gd name="connsiteX56" fmla="*/ 3818 w 10000"/>
              <a:gd name="connsiteY56" fmla="*/ 3862 h 10000"/>
              <a:gd name="connsiteX57" fmla="*/ 3710 w 10000"/>
              <a:gd name="connsiteY57" fmla="*/ 3445 h 10000"/>
              <a:gd name="connsiteX58" fmla="*/ 3660 w 10000"/>
              <a:gd name="connsiteY58" fmla="*/ 2545 h 10000"/>
              <a:gd name="connsiteX59" fmla="*/ 3170 w 10000"/>
              <a:gd name="connsiteY59" fmla="*/ 2790 h 10000"/>
              <a:gd name="connsiteX60" fmla="*/ 2522 w 10000"/>
              <a:gd name="connsiteY60" fmla="*/ 2347 h 10000"/>
              <a:gd name="connsiteX61" fmla="*/ 1901 w 10000"/>
              <a:gd name="connsiteY61" fmla="*/ 2811 h 10000"/>
              <a:gd name="connsiteX62" fmla="*/ 1277 w 10000"/>
              <a:gd name="connsiteY62" fmla="*/ 2362 h 10000"/>
              <a:gd name="connsiteX63" fmla="*/ 644 w 10000"/>
              <a:gd name="connsiteY63" fmla="*/ 2811 h 10000"/>
              <a:gd name="connsiteX64" fmla="*/ 112 w 10000"/>
              <a:gd name="connsiteY64" fmla="*/ 2821 h 10000"/>
              <a:gd name="connsiteX0" fmla="*/ 0 w 9985"/>
              <a:gd name="connsiteY0" fmla="*/ 1837 h 10000"/>
              <a:gd name="connsiteX1" fmla="*/ 289 w 9985"/>
              <a:gd name="connsiteY1" fmla="*/ 1883 h 10000"/>
              <a:gd name="connsiteX2" fmla="*/ 656 w 9985"/>
              <a:gd name="connsiteY2" fmla="*/ 1827 h 10000"/>
              <a:gd name="connsiteX3" fmla="*/ 1273 w 9985"/>
              <a:gd name="connsiteY3" fmla="*/ 1390 h 10000"/>
              <a:gd name="connsiteX4" fmla="*/ 1886 w 9985"/>
              <a:gd name="connsiteY4" fmla="*/ 1827 h 10000"/>
              <a:gd name="connsiteX5" fmla="*/ 2491 w 9985"/>
              <a:gd name="connsiteY5" fmla="*/ 1390 h 10000"/>
              <a:gd name="connsiteX6" fmla="*/ 3108 w 9985"/>
              <a:gd name="connsiteY6" fmla="*/ 1827 h 10000"/>
              <a:gd name="connsiteX7" fmla="*/ 3714 w 9985"/>
              <a:gd name="connsiteY7" fmla="*/ 1390 h 10000"/>
              <a:gd name="connsiteX8" fmla="*/ 4061 w 9985"/>
              <a:gd name="connsiteY8" fmla="*/ 2218 h 10000"/>
              <a:gd name="connsiteX9" fmla="*/ 4111 w 9985"/>
              <a:gd name="connsiteY9" fmla="*/ 3445 h 10000"/>
              <a:gd name="connsiteX10" fmla="*/ 4019 w 9985"/>
              <a:gd name="connsiteY10" fmla="*/ 3841 h 10000"/>
              <a:gd name="connsiteX11" fmla="*/ 4003 w 9985"/>
              <a:gd name="connsiteY11" fmla="*/ 4757 h 10000"/>
              <a:gd name="connsiteX12" fmla="*/ 4003 w 9985"/>
              <a:gd name="connsiteY12" fmla="*/ 6506 h 10000"/>
              <a:gd name="connsiteX13" fmla="*/ 4065 w 9985"/>
              <a:gd name="connsiteY13" fmla="*/ 8652 h 10000"/>
              <a:gd name="connsiteX14" fmla="*/ 4265 w 9985"/>
              <a:gd name="connsiteY14" fmla="*/ 9485 h 10000"/>
              <a:gd name="connsiteX15" fmla="*/ 4790 w 9985"/>
              <a:gd name="connsiteY15" fmla="*/ 9735 h 10000"/>
              <a:gd name="connsiteX16" fmla="*/ 5299 w 9985"/>
              <a:gd name="connsiteY16" fmla="*/ 9485 h 10000"/>
              <a:gd name="connsiteX17" fmla="*/ 5592 w 9985"/>
              <a:gd name="connsiteY17" fmla="*/ 8631 h 10000"/>
              <a:gd name="connsiteX18" fmla="*/ 5685 w 9985"/>
              <a:gd name="connsiteY18" fmla="*/ 6528 h 10000"/>
              <a:gd name="connsiteX19" fmla="*/ 5700 w 9985"/>
              <a:gd name="connsiteY19" fmla="*/ 4654 h 10000"/>
              <a:gd name="connsiteX20" fmla="*/ 5700 w 9985"/>
              <a:gd name="connsiteY20" fmla="*/ 3841 h 10000"/>
              <a:gd name="connsiteX21" fmla="*/ 5592 w 9985"/>
              <a:gd name="connsiteY21" fmla="*/ 3383 h 10000"/>
              <a:gd name="connsiteX22" fmla="*/ 5712 w 9985"/>
              <a:gd name="connsiteY22" fmla="*/ 2181 h 10000"/>
              <a:gd name="connsiteX23" fmla="*/ 6174 w 9985"/>
              <a:gd name="connsiteY23" fmla="*/ 1405 h 10000"/>
              <a:gd name="connsiteX24" fmla="*/ 6811 w 9985"/>
              <a:gd name="connsiteY24" fmla="*/ 1852 h 10000"/>
              <a:gd name="connsiteX25" fmla="*/ 7443 w 9985"/>
              <a:gd name="connsiteY25" fmla="*/ 1374 h 10000"/>
              <a:gd name="connsiteX26" fmla="*/ 8041 w 9985"/>
              <a:gd name="connsiteY26" fmla="*/ 1837 h 10000"/>
              <a:gd name="connsiteX27" fmla="*/ 8616 w 9985"/>
              <a:gd name="connsiteY27" fmla="*/ 1390 h 10000"/>
              <a:gd name="connsiteX28" fmla="*/ 9213 w 9985"/>
              <a:gd name="connsiteY28" fmla="*/ 1785 h 10000"/>
              <a:gd name="connsiteX29" fmla="*/ 9483 w 9985"/>
              <a:gd name="connsiteY29" fmla="*/ 1670 h 10000"/>
              <a:gd name="connsiteX30" fmla="*/ 9506 w 9985"/>
              <a:gd name="connsiteY30" fmla="*/ 21 h 10000"/>
              <a:gd name="connsiteX31" fmla="*/ 9958 w 9985"/>
              <a:gd name="connsiteY31" fmla="*/ 5 h 10000"/>
              <a:gd name="connsiteX32" fmla="*/ 9973 w 9985"/>
              <a:gd name="connsiteY32" fmla="*/ 2134 h 10000"/>
              <a:gd name="connsiteX33" fmla="*/ 9985 w 9985"/>
              <a:gd name="connsiteY33" fmla="*/ 10000 h 10000"/>
              <a:gd name="connsiteX34" fmla="*/ 9495 w 9985"/>
              <a:gd name="connsiteY34" fmla="*/ 10000 h 10000"/>
              <a:gd name="connsiteX35" fmla="*/ 9495 w 9985"/>
              <a:gd name="connsiteY35" fmla="*/ 6403 h 10000"/>
              <a:gd name="connsiteX36" fmla="*/ 9472 w 9985"/>
              <a:gd name="connsiteY36" fmla="*/ 3305 h 10000"/>
              <a:gd name="connsiteX37" fmla="*/ 9225 w 9985"/>
              <a:gd name="connsiteY37" fmla="*/ 2743 h 10000"/>
              <a:gd name="connsiteX38" fmla="*/ 8639 w 9985"/>
              <a:gd name="connsiteY38" fmla="*/ 2362 h 10000"/>
              <a:gd name="connsiteX39" fmla="*/ 8056 w 9985"/>
              <a:gd name="connsiteY39" fmla="*/ 2826 h 10000"/>
              <a:gd name="connsiteX40" fmla="*/ 7482 w 9985"/>
              <a:gd name="connsiteY40" fmla="*/ 2347 h 10000"/>
              <a:gd name="connsiteX41" fmla="*/ 6857 w 9985"/>
              <a:gd name="connsiteY41" fmla="*/ 2858 h 10000"/>
              <a:gd name="connsiteX42" fmla="*/ 6271 w 9985"/>
              <a:gd name="connsiteY42" fmla="*/ 2393 h 10000"/>
              <a:gd name="connsiteX43" fmla="*/ 6039 w 9985"/>
              <a:gd name="connsiteY43" fmla="*/ 2775 h 10000"/>
              <a:gd name="connsiteX44" fmla="*/ 5993 w 9985"/>
              <a:gd name="connsiteY44" fmla="*/ 3383 h 10000"/>
              <a:gd name="connsiteX45" fmla="*/ 5901 w 9985"/>
              <a:gd name="connsiteY45" fmla="*/ 3841 h 10000"/>
              <a:gd name="connsiteX46" fmla="*/ 5885 w 9985"/>
              <a:gd name="connsiteY46" fmla="*/ 4674 h 10000"/>
              <a:gd name="connsiteX47" fmla="*/ 5839 w 9985"/>
              <a:gd name="connsiteY47" fmla="*/ 6860 h 10000"/>
              <a:gd name="connsiteX48" fmla="*/ 5731 w 9985"/>
              <a:gd name="connsiteY48" fmla="*/ 8839 h 10000"/>
              <a:gd name="connsiteX49" fmla="*/ 5391 w 9985"/>
              <a:gd name="connsiteY49" fmla="*/ 9673 h 10000"/>
              <a:gd name="connsiteX50" fmla="*/ 4790 w 9985"/>
              <a:gd name="connsiteY50" fmla="*/ 9964 h 10000"/>
              <a:gd name="connsiteX51" fmla="*/ 4312 w 9985"/>
              <a:gd name="connsiteY51" fmla="*/ 9817 h 10000"/>
              <a:gd name="connsiteX52" fmla="*/ 4019 w 9985"/>
              <a:gd name="connsiteY52" fmla="*/ 9442 h 10000"/>
              <a:gd name="connsiteX53" fmla="*/ 3880 w 9985"/>
              <a:gd name="connsiteY53" fmla="*/ 8673 h 10000"/>
              <a:gd name="connsiteX54" fmla="*/ 3818 w 9985"/>
              <a:gd name="connsiteY54" fmla="*/ 6486 h 10000"/>
              <a:gd name="connsiteX55" fmla="*/ 3803 w 9985"/>
              <a:gd name="connsiteY55" fmla="*/ 4757 h 10000"/>
              <a:gd name="connsiteX56" fmla="*/ 3818 w 9985"/>
              <a:gd name="connsiteY56" fmla="*/ 3862 h 10000"/>
              <a:gd name="connsiteX57" fmla="*/ 3710 w 9985"/>
              <a:gd name="connsiteY57" fmla="*/ 3445 h 10000"/>
              <a:gd name="connsiteX58" fmla="*/ 3660 w 9985"/>
              <a:gd name="connsiteY58" fmla="*/ 2545 h 10000"/>
              <a:gd name="connsiteX59" fmla="*/ 3170 w 9985"/>
              <a:gd name="connsiteY59" fmla="*/ 2790 h 10000"/>
              <a:gd name="connsiteX60" fmla="*/ 2522 w 9985"/>
              <a:gd name="connsiteY60" fmla="*/ 2347 h 10000"/>
              <a:gd name="connsiteX61" fmla="*/ 1901 w 9985"/>
              <a:gd name="connsiteY61" fmla="*/ 2811 h 10000"/>
              <a:gd name="connsiteX62" fmla="*/ 1277 w 9985"/>
              <a:gd name="connsiteY62" fmla="*/ 2362 h 10000"/>
              <a:gd name="connsiteX63" fmla="*/ 644 w 9985"/>
              <a:gd name="connsiteY63" fmla="*/ 2811 h 10000"/>
              <a:gd name="connsiteX64" fmla="*/ 112 w 9985"/>
              <a:gd name="connsiteY64" fmla="*/ 2821 h 10000"/>
              <a:gd name="connsiteX0" fmla="*/ 0 w 10000"/>
              <a:gd name="connsiteY0" fmla="*/ 1837 h 10000"/>
              <a:gd name="connsiteX1" fmla="*/ 289 w 10000"/>
              <a:gd name="connsiteY1" fmla="*/ 1883 h 10000"/>
              <a:gd name="connsiteX2" fmla="*/ 657 w 10000"/>
              <a:gd name="connsiteY2" fmla="*/ 1827 h 10000"/>
              <a:gd name="connsiteX3" fmla="*/ 1275 w 10000"/>
              <a:gd name="connsiteY3" fmla="*/ 1390 h 10000"/>
              <a:gd name="connsiteX4" fmla="*/ 1889 w 10000"/>
              <a:gd name="connsiteY4" fmla="*/ 1827 h 10000"/>
              <a:gd name="connsiteX5" fmla="*/ 2495 w 10000"/>
              <a:gd name="connsiteY5" fmla="*/ 1390 h 10000"/>
              <a:gd name="connsiteX6" fmla="*/ 3113 w 10000"/>
              <a:gd name="connsiteY6" fmla="*/ 1827 h 10000"/>
              <a:gd name="connsiteX7" fmla="*/ 3720 w 10000"/>
              <a:gd name="connsiteY7" fmla="*/ 1390 h 10000"/>
              <a:gd name="connsiteX8" fmla="*/ 4067 w 10000"/>
              <a:gd name="connsiteY8" fmla="*/ 2218 h 10000"/>
              <a:gd name="connsiteX9" fmla="*/ 4117 w 10000"/>
              <a:gd name="connsiteY9" fmla="*/ 3445 h 10000"/>
              <a:gd name="connsiteX10" fmla="*/ 4025 w 10000"/>
              <a:gd name="connsiteY10" fmla="*/ 3841 h 10000"/>
              <a:gd name="connsiteX11" fmla="*/ 4009 w 10000"/>
              <a:gd name="connsiteY11" fmla="*/ 4757 h 10000"/>
              <a:gd name="connsiteX12" fmla="*/ 4009 w 10000"/>
              <a:gd name="connsiteY12" fmla="*/ 6506 h 10000"/>
              <a:gd name="connsiteX13" fmla="*/ 4071 w 10000"/>
              <a:gd name="connsiteY13" fmla="*/ 8652 h 10000"/>
              <a:gd name="connsiteX14" fmla="*/ 4271 w 10000"/>
              <a:gd name="connsiteY14" fmla="*/ 9485 h 10000"/>
              <a:gd name="connsiteX15" fmla="*/ 4797 w 10000"/>
              <a:gd name="connsiteY15" fmla="*/ 9735 h 10000"/>
              <a:gd name="connsiteX16" fmla="*/ 5307 w 10000"/>
              <a:gd name="connsiteY16" fmla="*/ 9485 h 10000"/>
              <a:gd name="connsiteX17" fmla="*/ 5600 w 10000"/>
              <a:gd name="connsiteY17" fmla="*/ 8631 h 10000"/>
              <a:gd name="connsiteX18" fmla="*/ 5694 w 10000"/>
              <a:gd name="connsiteY18" fmla="*/ 6528 h 10000"/>
              <a:gd name="connsiteX19" fmla="*/ 5709 w 10000"/>
              <a:gd name="connsiteY19" fmla="*/ 4654 h 10000"/>
              <a:gd name="connsiteX20" fmla="*/ 5709 w 10000"/>
              <a:gd name="connsiteY20" fmla="*/ 3841 h 10000"/>
              <a:gd name="connsiteX21" fmla="*/ 5600 w 10000"/>
              <a:gd name="connsiteY21" fmla="*/ 3383 h 10000"/>
              <a:gd name="connsiteX22" fmla="*/ 5721 w 10000"/>
              <a:gd name="connsiteY22" fmla="*/ 2181 h 10000"/>
              <a:gd name="connsiteX23" fmla="*/ 6183 w 10000"/>
              <a:gd name="connsiteY23" fmla="*/ 1405 h 10000"/>
              <a:gd name="connsiteX24" fmla="*/ 6821 w 10000"/>
              <a:gd name="connsiteY24" fmla="*/ 1852 h 10000"/>
              <a:gd name="connsiteX25" fmla="*/ 7454 w 10000"/>
              <a:gd name="connsiteY25" fmla="*/ 1374 h 10000"/>
              <a:gd name="connsiteX26" fmla="*/ 8053 w 10000"/>
              <a:gd name="connsiteY26" fmla="*/ 1837 h 10000"/>
              <a:gd name="connsiteX27" fmla="*/ 8629 w 10000"/>
              <a:gd name="connsiteY27" fmla="*/ 1390 h 10000"/>
              <a:gd name="connsiteX28" fmla="*/ 9227 w 10000"/>
              <a:gd name="connsiteY28" fmla="*/ 1785 h 10000"/>
              <a:gd name="connsiteX29" fmla="*/ 9497 w 10000"/>
              <a:gd name="connsiteY29" fmla="*/ 1670 h 10000"/>
              <a:gd name="connsiteX30" fmla="*/ 9520 w 10000"/>
              <a:gd name="connsiteY30" fmla="*/ 21 h 10000"/>
              <a:gd name="connsiteX31" fmla="*/ 9973 w 10000"/>
              <a:gd name="connsiteY31" fmla="*/ 5 h 10000"/>
              <a:gd name="connsiteX32" fmla="*/ 9988 w 10000"/>
              <a:gd name="connsiteY32" fmla="*/ 2134 h 10000"/>
              <a:gd name="connsiteX33" fmla="*/ 10000 w 10000"/>
              <a:gd name="connsiteY33" fmla="*/ 10000 h 10000"/>
              <a:gd name="connsiteX34" fmla="*/ 9509 w 10000"/>
              <a:gd name="connsiteY34" fmla="*/ 10000 h 10000"/>
              <a:gd name="connsiteX35" fmla="*/ 9509 w 10000"/>
              <a:gd name="connsiteY35" fmla="*/ 6403 h 10000"/>
              <a:gd name="connsiteX36" fmla="*/ 9486 w 10000"/>
              <a:gd name="connsiteY36" fmla="*/ 3305 h 10000"/>
              <a:gd name="connsiteX37" fmla="*/ 9239 w 10000"/>
              <a:gd name="connsiteY37" fmla="*/ 2743 h 10000"/>
              <a:gd name="connsiteX38" fmla="*/ 8652 w 10000"/>
              <a:gd name="connsiteY38" fmla="*/ 2362 h 10000"/>
              <a:gd name="connsiteX39" fmla="*/ 8068 w 10000"/>
              <a:gd name="connsiteY39" fmla="*/ 2826 h 10000"/>
              <a:gd name="connsiteX40" fmla="*/ 7493 w 10000"/>
              <a:gd name="connsiteY40" fmla="*/ 2347 h 10000"/>
              <a:gd name="connsiteX41" fmla="*/ 6867 w 10000"/>
              <a:gd name="connsiteY41" fmla="*/ 2858 h 10000"/>
              <a:gd name="connsiteX42" fmla="*/ 6280 w 10000"/>
              <a:gd name="connsiteY42" fmla="*/ 2393 h 10000"/>
              <a:gd name="connsiteX43" fmla="*/ 6048 w 10000"/>
              <a:gd name="connsiteY43" fmla="*/ 2775 h 10000"/>
              <a:gd name="connsiteX44" fmla="*/ 6002 w 10000"/>
              <a:gd name="connsiteY44" fmla="*/ 3383 h 10000"/>
              <a:gd name="connsiteX45" fmla="*/ 5910 w 10000"/>
              <a:gd name="connsiteY45" fmla="*/ 3841 h 10000"/>
              <a:gd name="connsiteX46" fmla="*/ 5894 w 10000"/>
              <a:gd name="connsiteY46" fmla="*/ 4674 h 10000"/>
              <a:gd name="connsiteX47" fmla="*/ 5848 w 10000"/>
              <a:gd name="connsiteY47" fmla="*/ 6860 h 10000"/>
              <a:gd name="connsiteX48" fmla="*/ 5740 w 10000"/>
              <a:gd name="connsiteY48" fmla="*/ 8839 h 10000"/>
              <a:gd name="connsiteX49" fmla="*/ 5399 w 10000"/>
              <a:gd name="connsiteY49" fmla="*/ 9673 h 10000"/>
              <a:gd name="connsiteX50" fmla="*/ 4797 w 10000"/>
              <a:gd name="connsiteY50" fmla="*/ 9964 h 10000"/>
              <a:gd name="connsiteX51" fmla="*/ 4318 w 10000"/>
              <a:gd name="connsiteY51" fmla="*/ 9817 h 10000"/>
              <a:gd name="connsiteX52" fmla="*/ 4025 w 10000"/>
              <a:gd name="connsiteY52" fmla="*/ 9442 h 10000"/>
              <a:gd name="connsiteX53" fmla="*/ 3886 w 10000"/>
              <a:gd name="connsiteY53" fmla="*/ 8673 h 10000"/>
              <a:gd name="connsiteX54" fmla="*/ 3824 w 10000"/>
              <a:gd name="connsiteY54" fmla="*/ 6486 h 10000"/>
              <a:gd name="connsiteX55" fmla="*/ 3809 w 10000"/>
              <a:gd name="connsiteY55" fmla="*/ 4757 h 10000"/>
              <a:gd name="connsiteX56" fmla="*/ 3824 w 10000"/>
              <a:gd name="connsiteY56" fmla="*/ 3862 h 10000"/>
              <a:gd name="connsiteX57" fmla="*/ 3716 w 10000"/>
              <a:gd name="connsiteY57" fmla="*/ 3445 h 10000"/>
              <a:gd name="connsiteX58" fmla="*/ 3665 w 10000"/>
              <a:gd name="connsiteY58" fmla="*/ 2545 h 10000"/>
              <a:gd name="connsiteX59" fmla="*/ 3175 w 10000"/>
              <a:gd name="connsiteY59" fmla="*/ 2790 h 10000"/>
              <a:gd name="connsiteX60" fmla="*/ 2526 w 10000"/>
              <a:gd name="connsiteY60" fmla="*/ 2347 h 10000"/>
              <a:gd name="connsiteX61" fmla="*/ 1904 w 10000"/>
              <a:gd name="connsiteY61" fmla="*/ 2811 h 10000"/>
              <a:gd name="connsiteX62" fmla="*/ 1279 w 10000"/>
              <a:gd name="connsiteY62" fmla="*/ 2362 h 10000"/>
              <a:gd name="connsiteX63" fmla="*/ 645 w 10000"/>
              <a:gd name="connsiteY63" fmla="*/ 2811 h 10000"/>
              <a:gd name="connsiteX64" fmla="*/ 112 w 10000"/>
              <a:gd name="connsiteY64" fmla="*/ 2821 h 10000"/>
              <a:gd name="connsiteX0" fmla="*/ 0 w 10000"/>
              <a:gd name="connsiteY0" fmla="*/ 2384 h 10547"/>
              <a:gd name="connsiteX1" fmla="*/ 289 w 10000"/>
              <a:gd name="connsiteY1" fmla="*/ 2430 h 10547"/>
              <a:gd name="connsiteX2" fmla="*/ 657 w 10000"/>
              <a:gd name="connsiteY2" fmla="*/ 2374 h 10547"/>
              <a:gd name="connsiteX3" fmla="*/ 1275 w 10000"/>
              <a:gd name="connsiteY3" fmla="*/ 1937 h 10547"/>
              <a:gd name="connsiteX4" fmla="*/ 1889 w 10000"/>
              <a:gd name="connsiteY4" fmla="*/ 2374 h 10547"/>
              <a:gd name="connsiteX5" fmla="*/ 2495 w 10000"/>
              <a:gd name="connsiteY5" fmla="*/ 1937 h 10547"/>
              <a:gd name="connsiteX6" fmla="*/ 3113 w 10000"/>
              <a:gd name="connsiteY6" fmla="*/ 2374 h 10547"/>
              <a:gd name="connsiteX7" fmla="*/ 3720 w 10000"/>
              <a:gd name="connsiteY7" fmla="*/ 1937 h 10547"/>
              <a:gd name="connsiteX8" fmla="*/ 4067 w 10000"/>
              <a:gd name="connsiteY8" fmla="*/ 2765 h 10547"/>
              <a:gd name="connsiteX9" fmla="*/ 4117 w 10000"/>
              <a:gd name="connsiteY9" fmla="*/ 3992 h 10547"/>
              <a:gd name="connsiteX10" fmla="*/ 4025 w 10000"/>
              <a:gd name="connsiteY10" fmla="*/ 4388 h 10547"/>
              <a:gd name="connsiteX11" fmla="*/ 4009 w 10000"/>
              <a:gd name="connsiteY11" fmla="*/ 5304 h 10547"/>
              <a:gd name="connsiteX12" fmla="*/ 4009 w 10000"/>
              <a:gd name="connsiteY12" fmla="*/ 7053 h 10547"/>
              <a:gd name="connsiteX13" fmla="*/ 4071 w 10000"/>
              <a:gd name="connsiteY13" fmla="*/ 9199 h 10547"/>
              <a:gd name="connsiteX14" fmla="*/ 4271 w 10000"/>
              <a:gd name="connsiteY14" fmla="*/ 10032 h 10547"/>
              <a:gd name="connsiteX15" fmla="*/ 4797 w 10000"/>
              <a:gd name="connsiteY15" fmla="*/ 10282 h 10547"/>
              <a:gd name="connsiteX16" fmla="*/ 5307 w 10000"/>
              <a:gd name="connsiteY16" fmla="*/ 10032 h 10547"/>
              <a:gd name="connsiteX17" fmla="*/ 5600 w 10000"/>
              <a:gd name="connsiteY17" fmla="*/ 9178 h 10547"/>
              <a:gd name="connsiteX18" fmla="*/ 5694 w 10000"/>
              <a:gd name="connsiteY18" fmla="*/ 7075 h 10547"/>
              <a:gd name="connsiteX19" fmla="*/ 5709 w 10000"/>
              <a:gd name="connsiteY19" fmla="*/ 5201 h 10547"/>
              <a:gd name="connsiteX20" fmla="*/ 5709 w 10000"/>
              <a:gd name="connsiteY20" fmla="*/ 4388 h 10547"/>
              <a:gd name="connsiteX21" fmla="*/ 5600 w 10000"/>
              <a:gd name="connsiteY21" fmla="*/ 3930 h 10547"/>
              <a:gd name="connsiteX22" fmla="*/ 5721 w 10000"/>
              <a:gd name="connsiteY22" fmla="*/ 2728 h 10547"/>
              <a:gd name="connsiteX23" fmla="*/ 6183 w 10000"/>
              <a:gd name="connsiteY23" fmla="*/ 1952 h 10547"/>
              <a:gd name="connsiteX24" fmla="*/ 6821 w 10000"/>
              <a:gd name="connsiteY24" fmla="*/ 2399 h 10547"/>
              <a:gd name="connsiteX25" fmla="*/ 7454 w 10000"/>
              <a:gd name="connsiteY25" fmla="*/ 1921 h 10547"/>
              <a:gd name="connsiteX26" fmla="*/ 8053 w 10000"/>
              <a:gd name="connsiteY26" fmla="*/ 2384 h 10547"/>
              <a:gd name="connsiteX27" fmla="*/ 8629 w 10000"/>
              <a:gd name="connsiteY27" fmla="*/ 1937 h 10547"/>
              <a:gd name="connsiteX28" fmla="*/ 9227 w 10000"/>
              <a:gd name="connsiteY28" fmla="*/ 2332 h 10547"/>
              <a:gd name="connsiteX29" fmla="*/ 9497 w 10000"/>
              <a:gd name="connsiteY29" fmla="*/ 2217 h 10547"/>
              <a:gd name="connsiteX30" fmla="*/ 9514 w 10000"/>
              <a:gd name="connsiteY30" fmla="*/ 21 h 10547"/>
              <a:gd name="connsiteX31" fmla="*/ 9973 w 10000"/>
              <a:gd name="connsiteY31" fmla="*/ 552 h 10547"/>
              <a:gd name="connsiteX32" fmla="*/ 9988 w 10000"/>
              <a:gd name="connsiteY32" fmla="*/ 2681 h 10547"/>
              <a:gd name="connsiteX33" fmla="*/ 10000 w 10000"/>
              <a:gd name="connsiteY33" fmla="*/ 10547 h 10547"/>
              <a:gd name="connsiteX34" fmla="*/ 9509 w 10000"/>
              <a:gd name="connsiteY34" fmla="*/ 10547 h 10547"/>
              <a:gd name="connsiteX35" fmla="*/ 9509 w 10000"/>
              <a:gd name="connsiteY35" fmla="*/ 6950 h 10547"/>
              <a:gd name="connsiteX36" fmla="*/ 9486 w 10000"/>
              <a:gd name="connsiteY36" fmla="*/ 3852 h 10547"/>
              <a:gd name="connsiteX37" fmla="*/ 9239 w 10000"/>
              <a:gd name="connsiteY37" fmla="*/ 3290 h 10547"/>
              <a:gd name="connsiteX38" fmla="*/ 8652 w 10000"/>
              <a:gd name="connsiteY38" fmla="*/ 2909 h 10547"/>
              <a:gd name="connsiteX39" fmla="*/ 8068 w 10000"/>
              <a:gd name="connsiteY39" fmla="*/ 3373 h 10547"/>
              <a:gd name="connsiteX40" fmla="*/ 7493 w 10000"/>
              <a:gd name="connsiteY40" fmla="*/ 2894 h 10547"/>
              <a:gd name="connsiteX41" fmla="*/ 6867 w 10000"/>
              <a:gd name="connsiteY41" fmla="*/ 3405 h 10547"/>
              <a:gd name="connsiteX42" fmla="*/ 6280 w 10000"/>
              <a:gd name="connsiteY42" fmla="*/ 2940 h 10547"/>
              <a:gd name="connsiteX43" fmla="*/ 6048 w 10000"/>
              <a:gd name="connsiteY43" fmla="*/ 3322 h 10547"/>
              <a:gd name="connsiteX44" fmla="*/ 6002 w 10000"/>
              <a:gd name="connsiteY44" fmla="*/ 3930 h 10547"/>
              <a:gd name="connsiteX45" fmla="*/ 5910 w 10000"/>
              <a:gd name="connsiteY45" fmla="*/ 4388 h 10547"/>
              <a:gd name="connsiteX46" fmla="*/ 5894 w 10000"/>
              <a:gd name="connsiteY46" fmla="*/ 5221 h 10547"/>
              <a:gd name="connsiteX47" fmla="*/ 5848 w 10000"/>
              <a:gd name="connsiteY47" fmla="*/ 7407 h 10547"/>
              <a:gd name="connsiteX48" fmla="*/ 5740 w 10000"/>
              <a:gd name="connsiteY48" fmla="*/ 9386 h 10547"/>
              <a:gd name="connsiteX49" fmla="*/ 5399 w 10000"/>
              <a:gd name="connsiteY49" fmla="*/ 10220 h 10547"/>
              <a:gd name="connsiteX50" fmla="*/ 4797 w 10000"/>
              <a:gd name="connsiteY50" fmla="*/ 10511 h 10547"/>
              <a:gd name="connsiteX51" fmla="*/ 4318 w 10000"/>
              <a:gd name="connsiteY51" fmla="*/ 10364 h 10547"/>
              <a:gd name="connsiteX52" fmla="*/ 4025 w 10000"/>
              <a:gd name="connsiteY52" fmla="*/ 9989 h 10547"/>
              <a:gd name="connsiteX53" fmla="*/ 3886 w 10000"/>
              <a:gd name="connsiteY53" fmla="*/ 9220 h 10547"/>
              <a:gd name="connsiteX54" fmla="*/ 3824 w 10000"/>
              <a:gd name="connsiteY54" fmla="*/ 7033 h 10547"/>
              <a:gd name="connsiteX55" fmla="*/ 3809 w 10000"/>
              <a:gd name="connsiteY55" fmla="*/ 5304 h 10547"/>
              <a:gd name="connsiteX56" fmla="*/ 3824 w 10000"/>
              <a:gd name="connsiteY56" fmla="*/ 4409 h 10547"/>
              <a:gd name="connsiteX57" fmla="*/ 3716 w 10000"/>
              <a:gd name="connsiteY57" fmla="*/ 3992 h 10547"/>
              <a:gd name="connsiteX58" fmla="*/ 3665 w 10000"/>
              <a:gd name="connsiteY58" fmla="*/ 3092 h 10547"/>
              <a:gd name="connsiteX59" fmla="*/ 3175 w 10000"/>
              <a:gd name="connsiteY59" fmla="*/ 3337 h 10547"/>
              <a:gd name="connsiteX60" fmla="*/ 2526 w 10000"/>
              <a:gd name="connsiteY60" fmla="*/ 2894 h 10547"/>
              <a:gd name="connsiteX61" fmla="*/ 1904 w 10000"/>
              <a:gd name="connsiteY61" fmla="*/ 3358 h 10547"/>
              <a:gd name="connsiteX62" fmla="*/ 1279 w 10000"/>
              <a:gd name="connsiteY62" fmla="*/ 2909 h 10547"/>
              <a:gd name="connsiteX63" fmla="*/ 645 w 10000"/>
              <a:gd name="connsiteY63" fmla="*/ 3358 h 10547"/>
              <a:gd name="connsiteX64" fmla="*/ 112 w 10000"/>
              <a:gd name="connsiteY64" fmla="*/ 3368 h 10547"/>
              <a:gd name="connsiteX0" fmla="*/ 0 w 10000"/>
              <a:gd name="connsiteY0" fmla="*/ 2384 h 10547"/>
              <a:gd name="connsiteX1" fmla="*/ 289 w 10000"/>
              <a:gd name="connsiteY1" fmla="*/ 2430 h 10547"/>
              <a:gd name="connsiteX2" fmla="*/ 657 w 10000"/>
              <a:gd name="connsiteY2" fmla="*/ 2374 h 10547"/>
              <a:gd name="connsiteX3" fmla="*/ 1275 w 10000"/>
              <a:gd name="connsiteY3" fmla="*/ 1937 h 10547"/>
              <a:gd name="connsiteX4" fmla="*/ 1889 w 10000"/>
              <a:gd name="connsiteY4" fmla="*/ 2374 h 10547"/>
              <a:gd name="connsiteX5" fmla="*/ 2495 w 10000"/>
              <a:gd name="connsiteY5" fmla="*/ 1937 h 10547"/>
              <a:gd name="connsiteX6" fmla="*/ 3113 w 10000"/>
              <a:gd name="connsiteY6" fmla="*/ 2374 h 10547"/>
              <a:gd name="connsiteX7" fmla="*/ 3720 w 10000"/>
              <a:gd name="connsiteY7" fmla="*/ 1937 h 10547"/>
              <a:gd name="connsiteX8" fmla="*/ 4067 w 10000"/>
              <a:gd name="connsiteY8" fmla="*/ 2765 h 10547"/>
              <a:gd name="connsiteX9" fmla="*/ 4117 w 10000"/>
              <a:gd name="connsiteY9" fmla="*/ 3992 h 10547"/>
              <a:gd name="connsiteX10" fmla="*/ 4025 w 10000"/>
              <a:gd name="connsiteY10" fmla="*/ 4388 h 10547"/>
              <a:gd name="connsiteX11" fmla="*/ 4009 w 10000"/>
              <a:gd name="connsiteY11" fmla="*/ 5304 h 10547"/>
              <a:gd name="connsiteX12" fmla="*/ 4009 w 10000"/>
              <a:gd name="connsiteY12" fmla="*/ 7053 h 10547"/>
              <a:gd name="connsiteX13" fmla="*/ 4071 w 10000"/>
              <a:gd name="connsiteY13" fmla="*/ 9199 h 10547"/>
              <a:gd name="connsiteX14" fmla="*/ 4271 w 10000"/>
              <a:gd name="connsiteY14" fmla="*/ 10032 h 10547"/>
              <a:gd name="connsiteX15" fmla="*/ 4797 w 10000"/>
              <a:gd name="connsiteY15" fmla="*/ 10282 h 10547"/>
              <a:gd name="connsiteX16" fmla="*/ 5307 w 10000"/>
              <a:gd name="connsiteY16" fmla="*/ 10032 h 10547"/>
              <a:gd name="connsiteX17" fmla="*/ 5600 w 10000"/>
              <a:gd name="connsiteY17" fmla="*/ 9178 h 10547"/>
              <a:gd name="connsiteX18" fmla="*/ 5694 w 10000"/>
              <a:gd name="connsiteY18" fmla="*/ 7075 h 10547"/>
              <a:gd name="connsiteX19" fmla="*/ 5709 w 10000"/>
              <a:gd name="connsiteY19" fmla="*/ 5201 h 10547"/>
              <a:gd name="connsiteX20" fmla="*/ 5709 w 10000"/>
              <a:gd name="connsiteY20" fmla="*/ 4388 h 10547"/>
              <a:gd name="connsiteX21" fmla="*/ 5600 w 10000"/>
              <a:gd name="connsiteY21" fmla="*/ 3930 h 10547"/>
              <a:gd name="connsiteX22" fmla="*/ 5721 w 10000"/>
              <a:gd name="connsiteY22" fmla="*/ 2728 h 10547"/>
              <a:gd name="connsiteX23" fmla="*/ 6183 w 10000"/>
              <a:gd name="connsiteY23" fmla="*/ 1952 h 10547"/>
              <a:gd name="connsiteX24" fmla="*/ 6821 w 10000"/>
              <a:gd name="connsiteY24" fmla="*/ 2399 h 10547"/>
              <a:gd name="connsiteX25" fmla="*/ 7454 w 10000"/>
              <a:gd name="connsiteY25" fmla="*/ 1921 h 10547"/>
              <a:gd name="connsiteX26" fmla="*/ 8053 w 10000"/>
              <a:gd name="connsiteY26" fmla="*/ 2384 h 10547"/>
              <a:gd name="connsiteX27" fmla="*/ 8629 w 10000"/>
              <a:gd name="connsiteY27" fmla="*/ 1937 h 10547"/>
              <a:gd name="connsiteX28" fmla="*/ 9227 w 10000"/>
              <a:gd name="connsiteY28" fmla="*/ 2332 h 10547"/>
              <a:gd name="connsiteX29" fmla="*/ 9497 w 10000"/>
              <a:gd name="connsiteY29" fmla="*/ 2217 h 10547"/>
              <a:gd name="connsiteX30" fmla="*/ 9514 w 10000"/>
              <a:gd name="connsiteY30" fmla="*/ 21 h 10547"/>
              <a:gd name="connsiteX31" fmla="*/ 9967 w 10000"/>
              <a:gd name="connsiteY31" fmla="*/ 13 h 10547"/>
              <a:gd name="connsiteX32" fmla="*/ 9988 w 10000"/>
              <a:gd name="connsiteY32" fmla="*/ 2681 h 10547"/>
              <a:gd name="connsiteX33" fmla="*/ 10000 w 10000"/>
              <a:gd name="connsiteY33" fmla="*/ 10547 h 10547"/>
              <a:gd name="connsiteX34" fmla="*/ 9509 w 10000"/>
              <a:gd name="connsiteY34" fmla="*/ 10547 h 10547"/>
              <a:gd name="connsiteX35" fmla="*/ 9509 w 10000"/>
              <a:gd name="connsiteY35" fmla="*/ 6950 h 10547"/>
              <a:gd name="connsiteX36" fmla="*/ 9486 w 10000"/>
              <a:gd name="connsiteY36" fmla="*/ 3852 h 10547"/>
              <a:gd name="connsiteX37" fmla="*/ 9239 w 10000"/>
              <a:gd name="connsiteY37" fmla="*/ 3290 h 10547"/>
              <a:gd name="connsiteX38" fmla="*/ 8652 w 10000"/>
              <a:gd name="connsiteY38" fmla="*/ 2909 h 10547"/>
              <a:gd name="connsiteX39" fmla="*/ 8068 w 10000"/>
              <a:gd name="connsiteY39" fmla="*/ 3373 h 10547"/>
              <a:gd name="connsiteX40" fmla="*/ 7493 w 10000"/>
              <a:gd name="connsiteY40" fmla="*/ 2894 h 10547"/>
              <a:gd name="connsiteX41" fmla="*/ 6867 w 10000"/>
              <a:gd name="connsiteY41" fmla="*/ 3405 h 10547"/>
              <a:gd name="connsiteX42" fmla="*/ 6280 w 10000"/>
              <a:gd name="connsiteY42" fmla="*/ 2940 h 10547"/>
              <a:gd name="connsiteX43" fmla="*/ 6048 w 10000"/>
              <a:gd name="connsiteY43" fmla="*/ 3322 h 10547"/>
              <a:gd name="connsiteX44" fmla="*/ 6002 w 10000"/>
              <a:gd name="connsiteY44" fmla="*/ 3930 h 10547"/>
              <a:gd name="connsiteX45" fmla="*/ 5910 w 10000"/>
              <a:gd name="connsiteY45" fmla="*/ 4388 h 10547"/>
              <a:gd name="connsiteX46" fmla="*/ 5894 w 10000"/>
              <a:gd name="connsiteY46" fmla="*/ 5221 h 10547"/>
              <a:gd name="connsiteX47" fmla="*/ 5848 w 10000"/>
              <a:gd name="connsiteY47" fmla="*/ 7407 h 10547"/>
              <a:gd name="connsiteX48" fmla="*/ 5740 w 10000"/>
              <a:gd name="connsiteY48" fmla="*/ 9386 h 10547"/>
              <a:gd name="connsiteX49" fmla="*/ 5399 w 10000"/>
              <a:gd name="connsiteY49" fmla="*/ 10220 h 10547"/>
              <a:gd name="connsiteX50" fmla="*/ 4797 w 10000"/>
              <a:gd name="connsiteY50" fmla="*/ 10511 h 10547"/>
              <a:gd name="connsiteX51" fmla="*/ 4318 w 10000"/>
              <a:gd name="connsiteY51" fmla="*/ 10364 h 10547"/>
              <a:gd name="connsiteX52" fmla="*/ 4025 w 10000"/>
              <a:gd name="connsiteY52" fmla="*/ 9989 h 10547"/>
              <a:gd name="connsiteX53" fmla="*/ 3886 w 10000"/>
              <a:gd name="connsiteY53" fmla="*/ 9220 h 10547"/>
              <a:gd name="connsiteX54" fmla="*/ 3824 w 10000"/>
              <a:gd name="connsiteY54" fmla="*/ 7033 h 10547"/>
              <a:gd name="connsiteX55" fmla="*/ 3809 w 10000"/>
              <a:gd name="connsiteY55" fmla="*/ 5304 h 10547"/>
              <a:gd name="connsiteX56" fmla="*/ 3824 w 10000"/>
              <a:gd name="connsiteY56" fmla="*/ 4409 h 10547"/>
              <a:gd name="connsiteX57" fmla="*/ 3716 w 10000"/>
              <a:gd name="connsiteY57" fmla="*/ 3992 h 10547"/>
              <a:gd name="connsiteX58" fmla="*/ 3665 w 10000"/>
              <a:gd name="connsiteY58" fmla="*/ 3092 h 10547"/>
              <a:gd name="connsiteX59" fmla="*/ 3175 w 10000"/>
              <a:gd name="connsiteY59" fmla="*/ 3337 h 10547"/>
              <a:gd name="connsiteX60" fmla="*/ 2526 w 10000"/>
              <a:gd name="connsiteY60" fmla="*/ 2894 h 10547"/>
              <a:gd name="connsiteX61" fmla="*/ 1904 w 10000"/>
              <a:gd name="connsiteY61" fmla="*/ 3358 h 10547"/>
              <a:gd name="connsiteX62" fmla="*/ 1279 w 10000"/>
              <a:gd name="connsiteY62" fmla="*/ 2909 h 10547"/>
              <a:gd name="connsiteX63" fmla="*/ 645 w 10000"/>
              <a:gd name="connsiteY63" fmla="*/ 3358 h 10547"/>
              <a:gd name="connsiteX64" fmla="*/ 112 w 10000"/>
              <a:gd name="connsiteY64" fmla="*/ 3368 h 10547"/>
              <a:gd name="connsiteX0" fmla="*/ 0 w 10000"/>
              <a:gd name="connsiteY0" fmla="*/ 2384 h 10547"/>
              <a:gd name="connsiteX1" fmla="*/ 289 w 10000"/>
              <a:gd name="connsiteY1" fmla="*/ 2430 h 10547"/>
              <a:gd name="connsiteX2" fmla="*/ 657 w 10000"/>
              <a:gd name="connsiteY2" fmla="*/ 2374 h 10547"/>
              <a:gd name="connsiteX3" fmla="*/ 1275 w 10000"/>
              <a:gd name="connsiteY3" fmla="*/ 1937 h 10547"/>
              <a:gd name="connsiteX4" fmla="*/ 1889 w 10000"/>
              <a:gd name="connsiteY4" fmla="*/ 2374 h 10547"/>
              <a:gd name="connsiteX5" fmla="*/ 2495 w 10000"/>
              <a:gd name="connsiteY5" fmla="*/ 1937 h 10547"/>
              <a:gd name="connsiteX6" fmla="*/ 3113 w 10000"/>
              <a:gd name="connsiteY6" fmla="*/ 2374 h 10547"/>
              <a:gd name="connsiteX7" fmla="*/ 3720 w 10000"/>
              <a:gd name="connsiteY7" fmla="*/ 1937 h 10547"/>
              <a:gd name="connsiteX8" fmla="*/ 4067 w 10000"/>
              <a:gd name="connsiteY8" fmla="*/ 2765 h 10547"/>
              <a:gd name="connsiteX9" fmla="*/ 4117 w 10000"/>
              <a:gd name="connsiteY9" fmla="*/ 3992 h 10547"/>
              <a:gd name="connsiteX10" fmla="*/ 4025 w 10000"/>
              <a:gd name="connsiteY10" fmla="*/ 4388 h 10547"/>
              <a:gd name="connsiteX11" fmla="*/ 4009 w 10000"/>
              <a:gd name="connsiteY11" fmla="*/ 5304 h 10547"/>
              <a:gd name="connsiteX12" fmla="*/ 4009 w 10000"/>
              <a:gd name="connsiteY12" fmla="*/ 7053 h 10547"/>
              <a:gd name="connsiteX13" fmla="*/ 4071 w 10000"/>
              <a:gd name="connsiteY13" fmla="*/ 9199 h 10547"/>
              <a:gd name="connsiteX14" fmla="*/ 4271 w 10000"/>
              <a:gd name="connsiteY14" fmla="*/ 10032 h 10547"/>
              <a:gd name="connsiteX15" fmla="*/ 4797 w 10000"/>
              <a:gd name="connsiteY15" fmla="*/ 10282 h 10547"/>
              <a:gd name="connsiteX16" fmla="*/ 5307 w 10000"/>
              <a:gd name="connsiteY16" fmla="*/ 10032 h 10547"/>
              <a:gd name="connsiteX17" fmla="*/ 5600 w 10000"/>
              <a:gd name="connsiteY17" fmla="*/ 9178 h 10547"/>
              <a:gd name="connsiteX18" fmla="*/ 5694 w 10000"/>
              <a:gd name="connsiteY18" fmla="*/ 7075 h 10547"/>
              <a:gd name="connsiteX19" fmla="*/ 5709 w 10000"/>
              <a:gd name="connsiteY19" fmla="*/ 5201 h 10547"/>
              <a:gd name="connsiteX20" fmla="*/ 5709 w 10000"/>
              <a:gd name="connsiteY20" fmla="*/ 4388 h 10547"/>
              <a:gd name="connsiteX21" fmla="*/ 5600 w 10000"/>
              <a:gd name="connsiteY21" fmla="*/ 3930 h 10547"/>
              <a:gd name="connsiteX22" fmla="*/ 5721 w 10000"/>
              <a:gd name="connsiteY22" fmla="*/ 2728 h 10547"/>
              <a:gd name="connsiteX23" fmla="*/ 6183 w 10000"/>
              <a:gd name="connsiteY23" fmla="*/ 1952 h 10547"/>
              <a:gd name="connsiteX24" fmla="*/ 6821 w 10000"/>
              <a:gd name="connsiteY24" fmla="*/ 2399 h 10547"/>
              <a:gd name="connsiteX25" fmla="*/ 7454 w 10000"/>
              <a:gd name="connsiteY25" fmla="*/ 1921 h 10547"/>
              <a:gd name="connsiteX26" fmla="*/ 8053 w 10000"/>
              <a:gd name="connsiteY26" fmla="*/ 2384 h 10547"/>
              <a:gd name="connsiteX27" fmla="*/ 8629 w 10000"/>
              <a:gd name="connsiteY27" fmla="*/ 1937 h 10547"/>
              <a:gd name="connsiteX28" fmla="*/ 9227 w 10000"/>
              <a:gd name="connsiteY28" fmla="*/ 2332 h 10547"/>
              <a:gd name="connsiteX29" fmla="*/ 9497 w 10000"/>
              <a:gd name="connsiteY29" fmla="*/ 2217 h 10547"/>
              <a:gd name="connsiteX30" fmla="*/ 9514 w 10000"/>
              <a:gd name="connsiteY30" fmla="*/ 21 h 10547"/>
              <a:gd name="connsiteX31" fmla="*/ 9967 w 10000"/>
              <a:gd name="connsiteY31" fmla="*/ 13 h 10547"/>
              <a:gd name="connsiteX32" fmla="*/ 9988 w 10000"/>
              <a:gd name="connsiteY32" fmla="*/ 2681 h 10547"/>
              <a:gd name="connsiteX33" fmla="*/ 10000 w 10000"/>
              <a:gd name="connsiteY33" fmla="*/ 10547 h 10547"/>
              <a:gd name="connsiteX34" fmla="*/ 9509 w 10000"/>
              <a:gd name="connsiteY34" fmla="*/ 10547 h 10547"/>
              <a:gd name="connsiteX35" fmla="*/ 9509 w 10000"/>
              <a:gd name="connsiteY35" fmla="*/ 6950 h 10547"/>
              <a:gd name="connsiteX36" fmla="*/ 9486 w 10000"/>
              <a:gd name="connsiteY36" fmla="*/ 3852 h 10547"/>
              <a:gd name="connsiteX37" fmla="*/ 9239 w 10000"/>
              <a:gd name="connsiteY37" fmla="*/ 3290 h 10547"/>
              <a:gd name="connsiteX38" fmla="*/ 8652 w 10000"/>
              <a:gd name="connsiteY38" fmla="*/ 2909 h 10547"/>
              <a:gd name="connsiteX39" fmla="*/ 8068 w 10000"/>
              <a:gd name="connsiteY39" fmla="*/ 3373 h 10547"/>
              <a:gd name="connsiteX40" fmla="*/ 7493 w 10000"/>
              <a:gd name="connsiteY40" fmla="*/ 2894 h 10547"/>
              <a:gd name="connsiteX41" fmla="*/ 6867 w 10000"/>
              <a:gd name="connsiteY41" fmla="*/ 3405 h 10547"/>
              <a:gd name="connsiteX42" fmla="*/ 6280 w 10000"/>
              <a:gd name="connsiteY42" fmla="*/ 2940 h 10547"/>
              <a:gd name="connsiteX43" fmla="*/ 6048 w 10000"/>
              <a:gd name="connsiteY43" fmla="*/ 3322 h 10547"/>
              <a:gd name="connsiteX44" fmla="*/ 6002 w 10000"/>
              <a:gd name="connsiteY44" fmla="*/ 3930 h 10547"/>
              <a:gd name="connsiteX45" fmla="*/ 5910 w 10000"/>
              <a:gd name="connsiteY45" fmla="*/ 4388 h 10547"/>
              <a:gd name="connsiteX46" fmla="*/ 5894 w 10000"/>
              <a:gd name="connsiteY46" fmla="*/ 5221 h 10547"/>
              <a:gd name="connsiteX47" fmla="*/ 5848 w 10000"/>
              <a:gd name="connsiteY47" fmla="*/ 7407 h 10547"/>
              <a:gd name="connsiteX48" fmla="*/ 5740 w 10000"/>
              <a:gd name="connsiteY48" fmla="*/ 9386 h 10547"/>
              <a:gd name="connsiteX49" fmla="*/ 5399 w 10000"/>
              <a:gd name="connsiteY49" fmla="*/ 10220 h 10547"/>
              <a:gd name="connsiteX50" fmla="*/ 4797 w 10000"/>
              <a:gd name="connsiteY50" fmla="*/ 10511 h 10547"/>
              <a:gd name="connsiteX51" fmla="*/ 4318 w 10000"/>
              <a:gd name="connsiteY51" fmla="*/ 10364 h 10547"/>
              <a:gd name="connsiteX52" fmla="*/ 4025 w 10000"/>
              <a:gd name="connsiteY52" fmla="*/ 9989 h 10547"/>
              <a:gd name="connsiteX53" fmla="*/ 3886 w 10000"/>
              <a:gd name="connsiteY53" fmla="*/ 9220 h 10547"/>
              <a:gd name="connsiteX54" fmla="*/ 3824 w 10000"/>
              <a:gd name="connsiteY54" fmla="*/ 7033 h 10547"/>
              <a:gd name="connsiteX55" fmla="*/ 3809 w 10000"/>
              <a:gd name="connsiteY55" fmla="*/ 5304 h 10547"/>
              <a:gd name="connsiteX56" fmla="*/ 3824 w 10000"/>
              <a:gd name="connsiteY56" fmla="*/ 4409 h 10547"/>
              <a:gd name="connsiteX57" fmla="*/ 3716 w 10000"/>
              <a:gd name="connsiteY57" fmla="*/ 3992 h 10547"/>
              <a:gd name="connsiteX58" fmla="*/ 3665 w 10000"/>
              <a:gd name="connsiteY58" fmla="*/ 3092 h 10547"/>
              <a:gd name="connsiteX59" fmla="*/ 3175 w 10000"/>
              <a:gd name="connsiteY59" fmla="*/ 3337 h 10547"/>
              <a:gd name="connsiteX60" fmla="*/ 2526 w 10000"/>
              <a:gd name="connsiteY60" fmla="*/ 2894 h 10547"/>
              <a:gd name="connsiteX61" fmla="*/ 1904 w 10000"/>
              <a:gd name="connsiteY61" fmla="*/ 3358 h 10547"/>
              <a:gd name="connsiteX62" fmla="*/ 1279 w 10000"/>
              <a:gd name="connsiteY62" fmla="*/ 2909 h 10547"/>
              <a:gd name="connsiteX63" fmla="*/ 645 w 10000"/>
              <a:gd name="connsiteY63" fmla="*/ 3358 h 10547"/>
              <a:gd name="connsiteX64" fmla="*/ 112 w 10000"/>
              <a:gd name="connsiteY64" fmla="*/ 3368 h 10547"/>
              <a:gd name="connsiteX0" fmla="*/ 0 w 10000"/>
              <a:gd name="connsiteY0" fmla="*/ 2384 h 10547"/>
              <a:gd name="connsiteX1" fmla="*/ 289 w 10000"/>
              <a:gd name="connsiteY1" fmla="*/ 2430 h 10547"/>
              <a:gd name="connsiteX2" fmla="*/ 657 w 10000"/>
              <a:gd name="connsiteY2" fmla="*/ 2374 h 10547"/>
              <a:gd name="connsiteX3" fmla="*/ 1275 w 10000"/>
              <a:gd name="connsiteY3" fmla="*/ 1937 h 10547"/>
              <a:gd name="connsiteX4" fmla="*/ 1889 w 10000"/>
              <a:gd name="connsiteY4" fmla="*/ 2374 h 10547"/>
              <a:gd name="connsiteX5" fmla="*/ 2495 w 10000"/>
              <a:gd name="connsiteY5" fmla="*/ 1937 h 10547"/>
              <a:gd name="connsiteX6" fmla="*/ 3113 w 10000"/>
              <a:gd name="connsiteY6" fmla="*/ 2374 h 10547"/>
              <a:gd name="connsiteX7" fmla="*/ 3720 w 10000"/>
              <a:gd name="connsiteY7" fmla="*/ 1937 h 10547"/>
              <a:gd name="connsiteX8" fmla="*/ 4067 w 10000"/>
              <a:gd name="connsiteY8" fmla="*/ 2765 h 10547"/>
              <a:gd name="connsiteX9" fmla="*/ 4117 w 10000"/>
              <a:gd name="connsiteY9" fmla="*/ 3992 h 10547"/>
              <a:gd name="connsiteX10" fmla="*/ 4025 w 10000"/>
              <a:gd name="connsiteY10" fmla="*/ 4388 h 10547"/>
              <a:gd name="connsiteX11" fmla="*/ 4009 w 10000"/>
              <a:gd name="connsiteY11" fmla="*/ 5304 h 10547"/>
              <a:gd name="connsiteX12" fmla="*/ 4009 w 10000"/>
              <a:gd name="connsiteY12" fmla="*/ 7053 h 10547"/>
              <a:gd name="connsiteX13" fmla="*/ 4071 w 10000"/>
              <a:gd name="connsiteY13" fmla="*/ 9199 h 10547"/>
              <a:gd name="connsiteX14" fmla="*/ 4271 w 10000"/>
              <a:gd name="connsiteY14" fmla="*/ 10032 h 10547"/>
              <a:gd name="connsiteX15" fmla="*/ 4797 w 10000"/>
              <a:gd name="connsiteY15" fmla="*/ 10282 h 10547"/>
              <a:gd name="connsiteX16" fmla="*/ 5307 w 10000"/>
              <a:gd name="connsiteY16" fmla="*/ 10032 h 10547"/>
              <a:gd name="connsiteX17" fmla="*/ 5600 w 10000"/>
              <a:gd name="connsiteY17" fmla="*/ 9178 h 10547"/>
              <a:gd name="connsiteX18" fmla="*/ 5694 w 10000"/>
              <a:gd name="connsiteY18" fmla="*/ 7075 h 10547"/>
              <a:gd name="connsiteX19" fmla="*/ 5709 w 10000"/>
              <a:gd name="connsiteY19" fmla="*/ 5201 h 10547"/>
              <a:gd name="connsiteX20" fmla="*/ 5709 w 10000"/>
              <a:gd name="connsiteY20" fmla="*/ 4388 h 10547"/>
              <a:gd name="connsiteX21" fmla="*/ 5600 w 10000"/>
              <a:gd name="connsiteY21" fmla="*/ 3930 h 10547"/>
              <a:gd name="connsiteX22" fmla="*/ 5721 w 10000"/>
              <a:gd name="connsiteY22" fmla="*/ 2728 h 10547"/>
              <a:gd name="connsiteX23" fmla="*/ 6183 w 10000"/>
              <a:gd name="connsiteY23" fmla="*/ 1952 h 10547"/>
              <a:gd name="connsiteX24" fmla="*/ 6821 w 10000"/>
              <a:gd name="connsiteY24" fmla="*/ 2399 h 10547"/>
              <a:gd name="connsiteX25" fmla="*/ 7454 w 10000"/>
              <a:gd name="connsiteY25" fmla="*/ 1921 h 10547"/>
              <a:gd name="connsiteX26" fmla="*/ 8053 w 10000"/>
              <a:gd name="connsiteY26" fmla="*/ 2384 h 10547"/>
              <a:gd name="connsiteX27" fmla="*/ 8629 w 10000"/>
              <a:gd name="connsiteY27" fmla="*/ 1937 h 10547"/>
              <a:gd name="connsiteX28" fmla="*/ 9227 w 10000"/>
              <a:gd name="connsiteY28" fmla="*/ 2332 h 10547"/>
              <a:gd name="connsiteX29" fmla="*/ 9497 w 10000"/>
              <a:gd name="connsiteY29" fmla="*/ 2217 h 10547"/>
              <a:gd name="connsiteX30" fmla="*/ 9514 w 10000"/>
              <a:gd name="connsiteY30" fmla="*/ 21 h 10547"/>
              <a:gd name="connsiteX31" fmla="*/ 9967 w 10000"/>
              <a:gd name="connsiteY31" fmla="*/ 13 h 10547"/>
              <a:gd name="connsiteX32" fmla="*/ 9988 w 10000"/>
              <a:gd name="connsiteY32" fmla="*/ 2681 h 10547"/>
              <a:gd name="connsiteX33" fmla="*/ 10000 w 10000"/>
              <a:gd name="connsiteY33" fmla="*/ 10547 h 10547"/>
              <a:gd name="connsiteX34" fmla="*/ 9509 w 10000"/>
              <a:gd name="connsiteY34" fmla="*/ 10547 h 10547"/>
              <a:gd name="connsiteX35" fmla="*/ 9509 w 10000"/>
              <a:gd name="connsiteY35" fmla="*/ 6950 h 10547"/>
              <a:gd name="connsiteX36" fmla="*/ 9486 w 10000"/>
              <a:gd name="connsiteY36" fmla="*/ 3852 h 10547"/>
              <a:gd name="connsiteX37" fmla="*/ 9239 w 10000"/>
              <a:gd name="connsiteY37" fmla="*/ 3290 h 10547"/>
              <a:gd name="connsiteX38" fmla="*/ 8652 w 10000"/>
              <a:gd name="connsiteY38" fmla="*/ 2909 h 10547"/>
              <a:gd name="connsiteX39" fmla="*/ 8068 w 10000"/>
              <a:gd name="connsiteY39" fmla="*/ 3373 h 10547"/>
              <a:gd name="connsiteX40" fmla="*/ 7493 w 10000"/>
              <a:gd name="connsiteY40" fmla="*/ 2894 h 10547"/>
              <a:gd name="connsiteX41" fmla="*/ 6867 w 10000"/>
              <a:gd name="connsiteY41" fmla="*/ 3405 h 10547"/>
              <a:gd name="connsiteX42" fmla="*/ 6280 w 10000"/>
              <a:gd name="connsiteY42" fmla="*/ 2940 h 10547"/>
              <a:gd name="connsiteX43" fmla="*/ 6048 w 10000"/>
              <a:gd name="connsiteY43" fmla="*/ 3322 h 10547"/>
              <a:gd name="connsiteX44" fmla="*/ 6002 w 10000"/>
              <a:gd name="connsiteY44" fmla="*/ 3930 h 10547"/>
              <a:gd name="connsiteX45" fmla="*/ 5910 w 10000"/>
              <a:gd name="connsiteY45" fmla="*/ 4388 h 10547"/>
              <a:gd name="connsiteX46" fmla="*/ 5894 w 10000"/>
              <a:gd name="connsiteY46" fmla="*/ 5221 h 10547"/>
              <a:gd name="connsiteX47" fmla="*/ 5848 w 10000"/>
              <a:gd name="connsiteY47" fmla="*/ 7407 h 10547"/>
              <a:gd name="connsiteX48" fmla="*/ 5740 w 10000"/>
              <a:gd name="connsiteY48" fmla="*/ 9386 h 10547"/>
              <a:gd name="connsiteX49" fmla="*/ 5399 w 10000"/>
              <a:gd name="connsiteY49" fmla="*/ 10220 h 10547"/>
              <a:gd name="connsiteX50" fmla="*/ 4797 w 10000"/>
              <a:gd name="connsiteY50" fmla="*/ 10511 h 10547"/>
              <a:gd name="connsiteX51" fmla="*/ 4318 w 10000"/>
              <a:gd name="connsiteY51" fmla="*/ 10364 h 10547"/>
              <a:gd name="connsiteX52" fmla="*/ 4025 w 10000"/>
              <a:gd name="connsiteY52" fmla="*/ 9989 h 10547"/>
              <a:gd name="connsiteX53" fmla="*/ 3886 w 10000"/>
              <a:gd name="connsiteY53" fmla="*/ 9220 h 10547"/>
              <a:gd name="connsiteX54" fmla="*/ 3824 w 10000"/>
              <a:gd name="connsiteY54" fmla="*/ 7033 h 10547"/>
              <a:gd name="connsiteX55" fmla="*/ 3809 w 10000"/>
              <a:gd name="connsiteY55" fmla="*/ 5304 h 10547"/>
              <a:gd name="connsiteX56" fmla="*/ 3824 w 10000"/>
              <a:gd name="connsiteY56" fmla="*/ 4409 h 10547"/>
              <a:gd name="connsiteX57" fmla="*/ 3716 w 10000"/>
              <a:gd name="connsiteY57" fmla="*/ 3992 h 10547"/>
              <a:gd name="connsiteX58" fmla="*/ 3665 w 10000"/>
              <a:gd name="connsiteY58" fmla="*/ 3092 h 10547"/>
              <a:gd name="connsiteX59" fmla="*/ 3175 w 10000"/>
              <a:gd name="connsiteY59" fmla="*/ 3337 h 10547"/>
              <a:gd name="connsiteX60" fmla="*/ 2526 w 10000"/>
              <a:gd name="connsiteY60" fmla="*/ 2894 h 10547"/>
              <a:gd name="connsiteX61" fmla="*/ 1904 w 10000"/>
              <a:gd name="connsiteY61" fmla="*/ 3358 h 10547"/>
              <a:gd name="connsiteX62" fmla="*/ 1279 w 10000"/>
              <a:gd name="connsiteY62" fmla="*/ 2909 h 10547"/>
              <a:gd name="connsiteX63" fmla="*/ 645 w 10000"/>
              <a:gd name="connsiteY63" fmla="*/ 3358 h 10547"/>
              <a:gd name="connsiteX64" fmla="*/ 112 w 10000"/>
              <a:gd name="connsiteY64" fmla="*/ 3368 h 1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000" h="10547">
                <a:moveTo>
                  <a:pt x="0" y="2384"/>
                </a:moveTo>
                <a:cubicBezTo>
                  <a:pt x="46" y="2389"/>
                  <a:pt x="181" y="2430"/>
                  <a:pt x="289" y="2430"/>
                </a:cubicBezTo>
                <a:cubicBezTo>
                  <a:pt x="398" y="2430"/>
                  <a:pt x="495" y="2456"/>
                  <a:pt x="657" y="2374"/>
                </a:cubicBezTo>
                <a:cubicBezTo>
                  <a:pt x="819" y="2290"/>
                  <a:pt x="1078" y="1937"/>
                  <a:pt x="1275" y="1937"/>
                </a:cubicBezTo>
                <a:cubicBezTo>
                  <a:pt x="1479" y="1937"/>
                  <a:pt x="1684" y="2374"/>
                  <a:pt x="1889" y="2374"/>
                </a:cubicBezTo>
                <a:cubicBezTo>
                  <a:pt x="2086" y="2374"/>
                  <a:pt x="2290" y="1937"/>
                  <a:pt x="2495" y="1937"/>
                </a:cubicBezTo>
                <a:cubicBezTo>
                  <a:pt x="2696" y="1937"/>
                  <a:pt x="2908" y="2374"/>
                  <a:pt x="3113" y="2374"/>
                </a:cubicBezTo>
                <a:cubicBezTo>
                  <a:pt x="3318" y="2374"/>
                  <a:pt x="3561" y="1868"/>
                  <a:pt x="3720" y="1937"/>
                </a:cubicBezTo>
                <a:cubicBezTo>
                  <a:pt x="3882" y="2005"/>
                  <a:pt x="4001" y="2420"/>
                  <a:pt x="4067" y="2765"/>
                </a:cubicBezTo>
                <a:cubicBezTo>
                  <a:pt x="4132" y="3107"/>
                  <a:pt x="4125" y="3722"/>
                  <a:pt x="4117" y="3992"/>
                </a:cubicBezTo>
                <a:cubicBezTo>
                  <a:pt x="4109" y="4263"/>
                  <a:pt x="4044" y="4170"/>
                  <a:pt x="4025" y="4388"/>
                </a:cubicBezTo>
                <a:cubicBezTo>
                  <a:pt x="4005" y="4607"/>
                  <a:pt x="4013" y="4862"/>
                  <a:pt x="4009" y="5304"/>
                </a:cubicBezTo>
                <a:cubicBezTo>
                  <a:pt x="4005" y="5747"/>
                  <a:pt x="3998" y="6403"/>
                  <a:pt x="4009" y="7053"/>
                </a:cubicBezTo>
                <a:cubicBezTo>
                  <a:pt x="4021" y="7705"/>
                  <a:pt x="4028" y="8704"/>
                  <a:pt x="4071" y="9199"/>
                </a:cubicBezTo>
                <a:cubicBezTo>
                  <a:pt x="4113" y="9694"/>
                  <a:pt x="4152" y="9849"/>
                  <a:pt x="4271" y="10032"/>
                </a:cubicBezTo>
                <a:cubicBezTo>
                  <a:pt x="4392" y="10214"/>
                  <a:pt x="4623" y="10282"/>
                  <a:pt x="4797" y="10282"/>
                </a:cubicBezTo>
                <a:cubicBezTo>
                  <a:pt x="4970" y="10282"/>
                  <a:pt x="5172" y="10214"/>
                  <a:pt x="5307" y="10032"/>
                </a:cubicBezTo>
                <a:cubicBezTo>
                  <a:pt x="5442" y="9849"/>
                  <a:pt x="5534" y="9673"/>
                  <a:pt x="5600" y="9178"/>
                </a:cubicBezTo>
                <a:cubicBezTo>
                  <a:pt x="5666" y="8683"/>
                  <a:pt x="5674" y="7735"/>
                  <a:pt x="5694" y="7075"/>
                </a:cubicBezTo>
                <a:cubicBezTo>
                  <a:pt x="5713" y="6413"/>
                  <a:pt x="5705" y="5648"/>
                  <a:pt x="5709" y="5201"/>
                </a:cubicBezTo>
                <a:cubicBezTo>
                  <a:pt x="5713" y="4754"/>
                  <a:pt x="5728" y="4602"/>
                  <a:pt x="5709" y="4388"/>
                </a:cubicBezTo>
                <a:cubicBezTo>
                  <a:pt x="5690" y="4175"/>
                  <a:pt x="5600" y="4206"/>
                  <a:pt x="5600" y="3930"/>
                </a:cubicBezTo>
                <a:cubicBezTo>
                  <a:pt x="5600" y="3655"/>
                  <a:pt x="5623" y="3055"/>
                  <a:pt x="5721" y="2728"/>
                </a:cubicBezTo>
                <a:cubicBezTo>
                  <a:pt x="5817" y="2399"/>
                  <a:pt x="5998" y="2010"/>
                  <a:pt x="6183" y="1952"/>
                </a:cubicBezTo>
                <a:cubicBezTo>
                  <a:pt x="6366" y="1901"/>
                  <a:pt x="6609" y="2405"/>
                  <a:pt x="6821" y="2399"/>
                </a:cubicBezTo>
                <a:cubicBezTo>
                  <a:pt x="7030" y="2394"/>
                  <a:pt x="7250" y="1921"/>
                  <a:pt x="7454" y="1921"/>
                </a:cubicBezTo>
                <a:cubicBezTo>
                  <a:pt x="7659" y="1921"/>
                  <a:pt x="7860" y="2379"/>
                  <a:pt x="8053" y="2384"/>
                </a:cubicBezTo>
                <a:cubicBezTo>
                  <a:pt x="8250" y="2389"/>
                  <a:pt x="8436" y="1947"/>
                  <a:pt x="8629" y="1937"/>
                </a:cubicBezTo>
                <a:cubicBezTo>
                  <a:pt x="8825" y="1927"/>
                  <a:pt x="9084" y="2285"/>
                  <a:pt x="9227" y="2332"/>
                </a:cubicBezTo>
                <a:cubicBezTo>
                  <a:pt x="9370" y="2379"/>
                  <a:pt x="9449" y="2602"/>
                  <a:pt x="9497" y="2217"/>
                </a:cubicBezTo>
                <a:cubicBezTo>
                  <a:pt x="9545" y="1832"/>
                  <a:pt x="9517" y="356"/>
                  <a:pt x="9514" y="21"/>
                </a:cubicBezTo>
                <a:cubicBezTo>
                  <a:pt x="9953" y="0"/>
                  <a:pt x="9517" y="20"/>
                  <a:pt x="9967" y="13"/>
                </a:cubicBezTo>
                <a:cubicBezTo>
                  <a:pt x="9980" y="429"/>
                  <a:pt x="9984" y="1015"/>
                  <a:pt x="9988" y="2681"/>
                </a:cubicBezTo>
                <a:cubicBezTo>
                  <a:pt x="9992" y="4346"/>
                  <a:pt x="9996" y="8908"/>
                  <a:pt x="10000" y="10547"/>
                </a:cubicBezTo>
                <a:lnTo>
                  <a:pt x="9509" y="10547"/>
                </a:lnTo>
                <a:cubicBezTo>
                  <a:pt x="9509" y="9948"/>
                  <a:pt x="9513" y="8069"/>
                  <a:pt x="9509" y="6950"/>
                </a:cubicBezTo>
                <a:cubicBezTo>
                  <a:pt x="9505" y="5836"/>
                  <a:pt x="9528" y="4460"/>
                  <a:pt x="9486" y="3852"/>
                </a:cubicBezTo>
                <a:cubicBezTo>
                  <a:pt x="9439" y="3238"/>
                  <a:pt x="9378" y="3442"/>
                  <a:pt x="9239" y="3290"/>
                </a:cubicBezTo>
                <a:cubicBezTo>
                  <a:pt x="9104" y="3133"/>
                  <a:pt x="8848" y="2894"/>
                  <a:pt x="8652" y="2909"/>
                </a:cubicBezTo>
                <a:cubicBezTo>
                  <a:pt x="8459" y="2925"/>
                  <a:pt x="8257" y="3373"/>
                  <a:pt x="8068" y="3373"/>
                </a:cubicBezTo>
                <a:cubicBezTo>
                  <a:pt x="7875" y="3373"/>
                  <a:pt x="7690" y="2889"/>
                  <a:pt x="7493" y="2894"/>
                </a:cubicBezTo>
                <a:cubicBezTo>
                  <a:pt x="7292" y="2899"/>
                  <a:pt x="7068" y="3400"/>
                  <a:pt x="6867" y="3405"/>
                </a:cubicBezTo>
                <a:cubicBezTo>
                  <a:pt x="6670" y="3410"/>
                  <a:pt x="6416" y="2958"/>
                  <a:pt x="6280" y="2940"/>
                </a:cubicBezTo>
                <a:cubicBezTo>
                  <a:pt x="6145" y="2930"/>
                  <a:pt x="6095" y="3153"/>
                  <a:pt x="6048" y="3322"/>
                </a:cubicBezTo>
                <a:cubicBezTo>
                  <a:pt x="6002" y="3488"/>
                  <a:pt x="6025" y="3752"/>
                  <a:pt x="6002" y="3930"/>
                </a:cubicBezTo>
                <a:cubicBezTo>
                  <a:pt x="5979" y="4107"/>
                  <a:pt x="5929" y="4175"/>
                  <a:pt x="5910" y="4388"/>
                </a:cubicBezTo>
                <a:cubicBezTo>
                  <a:pt x="5890" y="4602"/>
                  <a:pt x="5906" y="4718"/>
                  <a:pt x="5894" y="5221"/>
                </a:cubicBezTo>
                <a:cubicBezTo>
                  <a:pt x="5883" y="5726"/>
                  <a:pt x="5875" y="6716"/>
                  <a:pt x="5848" y="7407"/>
                </a:cubicBezTo>
                <a:cubicBezTo>
                  <a:pt x="5821" y="8100"/>
                  <a:pt x="5813" y="8918"/>
                  <a:pt x="5740" y="9386"/>
                </a:cubicBezTo>
                <a:cubicBezTo>
                  <a:pt x="5666" y="9855"/>
                  <a:pt x="5558" y="10032"/>
                  <a:pt x="5399" y="10220"/>
                </a:cubicBezTo>
                <a:cubicBezTo>
                  <a:pt x="5241" y="10406"/>
                  <a:pt x="4978" y="10484"/>
                  <a:pt x="4797" y="10511"/>
                </a:cubicBezTo>
                <a:cubicBezTo>
                  <a:pt x="4616" y="10537"/>
                  <a:pt x="4446" y="10454"/>
                  <a:pt x="4318" y="10364"/>
                </a:cubicBezTo>
                <a:cubicBezTo>
                  <a:pt x="4190" y="10277"/>
                  <a:pt x="4098" y="10182"/>
                  <a:pt x="4025" y="9989"/>
                </a:cubicBezTo>
                <a:cubicBezTo>
                  <a:pt x="3951" y="9798"/>
                  <a:pt x="3920" y="9714"/>
                  <a:pt x="3886" y="9220"/>
                </a:cubicBezTo>
                <a:cubicBezTo>
                  <a:pt x="3851" y="8725"/>
                  <a:pt x="3836" y="7684"/>
                  <a:pt x="3824" y="7033"/>
                </a:cubicBezTo>
                <a:cubicBezTo>
                  <a:pt x="3812" y="6382"/>
                  <a:pt x="3809" y="5741"/>
                  <a:pt x="3809" y="5304"/>
                </a:cubicBezTo>
                <a:cubicBezTo>
                  <a:pt x="3809" y="4867"/>
                  <a:pt x="3839" y="4627"/>
                  <a:pt x="3824" y="4409"/>
                </a:cubicBezTo>
                <a:cubicBezTo>
                  <a:pt x="3809" y="4190"/>
                  <a:pt x="3743" y="4211"/>
                  <a:pt x="3716" y="3992"/>
                </a:cubicBezTo>
                <a:cubicBezTo>
                  <a:pt x="3689" y="3774"/>
                  <a:pt x="3755" y="3202"/>
                  <a:pt x="3665" y="3092"/>
                </a:cubicBezTo>
                <a:cubicBezTo>
                  <a:pt x="3576" y="2983"/>
                  <a:pt x="3364" y="3373"/>
                  <a:pt x="3175" y="3337"/>
                </a:cubicBezTo>
                <a:cubicBezTo>
                  <a:pt x="2985" y="3306"/>
                  <a:pt x="2738" y="2894"/>
                  <a:pt x="2526" y="2894"/>
                </a:cubicBezTo>
                <a:cubicBezTo>
                  <a:pt x="2313" y="2894"/>
                  <a:pt x="2113" y="3358"/>
                  <a:pt x="1904" y="3358"/>
                </a:cubicBezTo>
                <a:cubicBezTo>
                  <a:pt x="1696" y="3358"/>
                  <a:pt x="1487" y="2909"/>
                  <a:pt x="1279" y="2909"/>
                </a:cubicBezTo>
                <a:cubicBezTo>
                  <a:pt x="1070" y="2909"/>
                  <a:pt x="838" y="3280"/>
                  <a:pt x="645" y="3358"/>
                </a:cubicBezTo>
                <a:cubicBezTo>
                  <a:pt x="452" y="3437"/>
                  <a:pt x="201" y="3368"/>
                  <a:pt x="112" y="3368"/>
                </a:cubicBezTo>
              </a:path>
            </a:pathLst>
          </a:custGeom>
          <a:solidFill>
            <a:srgbClr val="FFFF00"/>
          </a:solidFill>
          <a:ln>
            <a:headEnd/>
            <a:tailEn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txBody>
          <a:bodyPr lIns="91430" rIns="91430" anchor="ctr"/>
          <a:lstStyle/>
          <a:p>
            <a:pPr defTabSz="914330" fontAlgn="base">
              <a:lnSpc>
                <a:spcPct val="82000"/>
              </a:lnSpc>
              <a:spcBef>
                <a:spcPct val="0"/>
              </a:spcBef>
              <a:spcAft>
                <a:spcPct val="0"/>
              </a:spcAft>
              <a:defRPr/>
            </a:pPr>
            <a:endParaRPr lang="en-US" b="1" dirty="0">
              <a:solidFill>
                <a:srgbClr val="FFFFFF"/>
              </a:solidFill>
            </a:endParaRPr>
          </a:p>
        </p:txBody>
      </p:sp>
      <p:sp>
        <p:nvSpPr>
          <p:cNvPr id="62475" name="Text Box 49"/>
          <p:cNvSpPr txBox="1">
            <a:spLocks noChangeArrowheads="1"/>
          </p:cNvSpPr>
          <p:nvPr/>
        </p:nvSpPr>
        <p:spPr bwMode="auto">
          <a:xfrm>
            <a:off x="5514975" y="2502052"/>
            <a:ext cx="211138" cy="206477"/>
          </a:xfrm>
          <a:prstGeom prst="rect">
            <a:avLst/>
          </a:prstGeom>
          <a:noFill/>
          <a:ln w="9525">
            <a:noFill/>
            <a:miter lim="800000"/>
            <a:headEnd/>
            <a:tailEnd/>
          </a:ln>
        </p:spPr>
        <p:txBody>
          <a:bodyPr lIns="18000" tIns="10800" rIns="18000" bIns="10800">
            <a:spAutoFit/>
          </a:bodyPr>
          <a:lstStyle/>
          <a:p>
            <a:pPr algn="ctr" defTabSz="914330" fontAlgn="base">
              <a:spcBef>
                <a:spcPct val="50000"/>
              </a:spcBef>
              <a:spcAft>
                <a:spcPct val="0"/>
              </a:spcAft>
              <a:defRPr/>
            </a:pPr>
            <a:r>
              <a:rPr lang="en-GB" sz="1200" dirty="0">
                <a:solidFill>
                  <a:prstClr val="black"/>
                </a:solidFill>
                <a:effectLst>
                  <a:outerShdw blurRad="38100" dist="38100" dir="2700000" algn="tl">
                    <a:srgbClr val="000000">
                      <a:alpha val="43137"/>
                    </a:srgbClr>
                  </a:outerShdw>
                </a:effectLst>
                <a:ea typeface="ＭＳ Ｐゴシック" charset="0"/>
                <a:cs typeface="ＭＳ Ｐゴシック" charset="0"/>
              </a:rPr>
              <a:t>S1</a:t>
            </a:r>
          </a:p>
        </p:txBody>
      </p:sp>
      <p:sp>
        <p:nvSpPr>
          <p:cNvPr id="62476" name="Rectangle 53"/>
          <p:cNvSpPr>
            <a:spLocks noChangeArrowheads="1"/>
          </p:cNvSpPr>
          <p:nvPr/>
        </p:nvSpPr>
        <p:spPr bwMode="auto">
          <a:xfrm>
            <a:off x="3381376" y="1818015"/>
            <a:ext cx="1739900" cy="261610"/>
          </a:xfrm>
          <a:prstGeom prst="rect">
            <a:avLst/>
          </a:prstGeom>
          <a:noFill/>
          <a:ln w="9525">
            <a:noFill/>
            <a:miter lim="800000"/>
            <a:headEnd/>
            <a:tailEnd/>
          </a:ln>
        </p:spPr>
        <p:txBody>
          <a:bodyPr lIns="0" tIns="0" rIns="0" bIns="0" anchor="b">
            <a:spAutoFit/>
          </a:bodyPr>
          <a:lstStyle/>
          <a:p>
            <a:pPr algn="ctr" defTabSz="914330" fontAlgn="base">
              <a:lnSpc>
                <a:spcPct val="82000"/>
              </a:lnSpc>
              <a:spcBef>
                <a:spcPct val="0"/>
              </a:spcBef>
              <a:spcAft>
                <a:spcPct val="0"/>
              </a:spcAft>
              <a:defRPr/>
            </a:pPr>
            <a: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t>Glomerulus</a:t>
            </a:r>
          </a:p>
        </p:txBody>
      </p:sp>
      <p:sp>
        <p:nvSpPr>
          <p:cNvPr id="62477" name="Rectangle 54"/>
          <p:cNvSpPr>
            <a:spLocks noChangeArrowheads="1"/>
          </p:cNvSpPr>
          <p:nvPr/>
        </p:nvSpPr>
        <p:spPr bwMode="auto">
          <a:xfrm>
            <a:off x="7720729" y="2048357"/>
            <a:ext cx="676643" cy="513987"/>
          </a:xfrm>
          <a:prstGeom prst="rect">
            <a:avLst/>
          </a:prstGeom>
          <a:noFill/>
          <a:ln w="9525">
            <a:noFill/>
            <a:miter lim="800000"/>
            <a:headEnd/>
            <a:tailEnd/>
          </a:ln>
        </p:spPr>
        <p:txBody>
          <a:bodyPr wrap="none" lIns="0" tIns="0" rIns="0" bIns="0" anchor="b">
            <a:spAutoFit/>
          </a:bodyPr>
          <a:lstStyle/>
          <a:p>
            <a:pPr algn="ctr" defTabSz="914330" fontAlgn="base">
              <a:lnSpc>
                <a:spcPct val="82000"/>
              </a:lnSpc>
              <a:spcBef>
                <a:spcPct val="0"/>
              </a:spcBef>
              <a:spcAft>
                <a:spcPct val="0"/>
              </a:spcAft>
              <a:defRPr/>
            </a:pPr>
            <a: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t>Distal </a:t>
            </a:r>
            <a:b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br>
            <a: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t>tubule</a:t>
            </a:r>
          </a:p>
        </p:txBody>
      </p:sp>
      <p:sp>
        <p:nvSpPr>
          <p:cNvPr id="62480" name="AutoShape 37"/>
          <p:cNvSpPr>
            <a:spLocks noChangeArrowheads="1"/>
          </p:cNvSpPr>
          <p:nvPr/>
        </p:nvSpPr>
        <p:spPr bwMode="auto">
          <a:xfrm>
            <a:off x="2160589" y="2448089"/>
            <a:ext cx="1454150" cy="1089025"/>
          </a:xfrm>
          <a:prstGeom prst="rightArrow">
            <a:avLst>
              <a:gd name="adj1" fmla="val 50000"/>
              <a:gd name="adj2" fmla="val 30722"/>
            </a:avLst>
          </a:prstGeom>
          <a:solidFill>
            <a:srgbClr val="FF0000"/>
          </a:solidFill>
          <a:ln w="9525">
            <a:solidFill>
              <a:srgbClr val="000000"/>
            </a:solidFill>
            <a:round/>
            <a:headEnd/>
            <a:tailEnd/>
          </a:ln>
          <a:effectLst>
            <a:outerShdw blurRad="50800" dist="38100" dir="2700000" algn="tl" rotWithShape="0">
              <a:prstClr val="black">
                <a:alpha val="40000"/>
              </a:prstClr>
            </a:outerShdw>
          </a:effectLst>
        </p:spPr>
        <p:txBody>
          <a:bodyPr lIns="91430" rIns="91430"/>
          <a:lstStyle/>
          <a:p>
            <a:pPr defTabSz="914330" fontAlgn="base">
              <a:lnSpc>
                <a:spcPct val="82000"/>
              </a:lnSpc>
              <a:spcBef>
                <a:spcPct val="0"/>
              </a:spcBef>
              <a:spcAft>
                <a:spcPct val="0"/>
              </a:spcAft>
              <a:defRPr/>
            </a:pPr>
            <a:r>
              <a:rPr lang="en-GB" b="1" dirty="0">
                <a:solidFill>
                  <a:srgbClr val="FFFFFF"/>
                </a:solidFill>
                <a:effectLst>
                  <a:outerShdw blurRad="50800" dist="38100" dir="2700000" algn="tl" rotWithShape="0">
                    <a:prstClr val="black">
                      <a:alpha val="40000"/>
                    </a:prstClr>
                  </a:outerShdw>
                </a:effectLst>
                <a:ea typeface="ＭＳ Ｐゴシック" charset="0"/>
                <a:cs typeface="ＭＳ Ｐゴシック" charset="0"/>
              </a:rPr>
              <a:t>Glucose</a:t>
            </a:r>
          </a:p>
          <a:p>
            <a:pPr defTabSz="914330" fontAlgn="base">
              <a:lnSpc>
                <a:spcPct val="82000"/>
              </a:lnSpc>
              <a:spcBef>
                <a:spcPct val="0"/>
              </a:spcBef>
              <a:spcAft>
                <a:spcPct val="0"/>
              </a:spcAft>
              <a:defRPr/>
            </a:pPr>
            <a:r>
              <a:rPr lang="en-GB" b="1" dirty="0">
                <a:solidFill>
                  <a:srgbClr val="FFFFFF"/>
                </a:solidFill>
                <a:effectLst>
                  <a:outerShdw blurRad="50800" dist="38100" dir="2700000" algn="tl" rotWithShape="0">
                    <a:prstClr val="black">
                      <a:alpha val="40000"/>
                    </a:prstClr>
                  </a:outerShdw>
                </a:effectLst>
                <a:ea typeface="ＭＳ Ｐゴシック" charset="0"/>
                <a:cs typeface="ＭＳ Ｐゴシック" charset="0"/>
              </a:rPr>
              <a:t>filtration</a:t>
            </a:r>
          </a:p>
        </p:txBody>
      </p:sp>
      <p:sp>
        <p:nvSpPr>
          <p:cNvPr id="62484" name="Text Box 71"/>
          <p:cNvSpPr txBox="1">
            <a:spLocks noChangeArrowheads="1"/>
          </p:cNvSpPr>
          <p:nvPr/>
        </p:nvSpPr>
        <p:spPr bwMode="auto">
          <a:xfrm>
            <a:off x="6764342" y="3162464"/>
            <a:ext cx="211137" cy="206477"/>
          </a:xfrm>
          <a:prstGeom prst="rect">
            <a:avLst/>
          </a:prstGeom>
          <a:noFill/>
          <a:ln w="9525">
            <a:noFill/>
            <a:miter lim="800000"/>
            <a:headEnd/>
            <a:tailEnd/>
          </a:ln>
        </p:spPr>
        <p:txBody>
          <a:bodyPr lIns="18000" tIns="10800" rIns="18000" bIns="10800">
            <a:spAutoFit/>
          </a:bodyPr>
          <a:lstStyle/>
          <a:p>
            <a:pPr algn="ctr" defTabSz="914330" fontAlgn="base">
              <a:spcBef>
                <a:spcPct val="50000"/>
              </a:spcBef>
              <a:spcAft>
                <a:spcPct val="0"/>
              </a:spcAft>
              <a:defRPr/>
            </a:pPr>
            <a:r>
              <a:rPr lang="en-GB" sz="1200" dirty="0">
                <a:solidFill>
                  <a:prstClr val="black"/>
                </a:solidFill>
                <a:effectLst>
                  <a:outerShdw blurRad="38100" dist="38100" dir="2700000" algn="tl">
                    <a:srgbClr val="000000">
                      <a:alpha val="43137"/>
                    </a:srgbClr>
                  </a:outerShdw>
                </a:effectLst>
                <a:ea typeface="ＭＳ Ｐゴシック" charset="0"/>
                <a:cs typeface="ＭＳ Ｐゴシック" charset="0"/>
              </a:rPr>
              <a:t>S3</a:t>
            </a:r>
          </a:p>
        </p:txBody>
      </p:sp>
      <p:sp>
        <p:nvSpPr>
          <p:cNvPr id="62485" name="Freeform 75"/>
          <p:cNvSpPr>
            <a:spLocks/>
          </p:cNvSpPr>
          <p:nvPr/>
        </p:nvSpPr>
        <p:spPr bwMode="auto">
          <a:xfrm>
            <a:off x="4943617" y="2710026"/>
            <a:ext cx="1768475" cy="1287463"/>
          </a:xfrm>
          <a:custGeom>
            <a:avLst/>
            <a:gdLst>
              <a:gd name="T0" fmla="*/ 2147483647 w 1114"/>
              <a:gd name="T1" fmla="*/ 2147483647 h 811"/>
              <a:gd name="T2" fmla="*/ 2147483647 w 1114"/>
              <a:gd name="T3" fmla="*/ 2147483647 h 811"/>
              <a:gd name="T4" fmla="*/ 2147483647 w 1114"/>
              <a:gd name="T5" fmla="*/ 2147483647 h 811"/>
              <a:gd name="T6" fmla="*/ 2147483647 w 1114"/>
              <a:gd name="T7" fmla="*/ 2147483647 h 811"/>
              <a:gd name="T8" fmla="*/ 2147483647 w 1114"/>
              <a:gd name="T9" fmla="*/ 2147483647 h 811"/>
              <a:gd name="T10" fmla="*/ 2147483647 w 1114"/>
              <a:gd name="T11" fmla="*/ 2147483647 h 811"/>
              <a:gd name="T12" fmla="*/ 2147483647 w 1114"/>
              <a:gd name="T13" fmla="*/ 2147483647 h 811"/>
              <a:gd name="T14" fmla="*/ 2147483647 w 1114"/>
              <a:gd name="T15" fmla="*/ 2147483647 h 811"/>
              <a:gd name="T16" fmla="*/ 2147483647 w 1114"/>
              <a:gd name="T17" fmla="*/ 2147483647 h 811"/>
              <a:gd name="T18" fmla="*/ 2147483647 w 1114"/>
              <a:gd name="T19" fmla="*/ 2147483647 h 811"/>
              <a:gd name="T20" fmla="*/ 2147483647 w 1114"/>
              <a:gd name="T21" fmla="*/ 2147483647 h 811"/>
              <a:gd name="T22" fmla="*/ 2147483647 w 1114"/>
              <a:gd name="T23" fmla="*/ 2147483647 h 811"/>
              <a:gd name="T24" fmla="*/ 2147483647 w 1114"/>
              <a:gd name="T25" fmla="*/ 2147483647 h 811"/>
              <a:gd name="T26" fmla="*/ 2147483647 w 1114"/>
              <a:gd name="T27" fmla="*/ 2147483647 h 811"/>
              <a:gd name="T28" fmla="*/ 2147483647 w 1114"/>
              <a:gd name="T29" fmla="*/ 2147483647 h 811"/>
              <a:gd name="T30" fmla="*/ 2147483647 w 1114"/>
              <a:gd name="T31" fmla="*/ 2147483647 h 811"/>
              <a:gd name="T32" fmla="*/ 2147483647 w 1114"/>
              <a:gd name="T33" fmla="*/ 2147483647 h 811"/>
              <a:gd name="T34" fmla="*/ 2147483647 w 1114"/>
              <a:gd name="T35" fmla="*/ 2147483647 h 811"/>
              <a:gd name="T36" fmla="*/ 2147483647 w 1114"/>
              <a:gd name="T37" fmla="*/ 2147483647 h 811"/>
              <a:gd name="T38" fmla="*/ 2147483647 w 1114"/>
              <a:gd name="T39" fmla="*/ 2147483647 h 811"/>
              <a:gd name="T40" fmla="*/ 2147483647 w 1114"/>
              <a:gd name="T41" fmla="*/ 2147483647 h 811"/>
              <a:gd name="T42" fmla="*/ 2147483647 w 1114"/>
              <a:gd name="T43" fmla="*/ 2147483647 h 811"/>
              <a:gd name="T44" fmla="*/ 2147483647 w 1114"/>
              <a:gd name="T45" fmla="*/ 2147483647 h 811"/>
              <a:gd name="T46" fmla="*/ 2147483647 w 1114"/>
              <a:gd name="T47" fmla="*/ 2147483647 h 811"/>
              <a:gd name="T48" fmla="*/ 2147483647 w 1114"/>
              <a:gd name="T49" fmla="*/ 2147483647 h 811"/>
              <a:gd name="T50" fmla="*/ 2147483647 w 1114"/>
              <a:gd name="T51" fmla="*/ 2147483647 h 8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4"/>
              <a:gd name="T79" fmla="*/ 0 h 811"/>
              <a:gd name="T80" fmla="*/ 1114 w 1114"/>
              <a:gd name="T81" fmla="*/ 811 h 8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4" h="811">
                <a:moveTo>
                  <a:pt x="1038" y="811"/>
                </a:moveTo>
                <a:cubicBezTo>
                  <a:pt x="1038" y="778"/>
                  <a:pt x="1038" y="670"/>
                  <a:pt x="1038" y="615"/>
                </a:cubicBezTo>
                <a:cubicBezTo>
                  <a:pt x="1038" y="560"/>
                  <a:pt x="1045" y="515"/>
                  <a:pt x="1041" y="480"/>
                </a:cubicBezTo>
                <a:cubicBezTo>
                  <a:pt x="1037" y="445"/>
                  <a:pt x="1020" y="444"/>
                  <a:pt x="1013" y="402"/>
                </a:cubicBezTo>
                <a:cubicBezTo>
                  <a:pt x="1006" y="360"/>
                  <a:pt x="1022" y="249"/>
                  <a:pt x="998" y="228"/>
                </a:cubicBezTo>
                <a:cubicBezTo>
                  <a:pt x="974" y="207"/>
                  <a:pt x="918" y="280"/>
                  <a:pt x="869" y="274"/>
                </a:cubicBezTo>
                <a:cubicBezTo>
                  <a:pt x="820" y="268"/>
                  <a:pt x="755" y="189"/>
                  <a:pt x="701" y="189"/>
                </a:cubicBezTo>
                <a:cubicBezTo>
                  <a:pt x="647" y="189"/>
                  <a:pt x="596" y="277"/>
                  <a:pt x="542" y="277"/>
                </a:cubicBezTo>
                <a:cubicBezTo>
                  <a:pt x="488" y="277"/>
                  <a:pt x="432" y="192"/>
                  <a:pt x="378" y="192"/>
                </a:cubicBezTo>
                <a:cubicBezTo>
                  <a:pt x="324" y="192"/>
                  <a:pt x="266" y="262"/>
                  <a:pt x="219" y="277"/>
                </a:cubicBezTo>
                <a:cubicBezTo>
                  <a:pt x="172" y="292"/>
                  <a:pt x="130" y="285"/>
                  <a:pt x="96" y="282"/>
                </a:cubicBezTo>
                <a:cubicBezTo>
                  <a:pt x="62" y="279"/>
                  <a:pt x="28" y="276"/>
                  <a:pt x="15" y="258"/>
                </a:cubicBezTo>
                <a:cubicBezTo>
                  <a:pt x="2" y="240"/>
                  <a:pt x="18" y="199"/>
                  <a:pt x="18" y="172"/>
                </a:cubicBezTo>
                <a:cubicBezTo>
                  <a:pt x="18" y="145"/>
                  <a:pt x="0" y="108"/>
                  <a:pt x="15" y="97"/>
                </a:cubicBezTo>
                <a:cubicBezTo>
                  <a:pt x="30" y="86"/>
                  <a:pt x="74" y="105"/>
                  <a:pt x="107" y="105"/>
                </a:cubicBezTo>
                <a:cubicBezTo>
                  <a:pt x="140" y="105"/>
                  <a:pt x="171" y="111"/>
                  <a:pt x="216" y="96"/>
                </a:cubicBezTo>
                <a:cubicBezTo>
                  <a:pt x="261" y="81"/>
                  <a:pt x="325" y="12"/>
                  <a:pt x="378" y="12"/>
                </a:cubicBezTo>
                <a:cubicBezTo>
                  <a:pt x="431" y="12"/>
                  <a:pt x="483" y="94"/>
                  <a:pt x="536" y="94"/>
                </a:cubicBezTo>
                <a:cubicBezTo>
                  <a:pt x="589" y="94"/>
                  <a:pt x="641" y="11"/>
                  <a:pt x="694" y="11"/>
                </a:cubicBezTo>
                <a:cubicBezTo>
                  <a:pt x="747" y="11"/>
                  <a:pt x="802" y="96"/>
                  <a:pt x="855" y="96"/>
                </a:cubicBezTo>
                <a:cubicBezTo>
                  <a:pt x="908" y="96"/>
                  <a:pt x="970" y="0"/>
                  <a:pt x="1010" y="11"/>
                </a:cubicBezTo>
                <a:cubicBezTo>
                  <a:pt x="1050" y="22"/>
                  <a:pt x="1080" y="95"/>
                  <a:pt x="1097" y="160"/>
                </a:cubicBezTo>
                <a:cubicBezTo>
                  <a:pt x="1114" y="225"/>
                  <a:pt x="1114" y="346"/>
                  <a:pt x="1112" y="399"/>
                </a:cubicBezTo>
                <a:cubicBezTo>
                  <a:pt x="1110" y="452"/>
                  <a:pt x="1091" y="442"/>
                  <a:pt x="1086" y="477"/>
                </a:cubicBezTo>
                <a:cubicBezTo>
                  <a:pt x="1081" y="512"/>
                  <a:pt x="1083" y="553"/>
                  <a:pt x="1082" y="607"/>
                </a:cubicBezTo>
                <a:cubicBezTo>
                  <a:pt x="1081" y="661"/>
                  <a:pt x="1080" y="763"/>
                  <a:pt x="1079" y="804"/>
                </a:cubicBezTo>
              </a:path>
            </a:pathLst>
          </a:custGeom>
          <a:solidFill>
            <a:srgbClr val="FFFF00"/>
          </a:solidFill>
          <a:ln w="9525">
            <a:noFill/>
            <a:round/>
            <a:headEnd/>
            <a:tailEnd/>
          </a:ln>
          <a:effectLst>
            <a:outerShdw blurRad="50800" dist="38100" dir="2700000" algn="tl" rotWithShape="0">
              <a:prstClr val="black">
                <a:alpha val="40000"/>
              </a:prstClr>
            </a:outerShdw>
          </a:effectLst>
        </p:spPr>
        <p:txBody>
          <a:bodyPr lIns="91430" rIns="91430"/>
          <a:lstStyle/>
          <a:p>
            <a:pPr defTabSz="914330" fontAlgn="base">
              <a:spcBef>
                <a:spcPct val="0"/>
              </a:spcBef>
              <a:spcAft>
                <a:spcPct val="0"/>
              </a:spcAft>
              <a:defRPr/>
            </a:pPr>
            <a:endParaRPr lang="en-US" dirty="0">
              <a:solidFill>
                <a:srgbClr val="FFFFFF"/>
              </a:solidFill>
              <a:ea typeface="ＭＳ Ｐゴシック" charset="0"/>
              <a:cs typeface="ＭＳ Ｐゴシック" charset="0"/>
            </a:endParaRPr>
          </a:p>
        </p:txBody>
      </p:sp>
      <p:sp>
        <p:nvSpPr>
          <p:cNvPr id="26" name="Rectangle 58"/>
          <p:cNvSpPr>
            <a:spLocks noChangeArrowheads="1"/>
          </p:cNvSpPr>
          <p:nvPr/>
        </p:nvSpPr>
        <p:spPr bwMode="auto">
          <a:xfrm>
            <a:off x="8480009" y="1492373"/>
            <a:ext cx="1085233" cy="504754"/>
          </a:xfrm>
          <a:prstGeom prst="rect">
            <a:avLst/>
          </a:prstGeom>
          <a:noFill/>
          <a:ln w="9525">
            <a:noFill/>
            <a:miter lim="800000"/>
            <a:headEnd/>
            <a:tailEnd/>
          </a:ln>
        </p:spPr>
        <p:txBody>
          <a:bodyPr wrap="none" lIns="0" tIns="0" rIns="0" bIns="0" anchor="b">
            <a:spAutoFit/>
          </a:bodyPr>
          <a:lstStyle/>
          <a:p>
            <a:pPr algn="ctr" defTabSz="914330" fontAlgn="base">
              <a:lnSpc>
                <a:spcPct val="82000"/>
              </a:lnSpc>
              <a:spcBef>
                <a:spcPct val="0"/>
              </a:spcBef>
              <a:spcAft>
                <a:spcPct val="0"/>
              </a:spcAft>
              <a:defRPr/>
            </a:pPr>
            <a: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t>Collecting </a:t>
            </a:r>
            <a:b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br>
            <a: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t>duct</a:t>
            </a:r>
          </a:p>
        </p:txBody>
      </p:sp>
      <p:sp>
        <p:nvSpPr>
          <p:cNvPr id="22" name="Rectangle 13"/>
          <p:cNvSpPr>
            <a:spLocks noChangeArrowheads="1"/>
          </p:cNvSpPr>
          <p:nvPr/>
        </p:nvSpPr>
        <p:spPr bwMode="invGray">
          <a:xfrm>
            <a:off x="5032466" y="3868756"/>
            <a:ext cx="612775" cy="403225"/>
          </a:xfrm>
          <a:prstGeom prst="rect">
            <a:avLst/>
          </a:prstGeom>
          <a:solidFill>
            <a:srgbClr val="008000"/>
          </a:solidFill>
          <a:ln>
            <a:solidFill>
              <a:srgbClr val="000000"/>
            </a:solidFill>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nchor="ctr"/>
          <a:lstStyle/>
          <a:p>
            <a:pPr algn="ctr" defTabSz="914330"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90%</a:t>
            </a:r>
          </a:p>
        </p:txBody>
      </p:sp>
      <p:sp>
        <p:nvSpPr>
          <p:cNvPr id="24" name="Rectangle 13"/>
          <p:cNvSpPr>
            <a:spLocks noChangeArrowheads="1"/>
          </p:cNvSpPr>
          <p:nvPr/>
        </p:nvSpPr>
        <p:spPr bwMode="invGray">
          <a:xfrm>
            <a:off x="5826125" y="4233863"/>
            <a:ext cx="503238" cy="304800"/>
          </a:xfrm>
          <a:prstGeom prst="rect">
            <a:avLst/>
          </a:prstGeom>
          <a:solidFill>
            <a:srgbClr val="992673"/>
          </a:solidFill>
          <a:ln>
            <a:solidFill>
              <a:srgbClr val="000000"/>
            </a:solidFill>
            <a:headEnd/>
            <a:tailEnd/>
          </a:ln>
        </p:spPr>
        <p:style>
          <a:lnRef idx="1">
            <a:schemeClr val="accent1"/>
          </a:lnRef>
          <a:fillRef idx="3">
            <a:schemeClr val="accent1"/>
          </a:fillRef>
          <a:effectRef idx="2">
            <a:schemeClr val="accent1"/>
          </a:effectRef>
          <a:fontRef idx="minor">
            <a:schemeClr val="lt1"/>
          </a:fontRef>
        </p:style>
        <p:txBody>
          <a:bodyPr lIns="18000" tIns="10800" rIns="18000" bIns="10800" anchor="ctr"/>
          <a:lstStyle/>
          <a:p>
            <a:pPr algn="ctr" defTabSz="914330"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10%</a:t>
            </a:r>
          </a:p>
        </p:txBody>
      </p:sp>
      <p:sp>
        <p:nvSpPr>
          <p:cNvPr id="25" name="Rectangle 55"/>
          <p:cNvSpPr>
            <a:spLocks noChangeArrowheads="1"/>
          </p:cNvSpPr>
          <p:nvPr/>
        </p:nvSpPr>
        <p:spPr bwMode="auto">
          <a:xfrm>
            <a:off x="6107115" y="5350038"/>
            <a:ext cx="1738312" cy="311151"/>
          </a:xfrm>
          <a:prstGeom prst="rect">
            <a:avLst/>
          </a:prstGeom>
          <a:noFill/>
          <a:ln w="9525">
            <a:noFill/>
            <a:miter lim="800000"/>
            <a:headEnd/>
            <a:tailEnd/>
          </a:ln>
        </p:spPr>
        <p:txBody>
          <a:bodyPr lIns="91430" rIns="91430" anchor="ctr"/>
          <a:lstStyle/>
          <a:p>
            <a:pPr algn="r" defTabSz="914330" fontAlgn="base">
              <a:spcBef>
                <a:spcPct val="0"/>
              </a:spcBef>
              <a:spcAft>
                <a:spcPct val="0"/>
              </a:spcAft>
              <a:defRPr/>
            </a:pPr>
            <a: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t>Loop of Henle</a:t>
            </a:r>
          </a:p>
        </p:txBody>
      </p:sp>
      <p:sp>
        <p:nvSpPr>
          <p:cNvPr id="28" name="AutoShape 63"/>
          <p:cNvSpPr>
            <a:spLocks noChangeArrowheads="1"/>
          </p:cNvSpPr>
          <p:nvPr/>
        </p:nvSpPr>
        <p:spPr bwMode="auto">
          <a:xfrm>
            <a:off x="2187593" y="3681518"/>
            <a:ext cx="2112963" cy="1169987"/>
          </a:xfrm>
          <a:prstGeom prst="leftArrow">
            <a:avLst>
              <a:gd name="adj1" fmla="val 49861"/>
              <a:gd name="adj2" fmla="val 37666"/>
            </a:avLst>
          </a:prstGeom>
          <a:solidFill>
            <a:srgbClr val="FFFF00"/>
          </a:solidFill>
          <a:ln>
            <a:solidFill>
              <a:srgbClr val="000000"/>
            </a:solidFill>
            <a:headEnd/>
            <a:tailEn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lIns="91430" rIns="91430" anchor="ctr"/>
          <a:lstStyle/>
          <a:p>
            <a:pPr algn="ctr" defTabSz="914330" fontAlgn="base">
              <a:lnSpc>
                <a:spcPct val="82000"/>
              </a:lnSpc>
              <a:spcBef>
                <a:spcPct val="0"/>
              </a:spcBef>
              <a:spcAft>
                <a:spcPct val="0"/>
              </a:spcAft>
              <a:defRPr/>
            </a:pPr>
            <a:r>
              <a:rPr lang="en-GB" b="1" dirty="0">
                <a:solidFill>
                  <a:srgbClr val="000000"/>
                </a:solidFill>
              </a:rPr>
              <a:t>Na</a:t>
            </a:r>
            <a:r>
              <a:rPr lang="en-GB" b="1" baseline="30000" dirty="0">
                <a:solidFill>
                  <a:srgbClr val="000000"/>
                </a:solidFill>
              </a:rPr>
              <a:t>+</a:t>
            </a:r>
            <a:r>
              <a:rPr lang="en-GB" b="1" dirty="0">
                <a:solidFill>
                  <a:srgbClr val="000000"/>
                </a:solidFill>
              </a:rPr>
              <a:t> &amp; Glucose</a:t>
            </a:r>
          </a:p>
          <a:p>
            <a:pPr algn="ctr" defTabSz="914330" fontAlgn="base">
              <a:lnSpc>
                <a:spcPct val="82000"/>
              </a:lnSpc>
              <a:spcBef>
                <a:spcPct val="0"/>
              </a:spcBef>
              <a:spcAft>
                <a:spcPct val="0"/>
              </a:spcAft>
              <a:defRPr/>
            </a:pPr>
            <a:r>
              <a:rPr lang="en-GB" b="1" dirty="0">
                <a:solidFill>
                  <a:srgbClr val="000000"/>
                </a:solidFill>
              </a:rPr>
              <a:t>reabsorption</a:t>
            </a:r>
          </a:p>
        </p:txBody>
      </p:sp>
      <p:sp>
        <p:nvSpPr>
          <p:cNvPr id="280597" name="Text Box 5"/>
          <p:cNvSpPr txBox="1">
            <a:spLocks noChangeArrowheads="1"/>
          </p:cNvSpPr>
          <p:nvPr/>
        </p:nvSpPr>
        <p:spPr bwMode="auto">
          <a:xfrm>
            <a:off x="1574800" y="6267451"/>
            <a:ext cx="567213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rIns="91430">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GB" sz="1400" dirty="0">
                <a:solidFill>
                  <a:srgbClr val="FFFFFF"/>
                </a:solidFill>
                <a:ea typeface="ヒラギノ角ゴ Pro W3" charset="0"/>
                <a:cs typeface="ヒラギノ角ゴ Pro W3" charset="0"/>
              </a:rPr>
              <a:t>Wright EM. </a:t>
            </a:r>
            <a:r>
              <a:rPr lang="en-GB" sz="1400" i="1" dirty="0">
                <a:solidFill>
                  <a:srgbClr val="FFFFFF"/>
                </a:solidFill>
                <a:ea typeface="ヒラギノ角ゴ Pro W3" charset="0"/>
                <a:cs typeface="ヒラギノ角ゴ Pro W3" charset="0"/>
              </a:rPr>
              <a:t>Am J </a:t>
            </a:r>
            <a:r>
              <a:rPr lang="en-GB" sz="1400" i="1" dirty="0" err="1">
                <a:solidFill>
                  <a:srgbClr val="FFFFFF"/>
                </a:solidFill>
                <a:ea typeface="ヒラギノ角ゴ Pro W3" charset="0"/>
                <a:cs typeface="ヒラギノ角ゴ Pro W3" charset="0"/>
              </a:rPr>
              <a:t>Physiol</a:t>
            </a:r>
            <a:r>
              <a:rPr lang="en-GB" sz="1400" i="1" dirty="0">
                <a:solidFill>
                  <a:srgbClr val="FFFFFF"/>
                </a:solidFill>
                <a:ea typeface="ヒラギノ角ゴ Pro W3" charset="0"/>
                <a:cs typeface="ヒラギノ角ゴ Pro W3" charset="0"/>
              </a:rPr>
              <a:t> Renal Physiol. </a:t>
            </a:r>
            <a:r>
              <a:rPr lang="en-GB" sz="1400" dirty="0">
                <a:solidFill>
                  <a:srgbClr val="FFFFFF"/>
                </a:solidFill>
                <a:ea typeface="ヒラギノ角ゴ Pro W3" charset="0"/>
                <a:cs typeface="ヒラギノ角ゴ Pro W3" charset="0"/>
              </a:rPr>
              <a:t>2001;280:F10-F18; Lee YJ</a:t>
            </a:r>
            <a:r>
              <a:rPr lang="en-GB" sz="1400" i="1" dirty="0">
                <a:solidFill>
                  <a:srgbClr val="FFFFFF"/>
                </a:solidFill>
                <a:ea typeface="ヒラギノ角ゴ Pro W3" charset="0"/>
                <a:cs typeface="ヒラギノ角ゴ Pro W3" charset="0"/>
              </a:rPr>
              <a:t> et al. Kidney </a:t>
            </a:r>
            <a:r>
              <a:rPr lang="en-GB" sz="1400" i="1" dirty="0" err="1">
                <a:solidFill>
                  <a:srgbClr val="FFFFFF"/>
                </a:solidFill>
                <a:ea typeface="ヒラギノ角ゴ Pro W3" charset="0"/>
                <a:cs typeface="ヒラギノ角ゴ Pro W3" charset="0"/>
              </a:rPr>
              <a:t>Int</a:t>
            </a:r>
            <a:r>
              <a:rPr lang="en-GB" sz="1400" i="1" dirty="0">
                <a:solidFill>
                  <a:srgbClr val="FFFFFF"/>
                </a:solidFill>
                <a:ea typeface="ヒラギノ角ゴ Pro W3" charset="0"/>
                <a:cs typeface="ヒラギノ角ゴ Pro W3" charset="0"/>
              </a:rPr>
              <a:t> Suppl. </a:t>
            </a:r>
            <a:r>
              <a:rPr lang="en-GB" sz="1400" dirty="0">
                <a:solidFill>
                  <a:srgbClr val="FFFFFF"/>
                </a:solidFill>
                <a:ea typeface="ヒラギノ角ゴ Pro W3" charset="0"/>
                <a:cs typeface="ヒラギノ角ゴ Pro W3" charset="0"/>
              </a:rPr>
              <a:t>2007;106:S27-S35;  </a:t>
            </a:r>
            <a:r>
              <a:rPr lang="de-DE" sz="1400" dirty="0">
                <a:solidFill>
                  <a:srgbClr val="FFFFFF"/>
                </a:solidFill>
                <a:ea typeface="ヒラギノ角ゴ Pro W3" charset="0"/>
                <a:cs typeface="ヒラギノ角ゴ Pro W3" charset="0"/>
              </a:rPr>
              <a:t>Han S. </a:t>
            </a:r>
            <a:r>
              <a:rPr lang="de-DE" sz="1400" i="1" dirty="0">
                <a:solidFill>
                  <a:srgbClr val="FFFFFF"/>
                </a:solidFill>
                <a:ea typeface="ヒラギノ角ゴ Pro W3" charset="0"/>
                <a:cs typeface="ヒラギノ角ゴ Pro W3" charset="0"/>
              </a:rPr>
              <a:t>Diabetes.</a:t>
            </a:r>
            <a:r>
              <a:rPr lang="de-DE" sz="1400" dirty="0">
                <a:solidFill>
                  <a:srgbClr val="FFFFFF"/>
                </a:solidFill>
                <a:ea typeface="ヒラギノ角ゴ Pro W3" charset="0"/>
                <a:cs typeface="ヒラギノ角ゴ Pro W3" charset="0"/>
              </a:rPr>
              <a:t> 2008;57:1723-1729.</a:t>
            </a:r>
            <a:endParaRPr lang="en-US" sz="1400" dirty="0">
              <a:solidFill>
                <a:srgbClr val="FFFFFF"/>
              </a:solidFill>
              <a:ea typeface="ヒラギノ角ゴ Pro W3" charset="0"/>
              <a:cs typeface="ヒラギノ角ゴ Pro W3" charset="0"/>
            </a:endParaRPr>
          </a:p>
        </p:txBody>
      </p:sp>
      <p:grpSp>
        <p:nvGrpSpPr>
          <p:cNvPr id="3" name="Group 2"/>
          <p:cNvGrpSpPr/>
          <p:nvPr/>
        </p:nvGrpSpPr>
        <p:grpSpPr>
          <a:xfrm>
            <a:off x="4858837" y="3536951"/>
            <a:ext cx="1288464" cy="1778546"/>
            <a:chOff x="3334837" y="3536950"/>
            <a:chExt cx="1288464" cy="1778547"/>
          </a:xfrm>
        </p:grpSpPr>
        <p:grpSp>
          <p:nvGrpSpPr>
            <p:cNvPr id="30" name="Group 29"/>
            <p:cNvGrpSpPr>
              <a:grpSpLocks/>
            </p:cNvGrpSpPr>
            <p:nvPr/>
          </p:nvGrpSpPr>
          <p:grpSpPr bwMode="auto">
            <a:xfrm>
              <a:off x="3800475" y="3536950"/>
              <a:ext cx="393700" cy="1033463"/>
              <a:chOff x="3788791" y="3530110"/>
              <a:chExt cx="393487" cy="847103"/>
            </a:xfrm>
          </p:grpSpPr>
          <p:sp>
            <p:nvSpPr>
              <p:cNvPr id="31" name="Line 26"/>
              <p:cNvSpPr>
                <a:spLocks noChangeShapeType="1"/>
              </p:cNvSpPr>
              <p:nvPr/>
            </p:nvSpPr>
            <p:spPr bwMode="auto">
              <a:xfrm flipH="1">
                <a:off x="3990295" y="3530110"/>
                <a:ext cx="7933" cy="847103"/>
              </a:xfrm>
              <a:prstGeom prst="line">
                <a:avLst/>
              </a:prstGeom>
              <a:noFill/>
              <a:ln w="76200" cmpd="sng">
                <a:solidFill>
                  <a:srgbClr val="FF0000"/>
                </a:solidFill>
                <a:prstDash val="sysDot"/>
                <a:round/>
                <a:headEnd/>
                <a:tailEnd/>
              </a:ln>
              <a:effectLst>
                <a:outerShdw blurRad="50800" dist="38100" dir="2700000" algn="tl" rotWithShape="0">
                  <a:prstClr val="black">
                    <a:alpha val="40000"/>
                  </a:prstClr>
                </a:outerShdw>
              </a:effectLst>
            </p:spPr>
            <p:txBody>
              <a:bodyPr/>
              <a:lstStyle/>
              <a:p>
                <a:pPr defTabSz="914330" fontAlgn="base">
                  <a:spcBef>
                    <a:spcPct val="0"/>
                  </a:spcBef>
                  <a:spcAft>
                    <a:spcPct val="0"/>
                  </a:spcAft>
                  <a:defRPr/>
                </a:pPr>
                <a:endParaRPr lang="en-US" dirty="0">
                  <a:solidFill>
                    <a:srgbClr val="FFFFFF"/>
                  </a:solidFill>
                  <a:ea typeface="ＭＳ Ｐゴシック" charset="0"/>
                  <a:cs typeface="ＭＳ Ｐゴシック" charset="0"/>
                </a:endParaRPr>
              </a:p>
            </p:txBody>
          </p:sp>
          <p:sp>
            <p:nvSpPr>
              <p:cNvPr id="32" name="Line 27"/>
              <p:cNvSpPr>
                <a:spLocks noChangeShapeType="1"/>
              </p:cNvSpPr>
              <p:nvPr/>
            </p:nvSpPr>
            <p:spPr bwMode="auto">
              <a:xfrm>
                <a:off x="3788791" y="3530110"/>
                <a:ext cx="393487" cy="0"/>
              </a:xfrm>
              <a:prstGeom prst="line">
                <a:avLst/>
              </a:prstGeom>
              <a:noFill/>
              <a:ln w="76200" cmpd="sng">
                <a:solidFill>
                  <a:srgbClr val="FF0000"/>
                </a:solidFill>
                <a:round/>
                <a:headEnd/>
                <a:tailEnd/>
              </a:ln>
              <a:effectLst>
                <a:outerShdw blurRad="50800" dist="38100" dir="2700000" algn="tl" rotWithShape="0">
                  <a:prstClr val="black">
                    <a:alpha val="40000"/>
                  </a:prstClr>
                </a:outerShdw>
              </a:effectLst>
            </p:spPr>
            <p:txBody>
              <a:bodyPr/>
              <a:lstStyle/>
              <a:p>
                <a:pPr defTabSz="914330" fontAlgn="base">
                  <a:spcBef>
                    <a:spcPct val="0"/>
                  </a:spcBef>
                  <a:spcAft>
                    <a:spcPct val="0"/>
                  </a:spcAft>
                  <a:defRPr/>
                </a:pPr>
                <a:endParaRPr lang="en-US" dirty="0">
                  <a:solidFill>
                    <a:srgbClr val="FFFFFF"/>
                  </a:solidFill>
                  <a:ea typeface="ＭＳ Ｐゴシック" charset="0"/>
                  <a:cs typeface="ＭＳ Ｐゴシック" charset="0"/>
                </a:endParaRPr>
              </a:p>
            </p:txBody>
          </p:sp>
        </p:grpSp>
        <p:sp>
          <p:nvSpPr>
            <p:cNvPr id="33" name="Text Box 25"/>
            <p:cNvSpPr txBox="1">
              <a:spLocks noChangeArrowheads="1"/>
            </p:cNvSpPr>
            <p:nvPr/>
          </p:nvSpPr>
          <p:spPr bwMode="auto">
            <a:xfrm>
              <a:off x="3334837" y="4606380"/>
              <a:ext cx="1288464" cy="709117"/>
            </a:xfrm>
            <a:prstGeom prst="rect">
              <a:avLst/>
            </a:prstGeom>
            <a:ln>
              <a:solidFill>
                <a:srgbClr val="FF0000"/>
              </a:solid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lIns="91430" rIns="91430" anchor="ctr">
              <a:spAutoFit/>
            </a:bodyPr>
            <a:lstStyle/>
            <a:p>
              <a:pPr algn="ctr" defTabSz="914330" fontAlgn="base">
                <a:lnSpc>
                  <a:spcPct val="82000"/>
                </a:lnSpc>
                <a:spcBef>
                  <a:spcPct val="0"/>
                </a:spcBef>
                <a:spcAft>
                  <a:spcPct val="0"/>
                </a:spcAft>
                <a:defRPr/>
              </a:pPr>
              <a:r>
                <a:rPr lang="en-GB" sz="2400" b="1" dirty="0">
                  <a:solidFill>
                    <a:srgbClr val="FF0000"/>
                  </a:solidFill>
                  <a:effectLst>
                    <a:outerShdw blurRad="38100" dist="38100" dir="2700000" algn="tl">
                      <a:srgbClr val="000000">
                        <a:alpha val="43137"/>
                      </a:srgbClr>
                    </a:outerShdw>
                  </a:effectLst>
                </a:rPr>
                <a:t>SGLT2 </a:t>
              </a:r>
              <a:br>
                <a:rPr lang="en-GB" sz="2400" b="1" dirty="0">
                  <a:solidFill>
                    <a:srgbClr val="FF0000"/>
                  </a:solidFill>
                  <a:effectLst>
                    <a:outerShdw blurRad="38100" dist="38100" dir="2700000" algn="tl">
                      <a:srgbClr val="000000">
                        <a:alpha val="43137"/>
                      </a:srgbClr>
                    </a:outerShdw>
                  </a:effectLst>
                </a:rPr>
              </a:br>
              <a:r>
                <a:rPr lang="en-GB" sz="2400" b="1" dirty="0">
                  <a:solidFill>
                    <a:srgbClr val="FF0000"/>
                  </a:solidFill>
                  <a:effectLst>
                    <a:outerShdw blurRad="38100" dist="38100" dir="2700000" algn="tl">
                      <a:srgbClr val="000000">
                        <a:alpha val="43137"/>
                      </a:srgbClr>
                    </a:outerShdw>
                  </a:effectLst>
                </a:rPr>
                <a:t>inhibitor</a:t>
              </a:r>
            </a:p>
          </p:txBody>
        </p:sp>
      </p:grpSp>
      <p:sp>
        <p:nvSpPr>
          <p:cNvPr id="35" name="AutoShape 38"/>
          <p:cNvSpPr>
            <a:spLocks noChangeArrowheads="1"/>
          </p:cNvSpPr>
          <p:nvPr/>
        </p:nvSpPr>
        <p:spPr bwMode="auto">
          <a:xfrm>
            <a:off x="8262381" y="4728474"/>
            <a:ext cx="1587576" cy="1173163"/>
          </a:xfrm>
          <a:prstGeom prst="downArrow">
            <a:avLst>
              <a:gd name="adj1" fmla="val 51037"/>
              <a:gd name="adj2" fmla="val 38171"/>
            </a:avLst>
          </a:prstGeom>
          <a:solidFill>
            <a:schemeClr val="accent6"/>
          </a:solidFill>
          <a:ln>
            <a:solidFill>
              <a:srgbClr val="000000"/>
            </a:solidFill>
            <a:headEnd/>
            <a:tailEn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none" lIns="91430" rIns="91430" anchor="ctr"/>
          <a:lstStyle/>
          <a:p>
            <a:pPr algn="ctr" defTabSz="914330" fontAlgn="base">
              <a:lnSpc>
                <a:spcPct val="82000"/>
              </a:lnSpc>
              <a:spcBef>
                <a:spcPct val="0"/>
              </a:spcBef>
              <a:spcAft>
                <a:spcPct val="0"/>
              </a:spcAft>
              <a:defRPr/>
            </a:pPr>
            <a:endParaRPr lang="en-GB" b="1" dirty="0">
              <a:solidFill>
                <a:srgbClr val="FFFFFF"/>
              </a:solidFill>
              <a:effectLst>
                <a:outerShdw blurRad="38100" dist="38100" dir="2700000" algn="tl">
                  <a:srgbClr val="000000">
                    <a:alpha val="43137"/>
                  </a:srgbClr>
                </a:outerShdw>
              </a:effectLst>
            </a:endParaRPr>
          </a:p>
          <a:p>
            <a:pPr algn="ctr" defTabSz="914330" fontAlgn="base">
              <a:lnSpc>
                <a:spcPct val="82000"/>
              </a:lnSpc>
              <a:spcBef>
                <a:spcPct val="0"/>
              </a:spcBef>
              <a:spcAft>
                <a:spcPct val="0"/>
              </a:spcAft>
              <a:defRPr/>
            </a:pPr>
            <a:r>
              <a:rPr lang="en-GB" b="1" dirty="0">
                <a:solidFill>
                  <a:srgbClr val="FFFFFF"/>
                </a:solidFill>
                <a:effectLst>
                  <a:outerShdw blurRad="38100" dist="38100" dir="2700000" algn="tl">
                    <a:srgbClr val="000000">
                      <a:alpha val="43137"/>
                    </a:srgbClr>
                  </a:outerShdw>
                </a:effectLst>
              </a:rPr>
              <a:t>Minimal</a:t>
            </a:r>
          </a:p>
          <a:p>
            <a:pPr algn="ctr" defTabSz="914330" fontAlgn="base">
              <a:lnSpc>
                <a:spcPct val="82000"/>
              </a:lnSpc>
              <a:spcBef>
                <a:spcPct val="0"/>
              </a:spcBef>
              <a:spcAft>
                <a:spcPct val="0"/>
              </a:spcAft>
              <a:defRPr/>
            </a:pPr>
            <a:r>
              <a:rPr lang="en-GB" b="1" dirty="0">
                <a:solidFill>
                  <a:srgbClr val="FFFFFF"/>
                </a:solidFill>
                <a:effectLst>
                  <a:outerShdw blurRad="38100" dist="38100" dir="2700000" algn="tl">
                    <a:srgbClr val="000000">
                      <a:alpha val="43137"/>
                    </a:srgbClr>
                  </a:outerShdw>
                </a:effectLst>
              </a:rPr>
              <a:t>glucose</a:t>
            </a:r>
          </a:p>
          <a:p>
            <a:pPr algn="ctr" defTabSz="914330" fontAlgn="base">
              <a:lnSpc>
                <a:spcPct val="82000"/>
              </a:lnSpc>
              <a:spcBef>
                <a:spcPct val="0"/>
              </a:spcBef>
              <a:spcAft>
                <a:spcPct val="0"/>
              </a:spcAft>
              <a:defRPr/>
            </a:pPr>
            <a:r>
              <a:rPr lang="en-GB" b="1" dirty="0">
                <a:solidFill>
                  <a:srgbClr val="FFFFFF"/>
                </a:solidFill>
                <a:effectLst>
                  <a:outerShdw blurRad="38100" dist="38100" dir="2700000" algn="tl">
                    <a:srgbClr val="000000">
                      <a:alpha val="43137"/>
                    </a:srgbClr>
                  </a:outerShdw>
                </a:effectLst>
              </a:rPr>
              <a:t>excretion</a:t>
            </a:r>
          </a:p>
        </p:txBody>
      </p:sp>
      <p:sp>
        <p:nvSpPr>
          <p:cNvPr id="36" name="Rectangle 3"/>
          <p:cNvSpPr txBox="1">
            <a:spLocks noChangeArrowheads="1"/>
          </p:cNvSpPr>
          <p:nvPr/>
        </p:nvSpPr>
        <p:spPr>
          <a:xfrm>
            <a:off x="1706602" y="0"/>
            <a:ext cx="8778875" cy="1143000"/>
          </a:xfrm>
          <a:prstGeom prst="rect">
            <a:avLst/>
          </a:prstGeom>
          <a:effectLst/>
        </p:spPr>
        <p:txBody>
          <a:bodyPr lIns="0" tIns="0" rIns="0" bIns="0" anchor="ctr">
            <a:normAutofit/>
          </a:bodyPr>
          <a:lstStyle>
            <a:lvl1pPr algn="ctr" defTabSz="914400" rtl="0" eaLnBrk="1" latinLnBrk="0" hangingPunct="1">
              <a:lnSpc>
                <a:spcPct val="82000"/>
              </a:lnSpc>
              <a:spcBef>
                <a:spcPct val="0"/>
              </a:spcBef>
              <a:buNone/>
              <a:defRPr sz="3600" b="1" kern="1200">
                <a:solidFill>
                  <a:schemeClr val="tx2"/>
                </a:solidFill>
                <a:effectLst>
                  <a:outerShdw blurRad="50800" dist="38100" dir="2700000" algn="tl" rotWithShape="0">
                    <a:prstClr val="black">
                      <a:alpha val="40000"/>
                    </a:prstClr>
                  </a:outerShdw>
                </a:effectLst>
                <a:latin typeface="+mj-lt"/>
                <a:ea typeface="+mj-ea"/>
                <a:cs typeface="+mj-cs"/>
              </a:defRPr>
            </a:lvl1pPr>
          </a:lstStyle>
          <a:p>
            <a:pPr fontAlgn="base">
              <a:spcAft>
                <a:spcPct val="0"/>
              </a:spcAft>
              <a:defRPr/>
            </a:pPr>
            <a:r>
              <a:rPr lang="en-GB" b="0" dirty="0">
                <a:solidFill>
                  <a:srgbClr val="376092"/>
                </a:solidFill>
              </a:rPr>
              <a:t>SGLT2 Inhibition Reduces</a:t>
            </a:r>
            <a:r>
              <a:rPr lang="pl-PL" b="0" dirty="0">
                <a:solidFill>
                  <a:srgbClr val="376092"/>
                </a:solidFill>
              </a:rPr>
              <a:t> </a:t>
            </a:r>
            <a:r>
              <a:rPr lang="en-US" b="0" dirty="0">
                <a:solidFill>
                  <a:srgbClr val="376092"/>
                </a:solidFill>
              </a:rPr>
              <a:t/>
            </a:r>
            <a:br>
              <a:rPr lang="en-US" b="0" dirty="0">
                <a:solidFill>
                  <a:srgbClr val="376092"/>
                </a:solidFill>
              </a:rPr>
            </a:br>
            <a:r>
              <a:rPr lang="pl-PL" b="0" dirty="0" err="1">
                <a:solidFill>
                  <a:srgbClr val="376092"/>
                </a:solidFill>
              </a:rPr>
              <a:t>Renal</a:t>
            </a:r>
            <a:r>
              <a:rPr lang="pl-PL" b="0" dirty="0">
                <a:solidFill>
                  <a:srgbClr val="376092"/>
                </a:solidFill>
              </a:rPr>
              <a:t> </a:t>
            </a:r>
            <a:r>
              <a:rPr lang="pl-PL" b="0" dirty="0" err="1">
                <a:solidFill>
                  <a:srgbClr val="376092"/>
                </a:solidFill>
              </a:rPr>
              <a:t>Glucose</a:t>
            </a:r>
            <a:r>
              <a:rPr lang="pl-PL" b="0" dirty="0">
                <a:solidFill>
                  <a:srgbClr val="376092"/>
                </a:solidFill>
              </a:rPr>
              <a:t> </a:t>
            </a:r>
            <a:r>
              <a:rPr lang="en-GB" b="0" dirty="0">
                <a:solidFill>
                  <a:srgbClr val="376092"/>
                </a:solidFill>
              </a:rPr>
              <a:t>Reabsorption</a:t>
            </a:r>
          </a:p>
        </p:txBody>
      </p:sp>
      <p:grpSp>
        <p:nvGrpSpPr>
          <p:cNvPr id="2" name="Group 1"/>
          <p:cNvGrpSpPr/>
          <p:nvPr/>
        </p:nvGrpSpPr>
        <p:grpSpPr>
          <a:xfrm>
            <a:off x="8036719" y="4715423"/>
            <a:ext cx="2185444" cy="1709737"/>
            <a:chOff x="6446838" y="4421188"/>
            <a:chExt cx="2185444" cy="1709737"/>
          </a:xfrm>
        </p:grpSpPr>
        <p:sp>
          <p:nvSpPr>
            <p:cNvPr id="34" name="Rectangle 10"/>
            <p:cNvSpPr>
              <a:spLocks noChangeArrowheads="1"/>
            </p:cNvSpPr>
            <p:nvPr/>
          </p:nvSpPr>
          <p:spPr bwMode="auto">
            <a:xfrm>
              <a:off x="6469606" y="5616938"/>
              <a:ext cx="2162676" cy="513987"/>
            </a:xfrm>
            <a:prstGeom prst="rect">
              <a:avLst/>
            </a:prstGeom>
            <a:noFill/>
            <a:ln w="9525">
              <a:solidFill>
                <a:schemeClr val="tx2">
                  <a:lumMod val="40000"/>
                  <a:lumOff val="60000"/>
                </a:schemeClr>
              </a:solidFill>
              <a:prstDash val="sysDash"/>
              <a:miter lim="800000"/>
              <a:headEnd/>
              <a:tailEnd/>
            </a:ln>
          </p:spPr>
          <p:txBody>
            <a:bodyPr wrap="none" lIns="0" tIns="0" rIns="0" bIns="0" anchor="b">
              <a:spAutoFit/>
            </a:bodyPr>
            <a:lstStyle/>
            <a:p>
              <a:pPr algn="ctr" defTabSz="914330" fontAlgn="base">
                <a:lnSpc>
                  <a:spcPct val="82000"/>
                </a:lnSpc>
                <a:spcBef>
                  <a:spcPct val="0"/>
                </a:spcBef>
                <a:spcAft>
                  <a:spcPct val="0"/>
                </a:spcAft>
                <a:defRPr/>
              </a:pPr>
              <a: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t>- 70-80 g/day </a:t>
              </a:r>
            </a:p>
            <a:p>
              <a:pPr algn="ctr" defTabSz="914330" fontAlgn="base">
                <a:lnSpc>
                  <a:spcPct val="82000"/>
                </a:lnSpc>
                <a:spcBef>
                  <a:spcPct val="0"/>
                </a:spcBef>
                <a:spcAft>
                  <a:spcPct val="0"/>
                </a:spcAft>
                <a:defRPr/>
              </a:pPr>
              <a:r>
                <a:rPr lang="en-US" sz="2000" dirty="0">
                  <a:solidFill>
                    <a:prstClr val="black"/>
                  </a:solidFill>
                  <a:effectLst>
                    <a:outerShdw blurRad="38100" dist="38100" dir="2700000" algn="tl">
                      <a:srgbClr val="000000">
                        <a:alpha val="43137"/>
                      </a:srgbClr>
                    </a:outerShdw>
                  </a:effectLst>
                  <a:ea typeface="ＭＳ Ｐゴシック" charset="0"/>
                  <a:cs typeface="ＭＳ Ｐゴシック" charset="0"/>
                </a:rPr>
                <a:t>( - 280-320 Kcal/day)</a:t>
              </a:r>
            </a:p>
          </p:txBody>
        </p:sp>
        <p:sp>
          <p:nvSpPr>
            <p:cNvPr id="29" name="AutoShape 38"/>
            <p:cNvSpPr>
              <a:spLocks noChangeArrowheads="1"/>
            </p:cNvSpPr>
            <p:nvPr/>
          </p:nvSpPr>
          <p:spPr bwMode="auto">
            <a:xfrm>
              <a:off x="6446838" y="4421188"/>
              <a:ext cx="2103437" cy="1173162"/>
            </a:xfrm>
            <a:prstGeom prst="downArrow">
              <a:avLst>
                <a:gd name="adj1" fmla="val 51037"/>
                <a:gd name="adj2" fmla="val 38171"/>
              </a:avLst>
            </a:prstGeom>
            <a:solidFill>
              <a:srgbClr val="FFFF00"/>
            </a:solidFill>
            <a:ln>
              <a:solidFill>
                <a:srgbClr val="000000"/>
              </a:solidFill>
              <a:headEnd/>
              <a:tailEn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none" lIns="91430" rIns="91430" anchor="ctr"/>
            <a:lstStyle/>
            <a:p>
              <a:pPr algn="ctr" defTabSz="914330" fontAlgn="base">
                <a:lnSpc>
                  <a:spcPct val="82000"/>
                </a:lnSpc>
                <a:spcBef>
                  <a:spcPct val="0"/>
                </a:spcBef>
                <a:spcAft>
                  <a:spcPct val="0"/>
                </a:spcAft>
                <a:defRPr/>
              </a:pPr>
              <a:r>
                <a:rPr lang="en-GB" b="1" dirty="0">
                  <a:solidFill>
                    <a:srgbClr val="FF0000"/>
                  </a:solidFill>
                </a:rPr>
                <a:t>Increased</a:t>
              </a:r>
            </a:p>
            <a:p>
              <a:pPr algn="ctr" defTabSz="914330" fontAlgn="base">
                <a:lnSpc>
                  <a:spcPct val="82000"/>
                </a:lnSpc>
                <a:spcBef>
                  <a:spcPct val="0"/>
                </a:spcBef>
                <a:spcAft>
                  <a:spcPct val="0"/>
                </a:spcAft>
                <a:defRPr/>
              </a:pPr>
              <a:r>
                <a:rPr lang="en-GB" b="1" dirty="0">
                  <a:solidFill>
                    <a:srgbClr val="FF0000"/>
                  </a:solidFill>
                </a:rPr>
                <a:t>glucose</a:t>
              </a:r>
            </a:p>
            <a:p>
              <a:pPr algn="ctr" defTabSz="914330" fontAlgn="base">
                <a:lnSpc>
                  <a:spcPct val="82000"/>
                </a:lnSpc>
                <a:spcBef>
                  <a:spcPct val="0"/>
                </a:spcBef>
                <a:spcAft>
                  <a:spcPct val="0"/>
                </a:spcAft>
                <a:defRPr/>
              </a:pPr>
              <a:r>
                <a:rPr lang="en-GB" b="1" dirty="0">
                  <a:solidFill>
                    <a:srgbClr val="FF0000"/>
                  </a:solidFill>
                </a:rPr>
                <a:t>excretion</a:t>
              </a:r>
            </a:p>
          </p:txBody>
        </p:sp>
      </p:grpSp>
      <p:sp>
        <p:nvSpPr>
          <p:cNvPr id="37" name="&quot;No&quot; Symbol 36"/>
          <p:cNvSpPr/>
          <p:nvPr/>
        </p:nvSpPr>
        <p:spPr>
          <a:xfrm>
            <a:off x="3094115" y="3978438"/>
            <a:ext cx="574675" cy="587375"/>
          </a:xfrm>
          <a:prstGeom prst="noSmoking">
            <a:avLst/>
          </a:prstGeom>
          <a:solidFill>
            <a:srgbClr val="FF0000">
              <a:alpha val="68000"/>
            </a:srgbClr>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lIns="91430" rIns="91430" anchor="ctr"/>
          <a:lstStyle/>
          <a:p>
            <a:pPr algn="ctr" defTabSz="457162" fontAlgn="base">
              <a:spcBef>
                <a:spcPct val="0"/>
              </a:spcBef>
              <a:spcAft>
                <a:spcPct val="0"/>
              </a:spcAft>
              <a:defRPr/>
            </a:pPr>
            <a:endParaRPr lang="en-US">
              <a:solidFill>
                <a:prstClr val="black"/>
              </a:solidFill>
            </a:endParaRPr>
          </a:p>
        </p:txBody>
      </p:sp>
      <p:grpSp>
        <p:nvGrpSpPr>
          <p:cNvPr id="6" name="Group 5"/>
          <p:cNvGrpSpPr/>
          <p:nvPr/>
        </p:nvGrpSpPr>
        <p:grpSpPr>
          <a:xfrm>
            <a:off x="5726119" y="5661150"/>
            <a:ext cx="2074579" cy="1229115"/>
            <a:chOff x="4202113" y="5661145"/>
            <a:chExt cx="2074579" cy="1229113"/>
          </a:xfrm>
        </p:grpSpPr>
        <p:pic>
          <p:nvPicPr>
            <p:cNvPr id="4" name="Picture 3"/>
            <p:cNvPicPr>
              <a:picLocks noChangeAspect="1"/>
            </p:cNvPicPr>
            <p:nvPr/>
          </p:nvPicPr>
          <p:blipFill rotWithShape="1">
            <a:blip r:embed="rId4"/>
            <a:srcRect l="6578" r="57022"/>
            <a:stretch/>
          </p:blipFill>
          <p:spPr>
            <a:xfrm flipH="1">
              <a:off x="4202113" y="5661145"/>
              <a:ext cx="652295" cy="1193697"/>
            </a:xfrm>
            <a:prstGeom prst="rect">
              <a:avLst/>
            </a:prstGeom>
          </p:spPr>
        </p:pic>
        <p:pic>
          <p:nvPicPr>
            <p:cNvPr id="38" name="Picture 37"/>
            <p:cNvPicPr>
              <a:picLocks noChangeAspect="1"/>
            </p:cNvPicPr>
            <p:nvPr/>
          </p:nvPicPr>
          <p:blipFill rotWithShape="1">
            <a:blip r:embed="rId4"/>
            <a:srcRect l="6578" r="57022"/>
            <a:stretch/>
          </p:blipFill>
          <p:spPr>
            <a:xfrm flipH="1">
              <a:off x="4839074" y="5679849"/>
              <a:ext cx="652295" cy="1193697"/>
            </a:xfrm>
            <a:prstGeom prst="rect">
              <a:avLst/>
            </a:prstGeom>
          </p:spPr>
        </p:pic>
        <p:pic>
          <p:nvPicPr>
            <p:cNvPr id="39" name="Picture 38"/>
            <p:cNvPicPr>
              <a:picLocks noChangeAspect="1"/>
            </p:cNvPicPr>
            <p:nvPr/>
          </p:nvPicPr>
          <p:blipFill rotWithShape="1">
            <a:blip r:embed="rId4"/>
            <a:srcRect l="6578" r="57022"/>
            <a:stretch/>
          </p:blipFill>
          <p:spPr>
            <a:xfrm flipH="1">
              <a:off x="5624397" y="5696561"/>
              <a:ext cx="652295" cy="1193697"/>
            </a:xfrm>
            <a:prstGeom prst="rect">
              <a:avLst/>
            </a:prstGeom>
          </p:spPr>
        </p:pic>
        <p:sp>
          <p:nvSpPr>
            <p:cNvPr id="5" name="TextBox 4"/>
            <p:cNvSpPr txBox="1"/>
            <p:nvPr/>
          </p:nvSpPr>
          <p:spPr>
            <a:xfrm>
              <a:off x="5395558" y="5911130"/>
              <a:ext cx="216401" cy="769440"/>
            </a:xfrm>
            <a:prstGeom prst="rect">
              <a:avLst/>
            </a:prstGeom>
            <a:noFill/>
          </p:spPr>
          <p:txBody>
            <a:bodyPr wrap="square" rtlCol="0">
              <a:spAutoFit/>
            </a:bodyPr>
            <a:lstStyle/>
            <a:p>
              <a:r>
                <a:rPr lang="en-US" sz="4400" dirty="0">
                  <a:solidFill>
                    <a:prstClr val="black"/>
                  </a:solidFill>
                </a:rPr>
                <a:t>-</a:t>
              </a:r>
            </a:p>
          </p:txBody>
        </p:sp>
      </p:grpSp>
    </p:spTree>
    <p:extLst>
      <p:ext uri="{BB962C8B-B14F-4D97-AF65-F5344CB8AC3E}">
        <p14:creationId xmlns:p14="http://schemas.microsoft.com/office/powerpoint/2010/main" val="29379319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Line 27"/>
          <p:cNvSpPr>
            <a:spLocks noChangeShapeType="1"/>
          </p:cNvSpPr>
          <p:nvPr/>
        </p:nvSpPr>
        <p:spPr bwMode="auto">
          <a:xfrm>
            <a:off x="2895601" y="4794250"/>
            <a:ext cx="4011613" cy="158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sp>
        <p:nvSpPr>
          <p:cNvPr id="12291" name="Line 28"/>
          <p:cNvSpPr>
            <a:spLocks noChangeShapeType="1"/>
          </p:cNvSpPr>
          <p:nvPr/>
        </p:nvSpPr>
        <p:spPr bwMode="auto">
          <a:xfrm>
            <a:off x="2895601" y="3146425"/>
            <a:ext cx="4011613" cy="158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sp>
        <p:nvSpPr>
          <p:cNvPr id="12292" name="Line 29"/>
          <p:cNvSpPr>
            <a:spLocks noChangeShapeType="1"/>
          </p:cNvSpPr>
          <p:nvPr/>
        </p:nvSpPr>
        <p:spPr bwMode="auto">
          <a:xfrm>
            <a:off x="2895601" y="2324100"/>
            <a:ext cx="4011613" cy="158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sp>
        <p:nvSpPr>
          <p:cNvPr id="12293" name="Line 28"/>
          <p:cNvSpPr>
            <a:spLocks noChangeShapeType="1"/>
          </p:cNvSpPr>
          <p:nvPr/>
        </p:nvSpPr>
        <p:spPr bwMode="auto">
          <a:xfrm>
            <a:off x="2895601" y="3937000"/>
            <a:ext cx="4011613" cy="158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grpSp>
        <p:nvGrpSpPr>
          <p:cNvPr id="12294" name="Group 58"/>
          <p:cNvGrpSpPr>
            <a:grpSpLocks/>
          </p:cNvGrpSpPr>
          <p:nvPr/>
        </p:nvGrpSpPr>
        <p:grpSpPr bwMode="auto">
          <a:xfrm>
            <a:off x="7321550" y="2308225"/>
            <a:ext cx="2109788" cy="2471738"/>
            <a:chOff x="4923" y="1454"/>
            <a:chExt cx="58" cy="1557"/>
          </a:xfrm>
        </p:grpSpPr>
        <p:sp>
          <p:nvSpPr>
            <p:cNvPr id="12338" name="Line 42"/>
            <p:cNvSpPr>
              <a:spLocks noChangeShapeType="1"/>
            </p:cNvSpPr>
            <p:nvPr/>
          </p:nvSpPr>
          <p:spPr bwMode="auto">
            <a:xfrm flipV="1">
              <a:off x="4923" y="1985"/>
              <a:ext cx="58" cy="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sp>
          <p:nvSpPr>
            <p:cNvPr id="12339" name="Line 43"/>
            <p:cNvSpPr>
              <a:spLocks noChangeShapeType="1"/>
            </p:cNvSpPr>
            <p:nvPr/>
          </p:nvSpPr>
          <p:spPr bwMode="auto">
            <a:xfrm flipV="1">
              <a:off x="4923" y="2497"/>
              <a:ext cx="58" cy="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sp>
          <p:nvSpPr>
            <p:cNvPr id="12340" name="Line 44"/>
            <p:cNvSpPr>
              <a:spLocks noChangeShapeType="1"/>
            </p:cNvSpPr>
            <p:nvPr/>
          </p:nvSpPr>
          <p:spPr bwMode="auto">
            <a:xfrm flipV="1">
              <a:off x="4923" y="3010"/>
              <a:ext cx="58" cy="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sp>
          <p:nvSpPr>
            <p:cNvPr id="12341" name="Line 42"/>
            <p:cNvSpPr>
              <a:spLocks noChangeShapeType="1"/>
            </p:cNvSpPr>
            <p:nvPr/>
          </p:nvSpPr>
          <p:spPr bwMode="auto">
            <a:xfrm flipV="1">
              <a:off x="4923" y="1454"/>
              <a:ext cx="58" cy="1"/>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grpSp>
      <p:sp>
        <p:nvSpPr>
          <p:cNvPr id="656387" name="Text Box 3"/>
          <p:cNvSpPr txBox="1">
            <a:spLocks noChangeArrowheads="1"/>
          </p:cNvSpPr>
          <p:nvPr/>
        </p:nvSpPr>
        <p:spPr bwMode="auto">
          <a:xfrm>
            <a:off x="5191125" y="1536701"/>
            <a:ext cx="1595438" cy="396875"/>
          </a:xfrm>
          <a:prstGeom prst="rect">
            <a:avLst/>
          </a:prstGeom>
          <a:gradFill rotWithShape="1">
            <a:gsLst>
              <a:gs pos="0">
                <a:schemeClr val="bg1"/>
              </a:gs>
              <a:gs pos="50000">
                <a:schemeClr val="accent1"/>
              </a:gs>
              <a:gs pos="100000">
                <a:schemeClr val="bg1"/>
              </a:gs>
            </a:gsLst>
            <a:lin ang="5400000" scaled="1"/>
          </a:gradFill>
          <a:ln w="9525">
            <a:noFill/>
            <a:miter lim="800000"/>
            <a:headEnd/>
            <a:tailEnd/>
          </a:ln>
        </p:spPr>
        <p:txBody>
          <a:bodyPr lIns="91367" tIns="45682" rIns="91367" bIns="45682">
            <a:spAutoFit/>
          </a:bodyPr>
          <a:lstStyle/>
          <a:p>
            <a:pPr algn="ctr" defTabSz="914400" eaLnBrk="0" fontAlgn="base" hangingPunct="0">
              <a:spcBef>
                <a:spcPct val="0"/>
              </a:spcBef>
              <a:spcAft>
                <a:spcPct val="0"/>
              </a:spcAft>
              <a:defRPr/>
            </a:pPr>
            <a:r>
              <a:rPr lang="en-US" sz="2000" b="1">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rPr>
              <a:t>GLUT2</a:t>
            </a:r>
          </a:p>
        </p:txBody>
      </p:sp>
      <p:sp>
        <p:nvSpPr>
          <p:cNvPr id="656388" name="Text Box 4"/>
          <p:cNvSpPr txBox="1">
            <a:spLocks noChangeArrowheads="1"/>
          </p:cNvSpPr>
          <p:nvPr/>
        </p:nvSpPr>
        <p:spPr bwMode="auto">
          <a:xfrm>
            <a:off x="7326313" y="1536701"/>
            <a:ext cx="2108200" cy="396875"/>
          </a:xfrm>
          <a:prstGeom prst="rect">
            <a:avLst/>
          </a:prstGeom>
          <a:gradFill rotWithShape="1">
            <a:gsLst>
              <a:gs pos="0">
                <a:schemeClr val="bg1"/>
              </a:gs>
              <a:gs pos="50000">
                <a:schemeClr val="accent1"/>
              </a:gs>
              <a:gs pos="100000">
                <a:schemeClr val="bg1"/>
              </a:gs>
            </a:gsLst>
            <a:lin ang="5400000" scaled="1"/>
          </a:gradFill>
          <a:ln w="9525">
            <a:noFill/>
            <a:miter lim="800000"/>
            <a:headEnd/>
            <a:tailEnd/>
          </a:ln>
        </p:spPr>
        <p:txBody>
          <a:bodyPr lIns="91367" tIns="45682" rIns="91367" bIns="45682">
            <a:spAutoFit/>
          </a:bodyPr>
          <a:lstStyle/>
          <a:p>
            <a:pPr algn="ctr" defTabSz="914400" eaLnBrk="0" fontAlgn="base" hangingPunct="0">
              <a:spcBef>
                <a:spcPct val="0"/>
              </a:spcBef>
              <a:spcAft>
                <a:spcPct val="0"/>
              </a:spcAft>
              <a:defRPr/>
            </a:pPr>
            <a:r>
              <a:rPr lang="en-US" sz="2000" b="1">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rPr>
              <a:t>AMG Uptake</a:t>
            </a:r>
          </a:p>
        </p:txBody>
      </p:sp>
      <p:sp>
        <p:nvSpPr>
          <p:cNvPr id="12297" name="Text Box 5"/>
          <p:cNvSpPr txBox="1">
            <a:spLocks noChangeArrowheads="1"/>
          </p:cNvSpPr>
          <p:nvPr/>
        </p:nvSpPr>
        <p:spPr bwMode="auto">
          <a:xfrm>
            <a:off x="5170488" y="55927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7" tIns="45682" rIns="91367" bIns="45682">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b="1">
                <a:solidFill>
                  <a:srgbClr val="FFFF99"/>
                </a:solidFill>
                <a:latin typeface="Arial" panose="020B0604020202020204" pitchFamily="34" charset="0"/>
                <a:ea typeface="ＭＳ Ｐゴシック" panose="020B0600070205080204" pitchFamily="34" charset="-128"/>
                <a:cs typeface="Arial" panose="020B0604020202020204" pitchFamily="34" charset="0"/>
              </a:rPr>
              <a:t>NGT</a:t>
            </a:r>
          </a:p>
        </p:txBody>
      </p:sp>
      <p:sp>
        <p:nvSpPr>
          <p:cNvPr id="12298" name="Text Box 6"/>
          <p:cNvSpPr txBox="1">
            <a:spLocks noChangeArrowheads="1"/>
          </p:cNvSpPr>
          <p:nvPr/>
        </p:nvSpPr>
        <p:spPr bwMode="auto">
          <a:xfrm>
            <a:off x="5953125" y="5592763"/>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7" tIns="45682" rIns="91367" bIns="45682">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b="1">
                <a:solidFill>
                  <a:srgbClr val="66CCFF"/>
                </a:solidFill>
                <a:latin typeface="Arial" panose="020B0604020202020204" pitchFamily="34" charset="0"/>
                <a:ea typeface="ＭＳ Ｐゴシック" panose="020B0600070205080204" pitchFamily="34" charset="-128"/>
                <a:cs typeface="Arial" panose="020B0604020202020204" pitchFamily="34" charset="0"/>
              </a:rPr>
              <a:t>T2DM</a:t>
            </a:r>
          </a:p>
        </p:txBody>
      </p:sp>
      <p:sp>
        <p:nvSpPr>
          <p:cNvPr id="12299" name="Text Box 7"/>
          <p:cNvSpPr txBox="1">
            <a:spLocks noChangeArrowheads="1"/>
          </p:cNvSpPr>
          <p:nvPr/>
        </p:nvSpPr>
        <p:spPr bwMode="auto">
          <a:xfrm>
            <a:off x="7464425" y="55927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7" tIns="45682" rIns="91367" bIns="45682">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b="1">
                <a:solidFill>
                  <a:srgbClr val="FFFF99"/>
                </a:solidFill>
                <a:latin typeface="Arial" panose="020B0604020202020204" pitchFamily="34" charset="0"/>
                <a:ea typeface="ＭＳ Ｐゴシック" panose="020B0600070205080204" pitchFamily="34" charset="-128"/>
                <a:cs typeface="Arial" panose="020B0604020202020204" pitchFamily="34" charset="0"/>
              </a:rPr>
              <a:t>NGT</a:t>
            </a:r>
          </a:p>
        </p:txBody>
      </p:sp>
      <p:sp>
        <p:nvSpPr>
          <p:cNvPr id="12300" name="Text Box 8"/>
          <p:cNvSpPr txBox="1">
            <a:spLocks noChangeArrowheads="1"/>
          </p:cNvSpPr>
          <p:nvPr/>
        </p:nvSpPr>
        <p:spPr bwMode="auto">
          <a:xfrm>
            <a:off x="8180388" y="5592763"/>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7" tIns="45682" rIns="91367" bIns="45682">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b="1">
                <a:solidFill>
                  <a:srgbClr val="66CCFF"/>
                </a:solidFill>
                <a:latin typeface="Arial" panose="020B0604020202020204" pitchFamily="34" charset="0"/>
                <a:ea typeface="ＭＳ Ｐゴシック" panose="020B0600070205080204" pitchFamily="34" charset="-128"/>
                <a:cs typeface="Arial" panose="020B0604020202020204" pitchFamily="34" charset="0"/>
              </a:rPr>
              <a:t>T2DM</a:t>
            </a:r>
          </a:p>
        </p:txBody>
      </p:sp>
      <p:sp>
        <p:nvSpPr>
          <p:cNvPr id="12301" name="Text Box 9"/>
          <p:cNvSpPr txBox="1">
            <a:spLocks noChangeArrowheads="1"/>
          </p:cNvSpPr>
          <p:nvPr/>
        </p:nvSpPr>
        <p:spPr bwMode="auto">
          <a:xfrm>
            <a:off x="1549401" y="6286930"/>
            <a:ext cx="5737225"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4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AMG=methyl-</a:t>
            </a:r>
            <a:r>
              <a:rPr lang="en-US" altLang="en-US" sz="1400" dirty="0">
                <a:solidFill>
                  <a:srgbClr val="FFFFFF"/>
                </a:solidFill>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lang="en-US" altLang="en-US" sz="14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-D-[U</a:t>
            </a:r>
            <a:r>
              <a:rPr lang="en-US" altLang="en-US" sz="1400" baseline="300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14</a:t>
            </a:r>
            <a:r>
              <a:rPr lang="en-US" altLang="en-US" sz="14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C]-</a:t>
            </a:r>
            <a:r>
              <a:rPr lang="en-US" altLang="en-US" sz="1400" dirty="0" err="1">
                <a:solidFill>
                  <a:srgbClr val="FFFFFF"/>
                </a:solidFill>
                <a:latin typeface="Arial" panose="020B0604020202020204" pitchFamily="34" charset="0"/>
                <a:ea typeface="ＭＳ Ｐゴシック" panose="020B0600070205080204" pitchFamily="34" charset="-128"/>
                <a:cs typeface="Arial" panose="020B0604020202020204" pitchFamily="34" charset="0"/>
              </a:rPr>
              <a:t>glucopyranoside</a:t>
            </a:r>
            <a:r>
              <a:rPr lang="en-US" altLang="en-US" sz="14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CPM=counts per minute.</a:t>
            </a:r>
          </a:p>
          <a:p>
            <a:pPr defTabSz="914400" eaLnBrk="0" fontAlgn="base" hangingPunct="0">
              <a:spcBef>
                <a:spcPct val="20000"/>
              </a:spcBef>
              <a:spcAft>
                <a:spcPct val="0"/>
              </a:spcAft>
              <a:defRPr/>
            </a:pPr>
            <a:r>
              <a:rPr lang="en-US" altLang="en-US" sz="1400" dirty="0" err="1">
                <a:solidFill>
                  <a:srgbClr val="FFFFFF"/>
                </a:solidFill>
                <a:latin typeface="Arial" panose="020B0604020202020204" pitchFamily="34" charset="0"/>
                <a:ea typeface="ＭＳ Ｐゴシック" panose="020B0600070205080204" pitchFamily="34" charset="-128"/>
                <a:cs typeface="Arial" panose="020B0604020202020204" pitchFamily="34" charset="0"/>
              </a:rPr>
              <a:t>Rahmoune</a:t>
            </a:r>
            <a:r>
              <a:rPr lang="en-US" altLang="en-US" sz="14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H, et al. </a:t>
            </a:r>
            <a:r>
              <a:rPr lang="en-US" altLang="en-US" sz="1400" i="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Diabetes.</a:t>
            </a:r>
            <a:r>
              <a:rPr lang="en-US" altLang="en-US" sz="14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2005;54:3427-3434.</a:t>
            </a:r>
          </a:p>
        </p:txBody>
      </p:sp>
      <p:sp>
        <p:nvSpPr>
          <p:cNvPr id="12302" name="Rectangle 11"/>
          <p:cNvSpPr>
            <a:spLocks noChangeArrowheads="1"/>
          </p:cNvSpPr>
          <p:nvPr/>
        </p:nvSpPr>
        <p:spPr bwMode="auto">
          <a:xfrm>
            <a:off x="5170489" y="5394325"/>
            <a:ext cx="796925" cy="198438"/>
          </a:xfrm>
          <a:prstGeom prst="rect">
            <a:avLst/>
          </a:prstGeom>
          <a:gradFill rotWithShape="1">
            <a:gsLst>
              <a:gs pos="0">
                <a:srgbClr val="767647"/>
              </a:gs>
              <a:gs pos="50000">
                <a:srgbClr val="FFFF99"/>
              </a:gs>
              <a:gs pos="100000">
                <a:srgbClr val="767647"/>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91367" tIns="45682" rIns="91367" bIns="45682"/>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endParaRPr lang="it-IT" altLang="en-US" sz="24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56396" name="Rectangle 12"/>
          <p:cNvSpPr>
            <a:spLocks noChangeArrowheads="1"/>
          </p:cNvSpPr>
          <p:nvPr/>
        </p:nvSpPr>
        <p:spPr bwMode="auto">
          <a:xfrm>
            <a:off x="5973764" y="3519489"/>
            <a:ext cx="796925" cy="207327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noFill/>
            <a:miter lim="800000"/>
            <a:headEnd/>
            <a:tailEnd/>
          </a:ln>
        </p:spPr>
        <p:txBody>
          <a:bodyPr lIns="91367" tIns="45682" rIns="91367" bIns="45682"/>
          <a:lstStyle/>
          <a:p>
            <a:pPr defTabSz="914400" eaLnBrk="0" fontAlgn="base" hangingPunct="0">
              <a:spcBef>
                <a:spcPct val="0"/>
              </a:spcBef>
              <a:spcAft>
                <a:spcPct val="0"/>
              </a:spcAft>
              <a:defRPr/>
            </a:pPr>
            <a:endParaRPr lang="it-IT" sz="2400">
              <a:solidFill>
                <a:srgbClr val="FFFFFF"/>
              </a:solidFill>
              <a:latin typeface="Arial" charset="0"/>
              <a:ea typeface="ＭＳ Ｐゴシック" pitchFamily="-106" charset="-128"/>
              <a:cs typeface="Arial" charset="0"/>
            </a:endParaRPr>
          </a:p>
        </p:txBody>
      </p:sp>
      <p:grpSp>
        <p:nvGrpSpPr>
          <p:cNvPr id="12304" name="Group 13"/>
          <p:cNvGrpSpPr>
            <a:grpSpLocks/>
          </p:cNvGrpSpPr>
          <p:nvPr/>
        </p:nvGrpSpPr>
        <p:grpSpPr bwMode="auto">
          <a:xfrm>
            <a:off x="6303963" y="2921001"/>
            <a:ext cx="88900" cy="747713"/>
            <a:chOff x="2546" y="1603"/>
            <a:chExt cx="56" cy="272"/>
          </a:xfrm>
        </p:grpSpPr>
        <p:sp>
          <p:nvSpPr>
            <p:cNvPr id="12336" name="Line 14"/>
            <p:cNvSpPr>
              <a:spLocks noChangeShapeType="1"/>
            </p:cNvSpPr>
            <p:nvPr/>
          </p:nvSpPr>
          <p:spPr bwMode="auto">
            <a:xfrm flipV="1">
              <a:off x="2570" y="1603"/>
              <a:ext cx="1" cy="27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sp>
          <p:nvSpPr>
            <p:cNvPr id="12337" name="Line 15"/>
            <p:cNvSpPr>
              <a:spLocks noChangeShapeType="1"/>
            </p:cNvSpPr>
            <p:nvPr/>
          </p:nvSpPr>
          <p:spPr bwMode="auto">
            <a:xfrm>
              <a:off x="2546" y="1603"/>
              <a:ext cx="56" cy="1"/>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grpSp>
      <p:sp>
        <p:nvSpPr>
          <p:cNvPr id="656401" name="Text Box 17"/>
          <p:cNvSpPr txBox="1">
            <a:spLocks noChangeArrowheads="1"/>
          </p:cNvSpPr>
          <p:nvPr/>
        </p:nvSpPr>
        <p:spPr bwMode="auto">
          <a:xfrm>
            <a:off x="3154364" y="1536701"/>
            <a:ext cx="1584325" cy="396875"/>
          </a:xfrm>
          <a:prstGeom prst="rect">
            <a:avLst/>
          </a:prstGeom>
          <a:gradFill rotWithShape="1">
            <a:gsLst>
              <a:gs pos="0">
                <a:schemeClr val="bg1"/>
              </a:gs>
              <a:gs pos="50000">
                <a:schemeClr val="accent1"/>
              </a:gs>
              <a:gs pos="100000">
                <a:schemeClr val="bg1"/>
              </a:gs>
            </a:gsLst>
            <a:lin ang="5400000" scaled="1"/>
          </a:gradFill>
          <a:ln w="9525">
            <a:noFill/>
            <a:miter lim="800000"/>
            <a:headEnd/>
            <a:tailEnd/>
          </a:ln>
        </p:spPr>
        <p:txBody>
          <a:bodyPr lIns="91367" tIns="45682" rIns="91367" bIns="45682">
            <a:spAutoFit/>
          </a:bodyPr>
          <a:lstStyle/>
          <a:p>
            <a:pPr algn="ctr" defTabSz="914400" eaLnBrk="0" fontAlgn="base" hangingPunct="0">
              <a:spcBef>
                <a:spcPct val="0"/>
              </a:spcBef>
              <a:spcAft>
                <a:spcPct val="0"/>
              </a:spcAft>
              <a:defRPr/>
            </a:pPr>
            <a:r>
              <a:rPr lang="en-US" sz="2000" b="1">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rPr>
              <a:t>SGLT2</a:t>
            </a:r>
          </a:p>
        </p:txBody>
      </p:sp>
      <p:sp>
        <p:nvSpPr>
          <p:cNvPr id="12306" name="Text Box 18"/>
          <p:cNvSpPr txBox="1">
            <a:spLocks noChangeArrowheads="1"/>
          </p:cNvSpPr>
          <p:nvPr/>
        </p:nvSpPr>
        <p:spPr bwMode="auto">
          <a:xfrm>
            <a:off x="3133725" y="55927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7" tIns="45682" rIns="91367" bIns="45682">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b="1">
                <a:solidFill>
                  <a:srgbClr val="FFFF99"/>
                </a:solidFill>
                <a:latin typeface="Arial" panose="020B0604020202020204" pitchFamily="34" charset="0"/>
                <a:ea typeface="ＭＳ Ｐゴシック" panose="020B0600070205080204" pitchFamily="34" charset="-128"/>
                <a:cs typeface="Arial" panose="020B0604020202020204" pitchFamily="34" charset="0"/>
              </a:rPr>
              <a:t>NGT</a:t>
            </a:r>
          </a:p>
        </p:txBody>
      </p:sp>
      <p:sp>
        <p:nvSpPr>
          <p:cNvPr id="12307" name="Text Box 19"/>
          <p:cNvSpPr txBox="1">
            <a:spLocks noChangeArrowheads="1"/>
          </p:cNvSpPr>
          <p:nvPr/>
        </p:nvSpPr>
        <p:spPr bwMode="auto">
          <a:xfrm>
            <a:off x="3902075" y="5592763"/>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7" tIns="45682" rIns="91367" bIns="45682">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b="1">
                <a:solidFill>
                  <a:srgbClr val="66CCFF"/>
                </a:solidFill>
                <a:latin typeface="Arial" panose="020B0604020202020204" pitchFamily="34" charset="0"/>
                <a:ea typeface="ＭＳ Ｐゴシック" panose="020B0600070205080204" pitchFamily="34" charset="-128"/>
                <a:cs typeface="Arial" panose="020B0604020202020204" pitchFamily="34" charset="0"/>
              </a:rPr>
              <a:t>T2DM</a:t>
            </a:r>
          </a:p>
        </p:txBody>
      </p:sp>
      <p:sp>
        <p:nvSpPr>
          <p:cNvPr id="12308" name="Rectangle 21"/>
          <p:cNvSpPr>
            <a:spLocks noChangeArrowheads="1"/>
          </p:cNvSpPr>
          <p:nvPr/>
        </p:nvSpPr>
        <p:spPr bwMode="auto">
          <a:xfrm>
            <a:off x="3130551" y="5387975"/>
            <a:ext cx="830263" cy="204788"/>
          </a:xfrm>
          <a:prstGeom prst="rect">
            <a:avLst/>
          </a:prstGeom>
          <a:gradFill rotWithShape="1">
            <a:gsLst>
              <a:gs pos="0">
                <a:srgbClr val="767647"/>
              </a:gs>
              <a:gs pos="50000">
                <a:srgbClr val="FFFF99"/>
              </a:gs>
              <a:gs pos="100000">
                <a:srgbClr val="767647"/>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91367" tIns="45682" rIns="91367" bIns="45682"/>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endParaRPr lang="it-IT" altLang="en-US" sz="24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56406" name="Rectangle 22"/>
          <p:cNvSpPr>
            <a:spLocks noChangeArrowheads="1"/>
          </p:cNvSpPr>
          <p:nvPr/>
        </p:nvSpPr>
        <p:spPr bwMode="auto">
          <a:xfrm>
            <a:off x="3930650" y="4732339"/>
            <a:ext cx="800100" cy="86042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noFill/>
            <a:miter lim="800000"/>
            <a:headEnd/>
            <a:tailEnd/>
          </a:ln>
        </p:spPr>
        <p:txBody>
          <a:bodyPr lIns="91367" tIns="45682" rIns="91367" bIns="45682"/>
          <a:lstStyle/>
          <a:p>
            <a:pPr defTabSz="914400" eaLnBrk="0" fontAlgn="base" hangingPunct="0">
              <a:spcBef>
                <a:spcPct val="0"/>
              </a:spcBef>
              <a:spcAft>
                <a:spcPct val="0"/>
              </a:spcAft>
              <a:defRPr/>
            </a:pPr>
            <a:endParaRPr lang="it-IT" sz="2400">
              <a:solidFill>
                <a:srgbClr val="FFFFFF"/>
              </a:solidFill>
              <a:latin typeface="Arial" charset="0"/>
              <a:ea typeface="ＭＳ Ｐゴシック" pitchFamily="-106" charset="-128"/>
              <a:cs typeface="Arial" charset="0"/>
            </a:endParaRPr>
          </a:p>
        </p:txBody>
      </p:sp>
      <p:grpSp>
        <p:nvGrpSpPr>
          <p:cNvPr id="12310" name="Group 23"/>
          <p:cNvGrpSpPr>
            <a:grpSpLocks/>
          </p:cNvGrpSpPr>
          <p:nvPr/>
        </p:nvGrpSpPr>
        <p:grpSpPr bwMode="auto">
          <a:xfrm>
            <a:off x="4279900" y="4583113"/>
            <a:ext cx="146050" cy="215900"/>
            <a:chOff x="1612" y="2837"/>
            <a:chExt cx="56" cy="136"/>
          </a:xfrm>
        </p:grpSpPr>
        <p:sp>
          <p:nvSpPr>
            <p:cNvPr id="12334" name="Line 24"/>
            <p:cNvSpPr>
              <a:spLocks noChangeShapeType="1"/>
            </p:cNvSpPr>
            <p:nvPr/>
          </p:nvSpPr>
          <p:spPr bwMode="auto">
            <a:xfrm flipV="1">
              <a:off x="1636" y="2837"/>
              <a:ext cx="1" cy="136"/>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sp>
          <p:nvSpPr>
            <p:cNvPr id="12335" name="Line 25"/>
            <p:cNvSpPr>
              <a:spLocks noChangeShapeType="1"/>
            </p:cNvSpPr>
            <p:nvPr/>
          </p:nvSpPr>
          <p:spPr bwMode="auto">
            <a:xfrm>
              <a:off x="1612" y="2837"/>
              <a:ext cx="56" cy="1"/>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grpSp>
      <p:sp>
        <p:nvSpPr>
          <p:cNvPr id="12311" name="Rectangle 30"/>
          <p:cNvSpPr>
            <a:spLocks noChangeArrowheads="1"/>
          </p:cNvSpPr>
          <p:nvPr/>
        </p:nvSpPr>
        <p:spPr bwMode="auto">
          <a:xfrm>
            <a:off x="2684463" y="54721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6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0</a:t>
            </a:r>
            <a:endParaRPr lang="en-US" altLang="en-US" sz="16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12" name="Rectangle 31"/>
          <p:cNvSpPr>
            <a:spLocks noChangeArrowheads="1"/>
          </p:cNvSpPr>
          <p:nvPr/>
        </p:nvSpPr>
        <p:spPr bwMode="auto">
          <a:xfrm>
            <a:off x="2684463" y="466090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6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2</a:t>
            </a:r>
            <a:endParaRPr lang="en-US" altLang="en-US" sz="16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13" name="Rectangle 32"/>
          <p:cNvSpPr>
            <a:spLocks noChangeArrowheads="1"/>
          </p:cNvSpPr>
          <p:nvPr/>
        </p:nvSpPr>
        <p:spPr bwMode="auto">
          <a:xfrm>
            <a:off x="2684463" y="301307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6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6</a:t>
            </a:r>
            <a:endParaRPr lang="en-US" altLang="en-US" sz="16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14" name="Rectangle 33"/>
          <p:cNvSpPr>
            <a:spLocks noChangeArrowheads="1"/>
          </p:cNvSpPr>
          <p:nvPr/>
        </p:nvSpPr>
        <p:spPr bwMode="auto">
          <a:xfrm>
            <a:off x="2684463" y="217487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6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8</a:t>
            </a:r>
            <a:endParaRPr lang="en-US" altLang="en-US" sz="16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15" name="Rectangle 35"/>
          <p:cNvSpPr>
            <a:spLocks noChangeArrowheads="1"/>
          </p:cNvSpPr>
          <p:nvPr/>
        </p:nvSpPr>
        <p:spPr bwMode="auto">
          <a:xfrm>
            <a:off x="7412039" y="4781551"/>
            <a:ext cx="815975" cy="811213"/>
          </a:xfrm>
          <a:prstGeom prst="rect">
            <a:avLst/>
          </a:prstGeom>
          <a:gradFill rotWithShape="1">
            <a:gsLst>
              <a:gs pos="0">
                <a:srgbClr val="767647"/>
              </a:gs>
              <a:gs pos="50000">
                <a:srgbClr val="FFFF99"/>
              </a:gs>
              <a:gs pos="100000">
                <a:srgbClr val="767647"/>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91367" tIns="45682" rIns="91367" bIns="45682"/>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endParaRPr lang="it-IT" altLang="en-US" sz="24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56420" name="Rectangle 36"/>
          <p:cNvSpPr>
            <a:spLocks noChangeArrowheads="1"/>
          </p:cNvSpPr>
          <p:nvPr/>
        </p:nvSpPr>
        <p:spPr bwMode="auto">
          <a:xfrm>
            <a:off x="8228014" y="2654301"/>
            <a:ext cx="784225" cy="29384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noFill/>
            <a:miter lim="800000"/>
            <a:headEnd/>
            <a:tailEnd/>
          </a:ln>
        </p:spPr>
        <p:txBody>
          <a:bodyPr lIns="91367" tIns="45682" rIns="91367" bIns="45682"/>
          <a:lstStyle/>
          <a:p>
            <a:pPr defTabSz="914400" eaLnBrk="0" fontAlgn="base" hangingPunct="0">
              <a:spcBef>
                <a:spcPct val="0"/>
              </a:spcBef>
              <a:spcAft>
                <a:spcPct val="0"/>
              </a:spcAft>
              <a:defRPr/>
            </a:pPr>
            <a:endParaRPr lang="it-IT" sz="2400">
              <a:solidFill>
                <a:srgbClr val="FFFFFF"/>
              </a:solidFill>
              <a:latin typeface="Arial" charset="0"/>
              <a:ea typeface="ＭＳ Ｐゴシック" pitchFamily="-106" charset="-128"/>
              <a:cs typeface="Arial" charset="0"/>
            </a:endParaRPr>
          </a:p>
        </p:txBody>
      </p:sp>
      <p:grpSp>
        <p:nvGrpSpPr>
          <p:cNvPr id="12317" name="Group 37"/>
          <p:cNvGrpSpPr>
            <a:grpSpLocks/>
          </p:cNvGrpSpPr>
          <p:nvPr/>
        </p:nvGrpSpPr>
        <p:grpSpPr bwMode="auto">
          <a:xfrm>
            <a:off x="8526464" y="2573339"/>
            <a:ext cx="179387" cy="434975"/>
            <a:chOff x="4684" y="1698"/>
            <a:chExt cx="56" cy="56"/>
          </a:xfrm>
        </p:grpSpPr>
        <p:sp>
          <p:nvSpPr>
            <p:cNvPr id="12332" name="Line 38"/>
            <p:cNvSpPr>
              <a:spLocks noChangeShapeType="1"/>
            </p:cNvSpPr>
            <p:nvPr/>
          </p:nvSpPr>
          <p:spPr bwMode="auto">
            <a:xfrm flipV="1">
              <a:off x="4708" y="1698"/>
              <a:ext cx="1" cy="56"/>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sp>
          <p:nvSpPr>
            <p:cNvPr id="12333" name="Line 39"/>
            <p:cNvSpPr>
              <a:spLocks noChangeShapeType="1"/>
            </p:cNvSpPr>
            <p:nvPr/>
          </p:nvSpPr>
          <p:spPr bwMode="auto">
            <a:xfrm>
              <a:off x="4684" y="1698"/>
              <a:ext cx="56" cy="1"/>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grpSp>
      <p:sp>
        <p:nvSpPr>
          <p:cNvPr id="12318" name="Rectangle 46"/>
          <p:cNvSpPr>
            <a:spLocks noChangeArrowheads="1"/>
          </p:cNvSpPr>
          <p:nvPr/>
        </p:nvSpPr>
        <p:spPr bwMode="auto">
          <a:xfrm>
            <a:off x="9536113" y="545147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6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0</a:t>
            </a:r>
            <a:endParaRPr lang="en-US" altLang="en-US" sz="16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19" name="Rectangle 47"/>
          <p:cNvSpPr>
            <a:spLocks noChangeArrowheads="1"/>
          </p:cNvSpPr>
          <p:nvPr/>
        </p:nvSpPr>
        <p:spPr bwMode="auto">
          <a:xfrm>
            <a:off x="9536113" y="4641851"/>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6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500</a:t>
            </a:r>
            <a:endParaRPr lang="en-US" altLang="en-US" sz="16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20" name="Rectangle 48"/>
          <p:cNvSpPr>
            <a:spLocks noChangeArrowheads="1"/>
          </p:cNvSpPr>
          <p:nvPr/>
        </p:nvSpPr>
        <p:spPr bwMode="auto">
          <a:xfrm>
            <a:off x="9536113" y="3813176"/>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6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1000</a:t>
            </a:r>
            <a:endParaRPr lang="en-US" altLang="en-US" sz="16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21" name="Rectangle 49"/>
          <p:cNvSpPr>
            <a:spLocks noChangeArrowheads="1"/>
          </p:cNvSpPr>
          <p:nvPr/>
        </p:nvSpPr>
        <p:spPr bwMode="auto">
          <a:xfrm>
            <a:off x="9536113" y="2994026"/>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6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1500</a:t>
            </a:r>
            <a:endParaRPr lang="en-US" altLang="en-US" sz="16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22" name="Rectangle 50"/>
          <p:cNvSpPr>
            <a:spLocks noChangeArrowheads="1"/>
          </p:cNvSpPr>
          <p:nvPr/>
        </p:nvSpPr>
        <p:spPr bwMode="auto">
          <a:xfrm>
            <a:off x="9547225" y="2173289"/>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6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2000</a:t>
            </a:r>
            <a:endParaRPr lang="en-US" altLang="en-US" sz="16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23" name="Text Box 51"/>
          <p:cNvSpPr txBox="1">
            <a:spLocks noChangeArrowheads="1"/>
          </p:cNvSpPr>
          <p:nvPr/>
        </p:nvSpPr>
        <p:spPr bwMode="auto">
          <a:xfrm rot="16200000">
            <a:off x="881063" y="3632200"/>
            <a:ext cx="244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7" tIns="45682" rIns="91367" bIns="45682">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eaLnBrk="0" fontAlgn="base" hangingPunct="0">
              <a:spcBef>
                <a:spcPct val="0"/>
              </a:spcBef>
              <a:spcAft>
                <a:spcPct val="0"/>
              </a:spcAft>
              <a:defRPr/>
            </a:pPr>
            <a:r>
              <a:rPr lang="en-US" altLang="en-US" b="1">
                <a:solidFill>
                  <a:srgbClr val="FFFFFF"/>
                </a:solidFill>
                <a:latin typeface="Arial" panose="020B0604020202020204" pitchFamily="34" charset="0"/>
                <a:ea typeface="ＭＳ Ｐゴシック" panose="020B0600070205080204" pitchFamily="34" charset="-128"/>
                <a:cs typeface="Arial" panose="020B0604020202020204" pitchFamily="34" charset="0"/>
              </a:rPr>
              <a:t>Normalized Glucose </a:t>
            </a:r>
            <a:br>
              <a:rPr lang="en-US" altLang="en-US" b="1">
                <a:solidFill>
                  <a:srgbClr val="FFFFFF"/>
                </a:solidFill>
                <a:latin typeface="Arial" panose="020B0604020202020204" pitchFamily="34" charset="0"/>
                <a:ea typeface="ＭＳ Ｐゴシック" panose="020B0600070205080204" pitchFamily="34" charset="-128"/>
                <a:cs typeface="Arial" panose="020B0604020202020204" pitchFamily="34" charset="0"/>
              </a:rPr>
            </a:br>
            <a:r>
              <a:rPr lang="en-US" altLang="en-US" b="1">
                <a:solidFill>
                  <a:srgbClr val="FFFFFF"/>
                </a:solidFill>
                <a:latin typeface="Arial" panose="020B0604020202020204" pitchFamily="34" charset="0"/>
                <a:ea typeface="ＭＳ Ｐゴシック" panose="020B0600070205080204" pitchFamily="34" charset="-128"/>
                <a:cs typeface="Arial" panose="020B0604020202020204" pitchFamily="34" charset="0"/>
              </a:rPr>
              <a:t>Transporter Levels</a:t>
            </a:r>
          </a:p>
        </p:txBody>
      </p:sp>
      <p:sp>
        <p:nvSpPr>
          <p:cNvPr id="12324" name="Text Box 52"/>
          <p:cNvSpPr txBox="1">
            <a:spLocks noChangeArrowheads="1"/>
          </p:cNvSpPr>
          <p:nvPr/>
        </p:nvSpPr>
        <p:spPr bwMode="auto">
          <a:xfrm rot="16200000">
            <a:off x="9970294" y="3712369"/>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7" tIns="45682" rIns="91367" bIns="45682">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eaLnBrk="0" fontAlgn="base" hangingPunct="0">
              <a:spcBef>
                <a:spcPct val="0"/>
              </a:spcBef>
              <a:spcAft>
                <a:spcPct val="0"/>
              </a:spcAft>
              <a:defRPr/>
            </a:pPr>
            <a:r>
              <a:rPr lang="en-US" altLang="en-US" b="1">
                <a:solidFill>
                  <a:srgbClr val="FFFFFF"/>
                </a:solidFill>
                <a:latin typeface="Arial" panose="020B0604020202020204" pitchFamily="34" charset="0"/>
                <a:ea typeface="ＭＳ Ｐゴシック" panose="020B0600070205080204" pitchFamily="34" charset="-128"/>
                <a:cs typeface="Arial" panose="020B0604020202020204" pitchFamily="34" charset="0"/>
              </a:rPr>
              <a:t>CPM</a:t>
            </a:r>
          </a:p>
        </p:txBody>
      </p:sp>
      <p:sp>
        <p:nvSpPr>
          <p:cNvPr id="656440" name="Rectangle 56"/>
          <p:cNvSpPr>
            <a:spLocks noGrp="1" noChangeArrowheads="1"/>
          </p:cNvSpPr>
          <p:nvPr>
            <p:ph type="title" idx="4294967295"/>
          </p:nvPr>
        </p:nvSpPr>
        <p:spPr>
          <a:xfrm>
            <a:off x="1524000" y="0"/>
            <a:ext cx="9144000" cy="1308100"/>
          </a:xfrm>
        </p:spPr>
        <p:txBody>
          <a:bodyPr vert="horz" wrap="square" lIns="365760" tIns="45720" rIns="91440" bIns="45720" numCol="1" anchor="ctr" anchorCtr="0" compatLnSpc="1">
            <a:prstTxWarp prst="textNoShape">
              <a:avLst/>
            </a:prstTxWarp>
          </a:bodyPr>
          <a:lstStyle/>
          <a:p>
            <a:pPr eaLnBrk="1" hangingPunct="1">
              <a:defRPr/>
            </a:pPr>
            <a:r>
              <a:rPr lang="en-US" sz="3600"/>
              <a:t>Increased Glucose Transporter Proteins and Activity in Type 2 DM</a:t>
            </a:r>
          </a:p>
        </p:txBody>
      </p:sp>
      <p:sp>
        <p:nvSpPr>
          <p:cNvPr id="12326" name="Line 57"/>
          <p:cNvSpPr>
            <a:spLocks noChangeShapeType="1"/>
          </p:cNvSpPr>
          <p:nvPr/>
        </p:nvSpPr>
        <p:spPr bwMode="auto">
          <a:xfrm flipV="1">
            <a:off x="2855913" y="5594350"/>
            <a:ext cx="65643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FFFFFF"/>
              </a:solidFill>
            </a:endParaRPr>
          </a:p>
        </p:txBody>
      </p:sp>
      <p:sp>
        <p:nvSpPr>
          <p:cNvPr id="12327" name="Text Box 59"/>
          <p:cNvSpPr txBox="1">
            <a:spLocks noChangeArrowheads="1"/>
          </p:cNvSpPr>
          <p:nvPr/>
        </p:nvSpPr>
        <p:spPr bwMode="auto">
          <a:xfrm>
            <a:off x="3798889" y="4170363"/>
            <a:ext cx="1144587"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fontAlgn="base">
              <a:spcBef>
                <a:spcPct val="50000"/>
              </a:spcBef>
              <a:spcAft>
                <a:spcPct val="0"/>
              </a:spcAft>
              <a:defRPr/>
            </a:pPr>
            <a:r>
              <a:rPr lang="en-US" altLang="en-US" sz="1400" b="1" i="1">
                <a:solidFill>
                  <a:srgbClr val="FFFF99"/>
                </a:solidFill>
                <a:latin typeface="Arial" panose="020B0604020202020204" pitchFamily="34" charset="0"/>
                <a:ea typeface="ＭＳ Ｐゴシック" panose="020B0600070205080204" pitchFamily="34" charset="-128"/>
                <a:cs typeface="Arial" panose="020B0604020202020204" pitchFamily="34" charset="0"/>
              </a:rPr>
              <a:t>P</a:t>
            </a:r>
            <a:r>
              <a:rPr lang="en-US" altLang="en-US" sz="1400" b="1">
                <a:solidFill>
                  <a:srgbClr val="FFFF99"/>
                </a:solidFill>
                <a:latin typeface="Arial" panose="020B0604020202020204" pitchFamily="34" charset="0"/>
                <a:ea typeface="ＭＳ Ｐゴシック" panose="020B0600070205080204" pitchFamily="34" charset="-128"/>
                <a:cs typeface="Arial" panose="020B0604020202020204" pitchFamily="34" charset="0"/>
              </a:rPr>
              <a:t>&lt;0.05</a:t>
            </a:r>
          </a:p>
        </p:txBody>
      </p:sp>
      <p:sp>
        <p:nvSpPr>
          <p:cNvPr id="12328" name="Rectangle 32"/>
          <p:cNvSpPr>
            <a:spLocks noChangeArrowheads="1"/>
          </p:cNvSpPr>
          <p:nvPr/>
        </p:nvSpPr>
        <p:spPr bwMode="auto">
          <a:xfrm>
            <a:off x="2693988" y="38163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r>
              <a:rPr lang="en-US" altLang="en-US" sz="16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4</a:t>
            </a:r>
            <a:endParaRPr lang="en-US" altLang="en-US" sz="16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29" name="Rectangle 65"/>
          <p:cNvSpPr>
            <a:spLocks noChangeArrowheads="1"/>
          </p:cNvSpPr>
          <p:nvPr/>
        </p:nvSpPr>
        <p:spPr bwMode="auto">
          <a:xfrm>
            <a:off x="6924676" y="5181600"/>
            <a:ext cx="334963" cy="712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endParaRPr lang="it-IT" altLang="en-US">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330" name="Text Box 66"/>
          <p:cNvSpPr txBox="1">
            <a:spLocks noChangeArrowheads="1"/>
          </p:cNvSpPr>
          <p:nvPr/>
        </p:nvSpPr>
        <p:spPr bwMode="auto">
          <a:xfrm>
            <a:off x="5757864" y="2540000"/>
            <a:ext cx="1144587"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fontAlgn="base">
              <a:spcBef>
                <a:spcPct val="50000"/>
              </a:spcBef>
              <a:spcAft>
                <a:spcPct val="0"/>
              </a:spcAft>
              <a:defRPr/>
            </a:pPr>
            <a:r>
              <a:rPr lang="en-US" altLang="en-US" sz="1400" b="1" i="1">
                <a:solidFill>
                  <a:srgbClr val="FFFF99"/>
                </a:solidFill>
                <a:latin typeface="Arial" panose="020B0604020202020204" pitchFamily="34" charset="0"/>
                <a:ea typeface="ＭＳ Ｐゴシック" panose="020B0600070205080204" pitchFamily="34" charset="-128"/>
                <a:cs typeface="Arial" panose="020B0604020202020204" pitchFamily="34" charset="0"/>
              </a:rPr>
              <a:t>P</a:t>
            </a:r>
            <a:r>
              <a:rPr lang="en-US" altLang="en-US" sz="1400" b="1">
                <a:solidFill>
                  <a:srgbClr val="FFFF99"/>
                </a:solidFill>
                <a:latin typeface="Arial" panose="020B0604020202020204" pitchFamily="34" charset="0"/>
                <a:ea typeface="ＭＳ Ｐゴシック" panose="020B0600070205080204" pitchFamily="34" charset="-128"/>
                <a:cs typeface="Arial" panose="020B0604020202020204" pitchFamily="34" charset="0"/>
              </a:rPr>
              <a:t>&lt;0.05</a:t>
            </a:r>
          </a:p>
        </p:txBody>
      </p:sp>
      <p:sp>
        <p:nvSpPr>
          <p:cNvPr id="12331" name="Text Box 67"/>
          <p:cNvSpPr txBox="1">
            <a:spLocks noChangeArrowheads="1"/>
          </p:cNvSpPr>
          <p:nvPr/>
        </p:nvSpPr>
        <p:spPr bwMode="auto">
          <a:xfrm>
            <a:off x="8004175" y="2166938"/>
            <a:ext cx="1144588"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fontAlgn="base">
              <a:spcBef>
                <a:spcPct val="50000"/>
              </a:spcBef>
              <a:spcAft>
                <a:spcPct val="0"/>
              </a:spcAft>
              <a:defRPr/>
            </a:pPr>
            <a:r>
              <a:rPr lang="en-US" altLang="en-US" sz="1400" b="1" i="1">
                <a:solidFill>
                  <a:srgbClr val="FFFF99"/>
                </a:solidFill>
                <a:latin typeface="Arial" panose="020B0604020202020204" pitchFamily="34" charset="0"/>
                <a:ea typeface="ＭＳ Ｐゴシック" panose="020B0600070205080204" pitchFamily="34" charset="-128"/>
                <a:cs typeface="Arial" panose="020B0604020202020204" pitchFamily="34" charset="0"/>
              </a:rPr>
              <a:t>P</a:t>
            </a:r>
            <a:r>
              <a:rPr lang="en-US" altLang="en-US" sz="1400" b="1">
                <a:solidFill>
                  <a:srgbClr val="FFFF99"/>
                </a:solidFill>
                <a:latin typeface="Arial" panose="020B0604020202020204" pitchFamily="34" charset="0"/>
                <a:ea typeface="ＭＳ Ｐゴシック" panose="020B0600070205080204" pitchFamily="34" charset="-128"/>
                <a:cs typeface="Arial" panose="020B0604020202020204" pitchFamily="34" charset="0"/>
              </a:rPr>
              <a:t>&lt;0.05</a:t>
            </a:r>
          </a:p>
        </p:txBody>
      </p:sp>
    </p:spTree>
    <p:extLst>
      <p:ext uri="{BB962C8B-B14F-4D97-AF65-F5344CB8AC3E}">
        <p14:creationId xmlns:p14="http://schemas.microsoft.com/office/powerpoint/2010/main" val="2992731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
            <a:ext cx="8534400" cy="1423231"/>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200" dirty="0"/>
              <a:t>Upregulation of SGLT2 Transporter and Enhanced Cellular Glucose Uptake in Type 2 Diabetes</a:t>
            </a:r>
          </a:p>
        </p:txBody>
      </p:sp>
      <p:sp>
        <p:nvSpPr>
          <p:cNvPr id="5" name="TextBox 68"/>
          <p:cNvSpPr txBox="1">
            <a:spLocks noChangeArrowheads="1"/>
          </p:cNvSpPr>
          <p:nvPr/>
        </p:nvSpPr>
        <p:spPr bwMode="auto">
          <a:xfrm>
            <a:off x="2064812" y="6535121"/>
            <a:ext cx="7202309" cy="307595"/>
          </a:xfrm>
          <a:prstGeom prst="rect">
            <a:avLst/>
          </a:prstGeom>
          <a:noFill/>
          <a:ln w="9525">
            <a:noFill/>
            <a:miter lim="800000"/>
            <a:headEnd/>
            <a:tailEnd/>
          </a:ln>
        </p:spPr>
        <p:txBody>
          <a:bodyPr wrap="square" lIns="91258" tIns="45630" rIns="91258" bIns="45630" anchor="b">
            <a:prstTxWarp prst="textNoShape">
              <a:avLst/>
            </a:prstTxWarp>
            <a:spAutoFit/>
          </a:bodyPr>
          <a:lstStyle/>
          <a:p>
            <a:pPr defTabSz="914400"/>
            <a:r>
              <a:rPr lang="en-US" sz="1400" dirty="0">
                <a:solidFill>
                  <a:prstClr val="black"/>
                </a:solidFill>
                <a:ea typeface="Arial Unicode MS" pitchFamily="34" charset="-128"/>
                <a:cs typeface="Arial Unicode MS" pitchFamily="34" charset="-128"/>
              </a:rPr>
              <a:t>Rahmoune H, et al. </a:t>
            </a:r>
            <a:r>
              <a:rPr lang="en-US" sz="1400" i="1" dirty="0">
                <a:solidFill>
                  <a:prstClr val="black"/>
                </a:solidFill>
                <a:ea typeface="Arial Unicode MS" pitchFamily="34" charset="-128"/>
                <a:cs typeface="Arial Unicode MS" pitchFamily="34" charset="-128"/>
              </a:rPr>
              <a:t>Diabetes. </a:t>
            </a:r>
            <a:r>
              <a:rPr lang="en-US" sz="1400" dirty="0">
                <a:solidFill>
                  <a:prstClr val="black"/>
                </a:solidFill>
                <a:ea typeface="Arial Unicode MS" pitchFamily="34" charset="-128"/>
                <a:cs typeface="Arial Unicode MS" pitchFamily="34" charset="-128"/>
              </a:rPr>
              <a:t>2005;54(12):3427-3434. </a:t>
            </a:r>
          </a:p>
        </p:txBody>
      </p:sp>
      <p:sp>
        <p:nvSpPr>
          <p:cNvPr id="91" name="Title 1"/>
          <p:cNvSpPr txBox="1">
            <a:spLocks/>
          </p:cNvSpPr>
          <p:nvPr/>
        </p:nvSpPr>
        <p:spPr>
          <a:xfrm>
            <a:off x="7024338" y="1553872"/>
            <a:ext cx="2025950" cy="674799"/>
          </a:xfrm>
          <a:prstGeom prst="rect">
            <a:avLst/>
          </a:prstGeom>
        </p:spPr>
        <p:txBody>
          <a:bodyPr vert="horz" lIns="0" tIns="0" rIns="0" bIns="0" rtlCol="0" anchor="t">
            <a:noAutofit/>
          </a:bodyPr>
          <a:lstStyle/>
          <a:p>
            <a:pPr algn="ctr" defTabSz="914400">
              <a:defRPr/>
            </a:pPr>
            <a:r>
              <a:rPr lang="en-US" sz="2000" b="1" dirty="0">
                <a:solidFill>
                  <a:srgbClr val="39456B"/>
                </a:solidFill>
                <a:ea typeface="ＭＳ Ｐゴシック" pitchFamily="-105" charset="-128"/>
                <a:cs typeface="ＭＳ Ｐゴシック" pitchFamily="-105" charset="-128"/>
              </a:rPr>
              <a:t>Glucose Uptake </a:t>
            </a:r>
            <a:br>
              <a:rPr lang="en-US" sz="2000" b="1" dirty="0">
                <a:solidFill>
                  <a:srgbClr val="39456B"/>
                </a:solidFill>
                <a:ea typeface="ＭＳ Ｐゴシック" pitchFamily="-105" charset="-128"/>
                <a:cs typeface="ＭＳ Ｐゴシック" pitchFamily="-105" charset="-128"/>
              </a:rPr>
            </a:br>
            <a:r>
              <a:rPr lang="en-US" sz="2000" b="1" dirty="0">
                <a:solidFill>
                  <a:srgbClr val="39456B"/>
                </a:solidFill>
                <a:ea typeface="ＭＳ Ｐゴシック" pitchFamily="-105" charset="-128"/>
                <a:cs typeface="ＭＳ Ｐゴシック" pitchFamily="-105" charset="-128"/>
              </a:rPr>
              <a:t>by Tubular Cells  </a:t>
            </a:r>
          </a:p>
        </p:txBody>
      </p:sp>
      <p:sp>
        <p:nvSpPr>
          <p:cNvPr id="92" name="Title 1"/>
          <p:cNvSpPr txBox="1">
            <a:spLocks/>
          </p:cNvSpPr>
          <p:nvPr/>
        </p:nvSpPr>
        <p:spPr>
          <a:xfrm>
            <a:off x="3580049" y="1668172"/>
            <a:ext cx="2246632" cy="446199"/>
          </a:xfrm>
          <a:prstGeom prst="rect">
            <a:avLst/>
          </a:prstGeom>
        </p:spPr>
        <p:txBody>
          <a:bodyPr vert="horz" lIns="0" tIns="0" rIns="0" bIns="0" rtlCol="0" anchor="t">
            <a:noAutofit/>
          </a:bodyPr>
          <a:lstStyle/>
          <a:p>
            <a:pPr algn="ctr" defTabSz="456294">
              <a:defRPr/>
            </a:pPr>
            <a:r>
              <a:rPr lang="en-US" sz="2000" b="1" dirty="0">
                <a:solidFill>
                  <a:srgbClr val="39456B"/>
                </a:solidFill>
                <a:ea typeface="ＭＳ Ｐゴシック" pitchFamily="-105" charset="-128"/>
                <a:cs typeface="ＭＳ Ｐゴシック" pitchFamily="-105" charset="-128"/>
              </a:rPr>
              <a:t>Protein Expression</a:t>
            </a:r>
            <a:endParaRPr lang="en-US" sz="2000" b="1" baseline="30000" dirty="0">
              <a:solidFill>
                <a:srgbClr val="39456B"/>
              </a:solidFill>
              <a:ea typeface="ＭＳ Ｐゴシック" pitchFamily="-105" charset="-128"/>
              <a:cs typeface="ＭＳ Ｐゴシック" pitchFamily="-105" charset="-128"/>
            </a:endParaRPr>
          </a:p>
        </p:txBody>
      </p:sp>
      <p:grpSp>
        <p:nvGrpSpPr>
          <p:cNvPr id="3" name="Group 132"/>
          <p:cNvGrpSpPr/>
          <p:nvPr/>
        </p:nvGrpSpPr>
        <p:grpSpPr>
          <a:xfrm>
            <a:off x="6220726" y="2368352"/>
            <a:ext cx="3532875" cy="4032448"/>
            <a:chOff x="4308141" y="2057400"/>
            <a:chExt cx="4710499" cy="3387824"/>
          </a:xfrm>
        </p:grpSpPr>
        <p:grpSp>
          <p:nvGrpSpPr>
            <p:cNvPr id="4" name="Group 61"/>
            <p:cNvGrpSpPr>
              <a:grpSpLocks/>
            </p:cNvGrpSpPr>
            <p:nvPr/>
          </p:nvGrpSpPr>
          <p:grpSpPr bwMode="auto">
            <a:xfrm>
              <a:off x="6331222" y="4456410"/>
              <a:ext cx="144000" cy="83583"/>
              <a:chOff x="1884" y="3490"/>
              <a:chExt cx="89" cy="57"/>
            </a:xfrm>
          </p:grpSpPr>
          <p:sp>
            <p:nvSpPr>
              <p:cNvPr id="118" name="Line 62"/>
              <p:cNvSpPr>
                <a:spLocks noChangeShapeType="1"/>
              </p:cNvSpPr>
              <p:nvPr/>
            </p:nvSpPr>
            <p:spPr bwMode="auto">
              <a:xfrm>
                <a:off x="1928" y="3495"/>
                <a:ext cx="0" cy="52"/>
              </a:xfrm>
              <a:prstGeom prst="line">
                <a:avLst/>
              </a:prstGeom>
              <a:noFill/>
              <a:ln w="19050">
                <a:solidFill>
                  <a:srgbClr val="000000"/>
                </a:solidFill>
                <a:round/>
                <a:headEnd/>
                <a:tailEnd/>
              </a:ln>
            </p:spPr>
            <p:txBody>
              <a:bodyPr>
                <a:prstTxWarp prst="textNoShape">
                  <a:avLst/>
                </a:prstTxWarp>
              </a:bodyPr>
              <a:lstStyle/>
              <a:p>
                <a:pPr defTabSz="914400">
                  <a:defRPr/>
                </a:pPr>
                <a:endParaRPr lang="fr-FR" sz="2400" dirty="0">
                  <a:solidFill>
                    <a:srgbClr val="505050"/>
                  </a:solidFill>
                  <a:ea typeface="ヒラギノ角ゴ ProN W3" charset="-128"/>
                  <a:cs typeface="ヒラギノ角ゴ ProN W3" charset="-128"/>
                  <a:sym typeface="Monaco" charset="0"/>
                </a:endParaRPr>
              </a:p>
            </p:txBody>
          </p:sp>
          <p:sp>
            <p:nvSpPr>
              <p:cNvPr id="119" name="Line 63"/>
              <p:cNvSpPr>
                <a:spLocks noChangeShapeType="1"/>
              </p:cNvSpPr>
              <p:nvPr/>
            </p:nvSpPr>
            <p:spPr bwMode="auto">
              <a:xfrm flipH="1">
                <a:off x="1884" y="3490"/>
                <a:ext cx="89" cy="0"/>
              </a:xfrm>
              <a:prstGeom prst="line">
                <a:avLst/>
              </a:prstGeom>
              <a:noFill/>
              <a:ln w="19050">
                <a:solidFill>
                  <a:srgbClr val="000000"/>
                </a:solidFill>
                <a:round/>
                <a:headEnd/>
                <a:tailEnd/>
              </a:ln>
            </p:spPr>
            <p:txBody>
              <a:bodyPr>
                <a:prstTxWarp prst="textNoShape">
                  <a:avLst/>
                </a:prstTxWarp>
              </a:bodyPr>
              <a:lstStyle/>
              <a:p>
                <a:pPr defTabSz="914400"/>
                <a:endParaRPr lang="en-US" sz="2400" dirty="0">
                  <a:solidFill>
                    <a:srgbClr val="505050"/>
                  </a:solidFill>
                  <a:ea typeface="ＭＳ Ｐゴシック" pitchFamily="-105" charset="-128"/>
                  <a:cs typeface="ＭＳ Ｐゴシック" pitchFamily="-105" charset="-128"/>
                </a:endParaRPr>
              </a:p>
            </p:txBody>
          </p:sp>
        </p:grpSp>
        <p:grpSp>
          <p:nvGrpSpPr>
            <p:cNvPr id="6" name="Group 58"/>
            <p:cNvGrpSpPr>
              <a:grpSpLocks/>
            </p:cNvGrpSpPr>
            <p:nvPr/>
          </p:nvGrpSpPr>
          <p:grpSpPr bwMode="auto">
            <a:xfrm>
              <a:off x="7970474" y="2938494"/>
              <a:ext cx="144000" cy="85161"/>
              <a:chOff x="1884" y="3490"/>
              <a:chExt cx="89" cy="57"/>
            </a:xfrm>
          </p:grpSpPr>
          <p:sp>
            <p:nvSpPr>
              <p:cNvPr id="115" name="Line 59"/>
              <p:cNvSpPr>
                <a:spLocks noChangeShapeType="1"/>
              </p:cNvSpPr>
              <p:nvPr/>
            </p:nvSpPr>
            <p:spPr bwMode="auto">
              <a:xfrm>
                <a:off x="1928" y="3495"/>
                <a:ext cx="0" cy="52"/>
              </a:xfrm>
              <a:prstGeom prst="line">
                <a:avLst/>
              </a:prstGeom>
              <a:noFill/>
              <a:ln w="19050">
                <a:solidFill>
                  <a:srgbClr val="000000"/>
                </a:solidFill>
                <a:round/>
                <a:headEnd/>
                <a:tailEnd/>
              </a:ln>
            </p:spPr>
            <p:txBody>
              <a:bodyPr>
                <a:prstTxWarp prst="textNoShape">
                  <a:avLst/>
                </a:prstTxWarp>
              </a:bodyPr>
              <a:lstStyle/>
              <a:p>
                <a:pPr defTabSz="914400">
                  <a:defRPr/>
                </a:pPr>
                <a:endParaRPr lang="fr-FR" sz="2400" dirty="0">
                  <a:solidFill>
                    <a:srgbClr val="505050"/>
                  </a:solidFill>
                  <a:ea typeface="ヒラギノ角ゴ ProN W3" charset="-128"/>
                  <a:cs typeface="ヒラギノ角ゴ ProN W3" charset="-128"/>
                  <a:sym typeface="Monaco" charset="0"/>
                </a:endParaRPr>
              </a:p>
            </p:txBody>
          </p:sp>
          <p:sp>
            <p:nvSpPr>
              <p:cNvPr id="116" name="Line 60"/>
              <p:cNvSpPr>
                <a:spLocks noChangeShapeType="1"/>
              </p:cNvSpPr>
              <p:nvPr/>
            </p:nvSpPr>
            <p:spPr bwMode="auto">
              <a:xfrm flipH="1">
                <a:off x="1884" y="3490"/>
                <a:ext cx="89" cy="0"/>
              </a:xfrm>
              <a:prstGeom prst="line">
                <a:avLst/>
              </a:prstGeom>
              <a:noFill/>
              <a:ln w="19050">
                <a:solidFill>
                  <a:srgbClr val="000000"/>
                </a:solidFill>
                <a:round/>
                <a:headEnd/>
                <a:tailEnd/>
              </a:ln>
            </p:spPr>
            <p:txBody>
              <a:bodyPr>
                <a:prstTxWarp prst="textNoShape">
                  <a:avLst/>
                </a:prstTxWarp>
              </a:bodyPr>
              <a:lstStyle/>
              <a:p>
                <a:pPr defTabSz="914400"/>
                <a:endParaRPr lang="en-US" sz="2400" dirty="0">
                  <a:solidFill>
                    <a:srgbClr val="505050"/>
                  </a:solidFill>
                  <a:ea typeface="ＭＳ Ｐゴシック" pitchFamily="-105" charset="-128"/>
                  <a:cs typeface="ＭＳ Ｐゴシック" pitchFamily="-105" charset="-128"/>
                </a:endParaRPr>
              </a:p>
            </p:txBody>
          </p:sp>
        </p:grpSp>
        <p:graphicFrame>
          <p:nvGraphicFramePr>
            <p:cNvPr id="89" name="Chart 88"/>
            <p:cNvGraphicFramePr/>
            <p:nvPr>
              <p:extLst/>
            </p:nvPr>
          </p:nvGraphicFramePr>
          <p:xfrm>
            <a:off x="5058640" y="2057400"/>
            <a:ext cx="3960000" cy="3387824"/>
          </p:xfrm>
          <a:graphic>
            <a:graphicData uri="http://schemas.openxmlformats.org/drawingml/2006/chart">
              <c:chart xmlns:c="http://schemas.openxmlformats.org/drawingml/2006/chart" xmlns:r="http://schemas.openxmlformats.org/officeDocument/2006/relationships" r:id="rId3"/>
            </a:graphicData>
          </a:graphic>
        </p:graphicFrame>
        <p:sp>
          <p:nvSpPr>
            <p:cNvPr id="93" name="Text Box 56"/>
            <p:cNvSpPr txBox="1">
              <a:spLocks noChangeArrowheads="1"/>
            </p:cNvSpPr>
            <p:nvPr/>
          </p:nvSpPr>
          <p:spPr bwMode="auto">
            <a:xfrm rot="16200000">
              <a:off x="3443628" y="3120802"/>
              <a:ext cx="2590800" cy="861774"/>
            </a:xfrm>
            <a:prstGeom prst="rect">
              <a:avLst/>
            </a:prstGeom>
            <a:noFill/>
            <a:ln w="9525">
              <a:noFill/>
              <a:miter lim="800000"/>
              <a:headEnd/>
              <a:tailEnd/>
            </a:ln>
          </p:spPr>
          <p:txBody>
            <a:bodyPr wrap="square">
              <a:prstTxWarp prst="textNoShape">
                <a:avLst/>
              </a:prstTxWarp>
              <a:spAutoFit/>
            </a:bodyPr>
            <a:lstStyle/>
            <a:p>
              <a:pPr algn="ctr" defTabSz="914400" eaLnBrk="0" hangingPunct="0">
                <a:spcBef>
                  <a:spcPct val="50000"/>
                </a:spcBef>
              </a:pPr>
              <a:r>
                <a:rPr lang="en-US" b="1" dirty="0">
                  <a:solidFill>
                    <a:srgbClr val="39456B"/>
                  </a:solidFill>
                  <a:ea typeface="Arial Unicode MS" pitchFamily="-111" charset="0"/>
                  <a:cs typeface="Arial" pitchFamily="-96" charset="0"/>
                </a:rPr>
                <a:t>AMG* Uptake </a:t>
              </a:r>
              <a:br>
                <a:rPr lang="en-US" b="1" dirty="0">
                  <a:solidFill>
                    <a:srgbClr val="39456B"/>
                  </a:solidFill>
                  <a:ea typeface="Arial Unicode MS" pitchFamily="-111" charset="0"/>
                  <a:cs typeface="Arial" pitchFamily="-96" charset="0"/>
                </a:rPr>
              </a:br>
              <a:r>
                <a:rPr lang="en-US" b="1" dirty="0">
                  <a:solidFill>
                    <a:srgbClr val="39456B"/>
                  </a:solidFill>
                  <a:ea typeface="Arial Unicode MS" pitchFamily="-111" charset="0"/>
                  <a:cs typeface="Arial" pitchFamily="-96" charset="0"/>
                </a:rPr>
                <a:t>(CPM; mean ±SE)</a:t>
              </a:r>
            </a:p>
          </p:txBody>
        </p:sp>
        <p:sp>
          <p:nvSpPr>
            <p:cNvPr id="131" name="TextBox 130"/>
            <p:cNvSpPr txBox="1"/>
            <p:nvPr/>
          </p:nvSpPr>
          <p:spPr>
            <a:xfrm>
              <a:off x="7762540" y="2371996"/>
              <a:ext cx="915208" cy="232718"/>
            </a:xfrm>
            <a:prstGeom prst="rect">
              <a:avLst/>
            </a:prstGeom>
            <a:noFill/>
          </p:spPr>
          <p:txBody>
            <a:bodyPr wrap="none" rtlCol="0">
              <a:spAutoFit/>
            </a:bodyPr>
            <a:lstStyle/>
            <a:p>
              <a:pPr defTabSz="914400"/>
              <a:r>
                <a:rPr lang="en-CA" sz="1200" i="1" dirty="0">
                  <a:solidFill>
                    <a:srgbClr val="505050"/>
                  </a:solidFill>
                  <a:ea typeface="ＭＳ Ｐゴシック" pitchFamily="-105" charset="-128"/>
                  <a:cs typeface="ＭＳ Ｐゴシック" pitchFamily="-105" charset="-128"/>
                </a:rPr>
                <a:t>P</a:t>
              </a:r>
              <a:r>
                <a:rPr lang="en-CA" sz="1200" dirty="0">
                  <a:solidFill>
                    <a:srgbClr val="505050"/>
                  </a:solidFill>
                  <a:ea typeface="ＭＳ Ｐゴシック" pitchFamily="-105" charset="-128"/>
                  <a:cs typeface="ＭＳ Ｐゴシック" pitchFamily="-105" charset="-128"/>
                </a:rPr>
                <a:t> &lt; 0.05</a:t>
              </a:r>
            </a:p>
          </p:txBody>
        </p:sp>
      </p:grpSp>
      <p:grpSp>
        <p:nvGrpSpPr>
          <p:cNvPr id="7" name="Group 133"/>
          <p:cNvGrpSpPr/>
          <p:nvPr/>
        </p:nvGrpSpPr>
        <p:grpSpPr>
          <a:xfrm>
            <a:off x="2587209" y="1877218"/>
            <a:ext cx="3415071" cy="4371182"/>
            <a:chOff x="-165406" y="1571077"/>
            <a:chExt cx="4553428" cy="3672408"/>
          </a:xfrm>
        </p:grpSpPr>
        <p:grpSp>
          <p:nvGrpSpPr>
            <p:cNvPr id="8" name="Group 110"/>
            <p:cNvGrpSpPr>
              <a:grpSpLocks/>
            </p:cNvGrpSpPr>
            <p:nvPr/>
          </p:nvGrpSpPr>
          <p:grpSpPr bwMode="auto">
            <a:xfrm>
              <a:off x="3645777" y="2434536"/>
              <a:ext cx="144000" cy="576000"/>
              <a:chOff x="2481" y="3866"/>
              <a:chExt cx="73" cy="181"/>
            </a:xfrm>
          </p:grpSpPr>
          <p:sp>
            <p:nvSpPr>
              <p:cNvPr id="112" name="Line 25"/>
              <p:cNvSpPr>
                <a:spLocks noChangeShapeType="1"/>
              </p:cNvSpPr>
              <p:nvPr/>
            </p:nvSpPr>
            <p:spPr bwMode="auto">
              <a:xfrm>
                <a:off x="2517" y="3866"/>
                <a:ext cx="0" cy="181"/>
              </a:xfrm>
              <a:prstGeom prst="line">
                <a:avLst/>
              </a:prstGeom>
              <a:noFill/>
              <a:ln w="19050">
                <a:solidFill>
                  <a:srgbClr val="000000"/>
                </a:solidFill>
                <a:round/>
                <a:headEnd/>
                <a:tailEnd/>
              </a:ln>
            </p:spPr>
            <p:txBody>
              <a:bodyPr>
                <a:prstTxWarp prst="textNoShape">
                  <a:avLst/>
                </a:prstTxWarp>
              </a:bodyPr>
              <a:lstStyle/>
              <a:p>
                <a:pPr defTabSz="914400">
                  <a:defRPr/>
                </a:pPr>
                <a:endParaRPr lang="fr-FR" sz="1100" dirty="0">
                  <a:solidFill>
                    <a:srgbClr val="39456B"/>
                  </a:solidFill>
                  <a:ea typeface="ヒラギノ角ゴ ProN W3" charset="-128"/>
                  <a:cs typeface="ヒラギノ角ゴ ProN W3" charset="-128"/>
                  <a:sym typeface="Monaco" charset="0"/>
                </a:endParaRPr>
              </a:p>
            </p:txBody>
          </p:sp>
          <p:sp>
            <p:nvSpPr>
              <p:cNvPr id="113" name="Line 26"/>
              <p:cNvSpPr>
                <a:spLocks noChangeShapeType="1"/>
              </p:cNvSpPr>
              <p:nvPr/>
            </p:nvSpPr>
            <p:spPr bwMode="auto">
              <a:xfrm flipH="1">
                <a:off x="2481" y="3866"/>
                <a:ext cx="73" cy="0"/>
              </a:xfrm>
              <a:prstGeom prst="line">
                <a:avLst/>
              </a:prstGeom>
              <a:noFill/>
              <a:ln w="19050">
                <a:solidFill>
                  <a:srgbClr val="000000"/>
                </a:solidFill>
                <a:round/>
                <a:headEnd/>
                <a:tailEnd/>
              </a:ln>
            </p:spPr>
            <p:txBody>
              <a:bodyPr>
                <a:prstTxWarp prst="textNoShape">
                  <a:avLst/>
                </a:prstTxWarp>
              </a:bodyPr>
              <a:lstStyle/>
              <a:p>
                <a:pPr defTabSz="914400"/>
                <a:endParaRPr lang="en-US" sz="1100" dirty="0">
                  <a:solidFill>
                    <a:srgbClr val="39456B"/>
                  </a:solidFill>
                  <a:ea typeface="ＭＳ Ｐゴシック" pitchFamily="-105" charset="-128"/>
                  <a:cs typeface="ＭＳ Ｐゴシック" pitchFamily="-105" charset="-128"/>
                </a:endParaRPr>
              </a:p>
            </p:txBody>
          </p:sp>
        </p:grpSp>
        <p:grpSp>
          <p:nvGrpSpPr>
            <p:cNvPr id="9" name="Group 128"/>
            <p:cNvGrpSpPr/>
            <p:nvPr/>
          </p:nvGrpSpPr>
          <p:grpSpPr>
            <a:xfrm>
              <a:off x="1932992" y="4048533"/>
              <a:ext cx="144000" cy="166352"/>
              <a:chOff x="1932992" y="4048533"/>
              <a:chExt cx="144000" cy="166352"/>
            </a:xfrm>
          </p:grpSpPr>
          <p:sp>
            <p:nvSpPr>
              <p:cNvPr id="121" name="Line 28"/>
              <p:cNvSpPr>
                <a:spLocks noChangeShapeType="1"/>
              </p:cNvSpPr>
              <p:nvPr/>
            </p:nvSpPr>
            <p:spPr bwMode="auto">
              <a:xfrm>
                <a:off x="2004183" y="4050674"/>
                <a:ext cx="0" cy="164211"/>
              </a:xfrm>
              <a:prstGeom prst="line">
                <a:avLst/>
              </a:prstGeom>
              <a:noFill/>
              <a:ln w="19050">
                <a:solidFill>
                  <a:srgbClr val="000000"/>
                </a:solidFill>
                <a:round/>
                <a:headEnd/>
                <a:tailEnd/>
              </a:ln>
            </p:spPr>
            <p:txBody>
              <a:bodyPr>
                <a:prstTxWarp prst="textNoShape">
                  <a:avLst/>
                </a:prstTxWarp>
              </a:bodyPr>
              <a:lstStyle/>
              <a:p>
                <a:pPr defTabSz="914400">
                  <a:defRPr/>
                </a:pPr>
                <a:endParaRPr lang="fr-FR" sz="2400" dirty="0">
                  <a:solidFill>
                    <a:srgbClr val="39456B"/>
                  </a:solidFill>
                  <a:ea typeface="ヒラギノ角ゴ ProN W3" charset="-128"/>
                  <a:cs typeface="ヒラギノ角ゴ ProN W3" charset="-128"/>
                  <a:sym typeface="Monaco" charset="0"/>
                </a:endParaRPr>
              </a:p>
            </p:txBody>
          </p:sp>
          <p:sp>
            <p:nvSpPr>
              <p:cNvPr id="122" name="Line 29"/>
              <p:cNvSpPr>
                <a:spLocks noChangeShapeType="1"/>
              </p:cNvSpPr>
              <p:nvPr/>
            </p:nvSpPr>
            <p:spPr bwMode="auto">
              <a:xfrm flipH="1">
                <a:off x="1932992" y="4048533"/>
                <a:ext cx="144000" cy="0"/>
              </a:xfrm>
              <a:prstGeom prst="line">
                <a:avLst/>
              </a:prstGeom>
              <a:noFill/>
              <a:ln w="19050">
                <a:solidFill>
                  <a:srgbClr val="000000"/>
                </a:solidFill>
                <a:round/>
                <a:headEnd/>
                <a:tailEnd/>
              </a:ln>
            </p:spPr>
            <p:txBody>
              <a:bodyPr>
                <a:prstTxWarp prst="textNoShape">
                  <a:avLst/>
                </a:prstTxWarp>
              </a:bodyPr>
              <a:lstStyle/>
              <a:p>
                <a:pPr defTabSz="914400"/>
                <a:endParaRPr lang="en-US" sz="2400" dirty="0">
                  <a:solidFill>
                    <a:srgbClr val="39456B"/>
                  </a:solidFill>
                  <a:ea typeface="ＭＳ Ｐゴシック" pitchFamily="-105" charset="-128"/>
                  <a:cs typeface="ＭＳ Ｐゴシック" pitchFamily="-105" charset="-128"/>
                </a:endParaRPr>
              </a:p>
            </p:txBody>
          </p:sp>
        </p:grpSp>
        <p:grpSp>
          <p:nvGrpSpPr>
            <p:cNvPr id="10" name="Group 27"/>
            <p:cNvGrpSpPr>
              <a:grpSpLocks/>
            </p:cNvGrpSpPr>
            <p:nvPr/>
          </p:nvGrpSpPr>
          <p:grpSpPr bwMode="auto">
            <a:xfrm>
              <a:off x="3027104" y="4774149"/>
              <a:ext cx="144000" cy="72000"/>
              <a:chOff x="1884" y="3490"/>
              <a:chExt cx="89" cy="57"/>
            </a:xfrm>
          </p:grpSpPr>
          <p:sp>
            <p:nvSpPr>
              <p:cNvPr id="124" name="Line 28"/>
              <p:cNvSpPr>
                <a:spLocks noChangeShapeType="1"/>
              </p:cNvSpPr>
              <p:nvPr/>
            </p:nvSpPr>
            <p:spPr bwMode="auto">
              <a:xfrm>
                <a:off x="1928" y="3495"/>
                <a:ext cx="0" cy="52"/>
              </a:xfrm>
              <a:prstGeom prst="line">
                <a:avLst/>
              </a:prstGeom>
              <a:noFill/>
              <a:ln w="19050">
                <a:solidFill>
                  <a:srgbClr val="000000"/>
                </a:solidFill>
                <a:round/>
                <a:headEnd/>
                <a:tailEnd/>
              </a:ln>
            </p:spPr>
            <p:txBody>
              <a:bodyPr>
                <a:prstTxWarp prst="textNoShape">
                  <a:avLst/>
                </a:prstTxWarp>
              </a:bodyPr>
              <a:lstStyle/>
              <a:p>
                <a:pPr defTabSz="914400">
                  <a:defRPr/>
                </a:pPr>
                <a:endParaRPr lang="fr-FR" sz="2400" dirty="0">
                  <a:solidFill>
                    <a:srgbClr val="39456B"/>
                  </a:solidFill>
                  <a:ea typeface="ヒラギノ角ゴ ProN W3" charset="-128"/>
                  <a:cs typeface="ヒラギノ角ゴ ProN W3" charset="-128"/>
                  <a:sym typeface="Monaco" charset="0"/>
                </a:endParaRPr>
              </a:p>
            </p:txBody>
          </p:sp>
          <p:sp>
            <p:nvSpPr>
              <p:cNvPr id="125" name="Line 29"/>
              <p:cNvSpPr>
                <a:spLocks noChangeShapeType="1"/>
              </p:cNvSpPr>
              <p:nvPr/>
            </p:nvSpPr>
            <p:spPr bwMode="auto">
              <a:xfrm flipH="1">
                <a:off x="1884" y="3490"/>
                <a:ext cx="89" cy="0"/>
              </a:xfrm>
              <a:prstGeom prst="line">
                <a:avLst/>
              </a:prstGeom>
              <a:noFill/>
              <a:ln w="19050">
                <a:solidFill>
                  <a:srgbClr val="000000"/>
                </a:solidFill>
                <a:round/>
                <a:headEnd/>
                <a:tailEnd/>
              </a:ln>
            </p:spPr>
            <p:txBody>
              <a:bodyPr>
                <a:prstTxWarp prst="textNoShape">
                  <a:avLst/>
                </a:prstTxWarp>
              </a:bodyPr>
              <a:lstStyle/>
              <a:p>
                <a:pPr defTabSz="914400"/>
                <a:endParaRPr lang="en-US" sz="2400" dirty="0">
                  <a:solidFill>
                    <a:srgbClr val="39456B"/>
                  </a:solidFill>
                  <a:ea typeface="ＭＳ Ｐゴシック" pitchFamily="-105" charset="-128"/>
                  <a:cs typeface="ＭＳ Ｐゴシック" pitchFamily="-105" charset="-128"/>
                </a:endParaRPr>
              </a:p>
            </p:txBody>
          </p:sp>
        </p:grpSp>
        <p:grpSp>
          <p:nvGrpSpPr>
            <p:cNvPr id="11" name="Group 27"/>
            <p:cNvGrpSpPr>
              <a:grpSpLocks/>
            </p:cNvGrpSpPr>
            <p:nvPr/>
          </p:nvGrpSpPr>
          <p:grpSpPr bwMode="auto">
            <a:xfrm>
              <a:off x="1296080" y="4790069"/>
              <a:ext cx="144000" cy="72000"/>
              <a:chOff x="1884" y="3490"/>
              <a:chExt cx="89" cy="57"/>
            </a:xfrm>
          </p:grpSpPr>
          <p:sp>
            <p:nvSpPr>
              <p:cNvPr id="127" name="Line 28"/>
              <p:cNvSpPr>
                <a:spLocks noChangeShapeType="1"/>
              </p:cNvSpPr>
              <p:nvPr/>
            </p:nvSpPr>
            <p:spPr bwMode="auto">
              <a:xfrm>
                <a:off x="1928" y="3495"/>
                <a:ext cx="0" cy="52"/>
              </a:xfrm>
              <a:prstGeom prst="line">
                <a:avLst/>
              </a:prstGeom>
              <a:noFill/>
              <a:ln w="19050">
                <a:solidFill>
                  <a:srgbClr val="000000"/>
                </a:solidFill>
                <a:round/>
                <a:headEnd/>
                <a:tailEnd/>
              </a:ln>
            </p:spPr>
            <p:txBody>
              <a:bodyPr>
                <a:prstTxWarp prst="textNoShape">
                  <a:avLst/>
                </a:prstTxWarp>
              </a:bodyPr>
              <a:lstStyle/>
              <a:p>
                <a:pPr defTabSz="914400">
                  <a:defRPr/>
                </a:pPr>
                <a:endParaRPr lang="fr-FR" sz="2400" dirty="0">
                  <a:solidFill>
                    <a:srgbClr val="39456B"/>
                  </a:solidFill>
                  <a:ea typeface="ヒラギノ角ゴ ProN W3" charset="-128"/>
                  <a:cs typeface="ヒラギノ角ゴ ProN W3" charset="-128"/>
                  <a:sym typeface="Monaco" charset="0"/>
                </a:endParaRPr>
              </a:p>
            </p:txBody>
          </p:sp>
          <p:sp>
            <p:nvSpPr>
              <p:cNvPr id="128" name="Line 29"/>
              <p:cNvSpPr>
                <a:spLocks noChangeShapeType="1"/>
              </p:cNvSpPr>
              <p:nvPr/>
            </p:nvSpPr>
            <p:spPr bwMode="auto">
              <a:xfrm flipH="1">
                <a:off x="1884" y="3490"/>
                <a:ext cx="89" cy="0"/>
              </a:xfrm>
              <a:prstGeom prst="line">
                <a:avLst/>
              </a:prstGeom>
              <a:noFill/>
              <a:ln w="19050">
                <a:solidFill>
                  <a:srgbClr val="000000"/>
                </a:solidFill>
                <a:round/>
                <a:headEnd/>
                <a:tailEnd/>
              </a:ln>
            </p:spPr>
            <p:txBody>
              <a:bodyPr>
                <a:prstTxWarp prst="textNoShape">
                  <a:avLst/>
                </a:prstTxWarp>
              </a:bodyPr>
              <a:lstStyle/>
              <a:p>
                <a:pPr defTabSz="914400"/>
                <a:endParaRPr lang="en-US" sz="2400" dirty="0">
                  <a:solidFill>
                    <a:srgbClr val="39456B"/>
                  </a:solidFill>
                  <a:ea typeface="ＭＳ Ｐゴシック" pitchFamily="-105" charset="-128"/>
                  <a:cs typeface="ＭＳ Ｐゴシック" pitchFamily="-105" charset="-128"/>
                </a:endParaRPr>
              </a:p>
            </p:txBody>
          </p:sp>
        </p:grpSp>
        <p:graphicFrame>
          <p:nvGraphicFramePr>
            <p:cNvPr id="90" name="Chart 89"/>
            <p:cNvGraphicFramePr/>
            <p:nvPr>
              <p:extLst/>
            </p:nvPr>
          </p:nvGraphicFramePr>
          <p:xfrm>
            <a:off x="512166" y="1571077"/>
            <a:ext cx="3875856"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94" name="Text Box 56"/>
            <p:cNvSpPr txBox="1">
              <a:spLocks noChangeArrowheads="1"/>
            </p:cNvSpPr>
            <p:nvPr/>
          </p:nvSpPr>
          <p:spPr bwMode="auto">
            <a:xfrm rot="16200000">
              <a:off x="-1448853" y="3026061"/>
              <a:ext cx="3428669" cy="861775"/>
            </a:xfrm>
            <a:prstGeom prst="rect">
              <a:avLst/>
            </a:prstGeom>
            <a:noFill/>
            <a:ln w="9525">
              <a:noFill/>
              <a:miter lim="800000"/>
              <a:headEnd/>
              <a:tailEnd/>
            </a:ln>
          </p:spPr>
          <p:txBody>
            <a:bodyPr wrap="square">
              <a:prstTxWarp prst="textNoShape">
                <a:avLst/>
              </a:prstTxWarp>
              <a:spAutoFit/>
            </a:bodyPr>
            <a:lstStyle/>
            <a:p>
              <a:pPr algn="ctr" defTabSz="914400" eaLnBrk="0" hangingPunct="0">
                <a:spcBef>
                  <a:spcPct val="50000"/>
                </a:spcBef>
              </a:pPr>
              <a:r>
                <a:rPr lang="en-US" b="1" dirty="0">
                  <a:solidFill>
                    <a:prstClr val="black"/>
                  </a:solidFill>
                  <a:ea typeface="Arial Unicode MS" pitchFamily="-111" charset="0"/>
                  <a:cs typeface="Arial" pitchFamily="-96" charset="0"/>
                </a:rPr>
                <a:t>Normalized Glucose </a:t>
              </a:r>
              <a:br>
                <a:rPr lang="en-US" b="1" dirty="0">
                  <a:solidFill>
                    <a:prstClr val="black"/>
                  </a:solidFill>
                  <a:ea typeface="Arial Unicode MS" pitchFamily="-111" charset="0"/>
                  <a:cs typeface="Arial" pitchFamily="-96" charset="0"/>
                </a:rPr>
              </a:br>
              <a:r>
                <a:rPr lang="en-US" b="1" dirty="0">
                  <a:solidFill>
                    <a:prstClr val="black"/>
                  </a:solidFill>
                  <a:ea typeface="Arial Unicode MS" pitchFamily="-111" charset="0"/>
                  <a:cs typeface="Arial" pitchFamily="-96" charset="0"/>
                </a:rPr>
                <a:t>Transporter Levels (mean ±SE)</a:t>
              </a:r>
            </a:p>
          </p:txBody>
        </p:sp>
        <p:sp>
          <p:nvSpPr>
            <p:cNvPr id="130" name="TextBox 129"/>
            <p:cNvSpPr txBox="1"/>
            <p:nvPr/>
          </p:nvSpPr>
          <p:spPr>
            <a:xfrm>
              <a:off x="1566583" y="3778359"/>
              <a:ext cx="915208" cy="232718"/>
            </a:xfrm>
            <a:prstGeom prst="rect">
              <a:avLst/>
            </a:prstGeom>
            <a:noFill/>
          </p:spPr>
          <p:txBody>
            <a:bodyPr wrap="none" rtlCol="0">
              <a:spAutoFit/>
            </a:bodyPr>
            <a:lstStyle/>
            <a:p>
              <a:pPr defTabSz="914400"/>
              <a:r>
                <a:rPr lang="en-CA" sz="1200" i="1" dirty="0">
                  <a:solidFill>
                    <a:srgbClr val="39456B"/>
                  </a:solidFill>
                  <a:ea typeface="ＭＳ Ｐゴシック" pitchFamily="-105" charset="-128"/>
                  <a:cs typeface="ＭＳ Ｐゴシック" pitchFamily="-105" charset="-128"/>
                </a:rPr>
                <a:t>P</a:t>
              </a:r>
              <a:r>
                <a:rPr lang="en-CA" sz="1200" dirty="0">
                  <a:solidFill>
                    <a:srgbClr val="39456B"/>
                  </a:solidFill>
                  <a:ea typeface="ＭＳ Ｐゴシック" pitchFamily="-105" charset="-128"/>
                  <a:cs typeface="ＭＳ Ｐゴシック" pitchFamily="-105" charset="-128"/>
                </a:rPr>
                <a:t> &lt; 0.05</a:t>
              </a:r>
            </a:p>
          </p:txBody>
        </p:sp>
        <p:sp>
          <p:nvSpPr>
            <p:cNvPr id="132" name="TextBox 131"/>
            <p:cNvSpPr txBox="1"/>
            <p:nvPr/>
          </p:nvSpPr>
          <p:spPr>
            <a:xfrm>
              <a:off x="3395384" y="2191216"/>
              <a:ext cx="915208" cy="232718"/>
            </a:xfrm>
            <a:prstGeom prst="rect">
              <a:avLst/>
            </a:prstGeom>
            <a:noFill/>
          </p:spPr>
          <p:txBody>
            <a:bodyPr wrap="none" rtlCol="0">
              <a:spAutoFit/>
            </a:bodyPr>
            <a:lstStyle/>
            <a:p>
              <a:pPr defTabSz="914400"/>
              <a:r>
                <a:rPr lang="en-CA" sz="1200" i="1" dirty="0">
                  <a:solidFill>
                    <a:srgbClr val="39456B"/>
                  </a:solidFill>
                  <a:ea typeface="ＭＳ Ｐゴシック" pitchFamily="-105" charset="-128"/>
                  <a:cs typeface="ＭＳ Ｐゴシック" pitchFamily="-105" charset="-128"/>
                </a:rPr>
                <a:t>P</a:t>
              </a:r>
              <a:r>
                <a:rPr lang="en-CA" sz="1200" dirty="0">
                  <a:solidFill>
                    <a:srgbClr val="39456B"/>
                  </a:solidFill>
                  <a:ea typeface="ＭＳ Ｐゴシック" pitchFamily="-105" charset="-128"/>
                  <a:cs typeface="ＭＳ Ｐゴシック" pitchFamily="-105" charset="-128"/>
                </a:rPr>
                <a:t> &lt; 0.05</a:t>
              </a:r>
            </a:p>
          </p:txBody>
        </p:sp>
      </p:grpSp>
      <p:sp>
        <p:nvSpPr>
          <p:cNvPr id="34" name="Slide Number Placeholder 1"/>
          <p:cNvSpPr txBox="1">
            <a:spLocks/>
          </p:cNvSpPr>
          <p:nvPr/>
        </p:nvSpPr>
        <p:spPr>
          <a:xfrm>
            <a:off x="8305800" y="65287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6E5A2-EC83-451F-A719-9AC1370DD5CF}" type="slidenum">
              <a:rPr lang="en-US" sz="1200">
                <a:solidFill>
                  <a:prstClr val="white">
                    <a:lumMod val="50000"/>
                  </a:prstClr>
                </a:solidFill>
              </a:rPr>
              <a:pPr algn="r"/>
              <a:t>23</a:t>
            </a:fld>
            <a:endParaRPr lang="en-US" sz="1200" dirty="0">
              <a:solidFill>
                <a:prstClr val="white">
                  <a:lumMod val="50000"/>
                </a:prstClr>
              </a:solidFill>
            </a:endParaRPr>
          </a:p>
        </p:txBody>
      </p:sp>
    </p:spTree>
    <p:extLst>
      <p:ext uri="{BB962C8B-B14F-4D97-AF65-F5344CB8AC3E}">
        <p14:creationId xmlns:p14="http://schemas.microsoft.com/office/powerpoint/2010/main" val="19333835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9" descr="slide 20 SGLT2.png"/>
          <p:cNvPicPr>
            <a:picLocks noChangeAspect="1"/>
          </p:cNvPicPr>
          <p:nvPr/>
        </p:nvPicPr>
        <p:blipFill>
          <a:blip r:embed="rId3" cstate="print"/>
          <a:srcRect/>
          <a:stretch>
            <a:fillRect/>
          </a:stretch>
        </p:blipFill>
        <p:spPr bwMode="auto">
          <a:xfrm>
            <a:off x="7118497" y="1779855"/>
            <a:ext cx="1628960" cy="3162695"/>
          </a:xfrm>
          <a:prstGeom prst="rect">
            <a:avLst/>
          </a:prstGeom>
          <a:noFill/>
          <a:ln w="9525">
            <a:noFill/>
            <a:miter lim="800000"/>
            <a:headEnd/>
            <a:tailEnd/>
          </a:ln>
        </p:spPr>
      </p:pic>
      <p:pic>
        <p:nvPicPr>
          <p:cNvPr id="436231" name="Picture 24" descr="slide 20 type2.png"/>
          <p:cNvPicPr>
            <a:picLocks noChangeAspect="1"/>
          </p:cNvPicPr>
          <p:nvPr/>
        </p:nvPicPr>
        <p:blipFill>
          <a:blip r:embed="rId4" cstate="print"/>
          <a:srcRect/>
          <a:stretch>
            <a:fillRect/>
          </a:stretch>
        </p:blipFill>
        <p:spPr bwMode="auto">
          <a:xfrm>
            <a:off x="3589068" y="1634848"/>
            <a:ext cx="1586120" cy="3181771"/>
          </a:xfrm>
          <a:prstGeom prst="rect">
            <a:avLst/>
          </a:prstGeom>
          <a:noFill/>
          <a:ln w="9525">
            <a:noFill/>
            <a:miter lim="800000"/>
            <a:headEnd/>
            <a:tailEnd/>
          </a:ln>
        </p:spPr>
      </p:pic>
      <p:sp>
        <p:nvSpPr>
          <p:cNvPr id="436227" name="Title 1"/>
          <p:cNvSpPr>
            <a:spLocks noGrp="1"/>
          </p:cNvSpPr>
          <p:nvPr>
            <p:ph type="title"/>
          </p:nvPr>
        </p:nvSpPr>
        <p:spPr>
          <a:xfrm>
            <a:off x="2058921" y="0"/>
            <a:ext cx="8609079" cy="83108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2800" dirty="0"/>
              <a:t>Renal SGLT2 Inhibition: A novel approach to type 2 Diabetes</a:t>
            </a:r>
          </a:p>
        </p:txBody>
      </p:sp>
      <p:sp>
        <p:nvSpPr>
          <p:cNvPr id="39" name="TextBox 38"/>
          <p:cNvSpPr txBox="1"/>
          <p:nvPr/>
        </p:nvSpPr>
        <p:spPr>
          <a:xfrm>
            <a:off x="2148822" y="6209742"/>
            <a:ext cx="7267431" cy="648259"/>
          </a:xfrm>
          <a:prstGeom prst="rect">
            <a:avLst/>
          </a:prstGeom>
          <a:noFill/>
        </p:spPr>
        <p:txBody>
          <a:bodyPr wrap="none" rtlCol="0" anchor="b">
            <a:noAutofit/>
          </a:bodyPr>
          <a:lstStyle/>
          <a:p>
            <a:pPr marL="228600" indent="-228600" defTabSz="914400">
              <a:buFont typeface="+mj-lt"/>
              <a:buAutoNum type="arabicPeriod"/>
            </a:pPr>
            <a:r>
              <a:rPr lang="en-CA" sz="1400" dirty="0">
                <a:solidFill>
                  <a:prstClr val="black"/>
                </a:solidFill>
              </a:rPr>
              <a:t>Chao EC &amp; Henry RR. </a:t>
            </a:r>
            <a:r>
              <a:rPr lang="en-CA" sz="1400" i="1" dirty="0">
                <a:solidFill>
                  <a:prstClr val="black"/>
                </a:solidFill>
              </a:rPr>
              <a:t>Nature Reviews Drug Discovery, </a:t>
            </a:r>
            <a:r>
              <a:rPr lang="en-CA" sz="1400" dirty="0">
                <a:solidFill>
                  <a:prstClr val="black"/>
                </a:solidFill>
              </a:rPr>
              <a:t>2010;9:551-559.</a:t>
            </a:r>
          </a:p>
          <a:p>
            <a:pPr marL="228600" indent="-228600" defTabSz="914400">
              <a:buFont typeface="+mj-lt"/>
              <a:buAutoNum type="arabicPeriod"/>
            </a:pPr>
            <a:r>
              <a:rPr lang="en-CA" sz="1400" dirty="0" err="1">
                <a:solidFill>
                  <a:prstClr val="black"/>
                </a:solidFill>
              </a:rPr>
              <a:t>DeFronzo</a:t>
            </a:r>
            <a:r>
              <a:rPr lang="en-CA" sz="1400" dirty="0">
                <a:solidFill>
                  <a:prstClr val="black"/>
                </a:solidFill>
              </a:rPr>
              <a:t> RA, et al. </a:t>
            </a:r>
            <a:r>
              <a:rPr lang="en-CA" sz="1400" i="1" dirty="0" err="1">
                <a:solidFill>
                  <a:prstClr val="black"/>
                </a:solidFill>
              </a:rPr>
              <a:t>Diab</a:t>
            </a:r>
            <a:r>
              <a:rPr lang="en-CA" sz="1400" i="1" dirty="0">
                <a:solidFill>
                  <a:prstClr val="black"/>
                </a:solidFill>
              </a:rPr>
              <a:t> </a:t>
            </a:r>
            <a:r>
              <a:rPr lang="en-CA" sz="1400" i="1" dirty="0" err="1">
                <a:solidFill>
                  <a:prstClr val="black"/>
                </a:solidFill>
              </a:rPr>
              <a:t>Obes</a:t>
            </a:r>
            <a:r>
              <a:rPr lang="en-CA" sz="1400" i="1" dirty="0">
                <a:solidFill>
                  <a:prstClr val="black"/>
                </a:solidFill>
              </a:rPr>
              <a:t> </a:t>
            </a:r>
            <a:r>
              <a:rPr lang="en-CA" sz="1400" i="1" dirty="0" err="1">
                <a:solidFill>
                  <a:prstClr val="black"/>
                </a:solidFill>
              </a:rPr>
              <a:t>Metab</a:t>
            </a:r>
            <a:r>
              <a:rPr lang="en-CA" sz="1400" i="1" dirty="0">
                <a:solidFill>
                  <a:prstClr val="black"/>
                </a:solidFill>
              </a:rPr>
              <a:t>, </a:t>
            </a:r>
            <a:r>
              <a:rPr lang="en-CA" sz="1400" dirty="0">
                <a:solidFill>
                  <a:prstClr val="black"/>
                </a:solidFill>
              </a:rPr>
              <a:t>2012;14:5-14.</a:t>
            </a:r>
          </a:p>
          <a:p>
            <a:pPr marL="228600" indent="-228600" defTabSz="914400">
              <a:buFont typeface="+mj-lt"/>
              <a:buAutoNum type="arabicPeriod"/>
            </a:pPr>
            <a:r>
              <a:rPr lang="en-CA" sz="1400" dirty="0">
                <a:solidFill>
                  <a:prstClr val="black"/>
                </a:solidFill>
              </a:rPr>
              <a:t>Washburn WN. </a:t>
            </a:r>
            <a:r>
              <a:rPr lang="en-CA" sz="1400" i="1" dirty="0">
                <a:solidFill>
                  <a:prstClr val="black"/>
                </a:solidFill>
              </a:rPr>
              <a:t>J Med </a:t>
            </a:r>
            <a:r>
              <a:rPr lang="en-CA" sz="1400" i="1" dirty="0" err="1">
                <a:solidFill>
                  <a:prstClr val="black"/>
                </a:solidFill>
              </a:rPr>
              <a:t>Chem</a:t>
            </a:r>
            <a:r>
              <a:rPr lang="en-CA" sz="1400" i="1" dirty="0">
                <a:solidFill>
                  <a:prstClr val="black"/>
                </a:solidFill>
              </a:rPr>
              <a:t>, </a:t>
            </a:r>
            <a:r>
              <a:rPr lang="en-CA" sz="1400" dirty="0">
                <a:solidFill>
                  <a:prstClr val="black"/>
                </a:solidFill>
              </a:rPr>
              <a:t>2009;52:1785-1794.</a:t>
            </a:r>
          </a:p>
        </p:txBody>
      </p:sp>
      <p:sp>
        <p:nvSpPr>
          <p:cNvPr id="46" name="Flowchart: Connector 45"/>
          <p:cNvSpPr/>
          <p:nvPr/>
        </p:nvSpPr>
        <p:spPr>
          <a:xfrm>
            <a:off x="7857726" y="2696696"/>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49" name="Flowchart: Connector 48"/>
          <p:cNvSpPr/>
          <p:nvPr/>
        </p:nvSpPr>
        <p:spPr>
          <a:xfrm>
            <a:off x="7543926" y="2836944"/>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50" name="Flowchart: Connector 49"/>
          <p:cNvSpPr/>
          <p:nvPr/>
        </p:nvSpPr>
        <p:spPr>
          <a:xfrm>
            <a:off x="7759950" y="2000144"/>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62" name="Flowchart: Connector 61"/>
          <p:cNvSpPr/>
          <p:nvPr/>
        </p:nvSpPr>
        <p:spPr>
          <a:xfrm>
            <a:off x="3989766" y="2692928"/>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63" name="Flowchart: Connector 62"/>
          <p:cNvSpPr/>
          <p:nvPr/>
        </p:nvSpPr>
        <p:spPr>
          <a:xfrm>
            <a:off x="7425678" y="1928136"/>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64" name="Flowchart: Connector 63"/>
          <p:cNvSpPr/>
          <p:nvPr/>
        </p:nvSpPr>
        <p:spPr>
          <a:xfrm>
            <a:off x="7631466" y="1914488"/>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65" name="Flowchart: Connector 64"/>
          <p:cNvSpPr/>
          <p:nvPr/>
        </p:nvSpPr>
        <p:spPr>
          <a:xfrm>
            <a:off x="7608168" y="2435960"/>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66" name="Flowchart: Connector 65"/>
          <p:cNvSpPr/>
          <p:nvPr/>
        </p:nvSpPr>
        <p:spPr>
          <a:xfrm>
            <a:off x="7783248" y="2233584"/>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68" name="Flowchart: Connector 67"/>
          <p:cNvSpPr/>
          <p:nvPr/>
        </p:nvSpPr>
        <p:spPr>
          <a:xfrm>
            <a:off x="7739478" y="2535264"/>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69" name="Flowchart: Connector 68"/>
          <p:cNvSpPr/>
          <p:nvPr/>
        </p:nvSpPr>
        <p:spPr>
          <a:xfrm>
            <a:off x="7783248" y="2350304"/>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70" name="Flowchart: Connector 69"/>
          <p:cNvSpPr/>
          <p:nvPr/>
        </p:nvSpPr>
        <p:spPr>
          <a:xfrm>
            <a:off x="7533690" y="2634568"/>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26" name="Title 1"/>
          <p:cNvSpPr txBox="1">
            <a:spLocks/>
          </p:cNvSpPr>
          <p:nvPr/>
        </p:nvSpPr>
        <p:spPr bwMode="auto">
          <a:xfrm>
            <a:off x="3254409" y="1324776"/>
            <a:ext cx="2246710" cy="446088"/>
          </a:xfrm>
          <a:prstGeom prst="rect">
            <a:avLst/>
          </a:prstGeom>
        </p:spPr>
        <p:txBody>
          <a:bodyPr lIns="0" tIns="0" rIns="0" bIns="0"/>
          <a:lstStyle/>
          <a:p>
            <a:pPr algn="ctr" defTabSz="914400">
              <a:defRPr/>
            </a:pPr>
            <a:r>
              <a:rPr lang="en-US" sz="1600" b="1" dirty="0">
                <a:solidFill>
                  <a:prstClr val="black"/>
                </a:solidFill>
                <a:ea typeface="+mj-ea"/>
                <a:cs typeface="+mj-cs"/>
              </a:rPr>
              <a:t>Patients with type 2 diabetes</a:t>
            </a:r>
            <a:endParaRPr lang="en-US" sz="1600" b="1" baseline="30000" dirty="0">
              <a:solidFill>
                <a:prstClr val="black"/>
              </a:solidFill>
              <a:ea typeface="+mj-ea"/>
              <a:cs typeface="+mj-cs"/>
            </a:endParaRPr>
          </a:p>
        </p:txBody>
      </p:sp>
      <p:sp>
        <p:nvSpPr>
          <p:cNvPr id="27" name="Title 1"/>
          <p:cNvSpPr txBox="1">
            <a:spLocks/>
          </p:cNvSpPr>
          <p:nvPr/>
        </p:nvSpPr>
        <p:spPr bwMode="auto">
          <a:xfrm>
            <a:off x="4442651" y="4809785"/>
            <a:ext cx="1066800" cy="350838"/>
          </a:xfrm>
          <a:prstGeom prst="rect">
            <a:avLst/>
          </a:prstGeom>
        </p:spPr>
        <p:txBody>
          <a:bodyPr lIns="0" tIns="0" rIns="0" bIns="0"/>
          <a:lstStyle/>
          <a:p>
            <a:pPr defTabSz="914400">
              <a:defRPr/>
            </a:pPr>
            <a:r>
              <a:rPr lang="en-US" sz="1400" dirty="0">
                <a:solidFill>
                  <a:srgbClr val="F79646">
                    <a:lumMod val="50000"/>
                  </a:srgbClr>
                </a:solidFill>
                <a:latin typeface="Arial"/>
                <a:ea typeface="+mj-ea"/>
                <a:cs typeface="Arial"/>
              </a:rPr>
              <a:t>Urinary </a:t>
            </a:r>
            <a:br>
              <a:rPr lang="en-US" sz="1400" dirty="0">
                <a:solidFill>
                  <a:srgbClr val="F79646">
                    <a:lumMod val="50000"/>
                  </a:srgbClr>
                </a:solidFill>
                <a:latin typeface="Arial"/>
                <a:ea typeface="+mj-ea"/>
                <a:cs typeface="Arial"/>
              </a:rPr>
            </a:br>
            <a:r>
              <a:rPr lang="en-US" sz="1400" dirty="0">
                <a:solidFill>
                  <a:srgbClr val="F79646">
                    <a:lumMod val="50000"/>
                  </a:srgbClr>
                </a:solidFill>
                <a:latin typeface="Arial"/>
                <a:ea typeface="+mj-ea"/>
                <a:cs typeface="Arial"/>
              </a:rPr>
              <a:t>excretion</a:t>
            </a:r>
            <a:endParaRPr lang="en-US" sz="1400" baseline="30000" dirty="0">
              <a:solidFill>
                <a:srgbClr val="F79646">
                  <a:lumMod val="50000"/>
                </a:srgbClr>
              </a:solidFill>
              <a:latin typeface="Arial"/>
              <a:ea typeface="+mj-ea"/>
              <a:cs typeface="Arial"/>
            </a:endParaRPr>
          </a:p>
        </p:txBody>
      </p:sp>
      <p:sp>
        <p:nvSpPr>
          <p:cNvPr id="28" name="Isosceles Triangle 27"/>
          <p:cNvSpPr/>
          <p:nvPr/>
        </p:nvSpPr>
        <p:spPr bwMode="auto">
          <a:xfrm rot="10800000">
            <a:off x="4178334" y="4863760"/>
            <a:ext cx="229791" cy="152400"/>
          </a:xfrm>
          <a:prstGeom prst="triangle">
            <a:avLst/>
          </a:prstGeom>
          <a:gradFill>
            <a:gsLst>
              <a:gs pos="0">
                <a:srgbClr val="FFFF00"/>
              </a:gs>
              <a:gs pos="100000">
                <a:srgbClr val="F6FFB4"/>
              </a:gs>
            </a:gsLst>
          </a:gradFill>
          <a:ln>
            <a:solidFill>
              <a:srgbClr val="FCFF7F"/>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29" name="Isosceles Triangle 28"/>
          <p:cNvSpPr/>
          <p:nvPr/>
        </p:nvSpPr>
        <p:spPr bwMode="auto">
          <a:xfrm rot="5400000">
            <a:off x="5086780" y="4514510"/>
            <a:ext cx="304800" cy="1143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30" name="Title 1"/>
          <p:cNvSpPr txBox="1">
            <a:spLocks/>
          </p:cNvSpPr>
          <p:nvPr/>
        </p:nvSpPr>
        <p:spPr bwMode="auto">
          <a:xfrm>
            <a:off x="5300042" y="4164155"/>
            <a:ext cx="558403" cy="295275"/>
          </a:xfrm>
          <a:prstGeom prst="rect">
            <a:avLst/>
          </a:prstGeom>
        </p:spPr>
        <p:txBody>
          <a:bodyPr lIns="0" tIns="0" rIns="0" bIns="0"/>
          <a:lstStyle/>
          <a:p>
            <a:pPr defTabSz="914400">
              <a:defRPr/>
            </a:pPr>
            <a:r>
              <a:rPr lang="en-US" sz="1400" dirty="0">
                <a:solidFill>
                  <a:srgbClr val="1F497D">
                    <a:lumMod val="75000"/>
                  </a:srgbClr>
                </a:solidFill>
                <a:latin typeface="Arial"/>
                <a:ea typeface="+mj-ea"/>
                <a:cs typeface="Arial"/>
              </a:rPr>
              <a:t>Glucose</a:t>
            </a:r>
            <a:endParaRPr lang="en-US" sz="1400" baseline="30000" dirty="0">
              <a:solidFill>
                <a:srgbClr val="1F497D">
                  <a:lumMod val="75000"/>
                </a:srgbClr>
              </a:solidFill>
              <a:latin typeface="Arial"/>
              <a:ea typeface="+mj-ea"/>
              <a:cs typeface="Arial"/>
            </a:endParaRPr>
          </a:p>
        </p:txBody>
      </p:sp>
      <p:sp>
        <p:nvSpPr>
          <p:cNvPr id="31" name="Title 1"/>
          <p:cNvSpPr txBox="1">
            <a:spLocks/>
          </p:cNvSpPr>
          <p:nvPr/>
        </p:nvSpPr>
        <p:spPr bwMode="auto">
          <a:xfrm>
            <a:off x="2438401" y="1688763"/>
            <a:ext cx="962455" cy="436563"/>
          </a:xfrm>
          <a:prstGeom prst="rect">
            <a:avLst/>
          </a:prstGeom>
        </p:spPr>
        <p:txBody>
          <a:bodyPr lIns="0" tIns="0" rIns="0" bIns="0"/>
          <a:lstStyle/>
          <a:p>
            <a:pPr algn="r" defTabSz="914400">
              <a:defRPr/>
            </a:pPr>
            <a:r>
              <a:rPr lang="en-US" sz="1400" dirty="0">
                <a:solidFill>
                  <a:srgbClr val="1F497D">
                    <a:lumMod val="75000"/>
                  </a:srgbClr>
                </a:solidFill>
                <a:latin typeface="Arial"/>
                <a:ea typeface="+mj-ea"/>
                <a:cs typeface="Arial"/>
              </a:rPr>
              <a:t>Excess glucose</a:t>
            </a:r>
            <a:endParaRPr lang="en-US" sz="1400" baseline="30000" dirty="0">
              <a:solidFill>
                <a:srgbClr val="1F497D">
                  <a:lumMod val="75000"/>
                </a:srgbClr>
              </a:solidFill>
              <a:latin typeface="Arial"/>
              <a:ea typeface="+mj-ea"/>
              <a:cs typeface="Arial"/>
            </a:endParaRPr>
          </a:p>
        </p:txBody>
      </p:sp>
      <p:sp>
        <p:nvSpPr>
          <p:cNvPr id="33" name="Title 1"/>
          <p:cNvSpPr txBox="1">
            <a:spLocks/>
          </p:cNvSpPr>
          <p:nvPr/>
        </p:nvSpPr>
        <p:spPr bwMode="auto">
          <a:xfrm>
            <a:off x="2438401" y="2592050"/>
            <a:ext cx="1170815" cy="446678"/>
          </a:xfrm>
          <a:prstGeom prst="rect">
            <a:avLst/>
          </a:prstGeom>
        </p:spPr>
        <p:txBody>
          <a:bodyPr lIns="0" tIns="0" rIns="0" bIns="0"/>
          <a:lstStyle/>
          <a:p>
            <a:pPr algn="r" defTabSz="914400">
              <a:defRPr/>
            </a:pPr>
            <a:r>
              <a:rPr lang="en-US" sz="1400" dirty="0" err="1">
                <a:solidFill>
                  <a:prstClr val="black"/>
                </a:solidFill>
                <a:latin typeface="Arial"/>
                <a:ea typeface="+mj-ea"/>
                <a:cs typeface="Arial"/>
              </a:rPr>
              <a:t>Glomerulus</a:t>
            </a:r>
            <a:endParaRPr lang="en-US" sz="1400" baseline="30000" dirty="0">
              <a:solidFill>
                <a:prstClr val="black"/>
              </a:solidFill>
              <a:latin typeface="Arial"/>
              <a:ea typeface="+mj-ea"/>
              <a:cs typeface="Arial"/>
            </a:endParaRPr>
          </a:p>
        </p:txBody>
      </p:sp>
      <p:sp>
        <p:nvSpPr>
          <p:cNvPr id="34" name="Title 1"/>
          <p:cNvSpPr txBox="1">
            <a:spLocks/>
          </p:cNvSpPr>
          <p:nvPr/>
        </p:nvSpPr>
        <p:spPr bwMode="auto">
          <a:xfrm>
            <a:off x="2857930" y="3217526"/>
            <a:ext cx="971550" cy="236537"/>
          </a:xfrm>
          <a:prstGeom prst="rect">
            <a:avLst/>
          </a:prstGeom>
        </p:spPr>
        <p:txBody>
          <a:bodyPr lIns="0" tIns="0" rIns="0" bIns="0"/>
          <a:lstStyle/>
          <a:p>
            <a:pPr algn="r" defTabSz="914400">
              <a:defRPr/>
            </a:pPr>
            <a:r>
              <a:rPr lang="en-US" sz="1400" dirty="0">
                <a:solidFill>
                  <a:prstClr val="black"/>
                </a:solidFill>
                <a:latin typeface="Arial"/>
                <a:ea typeface="+mj-ea"/>
                <a:cs typeface="Arial"/>
              </a:rPr>
              <a:t>Renal </a:t>
            </a:r>
            <a:br>
              <a:rPr lang="en-US" sz="1400" dirty="0">
                <a:solidFill>
                  <a:prstClr val="black"/>
                </a:solidFill>
                <a:latin typeface="Arial"/>
                <a:ea typeface="+mj-ea"/>
                <a:cs typeface="Arial"/>
              </a:rPr>
            </a:br>
            <a:r>
              <a:rPr lang="en-US" sz="1400" dirty="0">
                <a:solidFill>
                  <a:prstClr val="black"/>
                </a:solidFill>
                <a:latin typeface="Arial"/>
                <a:ea typeface="+mj-ea"/>
                <a:cs typeface="Arial"/>
              </a:rPr>
              <a:t>proximal </a:t>
            </a:r>
            <a:br>
              <a:rPr lang="en-US" sz="1400" dirty="0">
                <a:solidFill>
                  <a:prstClr val="black"/>
                </a:solidFill>
                <a:latin typeface="Arial"/>
                <a:ea typeface="+mj-ea"/>
                <a:cs typeface="Arial"/>
              </a:rPr>
            </a:br>
            <a:r>
              <a:rPr lang="en-US" sz="1400" dirty="0">
                <a:solidFill>
                  <a:prstClr val="black"/>
                </a:solidFill>
                <a:latin typeface="Arial"/>
                <a:ea typeface="+mj-ea"/>
                <a:cs typeface="Arial"/>
              </a:rPr>
              <a:t>tubule</a:t>
            </a:r>
            <a:endParaRPr lang="en-US" sz="1400" baseline="30000" dirty="0">
              <a:solidFill>
                <a:prstClr val="black"/>
              </a:solidFill>
              <a:latin typeface="Arial"/>
              <a:ea typeface="+mj-ea"/>
              <a:cs typeface="Arial"/>
            </a:endParaRPr>
          </a:p>
        </p:txBody>
      </p:sp>
      <p:cxnSp>
        <p:nvCxnSpPr>
          <p:cNvPr id="35" name="Straight Connector 34"/>
          <p:cNvCxnSpPr/>
          <p:nvPr/>
        </p:nvCxnSpPr>
        <p:spPr bwMode="auto">
          <a:xfrm flipV="1">
            <a:off x="3652076" y="2611098"/>
            <a:ext cx="209550" cy="114300"/>
          </a:xfrm>
          <a:prstGeom prst="line">
            <a:avLst/>
          </a:prstGeom>
          <a:ln w="158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bwMode="auto">
          <a:xfrm rot="10800000">
            <a:off x="3867581" y="3585826"/>
            <a:ext cx="219075" cy="1587"/>
          </a:xfrm>
          <a:prstGeom prst="line">
            <a:avLst/>
          </a:prstGeom>
          <a:ln w="158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7" name="Title 1"/>
          <p:cNvSpPr txBox="1">
            <a:spLocks/>
          </p:cNvSpPr>
          <p:nvPr/>
        </p:nvSpPr>
        <p:spPr bwMode="auto">
          <a:xfrm>
            <a:off x="2667000" y="4104935"/>
            <a:ext cx="1157718" cy="515938"/>
          </a:xfrm>
          <a:prstGeom prst="rect">
            <a:avLst/>
          </a:prstGeom>
        </p:spPr>
        <p:txBody>
          <a:bodyPr lIns="0" tIns="0" rIns="0" bIns="0"/>
          <a:lstStyle/>
          <a:p>
            <a:pPr algn="r" defTabSz="914400">
              <a:defRPr/>
            </a:pPr>
            <a:r>
              <a:rPr lang="en-US" sz="1400" dirty="0">
                <a:solidFill>
                  <a:prstClr val="black"/>
                </a:solidFill>
                <a:latin typeface="Arial"/>
                <a:ea typeface="+mj-ea"/>
                <a:cs typeface="Arial"/>
              </a:rPr>
              <a:t>Glucose </a:t>
            </a:r>
            <a:r>
              <a:rPr lang="en-US" sz="1400" dirty="0" err="1">
                <a:solidFill>
                  <a:prstClr val="black"/>
                </a:solidFill>
                <a:latin typeface="Arial"/>
                <a:ea typeface="+mj-ea"/>
                <a:cs typeface="Arial"/>
              </a:rPr>
              <a:t>reabsorption</a:t>
            </a:r>
            <a:endParaRPr lang="en-US" sz="1400" baseline="30000" dirty="0">
              <a:solidFill>
                <a:prstClr val="black"/>
              </a:solidFill>
              <a:latin typeface="Arial"/>
              <a:ea typeface="+mj-ea"/>
              <a:cs typeface="Arial"/>
            </a:endParaRPr>
          </a:p>
        </p:txBody>
      </p:sp>
      <p:cxnSp>
        <p:nvCxnSpPr>
          <p:cNvPr id="38" name="Straight Connector 37"/>
          <p:cNvCxnSpPr/>
          <p:nvPr/>
        </p:nvCxnSpPr>
        <p:spPr bwMode="auto">
          <a:xfrm flipV="1">
            <a:off x="3871153" y="3908088"/>
            <a:ext cx="536972" cy="301625"/>
          </a:xfrm>
          <a:prstGeom prst="line">
            <a:avLst/>
          </a:prstGeom>
          <a:ln w="158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2" name="Isosceles Triangle 31"/>
          <p:cNvSpPr/>
          <p:nvPr/>
        </p:nvSpPr>
        <p:spPr bwMode="auto">
          <a:xfrm rot="5400000">
            <a:off x="3362755" y="1872910"/>
            <a:ext cx="304800" cy="1143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48" name="Flowchart: Connector 47"/>
          <p:cNvSpPr/>
          <p:nvPr/>
        </p:nvSpPr>
        <p:spPr>
          <a:xfrm>
            <a:off x="4139790" y="2772472"/>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srgbClr val="4F81BD">
                  <a:lumMod val="60000"/>
                  <a:lumOff val="40000"/>
                </a:srgbClr>
              </a:solidFill>
            </a:endParaRPr>
          </a:p>
        </p:txBody>
      </p:sp>
      <p:sp>
        <p:nvSpPr>
          <p:cNvPr id="51" name="Flowchart: Connector 50"/>
          <p:cNvSpPr/>
          <p:nvPr/>
        </p:nvSpPr>
        <p:spPr>
          <a:xfrm>
            <a:off x="4237566" y="2241120"/>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srgbClr val="4F81BD">
                  <a:lumMod val="60000"/>
                  <a:lumOff val="40000"/>
                </a:srgbClr>
              </a:solidFill>
            </a:endParaRPr>
          </a:p>
        </p:txBody>
      </p:sp>
      <p:sp>
        <p:nvSpPr>
          <p:cNvPr id="53" name="Flowchart: Connector 52"/>
          <p:cNvSpPr/>
          <p:nvPr/>
        </p:nvSpPr>
        <p:spPr>
          <a:xfrm>
            <a:off x="4291572" y="2686816"/>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srgbClr val="4F81BD">
                  <a:lumMod val="60000"/>
                  <a:lumOff val="40000"/>
                </a:srgbClr>
              </a:solidFill>
            </a:endParaRPr>
          </a:p>
        </p:txBody>
      </p:sp>
      <p:sp>
        <p:nvSpPr>
          <p:cNvPr id="54" name="Flowchart: Connector 53"/>
          <p:cNvSpPr/>
          <p:nvPr/>
        </p:nvSpPr>
        <p:spPr>
          <a:xfrm>
            <a:off x="4214268" y="2439728"/>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srgbClr val="4F81BD">
                  <a:lumMod val="60000"/>
                  <a:lumOff val="40000"/>
                </a:srgbClr>
              </a:solidFill>
            </a:endParaRPr>
          </a:p>
        </p:txBody>
      </p:sp>
      <p:sp>
        <p:nvSpPr>
          <p:cNvPr id="52" name="Flowchart: Connector 51"/>
          <p:cNvSpPr/>
          <p:nvPr/>
        </p:nvSpPr>
        <p:spPr>
          <a:xfrm>
            <a:off x="3974946" y="1922024"/>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srgbClr val="4F81BD">
                  <a:lumMod val="60000"/>
                  <a:lumOff val="40000"/>
                </a:srgbClr>
              </a:solidFill>
            </a:endParaRPr>
          </a:p>
        </p:txBody>
      </p:sp>
      <p:sp>
        <p:nvSpPr>
          <p:cNvPr id="57" name="Flowchart: Connector 56"/>
          <p:cNvSpPr/>
          <p:nvPr/>
        </p:nvSpPr>
        <p:spPr>
          <a:xfrm>
            <a:off x="4214268" y="2007680"/>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srgbClr val="4F81BD">
                  <a:lumMod val="60000"/>
                  <a:lumOff val="40000"/>
                </a:srgbClr>
              </a:solidFill>
            </a:endParaRPr>
          </a:p>
        </p:txBody>
      </p:sp>
      <p:sp>
        <p:nvSpPr>
          <p:cNvPr id="61" name="Flowchart: Connector 60"/>
          <p:cNvSpPr/>
          <p:nvPr/>
        </p:nvSpPr>
        <p:spPr>
          <a:xfrm>
            <a:off x="3976704" y="2634568"/>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71" name="Flowchart: Connector 70"/>
          <p:cNvSpPr/>
          <p:nvPr/>
        </p:nvSpPr>
        <p:spPr>
          <a:xfrm>
            <a:off x="4056834" y="2414776"/>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73" name="Title 1"/>
          <p:cNvSpPr txBox="1">
            <a:spLocks/>
          </p:cNvSpPr>
          <p:nvPr/>
        </p:nvSpPr>
        <p:spPr bwMode="auto">
          <a:xfrm>
            <a:off x="6288118" y="1330888"/>
            <a:ext cx="3028950" cy="446088"/>
          </a:xfrm>
          <a:prstGeom prst="rect">
            <a:avLst/>
          </a:prstGeom>
        </p:spPr>
        <p:txBody>
          <a:bodyPr lIns="0" tIns="0" rIns="0" bIns="0"/>
          <a:lstStyle/>
          <a:p>
            <a:pPr algn="ctr" defTabSz="914400">
              <a:defRPr/>
            </a:pPr>
            <a:r>
              <a:rPr lang="en-US" sz="1600" b="1" dirty="0">
                <a:solidFill>
                  <a:srgbClr val="000000"/>
                </a:solidFill>
                <a:ea typeface="+mj-ea"/>
                <a:cs typeface="+mj-cs"/>
              </a:rPr>
              <a:t>Type 2 diabetes with SGLT2 inhibition</a:t>
            </a:r>
            <a:endParaRPr lang="en-US" sz="1600" b="1" baseline="30000" dirty="0">
              <a:solidFill>
                <a:srgbClr val="000000"/>
              </a:solidFill>
              <a:ea typeface="+mj-ea"/>
              <a:cs typeface="+mj-cs"/>
            </a:endParaRPr>
          </a:p>
        </p:txBody>
      </p:sp>
      <p:sp>
        <p:nvSpPr>
          <p:cNvPr id="74" name="Title 1"/>
          <p:cNvSpPr txBox="1">
            <a:spLocks/>
          </p:cNvSpPr>
          <p:nvPr/>
        </p:nvSpPr>
        <p:spPr bwMode="auto">
          <a:xfrm>
            <a:off x="6073805" y="3471526"/>
            <a:ext cx="1339454" cy="236537"/>
          </a:xfrm>
          <a:prstGeom prst="rect">
            <a:avLst/>
          </a:prstGeom>
        </p:spPr>
        <p:txBody>
          <a:bodyPr lIns="0" tIns="0" rIns="0" bIns="0"/>
          <a:lstStyle/>
          <a:p>
            <a:pPr algn="r" defTabSz="914400">
              <a:defRPr/>
            </a:pPr>
            <a:r>
              <a:rPr lang="en-US" sz="1400" dirty="0">
                <a:solidFill>
                  <a:srgbClr val="000000"/>
                </a:solidFill>
                <a:latin typeface="Arial"/>
                <a:ea typeface="+mj-ea"/>
                <a:cs typeface="Arial"/>
              </a:rPr>
              <a:t>Renal proximal tubule</a:t>
            </a:r>
            <a:endParaRPr lang="en-US" sz="1400" baseline="30000" dirty="0">
              <a:solidFill>
                <a:srgbClr val="000000"/>
              </a:solidFill>
              <a:latin typeface="Arial"/>
              <a:ea typeface="+mj-ea"/>
              <a:cs typeface="Arial"/>
            </a:endParaRPr>
          </a:p>
        </p:txBody>
      </p:sp>
      <p:sp>
        <p:nvSpPr>
          <p:cNvPr id="75" name="Title 1"/>
          <p:cNvSpPr txBox="1">
            <a:spLocks/>
          </p:cNvSpPr>
          <p:nvPr/>
        </p:nvSpPr>
        <p:spPr bwMode="auto">
          <a:xfrm>
            <a:off x="8111410" y="5278933"/>
            <a:ext cx="1587104" cy="350838"/>
          </a:xfrm>
          <a:prstGeom prst="rect">
            <a:avLst/>
          </a:prstGeom>
        </p:spPr>
        <p:txBody>
          <a:bodyPr lIns="0" tIns="0" rIns="0" bIns="0"/>
          <a:lstStyle/>
          <a:p>
            <a:pPr defTabSz="914400">
              <a:defRPr/>
            </a:pPr>
            <a:r>
              <a:rPr lang="en-US" sz="1400" dirty="0">
                <a:solidFill>
                  <a:srgbClr val="1F497D">
                    <a:lumMod val="75000"/>
                  </a:srgbClr>
                </a:solidFill>
                <a:latin typeface="Arial"/>
                <a:ea typeface="+mj-ea"/>
                <a:cs typeface="Arial"/>
              </a:rPr>
              <a:t>Glucose excretion</a:t>
            </a:r>
            <a:endParaRPr lang="en-US" sz="1400" baseline="30000" dirty="0">
              <a:solidFill>
                <a:srgbClr val="1F497D">
                  <a:lumMod val="75000"/>
                </a:srgbClr>
              </a:solidFill>
              <a:latin typeface="Arial"/>
              <a:ea typeface="+mj-ea"/>
              <a:cs typeface="Arial"/>
            </a:endParaRPr>
          </a:p>
        </p:txBody>
      </p:sp>
      <p:sp>
        <p:nvSpPr>
          <p:cNvPr id="76" name="Flowchart: Connector 75"/>
          <p:cNvSpPr/>
          <p:nvPr/>
        </p:nvSpPr>
        <p:spPr>
          <a:xfrm>
            <a:off x="7695708" y="2984728"/>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77" name="Flowchart: Connector 76"/>
          <p:cNvSpPr/>
          <p:nvPr/>
        </p:nvSpPr>
        <p:spPr>
          <a:xfrm>
            <a:off x="7955502" y="2940016"/>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78" name="Title 1"/>
          <p:cNvSpPr txBox="1">
            <a:spLocks/>
          </p:cNvSpPr>
          <p:nvPr/>
        </p:nvSpPr>
        <p:spPr bwMode="auto">
          <a:xfrm>
            <a:off x="5858444" y="1701462"/>
            <a:ext cx="1092854" cy="436563"/>
          </a:xfrm>
          <a:prstGeom prst="rect">
            <a:avLst/>
          </a:prstGeom>
        </p:spPr>
        <p:txBody>
          <a:bodyPr lIns="0" tIns="0" rIns="0" bIns="0"/>
          <a:lstStyle/>
          <a:p>
            <a:pPr algn="r" defTabSz="914400">
              <a:defRPr/>
            </a:pPr>
            <a:r>
              <a:rPr lang="en-US" sz="1400" dirty="0">
                <a:solidFill>
                  <a:srgbClr val="1F497D">
                    <a:lumMod val="75000"/>
                  </a:srgbClr>
                </a:solidFill>
                <a:latin typeface="Arial"/>
                <a:ea typeface="+mj-ea"/>
                <a:cs typeface="Arial"/>
              </a:rPr>
              <a:t>Excess glucose</a:t>
            </a:r>
            <a:endParaRPr lang="en-US" sz="1400" baseline="30000" dirty="0">
              <a:solidFill>
                <a:srgbClr val="1F497D">
                  <a:lumMod val="75000"/>
                </a:srgbClr>
              </a:solidFill>
              <a:latin typeface="Arial"/>
              <a:ea typeface="+mj-ea"/>
              <a:cs typeface="Arial"/>
            </a:endParaRPr>
          </a:p>
        </p:txBody>
      </p:sp>
      <p:sp>
        <p:nvSpPr>
          <p:cNvPr id="79" name="Isosceles Triangle 78"/>
          <p:cNvSpPr/>
          <p:nvPr/>
        </p:nvSpPr>
        <p:spPr bwMode="auto">
          <a:xfrm rot="5400000">
            <a:off x="6913196" y="1885610"/>
            <a:ext cx="304800" cy="1143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80" name="Title 1"/>
          <p:cNvSpPr txBox="1">
            <a:spLocks/>
          </p:cNvSpPr>
          <p:nvPr/>
        </p:nvSpPr>
        <p:spPr bwMode="auto">
          <a:xfrm>
            <a:off x="6073806" y="2604750"/>
            <a:ext cx="1085850" cy="433978"/>
          </a:xfrm>
          <a:prstGeom prst="rect">
            <a:avLst/>
          </a:prstGeom>
        </p:spPr>
        <p:txBody>
          <a:bodyPr lIns="0" tIns="0" rIns="0" bIns="0"/>
          <a:lstStyle/>
          <a:p>
            <a:pPr algn="r" defTabSz="914400">
              <a:defRPr/>
            </a:pPr>
            <a:r>
              <a:rPr lang="en-US" sz="1400" dirty="0" err="1">
                <a:solidFill>
                  <a:srgbClr val="000000"/>
                </a:solidFill>
                <a:latin typeface="Arial"/>
                <a:ea typeface="+mj-ea"/>
                <a:cs typeface="Arial"/>
              </a:rPr>
              <a:t>Glomerulus</a:t>
            </a:r>
            <a:endParaRPr lang="en-US" sz="1400" baseline="30000" dirty="0">
              <a:solidFill>
                <a:srgbClr val="000000"/>
              </a:solidFill>
              <a:latin typeface="Arial"/>
              <a:ea typeface="+mj-ea"/>
              <a:cs typeface="Arial"/>
            </a:endParaRPr>
          </a:p>
        </p:txBody>
      </p:sp>
      <p:cxnSp>
        <p:nvCxnSpPr>
          <p:cNvPr id="81" name="Straight Connector 80"/>
          <p:cNvCxnSpPr/>
          <p:nvPr/>
        </p:nvCxnSpPr>
        <p:spPr bwMode="auto">
          <a:xfrm flipV="1">
            <a:off x="7202518" y="2628560"/>
            <a:ext cx="196454" cy="109538"/>
          </a:xfrm>
          <a:prstGeom prst="line">
            <a:avLst/>
          </a:prstGeom>
          <a:ln w="158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bwMode="auto">
          <a:xfrm rot="10800000">
            <a:off x="7473980" y="3600110"/>
            <a:ext cx="163116" cy="1588"/>
          </a:xfrm>
          <a:prstGeom prst="line">
            <a:avLst/>
          </a:prstGeom>
          <a:ln w="158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bwMode="auto">
          <a:xfrm rot="10800000" flipV="1">
            <a:off x="7450169" y="4101760"/>
            <a:ext cx="339329" cy="196850"/>
          </a:xfrm>
          <a:prstGeom prst="line">
            <a:avLst/>
          </a:prstGeom>
          <a:ln w="158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4" name="Title 1"/>
          <p:cNvSpPr txBox="1">
            <a:spLocks/>
          </p:cNvSpPr>
          <p:nvPr/>
        </p:nvSpPr>
        <p:spPr bwMode="auto">
          <a:xfrm>
            <a:off x="6388131" y="4201773"/>
            <a:ext cx="1019175" cy="1219200"/>
          </a:xfrm>
          <a:prstGeom prst="rect">
            <a:avLst/>
          </a:prstGeom>
        </p:spPr>
        <p:txBody>
          <a:bodyPr lIns="0" tIns="0" rIns="0" bIns="0"/>
          <a:lstStyle/>
          <a:p>
            <a:pPr algn="r" defTabSz="914400">
              <a:defRPr/>
            </a:pPr>
            <a:r>
              <a:rPr lang="en-US" sz="1400" dirty="0">
                <a:solidFill>
                  <a:srgbClr val="000000"/>
                </a:solidFill>
                <a:latin typeface="Arial"/>
                <a:ea typeface="+mj-ea"/>
                <a:cs typeface="Arial"/>
              </a:rPr>
              <a:t>Glucose excretion enabled through SGLT2 inhibition</a:t>
            </a:r>
            <a:endParaRPr lang="en-US" sz="1400" baseline="30000" dirty="0">
              <a:solidFill>
                <a:srgbClr val="000000"/>
              </a:solidFill>
              <a:latin typeface="Arial"/>
              <a:ea typeface="+mj-ea"/>
              <a:cs typeface="Arial"/>
            </a:endParaRPr>
          </a:p>
        </p:txBody>
      </p:sp>
      <p:sp>
        <p:nvSpPr>
          <p:cNvPr id="85" name="Isosceles Triangle 84"/>
          <p:cNvSpPr/>
          <p:nvPr/>
        </p:nvSpPr>
        <p:spPr bwMode="auto">
          <a:xfrm rot="10800000">
            <a:off x="7714024" y="5346556"/>
            <a:ext cx="228600" cy="1524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86" name="Title 1"/>
          <p:cNvSpPr txBox="1">
            <a:spLocks/>
          </p:cNvSpPr>
          <p:nvPr/>
        </p:nvSpPr>
        <p:spPr bwMode="auto">
          <a:xfrm>
            <a:off x="8929882" y="3392097"/>
            <a:ext cx="972740" cy="901700"/>
          </a:xfrm>
          <a:prstGeom prst="rect">
            <a:avLst/>
          </a:prstGeom>
        </p:spPr>
        <p:txBody>
          <a:bodyPr lIns="0" tIns="0" rIns="0" bIns="0"/>
          <a:lstStyle/>
          <a:p>
            <a:pPr defTabSz="914400">
              <a:defRPr/>
            </a:pPr>
            <a:r>
              <a:rPr lang="en-US" sz="1300" dirty="0">
                <a:solidFill>
                  <a:srgbClr val="C00000"/>
                </a:solidFill>
                <a:latin typeface="Arial"/>
                <a:ea typeface="+mj-ea"/>
                <a:cs typeface="Arial"/>
              </a:rPr>
              <a:t>Reduced blood glucose levels resulting from less glucose </a:t>
            </a:r>
            <a:r>
              <a:rPr lang="en-US" sz="1300" dirty="0" err="1">
                <a:solidFill>
                  <a:srgbClr val="C00000"/>
                </a:solidFill>
                <a:latin typeface="Arial"/>
                <a:ea typeface="+mj-ea"/>
                <a:cs typeface="Arial"/>
              </a:rPr>
              <a:t>reabsorption</a:t>
            </a:r>
            <a:endParaRPr lang="en-US" sz="1300" baseline="30000" dirty="0">
              <a:solidFill>
                <a:srgbClr val="C00000"/>
              </a:solidFill>
              <a:latin typeface="Arial"/>
              <a:ea typeface="+mj-ea"/>
              <a:cs typeface="Arial"/>
            </a:endParaRPr>
          </a:p>
        </p:txBody>
      </p:sp>
      <p:sp>
        <p:nvSpPr>
          <p:cNvPr id="87" name="Isosceles Triangle 86"/>
          <p:cNvSpPr/>
          <p:nvPr/>
        </p:nvSpPr>
        <p:spPr bwMode="auto">
          <a:xfrm rot="5400000">
            <a:off x="8638412" y="4552610"/>
            <a:ext cx="304800" cy="114300"/>
          </a:xfrm>
          <a:prstGeom prst="triangle">
            <a:avLst/>
          </a:prstGeom>
          <a:gradFill>
            <a:gsLst>
              <a:gs pos="0">
                <a:srgbClr val="6A292B"/>
              </a:gs>
              <a:gs pos="100000">
                <a:srgbClr val="C08B88"/>
              </a:gs>
            </a:gsLst>
          </a:gradFill>
          <a:ln>
            <a:solidFill>
              <a:srgbClr val="6A292B"/>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88" name="Flowchart: Connector 87"/>
          <p:cNvSpPr/>
          <p:nvPr/>
        </p:nvSpPr>
        <p:spPr>
          <a:xfrm>
            <a:off x="7901496" y="2819528"/>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90" name="Flowchart: Connector 89"/>
          <p:cNvSpPr/>
          <p:nvPr/>
        </p:nvSpPr>
        <p:spPr>
          <a:xfrm>
            <a:off x="7304604" y="1918256"/>
            <a:ext cx="40500" cy="5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56" name="Slide Number Placeholder 1"/>
          <p:cNvSpPr txBox="1">
            <a:spLocks/>
          </p:cNvSpPr>
          <p:nvPr/>
        </p:nvSpPr>
        <p:spPr>
          <a:xfrm>
            <a:off x="8305800" y="65287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6E5A2-EC83-451F-A719-9AC1370DD5CF}" type="slidenum">
              <a:rPr lang="en-US" sz="1200">
                <a:solidFill>
                  <a:prstClr val="white">
                    <a:lumMod val="50000"/>
                  </a:prstClr>
                </a:solidFill>
              </a:rPr>
              <a:pPr algn="r"/>
              <a:t>24</a:t>
            </a:fld>
            <a:endParaRPr lang="en-US" sz="1200" dirty="0">
              <a:solidFill>
                <a:prstClr val="white">
                  <a:lumMod val="50000"/>
                </a:prstClr>
              </a:solidFill>
            </a:endParaRPr>
          </a:p>
        </p:txBody>
      </p:sp>
    </p:spTree>
    <p:extLst>
      <p:ext uri="{BB962C8B-B14F-4D97-AF65-F5344CB8AC3E}">
        <p14:creationId xmlns:p14="http://schemas.microsoft.com/office/powerpoint/2010/main" val="169225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87 0.00625 C 0.00208 0.01873 0.01007 0.02729 0.01545 0.03793 C 0.01337 0.04834 0.01319 0.05574 0.00659 0.06175 C 0.00277 0.07678 0.00833 0.05782 0.00052 0.07378 C -0.00261 0.08025 -0.00365 0.08997 -0.00538 0.0976 C -0.00486 0.11217 -0.00886 0.16096 0.00659 0.16721 C 0.01111 0.17114 0.01493 0.17299 0.01996 0.17507 C 0.02517 0.18247 0.03229 0.1827 0.03941 0.18502 C 0.04427 0.18663 0.04809 0.1908 0.05277 0.19311 C 0.05503 0.20167 0.05503 0.21046 0.05729 0.21901 C 0.05781 0.23613 0.05208 0.25717 0.06024 0.27058 C 0.06354 0.27614 0.06909 0.27521 0.07361 0.2766 C 0.0934 0.28284 0.11319 0.28307 0.13333 0.28446 C 0.14409 0.28932 0.13975 0.28631 0.14687 0.29256 C 0.14982 0.2988 0.15225 0.30134 0.15729 0.30435 " pathEditMode="relative" ptsTypes="ffffffffffffffA">
                                      <p:cBhvr>
                                        <p:cTn id="6" dur="2000" fill="hold"/>
                                        <p:tgtEl>
                                          <p:spTgt spid="5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434 -3.70028E-7 C 0.00382 0.00347 0.00834 0.01226 0.0165 0.01573 C 0.0191 0.02567 0.02153 0.03562 0.02396 0.04556 C 0.02448 0.04787 0.02709 0.04787 0.02848 0.04949 C 0.03386 0.05527 0.0382 0.05666 0.04497 0.05944 C 0.04914 0.07747 0.0415 0.09783 0.0375 0.11517 C 0.03941 0.12835 0.04184 0.14454 0.05243 0.14894 C 0.05747 0.15611 0.054 0.15241 0.06424 0.15703 C 0.06927 0.15934 0.07327 0.16489 0.07778 0.16883 C 0.07986 0.17068 0.09653 0.17438 0.09861 0.17484 C 0.11181 0.1864 0.10434 0.21045 0.10018 0.22849 C 0.10035 0.23219 0.1 0.26203 0.10452 0.26827 C 0.10556 0.26989 0.10747 0.26966 0.10903 0.27035 C 0.11146 0.2796 0.11285 0.27706 0.11945 0.2803 C 0.13299 0.27821 0.1448 0.27937 0.15834 0.28215 C 0.17171 0.28145 0.18525 0.28145 0.19861 0.2803 C 0.20105 0.28007 0.20764 0.27775 0.20764 0.27428 " pathEditMode="relative" ptsTypes="ffffffffffffffffA">
                                      <p:cBhvr>
                                        <p:cTn id="8" dur="2000" fill="hold"/>
                                        <p:tgtEl>
                                          <p:spTgt spid="6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6 7.60407E-6 C 0.00885 0.01111 -0.00486 0.02221 -0.01042 0.02984 C -0.01146 0.03377 -0.01233 0.0377 -0.01337 0.04164 C -0.01389 0.04372 -0.01493 0.04765 -0.01493 0.04765 C -0.0132 0.06569 -0.0125 0.07956 0.00156 0.08534 C 0.0066 0.08974 0.00851 0.09182 0.01059 0.09922 C 0.0092 0.1131 0.00625 0.12535 0.00451 0.139 C 0.0033 0.16189 -0.00156 0.19612 0.01944 0.20468 C 0.03351 0.21694 0.05 0.22341 0.0658 0.23058 C 0.06719 0.23659 0.06875 0.24238 0.07014 0.24839 C 0.07101 0.26758 0.06962 0.28747 0.07326 0.3062 C 0.0743 0.31199 0.09618 0.31569 0.09861 0.31615 C 0.11319 0.32216 0.13177 0.32101 0.14635 0.32193 C 0.15451 0.32378 0.16233 0.32633 0.17014 0.33003 C 0.1743 0.33511 0.17656 0.33951 0.18212 0.34182 C 0.18715 0.33974 0.18507 0.33997 0.18819 0.33997 " pathEditMode="relative" ptsTypes="fffffffffffffffA">
                                      <p:cBhvr>
                                        <p:cTn id="10" dur="2000" fill="hold"/>
                                        <p:tgtEl>
                                          <p:spTgt spid="5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191 -0.00763 C -0.00018 0.00278 -0.00122 0.01434 -0.00712 0.02221 C -0.01181 0.0414 -0.0066 0.05759 0.00191 0.07193 C 0.00295 0.07378 0.00347 0.07632 0.00486 0.07771 C 0.00538 0.07817 0.01319 0.08141 0.01388 0.08164 C 0.01684 0.08303 0.02274 0.0858 0.02274 0.0858 C 0.02378 0.08719 0.02465 0.08881 0.02586 0.08974 C 0.02864 0.09159 0.03472 0.09367 0.03472 0.09367 C 0.03576 0.09575 0.0375 0.09737 0.03767 0.09968 C 0.03888 0.11494 0.02968 0.13761 0.02725 0.15333 C 0.02777 0.16374 0.02482 0.18594 0.03333 0.19519 C 0.03697 0.19913 0.03802 0.19843 0.04079 0.20306 C 0.04583 0.21138 0.04097 0.20791 0.04809 0.21092 C 0.05607 0.21786 0.06597 0.22086 0.075 0.2248 C 0.08142 0.22757 0.08663 0.23197 0.09288 0.23474 C 0.09392 0.23867 0.09704 0.24283 0.096 0.24677 C 0.09496 0.2507 0.09288 0.25879 0.09288 0.25879 C 0.09236 0.26411 0.09149 0.2692 0.09149 0.27452 C 0.09149 0.28516 0.09114 0.29603 0.09288 0.30643 C 0.0934 0.30944 0.10052 0.31152 0.10191 0.31245 C 0.1125 0.31962 0.12291 0.31962 0.13472 0.32239 C 0.14861 0.32031 0.16267 0.32077 0.17656 0.31846 C 0.17968 0.318 0.18541 0.3143 0.18541 0.3143 C 0.18888 0.3099 0.19114 0.30481 0.19444 0.30042 " pathEditMode="relative" ptsTypes="fffffffffffffffffffffffA">
                                      <p:cBhvr>
                                        <p:cTn id="12" dur="2000" fill="hold"/>
                                        <p:tgtEl>
                                          <p:spTgt spid="7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9.44444E-6 -7.46531E-6 C -0.0026 0.00971 0.00122 0.01965 -0.00295 0.02983 C -0.00468 0.03399 -0.00902 0.04185 -0.00902 0.04185 C -0.01128 0.05203 -0.00937 0.06012 -0.00295 0.06567 C 0.00035 0.08024 -0.00451 0.06336 0.00296 0.07562 C 0.00886 0.0851 -0.00052 0.07955 0.00886 0.08348 C 0.01216 0.08788 0.01459 0.09296 0.01789 0.09759 C 0.01598 0.10915 0.01389 0.11493 0.01042 0.12534 C 0.0073 0.13459 0.00695 0.14592 0.00139 0.15309 C 0.00018 0.17391 -0.00017 0.18061 0.00452 0.19888 C 0.00573 0.20351 0.00695 0.20952 0.01042 0.21091 C 0.01494 0.21276 0.01928 0.21484 0.02379 0.21669 C 0.0283 0.22294 0.03421 0.22386 0.04028 0.22664 C 0.04671 0.22941 0.05191 0.23404 0.05816 0.23658 C 0.06337 0.24722 0.06268 0.24884 0.06112 0.26248 C 0.06164 0.27913 0.06198 0.29555 0.06268 0.3122 C 0.06285 0.31683 0.06303 0.32169 0.06407 0.32608 C 0.06528 0.33117 0.07153 0.33464 0.07466 0.33602 C 0.09132 0.34343 0.09844 0.34458 0.11789 0.34597 C 0.12292 0.34528 0.12796 0.34528 0.13282 0.34412 C 0.13594 0.34343 0.14167 0.33996 0.14167 0.33996 C 0.14792 0.33209 0.15018 0.324 0.15365 0.31429 " pathEditMode="relative" ptsTypes="fffffffffffffffffffffA">
                                      <p:cBhvr>
                                        <p:cTn id="14" dur="2000" fill="hold"/>
                                        <p:tgtEl>
                                          <p:spTgt spid="5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7.77778E-6 1.26735E-6 C 0.0019 0.00832 0.00277 0.01572 0.00746 0.02197 C 0.00937 0.03261 0.01058 0.04348 0.00433 0.0518 C 0.00225 0.06036 -0.00192 0.06452 -0.00747 0.06961 C -0.0106 0.08164 -0.01754 0.09227 -0.02396 0.10152 C -0.02744 0.11401 -0.02535 0.13552 -0.0165 0.14315 C -0.01598 0.14523 -0.01615 0.14801 -0.01494 0.14917 C -0.01112 0.15287 -0.00209 0.15495 0.00295 0.15703 C 0.00676 0.17368 0.00451 0.18085 0.00138 0.19681 C 0.00208 0.21716 -0.00209 0.24907 0.01336 0.26249 C 0.0144 0.26457 0.01492 0.26711 0.01631 0.2685 C 0.01874 0.27104 0.02256 0.27058 0.02534 0.27243 C 0.03003 0.27567 0.0335 0.27821 0.03871 0.28029 C 0.04565 0.28631 0.05347 0.28885 0.0611 0.29232 C 0.06874 0.30782 0.0651 0.31683 0.06406 0.33811 C 0.06458 0.34412 0.06423 0.35014 0.06562 0.35592 C 0.06961 0.37165 0.08506 0.37581 0.09548 0.37789 C 0.1151 0.37581 0.13229 0.37303 0.15208 0.37188 C 0.15711 0.36956 0.16024 0.36702 0.16406 0.36193 " pathEditMode="relative" ptsTypes="ffffffffffffffffffA">
                                      <p:cBhvr>
                                        <p:cTn id="16" dur="2000" fill="hold"/>
                                        <p:tgtEl>
                                          <p:spTgt spid="5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4.72222E-6 2.77521E-7 C 0.0073 -0.00301 0.00556 -0.00324 0.0165 2.77521E-7 C 0.01962 0.00093 0.02535 0.00416 0.02535 0.00416 C 0.02639 0.00601 0.02709 0.0081 0.0283 0.00995 C 0.03056 0.01341 0.03577 0.01989 0.03577 0.01989 C 0.03855 0.03469 0.03438 0.06568 0.03438 0.06568 C 0.0349 0.07424 0.03473 0.08303 0.03577 0.09158 C 0.03837 0.11309 0.05053 0.13067 0.05521 0.15125 C 0.05417 0.16166 0.05278 0.17322 0.04931 0.18293 C 0.04566 0.19311 0.0415 0.2019 0.03889 0.21277 C 0.04011 0.23381 0.03889 0.25093 0.05521 0.25856 C 0.05625 0.26064 0.05678 0.26318 0.05816 0.26457 C 0.05938 0.26596 0.06129 0.26526 0.06268 0.26642 C 0.06389 0.26735 0.06441 0.26966 0.06563 0.27058 C 0.06928 0.27359 0.07518 0.27452 0.07917 0.27637 C 0.08664 0.27983 0.0941 0.2833 0.10157 0.28631 C 0.1033 0.29371 0.10487 0.29672 0.10296 0.30435 C 0.10348 0.30828 0.10452 0.31221 0.10452 0.31614 C 0.10452 0.3321 0.10296 0.34806 0.10296 0.36402 C 0.10296 0.39223 0.11632 0.38691 0.13143 0.39385 C 0.14931 0.39316 0.16719 0.39292 0.18507 0.39177 C 0.19549 0.39107 0.20608 0.38575 0.2165 0.38575 " pathEditMode="relative" ptsTypes="fffffffffffffffffffffA">
                                      <p:cBhvr>
                                        <p:cTn id="18" dur="2000" fill="hold"/>
                                        <p:tgtEl>
                                          <p:spTgt spid="52"/>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1.66667E-6 3.66327E-6 C -0.00295 0.00601 -0.00365 0.01179 -0.0059 0.01804 C -0.01233 0.03562 -0.0059 0.01249 -0.01042 0.02983 C -0.01146 0.03978 -0.0125 0.04857 -0.01493 0.05782 C -0.01371 0.07539 -0.01233 0.09043 -0.01632 0.10754 C -0.01493 0.15495 -0.01649 0.20097 -0.01788 0.24861 C -0.0158 0.27567 -0.01944 0.30157 -0.01944 0.32817 " pathEditMode="relative" ptsTypes="ffffffA">
                                      <p:cBhvr>
                                        <p:cTn id="22" dur="2000" fill="hold"/>
                                        <p:tgtEl>
                                          <p:spTgt spid="77"/>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00937 -0.00324 C -0.00486 -0.00139 0.004 0.00277 0.004 0.00277 C 0.00834 0.00832 0.01025 0.01226 0.01598 0.01457 C 0.02153 0.01943 0.02136 0.02243 0.02344 0.03053 C 0.0224 0.06892 0.02257 0.1006 0.02483 0.13783 C 0.02605 0.15842 0.02344 0.17993 0.02796 0.19958 C 0.03125 0.21392 0.0323 0.22895 0.03542 0.24329 C 0.03646 0.24815 0.03872 0.25717 0.03976 0.2611 C 0.04028 0.26318 0.04132 0.26711 0.04132 0.26711 C 0.04063 0.27613 0.03837 0.28931 0.03837 0.29903 " pathEditMode="relative" ptsTypes="fffffffffA">
                                      <p:cBhvr>
                                        <p:cTn id="24" dur="2000" fill="hold"/>
                                        <p:tgtEl>
                                          <p:spTgt spid="76"/>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00052 0.00092 C 0.00069 0.01133 4.16667E-6 0.0178 0.00555 0.02474 C 0.00312 0.04602 -0.00278 0.06614 -0.00799 0.08649 C -0.01025 0.11262 -0.01007 0.10638 -0.01094 0.14408 C -0.01198 0.18756 -0.0066 0.24028 -0.02587 0.27937 C -0.02691 0.2833 -0.02778 0.28723 -0.02882 0.29116 C -0.02934 0.29324 -0.03039 0.29718 -0.03039 0.29718 C -0.02882 0.32169 -0.02882 0.31313 -0.02882 0.32308 " pathEditMode="relative" ptsTypes="fffffffA">
                                      <p:cBhvr>
                                        <p:cTn id="26" dur="2000" fill="hold"/>
                                        <p:tgtEl>
                                          <p:spTgt spid="88"/>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5.55556E-7 -2.67345E-6 C 0.00695 -0.003 0.00504 0.00116 0.01181 0.00394 C 0.01563 0.00902 0.01823 0.01504 0.0224 0.01989 C 0.02604 0.02406 0.02952 0.02729 0.03282 0.03192 C 0.03334 0.03377 0.03351 0.03585 0.0342 0.0377 C 0.0349 0.03932 0.03646 0.04024 0.03716 0.04186 C 0.03854 0.04556 0.04028 0.05366 0.04028 0.05366 C 0.03976 0.06915 0.03299 0.11425 0.04775 0.1272 C 0.05 0.13715 0.04723 0.13044 0.05365 0.1353 C 0.06875 0.1464 0.05608 0.14177 0.07309 0.14524 C 0.07917 0.14778 0.08507 0.15033 0.09098 0.1531 C 0.09254 0.15518 0.0941 0.1568 0.09549 0.15912 C 0.09775 0.16282 0.10139 0.17091 0.10139 0.17091 C 0.0967 0.1982 0.09844 0.21277 0.1 0.24653 C 0.10018 0.24862 0.10035 0.25093 0.10139 0.25255 C 0.10382 0.25579 0.10764 0.25602 0.11042 0.25856 C 0.12674 0.25532 0.14341 0.25717 0.15955 0.25255 C 0.16875 0.25394 0.17396 0.25463 0.18195 0.25856 C 0.18594 0.26365 0.18594 0.26874 0.18941 0.27452 C 0.19028 0.27591 0.19184 0.27683 0.19254 0.27845 C 0.19271 0.27914 0.1915 0.27845 0.19098 0.27845 " pathEditMode="relative" ptsTypes="ffffffffffffffffffffA">
                                      <p:cBhvr>
                                        <p:cTn id="28" dur="2000" fill="hold"/>
                                        <p:tgtEl>
                                          <p:spTgt spid="49"/>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3.88889E-6 -5.06938E-6 C 0.00174 0.00346 0.00434 0.00624 0.00608 0.00994 C 0.0125 0.02382 0.00208 0.00832 0.01042 0.01988 C 0.01319 0.03029 0.0099 0.03954 0.00747 0.04949 C 0.00365 0.06498 -0.00208 0.07955 -0.00451 0.09528 C -0.00365 0.15494 -0.00417 0.19357 0.00295 0.24653 C 0.00521 0.26318 0.00486 0.28006 0.00903 0.29625 C 0.00851 0.30481 0.00833 0.31336 0.00747 0.32192 C 0.00694 0.32747 0.00295 0.33071 0.00295 0.3358 " pathEditMode="relative" ptsTypes="ffffffffA">
                                      <p:cBhvr>
                                        <p:cTn id="30" dur="2000" fill="hold"/>
                                        <p:tgtEl>
                                          <p:spTgt spid="46"/>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00364 0.00185 C 0.004 0.00555 -0.00052 0.0074 0.00677 0.01388 C 0.01059 0.03076 0.00504 0.01018 0.01129 0.02382 C 0.01511 0.03215 0.01007 0.03377 0.01875 0.0377 C 0.02483 0.04625 0.03282 0.04764 0.04098 0.05157 C 0.04514 0.05666 0.04809 0.05805 0.05 0.06545 C 0.04879 0.07562 0.04671 0.08511 0.04549 0.09528 C 0.0415 0.13044 0.04514 0.11494 0.04098 0.13113 C 0.04202 0.17299 0.04671 0.22525 0.03959 0.26642 C 0.0382 0.28562 0.03525 0.30574 0.03056 0.32401 C 0.0323 0.34135 0.03021 0.33534 0.03368 0.34389 " pathEditMode="relative" ptsTypes="ffffffffffA">
                                      <p:cBhvr>
                                        <p:cTn id="32" dur="2000" fill="hold"/>
                                        <p:tgtEl>
                                          <p:spTgt spid="70"/>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3.05556E-6 -2.39593E-6 C -0.00104 0.00393 -0.00191 0.00787 -0.00295 0.0118 C -0.00347 0.01388 -0.00451 0.01781 -0.00451 0.01781 C -0.00312 0.02868 -0.00486 0.03446 0.00295 0.0377 C 0.0132 0.04695 0.00851 0.04441 0.01632 0.04764 C 0.02014 0.0525 0.02222 0.05481 0.02379 0.06152 C 0.02153 0.07493 0.01736 0.08788 0.01493 0.1013 C 0.01389 0.10731 0.01198 0.11934 0.01198 0.11934 C 0.01268 0.13946 0.00799 0.17253 0.02379 0.18687 C 0.03212 0.1945 0.04584 0.1945 0.05521 0.19866 C 0.05816 0.20005 0.06129 0.20144 0.06424 0.20282 C 0.06563 0.20352 0.06858 0.20467 0.06858 0.20467 C 0.08038 0.21948 0.07396 0.247 0.07014 0.26642 C 0.07049 0.27035 0.07101 0.29163 0.07465 0.29626 C 0.07795 0.30065 0.08351 0.30042 0.08802 0.30227 C 0.10295 0.30851 0.12084 0.30713 0.13577 0.30805 C 0.14688 0.31175 0.15191 0.31175 0.16424 0.31013 C 0.16563 0.30944 0.16754 0.30944 0.16858 0.30805 C 0.17344 0.30158 0.16754 0.30227 0.1717 0.30227 " pathEditMode="relative" ptsTypes="ffffffffffffffffffA">
                                      <p:cBhvr>
                                        <p:cTn id="34" dur="2000" fill="hold"/>
                                        <p:tgtEl>
                                          <p:spTgt spid="68"/>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00347 -0.00092 C 0.00173 0.00255 -0.00122 0.00532 -0.00261 0.00902 C -0.00521 0.01573 -0.0066 0.02544 -0.00851 0.03284 C -0.00591 0.04926 -0.00087 0.06892 0.01232 0.07447 C 0.01493 0.08465 0.0118 0.07771 0.0184 0.08256 C 0.02153 0.08488 0.02725 0.09043 0.02725 0.09043 C 0.03802 0.1117 0.03559 0.12442 0.03021 0.15218 C 0.02847 0.1827 0.02708 0.21346 0.03177 0.24353 C 0.03073 0.26365 0.02986 0.27243 0.02587 0.28932 C 0.02847 0.30065 0.02691 0.29047 0.02587 0.30712 C 0.0243 0.33465 0.02552 0.35824 0.01094 0.37882 C 0.01041 0.37674 0.00937 0.3728 0.00937 0.3728 " pathEditMode="relative" ptsTypes="fffffffffffA">
                                      <p:cBhvr>
                                        <p:cTn id="36" dur="2000" fill="hold"/>
                                        <p:tgtEl>
                                          <p:spTgt spid="65"/>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6.11111E-6 3.9408E-6 C -0.00105 0.00139 -0.00226 0.00254 -0.00296 0.00416 C -0.00435 0.00786 -0.00591 0.01596 -0.00591 0.01596 C -0.00313 0.0266 -0.00139 0.03561 0.00451 0.04394 C 0.00624 0.05065 0.00954 0.05342 0.01197 0.05967 C 0.01423 0.06545 0.01527 0.07331 0.01649 0.07956 C 0.01597 0.0895 0.01579 0.09944 0.01493 0.10939 C 0.01371 0.12396 0.00815 0.13853 0.00607 0.1531 C 0.00433 0.19889 0.00121 0.24306 0.00746 0.28839 C 0.00642 0.30643 0.00451 0.32447 0.00902 0.34204 C 0.01076 0.35708 0.01597 0.37118 0.02239 0.3839 C 0.02343 0.38575 0.02482 0.38737 0.02534 0.38969 C 0.02586 0.39177 0.02586 0.39431 0.0269 0.3957 C 0.02795 0.39709 0.03142 0.39778 0.03142 0.39778 " pathEditMode="relative" ptsTypes="fffffffffffffA">
                                      <p:cBhvr>
                                        <p:cTn id="38" dur="2000" fill="hold"/>
                                        <p:tgtEl>
                                          <p:spTgt spid="69"/>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00035 0.00069 C -0.00208 0.01642 -0.0066 0.03122 -0.01007 0.04648 C -0.01111 0.0562 -0.01233 0.06499 -0.01458 0.07424 C -0.01354 0.09551 -0.01424 0.11725 0.00035 0.12997 C 0.00469 0.13853 0.00243 0.13298 0.00469 0.142 C 0.00573 0.14593 0.00781 0.15379 0.00781 0.15379 C 0.00399 0.17368 0.00538 0.16443 0.0033 0.18178 C 0.00486 0.20976 0.00278 0.1982 0.00781 0.21739 C 0.00833 0.21924 0.00989 0.22017 0.01076 0.22155 C 0.01823 0.23404 0.0191 0.23242 0.03021 0.23728 C 0.04114 0.24214 0.05191 0.24769 0.06302 0.25116 C 0.07239 0.26434 0.06684 0.27683 0.06597 0.29695 C 0.06649 0.30689 0.06667 0.31684 0.06753 0.32678 C 0.06944 0.35037 0.09201 0.34759 0.10469 0.34875 C 0.11927 0.35314 0.12969 0.35199 0.14514 0.3506 C 0.15121 0.34505 0.1493 0.34204 0.15555 0.33672 C 0.1566 0.33464 0.15764 0.33279 0.15851 0.33071 C 0.1592 0.32886 0.16007 0.32493 0.16007 0.32493 " pathEditMode="relative" ptsTypes="fffffffffffffffffA">
                                      <p:cBhvr>
                                        <p:cTn id="40" dur="2000" fill="hold"/>
                                        <p:tgtEl>
                                          <p:spTgt spid="66"/>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00087 -0.00092 C 0.00035 0.0007 0.00642 0.00764 0.0066 0.01087 C 0.00747 0.02822 0.00017 0.06707 -0.00382 0.08442 C -0.00174 0.09344 0.00365 0.09922 0.00955 0.10431 C 0.01736 0.12026 0.00712 0.10107 0.01701 0.11425 C 0.02049 0.11887 0.02153 0.12628 0.02292 0.13229 C 0.01944 0.14616 0.02083 0.14015 0.01858 0.1501 C 0.01736 0.16073 0.01649 0.17137 0.01406 0.18178 C 0.00903 0.22734 0.01389 0.27382 0.00799 0.31915 C 0.01372 0.34043 0.0151 0.36425 0.01701 0.38668 C 0.01649 0.40403 0.01163 0.44704 0.02604 0.46416 " pathEditMode="relative" ptsTypes="ffffffffffA">
                                      <p:cBhvr>
                                        <p:cTn id="42" dur="2000" fill="hold"/>
                                        <p:tgtEl>
                                          <p:spTgt spid="50"/>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8.88889E-6 9.89824E-7 C 0.01025 -0.00902 0.02449 -0.00093 0.03594 0.00185 C 0.03733 0.00323 0.03872 0.00485 0.04028 0.00601 C 0.04167 0.00693 0.04358 0.00647 0.0448 0.00786 C 0.04601 0.00925 0.04567 0.01202 0.04636 0.01387 C 0.04879 0.02012 0.0507 0.02474 0.05226 0.03168 C 0.05105 0.05712 0.04549 0.08441 0.05678 0.1073 C 0.05869 0.1154 0.06268 0.12257 0.06876 0.12511 C 0.07379 0.13228 0.07119 0.12742 0.07466 0.14107 C 0.07518 0.14315 0.07622 0.14708 0.07622 0.14708 C 0.0724 0.17599 0.06685 0.20305 0.05973 0.23057 C 0.05539 0.29047 0.05452 0.35129 0.05817 0.41142 C 0.05955 0.43547 0.0639 0.45397 0.07917 0.46716 C 0.08438 0.47178 0.08455 0.4771 0.09115 0.47317 " pathEditMode="relative" ptsTypes="fffffffffffffA">
                                      <p:cBhvr>
                                        <p:cTn id="44" dur="2000" fill="hold"/>
                                        <p:tgtEl>
                                          <p:spTgt spid="63"/>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0.00295 -0.00832 C 0.00538 -0.00069 0.0151 0.00116 0.0224 0.01157 C 0.02396 0.01804 0.02656 0.0229 0.0283 0.02938 C 0.02691 0.04441 0.02413 0.05805 0.0224 0.07309 C 0.02292 0.08696 0.02083 0.10939 0.02986 0.12073 C 0.03316 0.1353 0.0283 0.11841 0.03576 0.13067 C 0.04444 0.14478 0.02899 0.12905 0.04167 0.14062 C 0.0401 0.16259 0.03542 0.18294 0.03125 0.20421 C 0.02795 0.23844 0.02882 0.26851 0.02986 0.30366 C 0.02882 0.34297 0.02691 0.38044 0.0224 0.41906 C 0.01944 0.44543 0.01788 0.46462 0.00451 0.48474 " pathEditMode="relative" ptsTypes="ffffffffffA">
                                      <p:cBhvr>
                                        <p:cTn id="46" dur="2000" fill="hold"/>
                                        <p:tgtEl>
                                          <p:spTgt spid="64"/>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0.00452 -0.00717 C 0.00503 -0.00486 0.01406 -0.00278 0.02378 -0.00116 C 0.03298 0.00301 0.04097 0.00532 0.05069 0.00671 C 0.05833 0.01017 0.05746 0.01249 0.06111 0.02058 C 0.06163 0.02197 0.06632 0.02775 0.06718 0.02868 C 0.07066 0.04348 0.06684 0.05967 0.06406 0.07447 C 0.0651 0.0821 0.06597 0.09112 0.06857 0.09829 C 0.07448 0.11471 0.08229 0.12581 0.08646 0.14408 C 0.08455 0.17391 0.07743 0.2019 0.07448 0.2315 C 0.07569 0.23751 0.07691 0.24306 0.0776 0.2493 C 0.07847 0.25671 0.07656 0.26619 0.08055 0.27128 C 0.08177 0.27266 0.0835 0.27243 0.08507 0.27313 C 0.08802 0.27451 0.09097 0.2759 0.09392 0.27729 C 0.10694 0.2833 0.12083 0.28885 0.1342 0.29301 C 0.1408 0.30134 0.13923 0.32123 0.14027 0.33279 C 0.13923 0.35129 0.13767 0.36193 0.14166 0.37858 C 0.14236 0.38113 0.14409 0.38922 0.14618 0.39061 C 0.15156 0.39408 0.15816 0.39315 0.16406 0.39454 C 0.18524 0.39038 0.20694 0.38876 0.2283 0.38645 C 0.23107 0.38529 0.23871 0.38483 0.23871 0.38066 " pathEditMode="relative" ptsTypes="fffffffffffffffffffA">
                                      <p:cBhvr>
                                        <p:cTn id="48" dur="2000" fill="hold"/>
                                        <p:tgtEl>
                                          <p:spTgt spid="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63" grpId="0" animBg="1"/>
      <p:bldP spid="64" grpId="0" animBg="1"/>
      <p:bldP spid="65" grpId="0" animBg="1"/>
      <p:bldP spid="66" grpId="0" animBg="1"/>
      <p:bldP spid="68" grpId="0" animBg="1"/>
      <p:bldP spid="69" grpId="0" animBg="1"/>
      <p:bldP spid="70" grpId="0" animBg="1"/>
      <p:bldP spid="51" grpId="0" animBg="1"/>
      <p:bldP spid="53" grpId="0" animBg="1"/>
      <p:bldP spid="54" grpId="0" animBg="1"/>
      <p:bldP spid="52" grpId="0" animBg="1"/>
      <p:bldP spid="57" grpId="0" animBg="1"/>
      <p:bldP spid="61" grpId="0" animBg="1"/>
      <p:bldP spid="71" grpId="0" animBg="1"/>
      <p:bldP spid="76" grpId="0" animBg="1"/>
      <p:bldP spid="77" grpId="0" animBg="1"/>
      <p:bldP spid="88" grpId="0" animBg="1"/>
      <p:bldP spid="9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3" name="Chart 82"/>
          <p:cNvGraphicFramePr/>
          <p:nvPr/>
        </p:nvGraphicFramePr>
        <p:xfrm>
          <a:off x="3803382" y="1347384"/>
          <a:ext cx="4806534"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Title 1"/>
          <p:cNvSpPr>
            <a:spLocks noGrp="1"/>
          </p:cNvSpPr>
          <p:nvPr>
            <p:ph type="title"/>
          </p:nvPr>
        </p:nvSpPr>
        <p:spPr>
          <a:xfrm>
            <a:off x="2118816" y="0"/>
            <a:ext cx="8549185" cy="762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2800" dirty="0"/>
              <a:t>Renal Glucose Handling Before and After Inhibition of SGLT2</a:t>
            </a:r>
          </a:p>
        </p:txBody>
      </p:sp>
      <p:sp>
        <p:nvSpPr>
          <p:cNvPr id="82" name="Freeform 81"/>
          <p:cNvSpPr/>
          <p:nvPr/>
        </p:nvSpPr>
        <p:spPr>
          <a:xfrm>
            <a:off x="5370624" y="1995456"/>
            <a:ext cx="1458162" cy="936104"/>
          </a:xfrm>
          <a:custGeom>
            <a:avLst/>
            <a:gdLst>
              <a:gd name="connsiteX0" fmla="*/ 0 w 5622878"/>
              <a:gd name="connsiteY0" fmla="*/ 3482454 h 3482454"/>
              <a:gd name="connsiteX1" fmla="*/ 2606722 w 5622878"/>
              <a:gd name="connsiteY1" fmla="*/ 561833 h 3482454"/>
              <a:gd name="connsiteX2" fmla="*/ 5622878 w 5622878"/>
              <a:gd name="connsiteY2" fmla="*/ 111457 h 3482454"/>
              <a:gd name="connsiteX3" fmla="*/ 5622878 w 5622878"/>
              <a:gd name="connsiteY3" fmla="*/ 111457 h 3482454"/>
              <a:gd name="connsiteX4" fmla="*/ 5622878 w 5622878"/>
              <a:gd name="connsiteY4" fmla="*/ 125104 h 3482454"/>
              <a:gd name="connsiteX5" fmla="*/ 5622878 w 5622878"/>
              <a:gd name="connsiteY5" fmla="*/ 125104 h 348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878" h="3482454">
                <a:moveTo>
                  <a:pt x="0" y="3482454"/>
                </a:moveTo>
                <a:cubicBezTo>
                  <a:pt x="834788" y="2303060"/>
                  <a:pt x="1669576" y="1123666"/>
                  <a:pt x="2606722" y="561833"/>
                </a:cubicBezTo>
                <a:cubicBezTo>
                  <a:pt x="3543868" y="0"/>
                  <a:pt x="5622878" y="111457"/>
                  <a:pt x="5622878" y="111457"/>
                </a:cubicBezTo>
                <a:lnTo>
                  <a:pt x="5622878" y="111457"/>
                </a:lnTo>
                <a:lnTo>
                  <a:pt x="5622878" y="125104"/>
                </a:lnTo>
                <a:lnTo>
                  <a:pt x="5622878" y="125104"/>
                </a:lnTo>
              </a:path>
            </a:pathLst>
          </a:cu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CA" sz="1050">
              <a:solidFill>
                <a:prstClr val="black"/>
              </a:solidFill>
            </a:endParaRPr>
          </a:p>
        </p:txBody>
      </p:sp>
      <p:cxnSp>
        <p:nvCxnSpPr>
          <p:cNvPr id="84" name="Straight Connector 83"/>
          <p:cNvCxnSpPr/>
          <p:nvPr/>
        </p:nvCxnSpPr>
        <p:spPr>
          <a:xfrm flipV="1">
            <a:off x="4013927" y="2007680"/>
            <a:ext cx="1944000" cy="30780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7280" y="2009104"/>
            <a:ext cx="19305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957280" y="2441152"/>
            <a:ext cx="2079000" cy="26640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023516" y="5094144"/>
            <a:ext cx="194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967516" y="2037320"/>
            <a:ext cx="0" cy="3060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rot="20784938">
            <a:off x="5349411" y="4758859"/>
            <a:ext cx="1054290" cy="275230"/>
          </a:xfrm>
          <a:custGeom>
            <a:avLst/>
            <a:gdLst>
              <a:gd name="connsiteX0" fmla="*/ 0 w 1405720"/>
              <a:gd name="connsiteY0" fmla="*/ 177421 h 275230"/>
              <a:gd name="connsiteX1" fmla="*/ 696036 w 1405720"/>
              <a:gd name="connsiteY1" fmla="*/ 245660 h 275230"/>
              <a:gd name="connsiteX2" fmla="*/ 1405720 w 1405720"/>
              <a:gd name="connsiteY2" fmla="*/ 0 h 275230"/>
            </a:gdLst>
            <a:ahLst/>
            <a:cxnLst>
              <a:cxn ang="0">
                <a:pos x="connsiteX0" y="connsiteY0"/>
              </a:cxn>
              <a:cxn ang="0">
                <a:pos x="connsiteX1" y="connsiteY1"/>
              </a:cxn>
              <a:cxn ang="0">
                <a:pos x="connsiteX2" y="connsiteY2"/>
              </a:cxn>
            </a:cxnLst>
            <a:rect l="l" t="t" r="r" b="b"/>
            <a:pathLst>
              <a:path w="1405720" h="275230">
                <a:moveTo>
                  <a:pt x="0" y="177421"/>
                </a:moveTo>
                <a:cubicBezTo>
                  <a:pt x="230874" y="226325"/>
                  <a:pt x="461749" y="275230"/>
                  <a:pt x="696036" y="245660"/>
                </a:cubicBezTo>
                <a:cubicBezTo>
                  <a:pt x="930323" y="216090"/>
                  <a:pt x="1168021" y="108045"/>
                  <a:pt x="1405720" y="0"/>
                </a:cubicBezTo>
              </a:path>
            </a:pathLst>
          </a:cu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CA" sz="2000" dirty="0">
              <a:solidFill>
                <a:srgbClr val="00B050"/>
              </a:solidFill>
            </a:endParaRPr>
          </a:p>
        </p:txBody>
      </p:sp>
      <p:cxnSp>
        <p:nvCxnSpPr>
          <p:cNvPr id="26" name="Straight Connector 25"/>
          <p:cNvCxnSpPr/>
          <p:nvPr/>
        </p:nvCxnSpPr>
        <p:spPr>
          <a:xfrm>
            <a:off x="5529072" y="2694696"/>
            <a:ext cx="0" cy="2376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15550" y="5379835"/>
            <a:ext cx="1779974" cy="276999"/>
          </a:xfrm>
          <a:prstGeom prst="rect">
            <a:avLst/>
          </a:prstGeom>
          <a:noFill/>
        </p:spPr>
        <p:txBody>
          <a:bodyPr wrap="none" rtlCol="0">
            <a:spAutoFit/>
          </a:bodyPr>
          <a:lstStyle/>
          <a:p>
            <a:pPr defTabSz="914400"/>
            <a:r>
              <a:rPr lang="en-CA" sz="1200" dirty="0">
                <a:solidFill>
                  <a:prstClr val="black"/>
                </a:solidFill>
              </a:rPr>
              <a:t>Plasma Glucose (mmol/L)</a:t>
            </a:r>
          </a:p>
        </p:txBody>
      </p:sp>
      <p:grpSp>
        <p:nvGrpSpPr>
          <p:cNvPr id="2" name="Group 66"/>
          <p:cNvGrpSpPr/>
          <p:nvPr/>
        </p:nvGrpSpPr>
        <p:grpSpPr>
          <a:xfrm>
            <a:off x="7787525" y="5102011"/>
            <a:ext cx="537327" cy="286551"/>
            <a:chOff x="6499808" y="5743464"/>
            <a:chExt cx="716436" cy="286551"/>
          </a:xfrm>
        </p:grpSpPr>
        <p:sp>
          <p:nvSpPr>
            <p:cNvPr id="36" name="TextBox 35"/>
            <p:cNvSpPr txBox="1"/>
            <p:nvPr/>
          </p:nvSpPr>
          <p:spPr>
            <a:xfrm>
              <a:off x="6499808" y="5753016"/>
              <a:ext cx="716436" cy="276999"/>
            </a:xfrm>
            <a:prstGeom prst="rect">
              <a:avLst/>
            </a:prstGeom>
            <a:noFill/>
          </p:spPr>
          <p:txBody>
            <a:bodyPr wrap="none" rtlCol="0">
              <a:spAutoFit/>
            </a:bodyPr>
            <a:lstStyle/>
            <a:p>
              <a:pPr defTabSz="914400"/>
              <a:r>
                <a:rPr lang="en-CA" sz="1200" dirty="0">
                  <a:solidFill>
                    <a:prstClr val="black"/>
                  </a:solidFill>
                </a:rPr>
                <a:t>16.65</a:t>
              </a:r>
            </a:p>
          </p:txBody>
        </p:sp>
        <p:cxnSp>
          <p:nvCxnSpPr>
            <p:cNvPr id="38" name="Straight Connector 37"/>
            <p:cNvCxnSpPr/>
            <p:nvPr/>
          </p:nvCxnSpPr>
          <p:spPr>
            <a:xfrm>
              <a:off x="6797216" y="5743464"/>
              <a:ext cx="0" cy="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51"/>
          <p:cNvGrpSpPr/>
          <p:nvPr/>
        </p:nvGrpSpPr>
        <p:grpSpPr>
          <a:xfrm>
            <a:off x="5834135" y="5104283"/>
            <a:ext cx="341760" cy="286551"/>
            <a:chOff x="6920926" y="5743464"/>
            <a:chExt cx="422780" cy="286551"/>
          </a:xfrm>
        </p:grpSpPr>
        <p:sp>
          <p:nvSpPr>
            <p:cNvPr id="53" name="TextBox 52"/>
            <p:cNvSpPr txBox="1"/>
            <p:nvPr/>
          </p:nvSpPr>
          <p:spPr>
            <a:xfrm>
              <a:off x="6920926" y="5753016"/>
              <a:ext cx="422780" cy="276999"/>
            </a:xfrm>
            <a:prstGeom prst="rect">
              <a:avLst/>
            </a:prstGeom>
            <a:noFill/>
          </p:spPr>
          <p:txBody>
            <a:bodyPr wrap="none" rtlCol="0">
              <a:spAutoFit/>
            </a:bodyPr>
            <a:lstStyle/>
            <a:p>
              <a:pPr defTabSz="914400"/>
              <a:r>
                <a:rPr lang="en-CA" sz="1200" dirty="0">
                  <a:solidFill>
                    <a:prstClr val="black"/>
                  </a:solidFill>
                </a:rPr>
                <a:t>11</a:t>
              </a:r>
            </a:p>
          </p:txBody>
        </p:sp>
        <p:cxnSp>
          <p:nvCxnSpPr>
            <p:cNvPr id="54" name="Straight Connector 53"/>
            <p:cNvCxnSpPr/>
            <p:nvPr/>
          </p:nvCxnSpPr>
          <p:spPr>
            <a:xfrm>
              <a:off x="7083824" y="5743464"/>
              <a:ext cx="0" cy="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71"/>
          <p:cNvGrpSpPr/>
          <p:nvPr/>
        </p:nvGrpSpPr>
        <p:grpSpPr>
          <a:xfrm>
            <a:off x="5396592" y="5106555"/>
            <a:ext cx="341760" cy="286551"/>
            <a:chOff x="3311904" y="5748008"/>
            <a:chExt cx="455680" cy="286551"/>
          </a:xfrm>
        </p:grpSpPr>
        <p:sp>
          <p:nvSpPr>
            <p:cNvPr id="59" name="TextBox 58"/>
            <p:cNvSpPr txBox="1"/>
            <p:nvPr/>
          </p:nvSpPr>
          <p:spPr>
            <a:xfrm>
              <a:off x="3311904" y="5757560"/>
              <a:ext cx="455680" cy="276999"/>
            </a:xfrm>
            <a:prstGeom prst="rect">
              <a:avLst/>
            </a:prstGeom>
            <a:noFill/>
          </p:spPr>
          <p:txBody>
            <a:bodyPr wrap="none" rtlCol="0">
              <a:spAutoFit/>
            </a:bodyPr>
            <a:lstStyle/>
            <a:p>
              <a:pPr defTabSz="914400"/>
              <a:r>
                <a:rPr lang="en-CA" sz="1200" dirty="0">
                  <a:solidFill>
                    <a:prstClr val="black"/>
                  </a:solidFill>
                </a:rPr>
                <a:t>10</a:t>
              </a:r>
            </a:p>
          </p:txBody>
        </p:sp>
        <p:cxnSp>
          <p:nvCxnSpPr>
            <p:cNvPr id="60" name="Straight Connector 59"/>
            <p:cNvCxnSpPr/>
            <p:nvPr/>
          </p:nvCxnSpPr>
          <p:spPr>
            <a:xfrm>
              <a:off x="3487480" y="5748008"/>
              <a:ext cx="0" cy="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rot="18728033">
            <a:off x="4429971" y="4764235"/>
            <a:ext cx="404559" cy="622935"/>
          </a:xfrm>
          <a:prstGeom prst="mathNotEqual">
            <a:avLst/>
          </a:prstGeom>
          <a:noFill/>
        </p:spPr>
        <p:txBody>
          <a:bodyPr wrap="none" rtlCol="0">
            <a:spAutoFit/>
          </a:bodyPr>
          <a:lstStyle/>
          <a:p>
            <a:pPr defTabSz="914400"/>
            <a:r>
              <a:rPr lang="en-CA" dirty="0">
                <a:solidFill>
                  <a:prstClr val="black"/>
                </a:solidFill>
              </a:rPr>
              <a:t>=</a:t>
            </a:r>
          </a:p>
        </p:txBody>
      </p:sp>
      <p:sp>
        <p:nvSpPr>
          <p:cNvPr id="64" name="TextBox 63"/>
          <p:cNvSpPr txBox="1"/>
          <p:nvPr/>
        </p:nvSpPr>
        <p:spPr>
          <a:xfrm rot="2616214">
            <a:off x="3812608" y="1949810"/>
            <a:ext cx="404559" cy="622935"/>
          </a:xfrm>
          <a:prstGeom prst="mathNotEqual">
            <a:avLst/>
          </a:prstGeom>
          <a:noFill/>
        </p:spPr>
        <p:txBody>
          <a:bodyPr wrap="none" rtlCol="0">
            <a:spAutoFit/>
          </a:bodyPr>
          <a:lstStyle/>
          <a:p>
            <a:pPr defTabSz="914400"/>
            <a:r>
              <a:rPr lang="en-CA" dirty="0">
                <a:solidFill>
                  <a:prstClr val="black"/>
                </a:solidFill>
              </a:rPr>
              <a:t>=</a:t>
            </a:r>
          </a:p>
        </p:txBody>
      </p:sp>
      <p:sp>
        <p:nvSpPr>
          <p:cNvPr id="65" name="TextBox 64"/>
          <p:cNvSpPr txBox="1"/>
          <p:nvPr/>
        </p:nvSpPr>
        <p:spPr>
          <a:xfrm rot="18728033">
            <a:off x="6778354" y="4768002"/>
            <a:ext cx="404559" cy="622935"/>
          </a:xfrm>
          <a:prstGeom prst="mathNotEqual">
            <a:avLst/>
          </a:prstGeom>
          <a:noFill/>
        </p:spPr>
        <p:txBody>
          <a:bodyPr wrap="none" rtlCol="0">
            <a:spAutoFit/>
          </a:bodyPr>
          <a:lstStyle/>
          <a:p>
            <a:pPr defTabSz="914400"/>
            <a:r>
              <a:rPr lang="en-CA" dirty="0">
                <a:solidFill>
                  <a:prstClr val="black"/>
                </a:solidFill>
              </a:rPr>
              <a:t>=</a:t>
            </a:r>
          </a:p>
        </p:txBody>
      </p:sp>
      <p:grpSp>
        <p:nvGrpSpPr>
          <p:cNvPr id="5" name="Group 72"/>
          <p:cNvGrpSpPr/>
          <p:nvPr/>
        </p:nvGrpSpPr>
        <p:grpSpPr>
          <a:xfrm>
            <a:off x="3786426" y="4930371"/>
            <a:ext cx="263214" cy="276999"/>
            <a:chOff x="1028536" y="5571824"/>
            <a:chExt cx="350952" cy="276999"/>
          </a:xfrm>
        </p:grpSpPr>
        <p:cxnSp>
          <p:nvCxnSpPr>
            <p:cNvPr id="70" name="Straight Connector 69"/>
            <p:cNvCxnSpPr/>
            <p:nvPr/>
          </p:nvCxnSpPr>
          <p:spPr>
            <a:xfrm>
              <a:off x="1244560" y="5733256"/>
              <a:ext cx="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028536" y="5571824"/>
              <a:ext cx="350952" cy="276999"/>
            </a:xfrm>
            <a:prstGeom prst="rect">
              <a:avLst/>
            </a:prstGeom>
            <a:noFill/>
          </p:spPr>
          <p:txBody>
            <a:bodyPr wrap="none" rtlCol="0">
              <a:spAutoFit/>
            </a:bodyPr>
            <a:lstStyle/>
            <a:p>
              <a:pPr defTabSz="914400"/>
              <a:r>
                <a:rPr lang="en-CA" sz="1200" dirty="0">
                  <a:solidFill>
                    <a:prstClr val="black"/>
                  </a:solidFill>
                </a:rPr>
                <a:t>0</a:t>
              </a:r>
            </a:p>
          </p:txBody>
        </p:sp>
      </p:grpSp>
      <p:grpSp>
        <p:nvGrpSpPr>
          <p:cNvPr id="6" name="Group 98"/>
          <p:cNvGrpSpPr/>
          <p:nvPr/>
        </p:nvGrpSpPr>
        <p:grpSpPr>
          <a:xfrm>
            <a:off x="3675534" y="3827155"/>
            <a:ext cx="380232" cy="276999"/>
            <a:chOff x="880680" y="4468608"/>
            <a:chExt cx="506976" cy="276999"/>
          </a:xfrm>
        </p:grpSpPr>
        <p:cxnSp>
          <p:nvCxnSpPr>
            <p:cNvPr id="75" name="Straight Connector 74"/>
            <p:cNvCxnSpPr/>
            <p:nvPr/>
          </p:nvCxnSpPr>
          <p:spPr>
            <a:xfrm>
              <a:off x="1246832" y="4630040"/>
              <a:ext cx="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80680" y="4468608"/>
              <a:ext cx="506976" cy="276999"/>
            </a:xfrm>
            <a:prstGeom prst="rect">
              <a:avLst/>
            </a:prstGeom>
            <a:noFill/>
          </p:spPr>
          <p:txBody>
            <a:bodyPr wrap="none" rtlCol="0">
              <a:spAutoFit/>
            </a:bodyPr>
            <a:lstStyle/>
            <a:p>
              <a:pPr defTabSz="914400"/>
              <a:r>
                <a:rPr lang="en-CA" sz="1200" dirty="0">
                  <a:solidFill>
                    <a:prstClr val="black"/>
                  </a:solidFill>
                </a:rPr>
                <a:t>5.5</a:t>
              </a:r>
            </a:p>
          </p:txBody>
        </p:sp>
      </p:grpSp>
      <p:grpSp>
        <p:nvGrpSpPr>
          <p:cNvPr id="7" name="Group 79"/>
          <p:cNvGrpSpPr/>
          <p:nvPr/>
        </p:nvGrpSpPr>
        <p:grpSpPr>
          <a:xfrm>
            <a:off x="3719358" y="1307363"/>
            <a:ext cx="341760" cy="276999"/>
            <a:chOff x="946648" y="5571824"/>
            <a:chExt cx="455680" cy="276999"/>
          </a:xfrm>
        </p:grpSpPr>
        <p:cxnSp>
          <p:nvCxnSpPr>
            <p:cNvPr id="81" name="Straight Connector 80"/>
            <p:cNvCxnSpPr/>
            <p:nvPr/>
          </p:nvCxnSpPr>
          <p:spPr>
            <a:xfrm>
              <a:off x="1244560" y="5733256"/>
              <a:ext cx="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46648" y="5571824"/>
              <a:ext cx="455680" cy="276999"/>
            </a:xfrm>
            <a:prstGeom prst="rect">
              <a:avLst/>
            </a:prstGeom>
            <a:noFill/>
          </p:spPr>
          <p:txBody>
            <a:bodyPr wrap="none" rtlCol="0">
              <a:spAutoFit/>
            </a:bodyPr>
            <a:lstStyle/>
            <a:p>
              <a:pPr defTabSz="914400"/>
              <a:r>
                <a:rPr lang="en-CA" sz="1200" dirty="0">
                  <a:solidFill>
                    <a:prstClr val="black"/>
                  </a:solidFill>
                </a:rPr>
                <a:t>22</a:t>
              </a:r>
            </a:p>
          </p:txBody>
        </p:sp>
      </p:grpSp>
      <p:grpSp>
        <p:nvGrpSpPr>
          <p:cNvPr id="8" name="Group 108"/>
          <p:cNvGrpSpPr/>
          <p:nvPr/>
        </p:nvGrpSpPr>
        <p:grpSpPr>
          <a:xfrm>
            <a:off x="3709878" y="1855211"/>
            <a:ext cx="341760" cy="276999"/>
            <a:chOff x="926472" y="2496664"/>
            <a:chExt cx="455680" cy="276999"/>
          </a:xfrm>
        </p:grpSpPr>
        <p:cxnSp>
          <p:nvCxnSpPr>
            <p:cNvPr id="91" name="Straight Connector 90"/>
            <p:cNvCxnSpPr/>
            <p:nvPr/>
          </p:nvCxnSpPr>
          <p:spPr>
            <a:xfrm>
              <a:off x="1238032" y="2644448"/>
              <a:ext cx="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926472" y="2496664"/>
              <a:ext cx="455680" cy="276999"/>
            </a:xfrm>
            <a:prstGeom prst="rect">
              <a:avLst/>
            </a:prstGeom>
            <a:noFill/>
          </p:spPr>
          <p:txBody>
            <a:bodyPr wrap="none" rtlCol="0">
              <a:spAutoFit/>
            </a:bodyPr>
            <a:lstStyle/>
            <a:p>
              <a:pPr defTabSz="914400"/>
              <a:r>
                <a:rPr lang="en-CA" sz="1200" dirty="0">
                  <a:solidFill>
                    <a:prstClr val="black"/>
                  </a:solidFill>
                </a:rPr>
                <a:t>21</a:t>
              </a:r>
            </a:p>
          </p:txBody>
        </p:sp>
      </p:grpSp>
      <p:grpSp>
        <p:nvGrpSpPr>
          <p:cNvPr id="9" name="Group 128"/>
          <p:cNvGrpSpPr/>
          <p:nvPr/>
        </p:nvGrpSpPr>
        <p:grpSpPr>
          <a:xfrm>
            <a:off x="3728418" y="2532867"/>
            <a:ext cx="341760" cy="276999"/>
            <a:chOff x="1415224" y="2846768"/>
            <a:chExt cx="455680" cy="276999"/>
          </a:xfrm>
        </p:grpSpPr>
        <p:cxnSp>
          <p:nvCxnSpPr>
            <p:cNvPr id="96" name="Straight Connector 95"/>
            <p:cNvCxnSpPr/>
            <p:nvPr/>
          </p:nvCxnSpPr>
          <p:spPr>
            <a:xfrm>
              <a:off x="1713136" y="3008200"/>
              <a:ext cx="7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415224" y="2846768"/>
              <a:ext cx="455680" cy="276999"/>
            </a:xfrm>
            <a:prstGeom prst="rect">
              <a:avLst/>
            </a:prstGeom>
            <a:noFill/>
          </p:spPr>
          <p:txBody>
            <a:bodyPr wrap="none" rtlCol="0">
              <a:spAutoFit/>
            </a:bodyPr>
            <a:lstStyle/>
            <a:p>
              <a:pPr defTabSz="914400"/>
              <a:r>
                <a:rPr lang="en-CA" sz="1200" dirty="0">
                  <a:solidFill>
                    <a:prstClr val="black"/>
                  </a:solidFill>
                </a:rPr>
                <a:t>11</a:t>
              </a:r>
            </a:p>
          </p:txBody>
        </p:sp>
      </p:grpSp>
      <p:cxnSp>
        <p:nvCxnSpPr>
          <p:cNvPr id="101" name="Straight Arrow Connector 100"/>
          <p:cNvCxnSpPr/>
          <p:nvPr/>
        </p:nvCxnSpPr>
        <p:spPr>
          <a:xfrm flipH="1">
            <a:off x="4067760" y="2009104"/>
            <a:ext cx="1566000" cy="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121076" y="1588360"/>
            <a:ext cx="545662" cy="369332"/>
          </a:xfrm>
          <a:prstGeom prst="rect">
            <a:avLst/>
          </a:prstGeom>
          <a:noFill/>
        </p:spPr>
        <p:txBody>
          <a:bodyPr wrap="none" rtlCol="0">
            <a:spAutoFit/>
          </a:bodyPr>
          <a:lstStyle/>
          <a:p>
            <a:pPr defTabSz="914400"/>
            <a:r>
              <a:rPr lang="en-CA" dirty="0" err="1">
                <a:solidFill>
                  <a:prstClr val="black"/>
                </a:solidFill>
              </a:rPr>
              <a:t>T</a:t>
            </a:r>
            <a:r>
              <a:rPr lang="en-CA" baseline="-25000" dirty="0" err="1">
                <a:solidFill>
                  <a:prstClr val="black"/>
                </a:solidFill>
              </a:rPr>
              <a:t>max</a:t>
            </a:r>
            <a:endParaRPr lang="en-CA" baseline="-25000" dirty="0">
              <a:solidFill>
                <a:prstClr val="black"/>
              </a:solidFill>
            </a:endParaRPr>
          </a:p>
        </p:txBody>
      </p:sp>
      <p:sp>
        <p:nvSpPr>
          <p:cNvPr id="103" name="TextBox 102"/>
          <p:cNvSpPr txBox="1"/>
          <p:nvPr/>
        </p:nvSpPr>
        <p:spPr>
          <a:xfrm rot="18946733">
            <a:off x="6428429" y="3840368"/>
            <a:ext cx="1053686" cy="369332"/>
          </a:xfrm>
          <a:prstGeom prst="rect">
            <a:avLst/>
          </a:prstGeom>
          <a:noFill/>
        </p:spPr>
        <p:txBody>
          <a:bodyPr wrap="none" rtlCol="0">
            <a:spAutoFit/>
          </a:bodyPr>
          <a:lstStyle/>
          <a:p>
            <a:pPr algn="ctr" defTabSz="914400"/>
            <a:r>
              <a:rPr lang="en-CA" dirty="0">
                <a:solidFill>
                  <a:srgbClr val="00B050"/>
                </a:solidFill>
              </a:rPr>
              <a:t>Excretion</a:t>
            </a:r>
          </a:p>
        </p:txBody>
      </p:sp>
      <p:sp>
        <p:nvSpPr>
          <p:cNvPr id="104" name="TextBox 103"/>
          <p:cNvSpPr txBox="1"/>
          <p:nvPr/>
        </p:nvSpPr>
        <p:spPr>
          <a:xfrm rot="18586297">
            <a:off x="4073627" y="3388942"/>
            <a:ext cx="1508938" cy="369332"/>
          </a:xfrm>
          <a:prstGeom prst="rect">
            <a:avLst/>
          </a:prstGeom>
          <a:noFill/>
          <a:scene3d>
            <a:camera prst="orthographicFront">
              <a:rot lat="0" lon="600000" rev="0"/>
            </a:camera>
            <a:lightRig rig="threePt" dir="t"/>
          </a:scene3d>
        </p:spPr>
        <p:txBody>
          <a:bodyPr wrap="none" rtlCol="0">
            <a:spAutoFit/>
          </a:bodyPr>
          <a:lstStyle/>
          <a:p>
            <a:pPr algn="ctr" defTabSz="914400"/>
            <a:r>
              <a:rPr lang="en-CA" dirty="0">
                <a:solidFill>
                  <a:srgbClr val="7030A0"/>
                </a:solidFill>
              </a:rPr>
              <a:t>Re-absorption</a:t>
            </a:r>
          </a:p>
        </p:txBody>
      </p:sp>
      <p:sp>
        <p:nvSpPr>
          <p:cNvPr id="105" name="TextBox 104"/>
          <p:cNvSpPr txBox="1"/>
          <p:nvPr/>
        </p:nvSpPr>
        <p:spPr>
          <a:xfrm>
            <a:off x="6576404" y="4597627"/>
            <a:ext cx="1518557" cy="276999"/>
          </a:xfrm>
          <a:prstGeom prst="rect">
            <a:avLst/>
          </a:prstGeom>
          <a:noFill/>
        </p:spPr>
        <p:txBody>
          <a:bodyPr wrap="none" rtlCol="0">
            <a:spAutoFit/>
          </a:bodyPr>
          <a:lstStyle/>
          <a:p>
            <a:pPr defTabSz="914400"/>
            <a:r>
              <a:rPr lang="en-CA" sz="1200" dirty="0">
                <a:solidFill>
                  <a:prstClr val="black"/>
                </a:solidFill>
              </a:rPr>
              <a:t>Theoretical threshold</a:t>
            </a:r>
          </a:p>
        </p:txBody>
      </p:sp>
      <p:cxnSp>
        <p:nvCxnSpPr>
          <p:cNvPr id="107" name="Straight Arrow Connector 106"/>
          <p:cNvCxnSpPr/>
          <p:nvPr/>
        </p:nvCxnSpPr>
        <p:spPr>
          <a:xfrm flipH="1">
            <a:off x="6030690" y="4759056"/>
            <a:ext cx="594066"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216718" y="5159467"/>
            <a:ext cx="1213345" cy="276999"/>
          </a:xfrm>
          <a:prstGeom prst="rect">
            <a:avLst/>
          </a:prstGeom>
          <a:noFill/>
        </p:spPr>
        <p:txBody>
          <a:bodyPr wrap="none" rtlCol="0">
            <a:spAutoFit/>
          </a:bodyPr>
          <a:lstStyle/>
          <a:p>
            <a:pPr defTabSz="914400"/>
            <a:r>
              <a:rPr lang="en-CA" sz="1200" dirty="0">
                <a:solidFill>
                  <a:prstClr val="black"/>
                </a:solidFill>
              </a:rPr>
              <a:t>Actual threshold</a:t>
            </a:r>
          </a:p>
        </p:txBody>
      </p:sp>
      <p:cxnSp>
        <p:nvCxnSpPr>
          <p:cNvPr id="110" name="Straight Arrow Connector 109"/>
          <p:cNvCxnSpPr/>
          <p:nvPr/>
        </p:nvCxnSpPr>
        <p:spPr>
          <a:xfrm flipV="1">
            <a:off x="5205355" y="5116107"/>
            <a:ext cx="267601" cy="1853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058216" y="2787544"/>
            <a:ext cx="1823508" cy="230019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529072" y="2746096"/>
            <a:ext cx="2214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557688" y="2071232"/>
            <a:ext cx="0" cy="576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637808" y="2087152"/>
            <a:ext cx="0" cy="576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6691824" y="3184760"/>
            <a:ext cx="675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162960" y="3844408"/>
            <a:ext cx="675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363204" y="1717304"/>
            <a:ext cx="1534394" cy="261610"/>
          </a:xfrm>
          <a:prstGeom prst="rect">
            <a:avLst/>
          </a:prstGeom>
          <a:noFill/>
        </p:spPr>
        <p:txBody>
          <a:bodyPr wrap="none" rtlCol="0">
            <a:spAutoFit/>
          </a:bodyPr>
          <a:lstStyle/>
          <a:p>
            <a:pPr defTabSz="914400"/>
            <a:r>
              <a:rPr lang="en-CA" sz="1100" b="1" dirty="0">
                <a:solidFill>
                  <a:srgbClr val="7030A0"/>
                </a:solidFill>
              </a:rPr>
              <a:t>Pre-inhibition of SGLT2</a:t>
            </a:r>
          </a:p>
        </p:txBody>
      </p:sp>
      <p:sp>
        <p:nvSpPr>
          <p:cNvPr id="79" name="TextBox 78"/>
          <p:cNvSpPr txBox="1"/>
          <p:nvPr/>
        </p:nvSpPr>
        <p:spPr>
          <a:xfrm>
            <a:off x="7844703" y="2522153"/>
            <a:ext cx="1023037" cy="430887"/>
          </a:xfrm>
          <a:prstGeom prst="rect">
            <a:avLst/>
          </a:prstGeom>
          <a:noFill/>
        </p:spPr>
        <p:txBody>
          <a:bodyPr wrap="none" rtlCol="0" anchor="ctr">
            <a:spAutoFit/>
          </a:bodyPr>
          <a:lstStyle/>
          <a:p>
            <a:pPr algn="ctr" defTabSz="914400"/>
            <a:r>
              <a:rPr lang="en-CA" sz="1100" b="1" dirty="0">
                <a:solidFill>
                  <a:srgbClr val="00B050"/>
                </a:solidFill>
              </a:rPr>
              <a:t>Pre-inhibition </a:t>
            </a:r>
          </a:p>
          <a:p>
            <a:pPr algn="ctr" defTabSz="914400"/>
            <a:r>
              <a:rPr lang="en-CA" sz="1100" b="1" dirty="0">
                <a:solidFill>
                  <a:srgbClr val="00B050"/>
                </a:solidFill>
              </a:rPr>
              <a:t>of SGLT2</a:t>
            </a:r>
          </a:p>
        </p:txBody>
      </p:sp>
      <p:sp>
        <p:nvSpPr>
          <p:cNvPr id="90" name="TextBox 89"/>
          <p:cNvSpPr txBox="1"/>
          <p:nvPr/>
        </p:nvSpPr>
        <p:spPr>
          <a:xfrm>
            <a:off x="6529986" y="2250113"/>
            <a:ext cx="1083951" cy="430887"/>
          </a:xfrm>
          <a:prstGeom prst="rect">
            <a:avLst/>
          </a:prstGeom>
          <a:noFill/>
        </p:spPr>
        <p:txBody>
          <a:bodyPr wrap="none" rtlCol="0" anchor="ctr">
            <a:spAutoFit/>
          </a:bodyPr>
          <a:lstStyle/>
          <a:p>
            <a:pPr algn="ctr" defTabSz="914400"/>
            <a:r>
              <a:rPr lang="en-CA" sz="1100" b="1" dirty="0">
                <a:solidFill>
                  <a:srgbClr val="FF0000"/>
                </a:solidFill>
              </a:rPr>
              <a:t>Post-inhibition </a:t>
            </a:r>
          </a:p>
          <a:p>
            <a:pPr algn="ctr" defTabSz="914400"/>
            <a:r>
              <a:rPr lang="en-CA" sz="1100" b="1" dirty="0">
                <a:solidFill>
                  <a:srgbClr val="FF0000"/>
                </a:solidFill>
              </a:rPr>
              <a:t>of SGLT2</a:t>
            </a:r>
          </a:p>
        </p:txBody>
      </p:sp>
      <p:sp>
        <p:nvSpPr>
          <p:cNvPr id="93" name="TextBox 92"/>
          <p:cNvSpPr txBox="1"/>
          <p:nvPr/>
        </p:nvSpPr>
        <p:spPr>
          <a:xfrm>
            <a:off x="6307360" y="3407747"/>
            <a:ext cx="1003801" cy="400110"/>
          </a:xfrm>
          <a:prstGeom prst="rect">
            <a:avLst/>
          </a:prstGeom>
          <a:noFill/>
        </p:spPr>
        <p:txBody>
          <a:bodyPr wrap="none" rtlCol="0" anchor="ctr">
            <a:spAutoFit/>
          </a:bodyPr>
          <a:lstStyle/>
          <a:p>
            <a:pPr defTabSz="914400"/>
            <a:r>
              <a:rPr lang="en-CA" sz="1000" b="1" dirty="0">
                <a:solidFill>
                  <a:srgbClr val="FF0000"/>
                </a:solidFill>
              </a:rPr>
              <a:t>Post-inhibition </a:t>
            </a:r>
          </a:p>
          <a:p>
            <a:pPr defTabSz="914400"/>
            <a:r>
              <a:rPr lang="en-CA" sz="1000" b="1" dirty="0">
                <a:solidFill>
                  <a:srgbClr val="FF0000"/>
                </a:solidFill>
              </a:rPr>
              <a:t>of SGLT2</a:t>
            </a:r>
          </a:p>
        </p:txBody>
      </p:sp>
      <p:sp>
        <p:nvSpPr>
          <p:cNvPr id="111" name="TextBox 110"/>
          <p:cNvSpPr txBox="1"/>
          <p:nvPr/>
        </p:nvSpPr>
        <p:spPr>
          <a:xfrm rot="16200000">
            <a:off x="1891219" y="3042278"/>
            <a:ext cx="3212033" cy="461665"/>
          </a:xfrm>
          <a:prstGeom prst="rect">
            <a:avLst/>
          </a:prstGeom>
          <a:noFill/>
        </p:spPr>
        <p:txBody>
          <a:bodyPr wrap="none" rtlCol="0" anchor="ctr">
            <a:spAutoFit/>
          </a:bodyPr>
          <a:lstStyle/>
          <a:p>
            <a:pPr algn="ctr" defTabSz="914400"/>
            <a:r>
              <a:rPr lang="en-CA" sz="1200" dirty="0">
                <a:solidFill>
                  <a:prstClr val="black"/>
                </a:solidFill>
              </a:rPr>
              <a:t>Rate of glucose filtration/</a:t>
            </a:r>
            <a:r>
              <a:rPr lang="en-CA" sz="1200" dirty="0" err="1">
                <a:solidFill>
                  <a:prstClr val="black"/>
                </a:solidFill>
              </a:rPr>
              <a:t>reabsoprtion</a:t>
            </a:r>
            <a:r>
              <a:rPr lang="en-CA" sz="1200" dirty="0">
                <a:solidFill>
                  <a:prstClr val="black"/>
                </a:solidFill>
              </a:rPr>
              <a:t>/excretion</a:t>
            </a:r>
          </a:p>
          <a:p>
            <a:pPr algn="ctr" defTabSz="914400"/>
            <a:r>
              <a:rPr lang="en-CA" sz="1200" dirty="0">
                <a:solidFill>
                  <a:prstClr val="black"/>
                </a:solidFill>
              </a:rPr>
              <a:t> (mmol per min)</a:t>
            </a:r>
          </a:p>
        </p:txBody>
      </p:sp>
      <p:sp>
        <p:nvSpPr>
          <p:cNvPr id="66" name="TextBox 65"/>
          <p:cNvSpPr txBox="1"/>
          <p:nvPr/>
        </p:nvSpPr>
        <p:spPr>
          <a:xfrm>
            <a:off x="2115977" y="6188079"/>
            <a:ext cx="8610600" cy="523220"/>
          </a:xfrm>
          <a:prstGeom prst="rect">
            <a:avLst/>
          </a:prstGeom>
          <a:noFill/>
        </p:spPr>
        <p:txBody>
          <a:bodyPr wrap="square" rtlCol="0" anchor="b" anchorCtr="0">
            <a:spAutoFit/>
          </a:bodyPr>
          <a:lstStyle/>
          <a:p>
            <a:pPr marL="228600" indent="-228600" defTabSz="914400">
              <a:buFont typeface="+mj-lt"/>
              <a:buAutoNum type="arabicPeriod"/>
            </a:pPr>
            <a:r>
              <a:rPr lang="en-CA" sz="1400" dirty="0">
                <a:solidFill>
                  <a:prstClr val="black"/>
                </a:solidFill>
              </a:rPr>
              <a:t>Chao EC &amp; Henry RR. </a:t>
            </a:r>
            <a:r>
              <a:rPr lang="en-CA" sz="1400" i="1" dirty="0">
                <a:solidFill>
                  <a:prstClr val="black"/>
                </a:solidFill>
              </a:rPr>
              <a:t>Nature Reviews Drug Discovery </a:t>
            </a:r>
            <a:r>
              <a:rPr lang="en-CA" sz="1400" dirty="0">
                <a:solidFill>
                  <a:prstClr val="black"/>
                </a:solidFill>
              </a:rPr>
              <a:t>2010;9:551-559.</a:t>
            </a:r>
          </a:p>
          <a:p>
            <a:pPr marL="228600" indent="-228600" defTabSz="914400">
              <a:buFont typeface="+mj-lt"/>
              <a:buAutoNum type="arabicPeriod"/>
            </a:pPr>
            <a:r>
              <a:rPr lang="en-CA" sz="1400" dirty="0">
                <a:solidFill>
                  <a:prstClr val="black"/>
                </a:solidFill>
              </a:rPr>
              <a:t>Guyton AC &amp; Hall JE. </a:t>
            </a:r>
            <a:r>
              <a:rPr lang="en-CA" sz="1400" i="1" dirty="0">
                <a:solidFill>
                  <a:prstClr val="black"/>
                </a:solidFill>
              </a:rPr>
              <a:t>Textbook of Medical Physiology</a:t>
            </a:r>
            <a:r>
              <a:rPr lang="en-CA" sz="1400" dirty="0">
                <a:solidFill>
                  <a:prstClr val="black"/>
                </a:solidFill>
              </a:rPr>
              <a:t>.</a:t>
            </a:r>
            <a:r>
              <a:rPr lang="en-US" sz="1400" dirty="0">
                <a:solidFill>
                  <a:prstClr val="black"/>
                </a:solidFill>
                <a:cs typeface="Arial" charset="0"/>
              </a:rPr>
              <a:t> 11th ed. Philadelphia, PA: Elsevier Saunders; 2006</a:t>
            </a:r>
            <a:r>
              <a:rPr lang="en-CA" sz="1400" dirty="0">
                <a:solidFill>
                  <a:prstClr val="black"/>
                </a:solidFill>
                <a:cs typeface="Arial" charset="0"/>
              </a:rPr>
              <a:t>.</a:t>
            </a:r>
            <a:endParaRPr lang="en-CA" sz="1400" dirty="0">
              <a:solidFill>
                <a:prstClr val="black"/>
              </a:solidFill>
            </a:endParaRPr>
          </a:p>
        </p:txBody>
      </p:sp>
      <p:sp>
        <p:nvSpPr>
          <p:cNvPr id="67" name="Slide Number Placeholder 1"/>
          <p:cNvSpPr txBox="1">
            <a:spLocks/>
          </p:cNvSpPr>
          <p:nvPr/>
        </p:nvSpPr>
        <p:spPr>
          <a:xfrm>
            <a:off x="8305800" y="65287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6E5A2-EC83-451F-A719-9AC1370DD5CF}" type="slidenum">
              <a:rPr lang="en-US" sz="1200">
                <a:solidFill>
                  <a:prstClr val="white">
                    <a:lumMod val="50000"/>
                  </a:prstClr>
                </a:solidFill>
              </a:rPr>
              <a:pPr algn="r"/>
              <a:t>25</a:t>
            </a:fld>
            <a:endParaRPr lang="en-US" sz="1200" dirty="0">
              <a:solidFill>
                <a:prstClr val="white">
                  <a:lumMod val="50000"/>
                </a:prstClr>
              </a:solidFill>
            </a:endParaRPr>
          </a:p>
        </p:txBody>
      </p:sp>
    </p:spTree>
    <p:extLst>
      <p:ext uri="{BB962C8B-B14F-4D97-AF65-F5344CB8AC3E}">
        <p14:creationId xmlns:p14="http://schemas.microsoft.com/office/powerpoint/2010/main" val="713589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000"/>
                                        <p:tgtEl>
                                          <p:spTgt spid="103"/>
                                        </p:tgtEl>
                                      </p:cBhvr>
                                    </p:animEffect>
                                    <p:anim calcmode="lin" valueType="num">
                                      <p:cBhvr>
                                        <p:cTn id="18" dur="1000" fill="hold"/>
                                        <p:tgtEl>
                                          <p:spTgt spid="103"/>
                                        </p:tgtEl>
                                        <p:attrNameLst>
                                          <p:attrName>ppt_x</p:attrName>
                                        </p:attrNameLst>
                                      </p:cBhvr>
                                      <p:tavLst>
                                        <p:tav tm="0">
                                          <p:val>
                                            <p:strVal val="#ppt_x"/>
                                          </p:val>
                                        </p:tav>
                                        <p:tav tm="100000">
                                          <p:val>
                                            <p:strVal val="#ppt_x"/>
                                          </p:val>
                                        </p:tav>
                                      </p:tavLst>
                                    </p:anim>
                                    <p:anim calcmode="lin" valueType="num">
                                      <p:cBhvr>
                                        <p:cTn id="19" dur="1000" fill="hold"/>
                                        <p:tgtEl>
                                          <p:spTgt spid="10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1000"/>
                                        <p:tgtEl>
                                          <p:spTgt spid="79"/>
                                        </p:tgtEl>
                                      </p:cBhvr>
                                    </p:animEffect>
                                    <p:anim calcmode="lin" valueType="num">
                                      <p:cBhvr>
                                        <p:cTn id="28" dur="1000" fill="hold"/>
                                        <p:tgtEl>
                                          <p:spTgt spid="79"/>
                                        </p:tgtEl>
                                        <p:attrNameLst>
                                          <p:attrName>ppt_x</p:attrName>
                                        </p:attrNameLst>
                                      </p:cBhvr>
                                      <p:tavLst>
                                        <p:tav tm="0">
                                          <p:val>
                                            <p:strVal val="#ppt_x"/>
                                          </p:val>
                                        </p:tav>
                                        <p:tav tm="100000">
                                          <p:val>
                                            <p:strVal val="#ppt_x"/>
                                          </p:val>
                                        </p:tav>
                                      </p:tavLst>
                                    </p:anim>
                                    <p:anim calcmode="lin" valueType="num">
                                      <p:cBhvr>
                                        <p:cTn id="29" dur="1000" fill="hold"/>
                                        <p:tgtEl>
                                          <p:spTgt spid="7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1000"/>
                                        <p:tgtEl>
                                          <p:spTgt spid="105"/>
                                        </p:tgtEl>
                                      </p:cBhvr>
                                    </p:animEffect>
                                    <p:anim calcmode="lin" valueType="num">
                                      <p:cBhvr>
                                        <p:cTn id="38" dur="1000" fill="hold"/>
                                        <p:tgtEl>
                                          <p:spTgt spid="105"/>
                                        </p:tgtEl>
                                        <p:attrNameLst>
                                          <p:attrName>ppt_x</p:attrName>
                                        </p:attrNameLst>
                                      </p:cBhvr>
                                      <p:tavLst>
                                        <p:tav tm="0">
                                          <p:val>
                                            <p:strVal val="#ppt_x"/>
                                          </p:val>
                                        </p:tav>
                                        <p:tav tm="100000">
                                          <p:val>
                                            <p:strVal val="#ppt_x"/>
                                          </p:val>
                                        </p:tav>
                                      </p:tavLst>
                                    </p:anim>
                                    <p:anim calcmode="lin" valueType="num">
                                      <p:cBhvr>
                                        <p:cTn id="39" dur="1000" fill="hold"/>
                                        <p:tgtEl>
                                          <p:spTgt spid="10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fade">
                                      <p:cBhvr>
                                        <p:cTn id="42" dur="1000"/>
                                        <p:tgtEl>
                                          <p:spTgt spid="110"/>
                                        </p:tgtEl>
                                      </p:cBhvr>
                                    </p:animEffect>
                                    <p:anim calcmode="lin" valueType="num">
                                      <p:cBhvr>
                                        <p:cTn id="43" dur="1000" fill="hold"/>
                                        <p:tgtEl>
                                          <p:spTgt spid="110"/>
                                        </p:tgtEl>
                                        <p:attrNameLst>
                                          <p:attrName>ppt_x</p:attrName>
                                        </p:attrNameLst>
                                      </p:cBhvr>
                                      <p:tavLst>
                                        <p:tav tm="0">
                                          <p:val>
                                            <p:strVal val="#ppt_x"/>
                                          </p:val>
                                        </p:tav>
                                        <p:tav tm="100000">
                                          <p:val>
                                            <p:strVal val="#ppt_x"/>
                                          </p:val>
                                        </p:tav>
                                      </p:tavLst>
                                    </p:anim>
                                    <p:anim calcmode="lin" valueType="num">
                                      <p:cBhvr>
                                        <p:cTn id="44" dur="1000" fill="hold"/>
                                        <p:tgtEl>
                                          <p:spTgt spid="11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1000"/>
                                        <p:tgtEl>
                                          <p:spTgt spid="108"/>
                                        </p:tgtEl>
                                      </p:cBhvr>
                                    </p:animEffect>
                                    <p:anim calcmode="lin" valueType="num">
                                      <p:cBhvr>
                                        <p:cTn id="48" dur="1000" fill="hold"/>
                                        <p:tgtEl>
                                          <p:spTgt spid="108"/>
                                        </p:tgtEl>
                                        <p:attrNameLst>
                                          <p:attrName>ppt_x</p:attrName>
                                        </p:attrNameLst>
                                      </p:cBhvr>
                                      <p:tavLst>
                                        <p:tav tm="0">
                                          <p:val>
                                            <p:strVal val="#ppt_x"/>
                                          </p:val>
                                        </p:tav>
                                        <p:tav tm="100000">
                                          <p:val>
                                            <p:strVal val="#ppt_x"/>
                                          </p:val>
                                        </p:tav>
                                      </p:tavLst>
                                    </p:anim>
                                    <p:anim calcmode="lin" valueType="num">
                                      <p:cBhvr>
                                        <p:cTn id="49" dur="1000" fill="hold"/>
                                        <p:tgtEl>
                                          <p:spTgt spid="108"/>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1000"/>
                                        <p:tgtEl>
                                          <p:spTgt spid="92"/>
                                        </p:tgtEl>
                                      </p:cBhvr>
                                    </p:animEffect>
                                    <p:anim calcmode="lin" valueType="num">
                                      <p:cBhvr>
                                        <p:cTn id="58" dur="1000" fill="hold"/>
                                        <p:tgtEl>
                                          <p:spTgt spid="92"/>
                                        </p:tgtEl>
                                        <p:attrNameLst>
                                          <p:attrName>ppt_x</p:attrName>
                                        </p:attrNameLst>
                                      </p:cBhvr>
                                      <p:tavLst>
                                        <p:tav tm="0">
                                          <p:val>
                                            <p:strVal val="#ppt_x"/>
                                          </p:val>
                                        </p:tav>
                                        <p:tav tm="100000">
                                          <p:val>
                                            <p:strVal val="#ppt_x"/>
                                          </p:val>
                                        </p:tav>
                                      </p:tavLst>
                                    </p:anim>
                                    <p:anim calcmode="lin" valueType="num">
                                      <p:cBhvr>
                                        <p:cTn id="5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1000"/>
                                        <p:tgtEl>
                                          <p:spTgt spid="85"/>
                                        </p:tgtEl>
                                      </p:cBhvr>
                                    </p:animEffect>
                                    <p:anim calcmode="lin" valueType="num">
                                      <p:cBhvr>
                                        <p:cTn id="65" dur="1000" fill="hold"/>
                                        <p:tgtEl>
                                          <p:spTgt spid="85"/>
                                        </p:tgtEl>
                                        <p:attrNameLst>
                                          <p:attrName>ppt_x</p:attrName>
                                        </p:attrNameLst>
                                      </p:cBhvr>
                                      <p:tavLst>
                                        <p:tav tm="0">
                                          <p:val>
                                            <p:strVal val="#ppt_x"/>
                                          </p:val>
                                        </p:tav>
                                        <p:tav tm="100000">
                                          <p:val>
                                            <p:strVal val="#ppt_x"/>
                                          </p:val>
                                        </p:tav>
                                      </p:tavLst>
                                    </p:anim>
                                    <p:anim calcmode="lin" valueType="num">
                                      <p:cBhvr>
                                        <p:cTn id="66" dur="1000" fill="hold"/>
                                        <p:tgtEl>
                                          <p:spTgt spid="8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1000"/>
                                        <p:tgtEl>
                                          <p:spTgt spid="82"/>
                                        </p:tgtEl>
                                      </p:cBhvr>
                                    </p:animEffect>
                                    <p:anim calcmode="lin" valueType="num">
                                      <p:cBhvr>
                                        <p:cTn id="75" dur="1000" fill="hold"/>
                                        <p:tgtEl>
                                          <p:spTgt spid="82"/>
                                        </p:tgtEl>
                                        <p:attrNameLst>
                                          <p:attrName>ppt_x</p:attrName>
                                        </p:attrNameLst>
                                      </p:cBhvr>
                                      <p:tavLst>
                                        <p:tav tm="0">
                                          <p:val>
                                            <p:strVal val="#ppt_x"/>
                                          </p:val>
                                        </p:tav>
                                        <p:tav tm="100000">
                                          <p:val>
                                            <p:strVal val="#ppt_x"/>
                                          </p:val>
                                        </p:tav>
                                      </p:tavLst>
                                    </p:anim>
                                    <p:anim calcmode="lin" valueType="num">
                                      <p:cBhvr>
                                        <p:cTn id="76" dur="1000" fill="hold"/>
                                        <p:tgtEl>
                                          <p:spTgt spid="82"/>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1000"/>
                                        <p:tgtEl>
                                          <p:spTgt spid="84"/>
                                        </p:tgtEl>
                                      </p:cBhvr>
                                    </p:animEffect>
                                    <p:anim calcmode="lin" valueType="num">
                                      <p:cBhvr>
                                        <p:cTn id="80" dur="1000" fill="hold"/>
                                        <p:tgtEl>
                                          <p:spTgt spid="84"/>
                                        </p:tgtEl>
                                        <p:attrNameLst>
                                          <p:attrName>ppt_x</p:attrName>
                                        </p:attrNameLst>
                                      </p:cBhvr>
                                      <p:tavLst>
                                        <p:tav tm="0">
                                          <p:val>
                                            <p:strVal val="#ppt_x"/>
                                          </p:val>
                                        </p:tav>
                                        <p:tav tm="100000">
                                          <p:val>
                                            <p:strVal val="#ppt_x"/>
                                          </p:val>
                                        </p:tav>
                                      </p:tavLst>
                                    </p:anim>
                                    <p:anim calcmode="lin" valueType="num">
                                      <p:cBhvr>
                                        <p:cTn id="81" dur="1000" fill="hold"/>
                                        <p:tgtEl>
                                          <p:spTgt spid="84"/>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04"/>
                                        </p:tgtEl>
                                        <p:attrNameLst>
                                          <p:attrName>style.visibility</p:attrName>
                                        </p:attrNameLst>
                                      </p:cBhvr>
                                      <p:to>
                                        <p:strVal val="visible"/>
                                      </p:to>
                                    </p:set>
                                    <p:animEffect transition="in" filter="fade">
                                      <p:cBhvr>
                                        <p:cTn id="84" dur="1000"/>
                                        <p:tgtEl>
                                          <p:spTgt spid="104"/>
                                        </p:tgtEl>
                                      </p:cBhvr>
                                    </p:animEffect>
                                    <p:anim calcmode="lin" valueType="num">
                                      <p:cBhvr>
                                        <p:cTn id="85" dur="1000" fill="hold"/>
                                        <p:tgtEl>
                                          <p:spTgt spid="104"/>
                                        </p:tgtEl>
                                        <p:attrNameLst>
                                          <p:attrName>ppt_x</p:attrName>
                                        </p:attrNameLst>
                                      </p:cBhvr>
                                      <p:tavLst>
                                        <p:tav tm="0">
                                          <p:val>
                                            <p:strVal val="#ppt_x"/>
                                          </p:val>
                                        </p:tav>
                                        <p:tav tm="100000">
                                          <p:val>
                                            <p:strVal val="#ppt_x"/>
                                          </p:val>
                                        </p:tav>
                                      </p:tavLst>
                                    </p:anim>
                                    <p:anim calcmode="lin" valueType="num">
                                      <p:cBhvr>
                                        <p:cTn id="86" dur="1000" fill="hold"/>
                                        <p:tgtEl>
                                          <p:spTgt spid="104"/>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02"/>
                                        </p:tgtEl>
                                        <p:attrNameLst>
                                          <p:attrName>style.visibility</p:attrName>
                                        </p:attrNameLst>
                                      </p:cBhvr>
                                      <p:to>
                                        <p:strVal val="visible"/>
                                      </p:to>
                                    </p:set>
                                    <p:animEffect transition="in" filter="fade">
                                      <p:cBhvr>
                                        <p:cTn id="89" dur="1000"/>
                                        <p:tgtEl>
                                          <p:spTgt spid="102"/>
                                        </p:tgtEl>
                                      </p:cBhvr>
                                    </p:animEffect>
                                    <p:anim calcmode="lin" valueType="num">
                                      <p:cBhvr>
                                        <p:cTn id="90" dur="1000" fill="hold"/>
                                        <p:tgtEl>
                                          <p:spTgt spid="102"/>
                                        </p:tgtEl>
                                        <p:attrNameLst>
                                          <p:attrName>ppt_x</p:attrName>
                                        </p:attrNameLst>
                                      </p:cBhvr>
                                      <p:tavLst>
                                        <p:tav tm="0">
                                          <p:val>
                                            <p:strVal val="#ppt_x"/>
                                          </p:val>
                                        </p:tav>
                                        <p:tav tm="100000">
                                          <p:val>
                                            <p:strVal val="#ppt_x"/>
                                          </p:val>
                                        </p:tav>
                                      </p:tavLst>
                                    </p:anim>
                                    <p:anim calcmode="lin" valueType="num">
                                      <p:cBhvr>
                                        <p:cTn id="91" dur="1000" fill="hold"/>
                                        <p:tgtEl>
                                          <p:spTgt spid="102"/>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fade">
                                      <p:cBhvr>
                                        <p:cTn id="94" dur="1000"/>
                                        <p:tgtEl>
                                          <p:spTgt spid="101"/>
                                        </p:tgtEl>
                                      </p:cBhvr>
                                    </p:animEffect>
                                    <p:anim calcmode="lin" valueType="num">
                                      <p:cBhvr>
                                        <p:cTn id="95" dur="1000" fill="hold"/>
                                        <p:tgtEl>
                                          <p:spTgt spid="101"/>
                                        </p:tgtEl>
                                        <p:attrNameLst>
                                          <p:attrName>ppt_x</p:attrName>
                                        </p:attrNameLst>
                                      </p:cBhvr>
                                      <p:tavLst>
                                        <p:tav tm="0">
                                          <p:val>
                                            <p:strVal val="#ppt_x"/>
                                          </p:val>
                                        </p:tav>
                                        <p:tav tm="100000">
                                          <p:val>
                                            <p:strVal val="#ppt_x"/>
                                          </p:val>
                                        </p:tav>
                                      </p:tavLst>
                                    </p:anim>
                                    <p:anim calcmode="lin" valueType="num">
                                      <p:cBhvr>
                                        <p:cTn id="96"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nodeType="click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1000"/>
                                        <p:tgtEl>
                                          <p:spTgt spid="61"/>
                                        </p:tgtEl>
                                      </p:cBhvr>
                                    </p:animEffect>
                                    <p:anim calcmode="lin" valueType="num">
                                      <p:cBhvr>
                                        <p:cTn id="102" dur="1000" fill="hold"/>
                                        <p:tgtEl>
                                          <p:spTgt spid="61"/>
                                        </p:tgtEl>
                                        <p:attrNameLst>
                                          <p:attrName>ppt_x</p:attrName>
                                        </p:attrNameLst>
                                      </p:cBhvr>
                                      <p:tavLst>
                                        <p:tav tm="0">
                                          <p:val>
                                            <p:strVal val="#ppt_x"/>
                                          </p:val>
                                        </p:tav>
                                        <p:tav tm="100000">
                                          <p:val>
                                            <p:strVal val="#ppt_x"/>
                                          </p:val>
                                        </p:tav>
                                      </p:tavLst>
                                    </p:anim>
                                    <p:anim calcmode="lin" valueType="num">
                                      <p:cBhvr>
                                        <p:cTn id="103" dur="1000" fill="hold"/>
                                        <p:tgtEl>
                                          <p:spTgt spid="61"/>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90"/>
                                        </p:tgtEl>
                                        <p:attrNameLst>
                                          <p:attrName>style.visibility</p:attrName>
                                        </p:attrNameLst>
                                      </p:cBhvr>
                                      <p:to>
                                        <p:strVal val="visible"/>
                                      </p:to>
                                    </p:set>
                                    <p:animEffect transition="in" filter="fade">
                                      <p:cBhvr>
                                        <p:cTn id="106" dur="1000"/>
                                        <p:tgtEl>
                                          <p:spTgt spid="90"/>
                                        </p:tgtEl>
                                      </p:cBhvr>
                                    </p:animEffect>
                                    <p:anim calcmode="lin" valueType="num">
                                      <p:cBhvr>
                                        <p:cTn id="107" dur="1000" fill="hold"/>
                                        <p:tgtEl>
                                          <p:spTgt spid="90"/>
                                        </p:tgtEl>
                                        <p:attrNameLst>
                                          <p:attrName>ppt_x</p:attrName>
                                        </p:attrNameLst>
                                      </p:cBhvr>
                                      <p:tavLst>
                                        <p:tav tm="0">
                                          <p:val>
                                            <p:strVal val="#ppt_x"/>
                                          </p:val>
                                        </p:tav>
                                        <p:tav tm="100000">
                                          <p:val>
                                            <p:strVal val="#ppt_x"/>
                                          </p:val>
                                        </p:tav>
                                      </p:tavLst>
                                    </p:anim>
                                    <p:anim calcmode="lin" valueType="num">
                                      <p:cBhvr>
                                        <p:cTn id="108" dur="1000" fill="hold"/>
                                        <p:tgtEl>
                                          <p:spTgt spid="90"/>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1000"/>
                                        <p:tgtEl>
                                          <p:spTgt spid="63"/>
                                        </p:tgtEl>
                                      </p:cBhvr>
                                    </p:animEffect>
                                    <p:anim calcmode="lin" valueType="num">
                                      <p:cBhvr>
                                        <p:cTn id="112" dur="1000" fill="hold"/>
                                        <p:tgtEl>
                                          <p:spTgt spid="63"/>
                                        </p:tgtEl>
                                        <p:attrNameLst>
                                          <p:attrName>ppt_x</p:attrName>
                                        </p:attrNameLst>
                                      </p:cBhvr>
                                      <p:tavLst>
                                        <p:tav tm="0">
                                          <p:val>
                                            <p:strVal val="#ppt_x"/>
                                          </p:val>
                                        </p:tav>
                                        <p:tav tm="100000">
                                          <p:val>
                                            <p:strVal val="#ppt_x"/>
                                          </p:val>
                                        </p:tav>
                                      </p:tavLst>
                                    </p:anim>
                                    <p:anim calcmode="lin" valueType="num">
                                      <p:cBhvr>
                                        <p:cTn id="113" dur="1000" fill="hold"/>
                                        <p:tgtEl>
                                          <p:spTgt spid="63"/>
                                        </p:tgtEl>
                                        <p:attrNameLst>
                                          <p:attrName>ppt_y</p:attrName>
                                        </p:attrNameLst>
                                      </p:cBhvr>
                                      <p:tavLst>
                                        <p:tav tm="0">
                                          <p:val>
                                            <p:strVal val="#ppt_y-.1"/>
                                          </p:val>
                                        </p:tav>
                                        <p:tav tm="100000">
                                          <p:val>
                                            <p:strVal val="#ppt_y"/>
                                          </p:val>
                                        </p:tav>
                                      </p:tavLst>
                                    </p:anim>
                                  </p:childTnLst>
                                </p:cTn>
                              </p:par>
                              <p:par>
                                <p:cTn id="114" presetID="47" presetClass="entr" presetSubtype="0" fill="hold" nodeType="with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fade">
                                      <p:cBhvr>
                                        <p:cTn id="121" dur="1000"/>
                                        <p:tgtEl>
                                          <p:spTgt spid="55"/>
                                        </p:tgtEl>
                                      </p:cBhvr>
                                    </p:animEffect>
                                    <p:anim calcmode="lin" valueType="num">
                                      <p:cBhvr>
                                        <p:cTn id="122" dur="1000" fill="hold"/>
                                        <p:tgtEl>
                                          <p:spTgt spid="55"/>
                                        </p:tgtEl>
                                        <p:attrNameLst>
                                          <p:attrName>ppt_x</p:attrName>
                                        </p:attrNameLst>
                                      </p:cBhvr>
                                      <p:tavLst>
                                        <p:tav tm="0">
                                          <p:val>
                                            <p:strVal val="#ppt_x"/>
                                          </p:val>
                                        </p:tav>
                                        <p:tav tm="100000">
                                          <p:val>
                                            <p:strVal val="#ppt_x"/>
                                          </p:val>
                                        </p:tav>
                                      </p:tavLst>
                                    </p:anim>
                                    <p:anim calcmode="lin" valueType="num">
                                      <p:cBhvr>
                                        <p:cTn id="123" dur="1000" fill="hold"/>
                                        <p:tgtEl>
                                          <p:spTgt spid="55"/>
                                        </p:tgtEl>
                                        <p:attrNameLst>
                                          <p:attrName>ppt_y</p:attrName>
                                        </p:attrNameLst>
                                      </p:cBhvr>
                                      <p:tavLst>
                                        <p:tav tm="0">
                                          <p:val>
                                            <p:strVal val="#ppt_y-.1"/>
                                          </p:val>
                                        </p:tav>
                                        <p:tav tm="100000">
                                          <p:val>
                                            <p:strVal val="#ppt_y"/>
                                          </p:val>
                                        </p:tav>
                                      </p:tavLst>
                                    </p:anim>
                                  </p:childTnLst>
                                </p:cTn>
                              </p:par>
                              <p:par>
                                <p:cTn id="124" presetID="47" presetClass="entr" presetSubtype="0" fill="hold" nodeType="with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fade">
                                      <p:cBhvr>
                                        <p:cTn id="126" dur="1000"/>
                                        <p:tgtEl>
                                          <p:spTgt spid="68"/>
                                        </p:tgtEl>
                                      </p:cBhvr>
                                    </p:animEffect>
                                    <p:anim calcmode="lin" valueType="num">
                                      <p:cBhvr>
                                        <p:cTn id="127" dur="1000" fill="hold"/>
                                        <p:tgtEl>
                                          <p:spTgt spid="68"/>
                                        </p:tgtEl>
                                        <p:attrNameLst>
                                          <p:attrName>ppt_x</p:attrName>
                                        </p:attrNameLst>
                                      </p:cBhvr>
                                      <p:tavLst>
                                        <p:tav tm="0">
                                          <p:val>
                                            <p:strVal val="#ppt_x"/>
                                          </p:val>
                                        </p:tav>
                                        <p:tav tm="100000">
                                          <p:val>
                                            <p:strVal val="#ppt_x"/>
                                          </p:val>
                                        </p:tav>
                                      </p:tavLst>
                                    </p:anim>
                                    <p:anim calcmode="lin" valueType="num">
                                      <p:cBhvr>
                                        <p:cTn id="128" dur="1000" fill="hold"/>
                                        <p:tgtEl>
                                          <p:spTgt spid="68"/>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93"/>
                                        </p:tgtEl>
                                        <p:attrNameLst>
                                          <p:attrName>style.visibility</p:attrName>
                                        </p:attrNameLst>
                                      </p:cBhvr>
                                      <p:to>
                                        <p:strVal val="visible"/>
                                      </p:to>
                                    </p:set>
                                    <p:animEffect transition="in" filter="fade">
                                      <p:cBhvr>
                                        <p:cTn id="131" dur="1000"/>
                                        <p:tgtEl>
                                          <p:spTgt spid="93"/>
                                        </p:tgtEl>
                                      </p:cBhvr>
                                    </p:animEffect>
                                    <p:anim calcmode="lin" valueType="num">
                                      <p:cBhvr>
                                        <p:cTn id="132" dur="1000" fill="hold"/>
                                        <p:tgtEl>
                                          <p:spTgt spid="93"/>
                                        </p:tgtEl>
                                        <p:attrNameLst>
                                          <p:attrName>ppt_x</p:attrName>
                                        </p:attrNameLst>
                                      </p:cBhvr>
                                      <p:tavLst>
                                        <p:tav tm="0">
                                          <p:val>
                                            <p:strVal val="#ppt_x"/>
                                          </p:val>
                                        </p:tav>
                                        <p:tav tm="100000">
                                          <p:val>
                                            <p:strVal val="#ppt_x"/>
                                          </p:val>
                                        </p:tav>
                                      </p:tavLst>
                                    </p:anim>
                                    <p:anim calcmode="lin" valueType="num">
                                      <p:cBhvr>
                                        <p:cTn id="133" dur="1000" fill="hold"/>
                                        <p:tgtEl>
                                          <p:spTgt spid="93"/>
                                        </p:tgtEl>
                                        <p:attrNameLst>
                                          <p:attrName>ppt_y</p:attrName>
                                        </p:attrNameLst>
                                      </p:cBhvr>
                                      <p:tavLst>
                                        <p:tav tm="0">
                                          <p:val>
                                            <p:strVal val="#ppt_y-.1"/>
                                          </p:val>
                                        </p:tav>
                                        <p:tav tm="100000">
                                          <p:val>
                                            <p:strVal val="#ppt_y"/>
                                          </p:val>
                                        </p:tav>
                                      </p:tavLst>
                                    </p:anim>
                                  </p:childTnLst>
                                </p:cTn>
                              </p:par>
                              <p:par>
                                <p:cTn id="134" presetID="47" presetClass="entr" presetSubtype="0" fill="hold" nodeType="withEffect">
                                  <p:stCondLst>
                                    <p:cond delay="0"/>
                                  </p:stCondLst>
                                  <p:childTnLst>
                                    <p:set>
                                      <p:cBhvr>
                                        <p:cTn id="135" dur="1" fill="hold">
                                          <p:stCondLst>
                                            <p:cond delay="0"/>
                                          </p:stCondLst>
                                        </p:cTn>
                                        <p:tgtEl>
                                          <p:spTgt spid="77"/>
                                        </p:tgtEl>
                                        <p:attrNameLst>
                                          <p:attrName>style.visibility</p:attrName>
                                        </p:attrNameLst>
                                      </p:cBhvr>
                                      <p:to>
                                        <p:strVal val="visible"/>
                                      </p:to>
                                    </p:set>
                                    <p:animEffect transition="in" filter="fade">
                                      <p:cBhvr>
                                        <p:cTn id="136" dur="1000"/>
                                        <p:tgtEl>
                                          <p:spTgt spid="77"/>
                                        </p:tgtEl>
                                      </p:cBhvr>
                                    </p:animEffect>
                                    <p:anim calcmode="lin" valueType="num">
                                      <p:cBhvr>
                                        <p:cTn id="137" dur="1000" fill="hold"/>
                                        <p:tgtEl>
                                          <p:spTgt spid="77"/>
                                        </p:tgtEl>
                                        <p:attrNameLst>
                                          <p:attrName>ppt_x</p:attrName>
                                        </p:attrNameLst>
                                      </p:cBhvr>
                                      <p:tavLst>
                                        <p:tav tm="0">
                                          <p:val>
                                            <p:strVal val="#ppt_x"/>
                                          </p:val>
                                        </p:tav>
                                        <p:tav tm="100000">
                                          <p:val>
                                            <p:strVal val="#ppt_x"/>
                                          </p:val>
                                        </p:tav>
                                      </p:tavLst>
                                    </p:anim>
                                    <p:anim calcmode="lin" valueType="num">
                                      <p:cBhvr>
                                        <p:cTn id="13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4" grpId="0" animBg="1"/>
      <p:bldP spid="102" grpId="0"/>
      <p:bldP spid="103" grpId="0"/>
      <p:bldP spid="104" grpId="0"/>
      <p:bldP spid="105" grpId="0"/>
      <p:bldP spid="108" grpId="0"/>
      <p:bldP spid="78" grpId="0"/>
      <p:bldP spid="79" grpId="0"/>
      <p:bldP spid="90" grpId="0"/>
      <p:bldP spid="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600" y="1"/>
            <a:ext cx="8534400" cy="646149"/>
          </a:xfrm>
          <a:prstGeom prst="rect">
            <a:avLst/>
          </a:prstGeom>
        </p:spPr>
        <p:style>
          <a:lnRef idx="1">
            <a:schemeClr val="accent1"/>
          </a:lnRef>
          <a:fillRef idx="2">
            <a:schemeClr val="accent1"/>
          </a:fillRef>
          <a:effectRef idx="1">
            <a:schemeClr val="accent1"/>
          </a:effectRef>
          <a:fontRef idx="minor">
            <a:schemeClr val="dk1"/>
          </a:fontRef>
        </p:style>
        <p:txBody>
          <a:bodyPr wrap="square" lIns="91258" tIns="45630" rIns="91258" bIns="45630" rtlCol="0">
            <a:spAutoFit/>
          </a:bodyPr>
          <a:lstStyle/>
          <a:p>
            <a:pPr algn="ctr" defTabSz="914400"/>
            <a:r>
              <a:rPr lang="en-US" sz="3600" dirty="0">
                <a:solidFill>
                  <a:prstClr val="black"/>
                </a:solidFill>
                <a:ea typeface="ＭＳ Ｐゴシック" charset="0"/>
                <a:cs typeface="Arial" charset="0"/>
              </a:rPr>
              <a:t>Renal Reuptake Summary</a:t>
            </a:r>
          </a:p>
        </p:txBody>
      </p:sp>
      <p:sp>
        <p:nvSpPr>
          <p:cNvPr id="174082" name="AutoShape 2" descr="http://journals2.scholarsportal.info.myaccess.library.utoronto.ca/show_image.xqy?path=OXM30400/01406736/03809844/12605728/gr1.jpg"/>
          <p:cNvSpPr>
            <a:spLocks noChangeAspect="1" noChangeArrowheads="1"/>
          </p:cNvSpPr>
          <p:nvPr/>
        </p:nvSpPr>
        <p:spPr bwMode="auto">
          <a:xfrm>
            <a:off x="2783681" y="-144451"/>
            <a:ext cx="228600" cy="304801"/>
          </a:xfrm>
          <a:prstGeom prst="rect">
            <a:avLst/>
          </a:prstGeom>
          <a:noFill/>
        </p:spPr>
        <p:txBody>
          <a:bodyPr vert="horz" wrap="square" lIns="91258" tIns="45630" rIns="91258" bIns="45630" numCol="1" anchor="t" anchorCtr="0" compatLnSpc="1">
            <a:prstTxWarp prst="textNoShape">
              <a:avLst/>
            </a:prstTxWarp>
          </a:bodyPr>
          <a:lstStyle/>
          <a:p>
            <a:pPr algn="ctr" defTabSz="914400"/>
            <a:endParaRPr lang="en-CA" dirty="0">
              <a:solidFill>
                <a:srgbClr val="000000"/>
              </a:solidFill>
              <a:ea typeface="ＭＳ Ｐゴシック" charset="0"/>
              <a:cs typeface="Arial" charset="0"/>
            </a:endParaRPr>
          </a:p>
        </p:txBody>
      </p:sp>
      <p:sp>
        <p:nvSpPr>
          <p:cNvPr id="7" name="TextBox 6"/>
          <p:cNvSpPr txBox="1"/>
          <p:nvPr/>
        </p:nvSpPr>
        <p:spPr>
          <a:xfrm>
            <a:off x="2563318" y="1371600"/>
            <a:ext cx="7848600" cy="4631856"/>
          </a:xfrm>
          <a:prstGeom prst="rect">
            <a:avLst/>
          </a:prstGeom>
          <a:noFill/>
        </p:spPr>
        <p:txBody>
          <a:bodyPr wrap="square" lIns="91258" tIns="45630" rIns="91258" bIns="45630" rtlCol="0">
            <a:spAutoFit/>
          </a:bodyPr>
          <a:lstStyle/>
          <a:p>
            <a:pPr marL="267755" indent="-267755" defTabSz="267755">
              <a:spcBef>
                <a:spcPts val="600"/>
              </a:spcBef>
              <a:buClr>
                <a:srgbClr val="39456B"/>
              </a:buClr>
              <a:buSzPct val="100000"/>
              <a:buFont typeface="Arial" pitchFamily="34" charset="0"/>
              <a:buChar char="•"/>
              <a:tabLst>
                <a:tab pos="263006" algn="l"/>
              </a:tabLst>
            </a:pPr>
            <a:r>
              <a:rPr lang="en-CA" sz="2800" dirty="0">
                <a:solidFill>
                  <a:prstClr val="black"/>
                </a:solidFill>
                <a:ea typeface="ＭＳ Ｐゴシック" charset="0"/>
                <a:cs typeface="Arial" charset="0"/>
              </a:rPr>
              <a:t>In type 2 diabetes, </a:t>
            </a:r>
            <a:r>
              <a:rPr lang="en-CA" sz="2800" b="1" dirty="0">
                <a:solidFill>
                  <a:srgbClr val="0070C0"/>
                </a:solidFill>
                <a:ea typeface="ＭＳ Ｐゴシック" charset="0"/>
                <a:cs typeface="Arial" charset="0"/>
              </a:rPr>
              <a:t>enhanced </a:t>
            </a:r>
            <a:r>
              <a:rPr lang="en-CA" sz="2800" dirty="0">
                <a:solidFill>
                  <a:prstClr val="black"/>
                </a:solidFill>
                <a:ea typeface="ＭＳ Ｐゴシック" charset="0"/>
                <a:cs typeface="Arial" charset="0"/>
              </a:rPr>
              <a:t>renal glucose reabsorption contributes to hyperglycemia </a:t>
            </a:r>
          </a:p>
          <a:p>
            <a:pPr defTabSz="267755">
              <a:spcBef>
                <a:spcPts val="600"/>
              </a:spcBef>
              <a:buClr>
                <a:srgbClr val="39456B"/>
              </a:buClr>
              <a:buSzPct val="150000"/>
              <a:tabLst>
                <a:tab pos="263006" algn="l"/>
              </a:tabLst>
            </a:pPr>
            <a:endParaRPr lang="en-US" sz="2200" dirty="0">
              <a:solidFill>
                <a:prstClr val="black"/>
              </a:solidFill>
              <a:ea typeface="ＭＳ Ｐゴシック" charset="0"/>
              <a:cs typeface="Arial" charset="0"/>
            </a:endParaRPr>
          </a:p>
          <a:p>
            <a:pPr marL="267755" indent="-267755" defTabSz="267755">
              <a:spcBef>
                <a:spcPts val="600"/>
              </a:spcBef>
              <a:buClr>
                <a:srgbClr val="39456B"/>
              </a:buClr>
              <a:buSzPct val="100000"/>
              <a:buFont typeface="Arial" pitchFamily="34" charset="0"/>
              <a:buChar char="•"/>
              <a:tabLst>
                <a:tab pos="263006" algn="l"/>
              </a:tabLst>
            </a:pPr>
            <a:r>
              <a:rPr lang="en-US" sz="2800" dirty="0">
                <a:solidFill>
                  <a:prstClr val="black"/>
                </a:solidFill>
                <a:ea typeface="ＭＳ Ｐゴシック" charset="0"/>
                <a:cs typeface="Arial" charset="0"/>
              </a:rPr>
              <a:t>The glucose transporter SGLT2 is responsible for </a:t>
            </a:r>
            <a:r>
              <a:rPr lang="en-US" sz="2800" dirty="0">
                <a:solidFill>
                  <a:srgbClr val="0070C0"/>
                </a:solidFill>
                <a:ea typeface="ＭＳ Ｐゴシック" charset="0"/>
                <a:cs typeface="Arial" charset="0"/>
              </a:rPr>
              <a:t>90%</a:t>
            </a:r>
            <a:r>
              <a:rPr lang="en-US" sz="2800" dirty="0">
                <a:solidFill>
                  <a:prstClr val="black"/>
                </a:solidFill>
                <a:ea typeface="ＭＳ Ｐゴシック" charset="0"/>
                <a:cs typeface="Arial" charset="0"/>
              </a:rPr>
              <a:t> of this glucose reabsorption</a:t>
            </a:r>
          </a:p>
          <a:p>
            <a:pPr defTabSz="267755">
              <a:spcBef>
                <a:spcPts val="600"/>
              </a:spcBef>
              <a:buClr>
                <a:srgbClr val="39456B"/>
              </a:buClr>
              <a:buSzPct val="150000"/>
              <a:tabLst>
                <a:tab pos="263006" algn="l"/>
              </a:tabLst>
            </a:pPr>
            <a:endParaRPr lang="en-US" sz="2200" dirty="0">
              <a:solidFill>
                <a:prstClr val="black"/>
              </a:solidFill>
              <a:ea typeface="ＭＳ Ｐゴシック" charset="0"/>
              <a:cs typeface="Arial" charset="0"/>
            </a:endParaRPr>
          </a:p>
          <a:p>
            <a:pPr marL="267755" indent="-267755" defTabSz="267755">
              <a:spcBef>
                <a:spcPts val="600"/>
              </a:spcBef>
              <a:buClr>
                <a:srgbClr val="39456B"/>
              </a:buClr>
              <a:buSzPct val="100000"/>
              <a:buFont typeface="Arial" pitchFamily="34" charset="0"/>
              <a:buChar char="•"/>
              <a:tabLst>
                <a:tab pos="263006" algn="l"/>
              </a:tabLst>
            </a:pPr>
            <a:r>
              <a:rPr lang="en-US" sz="2800" dirty="0">
                <a:solidFill>
                  <a:prstClr val="black"/>
                </a:solidFill>
                <a:ea typeface="ＭＳ Ｐゴシック" charset="0"/>
                <a:cs typeface="Arial" charset="0"/>
              </a:rPr>
              <a:t>Inhibition of SGLT2 will</a:t>
            </a:r>
          </a:p>
          <a:p>
            <a:pPr marL="800100" lvl="1" indent="-342900" defTabSz="267755">
              <a:spcBef>
                <a:spcPts val="600"/>
              </a:spcBef>
              <a:buClr>
                <a:srgbClr val="39456B"/>
              </a:buClr>
              <a:buSzPct val="100000"/>
              <a:buFont typeface="Calibri" pitchFamily="34" charset="0"/>
              <a:buChar char="–"/>
              <a:tabLst>
                <a:tab pos="263006" algn="l"/>
              </a:tabLst>
            </a:pPr>
            <a:r>
              <a:rPr lang="en-US" sz="2400" dirty="0">
                <a:solidFill>
                  <a:prstClr val="black"/>
                </a:solidFill>
                <a:ea typeface="ＭＳ Ｐゴシック" charset="0"/>
                <a:cs typeface="Arial" charset="0"/>
              </a:rPr>
              <a:t>Decrease glucose reabsorption</a:t>
            </a:r>
          </a:p>
          <a:p>
            <a:pPr marL="799194" lvl="1" indent="-342900" defTabSz="267755">
              <a:spcBef>
                <a:spcPts val="600"/>
              </a:spcBef>
              <a:buClr>
                <a:srgbClr val="39456B"/>
              </a:buClr>
              <a:buSzPct val="100000"/>
              <a:buFont typeface="Calibri" pitchFamily="34" charset="0"/>
              <a:buChar char="–"/>
              <a:tabLst>
                <a:tab pos="263006" algn="l"/>
              </a:tabLst>
            </a:pPr>
            <a:r>
              <a:rPr lang="en-US" sz="2400" dirty="0">
                <a:solidFill>
                  <a:prstClr val="black"/>
                </a:solidFill>
                <a:ea typeface="ＭＳ Ｐゴシック" charset="0"/>
                <a:cs typeface="Arial" charset="0"/>
              </a:rPr>
              <a:t>Increase urinary glucose excretion</a:t>
            </a:r>
            <a:endParaRPr lang="en-US" sz="2200" dirty="0">
              <a:solidFill>
                <a:prstClr val="black"/>
              </a:solidFill>
              <a:ea typeface="ＭＳ Ｐゴシック" charset="0"/>
              <a:cs typeface="Arial" charset="0"/>
            </a:endParaRPr>
          </a:p>
          <a:p>
            <a:pPr marL="267755" indent="-267755" defTabSz="267755">
              <a:spcBef>
                <a:spcPts val="600"/>
              </a:spcBef>
              <a:buClr>
                <a:srgbClr val="39456B"/>
              </a:buClr>
              <a:buSzPct val="100000"/>
              <a:buFont typeface="Arial" pitchFamily="34" charset="0"/>
              <a:buChar char="•"/>
              <a:tabLst>
                <a:tab pos="263006" algn="l"/>
              </a:tabLst>
            </a:pPr>
            <a:r>
              <a:rPr lang="en-US" sz="2800" dirty="0">
                <a:solidFill>
                  <a:prstClr val="black"/>
                </a:solidFill>
                <a:ea typeface="ＭＳ Ｐゴシック" charset="0"/>
                <a:cs typeface="Arial" charset="0"/>
              </a:rPr>
              <a:t>Predict weight loss and reduction in blood pressure</a:t>
            </a:r>
            <a:endParaRPr lang="en-CA" sz="2800" dirty="0">
              <a:solidFill>
                <a:prstClr val="black"/>
              </a:solidFill>
              <a:ea typeface="ＭＳ Ｐゴシック" charset="0"/>
              <a:cs typeface="Arial" charset="0"/>
            </a:endParaRPr>
          </a:p>
        </p:txBody>
      </p:sp>
      <p:sp>
        <p:nvSpPr>
          <p:cNvPr id="8" name="Slide Number Placeholder 1"/>
          <p:cNvSpPr txBox="1">
            <a:spLocks/>
          </p:cNvSpPr>
          <p:nvPr/>
        </p:nvSpPr>
        <p:spPr>
          <a:xfrm>
            <a:off x="8305800" y="65287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6E5A2-EC83-451F-A719-9AC1370DD5CF}" type="slidenum">
              <a:rPr lang="en-US" sz="1200">
                <a:solidFill>
                  <a:prstClr val="white">
                    <a:lumMod val="50000"/>
                  </a:prstClr>
                </a:solidFill>
              </a:rPr>
              <a:pPr algn="r"/>
              <a:t>26</a:t>
            </a:fld>
            <a:endParaRPr lang="en-US" sz="1200" dirty="0">
              <a:solidFill>
                <a:prstClr val="white">
                  <a:lumMod val="50000"/>
                </a:prstClr>
              </a:solidFill>
            </a:endParaRPr>
          </a:p>
        </p:txBody>
      </p:sp>
    </p:spTree>
    <p:extLst>
      <p:ext uri="{BB962C8B-B14F-4D97-AF65-F5344CB8AC3E}">
        <p14:creationId xmlns:p14="http://schemas.microsoft.com/office/powerpoint/2010/main" val="64496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118" y="4998"/>
            <a:ext cx="8561882" cy="757003"/>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smtClean="0"/>
              <a:t>Diabetic kidney Disease</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arenR"/>
            </a:pPr>
            <a:r>
              <a:rPr lang="en-US" dirty="0" smtClean="0"/>
              <a:t>Reversible </a:t>
            </a:r>
            <a:r>
              <a:rPr lang="en-US" dirty="0"/>
              <a:t>glomerular </a:t>
            </a:r>
            <a:r>
              <a:rPr lang="en-US" dirty="0" err="1" smtClean="0"/>
              <a:t>hyperfiltration</a:t>
            </a:r>
            <a:endParaRPr lang="en-US" dirty="0" smtClean="0"/>
          </a:p>
          <a:p>
            <a:pPr marL="514350" indent="-514350">
              <a:buFont typeface="+mj-lt"/>
              <a:buAutoNum type="arabicParenR"/>
            </a:pPr>
            <a:r>
              <a:rPr lang="en-US" dirty="0"/>
              <a:t>The tubular hypothesis implicates that impaired tubuloglomerular feedback (TGF) due to </a:t>
            </a:r>
            <a:r>
              <a:rPr lang="en-US" dirty="0" err="1"/>
              <a:t>upregulation</a:t>
            </a:r>
            <a:r>
              <a:rPr lang="en-US" dirty="0"/>
              <a:t> of SGLT2 plays a central role in </a:t>
            </a:r>
            <a:r>
              <a:rPr lang="en-US" dirty="0" err="1"/>
              <a:t>hyperfiltration</a:t>
            </a:r>
            <a:r>
              <a:rPr lang="en-US" dirty="0"/>
              <a:t> in diabetic patients, leading to albuminuria and decline in renal function</a:t>
            </a:r>
            <a:endParaRPr lang="en-US" dirty="0" smtClean="0"/>
          </a:p>
          <a:p>
            <a:pPr marL="514350" indent="-514350">
              <a:buFont typeface="+mj-lt"/>
              <a:buAutoNum type="arabicParenR"/>
            </a:pPr>
            <a:endParaRPr lang="en-US" dirty="0"/>
          </a:p>
          <a:p>
            <a:pPr marL="514350" indent="-514350">
              <a:buFont typeface="+mj-lt"/>
              <a:buAutoNum type="arabicParenR"/>
            </a:pPr>
            <a:r>
              <a:rPr lang="en-US" dirty="0" smtClean="0"/>
              <a:t>Normal </a:t>
            </a:r>
            <a:r>
              <a:rPr lang="en-US" dirty="0"/>
              <a:t>glomerular filtration and </a:t>
            </a:r>
            <a:r>
              <a:rPr lang="en-US" dirty="0" smtClean="0"/>
              <a:t>normal albuminuria</a:t>
            </a:r>
          </a:p>
          <a:p>
            <a:pPr marL="514350" indent="-514350">
              <a:buFont typeface="+mj-lt"/>
              <a:buAutoNum type="arabicParenR"/>
            </a:pPr>
            <a:r>
              <a:rPr lang="en-US" dirty="0" smtClean="0"/>
              <a:t> Normal or </a:t>
            </a:r>
            <a:r>
              <a:rPr lang="en-US" dirty="0"/>
              <a:t>decreasing glomerular filtration and </a:t>
            </a:r>
            <a:r>
              <a:rPr lang="en-US" dirty="0" smtClean="0"/>
              <a:t>micro albuminuria</a:t>
            </a:r>
            <a:endParaRPr lang="en-US" dirty="0"/>
          </a:p>
          <a:p>
            <a:pPr marL="514350" indent="-514350">
              <a:buFont typeface="+mj-lt"/>
              <a:buAutoNum type="arabicParenR"/>
            </a:pPr>
            <a:r>
              <a:rPr lang="en-US" dirty="0"/>
              <a:t>D</a:t>
            </a:r>
            <a:r>
              <a:rPr lang="en-US" dirty="0" smtClean="0"/>
              <a:t>eclining </a:t>
            </a:r>
            <a:r>
              <a:rPr lang="en-US" dirty="0"/>
              <a:t>glomerular filtration and </a:t>
            </a:r>
            <a:r>
              <a:rPr lang="en-US" dirty="0" smtClean="0"/>
              <a:t>macro albuminuria</a:t>
            </a:r>
          </a:p>
          <a:p>
            <a:pPr marL="514350" indent="-514350">
              <a:buFont typeface="+mj-lt"/>
              <a:buAutoNum type="arabicParenR"/>
            </a:pPr>
            <a:r>
              <a:rPr lang="en-US" dirty="0" smtClean="0"/>
              <a:t>End-stage </a:t>
            </a:r>
            <a:r>
              <a:rPr lang="en-US" dirty="0"/>
              <a:t>renal disease.</a:t>
            </a:r>
          </a:p>
        </p:txBody>
      </p:sp>
      <p:sp>
        <p:nvSpPr>
          <p:cNvPr id="4" name="TextBox 3"/>
          <p:cNvSpPr txBox="1"/>
          <p:nvPr/>
        </p:nvSpPr>
        <p:spPr>
          <a:xfrm>
            <a:off x="2133601" y="6570866"/>
            <a:ext cx="6165761" cy="307777"/>
          </a:xfrm>
          <a:prstGeom prst="rect">
            <a:avLst/>
          </a:prstGeom>
          <a:noFill/>
        </p:spPr>
        <p:txBody>
          <a:bodyPr wrap="square" rtlCol="0">
            <a:spAutoFit/>
          </a:bodyPr>
          <a:lstStyle/>
          <a:p>
            <a:pPr defTabSz="914400"/>
            <a:r>
              <a:rPr lang="en-US" sz="1400" dirty="0">
                <a:solidFill>
                  <a:prstClr val="black"/>
                </a:solidFill>
              </a:rPr>
              <a:t>The American Journal of Medicine, </a:t>
            </a:r>
            <a:r>
              <a:rPr lang="en-US" sz="1400" dirty="0" err="1">
                <a:solidFill>
                  <a:prstClr val="black"/>
                </a:solidFill>
              </a:rPr>
              <a:t>Vol</a:t>
            </a:r>
            <a:r>
              <a:rPr lang="en-US" sz="1400" dirty="0">
                <a:solidFill>
                  <a:prstClr val="black"/>
                </a:solidFill>
              </a:rPr>
              <a:t> 130, No 6S, June 2017</a:t>
            </a:r>
          </a:p>
        </p:txBody>
      </p:sp>
      <p:sp>
        <p:nvSpPr>
          <p:cNvPr id="6" name="Slide Number Placeholder 1"/>
          <p:cNvSpPr txBox="1">
            <a:spLocks/>
          </p:cNvSpPr>
          <p:nvPr/>
        </p:nvSpPr>
        <p:spPr>
          <a:xfrm>
            <a:off x="8305800" y="65287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6E5A2-EC83-451F-A719-9AC1370DD5CF}" type="slidenum">
              <a:rPr lang="en-US" sz="1200">
                <a:solidFill>
                  <a:prstClr val="white">
                    <a:lumMod val="50000"/>
                  </a:prstClr>
                </a:solidFill>
              </a:rPr>
              <a:pPr algn="r"/>
              <a:t>27</a:t>
            </a:fld>
            <a:endParaRPr lang="en-US" sz="1200" dirty="0">
              <a:solidFill>
                <a:prstClr val="white">
                  <a:lumMod val="50000"/>
                </a:prstClr>
              </a:solidFill>
            </a:endParaRPr>
          </a:p>
        </p:txBody>
      </p:sp>
    </p:spTree>
    <p:extLst>
      <p:ext uri="{BB962C8B-B14F-4D97-AF65-F5344CB8AC3E}">
        <p14:creationId xmlns:p14="http://schemas.microsoft.com/office/powerpoint/2010/main" val="4277773559"/>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8534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7400" y="6528738"/>
            <a:ext cx="7620000" cy="307777"/>
          </a:xfrm>
          <a:prstGeom prst="rect">
            <a:avLst/>
          </a:prstGeom>
        </p:spPr>
        <p:txBody>
          <a:bodyPr wrap="square">
            <a:spAutoFit/>
          </a:bodyPr>
          <a:lstStyle/>
          <a:p>
            <a:pPr defTabSz="914400"/>
            <a:r>
              <a:rPr lang="en-US" sz="1400" dirty="0" err="1">
                <a:solidFill>
                  <a:prstClr val="black"/>
                </a:solidFill>
              </a:rPr>
              <a:t>Wanner</a:t>
            </a:r>
            <a:r>
              <a:rPr lang="en-US" sz="1400" dirty="0">
                <a:solidFill>
                  <a:prstClr val="black"/>
                </a:solidFill>
              </a:rPr>
              <a:t> et.al, </a:t>
            </a:r>
            <a:r>
              <a:rPr lang="en-US" sz="1400" i="1" dirty="0">
                <a:solidFill>
                  <a:prstClr val="black"/>
                </a:solidFill>
              </a:rPr>
              <a:t>American Journal of Medicine</a:t>
            </a:r>
            <a:r>
              <a:rPr lang="en-US" sz="1400" dirty="0">
                <a:solidFill>
                  <a:prstClr val="black"/>
                </a:solidFill>
              </a:rPr>
              <a:t>, 130(6), S63–S72. </a:t>
            </a:r>
          </a:p>
        </p:txBody>
      </p:sp>
    </p:spTree>
    <p:extLst>
      <p:ext uri="{BB962C8B-B14F-4D97-AF65-F5344CB8AC3E}">
        <p14:creationId xmlns:p14="http://schemas.microsoft.com/office/powerpoint/2010/main" val="2930689896"/>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
            <a:ext cx="8534400" cy="1046813"/>
          </a:xfrm>
        </p:spPr>
        <p:style>
          <a:lnRef idx="1">
            <a:schemeClr val="accent1"/>
          </a:lnRef>
          <a:fillRef idx="2">
            <a:schemeClr val="accent1"/>
          </a:fillRef>
          <a:effectRef idx="1">
            <a:schemeClr val="accent1"/>
          </a:effectRef>
          <a:fontRef idx="minor">
            <a:schemeClr val="dk1"/>
          </a:fontRef>
        </p:style>
        <p:txBody>
          <a:bodyPr/>
          <a:lstStyle/>
          <a:p>
            <a:pPr algn="ctr"/>
            <a:r>
              <a:rPr lang="en-US" dirty="0"/>
              <a:t>E</a:t>
            </a:r>
            <a:r>
              <a:rPr lang="en-US" dirty="0" smtClean="0"/>
              <a:t>mpagliflozin </a:t>
            </a:r>
            <a:r>
              <a:rPr lang="en-US" dirty="0"/>
              <a:t>treatment</a:t>
            </a:r>
          </a:p>
        </p:txBody>
      </p:sp>
      <p:sp>
        <p:nvSpPr>
          <p:cNvPr id="3" name="Content Placeholder 2"/>
          <p:cNvSpPr>
            <a:spLocks noGrp="1"/>
          </p:cNvSpPr>
          <p:nvPr>
            <p:ph idx="1"/>
          </p:nvPr>
        </p:nvSpPr>
        <p:spPr>
          <a:xfrm>
            <a:off x="2133600" y="1598169"/>
            <a:ext cx="8449053" cy="4592862"/>
          </a:xfrm>
        </p:spPr>
        <p:txBody>
          <a:bodyPr>
            <a:normAutofit/>
          </a:bodyPr>
          <a:lstStyle/>
          <a:p>
            <a:r>
              <a:rPr lang="en-US" dirty="0"/>
              <a:t>B</a:t>
            </a:r>
            <a:r>
              <a:rPr lang="en-US" dirty="0" smtClean="0"/>
              <a:t>locks </a:t>
            </a:r>
            <a:r>
              <a:rPr lang="en-US" dirty="0"/>
              <a:t>proximal tubule glucose and sodium </a:t>
            </a:r>
            <a:r>
              <a:rPr lang="en-US" dirty="0" smtClean="0"/>
              <a:t>reabsorption </a:t>
            </a:r>
          </a:p>
          <a:p>
            <a:r>
              <a:rPr lang="en-US" dirty="0"/>
              <a:t>I</a:t>
            </a:r>
            <a:r>
              <a:rPr lang="en-US" dirty="0" smtClean="0"/>
              <a:t>ncreased </a:t>
            </a:r>
            <a:r>
              <a:rPr lang="en-US" dirty="0"/>
              <a:t>sodium delivery to </a:t>
            </a:r>
            <a:r>
              <a:rPr lang="en-US" dirty="0" smtClean="0"/>
              <a:t>the macula </a:t>
            </a:r>
            <a:r>
              <a:rPr lang="en-US" dirty="0" err="1"/>
              <a:t>densa</a:t>
            </a:r>
            <a:r>
              <a:rPr lang="en-US" dirty="0"/>
              <a:t>. </a:t>
            </a:r>
            <a:endParaRPr lang="en-US" dirty="0" smtClean="0"/>
          </a:p>
          <a:p>
            <a:r>
              <a:rPr lang="en-US" dirty="0" smtClean="0"/>
              <a:t>Afferent </a:t>
            </a:r>
            <a:r>
              <a:rPr lang="en-US" dirty="0" err="1" smtClean="0"/>
              <a:t>arteriol</a:t>
            </a:r>
            <a:r>
              <a:rPr lang="en-US" dirty="0" smtClean="0"/>
              <a:t> vasoconstriction</a:t>
            </a:r>
          </a:p>
          <a:p>
            <a:r>
              <a:rPr lang="en-US" dirty="0"/>
              <a:t>R</a:t>
            </a:r>
            <a:r>
              <a:rPr lang="en-US" dirty="0" smtClean="0"/>
              <a:t>estores </a:t>
            </a:r>
            <a:r>
              <a:rPr lang="en-US" dirty="0"/>
              <a:t>TGF(tubuloglomerular feedback </a:t>
            </a:r>
            <a:r>
              <a:rPr lang="en-US" dirty="0" smtClean="0"/>
              <a:t>)</a:t>
            </a:r>
          </a:p>
          <a:p>
            <a:r>
              <a:rPr lang="en-US" dirty="0" smtClean="0"/>
              <a:t>Reduced </a:t>
            </a:r>
            <a:r>
              <a:rPr lang="en-US" dirty="0"/>
              <a:t>renal plasma flow and </a:t>
            </a:r>
            <a:r>
              <a:rPr lang="en-US" dirty="0" smtClean="0"/>
              <a:t>hyperfiltration</a:t>
            </a:r>
            <a:endParaRPr lang="en-US" dirty="0"/>
          </a:p>
        </p:txBody>
      </p:sp>
      <p:sp>
        <p:nvSpPr>
          <p:cNvPr id="5" name="Slide Number Placeholder 1"/>
          <p:cNvSpPr txBox="1">
            <a:spLocks/>
          </p:cNvSpPr>
          <p:nvPr/>
        </p:nvSpPr>
        <p:spPr>
          <a:xfrm>
            <a:off x="8305800" y="652873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6E5A2-EC83-451F-A719-9AC1370DD5CF}" type="slidenum">
              <a:rPr lang="en-US" sz="1200">
                <a:solidFill>
                  <a:prstClr val="white">
                    <a:lumMod val="50000"/>
                  </a:prstClr>
                </a:solidFill>
              </a:rPr>
              <a:pPr algn="r"/>
              <a:t>29</a:t>
            </a:fld>
            <a:endParaRPr lang="en-US" sz="1200" dirty="0">
              <a:solidFill>
                <a:prstClr val="white">
                  <a:lumMod val="50000"/>
                </a:prstClr>
              </a:solidFill>
            </a:endParaRPr>
          </a:p>
        </p:txBody>
      </p:sp>
    </p:spTree>
    <p:extLst>
      <p:ext uri="{BB962C8B-B14F-4D97-AF65-F5344CB8AC3E}">
        <p14:creationId xmlns:p14="http://schemas.microsoft.com/office/powerpoint/2010/main" val="379676691"/>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76238"/>
            <a:ext cx="11523663" cy="1136650"/>
          </a:xfrm>
        </p:spPr>
        <p:txBody>
          <a:bodyPr rtlCol="0"/>
          <a:lstStyle/>
          <a:p>
            <a:pPr algn="ctr" defTabSz="914218" eaLnBrk="1" fontAlgn="auto" hangingPunct="1">
              <a:spcAft>
                <a:spcPts val="0"/>
              </a:spcAft>
              <a:defRPr/>
            </a:pPr>
            <a:r>
              <a:rPr lang="en-US" altLang="en-US" sz="4000" b="1" kern="0" dirty="0">
                <a:solidFill>
                  <a:srgbClr val="002060"/>
                </a:solidFill>
                <a:latin typeface="Arial"/>
              </a:rPr>
              <a:t>Algorithms and Guidelines for the Management of T2DM</a:t>
            </a:r>
            <a:endParaRPr lang="en-US" dirty="0">
              <a:solidFill>
                <a:srgbClr val="002060"/>
              </a:solidFill>
            </a:endParaRPr>
          </a:p>
        </p:txBody>
      </p:sp>
      <p:sp>
        <p:nvSpPr>
          <p:cNvPr id="3" name="Content Placeholder 2"/>
          <p:cNvSpPr>
            <a:spLocks noGrp="1"/>
          </p:cNvSpPr>
          <p:nvPr>
            <p:ph idx="1"/>
          </p:nvPr>
        </p:nvSpPr>
        <p:spPr>
          <a:xfrm>
            <a:off x="342900" y="1570038"/>
            <a:ext cx="11523663" cy="4321175"/>
          </a:xfrm>
        </p:spPr>
        <p:txBody>
          <a:bodyPr rtlCol="0"/>
          <a:lstStyle/>
          <a:p>
            <a:pPr marL="342834" indent="-342834" defTabSz="914218">
              <a:lnSpc>
                <a:spcPct val="100000"/>
              </a:lnSpc>
              <a:spcBef>
                <a:spcPct val="20000"/>
              </a:spcBef>
              <a:buClr>
                <a:srgbClr val="86D1EC"/>
              </a:buClr>
              <a:buSzPct val="90000"/>
              <a:buFont typeface="Arial" panose="020B0604020202020204" pitchFamily="34" charset="0"/>
              <a:buNone/>
              <a:defRPr/>
            </a:pPr>
            <a:endParaRPr lang="en-US" altLang="en-US" sz="3200" b="1" u="sng" kern="0" dirty="0">
              <a:solidFill>
                <a:srgbClr val="0070C0"/>
              </a:solidFill>
              <a:latin typeface="Arial"/>
            </a:endParaRPr>
          </a:p>
          <a:p>
            <a:pPr marL="342834" indent="-342834" defTabSz="914218">
              <a:lnSpc>
                <a:spcPct val="100000"/>
              </a:lnSpc>
              <a:spcBef>
                <a:spcPct val="20000"/>
              </a:spcBef>
              <a:buClr>
                <a:srgbClr val="86D1EC"/>
              </a:buClr>
              <a:buSzPct val="90000"/>
              <a:buFont typeface="Arial" panose="020B0604020202020204" pitchFamily="34" charset="0"/>
              <a:buNone/>
              <a:defRPr/>
            </a:pPr>
            <a:r>
              <a:rPr lang="en-US" altLang="en-US" sz="3200" b="1" u="sng" kern="0" dirty="0">
                <a:solidFill>
                  <a:srgbClr val="0070C0"/>
                </a:solidFill>
                <a:latin typeface="Arial"/>
              </a:rPr>
              <a:t>GLUCOCENTRIC</a:t>
            </a:r>
            <a:r>
              <a:rPr lang="en-US" altLang="en-US" sz="2800" b="1" kern="0" dirty="0">
                <a:solidFill>
                  <a:srgbClr val="0070C0"/>
                </a:solidFill>
                <a:latin typeface="Arial"/>
              </a:rPr>
              <a:t>: </a:t>
            </a:r>
            <a:r>
              <a:rPr lang="en-US" altLang="en-US" sz="2800" b="1" kern="0" dirty="0">
                <a:solidFill>
                  <a:srgbClr val="002060"/>
                </a:solidFill>
                <a:latin typeface="Arial"/>
              </a:rPr>
              <a:t>Primarily Focused on </a:t>
            </a:r>
            <a:r>
              <a:rPr lang="en-US" altLang="en-US" sz="2800" b="1" kern="0" dirty="0" err="1">
                <a:solidFill>
                  <a:srgbClr val="002060"/>
                </a:solidFill>
                <a:latin typeface="Arial"/>
              </a:rPr>
              <a:t>Glycemia</a:t>
            </a:r>
            <a:r>
              <a:rPr lang="en-US" altLang="en-US" sz="2800" b="1" kern="0" dirty="0">
                <a:solidFill>
                  <a:srgbClr val="002060"/>
                </a:solidFill>
                <a:latin typeface="Arial"/>
              </a:rPr>
              <a:t> and HbA1c</a:t>
            </a:r>
          </a:p>
          <a:p>
            <a:pPr marL="342834" indent="-342834" defTabSz="914218">
              <a:lnSpc>
                <a:spcPct val="100000"/>
              </a:lnSpc>
              <a:spcBef>
                <a:spcPct val="20000"/>
              </a:spcBef>
              <a:buClr>
                <a:srgbClr val="86D1EC"/>
              </a:buClr>
              <a:buSzPct val="90000"/>
              <a:buFont typeface="Arial" panose="020B0604020202020204" pitchFamily="34" charset="0"/>
              <a:buNone/>
              <a:defRPr/>
            </a:pPr>
            <a:endParaRPr lang="en-US" altLang="en-US" sz="800" b="1" kern="0" dirty="0">
              <a:solidFill>
                <a:srgbClr val="002060"/>
              </a:solidFill>
              <a:latin typeface="Arial"/>
            </a:endParaRPr>
          </a:p>
          <a:p>
            <a:pPr marL="342834" indent="-342834" defTabSz="914218">
              <a:lnSpc>
                <a:spcPct val="100000"/>
              </a:lnSpc>
              <a:spcBef>
                <a:spcPct val="20000"/>
              </a:spcBef>
              <a:buClr>
                <a:srgbClr val="86D1EC"/>
              </a:buClr>
              <a:buSzPct val="90000"/>
              <a:buFont typeface="Arial" panose="020B0604020202020204" pitchFamily="34" charset="0"/>
              <a:buNone/>
              <a:defRPr/>
            </a:pPr>
            <a:r>
              <a:rPr lang="en-US" altLang="en-US" sz="2800" b="1" kern="0" dirty="0">
                <a:solidFill>
                  <a:srgbClr val="002060"/>
                </a:solidFill>
                <a:latin typeface="Arial"/>
              </a:rPr>
              <a:t>	(Addition of Lifestyle, BP and Lipid control plus ASA to the management)</a:t>
            </a:r>
          </a:p>
          <a:p>
            <a:pPr marL="342834" indent="-342834" defTabSz="914218">
              <a:lnSpc>
                <a:spcPct val="100000"/>
              </a:lnSpc>
              <a:spcBef>
                <a:spcPct val="20000"/>
              </a:spcBef>
              <a:buClr>
                <a:srgbClr val="86D1EC"/>
              </a:buClr>
              <a:buSzPct val="90000"/>
              <a:buFont typeface="Arial" panose="020B0604020202020204" pitchFamily="34" charset="0"/>
              <a:buNone/>
              <a:defRPr/>
            </a:pPr>
            <a:endParaRPr lang="en-US" altLang="en-US" sz="2800" b="1" kern="0" dirty="0">
              <a:solidFill>
                <a:srgbClr val="0070C0"/>
              </a:solidFill>
              <a:latin typeface="Arial"/>
            </a:endParaRPr>
          </a:p>
          <a:p>
            <a:pPr marL="342834" indent="-342834" defTabSz="914218">
              <a:lnSpc>
                <a:spcPct val="100000"/>
              </a:lnSpc>
              <a:spcBef>
                <a:spcPct val="20000"/>
              </a:spcBef>
              <a:buClr>
                <a:srgbClr val="86D1EC"/>
              </a:buClr>
              <a:buSzPct val="90000"/>
              <a:buFont typeface="Arial" panose="020B0604020202020204" pitchFamily="34" charset="0"/>
              <a:buNone/>
              <a:defRPr/>
            </a:pPr>
            <a:r>
              <a:rPr lang="en-US" altLang="en-US" sz="3200" b="1" u="sng" kern="0" dirty="0">
                <a:solidFill>
                  <a:srgbClr val="0070C0"/>
                </a:solidFill>
                <a:latin typeface="Arial"/>
              </a:rPr>
              <a:t>GLUCOCENTRIC</a:t>
            </a:r>
            <a:r>
              <a:rPr lang="en-US" altLang="en-US" sz="3200" b="1" u="sng" kern="0" dirty="0">
                <a:solidFill>
                  <a:srgbClr val="C49500"/>
                </a:solidFill>
                <a:latin typeface="Arial"/>
              </a:rPr>
              <a:t> </a:t>
            </a:r>
            <a:r>
              <a:rPr lang="en-US" altLang="en-US" sz="3600" b="1" u="sng" kern="0" dirty="0">
                <a:solidFill>
                  <a:srgbClr val="FF0000"/>
                </a:solidFill>
                <a:latin typeface="Arial"/>
              </a:rPr>
              <a:t>+++</a:t>
            </a:r>
            <a:r>
              <a:rPr lang="en-US" altLang="en-US" sz="2800" b="1" kern="0" dirty="0">
                <a:solidFill>
                  <a:srgbClr val="C49500"/>
                </a:solidFill>
                <a:latin typeface="Arial"/>
              </a:rPr>
              <a:t>: </a:t>
            </a:r>
            <a:r>
              <a:rPr lang="en-US" altLang="en-US" sz="2800" b="1" kern="0" dirty="0">
                <a:solidFill>
                  <a:srgbClr val="002060"/>
                </a:solidFill>
                <a:latin typeface="Arial"/>
              </a:rPr>
              <a:t>Paradigm Change to Focus on Glucose-Lowering PLUS other outcomes (CVD, Renal, Microvascular</a:t>
            </a:r>
            <a:endParaRPr lang="en-US" dirty="0">
              <a:solidFill>
                <a:srgbClr val="002060"/>
              </a:solidFill>
            </a:endParaRPr>
          </a:p>
        </p:txBody>
      </p:sp>
    </p:spTree>
    <p:extLst>
      <p:ext uri="{BB962C8B-B14F-4D97-AF65-F5344CB8AC3E}">
        <p14:creationId xmlns:p14="http://schemas.microsoft.com/office/powerpoint/2010/main" val="3229964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71" name="Rectangle 15"/>
          <p:cNvSpPr>
            <a:spLocks noGrp="1" noChangeArrowheads="1"/>
          </p:cNvSpPr>
          <p:nvPr>
            <p:ph type="title" idx="4294967295"/>
          </p:nvPr>
        </p:nvSpPr>
        <p:spPr/>
        <p:txBody>
          <a:bodyPr vert="horz" wrap="square" lIns="365760" tIns="45720" rIns="91440" bIns="45720" numCol="1" anchor="ctr" anchorCtr="0" compatLnSpc="1">
            <a:prstTxWarp prst="textNoShape">
              <a:avLst/>
            </a:prstTxWarp>
          </a:bodyPr>
          <a:lstStyle/>
          <a:p>
            <a:pPr eaLnBrk="1" hangingPunct="1">
              <a:defRPr/>
            </a:pPr>
            <a:r>
              <a:rPr lang="en-US" sz="3600"/>
              <a:t>Mechanism of Action of </a:t>
            </a:r>
            <a:br>
              <a:rPr lang="en-US" sz="3600"/>
            </a:br>
            <a:r>
              <a:rPr lang="en-US" sz="3600"/>
              <a:t>SGLT2 Inhibitors</a:t>
            </a:r>
          </a:p>
        </p:txBody>
      </p:sp>
      <p:grpSp>
        <p:nvGrpSpPr>
          <p:cNvPr id="2" name="Group 19"/>
          <p:cNvGrpSpPr>
            <a:grpSpLocks/>
          </p:cNvGrpSpPr>
          <p:nvPr/>
        </p:nvGrpSpPr>
        <p:grpSpPr bwMode="auto">
          <a:xfrm>
            <a:off x="2179638" y="1638300"/>
            <a:ext cx="7835900" cy="457200"/>
            <a:chOff x="413" y="1032"/>
            <a:chExt cx="4936" cy="288"/>
          </a:xfrm>
        </p:grpSpPr>
        <p:sp>
          <p:nvSpPr>
            <p:cNvPr id="14352" name="AutoShape 9"/>
            <p:cNvSpPr>
              <a:spLocks noChangeArrowheads="1"/>
            </p:cNvSpPr>
            <p:nvPr/>
          </p:nvSpPr>
          <p:spPr bwMode="auto">
            <a:xfrm>
              <a:off x="2453" y="1057"/>
              <a:ext cx="390" cy="237"/>
            </a:xfrm>
            <a:prstGeom prst="rightArrow">
              <a:avLst>
                <a:gd name="adj1" fmla="val 50000"/>
                <a:gd name="adj2" fmla="val 41139"/>
              </a:avLst>
            </a:prstGeom>
            <a:solidFill>
              <a:schemeClr val="tx1"/>
            </a:solidFill>
            <a:ln w="9525">
              <a:solidFill>
                <a:schemeClr val="tx1"/>
              </a:solidFill>
              <a:miter lim="800000"/>
              <a:headEnd/>
              <a:tailEnd/>
            </a:ln>
          </p:spPr>
          <p:txBody>
            <a:bodyPr wrap="none" lIns="91367" tIns="45682" rIns="91367" bIns="45682"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endParaRPr lang="en-US" altLang="en-US" sz="24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14353" name="Group 18"/>
            <p:cNvGrpSpPr>
              <a:grpSpLocks/>
            </p:cNvGrpSpPr>
            <p:nvPr/>
          </p:nvGrpSpPr>
          <p:grpSpPr bwMode="auto">
            <a:xfrm>
              <a:off x="413" y="1032"/>
              <a:ext cx="4936" cy="288"/>
              <a:chOff x="413" y="1032"/>
              <a:chExt cx="4936" cy="288"/>
            </a:xfrm>
          </p:grpSpPr>
          <p:sp>
            <p:nvSpPr>
              <p:cNvPr id="14354" name="Rectangle 8"/>
              <p:cNvSpPr>
                <a:spLocks noChangeArrowheads="1"/>
              </p:cNvSpPr>
              <p:nvPr/>
            </p:nvSpPr>
            <p:spPr bwMode="auto">
              <a:xfrm>
                <a:off x="413" y="1032"/>
                <a:ext cx="1932" cy="288"/>
              </a:xfrm>
              <a:prstGeom prst="rect">
                <a:avLst/>
              </a:prstGeom>
              <a:gradFill rotWithShape="1">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67" tIns="45682" rIns="91367" bIns="45682"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eaLnBrk="0" fontAlgn="base" hangingPunct="0">
                  <a:spcBef>
                    <a:spcPct val="0"/>
                  </a:spcBef>
                  <a:spcAft>
                    <a:spcPct val="0"/>
                  </a:spcAft>
                  <a:defRPr/>
                </a:pPr>
                <a:r>
                  <a:rPr lang="en-US" altLang="en-US" sz="2400" b="1">
                    <a:solidFill>
                      <a:srgbClr val="FFFFFF"/>
                    </a:solidFill>
                    <a:latin typeface="Helvetica" panose="020B0604020202020204" pitchFamily="34" charset="0"/>
                    <a:ea typeface="ＭＳ Ｐゴシック" panose="020B0600070205080204" pitchFamily="34" charset="-128"/>
                    <a:cs typeface="Arial" panose="020B0604020202020204" pitchFamily="34" charset="0"/>
                  </a:rPr>
                  <a:t>Inhibition of SGLT2</a:t>
                </a:r>
              </a:p>
            </p:txBody>
          </p:sp>
          <p:sp>
            <p:nvSpPr>
              <p:cNvPr id="14355" name="Rectangle 17"/>
              <p:cNvSpPr>
                <a:spLocks noChangeArrowheads="1"/>
              </p:cNvSpPr>
              <p:nvPr/>
            </p:nvSpPr>
            <p:spPr bwMode="auto">
              <a:xfrm>
                <a:off x="2952" y="1032"/>
                <a:ext cx="2397" cy="288"/>
              </a:xfrm>
              <a:prstGeom prst="rect">
                <a:avLst/>
              </a:prstGeom>
              <a:gradFill rotWithShape="1">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67" tIns="45682" rIns="91367" bIns="45682"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914400" eaLnBrk="0" fontAlgn="base" hangingPunct="0">
                  <a:spcBef>
                    <a:spcPct val="0"/>
                  </a:spcBef>
                  <a:spcAft>
                    <a:spcPct val="0"/>
                  </a:spcAft>
                  <a:defRPr/>
                </a:pPr>
                <a:r>
                  <a:rPr lang="en-US" altLang="en-US" sz="2400" b="1">
                    <a:solidFill>
                      <a:srgbClr val="FFFFFF"/>
                    </a:solidFill>
                    <a:latin typeface="Helvetica" panose="020B0604020202020204" pitchFamily="34" charset="0"/>
                    <a:ea typeface="ＭＳ Ｐゴシック" panose="020B0600070205080204" pitchFamily="34" charset="-128"/>
                    <a:cs typeface="Arial" panose="020B0604020202020204" pitchFamily="34" charset="0"/>
                  </a:rPr>
                  <a:t>Reversal of glucotoxicity</a:t>
                </a:r>
              </a:p>
            </p:txBody>
          </p:sp>
        </p:grpSp>
      </p:grpSp>
      <p:grpSp>
        <p:nvGrpSpPr>
          <p:cNvPr id="4" name="Group 22"/>
          <p:cNvGrpSpPr>
            <a:grpSpLocks/>
          </p:cNvGrpSpPr>
          <p:nvPr/>
        </p:nvGrpSpPr>
        <p:grpSpPr bwMode="auto">
          <a:xfrm>
            <a:off x="4254501" y="2201864"/>
            <a:ext cx="5527675" cy="1311275"/>
            <a:chOff x="1721" y="1539"/>
            <a:chExt cx="3482" cy="826"/>
          </a:xfrm>
        </p:grpSpPr>
        <p:sp>
          <p:nvSpPr>
            <p:cNvPr id="14350" name="AutoShape 4"/>
            <p:cNvSpPr>
              <a:spLocks noChangeArrowheads="1"/>
            </p:cNvSpPr>
            <p:nvPr/>
          </p:nvSpPr>
          <p:spPr bwMode="auto">
            <a:xfrm>
              <a:off x="1721" y="1788"/>
              <a:ext cx="204" cy="256"/>
            </a:xfrm>
            <a:prstGeom prst="upArrow">
              <a:avLst>
                <a:gd name="adj1" fmla="val 50000"/>
                <a:gd name="adj2" fmla="val 31373"/>
              </a:avLst>
            </a:prstGeom>
            <a:gradFill rotWithShape="1">
              <a:gsLst>
                <a:gs pos="0">
                  <a:srgbClr val="FF00FF"/>
                </a:gs>
                <a:gs pos="100000">
                  <a:srgbClr val="760076"/>
                </a:gs>
              </a:gsLst>
              <a:lin ang="5400000" scaled="1"/>
            </a:gradFill>
            <a:ln w="9525">
              <a:solidFill>
                <a:srgbClr val="FF00FF"/>
              </a:solidFill>
              <a:miter lim="800000"/>
              <a:headEnd/>
              <a:tailEnd/>
            </a:ln>
          </p:spPr>
          <p:txBody>
            <a:bodyPr wrap="none" lIns="91367" tIns="45682" rIns="91367" bIns="45682"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endParaRPr lang="en-US" altLang="en-US" sz="24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4351" name="Rectangle 20"/>
            <p:cNvSpPr>
              <a:spLocks noChangeArrowheads="1"/>
            </p:cNvSpPr>
            <p:nvPr/>
          </p:nvSpPr>
          <p:spPr bwMode="auto">
            <a:xfrm>
              <a:off x="2323" y="1539"/>
              <a:ext cx="288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indent="-34290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fontAlgn="base">
                <a:spcBef>
                  <a:spcPct val="0"/>
                </a:spcBef>
                <a:spcAft>
                  <a:spcPct val="0"/>
                </a:spcAft>
                <a:defRPr/>
              </a:pPr>
              <a:r>
                <a:rPr lang="en-US" altLang="en-US" sz="2000" b="1">
                  <a:solidFill>
                    <a:srgbClr val="FF00FF"/>
                  </a:solidFill>
                  <a:latin typeface="Arial" panose="020B0604020202020204" pitchFamily="34" charset="0"/>
                  <a:ea typeface="ＭＳ Ｐゴシック" panose="020B0600070205080204" pitchFamily="34" charset="-128"/>
                  <a:cs typeface="Arial" panose="020B0604020202020204" pitchFamily="34" charset="0"/>
                </a:rPr>
                <a:t>Insulin sensitivity in muscle</a:t>
              </a:r>
            </a:p>
            <a:p>
              <a:pPr lvl="1" defTabSz="914400" fontAlgn="base">
                <a:spcBef>
                  <a:spcPct val="0"/>
                </a:spcBef>
                <a:spcAft>
                  <a:spcPct val="0"/>
                </a:spcAft>
                <a:buClr>
                  <a:srgbClr val="66CCFF"/>
                </a:buClr>
                <a:buFontTx/>
                <a:buChar char="•"/>
                <a:defRPr/>
              </a:pPr>
              <a:r>
                <a:rPr lang="en-US" altLang="en-US" sz="2000">
                  <a:solidFill>
                    <a:srgbClr val="FFFFFF"/>
                  </a:solidFill>
                  <a:latin typeface="Arial" panose="020B0604020202020204" pitchFamily="34" charset="0"/>
                  <a:ea typeface="ＭＳ Ｐゴシック" panose="020B0600070205080204" pitchFamily="34" charset="-128"/>
                  <a:cs typeface="Arial" panose="020B0604020202020204" pitchFamily="34" charset="0"/>
                </a:rPr>
                <a:t>↑ GLUT4 translocation</a:t>
              </a:r>
            </a:p>
            <a:p>
              <a:pPr lvl="1" defTabSz="914400" fontAlgn="base">
                <a:spcBef>
                  <a:spcPct val="0"/>
                </a:spcBef>
                <a:spcAft>
                  <a:spcPct val="0"/>
                </a:spcAft>
                <a:buClr>
                  <a:srgbClr val="66CCFF"/>
                </a:buClr>
                <a:buFontTx/>
                <a:buChar char="•"/>
                <a:defRPr/>
              </a:pPr>
              <a:r>
                <a:rPr lang="en-US" altLang="en-US" sz="2000">
                  <a:solidFill>
                    <a:srgbClr val="FFFFFF"/>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2000" b="1">
                  <a:solidFill>
                    <a:srgbClr val="FFFFFF"/>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000">
                  <a:solidFill>
                    <a:srgbClr val="FFFFFF"/>
                  </a:solidFill>
                  <a:latin typeface="Arial" panose="020B0604020202020204" pitchFamily="34" charset="0"/>
                  <a:ea typeface="ＭＳ Ｐゴシック" panose="020B0600070205080204" pitchFamily="34" charset="-128"/>
                  <a:cs typeface="Arial" panose="020B0604020202020204" pitchFamily="34" charset="0"/>
                </a:rPr>
                <a:t>Insulin signaling</a:t>
              </a:r>
            </a:p>
            <a:p>
              <a:pPr lvl="1" defTabSz="914400" fontAlgn="base">
                <a:spcBef>
                  <a:spcPct val="0"/>
                </a:spcBef>
                <a:spcAft>
                  <a:spcPct val="0"/>
                </a:spcAft>
                <a:buClr>
                  <a:srgbClr val="66CCFF"/>
                </a:buClr>
                <a:buFontTx/>
                <a:buChar char="•"/>
                <a:defRPr/>
              </a:pPr>
              <a:r>
                <a:rPr lang="en-US" altLang="en-US" sz="2000">
                  <a:solidFill>
                    <a:srgbClr val="FFFFFF"/>
                  </a:solidFill>
                  <a:latin typeface="Arial" panose="020B0604020202020204" pitchFamily="34" charset="0"/>
                  <a:ea typeface="ＭＳ Ｐゴシック" panose="020B0600070205080204" pitchFamily="34" charset="-128"/>
                  <a:cs typeface="Arial" panose="020B0604020202020204" pitchFamily="34" charset="0"/>
                </a:rPr>
                <a:t>Other</a:t>
              </a:r>
            </a:p>
          </p:txBody>
        </p:sp>
      </p:grpSp>
      <p:grpSp>
        <p:nvGrpSpPr>
          <p:cNvPr id="5" name="Group 23"/>
          <p:cNvGrpSpPr>
            <a:grpSpLocks/>
          </p:cNvGrpSpPr>
          <p:nvPr/>
        </p:nvGrpSpPr>
        <p:grpSpPr bwMode="auto">
          <a:xfrm>
            <a:off x="4256089" y="3594101"/>
            <a:ext cx="5527675" cy="701675"/>
            <a:chOff x="1721" y="2534"/>
            <a:chExt cx="3482" cy="442"/>
          </a:xfrm>
        </p:grpSpPr>
        <p:sp>
          <p:nvSpPr>
            <p:cNvPr id="633862" name="AutoShape 5"/>
            <p:cNvSpPr>
              <a:spLocks noChangeArrowheads="1"/>
            </p:cNvSpPr>
            <p:nvPr/>
          </p:nvSpPr>
          <p:spPr bwMode="auto">
            <a:xfrm>
              <a:off x="1721" y="2605"/>
              <a:ext cx="204" cy="256"/>
            </a:xfrm>
            <a:prstGeom prst="upArrow">
              <a:avLst>
                <a:gd name="adj1" fmla="val 50000"/>
                <a:gd name="adj2" fmla="val 31373"/>
              </a:avLst>
            </a:prstGeom>
            <a:gradFill rotWithShape="1">
              <a:gsLst>
                <a:gs pos="0">
                  <a:schemeClr val="accent1"/>
                </a:gs>
                <a:gs pos="100000">
                  <a:schemeClr val="accent1">
                    <a:gamma/>
                    <a:shade val="46275"/>
                    <a:invGamma/>
                  </a:schemeClr>
                </a:gs>
              </a:gsLst>
              <a:lin ang="5400000" scaled="1"/>
            </a:gradFill>
            <a:ln w="9525">
              <a:solidFill>
                <a:schemeClr val="accent1"/>
              </a:solidFill>
              <a:miter lim="800000"/>
              <a:headEnd/>
              <a:tailEnd/>
            </a:ln>
          </p:spPr>
          <p:txBody>
            <a:bodyPr wrap="none" lIns="91367" tIns="45682" rIns="91367" bIns="45682" anchor="ctr"/>
            <a:lstStyle/>
            <a:p>
              <a:pPr defTabSz="914400" eaLnBrk="0" fontAlgn="base" hangingPunct="0">
                <a:spcBef>
                  <a:spcPct val="0"/>
                </a:spcBef>
                <a:spcAft>
                  <a:spcPct val="0"/>
                </a:spcAft>
                <a:defRPr/>
              </a:pPr>
              <a:endParaRPr lang="en-US" sz="2400">
                <a:solidFill>
                  <a:srgbClr val="FFFFFF"/>
                </a:solidFill>
                <a:latin typeface="Arial" pitchFamily="34" charset="0"/>
                <a:ea typeface="ＭＳ Ｐゴシック" pitchFamily="34" charset="-128"/>
                <a:cs typeface="Arial" pitchFamily="34" charset="0"/>
              </a:endParaRPr>
            </a:p>
          </p:txBody>
        </p:sp>
        <p:sp>
          <p:nvSpPr>
            <p:cNvPr id="14349" name="Rectangle 21"/>
            <p:cNvSpPr>
              <a:spLocks noChangeArrowheads="1"/>
            </p:cNvSpPr>
            <p:nvPr/>
          </p:nvSpPr>
          <p:spPr bwMode="auto">
            <a:xfrm>
              <a:off x="2323" y="2534"/>
              <a:ext cx="28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indent="-34290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fontAlgn="base">
                <a:spcBef>
                  <a:spcPct val="0"/>
                </a:spcBef>
                <a:spcAft>
                  <a:spcPct val="0"/>
                </a:spcAft>
                <a:defRPr/>
              </a:pPr>
              <a:r>
                <a:rPr lang="en-US" altLang="en-US" sz="2000" b="1">
                  <a:solidFill>
                    <a:srgbClr val="66CCFF"/>
                  </a:solidFill>
                  <a:latin typeface="Arial" panose="020B0604020202020204" pitchFamily="34" charset="0"/>
                  <a:ea typeface="ＭＳ Ｐゴシック" panose="020B0600070205080204" pitchFamily="34" charset="-128"/>
                  <a:cs typeface="Arial" panose="020B0604020202020204" pitchFamily="34" charset="0"/>
                </a:rPr>
                <a:t>Insulin sensitivity in liver</a:t>
              </a:r>
            </a:p>
            <a:p>
              <a:pPr lvl="1" defTabSz="914400" fontAlgn="base">
                <a:spcBef>
                  <a:spcPct val="0"/>
                </a:spcBef>
                <a:spcAft>
                  <a:spcPct val="0"/>
                </a:spcAft>
                <a:buClr>
                  <a:srgbClr val="66CCFF"/>
                </a:buClr>
                <a:buFontTx/>
                <a:buChar char="•"/>
                <a:defRPr/>
              </a:pPr>
              <a:r>
                <a:rPr lang="en-US" altLang="en-US" sz="2000">
                  <a:solidFill>
                    <a:srgbClr val="FFFFFF"/>
                  </a:solidFill>
                  <a:latin typeface="Arial" panose="020B0604020202020204" pitchFamily="34" charset="0"/>
                  <a:ea typeface="ＭＳ Ｐゴシック" panose="020B0600070205080204" pitchFamily="34" charset="-128"/>
                  <a:cs typeface="Arial" panose="020B0604020202020204" pitchFamily="34" charset="0"/>
                </a:rPr>
                <a:t>↓ Glucose- 6-phosphatase</a:t>
              </a:r>
            </a:p>
          </p:txBody>
        </p:sp>
      </p:grpSp>
      <p:grpSp>
        <p:nvGrpSpPr>
          <p:cNvPr id="6" name="Group 25"/>
          <p:cNvGrpSpPr>
            <a:grpSpLocks/>
          </p:cNvGrpSpPr>
          <p:nvPr/>
        </p:nvGrpSpPr>
        <p:grpSpPr bwMode="auto">
          <a:xfrm>
            <a:off x="4256089" y="4465639"/>
            <a:ext cx="5527675" cy="1006475"/>
            <a:chOff x="1721" y="3119"/>
            <a:chExt cx="3482" cy="634"/>
          </a:xfrm>
        </p:grpSpPr>
        <p:sp>
          <p:nvSpPr>
            <p:cNvPr id="14346" name="AutoShape 7"/>
            <p:cNvSpPr>
              <a:spLocks noChangeArrowheads="1"/>
            </p:cNvSpPr>
            <p:nvPr/>
          </p:nvSpPr>
          <p:spPr bwMode="auto">
            <a:xfrm flipV="1">
              <a:off x="1721" y="3344"/>
              <a:ext cx="204" cy="256"/>
            </a:xfrm>
            <a:prstGeom prst="upArrow">
              <a:avLst>
                <a:gd name="adj1" fmla="val 50000"/>
                <a:gd name="adj2" fmla="val 31373"/>
              </a:avLst>
            </a:prstGeom>
            <a:gradFill rotWithShape="1">
              <a:gsLst>
                <a:gs pos="0">
                  <a:srgbClr val="767647"/>
                </a:gs>
                <a:gs pos="100000">
                  <a:srgbClr val="FFFF99"/>
                </a:gs>
              </a:gsLst>
              <a:lin ang="5400000" scaled="1"/>
            </a:gradFill>
            <a:ln w="9525">
              <a:solidFill>
                <a:srgbClr val="FFFF99"/>
              </a:solidFill>
              <a:miter lim="800000"/>
              <a:headEnd/>
              <a:tailEnd/>
            </a:ln>
          </p:spPr>
          <p:txBody>
            <a:bodyPr rot="10800000" wrap="none" lIns="91367" tIns="45682" rIns="91367" bIns="45682"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endParaRPr lang="en-US" altLang="en-US" sz="240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4347" name="Rectangle 24"/>
            <p:cNvSpPr>
              <a:spLocks noChangeArrowheads="1"/>
            </p:cNvSpPr>
            <p:nvPr/>
          </p:nvSpPr>
          <p:spPr bwMode="auto">
            <a:xfrm>
              <a:off x="2323" y="3119"/>
              <a:ext cx="288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indent="-34290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fontAlgn="base">
                <a:spcBef>
                  <a:spcPct val="0"/>
                </a:spcBef>
                <a:spcAft>
                  <a:spcPct val="0"/>
                </a:spcAft>
                <a:defRPr/>
              </a:pPr>
              <a:r>
                <a:rPr lang="en-US" altLang="en-US" sz="2000" b="1" dirty="0">
                  <a:solidFill>
                    <a:srgbClr val="FFFF99"/>
                  </a:solidFill>
                  <a:latin typeface="Arial" panose="020B0604020202020204" pitchFamily="34" charset="0"/>
                  <a:ea typeface="ＭＳ Ｐゴシック" panose="020B0600070205080204" pitchFamily="34" charset="-128"/>
                  <a:cs typeface="Arial" panose="020B0604020202020204" pitchFamily="34" charset="0"/>
                </a:rPr>
                <a:t>Gluconeogenesis</a:t>
              </a:r>
            </a:p>
            <a:p>
              <a:pPr lvl="1" defTabSz="914400" fontAlgn="base">
                <a:spcBef>
                  <a:spcPct val="0"/>
                </a:spcBef>
                <a:spcAft>
                  <a:spcPct val="0"/>
                </a:spcAft>
                <a:buClr>
                  <a:srgbClr val="66CCFF"/>
                </a:buClr>
                <a:buFontTx/>
                <a:buChar char="•"/>
                <a:defRPr/>
              </a:pPr>
              <a:r>
                <a:rPr lang="en-US" altLang="en-US" sz="20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Decreased Cori cycle</a:t>
              </a:r>
            </a:p>
            <a:p>
              <a:pPr lvl="1" defTabSz="914400" fontAlgn="base">
                <a:spcBef>
                  <a:spcPct val="0"/>
                </a:spcBef>
                <a:spcAft>
                  <a:spcPct val="0"/>
                </a:spcAft>
                <a:buClr>
                  <a:srgbClr val="66CCFF"/>
                </a:buClr>
                <a:buFontTx/>
                <a:buChar char="•"/>
                <a:defRPr/>
              </a:pPr>
              <a:r>
                <a:rPr lang="en-US" altLang="en-US" sz="20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PEP </a:t>
              </a:r>
              <a:r>
                <a:rPr lang="en-US" altLang="en-US" sz="2000" dirty="0" err="1">
                  <a:solidFill>
                    <a:srgbClr val="FFFFFF"/>
                  </a:solidFill>
                  <a:latin typeface="Arial" panose="020B0604020202020204" pitchFamily="34" charset="0"/>
                  <a:ea typeface="ＭＳ Ｐゴシック" panose="020B0600070205080204" pitchFamily="34" charset="-128"/>
                  <a:cs typeface="Arial" panose="020B0604020202020204" pitchFamily="34" charset="0"/>
                </a:rPr>
                <a:t>carboxykinase</a:t>
              </a:r>
              <a:endParaRPr lang="en-US" altLang="en-US" sz="2000"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grpSp>
      <p:grpSp>
        <p:nvGrpSpPr>
          <p:cNvPr id="7" name="Group 27"/>
          <p:cNvGrpSpPr>
            <a:grpSpLocks/>
          </p:cNvGrpSpPr>
          <p:nvPr/>
        </p:nvGrpSpPr>
        <p:grpSpPr bwMode="auto">
          <a:xfrm>
            <a:off x="4256088" y="5805488"/>
            <a:ext cx="5338762" cy="423862"/>
            <a:chOff x="1721" y="3657"/>
            <a:chExt cx="3363" cy="267"/>
          </a:xfrm>
        </p:grpSpPr>
        <p:sp>
          <p:nvSpPr>
            <p:cNvPr id="14344" name="AutoShape 6"/>
            <p:cNvSpPr>
              <a:spLocks noChangeArrowheads="1"/>
            </p:cNvSpPr>
            <p:nvPr/>
          </p:nvSpPr>
          <p:spPr bwMode="auto">
            <a:xfrm>
              <a:off x="1721" y="3668"/>
              <a:ext cx="204" cy="256"/>
            </a:xfrm>
            <a:prstGeom prst="upArrow">
              <a:avLst>
                <a:gd name="adj1" fmla="val 50000"/>
                <a:gd name="adj2" fmla="val 31373"/>
              </a:avLst>
            </a:prstGeom>
            <a:gradFill rotWithShape="1">
              <a:gsLst>
                <a:gs pos="0">
                  <a:srgbClr val="80FF00"/>
                </a:gs>
                <a:gs pos="100000">
                  <a:srgbClr val="3B7600"/>
                </a:gs>
              </a:gsLst>
              <a:lin ang="5400000" scaled="1"/>
            </a:gradFill>
            <a:ln w="9525">
              <a:solidFill>
                <a:srgbClr val="80FF00"/>
              </a:solidFill>
              <a:miter lim="800000"/>
              <a:headEnd/>
              <a:tailEnd/>
            </a:ln>
          </p:spPr>
          <p:txBody>
            <a:bodyPr wrap="none" lIns="91367" tIns="45682" rIns="91367" bIns="45682"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eaLnBrk="0" fontAlgn="base" hangingPunct="0">
                <a:spcBef>
                  <a:spcPct val="0"/>
                </a:spcBef>
                <a:spcAft>
                  <a:spcPct val="0"/>
                </a:spcAft>
                <a:defRPr/>
              </a:pPr>
              <a:endParaRPr lang="en-US" altLang="en-US" sz="2400">
                <a:solidFill>
                  <a:srgbClr val="80FF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4345" name="Rectangle 26"/>
            <p:cNvSpPr>
              <a:spLocks noChangeArrowheads="1"/>
            </p:cNvSpPr>
            <p:nvPr/>
          </p:nvSpPr>
          <p:spPr bwMode="auto">
            <a:xfrm>
              <a:off x="2323" y="3657"/>
              <a:ext cx="27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914400" fontAlgn="base">
                <a:spcBef>
                  <a:spcPct val="0"/>
                </a:spcBef>
                <a:spcAft>
                  <a:spcPct val="0"/>
                </a:spcAft>
                <a:defRPr/>
              </a:pPr>
              <a:r>
                <a:rPr lang="en-US" altLang="en-US" sz="2000" b="1">
                  <a:solidFill>
                    <a:srgbClr val="80FF00"/>
                  </a:solidFill>
                  <a:latin typeface="Arial" panose="020B0604020202020204" pitchFamily="34" charset="0"/>
                  <a:ea typeface="ＭＳ Ｐゴシック" panose="020B0600070205080204" pitchFamily="34" charset="-128"/>
                  <a:cs typeface="Arial" panose="020B0604020202020204" pitchFamily="34" charset="0"/>
                  <a:sym typeface="Symbol" panose="05050102010706020507" pitchFamily="18" charset="2"/>
                </a:rPr>
                <a:t>-</a:t>
              </a:r>
              <a:r>
                <a:rPr lang="en-US" altLang="en-US" sz="2000" b="1">
                  <a:solidFill>
                    <a:srgbClr val="80FF00"/>
                  </a:solidFill>
                  <a:latin typeface="Arial" panose="020B0604020202020204" pitchFamily="34" charset="0"/>
                  <a:ea typeface="ＭＳ Ｐゴシック" panose="020B0600070205080204" pitchFamily="34" charset="-128"/>
                  <a:cs typeface="Arial" panose="020B0604020202020204" pitchFamily="34" charset="0"/>
                </a:rPr>
                <a:t>Cell function</a:t>
              </a:r>
            </a:p>
          </p:txBody>
        </p:sp>
      </p:grpSp>
      <p:sp>
        <p:nvSpPr>
          <p:cNvPr id="3" name="Rectangle 2"/>
          <p:cNvSpPr/>
          <p:nvPr/>
        </p:nvSpPr>
        <p:spPr>
          <a:xfrm>
            <a:off x="114301" y="6194759"/>
            <a:ext cx="6096000" cy="600164"/>
          </a:xfrm>
          <a:prstGeom prst="rect">
            <a:avLst/>
          </a:prstGeom>
        </p:spPr>
        <p:txBody>
          <a:bodyPr>
            <a:spAutoFit/>
          </a:bodyPr>
          <a:lstStyle/>
          <a:p>
            <a:r>
              <a:rPr lang="en-US" sz="1100" b="1" dirty="0"/>
              <a:t>Phosphoenolpyruvate </a:t>
            </a:r>
            <a:r>
              <a:rPr lang="en-US" sz="1100" b="1" dirty="0" err="1"/>
              <a:t>carboxykinase</a:t>
            </a:r>
            <a:r>
              <a:rPr lang="en-US" sz="1100" dirty="0"/>
              <a:t> (</a:t>
            </a:r>
            <a:r>
              <a:rPr lang="en-US" sz="1100" b="1" dirty="0"/>
              <a:t>PEPCK</a:t>
            </a:r>
            <a:r>
              <a:rPr lang="en-US" sz="1100" dirty="0"/>
              <a:t>) is an </a:t>
            </a:r>
            <a:r>
              <a:rPr lang="en-US" sz="1100" dirty="0">
                <a:hlinkClick r:id="rId3" tooltip="Enzyme"/>
              </a:rPr>
              <a:t>enzyme</a:t>
            </a:r>
            <a:r>
              <a:rPr lang="en-US" sz="1100" dirty="0"/>
              <a:t> in the </a:t>
            </a:r>
            <a:r>
              <a:rPr lang="en-US" sz="1100" dirty="0" err="1">
                <a:hlinkClick r:id="rId4" tooltip="Lyase"/>
              </a:rPr>
              <a:t>lyase</a:t>
            </a:r>
            <a:r>
              <a:rPr lang="en-US" sz="1100" dirty="0"/>
              <a:t> family used in the metabolic pathway of </a:t>
            </a:r>
            <a:r>
              <a:rPr lang="en-US" sz="1100" dirty="0">
                <a:hlinkClick r:id="rId5" tooltip="Gluconeogenesis"/>
              </a:rPr>
              <a:t>gluconeogenesis</a:t>
            </a:r>
            <a:r>
              <a:rPr lang="en-US" sz="1100" dirty="0"/>
              <a:t>. It converts </a:t>
            </a:r>
            <a:r>
              <a:rPr lang="en-US" sz="1100" dirty="0">
                <a:hlinkClick r:id="rId6" tooltip="Oxaloacetate"/>
              </a:rPr>
              <a:t>oxaloacetate</a:t>
            </a:r>
            <a:r>
              <a:rPr lang="en-US" sz="1100" dirty="0"/>
              <a:t> into </a:t>
            </a:r>
            <a:r>
              <a:rPr lang="en-US" sz="1100" dirty="0" err="1">
                <a:hlinkClick r:id="rId7" tooltip="Phosphoenolpyruvate"/>
              </a:rPr>
              <a:t>phosphoenolpyruvate</a:t>
            </a:r>
            <a:r>
              <a:rPr lang="en-US" sz="1100" dirty="0"/>
              <a:t> and </a:t>
            </a:r>
            <a:r>
              <a:rPr lang="en-US" sz="1100" dirty="0">
                <a:hlinkClick r:id="rId8" tooltip="Carbon dioxide"/>
              </a:rPr>
              <a:t>carbon dioxide</a:t>
            </a:r>
            <a:endParaRPr lang="en-US" sz="1100" dirty="0"/>
          </a:p>
        </p:txBody>
      </p:sp>
    </p:spTree>
    <p:extLst>
      <p:ext uri="{BB962C8B-B14F-4D97-AF65-F5344CB8AC3E}">
        <p14:creationId xmlns:p14="http://schemas.microsoft.com/office/powerpoint/2010/main" val="555866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Title 1"/>
          <p:cNvSpPr>
            <a:spLocks noGrp="1"/>
          </p:cNvSpPr>
          <p:nvPr>
            <p:ph type="title"/>
          </p:nvPr>
        </p:nvSpPr>
        <p:spPr>
          <a:xfrm>
            <a:off x="831850" y="-34512"/>
            <a:ext cx="10515600" cy="1733550"/>
          </a:xfrm>
        </p:spPr>
        <p:txBody>
          <a:bodyPr/>
          <a:lstStyle/>
          <a:p>
            <a:pPr algn="ctr" eaLnBrk="1" hangingPunct="1">
              <a:defRPr/>
            </a:pPr>
            <a:r>
              <a:rPr lang="en-US" altLang="en-US" sz="6000" b="1" dirty="0" smtClean="0">
                <a:solidFill>
                  <a:schemeClr val="accent5"/>
                </a:solidFill>
                <a:latin typeface="Calibri" pitchFamily="34" charset="0"/>
                <a:ea typeface="ＭＳ Ｐゴシック" pitchFamily="34" charset="-128"/>
              </a:rPr>
              <a:t>SGLT2-inhibition</a:t>
            </a:r>
            <a:endParaRPr lang="en-US" altLang="en-US" dirty="0" smtClean="0">
              <a:solidFill>
                <a:schemeClr val="accent5"/>
              </a:solidFill>
            </a:endParaRPr>
          </a:p>
        </p:txBody>
      </p:sp>
      <p:sp>
        <p:nvSpPr>
          <p:cNvPr id="376835" name="Text Placeholder 2"/>
          <p:cNvSpPr>
            <a:spLocks noGrp="1"/>
          </p:cNvSpPr>
          <p:nvPr>
            <p:ph type="body" idx="1"/>
          </p:nvPr>
        </p:nvSpPr>
        <p:spPr>
          <a:xfrm>
            <a:off x="831850" y="2345635"/>
            <a:ext cx="10515600" cy="3226491"/>
          </a:xfrm>
        </p:spPr>
        <p:txBody>
          <a:bodyPr/>
          <a:lstStyle/>
          <a:p>
            <a:pPr eaLnBrk="1" hangingPunct="1"/>
            <a:r>
              <a:rPr lang="en-US" altLang="en-US" sz="4000" b="1" dirty="0" err="1" smtClean="0">
                <a:solidFill>
                  <a:srgbClr val="FF0000"/>
                </a:solidFill>
              </a:rPr>
              <a:t>Phlorizin</a:t>
            </a:r>
            <a:endParaRPr lang="en-US" altLang="en-US" sz="4000" b="1" dirty="0" smtClean="0">
              <a:solidFill>
                <a:srgbClr val="FF0000"/>
              </a:solidFill>
            </a:endParaRPr>
          </a:p>
          <a:p>
            <a:pPr eaLnBrk="1" hangingPunct="1"/>
            <a:r>
              <a:rPr lang="en-US" altLang="en-US" sz="4000" b="1" dirty="0" smtClean="0"/>
              <a:t>DECLARE – TIMI 58</a:t>
            </a:r>
          </a:p>
          <a:p>
            <a:pPr eaLnBrk="1" hangingPunct="1"/>
            <a:r>
              <a:rPr lang="en-US" altLang="en-US" sz="4000" b="1" dirty="0" smtClean="0"/>
              <a:t>CANVAS</a:t>
            </a:r>
          </a:p>
          <a:p>
            <a:pPr lvl="0" eaLnBrk="1" hangingPunct="1"/>
            <a:r>
              <a:rPr lang="en-US" altLang="en-US" sz="4000" b="1" dirty="0"/>
              <a:t>EMPA-REG</a:t>
            </a:r>
          </a:p>
          <a:p>
            <a:pPr eaLnBrk="1" hangingPunct="1"/>
            <a:r>
              <a:rPr lang="en-US" altLang="en-US" sz="4000" b="1" dirty="0" smtClean="0"/>
              <a:t>CVD-REAL</a:t>
            </a:r>
          </a:p>
        </p:txBody>
      </p:sp>
      <p:pic>
        <p:nvPicPr>
          <p:cNvPr id="10242" name="Picture 2" descr="Image result for phloriz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1" y="2387421"/>
            <a:ext cx="3598282" cy="359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45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38125"/>
            <a:ext cx="11523663" cy="1238250"/>
          </a:xfrm>
        </p:spPr>
        <p:txBody>
          <a:bodyPr rtlCol="0">
            <a:noAutofit/>
          </a:bodyPr>
          <a:lstStyle/>
          <a:p>
            <a:pPr algn="ctr" defTabSz="914218" eaLnBrk="1" hangingPunct="1">
              <a:lnSpc>
                <a:spcPct val="100000"/>
              </a:lnSpc>
              <a:defRPr/>
            </a:pPr>
            <a:r>
              <a:rPr lang="en-US" altLang="en-US" sz="4000" b="1" dirty="0">
                <a:solidFill>
                  <a:srgbClr val="002060"/>
                </a:solidFill>
                <a:latin typeface="Tahoma" pitchFamily="34" charset="0"/>
                <a:ea typeface="+mn-ea"/>
                <a:cs typeface="+mn-cs"/>
              </a:rPr>
              <a:t/>
            </a:r>
            <a:br>
              <a:rPr lang="en-US" altLang="en-US" sz="4000" b="1" dirty="0">
                <a:solidFill>
                  <a:srgbClr val="002060"/>
                </a:solidFill>
                <a:latin typeface="Tahoma" pitchFamily="34" charset="0"/>
                <a:ea typeface="+mn-ea"/>
                <a:cs typeface="+mn-cs"/>
              </a:rPr>
            </a:br>
            <a:r>
              <a:rPr lang="en-US" altLang="en-US" sz="4000" b="1" dirty="0">
                <a:solidFill>
                  <a:srgbClr val="002060"/>
                </a:solidFill>
                <a:latin typeface="Tahoma" pitchFamily="34" charset="0"/>
                <a:ea typeface="+mn-ea"/>
                <a:cs typeface="+mn-cs"/>
              </a:rPr>
              <a:t>Effect of </a:t>
            </a:r>
            <a:r>
              <a:rPr lang="en-US" altLang="en-US" sz="4000" b="1" dirty="0" err="1">
                <a:solidFill>
                  <a:srgbClr val="002060"/>
                </a:solidFill>
                <a:latin typeface="Tahoma" pitchFamily="34" charset="0"/>
                <a:ea typeface="+mn-ea"/>
                <a:cs typeface="+mn-cs"/>
              </a:rPr>
              <a:t>Dapagliflozin</a:t>
            </a:r>
            <a:r>
              <a:rPr lang="en-US" altLang="en-US" sz="4000" b="1" dirty="0">
                <a:solidFill>
                  <a:srgbClr val="002060"/>
                </a:solidFill>
                <a:latin typeface="Tahoma" pitchFamily="34" charset="0"/>
                <a:ea typeface="+mn-ea"/>
                <a:cs typeface="+mn-cs"/>
              </a:rPr>
              <a:t> in Type 2 Diabetes</a:t>
            </a:r>
            <a:br>
              <a:rPr lang="en-US" altLang="en-US" sz="4000" b="1" dirty="0">
                <a:solidFill>
                  <a:srgbClr val="002060"/>
                </a:solidFill>
                <a:latin typeface="Tahoma" pitchFamily="34" charset="0"/>
                <a:ea typeface="+mn-ea"/>
                <a:cs typeface="+mn-cs"/>
              </a:rPr>
            </a:br>
            <a:endParaRPr lang="en-US" sz="4000" dirty="0">
              <a:solidFill>
                <a:srgbClr val="002060"/>
              </a:solidFill>
            </a:endParaRPr>
          </a:p>
        </p:txBody>
      </p:sp>
      <p:sp>
        <p:nvSpPr>
          <p:cNvPr id="3" name="Content Placeholder 2"/>
          <p:cNvSpPr>
            <a:spLocks noGrp="1"/>
          </p:cNvSpPr>
          <p:nvPr>
            <p:ph idx="1"/>
          </p:nvPr>
        </p:nvSpPr>
        <p:spPr>
          <a:xfrm>
            <a:off x="342900" y="1570038"/>
            <a:ext cx="11523663" cy="4321175"/>
          </a:xfrm>
        </p:spPr>
        <p:txBody>
          <a:bodyPr rtlCol="0"/>
          <a:lstStyle/>
          <a:p>
            <a:pPr marL="228557" indent="-228557" defTabSz="914218">
              <a:lnSpc>
                <a:spcPct val="100000"/>
              </a:lnSpc>
              <a:spcBef>
                <a:spcPct val="20000"/>
              </a:spcBef>
              <a:buClr>
                <a:srgbClr val="FFFFCC"/>
              </a:buClr>
              <a:buSzPct val="70000"/>
              <a:buFont typeface="Wingdings" panose="05000000000000000000" pitchFamily="2" charset="2"/>
              <a:buChar char="Ø"/>
              <a:defRPr/>
            </a:pPr>
            <a:r>
              <a:rPr lang="en-US" sz="2300" b="1" kern="0" dirty="0">
                <a:solidFill>
                  <a:srgbClr val="002060"/>
                </a:solidFill>
                <a:latin typeface="Arial" panose="020B0604020202020204" pitchFamily="34" charset="0"/>
                <a:cs typeface="Arial" panose="020B0604020202020204" pitchFamily="34" charset="0"/>
              </a:rPr>
              <a:t>Multicenter trial; 546 adult patients</a:t>
            </a:r>
          </a:p>
          <a:p>
            <a:pPr marL="228557" indent="-228557" defTabSz="914218">
              <a:lnSpc>
                <a:spcPct val="100000"/>
              </a:lnSpc>
              <a:spcBef>
                <a:spcPct val="20000"/>
              </a:spcBef>
              <a:buClr>
                <a:srgbClr val="FFFFCC"/>
              </a:buClr>
              <a:buSzPct val="70000"/>
              <a:buFont typeface="Wingdings" panose="05000000000000000000" pitchFamily="2" charset="2"/>
              <a:buChar char="Ø"/>
              <a:defRPr/>
            </a:pPr>
            <a:r>
              <a:rPr lang="en-US" sz="2300" b="1" kern="0" dirty="0">
                <a:solidFill>
                  <a:srgbClr val="002060"/>
                </a:solidFill>
                <a:latin typeface="Arial" panose="020B0604020202020204" pitchFamily="34" charset="0"/>
                <a:cs typeface="Arial" panose="020B0604020202020204" pitchFamily="34" charset="0"/>
              </a:rPr>
              <a:t> Double-blind, parallel group, placebo-controlled</a:t>
            </a:r>
          </a:p>
          <a:p>
            <a:pPr marL="228557" indent="-228557" defTabSz="914218">
              <a:lnSpc>
                <a:spcPct val="100000"/>
              </a:lnSpc>
              <a:spcBef>
                <a:spcPct val="20000"/>
              </a:spcBef>
              <a:buClr>
                <a:srgbClr val="FFFFCC"/>
              </a:buClr>
              <a:buSzPct val="70000"/>
              <a:buFont typeface="Wingdings" panose="05000000000000000000" pitchFamily="2" charset="2"/>
              <a:buChar char="Ø"/>
              <a:defRPr/>
            </a:pPr>
            <a:r>
              <a:rPr lang="en-US" sz="2300" b="1" kern="0" dirty="0">
                <a:solidFill>
                  <a:srgbClr val="002060"/>
                </a:solidFill>
                <a:latin typeface="Arial" panose="020B0604020202020204" pitchFamily="34" charset="0"/>
                <a:cs typeface="Arial" panose="020B0604020202020204" pitchFamily="34" charset="0"/>
              </a:rPr>
              <a:t> Inadequate control with metformin</a:t>
            </a:r>
          </a:p>
          <a:p>
            <a:pPr marL="228557" indent="-228557" defTabSz="914218">
              <a:lnSpc>
                <a:spcPct val="100000"/>
              </a:lnSpc>
              <a:spcBef>
                <a:spcPct val="20000"/>
              </a:spcBef>
              <a:buClr>
                <a:srgbClr val="FFFFCC"/>
              </a:buClr>
              <a:buSzPct val="70000"/>
              <a:buFont typeface="Wingdings" panose="05000000000000000000" pitchFamily="2" charset="2"/>
              <a:buChar char="Ø"/>
              <a:defRPr/>
            </a:pPr>
            <a:r>
              <a:rPr lang="en-US" sz="2300" b="1" kern="0" dirty="0">
                <a:solidFill>
                  <a:srgbClr val="002060"/>
                </a:solidFill>
                <a:latin typeface="Arial" panose="020B0604020202020204" pitchFamily="34" charset="0"/>
                <a:cs typeface="Arial" panose="020B0604020202020204" pitchFamily="34" charset="0"/>
              </a:rPr>
              <a:t> Assigned to 4 groups:</a:t>
            </a:r>
          </a:p>
          <a:p>
            <a:pPr marL="228557" indent="-228557" defTabSz="914218">
              <a:lnSpc>
                <a:spcPct val="100000"/>
              </a:lnSpc>
              <a:spcBef>
                <a:spcPct val="20000"/>
              </a:spcBef>
              <a:buClr>
                <a:srgbClr val="FFFFCC"/>
              </a:buClr>
              <a:buSzPct val="70000"/>
              <a:buFont typeface="Wingdings" panose="05000000000000000000" pitchFamily="2" charset="2"/>
              <a:buChar char="Ø"/>
              <a:defRPr/>
            </a:pPr>
            <a:r>
              <a:rPr lang="en-US" sz="2300" b="1" kern="0" dirty="0">
                <a:solidFill>
                  <a:srgbClr val="002060"/>
                </a:solidFill>
                <a:latin typeface="Arial" panose="020B0604020202020204" pitchFamily="34" charset="0"/>
                <a:cs typeface="Arial" panose="020B0604020202020204" pitchFamily="34" charset="0"/>
              </a:rPr>
              <a:t>		- 2.5 mg </a:t>
            </a:r>
            <a:r>
              <a:rPr lang="en-US" sz="2300" b="1" kern="0" dirty="0" err="1">
                <a:solidFill>
                  <a:srgbClr val="002060"/>
                </a:solidFill>
                <a:latin typeface="Arial" panose="020B0604020202020204" pitchFamily="34" charset="0"/>
                <a:cs typeface="Arial" panose="020B0604020202020204" pitchFamily="34" charset="0"/>
              </a:rPr>
              <a:t>qd</a:t>
            </a:r>
            <a:endParaRPr lang="en-US" sz="2300" b="1" kern="0" dirty="0">
              <a:solidFill>
                <a:srgbClr val="002060"/>
              </a:solidFill>
              <a:latin typeface="Arial" panose="020B0604020202020204" pitchFamily="34" charset="0"/>
              <a:cs typeface="Arial" panose="020B0604020202020204" pitchFamily="34" charset="0"/>
            </a:endParaRPr>
          </a:p>
          <a:p>
            <a:pPr marL="228557" indent="-228557" defTabSz="914218">
              <a:lnSpc>
                <a:spcPct val="100000"/>
              </a:lnSpc>
              <a:spcBef>
                <a:spcPct val="20000"/>
              </a:spcBef>
              <a:buClr>
                <a:srgbClr val="FFFFCC"/>
              </a:buClr>
              <a:buSzPct val="70000"/>
              <a:buFont typeface="Wingdings" panose="05000000000000000000" pitchFamily="2" charset="2"/>
              <a:buChar char="Ø"/>
              <a:defRPr/>
            </a:pPr>
            <a:r>
              <a:rPr lang="en-US" sz="2300" b="1" kern="0" dirty="0">
                <a:solidFill>
                  <a:srgbClr val="002060"/>
                </a:solidFill>
                <a:latin typeface="Arial" panose="020B0604020202020204" pitchFamily="34" charset="0"/>
                <a:cs typeface="Arial" panose="020B0604020202020204" pitchFamily="34" charset="0"/>
              </a:rPr>
              <a:t>		- 5.0 mg </a:t>
            </a:r>
            <a:r>
              <a:rPr lang="en-US" sz="2300" b="1" kern="0" dirty="0" err="1">
                <a:solidFill>
                  <a:srgbClr val="002060"/>
                </a:solidFill>
                <a:latin typeface="Arial" panose="020B0604020202020204" pitchFamily="34" charset="0"/>
                <a:cs typeface="Arial" panose="020B0604020202020204" pitchFamily="34" charset="0"/>
              </a:rPr>
              <a:t>qd</a:t>
            </a:r>
            <a:endParaRPr lang="en-US" sz="2300" b="1" kern="0" dirty="0">
              <a:solidFill>
                <a:srgbClr val="002060"/>
              </a:solidFill>
              <a:latin typeface="Arial" panose="020B0604020202020204" pitchFamily="34" charset="0"/>
              <a:cs typeface="Arial" panose="020B0604020202020204" pitchFamily="34" charset="0"/>
            </a:endParaRPr>
          </a:p>
          <a:p>
            <a:pPr marL="228557" indent="-228557" defTabSz="914218">
              <a:lnSpc>
                <a:spcPct val="100000"/>
              </a:lnSpc>
              <a:spcBef>
                <a:spcPct val="20000"/>
              </a:spcBef>
              <a:buClr>
                <a:srgbClr val="FFFFCC"/>
              </a:buClr>
              <a:buSzPct val="70000"/>
              <a:buFont typeface="Wingdings" panose="05000000000000000000" pitchFamily="2" charset="2"/>
              <a:buChar char="Ø"/>
              <a:defRPr/>
            </a:pPr>
            <a:r>
              <a:rPr lang="en-US" sz="2300" b="1" kern="0" dirty="0">
                <a:solidFill>
                  <a:srgbClr val="002060"/>
                </a:solidFill>
                <a:latin typeface="Arial" panose="020B0604020202020204" pitchFamily="34" charset="0"/>
                <a:cs typeface="Arial" panose="020B0604020202020204" pitchFamily="34" charset="0"/>
              </a:rPr>
              <a:t>		- 10.0 mg </a:t>
            </a:r>
            <a:r>
              <a:rPr lang="en-US" sz="2300" b="1" kern="0" dirty="0" err="1">
                <a:solidFill>
                  <a:srgbClr val="002060"/>
                </a:solidFill>
                <a:latin typeface="Arial" panose="020B0604020202020204" pitchFamily="34" charset="0"/>
                <a:cs typeface="Arial" panose="020B0604020202020204" pitchFamily="34" charset="0"/>
              </a:rPr>
              <a:t>qd</a:t>
            </a:r>
            <a:endParaRPr lang="en-US" sz="2300" b="1" kern="0" dirty="0">
              <a:solidFill>
                <a:srgbClr val="002060"/>
              </a:solidFill>
              <a:latin typeface="Arial" panose="020B0604020202020204" pitchFamily="34" charset="0"/>
              <a:cs typeface="Arial" panose="020B0604020202020204" pitchFamily="34" charset="0"/>
            </a:endParaRPr>
          </a:p>
          <a:p>
            <a:pPr marL="228557" indent="-228557" defTabSz="914218">
              <a:lnSpc>
                <a:spcPct val="100000"/>
              </a:lnSpc>
              <a:spcBef>
                <a:spcPct val="20000"/>
              </a:spcBef>
              <a:buClr>
                <a:srgbClr val="FFFFCC"/>
              </a:buClr>
              <a:buSzPct val="70000"/>
              <a:buFont typeface="Wingdings" panose="05000000000000000000" pitchFamily="2" charset="2"/>
              <a:buChar char="Ø"/>
              <a:defRPr/>
            </a:pPr>
            <a:r>
              <a:rPr lang="en-US" sz="2300" b="1" kern="0" dirty="0">
                <a:solidFill>
                  <a:srgbClr val="002060"/>
                </a:solidFill>
                <a:latin typeface="Arial" panose="020B0604020202020204" pitchFamily="34" charset="0"/>
                <a:cs typeface="Arial" panose="020B0604020202020204" pitchFamily="34" charset="0"/>
              </a:rPr>
              <a:t>		- placebo</a:t>
            </a:r>
          </a:p>
          <a:p>
            <a:pPr marL="228557" indent="-228557" defTabSz="914218">
              <a:lnSpc>
                <a:spcPct val="100000"/>
              </a:lnSpc>
              <a:spcBef>
                <a:spcPct val="20000"/>
              </a:spcBef>
              <a:buClr>
                <a:srgbClr val="FFFFCC"/>
              </a:buClr>
              <a:buSzPct val="70000"/>
              <a:buFont typeface="Wingdings" panose="05000000000000000000" pitchFamily="2" charset="2"/>
              <a:buChar char="Ø"/>
              <a:defRPr/>
            </a:pPr>
            <a:r>
              <a:rPr lang="en-US" sz="2300" b="1" kern="0" dirty="0">
                <a:solidFill>
                  <a:srgbClr val="002060"/>
                </a:solidFill>
                <a:latin typeface="Arial" panose="020B0604020202020204" pitchFamily="34" charset="0"/>
                <a:cs typeface="Arial" panose="020B0604020202020204" pitchFamily="34" charset="0"/>
              </a:rPr>
              <a:t> Continued on metformin</a:t>
            </a:r>
          </a:p>
          <a:p>
            <a:pPr marL="228557" indent="-228557" defTabSz="914218">
              <a:lnSpc>
                <a:spcPct val="100000"/>
              </a:lnSpc>
              <a:spcBef>
                <a:spcPct val="20000"/>
              </a:spcBef>
              <a:buClr>
                <a:srgbClr val="FFFFCC"/>
              </a:buClr>
              <a:buSzPct val="70000"/>
              <a:buFont typeface="Wingdings" panose="05000000000000000000" pitchFamily="2" charset="2"/>
              <a:buChar char="Ø"/>
              <a:defRPr/>
            </a:pPr>
            <a:r>
              <a:rPr lang="en-US" sz="2300" b="1" kern="0" dirty="0">
                <a:solidFill>
                  <a:srgbClr val="002060"/>
                </a:solidFill>
                <a:latin typeface="Arial" panose="020B0604020202020204" pitchFamily="34" charset="0"/>
                <a:cs typeface="Arial" panose="020B0604020202020204" pitchFamily="34" charset="0"/>
              </a:rPr>
              <a:t> Primary outcome = change in HbA1c at 24 weeks</a:t>
            </a:r>
          </a:p>
          <a:p>
            <a:pPr marL="0" indent="0" defTabSz="914218">
              <a:lnSpc>
                <a:spcPct val="100000"/>
              </a:lnSpc>
              <a:spcBef>
                <a:spcPct val="20000"/>
              </a:spcBef>
              <a:buClr>
                <a:srgbClr val="FFFFCC"/>
              </a:buClr>
              <a:buSzPct val="70000"/>
              <a:buFont typeface="Arial" panose="020B0604020202020204" pitchFamily="34" charset="0"/>
              <a:buNone/>
              <a:defRPr/>
            </a:pPr>
            <a:endParaRPr lang="en-US" sz="2300" kern="0" dirty="0">
              <a:solidFill>
                <a:srgbClr val="002060"/>
              </a:solidFill>
              <a:effectLst>
                <a:outerShdw blurRad="38100" dist="38100" dir="2700000" algn="tl">
                  <a:srgbClr val="000000"/>
                </a:outerShdw>
              </a:effectLst>
              <a:latin typeface="Tahoma"/>
            </a:endParaRPr>
          </a:p>
        </p:txBody>
      </p:sp>
      <p:sp>
        <p:nvSpPr>
          <p:cNvPr id="378884" name="TextBox 3"/>
          <p:cNvSpPr txBox="1">
            <a:spLocks noChangeArrowheads="1"/>
          </p:cNvSpPr>
          <p:nvPr/>
        </p:nvSpPr>
        <p:spPr bwMode="auto">
          <a:xfrm>
            <a:off x="373063" y="6069013"/>
            <a:ext cx="6278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sz="19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ctr" defTabSz="912813" eaLnBrk="1" fontAlgn="base" hangingPunct="1">
              <a:lnSpc>
                <a:spcPct val="100000"/>
              </a:lnSpc>
              <a:spcBef>
                <a:spcPct val="0"/>
              </a:spcBef>
              <a:spcAft>
                <a:spcPct val="0"/>
              </a:spcAft>
              <a:buFontTx/>
              <a:buNone/>
              <a:defRPr/>
            </a:pPr>
            <a:r>
              <a:rPr lang="en-US" altLang="en-US" sz="2000" b="1" smtClean="0">
                <a:solidFill>
                  <a:srgbClr val="002060"/>
                </a:solidFill>
                <a:latin typeface="Tahoma" panose="020B0604030504040204" pitchFamily="34" charset="0"/>
                <a:cs typeface="Arial" panose="020B0604020202020204" pitchFamily="34" charset="0"/>
              </a:rPr>
              <a:t>Bailey, C., et al. Lancet. 375:2223 – 2233, 2010</a:t>
            </a:r>
          </a:p>
        </p:txBody>
      </p:sp>
    </p:spTree>
    <p:extLst>
      <p:ext uri="{BB962C8B-B14F-4D97-AF65-F5344CB8AC3E}">
        <p14:creationId xmlns:p14="http://schemas.microsoft.com/office/powerpoint/2010/main" val="3799433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1168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7" name="Rectangle 4"/>
          <p:cNvSpPr>
            <a:spLocks noChangeArrowheads="1"/>
          </p:cNvSpPr>
          <p:nvPr/>
        </p:nvSpPr>
        <p:spPr bwMode="auto">
          <a:xfrm>
            <a:off x="5080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defTabSz="912813" fontAlgn="base">
              <a:spcBef>
                <a:spcPct val="0"/>
              </a:spcBef>
              <a:spcAft>
                <a:spcPct val="0"/>
              </a:spcAft>
              <a:buClrTx/>
              <a:buSzTx/>
              <a:buFontTx/>
              <a:buNone/>
              <a:defRPr/>
            </a:pPr>
            <a:endParaRPr lang="en-US" altLang="en-US" sz="4400" smtClean="0">
              <a:solidFill>
                <a:srgbClr val="EAEAEA"/>
              </a:solidFill>
              <a:cs typeface="Arial" panose="020B0604020202020204" pitchFamily="34" charset="0"/>
            </a:endParaRPr>
          </a:p>
        </p:txBody>
      </p:sp>
      <p:sp>
        <p:nvSpPr>
          <p:cNvPr id="379908" name="Rectangle 5"/>
          <p:cNvSpPr>
            <a:spLocks noChangeArrowheads="1"/>
          </p:cNvSpPr>
          <p:nvPr/>
        </p:nvSpPr>
        <p:spPr bwMode="auto">
          <a:xfrm>
            <a:off x="9144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defTabSz="912813" fontAlgn="base">
              <a:spcBef>
                <a:spcPct val="0"/>
              </a:spcBef>
              <a:spcAft>
                <a:spcPct val="0"/>
              </a:spcAft>
              <a:buClrTx/>
              <a:buSzTx/>
              <a:buFontTx/>
              <a:buNone/>
              <a:defRPr/>
            </a:pPr>
            <a:r>
              <a:rPr lang="en-US" altLang="en-US" sz="3600" b="1" smtClean="0">
                <a:solidFill>
                  <a:srgbClr val="FFC000"/>
                </a:solidFill>
                <a:cs typeface="Arial" panose="020B0604020202020204" pitchFamily="34" charset="0"/>
              </a:rPr>
              <a:t>Effect of Dapagliflozin in Type 2 Diabetes</a:t>
            </a:r>
          </a:p>
        </p:txBody>
      </p:sp>
      <p:sp>
        <p:nvSpPr>
          <p:cNvPr id="379909" name="Rectangle 6"/>
          <p:cNvSpPr>
            <a:spLocks noChangeArrowheads="1"/>
          </p:cNvSpPr>
          <p:nvPr/>
        </p:nvSpPr>
        <p:spPr bwMode="auto">
          <a:xfrm>
            <a:off x="304800" y="5867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defTabSz="912813" fontAlgn="base">
              <a:spcBef>
                <a:spcPct val="0"/>
              </a:spcBef>
              <a:spcAft>
                <a:spcPct val="0"/>
              </a:spcAft>
              <a:buClrTx/>
              <a:buSzTx/>
              <a:buFontTx/>
              <a:buNone/>
              <a:defRPr/>
            </a:pPr>
            <a:r>
              <a:rPr lang="en-US" altLang="en-US" sz="2400" b="1" smtClean="0">
                <a:solidFill>
                  <a:srgbClr val="FFFF00"/>
                </a:solidFill>
                <a:latin typeface="Arial" panose="020B0604020202020204" pitchFamily="34" charset="0"/>
                <a:cs typeface="Arial" panose="020B0604020202020204" pitchFamily="34" charset="0"/>
              </a:rPr>
              <a:t>Bailey, C., et al</a:t>
            </a:r>
            <a:r>
              <a:rPr lang="en-US" altLang="en-US" sz="2400" b="1" i="1" smtClean="0">
                <a:solidFill>
                  <a:srgbClr val="FFFF00"/>
                </a:solidFill>
                <a:latin typeface="Arial" panose="020B0604020202020204" pitchFamily="34" charset="0"/>
                <a:cs typeface="Arial" panose="020B0604020202020204" pitchFamily="34" charset="0"/>
              </a:rPr>
              <a:t>. Lancet</a:t>
            </a:r>
            <a:r>
              <a:rPr lang="en-US" altLang="en-US" sz="2400" b="1" smtClean="0">
                <a:solidFill>
                  <a:srgbClr val="FFFF00"/>
                </a:solidFill>
                <a:latin typeface="Arial" panose="020B0604020202020204" pitchFamily="34" charset="0"/>
                <a:cs typeface="Arial" panose="020B0604020202020204" pitchFamily="34" charset="0"/>
              </a:rPr>
              <a:t>. 375:2223 – 2233, 2010</a:t>
            </a:r>
          </a:p>
        </p:txBody>
      </p:sp>
    </p:spTree>
    <p:extLst>
      <p:ext uri="{BB962C8B-B14F-4D97-AF65-F5344CB8AC3E}">
        <p14:creationId xmlns:p14="http://schemas.microsoft.com/office/powerpoint/2010/main" val="3126509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524000"/>
            <a:ext cx="1056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0" y="3810000"/>
            <a:ext cx="233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2" name="Rectangle 5"/>
          <p:cNvSpPr>
            <a:spLocks noChangeArrowheads="1"/>
          </p:cNvSpPr>
          <p:nvPr/>
        </p:nvSpPr>
        <p:spPr bwMode="auto">
          <a:xfrm>
            <a:off x="9144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defTabSz="912813" fontAlgn="base">
              <a:spcBef>
                <a:spcPct val="0"/>
              </a:spcBef>
              <a:spcAft>
                <a:spcPct val="0"/>
              </a:spcAft>
              <a:buClrTx/>
              <a:buSzTx/>
              <a:buFontTx/>
              <a:buNone/>
              <a:defRPr/>
            </a:pPr>
            <a:r>
              <a:rPr lang="en-US" altLang="en-US" b="1" smtClean="0">
                <a:solidFill>
                  <a:srgbClr val="FFC000"/>
                </a:solidFill>
                <a:cs typeface="Arial" panose="020B0604020202020204" pitchFamily="34" charset="0"/>
              </a:rPr>
              <a:t>Effect of Dapagliflozin in Type 2 Diabetes</a:t>
            </a:r>
          </a:p>
        </p:txBody>
      </p:sp>
      <p:sp>
        <p:nvSpPr>
          <p:cNvPr id="380933" name="Rectangle 6"/>
          <p:cNvSpPr>
            <a:spLocks noChangeArrowheads="1"/>
          </p:cNvSpPr>
          <p:nvPr/>
        </p:nvSpPr>
        <p:spPr bwMode="auto">
          <a:xfrm>
            <a:off x="-46038" y="6019800"/>
            <a:ext cx="833120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912813"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defTabSz="912813" fontAlgn="base">
              <a:spcBef>
                <a:spcPct val="0"/>
              </a:spcBef>
              <a:spcAft>
                <a:spcPct val="0"/>
              </a:spcAft>
              <a:buClrTx/>
              <a:buSzTx/>
              <a:buFontTx/>
              <a:buNone/>
              <a:defRPr/>
            </a:pPr>
            <a:r>
              <a:rPr lang="en-US" altLang="en-US" sz="2000" b="1" smtClean="0">
                <a:solidFill>
                  <a:srgbClr val="FFFF00"/>
                </a:solidFill>
                <a:latin typeface="Arial" panose="020B0604020202020204" pitchFamily="34" charset="0"/>
                <a:cs typeface="Arial" panose="020B0604020202020204" pitchFamily="34" charset="0"/>
              </a:rPr>
              <a:t>Bailey, C., et al. </a:t>
            </a:r>
            <a:r>
              <a:rPr lang="en-US" altLang="en-US" sz="2000" b="1" i="1" smtClean="0">
                <a:solidFill>
                  <a:srgbClr val="FFFF00"/>
                </a:solidFill>
                <a:latin typeface="Arial" panose="020B0604020202020204" pitchFamily="34" charset="0"/>
                <a:cs typeface="Arial" panose="020B0604020202020204" pitchFamily="34" charset="0"/>
              </a:rPr>
              <a:t>Lancet</a:t>
            </a:r>
            <a:r>
              <a:rPr lang="en-US" altLang="en-US" sz="2000" b="1" smtClean="0">
                <a:solidFill>
                  <a:srgbClr val="FFFF00"/>
                </a:solidFill>
                <a:latin typeface="Arial" panose="020B0604020202020204" pitchFamily="34" charset="0"/>
                <a:cs typeface="Arial" panose="020B0604020202020204" pitchFamily="34" charset="0"/>
              </a:rPr>
              <a:t>. 375:2223 – 2233, 2010</a:t>
            </a:r>
          </a:p>
        </p:txBody>
      </p:sp>
    </p:spTree>
    <p:extLst>
      <p:ext uri="{BB962C8B-B14F-4D97-AF65-F5344CB8AC3E}">
        <p14:creationId xmlns:p14="http://schemas.microsoft.com/office/powerpoint/2010/main" val="3542960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EMPA-REG OUTCOME</a:t>
            </a:r>
            <a:r>
              <a:rPr lang="en-US" baseline="30000" dirty="0"/>
              <a:t>®</a:t>
            </a:r>
            <a:r>
              <a:rPr lang="en-US" dirty="0"/>
              <a:t> included patients with </a:t>
            </a:r>
            <a:br>
              <a:rPr lang="en-US" dirty="0"/>
            </a:br>
            <a:r>
              <a:rPr lang="en-US" dirty="0"/>
              <a:t>T2D and established CV disease</a:t>
            </a:r>
            <a:endParaRPr lang="en-GB" dirty="0"/>
          </a:p>
        </p:txBody>
      </p:sp>
      <p:sp>
        <p:nvSpPr>
          <p:cNvPr id="5" name="Slide Number Placeholder 4"/>
          <p:cNvSpPr>
            <a:spLocks noGrp="1"/>
          </p:cNvSpPr>
          <p:nvPr>
            <p:ph type="sldNum" sz="quarter" idx="12"/>
          </p:nvPr>
        </p:nvSpPr>
        <p:spPr/>
        <p:txBody>
          <a:bodyPr/>
          <a:lstStyle/>
          <a:p>
            <a:fld id="{296B2A94-D150-4E70-BD25-179C8FCB8ECA}" type="slidenum">
              <a:rPr lang="en-GB" smtClean="0">
                <a:solidFill>
                  <a:srgbClr val="5A5A5A"/>
                </a:solidFill>
              </a:rPr>
              <a:pPr/>
              <a:t>35</a:t>
            </a:fld>
            <a:endParaRPr lang="en-GB" dirty="0">
              <a:solidFill>
                <a:srgbClr val="5A5A5A"/>
              </a:solidFill>
            </a:endParaRPr>
          </a:p>
        </p:txBody>
      </p:sp>
      <p:sp>
        <p:nvSpPr>
          <p:cNvPr id="6" name="Text Placeholder 5"/>
          <p:cNvSpPr>
            <a:spLocks noGrp="1"/>
          </p:cNvSpPr>
          <p:nvPr>
            <p:ph type="body" sz="quarter" idx="13"/>
          </p:nvPr>
        </p:nvSpPr>
        <p:spPr>
          <a:xfrm>
            <a:off x="1775526" y="5919766"/>
            <a:ext cx="6842125" cy="707886"/>
          </a:xfrm>
        </p:spPr>
        <p:txBody>
          <a:bodyPr/>
          <a:lstStyle/>
          <a:p>
            <a:r>
              <a:rPr lang="da-DK" sz="800" dirty="0">
                <a:solidFill>
                  <a:srgbClr val="5A5A5A"/>
                </a:solidFill>
              </a:rPr>
              <a:t>*Stable background therapy for ≥12 weeks before randomisation: for insulin, dose was to remain unchanged by &gt;10% from the dose received 12 weeks before randomisation); for drug-naïve: HbA1c ≥7% and ≤9% </a:t>
            </a:r>
            <a:br>
              <a:rPr lang="da-DK" sz="800" dirty="0">
                <a:solidFill>
                  <a:srgbClr val="5A5A5A"/>
                </a:solidFill>
              </a:rPr>
            </a:br>
            <a:r>
              <a:rPr lang="da-DK" sz="800" dirty="0">
                <a:solidFill>
                  <a:srgbClr val="5A5A5A"/>
                </a:solidFill>
              </a:rPr>
              <a:t>BMI, body mass index; CV, cardiovascular; eGFR, estimated glomerular filtration rate; HbA1c, glycated haemoglobin; MDRD, Modification of Diet in Renal Disease; MI, myocardial infarction; T2D, type 2 diabetes</a:t>
            </a:r>
            <a:br>
              <a:rPr lang="da-DK" sz="800" dirty="0">
                <a:solidFill>
                  <a:srgbClr val="5A5A5A"/>
                </a:solidFill>
              </a:rPr>
            </a:br>
            <a:r>
              <a:rPr lang="da-DK" sz="800" dirty="0">
                <a:solidFill>
                  <a:srgbClr val="5A5A5A"/>
                </a:solidFill>
              </a:rPr>
              <a:t>Zinman B </a:t>
            </a:r>
            <a:r>
              <a:rPr lang="da-DK" sz="800" i="1" dirty="0">
                <a:solidFill>
                  <a:srgbClr val="5A5A5A"/>
                </a:solidFill>
              </a:rPr>
              <a:t>et al. N Engl J Med </a:t>
            </a:r>
            <a:r>
              <a:rPr lang="da-DK" sz="800" dirty="0">
                <a:solidFill>
                  <a:srgbClr val="5A5A5A"/>
                </a:solidFill>
              </a:rPr>
              <a:t>2015;373:2117</a:t>
            </a:r>
            <a:endParaRPr lang="en-US" sz="800" dirty="0">
              <a:solidFill>
                <a:srgbClr val="5A5A5A"/>
              </a:solidFill>
            </a:endParaRPr>
          </a:p>
        </p:txBody>
      </p:sp>
      <p:graphicFrame>
        <p:nvGraphicFramePr>
          <p:cNvPr id="63" name="Table 62"/>
          <p:cNvGraphicFramePr>
            <a:graphicFrameLocks noGrp="1"/>
          </p:cNvGraphicFramePr>
          <p:nvPr>
            <p:extLst>
              <p:ext uri="{D42A27DB-BD31-4B8C-83A1-F6EECF244321}">
                <p14:modId xmlns:p14="http://schemas.microsoft.com/office/powerpoint/2010/main" val="4107727056"/>
              </p:ext>
            </p:extLst>
          </p:nvPr>
        </p:nvGraphicFramePr>
        <p:xfrm>
          <a:off x="2968041" y="1685253"/>
          <a:ext cx="5259437" cy="4061460"/>
        </p:xfrm>
        <a:graphic>
          <a:graphicData uri="http://schemas.openxmlformats.org/drawingml/2006/table">
            <a:tbl>
              <a:tblPr firstRow="1" bandRow="1">
                <a:tableStyleId>{2D5ABB26-0587-4C30-8999-92F81FD0307C}</a:tableStyleId>
              </a:tblPr>
              <a:tblGrid>
                <a:gridCol w="5259437">
                  <a:extLst>
                    <a:ext uri="{9D8B030D-6E8A-4147-A177-3AD203B41FA5}">
                      <a16:colId xmlns:a16="http://schemas.microsoft.com/office/drawing/2014/main" xmlns="" val="20000"/>
                    </a:ext>
                  </a:extLst>
                </a:gridCol>
              </a:tblGrid>
              <a:tr h="1501140">
                <a:tc>
                  <a:txBody>
                    <a:bodyPr/>
                    <a:lstStyle/>
                    <a:p>
                      <a:pPr marL="265113" indent="0">
                        <a:spcAft>
                          <a:spcPts val="100"/>
                        </a:spcAft>
                        <a:buSzPts val="1100"/>
                      </a:pPr>
                      <a:r>
                        <a:rPr lang="en-US" sz="1900" dirty="0">
                          <a:solidFill>
                            <a:srgbClr val="4B3232"/>
                          </a:solidFill>
                        </a:rPr>
                        <a:t>Established CV disease</a:t>
                      </a:r>
                    </a:p>
                    <a:p>
                      <a:pPr marL="444500" lvl="1" indent="-179388">
                        <a:spcAft>
                          <a:spcPts val="100"/>
                        </a:spcAft>
                        <a:buClr>
                          <a:srgbClr val="4B3232"/>
                        </a:buClr>
                        <a:buSzPct val="100000"/>
                        <a:buFont typeface="Arial" panose="020B0604020202020204" pitchFamily="34" charset="0"/>
                        <a:buChar char="–"/>
                      </a:pPr>
                      <a:r>
                        <a:rPr lang="en-US" sz="1900" dirty="0">
                          <a:solidFill>
                            <a:srgbClr val="4B3232"/>
                          </a:solidFill>
                          <a:cs typeface="Co Text"/>
                        </a:rPr>
                        <a:t>History of MI</a:t>
                      </a:r>
                      <a:r>
                        <a:rPr lang="en-US" sz="1900" baseline="0" dirty="0">
                          <a:solidFill>
                            <a:srgbClr val="4B3232"/>
                          </a:solidFill>
                          <a:cs typeface="Co Text"/>
                        </a:rPr>
                        <a:t> or </a:t>
                      </a:r>
                      <a:r>
                        <a:rPr lang="en-US" sz="1900" dirty="0">
                          <a:solidFill>
                            <a:srgbClr val="4B3232"/>
                          </a:solidFill>
                          <a:cs typeface="Co Text"/>
                        </a:rPr>
                        <a:t>stroke &gt;2 months before study</a:t>
                      </a:r>
                    </a:p>
                    <a:p>
                      <a:pPr marL="444500" lvl="1" indent="-179388">
                        <a:spcAft>
                          <a:spcPts val="100"/>
                        </a:spcAft>
                        <a:buClr>
                          <a:srgbClr val="4B3232"/>
                        </a:buClr>
                        <a:buSzPct val="100000"/>
                        <a:buFont typeface="Arial" panose="020B0604020202020204" pitchFamily="34" charset="0"/>
                        <a:buChar char="–"/>
                      </a:pPr>
                      <a:r>
                        <a:rPr lang="en-US" sz="1900" dirty="0">
                          <a:solidFill>
                            <a:srgbClr val="4B3232"/>
                          </a:solidFill>
                          <a:cs typeface="Co Text"/>
                        </a:rPr>
                        <a:t>Coronary artery disease </a:t>
                      </a:r>
                    </a:p>
                    <a:p>
                      <a:pPr marL="444500" lvl="1" indent="-179388">
                        <a:spcAft>
                          <a:spcPts val="100"/>
                        </a:spcAft>
                        <a:buClr>
                          <a:srgbClr val="4B3232"/>
                        </a:buClr>
                        <a:buSzPct val="100000"/>
                        <a:buFont typeface="Arial" panose="020B0604020202020204" pitchFamily="34" charset="0"/>
                        <a:buChar char="–"/>
                      </a:pPr>
                      <a:r>
                        <a:rPr lang="en-US" sz="1900" dirty="0">
                          <a:solidFill>
                            <a:srgbClr val="4B3232"/>
                          </a:solidFill>
                          <a:cs typeface="Co Text"/>
                        </a:rPr>
                        <a:t>Peripheral occlusive arterial disease</a:t>
                      </a: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0000"/>
                  </a:ext>
                </a:extLst>
              </a:tr>
              <a:tr h="375920">
                <a:tc>
                  <a:txBody>
                    <a:bodyPr/>
                    <a:lstStyle/>
                    <a:p>
                      <a:pPr marL="265113" marR="0" lvl="0" indent="0" algn="l" defTabSz="457200" rtl="0" eaLnBrk="1" fontAlgn="auto" latinLnBrk="0" hangingPunct="1">
                        <a:lnSpc>
                          <a:spcPct val="100000"/>
                        </a:lnSpc>
                        <a:spcBef>
                          <a:spcPts val="0"/>
                        </a:spcBef>
                        <a:spcAft>
                          <a:spcPts val="100"/>
                        </a:spcAft>
                        <a:buClrTx/>
                        <a:buSzPts val="1100"/>
                        <a:buFontTx/>
                        <a:buNone/>
                        <a:tabLst/>
                        <a:defRPr/>
                      </a:pPr>
                      <a:r>
                        <a:rPr kumimoji="0" lang="en-US" sz="1900" b="0" i="0" u="none" strike="noStrike" kern="1200" cap="none" spc="0" normalizeH="0" baseline="0" noProof="0" dirty="0">
                          <a:ln>
                            <a:noFill/>
                          </a:ln>
                          <a:solidFill>
                            <a:srgbClr val="4B3232"/>
                          </a:solidFill>
                          <a:effectLst/>
                          <a:uLnTx/>
                          <a:uFillTx/>
                          <a:latin typeface="+mn-lt"/>
                          <a:ea typeface="+mn-ea"/>
                          <a:cs typeface="+mn-cs"/>
                        </a:rPr>
                        <a:t>Adults (≥18 years of age) with T2D</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0001"/>
                  </a:ext>
                </a:extLst>
              </a:tr>
              <a:tr h="375920">
                <a:tc>
                  <a:txBody>
                    <a:bodyPr/>
                    <a:lstStyle/>
                    <a:p>
                      <a:pPr marL="265113" marR="0" lvl="0" indent="0" algn="l" defTabSz="457200" rtl="0" eaLnBrk="1" fontAlgn="auto" latinLnBrk="0" hangingPunct="1">
                        <a:lnSpc>
                          <a:spcPct val="100000"/>
                        </a:lnSpc>
                        <a:spcBef>
                          <a:spcPts val="0"/>
                        </a:spcBef>
                        <a:spcAft>
                          <a:spcPts val="100"/>
                        </a:spcAft>
                        <a:buClrTx/>
                        <a:buSzPts val="1100"/>
                        <a:buFontTx/>
                        <a:buNone/>
                        <a:tabLst/>
                        <a:defRPr/>
                      </a:pPr>
                      <a:r>
                        <a:rPr kumimoji="0" lang="en-US" sz="1900" b="0" i="0" u="none" strike="noStrike" kern="1200" cap="none" spc="0" normalizeH="0" baseline="0" noProof="0" dirty="0">
                          <a:ln>
                            <a:noFill/>
                          </a:ln>
                          <a:solidFill>
                            <a:srgbClr val="4B3232"/>
                          </a:solidFill>
                          <a:effectLst/>
                          <a:uLnTx/>
                          <a:uFillTx/>
                          <a:latin typeface="+mn-lt"/>
                          <a:ea typeface="+mn-ea"/>
                          <a:cs typeface="+mn-cs"/>
                        </a:rPr>
                        <a:t>BMI ≤45 kg/m</a:t>
                      </a:r>
                      <a:r>
                        <a:rPr kumimoji="0" lang="en-US" sz="1900" b="0" i="0" u="none" strike="noStrike" kern="1200" cap="none" spc="0" normalizeH="0" baseline="30000" noProof="0" dirty="0">
                          <a:ln>
                            <a:noFill/>
                          </a:ln>
                          <a:solidFill>
                            <a:srgbClr val="4B3232"/>
                          </a:solidFill>
                          <a:effectLst/>
                          <a:uLnTx/>
                          <a:uFillTx/>
                          <a:latin typeface="+mn-lt"/>
                          <a:ea typeface="+mn-ea"/>
                          <a:cs typeface="+mn-cs"/>
                        </a:rPr>
                        <a:t>2</a:t>
                      </a:r>
                      <a:r>
                        <a:rPr kumimoji="0" lang="en-US" sz="1900" b="0" i="0" u="none" strike="noStrike" kern="1200" cap="none" spc="0" normalizeH="0" baseline="0" noProof="0" dirty="0">
                          <a:ln>
                            <a:noFill/>
                          </a:ln>
                          <a:solidFill>
                            <a:srgbClr val="4B3232"/>
                          </a:solidFill>
                          <a:effectLst/>
                          <a:uLnTx/>
                          <a:uFillTx/>
                          <a:latin typeface="+mn-lt"/>
                          <a:ea typeface="+mn-ea"/>
                          <a:cs typeface="+mn-cs"/>
                        </a:rPr>
                        <a:t> </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0002"/>
                  </a:ext>
                </a:extLst>
              </a:tr>
              <a:tr h="375920">
                <a:tc>
                  <a:txBody>
                    <a:bodyPr/>
                    <a:lstStyle/>
                    <a:p>
                      <a:pPr marL="265113" marR="0" lvl="0" indent="0" algn="l" defTabSz="457200" rtl="0" eaLnBrk="1" fontAlgn="auto" latinLnBrk="0" hangingPunct="1">
                        <a:lnSpc>
                          <a:spcPct val="100000"/>
                        </a:lnSpc>
                        <a:spcBef>
                          <a:spcPts val="0"/>
                        </a:spcBef>
                        <a:spcAft>
                          <a:spcPts val="100"/>
                        </a:spcAft>
                        <a:buClrTx/>
                        <a:buSzPts val="1100"/>
                        <a:buFontTx/>
                        <a:buNone/>
                        <a:tabLst/>
                        <a:defRPr/>
                      </a:pPr>
                      <a:r>
                        <a:rPr kumimoji="0" lang="en-US" sz="1900" b="0" i="0" u="none" strike="noStrike" kern="1200" cap="none" spc="0" normalizeH="0" baseline="0" noProof="0" dirty="0">
                          <a:ln>
                            <a:noFill/>
                          </a:ln>
                          <a:solidFill>
                            <a:srgbClr val="4B3232"/>
                          </a:solidFill>
                          <a:effectLst/>
                          <a:uLnTx/>
                          <a:uFillTx/>
                          <a:latin typeface="+mn-lt"/>
                          <a:ea typeface="+mn-ea"/>
                          <a:cs typeface="+mn-cs"/>
                        </a:rPr>
                        <a:t>HbA1c ≥7% and ≤10%* </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0003"/>
                  </a:ext>
                </a:extLst>
              </a:tr>
              <a:tr h="375920">
                <a:tc>
                  <a:txBody>
                    <a:bodyPr/>
                    <a:lstStyle/>
                    <a:p>
                      <a:pPr marL="265113" marR="0" lvl="0" indent="0" algn="l" defTabSz="457200" rtl="0" eaLnBrk="1" fontAlgn="auto" latinLnBrk="0" hangingPunct="1">
                        <a:lnSpc>
                          <a:spcPct val="100000"/>
                        </a:lnSpc>
                        <a:spcBef>
                          <a:spcPts val="0"/>
                        </a:spcBef>
                        <a:spcAft>
                          <a:spcPts val="100"/>
                        </a:spcAft>
                        <a:buClrTx/>
                        <a:buSzPts val="1100"/>
                        <a:buFontTx/>
                        <a:buNone/>
                        <a:tabLst/>
                        <a:defRPr/>
                      </a:pPr>
                      <a:r>
                        <a:rPr kumimoji="0" lang="en-GB" sz="1900" b="0" i="0" u="none" strike="noStrike" kern="1200" cap="none" spc="0" normalizeH="0" baseline="0" noProof="0" dirty="0">
                          <a:ln>
                            <a:noFill/>
                          </a:ln>
                          <a:solidFill>
                            <a:srgbClr val="4B3232"/>
                          </a:solidFill>
                          <a:effectLst/>
                          <a:uLnTx/>
                          <a:uFillTx/>
                          <a:latin typeface="+mn-lt"/>
                          <a:ea typeface="+mn-ea"/>
                          <a:cs typeface="+mn-cs"/>
                        </a:rPr>
                        <a:t>eGFR &lt;30 ml/min/1.73 m</a:t>
                      </a:r>
                      <a:r>
                        <a:rPr kumimoji="0" lang="en-GB" sz="1900" b="0" i="0" u="none" strike="noStrike" kern="1200" cap="none" spc="0" normalizeH="0" baseline="30000" noProof="0" dirty="0">
                          <a:ln>
                            <a:noFill/>
                          </a:ln>
                          <a:solidFill>
                            <a:srgbClr val="4B3232"/>
                          </a:solidFill>
                          <a:effectLst/>
                          <a:uLnTx/>
                          <a:uFillTx/>
                          <a:latin typeface="+mn-lt"/>
                          <a:ea typeface="+mn-ea"/>
                          <a:cs typeface="+mn-cs"/>
                        </a:rPr>
                        <a:t>2</a:t>
                      </a:r>
                      <a:r>
                        <a:rPr kumimoji="0" lang="en-GB" sz="1900" b="0" i="0" u="none" strike="noStrike" kern="1200" cap="none" spc="0" normalizeH="0" baseline="0" noProof="0" dirty="0">
                          <a:ln>
                            <a:noFill/>
                          </a:ln>
                          <a:solidFill>
                            <a:srgbClr val="4B3232"/>
                          </a:solidFill>
                          <a:effectLst/>
                          <a:uLnTx/>
                          <a:uFillTx/>
                          <a:latin typeface="+mn-lt"/>
                          <a:ea typeface="+mn-ea"/>
                          <a:cs typeface="+mn-cs"/>
                        </a:rPr>
                        <a:t> (MDRD)</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0004"/>
                  </a:ext>
                </a:extLst>
              </a:tr>
              <a:tr h="914400">
                <a:tc>
                  <a:txBody>
                    <a:bodyPr/>
                    <a:lstStyle/>
                    <a:p>
                      <a:pPr marL="265113" marR="0" lvl="0" indent="0" algn="l" defTabSz="457200" rtl="0" eaLnBrk="1" fontAlgn="auto" latinLnBrk="0" hangingPunct="1">
                        <a:lnSpc>
                          <a:spcPct val="100000"/>
                        </a:lnSpc>
                        <a:spcBef>
                          <a:spcPts val="0"/>
                        </a:spcBef>
                        <a:spcAft>
                          <a:spcPts val="100"/>
                        </a:spcAft>
                        <a:buClrTx/>
                        <a:buSzPts val="1100"/>
                        <a:buFontTx/>
                        <a:buNone/>
                        <a:tabLst/>
                        <a:defRPr/>
                      </a:pPr>
                      <a:r>
                        <a:rPr kumimoji="0" lang="en-GB" sz="1900" b="0" i="0" u="none" strike="noStrike" kern="1200" cap="none" spc="0" normalizeH="0" baseline="0" noProof="0" dirty="0">
                          <a:ln>
                            <a:noFill/>
                          </a:ln>
                          <a:solidFill>
                            <a:srgbClr val="4B3232"/>
                          </a:solidFill>
                          <a:effectLst/>
                          <a:uLnTx/>
                          <a:uFillTx/>
                          <a:latin typeface="+mn-lt"/>
                          <a:ea typeface="+mn-ea"/>
                          <a:cs typeface="+mn-cs"/>
                        </a:rPr>
                        <a:t>Acute coronary syndrome, stroke or transient ischaemic attack within 2 months before informed consent</a:t>
                      </a: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4" name="TextBox 63"/>
          <p:cNvSpPr txBox="1"/>
          <p:nvPr/>
        </p:nvSpPr>
        <p:spPr>
          <a:xfrm>
            <a:off x="2642762" y="4417256"/>
            <a:ext cx="295949" cy="369332"/>
          </a:xfrm>
          <a:prstGeom prst="rect">
            <a:avLst/>
          </a:prstGeom>
          <a:noFill/>
        </p:spPr>
        <p:txBody>
          <a:bodyPr wrap="square" lIns="0" tIns="0" rIns="0" bIns="0" rtlCol="0" anchor="ctr">
            <a:spAutoFit/>
          </a:bodyPr>
          <a:lstStyle/>
          <a:p>
            <a:pPr algn="ctr"/>
            <a:r>
              <a:rPr lang="en-GB" sz="2400" b="1" dirty="0">
                <a:solidFill>
                  <a:srgbClr val="F0414B"/>
                </a:solidFill>
                <a:sym typeface="Wingdings"/>
              </a:rPr>
              <a:t></a:t>
            </a:r>
          </a:p>
        </p:txBody>
      </p:sp>
      <p:sp>
        <p:nvSpPr>
          <p:cNvPr id="65" name="TextBox 64"/>
          <p:cNvSpPr txBox="1"/>
          <p:nvPr/>
        </p:nvSpPr>
        <p:spPr>
          <a:xfrm>
            <a:off x="2570562" y="4839627"/>
            <a:ext cx="417975" cy="369332"/>
          </a:xfrm>
          <a:prstGeom prst="rect">
            <a:avLst/>
          </a:prstGeom>
          <a:noFill/>
        </p:spPr>
        <p:txBody>
          <a:bodyPr wrap="square" lIns="0" tIns="0" rIns="0" bIns="0" rtlCol="0" anchor="ctr">
            <a:spAutoFit/>
          </a:bodyPr>
          <a:lstStyle/>
          <a:p>
            <a:pPr algn="ctr"/>
            <a:r>
              <a:rPr lang="en-GB" sz="2400" b="1" dirty="0">
                <a:solidFill>
                  <a:srgbClr val="F0414B"/>
                </a:solidFill>
                <a:sym typeface="Wingdings"/>
              </a:rPr>
              <a:t></a:t>
            </a:r>
          </a:p>
        </p:txBody>
      </p:sp>
      <p:sp>
        <p:nvSpPr>
          <p:cNvPr id="66" name="TextBox 65"/>
          <p:cNvSpPr txBox="1"/>
          <p:nvPr/>
        </p:nvSpPr>
        <p:spPr>
          <a:xfrm>
            <a:off x="2571212" y="1736106"/>
            <a:ext cx="436653" cy="307777"/>
          </a:xfrm>
          <a:prstGeom prst="rect">
            <a:avLst/>
          </a:prstGeom>
          <a:noFill/>
        </p:spPr>
        <p:txBody>
          <a:bodyPr wrap="square" lIns="0" tIns="0" rIns="0" bIns="0" rtlCol="0" anchor="ctr">
            <a:spAutoFit/>
          </a:bodyPr>
          <a:lstStyle/>
          <a:p>
            <a:pPr algn="ctr"/>
            <a:r>
              <a:rPr lang="en-GB" sz="2000" b="1" dirty="0">
                <a:solidFill>
                  <a:srgbClr val="009999"/>
                </a:solidFill>
                <a:sym typeface="Wingdings"/>
              </a:rPr>
              <a:t></a:t>
            </a:r>
            <a:endParaRPr lang="en-GB" sz="2000" b="1" dirty="0">
              <a:solidFill>
                <a:srgbClr val="009999"/>
              </a:solidFill>
            </a:endParaRPr>
          </a:p>
        </p:txBody>
      </p:sp>
      <p:sp>
        <p:nvSpPr>
          <p:cNvPr id="68" name="TextBox 67"/>
          <p:cNvSpPr txBox="1"/>
          <p:nvPr/>
        </p:nvSpPr>
        <p:spPr>
          <a:xfrm>
            <a:off x="5102069" y="3322060"/>
            <a:ext cx="201502" cy="307777"/>
          </a:xfrm>
          <a:prstGeom prst="rect">
            <a:avLst/>
          </a:prstGeom>
          <a:noFill/>
        </p:spPr>
        <p:txBody>
          <a:bodyPr wrap="none" lIns="0" tIns="0" rIns="0" bIns="0" rtlCol="0" anchor="ctr">
            <a:spAutoFit/>
          </a:bodyPr>
          <a:lstStyle/>
          <a:p>
            <a:pPr algn="ctr"/>
            <a:r>
              <a:rPr lang="en-GB" sz="2000" b="1" dirty="0">
                <a:solidFill>
                  <a:srgbClr val="009999"/>
                </a:solidFill>
                <a:sym typeface="Wingdings"/>
              </a:rPr>
              <a:t></a:t>
            </a:r>
            <a:endParaRPr lang="en-GB" sz="2000" b="1" dirty="0">
              <a:solidFill>
                <a:srgbClr val="009999"/>
              </a:solidFill>
            </a:endParaRPr>
          </a:p>
        </p:txBody>
      </p:sp>
      <p:sp>
        <p:nvSpPr>
          <p:cNvPr id="69" name="TextBox 68"/>
          <p:cNvSpPr txBox="1"/>
          <p:nvPr/>
        </p:nvSpPr>
        <p:spPr>
          <a:xfrm>
            <a:off x="2570562" y="3258984"/>
            <a:ext cx="436653" cy="369332"/>
          </a:xfrm>
          <a:prstGeom prst="rect">
            <a:avLst/>
          </a:prstGeom>
          <a:noFill/>
        </p:spPr>
        <p:txBody>
          <a:bodyPr wrap="square" lIns="0" tIns="0" rIns="0" bIns="0" rtlCol="0" anchor="ctr">
            <a:spAutoFit/>
          </a:bodyPr>
          <a:lstStyle/>
          <a:p>
            <a:pPr algn="ctr"/>
            <a:r>
              <a:rPr lang="en-GB" sz="2400" b="1" dirty="0">
                <a:solidFill>
                  <a:srgbClr val="009999"/>
                </a:solidFill>
                <a:sym typeface="Wingdings"/>
              </a:rPr>
              <a:t></a:t>
            </a:r>
            <a:endParaRPr lang="en-GB" sz="2400" b="1" dirty="0">
              <a:solidFill>
                <a:srgbClr val="009999"/>
              </a:solidFill>
            </a:endParaRPr>
          </a:p>
        </p:txBody>
      </p:sp>
      <p:sp>
        <p:nvSpPr>
          <p:cNvPr id="15" name="TextBox 14"/>
          <p:cNvSpPr txBox="1"/>
          <p:nvPr/>
        </p:nvSpPr>
        <p:spPr>
          <a:xfrm>
            <a:off x="2563076" y="3667802"/>
            <a:ext cx="436653" cy="369332"/>
          </a:xfrm>
          <a:prstGeom prst="rect">
            <a:avLst/>
          </a:prstGeom>
          <a:noFill/>
        </p:spPr>
        <p:txBody>
          <a:bodyPr wrap="square" lIns="0" tIns="0" rIns="0" bIns="0" rtlCol="0" anchor="ctr">
            <a:spAutoFit/>
          </a:bodyPr>
          <a:lstStyle/>
          <a:p>
            <a:pPr algn="ctr"/>
            <a:r>
              <a:rPr lang="en-GB" sz="2400" b="1" dirty="0">
                <a:solidFill>
                  <a:srgbClr val="009999"/>
                </a:solidFill>
                <a:sym typeface="Wingdings"/>
              </a:rPr>
              <a:t></a:t>
            </a:r>
            <a:endParaRPr lang="en-GB" sz="2400" b="1" dirty="0">
              <a:solidFill>
                <a:srgbClr val="009999"/>
              </a:solidFill>
            </a:endParaRPr>
          </a:p>
        </p:txBody>
      </p:sp>
      <p:sp>
        <p:nvSpPr>
          <p:cNvPr id="16" name="TextBox 15"/>
          <p:cNvSpPr txBox="1"/>
          <p:nvPr/>
        </p:nvSpPr>
        <p:spPr>
          <a:xfrm>
            <a:off x="2566068" y="4025615"/>
            <a:ext cx="436653" cy="369332"/>
          </a:xfrm>
          <a:prstGeom prst="rect">
            <a:avLst/>
          </a:prstGeom>
          <a:noFill/>
        </p:spPr>
        <p:txBody>
          <a:bodyPr wrap="square" lIns="0" tIns="0" rIns="0" bIns="0" rtlCol="0" anchor="ctr">
            <a:spAutoFit/>
          </a:bodyPr>
          <a:lstStyle/>
          <a:p>
            <a:pPr algn="ctr"/>
            <a:r>
              <a:rPr lang="en-GB" sz="2400" b="1" dirty="0">
                <a:solidFill>
                  <a:srgbClr val="009999"/>
                </a:solidFill>
                <a:sym typeface="Wingdings"/>
              </a:rPr>
              <a:t></a:t>
            </a:r>
            <a:endParaRPr lang="en-GB" sz="2400" b="1" dirty="0">
              <a:solidFill>
                <a:srgbClr val="009999"/>
              </a:solidFill>
            </a:endParaRPr>
          </a:p>
        </p:txBody>
      </p:sp>
    </p:spTree>
    <p:extLst>
      <p:ext uri="{BB962C8B-B14F-4D97-AF65-F5344CB8AC3E}">
        <p14:creationId xmlns:p14="http://schemas.microsoft.com/office/powerpoint/2010/main" val="3387990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1524014" y="1460247"/>
            <a:ext cx="9143999" cy="3842041"/>
          </a:xfrm>
          <a:prstGeom prst="rect">
            <a:avLst/>
          </a:prstGeom>
          <a:solidFill>
            <a:schemeClr val="bg1">
              <a:lumMod val="95000"/>
              <a:alpha val="60000"/>
            </a:schemeClr>
          </a:solidFill>
          <a:ln w="12700" algn="ctr">
            <a:noFill/>
            <a:miter lim="800000"/>
            <a:headEnd/>
            <a:tailEnd/>
          </a:ln>
          <a:effectLst/>
        </p:spPr>
        <p:txBody>
          <a:bodyPr lIns="69949" tIns="34974" rIns="69949" bIns="34974" rtlCol="0" anchor="ctr"/>
          <a:lstStyle/>
          <a:p>
            <a:pPr marL="228600" indent="-228600" algn="ctr">
              <a:spcBef>
                <a:spcPts val="600"/>
              </a:spcBef>
              <a:buClr>
                <a:srgbClr val="F0414B"/>
              </a:buClr>
              <a:buFont typeface="Arial" panose="020B0604020202020204" pitchFamily="34" charset="0"/>
              <a:buChar char="•"/>
            </a:pPr>
            <a:endParaRPr lang="en-GB" sz="2000" dirty="0">
              <a:solidFill>
                <a:srgbClr val="5A5A5A"/>
              </a:solidFill>
            </a:endParaRPr>
          </a:p>
        </p:txBody>
      </p:sp>
      <p:sp>
        <p:nvSpPr>
          <p:cNvPr id="2" name="Title 1"/>
          <p:cNvSpPr>
            <a:spLocks noGrp="1"/>
          </p:cNvSpPr>
          <p:nvPr>
            <p:ph type="title"/>
          </p:nvPr>
        </p:nvSpPr>
        <p:spPr>
          <a:xfrm>
            <a:off x="1776248" y="188770"/>
            <a:ext cx="8891752" cy="1008111"/>
          </a:xfrm>
        </p:spPr>
        <p:txBody>
          <a:bodyPr/>
          <a:lstStyle/>
          <a:p>
            <a:r>
              <a:rPr lang="en-GB" dirty="0"/>
              <a:t>Study medication was given on top of background standard of care for CV risk reduction and glucose control</a:t>
            </a:r>
          </a:p>
        </p:txBody>
      </p:sp>
      <p:sp>
        <p:nvSpPr>
          <p:cNvPr id="13" name="Footer Placeholder 2"/>
          <p:cNvSpPr>
            <a:spLocks noGrp="1"/>
          </p:cNvSpPr>
          <p:nvPr>
            <p:ph type="ftr" sz="quarter" idx="13"/>
          </p:nvPr>
        </p:nvSpPr>
        <p:spPr>
          <a:prstGeom prst="rect">
            <a:avLst/>
          </a:prstGeom>
        </p:spPr>
        <p:txBody>
          <a:bodyPr/>
          <a:lstStyle/>
          <a:p>
            <a:r>
              <a:rPr lang="da-DK" dirty="0">
                <a:solidFill>
                  <a:srgbClr val="5A5A5A"/>
                </a:solidFill>
              </a:rPr>
              <a:t>Zinman B </a:t>
            </a:r>
            <a:r>
              <a:rPr lang="da-DK" i="1" dirty="0">
                <a:solidFill>
                  <a:srgbClr val="5A5A5A"/>
                </a:solidFill>
              </a:rPr>
              <a:t>et al. N Engl J Med </a:t>
            </a:r>
            <a:r>
              <a:rPr lang="da-DK" dirty="0">
                <a:solidFill>
                  <a:srgbClr val="5A5A5A"/>
                </a:solidFill>
              </a:rPr>
              <a:t>2015;373:2117</a:t>
            </a:r>
            <a:endParaRPr lang="en-US" dirty="0">
              <a:solidFill>
                <a:srgbClr val="5A5A5A"/>
              </a:solidFill>
            </a:endParaRPr>
          </a:p>
        </p:txBody>
      </p:sp>
      <p:sp>
        <p:nvSpPr>
          <p:cNvPr id="4" name="Slide Number Placeholder 3"/>
          <p:cNvSpPr>
            <a:spLocks noGrp="1"/>
          </p:cNvSpPr>
          <p:nvPr>
            <p:ph type="sldNum" sz="quarter" idx="14"/>
          </p:nvPr>
        </p:nvSpPr>
        <p:spPr/>
        <p:txBody>
          <a:bodyPr/>
          <a:lstStyle/>
          <a:p>
            <a:fld id="{4AD7133C-5F9C-4F7F-9637-3E296898A784}" type="slidenum">
              <a:rPr lang="en-GB" smtClean="0">
                <a:solidFill>
                  <a:srgbClr val="5A5A5A"/>
                </a:solidFill>
              </a:rPr>
              <a:pPr/>
              <a:t>36</a:t>
            </a:fld>
            <a:endParaRPr lang="en-GB" dirty="0">
              <a:solidFill>
                <a:srgbClr val="5A5A5A"/>
              </a:solidFill>
            </a:endParaRPr>
          </a:p>
        </p:txBody>
      </p:sp>
      <p:cxnSp>
        <p:nvCxnSpPr>
          <p:cNvPr id="5" name="Straight Connector 4"/>
          <p:cNvCxnSpPr>
            <a:stCxn id="12" idx="3"/>
            <a:endCxn id="8" idx="1"/>
          </p:cNvCxnSpPr>
          <p:nvPr/>
        </p:nvCxnSpPr>
        <p:spPr>
          <a:xfrm>
            <a:off x="6222961" y="2534862"/>
            <a:ext cx="1795768" cy="365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Elbow Connector 5"/>
          <p:cNvCxnSpPr>
            <a:stCxn id="12" idx="3"/>
            <a:endCxn id="10" idx="1"/>
          </p:cNvCxnSpPr>
          <p:nvPr/>
        </p:nvCxnSpPr>
        <p:spPr>
          <a:xfrm flipV="1">
            <a:off x="6222961" y="2012858"/>
            <a:ext cx="1795768" cy="522041"/>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12" idx="3"/>
            <a:endCxn id="9" idx="1"/>
          </p:cNvCxnSpPr>
          <p:nvPr/>
        </p:nvCxnSpPr>
        <p:spPr>
          <a:xfrm>
            <a:off x="6222961" y="2534899"/>
            <a:ext cx="1795768" cy="526679"/>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2"/>
          <p:cNvSpPr>
            <a:spLocks noChangeArrowheads="1"/>
          </p:cNvSpPr>
          <p:nvPr>
            <p:custDataLst>
              <p:tags r:id="rId1"/>
            </p:custDataLst>
          </p:nvPr>
        </p:nvSpPr>
        <p:spPr bwMode="gray">
          <a:xfrm>
            <a:off x="8018732" y="2322519"/>
            <a:ext cx="2145723" cy="432000"/>
          </a:xfrm>
          <a:prstGeom prst="rect">
            <a:avLst/>
          </a:prstGeom>
          <a:solidFill>
            <a:schemeClr val="accent4"/>
          </a:solidFill>
          <a:ln>
            <a:noFill/>
          </a:ln>
          <a:extLst/>
        </p:spPr>
        <p:txBody>
          <a:bodyPr lIns="36000" tIns="36000" rIns="36000" bIns="36000" anchor="ctr" anchorCtr="0"/>
          <a:lstStyle/>
          <a:p>
            <a:pPr algn="ctr" defTabSz="914400" fontAlgn="base">
              <a:spcBef>
                <a:spcPct val="0"/>
              </a:spcBef>
              <a:spcAft>
                <a:spcPct val="0"/>
              </a:spcAft>
              <a:defRPr/>
            </a:pPr>
            <a:r>
              <a:rPr lang="en-US" sz="1200" kern="0" dirty="0">
                <a:solidFill>
                  <a:srgbClr val="FFFFFF"/>
                </a:solidFill>
                <a:cs typeface="Arial" charset="0"/>
              </a:rPr>
              <a:t>Empagliflozin 10 mg</a:t>
            </a:r>
          </a:p>
        </p:txBody>
      </p:sp>
      <p:sp>
        <p:nvSpPr>
          <p:cNvPr id="9" name="Rounded Rectangle 2"/>
          <p:cNvSpPr>
            <a:spLocks noChangeArrowheads="1"/>
          </p:cNvSpPr>
          <p:nvPr>
            <p:custDataLst>
              <p:tags r:id="rId2"/>
            </p:custDataLst>
          </p:nvPr>
        </p:nvSpPr>
        <p:spPr bwMode="gray">
          <a:xfrm>
            <a:off x="8018732" y="2845539"/>
            <a:ext cx="2145723" cy="432000"/>
          </a:xfrm>
          <a:prstGeom prst="rect">
            <a:avLst/>
          </a:prstGeom>
          <a:solidFill>
            <a:schemeClr val="accent2"/>
          </a:solidFill>
          <a:ln>
            <a:noFill/>
          </a:ln>
          <a:extLst/>
        </p:spPr>
        <p:txBody>
          <a:bodyPr lIns="36000" tIns="36000" rIns="36000" bIns="36000" anchor="ctr" anchorCtr="0"/>
          <a:lstStyle/>
          <a:p>
            <a:pPr algn="ctr" defTabSz="914400" fontAlgn="base">
              <a:spcBef>
                <a:spcPct val="0"/>
              </a:spcBef>
              <a:spcAft>
                <a:spcPct val="0"/>
              </a:spcAft>
              <a:defRPr/>
            </a:pPr>
            <a:r>
              <a:rPr lang="en-US" sz="1200" kern="0" dirty="0">
                <a:solidFill>
                  <a:srgbClr val="FFFFFF"/>
                </a:solidFill>
                <a:cs typeface="Arial" charset="0"/>
              </a:rPr>
              <a:t>Empagliflozin 25 mg</a:t>
            </a:r>
            <a:endParaRPr lang="en-US" sz="1100" kern="0" dirty="0">
              <a:solidFill>
                <a:srgbClr val="FFFFFF"/>
              </a:solidFill>
              <a:cs typeface="Arial" charset="0"/>
            </a:endParaRPr>
          </a:p>
        </p:txBody>
      </p:sp>
      <p:sp>
        <p:nvSpPr>
          <p:cNvPr id="10" name="Rounded Rectangle 2"/>
          <p:cNvSpPr>
            <a:spLocks noChangeArrowheads="1"/>
          </p:cNvSpPr>
          <p:nvPr>
            <p:custDataLst>
              <p:tags r:id="rId3"/>
            </p:custDataLst>
          </p:nvPr>
        </p:nvSpPr>
        <p:spPr bwMode="gray">
          <a:xfrm>
            <a:off x="8018732" y="1796819"/>
            <a:ext cx="2145723" cy="432000"/>
          </a:xfrm>
          <a:prstGeom prst="rect">
            <a:avLst/>
          </a:prstGeom>
          <a:solidFill>
            <a:schemeClr val="tx2"/>
          </a:solidFill>
          <a:ln>
            <a:noFill/>
          </a:ln>
          <a:extLst/>
        </p:spPr>
        <p:txBody>
          <a:bodyPr lIns="36000" tIns="36000" rIns="36000" bIns="36000" anchor="ctr" anchorCtr="0"/>
          <a:lstStyle/>
          <a:p>
            <a:pPr algn="ctr" defTabSz="914400" fontAlgn="base">
              <a:spcBef>
                <a:spcPct val="0"/>
              </a:spcBef>
              <a:spcAft>
                <a:spcPct val="0"/>
              </a:spcAft>
              <a:defRPr/>
            </a:pPr>
            <a:r>
              <a:rPr lang="en-US" sz="1200" kern="0" dirty="0">
                <a:solidFill>
                  <a:srgbClr val="FFFFFF"/>
                </a:solidFill>
                <a:cs typeface="Arial" charset="0"/>
              </a:rPr>
              <a:t>Placebo</a:t>
            </a:r>
          </a:p>
        </p:txBody>
      </p:sp>
      <p:sp>
        <p:nvSpPr>
          <p:cNvPr id="11" name="TextBox 10"/>
          <p:cNvSpPr txBox="1"/>
          <p:nvPr/>
        </p:nvSpPr>
        <p:spPr>
          <a:xfrm>
            <a:off x="8018724" y="3311060"/>
            <a:ext cx="2145724" cy="461665"/>
          </a:xfrm>
          <a:prstGeom prst="rect">
            <a:avLst/>
          </a:prstGeom>
          <a:noFill/>
        </p:spPr>
        <p:txBody>
          <a:bodyPr wrap="square" lIns="91440" tIns="45720" rIns="91440" bIns="45720" rtlCol="0">
            <a:spAutoFit/>
          </a:bodyPr>
          <a:lstStyle/>
          <a:p>
            <a:pPr algn="ctr"/>
            <a:r>
              <a:rPr lang="en-GB" sz="1200" b="1" dirty="0">
                <a:solidFill>
                  <a:srgbClr val="5A5A5A"/>
                </a:solidFill>
              </a:rPr>
              <a:t>3.1 years median </a:t>
            </a:r>
            <a:br>
              <a:rPr lang="en-GB" sz="1200" b="1" dirty="0">
                <a:solidFill>
                  <a:srgbClr val="5A5A5A"/>
                </a:solidFill>
              </a:rPr>
            </a:br>
            <a:r>
              <a:rPr lang="en-GB" sz="1200" b="1" dirty="0">
                <a:solidFill>
                  <a:srgbClr val="5A5A5A"/>
                </a:solidFill>
              </a:rPr>
              <a:t>observation time </a:t>
            </a:r>
          </a:p>
        </p:txBody>
      </p:sp>
      <p:sp>
        <p:nvSpPr>
          <p:cNvPr id="25" name="TextBox 24"/>
          <p:cNvSpPr txBox="1"/>
          <p:nvPr/>
        </p:nvSpPr>
        <p:spPr>
          <a:xfrm>
            <a:off x="4331803" y="3366975"/>
            <a:ext cx="2951606" cy="307777"/>
          </a:xfrm>
          <a:prstGeom prst="rect">
            <a:avLst/>
          </a:prstGeom>
          <a:noFill/>
        </p:spPr>
        <p:txBody>
          <a:bodyPr wrap="square" lIns="91440" tIns="45720" rIns="91440" bIns="45720" rtlCol="0">
            <a:spAutoFit/>
          </a:bodyPr>
          <a:lstStyle/>
          <a:p>
            <a:pPr algn="ctr"/>
            <a:r>
              <a:rPr lang="en-GB" sz="1400" b="1" dirty="0">
                <a:solidFill>
                  <a:srgbClr val="5A5A5A"/>
                </a:solidFill>
              </a:rPr>
              <a:t>Randomised and treated</a:t>
            </a:r>
          </a:p>
        </p:txBody>
      </p:sp>
      <p:pic>
        <p:nvPicPr>
          <p:cNvPr id="12" name="Picture 2"/>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9690" b="89922" l="9506" r="89734"/>
                    </a14:imgEffect>
                    <a14:imgEffect>
                      <a14:brightnessContrast contrast="-40000"/>
                    </a14:imgEffect>
                  </a14:imgLayer>
                </a14:imgProps>
              </a:ext>
              <a:ext uri="{28A0092B-C50C-407E-A947-70E740481C1C}">
                <a14:useLocalDpi xmlns:a14="http://schemas.microsoft.com/office/drawing/2010/main"/>
              </a:ext>
            </a:extLst>
          </a:blip>
          <a:srcRect/>
          <a:stretch/>
        </p:blipFill>
        <p:spPr bwMode="auto">
          <a:xfrm>
            <a:off x="5392309" y="1991654"/>
            <a:ext cx="830709" cy="1086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72" name="Group 71"/>
          <p:cNvGrpSpPr/>
          <p:nvPr/>
        </p:nvGrpSpPr>
        <p:grpSpPr>
          <a:xfrm>
            <a:off x="2099556" y="1953170"/>
            <a:ext cx="1924166" cy="1223475"/>
            <a:chOff x="755576" y="3143695"/>
            <a:chExt cx="1924166" cy="917606"/>
          </a:xfrm>
        </p:grpSpPr>
        <p:grpSp>
          <p:nvGrpSpPr>
            <p:cNvPr id="38" name="Group 37"/>
            <p:cNvGrpSpPr/>
            <p:nvPr/>
          </p:nvGrpSpPr>
          <p:grpSpPr>
            <a:xfrm>
              <a:off x="755576" y="3145390"/>
              <a:ext cx="1924166" cy="915911"/>
              <a:chOff x="478387" y="1966875"/>
              <a:chExt cx="1924166" cy="915911"/>
            </a:xfrm>
          </p:grpSpPr>
          <p:pic>
            <p:nvPicPr>
              <p:cNvPr id="30" name="Picture 29"/>
              <p:cNvPicPr>
                <a:picLocks noChangeAspect="1"/>
              </p:cNvPicPr>
              <p:nvPr/>
            </p:nvPicPr>
            <p:blipFill>
              <a:blip r:embed="rId8" cstate="email">
                <a:duotone>
                  <a:prstClr val="black"/>
                  <a:schemeClr val="tx2">
                    <a:tint val="45000"/>
                    <a:satMod val="400000"/>
                  </a:schemeClr>
                </a:duotone>
                <a:lum bright="-20000" contrast="-40000"/>
                <a:extLst>
                  <a:ext uri="{28A0092B-C50C-407E-A947-70E740481C1C}">
                    <a14:useLocalDpi xmlns:a14="http://schemas.microsoft.com/office/drawing/2010/main"/>
                  </a:ext>
                </a:extLst>
              </a:blip>
              <a:stretch>
                <a:fillRect/>
              </a:stretch>
            </p:blipFill>
            <p:spPr>
              <a:xfrm>
                <a:off x="965315" y="1966875"/>
                <a:ext cx="461420" cy="457542"/>
              </a:xfrm>
              <a:prstGeom prst="rect">
                <a:avLst/>
              </a:prstGeom>
            </p:spPr>
          </p:pic>
          <p:pic>
            <p:nvPicPr>
              <p:cNvPr id="31" name="Picture 30"/>
              <p:cNvPicPr>
                <a:picLocks noChangeAspect="1"/>
              </p:cNvPicPr>
              <p:nvPr/>
            </p:nvPicPr>
            <p:blipFill>
              <a:blip r:embed="rId8" cstate="email">
                <a:duotone>
                  <a:prstClr val="black"/>
                  <a:schemeClr val="tx2">
                    <a:tint val="45000"/>
                    <a:satMod val="400000"/>
                  </a:schemeClr>
                </a:duotone>
                <a:lum bright="-20000" contrast="-40000"/>
                <a:extLst>
                  <a:ext uri="{28A0092B-C50C-407E-A947-70E740481C1C}">
                    <a14:useLocalDpi xmlns:a14="http://schemas.microsoft.com/office/drawing/2010/main"/>
                  </a:ext>
                </a:extLst>
              </a:blip>
              <a:stretch>
                <a:fillRect/>
              </a:stretch>
            </p:blipFill>
            <p:spPr>
              <a:xfrm>
                <a:off x="1441320" y="1966875"/>
                <a:ext cx="461420" cy="457542"/>
              </a:xfrm>
              <a:prstGeom prst="rect">
                <a:avLst/>
              </a:prstGeom>
            </p:spPr>
          </p:pic>
          <p:pic>
            <p:nvPicPr>
              <p:cNvPr id="32" name="Picture 31"/>
              <p:cNvPicPr>
                <a:picLocks noChangeAspect="1"/>
              </p:cNvPicPr>
              <p:nvPr/>
            </p:nvPicPr>
            <p:blipFill>
              <a:blip r:embed="rId8" cstate="email">
                <a:duotone>
                  <a:prstClr val="black"/>
                  <a:schemeClr val="tx2">
                    <a:tint val="45000"/>
                    <a:satMod val="400000"/>
                  </a:schemeClr>
                </a:duotone>
                <a:lum bright="-20000" contrast="-40000"/>
                <a:extLst>
                  <a:ext uri="{28A0092B-C50C-407E-A947-70E740481C1C}">
                    <a14:useLocalDpi xmlns:a14="http://schemas.microsoft.com/office/drawing/2010/main"/>
                  </a:ext>
                </a:extLst>
              </a:blip>
              <a:stretch>
                <a:fillRect/>
              </a:stretch>
            </p:blipFill>
            <p:spPr>
              <a:xfrm>
                <a:off x="478387" y="2424417"/>
                <a:ext cx="461420" cy="457542"/>
              </a:xfrm>
              <a:prstGeom prst="rect">
                <a:avLst/>
              </a:prstGeom>
            </p:spPr>
          </p:pic>
          <p:pic>
            <p:nvPicPr>
              <p:cNvPr id="33" name="Picture 32"/>
              <p:cNvPicPr>
                <a:picLocks noChangeAspect="1"/>
              </p:cNvPicPr>
              <p:nvPr/>
            </p:nvPicPr>
            <p:blipFill>
              <a:blip r:embed="rId8" cstate="email">
                <a:duotone>
                  <a:prstClr val="black"/>
                  <a:schemeClr val="tx2">
                    <a:tint val="45000"/>
                    <a:satMod val="400000"/>
                  </a:schemeClr>
                </a:duotone>
                <a:lum bright="-20000" contrast="-40000"/>
                <a:extLst>
                  <a:ext uri="{28A0092B-C50C-407E-A947-70E740481C1C}">
                    <a14:useLocalDpi xmlns:a14="http://schemas.microsoft.com/office/drawing/2010/main"/>
                  </a:ext>
                </a:extLst>
              </a:blip>
              <a:stretch>
                <a:fillRect/>
              </a:stretch>
            </p:blipFill>
            <p:spPr>
              <a:xfrm>
                <a:off x="965315" y="2425244"/>
                <a:ext cx="461420" cy="457542"/>
              </a:xfrm>
              <a:prstGeom prst="rect">
                <a:avLst/>
              </a:prstGeom>
            </p:spPr>
          </p:pic>
          <p:pic>
            <p:nvPicPr>
              <p:cNvPr id="34" name="Picture 33"/>
              <p:cNvPicPr>
                <a:picLocks noChangeAspect="1"/>
              </p:cNvPicPr>
              <p:nvPr/>
            </p:nvPicPr>
            <p:blipFill>
              <a:blip r:embed="rId8" cstate="email">
                <a:duotone>
                  <a:prstClr val="black"/>
                  <a:schemeClr val="tx2">
                    <a:tint val="45000"/>
                    <a:satMod val="400000"/>
                  </a:schemeClr>
                </a:duotone>
                <a:lum bright="-20000" contrast="-40000"/>
                <a:extLst>
                  <a:ext uri="{28A0092B-C50C-407E-A947-70E740481C1C}">
                    <a14:useLocalDpi xmlns:a14="http://schemas.microsoft.com/office/drawing/2010/main"/>
                  </a:ext>
                </a:extLst>
              </a:blip>
              <a:stretch>
                <a:fillRect/>
              </a:stretch>
            </p:blipFill>
            <p:spPr>
              <a:xfrm>
                <a:off x="1441320" y="2425244"/>
                <a:ext cx="461420" cy="457542"/>
              </a:xfrm>
              <a:prstGeom prst="rect">
                <a:avLst/>
              </a:prstGeom>
            </p:spPr>
          </p:pic>
          <p:pic>
            <p:nvPicPr>
              <p:cNvPr id="35" name="Picture 34"/>
              <p:cNvPicPr>
                <a:picLocks noChangeAspect="1"/>
              </p:cNvPicPr>
              <p:nvPr/>
            </p:nvPicPr>
            <p:blipFill>
              <a:blip r:embed="rId8" cstate="email">
                <a:duotone>
                  <a:prstClr val="black"/>
                  <a:schemeClr val="tx2">
                    <a:tint val="45000"/>
                    <a:satMod val="400000"/>
                  </a:schemeClr>
                </a:duotone>
                <a:lum bright="-20000" contrast="-40000"/>
                <a:extLst>
                  <a:ext uri="{28A0092B-C50C-407E-A947-70E740481C1C}">
                    <a14:useLocalDpi xmlns:a14="http://schemas.microsoft.com/office/drawing/2010/main"/>
                  </a:ext>
                </a:extLst>
              </a:blip>
              <a:stretch>
                <a:fillRect/>
              </a:stretch>
            </p:blipFill>
            <p:spPr>
              <a:xfrm>
                <a:off x="1941133" y="1966875"/>
                <a:ext cx="461420" cy="457542"/>
              </a:xfrm>
              <a:prstGeom prst="rect">
                <a:avLst/>
              </a:prstGeom>
            </p:spPr>
          </p:pic>
          <p:pic>
            <p:nvPicPr>
              <p:cNvPr id="36" name="Picture 35"/>
              <p:cNvPicPr>
                <a:picLocks noChangeAspect="1"/>
              </p:cNvPicPr>
              <p:nvPr/>
            </p:nvPicPr>
            <p:blipFill>
              <a:blip r:embed="rId8" cstate="email">
                <a:duotone>
                  <a:prstClr val="black"/>
                  <a:schemeClr val="tx2">
                    <a:tint val="45000"/>
                    <a:satMod val="400000"/>
                  </a:schemeClr>
                </a:duotone>
                <a:lum bright="-20000" contrast="-40000"/>
                <a:extLst>
                  <a:ext uri="{28A0092B-C50C-407E-A947-70E740481C1C}">
                    <a14:useLocalDpi xmlns:a14="http://schemas.microsoft.com/office/drawing/2010/main"/>
                  </a:ext>
                </a:extLst>
              </a:blip>
              <a:stretch>
                <a:fillRect/>
              </a:stretch>
            </p:blipFill>
            <p:spPr>
              <a:xfrm>
                <a:off x="1941133" y="2424417"/>
                <a:ext cx="461420" cy="457542"/>
              </a:xfrm>
              <a:prstGeom prst="rect">
                <a:avLst/>
              </a:prstGeom>
            </p:spPr>
          </p:pic>
          <p:pic>
            <p:nvPicPr>
              <p:cNvPr id="37" name="Picture 36"/>
              <p:cNvPicPr>
                <a:picLocks noChangeAspect="1"/>
              </p:cNvPicPr>
              <p:nvPr/>
            </p:nvPicPr>
            <p:blipFill>
              <a:blip r:embed="rId8" cstate="email">
                <a:duotone>
                  <a:prstClr val="black"/>
                  <a:schemeClr val="tx2">
                    <a:tint val="45000"/>
                    <a:satMod val="400000"/>
                  </a:schemeClr>
                </a:duotone>
                <a:lum bright="-20000" contrast="-40000"/>
                <a:extLst>
                  <a:ext uri="{28A0092B-C50C-407E-A947-70E740481C1C}">
                    <a14:useLocalDpi xmlns:a14="http://schemas.microsoft.com/office/drawing/2010/main"/>
                  </a:ext>
                </a:extLst>
              </a:blip>
              <a:stretch>
                <a:fillRect/>
              </a:stretch>
            </p:blipFill>
            <p:spPr>
              <a:xfrm>
                <a:off x="478387" y="1966875"/>
                <a:ext cx="461420" cy="457542"/>
              </a:xfrm>
              <a:prstGeom prst="rect">
                <a:avLst/>
              </a:prstGeom>
            </p:spPr>
          </p:pic>
        </p:grpSp>
        <p:grpSp>
          <p:nvGrpSpPr>
            <p:cNvPr id="58" name="Group 57"/>
            <p:cNvGrpSpPr/>
            <p:nvPr/>
          </p:nvGrpSpPr>
          <p:grpSpPr>
            <a:xfrm>
              <a:off x="1115616" y="3143695"/>
              <a:ext cx="177800" cy="268288"/>
              <a:chOff x="3013075" y="3648075"/>
              <a:chExt cx="177800" cy="268288"/>
            </a:xfrm>
          </p:grpSpPr>
          <p:sp>
            <p:nvSpPr>
              <p:cNvPr id="41" name="AutoShape 3"/>
              <p:cNvSpPr>
                <a:spLocks noChangeAspect="1" noChangeArrowheads="1" noTextEdit="1"/>
              </p:cNvSpPr>
              <p:nvPr/>
            </p:nvSpPr>
            <p:spPr bwMode="auto">
              <a:xfrm>
                <a:off x="3013075" y="3651250"/>
                <a:ext cx="177800"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sp>
            <p:nvSpPr>
              <p:cNvPr id="44" name="Freeform 7"/>
              <p:cNvSpPr>
                <a:spLocks/>
              </p:cNvSpPr>
              <p:nvPr/>
            </p:nvSpPr>
            <p:spPr bwMode="auto">
              <a:xfrm>
                <a:off x="3101975" y="3648075"/>
                <a:ext cx="38100" cy="47625"/>
              </a:xfrm>
              <a:custGeom>
                <a:avLst/>
                <a:gdLst>
                  <a:gd name="T0" fmla="*/ 66 w 133"/>
                  <a:gd name="T1" fmla="*/ 159 h 159"/>
                  <a:gd name="T2" fmla="*/ 66 w 133"/>
                  <a:gd name="T3" fmla="*/ 159 h 159"/>
                  <a:gd name="T4" fmla="*/ 0 w 133"/>
                  <a:gd name="T5" fmla="*/ 79 h 159"/>
                  <a:gd name="T6" fmla="*/ 66 w 133"/>
                  <a:gd name="T7" fmla="*/ 0 h 159"/>
                  <a:gd name="T8" fmla="*/ 133 w 133"/>
                  <a:gd name="T9" fmla="*/ 79 h 159"/>
                  <a:gd name="T10" fmla="*/ 66 w 133"/>
                  <a:gd name="T11" fmla="*/ 159 h 159"/>
                </a:gdLst>
                <a:ahLst/>
                <a:cxnLst>
                  <a:cxn ang="0">
                    <a:pos x="T0" y="T1"/>
                  </a:cxn>
                  <a:cxn ang="0">
                    <a:pos x="T2" y="T3"/>
                  </a:cxn>
                  <a:cxn ang="0">
                    <a:pos x="T4" y="T5"/>
                  </a:cxn>
                  <a:cxn ang="0">
                    <a:pos x="T6" y="T7"/>
                  </a:cxn>
                  <a:cxn ang="0">
                    <a:pos x="T8" y="T9"/>
                  </a:cxn>
                  <a:cxn ang="0">
                    <a:pos x="T10" y="T11"/>
                  </a:cxn>
                </a:cxnLst>
                <a:rect l="0" t="0" r="r" b="b"/>
                <a:pathLst>
                  <a:path w="133" h="159">
                    <a:moveTo>
                      <a:pt x="66" y="159"/>
                    </a:moveTo>
                    <a:lnTo>
                      <a:pt x="66" y="159"/>
                    </a:lnTo>
                    <a:cubicBezTo>
                      <a:pt x="26" y="159"/>
                      <a:pt x="0" y="128"/>
                      <a:pt x="0" y="79"/>
                    </a:cubicBezTo>
                    <a:cubicBezTo>
                      <a:pt x="0" y="31"/>
                      <a:pt x="26" y="0"/>
                      <a:pt x="66" y="0"/>
                    </a:cubicBezTo>
                    <a:cubicBezTo>
                      <a:pt x="107" y="0"/>
                      <a:pt x="133" y="31"/>
                      <a:pt x="133" y="79"/>
                    </a:cubicBezTo>
                    <a:cubicBezTo>
                      <a:pt x="133" y="128"/>
                      <a:pt x="107" y="159"/>
                      <a:pt x="66" y="15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sp>
            <p:nvSpPr>
              <p:cNvPr id="45" name="Freeform 8"/>
              <p:cNvSpPr>
                <a:spLocks/>
              </p:cNvSpPr>
              <p:nvPr/>
            </p:nvSpPr>
            <p:spPr bwMode="auto">
              <a:xfrm>
                <a:off x="3078163" y="3703638"/>
                <a:ext cx="85725" cy="185738"/>
              </a:xfrm>
              <a:custGeom>
                <a:avLst/>
                <a:gdLst>
                  <a:gd name="T0" fmla="*/ 280 w 293"/>
                  <a:gd name="T1" fmla="*/ 79 h 640"/>
                  <a:gd name="T2" fmla="*/ 280 w 293"/>
                  <a:gd name="T3" fmla="*/ 79 h 640"/>
                  <a:gd name="T4" fmla="*/ 146 w 293"/>
                  <a:gd name="T5" fmla="*/ 0 h 640"/>
                  <a:gd name="T6" fmla="*/ 13 w 293"/>
                  <a:gd name="T7" fmla="*/ 79 h 640"/>
                  <a:gd name="T8" fmla="*/ 0 w 293"/>
                  <a:gd name="T9" fmla="*/ 307 h 640"/>
                  <a:gd name="T10" fmla="*/ 40 w 293"/>
                  <a:gd name="T11" fmla="*/ 347 h 640"/>
                  <a:gd name="T12" fmla="*/ 53 w 293"/>
                  <a:gd name="T13" fmla="*/ 344 h 640"/>
                  <a:gd name="T14" fmla="*/ 53 w 293"/>
                  <a:gd name="T15" fmla="*/ 600 h 640"/>
                  <a:gd name="T16" fmla="*/ 86 w 293"/>
                  <a:gd name="T17" fmla="*/ 640 h 640"/>
                  <a:gd name="T18" fmla="*/ 120 w 293"/>
                  <a:gd name="T19" fmla="*/ 601 h 640"/>
                  <a:gd name="T20" fmla="*/ 133 w 293"/>
                  <a:gd name="T21" fmla="*/ 333 h 640"/>
                  <a:gd name="T22" fmla="*/ 146 w 293"/>
                  <a:gd name="T23" fmla="*/ 320 h 640"/>
                  <a:gd name="T24" fmla="*/ 160 w 293"/>
                  <a:gd name="T25" fmla="*/ 334 h 640"/>
                  <a:gd name="T26" fmla="*/ 173 w 293"/>
                  <a:gd name="T27" fmla="*/ 600 h 640"/>
                  <a:gd name="T28" fmla="*/ 206 w 293"/>
                  <a:gd name="T29" fmla="*/ 640 h 640"/>
                  <a:gd name="T30" fmla="*/ 240 w 293"/>
                  <a:gd name="T31" fmla="*/ 600 h 640"/>
                  <a:gd name="T32" fmla="*/ 240 w 293"/>
                  <a:gd name="T33" fmla="*/ 344 h 640"/>
                  <a:gd name="T34" fmla="*/ 253 w 293"/>
                  <a:gd name="T35" fmla="*/ 347 h 640"/>
                  <a:gd name="T36" fmla="*/ 293 w 293"/>
                  <a:gd name="T37" fmla="*/ 306 h 640"/>
                  <a:gd name="T38" fmla="*/ 280 w 293"/>
                  <a:gd name="T39" fmla="*/ 7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640">
                    <a:moveTo>
                      <a:pt x="280" y="79"/>
                    </a:moveTo>
                    <a:lnTo>
                      <a:pt x="280" y="79"/>
                    </a:lnTo>
                    <a:cubicBezTo>
                      <a:pt x="273" y="6"/>
                      <a:pt x="207" y="0"/>
                      <a:pt x="146" y="0"/>
                    </a:cubicBezTo>
                    <a:cubicBezTo>
                      <a:pt x="85" y="0"/>
                      <a:pt x="20" y="6"/>
                      <a:pt x="13" y="79"/>
                    </a:cubicBezTo>
                    <a:lnTo>
                      <a:pt x="0" y="307"/>
                    </a:lnTo>
                    <a:cubicBezTo>
                      <a:pt x="0" y="329"/>
                      <a:pt x="18" y="347"/>
                      <a:pt x="40" y="347"/>
                    </a:cubicBezTo>
                    <a:cubicBezTo>
                      <a:pt x="44" y="347"/>
                      <a:pt x="49" y="346"/>
                      <a:pt x="53" y="344"/>
                    </a:cubicBezTo>
                    <a:lnTo>
                      <a:pt x="53" y="600"/>
                    </a:lnTo>
                    <a:cubicBezTo>
                      <a:pt x="53" y="629"/>
                      <a:pt x="70" y="640"/>
                      <a:pt x="86" y="640"/>
                    </a:cubicBezTo>
                    <a:cubicBezTo>
                      <a:pt x="103" y="640"/>
                      <a:pt x="120" y="629"/>
                      <a:pt x="120" y="601"/>
                    </a:cubicBezTo>
                    <a:lnTo>
                      <a:pt x="133" y="333"/>
                    </a:lnTo>
                    <a:cubicBezTo>
                      <a:pt x="133" y="326"/>
                      <a:pt x="139" y="320"/>
                      <a:pt x="146" y="320"/>
                    </a:cubicBezTo>
                    <a:cubicBezTo>
                      <a:pt x="154" y="320"/>
                      <a:pt x="160" y="326"/>
                      <a:pt x="160" y="334"/>
                    </a:cubicBezTo>
                    <a:lnTo>
                      <a:pt x="173" y="600"/>
                    </a:lnTo>
                    <a:cubicBezTo>
                      <a:pt x="173" y="629"/>
                      <a:pt x="190" y="640"/>
                      <a:pt x="206" y="640"/>
                    </a:cubicBezTo>
                    <a:cubicBezTo>
                      <a:pt x="223" y="640"/>
                      <a:pt x="240" y="629"/>
                      <a:pt x="240" y="600"/>
                    </a:cubicBezTo>
                    <a:lnTo>
                      <a:pt x="240" y="344"/>
                    </a:lnTo>
                    <a:cubicBezTo>
                      <a:pt x="244" y="346"/>
                      <a:pt x="248" y="347"/>
                      <a:pt x="253" y="347"/>
                    </a:cubicBezTo>
                    <a:cubicBezTo>
                      <a:pt x="275" y="347"/>
                      <a:pt x="293" y="329"/>
                      <a:pt x="293" y="306"/>
                    </a:cubicBezTo>
                    <a:lnTo>
                      <a:pt x="280" y="79"/>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grpSp>
        <p:grpSp>
          <p:nvGrpSpPr>
            <p:cNvPr id="59" name="Group 58"/>
            <p:cNvGrpSpPr/>
            <p:nvPr/>
          </p:nvGrpSpPr>
          <p:grpSpPr>
            <a:xfrm>
              <a:off x="2144713" y="3605213"/>
              <a:ext cx="101600" cy="241301"/>
              <a:chOff x="3423077" y="3679826"/>
              <a:chExt cx="101600" cy="241301"/>
            </a:xfrm>
          </p:grpSpPr>
          <p:sp>
            <p:nvSpPr>
              <p:cNvPr id="56" name="Freeform 9"/>
              <p:cNvSpPr>
                <a:spLocks/>
              </p:cNvSpPr>
              <p:nvPr/>
            </p:nvSpPr>
            <p:spPr bwMode="auto">
              <a:xfrm>
                <a:off x="3454827" y="3679826"/>
                <a:ext cx="38100" cy="46038"/>
              </a:xfrm>
              <a:custGeom>
                <a:avLst/>
                <a:gdLst>
                  <a:gd name="T0" fmla="*/ 67 w 134"/>
                  <a:gd name="T1" fmla="*/ 160 h 160"/>
                  <a:gd name="T2" fmla="*/ 67 w 134"/>
                  <a:gd name="T3" fmla="*/ 160 h 160"/>
                  <a:gd name="T4" fmla="*/ 134 w 134"/>
                  <a:gd name="T5" fmla="*/ 80 h 160"/>
                  <a:gd name="T6" fmla="*/ 67 w 134"/>
                  <a:gd name="T7" fmla="*/ 0 h 160"/>
                  <a:gd name="T8" fmla="*/ 0 w 134"/>
                  <a:gd name="T9" fmla="*/ 80 h 160"/>
                  <a:gd name="T10" fmla="*/ 67 w 134"/>
                  <a:gd name="T11" fmla="*/ 160 h 160"/>
                </a:gdLst>
                <a:ahLst/>
                <a:cxnLst>
                  <a:cxn ang="0">
                    <a:pos x="T0" y="T1"/>
                  </a:cxn>
                  <a:cxn ang="0">
                    <a:pos x="T2" y="T3"/>
                  </a:cxn>
                  <a:cxn ang="0">
                    <a:pos x="T4" y="T5"/>
                  </a:cxn>
                  <a:cxn ang="0">
                    <a:pos x="T6" y="T7"/>
                  </a:cxn>
                  <a:cxn ang="0">
                    <a:pos x="T8" y="T9"/>
                  </a:cxn>
                  <a:cxn ang="0">
                    <a:pos x="T10" y="T11"/>
                  </a:cxn>
                </a:cxnLst>
                <a:rect l="0" t="0" r="r" b="b"/>
                <a:pathLst>
                  <a:path w="134" h="160">
                    <a:moveTo>
                      <a:pt x="67" y="160"/>
                    </a:moveTo>
                    <a:lnTo>
                      <a:pt x="67" y="160"/>
                    </a:lnTo>
                    <a:cubicBezTo>
                      <a:pt x="107" y="160"/>
                      <a:pt x="134" y="128"/>
                      <a:pt x="134" y="80"/>
                    </a:cubicBezTo>
                    <a:cubicBezTo>
                      <a:pt x="134" y="31"/>
                      <a:pt x="107" y="0"/>
                      <a:pt x="67" y="0"/>
                    </a:cubicBezTo>
                    <a:cubicBezTo>
                      <a:pt x="26" y="0"/>
                      <a:pt x="0" y="31"/>
                      <a:pt x="0" y="80"/>
                    </a:cubicBezTo>
                    <a:cubicBezTo>
                      <a:pt x="0" y="128"/>
                      <a:pt x="26" y="160"/>
                      <a:pt x="67" y="16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sp>
            <p:nvSpPr>
              <p:cNvPr id="57" name="Freeform 10"/>
              <p:cNvSpPr>
                <a:spLocks/>
              </p:cNvSpPr>
              <p:nvPr/>
            </p:nvSpPr>
            <p:spPr bwMode="auto">
              <a:xfrm>
                <a:off x="3423077" y="3733802"/>
                <a:ext cx="101600" cy="187325"/>
              </a:xfrm>
              <a:custGeom>
                <a:avLst/>
                <a:gdLst>
                  <a:gd name="T0" fmla="*/ 346 w 346"/>
                  <a:gd name="T1" fmla="*/ 280 h 640"/>
                  <a:gd name="T2" fmla="*/ 346 w 346"/>
                  <a:gd name="T3" fmla="*/ 280 h 640"/>
                  <a:gd name="T4" fmla="*/ 345 w 346"/>
                  <a:gd name="T5" fmla="*/ 270 h 640"/>
                  <a:gd name="T6" fmla="*/ 292 w 346"/>
                  <a:gd name="T7" fmla="*/ 76 h 640"/>
                  <a:gd name="T8" fmla="*/ 173 w 346"/>
                  <a:gd name="T9" fmla="*/ 0 h 640"/>
                  <a:gd name="T10" fmla="*/ 54 w 346"/>
                  <a:gd name="T11" fmla="*/ 76 h 640"/>
                  <a:gd name="T12" fmla="*/ 1 w 346"/>
                  <a:gd name="T13" fmla="*/ 270 h 640"/>
                  <a:gd name="T14" fmla="*/ 0 w 346"/>
                  <a:gd name="T15" fmla="*/ 280 h 640"/>
                  <a:gd name="T16" fmla="*/ 40 w 346"/>
                  <a:gd name="T17" fmla="*/ 320 h 640"/>
                  <a:gd name="T18" fmla="*/ 47 w 346"/>
                  <a:gd name="T19" fmla="*/ 319 h 640"/>
                  <a:gd name="T20" fmla="*/ 27 w 346"/>
                  <a:gd name="T21" fmla="*/ 410 h 640"/>
                  <a:gd name="T22" fmla="*/ 29 w 346"/>
                  <a:gd name="T23" fmla="*/ 421 h 640"/>
                  <a:gd name="T24" fmla="*/ 40 w 346"/>
                  <a:gd name="T25" fmla="*/ 426 h 640"/>
                  <a:gd name="T26" fmla="*/ 108 w 346"/>
                  <a:gd name="T27" fmla="*/ 426 h 640"/>
                  <a:gd name="T28" fmla="*/ 133 w 346"/>
                  <a:gd name="T29" fmla="*/ 601 h 640"/>
                  <a:gd name="T30" fmla="*/ 133 w 346"/>
                  <a:gd name="T31" fmla="*/ 603 h 640"/>
                  <a:gd name="T32" fmla="*/ 134 w 346"/>
                  <a:gd name="T33" fmla="*/ 609 h 640"/>
                  <a:gd name="T34" fmla="*/ 173 w 346"/>
                  <a:gd name="T35" fmla="*/ 640 h 640"/>
                  <a:gd name="T36" fmla="*/ 211 w 346"/>
                  <a:gd name="T37" fmla="*/ 610 h 640"/>
                  <a:gd name="T38" fmla="*/ 212 w 346"/>
                  <a:gd name="T39" fmla="*/ 603 h 640"/>
                  <a:gd name="T40" fmla="*/ 213 w 346"/>
                  <a:gd name="T41" fmla="*/ 601 h 640"/>
                  <a:gd name="T42" fmla="*/ 238 w 346"/>
                  <a:gd name="T43" fmla="*/ 426 h 640"/>
                  <a:gd name="T44" fmla="*/ 306 w 346"/>
                  <a:gd name="T45" fmla="*/ 426 h 640"/>
                  <a:gd name="T46" fmla="*/ 317 w 346"/>
                  <a:gd name="T47" fmla="*/ 421 h 640"/>
                  <a:gd name="T48" fmla="*/ 319 w 346"/>
                  <a:gd name="T49" fmla="*/ 410 h 640"/>
                  <a:gd name="T50" fmla="*/ 299 w 346"/>
                  <a:gd name="T51" fmla="*/ 319 h 640"/>
                  <a:gd name="T52" fmla="*/ 306 w 346"/>
                  <a:gd name="T53" fmla="*/ 320 h 640"/>
                  <a:gd name="T54" fmla="*/ 346 w 346"/>
                  <a:gd name="T55" fmla="*/ 28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6" h="640">
                    <a:moveTo>
                      <a:pt x="346" y="280"/>
                    </a:moveTo>
                    <a:lnTo>
                      <a:pt x="346" y="280"/>
                    </a:lnTo>
                    <a:cubicBezTo>
                      <a:pt x="346" y="276"/>
                      <a:pt x="346" y="273"/>
                      <a:pt x="345" y="270"/>
                    </a:cubicBezTo>
                    <a:lnTo>
                      <a:pt x="292" y="76"/>
                    </a:lnTo>
                    <a:cubicBezTo>
                      <a:pt x="276" y="15"/>
                      <a:pt x="252" y="0"/>
                      <a:pt x="173" y="0"/>
                    </a:cubicBezTo>
                    <a:cubicBezTo>
                      <a:pt x="96" y="0"/>
                      <a:pt x="70" y="17"/>
                      <a:pt x="54" y="76"/>
                    </a:cubicBezTo>
                    <a:lnTo>
                      <a:pt x="1" y="270"/>
                    </a:lnTo>
                    <a:cubicBezTo>
                      <a:pt x="0" y="273"/>
                      <a:pt x="0" y="276"/>
                      <a:pt x="0" y="280"/>
                    </a:cubicBezTo>
                    <a:cubicBezTo>
                      <a:pt x="0" y="302"/>
                      <a:pt x="17" y="320"/>
                      <a:pt x="40" y="320"/>
                    </a:cubicBezTo>
                    <a:cubicBezTo>
                      <a:pt x="42" y="320"/>
                      <a:pt x="45" y="319"/>
                      <a:pt x="47" y="319"/>
                    </a:cubicBezTo>
                    <a:lnTo>
                      <a:pt x="27" y="410"/>
                    </a:lnTo>
                    <a:cubicBezTo>
                      <a:pt x="26" y="414"/>
                      <a:pt x="27" y="418"/>
                      <a:pt x="29" y="421"/>
                    </a:cubicBezTo>
                    <a:cubicBezTo>
                      <a:pt x="32" y="424"/>
                      <a:pt x="35" y="426"/>
                      <a:pt x="40" y="426"/>
                    </a:cubicBezTo>
                    <a:lnTo>
                      <a:pt x="108" y="426"/>
                    </a:lnTo>
                    <a:lnTo>
                      <a:pt x="133" y="601"/>
                    </a:lnTo>
                    <a:cubicBezTo>
                      <a:pt x="133" y="602"/>
                      <a:pt x="133" y="602"/>
                      <a:pt x="133" y="603"/>
                    </a:cubicBezTo>
                    <a:cubicBezTo>
                      <a:pt x="134" y="605"/>
                      <a:pt x="134" y="607"/>
                      <a:pt x="134" y="609"/>
                    </a:cubicBezTo>
                    <a:cubicBezTo>
                      <a:pt x="136" y="619"/>
                      <a:pt x="140" y="640"/>
                      <a:pt x="173" y="640"/>
                    </a:cubicBezTo>
                    <a:cubicBezTo>
                      <a:pt x="203" y="640"/>
                      <a:pt x="208" y="624"/>
                      <a:pt x="211" y="610"/>
                    </a:cubicBezTo>
                    <a:cubicBezTo>
                      <a:pt x="211" y="608"/>
                      <a:pt x="212" y="606"/>
                      <a:pt x="212" y="603"/>
                    </a:cubicBezTo>
                    <a:cubicBezTo>
                      <a:pt x="213" y="603"/>
                      <a:pt x="213" y="602"/>
                      <a:pt x="213" y="601"/>
                    </a:cubicBezTo>
                    <a:lnTo>
                      <a:pt x="238" y="426"/>
                    </a:lnTo>
                    <a:lnTo>
                      <a:pt x="306" y="426"/>
                    </a:lnTo>
                    <a:cubicBezTo>
                      <a:pt x="310" y="426"/>
                      <a:pt x="314" y="424"/>
                      <a:pt x="317" y="421"/>
                    </a:cubicBezTo>
                    <a:cubicBezTo>
                      <a:pt x="319" y="418"/>
                      <a:pt x="320" y="414"/>
                      <a:pt x="319" y="410"/>
                    </a:cubicBezTo>
                    <a:lnTo>
                      <a:pt x="299" y="319"/>
                    </a:lnTo>
                    <a:cubicBezTo>
                      <a:pt x="301" y="319"/>
                      <a:pt x="304" y="320"/>
                      <a:pt x="306" y="320"/>
                    </a:cubicBezTo>
                    <a:cubicBezTo>
                      <a:pt x="328" y="320"/>
                      <a:pt x="346" y="302"/>
                      <a:pt x="346" y="28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grpSp>
        <p:grpSp>
          <p:nvGrpSpPr>
            <p:cNvPr id="60" name="Group 59"/>
            <p:cNvGrpSpPr/>
            <p:nvPr/>
          </p:nvGrpSpPr>
          <p:grpSpPr>
            <a:xfrm>
              <a:off x="1180704" y="3605213"/>
              <a:ext cx="101600" cy="241301"/>
              <a:chOff x="3423077" y="3679826"/>
              <a:chExt cx="101600" cy="241301"/>
            </a:xfrm>
          </p:grpSpPr>
          <p:sp>
            <p:nvSpPr>
              <p:cNvPr id="61" name="Freeform 9"/>
              <p:cNvSpPr>
                <a:spLocks/>
              </p:cNvSpPr>
              <p:nvPr/>
            </p:nvSpPr>
            <p:spPr bwMode="auto">
              <a:xfrm>
                <a:off x="3454827" y="3679826"/>
                <a:ext cx="38100" cy="46038"/>
              </a:xfrm>
              <a:custGeom>
                <a:avLst/>
                <a:gdLst>
                  <a:gd name="T0" fmla="*/ 67 w 134"/>
                  <a:gd name="T1" fmla="*/ 160 h 160"/>
                  <a:gd name="T2" fmla="*/ 67 w 134"/>
                  <a:gd name="T3" fmla="*/ 160 h 160"/>
                  <a:gd name="T4" fmla="*/ 134 w 134"/>
                  <a:gd name="T5" fmla="*/ 80 h 160"/>
                  <a:gd name="T6" fmla="*/ 67 w 134"/>
                  <a:gd name="T7" fmla="*/ 0 h 160"/>
                  <a:gd name="T8" fmla="*/ 0 w 134"/>
                  <a:gd name="T9" fmla="*/ 80 h 160"/>
                  <a:gd name="T10" fmla="*/ 67 w 134"/>
                  <a:gd name="T11" fmla="*/ 160 h 160"/>
                </a:gdLst>
                <a:ahLst/>
                <a:cxnLst>
                  <a:cxn ang="0">
                    <a:pos x="T0" y="T1"/>
                  </a:cxn>
                  <a:cxn ang="0">
                    <a:pos x="T2" y="T3"/>
                  </a:cxn>
                  <a:cxn ang="0">
                    <a:pos x="T4" y="T5"/>
                  </a:cxn>
                  <a:cxn ang="0">
                    <a:pos x="T6" y="T7"/>
                  </a:cxn>
                  <a:cxn ang="0">
                    <a:pos x="T8" y="T9"/>
                  </a:cxn>
                  <a:cxn ang="0">
                    <a:pos x="T10" y="T11"/>
                  </a:cxn>
                </a:cxnLst>
                <a:rect l="0" t="0" r="r" b="b"/>
                <a:pathLst>
                  <a:path w="134" h="160">
                    <a:moveTo>
                      <a:pt x="67" y="160"/>
                    </a:moveTo>
                    <a:lnTo>
                      <a:pt x="67" y="160"/>
                    </a:lnTo>
                    <a:cubicBezTo>
                      <a:pt x="107" y="160"/>
                      <a:pt x="134" y="128"/>
                      <a:pt x="134" y="80"/>
                    </a:cubicBezTo>
                    <a:cubicBezTo>
                      <a:pt x="134" y="31"/>
                      <a:pt x="107" y="0"/>
                      <a:pt x="67" y="0"/>
                    </a:cubicBezTo>
                    <a:cubicBezTo>
                      <a:pt x="26" y="0"/>
                      <a:pt x="0" y="31"/>
                      <a:pt x="0" y="80"/>
                    </a:cubicBezTo>
                    <a:cubicBezTo>
                      <a:pt x="0" y="128"/>
                      <a:pt x="26" y="160"/>
                      <a:pt x="67" y="16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sp>
            <p:nvSpPr>
              <p:cNvPr id="62" name="Freeform 10"/>
              <p:cNvSpPr>
                <a:spLocks/>
              </p:cNvSpPr>
              <p:nvPr/>
            </p:nvSpPr>
            <p:spPr bwMode="auto">
              <a:xfrm>
                <a:off x="3423077" y="3733802"/>
                <a:ext cx="101600" cy="187325"/>
              </a:xfrm>
              <a:custGeom>
                <a:avLst/>
                <a:gdLst>
                  <a:gd name="T0" fmla="*/ 346 w 346"/>
                  <a:gd name="T1" fmla="*/ 280 h 640"/>
                  <a:gd name="T2" fmla="*/ 346 w 346"/>
                  <a:gd name="T3" fmla="*/ 280 h 640"/>
                  <a:gd name="T4" fmla="*/ 345 w 346"/>
                  <a:gd name="T5" fmla="*/ 270 h 640"/>
                  <a:gd name="T6" fmla="*/ 292 w 346"/>
                  <a:gd name="T7" fmla="*/ 76 h 640"/>
                  <a:gd name="T8" fmla="*/ 173 w 346"/>
                  <a:gd name="T9" fmla="*/ 0 h 640"/>
                  <a:gd name="T10" fmla="*/ 54 w 346"/>
                  <a:gd name="T11" fmla="*/ 76 h 640"/>
                  <a:gd name="T12" fmla="*/ 1 w 346"/>
                  <a:gd name="T13" fmla="*/ 270 h 640"/>
                  <a:gd name="T14" fmla="*/ 0 w 346"/>
                  <a:gd name="T15" fmla="*/ 280 h 640"/>
                  <a:gd name="T16" fmla="*/ 40 w 346"/>
                  <a:gd name="T17" fmla="*/ 320 h 640"/>
                  <a:gd name="T18" fmla="*/ 47 w 346"/>
                  <a:gd name="T19" fmla="*/ 319 h 640"/>
                  <a:gd name="T20" fmla="*/ 27 w 346"/>
                  <a:gd name="T21" fmla="*/ 410 h 640"/>
                  <a:gd name="T22" fmla="*/ 29 w 346"/>
                  <a:gd name="T23" fmla="*/ 421 h 640"/>
                  <a:gd name="T24" fmla="*/ 40 w 346"/>
                  <a:gd name="T25" fmla="*/ 426 h 640"/>
                  <a:gd name="T26" fmla="*/ 108 w 346"/>
                  <a:gd name="T27" fmla="*/ 426 h 640"/>
                  <a:gd name="T28" fmla="*/ 133 w 346"/>
                  <a:gd name="T29" fmla="*/ 601 h 640"/>
                  <a:gd name="T30" fmla="*/ 133 w 346"/>
                  <a:gd name="T31" fmla="*/ 603 h 640"/>
                  <a:gd name="T32" fmla="*/ 134 w 346"/>
                  <a:gd name="T33" fmla="*/ 609 h 640"/>
                  <a:gd name="T34" fmla="*/ 173 w 346"/>
                  <a:gd name="T35" fmla="*/ 640 h 640"/>
                  <a:gd name="T36" fmla="*/ 211 w 346"/>
                  <a:gd name="T37" fmla="*/ 610 h 640"/>
                  <a:gd name="T38" fmla="*/ 212 w 346"/>
                  <a:gd name="T39" fmla="*/ 603 h 640"/>
                  <a:gd name="T40" fmla="*/ 213 w 346"/>
                  <a:gd name="T41" fmla="*/ 601 h 640"/>
                  <a:gd name="T42" fmla="*/ 238 w 346"/>
                  <a:gd name="T43" fmla="*/ 426 h 640"/>
                  <a:gd name="T44" fmla="*/ 306 w 346"/>
                  <a:gd name="T45" fmla="*/ 426 h 640"/>
                  <a:gd name="T46" fmla="*/ 317 w 346"/>
                  <a:gd name="T47" fmla="*/ 421 h 640"/>
                  <a:gd name="T48" fmla="*/ 319 w 346"/>
                  <a:gd name="T49" fmla="*/ 410 h 640"/>
                  <a:gd name="T50" fmla="*/ 299 w 346"/>
                  <a:gd name="T51" fmla="*/ 319 h 640"/>
                  <a:gd name="T52" fmla="*/ 306 w 346"/>
                  <a:gd name="T53" fmla="*/ 320 h 640"/>
                  <a:gd name="T54" fmla="*/ 346 w 346"/>
                  <a:gd name="T55" fmla="*/ 28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6" h="640">
                    <a:moveTo>
                      <a:pt x="346" y="280"/>
                    </a:moveTo>
                    <a:lnTo>
                      <a:pt x="346" y="280"/>
                    </a:lnTo>
                    <a:cubicBezTo>
                      <a:pt x="346" y="276"/>
                      <a:pt x="346" y="273"/>
                      <a:pt x="345" y="270"/>
                    </a:cubicBezTo>
                    <a:lnTo>
                      <a:pt x="292" y="76"/>
                    </a:lnTo>
                    <a:cubicBezTo>
                      <a:pt x="276" y="15"/>
                      <a:pt x="252" y="0"/>
                      <a:pt x="173" y="0"/>
                    </a:cubicBezTo>
                    <a:cubicBezTo>
                      <a:pt x="96" y="0"/>
                      <a:pt x="70" y="17"/>
                      <a:pt x="54" y="76"/>
                    </a:cubicBezTo>
                    <a:lnTo>
                      <a:pt x="1" y="270"/>
                    </a:lnTo>
                    <a:cubicBezTo>
                      <a:pt x="0" y="273"/>
                      <a:pt x="0" y="276"/>
                      <a:pt x="0" y="280"/>
                    </a:cubicBezTo>
                    <a:cubicBezTo>
                      <a:pt x="0" y="302"/>
                      <a:pt x="17" y="320"/>
                      <a:pt x="40" y="320"/>
                    </a:cubicBezTo>
                    <a:cubicBezTo>
                      <a:pt x="42" y="320"/>
                      <a:pt x="45" y="319"/>
                      <a:pt x="47" y="319"/>
                    </a:cubicBezTo>
                    <a:lnTo>
                      <a:pt x="27" y="410"/>
                    </a:lnTo>
                    <a:cubicBezTo>
                      <a:pt x="26" y="414"/>
                      <a:pt x="27" y="418"/>
                      <a:pt x="29" y="421"/>
                    </a:cubicBezTo>
                    <a:cubicBezTo>
                      <a:pt x="32" y="424"/>
                      <a:pt x="35" y="426"/>
                      <a:pt x="40" y="426"/>
                    </a:cubicBezTo>
                    <a:lnTo>
                      <a:pt x="108" y="426"/>
                    </a:lnTo>
                    <a:lnTo>
                      <a:pt x="133" y="601"/>
                    </a:lnTo>
                    <a:cubicBezTo>
                      <a:pt x="133" y="602"/>
                      <a:pt x="133" y="602"/>
                      <a:pt x="133" y="603"/>
                    </a:cubicBezTo>
                    <a:cubicBezTo>
                      <a:pt x="134" y="605"/>
                      <a:pt x="134" y="607"/>
                      <a:pt x="134" y="609"/>
                    </a:cubicBezTo>
                    <a:cubicBezTo>
                      <a:pt x="136" y="619"/>
                      <a:pt x="140" y="640"/>
                      <a:pt x="173" y="640"/>
                    </a:cubicBezTo>
                    <a:cubicBezTo>
                      <a:pt x="203" y="640"/>
                      <a:pt x="208" y="624"/>
                      <a:pt x="211" y="610"/>
                    </a:cubicBezTo>
                    <a:cubicBezTo>
                      <a:pt x="211" y="608"/>
                      <a:pt x="212" y="606"/>
                      <a:pt x="212" y="603"/>
                    </a:cubicBezTo>
                    <a:cubicBezTo>
                      <a:pt x="213" y="603"/>
                      <a:pt x="213" y="602"/>
                      <a:pt x="213" y="601"/>
                    </a:cubicBezTo>
                    <a:lnTo>
                      <a:pt x="238" y="426"/>
                    </a:lnTo>
                    <a:lnTo>
                      <a:pt x="306" y="426"/>
                    </a:lnTo>
                    <a:cubicBezTo>
                      <a:pt x="310" y="426"/>
                      <a:pt x="314" y="424"/>
                      <a:pt x="317" y="421"/>
                    </a:cubicBezTo>
                    <a:cubicBezTo>
                      <a:pt x="319" y="418"/>
                      <a:pt x="320" y="414"/>
                      <a:pt x="319" y="410"/>
                    </a:cubicBezTo>
                    <a:lnTo>
                      <a:pt x="299" y="319"/>
                    </a:lnTo>
                    <a:cubicBezTo>
                      <a:pt x="301" y="319"/>
                      <a:pt x="304" y="320"/>
                      <a:pt x="306" y="320"/>
                    </a:cubicBezTo>
                    <a:cubicBezTo>
                      <a:pt x="328" y="320"/>
                      <a:pt x="346" y="302"/>
                      <a:pt x="346" y="28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grpSp>
        <p:grpSp>
          <p:nvGrpSpPr>
            <p:cNvPr id="63" name="Group 62"/>
            <p:cNvGrpSpPr/>
            <p:nvPr/>
          </p:nvGrpSpPr>
          <p:grpSpPr>
            <a:xfrm>
              <a:off x="1653124" y="3143695"/>
              <a:ext cx="101600" cy="241301"/>
              <a:chOff x="3423077" y="3679826"/>
              <a:chExt cx="101600" cy="241301"/>
            </a:xfrm>
          </p:grpSpPr>
          <p:sp>
            <p:nvSpPr>
              <p:cNvPr id="64" name="Freeform 9"/>
              <p:cNvSpPr>
                <a:spLocks/>
              </p:cNvSpPr>
              <p:nvPr/>
            </p:nvSpPr>
            <p:spPr bwMode="auto">
              <a:xfrm>
                <a:off x="3454827" y="3679826"/>
                <a:ext cx="38100" cy="46038"/>
              </a:xfrm>
              <a:custGeom>
                <a:avLst/>
                <a:gdLst>
                  <a:gd name="T0" fmla="*/ 67 w 134"/>
                  <a:gd name="T1" fmla="*/ 160 h 160"/>
                  <a:gd name="T2" fmla="*/ 67 w 134"/>
                  <a:gd name="T3" fmla="*/ 160 h 160"/>
                  <a:gd name="T4" fmla="*/ 134 w 134"/>
                  <a:gd name="T5" fmla="*/ 80 h 160"/>
                  <a:gd name="T6" fmla="*/ 67 w 134"/>
                  <a:gd name="T7" fmla="*/ 0 h 160"/>
                  <a:gd name="T8" fmla="*/ 0 w 134"/>
                  <a:gd name="T9" fmla="*/ 80 h 160"/>
                  <a:gd name="T10" fmla="*/ 67 w 134"/>
                  <a:gd name="T11" fmla="*/ 160 h 160"/>
                </a:gdLst>
                <a:ahLst/>
                <a:cxnLst>
                  <a:cxn ang="0">
                    <a:pos x="T0" y="T1"/>
                  </a:cxn>
                  <a:cxn ang="0">
                    <a:pos x="T2" y="T3"/>
                  </a:cxn>
                  <a:cxn ang="0">
                    <a:pos x="T4" y="T5"/>
                  </a:cxn>
                  <a:cxn ang="0">
                    <a:pos x="T6" y="T7"/>
                  </a:cxn>
                  <a:cxn ang="0">
                    <a:pos x="T8" y="T9"/>
                  </a:cxn>
                  <a:cxn ang="0">
                    <a:pos x="T10" y="T11"/>
                  </a:cxn>
                </a:cxnLst>
                <a:rect l="0" t="0" r="r" b="b"/>
                <a:pathLst>
                  <a:path w="134" h="160">
                    <a:moveTo>
                      <a:pt x="67" y="160"/>
                    </a:moveTo>
                    <a:lnTo>
                      <a:pt x="67" y="160"/>
                    </a:lnTo>
                    <a:cubicBezTo>
                      <a:pt x="107" y="160"/>
                      <a:pt x="134" y="128"/>
                      <a:pt x="134" y="80"/>
                    </a:cubicBezTo>
                    <a:cubicBezTo>
                      <a:pt x="134" y="31"/>
                      <a:pt x="107" y="0"/>
                      <a:pt x="67" y="0"/>
                    </a:cubicBezTo>
                    <a:cubicBezTo>
                      <a:pt x="26" y="0"/>
                      <a:pt x="0" y="31"/>
                      <a:pt x="0" y="80"/>
                    </a:cubicBezTo>
                    <a:cubicBezTo>
                      <a:pt x="0" y="128"/>
                      <a:pt x="26" y="160"/>
                      <a:pt x="67" y="16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sp>
            <p:nvSpPr>
              <p:cNvPr id="65" name="Freeform 10"/>
              <p:cNvSpPr>
                <a:spLocks/>
              </p:cNvSpPr>
              <p:nvPr/>
            </p:nvSpPr>
            <p:spPr bwMode="auto">
              <a:xfrm>
                <a:off x="3423077" y="3733802"/>
                <a:ext cx="101600" cy="187325"/>
              </a:xfrm>
              <a:custGeom>
                <a:avLst/>
                <a:gdLst>
                  <a:gd name="T0" fmla="*/ 346 w 346"/>
                  <a:gd name="T1" fmla="*/ 280 h 640"/>
                  <a:gd name="T2" fmla="*/ 346 w 346"/>
                  <a:gd name="T3" fmla="*/ 280 h 640"/>
                  <a:gd name="T4" fmla="*/ 345 w 346"/>
                  <a:gd name="T5" fmla="*/ 270 h 640"/>
                  <a:gd name="T6" fmla="*/ 292 w 346"/>
                  <a:gd name="T7" fmla="*/ 76 h 640"/>
                  <a:gd name="T8" fmla="*/ 173 w 346"/>
                  <a:gd name="T9" fmla="*/ 0 h 640"/>
                  <a:gd name="T10" fmla="*/ 54 w 346"/>
                  <a:gd name="T11" fmla="*/ 76 h 640"/>
                  <a:gd name="T12" fmla="*/ 1 w 346"/>
                  <a:gd name="T13" fmla="*/ 270 h 640"/>
                  <a:gd name="T14" fmla="*/ 0 w 346"/>
                  <a:gd name="T15" fmla="*/ 280 h 640"/>
                  <a:gd name="T16" fmla="*/ 40 w 346"/>
                  <a:gd name="T17" fmla="*/ 320 h 640"/>
                  <a:gd name="T18" fmla="*/ 47 w 346"/>
                  <a:gd name="T19" fmla="*/ 319 h 640"/>
                  <a:gd name="T20" fmla="*/ 27 w 346"/>
                  <a:gd name="T21" fmla="*/ 410 h 640"/>
                  <a:gd name="T22" fmla="*/ 29 w 346"/>
                  <a:gd name="T23" fmla="*/ 421 h 640"/>
                  <a:gd name="T24" fmla="*/ 40 w 346"/>
                  <a:gd name="T25" fmla="*/ 426 h 640"/>
                  <a:gd name="T26" fmla="*/ 108 w 346"/>
                  <a:gd name="T27" fmla="*/ 426 h 640"/>
                  <a:gd name="T28" fmla="*/ 133 w 346"/>
                  <a:gd name="T29" fmla="*/ 601 h 640"/>
                  <a:gd name="T30" fmla="*/ 133 w 346"/>
                  <a:gd name="T31" fmla="*/ 603 h 640"/>
                  <a:gd name="T32" fmla="*/ 134 w 346"/>
                  <a:gd name="T33" fmla="*/ 609 h 640"/>
                  <a:gd name="T34" fmla="*/ 173 w 346"/>
                  <a:gd name="T35" fmla="*/ 640 h 640"/>
                  <a:gd name="T36" fmla="*/ 211 w 346"/>
                  <a:gd name="T37" fmla="*/ 610 h 640"/>
                  <a:gd name="T38" fmla="*/ 212 w 346"/>
                  <a:gd name="T39" fmla="*/ 603 h 640"/>
                  <a:gd name="T40" fmla="*/ 213 w 346"/>
                  <a:gd name="T41" fmla="*/ 601 h 640"/>
                  <a:gd name="T42" fmla="*/ 238 w 346"/>
                  <a:gd name="T43" fmla="*/ 426 h 640"/>
                  <a:gd name="T44" fmla="*/ 306 w 346"/>
                  <a:gd name="T45" fmla="*/ 426 h 640"/>
                  <a:gd name="T46" fmla="*/ 317 w 346"/>
                  <a:gd name="T47" fmla="*/ 421 h 640"/>
                  <a:gd name="T48" fmla="*/ 319 w 346"/>
                  <a:gd name="T49" fmla="*/ 410 h 640"/>
                  <a:gd name="T50" fmla="*/ 299 w 346"/>
                  <a:gd name="T51" fmla="*/ 319 h 640"/>
                  <a:gd name="T52" fmla="*/ 306 w 346"/>
                  <a:gd name="T53" fmla="*/ 320 h 640"/>
                  <a:gd name="T54" fmla="*/ 346 w 346"/>
                  <a:gd name="T55" fmla="*/ 28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6" h="640">
                    <a:moveTo>
                      <a:pt x="346" y="280"/>
                    </a:moveTo>
                    <a:lnTo>
                      <a:pt x="346" y="280"/>
                    </a:lnTo>
                    <a:cubicBezTo>
                      <a:pt x="346" y="276"/>
                      <a:pt x="346" y="273"/>
                      <a:pt x="345" y="270"/>
                    </a:cubicBezTo>
                    <a:lnTo>
                      <a:pt x="292" y="76"/>
                    </a:lnTo>
                    <a:cubicBezTo>
                      <a:pt x="276" y="15"/>
                      <a:pt x="252" y="0"/>
                      <a:pt x="173" y="0"/>
                    </a:cubicBezTo>
                    <a:cubicBezTo>
                      <a:pt x="96" y="0"/>
                      <a:pt x="70" y="17"/>
                      <a:pt x="54" y="76"/>
                    </a:cubicBezTo>
                    <a:lnTo>
                      <a:pt x="1" y="270"/>
                    </a:lnTo>
                    <a:cubicBezTo>
                      <a:pt x="0" y="273"/>
                      <a:pt x="0" y="276"/>
                      <a:pt x="0" y="280"/>
                    </a:cubicBezTo>
                    <a:cubicBezTo>
                      <a:pt x="0" y="302"/>
                      <a:pt x="17" y="320"/>
                      <a:pt x="40" y="320"/>
                    </a:cubicBezTo>
                    <a:cubicBezTo>
                      <a:pt x="42" y="320"/>
                      <a:pt x="45" y="319"/>
                      <a:pt x="47" y="319"/>
                    </a:cubicBezTo>
                    <a:lnTo>
                      <a:pt x="27" y="410"/>
                    </a:lnTo>
                    <a:cubicBezTo>
                      <a:pt x="26" y="414"/>
                      <a:pt x="27" y="418"/>
                      <a:pt x="29" y="421"/>
                    </a:cubicBezTo>
                    <a:cubicBezTo>
                      <a:pt x="32" y="424"/>
                      <a:pt x="35" y="426"/>
                      <a:pt x="40" y="426"/>
                    </a:cubicBezTo>
                    <a:lnTo>
                      <a:pt x="108" y="426"/>
                    </a:lnTo>
                    <a:lnTo>
                      <a:pt x="133" y="601"/>
                    </a:lnTo>
                    <a:cubicBezTo>
                      <a:pt x="133" y="602"/>
                      <a:pt x="133" y="602"/>
                      <a:pt x="133" y="603"/>
                    </a:cubicBezTo>
                    <a:cubicBezTo>
                      <a:pt x="134" y="605"/>
                      <a:pt x="134" y="607"/>
                      <a:pt x="134" y="609"/>
                    </a:cubicBezTo>
                    <a:cubicBezTo>
                      <a:pt x="136" y="619"/>
                      <a:pt x="140" y="640"/>
                      <a:pt x="173" y="640"/>
                    </a:cubicBezTo>
                    <a:cubicBezTo>
                      <a:pt x="203" y="640"/>
                      <a:pt x="208" y="624"/>
                      <a:pt x="211" y="610"/>
                    </a:cubicBezTo>
                    <a:cubicBezTo>
                      <a:pt x="211" y="608"/>
                      <a:pt x="212" y="606"/>
                      <a:pt x="212" y="603"/>
                    </a:cubicBezTo>
                    <a:cubicBezTo>
                      <a:pt x="213" y="603"/>
                      <a:pt x="213" y="602"/>
                      <a:pt x="213" y="601"/>
                    </a:cubicBezTo>
                    <a:lnTo>
                      <a:pt x="238" y="426"/>
                    </a:lnTo>
                    <a:lnTo>
                      <a:pt x="306" y="426"/>
                    </a:lnTo>
                    <a:cubicBezTo>
                      <a:pt x="310" y="426"/>
                      <a:pt x="314" y="424"/>
                      <a:pt x="317" y="421"/>
                    </a:cubicBezTo>
                    <a:cubicBezTo>
                      <a:pt x="319" y="418"/>
                      <a:pt x="320" y="414"/>
                      <a:pt x="319" y="410"/>
                    </a:cubicBezTo>
                    <a:lnTo>
                      <a:pt x="299" y="319"/>
                    </a:lnTo>
                    <a:cubicBezTo>
                      <a:pt x="301" y="319"/>
                      <a:pt x="304" y="320"/>
                      <a:pt x="306" y="320"/>
                    </a:cubicBezTo>
                    <a:cubicBezTo>
                      <a:pt x="328" y="320"/>
                      <a:pt x="346" y="302"/>
                      <a:pt x="346" y="28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grpSp>
        <p:grpSp>
          <p:nvGrpSpPr>
            <p:cNvPr id="66" name="Group 65"/>
            <p:cNvGrpSpPr/>
            <p:nvPr/>
          </p:nvGrpSpPr>
          <p:grpSpPr>
            <a:xfrm>
              <a:off x="2144713" y="3145390"/>
              <a:ext cx="101600" cy="241301"/>
              <a:chOff x="3423077" y="3679826"/>
              <a:chExt cx="101600" cy="241301"/>
            </a:xfrm>
          </p:grpSpPr>
          <p:sp>
            <p:nvSpPr>
              <p:cNvPr id="67" name="Freeform 9"/>
              <p:cNvSpPr>
                <a:spLocks/>
              </p:cNvSpPr>
              <p:nvPr/>
            </p:nvSpPr>
            <p:spPr bwMode="auto">
              <a:xfrm>
                <a:off x="3454827" y="3679826"/>
                <a:ext cx="38100" cy="46038"/>
              </a:xfrm>
              <a:custGeom>
                <a:avLst/>
                <a:gdLst>
                  <a:gd name="T0" fmla="*/ 67 w 134"/>
                  <a:gd name="T1" fmla="*/ 160 h 160"/>
                  <a:gd name="T2" fmla="*/ 67 w 134"/>
                  <a:gd name="T3" fmla="*/ 160 h 160"/>
                  <a:gd name="T4" fmla="*/ 134 w 134"/>
                  <a:gd name="T5" fmla="*/ 80 h 160"/>
                  <a:gd name="T6" fmla="*/ 67 w 134"/>
                  <a:gd name="T7" fmla="*/ 0 h 160"/>
                  <a:gd name="T8" fmla="*/ 0 w 134"/>
                  <a:gd name="T9" fmla="*/ 80 h 160"/>
                  <a:gd name="T10" fmla="*/ 67 w 134"/>
                  <a:gd name="T11" fmla="*/ 160 h 160"/>
                </a:gdLst>
                <a:ahLst/>
                <a:cxnLst>
                  <a:cxn ang="0">
                    <a:pos x="T0" y="T1"/>
                  </a:cxn>
                  <a:cxn ang="0">
                    <a:pos x="T2" y="T3"/>
                  </a:cxn>
                  <a:cxn ang="0">
                    <a:pos x="T4" y="T5"/>
                  </a:cxn>
                  <a:cxn ang="0">
                    <a:pos x="T6" y="T7"/>
                  </a:cxn>
                  <a:cxn ang="0">
                    <a:pos x="T8" y="T9"/>
                  </a:cxn>
                  <a:cxn ang="0">
                    <a:pos x="T10" y="T11"/>
                  </a:cxn>
                </a:cxnLst>
                <a:rect l="0" t="0" r="r" b="b"/>
                <a:pathLst>
                  <a:path w="134" h="160">
                    <a:moveTo>
                      <a:pt x="67" y="160"/>
                    </a:moveTo>
                    <a:lnTo>
                      <a:pt x="67" y="160"/>
                    </a:lnTo>
                    <a:cubicBezTo>
                      <a:pt x="107" y="160"/>
                      <a:pt x="134" y="128"/>
                      <a:pt x="134" y="80"/>
                    </a:cubicBezTo>
                    <a:cubicBezTo>
                      <a:pt x="134" y="31"/>
                      <a:pt x="107" y="0"/>
                      <a:pt x="67" y="0"/>
                    </a:cubicBezTo>
                    <a:cubicBezTo>
                      <a:pt x="26" y="0"/>
                      <a:pt x="0" y="31"/>
                      <a:pt x="0" y="80"/>
                    </a:cubicBezTo>
                    <a:cubicBezTo>
                      <a:pt x="0" y="128"/>
                      <a:pt x="26" y="160"/>
                      <a:pt x="67" y="16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sp>
            <p:nvSpPr>
              <p:cNvPr id="68" name="Freeform 10"/>
              <p:cNvSpPr>
                <a:spLocks/>
              </p:cNvSpPr>
              <p:nvPr/>
            </p:nvSpPr>
            <p:spPr bwMode="auto">
              <a:xfrm>
                <a:off x="3423077" y="3733802"/>
                <a:ext cx="101600" cy="187325"/>
              </a:xfrm>
              <a:custGeom>
                <a:avLst/>
                <a:gdLst>
                  <a:gd name="T0" fmla="*/ 346 w 346"/>
                  <a:gd name="T1" fmla="*/ 280 h 640"/>
                  <a:gd name="T2" fmla="*/ 346 w 346"/>
                  <a:gd name="T3" fmla="*/ 280 h 640"/>
                  <a:gd name="T4" fmla="*/ 345 w 346"/>
                  <a:gd name="T5" fmla="*/ 270 h 640"/>
                  <a:gd name="T6" fmla="*/ 292 w 346"/>
                  <a:gd name="T7" fmla="*/ 76 h 640"/>
                  <a:gd name="T8" fmla="*/ 173 w 346"/>
                  <a:gd name="T9" fmla="*/ 0 h 640"/>
                  <a:gd name="T10" fmla="*/ 54 w 346"/>
                  <a:gd name="T11" fmla="*/ 76 h 640"/>
                  <a:gd name="T12" fmla="*/ 1 w 346"/>
                  <a:gd name="T13" fmla="*/ 270 h 640"/>
                  <a:gd name="T14" fmla="*/ 0 w 346"/>
                  <a:gd name="T15" fmla="*/ 280 h 640"/>
                  <a:gd name="T16" fmla="*/ 40 w 346"/>
                  <a:gd name="T17" fmla="*/ 320 h 640"/>
                  <a:gd name="T18" fmla="*/ 47 w 346"/>
                  <a:gd name="T19" fmla="*/ 319 h 640"/>
                  <a:gd name="T20" fmla="*/ 27 w 346"/>
                  <a:gd name="T21" fmla="*/ 410 h 640"/>
                  <a:gd name="T22" fmla="*/ 29 w 346"/>
                  <a:gd name="T23" fmla="*/ 421 h 640"/>
                  <a:gd name="T24" fmla="*/ 40 w 346"/>
                  <a:gd name="T25" fmla="*/ 426 h 640"/>
                  <a:gd name="T26" fmla="*/ 108 w 346"/>
                  <a:gd name="T27" fmla="*/ 426 h 640"/>
                  <a:gd name="T28" fmla="*/ 133 w 346"/>
                  <a:gd name="T29" fmla="*/ 601 h 640"/>
                  <a:gd name="T30" fmla="*/ 133 w 346"/>
                  <a:gd name="T31" fmla="*/ 603 h 640"/>
                  <a:gd name="T32" fmla="*/ 134 w 346"/>
                  <a:gd name="T33" fmla="*/ 609 h 640"/>
                  <a:gd name="T34" fmla="*/ 173 w 346"/>
                  <a:gd name="T35" fmla="*/ 640 h 640"/>
                  <a:gd name="T36" fmla="*/ 211 w 346"/>
                  <a:gd name="T37" fmla="*/ 610 h 640"/>
                  <a:gd name="T38" fmla="*/ 212 w 346"/>
                  <a:gd name="T39" fmla="*/ 603 h 640"/>
                  <a:gd name="T40" fmla="*/ 213 w 346"/>
                  <a:gd name="T41" fmla="*/ 601 h 640"/>
                  <a:gd name="T42" fmla="*/ 238 w 346"/>
                  <a:gd name="T43" fmla="*/ 426 h 640"/>
                  <a:gd name="T44" fmla="*/ 306 w 346"/>
                  <a:gd name="T45" fmla="*/ 426 h 640"/>
                  <a:gd name="T46" fmla="*/ 317 w 346"/>
                  <a:gd name="T47" fmla="*/ 421 h 640"/>
                  <a:gd name="T48" fmla="*/ 319 w 346"/>
                  <a:gd name="T49" fmla="*/ 410 h 640"/>
                  <a:gd name="T50" fmla="*/ 299 w 346"/>
                  <a:gd name="T51" fmla="*/ 319 h 640"/>
                  <a:gd name="T52" fmla="*/ 306 w 346"/>
                  <a:gd name="T53" fmla="*/ 320 h 640"/>
                  <a:gd name="T54" fmla="*/ 346 w 346"/>
                  <a:gd name="T55" fmla="*/ 28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6" h="640">
                    <a:moveTo>
                      <a:pt x="346" y="280"/>
                    </a:moveTo>
                    <a:lnTo>
                      <a:pt x="346" y="280"/>
                    </a:lnTo>
                    <a:cubicBezTo>
                      <a:pt x="346" y="276"/>
                      <a:pt x="346" y="273"/>
                      <a:pt x="345" y="270"/>
                    </a:cubicBezTo>
                    <a:lnTo>
                      <a:pt x="292" y="76"/>
                    </a:lnTo>
                    <a:cubicBezTo>
                      <a:pt x="276" y="15"/>
                      <a:pt x="252" y="0"/>
                      <a:pt x="173" y="0"/>
                    </a:cubicBezTo>
                    <a:cubicBezTo>
                      <a:pt x="96" y="0"/>
                      <a:pt x="70" y="17"/>
                      <a:pt x="54" y="76"/>
                    </a:cubicBezTo>
                    <a:lnTo>
                      <a:pt x="1" y="270"/>
                    </a:lnTo>
                    <a:cubicBezTo>
                      <a:pt x="0" y="273"/>
                      <a:pt x="0" y="276"/>
                      <a:pt x="0" y="280"/>
                    </a:cubicBezTo>
                    <a:cubicBezTo>
                      <a:pt x="0" y="302"/>
                      <a:pt x="17" y="320"/>
                      <a:pt x="40" y="320"/>
                    </a:cubicBezTo>
                    <a:cubicBezTo>
                      <a:pt x="42" y="320"/>
                      <a:pt x="45" y="319"/>
                      <a:pt x="47" y="319"/>
                    </a:cubicBezTo>
                    <a:lnTo>
                      <a:pt x="27" y="410"/>
                    </a:lnTo>
                    <a:cubicBezTo>
                      <a:pt x="26" y="414"/>
                      <a:pt x="27" y="418"/>
                      <a:pt x="29" y="421"/>
                    </a:cubicBezTo>
                    <a:cubicBezTo>
                      <a:pt x="32" y="424"/>
                      <a:pt x="35" y="426"/>
                      <a:pt x="40" y="426"/>
                    </a:cubicBezTo>
                    <a:lnTo>
                      <a:pt x="108" y="426"/>
                    </a:lnTo>
                    <a:lnTo>
                      <a:pt x="133" y="601"/>
                    </a:lnTo>
                    <a:cubicBezTo>
                      <a:pt x="133" y="602"/>
                      <a:pt x="133" y="602"/>
                      <a:pt x="133" y="603"/>
                    </a:cubicBezTo>
                    <a:cubicBezTo>
                      <a:pt x="134" y="605"/>
                      <a:pt x="134" y="607"/>
                      <a:pt x="134" y="609"/>
                    </a:cubicBezTo>
                    <a:cubicBezTo>
                      <a:pt x="136" y="619"/>
                      <a:pt x="140" y="640"/>
                      <a:pt x="173" y="640"/>
                    </a:cubicBezTo>
                    <a:cubicBezTo>
                      <a:pt x="203" y="640"/>
                      <a:pt x="208" y="624"/>
                      <a:pt x="211" y="610"/>
                    </a:cubicBezTo>
                    <a:cubicBezTo>
                      <a:pt x="211" y="608"/>
                      <a:pt x="212" y="606"/>
                      <a:pt x="212" y="603"/>
                    </a:cubicBezTo>
                    <a:cubicBezTo>
                      <a:pt x="213" y="603"/>
                      <a:pt x="213" y="602"/>
                      <a:pt x="213" y="601"/>
                    </a:cubicBezTo>
                    <a:lnTo>
                      <a:pt x="238" y="426"/>
                    </a:lnTo>
                    <a:lnTo>
                      <a:pt x="306" y="426"/>
                    </a:lnTo>
                    <a:cubicBezTo>
                      <a:pt x="310" y="426"/>
                      <a:pt x="314" y="424"/>
                      <a:pt x="317" y="421"/>
                    </a:cubicBezTo>
                    <a:cubicBezTo>
                      <a:pt x="319" y="418"/>
                      <a:pt x="320" y="414"/>
                      <a:pt x="319" y="410"/>
                    </a:cubicBezTo>
                    <a:lnTo>
                      <a:pt x="299" y="319"/>
                    </a:lnTo>
                    <a:cubicBezTo>
                      <a:pt x="301" y="319"/>
                      <a:pt x="304" y="320"/>
                      <a:pt x="306" y="320"/>
                    </a:cubicBezTo>
                    <a:cubicBezTo>
                      <a:pt x="328" y="320"/>
                      <a:pt x="346" y="302"/>
                      <a:pt x="346" y="28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grpSp>
        <p:grpSp>
          <p:nvGrpSpPr>
            <p:cNvPr id="69" name="Group 68"/>
            <p:cNvGrpSpPr/>
            <p:nvPr/>
          </p:nvGrpSpPr>
          <p:grpSpPr>
            <a:xfrm>
              <a:off x="1653124" y="3602932"/>
              <a:ext cx="101600" cy="241301"/>
              <a:chOff x="3423077" y="3679826"/>
              <a:chExt cx="101600" cy="241301"/>
            </a:xfrm>
          </p:grpSpPr>
          <p:sp>
            <p:nvSpPr>
              <p:cNvPr id="70" name="Freeform 9"/>
              <p:cNvSpPr>
                <a:spLocks/>
              </p:cNvSpPr>
              <p:nvPr/>
            </p:nvSpPr>
            <p:spPr bwMode="auto">
              <a:xfrm>
                <a:off x="3454827" y="3679826"/>
                <a:ext cx="38100" cy="46038"/>
              </a:xfrm>
              <a:custGeom>
                <a:avLst/>
                <a:gdLst>
                  <a:gd name="T0" fmla="*/ 67 w 134"/>
                  <a:gd name="T1" fmla="*/ 160 h 160"/>
                  <a:gd name="T2" fmla="*/ 67 w 134"/>
                  <a:gd name="T3" fmla="*/ 160 h 160"/>
                  <a:gd name="T4" fmla="*/ 134 w 134"/>
                  <a:gd name="T5" fmla="*/ 80 h 160"/>
                  <a:gd name="T6" fmla="*/ 67 w 134"/>
                  <a:gd name="T7" fmla="*/ 0 h 160"/>
                  <a:gd name="T8" fmla="*/ 0 w 134"/>
                  <a:gd name="T9" fmla="*/ 80 h 160"/>
                  <a:gd name="T10" fmla="*/ 67 w 134"/>
                  <a:gd name="T11" fmla="*/ 160 h 160"/>
                </a:gdLst>
                <a:ahLst/>
                <a:cxnLst>
                  <a:cxn ang="0">
                    <a:pos x="T0" y="T1"/>
                  </a:cxn>
                  <a:cxn ang="0">
                    <a:pos x="T2" y="T3"/>
                  </a:cxn>
                  <a:cxn ang="0">
                    <a:pos x="T4" y="T5"/>
                  </a:cxn>
                  <a:cxn ang="0">
                    <a:pos x="T6" y="T7"/>
                  </a:cxn>
                  <a:cxn ang="0">
                    <a:pos x="T8" y="T9"/>
                  </a:cxn>
                  <a:cxn ang="0">
                    <a:pos x="T10" y="T11"/>
                  </a:cxn>
                </a:cxnLst>
                <a:rect l="0" t="0" r="r" b="b"/>
                <a:pathLst>
                  <a:path w="134" h="160">
                    <a:moveTo>
                      <a:pt x="67" y="160"/>
                    </a:moveTo>
                    <a:lnTo>
                      <a:pt x="67" y="160"/>
                    </a:lnTo>
                    <a:cubicBezTo>
                      <a:pt x="107" y="160"/>
                      <a:pt x="134" y="128"/>
                      <a:pt x="134" y="80"/>
                    </a:cubicBezTo>
                    <a:cubicBezTo>
                      <a:pt x="134" y="31"/>
                      <a:pt x="107" y="0"/>
                      <a:pt x="67" y="0"/>
                    </a:cubicBezTo>
                    <a:cubicBezTo>
                      <a:pt x="26" y="0"/>
                      <a:pt x="0" y="31"/>
                      <a:pt x="0" y="80"/>
                    </a:cubicBezTo>
                    <a:cubicBezTo>
                      <a:pt x="0" y="128"/>
                      <a:pt x="26" y="160"/>
                      <a:pt x="67" y="16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sp>
            <p:nvSpPr>
              <p:cNvPr id="71" name="Freeform 10"/>
              <p:cNvSpPr>
                <a:spLocks/>
              </p:cNvSpPr>
              <p:nvPr/>
            </p:nvSpPr>
            <p:spPr bwMode="auto">
              <a:xfrm>
                <a:off x="3423077" y="3733802"/>
                <a:ext cx="101600" cy="187325"/>
              </a:xfrm>
              <a:custGeom>
                <a:avLst/>
                <a:gdLst>
                  <a:gd name="T0" fmla="*/ 346 w 346"/>
                  <a:gd name="T1" fmla="*/ 280 h 640"/>
                  <a:gd name="T2" fmla="*/ 346 w 346"/>
                  <a:gd name="T3" fmla="*/ 280 h 640"/>
                  <a:gd name="T4" fmla="*/ 345 w 346"/>
                  <a:gd name="T5" fmla="*/ 270 h 640"/>
                  <a:gd name="T6" fmla="*/ 292 w 346"/>
                  <a:gd name="T7" fmla="*/ 76 h 640"/>
                  <a:gd name="T8" fmla="*/ 173 w 346"/>
                  <a:gd name="T9" fmla="*/ 0 h 640"/>
                  <a:gd name="T10" fmla="*/ 54 w 346"/>
                  <a:gd name="T11" fmla="*/ 76 h 640"/>
                  <a:gd name="T12" fmla="*/ 1 w 346"/>
                  <a:gd name="T13" fmla="*/ 270 h 640"/>
                  <a:gd name="T14" fmla="*/ 0 w 346"/>
                  <a:gd name="T15" fmla="*/ 280 h 640"/>
                  <a:gd name="T16" fmla="*/ 40 w 346"/>
                  <a:gd name="T17" fmla="*/ 320 h 640"/>
                  <a:gd name="T18" fmla="*/ 47 w 346"/>
                  <a:gd name="T19" fmla="*/ 319 h 640"/>
                  <a:gd name="T20" fmla="*/ 27 w 346"/>
                  <a:gd name="T21" fmla="*/ 410 h 640"/>
                  <a:gd name="T22" fmla="*/ 29 w 346"/>
                  <a:gd name="T23" fmla="*/ 421 h 640"/>
                  <a:gd name="T24" fmla="*/ 40 w 346"/>
                  <a:gd name="T25" fmla="*/ 426 h 640"/>
                  <a:gd name="T26" fmla="*/ 108 w 346"/>
                  <a:gd name="T27" fmla="*/ 426 h 640"/>
                  <a:gd name="T28" fmla="*/ 133 w 346"/>
                  <a:gd name="T29" fmla="*/ 601 h 640"/>
                  <a:gd name="T30" fmla="*/ 133 w 346"/>
                  <a:gd name="T31" fmla="*/ 603 h 640"/>
                  <a:gd name="T32" fmla="*/ 134 w 346"/>
                  <a:gd name="T33" fmla="*/ 609 h 640"/>
                  <a:gd name="T34" fmla="*/ 173 w 346"/>
                  <a:gd name="T35" fmla="*/ 640 h 640"/>
                  <a:gd name="T36" fmla="*/ 211 w 346"/>
                  <a:gd name="T37" fmla="*/ 610 h 640"/>
                  <a:gd name="T38" fmla="*/ 212 w 346"/>
                  <a:gd name="T39" fmla="*/ 603 h 640"/>
                  <a:gd name="T40" fmla="*/ 213 w 346"/>
                  <a:gd name="T41" fmla="*/ 601 h 640"/>
                  <a:gd name="T42" fmla="*/ 238 w 346"/>
                  <a:gd name="T43" fmla="*/ 426 h 640"/>
                  <a:gd name="T44" fmla="*/ 306 w 346"/>
                  <a:gd name="T45" fmla="*/ 426 h 640"/>
                  <a:gd name="T46" fmla="*/ 317 w 346"/>
                  <a:gd name="T47" fmla="*/ 421 h 640"/>
                  <a:gd name="T48" fmla="*/ 319 w 346"/>
                  <a:gd name="T49" fmla="*/ 410 h 640"/>
                  <a:gd name="T50" fmla="*/ 299 w 346"/>
                  <a:gd name="T51" fmla="*/ 319 h 640"/>
                  <a:gd name="T52" fmla="*/ 306 w 346"/>
                  <a:gd name="T53" fmla="*/ 320 h 640"/>
                  <a:gd name="T54" fmla="*/ 346 w 346"/>
                  <a:gd name="T55" fmla="*/ 28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6" h="640">
                    <a:moveTo>
                      <a:pt x="346" y="280"/>
                    </a:moveTo>
                    <a:lnTo>
                      <a:pt x="346" y="280"/>
                    </a:lnTo>
                    <a:cubicBezTo>
                      <a:pt x="346" y="276"/>
                      <a:pt x="346" y="273"/>
                      <a:pt x="345" y="270"/>
                    </a:cubicBezTo>
                    <a:lnTo>
                      <a:pt x="292" y="76"/>
                    </a:lnTo>
                    <a:cubicBezTo>
                      <a:pt x="276" y="15"/>
                      <a:pt x="252" y="0"/>
                      <a:pt x="173" y="0"/>
                    </a:cubicBezTo>
                    <a:cubicBezTo>
                      <a:pt x="96" y="0"/>
                      <a:pt x="70" y="17"/>
                      <a:pt x="54" y="76"/>
                    </a:cubicBezTo>
                    <a:lnTo>
                      <a:pt x="1" y="270"/>
                    </a:lnTo>
                    <a:cubicBezTo>
                      <a:pt x="0" y="273"/>
                      <a:pt x="0" y="276"/>
                      <a:pt x="0" y="280"/>
                    </a:cubicBezTo>
                    <a:cubicBezTo>
                      <a:pt x="0" y="302"/>
                      <a:pt x="17" y="320"/>
                      <a:pt x="40" y="320"/>
                    </a:cubicBezTo>
                    <a:cubicBezTo>
                      <a:pt x="42" y="320"/>
                      <a:pt x="45" y="319"/>
                      <a:pt x="47" y="319"/>
                    </a:cubicBezTo>
                    <a:lnTo>
                      <a:pt x="27" y="410"/>
                    </a:lnTo>
                    <a:cubicBezTo>
                      <a:pt x="26" y="414"/>
                      <a:pt x="27" y="418"/>
                      <a:pt x="29" y="421"/>
                    </a:cubicBezTo>
                    <a:cubicBezTo>
                      <a:pt x="32" y="424"/>
                      <a:pt x="35" y="426"/>
                      <a:pt x="40" y="426"/>
                    </a:cubicBezTo>
                    <a:lnTo>
                      <a:pt x="108" y="426"/>
                    </a:lnTo>
                    <a:lnTo>
                      <a:pt x="133" y="601"/>
                    </a:lnTo>
                    <a:cubicBezTo>
                      <a:pt x="133" y="602"/>
                      <a:pt x="133" y="602"/>
                      <a:pt x="133" y="603"/>
                    </a:cubicBezTo>
                    <a:cubicBezTo>
                      <a:pt x="134" y="605"/>
                      <a:pt x="134" y="607"/>
                      <a:pt x="134" y="609"/>
                    </a:cubicBezTo>
                    <a:cubicBezTo>
                      <a:pt x="136" y="619"/>
                      <a:pt x="140" y="640"/>
                      <a:pt x="173" y="640"/>
                    </a:cubicBezTo>
                    <a:cubicBezTo>
                      <a:pt x="203" y="640"/>
                      <a:pt x="208" y="624"/>
                      <a:pt x="211" y="610"/>
                    </a:cubicBezTo>
                    <a:cubicBezTo>
                      <a:pt x="211" y="608"/>
                      <a:pt x="212" y="606"/>
                      <a:pt x="212" y="603"/>
                    </a:cubicBezTo>
                    <a:cubicBezTo>
                      <a:pt x="213" y="603"/>
                      <a:pt x="213" y="602"/>
                      <a:pt x="213" y="601"/>
                    </a:cubicBezTo>
                    <a:lnTo>
                      <a:pt x="238" y="426"/>
                    </a:lnTo>
                    <a:lnTo>
                      <a:pt x="306" y="426"/>
                    </a:lnTo>
                    <a:cubicBezTo>
                      <a:pt x="310" y="426"/>
                      <a:pt x="314" y="424"/>
                      <a:pt x="317" y="421"/>
                    </a:cubicBezTo>
                    <a:cubicBezTo>
                      <a:pt x="319" y="418"/>
                      <a:pt x="320" y="414"/>
                      <a:pt x="319" y="410"/>
                    </a:cubicBezTo>
                    <a:lnTo>
                      <a:pt x="299" y="319"/>
                    </a:lnTo>
                    <a:cubicBezTo>
                      <a:pt x="301" y="319"/>
                      <a:pt x="304" y="320"/>
                      <a:pt x="306" y="320"/>
                    </a:cubicBezTo>
                    <a:cubicBezTo>
                      <a:pt x="328" y="320"/>
                      <a:pt x="346" y="302"/>
                      <a:pt x="346" y="28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5A5A5A"/>
                  </a:solidFill>
                </a:endParaRPr>
              </a:p>
            </p:txBody>
          </p:sp>
        </p:grpSp>
      </p:grpSp>
      <p:sp>
        <p:nvSpPr>
          <p:cNvPr id="73" name="Rectangle 72"/>
          <p:cNvSpPr/>
          <p:nvPr/>
        </p:nvSpPr>
        <p:spPr>
          <a:xfrm>
            <a:off x="2100201" y="3413661"/>
            <a:ext cx="1903328" cy="307777"/>
          </a:xfrm>
          <a:prstGeom prst="rect">
            <a:avLst/>
          </a:prstGeom>
        </p:spPr>
        <p:txBody>
          <a:bodyPr wrap="square" lIns="91440" tIns="45720" rIns="91440" bIns="45720">
            <a:spAutoFit/>
          </a:bodyPr>
          <a:lstStyle/>
          <a:p>
            <a:pPr algn="ctr" defTabSz="914400" fontAlgn="base">
              <a:spcBef>
                <a:spcPct val="0"/>
              </a:spcBef>
              <a:spcAft>
                <a:spcPct val="0"/>
              </a:spcAft>
              <a:defRPr/>
            </a:pPr>
            <a:r>
              <a:rPr lang="en-US" sz="1400" b="1" kern="0" dirty="0">
                <a:solidFill>
                  <a:srgbClr val="5A5A5A"/>
                </a:solidFill>
                <a:cs typeface="Arial" charset="0"/>
              </a:rPr>
              <a:t>Screening</a:t>
            </a:r>
          </a:p>
        </p:txBody>
      </p:sp>
      <p:sp>
        <p:nvSpPr>
          <p:cNvPr id="74" name="Rectangle 73"/>
          <p:cNvSpPr/>
          <p:nvPr/>
        </p:nvSpPr>
        <p:spPr>
          <a:xfrm>
            <a:off x="2498879" y="3777345"/>
            <a:ext cx="1106017" cy="307777"/>
          </a:xfrm>
          <a:prstGeom prst="rect">
            <a:avLst/>
          </a:prstGeom>
        </p:spPr>
        <p:txBody>
          <a:bodyPr wrap="none" lIns="91440" tIns="45720" rIns="91440" bIns="45720">
            <a:spAutoFit/>
          </a:bodyPr>
          <a:lstStyle/>
          <a:p>
            <a:pPr algn="ctr" defTabSz="914400" fontAlgn="base">
              <a:spcBef>
                <a:spcPct val="0"/>
              </a:spcBef>
              <a:spcAft>
                <a:spcPct val="0"/>
              </a:spcAft>
              <a:defRPr/>
            </a:pPr>
            <a:r>
              <a:rPr lang="en-US" sz="1400" kern="0" dirty="0">
                <a:solidFill>
                  <a:srgbClr val="5A5A5A"/>
                </a:solidFill>
                <a:cs typeface="Arial" charset="0"/>
              </a:rPr>
              <a:t>(N=11,531)</a:t>
            </a:r>
          </a:p>
        </p:txBody>
      </p:sp>
      <p:sp>
        <p:nvSpPr>
          <p:cNvPr id="75" name="Rectangle 74"/>
          <p:cNvSpPr/>
          <p:nvPr/>
        </p:nvSpPr>
        <p:spPr>
          <a:xfrm>
            <a:off x="5340866" y="3777345"/>
            <a:ext cx="933494" cy="307777"/>
          </a:xfrm>
          <a:prstGeom prst="rect">
            <a:avLst/>
          </a:prstGeom>
        </p:spPr>
        <p:txBody>
          <a:bodyPr wrap="none" lIns="91440" tIns="45720" rIns="91440" bIns="45720">
            <a:spAutoFit/>
          </a:bodyPr>
          <a:lstStyle/>
          <a:p>
            <a:pPr algn="ctr"/>
            <a:r>
              <a:rPr lang="en-GB" sz="1400" dirty="0">
                <a:solidFill>
                  <a:srgbClr val="5A5A5A"/>
                </a:solidFill>
              </a:rPr>
              <a:t>(n=7020)</a:t>
            </a:r>
          </a:p>
        </p:txBody>
      </p:sp>
      <p:cxnSp>
        <p:nvCxnSpPr>
          <p:cNvPr id="92" name="Straight Connector 91"/>
          <p:cNvCxnSpPr>
            <a:endCxn id="12" idx="1"/>
          </p:cNvCxnSpPr>
          <p:nvPr/>
        </p:nvCxnSpPr>
        <p:spPr>
          <a:xfrm>
            <a:off x="4151784" y="2534897"/>
            <a:ext cx="1240468" cy="1"/>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96" name="Rectangle 95"/>
          <p:cNvSpPr>
            <a:spLocks noChangeArrowheads="1"/>
          </p:cNvSpPr>
          <p:nvPr/>
        </p:nvSpPr>
        <p:spPr bwMode="auto">
          <a:xfrm>
            <a:off x="7120845" y="4187677"/>
            <a:ext cx="3043603" cy="725437"/>
          </a:xfrm>
          <a:prstGeom prst="rect">
            <a:avLst/>
          </a:prstGeom>
          <a:noFill/>
          <a:ln>
            <a:noFill/>
          </a:ln>
          <a:extLst/>
        </p:spPr>
        <p:txBody>
          <a:bodyPr rot="0" vert="horz" wrap="square" lIns="91440" tIns="45720" rIns="91440" bIns="45720"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100" dirty="0">
                <a:solidFill>
                  <a:srgbClr val="5A5A5A"/>
                </a:solidFill>
                <a:ea typeface="MS Mincho"/>
              </a:rPr>
              <a:t>Stable background glucose-lowering medication for </a:t>
            </a:r>
            <a:r>
              <a:rPr lang="en-GB" sz="1100" b="1" dirty="0">
                <a:solidFill>
                  <a:srgbClr val="5A5A5A"/>
                </a:solidFill>
                <a:ea typeface="MS Mincho"/>
              </a:rPr>
              <a:t>first</a:t>
            </a:r>
            <a:r>
              <a:rPr lang="en-GB" sz="1100" dirty="0">
                <a:solidFill>
                  <a:srgbClr val="5A5A5A"/>
                </a:solidFill>
                <a:ea typeface="MS Mincho"/>
              </a:rPr>
              <a:t> </a:t>
            </a:r>
            <a:r>
              <a:rPr lang="en-GB" sz="1100" b="1" dirty="0">
                <a:solidFill>
                  <a:srgbClr val="5A5A5A"/>
                </a:solidFill>
                <a:ea typeface="MS Mincho"/>
              </a:rPr>
              <a:t>12 weeks </a:t>
            </a:r>
            <a:r>
              <a:rPr lang="en-GB" sz="1100" dirty="0">
                <a:solidFill>
                  <a:srgbClr val="5A5A5A"/>
                </a:solidFill>
                <a:ea typeface="MS Mincho"/>
              </a:rPr>
              <a:t>and then adjusted to achieve glycaemic equipoise </a:t>
            </a:r>
            <a:endParaRPr lang="en-US" sz="800" dirty="0">
              <a:solidFill>
                <a:srgbClr val="5A5A5A"/>
              </a:solidFill>
              <a:ea typeface="MS Mincho"/>
            </a:endParaRPr>
          </a:p>
        </p:txBody>
      </p:sp>
    </p:spTree>
    <p:extLst>
      <p:ext uri="{BB962C8B-B14F-4D97-AF65-F5344CB8AC3E}">
        <p14:creationId xmlns:p14="http://schemas.microsoft.com/office/powerpoint/2010/main" val="777765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5"/>
          <p:cNvGraphicFramePr>
            <a:graphicFrameLocks/>
          </p:cNvGraphicFramePr>
          <p:nvPr>
            <p:extLst>
              <p:ext uri="{D42A27DB-BD31-4B8C-83A1-F6EECF244321}">
                <p14:modId xmlns:p14="http://schemas.microsoft.com/office/powerpoint/2010/main" val="1990354867"/>
              </p:ext>
            </p:extLst>
          </p:nvPr>
        </p:nvGraphicFramePr>
        <p:xfrm>
          <a:off x="1923744" y="1006528"/>
          <a:ext cx="8496945" cy="3962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gridCol w="2520281">
                  <a:extLst>
                    <a:ext uri="{9D8B030D-6E8A-4147-A177-3AD203B41FA5}">
                      <a16:colId xmlns:a16="http://schemas.microsoft.com/office/drawing/2014/main" xmlns="" val="20002"/>
                    </a:ext>
                  </a:extLst>
                </a:gridCol>
              </a:tblGrid>
              <a:tr h="396240">
                <a:tc>
                  <a:txBody>
                    <a:bodyPr/>
                    <a:lstStyle/>
                    <a:p>
                      <a:r>
                        <a:rPr lang="en-US" sz="2000" b="1" noProof="0" dirty="0">
                          <a:solidFill>
                            <a:srgbClr val="003399"/>
                          </a:solidFill>
                        </a:rPr>
                        <a:t>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EF4"/>
                    </a:solidFill>
                  </a:tcPr>
                </a:tc>
                <a:tc>
                  <a:txBody>
                    <a:bodyPr/>
                    <a:lstStyle/>
                    <a:p>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EF4"/>
                    </a:solidFill>
                  </a:tcPr>
                </a:tc>
                <a:tc>
                  <a:txBody>
                    <a:bodyPr/>
                    <a:lstStyle/>
                    <a:p>
                      <a:pPr algn="ctr"/>
                      <a:r>
                        <a:rPr lang="en-US" sz="2000" b="0" kern="1200" noProof="0" dirty="0">
                          <a:solidFill>
                            <a:schemeClr val="tx2"/>
                          </a:solidFill>
                          <a:effectLst/>
                          <a:latin typeface="+mn-lt"/>
                          <a:ea typeface="+mn-ea"/>
                          <a:cs typeface="+mn-cs"/>
                        </a:rPr>
                        <a:t>63.1 ± 8.6</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EF4"/>
                    </a:solidFill>
                  </a:tcPr>
                </a:tc>
                <a:extLst>
                  <a:ext uri="{0D108BD9-81ED-4DB2-BD59-A6C34878D82A}">
                    <a16:rowId xmlns:a16="http://schemas.microsoft.com/office/drawing/2014/main" xmlns="" val="10000"/>
                  </a:ext>
                </a:extLst>
              </a:tr>
            </a:tbl>
          </a:graphicData>
        </a:graphic>
      </p:graphicFrame>
      <p:sp>
        <p:nvSpPr>
          <p:cNvPr id="2" name="Title 1"/>
          <p:cNvSpPr>
            <a:spLocks noGrp="1"/>
          </p:cNvSpPr>
          <p:nvPr>
            <p:ph type="title"/>
          </p:nvPr>
        </p:nvSpPr>
        <p:spPr>
          <a:xfrm>
            <a:off x="1776426" y="-178748"/>
            <a:ext cx="8639175" cy="1008063"/>
          </a:xfrm>
        </p:spPr>
        <p:txBody>
          <a:bodyPr/>
          <a:lstStyle/>
          <a:p>
            <a:r>
              <a:rPr lang="en-GB" altLang="nb-NO" dirty="0">
                <a:solidFill>
                  <a:srgbClr val="6482C3"/>
                </a:solidFill>
              </a:rPr>
              <a:t>Baseline Characteristics</a:t>
            </a:r>
            <a:endParaRPr lang="nb-NO" dirty="0"/>
          </a:p>
        </p:txBody>
      </p:sp>
      <p:sp>
        <p:nvSpPr>
          <p:cNvPr id="12" name="Rectangle 11"/>
          <p:cNvSpPr/>
          <p:nvPr/>
        </p:nvSpPr>
        <p:spPr>
          <a:xfrm>
            <a:off x="1776413" y="6098428"/>
            <a:ext cx="8496944" cy="261610"/>
          </a:xfrm>
          <a:prstGeom prst="rect">
            <a:avLst/>
          </a:prstGeom>
        </p:spPr>
        <p:txBody>
          <a:bodyPr wrap="square">
            <a:spAutoFit/>
          </a:bodyPr>
          <a:lstStyle/>
          <a:p>
            <a:r>
              <a:rPr lang="en-GB" sz="1100" dirty="0">
                <a:solidFill>
                  <a:srgbClr val="5A5A5A"/>
                </a:solidFill>
              </a:rPr>
              <a:t>Data are mean ± SD or %  in 7020 patients treated with ≥1 dose of study drug.</a:t>
            </a:r>
            <a:endParaRPr lang="nb-NO" sz="1100" dirty="0">
              <a:solidFill>
                <a:srgbClr val="5A5A5A"/>
              </a:solidFill>
            </a:endParaRPr>
          </a:p>
        </p:txBody>
      </p:sp>
      <p:sp>
        <p:nvSpPr>
          <p:cNvPr id="9" name="Text Placeholder 7"/>
          <p:cNvSpPr>
            <a:spLocks noGrp="1"/>
          </p:cNvSpPr>
          <p:nvPr>
            <p:ph type="body" sz="quarter" idx="13"/>
          </p:nvPr>
        </p:nvSpPr>
        <p:spPr>
          <a:xfrm>
            <a:off x="1775526" y="6381372"/>
            <a:ext cx="6842125" cy="246221"/>
          </a:xfrm>
        </p:spPr>
        <p:txBody>
          <a:bodyPr/>
          <a:lstStyle/>
          <a:p>
            <a:r>
              <a:rPr lang="da-DK" dirty="0"/>
              <a:t>Zinman B et al. N Engl J Med 2015;373:2117-28. </a:t>
            </a:r>
          </a:p>
        </p:txBody>
      </p:sp>
      <p:graphicFrame>
        <p:nvGraphicFramePr>
          <p:cNvPr id="10" name="Content Placeholder 5"/>
          <p:cNvGraphicFramePr>
            <a:graphicFrameLocks/>
          </p:cNvGraphicFramePr>
          <p:nvPr>
            <p:extLst>
              <p:ext uri="{D42A27DB-BD31-4B8C-83A1-F6EECF244321}">
                <p14:modId xmlns:p14="http://schemas.microsoft.com/office/powerpoint/2010/main" val="1566807701"/>
              </p:ext>
            </p:extLst>
          </p:nvPr>
        </p:nvGraphicFramePr>
        <p:xfrm>
          <a:off x="1918647" y="2043433"/>
          <a:ext cx="8496945" cy="3962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gridCol w="2520281">
                  <a:extLst>
                    <a:ext uri="{9D8B030D-6E8A-4147-A177-3AD203B41FA5}">
                      <a16:colId xmlns:a16="http://schemas.microsoft.com/office/drawing/2014/main" xmlns="" val="20002"/>
                    </a:ext>
                  </a:extLst>
                </a:gridCol>
              </a:tblGrid>
              <a:tr h="396240">
                <a:tc>
                  <a:txBody>
                    <a:bodyPr/>
                    <a:lstStyle/>
                    <a:p>
                      <a:r>
                        <a:rPr lang="en-US" sz="2000" b="1" noProof="0" dirty="0">
                          <a:solidFill>
                            <a:srgbClr val="000090"/>
                          </a:solidFill>
                        </a:rPr>
                        <a:t>BMI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2000" b="0" noProof="0" dirty="0">
                          <a:solidFill>
                            <a:schemeClr val="tx2"/>
                          </a:solidFill>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000" b="0" noProof="0" dirty="0">
                          <a:solidFill>
                            <a:schemeClr val="tx2"/>
                          </a:solidFill>
                        </a:rPr>
                        <a:t>30.6 </a:t>
                      </a:r>
                      <a:r>
                        <a:rPr lang="en-US" sz="2000" b="0" kern="1200" noProof="0" dirty="0">
                          <a:solidFill>
                            <a:schemeClr val="tx2"/>
                          </a:solidFill>
                          <a:effectLst/>
                          <a:latin typeface="+mn-lt"/>
                          <a:ea typeface="+mn-ea"/>
                          <a:cs typeface="+mn-cs"/>
                        </a:rPr>
                        <a:t>± 5.2</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0"/>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370602149"/>
              </p:ext>
            </p:extLst>
          </p:nvPr>
        </p:nvGraphicFramePr>
        <p:xfrm>
          <a:off x="1892481" y="3190615"/>
          <a:ext cx="8508416" cy="2597364"/>
        </p:xfrm>
        <a:graphic>
          <a:graphicData uri="http://schemas.openxmlformats.org/drawingml/2006/table">
            <a:tbl>
              <a:tblPr firstRow="1" bandRow="1">
                <a:tableStyleId>{5C22544A-7EE6-4342-B048-85BDC9FD1C3A}</a:tableStyleId>
              </a:tblPr>
              <a:tblGrid>
                <a:gridCol w="2315150">
                  <a:extLst>
                    <a:ext uri="{9D8B030D-6E8A-4147-A177-3AD203B41FA5}">
                      <a16:colId xmlns:a16="http://schemas.microsoft.com/office/drawing/2014/main" xmlns="" val="20000"/>
                    </a:ext>
                  </a:extLst>
                </a:gridCol>
                <a:gridCol w="3784773">
                  <a:extLst>
                    <a:ext uri="{9D8B030D-6E8A-4147-A177-3AD203B41FA5}">
                      <a16:colId xmlns:a16="http://schemas.microsoft.com/office/drawing/2014/main" xmlns="" val="20001"/>
                    </a:ext>
                  </a:extLst>
                </a:gridCol>
                <a:gridCol w="2408493">
                  <a:extLst>
                    <a:ext uri="{9D8B030D-6E8A-4147-A177-3AD203B41FA5}">
                      <a16:colId xmlns:a16="http://schemas.microsoft.com/office/drawing/2014/main" xmlns="" val="20002"/>
                    </a:ext>
                  </a:extLst>
                </a:gridCol>
              </a:tblGrid>
              <a:tr h="396240">
                <a:tc>
                  <a:txBody>
                    <a:bodyPr/>
                    <a:lstStyle/>
                    <a:p>
                      <a:r>
                        <a:rPr lang="en-US" sz="2000" b="1" noProof="0" dirty="0">
                          <a:solidFill>
                            <a:srgbClr val="000090"/>
                          </a:solidFill>
                        </a:rPr>
                        <a:t>CV Disease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000" b="1" noProof="0" dirty="0">
                          <a:solidFill>
                            <a:schemeClr val="tx2"/>
                          </a:solidFill>
                        </a:rPr>
                        <a:t>Prior CVD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noProof="0" dirty="0">
                          <a:solidFill>
                            <a:schemeClr val="tx2"/>
                          </a:solidFill>
                        </a:rPr>
                        <a:t>99.2%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0"/>
                  </a:ext>
                </a:extLst>
              </a:tr>
              <a:tr h="550281">
                <a:tc>
                  <a:txBody>
                    <a:bodyPr/>
                    <a:lstStyle/>
                    <a:p>
                      <a:endParaRPr lang="en-US" sz="2000" b="1" noProof="0" dirty="0">
                        <a:solidFill>
                          <a:srgbClr val="00009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000" b="0" noProof="0" dirty="0">
                          <a:solidFill>
                            <a:schemeClr val="tx2"/>
                          </a:solidFill>
                        </a:rPr>
                        <a:t>MI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0" noProof="0" dirty="0">
                          <a:solidFill>
                            <a:schemeClr val="tx2"/>
                          </a:solidFill>
                        </a:rPr>
                        <a:t>46.6%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1"/>
                  </a:ext>
                </a:extLst>
              </a:tr>
              <a:tr h="550281">
                <a:tc>
                  <a:txBody>
                    <a:bodyPr/>
                    <a:lstStyle/>
                    <a:p>
                      <a:endParaRPr lang="en-US" sz="2000" b="1" noProof="0" dirty="0">
                        <a:solidFill>
                          <a:srgbClr val="00009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000" b="0" noProof="0" dirty="0">
                          <a:solidFill>
                            <a:schemeClr val="tx2"/>
                          </a:solidFill>
                        </a:rPr>
                        <a:t>CABG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0" kern="1200" noProof="0" dirty="0">
                          <a:solidFill>
                            <a:schemeClr val="tx2"/>
                          </a:solidFill>
                          <a:effectLst/>
                          <a:latin typeface="+mn-lt"/>
                          <a:ea typeface="+mn-ea"/>
                          <a:cs typeface="+mn-cs"/>
                        </a:rPr>
                        <a:t>24.7%</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2"/>
                  </a:ext>
                </a:extLst>
              </a:tr>
              <a:tr h="550281">
                <a:tc>
                  <a:txBody>
                    <a:bodyPr/>
                    <a:lstStyle/>
                    <a:p>
                      <a:endParaRPr lang="en-US" sz="2000" b="1" noProof="0" dirty="0">
                        <a:solidFill>
                          <a:srgbClr val="00009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000" noProof="0" dirty="0">
                          <a:solidFill>
                            <a:schemeClr val="tx2"/>
                          </a:solidFill>
                        </a:rPr>
                        <a:t>Stroke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kern="1200" noProof="0" dirty="0">
                          <a:solidFill>
                            <a:schemeClr val="tx2"/>
                          </a:solidFill>
                          <a:effectLst/>
                          <a:latin typeface="+mn-lt"/>
                          <a:ea typeface="+mn-ea"/>
                          <a:cs typeface="+mn-cs"/>
                        </a:rPr>
                        <a:t>23.3%</a:t>
                      </a:r>
                      <a:endParaRPr lang="en-US" sz="200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3"/>
                  </a:ext>
                </a:extLst>
              </a:tr>
              <a:tr h="550281">
                <a:tc>
                  <a:txBody>
                    <a:bodyPr/>
                    <a:lstStyle/>
                    <a:p>
                      <a:endParaRPr lang="en-US" sz="2000" b="1" noProof="0" dirty="0">
                        <a:solidFill>
                          <a:srgbClr val="00009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000" noProof="0" dirty="0">
                          <a:solidFill>
                            <a:schemeClr val="tx2"/>
                          </a:solidFill>
                        </a:rPr>
                        <a:t>Heart failure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noProof="0" dirty="0">
                          <a:solidFill>
                            <a:schemeClr val="tx2"/>
                          </a:solidFill>
                        </a:rPr>
                        <a:t>10.1%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graphicFrame>
        <p:nvGraphicFramePr>
          <p:cNvPr id="14" name="Content Placeholder 5"/>
          <p:cNvGraphicFramePr>
            <a:graphicFrameLocks/>
          </p:cNvGraphicFramePr>
          <p:nvPr>
            <p:extLst>
              <p:ext uri="{D42A27DB-BD31-4B8C-83A1-F6EECF244321}">
                <p14:modId xmlns:p14="http://schemas.microsoft.com/office/powerpoint/2010/main" val="285791283"/>
              </p:ext>
            </p:extLst>
          </p:nvPr>
        </p:nvGraphicFramePr>
        <p:xfrm>
          <a:off x="1918647" y="2559287"/>
          <a:ext cx="8496945" cy="3962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gridCol w="2520281">
                  <a:extLst>
                    <a:ext uri="{9D8B030D-6E8A-4147-A177-3AD203B41FA5}">
                      <a16:colId xmlns:a16="http://schemas.microsoft.com/office/drawing/2014/main" xmlns="" val="20002"/>
                    </a:ext>
                  </a:extLst>
                </a:gridCol>
              </a:tblGrid>
              <a:tr h="396240">
                <a:tc>
                  <a:txBody>
                    <a:bodyPr/>
                    <a:lstStyle/>
                    <a:p>
                      <a:r>
                        <a:rPr lang="en-US" sz="2000" b="1" noProof="0" dirty="0">
                          <a:solidFill>
                            <a:srgbClr val="000090"/>
                          </a:solidFill>
                        </a:rPr>
                        <a:t>eGFR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2000" b="0" noProof="0" dirty="0">
                          <a:solidFill>
                            <a:schemeClr val="tx2"/>
                          </a:solidFill>
                        </a:rPr>
                        <a:t> 30-60 ml/min</a:t>
                      </a:r>
                      <a:r>
                        <a:rPr lang="en-US" sz="2000" b="0" baseline="0" noProof="0" dirty="0">
                          <a:solidFill>
                            <a:schemeClr val="tx2"/>
                          </a:solidFill>
                        </a:rPr>
                        <a:t>/ 1.7m</a:t>
                      </a:r>
                      <a:r>
                        <a:rPr lang="en-US" sz="2000" b="0" baseline="30000" noProof="0" dirty="0">
                          <a:solidFill>
                            <a:schemeClr val="tx2"/>
                          </a:solidFill>
                        </a:rPr>
                        <a:t>2</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000" b="0" noProof="0" dirty="0">
                          <a:solidFill>
                            <a:schemeClr val="tx2"/>
                          </a:solidFill>
                        </a:rPr>
                        <a:t>26%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0"/>
                  </a:ext>
                </a:extLst>
              </a:tr>
            </a:tbl>
          </a:graphicData>
        </a:graphic>
      </p:graphicFrame>
      <p:graphicFrame>
        <p:nvGraphicFramePr>
          <p:cNvPr id="16" name="Content Placeholder 5"/>
          <p:cNvGraphicFramePr>
            <a:graphicFrameLocks/>
          </p:cNvGraphicFramePr>
          <p:nvPr>
            <p:extLst>
              <p:ext uri="{D42A27DB-BD31-4B8C-83A1-F6EECF244321}">
                <p14:modId xmlns:p14="http://schemas.microsoft.com/office/powerpoint/2010/main" val="3608197061"/>
              </p:ext>
            </p:extLst>
          </p:nvPr>
        </p:nvGraphicFramePr>
        <p:xfrm>
          <a:off x="1937388" y="1510641"/>
          <a:ext cx="8496945" cy="3962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gridCol w="2520281">
                  <a:extLst>
                    <a:ext uri="{9D8B030D-6E8A-4147-A177-3AD203B41FA5}">
                      <a16:colId xmlns:a16="http://schemas.microsoft.com/office/drawing/2014/main" xmlns="" val="20002"/>
                    </a:ext>
                  </a:extLst>
                </a:gridCol>
              </a:tblGrid>
              <a:tr h="396240">
                <a:tc>
                  <a:txBody>
                    <a:bodyPr/>
                    <a:lstStyle/>
                    <a:p>
                      <a:r>
                        <a:rPr lang="en-US" sz="2000" b="1" noProof="0" dirty="0">
                          <a:solidFill>
                            <a:srgbClr val="000090"/>
                          </a:solidFill>
                        </a:rPr>
                        <a:t>Male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2000" b="0" noProof="0" dirty="0">
                          <a:solidFill>
                            <a:schemeClr val="tx2"/>
                          </a:solidFill>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000" b="0" noProof="0" dirty="0">
                          <a:solidFill>
                            <a:schemeClr val="tx2"/>
                          </a:solidFill>
                        </a:rPr>
                        <a:t>72%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312174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5"/>
          <p:cNvGraphicFramePr>
            <a:graphicFrameLocks/>
          </p:cNvGraphicFramePr>
          <p:nvPr>
            <p:extLst>
              <p:ext uri="{D42A27DB-BD31-4B8C-83A1-F6EECF244321}">
                <p14:modId xmlns:p14="http://schemas.microsoft.com/office/powerpoint/2010/main" val="3198861731"/>
              </p:ext>
            </p:extLst>
          </p:nvPr>
        </p:nvGraphicFramePr>
        <p:xfrm>
          <a:off x="1923744" y="1340768"/>
          <a:ext cx="8496945" cy="118872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gridCol w="2520281">
                  <a:extLst>
                    <a:ext uri="{9D8B030D-6E8A-4147-A177-3AD203B41FA5}">
                      <a16:colId xmlns:a16="http://schemas.microsoft.com/office/drawing/2014/main" xmlns="" val="20002"/>
                    </a:ext>
                  </a:extLst>
                </a:gridCol>
              </a:tblGrid>
              <a:tr h="396240">
                <a:tc rowSpan="3">
                  <a:txBody>
                    <a:bodyPr/>
                    <a:lstStyle/>
                    <a:p>
                      <a:r>
                        <a:rPr lang="en-US" sz="2000" b="1" noProof="0" dirty="0">
                          <a:solidFill>
                            <a:srgbClr val="003399"/>
                          </a:solidFill>
                        </a:rPr>
                        <a:t>Glycemic management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EF4"/>
                    </a:solidFill>
                  </a:tcPr>
                </a:tc>
                <a:tc>
                  <a:txBody>
                    <a:bodyPr/>
                    <a:lstStyle/>
                    <a:p>
                      <a:r>
                        <a:rPr lang="en-US" sz="2000" b="0" noProof="0" dirty="0">
                          <a:solidFill>
                            <a:schemeClr val="tx2"/>
                          </a:solidFill>
                        </a:rPr>
                        <a:t>HbA1c,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EF4"/>
                    </a:solidFill>
                  </a:tcPr>
                </a:tc>
                <a:tc>
                  <a:txBody>
                    <a:bodyPr/>
                    <a:lstStyle/>
                    <a:p>
                      <a:pPr algn="ctr"/>
                      <a:r>
                        <a:rPr lang="en-US" sz="2000" b="0" kern="1200" noProof="0" dirty="0">
                          <a:solidFill>
                            <a:schemeClr val="tx2"/>
                          </a:solidFill>
                          <a:effectLst/>
                          <a:latin typeface="+mn-lt"/>
                          <a:ea typeface="+mn-ea"/>
                          <a:cs typeface="+mn-cs"/>
                        </a:rPr>
                        <a:t>8.07 ± 0.85</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EF4"/>
                    </a:solidFill>
                  </a:tcPr>
                </a:tc>
                <a:extLst>
                  <a:ext uri="{0D108BD9-81ED-4DB2-BD59-A6C34878D82A}">
                    <a16:rowId xmlns:a16="http://schemas.microsoft.com/office/drawing/2014/main" xmlns="" val="10000"/>
                  </a:ext>
                </a:extLst>
              </a:tr>
              <a:tr h="396240">
                <a:tc vMerge="1">
                  <a:txBody>
                    <a:bodyPr/>
                    <a:lstStyle/>
                    <a:p>
                      <a:endParaRPr lang="nb-NO" dirty="0"/>
                    </a:p>
                  </a:txBody>
                  <a:tcPr/>
                </a:tc>
                <a:tc>
                  <a:txBody>
                    <a:bodyPr/>
                    <a:lstStyle/>
                    <a:p>
                      <a:r>
                        <a:rPr lang="en-US" sz="2000" noProof="0">
                          <a:solidFill>
                            <a:schemeClr val="tx2"/>
                          </a:solidFill>
                        </a:rPr>
                        <a:t>Any</a:t>
                      </a:r>
                      <a:r>
                        <a:rPr lang="en-US" sz="2000" baseline="0" noProof="0">
                          <a:solidFill>
                            <a:schemeClr val="tx2"/>
                          </a:solidFill>
                        </a:rPr>
                        <a:t> metformin</a:t>
                      </a:r>
                      <a:endParaRPr lang="en-US" sz="200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EF4"/>
                    </a:solidFill>
                  </a:tcPr>
                </a:tc>
                <a:tc>
                  <a:txBody>
                    <a:bodyPr/>
                    <a:lstStyle/>
                    <a:p>
                      <a:pPr algn="ctr"/>
                      <a:r>
                        <a:rPr lang="en-US" sz="2000" noProof="0" dirty="0">
                          <a:solidFill>
                            <a:schemeClr val="tx2"/>
                          </a:solidFill>
                        </a:rPr>
                        <a:t>74.0%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EF4"/>
                    </a:solidFill>
                  </a:tcPr>
                </a:tc>
                <a:extLst>
                  <a:ext uri="{0D108BD9-81ED-4DB2-BD59-A6C34878D82A}">
                    <a16:rowId xmlns:a16="http://schemas.microsoft.com/office/drawing/2014/main" xmlns="" val="10001"/>
                  </a:ext>
                </a:extLst>
              </a:tr>
              <a:tr h="396240">
                <a:tc vMerge="1">
                  <a:txBody>
                    <a:bodyPr/>
                    <a:lstStyle/>
                    <a:p>
                      <a:endParaRPr lang="nb-NO" dirty="0"/>
                    </a:p>
                  </a:txBody>
                  <a:tcPr/>
                </a:tc>
                <a:tc>
                  <a:txBody>
                    <a:bodyPr/>
                    <a:lstStyle/>
                    <a:p>
                      <a:r>
                        <a:rPr lang="en-US" sz="2000" noProof="0" dirty="0">
                          <a:solidFill>
                            <a:schemeClr val="tx2"/>
                          </a:solidFill>
                        </a:rPr>
                        <a:t>Any insulin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EF4"/>
                    </a:solidFill>
                  </a:tcPr>
                </a:tc>
                <a:tc>
                  <a:txBody>
                    <a:bodyPr/>
                    <a:lstStyle/>
                    <a:p>
                      <a:pPr algn="ctr"/>
                      <a:r>
                        <a:rPr lang="en-US" sz="2000" noProof="0" dirty="0">
                          <a:solidFill>
                            <a:schemeClr val="tx2"/>
                          </a:solidFill>
                        </a:rPr>
                        <a:t>48.2%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DEF4"/>
                    </a:solidFill>
                  </a:tcPr>
                </a:tc>
                <a:extLst>
                  <a:ext uri="{0D108BD9-81ED-4DB2-BD59-A6C34878D82A}">
                    <a16:rowId xmlns:a16="http://schemas.microsoft.com/office/drawing/2014/main" xmlns="" val="10002"/>
                  </a:ext>
                </a:extLst>
              </a:tr>
            </a:tbl>
          </a:graphicData>
        </a:graphic>
      </p:graphicFrame>
      <p:sp>
        <p:nvSpPr>
          <p:cNvPr id="2" name="Title 1"/>
          <p:cNvSpPr>
            <a:spLocks noGrp="1"/>
          </p:cNvSpPr>
          <p:nvPr>
            <p:ph type="title"/>
          </p:nvPr>
        </p:nvSpPr>
        <p:spPr/>
        <p:txBody>
          <a:bodyPr/>
          <a:lstStyle/>
          <a:p>
            <a:r>
              <a:rPr lang="en-GB" altLang="nb-NO" dirty="0">
                <a:solidFill>
                  <a:srgbClr val="6482C3"/>
                </a:solidFill>
              </a:rPr>
              <a:t>CV risk factor management at baseline</a:t>
            </a:r>
            <a:endParaRPr lang="nb-NO" dirty="0"/>
          </a:p>
        </p:txBody>
      </p:sp>
      <p:sp>
        <p:nvSpPr>
          <p:cNvPr id="4" name="Slide Number Placeholder 3"/>
          <p:cNvSpPr>
            <a:spLocks noGrp="1"/>
          </p:cNvSpPr>
          <p:nvPr>
            <p:ph type="sldNum" sz="quarter" idx="12"/>
          </p:nvPr>
        </p:nvSpPr>
        <p:spPr/>
        <p:txBody>
          <a:bodyPr/>
          <a:lstStyle/>
          <a:p>
            <a:fld id="{4AD7133C-5F9C-4F7F-9637-3E296898A784}" type="slidenum">
              <a:rPr lang="en-GB" smtClean="0"/>
              <a:pPr/>
              <a:t>38</a:t>
            </a:fld>
            <a:endParaRPr lang="en-GB"/>
          </a:p>
        </p:txBody>
      </p:sp>
      <p:sp>
        <p:nvSpPr>
          <p:cNvPr id="12" name="Rectangle 11"/>
          <p:cNvSpPr/>
          <p:nvPr/>
        </p:nvSpPr>
        <p:spPr>
          <a:xfrm>
            <a:off x="1919536" y="5733256"/>
            <a:ext cx="8496944" cy="261610"/>
          </a:xfrm>
          <a:prstGeom prst="rect">
            <a:avLst/>
          </a:prstGeom>
        </p:spPr>
        <p:txBody>
          <a:bodyPr wrap="square">
            <a:spAutoFit/>
          </a:bodyPr>
          <a:lstStyle/>
          <a:p>
            <a:pPr defTabSz="455613" fontAlgn="base">
              <a:spcBef>
                <a:spcPct val="0"/>
              </a:spcBef>
              <a:spcAft>
                <a:spcPct val="0"/>
              </a:spcAft>
            </a:pPr>
            <a:r>
              <a:rPr lang="en-GB" sz="1100" dirty="0">
                <a:solidFill>
                  <a:srgbClr val="5A5A5A"/>
                </a:solidFill>
                <a:latin typeface="Calibri" charset="0"/>
                <a:ea typeface="ＭＳ Ｐゴシック" charset="0"/>
                <a:cs typeface="ＭＳ Ｐゴシック" charset="0"/>
              </a:rPr>
              <a:t>Data are mean ± SD or %  in 7020 patients treated with ≥1 dose of study drug.</a:t>
            </a:r>
            <a:endParaRPr lang="nb-NO" sz="1100" dirty="0">
              <a:solidFill>
                <a:srgbClr val="5A5A5A"/>
              </a:solidFill>
              <a:latin typeface="Calibri" charset="0"/>
              <a:ea typeface="ＭＳ Ｐゴシック" charset="0"/>
              <a:cs typeface="ＭＳ Ｐゴシック" charset="0"/>
            </a:endParaRPr>
          </a:p>
        </p:txBody>
      </p:sp>
      <p:sp>
        <p:nvSpPr>
          <p:cNvPr id="9" name="Text Placeholder 7"/>
          <p:cNvSpPr>
            <a:spLocks noGrp="1"/>
          </p:cNvSpPr>
          <p:nvPr>
            <p:ph type="body" sz="quarter" idx="13"/>
          </p:nvPr>
        </p:nvSpPr>
        <p:spPr>
          <a:xfrm>
            <a:off x="1775526" y="6381372"/>
            <a:ext cx="6842125" cy="246221"/>
          </a:xfrm>
        </p:spPr>
        <p:txBody>
          <a:bodyPr/>
          <a:lstStyle/>
          <a:p>
            <a:r>
              <a:rPr lang="da-DK" dirty="0"/>
              <a:t>Zinman B et al. N Engl J Med 2015;373:2117-28. </a:t>
            </a:r>
          </a:p>
        </p:txBody>
      </p:sp>
      <p:graphicFrame>
        <p:nvGraphicFramePr>
          <p:cNvPr id="10" name="Content Placeholder 5"/>
          <p:cNvGraphicFramePr>
            <a:graphicFrameLocks/>
          </p:cNvGraphicFramePr>
          <p:nvPr>
            <p:extLst>
              <p:ext uri="{D42A27DB-BD31-4B8C-83A1-F6EECF244321}">
                <p14:modId xmlns:p14="http://schemas.microsoft.com/office/powerpoint/2010/main" val="1103606730"/>
              </p:ext>
            </p:extLst>
          </p:nvPr>
        </p:nvGraphicFramePr>
        <p:xfrm>
          <a:off x="1923744" y="2528064"/>
          <a:ext cx="8496945" cy="158496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gridCol w="2520281">
                  <a:extLst>
                    <a:ext uri="{9D8B030D-6E8A-4147-A177-3AD203B41FA5}">
                      <a16:colId xmlns:a16="http://schemas.microsoft.com/office/drawing/2014/main" xmlns="" val="20002"/>
                    </a:ext>
                  </a:extLst>
                </a:gridCol>
              </a:tblGrid>
              <a:tr h="396240">
                <a:tc rowSpan="4">
                  <a:txBody>
                    <a:bodyPr/>
                    <a:lstStyle/>
                    <a:p>
                      <a:r>
                        <a:rPr lang="en-US" sz="2000" b="1" noProof="0" dirty="0">
                          <a:solidFill>
                            <a:srgbClr val="000090"/>
                          </a:solidFill>
                        </a:rPr>
                        <a:t>Blood pressure management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2000" b="0" noProof="0" dirty="0">
                          <a:solidFill>
                            <a:schemeClr val="tx2"/>
                          </a:solidFill>
                        </a:rPr>
                        <a:t>SBP/DBP, mmHg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000" b="0" noProof="0" dirty="0">
                          <a:solidFill>
                            <a:schemeClr val="tx2"/>
                          </a:solidFill>
                        </a:rPr>
                        <a:t>136/77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0"/>
                  </a:ext>
                </a:extLst>
              </a:tr>
              <a:tr h="396240">
                <a:tc vMerge="1">
                  <a:txBody>
                    <a:bodyPr/>
                    <a:lstStyle/>
                    <a:p>
                      <a:endParaRPr lang="nb-NO" sz="2000" b="1" dirty="0">
                        <a:solidFill>
                          <a:schemeClr val="accent1"/>
                        </a:solidFill>
                      </a:endParaRPr>
                    </a:p>
                  </a:txBody>
                  <a:tcPr>
                    <a:solidFill>
                      <a:srgbClr val="FFCCFF"/>
                    </a:solidFill>
                  </a:tcPr>
                </a:tc>
                <a:tc>
                  <a:txBody>
                    <a:bodyPr/>
                    <a:lstStyle/>
                    <a:p>
                      <a:r>
                        <a:rPr lang="en-US" sz="2000" b="0" noProof="0" dirty="0">
                          <a:solidFill>
                            <a:schemeClr val="tx2"/>
                          </a:solidFill>
                        </a:rPr>
                        <a:t>SBP</a:t>
                      </a:r>
                      <a:r>
                        <a:rPr lang="en-US" sz="2000" b="0" baseline="0" noProof="0" dirty="0">
                          <a:solidFill>
                            <a:schemeClr val="tx2"/>
                          </a:solidFill>
                        </a:rPr>
                        <a:t> &lt;140 and </a:t>
                      </a:r>
                      <a:r>
                        <a:rPr lang="en-US" sz="2000" b="0" noProof="0" dirty="0">
                          <a:solidFill>
                            <a:schemeClr val="tx2"/>
                          </a:solidFill>
                        </a:rPr>
                        <a:t>DBP &lt;90 mmHg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000" b="0" noProof="0" dirty="0">
                          <a:solidFill>
                            <a:schemeClr val="tx2"/>
                          </a:solidFill>
                        </a:rPr>
                        <a:t>61.3%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1"/>
                  </a:ext>
                </a:extLst>
              </a:tr>
              <a:tr h="396240">
                <a:tc vMerge="1">
                  <a:txBody>
                    <a:bodyPr/>
                    <a:lstStyle/>
                    <a:p>
                      <a:endParaRPr lang="nb-NO" dirty="0"/>
                    </a:p>
                  </a:txBody>
                  <a:tcPr/>
                </a:tc>
                <a:tc>
                  <a:txBody>
                    <a:bodyPr/>
                    <a:lstStyle/>
                    <a:p>
                      <a:r>
                        <a:rPr lang="en-US" sz="2000" b="0" noProof="0">
                          <a:solidFill>
                            <a:schemeClr val="tx2"/>
                          </a:solidFill>
                        </a:rPr>
                        <a:t>Any BP-lowering</a:t>
                      </a:r>
                      <a:r>
                        <a:rPr lang="en-US" sz="2000" b="0" baseline="0" noProof="0">
                          <a:solidFill>
                            <a:schemeClr val="tx2"/>
                          </a:solidFill>
                        </a:rPr>
                        <a:t> drug</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000" b="0" kern="1200" noProof="0" dirty="0">
                          <a:solidFill>
                            <a:schemeClr val="tx2"/>
                          </a:solidFill>
                          <a:effectLst/>
                          <a:latin typeface="+mn-lt"/>
                          <a:ea typeface="+mn-ea"/>
                          <a:cs typeface="+mn-cs"/>
                        </a:rPr>
                        <a:t>95.0%</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2"/>
                  </a:ext>
                </a:extLst>
              </a:tr>
              <a:tr h="396240">
                <a:tc vMerge="1">
                  <a:txBody>
                    <a:bodyPr/>
                    <a:lstStyle/>
                    <a:p>
                      <a:endParaRPr lang="nb-NO" dirty="0"/>
                    </a:p>
                  </a:txBody>
                  <a:tcPr/>
                </a:tc>
                <a:tc>
                  <a:txBody>
                    <a:bodyPr/>
                    <a:lstStyle/>
                    <a:p>
                      <a:r>
                        <a:rPr lang="en-US" sz="2000" noProof="0">
                          <a:solidFill>
                            <a:schemeClr val="tx2"/>
                          </a:solidFill>
                        </a:rPr>
                        <a:t>ACE</a:t>
                      </a:r>
                      <a:r>
                        <a:rPr lang="en-US" sz="2000" baseline="0" noProof="0">
                          <a:solidFill>
                            <a:schemeClr val="tx2"/>
                          </a:solidFill>
                        </a:rPr>
                        <a:t> inhibitor</a:t>
                      </a:r>
                      <a:r>
                        <a:rPr lang="en-US" sz="2000" noProof="0">
                          <a:solidFill>
                            <a:schemeClr val="tx2"/>
                          </a:solidFill>
                        </a:rPr>
                        <a:t>/ARB</a:t>
                      </a:r>
                      <a:endParaRPr lang="en-US" sz="200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000" kern="1200" noProof="0" dirty="0">
                          <a:solidFill>
                            <a:schemeClr val="tx2"/>
                          </a:solidFill>
                          <a:effectLst/>
                          <a:latin typeface="+mn-lt"/>
                          <a:ea typeface="+mn-ea"/>
                          <a:cs typeface="+mn-cs"/>
                        </a:rPr>
                        <a:t>80.7%</a:t>
                      </a:r>
                      <a:endParaRPr lang="en-US" sz="200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1181825135"/>
              </p:ext>
            </p:extLst>
          </p:nvPr>
        </p:nvGraphicFramePr>
        <p:xfrm>
          <a:off x="1923744" y="4112240"/>
          <a:ext cx="8496945" cy="79248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gridCol w="2520281">
                  <a:extLst>
                    <a:ext uri="{9D8B030D-6E8A-4147-A177-3AD203B41FA5}">
                      <a16:colId xmlns:a16="http://schemas.microsoft.com/office/drawing/2014/main" xmlns="" val="20002"/>
                    </a:ext>
                  </a:extLst>
                </a:gridCol>
              </a:tblGrid>
              <a:tr h="396240">
                <a:tc rowSpan="2">
                  <a:txBody>
                    <a:bodyPr/>
                    <a:lstStyle/>
                    <a:p>
                      <a:r>
                        <a:rPr lang="en-US" sz="2000" b="1" noProof="0" dirty="0">
                          <a:solidFill>
                            <a:srgbClr val="000090"/>
                          </a:solidFill>
                        </a:rPr>
                        <a:t>Lipid</a:t>
                      </a:r>
                      <a:r>
                        <a:rPr lang="en-US" sz="2000" b="1" baseline="0" noProof="0" dirty="0">
                          <a:solidFill>
                            <a:srgbClr val="000090"/>
                          </a:solidFill>
                        </a:rPr>
                        <a:t> management</a:t>
                      </a:r>
                      <a:endParaRPr lang="en-US" sz="2000" b="1" noProof="0" dirty="0">
                        <a:solidFill>
                          <a:srgbClr val="00009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000" b="0" noProof="0" dirty="0">
                          <a:solidFill>
                            <a:schemeClr val="tx2"/>
                          </a:solidFill>
                        </a:rPr>
                        <a:t>LDL-cholesterol, mg/</a:t>
                      </a:r>
                      <a:r>
                        <a:rPr lang="en-US" sz="2000" b="0" noProof="0" dirty="0" err="1">
                          <a:solidFill>
                            <a:schemeClr val="tx2"/>
                          </a:solidFill>
                        </a:rPr>
                        <a:t>dL</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0" kern="1200" noProof="0" dirty="0">
                          <a:solidFill>
                            <a:schemeClr val="tx2"/>
                          </a:solidFill>
                          <a:effectLst/>
                          <a:latin typeface="+mn-lt"/>
                          <a:ea typeface="+mn-ea"/>
                          <a:cs typeface="+mn-cs"/>
                        </a:rPr>
                        <a:t>2.19 ± 0.92</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0"/>
                  </a:ext>
                </a:extLst>
              </a:tr>
              <a:tr h="396240">
                <a:tc vMerge="1">
                  <a:txBody>
                    <a:bodyPr/>
                    <a:lstStyle/>
                    <a:p>
                      <a:endParaRPr lang="nb-NO" dirty="0"/>
                    </a:p>
                  </a:txBody>
                  <a:tcPr/>
                </a:tc>
                <a:tc>
                  <a:txBody>
                    <a:bodyPr/>
                    <a:lstStyle/>
                    <a:p>
                      <a:r>
                        <a:rPr lang="en-US" sz="2000" b="0" noProof="0" dirty="0">
                          <a:solidFill>
                            <a:schemeClr val="tx2"/>
                          </a:solidFill>
                        </a:rPr>
                        <a:t>Statin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0" kern="1200" noProof="0" dirty="0">
                          <a:solidFill>
                            <a:schemeClr val="tx2"/>
                          </a:solidFill>
                          <a:effectLst/>
                          <a:latin typeface="+mn-lt"/>
                          <a:ea typeface="+mn-ea"/>
                          <a:cs typeface="+mn-cs"/>
                        </a:rPr>
                        <a:t>77.0%</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13" name="Content Placeholder 5"/>
          <p:cNvGraphicFramePr>
            <a:graphicFrameLocks/>
          </p:cNvGraphicFramePr>
          <p:nvPr>
            <p:extLst>
              <p:ext uri="{D42A27DB-BD31-4B8C-83A1-F6EECF244321}">
                <p14:modId xmlns:p14="http://schemas.microsoft.com/office/powerpoint/2010/main" val="2376430593"/>
              </p:ext>
            </p:extLst>
          </p:nvPr>
        </p:nvGraphicFramePr>
        <p:xfrm>
          <a:off x="1923744" y="4904328"/>
          <a:ext cx="8496945" cy="70104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gridCol w="2520281">
                  <a:extLst>
                    <a:ext uri="{9D8B030D-6E8A-4147-A177-3AD203B41FA5}">
                      <a16:colId xmlns:a16="http://schemas.microsoft.com/office/drawing/2014/main" xmlns="" val="20002"/>
                    </a:ext>
                  </a:extLst>
                </a:gridCol>
              </a:tblGrid>
              <a:tr h="701040">
                <a:tc>
                  <a:txBody>
                    <a:bodyPr/>
                    <a:lstStyle/>
                    <a:p>
                      <a:r>
                        <a:rPr lang="en-US" sz="2000" b="1" noProof="0" dirty="0">
                          <a:solidFill>
                            <a:srgbClr val="000090"/>
                          </a:solidFill>
                        </a:rPr>
                        <a:t>Anti-platelet therapies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2000" b="0" noProof="0" dirty="0">
                          <a:solidFill>
                            <a:schemeClr val="tx2"/>
                          </a:solidFill>
                        </a:rPr>
                        <a:t>Acetylsalicylic acid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000" b="0" kern="1200" noProof="0" dirty="0">
                          <a:solidFill>
                            <a:schemeClr val="tx2"/>
                          </a:solidFill>
                          <a:effectLst/>
                          <a:latin typeface="+mn-lt"/>
                          <a:ea typeface="+mn-ea"/>
                          <a:cs typeface="+mn-cs"/>
                        </a:rPr>
                        <a:t>82.7%</a:t>
                      </a:r>
                      <a:endParaRPr lang="en-US" sz="2000" b="0" noProof="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7545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1603375" y="1568454"/>
          <a:ext cx="8982076" cy="4890651"/>
        </p:xfrm>
        <a:graphic>
          <a:graphicData uri="http://schemas.openxmlformats.org/drawingml/2006/table">
            <a:tbl>
              <a:tblPr firstRow="1" bandRow="1">
                <a:tableStyleId>{616DA210-FB5B-4158-B5E0-FEB733F419BA}</a:tableStyleId>
              </a:tblPr>
              <a:tblGrid>
                <a:gridCol w="1459288">
                  <a:extLst>
                    <a:ext uri="{9D8B030D-6E8A-4147-A177-3AD203B41FA5}">
                      <a16:colId xmlns:a16="http://schemas.microsoft.com/office/drawing/2014/main" xmlns="" val="20000"/>
                    </a:ext>
                  </a:extLst>
                </a:gridCol>
                <a:gridCol w="900331">
                  <a:extLst>
                    <a:ext uri="{9D8B030D-6E8A-4147-A177-3AD203B41FA5}">
                      <a16:colId xmlns:a16="http://schemas.microsoft.com/office/drawing/2014/main" xmlns="" val="20001"/>
                    </a:ext>
                  </a:extLst>
                </a:gridCol>
                <a:gridCol w="536808">
                  <a:extLst>
                    <a:ext uri="{9D8B030D-6E8A-4147-A177-3AD203B41FA5}">
                      <a16:colId xmlns:a16="http://schemas.microsoft.com/office/drawing/2014/main" xmlns="" val="20002"/>
                    </a:ext>
                  </a:extLst>
                </a:gridCol>
                <a:gridCol w="453722">
                  <a:extLst>
                    <a:ext uri="{9D8B030D-6E8A-4147-A177-3AD203B41FA5}">
                      <a16:colId xmlns:a16="http://schemas.microsoft.com/office/drawing/2014/main" xmlns="" val="20003"/>
                    </a:ext>
                  </a:extLst>
                </a:gridCol>
                <a:gridCol w="914336">
                  <a:extLst>
                    <a:ext uri="{9D8B030D-6E8A-4147-A177-3AD203B41FA5}">
                      <a16:colId xmlns:a16="http://schemas.microsoft.com/office/drawing/2014/main" xmlns="" val="20004"/>
                    </a:ext>
                  </a:extLst>
                </a:gridCol>
                <a:gridCol w="533363">
                  <a:extLst>
                    <a:ext uri="{9D8B030D-6E8A-4147-A177-3AD203B41FA5}">
                      <a16:colId xmlns:a16="http://schemas.microsoft.com/office/drawing/2014/main" xmlns="" val="20005"/>
                    </a:ext>
                  </a:extLst>
                </a:gridCol>
                <a:gridCol w="1066725">
                  <a:extLst>
                    <a:ext uri="{9D8B030D-6E8A-4147-A177-3AD203B41FA5}">
                      <a16:colId xmlns:a16="http://schemas.microsoft.com/office/drawing/2014/main" xmlns="" val="20006"/>
                    </a:ext>
                  </a:extLst>
                </a:gridCol>
                <a:gridCol w="2199911">
                  <a:extLst>
                    <a:ext uri="{9D8B030D-6E8A-4147-A177-3AD203B41FA5}">
                      <a16:colId xmlns:a16="http://schemas.microsoft.com/office/drawing/2014/main" xmlns="" val="20007"/>
                    </a:ext>
                  </a:extLst>
                </a:gridCol>
                <a:gridCol w="917592">
                  <a:extLst>
                    <a:ext uri="{9D8B030D-6E8A-4147-A177-3AD203B41FA5}">
                      <a16:colId xmlns:a16="http://schemas.microsoft.com/office/drawing/2014/main" xmlns="" val="20008"/>
                    </a:ext>
                  </a:extLst>
                </a:gridCol>
              </a:tblGrid>
              <a:tr h="457200">
                <a:tc gridSpan="6">
                  <a:txBody>
                    <a:bodyPr/>
                    <a:lstStyle/>
                    <a:p>
                      <a:pPr marL="1087438" indent="-57150" algn="ctr">
                        <a:tabLst>
                          <a:tab pos="1030288" algn="l"/>
                        </a:tabLst>
                      </a:pPr>
                      <a:endParaRPr lang="en-GB" sz="1500" b="1" dirty="0">
                        <a:solidFill>
                          <a:schemeClr val="tx2"/>
                        </a:solidFill>
                      </a:endParaRPr>
                    </a:p>
                    <a:p>
                      <a:pPr marL="1087438" indent="-57150" algn="ctr">
                        <a:tabLst>
                          <a:tab pos="1030288" algn="l"/>
                        </a:tabLst>
                      </a:pPr>
                      <a:r>
                        <a:rPr lang="en-GB" sz="1500" b="1" dirty="0">
                          <a:solidFill>
                            <a:schemeClr val="tx2"/>
                          </a:solidFill>
                        </a:rPr>
                        <a:t>Patients</a:t>
                      </a:r>
                      <a:r>
                        <a:rPr lang="en-GB" sz="1500" b="1" baseline="0" dirty="0">
                          <a:solidFill>
                            <a:schemeClr val="tx2"/>
                          </a:solidFill>
                        </a:rPr>
                        <a:t> with</a:t>
                      </a:r>
                      <a:r>
                        <a:rPr lang="en-GB" sz="1500" b="1" dirty="0">
                          <a:solidFill>
                            <a:schemeClr val="tx2"/>
                          </a:solidFill>
                        </a:rPr>
                        <a:t> event/analysed</a:t>
                      </a:r>
                      <a:endParaRPr lang="en-US" sz="15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1"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lang="en-GB" sz="1500" b="1" dirty="0">
                          <a:solidFill>
                            <a:schemeClr val="tx2"/>
                          </a:solidFill>
                        </a:rPr>
                        <a:t>Empagliflozin</a:t>
                      </a:r>
                      <a:endParaRPr lang="en-US" sz="15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ctr"/>
                      <a:r>
                        <a:rPr lang="en-GB" sz="1500" b="1" dirty="0">
                          <a:solidFill>
                            <a:schemeClr val="tx2"/>
                          </a:solidFill>
                        </a:rPr>
                        <a:t>Placebo</a:t>
                      </a:r>
                      <a:endParaRPr lang="en-US" sz="15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dirty="0">
                          <a:solidFill>
                            <a:schemeClr val="tx2"/>
                          </a:solidFill>
                        </a:rPr>
                        <a:t>HR</a:t>
                      </a:r>
                      <a:endParaRPr lang="en-US" sz="15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dirty="0">
                          <a:solidFill>
                            <a:schemeClr val="tx2"/>
                          </a:solidFill>
                        </a:rPr>
                        <a:t>(95% CI)</a:t>
                      </a:r>
                      <a:endParaRPr lang="en-US" sz="15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b="1"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2"/>
                          </a:solidFill>
                        </a:rPr>
                        <a:t>p</a:t>
                      </a:r>
                      <a:r>
                        <a:rPr lang="en-US" sz="1500" b="1" dirty="0">
                          <a:solidFill>
                            <a:schemeClr val="tx2"/>
                          </a:solidFill>
                        </a:rPr>
                        <a:t>-value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2299">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solidFill>
                          <a:schemeClr val="tx2"/>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48936">
                <a:tc gridSpan="2">
                  <a:txBody>
                    <a:bodyPr/>
                    <a:lstStyle/>
                    <a:p>
                      <a:pPr marL="90488" marR="0" indent="90488"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solidFill>
                        </a:rPr>
                        <a:t>   3-point MACE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US" sz="1400" dirty="0"/>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lang="en-GB" sz="1500" dirty="0">
                          <a:solidFill>
                            <a:schemeClr val="tx2"/>
                          </a:solidFill>
                        </a:rPr>
                        <a:t>490/4687</a:t>
                      </a:r>
                      <a:endParaRPr lang="en-US" sz="1500" dirty="0">
                        <a:solidFill>
                          <a:schemeClr val="tx2"/>
                        </a:solidFill>
                      </a:endParaRPr>
                    </a:p>
                  </a:txBody>
                  <a:tcPr marL="0" marR="914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2"/>
                          </a:solidFill>
                        </a:rPr>
                        <a:t>282/2333</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(0.74, 0.99)*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rgbClr val="5A5A5A"/>
                          </a:solidFill>
                        </a:rPr>
                        <a:t>0.0382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48936">
                <a:tc gridSpan="2">
                  <a:txBody>
                    <a:bodyPr/>
                    <a:lstStyle/>
                    <a:p>
                      <a:pPr marL="288925" indent="0">
                        <a:tabLst>
                          <a:tab pos="288925" algn="l"/>
                        </a:tabLst>
                      </a:pPr>
                      <a:r>
                        <a:rPr lang="en-US" sz="1500" baseline="0" dirty="0">
                          <a:solidFill>
                            <a:schemeClr val="tx2"/>
                          </a:solidFill>
                        </a:rPr>
                        <a:t>CV death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gridSpan="2">
                  <a:txBody>
                    <a:bodyPr/>
                    <a:lstStyle/>
                    <a:p>
                      <a:pPr algn="ctr"/>
                      <a:r>
                        <a:rPr lang="en-GB" sz="1500" dirty="0">
                          <a:solidFill>
                            <a:schemeClr val="tx2"/>
                          </a:solidFill>
                        </a:rPr>
                        <a:t>172/4687</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a:txBody>
                    <a:bodyPr/>
                    <a:lstStyle/>
                    <a:p>
                      <a:pPr algn="ctr"/>
                      <a:r>
                        <a:rPr lang="en-GB" sz="1500" dirty="0">
                          <a:solidFill>
                            <a:schemeClr val="tx2"/>
                          </a:solidFill>
                        </a:rPr>
                        <a:t>137/2333</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2"/>
                          </a:solidFill>
                        </a:rPr>
                        <a:t>0.62</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(0.49, 0.77)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rgbClr val="5A5A5A"/>
                          </a:solidFill>
                        </a:rPr>
                        <a:t>&lt;0.0001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48936">
                <a:tc gridSpan="2">
                  <a:txBody>
                    <a:bodyPr/>
                    <a:lstStyle/>
                    <a:p>
                      <a:pPr marL="288925" marR="0" indent="0" algn="l" defTabSz="914400" rtl="0" eaLnBrk="1" fontAlgn="auto" latinLnBrk="0" hangingPunct="1">
                        <a:lnSpc>
                          <a:spcPct val="100000"/>
                        </a:lnSpc>
                        <a:spcBef>
                          <a:spcPts val="0"/>
                        </a:spcBef>
                        <a:spcAft>
                          <a:spcPts val="0"/>
                        </a:spcAft>
                        <a:buClrTx/>
                        <a:buSzTx/>
                        <a:buFontTx/>
                        <a:buNone/>
                        <a:tabLst>
                          <a:tab pos="168275" algn="l"/>
                        </a:tabLst>
                        <a:defRPr/>
                      </a:pPr>
                      <a:r>
                        <a:rPr lang="en-GB" sz="1500" baseline="0" dirty="0">
                          <a:solidFill>
                            <a:schemeClr val="tx2"/>
                          </a:solidFill>
                        </a:rPr>
                        <a:t>Non-fatal MI</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gridSpan="2">
                  <a:txBody>
                    <a:bodyPr/>
                    <a:lstStyle/>
                    <a:p>
                      <a:pPr algn="ctr"/>
                      <a:r>
                        <a:rPr lang="en-GB" sz="1500" dirty="0">
                          <a:solidFill>
                            <a:schemeClr val="tx2"/>
                          </a:solidFill>
                        </a:rPr>
                        <a:t>213/4687</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a:txBody>
                    <a:bodyPr/>
                    <a:lstStyle/>
                    <a:p>
                      <a:pPr algn="ctr"/>
                      <a:r>
                        <a:rPr lang="en-GB" sz="1500" dirty="0">
                          <a:solidFill>
                            <a:schemeClr val="tx2"/>
                          </a:solidFill>
                        </a:rPr>
                        <a:t>121/2333</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2"/>
                          </a:solidFill>
                        </a:rPr>
                        <a:t>0.87</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(0.70, 1.09)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0.2189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48936">
                <a:tc gridSpan="2">
                  <a:txBody>
                    <a:bodyPr/>
                    <a:lstStyle/>
                    <a:p>
                      <a:pPr marL="288925" marR="0" indent="0" algn="l" defTabSz="914400" rtl="0" eaLnBrk="1" fontAlgn="auto" latinLnBrk="0" hangingPunct="1">
                        <a:lnSpc>
                          <a:spcPct val="100000"/>
                        </a:lnSpc>
                        <a:spcBef>
                          <a:spcPts val="0"/>
                        </a:spcBef>
                        <a:spcAft>
                          <a:spcPts val="0"/>
                        </a:spcAft>
                        <a:buClrTx/>
                        <a:buSzTx/>
                        <a:buFontTx/>
                        <a:buNone/>
                        <a:tabLst/>
                        <a:defRPr/>
                      </a:pPr>
                      <a:r>
                        <a:rPr lang="en-GB" sz="1500" baseline="0" dirty="0">
                          <a:solidFill>
                            <a:schemeClr val="tx2"/>
                          </a:solidFill>
                        </a:rPr>
                        <a:t>Non-fatal stroke</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ctr"/>
                      <a:r>
                        <a:rPr lang="en-GB" sz="1500" dirty="0">
                          <a:solidFill>
                            <a:schemeClr val="tx2"/>
                          </a:solidFill>
                        </a:rPr>
                        <a:t>150/4687</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p>
                  </a:txBody>
                  <a:tcPr marL="0" marR="0" marT="0" marB="0" anchor="ctr"/>
                </a:tc>
                <a:tc>
                  <a:txBody>
                    <a:bodyPr/>
                    <a:lstStyle/>
                    <a:p>
                      <a:pPr algn="ctr"/>
                      <a:r>
                        <a:rPr lang="en-GB" sz="1500" dirty="0">
                          <a:solidFill>
                            <a:schemeClr val="tx2"/>
                          </a:solidFill>
                        </a:rPr>
                        <a:t>60/2333</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2"/>
                          </a:solidFill>
                        </a:rPr>
                        <a:t>1.24</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(0.92, 1.67)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0.1638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48936">
                <a:tc gridSpan="2">
                  <a:txBody>
                    <a:bodyPr/>
                    <a:lstStyle/>
                    <a:p>
                      <a:pPr marL="60325" marR="0" indent="0" algn="l" defTabSz="914400" rtl="0" eaLnBrk="1" fontAlgn="auto" latinLnBrk="0" hangingPunct="1">
                        <a:lnSpc>
                          <a:spcPct val="100000"/>
                        </a:lnSpc>
                        <a:spcBef>
                          <a:spcPts val="0"/>
                        </a:spcBef>
                        <a:spcAft>
                          <a:spcPts val="0"/>
                        </a:spcAft>
                        <a:buClrTx/>
                        <a:buSzTx/>
                        <a:buFontTx/>
                        <a:buNone/>
                        <a:tabLst/>
                        <a:defRPr/>
                      </a:pP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US" sz="15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48936">
                <a:tc gridSpan="2">
                  <a:txBody>
                    <a:bodyPr/>
                    <a:lstStyle/>
                    <a:p>
                      <a:pPr marL="0" marR="0" indent="57150" algn="l" defTabSz="914400" rtl="0" eaLnBrk="1" fontAlgn="auto" latinLnBrk="0" hangingPunct="1">
                        <a:lnSpc>
                          <a:spcPct val="100000"/>
                        </a:lnSpc>
                        <a:spcBef>
                          <a:spcPts val="0"/>
                        </a:spcBef>
                        <a:spcAft>
                          <a:spcPts val="0"/>
                        </a:spcAft>
                        <a:buClrTx/>
                        <a:buSzTx/>
                        <a:buFontTx/>
                        <a:buNone/>
                        <a:tabLst/>
                        <a:defRPr/>
                      </a:pP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r"/>
                      <a:endParaRPr lang="en-US" sz="1500" dirty="0"/>
                    </a:p>
                  </a:txBody>
                  <a:tcPr marL="0" marR="914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548936">
                <a:tc gridSpan="2">
                  <a:txBody>
                    <a:bodyPr/>
                    <a:lstStyle/>
                    <a:p>
                      <a:pPr marL="0" marR="0" indent="57150" algn="l" defTabSz="914400" rtl="0" eaLnBrk="1" fontAlgn="auto" latinLnBrk="0" hangingPunct="1">
                        <a:lnSpc>
                          <a:spcPct val="100000"/>
                        </a:lnSpc>
                        <a:spcBef>
                          <a:spcPts val="0"/>
                        </a:spcBef>
                        <a:spcAft>
                          <a:spcPts val="0"/>
                        </a:spcAft>
                        <a:buClrTx/>
                        <a:buSzTx/>
                        <a:buFontTx/>
                        <a:buNone/>
                        <a:tabLst/>
                        <a:defRPr/>
                      </a:pP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algn="r"/>
                      <a:endParaRPr lang="en-US" sz="1500" dirty="0"/>
                    </a:p>
                  </a:txBody>
                  <a:tcPr marL="0" marR="9143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graphicFrame>
        <p:nvGraphicFramePr>
          <p:cNvPr id="322627" name="Chart 19"/>
          <p:cNvGraphicFramePr>
            <a:graphicFrameLocks/>
          </p:cNvGraphicFramePr>
          <p:nvPr/>
        </p:nvGraphicFramePr>
        <p:xfrm>
          <a:off x="6107113" y="1811383"/>
          <a:ext cx="4633912" cy="4183063"/>
        </p:xfrm>
        <a:graphic>
          <a:graphicData uri="http://schemas.openxmlformats.org/presentationml/2006/ole">
            <mc:AlternateContent xmlns:mc="http://schemas.openxmlformats.org/markup-compatibility/2006">
              <mc:Choice xmlns:v="urn:schemas-microsoft-com:vml" Requires="v">
                <p:oleObj spid="_x0000_s1035" name="Worksheet" r:id="rId4" imgW="4632577" imgH="4181510" progId="Excel.Sheet.8">
                  <p:embed/>
                </p:oleObj>
              </mc:Choice>
              <mc:Fallback>
                <p:oleObj name="Worksheet" r:id="rId4" imgW="4632577" imgH="418151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113" y="1811383"/>
                        <a:ext cx="4633912" cy="418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22628" name="Title 5"/>
          <p:cNvSpPr>
            <a:spLocks noGrp="1"/>
          </p:cNvSpPr>
          <p:nvPr>
            <p:ph type="title"/>
          </p:nvPr>
        </p:nvSpPr>
        <p:spPr/>
        <p:txBody>
          <a:bodyPr/>
          <a:lstStyle/>
          <a:p>
            <a:pPr eaLnBrk="1" hangingPunct="1"/>
            <a:r>
              <a:rPr lang="en-GB">
                <a:latin typeface="Century Gothic" charset="0"/>
              </a:rPr>
              <a:t>CV death, MI and stroke</a:t>
            </a:r>
          </a:p>
        </p:txBody>
      </p:sp>
      <p:sp>
        <p:nvSpPr>
          <p:cNvPr id="322629"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3A8873E-A9B3-8946-8A1B-AFA432F5F25F}" type="slidenum">
              <a:rPr lang="en-GB" sz="1000">
                <a:solidFill>
                  <a:srgbClr val="898989"/>
                </a:solidFill>
                <a:latin typeface="Century Gothic" charset="0"/>
              </a:rPr>
              <a:pPr eaLnBrk="1" hangingPunct="1"/>
              <a:t>39</a:t>
            </a:fld>
            <a:endParaRPr lang="en-GB" sz="1000">
              <a:solidFill>
                <a:srgbClr val="898989"/>
              </a:solidFill>
              <a:latin typeface="Century Gothic" charset="0"/>
            </a:endParaRPr>
          </a:p>
        </p:txBody>
      </p:sp>
      <p:sp>
        <p:nvSpPr>
          <p:cNvPr id="322630" name="TextBox 12"/>
          <p:cNvSpPr txBox="1">
            <a:spLocks noChangeArrowheads="1"/>
          </p:cNvSpPr>
          <p:nvPr/>
        </p:nvSpPr>
        <p:spPr bwMode="auto">
          <a:xfrm>
            <a:off x="6492892" y="5740447"/>
            <a:ext cx="21939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0"/>
              </a:spcBef>
              <a:spcAft>
                <a:spcPct val="0"/>
              </a:spcAft>
            </a:pPr>
            <a:r>
              <a:rPr lang="en-GB" sz="1400">
                <a:solidFill>
                  <a:srgbClr val="5A5A5A"/>
                </a:solidFill>
                <a:latin typeface="Century Gothic" charset="0"/>
                <a:cs typeface="Arial" charset="0"/>
              </a:rPr>
              <a:t>Favours empagliflozin</a:t>
            </a:r>
          </a:p>
        </p:txBody>
      </p:sp>
      <p:sp>
        <p:nvSpPr>
          <p:cNvPr id="322631" name="TextBox 13"/>
          <p:cNvSpPr txBox="1">
            <a:spLocks noChangeArrowheads="1"/>
          </p:cNvSpPr>
          <p:nvPr/>
        </p:nvSpPr>
        <p:spPr bwMode="auto">
          <a:xfrm>
            <a:off x="8604255" y="5751559"/>
            <a:ext cx="21939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0"/>
              </a:spcBef>
              <a:spcAft>
                <a:spcPct val="0"/>
              </a:spcAft>
            </a:pPr>
            <a:r>
              <a:rPr lang="en-GB" sz="1400">
                <a:solidFill>
                  <a:srgbClr val="5A5A5A"/>
                </a:solidFill>
                <a:latin typeface="Century Gothic" charset="0"/>
                <a:cs typeface="Arial" charset="0"/>
              </a:rPr>
              <a:t>Favours placebo</a:t>
            </a:r>
          </a:p>
        </p:txBody>
      </p:sp>
      <p:cxnSp>
        <p:nvCxnSpPr>
          <p:cNvPr id="322632" name="Straight Arrow Connector 14"/>
          <p:cNvCxnSpPr>
            <a:cxnSpLocks noChangeShapeType="1"/>
          </p:cNvCxnSpPr>
          <p:nvPr/>
        </p:nvCxnSpPr>
        <p:spPr bwMode="auto">
          <a:xfrm>
            <a:off x="8939213" y="5708651"/>
            <a:ext cx="1447800" cy="0"/>
          </a:xfrm>
          <a:prstGeom prst="straightConnector1">
            <a:avLst/>
          </a:prstGeom>
          <a:noFill/>
          <a:ln w="12700">
            <a:solidFill>
              <a:srgbClr val="000000"/>
            </a:solidFill>
            <a:round/>
            <a:headEnd/>
            <a:tailEnd type="triangle" w="lg" len="lg"/>
          </a:ln>
          <a:extLst>
            <a:ext uri="{909E8E84-426E-40dd-AFC4-6F175D3DCCD1}">
              <a14:hiddenFill xmlns:a14="http://schemas.microsoft.com/office/drawing/2010/main" xmlns="">
                <a:noFill/>
              </a14:hiddenFill>
            </a:ext>
          </a:extLst>
        </p:spPr>
      </p:cxnSp>
      <p:cxnSp>
        <p:nvCxnSpPr>
          <p:cNvPr id="322633" name="Straight Arrow Connector 15"/>
          <p:cNvCxnSpPr>
            <a:cxnSpLocks noChangeShapeType="1"/>
          </p:cNvCxnSpPr>
          <p:nvPr/>
        </p:nvCxnSpPr>
        <p:spPr bwMode="auto">
          <a:xfrm flipH="1">
            <a:off x="6492889" y="5705475"/>
            <a:ext cx="2041525" cy="0"/>
          </a:xfrm>
          <a:prstGeom prst="straightConnector1">
            <a:avLst/>
          </a:prstGeom>
          <a:noFill/>
          <a:ln w="12700">
            <a:solidFill>
              <a:srgbClr val="000000"/>
            </a:solidFill>
            <a:round/>
            <a:headEnd/>
            <a:tailEnd type="triangle" w="lg" len="lg"/>
          </a:ln>
          <a:extLst>
            <a:ext uri="{909E8E84-426E-40dd-AFC4-6F175D3DCCD1}">
              <a14:hiddenFill xmlns:a14="http://schemas.microsoft.com/office/drawing/2010/main" xmlns="">
                <a:noFill/>
              </a14:hiddenFill>
            </a:ext>
          </a:extLst>
        </p:spPr>
      </p:cxnSp>
      <p:sp>
        <p:nvSpPr>
          <p:cNvPr id="322634" name="Footer Placeholder 1"/>
          <p:cNvSpPr>
            <a:spLocks noGrp="1"/>
          </p:cNvSpPr>
          <p:nvPr>
            <p:ph type="ftr" sz="quarter" idx="10"/>
          </p:nvPr>
        </p:nvSpPr>
        <p:spPr bwMode="auto">
          <a:xfrm>
            <a:off x="1776413" y="5956302"/>
            <a:ext cx="6843712" cy="244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1000">
                <a:solidFill>
                  <a:srgbClr val="5A5A5A"/>
                </a:solidFill>
                <a:latin typeface="Century Gothic" charset="0"/>
              </a:rPr>
              <a:t>Cox regression analysis. MACE, Major Adverse Cardiovascular Event; </a:t>
            </a:r>
            <a:br>
              <a:rPr lang="en-GB" sz="1000">
                <a:solidFill>
                  <a:srgbClr val="5A5A5A"/>
                </a:solidFill>
                <a:latin typeface="Century Gothic" charset="0"/>
              </a:rPr>
            </a:br>
            <a:r>
              <a:rPr lang="en-GB" sz="1000">
                <a:solidFill>
                  <a:srgbClr val="5A5A5A"/>
                </a:solidFill>
                <a:latin typeface="Century Gothic" charset="0"/>
              </a:rPr>
              <a:t>HR, hazard ratio; CV, cardiovascular; MI, </a:t>
            </a:r>
            <a:r>
              <a:rPr lang="en-US" sz="1000">
                <a:solidFill>
                  <a:srgbClr val="5A5A5A"/>
                </a:solidFill>
                <a:latin typeface="Century Gothic" charset="0"/>
              </a:rPr>
              <a:t>myocardial infarction</a:t>
            </a:r>
            <a:br>
              <a:rPr lang="en-US" sz="1000">
                <a:solidFill>
                  <a:srgbClr val="5A5A5A"/>
                </a:solidFill>
                <a:latin typeface="Century Gothic" charset="0"/>
              </a:rPr>
            </a:br>
            <a:r>
              <a:rPr lang="en-US" sz="1000">
                <a:solidFill>
                  <a:srgbClr val="5A5A5A"/>
                </a:solidFill>
                <a:latin typeface="Century Gothic" charset="0"/>
              </a:rPr>
              <a:t>*95.02% CI</a:t>
            </a:r>
            <a:endParaRPr lang="en-GB" sz="1000">
              <a:solidFill>
                <a:srgbClr val="5A5A5A"/>
              </a:solidFill>
              <a:latin typeface="Century Gothic" charset="0"/>
            </a:endParaRPr>
          </a:p>
        </p:txBody>
      </p:sp>
      <p:sp>
        <p:nvSpPr>
          <p:cNvPr id="322635" name="TextBox 16"/>
          <p:cNvSpPr txBox="1">
            <a:spLocks noChangeArrowheads="1"/>
          </p:cNvSpPr>
          <p:nvPr/>
        </p:nvSpPr>
        <p:spPr bwMode="auto">
          <a:xfrm>
            <a:off x="1739900" y="6402435"/>
            <a:ext cx="84963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1400">
                <a:solidFill>
                  <a:srgbClr val="000000"/>
                </a:solidFill>
                <a:latin typeface="Century Gothic" charset="0"/>
              </a:rPr>
              <a:t>Zinman et al  N Engl J Med 2015   </a:t>
            </a:r>
            <a:r>
              <a:rPr lang="ro-RO" sz="1400">
                <a:solidFill>
                  <a:srgbClr val="000000"/>
                </a:solidFill>
                <a:latin typeface="Century Gothic" charset="0"/>
              </a:rPr>
              <a:t>DOI: 10.1056/NEJMoa1504720</a:t>
            </a:r>
            <a:r>
              <a:rPr lang="en-US" sz="1400">
                <a:solidFill>
                  <a:srgbClr val="000000"/>
                </a:solidFill>
                <a:latin typeface="Century Gothic" charset="0"/>
              </a:rPr>
              <a:t>  </a:t>
            </a:r>
          </a:p>
        </p:txBody>
      </p:sp>
    </p:spTree>
    <p:extLst>
      <p:ext uri="{BB962C8B-B14F-4D97-AF65-F5344CB8AC3E}">
        <p14:creationId xmlns:p14="http://schemas.microsoft.com/office/powerpoint/2010/main" val="78610583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7013"/>
            <a:ext cx="11523663" cy="1136650"/>
          </a:xfrm>
        </p:spPr>
        <p:txBody>
          <a:bodyPr rtlCol="0">
            <a:noAutofit/>
          </a:bodyPr>
          <a:lstStyle/>
          <a:p>
            <a:pPr algn="ctr" defTabSz="914218" eaLnBrk="1" fontAlgn="auto" hangingPunct="1">
              <a:spcAft>
                <a:spcPts val="0"/>
              </a:spcAft>
              <a:defRPr/>
            </a:pPr>
            <a:r>
              <a:rPr lang="en-US" altLang="en-US" sz="4800" b="1" kern="0" dirty="0">
                <a:solidFill>
                  <a:srgbClr val="002060"/>
                </a:solidFill>
                <a:latin typeface="Arial"/>
              </a:rPr>
              <a:t>Major Challenges in the Management of T2DM</a:t>
            </a:r>
            <a:endParaRPr lang="en-US" sz="4800" dirty="0">
              <a:solidFill>
                <a:srgbClr val="002060"/>
              </a:solidFill>
            </a:endParaRPr>
          </a:p>
        </p:txBody>
      </p:sp>
      <p:sp>
        <p:nvSpPr>
          <p:cNvPr id="3" name="Content Placeholder 2"/>
          <p:cNvSpPr>
            <a:spLocks noGrp="1"/>
          </p:cNvSpPr>
          <p:nvPr>
            <p:ph idx="1"/>
          </p:nvPr>
        </p:nvSpPr>
        <p:spPr>
          <a:xfrm>
            <a:off x="342900" y="1570038"/>
            <a:ext cx="11523663" cy="4321175"/>
          </a:xfrm>
        </p:spPr>
        <p:txBody>
          <a:bodyPr rtlCol="0"/>
          <a:lstStyle/>
          <a:p>
            <a:pPr marL="342834" indent="-342834" defTabSz="914218">
              <a:lnSpc>
                <a:spcPct val="100000"/>
              </a:lnSpc>
              <a:spcBef>
                <a:spcPct val="20000"/>
              </a:spcBef>
              <a:buClr>
                <a:srgbClr val="86D1EC"/>
              </a:buClr>
              <a:buSzPct val="90000"/>
              <a:buFont typeface="Wingdings" pitchFamily="2" charset="2"/>
              <a:buChar char="Ø"/>
              <a:defRPr/>
            </a:pPr>
            <a:r>
              <a:rPr lang="en-US" altLang="en-US" sz="3600" b="1" kern="0" dirty="0">
                <a:solidFill>
                  <a:srgbClr val="002060"/>
                </a:solidFill>
                <a:latin typeface="Arial"/>
              </a:rPr>
              <a:t>Cardiovascular disease</a:t>
            </a:r>
          </a:p>
          <a:p>
            <a:pPr marL="342834" indent="-342834" defTabSz="914218">
              <a:lnSpc>
                <a:spcPct val="100000"/>
              </a:lnSpc>
              <a:spcBef>
                <a:spcPct val="20000"/>
              </a:spcBef>
              <a:buClr>
                <a:srgbClr val="86D1EC"/>
              </a:buClr>
              <a:buSzPct val="90000"/>
              <a:buFont typeface="Wingdings" pitchFamily="2" charset="2"/>
              <a:buChar char="Ø"/>
              <a:defRPr/>
            </a:pPr>
            <a:r>
              <a:rPr lang="en-US" altLang="en-US" sz="3600" b="1" kern="0" dirty="0">
                <a:solidFill>
                  <a:srgbClr val="002060"/>
                </a:solidFill>
                <a:latin typeface="Arial"/>
              </a:rPr>
              <a:t>Microvascular disease</a:t>
            </a:r>
          </a:p>
          <a:p>
            <a:pPr marL="342834" indent="-342834" defTabSz="914218">
              <a:lnSpc>
                <a:spcPct val="100000"/>
              </a:lnSpc>
              <a:spcBef>
                <a:spcPct val="20000"/>
              </a:spcBef>
              <a:buClr>
                <a:srgbClr val="86D1EC"/>
              </a:buClr>
              <a:buSzPct val="90000"/>
              <a:buFont typeface="Arial" panose="020B0604020202020204" pitchFamily="34" charset="0"/>
              <a:buNone/>
              <a:defRPr/>
            </a:pPr>
            <a:r>
              <a:rPr lang="en-US" altLang="en-US" sz="3600" b="1" kern="0" dirty="0">
                <a:solidFill>
                  <a:srgbClr val="002060"/>
                </a:solidFill>
                <a:latin typeface="Arial"/>
              </a:rPr>
              <a:t>		</a:t>
            </a:r>
            <a:r>
              <a:rPr lang="en-US" altLang="en-US" sz="2800" b="1" kern="0" dirty="0">
                <a:solidFill>
                  <a:srgbClr val="002060"/>
                </a:solidFill>
                <a:latin typeface="Arial"/>
              </a:rPr>
              <a:t>Retinopathy</a:t>
            </a:r>
          </a:p>
          <a:p>
            <a:pPr marL="342834" indent="-342834" defTabSz="914218">
              <a:lnSpc>
                <a:spcPct val="100000"/>
              </a:lnSpc>
              <a:spcBef>
                <a:spcPct val="20000"/>
              </a:spcBef>
              <a:buClr>
                <a:srgbClr val="86D1EC"/>
              </a:buClr>
              <a:buSzPct val="90000"/>
              <a:buFont typeface="Arial" panose="020B0604020202020204" pitchFamily="34" charset="0"/>
              <a:buNone/>
              <a:defRPr/>
            </a:pPr>
            <a:r>
              <a:rPr lang="en-US" altLang="en-US" sz="2800" b="1" kern="0" dirty="0">
                <a:solidFill>
                  <a:srgbClr val="002060"/>
                </a:solidFill>
                <a:latin typeface="Arial"/>
              </a:rPr>
              <a:t>		Nephropathy</a:t>
            </a:r>
          </a:p>
          <a:p>
            <a:pPr marL="342834" indent="-342834" defTabSz="914218">
              <a:lnSpc>
                <a:spcPct val="100000"/>
              </a:lnSpc>
              <a:spcBef>
                <a:spcPct val="20000"/>
              </a:spcBef>
              <a:buClr>
                <a:srgbClr val="86D1EC"/>
              </a:buClr>
              <a:buSzPct val="90000"/>
              <a:buFont typeface="Arial" panose="020B0604020202020204" pitchFamily="34" charset="0"/>
              <a:buNone/>
              <a:defRPr/>
            </a:pPr>
            <a:r>
              <a:rPr lang="en-US" altLang="en-US" sz="2800" b="1" kern="0" dirty="0">
                <a:solidFill>
                  <a:srgbClr val="002060"/>
                </a:solidFill>
                <a:latin typeface="Arial"/>
              </a:rPr>
              <a:t>		Neuropathy</a:t>
            </a:r>
          </a:p>
          <a:p>
            <a:pPr marL="342834" indent="-342834" defTabSz="914218">
              <a:lnSpc>
                <a:spcPct val="100000"/>
              </a:lnSpc>
              <a:spcBef>
                <a:spcPct val="20000"/>
              </a:spcBef>
              <a:buClr>
                <a:srgbClr val="86D1EC"/>
              </a:buClr>
              <a:buSzPct val="90000"/>
              <a:buFont typeface="Wingdings" pitchFamily="2" charset="2"/>
              <a:buChar char="Ø"/>
              <a:defRPr/>
            </a:pPr>
            <a:r>
              <a:rPr lang="en-US" altLang="en-US" sz="3600" b="1" kern="0" dirty="0">
                <a:solidFill>
                  <a:srgbClr val="002060"/>
                </a:solidFill>
                <a:latin typeface="Arial"/>
              </a:rPr>
              <a:t>Hypoglycemia</a:t>
            </a:r>
          </a:p>
          <a:p>
            <a:pPr marL="342834" indent="-342834" defTabSz="914218">
              <a:lnSpc>
                <a:spcPct val="100000"/>
              </a:lnSpc>
              <a:spcBef>
                <a:spcPct val="20000"/>
              </a:spcBef>
              <a:buClr>
                <a:srgbClr val="86D1EC"/>
              </a:buClr>
              <a:buSzPct val="90000"/>
              <a:buFont typeface="Wingdings" pitchFamily="2" charset="2"/>
              <a:buChar char="Ø"/>
              <a:defRPr/>
            </a:pPr>
            <a:r>
              <a:rPr lang="en-US" altLang="en-US" sz="3600" b="1" kern="0" dirty="0">
                <a:solidFill>
                  <a:srgbClr val="002060"/>
                </a:solidFill>
                <a:latin typeface="Arial"/>
              </a:rPr>
              <a:t>Weight control</a:t>
            </a:r>
          </a:p>
          <a:p>
            <a:pPr marL="228557" indent="-228557" defTabSz="914218" eaLnBrk="1" fontAlgn="auto" hangingPunct="1">
              <a:spcAft>
                <a:spcPts val="0"/>
              </a:spcAft>
              <a:defRPr/>
            </a:pPr>
            <a:endParaRPr lang="en-US" dirty="0"/>
          </a:p>
        </p:txBody>
      </p:sp>
    </p:spTree>
    <p:extLst>
      <p:ext uri="{BB962C8B-B14F-4D97-AF65-F5344CB8AC3E}">
        <p14:creationId xmlns:p14="http://schemas.microsoft.com/office/powerpoint/2010/main" val="1695317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8"/>
          <p:cNvPicPr>
            <a:picLocks noChangeAspect="1"/>
          </p:cNvPicPr>
          <p:nvPr/>
        </p:nvPicPr>
        <p:blipFill>
          <a:blip r:embed="rId3">
            <a:extLst>
              <a:ext uri="{28A0092B-C50C-407E-A947-70E740481C1C}">
                <a14:useLocalDpi xmlns:a14="http://schemas.microsoft.com/office/drawing/2010/main" val="0"/>
              </a:ext>
            </a:extLst>
          </a:blip>
          <a:srcRect t="18848" b="16101"/>
          <a:stretch>
            <a:fillRect/>
          </a:stretch>
        </p:blipFill>
        <p:spPr bwMode="auto">
          <a:xfrm>
            <a:off x="1524000" y="1498617"/>
            <a:ext cx="9144000" cy="403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5394" name="Title 1"/>
          <p:cNvSpPr>
            <a:spLocks noGrp="1"/>
          </p:cNvSpPr>
          <p:nvPr>
            <p:ph type="title"/>
          </p:nvPr>
        </p:nvSpPr>
        <p:spPr>
          <a:xfrm>
            <a:off x="1776426" y="-184608"/>
            <a:ext cx="8639175" cy="1008063"/>
          </a:xfrm>
        </p:spPr>
        <p:txBody>
          <a:bodyPr/>
          <a:lstStyle/>
          <a:p>
            <a:r>
              <a:rPr lang="en-US" dirty="0">
                <a:latin typeface="Century Gothic" charset="0"/>
              </a:rPr>
              <a:t>CV death</a:t>
            </a:r>
          </a:p>
        </p:txBody>
      </p:sp>
      <p:sp>
        <p:nvSpPr>
          <p:cNvPr id="315395" name="Slide Number Placeholder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200D003-8950-514C-9252-CA090EAE0900}" type="slidenum">
              <a:rPr lang="en-GB" sz="1000">
                <a:solidFill>
                  <a:srgbClr val="898989"/>
                </a:solidFill>
                <a:latin typeface="Century Gothic" charset="0"/>
              </a:rPr>
              <a:pPr eaLnBrk="1" fontAlgn="base" hangingPunct="1">
                <a:spcBef>
                  <a:spcPct val="0"/>
                </a:spcBef>
                <a:spcAft>
                  <a:spcPct val="0"/>
                </a:spcAft>
              </a:pPr>
              <a:t>40</a:t>
            </a:fld>
            <a:endParaRPr lang="en-GB" sz="1000">
              <a:solidFill>
                <a:srgbClr val="898989"/>
              </a:solidFill>
              <a:latin typeface="Century Gothic" charset="0"/>
            </a:endParaRPr>
          </a:p>
        </p:txBody>
      </p:sp>
      <p:sp>
        <p:nvSpPr>
          <p:cNvPr id="315396" name="Text Placeholder 7"/>
          <p:cNvSpPr>
            <a:spLocks noGrp="1"/>
          </p:cNvSpPr>
          <p:nvPr>
            <p:ph type="body" sz="quarter" idx="13"/>
          </p:nvPr>
        </p:nvSpPr>
        <p:spPr>
          <a:xfrm>
            <a:off x="5239610" y="6274743"/>
            <a:ext cx="3314675" cy="400110"/>
          </a:xfrm>
        </p:spPr>
        <p:txBody>
          <a:bodyPr/>
          <a:lstStyle/>
          <a:p>
            <a:pPr algn="r"/>
            <a:r>
              <a:rPr lang="en-US" dirty="0">
                <a:solidFill>
                  <a:srgbClr val="5A5A5A"/>
                </a:solidFill>
                <a:latin typeface="Century Gothic" charset="0"/>
              </a:rPr>
              <a:t>CI, confidence interval; </a:t>
            </a:r>
            <a:r>
              <a:rPr lang="en-GB" dirty="0">
                <a:solidFill>
                  <a:srgbClr val="5A5A5A"/>
                </a:solidFill>
                <a:latin typeface="Century Gothic" charset="0"/>
              </a:rPr>
              <a:t>HR, hazard ratio.</a:t>
            </a:r>
            <a:r>
              <a:rPr lang="en-US" dirty="0">
                <a:solidFill>
                  <a:srgbClr val="5A5A5A"/>
                </a:solidFill>
                <a:latin typeface="Century Gothic" charset="0"/>
              </a:rPr>
              <a:t/>
            </a:r>
            <a:br>
              <a:rPr lang="en-US" dirty="0">
                <a:solidFill>
                  <a:srgbClr val="5A5A5A"/>
                </a:solidFill>
                <a:latin typeface="Century Gothic" charset="0"/>
              </a:rPr>
            </a:br>
            <a:r>
              <a:rPr lang="en-GB" dirty="0" err="1">
                <a:latin typeface="Century Gothic" charset="0"/>
              </a:rPr>
              <a:t>Zinman</a:t>
            </a:r>
            <a:r>
              <a:rPr lang="en-GB" dirty="0">
                <a:latin typeface="Century Gothic" charset="0"/>
              </a:rPr>
              <a:t> </a:t>
            </a:r>
            <a:r>
              <a:rPr lang="en-GB" i="1" dirty="0">
                <a:latin typeface="Century Gothic" charset="0"/>
              </a:rPr>
              <a:t>et al</a:t>
            </a:r>
            <a:r>
              <a:rPr lang="en-GB" dirty="0">
                <a:latin typeface="Century Gothic" charset="0"/>
              </a:rPr>
              <a:t>. </a:t>
            </a:r>
            <a:r>
              <a:rPr lang="en-GB" i="1" dirty="0">
                <a:latin typeface="Century Gothic" charset="0"/>
              </a:rPr>
              <a:t>N </a:t>
            </a:r>
            <a:r>
              <a:rPr lang="en-GB" i="1" dirty="0" err="1">
                <a:latin typeface="Century Gothic" charset="0"/>
              </a:rPr>
              <a:t>Engl</a:t>
            </a:r>
            <a:r>
              <a:rPr lang="en-GB" i="1" dirty="0">
                <a:latin typeface="Century Gothic" charset="0"/>
              </a:rPr>
              <a:t> J Med</a:t>
            </a:r>
            <a:r>
              <a:rPr lang="en-GB" dirty="0">
                <a:latin typeface="Century Gothic" charset="0"/>
              </a:rPr>
              <a:t> 2015:373:2117-</a:t>
            </a:r>
            <a:endParaRPr lang="en-US" b="1" dirty="0">
              <a:latin typeface="Century Gothic" charset="0"/>
            </a:endParaRPr>
          </a:p>
        </p:txBody>
      </p:sp>
      <p:pic>
        <p:nvPicPr>
          <p:cNvPr id="315397" name="Picture 2"/>
          <p:cNvPicPr>
            <a:picLocks noChangeAspect="1"/>
          </p:cNvPicPr>
          <p:nvPr/>
        </p:nvPicPr>
        <p:blipFill>
          <a:blip r:embed="rId4">
            <a:extLst>
              <a:ext uri="{28A0092B-C50C-407E-A947-70E740481C1C}">
                <a14:useLocalDpi xmlns:a14="http://schemas.microsoft.com/office/drawing/2010/main" val="0"/>
              </a:ext>
            </a:extLst>
          </a:blip>
          <a:srcRect t="19019" b="17500"/>
          <a:stretch>
            <a:fillRect/>
          </a:stretch>
        </p:blipFill>
        <p:spPr bwMode="auto">
          <a:xfrm>
            <a:off x="1524000" y="823497"/>
            <a:ext cx="9144000" cy="461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5398" name="Rectangle 10"/>
          <p:cNvSpPr>
            <a:spLocks noChangeArrowheads="1"/>
          </p:cNvSpPr>
          <p:nvPr/>
        </p:nvSpPr>
        <p:spPr bwMode="auto">
          <a:xfrm>
            <a:off x="3147060" y="1701052"/>
            <a:ext cx="3812540" cy="954107"/>
          </a:xfrm>
          <a:prstGeom prst="rect">
            <a:avLst/>
          </a:prstGeom>
          <a:solidFill>
            <a:schemeClr val="bg1"/>
          </a:solidFill>
          <a:ln>
            <a:noFill/>
          </a:ln>
          <a:extLst/>
        </p:spPr>
        <p:txBody>
          <a:bodyPr wrap="square">
            <a:spAutoFit/>
          </a:bodyPr>
          <a:lstStyle/>
          <a:p>
            <a:pPr algn="ctr" defTabSz="914400" fontAlgn="base">
              <a:spcBef>
                <a:spcPct val="0"/>
              </a:spcBef>
              <a:spcAft>
                <a:spcPct val="0"/>
              </a:spcAft>
            </a:pPr>
            <a:r>
              <a:rPr lang="en-GB" sz="1400" b="1" dirty="0">
                <a:solidFill>
                  <a:srgbClr val="5A5A5A"/>
                </a:solidFill>
                <a:latin typeface="Calibri" charset="0"/>
                <a:ea typeface="ＭＳ Ｐゴシック" charset="0"/>
                <a:cs typeface="ＭＳ Ｐゴシック" charset="0"/>
              </a:rPr>
              <a:t>HR 0.62</a:t>
            </a:r>
          </a:p>
          <a:p>
            <a:pPr algn="ctr" defTabSz="914400" fontAlgn="base">
              <a:spcBef>
                <a:spcPct val="0"/>
              </a:spcBef>
              <a:spcAft>
                <a:spcPct val="0"/>
              </a:spcAft>
            </a:pPr>
            <a:r>
              <a:rPr lang="en-GB" sz="1400" dirty="0">
                <a:solidFill>
                  <a:srgbClr val="5A5A5A"/>
                </a:solidFill>
                <a:latin typeface="Calibri" charset="0"/>
                <a:ea typeface="ＭＳ Ｐゴシック" charset="0"/>
                <a:cs typeface="ＭＳ Ｐゴシック" charset="0"/>
              </a:rPr>
              <a:t>(95% CI 0.49, 0.77)</a:t>
            </a:r>
          </a:p>
          <a:p>
            <a:pPr algn="ctr" defTabSz="914400" fontAlgn="base">
              <a:spcBef>
                <a:spcPct val="0"/>
              </a:spcBef>
              <a:spcAft>
                <a:spcPct val="0"/>
              </a:spcAft>
            </a:pPr>
            <a:r>
              <a:rPr lang="en-GB" sz="1400" i="1" dirty="0">
                <a:solidFill>
                  <a:srgbClr val="5A5A5A"/>
                </a:solidFill>
                <a:latin typeface="Calibri" charset="0"/>
                <a:ea typeface="ＭＳ Ｐゴシック" charset="0"/>
                <a:cs typeface="ＭＳ Ｐゴシック" charset="0"/>
              </a:rPr>
              <a:t>p</a:t>
            </a:r>
            <a:r>
              <a:rPr lang="en-GB" sz="1400" dirty="0">
                <a:solidFill>
                  <a:srgbClr val="5A5A5A"/>
                </a:solidFill>
                <a:latin typeface="Calibri" charset="0"/>
                <a:ea typeface="ＭＳ Ｐゴシック" charset="0"/>
                <a:cs typeface="ＭＳ Ｐゴシック" charset="0"/>
              </a:rPr>
              <a:t>&lt;0.0001</a:t>
            </a:r>
          </a:p>
          <a:p>
            <a:pPr algn="ctr" defTabSz="914400" fontAlgn="base">
              <a:spcBef>
                <a:spcPct val="0"/>
              </a:spcBef>
              <a:spcAft>
                <a:spcPct val="0"/>
              </a:spcAft>
            </a:pPr>
            <a:endParaRPr lang="en-GB" sz="1400" dirty="0">
              <a:solidFill>
                <a:srgbClr val="000000"/>
              </a:solidFill>
              <a:latin typeface="Calibri" charset="0"/>
              <a:ea typeface="ＭＳ Ｐゴシック" charset="0"/>
              <a:cs typeface="ＭＳ Ｐゴシック" charset="0"/>
            </a:endParaRPr>
          </a:p>
        </p:txBody>
      </p:sp>
      <p:sp>
        <p:nvSpPr>
          <p:cNvPr id="7" name="Rectangle 6"/>
          <p:cNvSpPr/>
          <p:nvPr/>
        </p:nvSpPr>
        <p:spPr>
          <a:xfrm>
            <a:off x="5405438" y="2178095"/>
            <a:ext cx="1573212" cy="731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nb-NO">
              <a:solidFill>
                <a:prstClr val="white"/>
              </a:solidFill>
            </a:endParaRPr>
          </a:p>
        </p:txBody>
      </p:sp>
      <p:pic>
        <p:nvPicPr>
          <p:cNvPr id="315400" name="Picture 11"/>
          <p:cNvPicPr>
            <a:picLocks noChangeAspect="1"/>
          </p:cNvPicPr>
          <p:nvPr/>
        </p:nvPicPr>
        <p:blipFill>
          <a:blip r:embed="rId4">
            <a:extLst>
              <a:ext uri="{28A0092B-C50C-407E-A947-70E740481C1C}">
                <a14:useLocalDpi xmlns:a14="http://schemas.microsoft.com/office/drawing/2010/main" val="0"/>
              </a:ext>
            </a:extLst>
          </a:blip>
          <a:srcRect t="83932" b="8034"/>
          <a:stretch>
            <a:fillRect/>
          </a:stretch>
        </p:blipFill>
        <p:spPr bwMode="auto">
          <a:xfrm>
            <a:off x="1524000" y="5529310"/>
            <a:ext cx="91440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571037" y="6262425"/>
            <a:ext cx="4068755" cy="400110"/>
          </a:xfrm>
          <a:prstGeom prst="rect">
            <a:avLst/>
          </a:prstGeom>
          <a:noFill/>
        </p:spPr>
        <p:txBody>
          <a:bodyPr wrap="none" rtlCol="0">
            <a:spAutoFit/>
          </a:bodyPr>
          <a:lstStyle/>
          <a:p>
            <a:r>
              <a:rPr lang="en-US" sz="1000" dirty="0">
                <a:solidFill>
                  <a:prstClr val="black"/>
                </a:solidFill>
              </a:rPr>
              <a:t>Empagliflozin in Indonesia is not indicated to reduce CV Death</a:t>
            </a:r>
          </a:p>
          <a:p>
            <a:r>
              <a:rPr lang="en-US" sz="1000" dirty="0">
                <a:solidFill>
                  <a:prstClr val="black"/>
                </a:solidFill>
              </a:rPr>
              <a:t>Further information refer to local prescribing information</a:t>
            </a:r>
          </a:p>
        </p:txBody>
      </p:sp>
    </p:spTree>
    <p:extLst>
      <p:ext uri="{BB962C8B-B14F-4D97-AF65-F5344CB8AC3E}">
        <p14:creationId xmlns:p14="http://schemas.microsoft.com/office/powerpoint/2010/main" val="279832475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1"/>
          <p:cNvSpPr>
            <a:spLocks noGrp="1"/>
          </p:cNvSpPr>
          <p:nvPr>
            <p:ph type="title"/>
          </p:nvPr>
        </p:nvSpPr>
        <p:spPr>
          <a:xfrm>
            <a:off x="1776426" y="-184608"/>
            <a:ext cx="8639175" cy="1008063"/>
          </a:xfrm>
        </p:spPr>
        <p:txBody>
          <a:bodyPr/>
          <a:lstStyle/>
          <a:p>
            <a:r>
              <a:rPr lang="en-US" dirty="0">
                <a:latin typeface="Century Gothic" charset="0"/>
              </a:rPr>
              <a:t>CV death (Empagliflozin 10mg and 25mg doses)</a:t>
            </a:r>
          </a:p>
        </p:txBody>
      </p:sp>
      <p:sp>
        <p:nvSpPr>
          <p:cNvPr id="315395" name="Slide Number Placeholder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200D003-8950-514C-9252-CA090EAE0900}" type="slidenum">
              <a:rPr lang="en-GB" sz="1000">
                <a:solidFill>
                  <a:srgbClr val="898989"/>
                </a:solidFill>
                <a:latin typeface="Century Gothic" charset="0"/>
              </a:rPr>
              <a:pPr eaLnBrk="1" fontAlgn="base" hangingPunct="1">
                <a:spcBef>
                  <a:spcPct val="0"/>
                </a:spcBef>
                <a:spcAft>
                  <a:spcPct val="0"/>
                </a:spcAft>
              </a:pPr>
              <a:t>41</a:t>
            </a:fld>
            <a:endParaRPr lang="en-GB" sz="1000">
              <a:solidFill>
                <a:srgbClr val="898989"/>
              </a:solidFill>
              <a:latin typeface="Century Gothic" charset="0"/>
            </a:endParaRPr>
          </a:p>
        </p:txBody>
      </p:sp>
      <p:sp>
        <p:nvSpPr>
          <p:cNvPr id="315396" name="Text Placeholder 7"/>
          <p:cNvSpPr>
            <a:spLocks noGrp="1"/>
          </p:cNvSpPr>
          <p:nvPr>
            <p:ph type="body" sz="quarter" idx="13"/>
          </p:nvPr>
        </p:nvSpPr>
        <p:spPr>
          <a:xfrm>
            <a:off x="5239610" y="6274743"/>
            <a:ext cx="3314675" cy="400110"/>
          </a:xfrm>
        </p:spPr>
        <p:txBody>
          <a:bodyPr/>
          <a:lstStyle/>
          <a:p>
            <a:pPr algn="r"/>
            <a:r>
              <a:rPr lang="en-US" dirty="0">
                <a:solidFill>
                  <a:srgbClr val="5A5A5A"/>
                </a:solidFill>
                <a:latin typeface="Century Gothic" charset="0"/>
              </a:rPr>
              <a:t>CI, confidence interval; </a:t>
            </a:r>
            <a:r>
              <a:rPr lang="en-GB" dirty="0">
                <a:solidFill>
                  <a:srgbClr val="5A5A5A"/>
                </a:solidFill>
                <a:latin typeface="Century Gothic" charset="0"/>
              </a:rPr>
              <a:t>HR, hazard ratio.</a:t>
            </a:r>
            <a:r>
              <a:rPr lang="en-US" dirty="0">
                <a:solidFill>
                  <a:srgbClr val="5A5A5A"/>
                </a:solidFill>
                <a:latin typeface="Century Gothic" charset="0"/>
              </a:rPr>
              <a:t/>
            </a:r>
            <a:br>
              <a:rPr lang="en-US" dirty="0">
                <a:solidFill>
                  <a:srgbClr val="5A5A5A"/>
                </a:solidFill>
                <a:latin typeface="Century Gothic" charset="0"/>
              </a:rPr>
            </a:br>
            <a:r>
              <a:rPr lang="en-GB" dirty="0" err="1">
                <a:latin typeface="Century Gothic" charset="0"/>
              </a:rPr>
              <a:t>Zinman</a:t>
            </a:r>
            <a:r>
              <a:rPr lang="en-GB" dirty="0">
                <a:latin typeface="Century Gothic" charset="0"/>
              </a:rPr>
              <a:t> </a:t>
            </a:r>
            <a:r>
              <a:rPr lang="en-GB" i="1" dirty="0">
                <a:latin typeface="Century Gothic" charset="0"/>
              </a:rPr>
              <a:t>et al</a:t>
            </a:r>
            <a:r>
              <a:rPr lang="en-GB" dirty="0">
                <a:latin typeface="Century Gothic" charset="0"/>
              </a:rPr>
              <a:t>. </a:t>
            </a:r>
            <a:r>
              <a:rPr lang="en-GB" i="1" dirty="0">
                <a:latin typeface="Century Gothic" charset="0"/>
              </a:rPr>
              <a:t>N </a:t>
            </a:r>
            <a:r>
              <a:rPr lang="en-GB" i="1" dirty="0" err="1">
                <a:latin typeface="Century Gothic" charset="0"/>
              </a:rPr>
              <a:t>Engl</a:t>
            </a:r>
            <a:r>
              <a:rPr lang="en-GB" i="1" dirty="0">
                <a:latin typeface="Century Gothic" charset="0"/>
              </a:rPr>
              <a:t> J Med</a:t>
            </a:r>
            <a:r>
              <a:rPr lang="en-GB" dirty="0">
                <a:latin typeface="Century Gothic" charset="0"/>
              </a:rPr>
              <a:t> 2015:373:2117-</a:t>
            </a:r>
            <a:endParaRPr lang="en-US" b="1" dirty="0">
              <a:latin typeface="Century Gothic" charset="0"/>
            </a:endParaRPr>
          </a:p>
        </p:txBody>
      </p:sp>
      <p:sp>
        <p:nvSpPr>
          <p:cNvPr id="7" name="Rectangle 6"/>
          <p:cNvSpPr/>
          <p:nvPr/>
        </p:nvSpPr>
        <p:spPr>
          <a:xfrm>
            <a:off x="5405438" y="2178095"/>
            <a:ext cx="1573212" cy="731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nb-NO">
              <a:solidFill>
                <a:prstClr val="white"/>
              </a:solidFill>
            </a:endParaRPr>
          </a:p>
        </p:txBody>
      </p:sp>
      <p:sp>
        <p:nvSpPr>
          <p:cNvPr id="2" name="TextBox 1"/>
          <p:cNvSpPr txBox="1"/>
          <p:nvPr/>
        </p:nvSpPr>
        <p:spPr>
          <a:xfrm>
            <a:off x="1571037" y="6262425"/>
            <a:ext cx="4068755" cy="400110"/>
          </a:xfrm>
          <a:prstGeom prst="rect">
            <a:avLst/>
          </a:prstGeom>
          <a:noFill/>
        </p:spPr>
        <p:txBody>
          <a:bodyPr wrap="none" rtlCol="0">
            <a:spAutoFit/>
          </a:bodyPr>
          <a:lstStyle/>
          <a:p>
            <a:r>
              <a:rPr lang="en-US" sz="1000" dirty="0">
                <a:solidFill>
                  <a:prstClr val="black"/>
                </a:solidFill>
              </a:rPr>
              <a:t>Empagliflozin in Indonesia is not indicated to reduce CV Death</a:t>
            </a:r>
          </a:p>
          <a:p>
            <a:r>
              <a:rPr lang="en-US" sz="1000" dirty="0">
                <a:solidFill>
                  <a:prstClr val="black"/>
                </a:solidFill>
              </a:rPr>
              <a:t>Further information refer to local prescribing information</a:t>
            </a:r>
          </a:p>
        </p:txBody>
      </p:sp>
      <p:pic>
        <p:nvPicPr>
          <p:cNvPr id="3" name="Picture 2">
            <a:extLst>
              <a:ext uri="{FF2B5EF4-FFF2-40B4-BE49-F238E27FC236}">
                <a16:creationId xmlns:a16="http://schemas.microsoft.com/office/drawing/2014/main" xmlns="" id="{9FBD4613-105B-8D43-ADDF-962EB50B218F}"/>
              </a:ext>
            </a:extLst>
          </p:cNvPr>
          <p:cNvPicPr>
            <a:picLocks noChangeAspect="1"/>
          </p:cNvPicPr>
          <p:nvPr/>
        </p:nvPicPr>
        <p:blipFill>
          <a:blip r:embed="rId3"/>
          <a:stretch>
            <a:fillRect/>
          </a:stretch>
        </p:blipFill>
        <p:spPr>
          <a:xfrm>
            <a:off x="1776425" y="1118796"/>
            <a:ext cx="8608856" cy="4636727"/>
          </a:xfrm>
          <a:prstGeom prst="rect">
            <a:avLst/>
          </a:prstGeom>
        </p:spPr>
      </p:pic>
    </p:spTree>
    <p:extLst>
      <p:ext uri="{BB962C8B-B14F-4D97-AF65-F5344CB8AC3E}">
        <p14:creationId xmlns:p14="http://schemas.microsoft.com/office/powerpoint/2010/main" val="39206297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17806306"/>
              </p:ext>
            </p:extLst>
          </p:nvPr>
        </p:nvGraphicFramePr>
        <p:xfrm>
          <a:off x="1979055" y="1170007"/>
          <a:ext cx="8231751" cy="4533600"/>
        </p:xfrm>
        <a:graphic>
          <a:graphicData uri="http://schemas.openxmlformats.org/drawingml/2006/table">
            <a:tbl>
              <a:tblPr firstRow="1" bandRow="1">
                <a:tableStyleId>{616DA210-FB5B-4158-B5E0-FEB733F419BA}</a:tableStyleId>
              </a:tblPr>
              <a:tblGrid>
                <a:gridCol w="1315046">
                  <a:extLst>
                    <a:ext uri="{9D8B030D-6E8A-4147-A177-3AD203B41FA5}">
                      <a16:colId xmlns:a16="http://schemas.microsoft.com/office/drawing/2014/main" xmlns="" val="20000"/>
                    </a:ext>
                  </a:extLst>
                </a:gridCol>
                <a:gridCol w="689929">
                  <a:extLst>
                    <a:ext uri="{9D8B030D-6E8A-4147-A177-3AD203B41FA5}">
                      <a16:colId xmlns:a16="http://schemas.microsoft.com/office/drawing/2014/main" xmlns="" val="20001"/>
                    </a:ext>
                  </a:extLst>
                </a:gridCol>
                <a:gridCol w="689929">
                  <a:extLst>
                    <a:ext uri="{9D8B030D-6E8A-4147-A177-3AD203B41FA5}">
                      <a16:colId xmlns:a16="http://schemas.microsoft.com/office/drawing/2014/main" xmlns="" val="20004"/>
                    </a:ext>
                  </a:extLst>
                </a:gridCol>
                <a:gridCol w="689929">
                  <a:extLst>
                    <a:ext uri="{9D8B030D-6E8A-4147-A177-3AD203B41FA5}">
                      <a16:colId xmlns:a16="http://schemas.microsoft.com/office/drawing/2014/main" xmlns="" val="20002"/>
                    </a:ext>
                  </a:extLst>
                </a:gridCol>
                <a:gridCol w="689929">
                  <a:extLst>
                    <a:ext uri="{9D8B030D-6E8A-4147-A177-3AD203B41FA5}">
                      <a16:colId xmlns:a16="http://schemas.microsoft.com/office/drawing/2014/main" xmlns="" val="20005"/>
                    </a:ext>
                  </a:extLst>
                </a:gridCol>
                <a:gridCol w="2454335">
                  <a:extLst>
                    <a:ext uri="{9D8B030D-6E8A-4147-A177-3AD203B41FA5}">
                      <a16:colId xmlns:a16="http://schemas.microsoft.com/office/drawing/2014/main" xmlns="" val="20007"/>
                    </a:ext>
                  </a:extLst>
                </a:gridCol>
                <a:gridCol w="825652">
                  <a:extLst>
                    <a:ext uri="{9D8B030D-6E8A-4147-A177-3AD203B41FA5}">
                      <a16:colId xmlns:a16="http://schemas.microsoft.com/office/drawing/2014/main" xmlns="" val="20003"/>
                    </a:ext>
                  </a:extLst>
                </a:gridCol>
                <a:gridCol w="877002">
                  <a:extLst>
                    <a:ext uri="{9D8B030D-6E8A-4147-A177-3AD203B41FA5}">
                      <a16:colId xmlns:a16="http://schemas.microsoft.com/office/drawing/2014/main" xmlns="" val="20006"/>
                    </a:ext>
                  </a:extLst>
                </a:gridCol>
              </a:tblGrid>
              <a:tr h="256032">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noProof="0" dirty="0">
                        <a:solidFill>
                          <a:schemeClr val="tx1"/>
                        </a:solidFill>
                        <a:latin typeface="+mj-lt"/>
                      </a:endParaRPr>
                    </a:p>
                  </a:txBody>
                  <a:tcPr marL="34290" marR="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noProof="0" dirty="0">
                          <a:solidFill>
                            <a:schemeClr val="tx1"/>
                          </a:solidFill>
                          <a:latin typeface="+mj-lt"/>
                        </a:rPr>
                        <a:t>Empagliflozin</a:t>
                      </a:r>
                    </a:p>
                  </a:txBody>
                  <a:tcPr marL="34290" marR="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noProof="0" dirty="0">
                          <a:solidFill>
                            <a:schemeClr val="tx1"/>
                          </a:solidFill>
                          <a:latin typeface="+mj-lt"/>
                        </a:rPr>
                        <a:t>Placebo</a:t>
                      </a:r>
                    </a:p>
                  </a:txBody>
                  <a:tcPr marL="34290" marR="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300" b="1" noProof="0" dirty="0">
                        <a:solidFill>
                          <a:schemeClr val="tx1"/>
                        </a:solidFill>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720000" marR="0" indent="0" algn="ctr" defTabSz="914400" rtl="0" eaLnBrk="1" fontAlgn="auto" latinLnBrk="0" hangingPunct="1">
                        <a:lnSpc>
                          <a:spcPct val="100000"/>
                        </a:lnSpc>
                        <a:spcBef>
                          <a:spcPts val="0"/>
                        </a:spcBef>
                        <a:spcAft>
                          <a:spcPts val="0"/>
                        </a:spcAft>
                        <a:buClrTx/>
                        <a:buSzTx/>
                        <a:buFontTx/>
                        <a:buNone/>
                        <a:tabLst/>
                        <a:defRPr/>
                      </a:pPr>
                      <a:r>
                        <a:rPr lang="en-US" sz="1200" b="1" noProof="0" dirty="0">
                          <a:solidFill>
                            <a:schemeClr val="tx1"/>
                          </a:solidFill>
                          <a:latin typeface="+mj-lt"/>
                        </a:rPr>
                        <a:t>HR (95% CI)</a:t>
                      </a:r>
                    </a:p>
                  </a:txBody>
                  <a:tcPr marL="34290" marR="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noProof="0" dirty="0">
                        <a:solidFill>
                          <a:schemeClr val="tx1"/>
                        </a:solidFill>
                        <a:latin typeface="+mj-lt"/>
                      </a:endParaRPr>
                    </a:p>
                  </a:txBody>
                  <a:tcPr marL="34290" marR="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lvl="0" algn="ctr"/>
                      <a:r>
                        <a:rPr lang="en-US" sz="1200" b="1" i="1" kern="1200" noProof="0" dirty="0">
                          <a:solidFill>
                            <a:prstClr val="black"/>
                          </a:solidFill>
                          <a:latin typeface="+mj-lt"/>
                          <a:ea typeface="+mn-ea"/>
                          <a:cs typeface="+mn-cs"/>
                        </a:rPr>
                        <a:t>p</a:t>
                      </a:r>
                      <a:r>
                        <a:rPr lang="en-US" sz="1200" b="1" kern="1200" noProof="0" dirty="0">
                          <a:solidFill>
                            <a:prstClr val="black"/>
                          </a:solidFill>
                          <a:latin typeface="+mj-lt"/>
                          <a:ea typeface="+mn-ea"/>
                          <a:cs typeface="+mn-cs"/>
                        </a:rPr>
                        <a:t>-value </a:t>
                      </a:r>
                    </a:p>
                  </a:txBody>
                  <a:tcPr marL="34290" marR="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8521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noProof="0" dirty="0">
                        <a:solidFill>
                          <a:schemeClr val="tx1"/>
                        </a:solidFill>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mn-ea"/>
                          <a:cs typeface="+mn-cs"/>
                        </a:rPr>
                        <a:t>Patients with Events</a:t>
                      </a:r>
                    </a:p>
                  </a:txBody>
                  <a:tcPr marL="34290" marR="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noProof="0" dirty="0">
                          <a:solidFill>
                            <a:schemeClr val="tx1"/>
                          </a:solidFill>
                          <a:latin typeface="+mj-lt"/>
                        </a:rPr>
                        <a:t>Rate/</a:t>
                      </a:r>
                      <a:br>
                        <a:rPr lang="en-US" sz="1200" b="1" noProof="0" dirty="0">
                          <a:solidFill>
                            <a:schemeClr val="tx1"/>
                          </a:solidFill>
                          <a:latin typeface="+mj-lt"/>
                        </a:rPr>
                      </a:br>
                      <a:r>
                        <a:rPr lang="en-US" sz="1200" b="1" noProof="0" dirty="0">
                          <a:solidFill>
                            <a:schemeClr val="tx1"/>
                          </a:solidFill>
                          <a:latin typeface="+mj-lt"/>
                        </a:rPr>
                        <a:t>100 PY</a:t>
                      </a:r>
                    </a:p>
                  </a:txBody>
                  <a:tcPr marL="34290" marR="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mn-ea"/>
                          <a:cs typeface="+mn-cs"/>
                        </a:rPr>
                        <a:t>Patients with Events</a:t>
                      </a:r>
                    </a:p>
                  </a:txBody>
                  <a:tcPr marL="34290" marR="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noProof="0" dirty="0">
                          <a:solidFill>
                            <a:schemeClr val="tx1"/>
                          </a:solidFill>
                          <a:latin typeface="+mj-lt"/>
                        </a:rPr>
                        <a:t>Rate/</a:t>
                      </a:r>
                      <a:br>
                        <a:rPr lang="en-US" sz="1200" b="1" noProof="0" dirty="0">
                          <a:solidFill>
                            <a:schemeClr val="tx1"/>
                          </a:solidFill>
                          <a:latin typeface="+mj-lt"/>
                        </a:rPr>
                      </a:br>
                      <a:r>
                        <a:rPr lang="en-US" sz="1200" b="1" noProof="0" dirty="0">
                          <a:solidFill>
                            <a:schemeClr val="tx1"/>
                          </a:solidFill>
                          <a:latin typeface="+mj-lt"/>
                        </a:rPr>
                        <a:t>100 PY</a:t>
                      </a:r>
                    </a:p>
                  </a:txBody>
                  <a:tcPr marL="34290" marR="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noProof="0" dirty="0">
                        <a:solidFill>
                          <a:schemeClr val="tx1"/>
                        </a:solidFill>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lgn="ctr"/>
                      <a:endParaRPr lang="en-US" sz="1200" b="1" kern="1200" noProof="0" dirty="0">
                        <a:solidFill>
                          <a:prstClr val="black"/>
                        </a:solidFill>
                        <a:latin typeface="+mn-lt"/>
                        <a:ea typeface="+mn-ea"/>
                        <a:cs typeface="+mn-cs"/>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69489">
                <a:tc>
                  <a:txBody>
                    <a:bodyPr/>
                    <a:lstStyle/>
                    <a:p>
                      <a:pPr marL="0" indent="0" algn="l" defTabSz="914400" rtl="0" eaLnBrk="1" latinLnBrk="0" hangingPunct="1">
                        <a:lnSpc>
                          <a:spcPct val="95000"/>
                        </a:lnSpc>
                      </a:pPr>
                      <a:r>
                        <a:rPr lang="en-US" sz="1200" b="1" kern="1200" dirty="0">
                          <a:solidFill>
                            <a:schemeClr val="tx1"/>
                          </a:solidFill>
                          <a:latin typeface="+mj-lt"/>
                          <a:ea typeface="+mn-ea"/>
                          <a:cs typeface="+mn-cs"/>
                        </a:rPr>
                        <a:t>All CV Deaths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mj-lt"/>
                        </a:rPr>
                        <a:t>172/4687</a:t>
                      </a:r>
                    </a:p>
                    <a:p>
                      <a:pPr algn="ctr"/>
                      <a:r>
                        <a:rPr lang="en-GB" sz="1200" dirty="0">
                          <a:latin typeface="+mj-lt"/>
                        </a:rPr>
                        <a:t>(3.7%)</a:t>
                      </a:r>
                      <a:endParaRPr lang="en-US" sz="1200" dirty="0">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j-lt"/>
                        </a:rPr>
                        <a:t>1.24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latin typeface="+mj-lt"/>
                        </a:rPr>
                        <a:t>137/2333</a:t>
                      </a:r>
                    </a:p>
                    <a:p>
                      <a:pPr algn="ctr"/>
                      <a:r>
                        <a:rPr lang="en-GB" sz="1200" dirty="0">
                          <a:latin typeface="+mj-lt"/>
                        </a:rPr>
                        <a:t>(5.9%)</a:t>
                      </a:r>
                      <a:endParaRPr lang="en-US" sz="1200" dirty="0">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j-lt"/>
                        </a:rPr>
                        <a:t>2.02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j-lt"/>
                        </a:rPr>
                        <a:t>0.62</a:t>
                      </a:r>
                      <a:r>
                        <a:rPr lang="en-US" sz="1200" baseline="0" dirty="0">
                          <a:latin typeface="+mj-lt"/>
                        </a:rPr>
                        <a:t> </a:t>
                      </a:r>
                    </a:p>
                    <a:p>
                      <a:pPr algn="ctr"/>
                      <a:r>
                        <a:rPr lang="en-US" sz="1200" dirty="0">
                          <a:latin typeface="+mj-lt"/>
                        </a:rPr>
                        <a:t>(0.49, 0.77)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j-lt"/>
                        </a:rPr>
                        <a:t> &lt;0.0001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39913">
                <a:tc>
                  <a:txBody>
                    <a:bodyPr/>
                    <a:lstStyle/>
                    <a:p>
                      <a:pPr algn="l">
                        <a:lnSpc>
                          <a:spcPct val="115000"/>
                        </a:lnSpc>
                        <a:spcAft>
                          <a:spcPts val="0"/>
                        </a:spcAft>
                      </a:pPr>
                      <a:r>
                        <a:rPr lang="en-US" sz="1200" dirty="0">
                          <a:effectLst/>
                          <a:latin typeface="+mj-lt"/>
                          <a:ea typeface="Malgun Gothic"/>
                          <a:cs typeface="Times New Roman"/>
                        </a:rPr>
                        <a:t>Fatal MI </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15/4687 (0.3%)</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0.11 </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11/2333 (0.5%)</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0.16</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0.68 </a:t>
                      </a:r>
                    </a:p>
                    <a:p>
                      <a:pPr algn="ctr">
                        <a:lnSpc>
                          <a:spcPct val="115000"/>
                        </a:lnSpc>
                        <a:spcAft>
                          <a:spcPts val="0"/>
                        </a:spcAft>
                      </a:pPr>
                      <a:r>
                        <a:rPr lang="en-US" sz="1200" dirty="0">
                          <a:effectLst/>
                          <a:latin typeface="+mj-lt"/>
                          <a:ea typeface="Malgun Gothic"/>
                          <a:cs typeface="Courier"/>
                        </a:rPr>
                        <a:t>(0.31, 1.48)</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0.3271</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39913">
                <a:tc>
                  <a:txBody>
                    <a:bodyPr/>
                    <a:lstStyle/>
                    <a:p>
                      <a:pPr algn="l">
                        <a:lnSpc>
                          <a:spcPct val="115000"/>
                        </a:lnSpc>
                        <a:spcAft>
                          <a:spcPts val="0"/>
                        </a:spcAft>
                      </a:pPr>
                      <a:r>
                        <a:rPr lang="en-US" sz="1200" dirty="0">
                          <a:effectLst/>
                          <a:latin typeface="+mj-lt"/>
                          <a:ea typeface="Malgun Gothic"/>
                          <a:cs typeface="Times New Roman"/>
                        </a:rPr>
                        <a:t>Fatal Stroke </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16/4687 (0.3%)</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0.12</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11/2333 (0.5%)</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0.16</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0.72</a:t>
                      </a:r>
                    </a:p>
                    <a:p>
                      <a:pPr algn="ctr">
                        <a:lnSpc>
                          <a:spcPct val="115000"/>
                        </a:lnSpc>
                        <a:spcAft>
                          <a:spcPts val="0"/>
                        </a:spcAft>
                      </a:pPr>
                      <a:r>
                        <a:rPr lang="en-US" sz="1200" dirty="0">
                          <a:effectLst/>
                          <a:latin typeface="+mj-lt"/>
                          <a:ea typeface="Malgun Gothic"/>
                          <a:cs typeface="Courier"/>
                        </a:rPr>
                        <a:t>(0.33, 1.55) </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0.4015</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39913">
                <a:tc>
                  <a:txBody>
                    <a:bodyPr/>
                    <a:lstStyle/>
                    <a:p>
                      <a:pPr algn="l">
                        <a:lnSpc>
                          <a:spcPct val="115000"/>
                        </a:lnSpc>
                        <a:spcAft>
                          <a:spcPts val="0"/>
                        </a:spcAft>
                      </a:pPr>
                      <a:r>
                        <a:rPr lang="en-US" sz="1200" dirty="0">
                          <a:effectLst/>
                          <a:latin typeface="+mj-lt"/>
                          <a:ea typeface="Malgun Gothic"/>
                          <a:cs typeface="Times New Roman"/>
                        </a:rPr>
                        <a:t>Worsening</a:t>
                      </a:r>
                      <a:r>
                        <a:rPr lang="en-US" sz="1200" baseline="0" dirty="0">
                          <a:effectLst/>
                          <a:latin typeface="+mj-lt"/>
                          <a:ea typeface="Malgun Gothic"/>
                          <a:cs typeface="Times New Roman"/>
                        </a:rPr>
                        <a:t> </a:t>
                      </a:r>
                      <a:r>
                        <a:rPr lang="en-US" sz="1200" dirty="0">
                          <a:effectLst/>
                          <a:latin typeface="+mj-lt"/>
                          <a:ea typeface="Malgun Gothic"/>
                          <a:cs typeface="Times New Roman"/>
                        </a:rPr>
                        <a:t> Heart</a:t>
                      </a:r>
                      <a:r>
                        <a:rPr lang="en-US" sz="1200" baseline="0" dirty="0">
                          <a:effectLst/>
                          <a:latin typeface="+mj-lt"/>
                          <a:ea typeface="Malgun Gothic"/>
                          <a:cs typeface="Times New Roman"/>
                        </a:rPr>
                        <a:t> Failure</a:t>
                      </a:r>
                      <a:endParaRPr lang="en-US" sz="1200" dirty="0">
                        <a:effectLst/>
                        <a:latin typeface="+mj-lt"/>
                        <a:ea typeface="Malgun Gothic"/>
                        <a:cs typeface="Times New Roman"/>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14/4687</a:t>
                      </a:r>
                    </a:p>
                    <a:p>
                      <a:pPr algn="ctr">
                        <a:lnSpc>
                          <a:spcPct val="115000"/>
                        </a:lnSpc>
                        <a:spcAft>
                          <a:spcPts val="0"/>
                        </a:spcAft>
                      </a:pPr>
                      <a:r>
                        <a:rPr lang="en-US" sz="1200" dirty="0">
                          <a:effectLst/>
                          <a:latin typeface="+mj-lt"/>
                          <a:ea typeface="Malgun Gothic"/>
                          <a:cs typeface="Courier"/>
                        </a:rPr>
                        <a:t>(0.3%)</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0.10</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22/2333</a:t>
                      </a:r>
                    </a:p>
                    <a:p>
                      <a:pPr algn="ctr">
                        <a:lnSpc>
                          <a:spcPct val="115000"/>
                        </a:lnSpc>
                        <a:spcAft>
                          <a:spcPts val="0"/>
                        </a:spcAft>
                      </a:pPr>
                      <a:r>
                        <a:rPr lang="en-US" sz="1200" dirty="0">
                          <a:effectLst/>
                          <a:latin typeface="+mj-lt"/>
                          <a:ea typeface="Malgun Gothic"/>
                          <a:cs typeface="Courier"/>
                        </a:rPr>
                        <a:t>(0.9%)</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0.32</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0.32 </a:t>
                      </a:r>
                    </a:p>
                    <a:p>
                      <a:pPr algn="ctr">
                        <a:lnSpc>
                          <a:spcPct val="115000"/>
                        </a:lnSpc>
                        <a:spcAft>
                          <a:spcPts val="0"/>
                        </a:spcAft>
                      </a:pPr>
                      <a:r>
                        <a:rPr lang="en-US" sz="1200" dirty="0">
                          <a:effectLst/>
                          <a:latin typeface="+mj-lt"/>
                          <a:ea typeface="Malgun Gothic"/>
                          <a:cs typeface="Courier"/>
                        </a:rPr>
                        <a:t>(0.16, 0.62)</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0.0008</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39913">
                <a:tc>
                  <a:txBody>
                    <a:bodyPr/>
                    <a:lstStyle/>
                    <a:p>
                      <a:pPr algn="l">
                        <a:lnSpc>
                          <a:spcPct val="115000"/>
                        </a:lnSpc>
                        <a:spcAft>
                          <a:spcPts val="0"/>
                        </a:spcAft>
                      </a:pPr>
                      <a:r>
                        <a:rPr lang="en-US" sz="1200" dirty="0">
                          <a:effectLst/>
                          <a:latin typeface="+mj-lt"/>
                          <a:ea typeface="Malgun Gothic"/>
                          <a:cs typeface="Times New Roman"/>
                        </a:rPr>
                        <a:t>Sudden death </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53/4687 (1.1%) </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0.38</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38/2333 (1.6%) </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0.56</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0.69</a:t>
                      </a:r>
                    </a:p>
                    <a:p>
                      <a:pPr algn="ctr">
                        <a:lnSpc>
                          <a:spcPct val="115000"/>
                        </a:lnSpc>
                        <a:spcAft>
                          <a:spcPts val="0"/>
                        </a:spcAft>
                      </a:pPr>
                      <a:r>
                        <a:rPr lang="en-US" sz="1200" dirty="0">
                          <a:effectLst/>
                          <a:latin typeface="+mj-lt"/>
                          <a:ea typeface="Malgun Gothic"/>
                          <a:cs typeface="Courier"/>
                        </a:rPr>
                        <a:t>(0.45, 1.04)</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0.0766</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32275">
                <a:tc>
                  <a:txBody>
                    <a:bodyPr/>
                    <a:lstStyle/>
                    <a:p>
                      <a:pPr algn="l">
                        <a:lnSpc>
                          <a:spcPct val="115000"/>
                        </a:lnSpc>
                        <a:spcAft>
                          <a:spcPts val="0"/>
                        </a:spcAft>
                      </a:pPr>
                      <a:r>
                        <a:rPr lang="en-US" sz="1200" dirty="0">
                          <a:effectLst/>
                          <a:latin typeface="+mj-lt"/>
                          <a:ea typeface="Malgun Gothic"/>
                          <a:cs typeface="Times New Roman"/>
                        </a:rPr>
                        <a:t>Other CV Causes*</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3/4687 (0.06%)</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2/2333 (0.09%)</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Courier"/>
                        </a:rPr>
                        <a:t> </a:t>
                      </a: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Times New Roman"/>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Times New Roman"/>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30936">
                <a:tc>
                  <a:txBody>
                    <a:bodyPr/>
                    <a:lstStyle/>
                    <a:p>
                      <a:pPr algn="l">
                        <a:lnSpc>
                          <a:spcPct val="115000"/>
                        </a:lnSpc>
                        <a:spcAft>
                          <a:spcPts val="0"/>
                        </a:spcAft>
                      </a:pPr>
                      <a:r>
                        <a:rPr lang="en-US" sz="1200" dirty="0">
                          <a:effectLst/>
                          <a:latin typeface="+mj-lt"/>
                          <a:ea typeface="Malgun Gothic"/>
                          <a:cs typeface="Times New Roman"/>
                        </a:rPr>
                        <a:t>Presumed CV Death </a:t>
                      </a:r>
                    </a:p>
                    <a:p>
                      <a:pPr algn="l">
                        <a:lnSpc>
                          <a:spcPct val="115000"/>
                        </a:lnSpc>
                        <a:spcAft>
                          <a:spcPts val="0"/>
                        </a:spcAft>
                      </a:pPr>
                      <a:r>
                        <a:rPr lang="en-US" sz="1200" dirty="0">
                          <a:effectLst/>
                          <a:latin typeface="+mj-lt"/>
                          <a:ea typeface="Malgun Gothic"/>
                          <a:cs typeface="Times New Roman"/>
                        </a:rPr>
                        <a:t>(? Sudden)</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Times New Roman"/>
                        </a:rPr>
                        <a:t>71/4687</a:t>
                      </a:r>
                      <a:br>
                        <a:rPr lang="en-US" sz="1200" dirty="0">
                          <a:effectLst/>
                          <a:latin typeface="+mj-lt"/>
                          <a:ea typeface="Malgun Gothic"/>
                          <a:cs typeface="Times New Roman"/>
                        </a:rPr>
                      </a:br>
                      <a:r>
                        <a:rPr lang="en-US" sz="1200" dirty="0">
                          <a:effectLst/>
                          <a:latin typeface="+mj-lt"/>
                          <a:ea typeface="Malgun Gothic"/>
                          <a:cs typeface="Times New Roman"/>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Times New Roman"/>
                        </a:rPr>
                        <a:t>0.51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Times New Roman"/>
                        </a:rPr>
                        <a:t>53/2333</a:t>
                      </a:r>
                      <a:br>
                        <a:rPr lang="en-US" sz="1200" dirty="0">
                          <a:effectLst/>
                          <a:latin typeface="+mj-lt"/>
                          <a:ea typeface="Malgun Gothic"/>
                          <a:cs typeface="Times New Roman"/>
                        </a:rPr>
                      </a:br>
                      <a:r>
                        <a:rPr lang="en-US" sz="1200" dirty="0">
                          <a:effectLst/>
                          <a:latin typeface="+mj-lt"/>
                          <a:ea typeface="Malgun Gothic"/>
                          <a:cs typeface="Times New Roman"/>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Times New Roman"/>
                        </a:rPr>
                        <a:t>0.78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US" sz="1200" dirty="0">
                        <a:effectLst/>
                        <a:latin typeface="+mj-lt"/>
                        <a:ea typeface="Malgun Gothic"/>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Times New Roman"/>
                        </a:rPr>
                        <a:t>0.66 </a:t>
                      </a:r>
                      <a:br>
                        <a:rPr lang="en-US" sz="1200" dirty="0">
                          <a:effectLst/>
                          <a:latin typeface="+mj-lt"/>
                          <a:ea typeface="Malgun Gothic"/>
                          <a:cs typeface="Times New Roman"/>
                        </a:rPr>
                      </a:br>
                      <a:r>
                        <a:rPr lang="en-US" sz="1200" dirty="0">
                          <a:effectLst/>
                          <a:latin typeface="+mj-lt"/>
                          <a:ea typeface="Malgun Gothic"/>
                          <a:cs typeface="Times New Roman"/>
                        </a:rPr>
                        <a:t>(0.46, 0.94)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dirty="0">
                          <a:effectLst/>
                          <a:latin typeface="+mj-lt"/>
                          <a:ea typeface="Malgun Gothic"/>
                          <a:cs typeface="Times New Roman"/>
                        </a:rPr>
                        <a:t>0.0218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66422798"/>
                  </a:ext>
                </a:extLst>
              </a:tr>
            </a:tbl>
          </a:graphicData>
        </a:graphic>
      </p:graphicFrame>
      <p:graphicFrame>
        <p:nvGraphicFramePr>
          <p:cNvPr id="14" name="Chart 13"/>
          <p:cNvGraphicFramePr/>
          <p:nvPr>
            <p:extLst>
              <p:ext uri="{D42A27DB-BD31-4B8C-83A1-F6EECF244321}">
                <p14:modId xmlns:p14="http://schemas.microsoft.com/office/powerpoint/2010/main" val="80648768"/>
              </p:ext>
            </p:extLst>
          </p:nvPr>
        </p:nvGraphicFramePr>
        <p:xfrm>
          <a:off x="5893611" y="2007063"/>
          <a:ext cx="2260808" cy="46863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3323012" y="76200"/>
            <a:ext cx="5759054" cy="914400"/>
          </a:xfrm>
        </p:spPr>
        <p:txBody>
          <a:bodyPr vert="horz" lIns="91440" tIns="45720" rIns="91440" bIns="45720" rtlCol="0" anchor="ctr">
            <a:normAutofit/>
          </a:bodyPr>
          <a:lstStyle/>
          <a:p>
            <a:r>
              <a:rPr lang="en-US" sz="3600" dirty="0">
                <a:solidFill>
                  <a:schemeClr val="tx2"/>
                </a:solidFill>
                <a:latin typeface="+mn-lt"/>
                <a:ea typeface="+mn-ea"/>
                <a:cs typeface="+mn-cs"/>
              </a:rPr>
              <a:t>Modes of CV death</a:t>
            </a:r>
          </a:p>
        </p:txBody>
      </p:sp>
      <p:sp>
        <p:nvSpPr>
          <p:cNvPr id="12" name="Footer Placeholder 11"/>
          <p:cNvSpPr>
            <a:spLocks noGrp="1"/>
          </p:cNvSpPr>
          <p:nvPr>
            <p:ph type="ftr" sz="quarter" idx="11"/>
          </p:nvPr>
        </p:nvSpPr>
        <p:spPr>
          <a:xfrm>
            <a:off x="6589010" y="6434865"/>
            <a:ext cx="2895600" cy="365125"/>
          </a:xfrm>
        </p:spPr>
        <p:txBody>
          <a:bodyPr/>
          <a:lstStyle/>
          <a:p>
            <a:pPr>
              <a:defRPr/>
            </a:pPr>
            <a:r>
              <a:rPr lang="en-GB" kern="0" dirty="0">
                <a:solidFill>
                  <a:prstClr val="black">
                    <a:lumMod val="65000"/>
                    <a:lumOff val="35000"/>
                  </a:prstClr>
                </a:solidFill>
                <a:latin typeface="Arial"/>
                <a:cs typeface="Calibri" pitchFamily="34" charset="0"/>
              </a:rPr>
              <a:t>CV, Cardiovascular; MI, Myocardial Infarction</a:t>
            </a:r>
          </a:p>
        </p:txBody>
      </p:sp>
      <p:sp>
        <p:nvSpPr>
          <p:cNvPr id="13" name="Slide Number Placeholder 12"/>
          <p:cNvSpPr>
            <a:spLocks noGrp="1"/>
          </p:cNvSpPr>
          <p:nvPr>
            <p:ph type="sldNum" sz="quarter" idx="12"/>
          </p:nvPr>
        </p:nvSpPr>
        <p:spPr/>
        <p:txBody>
          <a:bodyPr/>
          <a:lstStyle/>
          <a:p>
            <a:fld id="{3CE978CD-8200-452B-A882-54D258D61118}" type="slidenum">
              <a:rPr lang="en-GB" smtClean="0">
                <a:solidFill>
                  <a:srgbClr val="5A5A5A"/>
                </a:solidFill>
                <a:latin typeface="Arial"/>
              </a:rPr>
              <a:pPr/>
              <a:t>42</a:t>
            </a:fld>
            <a:endParaRPr lang="en-GB" dirty="0">
              <a:solidFill>
                <a:srgbClr val="5A5A5A"/>
              </a:solidFill>
              <a:latin typeface="Arial"/>
            </a:endParaRPr>
          </a:p>
        </p:txBody>
      </p:sp>
      <p:grpSp>
        <p:nvGrpSpPr>
          <p:cNvPr id="24" name="Group 23"/>
          <p:cNvGrpSpPr/>
          <p:nvPr/>
        </p:nvGrpSpPr>
        <p:grpSpPr>
          <a:xfrm>
            <a:off x="6190346" y="6000329"/>
            <a:ext cx="2605970" cy="346349"/>
            <a:chOff x="6402421" y="4982674"/>
            <a:chExt cx="3099613" cy="593129"/>
          </a:xfrm>
        </p:grpSpPr>
        <p:sp>
          <p:nvSpPr>
            <p:cNvPr id="25" name="TextBox 24"/>
            <p:cNvSpPr txBox="1"/>
            <p:nvPr/>
          </p:nvSpPr>
          <p:spPr>
            <a:xfrm>
              <a:off x="6402421" y="5140967"/>
              <a:ext cx="1371683" cy="217418"/>
            </a:xfrm>
            <a:prstGeom prst="rect">
              <a:avLst/>
            </a:prstGeom>
            <a:noFill/>
          </p:spPr>
          <p:txBody>
            <a:bodyPr wrap="square" lIns="0" tIns="0" rIns="0" bIns="0" rtlCol="0">
              <a:spAutoFit/>
            </a:bodyPr>
            <a:lstStyle/>
            <a:p>
              <a:pPr algn="r"/>
              <a:r>
                <a:rPr lang="en-GB" sz="825" dirty="0">
                  <a:solidFill>
                    <a:srgbClr val="5A5A5A"/>
                  </a:solidFill>
                  <a:latin typeface="Arial"/>
                </a:rPr>
                <a:t>Favours empagliflozin</a:t>
              </a:r>
            </a:p>
          </p:txBody>
        </p:sp>
        <p:sp>
          <p:nvSpPr>
            <p:cNvPr id="26" name="TextBox 25"/>
            <p:cNvSpPr txBox="1"/>
            <p:nvPr/>
          </p:nvSpPr>
          <p:spPr>
            <a:xfrm>
              <a:off x="8000554" y="5140967"/>
              <a:ext cx="1501480" cy="434836"/>
            </a:xfrm>
            <a:prstGeom prst="rect">
              <a:avLst/>
            </a:prstGeom>
            <a:noFill/>
          </p:spPr>
          <p:txBody>
            <a:bodyPr wrap="square" lIns="0" tIns="0" rIns="0" bIns="0" rtlCol="0">
              <a:spAutoFit/>
            </a:bodyPr>
            <a:lstStyle/>
            <a:p>
              <a:r>
                <a:rPr lang="en-GB" sz="825" dirty="0">
                  <a:solidFill>
                    <a:srgbClr val="5A5A5A"/>
                  </a:solidFill>
                  <a:latin typeface="Arial"/>
                </a:rPr>
                <a:t>Favours </a:t>
              </a:r>
            </a:p>
            <a:p>
              <a:r>
                <a:rPr lang="en-GB" sz="825" dirty="0">
                  <a:solidFill>
                    <a:srgbClr val="5A5A5A"/>
                  </a:solidFill>
                  <a:latin typeface="Arial"/>
                </a:rPr>
                <a:t>placebo</a:t>
              </a:r>
              <a:endParaRPr lang="en-GB" sz="825" dirty="0">
                <a:solidFill>
                  <a:srgbClr val="FF0000"/>
                </a:solidFill>
                <a:latin typeface="Arial"/>
              </a:endParaRPr>
            </a:p>
          </p:txBody>
        </p:sp>
        <p:cxnSp>
          <p:nvCxnSpPr>
            <p:cNvPr id="27" name="Straight Arrow Connector 26"/>
            <p:cNvCxnSpPr/>
            <p:nvPr/>
          </p:nvCxnSpPr>
          <p:spPr>
            <a:xfrm>
              <a:off x="8000554" y="4982674"/>
              <a:ext cx="822960" cy="0"/>
            </a:xfrm>
            <a:prstGeom prst="straightConnector1">
              <a:avLst/>
            </a:prstGeom>
            <a:ln w="1905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951143" y="4982674"/>
              <a:ext cx="822960" cy="0"/>
            </a:xfrm>
            <a:prstGeom prst="straightConnector1">
              <a:avLst/>
            </a:prstGeom>
            <a:ln w="19050">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2846451" y="1708302"/>
            <a:ext cx="4356614" cy="4348567"/>
            <a:chOff x="1322451" y="1708297"/>
            <a:chExt cx="4356614" cy="4348568"/>
          </a:xfrm>
        </p:grpSpPr>
        <p:grpSp>
          <p:nvGrpSpPr>
            <p:cNvPr id="17" name="Group 16"/>
            <p:cNvGrpSpPr/>
            <p:nvPr/>
          </p:nvGrpSpPr>
          <p:grpSpPr>
            <a:xfrm>
              <a:off x="4310819" y="1708297"/>
              <a:ext cx="1368246" cy="4348568"/>
              <a:chOff x="4223757" y="1637731"/>
              <a:chExt cx="1824327" cy="4348568"/>
            </a:xfrm>
          </p:grpSpPr>
          <p:cxnSp>
            <p:nvCxnSpPr>
              <p:cNvPr id="15" name="Straight Connector 14"/>
              <p:cNvCxnSpPr/>
              <p:nvPr/>
            </p:nvCxnSpPr>
            <p:spPr>
              <a:xfrm>
                <a:off x="6036887" y="2264172"/>
                <a:ext cx="0" cy="3306645"/>
              </a:xfrm>
              <a:prstGeom prst="line">
                <a:avLst/>
              </a:prstGeom>
              <a:ln w="19050">
                <a:solidFill>
                  <a:srgbClr val="F0414B"/>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98891" y="1637731"/>
                <a:ext cx="630453" cy="300082"/>
              </a:xfrm>
              <a:prstGeom prst="rect">
                <a:avLst/>
              </a:prstGeom>
              <a:noFill/>
            </p:spPr>
            <p:txBody>
              <a:bodyPr wrap="none" rtlCol="0">
                <a:spAutoFit/>
              </a:bodyPr>
              <a:lstStyle/>
              <a:p>
                <a:r>
                  <a:rPr lang="en-US" sz="1350" dirty="0">
                    <a:solidFill>
                      <a:srgbClr val="FF0000"/>
                    </a:solidFill>
                  </a:rPr>
                  <a:t>ARR</a:t>
                </a:r>
              </a:p>
            </p:txBody>
          </p:sp>
          <p:sp>
            <p:nvSpPr>
              <p:cNvPr id="6" name="TextBox 5"/>
              <p:cNvSpPr txBox="1"/>
              <p:nvPr/>
            </p:nvSpPr>
            <p:spPr>
              <a:xfrm>
                <a:off x="4572370" y="2076012"/>
                <a:ext cx="703490" cy="300082"/>
              </a:xfrm>
              <a:prstGeom prst="rect">
                <a:avLst/>
              </a:prstGeom>
              <a:noFill/>
            </p:spPr>
            <p:txBody>
              <a:bodyPr wrap="none" rtlCol="0">
                <a:spAutoFit/>
              </a:bodyPr>
              <a:lstStyle/>
              <a:p>
                <a:r>
                  <a:rPr lang="en-US" sz="1350" dirty="0">
                    <a:solidFill>
                      <a:srgbClr val="FF0000"/>
                    </a:solidFill>
                  </a:rPr>
                  <a:t>2.2%</a:t>
                </a:r>
              </a:p>
            </p:txBody>
          </p:sp>
          <p:sp>
            <p:nvSpPr>
              <p:cNvPr id="7" name="TextBox 6"/>
              <p:cNvSpPr txBox="1"/>
              <p:nvPr/>
            </p:nvSpPr>
            <p:spPr>
              <a:xfrm>
                <a:off x="4567535" y="3590699"/>
                <a:ext cx="703490" cy="300082"/>
              </a:xfrm>
              <a:prstGeom prst="rect">
                <a:avLst/>
              </a:prstGeom>
              <a:noFill/>
            </p:spPr>
            <p:txBody>
              <a:bodyPr wrap="none" rtlCol="0">
                <a:spAutoFit/>
              </a:bodyPr>
              <a:lstStyle/>
              <a:p>
                <a:r>
                  <a:rPr lang="en-US" sz="1350" dirty="0">
                    <a:solidFill>
                      <a:srgbClr val="FF0000"/>
                    </a:solidFill>
                  </a:rPr>
                  <a:t>0.6%</a:t>
                </a:r>
              </a:p>
            </p:txBody>
          </p:sp>
          <p:sp>
            <p:nvSpPr>
              <p:cNvPr id="8" name="TextBox 7"/>
              <p:cNvSpPr txBox="1"/>
              <p:nvPr/>
            </p:nvSpPr>
            <p:spPr>
              <a:xfrm>
                <a:off x="4567535" y="4155175"/>
                <a:ext cx="703490" cy="300082"/>
              </a:xfrm>
              <a:prstGeom prst="rect">
                <a:avLst/>
              </a:prstGeom>
              <a:noFill/>
            </p:spPr>
            <p:txBody>
              <a:bodyPr wrap="none" rtlCol="0">
                <a:spAutoFit/>
              </a:bodyPr>
              <a:lstStyle/>
              <a:p>
                <a:r>
                  <a:rPr lang="en-US" sz="1350" dirty="0">
                    <a:solidFill>
                      <a:srgbClr val="FF0000"/>
                    </a:solidFill>
                  </a:rPr>
                  <a:t>0.5%</a:t>
                </a:r>
              </a:p>
            </p:txBody>
          </p:sp>
          <p:sp>
            <p:nvSpPr>
              <p:cNvPr id="9" name="TextBox 8"/>
              <p:cNvSpPr txBox="1"/>
              <p:nvPr/>
            </p:nvSpPr>
            <p:spPr>
              <a:xfrm>
                <a:off x="4588047" y="5195931"/>
                <a:ext cx="703490" cy="300082"/>
              </a:xfrm>
              <a:prstGeom prst="rect">
                <a:avLst/>
              </a:prstGeom>
              <a:noFill/>
            </p:spPr>
            <p:txBody>
              <a:bodyPr wrap="none" rtlCol="0">
                <a:spAutoFit/>
              </a:bodyPr>
              <a:lstStyle/>
              <a:p>
                <a:r>
                  <a:rPr lang="en-US" sz="1350" dirty="0">
                    <a:solidFill>
                      <a:srgbClr val="FF0000"/>
                    </a:solidFill>
                  </a:rPr>
                  <a:t>0.8%</a:t>
                </a:r>
              </a:p>
            </p:txBody>
          </p:sp>
          <p:sp>
            <p:nvSpPr>
              <p:cNvPr id="10" name="TextBox 9"/>
              <p:cNvSpPr txBox="1"/>
              <p:nvPr/>
            </p:nvSpPr>
            <p:spPr>
              <a:xfrm>
                <a:off x="4223757" y="5616967"/>
                <a:ext cx="1824327" cy="369332"/>
              </a:xfrm>
              <a:prstGeom prst="rect">
                <a:avLst/>
              </a:prstGeom>
              <a:solidFill>
                <a:srgbClr val="E0E6F3"/>
              </a:solidFill>
            </p:spPr>
            <p:txBody>
              <a:bodyPr wrap="none" rtlCol="0">
                <a:spAutoFit/>
              </a:bodyPr>
              <a:lstStyle/>
              <a:p>
                <a:r>
                  <a:rPr lang="en-US" b="1" dirty="0">
                    <a:solidFill>
                      <a:srgbClr val="FF0000"/>
                    </a:solidFill>
                  </a:rPr>
                  <a:t>1.9%  / 2.2%</a:t>
                </a:r>
              </a:p>
            </p:txBody>
          </p:sp>
          <p:sp>
            <p:nvSpPr>
              <p:cNvPr id="16" name="TextBox 15"/>
              <p:cNvSpPr txBox="1"/>
              <p:nvPr/>
            </p:nvSpPr>
            <p:spPr>
              <a:xfrm>
                <a:off x="4596745" y="2829374"/>
                <a:ext cx="703490" cy="300082"/>
              </a:xfrm>
              <a:prstGeom prst="rect">
                <a:avLst/>
              </a:prstGeom>
              <a:noFill/>
            </p:spPr>
            <p:txBody>
              <a:bodyPr wrap="none" rtlCol="0">
                <a:spAutoFit/>
              </a:bodyPr>
              <a:lstStyle/>
              <a:p>
                <a:r>
                  <a:rPr lang="en-US" sz="1350" dirty="0">
                    <a:solidFill>
                      <a:prstClr val="black"/>
                    </a:solidFill>
                  </a:rPr>
                  <a:t>0.3%</a:t>
                </a:r>
              </a:p>
            </p:txBody>
          </p:sp>
        </p:grpSp>
        <p:sp>
          <p:nvSpPr>
            <p:cNvPr id="19" name="TextBox 18"/>
            <p:cNvSpPr txBox="1"/>
            <p:nvPr/>
          </p:nvSpPr>
          <p:spPr>
            <a:xfrm>
              <a:off x="1322451" y="5671207"/>
              <a:ext cx="3039639" cy="369332"/>
            </a:xfrm>
            <a:prstGeom prst="rect">
              <a:avLst/>
            </a:prstGeom>
            <a:solidFill>
              <a:schemeClr val="bg1">
                <a:lumMod val="95000"/>
              </a:schemeClr>
            </a:solidFill>
            <a:ln>
              <a:solidFill>
                <a:schemeClr val="bg1">
                  <a:lumMod val="85000"/>
                </a:schemeClr>
              </a:solidFill>
            </a:ln>
          </p:spPr>
          <p:txBody>
            <a:bodyPr wrap="none" rtlCol="0">
              <a:spAutoFit/>
            </a:bodyPr>
            <a:lstStyle/>
            <a:p>
              <a:r>
                <a:rPr lang="en-US" b="1" dirty="0">
                  <a:solidFill>
                    <a:srgbClr val="FF0000"/>
                  </a:solidFill>
                </a:rPr>
                <a:t>Non-vascular / All   CV Deaths</a:t>
              </a:r>
            </a:p>
          </p:txBody>
        </p:sp>
      </p:grpSp>
      <p:sp>
        <p:nvSpPr>
          <p:cNvPr id="29" name="TextBox 28"/>
          <p:cNvSpPr txBox="1"/>
          <p:nvPr/>
        </p:nvSpPr>
        <p:spPr>
          <a:xfrm>
            <a:off x="1649425" y="6387865"/>
            <a:ext cx="3416320" cy="400110"/>
          </a:xfrm>
          <a:prstGeom prst="rect">
            <a:avLst/>
          </a:prstGeom>
          <a:noFill/>
        </p:spPr>
        <p:txBody>
          <a:bodyPr wrap="none" rtlCol="0">
            <a:spAutoFit/>
          </a:bodyPr>
          <a:lstStyle/>
          <a:p>
            <a:r>
              <a:rPr lang="en-US" sz="1000" dirty="0">
                <a:solidFill>
                  <a:prstClr val="black"/>
                </a:solidFill>
              </a:rPr>
              <a:t>Empagliflozin in Indonesia is not indicated to reduce CV Death</a:t>
            </a:r>
          </a:p>
          <a:p>
            <a:r>
              <a:rPr lang="en-US" sz="1000" dirty="0">
                <a:solidFill>
                  <a:prstClr val="black"/>
                </a:solidFill>
              </a:rPr>
              <a:t>Further information refer to local prescribing information</a:t>
            </a:r>
          </a:p>
        </p:txBody>
      </p:sp>
    </p:spTree>
    <p:custDataLst>
      <p:tags r:id="rId1"/>
    </p:custDataLst>
    <p:extLst>
      <p:ext uri="{BB962C8B-B14F-4D97-AF65-F5344CB8AC3E}">
        <p14:creationId xmlns:p14="http://schemas.microsoft.com/office/powerpoint/2010/main" val="4224236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itle 1"/>
          <p:cNvSpPr>
            <a:spLocks noGrp="1"/>
          </p:cNvSpPr>
          <p:nvPr>
            <p:ph type="title"/>
          </p:nvPr>
        </p:nvSpPr>
        <p:spPr>
          <a:xfrm>
            <a:off x="1776426" y="-133928"/>
            <a:ext cx="8639175" cy="1008063"/>
          </a:xfrm>
        </p:spPr>
        <p:txBody>
          <a:bodyPr/>
          <a:lstStyle/>
          <a:p>
            <a:r>
              <a:rPr lang="en-US">
                <a:latin typeface="Century Gothic" charset="0"/>
              </a:rPr>
              <a:t>All-cause mortality</a:t>
            </a:r>
          </a:p>
        </p:txBody>
      </p:sp>
      <p:sp>
        <p:nvSpPr>
          <p:cNvPr id="324610" name="Text Placeholder 4"/>
          <p:cNvSpPr>
            <a:spLocks noGrp="1"/>
          </p:cNvSpPr>
          <p:nvPr>
            <p:ph type="body" sz="quarter" idx="13"/>
          </p:nvPr>
        </p:nvSpPr>
        <p:spPr>
          <a:xfrm>
            <a:off x="5575294" y="6268013"/>
            <a:ext cx="3113094" cy="400110"/>
          </a:xfrm>
        </p:spPr>
        <p:txBody>
          <a:bodyPr/>
          <a:lstStyle/>
          <a:p>
            <a:pPr algn="r"/>
            <a:r>
              <a:rPr lang="en-US" dirty="0">
                <a:latin typeface="Century Gothic" charset="0"/>
              </a:rPr>
              <a:t>CI, confidence interval; </a:t>
            </a:r>
            <a:r>
              <a:rPr lang="en-GB" dirty="0">
                <a:latin typeface="Century Gothic" charset="0"/>
              </a:rPr>
              <a:t>HR, hazard ratio.</a:t>
            </a:r>
            <a:br>
              <a:rPr lang="en-GB" dirty="0">
                <a:latin typeface="Century Gothic" charset="0"/>
              </a:rPr>
            </a:br>
            <a:r>
              <a:rPr lang="en-GB" dirty="0" err="1">
                <a:latin typeface="Century Gothic" charset="0"/>
              </a:rPr>
              <a:t>Zinman</a:t>
            </a:r>
            <a:r>
              <a:rPr lang="en-GB" dirty="0">
                <a:latin typeface="Century Gothic" charset="0"/>
              </a:rPr>
              <a:t> </a:t>
            </a:r>
            <a:r>
              <a:rPr lang="en-GB" i="1" dirty="0">
                <a:latin typeface="Century Gothic" charset="0"/>
              </a:rPr>
              <a:t>et al</a:t>
            </a:r>
            <a:r>
              <a:rPr lang="en-GB" dirty="0">
                <a:latin typeface="Century Gothic" charset="0"/>
              </a:rPr>
              <a:t>. </a:t>
            </a:r>
            <a:r>
              <a:rPr lang="en-GB" i="1" dirty="0">
                <a:latin typeface="Century Gothic" charset="0"/>
              </a:rPr>
              <a:t>N </a:t>
            </a:r>
            <a:r>
              <a:rPr lang="en-GB" i="1" dirty="0" err="1">
                <a:latin typeface="Century Gothic" charset="0"/>
              </a:rPr>
              <a:t>Engl</a:t>
            </a:r>
            <a:r>
              <a:rPr lang="en-GB" i="1" dirty="0">
                <a:latin typeface="Century Gothic" charset="0"/>
              </a:rPr>
              <a:t> J Med</a:t>
            </a:r>
            <a:r>
              <a:rPr lang="en-GB" dirty="0">
                <a:latin typeface="Century Gothic" charset="0"/>
              </a:rPr>
              <a:t> 2015:373:2117-2128.</a:t>
            </a:r>
            <a:endParaRPr lang="nb-NO" dirty="0">
              <a:latin typeface="Century Gothic" charset="0"/>
            </a:endParaRPr>
          </a:p>
        </p:txBody>
      </p:sp>
      <p:sp>
        <p:nvSpPr>
          <p:cNvPr id="324611" name="Slide Number Placeholder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0F74299-AFBC-CF4D-AEC6-9E433FC13923}" type="slidenum">
              <a:rPr lang="en-GB" sz="1000">
                <a:solidFill>
                  <a:srgbClr val="898989"/>
                </a:solidFill>
                <a:latin typeface="Century Gothic" charset="0"/>
              </a:rPr>
              <a:pPr eaLnBrk="1" fontAlgn="base" hangingPunct="1">
                <a:spcBef>
                  <a:spcPct val="0"/>
                </a:spcBef>
                <a:spcAft>
                  <a:spcPct val="0"/>
                </a:spcAft>
              </a:pPr>
              <a:t>43</a:t>
            </a:fld>
            <a:endParaRPr lang="en-GB" sz="1000">
              <a:solidFill>
                <a:srgbClr val="898989"/>
              </a:solidFill>
              <a:latin typeface="Century Gothic" charset="0"/>
            </a:endParaRPr>
          </a:p>
        </p:txBody>
      </p:sp>
      <p:grpSp>
        <p:nvGrpSpPr>
          <p:cNvPr id="324612" name="Group 6"/>
          <p:cNvGrpSpPr>
            <a:grpSpLocks/>
          </p:cNvGrpSpPr>
          <p:nvPr/>
        </p:nvGrpSpPr>
        <p:grpSpPr bwMode="auto">
          <a:xfrm>
            <a:off x="1524000" y="1315999"/>
            <a:ext cx="9144000" cy="4646612"/>
            <a:chOff x="0" y="1509822"/>
            <a:chExt cx="9144000" cy="4646429"/>
          </a:xfrm>
        </p:grpSpPr>
        <p:pic>
          <p:nvPicPr>
            <p:cNvPr id="324616" name="Picture 2"/>
            <p:cNvPicPr>
              <a:picLocks noChangeAspect="1"/>
            </p:cNvPicPr>
            <p:nvPr/>
          </p:nvPicPr>
          <p:blipFill>
            <a:blip r:embed="rId3">
              <a:extLst>
                <a:ext uri="{28A0092B-C50C-407E-A947-70E740481C1C}">
                  <a14:useLocalDpi xmlns:a14="http://schemas.microsoft.com/office/drawing/2010/main" val="0"/>
                </a:ext>
              </a:extLst>
            </a:blip>
            <a:srcRect t="19019" b="5974"/>
            <a:stretch>
              <a:fillRect/>
            </a:stretch>
          </p:blipFill>
          <p:spPr bwMode="auto">
            <a:xfrm>
              <a:off x="0" y="1509822"/>
              <a:ext cx="9144000" cy="464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4617" name="TextBox 5"/>
            <p:cNvSpPr txBox="1">
              <a:spLocks noChangeArrowheads="1"/>
            </p:cNvSpPr>
            <p:nvPr/>
          </p:nvSpPr>
          <p:spPr bwMode="auto">
            <a:xfrm>
              <a:off x="3573470" y="2238445"/>
              <a:ext cx="2304300" cy="64630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0"/>
                </a:spcBef>
                <a:spcAft>
                  <a:spcPct val="0"/>
                </a:spcAft>
              </a:pPr>
              <a:r>
                <a:rPr lang="en-GB" sz="1200">
                  <a:solidFill>
                    <a:srgbClr val="000000"/>
                  </a:solidFill>
                </a:rPr>
                <a:t>HR 0.68</a:t>
              </a:r>
            </a:p>
            <a:p>
              <a:pPr algn="ctr" defTabSz="914400" eaLnBrk="1" fontAlgn="base" hangingPunct="1">
                <a:spcBef>
                  <a:spcPct val="0"/>
                </a:spcBef>
                <a:spcAft>
                  <a:spcPct val="0"/>
                </a:spcAft>
              </a:pPr>
              <a:r>
                <a:rPr lang="en-GB" sz="1200">
                  <a:solidFill>
                    <a:srgbClr val="000000"/>
                  </a:solidFill>
                </a:rPr>
                <a:t>(95% CI 0.57, 0.82)</a:t>
              </a:r>
            </a:p>
            <a:p>
              <a:pPr algn="ctr" defTabSz="914400" eaLnBrk="1" fontAlgn="base" hangingPunct="1">
                <a:spcBef>
                  <a:spcPct val="0"/>
                </a:spcBef>
                <a:spcAft>
                  <a:spcPct val="0"/>
                </a:spcAft>
              </a:pPr>
              <a:r>
                <a:rPr lang="en-GB" sz="1200">
                  <a:solidFill>
                    <a:srgbClr val="000000"/>
                  </a:solidFill>
                </a:rPr>
                <a:t>p&lt;0.0001</a:t>
              </a:r>
            </a:p>
          </p:txBody>
        </p:sp>
      </p:grpSp>
      <p:sp>
        <p:nvSpPr>
          <p:cNvPr id="8" name="Rectangle 7"/>
          <p:cNvSpPr/>
          <p:nvPr/>
        </p:nvSpPr>
        <p:spPr>
          <a:xfrm>
            <a:off x="5405438" y="2122489"/>
            <a:ext cx="1573212" cy="731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nb-NO">
              <a:solidFill>
                <a:prstClr val="white"/>
              </a:solidFill>
            </a:endParaRPr>
          </a:p>
        </p:txBody>
      </p:sp>
      <p:sp>
        <p:nvSpPr>
          <p:cNvPr id="324614" name="Rectangle 10"/>
          <p:cNvSpPr>
            <a:spLocks noChangeArrowheads="1"/>
          </p:cNvSpPr>
          <p:nvPr/>
        </p:nvSpPr>
        <p:spPr bwMode="auto">
          <a:xfrm>
            <a:off x="3149606" y="1585979"/>
            <a:ext cx="207327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GB" sz="1400" b="1">
                <a:solidFill>
                  <a:srgbClr val="962891"/>
                </a:solidFill>
                <a:latin typeface="Calibri" charset="0"/>
                <a:ea typeface="ＭＳ Ｐゴシック" charset="0"/>
                <a:cs typeface="ＭＳ Ｐゴシック" charset="0"/>
              </a:rPr>
              <a:t>Empagliflozin 10 mg</a:t>
            </a:r>
          </a:p>
          <a:p>
            <a:pPr algn="ctr" defTabSz="914400" fontAlgn="base">
              <a:spcBef>
                <a:spcPct val="0"/>
              </a:spcBef>
              <a:spcAft>
                <a:spcPct val="0"/>
              </a:spcAft>
            </a:pPr>
            <a:r>
              <a:rPr lang="en-GB" sz="1400" b="1">
                <a:solidFill>
                  <a:srgbClr val="5A5A5A"/>
                </a:solidFill>
                <a:latin typeface="Calibri" charset="0"/>
                <a:ea typeface="ＭＳ Ｐゴシック" charset="0"/>
                <a:cs typeface="ＭＳ Ｐゴシック" charset="0"/>
              </a:rPr>
              <a:t>HR 0.70</a:t>
            </a:r>
          </a:p>
          <a:p>
            <a:pPr algn="ctr" defTabSz="914400" fontAlgn="base">
              <a:spcBef>
                <a:spcPct val="0"/>
              </a:spcBef>
              <a:spcAft>
                <a:spcPct val="0"/>
              </a:spcAft>
            </a:pPr>
            <a:r>
              <a:rPr lang="en-GB" sz="1400">
                <a:solidFill>
                  <a:srgbClr val="5A5A5A"/>
                </a:solidFill>
                <a:latin typeface="Calibri" charset="0"/>
                <a:ea typeface="ＭＳ Ｐゴシック" charset="0"/>
                <a:cs typeface="ＭＳ Ｐゴシック" charset="0"/>
              </a:rPr>
              <a:t>(95% CI 0.56, 0.87)</a:t>
            </a:r>
          </a:p>
          <a:p>
            <a:pPr algn="ctr" defTabSz="914400" fontAlgn="base">
              <a:spcBef>
                <a:spcPct val="0"/>
              </a:spcBef>
              <a:spcAft>
                <a:spcPct val="0"/>
              </a:spcAft>
            </a:pPr>
            <a:r>
              <a:rPr lang="en-GB" sz="1400" i="1">
                <a:solidFill>
                  <a:srgbClr val="5A5A5A"/>
                </a:solidFill>
                <a:latin typeface="Calibri" charset="0"/>
                <a:ea typeface="ＭＳ Ｐゴシック" charset="0"/>
                <a:cs typeface="ＭＳ Ｐゴシック" charset="0"/>
              </a:rPr>
              <a:t>p</a:t>
            </a:r>
            <a:r>
              <a:rPr lang="en-GB" sz="1400">
                <a:solidFill>
                  <a:srgbClr val="5A5A5A"/>
                </a:solidFill>
                <a:latin typeface="Calibri" charset="0"/>
                <a:ea typeface="ＭＳ Ｐゴシック" charset="0"/>
                <a:cs typeface="ＭＳ Ｐゴシック" charset="0"/>
              </a:rPr>
              <a:t>=0.0013</a:t>
            </a:r>
          </a:p>
          <a:p>
            <a:pPr algn="ctr" defTabSz="914400" fontAlgn="base">
              <a:spcBef>
                <a:spcPct val="0"/>
              </a:spcBef>
              <a:spcAft>
                <a:spcPct val="0"/>
              </a:spcAft>
            </a:pPr>
            <a:endParaRPr lang="en-GB" sz="1400">
              <a:solidFill>
                <a:srgbClr val="000000"/>
              </a:solidFill>
              <a:latin typeface="Calibri" charset="0"/>
              <a:ea typeface="ＭＳ Ｐゴシック" charset="0"/>
              <a:cs typeface="ＭＳ Ｐゴシック" charset="0"/>
            </a:endParaRPr>
          </a:p>
        </p:txBody>
      </p:sp>
      <p:sp>
        <p:nvSpPr>
          <p:cNvPr id="324615" name="Rectangle 11"/>
          <p:cNvSpPr>
            <a:spLocks noChangeArrowheads="1"/>
          </p:cNvSpPr>
          <p:nvPr/>
        </p:nvSpPr>
        <p:spPr bwMode="auto">
          <a:xfrm>
            <a:off x="5222900" y="1587563"/>
            <a:ext cx="2074863"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en-GB" sz="1400" b="1">
                <a:solidFill>
                  <a:srgbClr val="6482C3"/>
                </a:solidFill>
                <a:latin typeface="Calibri" charset="0"/>
                <a:ea typeface="ＭＳ Ｐゴシック" charset="0"/>
                <a:cs typeface="ＭＳ Ｐゴシック" charset="0"/>
              </a:rPr>
              <a:t>Empagliflozin 25 mg</a:t>
            </a:r>
          </a:p>
          <a:p>
            <a:pPr algn="ctr" defTabSz="914400" fontAlgn="base">
              <a:spcBef>
                <a:spcPct val="0"/>
              </a:spcBef>
              <a:spcAft>
                <a:spcPct val="0"/>
              </a:spcAft>
            </a:pPr>
            <a:r>
              <a:rPr lang="en-GB" sz="1400" b="1">
                <a:solidFill>
                  <a:srgbClr val="5A5A5A"/>
                </a:solidFill>
                <a:latin typeface="Calibri" charset="0"/>
                <a:ea typeface="ＭＳ Ｐゴシック" charset="0"/>
                <a:cs typeface="ＭＳ Ｐゴシック" charset="0"/>
              </a:rPr>
              <a:t>HR 0.67</a:t>
            </a:r>
          </a:p>
          <a:p>
            <a:pPr algn="ctr" defTabSz="914400" fontAlgn="base">
              <a:spcBef>
                <a:spcPct val="0"/>
              </a:spcBef>
              <a:spcAft>
                <a:spcPct val="0"/>
              </a:spcAft>
            </a:pPr>
            <a:r>
              <a:rPr lang="en-GB" sz="1400">
                <a:solidFill>
                  <a:srgbClr val="5A5A5A"/>
                </a:solidFill>
                <a:latin typeface="Calibri" charset="0"/>
                <a:ea typeface="ＭＳ Ｐゴシック" charset="0"/>
                <a:cs typeface="ＭＳ Ｐゴシック" charset="0"/>
              </a:rPr>
              <a:t>(95% CI 0.54, 0.83)</a:t>
            </a:r>
          </a:p>
          <a:p>
            <a:pPr algn="ctr" defTabSz="914400" fontAlgn="base">
              <a:spcBef>
                <a:spcPct val="0"/>
              </a:spcBef>
              <a:spcAft>
                <a:spcPct val="0"/>
              </a:spcAft>
            </a:pPr>
            <a:r>
              <a:rPr lang="en-GB" sz="1400" i="1">
                <a:solidFill>
                  <a:srgbClr val="5A5A5A"/>
                </a:solidFill>
                <a:latin typeface="Calibri" charset="0"/>
                <a:ea typeface="ＭＳ Ｐゴシック" charset="0"/>
                <a:cs typeface="ＭＳ Ｐゴシック" charset="0"/>
              </a:rPr>
              <a:t>p</a:t>
            </a:r>
            <a:r>
              <a:rPr lang="en-GB" sz="1400">
                <a:solidFill>
                  <a:srgbClr val="5A5A5A"/>
                </a:solidFill>
                <a:latin typeface="Calibri" charset="0"/>
                <a:ea typeface="ＭＳ Ｐゴシック" charset="0"/>
                <a:cs typeface="ＭＳ Ｐゴシック" charset="0"/>
              </a:rPr>
              <a:t>=0.0003</a:t>
            </a:r>
          </a:p>
          <a:p>
            <a:pPr algn="ctr" defTabSz="914400" fontAlgn="base">
              <a:spcBef>
                <a:spcPct val="0"/>
              </a:spcBef>
              <a:spcAft>
                <a:spcPct val="0"/>
              </a:spcAft>
            </a:pPr>
            <a:endParaRPr lang="en-GB" sz="1400">
              <a:solidFill>
                <a:srgbClr val="000000"/>
              </a:solidFill>
              <a:latin typeface="Calibri" charset="0"/>
              <a:ea typeface="ＭＳ Ｐゴシック" charset="0"/>
              <a:cs typeface="ＭＳ Ｐゴシック" charset="0"/>
            </a:endParaRPr>
          </a:p>
        </p:txBody>
      </p:sp>
      <p:sp>
        <p:nvSpPr>
          <p:cNvPr id="11" name="TextBox 10"/>
          <p:cNvSpPr txBox="1"/>
          <p:nvPr/>
        </p:nvSpPr>
        <p:spPr>
          <a:xfrm>
            <a:off x="1492682" y="6276696"/>
            <a:ext cx="4089919" cy="400110"/>
          </a:xfrm>
          <a:prstGeom prst="rect">
            <a:avLst/>
          </a:prstGeom>
          <a:noFill/>
        </p:spPr>
        <p:txBody>
          <a:bodyPr wrap="none" rtlCol="0">
            <a:spAutoFit/>
          </a:bodyPr>
          <a:lstStyle/>
          <a:p>
            <a:r>
              <a:rPr lang="en-US" sz="1000" dirty="0">
                <a:solidFill>
                  <a:prstClr val="black"/>
                </a:solidFill>
              </a:rPr>
              <a:t>Empagliflozin in Indonesia is not indicated to reduce CV events</a:t>
            </a:r>
          </a:p>
          <a:p>
            <a:r>
              <a:rPr lang="en-US" sz="1000" dirty="0">
                <a:solidFill>
                  <a:prstClr val="black"/>
                </a:solidFill>
              </a:rPr>
              <a:t>Further information refer to local prescribing information</a:t>
            </a:r>
          </a:p>
        </p:txBody>
      </p:sp>
    </p:spTree>
    <p:extLst>
      <p:ext uri="{BB962C8B-B14F-4D97-AF65-F5344CB8AC3E}">
        <p14:creationId xmlns:p14="http://schemas.microsoft.com/office/powerpoint/2010/main" val="172694594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Empagliflozin on Life Expectancy</a:t>
            </a:r>
          </a:p>
        </p:txBody>
      </p:sp>
      <p:sp>
        <p:nvSpPr>
          <p:cNvPr id="4" name="Slide Number Placeholder 3"/>
          <p:cNvSpPr>
            <a:spLocks noGrp="1"/>
          </p:cNvSpPr>
          <p:nvPr>
            <p:ph type="sldNum" sz="quarter" idx="14"/>
          </p:nvPr>
        </p:nvSpPr>
        <p:spPr/>
        <p:txBody>
          <a:bodyPr/>
          <a:lstStyle/>
          <a:p>
            <a:pPr>
              <a:defRPr/>
            </a:pPr>
            <a:fld id="{65DC69CF-5CEF-E34B-8AB5-22C37A68D617}" type="slidenum">
              <a:rPr lang="en-GB" smtClean="0"/>
              <a:pPr>
                <a:defRPr/>
              </a:pPr>
              <a:t>44</a:t>
            </a:fld>
            <a:endParaRPr lang="en-GB" dirty="0"/>
          </a:p>
        </p:txBody>
      </p:sp>
      <p:pic>
        <p:nvPicPr>
          <p:cNvPr id="5" name="Picture 4"/>
          <p:cNvPicPr/>
          <p:nvPr/>
        </p:nvPicPr>
        <p:blipFill rotWithShape="1">
          <a:blip r:embed="rId2">
            <a:extLst>
              <a:ext uri="{28A0092B-C50C-407E-A947-70E740481C1C}">
                <a14:useLocalDpi xmlns:a14="http://schemas.microsoft.com/office/drawing/2010/main" val="0"/>
              </a:ext>
            </a:extLst>
          </a:blip>
          <a:srcRect t="9154"/>
          <a:stretch/>
        </p:blipFill>
        <p:spPr bwMode="auto">
          <a:xfrm>
            <a:off x="2354961" y="1538608"/>
            <a:ext cx="7378071" cy="4247281"/>
          </a:xfrm>
          <a:prstGeom prst="rect">
            <a:avLst/>
          </a:prstGeom>
          <a:ln>
            <a:noFill/>
          </a:ln>
          <a:extLst>
            <a:ext uri="{53640926-AAD7-44d8-BBD7-CCE9431645EC}">
              <a14:shadowObscured xmlns:a14="http://schemas.microsoft.com/office/drawing/2010/main" xmlns=""/>
            </a:ext>
          </a:extLst>
        </p:spPr>
      </p:pic>
      <p:sp>
        <p:nvSpPr>
          <p:cNvPr id="6" name="TextBox 5"/>
          <p:cNvSpPr txBox="1"/>
          <p:nvPr/>
        </p:nvSpPr>
        <p:spPr>
          <a:xfrm>
            <a:off x="1571036" y="6119803"/>
            <a:ext cx="3993401" cy="400110"/>
          </a:xfrm>
          <a:prstGeom prst="rect">
            <a:avLst/>
          </a:prstGeom>
          <a:noFill/>
        </p:spPr>
        <p:txBody>
          <a:bodyPr wrap="none" rtlCol="0">
            <a:spAutoFit/>
          </a:bodyPr>
          <a:lstStyle/>
          <a:p>
            <a:r>
              <a:rPr lang="en-US" sz="1000" dirty="0">
                <a:solidFill>
                  <a:prstClr val="black"/>
                </a:solidFill>
              </a:rPr>
              <a:t>Empagliflozin in Indonesia is not indicated to reduce </a:t>
            </a:r>
            <a:r>
              <a:rPr lang="en-US" sz="1000" dirty="0" err="1">
                <a:solidFill>
                  <a:prstClr val="black"/>
                </a:solidFill>
              </a:rPr>
              <a:t>mortaliity</a:t>
            </a:r>
            <a:endParaRPr lang="en-US" sz="1000" dirty="0">
              <a:solidFill>
                <a:prstClr val="black"/>
              </a:solidFill>
            </a:endParaRPr>
          </a:p>
          <a:p>
            <a:r>
              <a:rPr lang="en-US" sz="1000" dirty="0">
                <a:solidFill>
                  <a:prstClr val="black"/>
                </a:solidFill>
              </a:rPr>
              <a:t>Further information refer to local prescribing information</a:t>
            </a:r>
          </a:p>
        </p:txBody>
      </p:sp>
      <p:sp>
        <p:nvSpPr>
          <p:cNvPr id="8" name="Text Placeholder 2"/>
          <p:cNvSpPr txBox="1">
            <a:spLocks/>
          </p:cNvSpPr>
          <p:nvPr/>
        </p:nvSpPr>
        <p:spPr bwMode="auto">
          <a:xfrm>
            <a:off x="5043194" y="6496845"/>
            <a:ext cx="352036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lvl1pPr marL="0" indent="0" algn="l" rtl="0" eaLnBrk="0" fontAlgn="base" hangingPunct="0">
              <a:spcBef>
                <a:spcPts val="600"/>
              </a:spcBef>
              <a:spcAft>
                <a:spcPct val="0"/>
              </a:spcAft>
              <a:buClr>
                <a:schemeClr val="accent1"/>
              </a:buClr>
              <a:buFont typeface="Arial" charset="0"/>
              <a:buNone/>
              <a:defRPr sz="1000" kern="1200">
                <a:solidFill>
                  <a:schemeClr val="tx2"/>
                </a:solidFill>
                <a:latin typeface="+mn-lt"/>
                <a:ea typeface="ＭＳ Ｐゴシック" charset="0"/>
                <a:cs typeface="ＭＳ Ｐゴシック" charset="0"/>
              </a:defRPr>
            </a:lvl1pPr>
            <a:lvl2pPr marL="457200" indent="0" algn="l" rtl="0" eaLnBrk="0" fontAlgn="base" hangingPunct="0">
              <a:spcBef>
                <a:spcPts val="600"/>
              </a:spcBef>
              <a:spcAft>
                <a:spcPct val="0"/>
              </a:spcAft>
              <a:buFont typeface="Calibri" charset="0"/>
              <a:buNone/>
              <a:defRPr sz="1100" kern="1200">
                <a:solidFill>
                  <a:schemeClr val="tx2"/>
                </a:solidFill>
                <a:latin typeface="+mn-lt"/>
                <a:ea typeface="ＭＳ Ｐゴシック" charset="0"/>
                <a:cs typeface="+mn-cs"/>
              </a:defRPr>
            </a:lvl2pPr>
            <a:lvl3pPr marL="914400" indent="0" algn="l" rtl="0" eaLnBrk="0" fontAlgn="base" hangingPunct="0">
              <a:spcBef>
                <a:spcPts val="600"/>
              </a:spcBef>
              <a:spcAft>
                <a:spcPct val="0"/>
              </a:spcAft>
              <a:buClr>
                <a:schemeClr val="accent1"/>
              </a:buClr>
              <a:buFont typeface="Arial" charset="0"/>
              <a:buNone/>
              <a:defRPr sz="1050" kern="1200">
                <a:solidFill>
                  <a:schemeClr val="tx2"/>
                </a:solidFill>
                <a:latin typeface="+mn-lt"/>
                <a:ea typeface="ＭＳ Ｐゴシック" charset="0"/>
                <a:cs typeface="+mn-cs"/>
              </a:defRPr>
            </a:lvl3pPr>
            <a:lvl4pPr marL="1371600" indent="0" algn="l" rtl="0" eaLnBrk="0" fontAlgn="base" hangingPunct="0">
              <a:spcBef>
                <a:spcPts val="600"/>
              </a:spcBef>
              <a:spcAft>
                <a:spcPct val="0"/>
              </a:spcAft>
              <a:buFont typeface="Calibri" charset="0"/>
              <a:buNone/>
              <a:defRPr sz="1000" kern="1200">
                <a:solidFill>
                  <a:schemeClr val="tx2"/>
                </a:solidFill>
                <a:latin typeface="+mn-lt"/>
                <a:ea typeface="ＭＳ Ｐゴシック" charset="0"/>
                <a:cs typeface="+mn-cs"/>
              </a:defRPr>
            </a:lvl4pPr>
            <a:lvl5pPr marL="1828800" indent="0" algn="l" rtl="0" eaLnBrk="0" fontAlgn="base" hangingPunct="0">
              <a:spcBef>
                <a:spcPts val="600"/>
              </a:spcBef>
              <a:spcAft>
                <a:spcPct val="0"/>
              </a:spcAft>
              <a:buClr>
                <a:schemeClr val="accent1"/>
              </a:buClr>
              <a:buFont typeface="Arial" charset="0"/>
              <a:buNone/>
              <a:defRPr sz="1000" kern="1200">
                <a:solidFill>
                  <a:schemeClr val="tx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Clr>
                <a:srgbClr val="F0414B"/>
              </a:buClr>
            </a:pPr>
            <a:r>
              <a:rPr lang="en-US" sz="1100">
                <a:solidFill>
                  <a:srgbClr val="5A5A5A"/>
                </a:solidFill>
              </a:rPr>
              <a:t>Claggett  et al Circulation 2018;138:1599</a:t>
            </a:r>
            <a:endParaRPr lang="en-US" sz="1100" dirty="0">
              <a:solidFill>
                <a:srgbClr val="5A5A5A"/>
              </a:solidFill>
            </a:endParaRPr>
          </a:p>
        </p:txBody>
      </p:sp>
    </p:spTree>
    <p:extLst>
      <p:ext uri="{BB962C8B-B14F-4D97-AF65-F5344CB8AC3E}">
        <p14:creationId xmlns:p14="http://schemas.microsoft.com/office/powerpoint/2010/main" val="391067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Consistent reduction of CV Mortality across wide range of subgroups</a:t>
            </a:r>
            <a:endParaRPr lang="en-US" sz="3200" dirty="0">
              <a:solidFill>
                <a:schemeClr val="accent2">
                  <a:lumMod val="75000"/>
                </a:schemeClr>
              </a:solidFill>
            </a:endParaRPr>
          </a:p>
        </p:txBody>
      </p:sp>
      <p:sp>
        <p:nvSpPr>
          <p:cNvPr id="3" name="Content Placeholder 2"/>
          <p:cNvSpPr>
            <a:spLocks noGrp="1"/>
          </p:cNvSpPr>
          <p:nvPr>
            <p:ph idx="1"/>
          </p:nvPr>
        </p:nvSpPr>
        <p:spPr>
          <a:xfrm>
            <a:off x="2454727" y="1419137"/>
            <a:ext cx="7278305" cy="4835525"/>
          </a:xfrm>
        </p:spPr>
        <p:txBody>
          <a:bodyPr/>
          <a:lstStyle/>
          <a:p>
            <a:r>
              <a:rPr lang="en-US" sz="2400" dirty="0"/>
              <a:t>Age</a:t>
            </a:r>
          </a:p>
          <a:p>
            <a:r>
              <a:rPr lang="en-US" sz="2400" dirty="0"/>
              <a:t>Gender</a:t>
            </a:r>
          </a:p>
          <a:p>
            <a:r>
              <a:rPr lang="en-US" sz="2400" dirty="0"/>
              <a:t>Baseline CVD </a:t>
            </a:r>
            <a:r>
              <a:rPr lang="en-US" dirty="0"/>
              <a:t>(CHD, MI, Stroke PVD, Prior CABG, AF)</a:t>
            </a:r>
            <a:endParaRPr lang="en-US" sz="2400" dirty="0"/>
          </a:p>
          <a:p>
            <a:r>
              <a:rPr lang="en-US" sz="2400" dirty="0"/>
              <a:t>CVD / HF risk </a:t>
            </a:r>
            <a:r>
              <a:rPr lang="en-US" dirty="0"/>
              <a:t>(TRS 2</a:t>
            </a:r>
            <a:r>
              <a:rPr lang="en-US" baseline="30000" dirty="0"/>
              <a:t>o</a:t>
            </a:r>
            <a:r>
              <a:rPr lang="en-US" dirty="0"/>
              <a:t> P and ABC Scores)</a:t>
            </a:r>
            <a:endParaRPr lang="en-US" sz="2400" dirty="0"/>
          </a:p>
          <a:p>
            <a:r>
              <a:rPr lang="en-US" sz="2400" dirty="0"/>
              <a:t>HF at baseline</a:t>
            </a:r>
          </a:p>
          <a:p>
            <a:r>
              <a:rPr lang="en-US" sz="2400" dirty="0"/>
              <a:t>Renal function</a:t>
            </a:r>
          </a:p>
          <a:p>
            <a:r>
              <a:rPr lang="en-US" sz="2400" dirty="0"/>
              <a:t>A1C at baseline and A1C change</a:t>
            </a:r>
          </a:p>
          <a:p>
            <a:r>
              <a:rPr lang="en-US" sz="2400" dirty="0"/>
              <a:t>Medications</a:t>
            </a:r>
          </a:p>
          <a:p>
            <a:r>
              <a:rPr lang="en-US" sz="2400" dirty="0"/>
              <a:t>Asian patients</a:t>
            </a:r>
          </a:p>
        </p:txBody>
      </p:sp>
      <p:sp>
        <p:nvSpPr>
          <p:cNvPr id="4" name="Slide Number Placeholder 3"/>
          <p:cNvSpPr>
            <a:spLocks noGrp="1"/>
          </p:cNvSpPr>
          <p:nvPr>
            <p:ph type="sldNum" sz="quarter" idx="12"/>
          </p:nvPr>
        </p:nvSpPr>
        <p:spPr/>
        <p:txBody>
          <a:bodyPr/>
          <a:lstStyle/>
          <a:p>
            <a:fld id="{4AD7133C-5F9C-4F7F-9637-3E296898A784}" type="slidenum">
              <a:rPr lang="en-GB" smtClean="0"/>
              <a:pPr/>
              <a:t>45</a:t>
            </a:fld>
            <a:endParaRPr lang="en-GB"/>
          </a:p>
        </p:txBody>
      </p:sp>
      <p:sp>
        <p:nvSpPr>
          <p:cNvPr id="6" name="TextBox 5"/>
          <p:cNvSpPr txBox="1"/>
          <p:nvPr/>
        </p:nvSpPr>
        <p:spPr>
          <a:xfrm>
            <a:off x="1571037" y="6262425"/>
            <a:ext cx="4068755" cy="400110"/>
          </a:xfrm>
          <a:prstGeom prst="rect">
            <a:avLst/>
          </a:prstGeom>
          <a:noFill/>
        </p:spPr>
        <p:txBody>
          <a:bodyPr wrap="none" rtlCol="0">
            <a:spAutoFit/>
          </a:bodyPr>
          <a:lstStyle/>
          <a:p>
            <a:r>
              <a:rPr lang="en-US" sz="1000" dirty="0">
                <a:solidFill>
                  <a:prstClr val="black"/>
                </a:solidFill>
              </a:rPr>
              <a:t>Empagliflozin in Indonesia is not indicated to reduce CV Death</a:t>
            </a:r>
          </a:p>
          <a:p>
            <a:r>
              <a:rPr lang="en-US" sz="1000" dirty="0">
                <a:solidFill>
                  <a:prstClr val="black"/>
                </a:solidFill>
              </a:rPr>
              <a:t>Further information refer to local prescribing information</a:t>
            </a:r>
          </a:p>
        </p:txBody>
      </p:sp>
    </p:spTree>
    <p:extLst>
      <p:ext uri="{BB962C8B-B14F-4D97-AF65-F5344CB8AC3E}">
        <p14:creationId xmlns:p14="http://schemas.microsoft.com/office/powerpoint/2010/main" val="73022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6123868"/>
              </p:ext>
            </p:extLst>
          </p:nvPr>
        </p:nvGraphicFramePr>
        <p:xfrm>
          <a:off x="1891276" y="1373205"/>
          <a:ext cx="8525204" cy="3894680"/>
        </p:xfrm>
        <a:graphic>
          <a:graphicData uri="http://schemas.openxmlformats.org/drawingml/2006/table">
            <a:tbl>
              <a:tblPr firstRow="1" bandRow="1">
                <a:tableStyleId>{616DA210-FB5B-4158-B5E0-FEB733F419BA}</a:tableStyleId>
              </a:tblPr>
              <a:tblGrid>
                <a:gridCol w="1828801">
                  <a:extLst>
                    <a:ext uri="{9D8B030D-6E8A-4147-A177-3AD203B41FA5}">
                      <a16:colId xmlns:a16="http://schemas.microsoft.com/office/drawing/2014/main" xmlns="" val="20000"/>
                    </a:ext>
                  </a:extLst>
                </a:gridCol>
                <a:gridCol w="1150640">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1369299">
                  <a:extLst>
                    <a:ext uri="{9D8B030D-6E8A-4147-A177-3AD203B41FA5}">
                      <a16:colId xmlns:a16="http://schemas.microsoft.com/office/drawing/2014/main" xmlns="" val="20003"/>
                    </a:ext>
                  </a:extLst>
                </a:gridCol>
                <a:gridCol w="2376264">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tblGrid>
              <a:tr h="457200">
                <a:tc>
                  <a:txBody>
                    <a:bodyPr/>
                    <a:lstStyle/>
                    <a:p>
                      <a:endParaRPr lang="en-US" sz="1500"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2"/>
                          </a:solidFill>
                        </a:rPr>
                        <a:t>Empagliflozin</a:t>
                      </a:r>
                      <a:endParaRPr lang="en-US" sz="15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500" b="1" dirty="0">
                          <a:solidFill>
                            <a:schemeClr val="tx2"/>
                          </a:solidFill>
                        </a:rPr>
                        <a:t>Placebo</a:t>
                      </a:r>
                      <a:endParaRPr lang="en-US" sz="1500" b="1" dirty="0">
                        <a:solidFill>
                          <a:schemeClr val="tx2"/>
                        </a:solidFill>
                      </a:endParaRP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57200">
                <a:tc>
                  <a:txBody>
                    <a:bodyPr/>
                    <a:lstStyle/>
                    <a:p>
                      <a:endParaRPr lang="en-US" sz="15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a:solidFill>
                            <a:schemeClr val="tx2"/>
                          </a:solidFill>
                        </a:rPr>
                        <a:t>n with event/</a:t>
                      </a:r>
                      <a:br>
                        <a:rPr lang="en-GB" sz="1500" dirty="0">
                          <a:solidFill>
                            <a:schemeClr val="tx2"/>
                          </a:solidFill>
                        </a:rPr>
                      </a:br>
                      <a:r>
                        <a:rPr lang="en-GB" sz="1500" dirty="0">
                          <a:solidFill>
                            <a:schemeClr val="tx2"/>
                          </a:solidFill>
                        </a:rPr>
                        <a:t>N </a:t>
                      </a:r>
                      <a:r>
                        <a:rPr lang="en-GB" sz="1500" dirty="0" err="1">
                          <a:solidFill>
                            <a:schemeClr val="tx2"/>
                          </a:solidFill>
                        </a:rPr>
                        <a:t>analyzed</a:t>
                      </a:r>
                      <a:endParaRPr lang="en-US" sz="1500" dirty="0">
                        <a:solidFill>
                          <a:schemeClr val="tx2"/>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400" dirty="0"/>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tx2"/>
                          </a:solidFill>
                        </a:rPr>
                        <a:t>Hazard</a:t>
                      </a:r>
                      <a:r>
                        <a:rPr lang="en-GB" sz="1500" b="1" baseline="0" dirty="0">
                          <a:solidFill>
                            <a:schemeClr val="tx2"/>
                          </a:solidFill>
                        </a:rPr>
                        <a:t> ratio</a:t>
                      </a:r>
                      <a:endParaRPr lang="en-US" sz="1500" b="1" dirty="0">
                        <a:solidFill>
                          <a:schemeClr val="tx2"/>
                        </a:solidFill>
                      </a:endParaRPr>
                    </a:p>
                    <a:p>
                      <a:pPr algn="ctr"/>
                      <a:r>
                        <a:rPr lang="en-GB" sz="1500" b="1" dirty="0">
                          <a:solidFill>
                            <a:schemeClr val="tx2"/>
                          </a:solidFill>
                        </a:rPr>
                        <a:t>(95% CI)</a:t>
                      </a:r>
                      <a:endParaRPr lang="en-US" sz="1500" b="1" dirty="0">
                        <a:solidFill>
                          <a:schemeClr val="tx2"/>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solidFill>
                          <a:schemeClr val="tx2"/>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dirty="0">
                          <a:solidFill>
                            <a:schemeClr val="tx2"/>
                          </a:solidFill>
                        </a:rPr>
                        <a:t>p-value</a:t>
                      </a:r>
                      <a:endParaRPr lang="en-US" sz="1500" b="1" dirty="0">
                        <a:solidFill>
                          <a:schemeClr val="tx2"/>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43840">
                <a:tc>
                  <a:txBody>
                    <a:bodyPr/>
                    <a:lstStyle/>
                    <a:p>
                      <a:endParaRPr lang="en-US" sz="1500" b="1"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500" dirty="0">
                        <a:solidFill>
                          <a:schemeClr val="tx2"/>
                        </a:solidFill>
                      </a:endParaRPr>
                    </a:p>
                  </a:txBody>
                  <a:tcPr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85800">
                <a:tc>
                  <a:txBody>
                    <a:bodyPr/>
                    <a:lstStyle/>
                    <a:p>
                      <a:r>
                        <a:rPr lang="en-US" sz="1500" b="1" dirty="0">
                          <a:solidFill>
                            <a:schemeClr val="tx2"/>
                          </a:solidFill>
                        </a:rPr>
                        <a:t>Incident or worsening nephropathy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525/4124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dirty="0">
                          <a:solidFill>
                            <a:schemeClr val="tx2"/>
                          </a:solidFill>
                        </a:rPr>
                        <a:t>388/2061</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0.61 (0.53, 0.70)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&lt;0.0001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37928">
                <a:tc>
                  <a:txBody>
                    <a:bodyPr/>
                    <a:lstStyle/>
                    <a:p>
                      <a:r>
                        <a:rPr lang="en-US" sz="1500" b="0" dirty="0">
                          <a:solidFill>
                            <a:schemeClr val="tx2"/>
                          </a:solidFill>
                        </a:rPr>
                        <a:t>New onset </a:t>
                      </a:r>
                      <a:r>
                        <a:rPr lang="en-US" sz="1500" b="0" dirty="0" err="1">
                          <a:solidFill>
                            <a:schemeClr val="tx2"/>
                          </a:solidFill>
                        </a:rPr>
                        <a:t>macroalbuminuria</a:t>
                      </a:r>
                      <a:endParaRPr lang="en-US" sz="1500" b="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2"/>
                          </a:solidFill>
                        </a:rPr>
                        <a:t>459/4091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solidFill>
                        </a:rPr>
                        <a:t>330/2033</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0.62</a:t>
                      </a:r>
                      <a:r>
                        <a:rPr lang="en-US" sz="1500" baseline="0" dirty="0">
                          <a:solidFill>
                            <a:schemeClr val="tx2"/>
                          </a:solidFill>
                        </a:rPr>
                        <a:t> </a:t>
                      </a:r>
                      <a:r>
                        <a:rPr lang="en-US" sz="1500" dirty="0">
                          <a:solidFill>
                            <a:schemeClr val="tx2"/>
                          </a:solidFill>
                        </a:rPr>
                        <a:t>(0.54,</a:t>
                      </a:r>
                      <a:r>
                        <a:rPr lang="en-US" sz="1500" baseline="0" dirty="0">
                          <a:solidFill>
                            <a:schemeClr val="tx2"/>
                          </a:solidFill>
                        </a:rPr>
                        <a:t> 0.72)</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&lt;0.0001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826912">
                <a:tc>
                  <a:txBody>
                    <a:bodyPr/>
                    <a:lstStyle/>
                    <a:p>
                      <a:r>
                        <a:rPr lang="en-CA" sz="1500" dirty="0">
                          <a:solidFill>
                            <a:schemeClr val="tx2"/>
                          </a:solidFill>
                        </a:rPr>
                        <a:t>Doubling of serum-creatinine</a:t>
                      </a:r>
                      <a:r>
                        <a:rPr lang="en-GB" sz="1500" b="1" baseline="30000" dirty="0">
                          <a:solidFill>
                            <a:schemeClr val="tx2"/>
                          </a:solidFill>
                        </a:rPr>
                        <a:t>*</a:t>
                      </a:r>
                      <a:endParaRPr lang="en-US" sz="1500" b="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70/4645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dirty="0">
                          <a:solidFill>
                            <a:schemeClr val="tx2"/>
                          </a:solidFill>
                        </a:rPr>
                        <a:t>60/2323</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0.56</a:t>
                      </a:r>
                      <a:r>
                        <a:rPr lang="en-US" sz="1500" baseline="0" dirty="0">
                          <a:solidFill>
                            <a:schemeClr val="tx2"/>
                          </a:solidFill>
                        </a:rPr>
                        <a:t> </a:t>
                      </a:r>
                      <a:r>
                        <a:rPr lang="en-US" sz="1500" dirty="0">
                          <a:solidFill>
                            <a:schemeClr val="tx2"/>
                          </a:solidFill>
                        </a:rPr>
                        <a:t>(0.39,</a:t>
                      </a:r>
                      <a:r>
                        <a:rPr lang="en-US" sz="1500" baseline="0" dirty="0">
                          <a:solidFill>
                            <a:schemeClr val="tx2"/>
                          </a:solidFill>
                        </a:rPr>
                        <a:t> 0.79)</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0.0009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85800">
                <a:tc>
                  <a:txBody>
                    <a:bodyPr/>
                    <a:lstStyle/>
                    <a:p>
                      <a:r>
                        <a:rPr lang="en-US" sz="1500" b="0" dirty="0">
                          <a:solidFill>
                            <a:schemeClr val="tx2"/>
                          </a:solidFill>
                        </a:rPr>
                        <a:t>Initiation of renal replacement therapy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a:solidFill>
                            <a:schemeClr val="tx2"/>
                          </a:solidFill>
                        </a:rPr>
                        <a:t>13/4687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500" dirty="0">
                          <a:solidFill>
                            <a:schemeClr val="tx2"/>
                          </a:solidFill>
                        </a:rPr>
                        <a:t>14/2333</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2"/>
                          </a:solidFill>
                        </a:rPr>
                        <a:t>0.45</a:t>
                      </a:r>
                      <a:r>
                        <a:rPr lang="en-US" sz="1500" baseline="0" dirty="0">
                          <a:solidFill>
                            <a:schemeClr val="tx2"/>
                          </a:solidFill>
                        </a:rPr>
                        <a:t> </a:t>
                      </a:r>
                      <a:r>
                        <a:rPr lang="en-GB" sz="1500" dirty="0">
                          <a:solidFill>
                            <a:schemeClr val="tx2"/>
                          </a:solidFill>
                        </a:rPr>
                        <a:t>(0.21,</a:t>
                      </a:r>
                      <a:r>
                        <a:rPr lang="en-GB" sz="1500" baseline="0" dirty="0">
                          <a:solidFill>
                            <a:schemeClr val="tx2"/>
                          </a:solidFill>
                        </a:rPr>
                        <a:t> 0.97)</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tx2"/>
                          </a:solidFill>
                        </a:rPr>
                        <a:t>0.0409</a:t>
                      </a:r>
                      <a:endParaRPr lang="en-US" sz="1500" dirty="0">
                        <a:solidFill>
                          <a:schemeClr val="tx2"/>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itle 5"/>
          <p:cNvSpPr>
            <a:spLocks noGrp="1"/>
          </p:cNvSpPr>
          <p:nvPr>
            <p:ph type="title"/>
          </p:nvPr>
        </p:nvSpPr>
        <p:spPr/>
        <p:txBody>
          <a:bodyPr>
            <a:noAutofit/>
          </a:bodyPr>
          <a:lstStyle/>
          <a:p>
            <a:r>
              <a:rPr lang="en-US" dirty="0"/>
              <a:t>Incident or worsening nephropathy and its components</a:t>
            </a:r>
            <a:endParaRPr lang="en-GB" dirty="0"/>
          </a:p>
        </p:txBody>
      </p:sp>
      <p:sp>
        <p:nvSpPr>
          <p:cNvPr id="21" name="Slide Number Placeholder 3"/>
          <p:cNvSpPr>
            <a:spLocks noGrp="1"/>
          </p:cNvSpPr>
          <p:nvPr>
            <p:ph type="sldNum" sz="quarter" idx="12"/>
          </p:nvPr>
        </p:nvSpPr>
        <p:spPr/>
        <p:txBody>
          <a:bodyPr/>
          <a:lstStyle/>
          <a:p>
            <a:fld id="{4AD7133C-5F9C-4F7F-9637-3E296898A784}" type="slidenum">
              <a:rPr lang="en-GB" smtClean="0"/>
              <a:pPr/>
              <a:t>46</a:t>
            </a:fld>
            <a:endParaRPr lang="en-GB" dirty="0"/>
          </a:p>
        </p:txBody>
      </p:sp>
      <p:graphicFrame>
        <p:nvGraphicFramePr>
          <p:cNvPr id="20" name="Chart 19"/>
          <p:cNvGraphicFramePr>
            <a:graphicFrameLocks/>
          </p:cNvGraphicFramePr>
          <p:nvPr>
            <p:extLst>
              <p:ext uri="{D42A27DB-BD31-4B8C-83A1-F6EECF244321}">
                <p14:modId xmlns:p14="http://schemas.microsoft.com/office/powerpoint/2010/main" val="332747528"/>
              </p:ext>
            </p:extLst>
          </p:nvPr>
        </p:nvGraphicFramePr>
        <p:xfrm>
          <a:off x="6667504" y="476702"/>
          <a:ext cx="3600400" cy="550072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549216" y="5733391"/>
            <a:ext cx="2194560" cy="307777"/>
          </a:xfrm>
          <a:prstGeom prst="rect">
            <a:avLst/>
          </a:prstGeom>
          <a:noFill/>
        </p:spPr>
        <p:txBody>
          <a:bodyPr wrap="square" rtlCol="0">
            <a:spAutoFit/>
          </a:bodyPr>
          <a:lstStyle/>
          <a:p>
            <a:pPr algn="ctr"/>
            <a:r>
              <a:rPr lang="en-GB" sz="1400" dirty="0" err="1">
                <a:solidFill>
                  <a:srgbClr val="5A5A5A"/>
                </a:solidFill>
                <a:cs typeface="Arial" panose="020B0604020202020204" pitchFamily="34" charset="0"/>
              </a:rPr>
              <a:t>Favors</a:t>
            </a:r>
            <a:r>
              <a:rPr lang="en-GB" sz="1400" dirty="0">
                <a:solidFill>
                  <a:srgbClr val="5A5A5A"/>
                </a:solidFill>
                <a:cs typeface="Arial" panose="020B0604020202020204" pitchFamily="34" charset="0"/>
              </a:rPr>
              <a:t> empagliflozin</a:t>
            </a:r>
          </a:p>
        </p:txBody>
      </p:sp>
      <p:sp>
        <p:nvSpPr>
          <p:cNvPr id="14" name="TextBox 13"/>
          <p:cNvSpPr txBox="1"/>
          <p:nvPr/>
        </p:nvSpPr>
        <p:spPr>
          <a:xfrm>
            <a:off x="8740419" y="5733391"/>
            <a:ext cx="1913857" cy="307777"/>
          </a:xfrm>
          <a:prstGeom prst="rect">
            <a:avLst/>
          </a:prstGeom>
          <a:noFill/>
        </p:spPr>
        <p:txBody>
          <a:bodyPr wrap="square" rtlCol="0">
            <a:spAutoFit/>
          </a:bodyPr>
          <a:lstStyle/>
          <a:p>
            <a:pPr algn="ctr"/>
            <a:r>
              <a:rPr lang="en-GB" sz="1400" dirty="0" err="1">
                <a:solidFill>
                  <a:srgbClr val="5A5A5A"/>
                </a:solidFill>
                <a:cs typeface="Arial" panose="020B0604020202020204" pitchFamily="34" charset="0"/>
              </a:rPr>
              <a:t>Favors</a:t>
            </a:r>
            <a:r>
              <a:rPr lang="en-GB" sz="1400" dirty="0">
                <a:solidFill>
                  <a:srgbClr val="5A5A5A"/>
                </a:solidFill>
                <a:cs typeface="Arial" panose="020B0604020202020204" pitchFamily="34" charset="0"/>
              </a:rPr>
              <a:t> placebo</a:t>
            </a:r>
          </a:p>
        </p:txBody>
      </p:sp>
      <p:cxnSp>
        <p:nvCxnSpPr>
          <p:cNvPr id="15" name="Straight Arrow Connector 14"/>
          <p:cNvCxnSpPr/>
          <p:nvPr/>
        </p:nvCxnSpPr>
        <p:spPr>
          <a:xfrm>
            <a:off x="9046878" y="5733256"/>
            <a:ext cx="1283796" cy="0"/>
          </a:xfrm>
          <a:prstGeom prst="straightConnector1">
            <a:avLst/>
          </a:prstGeom>
          <a:noFill/>
          <a:ln w="12700" cap="flat" cmpd="sng" algn="ctr">
            <a:solidFill>
              <a:schemeClr val="tx2"/>
            </a:solidFill>
            <a:prstDash val="solid"/>
            <a:tailEnd type="triangle" w="lg" len="lg"/>
          </a:ln>
          <a:effectLst/>
        </p:spPr>
      </p:cxnSp>
      <p:cxnSp>
        <p:nvCxnSpPr>
          <p:cNvPr id="16" name="Straight Arrow Connector 15"/>
          <p:cNvCxnSpPr/>
          <p:nvPr/>
        </p:nvCxnSpPr>
        <p:spPr>
          <a:xfrm flipH="1">
            <a:off x="6477208" y="5733256"/>
            <a:ext cx="2338576" cy="0"/>
          </a:xfrm>
          <a:prstGeom prst="straightConnector1">
            <a:avLst/>
          </a:prstGeom>
          <a:noFill/>
          <a:ln w="12700" cap="flat" cmpd="sng" algn="ctr">
            <a:solidFill>
              <a:schemeClr val="tx2"/>
            </a:solidFill>
            <a:prstDash val="solid"/>
            <a:tailEnd type="triangle" w="lg" len="lg"/>
          </a:ln>
          <a:effectLst/>
        </p:spPr>
      </p:cxnSp>
      <p:sp>
        <p:nvSpPr>
          <p:cNvPr id="17" name="Rectangle 16"/>
          <p:cNvSpPr/>
          <p:nvPr/>
        </p:nvSpPr>
        <p:spPr>
          <a:xfrm>
            <a:off x="8718647" y="5468949"/>
            <a:ext cx="478190" cy="2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5A5A5A"/>
                </a:solidFill>
              </a:rPr>
              <a:t>1</a:t>
            </a:r>
            <a:endParaRPr lang="en-US" sz="1400" dirty="0">
              <a:solidFill>
                <a:srgbClr val="5A5A5A"/>
              </a:solidFill>
            </a:endParaRPr>
          </a:p>
        </p:txBody>
      </p:sp>
      <p:sp>
        <p:nvSpPr>
          <p:cNvPr id="18" name="Rectangle 17"/>
          <p:cNvSpPr/>
          <p:nvPr/>
        </p:nvSpPr>
        <p:spPr>
          <a:xfrm>
            <a:off x="9397482" y="5468949"/>
            <a:ext cx="478190" cy="2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5A5A5A"/>
                </a:solidFill>
              </a:rPr>
              <a:t>2</a:t>
            </a:r>
            <a:endParaRPr lang="en-US" sz="1400" dirty="0">
              <a:solidFill>
                <a:srgbClr val="5A5A5A"/>
              </a:solidFill>
            </a:endParaRPr>
          </a:p>
        </p:txBody>
      </p:sp>
      <p:sp>
        <p:nvSpPr>
          <p:cNvPr id="19" name="Rectangle 18"/>
          <p:cNvSpPr/>
          <p:nvPr/>
        </p:nvSpPr>
        <p:spPr>
          <a:xfrm>
            <a:off x="8039195" y="5468949"/>
            <a:ext cx="478190" cy="22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5A5A5A"/>
                </a:solidFill>
              </a:rPr>
              <a:t>0.5</a:t>
            </a:r>
            <a:endParaRPr lang="en-US" sz="1400" dirty="0">
              <a:solidFill>
                <a:srgbClr val="5A5A5A"/>
              </a:solidFill>
            </a:endParaRPr>
          </a:p>
        </p:txBody>
      </p:sp>
      <p:sp>
        <p:nvSpPr>
          <p:cNvPr id="22" name="Rechteck 2"/>
          <p:cNvSpPr/>
          <p:nvPr/>
        </p:nvSpPr>
        <p:spPr>
          <a:xfrm>
            <a:off x="8544272" y="6093296"/>
            <a:ext cx="194421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prstClr val="white"/>
              </a:solidFill>
            </a:endParaRPr>
          </a:p>
        </p:txBody>
      </p:sp>
      <p:sp>
        <p:nvSpPr>
          <p:cNvPr id="23" name="TextBox 22"/>
          <p:cNvSpPr txBox="1"/>
          <p:nvPr/>
        </p:nvSpPr>
        <p:spPr>
          <a:xfrm>
            <a:off x="1571034" y="6387865"/>
            <a:ext cx="4737946" cy="400110"/>
          </a:xfrm>
          <a:prstGeom prst="rect">
            <a:avLst/>
          </a:prstGeom>
          <a:noFill/>
        </p:spPr>
        <p:txBody>
          <a:bodyPr wrap="none" rtlCol="0">
            <a:spAutoFit/>
          </a:bodyPr>
          <a:lstStyle/>
          <a:p>
            <a:r>
              <a:rPr lang="en-US" sz="1000" dirty="0">
                <a:solidFill>
                  <a:prstClr val="black"/>
                </a:solidFill>
              </a:rPr>
              <a:t>Empagliflozin in Indonesia is not indicated as treatment for kidney disease</a:t>
            </a:r>
          </a:p>
          <a:p>
            <a:r>
              <a:rPr lang="en-US" sz="1000" dirty="0">
                <a:solidFill>
                  <a:prstClr val="black"/>
                </a:solidFill>
              </a:rPr>
              <a:t>Further information refer to local prescribing information</a:t>
            </a:r>
          </a:p>
        </p:txBody>
      </p:sp>
      <p:sp>
        <p:nvSpPr>
          <p:cNvPr id="5" name="Text Placeholder 4"/>
          <p:cNvSpPr>
            <a:spLocks noGrp="1"/>
          </p:cNvSpPr>
          <p:nvPr>
            <p:ph type="body" sz="quarter" idx="13"/>
          </p:nvPr>
        </p:nvSpPr>
        <p:spPr>
          <a:xfrm>
            <a:off x="3562820" y="6506811"/>
            <a:ext cx="6842125" cy="246221"/>
          </a:xfrm>
          <a:prstGeom prst="rect">
            <a:avLst/>
          </a:prstGeom>
        </p:spPr>
        <p:txBody>
          <a:bodyPr>
            <a:noAutofit/>
          </a:bodyPr>
          <a:lstStyle/>
          <a:p>
            <a:pPr algn="r"/>
            <a:r>
              <a:rPr lang="en-GB" dirty="0">
                <a:solidFill>
                  <a:schemeClr val="tx1">
                    <a:lumMod val="75000"/>
                    <a:lumOff val="25000"/>
                  </a:schemeClr>
                </a:solidFill>
              </a:rPr>
              <a:t/>
            </a:r>
            <a:br>
              <a:rPr lang="en-GB" dirty="0">
                <a:solidFill>
                  <a:schemeClr val="tx1">
                    <a:lumMod val="75000"/>
                    <a:lumOff val="25000"/>
                  </a:schemeClr>
                </a:solidFill>
              </a:rPr>
            </a:br>
            <a:r>
              <a:rPr lang="en-US" dirty="0">
                <a:solidFill>
                  <a:schemeClr val="tx1">
                    <a:lumMod val="75000"/>
                    <a:lumOff val="25000"/>
                  </a:schemeClr>
                </a:solidFill>
              </a:rPr>
              <a:t/>
            </a:r>
            <a:br>
              <a:rPr lang="en-US" dirty="0">
                <a:solidFill>
                  <a:schemeClr val="tx1">
                    <a:lumMod val="75000"/>
                    <a:lumOff val="25000"/>
                  </a:schemeClr>
                </a:solidFill>
              </a:rPr>
            </a:br>
            <a:r>
              <a:rPr lang="en-GB" b="1" dirty="0">
                <a:solidFill>
                  <a:schemeClr val="tx1">
                    <a:lumMod val="75000"/>
                    <a:lumOff val="25000"/>
                  </a:schemeClr>
                </a:solidFill>
              </a:rPr>
              <a:t>*</a:t>
            </a:r>
            <a:r>
              <a:rPr lang="en-GB" dirty="0">
                <a:solidFill>
                  <a:schemeClr val="tx1">
                    <a:lumMod val="75000"/>
                    <a:lumOff val="25000"/>
                  </a:schemeClr>
                </a:solidFill>
              </a:rPr>
              <a:t>A</a:t>
            </a:r>
            <a:r>
              <a:rPr lang="en-CA" dirty="0" err="1">
                <a:solidFill>
                  <a:schemeClr val="tx1">
                    <a:lumMod val="75000"/>
                    <a:lumOff val="25000"/>
                  </a:schemeClr>
                </a:solidFill>
              </a:rPr>
              <a:t>ccompanied</a:t>
            </a:r>
            <a:r>
              <a:rPr lang="en-CA" dirty="0">
                <a:solidFill>
                  <a:schemeClr val="tx1">
                    <a:lumMod val="75000"/>
                    <a:lumOff val="25000"/>
                  </a:schemeClr>
                </a:solidFill>
              </a:rPr>
              <a:t> by </a:t>
            </a:r>
            <a:r>
              <a:rPr lang="en-GB" dirty="0" err="1">
                <a:solidFill>
                  <a:schemeClr val="tx1">
                    <a:lumMod val="75000"/>
                    <a:lumOff val="25000"/>
                  </a:schemeClr>
                </a:solidFill>
              </a:rPr>
              <a:t>eGFR</a:t>
            </a:r>
            <a:r>
              <a:rPr lang="en-GB" dirty="0">
                <a:solidFill>
                  <a:schemeClr val="tx1">
                    <a:lumMod val="75000"/>
                    <a:lumOff val="25000"/>
                  </a:schemeClr>
                </a:solidFill>
              </a:rPr>
              <a:t> (MDRD)</a:t>
            </a:r>
            <a:r>
              <a:rPr lang="en-US" dirty="0">
                <a:solidFill>
                  <a:schemeClr val="tx1">
                    <a:lumMod val="75000"/>
                    <a:lumOff val="25000"/>
                  </a:schemeClr>
                </a:solidFill>
              </a:rPr>
              <a:t> </a:t>
            </a:r>
            <a:r>
              <a:rPr lang="en-CA" dirty="0">
                <a:solidFill>
                  <a:schemeClr val="tx1">
                    <a:lumMod val="75000"/>
                    <a:lumOff val="25000"/>
                  </a:schemeClr>
                </a:solidFill>
              </a:rPr>
              <a:t>≤45 mL/min/1.73m</a:t>
            </a:r>
            <a:r>
              <a:rPr lang="en-CA" baseline="30000" dirty="0">
                <a:solidFill>
                  <a:schemeClr val="tx1">
                    <a:lumMod val="75000"/>
                    <a:lumOff val="25000"/>
                  </a:schemeClr>
                </a:solidFill>
              </a:rPr>
              <a:t>2</a:t>
            </a:r>
            <a:r>
              <a:rPr lang="en-CA" dirty="0">
                <a:solidFill>
                  <a:schemeClr val="tx1">
                    <a:lumMod val="75000"/>
                    <a:lumOff val="25000"/>
                  </a:schemeClr>
                </a:solidFill>
              </a:rPr>
              <a:t>.</a:t>
            </a:r>
            <a:br>
              <a:rPr lang="en-CA" dirty="0">
                <a:solidFill>
                  <a:schemeClr val="tx1">
                    <a:lumMod val="75000"/>
                    <a:lumOff val="25000"/>
                  </a:schemeClr>
                </a:solidFill>
              </a:rPr>
            </a:br>
            <a:r>
              <a:rPr lang="en-US" dirty="0"/>
              <a:t>Cox regression analyses.</a:t>
            </a:r>
            <a:r>
              <a:rPr lang="en-CA" dirty="0">
                <a:solidFill>
                  <a:schemeClr val="tx1">
                    <a:lumMod val="75000"/>
                    <a:lumOff val="25000"/>
                  </a:schemeClr>
                </a:solidFill>
              </a:rPr>
              <a:t>  </a:t>
            </a:r>
            <a:endParaRPr lang="en-US" dirty="0">
              <a:solidFill>
                <a:schemeClr val="tx1">
                  <a:lumMod val="75000"/>
                  <a:lumOff val="25000"/>
                </a:schemeClr>
              </a:solidFill>
            </a:endParaRPr>
          </a:p>
        </p:txBody>
      </p:sp>
    </p:spTree>
    <p:extLst>
      <p:ext uri="{BB962C8B-B14F-4D97-AF65-F5344CB8AC3E}">
        <p14:creationId xmlns:p14="http://schemas.microsoft.com/office/powerpoint/2010/main" val="1965060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itle 1"/>
          <p:cNvSpPr>
            <a:spLocks noGrp="1"/>
          </p:cNvSpPr>
          <p:nvPr>
            <p:ph type="title"/>
          </p:nvPr>
        </p:nvSpPr>
        <p:spPr>
          <a:xfrm>
            <a:off x="1776426" y="-69356"/>
            <a:ext cx="8639175" cy="1008063"/>
          </a:xfrm>
        </p:spPr>
        <p:txBody>
          <a:bodyPr/>
          <a:lstStyle/>
          <a:p>
            <a:pPr eaLnBrk="1" hangingPunct="1"/>
            <a:r>
              <a:rPr lang="en-GB" dirty="0">
                <a:latin typeface="Century Gothic" charset="0"/>
              </a:rPr>
              <a:t>Adverse events</a:t>
            </a:r>
          </a:p>
        </p:txBody>
      </p:sp>
      <p:graphicFrame>
        <p:nvGraphicFramePr>
          <p:cNvPr id="7" name="Table 6"/>
          <p:cNvGraphicFramePr>
            <a:graphicFrameLocks noGrp="1"/>
          </p:cNvGraphicFramePr>
          <p:nvPr>
            <p:extLst>
              <p:ext uri="{D42A27DB-BD31-4B8C-83A1-F6EECF244321}">
                <p14:modId xmlns:p14="http://schemas.microsoft.com/office/powerpoint/2010/main" val="3538755800"/>
              </p:ext>
            </p:extLst>
          </p:nvPr>
        </p:nvGraphicFramePr>
        <p:xfrm>
          <a:off x="1955813" y="1068206"/>
          <a:ext cx="8289925" cy="4515702"/>
        </p:xfrm>
        <a:graphic>
          <a:graphicData uri="http://schemas.openxmlformats.org/drawingml/2006/table">
            <a:tbl>
              <a:tblPr firstRow="1" bandRow="1">
                <a:tableStyleId>{5DA37D80-6434-44D0-A028-1B22A696006F}</a:tableStyleId>
              </a:tblPr>
              <a:tblGrid>
                <a:gridCol w="3492079">
                  <a:extLst>
                    <a:ext uri="{9D8B030D-6E8A-4147-A177-3AD203B41FA5}">
                      <a16:colId xmlns:a16="http://schemas.microsoft.com/office/drawing/2014/main" xmlns="" val="20000"/>
                    </a:ext>
                  </a:extLst>
                </a:gridCol>
                <a:gridCol w="1728039">
                  <a:extLst>
                    <a:ext uri="{9D8B030D-6E8A-4147-A177-3AD203B41FA5}">
                      <a16:colId xmlns:a16="http://schemas.microsoft.com/office/drawing/2014/main" xmlns="" val="20001"/>
                    </a:ext>
                  </a:extLst>
                </a:gridCol>
                <a:gridCol w="1548035">
                  <a:extLst>
                    <a:ext uri="{9D8B030D-6E8A-4147-A177-3AD203B41FA5}">
                      <a16:colId xmlns:a16="http://schemas.microsoft.com/office/drawing/2014/main" xmlns="" val="20002"/>
                    </a:ext>
                  </a:extLst>
                </a:gridCol>
                <a:gridCol w="1521772">
                  <a:extLst>
                    <a:ext uri="{9D8B030D-6E8A-4147-A177-3AD203B41FA5}">
                      <a16:colId xmlns:a16="http://schemas.microsoft.com/office/drawing/2014/main" xmlns="" val="20003"/>
                    </a:ext>
                  </a:extLst>
                </a:gridCol>
              </a:tblGrid>
              <a:tr h="803488">
                <a:tc>
                  <a:txBody>
                    <a:bodyPr/>
                    <a:lstStyle/>
                    <a:p>
                      <a:endParaRPr lang="en-GB" sz="1500" dirty="0">
                        <a:solidFill>
                          <a:srgbClr val="5A5A5A"/>
                        </a:solidFill>
                      </a:endParaRPr>
                    </a:p>
                  </a:txBody>
                  <a:tcPr marL="71994" marR="71994" marT="35984" marB="35984"/>
                </a:tc>
                <a:tc>
                  <a:txBody>
                    <a:bodyPr/>
                    <a:lstStyle/>
                    <a:p>
                      <a:pPr algn="ctr"/>
                      <a:r>
                        <a:rPr lang="en-GB" sz="1600" dirty="0">
                          <a:solidFill>
                            <a:srgbClr val="5A5A5A"/>
                          </a:solidFill>
                        </a:rPr>
                        <a:t>Placebo </a:t>
                      </a:r>
                      <a:br>
                        <a:rPr lang="en-GB" sz="1600" dirty="0">
                          <a:solidFill>
                            <a:srgbClr val="5A5A5A"/>
                          </a:solidFill>
                        </a:rPr>
                      </a:br>
                      <a:r>
                        <a:rPr lang="en-GB" sz="1600" dirty="0">
                          <a:solidFill>
                            <a:srgbClr val="5A5A5A"/>
                          </a:solidFill>
                        </a:rPr>
                        <a:t>(n=2333)</a:t>
                      </a:r>
                    </a:p>
                  </a:txBody>
                  <a:tcPr marL="71994" marR="71994" marT="35984" marB="35984"/>
                </a:tc>
                <a:tc>
                  <a:txBody>
                    <a:bodyPr/>
                    <a:lstStyle/>
                    <a:p>
                      <a:pPr algn="ctr"/>
                      <a:r>
                        <a:rPr lang="en-GB" sz="1600" dirty="0">
                          <a:solidFill>
                            <a:srgbClr val="5A5A5A"/>
                          </a:solidFill>
                        </a:rPr>
                        <a:t>Empagliflozin</a:t>
                      </a:r>
                      <a:r>
                        <a:rPr lang="en-GB" sz="1600" baseline="0" dirty="0">
                          <a:solidFill>
                            <a:srgbClr val="5A5A5A"/>
                          </a:solidFill>
                        </a:rPr>
                        <a:t> </a:t>
                      </a:r>
                    </a:p>
                    <a:p>
                      <a:pPr algn="ctr"/>
                      <a:r>
                        <a:rPr lang="en-GB" sz="1600" baseline="0" dirty="0">
                          <a:solidFill>
                            <a:srgbClr val="5A5A5A"/>
                          </a:solidFill>
                        </a:rPr>
                        <a:t>10 mg </a:t>
                      </a:r>
                      <a:br>
                        <a:rPr lang="en-GB" sz="1600" baseline="0" dirty="0">
                          <a:solidFill>
                            <a:srgbClr val="5A5A5A"/>
                          </a:solidFill>
                        </a:rPr>
                      </a:br>
                      <a:r>
                        <a:rPr lang="en-GB" sz="1600" baseline="0" dirty="0">
                          <a:solidFill>
                            <a:srgbClr val="5A5A5A"/>
                          </a:solidFill>
                        </a:rPr>
                        <a:t>(n=2345)</a:t>
                      </a:r>
                      <a:endParaRPr lang="en-GB" sz="1600" dirty="0">
                        <a:solidFill>
                          <a:srgbClr val="5A5A5A"/>
                        </a:solidFill>
                      </a:endParaRPr>
                    </a:p>
                  </a:txBody>
                  <a:tcPr marL="71994" marR="71994" marT="35984" marB="35984"/>
                </a:tc>
                <a:tc>
                  <a:txBody>
                    <a:bodyPr/>
                    <a:lstStyle/>
                    <a:p>
                      <a:pPr algn="ctr"/>
                      <a:r>
                        <a:rPr lang="en-GB" sz="1600" dirty="0">
                          <a:solidFill>
                            <a:srgbClr val="5A5A5A"/>
                          </a:solidFill>
                        </a:rPr>
                        <a:t>Empagliflozin </a:t>
                      </a:r>
                      <a:br>
                        <a:rPr lang="en-GB" sz="1600" dirty="0">
                          <a:solidFill>
                            <a:srgbClr val="5A5A5A"/>
                          </a:solidFill>
                        </a:rPr>
                      </a:br>
                      <a:r>
                        <a:rPr lang="en-GB" sz="1600" dirty="0">
                          <a:solidFill>
                            <a:srgbClr val="5A5A5A"/>
                          </a:solidFill>
                        </a:rPr>
                        <a:t>25</a:t>
                      </a:r>
                      <a:r>
                        <a:rPr lang="en-GB" sz="1600" baseline="0" dirty="0">
                          <a:solidFill>
                            <a:srgbClr val="5A5A5A"/>
                          </a:solidFill>
                        </a:rPr>
                        <a:t> mg </a:t>
                      </a:r>
                      <a:br>
                        <a:rPr lang="en-GB" sz="1600" baseline="0" dirty="0">
                          <a:solidFill>
                            <a:srgbClr val="5A5A5A"/>
                          </a:solidFill>
                        </a:rPr>
                      </a:br>
                      <a:r>
                        <a:rPr lang="en-GB" sz="1600" baseline="0" dirty="0">
                          <a:solidFill>
                            <a:srgbClr val="5A5A5A"/>
                          </a:solidFill>
                        </a:rPr>
                        <a:t>(n=2342)</a:t>
                      </a:r>
                      <a:endParaRPr lang="en-GB" sz="1600" dirty="0">
                        <a:solidFill>
                          <a:srgbClr val="5A5A5A"/>
                        </a:solidFill>
                      </a:endParaRPr>
                    </a:p>
                  </a:txBody>
                  <a:tcPr marL="71994" marR="71994" marT="35984" marB="35984"/>
                </a:tc>
                <a:extLst>
                  <a:ext uri="{0D108BD9-81ED-4DB2-BD59-A6C34878D82A}">
                    <a16:rowId xmlns:a16="http://schemas.microsoft.com/office/drawing/2014/main" xmlns="" val="10000"/>
                  </a:ext>
                </a:extLst>
              </a:tr>
              <a:tr h="456987">
                <a:tc>
                  <a:txBody>
                    <a:bodyPr/>
                    <a:lstStyle/>
                    <a:p>
                      <a:endParaRPr lang="en-GB" sz="1600" dirty="0">
                        <a:solidFill>
                          <a:srgbClr val="5A5A5A"/>
                        </a:solidFill>
                      </a:endParaRPr>
                    </a:p>
                  </a:txBody>
                  <a:tcPr marL="71994" marR="71994" marT="35984" marB="35984" anchor="ctr"/>
                </a:tc>
                <a:tc>
                  <a:txBody>
                    <a:bodyPr/>
                    <a:lstStyle/>
                    <a:p>
                      <a:pPr algn="ctr"/>
                      <a:r>
                        <a:rPr lang="en-GB" sz="1600" b="1" dirty="0">
                          <a:solidFill>
                            <a:srgbClr val="5A5A5A"/>
                          </a:solidFill>
                        </a:rPr>
                        <a:t>n (%)</a:t>
                      </a:r>
                    </a:p>
                  </a:txBody>
                  <a:tcPr marL="0" marR="0" marT="35984" marB="35984" anchor="ctr"/>
                </a:tc>
                <a:tc>
                  <a:txBody>
                    <a:bodyPr/>
                    <a:lstStyle/>
                    <a:p>
                      <a:pPr algn="ctr"/>
                      <a:r>
                        <a:rPr lang="en-GB" sz="1600" b="1" dirty="0">
                          <a:solidFill>
                            <a:srgbClr val="5A5A5A"/>
                          </a:solidFill>
                        </a:rPr>
                        <a:t>n (%)</a:t>
                      </a:r>
                    </a:p>
                  </a:txBody>
                  <a:tcPr marL="0" marR="0" marT="35984" marB="35984" anchor="ctr"/>
                </a:tc>
                <a:tc>
                  <a:txBody>
                    <a:bodyPr/>
                    <a:lstStyle/>
                    <a:p>
                      <a:pPr algn="ctr"/>
                      <a:r>
                        <a:rPr lang="en-GB" sz="1600" b="1" dirty="0">
                          <a:solidFill>
                            <a:srgbClr val="5A5A5A"/>
                          </a:solidFill>
                        </a:rPr>
                        <a:t>n (%)</a:t>
                      </a:r>
                    </a:p>
                  </a:txBody>
                  <a:tcPr marL="0" marR="0" marT="35984" marB="35984" anchor="ctr"/>
                </a:tc>
                <a:extLst>
                  <a:ext uri="{0D108BD9-81ED-4DB2-BD59-A6C34878D82A}">
                    <a16:rowId xmlns:a16="http://schemas.microsoft.com/office/drawing/2014/main" xmlns="" val="10001"/>
                  </a:ext>
                </a:extLst>
              </a:tr>
              <a:tr h="559648">
                <a:tc>
                  <a:txBody>
                    <a:bodyPr/>
                    <a:lstStyle/>
                    <a:p>
                      <a:r>
                        <a:rPr lang="en-GB" sz="1600" dirty="0">
                          <a:solidFill>
                            <a:srgbClr val="5A5A5A"/>
                          </a:solidFill>
                        </a:rPr>
                        <a:t>Confirmed hypoglycaemic adverse events</a:t>
                      </a:r>
                    </a:p>
                  </a:txBody>
                  <a:tcPr marL="71994" marR="0" marT="35984" marB="35984"/>
                </a:tc>
                <a:tc>
                  <a:txBody>
                    <a:bodyPr/>
                    <a:lstStyle/>
                    <a:p>
                      <a:pPr algn="ctr"/>
                      <a:r>
                        <a:rPr lang="en-GB" sz="1600" dirty="0">
                          <a:solidFill>
                            <a:srgbClr val="5A5A5A"/>
                          </a:solidFill>
                        </a:rPr>
                        <a:t>650 </a:t>
                      </a:r>
                    </a:p>
                    <a:p>
                      <a:pPr algn="ctr"/>
                      <a:r>
                        <a:rPr lang="en-GB" sz="1600" dirty="0">
                          <a:solidFill>
                            <a:srgbClr val="5A5A5A"/>
                          </a:solidFill>
                        </a:rPr>
                        <a:t>(27.9%)</a:t>
                      </a:r>
                    </a:p>
                  </a:txBody>
                  <a:tcPr marL="0" marR="0" marT="35984" marB="35984"/>
                </a:tc>
                <a:tc>
                  <a:txBody>
                    <a:bodyPr/>
                    <a:lstStyle/>
                    <a:p>
                      <a:pPr algn="ctr"/>
                      <a:r>
                        <a:rPr lang="en-GB" sz="1600" dirty="0">
                          <a:solidFill>
                            <a:srgbClr val="5A5A5A"/>
                          </a:solidFill>
                        </a:rPr>
                        <a:t>656 </a:t>
                      </a:r>
                    </a:p>
                    <a:p>
                      <a:pPr algn="ctr"/>
                      <a:r>
                        <a:rPr lang="en-GB" sz="1600" dirty="0">
                          <a:solidFill>
                            <a:srgbClr val="5A5A5A"/>
                          </a:solidFill>
                        </a:rPr>
                        <a:t>(28.0%</a:t>
                      </a:r>
                    </a:p>
                  </a:txBody>
                  <a:tcPr marL="0" marR="0" marT="35984" marB="3598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647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 (27.6%)</a:t>
                      </a:r>
                    </a:p>
                  </a:txBody>
                  <a:tcPr marL="71994" marR="71994" marT="35984" marB="35984"/>
                </a:tc>
                <a:extLst>
                  <a:ext uri="{0D108BD9-81ED-4DB2-BD59-A6C34878D82A}">
                    <a16:rowId xmlns:a16="http://schemas.microsoft.com/office/drawing/2014/main" xmlns="" val="10002"/>
                  </a:ext>
                </a:extLst>
              </a:tr>
              <a:tr h="456987">
                <a:tc>
                  <a:txBody>
                    <a:bodyPr/>
                    <a:lstStyle/>
                    <a:p>
                      <a:pPr marL="227013" marR="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Events requiring assistance</a:t>
                      </a:r>
                    </a:p>
                  </a:txBody>
                  <a:tcPr marL="71994" marR="0" marT="35984" marB="35984"/>
                </a:tc>
                <a:tc>
                  <a:txBody>
                    <a:bodyPr/>
                    <a:lstStyle/>
                    <a:p>
                      <a:pPr algn="ctr"/>
                      <a:r>
                        <a:rPr lang="en-GB" sz="1600" dirty="0">
                          <a:solidFill>
                            <a:srgbClr val="5A5A5A"/>
                          </a:solidFill>
                        </a:rPr>
                        <a:t>36 (1.5%)</a:t>
                      </a:r>
                    </a:p>
                  </a:txBody>
                  <a:tcPr marL="0" marR="0" marT="35984" marB="35984"/>
                </a:tc>
                <a:tc>
                  <a:txBody>
                    <a:bodyPr/>
                    <a:lstStyle/>
                    <a:p>
                      <a:pPr algn="ctr"/>
                      <a:r>
                        <a:rPr lang="en-GB" sz="1600" dirty="0">
                          <a:solidFill>
                            <a:srgbClr val="5A5A5A"/>
                          </a:solidFill>
                        </a:rPr>
                        <a:t>33 (1.4%)</a:t>
                      </a:r>
                    </a:p>
                  </a:txBody>
                  <a:tcPr marL="0" marR="0" marT="35984" marB="35984"/>
                </a:tc>
                <a:tc>
                  <a:txBody>
                    <a:bodyPr/>
                    <a:lstStyle/>
                    <a:p>
                      <a:pPr algn="ctr"/>
                      <a:r>
                        <a:rPr lang="en-GB" sz="1600" dirty="0">
                          <a:solidFill>
                            <a:srgbClr val="5A5A5A"/>
                          </a:solidFill>
                        </a:rPr>
                        <a:t>30 (1.3%)</a:t>
                      </a:r>
                    </a:p>
                  </a:txBody>
                  <a:tcPr marL="0" marR="0" marT="35984" marB="35984"/>
                </a:tc>
                <a:extLst>
                  <a:ext uri="{0D108BD9-81ED-4DB2-BD59-A6C34878D82A}">
                    <a16:rowId xmlns:a16="http://schemas.microsoft.com/office/drawing/2014/main" xmlns="" val="10003"/>
                  </a:ext>
                </a:extLst>
              </a:tr>
              <a:tr h="559648">
                <a:tc>
                  <a:txBody>
                    <a:bodyPr/>
                    <a:lstStyle/>
                    <a:p>
                      <a:r>
                        <a:rPr lang="en-US" sz="1600" dirty="0">
                          <a:solidFill>
                            <a:srgbClr val="5A5A5A"/>
                          </a:solidFill>
                        </a:rPr>
                        <a:t>Diabetic</a:t>
                      </a:r>
                      <a:r>
                        <a:rPr lang="en-US" sz="1600" baseline="0" dirty="0">
                          <a:solidFill>
                            <a:srgbClr val="5A5A5A"/>
                          </a:solidFill>
                        </a:rPr>
                        <a:t> ketoacidosis*</a:t>
                      </a:r>
                      <a:endParaRPr lang="en-GB" sz="1600" dirty="0">
                        <a:solidFill>
                          <a:srgbClr val="5A5A5A"/>
                        </a:solidFill>
                      </a:endParaRPr>
                    </a:p>
                  </a:txBody>
                  <a:tcPr marL="71994" marR="71994" marT="35984" marB="35984"/>
                </a:tc>
                <a:tc>
                  <a:txBody>
                    <a:bodyPr/>
                    <a:lstStyle/>
                    <a:p>
                      <a:pPr algn="ctr"/>
                      <a:r>
                        <a:rPr lang="en-GB" sz="1600" dirty="0">
                          <a:solidFill>
                            <a:srgbClr val="5A5A5A"/>
                          </a:solidFill>
                        </a:rPr>
                        <a:t>1 </a:t>
                      </a:r>
                    </a:p>
                    <a:p>
                      <a:pPr algn="ctr"/>
                      <a:r>
                        <a:rPr lang="en-GB" sz="1600" dirty="0">
                          <a:solidFill>
                            <a:srgbClr val="5A5A5A"/>
                          </a:solidFill>
                        </a:rPr>
                        <a:t>(&lt;0.1%)</a:t>
                      </a:r>
                    </a:p>
                  </a:txBody>
                  <a:tcPr marL="71994" marR="71994" marT="35984" marB="35984"/>
                </a:tc>
                <a:tc>
                  <a:txBody>
                    <a:bodyPr/>
                    <a:lstStyle/>
                    <a:p>
                      <a:pPr algn="ctr"/>
                      <a:r>
                        <a:rPr lang="en-GB" sz="1600" dirty="0">
                          <a:solidFill>
                            <a:srgbClr val="5A5A5A"/>
                          </a:solidFill>
                        </a:rPr>
                        <a:t>3</a:t>
                      </a:r>
                    </a:p>
                    <a:p>
                      <a:pPr algn="ctr"/>
                      <a:r>
                        <a:rPr lang="en-GB" sz="1600" dirty="0">
                          <a:solidFill>
                            <a:srgbClr val="5A5A5A"/>
                          </a:solidFill>
                        </a:rPr>
                        <a:t>(0.1%)</a:t>
                      </a:r>
                    </a:p>
                  </a:txBody>
                  <a:tcPr marL="71994" marR="71994" marT="35984" marB="35984"/>
                </a:tc>
                <a:tc>
                  <a:txBody>
                    <a:bodyPr/>
                    <a:lstStyle/>
                    <a:p>
                      <a:pPr algn="ctr"/>
                      <a:r>
                        <a:rPr lang="en-GB" sz="1600" dirty="0">
                          <a:solidFill>
                            <a:srgbClr val="5A5A5A"/>
                          </a:solidFill>
                        </a:rPr>
                        <a:t>1</a:t>
                      </a:r>
                    </a:p>
                    <a:p>
                      <a:pPr algn="ctr"/>
                      <a:r>
                        <a:rPr lang="en-GB" sz="1600" dirty="0">
                          <a:solidFill>
                            <a:srgbClr val="5A5A5A"/>
                          </a:solidFill>
                        </a:rPr>
                        <a:t>(&lt;0.1%)</a:t>
                      </a:r>
                    </a:p>
                  </a:txBody>
                  <a:tcPr marL="71994" marR="71994" marT="35984" marB="35984"/>
                </a:tc>
                <a:extLst>
                  <a:ext uri="{0D108BD9-81ED-4DB2-BD59-A6C34878D82A}">
                    <a16:rowId xmlns:a16="http://schemas.microsoft.com/office/drawing/2014/main" xmlns="" val="10004"/>
                  </a:ext>
                </a:extLst>
              </a:tr>
              <a:tr h="559648">
                <a:tc>
                  <a:txBody>
                    <a:bodyPr/>
                    <a:lstStyle/>
                    <a:p>
                      <a:r>
                        <a:rPr lang="en-US" sz="1600" dirty="0">
                          <a:solidFill>
                            <a:srgbClr val="5A5A5A"/>
                          </a:solidFill>
                        </a:rPr>
                        <a:t>Acute kidney injury</a:t>
                      </a:r>
                      <a:r>
                        <a:rPr lang="en-US" sz="1600" baseline="30000" dirty="0">
                          <a:solidFill>
                            <a:srgbClr val="5A5A5A"/>
                          </a:solidFill>
                        </a:rPr>
                        <a:t>†</a:t>
                      </a:r>
                      <a:endParaRPr lang="en-GB" sz="1600" dirty="0">
                        <a:solidFill>
                          <a:srgbClr val="5A5A5A"/>
                        </a:solidFill>
                      </a:endParaRPr>
                    </a:p>
                  </a:txBody>
                  <a:tcPr marL="71994" marR="71994" marT="35984" marB="35984"/>
                </a:tc>
                <a:tc>
                  <a:txBody>
                    <a:bodyPr/>
                    <a:lstStyle/>
                    <a:p>
                      <a:pPr algn="ctr"/>
                      <a:r>
                        <a:rPr lang="en-GB" sz="1600" dirty="0">
                          <a:solidFill>
                            <a:srgbClr val="5A5A5A"/>
                          </a:solidFill>
                        </a:rPr>
                        <a:t>155 </a:t>
                      </a:r>
                    </a:p>
                    <a:p>
                      <a:pPr algn="ctr"/>
                      <a:r>
                        <a:rPr lang="en-GB" sz="1600" dirty="0">
                          <a:solidFill>
                            <a:srgbClr val="5A5A5A"/>
                          </a:solidFill>
                        </a:rPr>
                        <a:t>(6.6%)</a:t>
                      </a:r>
                    </a:p>
                  </a:txBody>
                  <a:tcPr marL="71994" marR="71994" marT="35984" marB="35984"/>
                </a:tc>
                <a:tc>
                  <a:txBody>
                    <a:bodyPr/>
                    <a:lstStyle/>
                    <a:p>
                      <a:pPr algn="ctr"/>
                      <a:r>
                        <a:rPr lang="en-GB" sz="1600" dirty="0">
                          <a:solidFill>
                            <a:srgbClr val="5A5A5A"/>
                          </a:solidFill>
                        </a:rPr>
                        <a:t>121</a:t>
                      </a:r>
                    </a:p>
                    <a:p>
                      <a:pPr algn="ctr"/>
                      <a:r>
                        <a:rPr lang="en-GB" sz="1600" dirty="0">
                          <a:solidFill>
                            <a:srgbClr val="5A5A5A"/>
                          </a:solidFill>
                        </a:rPr>
                        <a:t>(5.2%)</a:t>
                      </a:r>
                    </a:p>
                  </a:txBody>
                  <a:tcPr marL="71994" marR="71994" marT="35984" marB="3598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125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(5.3%)</a:t>
                      </a:r>
                    </a:p>
                  </a:txBody>
                  <a:tcPr marL="71994" marR="71994" marT="35984" marB="35984"/>
                </a:tc>
                <a:extLst>
                  <a:ext uri="{0D108BD9-81ED-4DB2-BD59-A6C34878D82A}">
                    <a16:rowId xmlns:a16="http://schemas.microsoft.com/office/drawing/2014/main" xmlns="" val="10005"/>
                  </a:ext>
                </a:extLst>
              </a:tr>
              <a:tr h="55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baseline="0" dirty="0">
                          <a:solidFill>
                            <a:srgbClr val="5A5A5A"/>
                          </a:solidFill>
                          <a:latin typeface="+mn-lt"/>
                          <a:ea typeface="+mn-ea"/>
                          <a:cs typeface="+mn-cs"/>
                        </a:rPr>
                        <a:t>Lower limb amputation</a:t>
                      </a:r>
                    </a:p>
                  </a:txBody>
                  <a:tcPr marL="71994" marR="71994" marT="35984" marB="35984"/>
                </a:tc>
                <a:tc>
                  <a:txBody>
                    <a:bodyPr/>
                    <a:lstStyle/>
                    <a:p>
                      <a:pPr algn="ctr"/>
                      <a:r>
                        <a:rPr lang="en-GB" sz="1600" dirty="0">
                          <a:solidFill>
                            <a:srgbClr val="5A5A5A"/>
                          </a:solidFill>
                        </a:rPr>
                        <a:t>43</a:t>
                      </a:r>
                    </a:p>
                    <a:p>
                      <a:pPr algn="ctr"/>
                      <a:r>
                        <a:rPr lang="en-GB" sz="1600" dirty="0">
                          <a:solidFill>
                            <a:srgbClr val="5A5A5A"/>
                          </a:solidFill>
                        </a:rPr>
                        <a:t>(1.8%)</a:t>
                      </a:r>
                    </a:p>
                  </a:txBody>
                  <a:tcPr marL="71994" marR="71994" marT="35984" marB="35984"/>
                </a:tc>
                <a:tc>
                  <a:txBody>
                    <a:bodyPr/>
                    <a:lstStyle/>
                    <a:p>
                      <a:pPr algn="ctr"/>
                      <a:r>
                        <a:rPr lang="en-GB" sz="1600" dirty="0">
                          <a:solidFill>
                            <a:srgbClr val="5A5A5A"/>
                          </a:solidFill>
                        </a:rPr>
                        <a:t>42</a:t>
                      </a:r>
                    </a:p>
                    <a:p>
                      <a:pPr algn="ctr"/>
                      <a:r>
                        <a:rPr lang="en-GB" sz="1600" dirty="0">
                          <a:solidFill>
                            <a:srgbClr val="5A5A5A"/>
                          </a:solidFill>
                        </a:rPr>
                        <a:t>(1.8%)</a:t>
                      </a:r>
                    </a:p>
                  </a:txBody>
                  <a:tcPr marL="71994" marR="71994" marT="35984" marB="3598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45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(2.0%)</a:t>
                      </a:r>
                    </a:p>
                  </a:txBody>
                  <a:tcPr marL="71994" marR="71994" marT="35984" marB="35984"/>
                </a:tc>
                <a:extLst>
                  <a:ext uri="{0D108BD9-81ED-4DB2-BD59-A6C34878D82A}">
                    <a16:rowId xmlns:a16="http://schemas.microsoft.com/office/drawing/2014/main" xmlns="" val="10006"/>
                  </a:ext>
                </a:extLst>
              </a:tr>
              <a:tr h="559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5A5A5A"/>
                          </a:solidFill>
                          <a:latin typeface="+mn-lt"/>
                          <a:ea typeface="+mn-ea"/>
                          <a:cs typeface="+mn-cs"/>
                        </a:rPr>
                        <a:t>Bone fractures</a:t>
                      </a:r>
                      <a:r>
                        <a:rPr lang="en-US" sz="1600" baseline="30000" dirty="0">
                          <a:solidFill>
                            <a:srgbClr val="5A5A5A"/>
                          </a:solidFill>
                        </a:rPr>
                        <a:t>†</a:t>
                      </a:r>
                      <a:endParaRPr lang="en-GB" sz="1600" kern="1200" baseline="30000" dirty="0">
                        <a:solidFill>
                          <a:srgbClr val="5A5A5A"/>
                        </a:solidFill>
                        <a:latin typeface="+mn-lt"/>
                        <a:ea typeface="+mn-ea"/>
                        <a:cs typeface="+mn-cs"/>
                      </a:endParaRPr>
                    </a:p>
                  </a:txBody>
                  <a:tcPr marL="71994" marR="71994" marT="35984" marB="35984"/>
                </a:tc>
                <a:tc>
                  <a:txBody>
                    <a:bodyPr/>
                    <a:lstStyle/>
                    <a:p>
                      <a:pPr algn="ctr"/>
                      <a:r>
                        <a:rPr lang="en-GB" sz="1600" dirty="0">
                          <a:solidFill>
                            <a:srgbClr val="5A5A5A"/>
                          </a:solidFill>
                        </a:rPr>
                        <a:t>91</a:t>
                      </a:r>
                    </a:p>
                    <a:p>
                      <a:pPr algn="ctr"/>
                      <a:r>
                        <a:rPr lang="en-GB" sz="1600" dirty="0">
                          <a:solidFill>
                            <a:srgbClr val="5A5A5A"/>
                          </a:solidFill>
                        </a:rPr>
                        <a:t>(3.9%)</a:t>
                      </a:r>
                    </a:p>
                  </a:txBody>
                  <a:tcPr marL="71994" marR="71994" marT="35984" marB="35984"/>
                </a:tc>
                <a:tc>
                  <a:txBody>
                    <a:bodyPr/>
                    <a:lstStyle/>
                    <a:p>
                      <a:pPr algn="ctr"/>
                      <a:r>
                        <a:rPr lang="en-GB" sz="1600" dirty="0">
                          <a:solidFill>
                            <a:srgbClr val="5A5A5A"/>
                          </a:solidFill>
                        </a:rPr>
                        <a:t>92</a:t>
                      </a:r>
                      <a:endParaRPr lang="en-GB" sz="1600" baseline="0" dirty="0">
                        <a:solidFill>
                          <a:srgbClr val="5A5A5A"/>
                        </a:solidFill>
                      </a:endParaRPr>
                    </a:p>
                    <a:p>
                      <a:pPr algn="ctr"/>
                      <a:r>
                        <a:rPr lang="en-GB" sz="1600" dirty="0">
                          <a:solidFill>
                            <a:srgbClr val="5A5A5A"/>
                          </a:solidFill>
                        </a:rPr>
                        <a:t>(3.9%)</a:t>
                      </a:r>
                    </a:p>
                  </a:txBody>
                  <a:tcPr marL="71994" marR="71994" marT="35984" marB="3598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87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(3.7%)</a:t>
                      </a:r>
                    </a:p>
                  </a:txBody>
                  <a:tcPr marL="71994" marR="71994" marT="35984" marB="35984"/>
                </a:tc>
                <a:extLst>
                  <a:ext uri="{0D108BD9-81ED-4DB2-BD59-A6C34878D82A}">
                    <a16:rowId xmlns:a16="http://schemas.microsoft.com/office/drawing/2014/main" xmlns="" val="10007"/>
                  </a:ext>
                </a:extLst>
              </a:tr>
            </a:tbl>
          </a:graphicData>
        </a:graphic>
      </p:graphicFrame>
      <p:sp>
        <p:nvSpPr>
          <p:cNvPr id="349229"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B6900D5-8F9D-7949-804E-22B81FE59F74}" type="slidenum">
              <a:rPr lang="en-GB" sz="1000">
                <a:solidFill>
                  <a:srgbClr val="898989"/>
                </a:solidFill>
                <a:latin typeface="Century Gothic" charset="0"/>
              </a:rPr>
              <a:pPr eaLnBrk="1" hangingPunct="1"/>
              <a:t>47</a:t>
            </a:fld>
            <a:endParaRPr lang="en-GB" sz="1000">
              <a:solidFill>
                <a:srgbClr val="898989"/>
              </a:solidFill>
              <a:latin typeface="Century Gothic" charset="0"/>
            </a:endParaRPr>
          </a:p>
        </p:txBody>
      </p:sp>
      <p:sp>
        <p:nvSpPr>
          <p:cNvPr id="349230" name="Footer Placeholder 3"/>
          <p:cNvSpPr>
            <a:spLocks noGrp="1"/>
          </p:cNvSpPr>
          <p:nvPr>
            <p:ph type="ftr" sz="quarter" idx="10"/>
          </p:nvPr>
        </p:nvSpPr>
        <p:spPr bwMode="auto">
          <a:xfrm>
            <a:off x="1776413" y="6064254"/>
            <a:ext cx="6843712" cy="244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000" dirty="0">
              <a:solidFill>
                <a:srgbClr val="5A5A5A"/>
              </a:solidFill>
              <a:latin typeface="Century Gothic" charset="0"/>
            </a:endParaRPr>
          </a:p>
        </p:txBody>
      </p:sp>
      <p:sp>
        <p:nvSpPr>
          <p:cNvPr id="349231" name="TextBox 9"/>
          <p:cNvSpPr txBox="1">
            <a:spLocks noChangeArrowheads="1"/>
          </p:cNvSpPr>
          <p:nvPr/>
        </p:nvSpPr>
        <p:spPr bwMode="auto">
          <a:xfrm>
            <a:off x="1739900" y="6402435"/>
            <a:ext cx="84963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1400">
                <a:solidFill>
                  <a:srgbClr val="000000"/>
                </a:solidFill>
                <a:latin typeface="Century Gothic" charset="0"/>
              </a:rPr>
              <a:t>Zinman et al  N Engl J Med 2015   </a:t>
            </a:r>
            <a:r>
              <a:rPr lang="ro-RO" sz="1400">
                <a:solidFill>
                  <a:srgbClr val="000000"/>
                </a:solidFill>
                <a:latin typeface="Century Gothic" charset="0"/>
              </a:rPr>
              <a:t>DOI: 10.1056/NEJMoa1504720</a:t>
            </a:r>
            <a:r>
              <a:rPr lang="en-US" sz="1400">
                <a:solidFill>
                  <a:srgbClr val="000000"/>
                </a:solidFill>
                <a:latin typeface="Century Gothic" charset="0"/>
              </a:rPr>
              <a:t>  </a:t>
            </a:r>
          </a:p>
        </p:txBody>
      </p:sp>
    </p:spTree>
    <p:extLst>
      <p:ext uri="{BB962C8B-B14F-4D97-AF65-F5344CB8AC3E}">
        <p14:creationId xmlns:p14="http://schemas.microsoft.com/office/powerpoint/2010/main" val="1593424054"/>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1"/>
          <p:cNvSpPr>
            <a:spLocks noGrp="1"/>
          </p:cNvSpPr>
          <p:nvPr>
            <p:ph type="title"/>
          </p:nvPr>
        </p:nvSpPr>
        <p:spPr/>
        <p:txBody>
          <a:bodyPr/>
          <a:lstStyle/>
          <a:p>
            <a:pPr eaLnBrk="1" hangingPunct="1"/>
            <a:r>
              <a:rPr lang="en-GB">
                <a:latin typeface="Century Gothic" charset="0"/>
              </a:rPr>
              <a:t>Adverse events consistent with genital infection</a:t>
            </a:r>
          </a:p>
        </p:txBody>
      </p:sp>
      <p:sp>
        <p:nvSpPr>
          <p:cNvPr id="347138" name="TextBox 6"/>
          <p:cNvSpPr txBox="1">
            <a:spLocks noChangeArrowheads="1"/>
          </p:cNvSpPr>
          <p:nvPr/>
        </p:nvSpPr>
        <p:spPr bwMode="auto">
          <a:xfrm>
            <a:off x="1819275" y="3933871"/>
            <a:ext cx="36576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GB" sz="1400">
                <a:solidFill>
                  <a:srgbClr val="5A5A5A"/>
                </a:solidFill>
                <a:latin typeface="Century Gothic" charset="0"/>
              </a:rPr>
              <a:t>Rate = per100 patient-years</a:t>
            </a:r>
          </a:p>
        </p:txBody>
      </p:sp>
      <p:graphicFrame>
        <p:nvGraphicFramePr>
          <p:cNvPr id="9" name="Table 8"/>
          <p:cNvGraphicFramePr>
            <a:graphicFrameLocks noGrp="1"/>
          </p:cNvGraphicFramePr>
          <p:nvPr/>
        </p:nvGraphicFramePr>
        <p:xfrm>
          <a:off x="1844675" y="1371619"/>
          <a:ext cx="8594726" cy="2379668"/>
        </p:xfrm>
        <a:graphic>
          <a:graphicData uri="http://schemas.openxmlformats.org/drawingml/2006/table">
            <a:tbl>
              <a:tblPr firstRow="1" bandRow="1">
                <a:tableStyleId>{5DA37D80-6434-44D0-A028-1B22A696006F}</a:tableStyleId>
              </a:tblPr>
              <a:tblGrid>
                <a:gridCol w="2880146">
                  <a:extLst>
                    <a:ext uri="{9D8B030D-6E8A-4147-A177-3AD203B41FA5}">
                      <a16:colId xmlns:a16="http://schemas.microsoft.com/office/drawing/2014/main" xmlns="" val="20000"/>
                    </a:ext>
                  </a:extLst>
                </a:gridCol>
                <a:gridCol w="952430">
                  <a:extLst>
                    <a:ext uri="{9D8B030D-6E8A-4147-A177-3AD203B41FA5}">
                      <a16:colId xmlns:a16="http://schemas.microsoft.com/office/drawing/2014/main" xmlns="" val="20001"/>
                    </a:ext>
                  </a:extLst>
                </a:gridCol>
                <a:gridCol w="952430">
                  <a:extLst>
                    <a:ext uri="{9D8B030D-6E8A-4147-A177-3AD203B41FA5}">
                      <a16:colId xmlns:a16="http://schemas.microsoft.com/office/drawing/2014/main" xmlns="" val="20002"/>
                    </a:ext>
                  </a:extLst>
                </a:gridCol>
                <a:gridCol w="952430">
                  <a:extLst>
                    <a:ext uri="{9D8B030D-6E8A-4147-A177-3AD203B41FA5}">
                      <a16:colId xmlns:a16="http://schemas.microsoft.com/office/drawing/2014/main" xmlns="" val="20003"/>
                    </a:ext>
                  </a:extLst>
                </a:gridCol>
                <a:gridCol w="952430">
                  <a:extLst>
                    <a:ext uri="{9D8B030D-6E8A-4147-A177-3AD203B41FA5}">
                      <a16:colId xmlns:a16="http://schemas.microsoft.com/office/drawing/2014/main" xmlns="" val="20004"/>
                    </a:ext>
                  </a:extLst>
                </a:gridCol>
                <a:gridCol w="952430">
                  <a:extLst>
                    <a:ext uri="{9D8B030D-6E8A-4147-A177-3AD203B41FA5}">
                      <a16:colId xmlns:a16="http://schemas.microsoft.com/office/drawing/2014/main" xmlns="" val="20005"/>
                    </a:ext>
                  </a:extLst>
                </a:gridCol>
                <a:gridCol w="952430">
                  <a:extLst>
                    <a:ext uri="{9D8B030D-6E8A-4147-A177-3AD203B41FA5}">
                      <a16:colId xmlns:a16="http://schemas.microsoft.com/office/drawing/2014/main" xmlns="" val="20006"/>
                    </a:ext>
                  </a:extLst>
                </a:gridCol>
              </a:tblGrid>
              <a:tr h="803479">
                <a:tc>
                  <a:txBody>
                    <a:bodyPr/>
                    <a:lstStyle/>
                    <a:p>
                      <a:endParaRPr lang="en-GB" sz="1600" dirty="0">
                        <a:solidFill>
                          <a:srgbClr val="5A5A5A"/>
                        </a:solidFill>
                      </a:endParaRPr>
                    </a:p>
                  </a:txBody>
                  <a:tcPr marL="71995" marR="71995" marT="35979" marB="35979"/>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Placebo </a:t>
                      </a:r>
                      <a:br>
                        <a:rPr lang="en-GB" sz="1600" dirty="0">
                          <a:solidFill>
                            <a:srgbClr val="5A5A5A"/>
                          </a:solidFill>
                        </a:rPr>
                      </a:br>
                      <a:r>
                        <a:rPr lang="en-GB" sz="1600" dirty="0">
                          <a:solidFill>
                            <a:srgbClr val="5A5A5A"/>
                          </a:solidFill>
                        </a:rPr>
                        <a:t>(n=2333)</a:t>
                      </a:r>
                      <a:br>
                        <a:rPr lang="en-GB" sz="1600" dirty="0">
                          <a:solidFill>
                            <a:srgbClr val="5A5A5A"/>
                          </a:solidFill>
                        </a:rPr>
                      </a:br>
                      <a:endParaRPr lang="en-GB" sz="1600" dirty="0">
                        <a:solidFill>
                          <a:srgbClr val="5A5A5A"/>
                        </a:solidFill>
                      </a:endParaRPr>
                    </a:p>
                  </a:txBody>
                  <a:tcPr marL="71995" marR="71995" marT="35979" marB="35979"/>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Empagliflozin </a:t>
                      </a:r>
                      <a:br>
                        <a:rPr lang="en-GB" sz="1600" dirty="0">
                          <a:solidFill>
                            <a:srgbClr val="5A5A5A"/>
                          </a:solidFill>
                        </a:rPr>
                      </a:br>
                      <a:r>
                        <a:rPr lang="en-GB" sz="1600" baseline="0" dirty="0">
                          <a:solidFill>
                            <a:srgbClr val="5A5A5A"/>
                          </a:solidFill>
                        </a:rPr>
                        <a:t>10 mg </a:t>
                      </a:r>
                      <a:br>
                        <a:rPr lang="en-GB" sz="1600" baseline="0" dirty="0">
                          <a:solidFill>
                            <a:srgbClr val="5A5A5A"/>
                          </a:solidFill>
                        </a:rPr>
                      </a:br>
                      <a:r>
                        <a:rPr lang="en-GB" sz="1600" baseline="0" dirty="0">
                          <a:solidFill>
                            <a:srgbClr val="5A5A5A"/>
                          </a:solidFill>
                        </a:rPr>
                        <a:t>(n=2345)</a:t>
                      </a:r>
                      <a:endParaRPr lang="en-GB" sz="1600" dirty="0">
                        <a:solidFill>
                          <a:srgbClr val="5A5A5A"/>
                        </a:solidFill>
                      </a:endParaRPr>
                    </a:p>
                  </a:txBody>
                  <a:tcPr marL="71995" marR="71995" marT="35979" marB="35979"/>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A5A5A"/>
                          </a:solidFill>
                        </a:rPr>
                        <a:t>Empagliflozin </a:t>
                      </a:r>
                      <a:br>
                        <a:rPr lang="en-GB" sz="1600" dirty="0">
                          <a:solidFill>
                            <a:srgbClr val="5A5A5A"/>
                          </a:solidFill>
                        </a:rPr>
                      </a:br>
                      <a:r>
                        <a:rPr lang="en-GB" sz="1600" dirty="0">
                          <a:solidFill>
                            <a:srgbClr val="5A5A5A"/>
                          </a:solidFill>
                        </a:rPr>
                        <a:t>25</a:t>
                      </a:r>
                      <a:r>
                        <a:rPr lang="en-GB" sz="1600" baseline="0" dirty="0">
                          <a:solidFill>
                            <a:srgbClr val="5A5A5A"/>
                          </a:solidFill>
                        </a:rPr>
                        <a:t> mg </a:t>
                      </a:r>
                      <a:br>
                        <a:rPr lang="en-GB" sz="1600" baseline="0" dirty="0">
                          <a:solidFill>
                            <a:srgbClr val="5A5A5A"/>
                          </a:solidFill>
                        </a:rPr>
                      </a:br>
                      <a:r>
                        <a:rPr lang="en-GB" sz="1600" baseline="0" dirty="0">
                          <a:solidFill>
                            <a:srgbClr val="5A5A5A"/>
                          </a:solidFill>
                        </a:rPr>
                        <a:t>(n=2342)</a:t>
                      </a:r>
                      <a:endParaRPr lang="en-GB" sz="1600" dirty="0">
                        <a:solidFill>
                          <a:srgbClr val="5A5A5A"/>
                        </a:solidFill>
                      </a:endParaRPr>
                    </a:p>
                  </a:txBody>
                  <a:tcPr marL="71995" marR="71995" marT="35979" marB="35979"/>
                </a:tc>
                <a:tc hMerge="1">
                  <a:txBody>
                    <a:bodyPr/>
                    <a:lstStyle/>
                    <a:p>
                      <a:endParaRPr lang="en-GB"/>
                    </a:p>
                  </a:txBody>
                  <a:tcPr/>
                </a:tc>
                <a:extLst>
                  <a:ext uri="{0D108BD9-81ED-4DB2-BD59-A6C34878D82A}">
                    <a16:rowId xmlns:a16="http://schemas.microsoft.com/office/drawing/2014/main" xmlns="" val="10000"/>
                  </a:ext>
                </a:extLst>
              </a:tr>
              <a:tr h="456911">
                <a:tc>
                  <a:txBody>
                    <a:bodyPr/>
                    <a:lstStyle/>
                    <a:p>
                      <a:endParaRPr lang="en-GB" sz="1600" dirty="0">
                        <a:solidFill>
                          <a:srgbClr val="5A5A5A"/>
                        </a:solidFill>
                      </a:endParaRPr>
                    </a:p>
                  </a:txBody>
                  <a:tcPr marL="71995" marR="71995" marT="35979" marB="35979"/>
                </a:tc>
                <a:tc>
                  <a:txBody>
                    <a:bodyPr/>
                    <a:lstStyle/>
                    <a:p>
                      <a:pPr algn="ctr"/>
                      <a:r>
                        <a:rPr lang="en-GB" sz="1600" b="1" dirty="0">
                          <a:solidFill>
                            <a:srgbClr val="5A5A5A"/>
                          </a:solidFill>
                        </a:rPr>
                        <a:t>n (%)</a:t>
                      </a:r>
                    </a:p>
                  </a:txBody>
                  <a:tcPr marL="71995" marR="71995" marT="35979" marB="35979" anchor="ctr"/>
                </a:tc>
                <a:tc>
                  <a:txBody>
                    <a:bodyPr/>
                    <a:lstStyle/>
                    <a:p>
                      <a:pPr algn="ctr"/>
                      <a:r>
                        <a:rPr lang="en-GB" sz="1600" b="1" dirty="0">
                          <a:solidFill>
                            <a:srgbClr val="5A5A5A"/>
                          </a:solidFill>
                        </a:rPr>
                        <a:t>Rate</a:t>
                      </a:r>
                    </a:p>
                  </a:txBody>
                  <a:tcPr marL="71995" marR="71995" marT="35979" marB="35979" anchor="ctr"/>
                </a:tc>
                <a:tc>
                  <a:txBody>
                    <a:bodyPr/>
                    <a:lstStyle/>
                    <a:p>
                      <a:pPr algn="ctr"/>
                      <a:r>
                        <a:rPr lang="en-GB" sz="1600" b="1" dirty="0">
                          <a:solidFill>
                            <a:srgbClr val="5A5A5A"/>
                          </a:solidFill>
                        </a:rPr>
                        <a:t>n (%)</a:t>
                      </a:r>
                    </a:p>
                  </a:txBody>
                  <a:tcPr marL="71995" marR="71995" marT="35979" marB="35979" anchor="ctr"/>
                </a:tc>
                <a:tc>
                  <a:txBody>
                    <a:bodyPr/>
                    <a:lstStyle/>
                    <a:p>
                      <a:pPr algn="ctr"/>
                      <a:r>
                        <a:rPr lang="en-GB" sz="1600" b="1" dirty="0">
                          <a:solidFill>
                            <a:srgbClr val="5A5A5A"/>
                          </a:solidFill>
                        </a:rPr>
                        <a:t>Rate</a:t>
                      </a:r>
                    </a:p>
                  </a:txBody>
                  <a:tcPr marL="71995" marR="71995" marT="35979" marB="35979" anchor="ctr"/>
                </a:tc>
                <a:tc>
                  <a:txBody>
                    <a:bodyPr/>
                    <a:lstStyle/>
                    <a:p>
                      <a:pPr algn="ctr"/>
                      <a:r>
                        <a:rPr lang="en-GB" sz="1600" b="1" dirty="0">
                          <a:solidFill>
                            <a:srgbClr val="5A5A5A"/>
                          </a:solidFill>
                        </a:rPr>
                        <a:t>n (%)</a:t>
                      </a:r>
                    </a:p>
                  </a:txBody>
                  <a:tcPr marL="71995" marR="71995" marT="35979" marB="35979" anchor="ctr"/>
                </a:tc>
                <a:tc>
                  <a:txBody>
                    <a:bodyPr/>
                    <a:lstStyle/>
                    <a:p>
                      <a:pPr algn="ctr"/>
                      <a:r>
                        <a:rPr lang="en-GB" sz="1600" b="1" dirty="0">
                          <a:solidFill>
                            <a:srgbClr val="5A5A5A"/>
                          </a:solidFill>
                        </a:rPr>
                        <a:t>Rate</a:t>
                      </a:r>
                    </a:p>
                  </a:txBody>
                  <a:tcPr marL="71995" marR="71995" marT="35979" marB="35979" anchor="ctr"/>
                </a:tc>
                <a:extLst>
                  <a:ext uri="{0D108BD9-81ED-4DB2-BD59-A6C34878D82A}">
                    <a16:rowId xmlns:a16="http://schemas.microsoft.com/office/drawing/2014/main" xmlns="" val="10001"/>
                  </a:ext>
                </a:extLst>
              </a:tr>
              <a:tr h="559639">
                <a:tc>
                  <a:txBody>
                    <a:bodyPr/>
                    <a:lstStyle/>
                    <a:p>
                      <a:r>
                        <a:rPr lang="en-GB" sz="1600" b="0" i="0" dirty="0">
                          <a:solidFill>
                            <a:srgbClr val="5A5A5A"/>
                          </a:solidFill>
                        </a:rPr>
                        <a:t>Events</a:t>
                      </a:r>
                      <a:r>
                        <a:rPr lang="en-GB" sz="1600" b="0" i="0" baseline="0" dirty="0">
                          <a:solidFill>
                            <a:srgbClr val="5A5A5A"/>
                          </a:solidFill>
                        </a:rPr>
                        <a:t> consistent with g</a:t>
                      </a:r>
                      <a:r>
                        <a:rPr lang="en-GB" sz="1600" b="0" i="0" dirty="0">
                          <a:solidFill>
                            <a:srgbClr val="5A5A5A"/>
                          </a:solidFill>
                        </a:rPr>
                        <a:t>enital infection</a:t>
                      </a:r>
                    </a:p>
                  </a:txBody>
                  <a:tcPr marL="71995" marR="71995" marT="35979" marB="35979"/>
                </a:tc>
                <a:tc>
                  <a:txBody>
                    <a:bodyPr/>
                    <a:lstStyle/>
                    <a:p>
                      <a:pPr algn="ctr"/>
                      <a:r>
                        <a:rPr lang="en-GB" sz="1600" dirty="0">
                          <a:solidFill>
                            <a:srgbClr val="5A5A5A"/>
                          </a:solidFill>
                        </a:rPr>
                        <a:t>42 </a:t>
                      </a:r>
                      <a:br>
                        <a:rPr lang="en-GB" sz="1600" dirty="0">
                          <a:solidFill>
                            <a:srgbClr val="5A5A5A"/>
                          </a:solidFill>
                        </a:rPr>
                      </a:br>
                      <a:r>
                        <a:rPr lang="en-GB" sz="1600" dirty="0">
                          <a:solidFill>
                            <a:srgbClr val="5A5A5A"/>
                          </a:solidFill>
                        </a:rPr>
                        <a:t>(1.8%)</a:t>
                      </a:r>
                    </a:p>
                  </a:txBody>
                  <a:tcPr marL="71995" marR="71995" marT="35979" marB="35979"/>
                </a:tc>
                <a:tc>
                  <a:txBody>
                    <a:bodyPr/>
                    <a:lstStyle/>
                    <a:p>
                      <a:pPr marL="0" algn="ctr" defTabSz="914400" rtl="0" eaLnBrk="1" latinLnBrk="0" hangingPunct="1"/>
                      <a:r>
                        <a:rPr lang="en-GB" sz="1600" kern="1200" dirty="0">
                          <a:solidFill>
                            <a:srgbClr val="5A5A5A"/>
                          </a:solidFill>
                          <a:latin typeface="+mn-lt"/>
                          <a:ea typeface="+mn-ea"/>
                          <a:cs typeface="+mn-cs"/>
                        </a:rPr>
                        <a:t>0.73</a:t>
                      </a:r>
                    </a:p>
                  </a:txBody>
                  <a:tcPr marL="71995" marR="71995" marT="35979" marB="35979"/>
                </a:tc>
                <a:tc>
                  <a:txBody>
                    <a:bodyPr/>
                    <a:lstStyle/>
                    <a:p>
                      <a:pPr algn="ctr"/>
                      <a:r>
                        <a:rPr lang="en-GB" sz="1600" dirty="0">
                          <a:solidFill>
                            <a:srgbClr val="5A5A5A"/>
                          </a:solidFill>
                        </a:rPr>
                        <a:t>153 </a:t>
                      </a:r>
                      <a:br>
                        <a:rPr lang="en-GB" sz="1600" dirty="0">
                          <a:solidFill>
                            <a:srgbClr val="5A5A5A"/>
                          </a:solidFill>
                        </a:rPr>
                      </a:br>
                      <a:r>
                        <a:rPr lang="en-GB" sz="1600" dirty="0">
                          <a:solidFill>
                            <a:srgbClr val="5A5A5A"/>
                          </a:solidFill>
                        </a:rPr>
                        <a:t>(6.5%)</a:t>
                      </a:r>
                    </a:p>
                  </a:txBody>
                  <a:tcPr marL="0" marR="0" marT="35979" marB="35979"/>
                </a:tc>
                <a:tc>
                  <a:txBody>
                    <a:bodyPr/>
                    <a:lstStyle/>
                    <a:p>
                      <a:pPr algn="ctr"/>
                      <a:r>
                        <a:rPr lang="en-GB" sz="1600" dirty="0">
                          <a:solidFill>
                            <a:srgbClr val="5A5A5A"/>
                          </a:solidFill>
                        </a:rPr>
                        <a:t>2.66</a:t>
                      </a:r>
                    </a:p>
                  </a:txBody>
                  <a:tcPr marL="0" marR="0" marT="35979" marB="35979"/>
                </a:tc>
                <a:tc>
                  <a:txBody>
                    <a:bodyPr/>
                    <a:lstStyle/>
                    <a:p>
                      <a:pPr algn="ctr"/>
                      <a:r>
                        <a:rPr lang="en-GB" sz="1600" dirty="0">
                          <a:solidFill>
                            <a:srgbClr val="5A5A5A"/>
                          </a:solidFill>
                        </a:rPr>
                        <a:t>148 </a:t>
                      </a:r>
                      <a:br>
                        <a:rPr lang="en-GB" sz="1600" dirty="0">
                          <a:solidFill>
                            <a:srgbClr val="5A5A5A"/>
                          </a:solidFill>
                        </a:rPr>
                      </a:br>
                      <a:r>
                        <a:rPr lang="en-GB" sz="1600" dirty="0">
                          <a:solidFill>
                            <a:srgbClr val="5A5A5A"/>
                          </a:solidFill>
                        </a:rPr>
                        <a:t>(6.3%)</a:t>
                      </a:r>
                    </a:p>
                  </a:txBody>
                  <a:tcPr marL="0" marR="0" marT="35979" marB="35979"/>
                </a:tc>
                <a:tc>
                  <a:txBody>
                    <a:bodyPr/>
                    <a:lstStyle/>
                    <a:p>
                      <a:pPr algn="ctr"/>
                      <a:r>
                        <a:rPr lang="en-GB" sz="1600" dirty="0">
                          <a:solidFill>
                            <a:srgbClr val="5A5A5A"/>
                          </a:solidFill>
                        </a:rPr>
                        <a:t>2.55</a:t>
                      </a:r>
                    </a:p>
                  </a:txBody>
                  <a:tcPr marL="71995" marR="71995" marT="35979" marB="35979"/>
                </a:tc>
                <a:extLst>
                  <a:ext uri="{0D108BD9-81ED-4DB2-BD59-A6C34878D82A}">
                    <a16:rowId xmlns:a16="http://schemas.microsoft.com/office/drawing/2014/main" xmlns="" val="10002"/>
                  </a:ext>
                </a:extLst>
              </a:tr>
              <a:tr h="559639">
                <a:tc>
                  <a:txBody>
                    <a:bodyPr/>
                    <a:lstStyle/>
                    <a:p>
                      <a:pPr marL="173038" indent="0"/>
                      <a:r>
                        <a:rPr lang="en-GB" sz="1600" b="0" i="0" baseline="0" dirty="0">
                          <a:solidFill>
                            <a:srgbClr val="5A5A5A"/>
                          </a:solidFill>
                        </a:rPr>
                        <a:t>Events leading to discontinuation</a:t>
                      </a:r>
                    </a:p>
                  </a:txBody>
                  <a:tcPr marL="71995" marR="71995" marT="35979" marB="35979"/>
                </a:tc>
                <a:tc>
                  <a:txBody>
                    <a:bodyPr/>
                    <a:lstStyle/>
                    <a:p>
                      <a:pPr algn="ctr"/>
                      <a:r>
                        <a:rPr lang="en-GB" sz="1600" dirty="0">
                          <a:solidFill>
                            <a:srgbClr val="5A5A5A"/>
                          </a:solidFill>
                        </a:rPr>
                        <a:t>2 </a:t>
                      </a:r>
                      <a:br>
                        <a:rPr lang="en-GB" sz="1600" dirty="0">
                          <a:solidFill>
                            <a:srgbClr val="5A5A5A"/>
                          </a:solidFill>
                        </a:rPr>
                      </a:br>
                      <a:r>
                        <a:rPr lang="en-GB" sz="1600" dirty="0">
                          <a:solidFill>
                            <a:srgbClr val="5A5A5A"/>
                          </a:solidFill>
                        </a:rPr>
                        <a:t>(0.1%)</a:t>
                      </a:r>
                    </a:p>
                  </a:txBody>
                  <a:tcPr marL="71995" marR="71995" marT="35979" marB="35979"/>
                </a:tc>
                <a:tc>
                  <a:txBody>
                    <a:bodyPr/>
                    <a:lstStyle/>
                    <a:p>
                      <a:pPr marL="0" algn="ctr" defTabSz="914400" rtl="0" eaLnBrk="1" latinLnBrk="0" hangingPunct="1"/>
                      <a:r>
                        <a:rPr lang="en-GB" sz="1600" kern="1200" dirty="0">
                          <a:solidFill>
                            <a:srgbClr val="5A5A5A"/>
                          </a:solidFill>
                          <a:latin typeface="+mn-lt"/>
                          <a:ea typeface="+mn-ea"/>
                          <a:cs typeface="+mn-cs"/>
                        </a:rPr>
                        <a:t>0.03</a:t>
                      </a:r>
                    </a:p>
                  </a:txBody>
                  <a:tcPr marL="71995" marR="71995" marT="35979" marB="35979"/>
                </a:tc>
                <a:tc>
                  <a:txBody>
                    <a:bodyPr/>
                    <a:lstStyle/>
                    <a:p>
                      <a:pPr algn="ctr"/>
                      <a:r>
                        <a:rPr lang="en-GB" sz="1600" dirty="0">
                          <a:solidFill>
                            <a:srgbClr val="5A5A5A"/>
                          </a:solidFill>
                        </a:rPr>
                        <a:t>19 </a:t>
                      </a:r>
                      <a:br>
                        <a:rPr lang="en-GB" sz="1600" dirty="0">
                          <a:solidFill>
                            <a:srgbClr val="5A5A5A"/>
                          </a:solidFill>
                        </a:rPr>
                      </a:br>
                      <a:r>
                        <a:rPr lang="en-GB" sz="1600" dirty="0">
                          <a:solidFill>
                            <a:srgbClr val="5A5A5A"/>
                          </a:solidFill>
                        </a:rPr>
                        <a:t>(0.8%)</a:t>
                      </a:r>
                    </a:p>
                  </a:txBody>
                  <a:tcPr marL="0" marR="0" marT="35979" marB="35979"/>
                </a:tc>
                <a:tc>
                  <a:txBody>
                    <a:bodyPr/>
                    <a:lstStyle/>
                    <a:p>
                      <a:pPr algn="ctr"/>
                      <a:r>
                        <a:rPr lang="en-GB" sz="1600" dirty="0">
                          <a:solidFill>
                            <a:srgbClr val="5A5A5A"/>
                          </a:solidFill>
                        </a:rPr>
                        <a:t>0.32</a:t>
                      </a:r>
                    </a:p>
                  </a:txBody>
                  <a:tcPr marL="0" marR="0" marT="35979" marB="35979"/>
                </a:tc>
                <a:tc>
                  <a:txBody>
                    <a:bodyPr/>
                    <a:lstStyle/>
                    <a:p>
                      <a:pPr algn="ctr"/>
                      <a:r>
                        <a:rPr lang="en-GB" sz="1600" dirty="0">
                          <a:solidFill>
                            <a:srgbClr val="5A5A5A"/>
                          </a:solidFill>
                        </a:rPr>
                        <a:t>14 </a:t>
                      </a:r>
                      <a:br>
                        <a:rPr lang="en-GB" sz="1600" dirty="0">
                          <a:solidFill>
                            <a:srgbClr val="5A5A5A"/>
                          </a:solidFill>
                        </a:rPr>
                      </a:br>
                      <a:r>
                        <a:rPr lang="en-GB" sz="1600" dirty="0">
                          <a:solidFill>
                            <a:srgbClr val="5A5A5A"/>
                          </a:solidFill>
                        </a:rPr>
                        <a:t>(0.6%)</a:t>
                      </a:r>
                    </a:p>
                  </a:txBody>
                  <a:tcPr marL="0" marR="0" marT="35979" marB="35979"/>
                </a:tc>
                <a:tc>
                  <a:txBody>
                    <a:bodyPr/>
                    <a:lstStyle/>
                    <a:p>
                      <a:pPr algn="ctr"/>
                      <a:r>
                        <a:rPr lang="en-GB" sz="1600" dirty="0">
                          <a:solidFill>
                            <a:srgbClr val="5A5A5A"/>
                          </a:solidFill>
                        </a:rPr>
                        <a:t>0.23</a:t>
                      </a:r>
                    </a:p>
                  </a:txBody>
                  <a:tcPr marL="71995" marR="71995" marT="35979" marB="35979"/>
                </a:tc>
                <a:extLst>
                  <a:ext uri="{0D108BD9-81ED-4DB2-BD59-A6C34878D82A}">
                    <a16:rowId xmlns:a16="http://schemas.microsoft.com/office/drawing/2014/main" xmlns="" val="10003"/>
                  </a:ext>
                </a:extLst>
              </a:tr>
            </a:tbl>
          </a:graphicData>
        </a:graphic>
      </p:graphicFrame>
      <p:sp>
        <p:nvSpPr>
          <p:cNvPr id="347178"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069A67A-0465-C64B-A7F6-429489A9926A}" type="slidenum">
              <a:rPr lang="en-GB" sz="1000">
                <a:solidFill>
                  <a:srgbClr val="898989"/>
                </a:solidFill>
                <a:latin typeface="Century Gothic" charset="0"/>
              </a:rPr>
              <a:pPr eaLnBrk="1" hangingPunct="1"/>
              <a:t>48</a:t>
            </a:fld>
            <a:endParaRPr lang="en-GB" sz="1000">
              <a:solidFill>
                <a:srgbClr val="898989"/>
              </a:solidFill>
              <a:latin typeface="Century Gothic" charset="0"/>
            </a:endParaRPr>
          </a:p>
        </p:txBody>
      </p:sp>
      <p:sp>
        <p:nvSpPr>
          <p:cNvPr id="347179" name="TextBox 9"/>
          <p:cNvSpPr txBox="1">
            <a:spLocks noChangeArrowheads="1"/>
          </p:cNvSpPr>
          <p:nvPr/>
        </p:nvSpPr>
        <p:spPr bwMode="auto">
          <a:xfrm>
            <a:off x="1739900" y="6402435"/>
            <a:ext cx="84963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1400">
                <a:solidFill>
                  <a:srgbClr val="000000"/>
                </a:solidFill>
                <a:latin typeface="Century Gothic" charset="0"/>
              </a:rPr>
              <a:t>Zinman et al  N Engl J Med 2015   </a:t>
            </a:r>
            <a:r>
              <a:rPr lang="ro-RO" sz="1400">
                <a:solidFill>
                  <a:srgbClr val="000000"/>
                </a:solidFill>
                <a:latin typeface="Century Gothic" charset="0"/>
              </a:rPr>
              <a:t>DOI: 10.1056/NEJMoa1504720</a:t>
            </a:r>
            <a:r>
              <a:rPr lang="en-US" sz="1400">
                <a:solidFill>
                  <a:srgbClr val="000000"/>
                </a:solidFill>
                <a:latin typeface="Century Gothic" charset="0"/>
              </a:rPr>
              <a:t>  </a:t>
            </a:r>
          </a:p>
        </p:txBody>
      </p:sp>
      <p:sp>
        <p:nvSpPr>
          <p:cNvPr id="4" name="TextBox 3"/>
          <p:cNvSpPr txBox="1"/>
          <p:nvPr/>
        </p:nvSpPr>
        <p:spPr>
          <a:xfrm>
            <a:off x="2532063" y="4760959"/>
            <a:ext cx="7436952" cy="646331"/>
          </a:xfrm>
          <a:prstGeom prst="rect">
            <a:avLst/>
          </a:prstGeom>
          <a:solidFill>
            <a:schemeClr val="bg1">
              <a:lumMod val="85000"/>
            </a:schemeClr>
          </a:solidFill>
        </p:spPr>
        <p:txBody>
          <a:bodyPr wrap="none">
            <a:spAutoFit/>
          </a:bodyPr>
          <a:lstStyle/>
          <a:p>
            <a:pPr defTabSz="914400">
              <a:defRPr/>
            </a:pPr>
            <a:r>
              <a:rPr lang="en-US" dirty="0">
                <a:solidFill>
                  <a:prstClr val="black"/>
                </a:solidFill>
                <a:ea typeface="ＭＳ Ｐゴシック" charset="0"/>
                <a:cs typeface="ＭＳ Ｐゴシック" charset="0"/>
              </a:rPr>
              <a:t>Genital infections:  	</a:t>
            </a:r>
            <a:r>
              <a:rPr lang="en-US" dirty="0" err="1">
                <a:solidFill>
                  <a:prstClr val="black"/>
                </a:solidFill>
                <a:ea typeface="ＭＳ Ｐゴシック" charset="0"/>
                <a:cs typeface="ＭＳ Ｐゴシック" charset="0"/>
              </a:rPr>
              <a:t>Mycotic</a:t>
            </a:r>
            <a:r>
              <a:rPr lang="en-US" dirty="0">
                <a:solidFill>
                  <a:prstClr val="black"/>
                </a:solidFill>
                <a:ea typeface="ＭＳ Ｐゴシック" charset="0"/>
                <a:cs typeface="ＭＳ Ｐゴシック" charset="0"/>
              </a:rPr>
              <a:t> (candida species)</a:t>
            </a:r>
          </a:p>
          <a:p>
            <a:pPr defTabSz="914400">
              <a:defRPr/>
            </a:pPr>
            <a:r>
              <a:rPr lang="en-US" dirty="0">
                <a:solidFill>
                  <a:prstClr val="black"/>
                </a:solidFill>
                <a:ea typeface="ＭＳ Ｐゴシック" charset="0"/>
                <a:cs typeface="ＭＳ Ｐゴシック" charset="0"/>
              </a:rPr>
              <a:t>			Men  </a:t>
            </a:r>
            <a:r>
              <a:rPr lang="en-US" dirty="0" err="1">
                <a:solidFill>
                  <a:prstClr val="black"/>
                </a:solidFill>
                <a:ea typeface="ＭＳ Ｐゴシック" charset="0"/>
                <a:cs typeface="ＭＳ Ｐゴシック" charset="0"/>
              </a:rPr>
              <a:t>Balanitis</a:t>
            </a:r>
            <a:r>
              <a:rPr lang="en-US" dirty="0">
                <a:solidFill>
                  <a:prstClr val="black"/>
                </a:solidFill>
                <a:ea typeface="ＭＳ Ｐゴシック" charset="0"/>
                <a:cs typeface="ＭＳ Ｐゴシック" charset="0"/>
              </a:rPr>
              <a:t>     Women  </a:t>
            </a:r>
            <a:r>
              <a:rPr lang="en-US" dirty="0" err="1">
                <a:solidFill>
                  <a:prstClr val="black"/>
                </a:solidFill>
                <a:ea typeface="ＭＳ Ｐゴシック" charset="0"/>
                <a:cs typeface="ＭＳ Ｐゴシック" charset="0"/>
              </a:rPr>
              <a:t>Vulvo-Vaginiitis</a:t>
            </a:r>
            <a:endParaRPr lang="en-US" dirty="0">
              <a:solidFill>
                <a:prstClr val="black"/>
              </a:solidFill>
              <a:ea typeface="ＭＳ Ｐゴシック" charset="0"/>
              <a:cs typeface="ＭＳ Ｐゴシック" charset="0"/>
            </a:endParaRPr>
          </a:p>
        </p:txBody>
      </p:sp>
    </p:spTree>
    <p:extLst>
      <p:ext uri="{BB962C8B-B14F-4D97-AF65-F5344CB8AC3E}">
        <p14:creationId xmlns:p14="http://schemas.microsoft.com/office/powerpoint/2010/main" val="21201517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776248" y="188711"/>
            <a:ext cx="8784248" cy="1008111"/>
          </a:xfrm>
        </p:spPr>
        <p:txBody>
          <a:bodyPr/>
          <a:lstStyle/>
          <a:p>
            <a:r>
              <a:rPr lang="en-GB" sz="2000" dirty="0"/>
              <a:t>Empagliflozin reduced micro- and macrovascular risk in patients with T2D and established CV disease, compared with placebo</a:t>
            </a:r>
            <a:endParaRPr lang="en-GB" sz="2000" baseline="30000" dirty="0"/>
          </a:p>
        </p:txBody>
      </p:sp>
      <p:sp>
        <p:nvSpPr>
          <p:cNvPr id="15" name="Slide Number Placeholder 14"/>
          <p:cNvSpPr>
            <a:spLocks noGrp="1"/>
          </p:cNvSpPr>
          <p:nvPr>
            <p:ph type="sldNum" sz="quarter" idx="14"/>
          </p:nvPr>
        </p:nvSpPr>
        <p:spPr/>
        <p:txBody>
          <a:bodyPr vert="horz" lIns="91434" tIns="45720" rIns="91434" bIns="45720" rtlCol="0" anchor="ctr"/>
          <a:lstStyle/>
          <a:p>
            <a:fld id="{4AD7133C-5F9C-4F7F-9637-3E296898A784}" type="slidenum">
              <a:rPr lang="en-GB" smtClean="0">
                <a:solidFill>
                  <a:srgbClr val="5A5A5A"/>
                </a:solidFill>
              </a:rPr>
              <a:pPr/>
              <a:t>49</a:t>
            </a:fld>
            <a:endParaRPr lang="en-GB" dirty="0">
              <a:solidFill>
                <a:srgbClr val="5A5A5A"/>
              </a:solidFill>
            </a:endParaRPr>
          </a:p>
        </p:txBody>
      </p:sp>
      <p:sp>
        <p:nvSpPr>
          <p:cNvPr id="4" name="Footer Placeholder 3"/>
          <p:cNvSpPr>
            <a:spLocks noGrp="1"/>
          </p:cNvSpPr>
          <p:nvPr>
            <p:ph type="ftr" sz="quarter" idx="15"/>
          </p:nvPr>
        </p:nvSpPr>
        <p:spPr>
          <a:xfrm>
            <a:off x="1776000" y="6255361"/>
            <a:ext cx="6843600" cy="562328"/>
          </a:xfrm>
        </p:spPr>
        <p:txBody>
          <a:bodyPr/>
          <a:lstStyle/>
          <a:p>
            <a:r>
              <a:rPr lang="en-GB" dirty="0">
                <a:solidFill>
                  <a:srgbClr val="5A5A5A"/>
                </a:solidFill>
              </a:rPr>
              <a:t>Empagliflozin is not indicated in Indonesia for </a:t>
            </a:r>
            <a:r>
              <a:rPr lang="en-GB" dirty="0" err="1">
                <a:solidFill>
                  <a:srgbClr val="5A5A5A"/>
                </a:solidFill>
              </a:rPr>
              <a:t>Cv</a:t>
            </a:r>
            <a:r>
              <a:rPr lang="en-GB" dirty="0">
                <a:solidFill>
                  <a:srgbClr val="5A5A5A"/>
                </a:solidFill>
              </a:rPr>
              <a:t> death reduction, treatment of HF or kidney disease</a:t>
            </a:r>
          </a:p>
          <a:p>
            <a:r>
              <a:rPr lang="en-GB" dirty="0">
                <a:solidFill>
                  <a:srgbClr val="5A5A5A"/>
                </a:solidFill>
              </a:rPr>
              <a:t>Further information please refer to local prescribing information</a:t>
            </a:r>
            <a:br>
              <a:rPr lang="en-GB" dirty="0">
                <a:solidFill>
                  <a:srgbClr val="5A5A5A"/>
                </a:solidFill>
              </a:rPr>
            </a:br>
            <a:endParaRPr lang="en-GB" dirty="0">
              <a:solidFill>
                <a:srgbClr val="5A5A5A"/>
              </a:solidFill>
            </a:endParaRPr>
          </a:p>
          <a:p>
            <a:r>
              <a:rPr lang="en-GB" dirty="0">
                <a:solidFill>
                  <a:srgbClr val="5A5A5A"/>
                </a:solidFill>
              </a:rPr>
              <a:t>3P-MACE, 3-point major adverse cardiovascular events; CV, cardiovascular; HF, heart failure; HHF, hospitalisation for heart failure;  </a:t>
            </a:r>
          </a:p>
          <a:p>
            <a:endParaRPr lang="en-GB" dirty="0">
              <a:solidFill>
                <a:srgbClr val="5A5A5A"/>
              </a:solidFill>
            </a:endParaRPr>
          </a:p>
          <a:p>
            <a:r>
              <a:rPr lang="en-GB" dirty="0">
                <a:solidFill>
                  <a:srgbClr val="5A5A5A"/>
                </a:solidFill>
              </a:rPr>
              <a:t>1. Zinman B </a:t>
            </a:r>
            <a:r>
              <a:rPr lang="en-GB" i="1" dirty="0">
                <a:solidFill>
                  <a:srgbClr val="5A5A5A"/>
                </a:solidFill>
              </a:rPr>
              <a:t>et al. N Engl J Med </a:t>
            </a:r>
            <a:r>
              <a:rPr lang="en-GB" dirty="0">
                <a:solidFill>
                  <a:srgbClr val="5A5A5A"/>
                </a:solidFill>
              </a:rPr>
              <a:t>2015;373:2117; 2. Wanner C </a:t>
            </a:r>
            <a:r>
              <a:rPr lang="en-GB" i="1" dirty="0">
                <a:solidFill>
                  <a:srgbClr val="5A5A5A"/>
                </a:solidFill>
              </a:rPr>
              <a:t>et al. N Engl J Med </a:t>
            </a:r>
            <a:r>
              <a:rPr lang="en-GB" dirty="0">
                <a:solidFill>
                  <a:srgbClr val="5A5A5A"/>
                </a:solidFill>
              </a:rPr>
              <a:t>2016;375:323</a:t>
            </a:r>
          </a:p>
        </p:txBody>
      </p:sp>
      <p:sp>
        <p:nvSpPr>
          <p:cNvPr id="42" name="Oval 41"/>
          <p:cNvSpPr>
            <a:spLocks noChangeAspect="1"/>
          </p:cNvSpPr>
          <p:nvPr/>
        </p:nvSpPr>
        <p:spPr bwMode="auto">
          <a:xfrm>
            <a:off x="7276964" y="2825099"/>
            <a:ext cx="990000" cy="1320000"/>
          </a:xfrm>
          <a:prstGeom prst="ellipse">
            <a:avLst/>
          </a:prstGeom>
          <a:solidFill>
            <a:schemeClr val="bg1"/>
          </a:solidFill>
          <a:ln w="12700" algn="ctr">
            <a:solidFill>
              <a:schemeClr val="accent5"/>
            </a:solidFill>
            <a:miter lim="800000"/>
            <a:headEnd/>
            <a:tailEnd/>
          </a:ln>
          <a:effectLst/>
        </p:spPr>
        <p:txBody>
          <a:bodyPr lIns="69946" tIns="34974" rIns="69946" bIns="34974"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576" indent="-228576" algn="ctr" defTabSz="457155">
              <a:spcBef>
                <a:spcPts val="600"/>
              </a:spcBef>
              <a:buClr>
                <a:srgbClr val="F0414B"/>
              </a:buClr>
              <a:buFont typeface="Arial" panose="020B0604020202020204" pitchFamily="34" charset="0"/>
              <a:buChar char="•"/>
            </a:pPr>
            <a:endParaRPr lang="en-US" sz="2000" dirty="0">
              <a:solidFill>
                <a:srgbClr val="5A5A5A"/>
              </a:solidFill>
            </a:endParaRPr>
          </a:p>
        </p:txBody>
      </p:sp>
      <p:sp>
        <p:nvSpPr>
          <p:cNvPr id="47" name="TextBox 46"/>
          <p:cNvSpPr txBox="1"/>
          <p:nvPr/>
        </p:nvSpPr>
        <p:spPr>
          <a:xfrm>
            <a:off x="1775400" y="1748895"/>
            <a:ext cx="3123000" cy="369332"/>
          </a:xfrm>
          <a:prstGeom prst="rect">
            <a:avLst/>
          </a:prstGeom>
          <a:noFill/>
        </p:spPr>
        <p:txBody>
          <a:bodyPr wrap="square" lIns="91434" tIns="45720" rIns="91434" bIns="45720" rtlCol="0">
            <a:spAutoFit/>
          </a:bodyPr>
          <a:lstStyle/>
          <a:p>
            <a:pPr defTabSz="457177"/>
            <a:r>
              <a:rPr lang="en-GB" b="1" dirty="0">
                <a:solidFill>
                  <a:srgbClr val="5A5A5A"/>
                </a:solidFill>
              </a:rPr>
              <a:t>Relative risk reduction:</a:t>
            </a:r>
          </a:p>
        </p:txBody>
      </p:sp>
      <p:grpSp>
        <p:nvGrpSpPr>
          <p:cNvPr id="2" name="Group 1"/>
          <p:cNvGrpSpPr/>
          <p:nvPr/>
        </p:nvGrpSpPr>
        <p:grpSpPr>
          <a:xfrm>
            <a:off x="1640850" y="1528823"/>
            <a:ext cx="8673508" cy="3280567"/>
            <a:chOff x="116850" y="1828719"/>
            <a:chExt cx="8673508" cy="3280566"/>
          </a:xfrm>
        </p:grpSpPr>
        <p:sp>
          <p:nvSpPr>
            <p:cNvPr id="32" name="Rectangle 31"/>
            <p:cNvSpPr/>
            <p:nvPr/>
          </p:nvSpPr>
          <p:spPr>
            <a:xfrm>
              <a:off x="116859" y="1828719"/>
              <a:ext cx="1494689" cy="9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b="1" dirty="0">
                  <a:solidFill>
                    <a:srgbClr val="6482C3"/>
                  </a:solidFill>
                </a:rPr>
                <a:t>3P-MACE</a:t>
              </a:r>
            </a:p>
          </p:txBody>
        </p:sp>
        <p:sp>
          <p:nvSpPr>
            <p:cNvPr id="33" name="Oval 32"/>
            <p:cNvSpPr>
              <a:spLocks noChangeAspect="1"/>
            </p:cNvSpPr>
            <p:nvPr/>
          </p:nvSpPr>
          <p:spPr bwMode="auto">
            <a:xfrm>
              <a:off x="368850" y="3107354"/>
              <a:ext cx="990000" cy="1320000"/>
            </a:xfrm>
            <a:prstGeom prst="ellipse">
              <a:avLst/>
            </a:prstGeom>
            <a:solidFill>
              <a:schemeClr val="bg1"/>
            </a:solidFill>
            <a:ln w="12700" algn="ctr">
              <a:solidFill>
                <a:schemeClr val="accent2"/>
              </a:solidFill>
              <a:miter lim="800000"/>
              <a:headEnd/>
              <a:tailEnd/>
            </a:ln>
            <a:effectLst/>
          </p:spPr>
          <p:txBody>
            <a:bodyPr lIns="69946" tIns="34974" rIns="69946" bIns="34974"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576" indent="-228576" algn="ctr" defTabSz="457155">
                <a:spcBef>
                  <a:spcPts val="600"/>
                </a:spcBef>
                <a:buClr>
                  <a:srgbClr val="F0414B"/>
                </a:buClr>
                <a:buFont typeface="Arial" panose="020B0604020202020204" pitchFamily="34" charset="0"/>
                <a:buChar char="•"/>
              </a:pPr>
              <a:endParaRPr lang="en-US" sz="2000" dirty="0">
                <a:solidFill>
                  <a:srgbClr val="5A5A5A"/>
                </a:solidFill>
              </a:endParaRPr>
            </a:p>
          </p:txBody>
        </p:sp>
        <p:cxnSp>
          <p:nvCxnSpPr>
            <p:cNvPr id="34" name="Straight Connector 33"/>
            <p:cNvCxnSpPr/>
            <p:nvPr/>
          </p:nvCxnSpPr>
          <p:spPr>
            <a:xfrm flipH="1">
              <a:off x="323850" y="2787142"/>
              <a:ext cx="10800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911579" y="1828719"/>
              <a:ext cx="1494689" cy="9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b="1" dirty="0">
                  <a:solidFill>
                    <a:srgbClr val="F0414B"/>
                  </a:solidFill>
                </a:rPr>
                <a:t>CV death </a:t>
              </a:r>
            </a:p>
          </p:txBody>
        </p:sp>
        <p:sp>
          <p:nvSpPr>
            <p:cNvPr id="36" name="Oval 35"/>
            <p:cNvSpPr>
              <a:spLocks noChangeAspect="1"/>
            </p:cNvSpPr>
            <p:nvPr/>
          </p:nvSpPr>
          <p:spPr bwMode="auto">
            <a:xfrm>
              <a:off x="2163554" y="3107354"/>
              <a:ext cx="990000" cy="1320000"/>
            </a:xfrm>
            <a:prstGeom prst="ellipse">
              <a:avLst/>
            </a:prstGeom>
            <a:solidFill>
              <a:schemeClr val="bg1"/>
            </a:solidFill>
            <a:ln w="12700" algn="ctr">
              <a:solidFill>
                <a:schemeClr val="accent1"/>
              </a:solidFill>
              <a:miter lim="800000"/>
              <a:headEnd/>
              <a:tailEnd/>
            </a:ln>
            <a:effectLst/>
          </p:spPr>
          <p:txBody>
            <a:bodyPr lIns="69946" tIns="34974" rIns="69946" bIns="34974"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576" indent="-228576" algn="ctr" defTabSz="457155">
                <a:spcBef>
                  <a:spcPts val="600"/>
                </a:spcBef>
                <a:buClr>
                  <a:srgbClr val="F0414B"/>
                </a:buClr>
                <a:buFont typeface="Arial" panose="020B0604020202020204" pitchFamily="34" charset="0"/>
                <a:buChar char="•"/>
              </a:pPr>
              <a:endParaRPr lang="en-US" sz="2000" dirty="0">
                <a:solidFill>
                  <a:srgbClr val="5A5A5A"/>
                </a:solidFill>
              </a:endParaRPr>
            </a:p>
          </p:txBody>
        </p:sp>
        <p:cxnSp>
          <p:nvCxnSpPr>
            <p:cNvPr id="37" name="Straight Connector 36"/>
            <p:cNvCxnSpPr/>
            <p:nvPr/>
          </p:nvCxnSpPr>
          <p:spPr>
            <a:xfrm flipH="1">
              <a:off x="2118554" y="2787139"/>
              <a:ext cx="10800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3700922" y="1828719"/>
              <a:ext cx="1494689" cy="9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b="1" dirty="0">
                  <a:solidFill>
                    <a:srgbClr val="5A5A5A"/>
                  </a:solidFill>
                </a:rPr>
                <a:t>All-cause mortality</a:t>
              </a:r>
            </a:p>
          </p:txBody>
        </p:sp>
        <p:sp>
          <p:nvSpPr>
            <p:cNvPr id="39" name="Oval 38"/>
            <p:cNvSpPr>
              <a:spLocks noChangeAspect="1"/>
            </p:cNvSpPr>
            <p:nvPr/>
          </p:nvSpPr>
          <p:spPr bwMode="auto">
            <a:xfrm>
              <a:off x="3953524" y="3107354"/>
              <a:ext cx="990000" cy="1320000"/>
            </a:xfrm>
            <a:prstGeom prst="ellipse">
              <a:avLst/>
            </a:prstGeom>
            <a:solidFill>
              <a:schemeClr val="bg1"/>
            </a:solidFill>
            <a:ln w="12700" algn="ctr">
              <a:solidFill>
                <a:schemeClr val="tx2"/>
              </a:solidFill>
              <a:miter lim="800000"/>
              <a:headEnd/>
              <a:tailEnd/>
            </a:ln>
            <a:effectLst/>
          </p:spPr>
          <p:txBody>
            <a:bodyPr lIns="69946" tIns="34974" rIns="69946" bIns="34974"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576" indent="-228576" algn="ctr" defTabSz="457155">
                <a:spcBef>
                  <a:spcPts val="600"/>
                </a:spcBef>
                <a:buClr>
                  <a:srgbClr val="F0414B"/>
                </a:buClr>
                <a:buFont typeface="Arial" panose="020B0604020202020204" pitchFamily="34" charset="0"/>
                <a:buChar char="•"/>
              </a:pPr>
              <a:endParaRPr lang="en-US" sz="2000" dirty="0">
                <a:solidFill>
                  <a:srgbClr val="5A5A5A"/>
                </a:solidFill>
              </a:endParaRPr>
            </a:p>
          </p:txBody>
        </p:sp>
        <p:cxnSp>
          <p:nvCxnSpPr>
            <p:cNvPr id="40" name="Straight Connector 39"/>
            <p:cNvCxnSpPr/>
            <p:nvPr/>
          </p:nvCxnSpPr>
          <p:spPr>
            <a:xfrm flipH="1">
              <a:off x="3913259" y="2787141"/>
              <a:ext cx="10800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5500289" y="1828719"/>
              <a:ext cx="1494689" cy="9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b="1" dirty="0">
                  <a:solidFill>
                    <a:srgbClr val="009999"/>
                  </a:solidFill>
                </a:rPr>
                <a:t>HHF</a:t>
              </a:r>
              <a:endParaRPr lang="en-GB" sz="1400" b="1" dirty="0">
                <a:solidFill>
                  <a:srgbClr val="009999"/>
                </a:solidFill>
              </a:endParaRPr>
            </a:p>
          </p:txBody>
        </p:sp>
        <p:cxnSp>
          <p:nvCxnSpPr>
            <p:cNvPr id="43" name="Straight Connector 42"/>
            <p:cNvCxnSpPr/>
            <p:nvPr/>
          </p:nvCxnSpPr>
          <p:spPr>
            <a:xfrm flipH="1">
              <a:off x="5707964" y="2787142"/>
              <a:ext cx="10800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7295669" y="1828719"/>
              <a:ext cx="1494689" cy="98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00" b="1" dirty="0">
                  <a:solidFill>
                    <a:srgbClr val="962891"/>
                  </a:solidFill>
                </a:rPr>
                <a:t>Incident or worsening nephropathy</a:t>
              </a:r>
            </a:p>
          </p:txBody>
        </p:sp>
        <p:sp>
          <p:nvSpPr>
            <p:cNvPr id="45" name="Oval 44"/>
            <p:cNvSpPr>
              <a:spLocks noChangeAspect="1"/>
            </p:cNvSpPr>
            <p:nvPr/>
          </p:nvSpPr>
          <p:spPr bwMode="auto">
            <a:xfrm>
              <a:off x="7547668" y="3107354"/>
              <a:ext cx="990000" cy="1320000"/>
            </a:xfrm>
            <a:prstGeom prst="ellipse">
              <a:avLst/>
            </a:prstGeom>
            <a:solidFill>
              <a:schemeClr val="bg1"/>
            </a:solidFill>
            <a:ln w="12700" algn="ctr">
              <a:solidFill>
                <a:schemeClr val="accent4"/>
              </a:solidFill>
              <a:miter lim="800000"/>
              <a:headEnd/>
              <a:tailEnd/>
            </a:ln>
            <a:effectLst/>
          </p:spPr>
          <p:txBody>
            <a:bodyPr lIns="69946" tIns="34974" rIns="69946" bIns="34974"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576" indent="-228576" algn="ctr" defTabSz="457155">
                <a:spcBef>
                  <a:spcPts val="600"/>
                </a:spcBef>
                <a:buClr>
                  <a:srgbClr val="F0414B"/>
                </a:buClr>
                <a:buFont typeface="Arial" panose="020B0604020202020204" pitchFamily="34" charset="0"/>
                <a:buChar char="•"/>
              </a:pPr>
              <a:endParaRPr lang="en-US" sz="2000" dirty="0">
                <a:solidFill>
                  <a:srgbClr val="5A5A5A"/>
                </a:solidFill>
              </a:endParaRPr>
            </a:p>
          </p:txBody>
        </p:sp>
        <p:cxnSp>
          <p:nvCxnSpPr>
            <p:cNvPr id="46" name="Straight Connector 45"/>
            <p:cNvCxnSpPr/>
            <p:nvPr/>
          </p:nvCxnSpPr>
          <p:spPr>
            <a:xfrm flipH="1">
              <a:off x="7502668" y="2787142"/>
              <a:ext cx="10800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48" name="Picture 2" descr="C:\Users\natalie.torrielli\AppData\Local\Microsoft\Windows\Temporary Internet Files\Content.Outlook\UXL6UZ29\3P_MACE UPDATED MI 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6469" y="3373690"/>
              <a:ext cx="735469" cy="875557"/>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68" descr="EMPA_Icons-02.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9907" y="3375639"/>
              <a:ext cx="737294" cy="873600"/>
            </a:xfrm>
            <a:prstGeom prst="rect">
              <a:avLst/>
            </a:prstGeom>
          </p:spPr>
        </p:pic>
        <p:pic>
          <p:nvPicPr>
            <p:cNvPr id="70" name="Picture 69" descr="EMPA_Icons-08.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73688" y="3330554"/>
              <a:ext cx="548501" cy="873600"/>
            </a:xfrm>
            <a:prstGeom prst="rect">
              <a:avLst/>
            </a:prstGeom>
          </p:spPr>
        </p:pic>
        <p:pic>
          <p:nvPicPr>
            <p:cNvPr id="71" name="Picture 70" descr="EMPA_Icons-07.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44414" y="3435373"/>
              <a:ext cx="806439" cy="665605"/>
            </a:xfrm>
            <a:prstGeom prst="rect">
              <a:avLst/>
            </a:prstGeom>
          </p:spPr>
        </p:pic>
        <p:pic>
          <p:nvPicPr>
            <p:cNvPr id="72" name="Picture 71" descr="EMPA_Icons-09.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88331" y="3384167"/>
              <a:ext cx="1109365" cy="768000"/>
            </a:xfrm>
            <a:prstGeom prst="rect">
              <a:avLst/>
            </a:prstGeom>
          </p:spPr>
        </p:pic>
        <p:sp>
          <p:nvSpPr>
            <p:cNvPr id="73" name="Rectangle 72"/>
            <p:cNvSpPr/>
            <p:nvPr/>
          </p:nvSpPr>
          <p:spPr>
            <a:xfrm>
              <a:off x="116850" y="4312186"/>
              <a:ext cx="1494000" cy="787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20" rIns="91434"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a:solidFill>
                    <a:srgbClr val="5A5A5A"/>
                  </a:solidFill>
                  <a:latin typeface="Arial"/>
                  <a:cs typeface="Arial"/>
                </a:rPr>
                <a:t>↓</a:t>
              </a:r>
              <a:r>
                <a:rPr lang="en-US" b="1" dirty="0">
                  <a:solidFill>
                    <a:srgbClr val="5A5A5A"/>
                  </a:solidFill>
                  <a:cs typeface="Arial" panose="020B0604020202020204" pitchFamily="34" charset="0"/>
                </a:rPr>
                <a:t>14%</a:t>
              </a:r>
            </a:p>
          </p:txBody>
        </p:sp>
        <p:sp>
          <p:nvSpPr>
            <p:cNvPr id="79" name="Rectangle 78"/>
            <p:cNvSpPr/>
            <p:nvPr/>
          </p:nvSpPr>
          <p:spPr>
            <a:xfrm>
              <a:off x="1911554" y="4312184"/>
              <a:ext cx="1494000" cy="787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20" rIns="91434"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a:solidFill>
                    <a:srgbClr val="5A5A5A"/>
                  </a:solidFill>
                  <a:latin typeface="Arial"/>
                  <a:cs typeface="Arial"/>
                </a:rPr>
                <a:t>↓</a:t>
              </a:r>
              <a:r>
                <a:rPr lang="en-US" b="1" dirty="0">
                  <a:solidFill>
                    <a:srgbClr val="5A5A5A"/>
                  </a:solidFill>
                  <a:cs typeface="Arial" panose="020B0604020202020204" pitchFamily="34" charset="0"/>
                </a:rPr>
                <a:t>38%</a:t>
              </a:r>
            </a:p>
          </p:txBody>
        </p:sp>
        <p:sp>
          <p:nvSpPr>
            <p:cNvPr id="80" name="Rectangle 79"/>
            <p:cNvSpPr/>
            <p:nvPr/>
          </p:nvSpPr>
          <p:spPr>
            <a:xfrm>
              <a:off x="3700835" y="4312182"/>
              <a:ext cx="1494000" cy="787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20" rIns="91434"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a:solidFill>
                    <a:srgbClr val="5A5A5A"/>
                  </a:solidFill>
                  <a:latin typeface="Arial"/>
                  <a:cs typeface="Arial"/>
                </a:rPr>
                <a:t>↓</a:t>
              </a:r>
              <a:r>
                <a:rPr lang="en-US" b="1" dirty="0">
                  <a:solidFill>
                    <a:srgbClr val="5A5A5A"/>
                  </a:solidFill>
                  <a:cs typeface="Arial" panose="020B0604020202020204" pitchFamily="34" charset="0"/>
                </a:rPr>
                <a:t>32%</a:t>
              </a:r>
            </a:p>
          </p:txBody>
        </p:sp>
        <p:sp>
          <p:nvSpPr>
            <p:cNvPr id="81" name="Rectangle 80"/>
            <p:cNvSpPr/>
            <p:nvPr/>
          </p:nvSpPr>
          <p:spPr>
            <a:xfrm>
              <a:off x="5500964" y="4321940"/>
              <a:ext cx="1494000" cy="787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20" rIns="91434"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a:solidFill>
                    <a:srgbClr val="5A5A5A"/>
                  </a:solidFill>
                  <a:latin typeface="Arial"/>
                  <a:cs typeface="Arial"/>
                </a:rPr>
                <a:t>↓</a:t>
              </a:r>
              <a:r>
                <a:rPr lang="en-US" b="1" dirty="0">
                  <a:solidFill>
                    <a:srgbClr val="5A5A5A"/>
                  </a:solidFill>
                  <a:cs typeface="Arial" panose="020B0604020202020204" pitchFamily="34" charset="0"/>
                </a:rPr>
                <a:t>35%</a:t>
              </a:r>
            </a:p>
          </p:txBody>
        </p:sp>
        <p:sp>
          <p:nvSpPr>
            <p:cNvPr id="82" name="Rectangle 81"/>
            <p:cNvSpPr/>
            <p:nvPr/>
          </p:nvSpPr>
          <p:spPr>
            <a:xfrm>
              <a:off x="7295668" y="4312182"/>
              <a:ext cx="1494000" cy="787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20" rIns="91434"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a:solidFill>
                    <a:srgbClr val="5A5A5A"/>
                  </a:solidFill>
                  <a:latin typeface="Arial"/>
                  <a:cs typeface="Arial"/>
                </a:rPr>
                <a:t>↓</a:t>
              </a:r>
              <a:r>
                <a:rPr lang="en-US" b="1" dirty="0">
                  <a:solidFill>
                    <a:srgbClr val="5A5A5A"/>
                  </a:solidFill>
                  <a:cs typeface="Arial" panose="020B0604020202020204" pitchFamily="34" charset="0"/>
                </a:rPr>
                <a:t>39%</a:t>
              </a:r>
            </a:p>
          </p:txBody>
        </p:sp>
      </p:grpSp>
      <p:sp>
        <p:nvSpPr>
          <p:cNvPr id="5" name="TextBox 4"/>
          <p:cNvSpPr txBox="1"/>
          <p:nvPr/>
        </p:nvSpPr>
        <p:spPr>
          <a:xfrm>
            <a:off x="2687177" y="4863333"/>
            <a:ext cx="6638168" cy="923330"/>
          </a:xfrm>
          <a:prstGeom prst="rect">
            <a:avLst/>
          </a:prstGeom>
          <a:solidFill>
            <a:schemeClr val="accent2">
              <a:lumMod val="40000"/>
              <a:lumOff val="60000"/>
            </a:schemeClr>
          </a:solidFill>
        </p:spPr>
        <p:txBody>
          <a:bodyPr wrap="none" rtlCol="0">
            <a:spAutoFit/>
          </a:bodyPr>
          <a:lstStyle/>
          <a:p>
            <a:r>
              <a:rPr lang="en-US" b="1" dirty="0">
                <a:solidFill>
                  <a:srgbClr val="5A5A5A"/>
                </a:solidFill>
              </a:rPr>
              <a:t>With no significant increase of serious adverse side effects</a:t>
            </a:r>
          </a:p>
          <a:p>
            <a:r>
              <a:rPr lang="en-US" b="1" dirty="0">
                <a:solidFill>
                  <a:srgbClr val="5A5A5A"/>
                </a:solidFill>
              </a:rPr>
              <a:t>Increase in genital candidiasis</a:t>
            </a:r>
          </a:p>
          <a:p>
            <a:r>
              <a:rPr lang="en-US" b="1" dirty="0">
                <a:solidFill>
                  <a:srgbClr val="5A5A5A"/>
                </a:solidFill>
              </a:rPr>
              <a:t>	</a:t>
            </a:r>
            <a:r>
              <a:rPr lang="en-US" sz="1600" dirty="0">
                <a:solidFill>
                  <a:srgbClr val="5A5A5A"/>
                </a:solidFill>
              </a:rPr>
              <a:t>Rarely leads to treatment discontinuation</a:t>
            </a:r>
            <a:endParaRPr lang="en-US" dirty="0">
              <a:solidFill>
                <a:srgbClr val="5A5A5A"/>
              </a:solidFill>
            </a:endParaRPr>
          </a:p>
        </p:txBody>
      </p:sp>
    </p:spTree>
    <p:extLst>
      <p:ext uri="{BB962C8B-B14F-4D97-AF65-F5344CB8AC3E}">
        <p14:creationId xmlns:p14="http://schemas.microsoft.com/office/powerpoint/2010/main" val="398466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596312" y="1571627"/>
            <a:ext cx="2643188" cy="2428873"/>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952500" y="1571626"/>
            <a:ext cx="2786063" cy="2387993"/>
          </a:xfrm>
          <a:prstGeom prst="rect">
            <a:avLst/>
          </a:prstGeom>
          <a:ln>
            <a:noFill/>
          </a:ln>
          <a:effectLst>
            <a:softEdge rad="112500"/>
          </a:effectLst>
        </p:spPr>
      </p:pic>
      <p:sp>
        <p:nvSpPr>
          <p:cNvPr id="7" name="Title 1"/>
          <p:cNvSpPr txBox="1">
            <a:spLocks/>
          </p:cNvSpPr>
          <p:nvPr/>
        </p:nvSpPr>
        <p:spPr>
          <a:xfrm>
            <a:off x="8698672" y="3960812"/>
            <a:ext cx="2540828" cy="1325563"/>
          </a:xfrm>
          <a:prstGeom prst="rect">
            <a:avLst/>
          </a:prstGeom>
        </p:spPr>
        <p:txBody>
          <a:bodyPr vert="horz" lIns="85725" tIns="42863" rIns="85725" bIns="42863" rtlCol="0" anchor="ctr">
            <a:normAutofit/>
          </a:bodyPr>
          <a:lstStyle>
            <a:lvl1pPr algn="l" defTabSz="774599" rtl="0" eaLnBrk="1" latinLnBrk="0" hangingPunct="1">
              <a:lnSpc>
                <a:spcPct val="90000"/>
              </a:lnSpc>
              <a:spcBef>
                <a:spcPct val="0"/>
              </a:spcBef>
              <a:buNone/>
              <a:defRPr sz="3048" kern="1200">
                <a:solidFill>
                  <a:schemeClr val="bg1"/>
                </a:solidFill>
                <a:latin typeface="+mj-lt"/>
                <a:ea typeface="+mj-ea"/>
                <a:cs typeface="+mj-cs"/>
              </a:defRPr>
            </a:lvl1pPr>
          </a:lstStyle>
          <a:p>
            <a:pPr algn="ctr">
              <a:lnSpc>
                <a:spcPct val="100000"/>
              </a:lnSpc>
            </a:pPr>
            <a:r>
              <a:rPr lang="en-US" sz="2250" dirty="0">
                <a:solidFill>
                  <a:prstClr val="black"/>
                </a:solidFill>
              </a:rPr>
              <a:t>Stroke risk</a:t>
            </a:r>
          </a:p>
          <a:p>
            <a:pPr algn="ctr">
              <a:lnSpc>
                <a:spcPct val="100000"/>
              </a:lnSpc>
            </a:pPr>
            <a:r>
              <a:rPr lang="en-US" sz="2250" dirty="0">
                <a:solidFill>
                  <a:prstClr val="black"/>
                </a:solidFill>
              </a:rPr>
              <a:t> 2- to 4 - fold </a:t>
            </a:r>
          </a:p>
        </p:txBody>
      </p:sp>
      <p:pic>
        <p:nvPicPr>
          <p:cNvPr id="3" name="Picture 2"/>
          <p:cNvPicPr>
            <a:picLocks noChangeAspect="1"/>
          </p:cNvPicPr>
          <p:nvPr/>
        </p:nvPicPr>
        <p:blipFill>
          <a:blip r:embed="rId5"/>
          <a:stretch>
            <a:fillRect/>
          </a:stretch>
        </p:blipFill>
        <p:spPr>
          <a:xfrm>
            <a:off x="5256609" y="4071938"/>
            <a:ext cx="2339578" cy="2027039"/>
          </a:xfrm>
          <a:prstGeom prst="rect">
            <a:avLst/>
          </a:prstGeom>
          <a:ln>
            <a:noFill/>
          </a:ln>
          <a:effectLst>
            <a:softEdge rad="112500"/>
          </a:effectLst>
        </p:spPr>
      </p:pic>
      <p:sp>
        <p:nvSpPr>
          <p:cNvPr id="9" name="Cross 8"/>
          <p:cNvSpPr/>
          <p:nvPr/>
        </p:nvSpPr>
        <p:spPr>
          <a:xfrm>
            <a:off x="4525600" y="2214562"/>
            <a:ext cx="3739243" cy="1785938"/>
          </a:xfrm>
          <a:prstGeom prst="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857250"/>
            <a:r>
              <a:rPr lang="en-US" sz="3000" dirty="0">
                <a:solidFill>
                  <a:prstClr val="black"/>
                </a:solidFill>
              </a:rPr>
              <a:t>Cardiovascular complications of T2DM </a:t>
            </a:r>
          </a:p>
        </p:txBody>
      </p:sp>
      <p:sp>
        <p:nvSpPr>
          <p:cNvPr id="11" name="Title 1"/>
          <p:cNvSpPr>
            <a:spLocks noGrp="1"/>
          </p:cNvSpPr>
          <p:nvPr>
            <p:ph type="title"/>
          </p:nvPr>
        </p:nvSpPr>
        <p:spPr>
          <a:xfrm>
            <a:off x="1852613" y="99231"/>
            <a:ext cx="8486775" cy="1325563"/>
          </a:xfrm>
        </p:spPr>
        <p:txBody>
          <a:bodyPr/>
          <a:lstStyle/>
          <a:p>
            <a:pPr algn="ctr"/>
            <a:r>
              <a:rPr lang="en-US" sz="3000" dirty="0"/>
              <a:t>Cardiovascular disease and Diabetes</a:t>
            </a:r>
          </a:p>
        </p:txBody>
      </p:sp>
      <p:sp>
        <p:nvSpPr>
          <p:cNvPr id="13" name="Rectangle 12"/>
          <p:cNvSpPr/>
          <p:nvPr/>
        </p:nvSpPr>
        <p:spPr>
          <a:xfrm>
            <a:off x="952500" y="6569459"/>
            <a:ext cx="4304109" cy="294376"/>
          </a:xfrm>
          <a:prstGeom prst="rect">
            <a:avLst/>
          </a:prstGeom>
        </p:spPr>
        <p:txBody>
          <a:bodyPr wrap="square">
            <a:spAutoFit/>
          </a:bodyPr>
          <a:lstStyle/>
          <a:p>
            <a:pPr defTabSz="857250"/>
            <a:r>
              <a:rPr lang="en-US" sz="1313" dirty="0">
                <a:solidFill>
                  <a:prstClr val="black"/>
                </a:solidFill>
              </a:rPr>
              <a:t>Bell, D. S. H. </a:t>
            </a:r>
            <a:r>
              <a:rPr lang="en-US" sz="1313" i="1" dirty="0">
                <a:solidFill>
                  <a:prstClr val="black"/>
                </a:solidFill>
              </a:rPr>
              <a:t>Diabetes Care</a:t>
            </a:r>
            <a:r>
              <a:rPr lang="en-US" sz="1313" dirty="0">
                <a:solidFill>
                  <a:prstClr val="black"/>
                </a:solidFill>
              </a:rPr>
              <a:t>, (2003).  26(8), 2433–2441</a:t>
            </a:r>
          </a:p>
        </p:txBody>
      </p:sp>
      <p:sp>
        <p:nvSpPr>
          <p:cNvPr id="14" name="TextBox 13"/>
          <p:cNvSpPr txBox="1"/>
          <p:nvPr/>
        </p:nvSpPr>
        <p:spPr>
          <a:xfrm>
            <a:off x="1339370" y="4000500"/>
            <a:ext cx="2201414" cy="1131079"/>
          </a:xfrm>
          <a:prstGeom prst="rect">
            <a:avLst/>
          </a:prstGeom>
          <a:noFill/>
        </p:spPr>
        <p:txBody>
          <a:bodyPr wrap="square" rtlCol="0">
            <a:spAutoFit/>
          </a:bodyPr>
          <a:lstStyle/>
          <a:p>
            <a:pPr algn="ctr" defTabSz="857250"/>
            <a:r>
              <a:rPr lang="en-US" sz="2250" dirty="0">
                <a:solidFill>
                  <a:prstClr val="black"/>
                </a:solidFill>
              </a:rPr>
              <a:t>Coronary Heart Disease deaths   2- to 4 - fold </a:t>
            </a:r>
          </a:p>
        </p:txBody>
      </p:sp>
      <p:sp>
        <p:nvSpPr>
          <p:cNvPr id="15" name="Up Arrow 14"/>
          <p:cNvSpPr/>
          <p:nvPr/>
        </p:nvSpPr>
        <p:spPr>
          <a:xfrm>
            <a:off x="3250136" y="4699680"/>
            <a:ext cx="290648" cy="3009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endParaRPr lang="en-US" sz="1688">
              <a:solidFill>
                <a:prstClr val="white"/>
              </a:solidFill>
            </a:endParaRPr>
          </a:p>
        </p:txBody>
      </p:sp>
      <p:sp>
        <p:nvSpPr>
          <p:cNvPr id="18" name="Rectangle 17"/>
          <p:cNvSpPr/>
          <p:nvPr/>
        </p:nvSpPr>
        <p:spPr>
          <a:xfrm>
            <a:off x="4595813" y="6143625"/>
            <a:ext cx="3714750" cy="438582"/>
          </a:xfrm>
          <a:prstGeom prst="rect">
            <a:avLst/>
          </a:prstGeom>
        </p:spPr>
        <p:txBody>
          <a:bodyPr wrap="square">
            <a:spAutoFit/>
          </a:bodyPr>
          <a:lstStyle/>
          <a:p>
            <a:pPr algn="ctr" defTabSz="857250"/>
            <a:r>
              <a:rPr lang="en-US" sz="2250" dirty="0">
                <a:solidFill>
                  <a:prstClr val="black"/>
                </a:solidFill>
              </a:rPr>
              <a:t>Heart Failure 2- to 5 - fold </a:t>
            </a:r>
          </a:p>
        </p:txBody>
      </p:sp>
      <p:sp>
        <p:nvSpPr>
          <p:cNvPr id="19" name="Up Arrow 18"/>
          <p:cNvSpPr/>
          <p:nvPr/>
        </p:nvSpPr>
        <p:spPr>
          <a:xfrm>
            <a:off x="8091352" y="6143625"/>
            <a:ext cx="290648" cy="3009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endParaRPr lang="en-US" sz="1688">
              <a:solidFill>
                <a:prstClr val="white"/>
              </a:solidFill>
            </a:endParaRPr>
          </a:p>
        </p:txBody>
      </p:sp>
      <p:sp>
        <p:nvSpPr>
          <p:cNvPr id="20" name="Up Arrow 19"/>
          <p:cNvSpPr/>
          <p:nvPr/>
        </p:nvSpPr>
        <p:spPr>
          <a:xfrm>
            <a:off x="10805977" y="4617797"/>
            <a:ext cx="290648" cy="3009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7250"/>
            <a:endParaRPr lang="en-US" sz="1688">
              <a:solidFill>
                <a:prstClr val="white"/>
              </a:solidFill>
            </a:endParaRPr>
          </a:p>
        </p:txBody>
      </p:sp>
      <mc:AlternateContent xmlns:mc="http://schemas.openxmlformats.org/markup-compatibility/2006" xmlns:a14="http://schemas.microsoft.com/office/drawing/2010/main">
        <mc:Choice Requires="a14">
          <p:sp>
            <p:nvSpPr>
              <p:cNvPr id="21" name="Rectangle 20"/>
              <p:cNvSpPr/>
              <p:nvPr/>
            </p:nvSpPr>
            <p:spPr>
              <a:xfrm>
                <a:off x="3595688" y="1681427"/>
                <a:ext cx="5412716" cy="438582"/>
              </a:xfrm>
              <a:prstGeom prst="rect">
                <a:avLst/>
              </a:prstGeom>
            </p:spPr>
            <p:txBody>
              <a:bodyPr wrap="square">
                <a:spAutoFit/>
              </a:bodyPr>
              <a:lstStyle/>
              <a:p>
                <a:pPr algn="ctr" defTabSz="857250"/>
                <a14:m>
                  <m:oMath xmlns:m="http://schemas.openxmlformats.org/officeDocument/2006/math">
                    <m:r>
                      <a:rPr lang="en-US" sz="2250" i="1" dirty="0">
                        <a:solidFill>
                          <a:prstClr val="black"/>
                        </a:solidFill>
                        <a:latin typeface="Cambria Math" panose="02040503050406030204" pitchFamily="18" charset="0"/>
                        <a:ea typeface="Cambria Math" panose="02040503050406030204" pitchFamily="18" charset="0"/>
                      </a:rPr>
                      <m:t>~</m:t>
                    </m:r>
                  </m:oMath>
                </a14:m>
                <a:r>
                  <a:rPr lang="en-US" sz="2250" dirty="0">
                    <a:solidFill>
                      <a:prstClr val="black"/>
                    </a:solidFill>
                  </a:rPr>
                  <a:t> 65% of deaths are due to CVD disease </a:t>
                </a:r>
              </a:p>
            </p:txBody>
          </p:sp>
        </mc:Choice>
        <mc:Fallback xmlns="">
          <p:sp>
            <p:nvSpPr>
              <p:cNvPr id="21" name="Rectangle 20"/>
              <p:cNvSpPr>
                <a:spLocks noRot="1" noChangeAspect="1" noMove="1" noResize="1" noEditPoints="1" noAdjustHandles="1" noChangeArrowheads="1" noChangeShapeType="1" noTextEdit="1"/>
              </p:cNvSpPr>
              <p:nvPr/>
            </p:nvSpPr>
            <p:spPr>
              <a:xfrm>
                <a:off x="2819400" y="1793522"/>
                <a:ext cx="5773564" cy="461665"/>
              </a:xfrm>
              <a:prstGeom prst="rect">
                <a:avLst/>
              </a:prstGeom>
              <a:blipFill rotWithShape="0">
                <a:blip r:embed="rId6"/>
                <a:stretch>
                  <a:fillRect t="-9211" r="-211" b="-30263"/>
                </a:stretch>
              </a:blipFill>
            </p:spPr>
            <p:txBody>
              <a:bodyPr/>
              <a:lstStyle/>
              <a:p>
                <a:r>
                  <a:rPr lang="en-US">
                    <a:noFill/>
                  </a:rPr>
                  <a:t> </a:t>
                </a:r>
              </a:p>
            </p:txBody>
          </p:sp>
        </mc:Fallback>
      </mc:AlternateContent>
    </p:spTree>
    <p:extLst>
      <p:ext uri="{BB962C8B-B14F-4D97-AF65-F5344CB8AC3E}">
        <p14:creationId xmlns:p14="http://schemas.microsoft.com/office/powerpoint/2010/main" val="342471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7" name="Right Arrow 616"/>
          <p:cNvSpPr/>
          <p:nvPr/>
        </p:nvSpPr>
        <p:spPr>
          <a:xfrm>
            <a:off x="6682580" y="4729877"/>
            <a:ext cx="3953080" cy="432048"/>
          </a:xfrm>
          <a:prstGeom prst="rightArrow">
            <a:avLst>
              <a:gd name="adj1" fmla="val 77487"/>
              <a:gd name="adj2" fmla="val 50000"/>
            </a:avLst>
          </a:prstGeom>
          <a:gradFill flip="none" rotWithShape="1">
            <a:gsLst>
              <a:gs pos="417">
                <a:schemeClr val="bg1"/>
              </a:gs>
              <a:gs pos="30000">
                <a:srgbClr val="ECF0F8"/>
              </a:gs>
              <a:gs pos="61000">
                <a:schemeClr val="accent2">
                  <a:lumMod val="20000"/>
                  <a:lumOff val="8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endParaRPr lang="en-US" sz="1400" dirty="0">
              <a:solidFill>
                <a:prstClr val="white"/>
              </a:solidFill>
            </a:endParaRPr>
          </a:p>
        </p:txBody>
      </p:sp>
      <p:sp>
        <p:nvSpPr>
          <p:cNvPr id="2" name="Title 1"/>
          <p:cNvSpPr>
            <a:spLocks noGrp="1"/>
          </p:cNvSpPr>
          <p:nvPr>
            <p:ph type="title"/>
          </p:nvPr>
        </p:nvSpPr>
        <p:spPr>
          <a:xfrm>
            <a:off x="1724455" y="-17640"/>
            <a:ext cx="8639504" cy="1008111"/>
          </a:xfrm>
        </p:spPr>
        <p:txBody>
          <a:bodyPr/>
          <a:lstStyle/>
          <a:p>
            <a:r>
              <a:rPr lang="en-US" sz="2200" dirty="0"/>
              <a:t>Number needed to treat (NNT) to prevent one death across landmark trials in patients with high CV risk</a:t>
            </a:r>
          </a:p>
        </p:txBody>
      </p:sp>
      <p:sp>
        <p:nvSpPr>
          <p:cNvPr id="4" name="Slide Number Placeholder 3"/>
          <p:cNvSpPr>
            <a:spLocks noGrp="1"/>
          </p:cNvSpPr>
          <p:nvPr>
            <p:ph type="sldNum" sz="quarter" idx="4294967295"/>
          </p:nvPr>
        </p:nvSpPr>
        <p:spPr>
          <a:xfrm>
            <a:off x="10072973" y="6473414"/>
            <a:ext cx="394607" cy="267457"/>
          </a:xfrm>
          <a:prstGeom prst="rect">
            <a:avLst/>
          </a:prstGeom>
        </p:spPr>
        <p:txBody>
          <a:bodyPr/>
          <a:lstStyle/>
          <a:p>
            <a:fld id="{4AD7133C-5F9C-4F7F-9637-3E296898A784}" type="slidenum">
              <a:rPr lang="en-GB" smtClean="0"/>
              <a:pPr/>
              <a:t>50</a:t>
            </a:fld>
            <a:endParaRPr lang="en-GB" dirty="0"/>
          </a:p>
        </p:txBody>
      </p:sp>
      <p:sp>
        <p:nvSpPr>
          <p:cNvPr id="5" name="Footer Placeholder 4"/>
          <p:cNvSpPr>
            <a:spLocks noGrp="1"/>
          </p:cNvSpPr>
          <p:nvPr>
            <p:ph type="ftr" sz="quarter" idx="4294967295"/>
          </p:nvPr>
        </p:nvSpPr>
        <p:spPr>
          <a:xfrm>
            <a:off x="1915662" y="6573983"/>
            <a:ext cx="8145235" cy="267457"/>
          </a:xfrm>
          <a:prstGeom prst="rect">
            <a:avLst/>
          </a:prstGeom>
        </p:spPr>
        <p:txBody>
          <a:bodyPr/>
          <a:lstStyle/>
          <a:p>
            <a:pPr>
              <a:buClr>
                <a:srgbClr val="F0414B"/>
              </a:buClr>
            </a:pPr>
            <a:r>
              <a:rPr lang="nb-NO" sz="700" dirty="0">
                <a:solidFill>
                  <a:srgbClr val="262626"/>
                </a:solidFill>
              </a:rPr>
              <a:t>1 4S investigator. Lancet 1994; 344: 1383-89, </a:t>
            </a:r>
            <a:r>
              <a:rPr lang="nb-NO" sz="700" dirty="0">
                <a:solidFill>
                  <a:srgbClr val="262626"/>
                </a:solidFill>
                <a:hlinkClick r:id="rId3"/>
              </a:rPr>
              <a:t>http://www.trialresultscenter.org/study2590-4S.htm</a:t>
            </a:r>
            <a:r>
              <a:rPr lang="nb-NO" sz="700" dirty="0">
                <a:solidFill>
                  <a:srgbClr val="262626"/>
                </a:solidFill>
              </a:rPr>
              <a:t>; </a:t>
            </a:r>
          </a:p>
          <a:p>
            <a:pPr>
              <a:buClr>
                <a:srgbClr val="F0414B"/>
              </a:buClr>
            </a:pPr>
            <a:r>
              <a:rPr lang="nb-NO" sz="700" dirty="0">
                <a:solidFill>
                  <a:srgbClr val="262626"/>
                </a:solidFill>
              </a:rPr>
              <a:t>2 HOPE investigator </a:t>
            </a:r>
            <a:r>
              <a:rPr lang="en-US" sz="700" dirty="0">
                <a:solidFill>
                  <a:srgbClr val="262626"/>
                </a:solidFill>
              </a:rPr>
              <a:t>N Engl J Med 2000;342:145-53, </a:t>
            </a:r>
            <a:r>
              <a:rPr lang="en-US" sz="700" u="sng" dirty="0">
                <a:solidFill>
                  <a:srgbClr val="262626"/>
                </a:solidFill>
                <a:hlinkClick r:id="rId4"/>
              </a:rPr>
              <a:t>htt</a:t>
            </a:r>
            <a:r>
              <a:rPr lang="en-US" sz="700" dirty="0">
                <a:solidFill>
                  <a:srgbClr val="262626"/>
                </a:solidFill>
                <a:hlinkClick r:id="rId4"/>
              </a:rPr>
              <a:t>p://www.trialresultscenter.org/study2606-HOPE.htm</a:t>
            </a:r>
            <a:r>
              <a:rPr lang="en-US" sz="700" dirty="0">
                <a:solidFill>
                  <a:srgbClr val="262626"/>
                </a:solidFill>
              </a:rPr>
              <a:t>; </a:t>
            </a:r>
          </a:p>
          <a:p>
            <a:pPr>
              <a:buClr>
                <a:srgbClr val="F0414B"/>
              </a:buClr>
            </a:pPr>
            <a:r>
              <a:rPr lang="en-US" sz="700" dirty="0">
                <a:solidFill>
                  <a:srgbClr val="262626"/>
                </a:solidFill>
              </a:rPr>
              <a:t>3 </a:t>
            </a:r>
            <a:r>
              <a:rPr lang="en-CA" sz="700" dirty="0">
                <a:solidFill>
                  <a:srgbClr val="262626"/>
                </a:solidFill>
              </a:rPr>
              <a:t>Zinman B, </a:t>
            </a:r>
            <a:r>
              <a:rPr lang="en-CA" sz="700" dirty="0" err="1">
                <a:solidFill>
                  <a:srgbClr val="262626"/>
                </a:solidFill>
              </a:rPr>
              <a:t>Wanner</a:t>
            </a:r>
            <a:r>
              <a:rPr lang="en-CA" sz="700" dirty="0">
                <a:solidFill>
                  <a:srgbClr val="262626"/>
                </a:solidFill>
              </a:rPr>
              <a:t> C, </a:t>
            </a:r>
            <a:r>
              <a:rPr lang="en-CA" sz="700" dirty="0" err="1">
                <a:solidFill>
                  <a:srgbClr val="262626"/>
                </a:solidFill>
              </a:rPr>
              <a:t>Lachin</a:t>
            </a:r>
            <a:r>
              <a:rPr lang="en-CA" sz="700" dirty="0">
                <a:solidFill>
                  <a:srgbClr val="262626"/>
                </a:solidFill>
              </a:rPr>
              <a:t> JM, et al. </a:t>
            </a:r>
            <a:r>
              <a:rPr lang="en-CA" sz="700" dirty="0" err="1">
                <a:solidFill>
                  <a:srgbClr val="262626"/>
                </a:solidFill>
              </a:rPr>
              <a:t>Empagliflozin</a:t>
            </a:r>
            <a:r>
              <a:rPr lang="en-CA" sz="700" dirty="0">
                <a:solidFill>
                  <a:srgbClr val="262626"/>
                </a:solidFill>
              </a:rPr>
              <a:t>, Cardiovascular Outcomes, and</a:t>
            </a:r>
            <a:r>
              <a:rPr lang="en-CA" sz="700" dirty="0">
                <a:solidFill>
                  <a:srgbClr val="3F3F3F">
                    <a:lumMod val="25000"/>
                  </a:srgbClr>
                </a:solidFill>
              </a:rPr>
              <a:t> Mortality in Type 2 Diabetes.</a:t>
            </a:r>
            <a:r>
              <a:rPr lang="en-CA" sz="700" i="1" dirty="0">
                <a:solidFill>
                  <a:srgbClr val="3F3F3F">
                    <a:lumMod val="25000"/>
                  </a:srgbClr>
                </a:solidFill>
              </a:rPr>
              <a:t> N </a:t>
            </a:r>
            <a:r>
              <a:rPr lang="en-CA" sz="700" i="1" dirty="0" err="1">
                <a:solidFill>
                  <a:srgbClr val="3F3F3F">
                    <a:lumMod val="25000"/>
                  </a:srgbClr>
                </a:solidFill>
              </a:rPr>
              <a:t>Engl</a:t>
            </a:r>
            <a:r>
              <a:rPr lang="en-CA" sz="700" i="1" dirty="0">
                <a:solidFill>
                  <a:srgbClr val="3F3F3F">
                    <a:lumMod val="25000"/>
                  </a:srgbClr>
                </a:solidFill>
              </a:rPr>
              <a:t> J Med</a:t>
            </a:r>
            <a:r>
              <a:rPr lang="en-CA" sz="700" dirty="0">
                <a:solidFill>
                  <a:srgbClr val="3F3F3F">
                    <a:lumMod val="25000"/>
                  </a:srgbClr>
                </a:solidFill>
              </a:rPr>
              <a:t> Sep 17, 2015. doi:10.1056/NEJMoa1504720</a:t>
            </a:r>
            <a:r>
              <a:rPr lang="en-US" sz="700" dirty="0"/>
              <a:t>; </a:t>
            </a:r>
          </a:p>
          <a:p>
            <a:pPr>
              <a:buClr>
                <a:srgbClr val="F0414B"/>
              </a:buClr>
            </a:pPr>
            <a:r>
              <a:rPr lang="en-US" sz="700" dirty="0"/>
              <a:t>4</a:t>
            </a:r>
            <a:r>
              <a:rPr lang="pt-BR" sz="700" dirty="0">
                <a:solidFill>
                  <a:srgbClr val="262626"/>
                </a:solidFill>
              </a:rPr>
              <a:t> Marso S et al. </a:t>
            </a:r>
            <a:r>
              <a:rPr lang="en-US" sz="700" dirty="0">
                <a:solidFill>
                  <a:srgbClr val="262626"/>
                </a:solidFill>
              </a:rPr>
              <a:t>Liraglutide and Cardiovascular Outcomes in Type 2 Diabetes </a:t>
            </a:r>
            <a:r>
              <a:rPr lang="pt-BR" sz="700" i="1" dirty="0">
                <a:solidFill>
                  <a:srgbClr val="262626"/>
                </a:solidFill>
              </a:rPr>
              <a:t>N Engl J Med </a:t>
            </a:r>
            <a:r>
              <a:rPr lang="pt-BR" sz="700" dirty="0">
                <a:solidFill>
                  <a:srgbClr val="262626"/>
                </a:solidFill>
              </a:rPr>
              <a:t>June 2016 </a:t>
            </a:r>
            <a:r>
              <a:rPr lang="en-US" sz="700" dirty="0" err="1">
                <a:solidFill>
                  <a:srgbClr val="262626"/>
                </a:solidFill>
              </a:rPr>
              <a:t>doi</a:t>
            </a:r>
            <a:r>
              <a:rPr lang="en-US" sz="700" dirty="0">
                <a:solidFill>
                  <a:srgbClr val="262626"/>
                </a:solidFill>
              </a:rPr>
              <a:t>: 10.1056/NEJMoa1603827</a:t>
            </a:r>
            <a:r>
              <a:rPr lang="pt-BR" sz="700" dirty="0">
                <a:solidFill>
                  <a:srgbClr val="262626"/>
                </a:solidFill>
              </a:rPr>
              <a:t>. </a:t>
            </a:r>
            <a:endParaRPr lang="nb-NO" sz="700" dirty="0"/>
          </a:p>
        </p:txBody>
      </p:sp>
      <p:sp>
        <p:nvSpPr>
          <p:cNvPr id="582" name="Rectangle 581"/>
          <p:cNvSpPr/>
          <p:nvPr/>
        </p:nvSpPr>
        <p:spPr>
          <a:xfrm>
            <a:off x="2872530" y="5766864"/>
            <a:ext cx="177452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r>
              <a:rPr lang="en-US" sz="1500" b="1" dirty="0">
                <a:solidFill>
                  <a:srgbClr val="262626"/>
                </a:solidFill>
              </a:rPr>
              <a:t>1994 </a:t>
            </a:r>
          </a:p>
        </p:txBody>
      </p:sp>
      <p:sp>
        <p:nvSpPr>
          <p:cNvPr id="585" name="Rectangle 584"/>
          <p:cNvSpPr/>
          <p:nvPr/>
        </p:nvSpPr>
        <p:spPr>
          <a:xfrm>
            <a:off x="5444840" y="5766864"/>
            <a:ext cx="98677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r>
              <a:rPr lang="en-US" sz="1500" b="1" dirty="0">
                <a:solidFill>
                  <a:srgbClr val="262626"/>
                </a:solidFill>
              </a:rPr>
              <a:t>2000</a:t>
            </a:r>
          </a:p>
        </p:txBody>
      </p:sp>
      <p:sp>
        <p:nvSpPr>
          <p:cNvPr id="612" name="Rectangle 611"/>
          <p:cNvSpPr/>
          <p:nvPr/>
        </p:nvSpPr>
        <p:spPr>
          <a:xfrm>
            <a:off x="9162014" y="5766864"/>
            <a:ext cx="93522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r>
              <a:rPr lang="en-US" sz="1500" b="1" dirty="0">
                <a:solidFill>
                  <a:srgbClr val="262626"/>
                </a:solidFill>
              </a:rPr>
              <a:t>2016  </a:t>
            </a:r>
          </a:p>
        </p:txBody>
      </p:sp>
      <p:sp>
        <p:nvSpPr>
          <p:cNvPr id="616" name="Right Arrow 615"/>
          <p:cNvSpPr/>
          <p:nvPr/>
        </p:nvSpPr>
        <p:spPr>
          <a:xfrm>
            <a:off x="4475388" y="5129267"/>
            <a:ext cx="6160277" cy="432048"/>
          </a:xfrm>
          <a:prstGeom prst="rightArrow">
            <a:avLst>
              <a:gd name="adj1" fmla="val 71989"/>
              <a:gd name="adj2" fmla="val 50000"/>
            </a:avLst>
          </a:prstGeom>
          <a:gradFill flip="none" rotWithShape="1">
            <a:gsLst>
              <a:gs pos="0">
                <a:schemeClr val="bg1"/>
              </a:gs>
              <a:gs pos="63000">
                <a:srgbClr val="F8A3A8"/>
              </a:gs>
              <a:gs pos="33000">
                <a:schemeClr val="accent1">
                  <a:lumMod val="20000"/>
                  <a:lumOff val="8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endParaRPr lang="en-US" sz="1400" dirty="0">
              <a:solidFill>
                <a:prstClr val="white"/>
              </a:solidFill>
            </a:endParaRPr>
          </a:p>
        </p:txBody>
      </p:sp>
      <p:sp>
        <p:nvSpPr>
          <p:cNvPr id="620" name="Rectangle 619"/>
          <p:cNvSpPr/>
          <p:nvPr/>
        </p:nvSpPr>
        <p:spPr>
          <a:xfrm>
            <a:off x="2972140" y="5129268"/>
            <a:ext cx="1575286" cy="508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spcBef>
                <a:spcPts val="893"/>
              </a:spcBef>
            </a:pPr>
            <a:r>
              <a:rPr lang="en-US" sz="1500" b="1" dirty="0">
                <a:solidFill>
                  <a:srgbClr val="262626"/>
                </a:solidFill>
              </a:rPr>
              <a:t>Pre-statin era</a:t>
            </a:r>
          </a:p>
        </p:txBody>
      </p:sp>
      <p:sp>
        <p:nvSpPr>
          <p:cNvPr id="632" name="Rectangle 631"/>
          <p:cNvSpPr/>
          <p:nvPr/>
        </p:nvSpPr>
        <p:spPr>
          <a:xfrm>
            <a:off x="4882009" y="4800587"/>
            <a:ext cx="211243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spcBef>
                <a:spcPts val="893"/>
              </a:spcBef>
            </a:pPr>
            <a:r>
              <a:rPr lang="en-US" sz="1200" b="1" dirty="0">
                <a:solidFill>
                  <a:srgbClr val="262626"/>
                </a:solidFill>
              </a:rPr>
              <a:t> </a:t>
            </a:r>
            <a:endParaRPr lang="en-US" sz="1200" dirty="0">
              <a:solidFill>
                <a:srgbClr val="262626"/>
              </a:solidFill>
            </a:endParaRPr>
          </a:p>
          <a:p>
            <a:pPr algn="ctr" defTabSz="685752">
              <a:spcBef>
                <a:spcPts val="893"/>
              </a:spcBef>
            </a:pPr>
            <a:r>
              <a:rPr lang="en-US" sz="1200" b="1" dirty="0">
                <a:solidFill>
                  <a:srgbClr val="262626"/>
                </a:solidFill>
              </a:rPr>
              <a:t>&lt;29% statin</a:t>
            </a:r>
          </a:p>
        </p:txBody>
      </p:sp>
      <p:sp>
        <p:nvSpPr>
          <p:cNvPr id="634" name="Rectangle 633"/>
          <p:cNvSpPr/>
          <p:nvPr/>
        </p:nvSpPr>
        <p:spPr>
          <a:xfrm>
            <a:off x="6819467" y="4791000"/>
            <a:ext cx="203475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spcBef>
                <a:spcPts val="893"/>
              </a:spcBef>
            </a:pPr>
            <a:r>
              <a:rPr lang="en-US" sz="1200" b="1" dirty="0">
                <a:solidFill>
                  <a:srgbClr val="262626"/>
                </a:solidFill>
              </a:rPr>
              <a:t>      &gt;80% ACEi/ARB  </a:t>
            </a:r>
          </a:p>
          <a:p>
            <a:pPr algn="ctr" defTabSz="685752">
              <a:spcBef>
                <a:spcPts val="893"/>
              </a:spcBef>
            </a:pPr>
            <a:r>
              <a:rPr lang="en-US" sz="1200" b="1" dirty="0">
                <a:solidFill>
                  <a:srgbClr val="262626"/>
                </a:solidFill>
              </a:rPr>
              <a:t>&gt;75% statin</a:t>
            </a:r>
          </a:p>
        </p:txBody>
      </p:sp>
      <p:cxnSp>
        <p:nvCxnSpPr>
          <p:cNvPr id="588" name="Straight Arrow Connector 587"/>
          <p:cNvCxnSpPr/>
          <p:nvPr/>
        </p:nvCxnSpPr>
        <p:spPr>
          <a:xfrm>
            <a:off x="2170854" y="5730853"/>
            <a:ext cx="8464807" cy="0"/>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90" name="Oval 589"/>
          <p:cNvSpPr/>
          <p:nvPr/>
        </p:nvSpPr>
        <p:spPr>
          <a:xfrm>
            <a:off x="3704041" y="5658853"/>
            <a:ext cx="109728" cy="144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endParaRPr lang="en-US" sz="1400" dirty="0">
              <a:ln>
                <a:solidFill>
                  <a:srgbClr val="962891"/>
                </a:solidFill>
              </a:ln>
              <a:solidFill>
                <a:prstClr val="white"/>
              </a:solidFill>
            </a:endParaRPr>
          </a:p>
        </p:txBody>
      </p:sp>
      <p:sp>
        <p:nvSpPr>
          <p:cNvPr id="591" name="Oval 590"/>
          <p:cNvSpPr/>
          <p:nvPr/>
        </p:nvSpPr>
        <p:spPr>
          <a:xfrm>
            <a:off x="5877323" y="5658853"/>
            <a:ext cx="109728" cy="144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endParaRPr lang="en-US" sz="1400" dirty="0">
              <a:ln>
                <a:solidFill>
                  <a:srgbClr val="962891"/>
                </a:solidFill>
              </a:ln>
              <a:solidFill>
                <a:prstClr val="white"/>
              </a:solidFill>
            </a:endParaRPr>
          </a:p>
        </p:txBody>
      </p:sp>
      <p:cxnSp>
        <p:nvCxnSpPr>
          <p:cNvPr id="592" name="Straight Connector 591"/>
          <p:cNvCxnSpPr/>
          <p:nvPr/>
        </p:nvCxnSpPr>
        <p:spPr>
          <a:xfrm>
            <a:off x="6376207" y="5730853"/>
            <a:ext cx="1042029"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93" name="Oval 592"/>
          <p:cNvSpPr/>
          <p:nvPr/>
        </p:nvSpPr>
        <p:spPr>
          <a:xfrm>
            <a:off x="9563598" y="5658853"/>
            <a:ext cx="109728" cy="144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endParaRPr lang="en-US" sz="1400" dirty="0">
              <a:ln>
                <a:solidFill>
                  <a:srgbClr val="962891"/>
                </a:solidFill>
              </a:ln>
              <a:solidFill>
                <a:prstClr val="white"/>
              </a:solidFill>
            </a:endParaRPr>
          </a:p>
        </p:txBody>
      </p:sp>
      <p:grpSp>
        <p:nvGrpSpPr>
          <p:cNvPr id="8" name="Group 7"/>
          <p:cNvGrpSpPr/>
          <p:nvPr/>
        </p:nvGrpSpPr>
        <p:grpSpPr>
          <a:xfrm>
            <a:off x="2657809" y="1184821"/>
            <a:ext cx="2267567" cy="3508957"/>
            <a:chOff x="1305227" y="1777227"/>
            <a:chExt cx="4535134" cy="5263436"/>
          </a:xfrm>
        </p:grpSpPr>
        <p:sp>
          <p:nvSpPr>
            <p:cNvPr id="1055" name="TextBox 1054"/>
            <p:cNvSpPr txBox="1"/>
            <p:nvPr/>
          </p:nvSpPr>
          <p:spPr>
            <a:xfrm>
              <a:off x="2878093" y="4252527"/>
              <a:ext cx="1748316" cy="1246496"/>
            </a:xfrm>
            <a:prstGeom prst="rect">
              <a:avLst/>
            </a:prstGeom>
            <a:noFill/>
          </p:spPr>
          <p:txBody>
            <a:bodyPr wrap="none" rtlCol="0">
              <a:spAutoFit/>
            </a:bodyPr>
            <a:lstStyle/>
            <a:p>
              <a:pPr defTabSz="685752"/>
              <a:r>
                <a:rPr lang="en-CA" sz="4800" b="1" dirty="0">
                  <a:solidFill>
                    <a:srgbClr val="262626"/>
                  </a:solidFill>
                </a:rPr>
                <a:t>30</a:t>
              </a:r>
              <a:endParaRPr lang="fr-CA" sz="4800" b="1" dirty="0">
                <a:solidFill>
                  <a:srgbClr val="262626"/>
                </a:solidFill>
              </a:endParaRPr>
            </a:p>
          </p:txBody>
        </p:sp>
        <p:grpSp>
          <p:nvGrpSpPr>
            <p:cNvPr id="271" name="Group 270"/>
            <p:cNvGrpSpPr/>
            <p:nvPr/>
          </p:nvGrpSpPr>
          <p:grpSpPr>
            <a:xfrm>
              <a:off x="2547967" y="5706116"/>
              <a:ext cx="2024033" cy="1294957"/>
              <a:chOff x="2547967" y="5623968"/>
              <a:chExt cx="2024033" cy="1377105"/>
            </a:xfrm>
            <a:solidFill>
              <a:schemeClr val="bg1">
                <a:lumMod val="85000"/>
              </a:schemeClr>
            </a:solidFill>
          </p:grpSpPr>
          <p:grpSp>
            <p:nvGrpSpPr>
              <p:cNvPr id="859" name="Group 858"/>
              <p:cNvGrpSpPr/>
              <p:nvPr/>
            </p:nvGrpSpPr>
            <p:grpSpPr>
              <a:xfrm>
                <a:off x="2547967" y="6571326"/>
                <a:ext cx="2024033" cy="429747"/>
                <a:chOff x="985696" y="7871950"/>
                <a:chExt cx="3733012" cy="792601"/>
              </a:xfrm>
              <a:grpFill/>
            </p:grpSpPr>
            <p:grpSp>
              <p:nvGrpSpPr>
                <p:cNvPr id="1025" name="Group 4"/>
                <p:cNvGrpSpPr>
                  <a:grpSpLocks noChangeAspect="1"/>
                </p:cNvGrpSpPr>
                <p:nvPr/>
              </p:nvGrpSpPr>
              <p:grpSpPr bwMode="auto">
                <a:xfrm>
                  <a:off x="985696" y="7871950"/>
                  <a:ext cx="328967" cy="792601"/>
                  <a:chOff x="213" y="832"/>
                  <a:chExt cx="2030" cy="4891"/>
                </a:xfrm>
                <a:grpFill/>
              </p:grpSpPr>
              <p:sp>
                <p:nvSpPr>
                  <p:cNvPr id="105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5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26" name="Group 4"/>
                <p:cNvGrpSpPr>
                  <a:grpSpLocks noChangeAspect="1"/>
                </p:cNvGrpSpPr>
                <p:nvPr/>
              </p:nvGrpSpPr>
              <p:grpSpPr bwMode="auto">
                <a:xfrm>
                  <a:off x="1364069" y="7871950"/>
                  <a:ext cx="328967" cy="792601"/>
                  <a:chOff x="213" y="832"/>
                  <a:chExt cx="2030" cy="4891"/>
                </a:xfrm>
                <a:grpFill/>
              </p:grpSpPr>
              <p:sp>
                <p:nvSpPr>
                  <p:cNvPr id="105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5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27" name="Group 4"/>
                <p:cNvGrpSpPr>
                  <a:grpSpLocks noChangeAspect="1"/>
                </p:cNvGrpSpPr>
                <p:nvPr/>
              </p:nvGrpSpPr>
              <p:grpSpPr bwMode="auto">
                <a:xfrm>
                  <a:off x="1743083" y="7871950"/>
                  <a:ext cx="328967" cy="792601"/>
                  <a:chOff x="213" y="832"/>
                  <a:chExt cx="2030" cy="4891"/>
                </a:xfrm>
                <a:grpFill/>
              </p:grpSpPr>
              <p:sp>
                <p:nvSpPr>
                  <p:cNvPr id="104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5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28" name="Group 4"/>
                <p:cNvGrpSpPr>
                  <a:grpSpLocks noChangeAspect="1"/>
                </p:cNvGrpSpPr>
                <p:nvPr/>
              </p:nvGrpSpPr>
              <p:grpSpPr bwMode="auto">
                <a:xfrm>
                  <a:off x="2121456" y="7871950"/>
                  <a:ext cx="328967" cy="792601"/>
                  <a:chOff x="213" y="832"/>
                  <a:chExt cx="2030" cy="4891"/>
                </a:xfrm>
                <a:grpFill/>
              </p:grpSpPr>
              <p:sp>
                <p:nvSpPr>
                  <p:cNvPr id="104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4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29" name="Group 4"/>
                <p:cNvGrpSpPr>
                  <a:grpSpLocks noChangeAspect="1"/>
                </p:cNvGrpSpPr>
                <p:nvPr/>
              </p:nvGrpSpPr>
              <p:grpSpPr bwMode="auto">
                <a:xfrm>
                  <a:off x="2498532" y="7871950"/>
                  <a:ext cx="328967" cy="792601"/>
                  <a:chOff x="213" y="832"/>
                  <a:chExt cx="2030" cy="4891"/>
                </a:xfrm>
                <a:grpFill/>
              </p:grpSpPr>
              <p:sp>
                <p:nvSpPr>
                  <p:cNvPr id="104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4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30" name="Group 4"/>
                <p:cNvGrpSpPr>
                  <a:grpSpLocks noChangeAspect="1"/>
                </p:cNvGrpSpPr>
                <p:nvPr/>
              </p:nvGrpSpPr>
              <p:grpSpPr bwMode="auto">
                <a:xfrm>
                  <a:off x="2876905" y="7871950"/>
                  <a:ext cx="328967" cy="792601"/>
                  <a:chOff x="213" y="832"/>
                  <a:chExt cx="2030" cy="4891"/>
                </a:xfrm>
                <a:grpFill/>
              </p:grpSpPr>
              <p:sp>
                <p:nvSpPr>
                  <p:cNvPr id="104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4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31" name="Group 4"/>
                <p:cNvGrpSpPr>
                  <a:grpSpLocks noChangeAspect="1"/>
                </p:cNvGrpSpPr>
                <p:nvPr/>
              </p:nvGrpSpPr>
              <p:grpSpPr bwMode="auto">
                <a:xfrm>
                  <a:off x="3255919" y="7871950"/>
                  <a:ext cx="328967" cy="792601"/>
                  <a:chOff x="213" y="832"/>
                  <a:chExt cx="2030" cy="4891"/>
                </a:xfrm>
                <a:grpFill/>
              </p:grpSpPr>
              <p:sp>
                <p:nvSpPr>
                  <p:cNvPr id="104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4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32" name="Group 4"/>
                <p:cNvGrpSpPr>
                  <a:grpSpLocks noChangeAspect="1"/>
                </p:cNvGrpSpPr>
                <p:nvPr/>
              </p:nvGrpSpPr>
              <p:grpSpPr bwMode="auto">
                <a:xfrm>
                  <a:off x="3634292" y="7871950"/>
                  <a:ext cx="328967" cy="792601"/>
                  <a:chOff x="213" y="832"/>
                  <a:chExt cx="2030" cy="4891"/>
                </a:xfrm>
                <a:grpFill/>
              </p:grpSpPr>
              <p:sp>
                <p:nvSpPr>
                  <p:cNvPr id="103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4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33" name="Group 4"/>
                <p:cNvGrpSpPr>
                  <a:grpSpLocks noChangeAspect="1"/>
                </p:cNvGrpSpPr>
                <p:nvPr/>
              </p:nvGrpSpPr>
              <p:grpSpPr bwMode="auto">
                <a:xfrm>
                  <a:off x="4011368" y="7871950"/>
                  <a:ext cx="328967" cy="792601"/>
                  <a:chOff x="213" y="832"/>
                  <a:chExt cx="2030" cy="4891"/>
                </a:xfrm>
                <a:grpFill/>
              </p:grpSpPr>
              <p:sp>
                <p:nvSpPr>
                  <p:cNvPr id="103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3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34" name="Group 4"/>
                <p:cNvGrpSpPr>
                  <a:grpSpLocks noChangeAspect="1"/>
                </p:cNvGrpSpPr>
                <p:nvPr/>
              </p:nvGrpSpPr>
              <p:grpSpPr bwMode="auto">
                <a:xfrm>
                  <a:off x="4389741" y="7871950"/>
                  <a:ext cx="328967" cy="792601"/>
                  <a:chOff x="213" y="832"/>
                  <a:chExt cx="2030" cy="4891"/>
                </a:xfrm>
                <a:grpFill/>
              </p:grpSpPr>
              <p:sp>
                <p:nvSpPr>
                  <p:cNvPr id="103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3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860" name="Group 859"/>
              <p:cNvGrpSpPr/>
              <p:nvPr/>
            </p:nvGrpSpPr>
            <p:grpSpPr>
              <a:xfrm>
                <a:off x="2547967" y="6100507"/>
                <a:ext cx="2024033" cy="429747"/>
                <a:chOff x="985696" y="7871950"/>
                <a:chExt cx="3733012" cy="792601"/>
              </a:xfrm>
              <a:grpFill/>
            </p:grpSpPr>
            <p:grpSp>
              <p:nvGrpSpPr>
                <p:cNvPr id="995" name="Group 4"/>
                <p:cNvGrpSpPr>
                  <a:grpSpLocks noChangeAspect="1"/>
                </p:cNvGrpSpPr>
                <p:nvPr/>
              </p:nvGrpSpPr>
              <p:grpSpPr bwMode="auto">
                <a:xfrm>
                  <a:off x="985696" y="7871950"/>
                  <a:ext cx="328967" cy="792601"/>
                  <a:chOff x="213" y="832"/>
                  <a:chExt cx="2030" cy="4891"/>
                </a:xfrm>
                <a:grpFill/>
              </p:grpSpPr>
              <p:sp>
                <p:nvSpPr>
                  <p:cNvPr id="102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2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96" name="Group 4"/>
                <p:cNvGrpSpPr>
                  <a:grpSpLocks noChangeAspect="1"/>
                </p:cNvGrpSpPr>
                <p:nvPr/>
              </p:nvGrpSpPr>
              <p:grpSpPr bwMode="auto">
                <a:xfrm>
                  <a:off x="1364069" y="7871950"/>
                  <a:ext cx="328967" cy="792601"/>
                  <a:chOff x="213" y="832"/>
                  <a:chExt cx="2030" cy="4891"/>
                </a:xfrm>
                <a:grpFill/>
              </p:grpSpPr>
              <p:sp>
                <p:nvSpPr>
                  <p:cNvPr id="102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2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97" name="Group 4"/>
                <p:cNvGrpSpPr>
                  <a:grpSpLocks noChangeAspect="1"/>
                </p:cNvGrpSpPr>
                <p:nvPr/>
              </p:nvGrpSpPr>
              <p:grpSpPr bwMode="auto">
                <a:xfrm>
                  <a:off x="1743083" y="7871950"/>
                  <a:ext cx="328967" cy="792601"/>
                  <a:chOff x="213" y="832"/>
                  <a:chExt cx="2030" cy="4891"/>
                </a:xfrm>
                <a:grpFill/>
              </p:grpSpPr>
              <p:sp>
                <p:nvSpPr>
                  <p:cNvPr id="101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2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98" name="Group 4"/>
                <p:cNvGrpSpPr>
                  <a:grpSpLocks noChangeAspect="1"/>
                </p:cNvGrpSpPr>
                <p:nvPr/>
              </p:nvGrpSpPr>
              <p:grpSpPr bwMode="auto">
                <a:xfrm>
                  <a:off x="2121456" y="7871950"/>
                  <a:ext cx="328967" cy="792601"/>
                  <a:chOff x="213" y="832"/>
                  <a:chExt cx="2030" cy="4891"/>
                </a:xfrm>
                <a:grpFill/>
              </p:grpSpPr>
              <p:sp>
                <p:nvSpPr>
                  <p:cNvPr id="101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1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99" name="Group 4"/>
                <p:cNvGrpSpPr>
                  <a:grpSpLocks noChangeAspect="1"/>
                </p:cNvGrpSpPr>
                <p:nvPr/>
              </p:nvGrpSpPr>
              <p:grpSpPr bwMode="auto">
                <a:xfrm>
                  <a:off x="2498532" y="7871950"/>
                  <a:ext cx="328967" cy="792601"/>
                  <a:chOff x="213" y="832"/>
                  <a:chExt cx="2030" cy="4891"/>
                </a:xfrm>
                <a:grpFill/>
              </p:grpSpPr>
              <p:sp>
                <p:nvSpPr>
                  <p:cNvPr id="101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1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00" name="Group 4"/>
                <p:cNvGrpSpPr>
                  <a:grpSpLocks noChangeAspect="1"/>
                </p:cNvGrpSpPr>
                <p:nvPr/>
              </p:nvGrpSpPr>
              <p:grpSpPr bwMode="auto">
                <a:xfrm>
                  <a:off x="2876905" y="7871950"/>
                  <a:ext cx="328967" cy="792601"/>
                  <a:chOff x="213" y="832"/>
                  <a:chExt cx="2030" cy="4891"/>
                </a:xfrm>
                <a:grpFill/>
              </p:grpSpPr>
              <p:sp>
                <p:nvSpPr>
                  <p:cNvPr id="101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1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01" name="Group 4"/>
                <p:cNvGrpSpPr>
                  <a:grpSpLocks noChangeAspect="1"/>
                </p:cNvGrpSpPr>
                <p:nvPr/>
              </p:nvGrpSpPr>
              <p:grpSpPr bwMode="auto">
                <a:xfrm>
                  <a:off x="3255919" y="7871950"/>
                  <a:ext cx="328967" cy="792601"/>
                  <a:chOff x="213" y="832"/>
                  <a:chExt cx="2030" cy="4891"/>
                </a:xfrm>
                <a:grpFill/>
              </p:grpSpPr>
              <p:sp>
                <p:nvSpPr>
                  <p:cNvPr id="101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1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02" name="Group 4"/>
                <p:cNvGrpSpPr>
                  <a:grpSpLocks noChangeAspect="1"/>
                </p:cNvGrpSpPr>
                <p:nvPr/>
              </p:nvGrpSpPr>
              <p:grpSpPr bwMode="auto">
                <a:xfrm>
                  <a:off x="3634292" y="7871950"/>
                  <a:ext cx="328967" cy="792601"/>
                  <a:chOff x="213" y="832"/>
                  <a:chExt cx="2030" cy="4891"/>
                </a:xfrm>
                <a:grpFill/>
              </p:grpSpPr>
              <p:sp>
                <p:nvSpPr>
                  <p:cNvPr id="100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1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03" name="Group 4"/>
                <p:cNvGrpSpPr>
                  <a:grpSpLocks noChangeAspect="1"/>
                </p:cNvGrpSpPr>
                <p:nvPr/>
              </p:nvGrpSpPr>
              <p:grpSpPr bwMode="auto">
                <a:xfrm>
                  <a:off x="4011368" y="7871950"/>
                  <a:ext cx="328967" cy="792601"/>
                  <a:chOff x="213" y="832"/>
                  <a:chExt cx="2030" cy="4891"/>
                </a:xfrm>
                <a:grpFill/>
              </p:grpSpPr>
              <p:sp>
                <p:nvSpPr>
                  <p:cNvPr id="100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0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04" name="Group 4"/>
                <p:cNvGrpSpPr>
                  <a:grpSpLocks noChangeAspect="1"/>
                </p:cNvGrpSpPr>
                <p:nvPr/>
              </p:nvGrpSpPr>
              <p:grpSpPr bwMode="auto">
                <a:xfrm>
                  <a:off x="4389741" y="7871950"/>
                  <a:ext cx="328967" cy="792601"/>
                  <a:chOff x="213" y="832"/>
                  <a:chExt cx="2030" cy="4891"/>
                </a:xfrm>
                <a:grpFill/>
              </p:grpSpPr>
              <p:sp>
                <p:nvSpPr>
                  <p:cNvPr id="100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0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861" name="Group 860"/>
              <p:cNvGrpSpPr/>
              <p:nvPr/>
            </p:nvGrpSpPr>
            <p:grpSpPr>
              <a:xfrm>
                <a:off x="2547967" y="5623968"/>
                <a:ext cx="2024033" cy="429747"/>
                <a:chOff x="985696" y="7871950"/>
                <a:chExt cx="3733012" cy="792601"/>
              </a:xfrm>
              <a:grpFill/>
            </p:grpSpPr>
            <p:grpSp>
              <p:nvGrpSpPr>
                <p:cNvPr id="965" name="Group 4"/>
                <p:cNvGrpSpPr>
                  <a:grpSpLocks noChangeAspect="1"/>
                </p:cNvGrpSpPr>
                <p:nvPr/>
              </p:nvGrpSpPr>
              <p:grpSpPr bwMode="auto">
                <a:xfrm>
                  <a:off x="985696" y="7871950"/>
                  <a:ext cx="328967" cy="792601"/>
                  <a:chOff x="213" y="832"/>
                  <a:chExt cx="2030" cy="4891"/>
                </a:xfrm>
                <a:grpFill/>
              </p:grpSpPr>
              <p:sp>
                <p:nvSpPr>
                  <p:cNvPr id="99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solidFill>
                    <a:srgbClr val="0D27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9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solidFill>
                    <a:srgbClr val="0D27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dirty="0">
                      <a:solidFill>
                        <a:srgbClr val="262626"/>
                      </a:solidFill>
                    </a:endParaRPr>
                  </a:p>
                </p:txBody>
              </p:sp>
            </p:grpSp>
            <p:grpSp>
              <p:nvGrpSpPr>
                <p:cNvPr id="966" name="Group 4"/>
                <p:cNvGrpSpPr>
                  <a:grpSpLocks noChangeAspect="1"/>
                </p:cNvGrpSpPr>
                <p:nvPr/>
              </p:nvGrpSpPr>
              <p:grpSpPr bwMode="auto">
                <a:xfrm>
                  <a:off x="1364069" y="7871950"/>
                  <a:ext cx="328967" cy="792601"/>
                  <a:chOff x="213" y="832"/>
                  <a:chExt cx="2030" cy="4891"/>
                </a:xfrm>
                <a:grpFill/>
              </p:grpSpPr>
              <p:sp>
                <p:nvSpPr>
                  <p:cNvPr id="99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9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67" name="Group 4"/>
                <p:cNvGrpSpPr>
                  <a:grpSpLocks noChangeAspect="1"/>
                </p:cNvGrpSpPr>
                <p:nvPr/>
              </p:nvGrpSpPr>
              <p:grpSpPr bwMode="auto">
                <a:xfrm>
                  <a:off x="1743083" y="7871950"/>
                  <a:ext cx="328967" cy="792601"/>
                  <a:chOff x="213" y="832"/>
                  <a:chExt cx="2030" cy="4891"/>
                </a:xfrm>
                <a:grpFill/>
              </p:grpSpPr>
              <p:sp>
                <p:nvSpPr>
                  <p:cNvPr id="98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9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68" name="Group 4"/>
                <p:cNvGrpSpPr>
                  <a:grpSpLocks noChangeAspect="1"/>
                </p:cNvGrpSpPr>
                <p:nvPr/>
              </p:nvGrpSpPr>
              <p:grpSpPr bwMode="auto">
                <a:xfrm>
                  <a:off x="2121456" y="7871950"/>
                  <a:ext cx="328967" cy="792601"/>
                  <a:chOff x="213" y="832"/>
                  <a:chExt cx="2030" cy="4891"/>
                </a:xfrm>
                <a:grpFill/>
              </p:grpSpPr>
              <p:sp>
                <p:nvSpPr>
                  <p:cNvPr id="98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8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69" name="Group 4"/>
                <p:cNvGrpSpPr>
                  <a:grpSpLocks noChangeAspect="1"/>
                </p:cNvGrpSpPr>
                <p:nvPr/>
              </p:nvGrpSpPr>
              <p:grpSpPr bwMode="auto">
                <a:xfrm>
                  <a:off x="2498532" y="7871950"/>
                  <a:ext cx="328967" cy="792601"/>
                  <a:chOff x="213" y="832"/>
                  <a:chExt cx="2030" cy="4891"/>
                </a:xfrm>
                <a:grpFill/>
              </p:grpSpPr>
              <p:sp>
                <p:nvSpPr>
                  <p:cNvPr id="98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8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70" name="Group 4"/>
                <p:cNvGrpSpPr>
                  <a:grpSpLocks noChangeAspect="1"/>
                </p:cNvGrpSpPr>
                <p:nvPr/>
              </p:nvGrpSpPr>
              <p:grpSpPr bwMode="auto">
                <a:xfrm>
                  <a:off x="2876905" y="7871950"/>
                  <a:ext cx="328967" cy="792601"/>
                  <a:chOff x="213" y="832"/>
                  <a:chExt cx="2030" cy="4891"/>
                </a:xfrm>
                <a:grpFill/>
              </p:grpSpPr>
              <p:sp>
                <p:nvSpPr>
                  <p:cNvPr id="98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8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71" name="Group 4"/>
                <p:cNvGrpSpPr>
                  <a:grpSpLocks noChangeAspect="1"/>
                </p:cNvGrpSpPr>
                <p:nvPr/>
              </p:nvGrpSpPr>
              <p:grpSpPr bwMode="auto">
                <a:xfrm>
                  <a:off x="3255919" y="7871950"/>
                  <a:ext cx="328967" cy="792601"/>
                  <a:chOff x="213" y="832"/>
                  <a:chExt cx="2030" cy="4891"/>
                </a:xfrm>
                <a:grpFill/>
              </p:grpSpPr>
              <p:sp>
                <p:nvSpPr>
                  <p:cNvPr id="98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8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72" name="Group 4"/>
                <p:cNvGrpSpPr>
                  <a:grpSpLocks noChangeAspect="1"/>
                </p:cNvGrpSpPr>
                <p:nvPr/>
              </p:nvGrpSpPr>
              <p:grpSpPr bwMode="auto">
                <a:xfrm>
                  <a:off x="3634292" y="7871950"/>
                  <a:ext cx="328967" cy="792601"/>
                  <a:chOff x="213" y="832"/>
                  <a:chExt cx="2030" cy="4891"/>
                </a:xfrm>
                <a:grpFill/>
              </p:grpSpPr>
              <p:sp>
                <p:nvSpPr>
                  <p:cNvPr id="97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8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73" name="Group 4"/>
                <p:cNvGrpSpPr>
                  <a:grpSpLocks noChangeAspect="1"/>
                </p:cNvGrpSpPr>
                <p:nvPr/>
              </p:nvGrpSpPr>
              <p:grpSpPr bwMode="auto">
                <a:xfrm>
                  <a:off x="4011368" y="7871950"/>
                  <a:ext cx="328967" cy="792601"/>
                  <a:chOff x="213" y="832"/>
                  <a:chExt cx="2030" cy="4891"/>
                </a:xfrm>
                <a:grpFill/>
              </p:grpSpPr>
              <p:sp>
                <p:nvSpPr>
                  <p:cNvPr id="97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7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74" name="Group 4"/>
                <p:cNvGrpSpPr>
                  <a:grpSpLocks noChangeAspect="1"/>
                </p:cNvGrpSpPr>
                <p:nvPr/>
              </p:nvGrpSpPr>
              <p:grpSpPr bwMode="auto">
                <a:xfrm>
                  <a:off x="4389741" y="7871950"/>
                  <a:ext cx="328967" cy="792601"/>
                  <a:chOff x="213" y="832"/>
                  <a:chExt cx="2030" cy="4891"/>
                </a:xfrm>
                <a:grpFill/>
              </p:grpSpPr>
              <p:sp>
                <p:nvSpPr>
                  <p:cNvPr id="97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7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sp>
          <p:nvSpPr>
            <p:cNvPr id="272" name="Rectangle 271"/>
            <p:cNvSpPr/>
            <p:nvPr/>
          </p:nvSpPr>
          <p:spPr>
            <a:xfrm>
              <a:off x="2095547" y="1777227"/>
              <a:ext cx="3158766" cy="854081"/>
            </a:xfrm>
            <a:prstGeom prst="rect">
              <a:avLst/>
            </a:prstGeom>
          </p:spPr>
          <p:txBody>
            <a:bodyPr wrap="square">
              <a:spAutoFit/>
            </a:bodyPr>
            <a:lstStyle/>
            <a:p>
              <a:pPr marL="0" lvl="1" algn="ctr" defTabSz="685752"/>
              <a:r>
                <a:rPr lang="en-US" sz="1600" b="1" dirty="0">
                  <a:solidFill>
                    <a:srgbClr val="262626"/>
                  </a:solidFill>
                </a:rPr>
                <a:t>Simvastatin</a:t>
              </a:r>
              <a:r>
                <a:rPr lang="en-US" sz="1600" b="1" baseline="30000" dirty="0">
                  <a:solidFill>
                    <a:srgbClr val="262626"/>
                  </a:solidFill>
                </a:rPr>
                <a:t>1</a:t>
              </a:r>
            </a:p>
            <a:p>
              <a:pPr marL="342876" lvl="1" indent="-408201" algn="ctr" defTabSz="685752"/>
              <a:r>
                <a:rPr lang="en-US" sz="1500" b="1" dirty="0">
                  <a:solidFill>
                    <a:srgbClr val="262626"/>
                  </a:solidFill>
                </a:rPr>
                <a:t>for 5.4 years</a:t>
              </a:r>
            </a:p>
          </p:txBody>
        </p:sp>
        <p:sp>
          <p:nvSpPr>
            <p:cNvPr id="1802" name="Rectangle 1801"/>
            <p:cNvSpPr/>
            <p:nvPr/>
          </p:nvSpPr>
          <p:spPr>
            <a:xfrm>
              <a:off x="1305227" y="6176663"/>
              <a:ext cx="4535134"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2"/>
              <a:r>
                <a:rPr lang="en-US" sz="1300" b="1" dirty="0">
                  <a:solidFill>
                    <a:srgbClr val="262626"/>
                  </a:solidFill>
                </a:rPr>
                <a:t>High CV risk  </a:t>
              </a:r>
            </a:p>
            <a:p>
              <a:pPr algn="ctr" defTabSz="685752"/>
              <a:r>
                <a:rPr lang="en-US" sz="1100" dirty="0">
                  <a:solidFill>
                    <a:srgbClr val="262626"/>
                  </a:solidFill>
                </a:rPr>
                <a:t>5% diabetes, 26% hypertension</a:t>
              </a:r>
              <a:endParaRPr lang="en-US" sz="1500" b="1" dirty="0">
                <a:solidFill>
                  <a:srgbClr val="262626"/>
                </a:solidFill>
              </a:endParaRPr>
            </a:p>
          </p:txBody>
        </p:sp>
      </p:grpSp>
      <p:grpSp>
        <p:nvGrpSpPr>
          <p:cNvPr id="275" name="Group 274"/>
          <p:cNvGrpSpPr/>
          <p:nvPr/>
        </p:nvGrpSpPr>
        <p:grpSpPr>
          <a:xfrm>
            <a:off x="8764079" y="1184824"/>
            <a:ext cx="2589280" cy="3545055"/>
            <a:chOff x="7493457" y="1777227"/>
            <a:chExt cx="5178560" cy="5317581"/>
          </a:xfrm>
        </p:grpSpPr>
        <p:grpSp>
          <p:nvGrpSpPr>
            <p:cNvPr id="1181" name="Group 1180"/>
            <p:cNvGrpSpPr/>
            <p:nvPr/>
          </p:nvGrpSpPr>
          <p:grpSpPr>
            <a:xfrm>
              <a:off x="8148667" y="2774557"/>
              <a:ext cx="2024033" cy="4226516"/>
              <a:chOff x="2078690" y="506328"/>
              <a:chExt cx="3043335" cy="7000586"/>
            </a:xfrm>
            <a:solidFill>
              <a:schemeClr val="bg1">
                <a:lumMod val="85000"/>
              </a:schemeClr>
            </a:solidFill>
          </p:grpSpPr>
          <p:grpSp>
            <p:nvGrpSpPr>
              <p:cNvPr id="1182" name="Group 1181"/>
              <p:cNvGrpSpPr/>
              <p:nvPr/>
            </p:nvGrpSpPr>
            <p:grpSpPr>
              <a:xfrm>
                <a:off x="2078690" y="6860747"/>
                <a:ext cx="3043335" cy="646167"/>
                <a:chOff x="985696" y="7871950"/>
                <a:chExt cx="3733012" cy="792601"/>
              </a:xfrm>
              <a:grpFill/>
            </p:grpSpPr>
            <p:grpSp>
              <p:nvGrpSpPr>
                <p:cNvPr id="1462" name="Group 4"/>
                <p:cNvGrpSpPr>
                  <a:grpSpLocks noChangeAspect="1"/>
                </p:cNvGrpSpPr>
                <p:nvPr/>
              </p:nvGrpSpPr>
              <p:grpSpPr bwMode="auto">
                <a:xfrm>
                  <a:off x="985696" y="7871950"/>
                  <a:ext cx="328967" cy="792601"/>
                  <a:chOff x="213" y="832"/>
                  <a:chExt cx="2030" cy="4891"/>
                </a:xfrm>
                <a:grpFill/>
              </p:grpSpPr>
              <p:sp>
                <p:nvSpPr>
                  <p:cNvPr id="149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9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63" name="Group 4"/>
                <p:cNvGrpSpPr>
                  <a:grpSpLocks noChangeAspect="1"/>
                </p:cNvGrpSpPr>
                <p:nvPr/>
              </p:nvGrpSpPr>
              <p:grpSpPr bwMode="auto">
                <a:xfrm>
                  <a:off x="1364069" y="7871950"/>
                  <a:ext cx="328967" cy="792601"/>
                  <a:chOff x="213" y="832"/>
                  <a:chExt cx="2030" cy="4891"/>
                </a:xfrm>
                <a:grpFill/>
              </p:grpSpPr>
              <p:sp>
                <p:nvSpPr>
                  <p:cNvPr id="148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8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64" name="Group 4"/>
                <p:cNvGrpSpPr>
                  <a:grpSpLocks noChangeAspect="1"/>
                </p:cNvGrpSpPr>
                <p:nvPr/>
              </p:nvGrpSpPr>
              <p:grpSpPr bwMode="auto">
                <a:xfrm>
                  <a:off x="1743083" y="7871950"/>
                  <a:ext cx="328967" cy="792601"/>
                  <a:chOff x="213" y="832"/>
                  <a:chExt cx="2030" cy="4891"/>
                </a:xfrm>
                <a:grpFill/>
              </p:grpSpPr>
              <p:sp>
                <p:nvSpPr>
                  <p:cNvPr id="148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8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65" name="Group 4"/>
                <p:cNvGrpSpPr>
                  <a:grpSpLocks noChangeAspect="1"/>
                </p:cNvGrpSpPr>
                <p:nvPr/>
              </p:nvGrpSpPr>
              <p:grpSpPr bwMode="auto">
                <a:xfrm>
                  <a:off x="2121456" y="7871950"/>
                  <a:ext cx="328967" cy="792601"/>
                  <a:chOff x="213" y="832"/>
                  <a:chExt cx="2030" cy="4891"/>
                </a:xfrm>
                <a:grpFill/>
              </p:grpSpPr>
              <p:sp>
                <p:nvSpPr>
                  <p:cNvPr id="148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8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66" name="Group 4"/>
                <p:cNvGrpSpPr>
                  <a:grpSpLocks noChangeAspect="1"/>
                </p:cNvGrpSpPr>
                <p:nvPr/>
              </p:nvGrpSpPr>
              <p:grpSpPr bwMode="auto">
                <a:xfrm>
                  <a:off x="2498532" y="7871950"/>
                  <a:ext cx="328967" cy="792601"/>
                  <a:chOff x="213" y="832"/>
                  <a:chExt cx="2030" cy="4891"/>
                </a:xfrm>
                <a:grpFill/>
              </p:grpSpPr>
              <p:sp>
                <p:nvSpPr>
                  <p:cNvPr id="148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8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67" name="Group 4"/>
                <p:cNvGrpSpPr>
                  <a:grpSpLocks noChangeAspect="1"/>
                </p:cNvGrpSpPr>
                <p:nvPr/>
              </p:nvGrpSpPr>
              <p:grpSpPr bwMode="auto">
                <a:xfrm>
                  <a:off x="2876905" y="7871950"/>
                  <a:ext cx="328967" cy="792601"/>
                  <a:chOff x="213" y="832"/>
                  <a:chExt cx="2030" cy="4891"/>
                </a:xfrm>
                <a:grpFill/>
              </p:grpSpPr>
              <p:sp>
                <p:nvSpPr>
                  <p:cNvPr id="148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8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68" name="Group 4"/>
                <p:cNvGrpSpPr>
                  <a:grpSpLocks noChangeAspect="1"/>
                </p:cNvGrpSpPr>
                <p:nvPr/>
              </p:nvGrpSpPr>
              <p:grpSpPr bwMode="auto">
                <a:xfrm>
                  <a:off x="3255919" y="7871950"/>
                  <a:ext cx="328967" cy="792601"/>
                  <a:chOff x="213" y="832"/>
                  <a:chExt cx="2030" cy="4891"/>
                </a:xfrm>
                <a:grpFill/>
              </p:grpSpPr>
              <p:sp>
                <p:nvSpPr>
                  <p:cNvPr id="147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7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69" name="Group 4"/>
                <p:cNvGrpSpPr>
                  <a:grpSpLocks noChangeAspect="1"/>
                </p:cNvGrpSpPr>
                <p:nvPr/>
              </p:nvGrpSpPr>
              <p:grpSpPr bwMode="auto">
                <a:xfrm>
                  <a:off x="3634292" y="7871950"/>
                  <a:ext cx="328967" cy="792601"/>
                  <a:chOff x="213" y="832"/>
                  <a:chExt cx="2030" cy="4891"/>
                </a:xfrm>
                <a:grpFill/>
              </p:grpSpPr>
              <p:sp>
                <p:nvSpPr>
                  <p:cNvPr id="147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7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70" name="Group 4"/>
                <p:cNvGrpSpPr>
                  <a:grpSpLocks noChangeAspect="1"/>
                </p:cNvGrpSpPr>
                <p:nvPr/>
              </p:nvGrpSpPr>
              <p:grpSpPr bwMode="auto">
                <a:xfrm>
                  <a:off x="4011368" y="7871950"/>
                  <a:ext cx="328967" cy="792601"/>
                  <a:chOff x="213" y="832"/>
                  <a:chExt cx="2030" cy="4891"/>
                </a:xfrm>
                <a:grpFill/>
              </p:grpSpPr>
              <p:sp>
                <p:nvSpPr>
                  <p:cNvPr id="147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7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71" name="Group 4"/>
                <p:cNvGrpSpPr>
                  <a:grpSpLocks noChangeAspect="1"/>
                </p:cNvGrpSpPr>
                <p:nvPr/>
              </p:nvGrpSpPr>
              <p:grpSpPr bwMode="auto">
                <a:xfrm>
                  <a:off x="4389741" y="7871950"/>
                  <a:ext cx="328967" cy="792601"/>
                  <a:chOff x="213" y="832"/>
                  <a:chExt cx="2030" cy="4891"/>
                </a:xfrm>
                <a:grpFill/>
              </p:grpSpPr>
              <p:sp>
                <p:nvSpPr>
                  <p:cNvPr id="147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7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183" name="Group 1182"/>
              <p:cNvGrpSpPr/>
              <p:nvPr/>
            </p:nvGrpSpPr>
            <p:grpSpPr>
              <a:xfrm>
                <a:off x="2078690" y="6152824"/>
                <a:ext cx="3043335" cy="646167"/>
                <a:chOff x="985696" y="7871950"/>
                <a:chExt cx="3733012" cy="792601"/>
              </a:xfrm>
              <a:grpFill/>
            </p:grpSpPr>
            <p:grpSp>
              <p:nvGrpSpPr>
                <p:cNvPr id="1432" name="Group 4"/>
                <p:cNvGrpSpPr>
                  <a:grpSpLocks noChangeAspect="1"/>
                </p:cNvGrpSpPr>
                <p:nvPr/>
              </p:nvGrpSpPr>
              <p:grpSpPr bwMode="auto">
                <a:xfrm>
                  <a:off x="985696" y="7871950"/>
                  <a:ext cx="328967" cy="792601"/>
                  <a:chOff x="213" y="832"/>
                  <a:chExt cx="2030" cy="4891"/>
                </a:xfrm>
                <a:grpFill/>
              </p:grpSpPr>
              <p:sp>
                <p:nvSpPr>
                  <p:cNvPr id="146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6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33" name="Group 4"/>
                <p:cNvGrpSpPr>
                  <a:grpSpLocks noChangeAspect="1"/>
                </p:cNvGrpSpPr>
                <p:nvPr/>
              </p:nvGrpSpPr>
              <p:grpSpPr bwMode="auto">
                <a:xfrm>
                  <a:off x="1364069" y="7871950"/>
                  <a:ext cx="328967" cy="792601"/>
                  <a:chOff x="213" y="832"/>
                  <a:chExt cx="2030" cy="4891"/>
                </a:xfrm>
                <a:grpFill/>
              </p:grpSpPr>
              <p:sp>
                <p:nvSpPr>
                  <p:cNvPr id="145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5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34" name="Group 4"/>
                <p:cNvGrpSpPr>
                  <a:grpSpLocks noChangeAspect="1"/>
                </p:cNvGrpSpPr>
                <p:nvPr/>
              </p:nvGrpSpPr>
              <p:grpSpPr bwMode="auto">
                <a:xfrm>
                  <a:off x="1743083" y="7871950"/>
                  <a:ext cx="328967" cy="792601"/>
                  <a:chOff x="213" y="832"/>
                  <a:chExt cx="2030" cy="4891"/>
                </a:xfrm>
                <a:grpFill/>
              </p:grpSpPr>
              <p:sp>
                <p:nvSpPr>
                  <p:cNvPr id="145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5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35" name="Group 4"/>
                <p:cNvGrpSpPr>
                  <a:grpSpLocks noChangeAspect="1"/>
                </p:cNvGrpSpPr>
                <p:nvPr/>
              </p:nvGrpSpPr>
              <p:grpSpPr bwMode="auto">
                <a:xfrm>
                  <a:off x="2121456" y="7871950"/>
                  <a:ext cx="328967" cy="792601"/>
                  <a:chOff x="213" y="832"/>
                  <a:chExt cx="2030" cy="4891"/>
                </a:xfrm>
                <a:grpFill/>
              </p:grpSpPr>
              <p:sp>
                <p:nvSpPr>
                  <p:cNvPr id="145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5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36" name="Group 4"/>
                <p:cNvGrpSpPr>
                  <a:grpSpLocks noChangeAspect="1"/>
                </p:cNvGrpSpPr>
                <p:nvPr/>
              </p:nvGrpSpPr>
              <p:grpSpPr bwMode="auto">
                <a:xfrm>
                  <a:off x="2498532" y="7871950"/>
                  <a:ext cx="328967" cy="792601"/>
                  <a:chOff x="213" y="832"/>
                  <a:chExt cx="2030" cy="4891"/>
                </a:xfrm>
                <a:grpFill/>
              </p:grpSpPr>
              <p:sp>
                <p:nvSpPr>
                  <p:cNvPr id="145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5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37" name="Group 4"/>
                <p:cNvGrpSpPr>
                  <a:grpSpLocks noChangeAspect="1"/>
                </p:cNvGrpSpPr>
                <p:nvPr/>
              </p:nvGrpSpPr>
              <p:grpSpPr bwMode="auto">
                <a:xfrm>
                  <a:off x="2876905" y="7871950"/>
                  <a:ext cx="328967" cy="792601"/>
                  <a:chOff x="213" y="832"/>
                  <a:chExt cx="2030" cy="4891"/>
                </a:xfrm>
                <a:grpFill/>
              </p:grpSpPr>
              <p:sp>
                <p:nvSpPr>
                  <p:cNvPr id="145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5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38" name="Group 4"/>
                <p:cNvGrpSpPr>
                  <a:grpSpLocks noChangeAspect="1"/>
                </p:cNvGrpSpPr>
                <p:nvPr/>
              </p:nvGrpSpPr>
              <p:grpSpPr bwMode="auto">
                <a:xfrm>
                  <a:off x="3255919" y="7871950"/>
                  <a:ext cx="328967" cy="792601"/>
                  <a:chOff x="213" y="832"/>
                  <a:chExt cx="2030" cy="4891"/>
                </a:xfrm>
                <a:grpFill/>
              </p:grpSpPr>
              <p:sp>
                <p:nvSpPr>
                  <p:cNvPr id="144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4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39" name="Group 4"/>
                <p:cNvGrpSpPr>
                  <a:grpSpLocks noChangeAspect="1"/>
                </p:cNvGrpSpPr>
                <p:nvPr/>
              </p:nvGrpSpPr>
              <p:grpSpPr bwMode="auto">
                <a:xfrm>
                  <a:off x="3634292" y="7871950"/>
                  <a:ext cx="328967" cy="792601"/>
                  <a:chOff x="213" y="832"/>
                  <a:chExt cx="2030" cy="4891"/>
                </a:xfrm>
                <a:grpFill/>
              </p:grpSpPr>
              <p:sp>
                <p:nvSpPr>
                  <p:cNvPr id="144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4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40" name="Group 4"/>
                <p:cNvGrpSpPr>
                  <a:grpSpLocks noChangeAspect="1"/>
                </p:cNvGrpSpPr>
                <p:nvPr/>
              </p:nvGrpSpPr>
              <p:grpSpPr bwMode="auto">
                <a:xfrm>
                  <a:off x="4011368" y="7871950"/>
                  <a:ext cx="328967" cy="792601"/>
                  <a:chOff x="213" y="832"/>
                  <a:chExt cx="2030" cy="4891"/>
                </a:xfrm>
                <a:grpFill/>
              </p:grpSpPr>
              <p:sp>
                <p:nvSpPr>
                  <p:cNvPr id="144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4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41" name="Group 4"/>
                <p:cNvGrpSpPr>
                  <a:grpSpLocks noChangeAspect="1"/>
                </p:cNvGrpSpPr>
                <p:nvPr/>
              </p:nvGrpSpPr>
              <p:grpSpPr bwMode="auto">
                <a:xfrm>
                  <a:off x="4389741" y="7871950"/>
                  <a:ext cx="328967" cy="792601"/>
                  <a:chOff x="213" y="832"/>
                  <a:chExt cx="2030" cy="4891"/>
                </a:xfrm>
                <a:grpFill/>
              </p:grpSpPr>
              <p:sp>
                <p:nvSpPr>
                  <p:cNvPr id="144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4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184" name="Group 1183"/>
              <p:cNvGrpSpPr/>
              <p:nvPr/>
            </p:nvGrpSpPr>
            <p:grpSpPr>
              <a:xfrm>
                <a:off x="2078690" y="5436299"/>
                <a:ext cx="3043335" cy="646167"/>
                <a:chOff x="985696" y="7871950"/>
                <a:chExt cx="3733012" cy="792601"/>
              </a:xfrm>
              <a:grpFill/>
            </p:grpSpPr>
            <p:grpSp>
              <p:nvGrpSpPr>
                <p:cNvPr id="1402" name="Group 4"/>
                <p:cNvGrpSpPr>
                  <a:grpSpLocks noChangeAspect="1"/>
                </p:cNvGrpSpPr>
                <p:nvPr/>
              </p:nvGrpSpPr>
              <p:grpSpPr bwMode="auto">
                <a:xfrm>
                  <a:off x="985696" y="7871950"/>
                  <a:ext cx="328967" cy="792601"/>
                  <a:chOff x="213" y="832"/>
                  <a:chExt cx="2030" cy="4891"/>
                </a:xfrm>
                <a:grpFill/>
              </p:grpSpPr>
              <p:sp>
                <p:nvSpPr>
                  <p:cNvPr id="143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3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03" name="Group 4"/>
                <p:cNvGrpSpPr>
                  <a:grpSpLocks noChangeAspect="1"/>
                </p:cNvGrpSpPr>
                <p:nvPr/>
              </p:nvGrpSpPr>
              <p:grpSpPr bwMode="auto">
                <a:xfrm>
                  <a:off x="1364069" y="7871950"/>
                  <a:ext cx="328967" cy="792601"/>
                  <a:chOff x="213" y="832"/>
                  <a:chExt cx="2030" cy="4891"/>
                </a:xfrm>
                <a:grpFill/>
              </p:grpSpPr>
              <p:sp>
                <p:nvSpPr>
                  <p:cNvPr id="142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2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04" name="Group 4"/>
                <p:cNvGrpSpPr>
                  <a:grpSpLocks noChangeAspect="1"/>
                </p:cNvGrpSpPr>
                <p:nvPr/>
              </p:nvGrpSpPr>
              <p:grpSpPr bwMode="auto">
                <a:xfrm>
                  <a:off x="1743083" y="7871950"/>
                  <a:ext cx="328967" cy="792601"/>
                  <a:chOff x="213" y="832"/>
                  <a:chExt cx="2030" cy="4891"/>
                </a:xfrm>
                <a:grpFill/>
              </p:grpSpPr>
              <p:sp>
                <p:nvSpPr>
                  <p:cNvPr id="142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2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05" name="Group 4"/>
                <p:cNvGrpSpPr>
                  <a:grpSpLocks noChangeAspect="1"/>
                </p:cNvGrpSpPr>
                <p:nvPr/>
              </p:nvGrpSpPr>
              <p:grpSpPr bwMode="auto">
                <a:xfrm>
                  <a:off x="2121456" y="7871950"/>
                  <a:ext cx="328967" cy="792601"/>
                  <a:chOff x="213" y="832"/>
                  <a:chExt cx="2030" cy="4891"/>
                </a:xfrm>
                <a:grpFill/>
              </p:grpSpPr>
              <p:sp>
                <p:nvSpPr>
                  <p:cNvPr id="142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2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06" name="Group 4"/>
                <p:cNvGrpSpPr>
                  <a:grpSpLocks noChangeAspect="1"/>
                </p:cNvGrpSpPr>
                <p:nvPr/>
              </p:nvGrpSpPr>
              <p:grpSpPr bwMode="auto">
                <a:xfrm>
                  <a:off x="2498532" y="7871950"/>
                  <a:ext cx="328967" cy="792601"/>
                  <a:chOff x="213" y="832"/>
                  <a:chExt cx="2030" cy="4891"/>
                </a:xfrm>
                <a:grpFill/>
              </p:grpSpPr>
              <p:sp>
                <p:nvSpPr>
                  <p:cNvPr id="142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2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07" name="Group 4"/>
                <p:cNvGrpSpPr>
                  <a:grpSpLocks noChangeAspect="1"/>
                </p:cNvGrpSpPr>
                <p:nvPr/>
              </p:nvGrpSpPr>
              <p:grpSpPr bwMode="auto">
                <a:xfrm>
                  <a:off x="2876905" y="7871950"/>
                  <a:ext cx="328967" cy="792601"/>
                  <a:chOff x="213" y="832"/>
                  <a:chExt cx="2030" cy="4891"/>
                </a:xfrm>
                <a:grpFill/>
              </p:grpSpPr>
              <p:sp>
                <p:nvSpPr>
                  <p:cNvPr id="142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2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08" name="Group 4"/>
                <p:cNvGrpSpPr>
                  <a:grpSpLocks noChangeAspect="1"/>
                </p:cNvGrpSpPr>
                <p:nvPr/>
              </p:nvGrpSpPr>
              <p:grpSpPr bwMode="auto">
                <a:xfrm>
                  <a:off x="3255919" y="7871950"/>
                  <a:ext cx="328967" cy="792601"/>
                  <a:chOff x="213" y="832"/>
                  <a:chExt cx="2030" cy="4891"/>
                </a:xfrm>
                <a:grpFill/>
              </p:grpSpPr>
              <p:sp>
                <p:nvSpPr>
                  <p:cNvPr id="141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1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09" name="Group 4"/>
                <p:cNvGrpSpPr>
                  <a:grpSpLocks noChangeAspect="1"/>
                </p:cNvGrpSpPr>
                <p:nvPr/>
              </p:nvGrpSpPr>
              <p:grpSpPr bwMode="auto">
                <a:xfrm>
                  <a:off x="3634292" y="7871950"/>
                  <a:ext cx="328967" cy="792601"/>
                  <a:chOff x="213" y="832"/>
                  <a:chExt cx="2030" cy="4891"/>
                </a:xfrm>
                <a:grpFill/>
              </p:grpSpPr>
              <p:sp>
                <p:nvSpPr>
                  <p:cNvPr id="141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1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10" name="Group 4"/>
                <p:cNvGrpSpPr>
                  <a:grpSpLocks noChangeAspect="1"/>
                </p:cNvGrpSpPr>
                <p:nvPr/>
              </p:nvGrpSpPr>
              <p:grpSpPr bwMode="auto">
                <a:xfrm>
                  <a:off x="4011368" y="7871950"/>
                  <a:ext cx="328967" cy="792601"/>
                  <a:chOff x="213" y="832"/>
                  <a:chExt cx="2030" cy="4891"/>
                </a:xfrm>
                <a:grpFill/>
              </p:grpSpPr>
              <p:sp>
                <p:nvSpPr>
                  <p:cNvPr id="141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1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411" name="Group 4"/>
                <p:cNvGrpSpPr>
                  <a:grpSpLocks noChangeAspect="1"/>
                </p:cNvGrpSpPr>
                <p:nvPr/>
              </p:nvGrpSpPr>
              <p:grpSpPr bwMode="auto">
                <a:xfrm>
                  <a:off x="4389741" y="7871950"/>
                  <a:ext cx="328967" cy="792601"/>
                  <a:chOff x="213" y="832"/>
                  <a:chExt cx="2030" cy="4891"/>
                </a:xfrm>
                <a:grpFill/>
              </p:grpSpPr>
              <p:sp>
                <p:nvSpPr>
                  <p:cNvPr id="141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1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185" name="Group 1184"/>
              <p:cNvGrpSpPr/>
              <p:nvPr/>
            </p:nvGrpSpPr>
            <p:grpSpPr>
              <a:xfrm>
                <a:off x="2078690" y="4728376"/>
                <a:ext cx="3043335" cy="646167"/>
                <a:chOff x="985696" y="7871950"/>
                <a:chExt cx="3733012" cy="792601"/>
              </a:xfrm>
              <a:grpFill/>
            </p:grpSpPr>
            <p:grpSp>
              <p:nvGrpSpPr>
                <p:cNvPr id="1372" name="Group 4"/>
                <p:cNvGrpSpPr>
                  <a:grpSpLocks noChangeAspect="1"/>
                </p:cNvGrpSpPr>
                <p:nvPr/>
              </p:nvGrpSpPr>
              <p:grpSpPr bwMode="auto">
                <a:xfrm>
                  <a:off x="985696" y="7871950"/>
                  <a:ext cx="328967" cy="792601"/>
                  <a:chOff x="213" y="832"/>
                  <a:chExt cx="2030" cy="4891"/>
                </a:xfrm>
                <a:grpFill/>
              </p:grpSpPr>
              <p:sp>
                <p:nvSpPr>
                  <p:cNvPr id="140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40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73" name="Group 4"/>
                <p:cNvGrpSpPr>
                  <a:grpSpLocks noChangeAspect="1"/>
                </p:cNvGrpSpPr>
                <p:nvPr/>
              </p:nvGrpSpPr>
              <p:grpSpPr bwMode="auto">
                <a:xfrm>
                  <a:off x="1364069" y="7871950"/>
                  <a:ext cx="328967" cy="792601"/>
                  <a:chOff x="213" y="832"/>
                  <a:chExt cx="2030" cy="4891"/>
                </a:xfrm>
                <a:grpFill/>
              </p:grpSpPr>
              <p:sp>
                <p:nvSpPr>
                  <p:cNvPr id="139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9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74" name="Group 4"/>
                <p:cNvGrpSpPr>
                  <a:grpSpLocks noChangeAspect="1"/>
                </p:cNvGrpSpPr>
                <p:nvPr/>
              </p:nvGrpSpPr>
              <p:grpSpPr bwMode="auto">
                <a:xfrm>
                  <a:off x="1743083" y="7871950"/>
                  <a:ext cx="328967" cy="792601"/>
                  <a:chOff x="213" y="832"/>
                  <a:chExt cx="2030" cy="4891"/>
                </a:xfrm>
                <a:grpFill/>
              </p:grpSpPr>
              <p:sp>
                <p:nvSpPr>
                  <p:cNvPr id="139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9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75" name="Group 4"/>
                <p:cNvGrpSpPr>
                  <a:grpSpLocks noChangeAspect="1"/>
                </p:cNvGrpSpPr>
                <p:nvPr/>
              </p:nvGrpSpPr>
              <p:grpSpPr bwMode="auto">
                <a:xfrm>
                  <a:off x="2121456" y="7871950"/>
                  <a:ext cx="328967" cy="792601"/>
                  <a:chOff x="213" y="832"/>
                  <a:chExt cx="2030" cy="4891"/>
                </a:xfrm>
                <a:grpFill/>
              </p:grpSpPr>
              <p:sp>
                <p:nvSpPr>
                  <p:cNvPr id="139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9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76" name="Group 4"/>
                <p:cNvGrpSpPr>
                  <a:grpSpLocks noChangeAspect="1"/>
                </p:cNvGrpSpPr>
                <p:nvPr/>
              </p:nvGrpSpPr>
              <p:grpSpPr bwMode="auto">
                <a:xfrm>
                  <a:off x="2498532" y="7871950"/>
                  <a:ext cx="328967" cy="792601"/>
                  <a:chOff x="213" y="832"/>
                  <a:chExt cx="2030" cy="4891"/>
                </a:xfrm>
                <a:grpFill/>
              </p:grpSpPr>
              <p:sp>
                <p:nvSpPr>
                  <p:cNvPr id="139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9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77" name="Group 4"/>
                <p:cNvGrpSpPr>
                  <a:grpSpLocks noChangeAspect="1"/>
                </p:cNvGrpSpPr>
                <p:nvPr/>
              </p:nvGrpSpPr>
              <p:grpSpPr bwMode="auto">
                <a:xfrm>
                  <a:off x="2876905" y="7871950"/>
                  <a:ext cx="328967" cy="792601"/>
                  <a:chOff x="213" y="832"/>
                  <a:chExt cx="2030" cy="4891"/>
                </a:xfrm>
                <a:grpFill/>
              </p:grpSpPr>
              <p:sp>
                <p:nvSpPr>
                  <p:cNvPr id="139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9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78" name="Group 4"/>
                <p:cNvGrpSpPr>
                  <a:grpSpLocks noChangeAspect="1"/>
                </p:cNvGrpSpPr>
                <p:nvPr/>
              </p:nvGrpSpPr>
              <p:grpSpPr bwMode="auto">
                <a:xfrm>
                  <a:off x="3255919" y="7871950"/>
                  <a:ext cx="328967" cy="792601"/>
                  <a:chOff x="213" y="832"/>
                  <a:chExt cx="2030" cy="4891"/>
                </a:xfrm>
                <a:grpFill/>
              </p:grpSpPr>
              <p:sp>
                <p:nvSpPr>
                  <p:cNvPr id="138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8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79" name="Group 4"/>
                <p:cNvGrpSpPr>
                  <a:grpSpLocks noChangeAspect="1"/>
                </p:cNvGrpSpPr>
                <p:nvPr/>
              </p:nvGrpSpPr>
              <p:grpSpPr bwMode="auto">
                <a:xfrm>
                  <a:off x="3634292" y="7871950"/>
                  <a:ext cx="328967" cy="792601"/>
                  <a:chOff x="213" y="832"/>
                  <a:chExt cx="2030" cy="4891"/>
                </a:xfrm>
                <a:grpFill/>
              </p:grpSpPr>
              <p:sp>
                <p:nvSpPr>
                  <p:cNvPr id="138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8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80" name="Group 4"/>
                <p:cNvGrpSpPr>
                  <a:grpSpLocks noChangeAspect="1"/>
                </p:cNvGrpSpPr>
                <p:nvPr/>
              </p:nvGrpSpPr>
              <p:grpSpPr bwMode="auto">
                <a:xfrm>
                  <a:off x="4011368" y="7871950"/>
                  <a:ext cx="328967" cy="792601"/>
                  <a:chOff x="213" y="832"/>
                  <a:chExt cx="2030" cy="4891"/>
                </a:xfrm>
                <a:grpFill/>
              </p:grpSpPr>
              <p:sp>
                <p:nvSpPr>
                  <p:cNvPr id="138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8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81" name="Group 4"/>
                <p:cNvGrpSpPr>
                  <a:grpSpLocks noChangeAspect="1"/>
                </p:cNvGrpSpPr>
                <p:nvPr/>
              </p:nvGrpSpPr>
              <p:grpSpPr bwMode="auto">
                <a:xfrm>
                  <a:off x="4389741" y="7871950"/>
                  <a:ext cx="328967" cy="792601"/>
                  <a:chOff x="213" y="832"/>
                  <a:chExt cx="2030" cy="4891"/>
                </a:xfrm>
                <a:grpFill/>
              </p:grpSpPr>
              <p:sp>
                <p:nvSpPr>
                  <p:cNvPr id="138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8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186" name="Group 1185"/>
              <p:cNvGrpSpPr/>
              <p:nvPr/>
            </p:nvGrpSpPr>
            <p:grpSpPr>
              <a:xfrm>
                <a:off x="2078690" y="4029653"/>
                <a:ext cx="3043335" cy="646167"/>
                <a:chOff x="985696" y="7871950"/>
                <a:chExt cx="3733012" cy="792601"/>
              </a:xfrm>
              <a:grpFill/>
            </p:grpSpPr>
            <p:grpSp>
              <p:nvGrpSpPr>
                <p:cNvPr id="1342" name="Group 4"/>
                <p:cNvGrpSpPr>
                  <a:grpSpLocks noChangeAspect="1"/>
                </p:cNvGrpSpPr>
                <p:nvPr/>
              </p:nvGrpSpPr>
              <p:grpSpPr bwMode="auto">
                <a:xfrm>
                  <a:off x="985696" y="7871950"/>
                  <a:ext cx="328967" cy="792601"/>
                  <a:chOff x="213" y="832"/>
                  <a:chExt cx="2030" cy="4891"/>
                </a:xfrm>
                <a:grpFill/>
              </p:grpSpPr>
              <p:sp>
                <p:nvSpPr>
                  <p:cNvPr id="137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7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43" name="Group 4"/>
                <p:cNvGrpSpPr>
                  <a:grpSpLocks noChangeAspect="1"/>
                </p:cNvGrpSpPr>
                <p:nvPr/>
              </p:nvGrpSpPr>
              <p:grpSpPr bwMode="auto">
                <a:xfrm>
                  <a:off x="1364069" y="7871950"/>
                  <a:ext cx="328967" cy="792601"/>
                  <a:chOff x="213" y="832"/>
                  <a:chExt cx="2030" cy="4891"/>
                </a:xfrm>
                <a:grpFill/>
              </p:grpSpPr>
              <p:sp>
                <p:nvSpPr>
                  <p:cNvPr id="136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6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44" name="Group 4"/>
                <p:cNvGrpSpPr>
                  <a:grpSpLocks noChangeAspect="1"/>
                </p:cNvGrpSpPr>
                <p:nvPr/>
              </p:nvGrpSpPr>
              <p:grpSpPr bwMode="auto">
                <a:xfrm>
                  <a:off x="1743083" y="7871950"/>
                  <a:ext cx="328967" cy="792601"/>
                  <a:chOff x="213" y="832"/>
                  <a:chExt cx="2030" cy="4891"/>
                </a:xfrm>
                <a:grpFill/>
              </p:grpSpPr>
              <p:sp>
                <p:nvSpPr>
                  <p:cNvPr id="136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6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45" name="Group 4"/>
                <p:cNvGrpSpPr>
                  <a:grpSpLocks noChangeAspect="1"/>
                </p:cNvGrpSpPr>
                <p:nvPr/>
              </p:nvGrpSpPr>
              <p:grpSpPr bwMode="auto">
                <a:xfrm>
                  <a:off x="2121456" y="7871950"/>
                  <a:ext cx="328967" cy="792601"/>
                  <a:chOff x="213" y="832"/>
                  <a:chExt cx="2030" cy="4891"/>
                </a:xfrm>
                <a:grpFill/>
              </p:grpSpPr>
              <p:sp>
                <p:nvSpPr>
                  <p:cNvPr id="136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6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46" name="Group 4"/>
                <p:cNvGrpSpPr>
                  <a:grpSpLocks noChangeAspect="1"/>
                </p:cNvGrpSpPr>
                <p:nvPr/>
              </p:nvGrpSpPr>
              <p:grpSpPr bwMode="auto">
                <a:xfrm>
                  <a:off x="2498532" y="7871950"/>
                  <a:ext cx="328967" cy="792601"/>
                  <a:chOff x="213" y="832"/>
                  <a:chExt cx="2030" cy="4891"/>
                </a:xfrm>
                <a:grpFill/>
              </p:grpSpPr>
              <p:sp>
                <p:nvSpPr>
                  <p:cNvPr id="136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6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47" name="Group 4"/>
                <p:cNvGrpSpPr>
                  <a:grpSpLocks noChangeAspect="1"/>
                </p:cNvGrpSpPr>
                <p:nvPr/>
              </p:nvGrpSpPr>
              <p:grpSpPr bwMode="auto">
                <a:xfrm>
                  <a:off x="2876905" y="7871950"/>
                  <a:ext cx="328967" cy="792601"/>
                  <a:chOff x="213" y="832"/>
                  <a:chExt cx="2030" cy="4891"/>
                </a:xfrm>
                <a:grpFill/>
              </p:grpSpPr>
              <p:sp>
                <p:nvSpPr>
                  <p:cNvPr id="136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6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48" name="Group 4"/>
                <p:cNvGrpSpPr>
                  <a:grpSpLocks noChangeAspect="1"/>
                </p:cNvGrpSpPr>
                <p:nvPr/>
              </p:nvGrpSpPr>
              <p:grpSpPr bwMode="auto">
                <a:xfrm>
                  <a:off x="3255919" y="7871950"/>
                  <a:ext cx="328967" cy="792601"/>
                  <a:chOff x="213" y="832"/>
                  <a:chExt cx="2030" cy="4891"/>
                </a:xfrm>
                <a:grpFill/>
              </p:grpSpPr>
              <p:sp>
                <p:nvSpPr>
                  <p:cNvPr id="135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5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49" name="Group 4"/>
                <p:cNvGrpSpPr>
                  <a:grpSpLocks noChangeAspect="1"/>
                </p:cNvGrpSpPr>
                <p:nvPr/>
              </p:nvGrpSpPr>
              <p:grpSpPr bwMode="auto">
                <a:xfrm>
                  <a:off x="3634292" y="7871950"/>
                  <a:ext cx="328967" cy="792601"/>
                  <a:chOff x="213" y="832"/>
                  <a:chExt cx="2030" cy="4891"/>
                </a:xfrm>
                <a:grpFill/>
              </p:grpSpPr>
              <p:sp>
                <p:nvSpPr>
                  <p:cNvPr id="135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5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50" name="Group 4"/>
                <p:cNvGrpSpPr>
                  <a:grpSpLocks noChangeAspect="1"/>
                </p:cNvGrpSpPr>
                <p:nvPr/>
              </p:nvGrpSpPr>
              <p:grpSpPr bwMode="auto">
                <a:xfrm>
                  <a:off x="4011368" y="7871950"/>
                  <a:ext cx="328967" cy="792601"/>
                  <a:chOff x="213" y="832"/>
                  <a:chExt cx="2030" cy="4891"/>
                </a:xfrm>
                <a:grpFill/>
              </p:grpSpPr>
              <p:sp>
                <p:nvSpPr>
                  <p:cNvPr id="135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5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51" name="Group 4"/>
                <p:cNvGrpSpPr>
                  <a:grpSpLocks noChangeAspect="1"/>
                </p:cNvGrpSpPr>
                <p:nvPr/>
              </p:nvGrpSpPr>
              <p:grpSpPr bwMode="auto">
                <a:xfrm>
                  <a:off x="4389741" y="7871950"/>
                  <a:ext cx="328967" cy="792601"/>
                  <a:chOff x="213" y="832"/>
                  <a:chExt cx="2030" cy="4891"/>
                </a:xfrm>
                <a:grpFill/>
              </p:grpSpPr>
              <p:sp>
                <p:nvSpPr>
                  <p:cNvPr id="135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5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187" name="Group 1186"/>
              <p:cNvGrpSpPr/>
              <p:nvPr/>
            </p:nvGrpSpPr>
            <p:grpSpPr>
              <a:xfrm>
                <a:off x="2078690" y="3321730"/>
                <a:ext cx="3043335" cy="646167"/>
                <a:chOff x="985696" y="7871950"/>
                <a:chExt cx="3733012" cy="792601"/>
              </a:xfrm>
              <a:grpFill/>
            </p:grpSpPr>
            <p:grpSp>
              <p:nvGrpSpPr>
                <p:cNvPr id="1312" name="Group 4"/>
                <p:cNvGrpSpPr>
                  <a:grpSpLocks noChangeAspect="1"/>
                </p:cNvGrpSpPr>
                <p:nvPr/>
              </p:nvGrpSpPr>
              <p:grpSpPr bwMode="auto">
                <a:xfrm>
                  <a:off x="985696" y="7871950"/>
                  <a:ext cx="328967" cy="792601"/>
                  <a:chOff x="213" y="832"/>
                  <a:chExt cx="2030" cy="4891"/>
                </a:xfrm>
                <a:grpFill/>
              </p:grpSpPr>
              <p:sp>
                <p:nvSpPr>
                  <p:cNvPr id="134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4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13" name="Group 4"/>
                <p:cNvGrpSpPr>
                  <a:grpSpLocks noChangeAspect="1"/>
                </p:cNvGrpSpPr>
                <p:nvPr/>
              </p:nvGrpSpPr>
              <p:grpSpPr bwMode="auto">
                <a:xfrm>
                  <a:off x="1364069" y="7871950"/>
                  <a:ext cx="328967" cy="792601"/>
                  <a:chOff x="213" y="832"/>
                  <a:chExt cx="2030" cy="4891"/>
                </a:xfrm>
                <a:grpFill/>
              </p:grpSpPr>
              <p:sp>
                <p:nvSpPr>
                  <p:cNvPr id="133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3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14" name="Group 4"/>
                <p:cNvGrpSpPr>
                  <a:grpSpLocks noChangeAspect="1"/>
                </p:cNvGrpSpPr>
                <p:nvPr/>
              </p:nvGrpSpPr>
              <p:grpSpPr bwMode="auto">
                <a:xfrm>
                  <a:off x="1743083" y="7871950"/>
                  <a:ext cx="328967" cy="792601"/>
                  <a:chOff x="213" y="832"/>
                  <a:chExt cx="2030" cy="4891"/>
                </a:xfrm>
                <a:grpFill/>
              </p:grpSpPr>
              <p:sp>
                <p:nvSpPr>
                  <p:cNvPr id="133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3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15" name="Group 4"/>
                <p:cNvGrpSpPr>
                  <a:grpSpLocks noChangeAspect="1"/>
                </p:cNvGrpSpPr>
                <p:nvPr/>
              </p:nvGrpSpPr>
              <p:grpSpPr bwMode="auto">
                <a:xfrm>
                  <a:off x="2121456" y="7871950"/>
                  <a:ext cx="328967" cy="792601"/>
                  <a:chOff x="213" y="832"/>
                  <a:chExt cx="2030" cy="4891"/>
                </a:xfrm>
                <a:grpFill/>
              </p:grpSpPr>
              <p:sp>
                <p:nvSpPr>
                  <p:cNvPr id="133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3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16" name="Group 4"/>
                <p:cNvGrpSpPr>
                  <a:grpSpLocks noChangeAspect="1"/>
                </p:cNvGrpSpPr>
                <p:nvPr/>
              </p:nvGrpSpPr>
              <p:grpSpPr bwMode="auto">
                <a:xfrm>
                  <a:off x="2498532" y="7871950"/>
                  <a:ext cx="328967" cy="792601"/>
                  <a:chOff x="213" y="832"/>
                  <a:chExt cx="2030" cy="4891"/>
                </a:xfrm>
                <a:grpFill/>
              </p:grpSpPr>
              <p:sp>
                <p:nvSpPr>
                  <p:cNvPr id="133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3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17" name="Group 4"/>
                <p:cNvGrpSpPr>
                  <a:grpSpLocks noChangeAspect="1"/>
                </p:cNvGrpSpPr>
                <p:nvPr/>
              </p:nvGrpSpPr>
              <p:grpSpPr bwMode="auto">
                <a:xfrm>
                  <a:off x="2876905" y="7871950"/>
                  <a:ext cx="328967" cy="792601"/>
                  <a:chOff x="213" y="832"/>
                  <a:chExt cx="2030" cy="4891"/>
                </a:xfrm>
                <a:grpFill/>
              </p:grpSpPr>
              <p:sp>
                <p:nvSpPr>
                  <p:cNvPr id="133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3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18" name="Group 4"/>
                <p:cNvGrpSpPr>
                  <a:grpSpLocks noChangeAspect="1"/>
                </p:cNvGrpSpPr>
                <p:nvPr/>
              </p:nvGrpSpPr>
              <p:grpSpPr bwMode="auto">
                <a:xfrm>
                  <a:off x="3255919" y="7871950"/>
                  <a:ext cx="328967" cy="792601"/>
                  <a:chOff x="213" y="832"/>
                  <a:chExt cx="2030" cy="4891"/>
                </a:xfrm>
                <a:grpFill/>
              </p:grpSpPr>
              <p:sp>
                <p:nvSpPr>
                  <p:cNvPr id="132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2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19" name="Group 4"/>
                <p:cNvGrpSpPr>
                  <a:grpSpLocks noChangeAspect="1"/>
                </p:cNvGrpSpPr>
                <p:nvPr/>
              </p:nvGrpSpPr>
              <p:grpSpPr bwMode="auto">
                <a:xfrm>
                  <a:off x="3634292" y="7871950"/>
                  <a:ext cx="328967" cy="792601"/>
                  <a:chOff x="213" y="832"/>
                  <a:chExt cx="2030" cy="4891"/>
                </a:xfrm>
                <a:grpFill/>
              </p:grpSpPr>
              <p:sp>
                <p:nvSpPr>
                  <p:cNvPr id="132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2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20" name="Group 4"/>
                <p:cNvGrpSpPr>
                  <a:grpSpLocks noChangeAspect="1"/>
                </p:cNvGrpSpPr>
                <p:nvPr/>
              </p:nvGrpSpPr>
              <p:grpSpPr bwMode="auto">
                <a:xfrm>
                  <a:off x="4011368" y="7871950"/>
                  <a:ext cx="328967" cy="792601"/>
                  <a:chOff x="213" y="832"/>
                  <a:chExt cx="2030" cy="4891"/>
                </a:xfrm>
                <a:grpFill/>
              </p:grpSpPr>
              <p:sp>
                <p:nvSpPr>
                  <p:cNvPr id="132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2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321" name="Group 4"/>
                <p:cNvGrpSpPr>
                  <a:grpSpLocks noChangeAspect="1"/>
                </p:cNvGrpSpPr>
                <p:nvPr/>
              </p:nvGrpSpPr>
              <p:grpSpPr bwMode="auto">
                <a:xfrm>
                  <a:off x="4389741" y="7871950"/>
                  <a:ext cx="328967" cy="792601"/>
                  <a:chOff x="213" y="832"/>
                  <a:chExt cx="2030" cy="4891"/>
                </a:xfrm>
                <a:grpFill/>
              </p:grpSpPr>
              <p:sp>
                <p:nvSpPr>
                  <p:cNvPr id="132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2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188" name="Group 1187"/>
              <p:cNvGrpSpPr/>
              <p:nvPr/>
            </p:nvGrpSpPr>
            <p:grpSpPr>
              <a:xfrm>
                <a:off x="2078690" y="2620897"/>
                <a:ext cx="3043335" cy="646167"/>
                <a:chOff x="985696" y="7871950"/>
                <a:chExt cx="3733012" cy="792601"/>
              </a:xfrm>
              <a:grpFill/>
            </p:grpSpPr>
            <p:grpSp>
              <p:nvGrpSpPr>
                <p:cNvPr id="1282" name="Group 4"/>
                <p:cNvGrpSpPr>
                  <a:grpSpLocks noChangeAspect="1"/>
                </p:cNvGrpSpPr>
                <p:nvPr/>
              </p:nvGrpSpPr>
              <p:grpSpPr bwMode="auto">
                <a:xfrm>
                  <a:off x="985696" y="7871950"/>
                  <a:ext cx="328967" cy="792601"/>
                  <a:chOff x="213" y="832"/>
                  <a:chExt cx="2030" cy="4891"/>
                </a:xfrm>
                <a:grpFill/>
              </p:grpSpPr>
              <p:sp>
                <p:nvSpPr>
                  <p:cNvPr id="131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1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83" name="Group 4"/>
                <p:cNvGrpSpPr>
                  <a:grpSpLocks noChangeAspect="1"/>
                </p:cNvGrpSpPr>
                <p:nvPr/>
              </p:nvGrpSpPr>
              <p:grpSpPr bwMode="auto">
                <a:xfrm>
                  <a:off x="1364069" y="7871950"/>
                  <a:ext cx="328967" cy="792601"/>
                  <a:chOff x="213" y="832"/>
                  <a:chExt cx="2030" cy="4891"/>
                </a:xfrm>
                <a:grpFill/>
              </p:grpSpPr>
              <p:sp>
                <p:nvSpPr>
                  <p:cNvPr id="130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0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84" name="Group 4"/>
                <p:cNvGrpSpPr>
                  <a:grpSpLocks noChangeAspect="1"/>
                </p:cNvGrpSpPr>
                <p:nvPr/>
              </p:nvGrpSpPr>
              <p:grpSpPr bwMode="auto">
                <a:xfrm>
                  <a:off x="1743083" y="7871950"/>
                  <a:ext cx="328967" cy="792601"/>
                  <a:chOff x="213" y="832"/>
                  <a:chExt cx="2030" cy="4891"/>
                </a:xfrm>
                <a:grpFill/>
              </p:grpSpPr>
              <p:sp>
                <p:nvSpPr>
                  <p:cNvPr id="130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0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85" name="Group 4"/>
                <p:cNvGrpSpPr>
                  <a:grpSpLocks noChangeAspect="1"/>
                </p:cNvGrpSpPr>
                <p:nvPr/>
              </p:nvGrpSpPr>
              <p:grpSpPr bwMode="auto">
                <a:xfrm>
                  <a:off x="2121456" y="7871950"/>
                  <a:ext cx="328967" cy="792601"/>
                  <a:chOff x="213" y="832"/>
                  <a:chExt cx="2030" cy="4891"/>
                </a:xfrm>
                <a:grpFill/>
              </p:grpSpPr>
              <p:sp>
                <p:nvSpPr>
                  <p:cNvPr id="130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0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86" name="Group 4"/>
                <p:cNvGrpSpPr>
                  <a:grpSpLocks noChangeAspect="1"/>
                </p:cNvGrpSpPr>
                <p:nvPr/>
              </p:nvGrpSpPr>
              <p:grpSpPr bwMode="auto">
                <a:xfrm>
                  <a:off x="2498532" y="7871950"/>
                  <a:ext cx="328967" cy="792601"/>
                  <a:chOff x="213" y="832"/>
                  <a:chExt cx="2030" cy="4891"/>
                </a:xfrm>
                <a:grpFill/>
              </p:grpSpPr>
              <p:sp>
                <p:nvSpPr>
                  <p:cNvPr id="130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0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87" name="Group 4"/>
                <p:cNvGrpSpPr>
                  <a:grpSpLocks noChangeAspect="1"/>
                </p:cNvGrpSpPr>
                <p:nvPr/>
              </p:nvGrpSpPr>
              <p:grpSpPr bwMode="auto">
                <a:xfrm>
                  <a:off x="2876905" y="7871950"/>
                  <a:ext cx="328967" cy="792601"/>
                  <a:chOff x="213" y="832"/>
                  <a:chExt cx="2030" cy="4891"/>
                </a:xfrm>
                <a:grpFill/>
              </p:grpSpPr>
              <p:sp>
                <p:nvSpPr>
                  <p:cNvPr id="130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30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88" name="Group 4"/>
                <p:cNvGrpSpPr>
                  <a:grpSpLocks noChangeAspect="1"/>
                </p:cNvGrpSpPr>
                <p:nvPr/>
              </p:nvGrpSpPr>
              <p:grpSpPr bwMode="auto">
                <a:xfrm>
                  <a:off x="3255919" y="7871950"/>
                  <a:ext cx="328967" cy="792601"/>
                  <a:chOff x="213" y="832"/>
                  <a:chExt cx="2030" cy="4891"/>
                </a:xfrm>
                <a:grpFill/>
              </p:grpSpPr>
              <p:sp>
                <p:nvSpPr>
                  <p:cNvPr id="129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9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89" name="Group 4"/>
                <p:cNvGrpSpPr>
                  <a:grpSpLocks noChangeAspect="1"/>
                </p:cNvGrpSpPr>
                <p:nvPr/>
              </p:nvGrpSpPr>
              <p:grpSpPr bwMode="auto">
                <a:xfrm>
                  <a:off x="3634292" y="7871950"/>
                  <a:ext cx="328967" cy="792601"/>
                  <a:chOff x="213" y="832"/>
                  <a:chExt cx="2030" cy="4891"/>
                </a:xfrm>
                <a:grpFill/>
              </p:grpSpPr>
              <p:sp>
                <p:nvSpPr>
                  <p:cNvPr id="129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9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90" name="Group 4"/>
                <p:cNvGrpSpPr>
                  <a:grpSpLocks noChangeAspect="1"/>
                </p:cNvGrpSpPr>
                <p:nvPr/>
              </p:nvGrpSpPr>
              <p:grpSpPr bwMode="auto">
                <a:xfrm>
                  <a:off x="4011368" y="7871950"/>
                  <a:ext cx="328967" cy="792601"/>
                  <a:chOff x="213" y="832"/>
                  <a:chExt cx="2030" cy="4891"/>
                </a:xfrm>
                <a:grpFill/>
              </p:grpSpPr>
              <p:sp>
                <p:nvSpPr>
                  <p:cNvPr id="129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9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91" name="Group 4"/>
                <p:cNvGrpSpPr>
                  <a:grpSpLocks noChangeAspect="1"/>
                </p:cNvGrpSpPr>
                <p:nvPr/>
              </p:nvGrpSpPr>
              <p:grpSpPr bwMode="auto">
                <a:xfrm>
                  <a:off x="4389741" y="7871950"/>
                  <a:ext cx="328967" cy="792601"/>
                  <a:chOff x="213" y="832"/>
                  <a:chExt cx="2030" cy="4891"/>
                </a:xfrm>
                <a:grpFill/>
              </p:grpSpPr>
              <p:sp>
                <p:nvSpPr>
                  <p:cNvPr id="129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9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189" name="Group 1188"/>
              <p:cNvGrpSpPr/>
              <p:nvPr/>
            </p:nvGrpSpPr>
            <p:grpSpPr>
              <a:xfrm>
                <a:off x="2078690" y="1912974"/>
                <a:ext cx="3043335" cy="646167"/>
                <a:chOff x="985696" y="7871950"/>
                <a:chExt cx="3733012" cy="792601"/>
              </a:xfrm>
              <a:grpFill/>
            </p:grpSpPr>
            <p:grpSp>
              <p:nvGrpSpPr>
                <p:cNvPr id="1252" name="Group 4"/>
                <p:cNvGrpSpPr>
                  <a:grpSpLocks noChangeAspect="1"/>
                </p:cNvGrpSpPr>
                <p:nvPr/>
              </p:nvGrpSpPr>
              <p:grpSpPr bwMode="auto">
                <a:xfrm>
                  <a:off x="985696" y="7871950"/>
                  <a:ext cx="328967" cy="792601"/>
                  <a:chOff x="213" y="832"/>
                  <a:chExt cx="2030" cy="4891"/>
                </a:xfrm>
                <a:grpFill/>
              </p:grpSpPr>
              <p:sp>
                <p:nvSpPr>
                  <p:cNvPr id="128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8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53" name="Group 4"/>
                <p:cNvGrpSpPr>
                  <a:grpSpLocks noChangeAspect="1"/>
                </p:cNvGrpSpPr>
                <p:nvPr/>
              </p:nvGrpSpPr>
              <p:grpSpPr bwMode="auto">
                <a:xfrm>
                  <a:off x="1364069" y="7871950"/>
                  <a:ext cx="328967" cy="792601"/>
                  <a:chOff x="213" y="832"/>
                  <a:chExt cx="2030" cy="4891"/>
                </a:xfrm>
                <a:grpFill/>
              </p:grpSpPr>
              <p:sp>
                <p:nvSpPr>
                  <p:cNvPr id="127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7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54" name="Group 4"/>
                <p:cNvGrpSpPr>
                  <a:grpSpLocks noChangeAspect="1"/>
                </p:cNvGrpSpPr>
                <p:nvPr/>
              </p:nvGrpSpPr>
              <p:grpSpPr bwMode="auto">
                <a:xfrm>
                  <a:off x="1743083" y="7871950"/>
                  <a:ext cx="328967" cy="792601"/>
                  <a:chOff x="213" y="832"/>
                  <a:chExt cx="2030" cy="4891"/>
                </a:xfrm>
                <a:grpFill/>
              </p:grpSpPr>
              <p:sp>
                <p:nvSpPr>
                  <p:cNvPr id="127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7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55" name="Group 4"/>
                <p:cNvGrpSpPr>
                  <a:grpSpLocks noChangeAspect="1"/>
                </p:cNvGrpSpPr>
                <p:nvPr/>
              </p:nvGrpSpPr>
              <p:grpSpPr bwMode="auto">
                <a:xfrm>
                  <a:off x="2121456" y="7871950"/>
                  <a:ext cx="328967" cy="792601"/>
                  <a:chOff x="213" y="832"/>
                  <a:chExt cx="2030" cy="4891"/>
                </a:xfrm>
                <a:grpFill/>
              </p:grpSpPr>
              <p:sp>
                <p:nvSpPr>
                  <p:cNvPr id="127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7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56" name="Group 4"/>
                <p:cNvGrpSpPr>
                  <a:grpSpLocks noChangeAspect="1"/>
                </p:cNvGrpSpPr>
                <p:nvPr/>
              </p:nvGrpSpPr>
              <p:grpSpPr bwMode="auto">
                <a:xfrm>
                  <a:off x="2498532" y="7871950"/>
                  <a:ext cx="328967" cy="792601"/>
                  <a:chOff x="213" y="832"/>
                  <a:chExt cx="2030" cy="4891"/>
                </a:xfrm>
                <a:grpFill/>
              </p:grpSpPr>
              <p:sp>
                <p:nvSpPr>
                  <p:cNvPr id="127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7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57" name="Group 4"/>
                <p:cNvGrpSpPr>
                  <a:grpSpLocks noChangeAspect="1"/>
                </p:cNvGrpSpPr>
                <p:nvPr/>
              </p:nvGrpSpPr>
              <p:grpSpPr bwMode="auto">
                <a:xfrm>
                  <a:off x="2876905" y="7871950"/>
                  <a:ext cx="328967" cy="792601"/>
                  <a:chOff x="213" y="832"/>
                  <a:chExt cx="2030" cy="4891"/>
                </a:xfrm>
                <a:grpFill/>
              </p:grpSpPr>
              <p:sp>
                <p:nvSpPr>
                  <p:cNvPr id="127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7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58" name="Group 4"/>
                <p:cNvGrpSpPr>
                  <a:grpSpLocks noChangeAspect="1"/>
                </p:cNvGrpSpPr>
                <p:nvPr/>
              </p:nvGrpSpPr>
              <p:grpSpPr bwMode="auto">
                <a:xfrm>
                  <a:off x="3255919" y="7871950"/>
                  <a:ext cx="328967" cy="792601"/>
                  <a:chOff x="213" y="832"/>
                  <a:chExt cx="2030" cy="4891"/>
                </a:xfrm>
                <a:grpFill/>
              </p:grpSpPr>
              <p:sp>
                <p:nvSpPr>
                  <p:cNvPr id="126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6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59" name="Group 4"/>
                <p:cNvGrpSpPr>
                  <a:grpSpLocks noChangeAspect="1"/>
                </p:cNvGrpSpPr>
                <p:nvPr/>
              </p:nvGrpSpPr>
              <p:grpSpPr bwMode="auto">
                <a:xfrm>
                  <a:off x="3634292" y="7871950"/>
                  <a:ext cx="328967" cy="792601"/>
                  <a:chOff x="213" y="832"/>
                  <a:chExt cx="2030" cy="4891"/>
                </a:xfrm>
                <a:grpFill/>
              </p:grpSpPr>
              <p:sp>
                <p:nvSpPr>
                  <p:cNvPr id="126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6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60" name="Group 4"/>
                <p:cNvGrpSpPr>
                  <a:grpSpLocks noChangeAspect="1"/>
                </p:cNvGrpSpPr>
                <p:nvPr/>
              </p:nvGrpSpPr>
              <p:grpSpPr bwMode="auto">
                <a:xfrm>
                  <a:off x="4011368" y="7871950"/>
                  <a:ext cx="328967" cy="792601"/>
                  <a:chOff x="213" y="832"/>
                  <a:chExt cx="2030" cy="4891"/>
                </a:xfrm>
                <a:grpFill/>
              </p:grpSpPr>
              <p:sp>
                <p:nvSpPr>
                  <p:cNvPr id="126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6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61" name="Group 4"/>
                <p:cNvGrpSpPr>
                  <a:grpSpLocks noChangeAspect="1"/>
                </p:cNvGrpSpPr>
                <p:nvPr/>
              </p:nvGrpSpPr>
              <p:grpSpPr bwMode="auto">
                <a:xfrm>
                  <a:off x="4389741" y="7871950"/>
                  <a:ext cx="328967" cy="792601"/>
                  <a:chOff x="213" y="832"/>
                  <a:chExt cx="2030" cy="4891"/>
                </a:xfrm>
                <a:grpFill/>
              </p:grpSpPr>
              <p:sp>
                <p:nvSpPr>
                  <p:cNvPr id="126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6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190" name="Group 1189"/>
              <p:cNvGrpSpPr/>
              <p:nvPr/>
            </p:nvGrpSpPr>
            <p:grpSpPr>
              <a:xfrm>
                <a:off x="2078690" y="1214251"/>
                <a:ext cx="3043335" cy="646167"/>
                <a:chOff x="985696" y="7871950"/>
                <a:chExt cx="3733012" cy="792601"/>
              </a:xfrm>
              <a:grpFill/>
            </p:grpSpPr>
            <p:grpSp>
              <p:nvGrpSpPr>
                <p:cNvPr id="1222" name="Group 4"/>
                <p:cNvGrpSpPr>
                  <a:grpSpLocks noChangeAspect="1"/>
                </p:cNvGrpSpPr>
                <p:nvPr/>
              </p:nvGrpSpPr>
              <p:grpSpPr bwMode="auto">
                <a:xfrm>
                  <a:off x="985696" y="7871950"/>
                  <a:ext cx="328967" cy="792601"/>
                  <a:chOff x="213" y="832"/>
                  <a:chExt cx="2030" cy="4891"/>
                </a:xfrm>
                <a:grpFill/>
              </p:grpSpPr>
              <p:sp>
                <p:nvSpPr>
                  <p:cNvPr id="125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5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23" name="Group 4"/>
                <p:cNvGrpSpPr>
                  <a:grpSpLocks noChangeAspect="1"/>
                </p:cNvGrpSpPr>
                <p:nvPr/>
              </p:nvGrpSpPr>
              <p:grpSpPr bwMode="auto">
                <a:xfrm>
                  <a:off x="1364069" y="7871950"/>
                  <a:ext cx="328967" cy="792601"/>
                  <a:chOff x="213" y="832"/>
                  <a:chExt cx="2030" cy="4891"/>
                </a:xfrm>
                <a:grpFill/>
              </p:grpSpPr>
              <p:sp>
                <p:nvSpPr>
                  <p:cNvPr id="124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4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24" name="Group 4"/>
                <p:cNvGrpSpPr>
                  <a:grpSpLocks noChangeAspect="1"/>
                </p:cNvGrpSpPr>
                <p:nvPr/>
              </p:nvGrpSpPr>
              <p:grpSpPr bwMode="auto">
                <a:xfrm>
                  <a:off x="1743083" y="7871950"/>
                  <a:ext cx="328967" cy="792601"/>
                  <a:chOff x="213" y="832"/>
                  <a:chExt cx="2030" cy="4891"/>
                </a:xfrm>
                <a:grpFill/>
              </p:grpSpPr>
              <p:sp>
                <p:nvSpPr>
                  <p:cNvPr id="124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4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25" name="Group 4"/>
                <p:cNvGrpSpPr>
                  <a:grpSpLocks noChangeAspect="1"/>
                </p:cNvGrpSpPr>
                <p:nvPr/>
              </p:nvGrpSpPr>
              <p:grpSpPr bwMode="auto">
                <a:xfrm>
                  <a:off x="2121456" y="7871950"/>
                  <a:ext cx="328967" cy="792601"/>
                  <a:chOff x="213" y="832"/>
                  <a:chExt cx="2030" cy="4891"/>
                </a:xfrm>
                <a:grpFill/>
              </p:grpSpPr>
              <p:sp>
                <p:nvSpPr>
                  <p:cNvPr id="124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4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26" name="Group 4"/>
                <p:cNvGrpSpPr>
                  <a:grpSpLocks noChangeAspect="1"/>
                </p:cNvGrpSpPr>
                <p:nvPr/>
              </p:nvGrpSpPr>
              <p:grpSpPr bwMode="auto">
                <a:xfrm>
                  <a:off x="2498532" y="7871950"/>
                  <a:ext cx="328967" cy="792601"/>
                  <a:chOff x="213" y="832"/>
                  <a:chExt cx="2030" cy="4891"/>
                </a:xfrm>
                <a:grpFill/>
              </p:grpSpPr>
              <p:sp>
                <p:nvSpPr>
                  <p:cNvPr id="124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4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27" name="Group 4"/>
                <p:cNvGrpSpPr>
                  <a:grpSpLocks noChangeAspect="1"/>
                </p:cNvGrpSpPr>
                <p:nvPr/>
              </p:nvGrpSpPr>
              <p:grpSpPr bwMode="auto">
                <a:xfrm>
                  <a:off x="2876905" y="7871950"/>
                  <a:ext cx="328967" cy="792601"/>
                  <a:chOff x="213" y="832"/>
                  <a:chExt cx="2030" cy="4891"/>
                </a:xfrm>
                <a:grpFill/>
              </p:grpSpPr>
              <p:sp>
                <p:nvSpPr>
                  <p:cNvPr id="124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4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28" name="Group 4"/>
                <p:cNvGrpSpPr>
                  <a:grpSpLocks noChangeAspect="1"/>
                </p:cNvGrpSpPr>
                <p:nvPr/>
              </p:nvGrpSpPr>
              <p:grpSpPr bwMode="auto">
                <a:xfrm>
                  <a:off x="3255919" y="7871950"/>
                  <a:ext cx="328967" cy="792601"/>
                  <a:chOff x="213" y="832"/>
                  <a:chExt cx="2030" cy="4891"/>
                </a:xfrm>
                <a:grpFill/>
              </p:grpSpPr>
              <p:sp>
                <p:nvSpPr>
                  <p:cNvPr id="123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3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29" name="Group 4"/>
                <p:cNvGrpSpPr>
                  <a:grpSpLocks noChangeAspect="1"/>
                </p:cNvGrpSpPr>
                <p:nvPr/>
              </p:nvGrpSpPr>
              <p:grpSpPr bwMode="auto">
                <a:xfrm>
                  <a:off x="3634292" y="7871950"/>
                  <a:ext cx="328967" cy="792601"/>
                  <a:chOff x="213" y="832"/>
                  <a:chExt cx="2030" cy="4891"/>
                </a:xfrm>
                <a:grpFill/>
              </p:grpSpPr>
              <p:sp>
                <p:nvSpPr>
                  <p:cNvPr id="123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3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30" name="Group 4"/>
                <p:cNvGrpSpPr>
                  <a:grpSpLocks noChangeAspect="1"/>
                </p:cNvGrpSpPr>
                <p:nvPr/>
              </p:nvGrpSpPr>
              <p:grpSpPr bwMode="auto">
                <a:xfrm>
                  <a:off x="4011368" y="7871950"/>
                  <a:ext cx="328967" cy="792601"/>
                  <a:chOff x="213" y="832"/>
                  <a:chExt cx="2030" cy="4891"/>
                </a:xfrm>
                <a:grpFill/>
              </p:grpSpPr>
              <p:sp>
                <p:nvSpPr>
                  <p:cNvPr id="123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3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231" name="Group 4"/>
                <p:cNvGrpSpPr>
                  <a:grpSpLocks noChangeAspect="1"/>
                </p:cNvGrpSpPr>
                <p:nvPr/>
              </p:nvGrpSpPr>
              <p:grpSpPr bwMode="auto">
                <a:xfrm>
                  <a:off x="4389741" y="7871950"/>
                  <a:ext cx="328967" cy="792601"/>
                  <a:chOff x="213" y="832"/>
                  <a:chExt cx="2030" cy="4891"/>
                </a:xfrm>
                <a:grpFill/>
              </p:grpSpPr>
              <p:sp>
                <p:nvSpPr>
                  <p:cNvPr id="123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3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191" name="Group 1190"/>
              <p:cNvGrpSpPr/>
              <p:nvPr/>
            </p:nvGrpSpPr>
            <p:grpSpPr>
              <a:xfrm>
                <a:off x="2078690" y="506328"/>
                <a:ext cx="2427456" cy="646167"/>
                <a:chOff x="985696" y="7871950"/>
                <a:chExt cx="2977563" cy="792601"/>
              </a:xfrm>
              <a:grpFill/>
            </p:grpSpPr>
            <p:grpSp>
              <p:nvGrpSpPr>
                <p:cNvPr id="1192" name="Group 4"/>
                <p:cNvGrpSpPr>
                  <a:grpSpLocks noChangeAspect="1"/>
                </p:cNvGrpSpPr>
                <p:nvPr/>
              </p:nvGrpSpPr>
              <p:grpSpPr bwMode="auto">
                <a:xfrm>
                  <a:off x="985696" y="7871950"/>
                  <a:ext cx="328967" cy="792601"/>
                  <a:chOff x="213" y="832"/>
                  <a:chExt cx="2030" cy="4891"/>
                </a:xfrm>
                <a:grpFill/>
              </p:grpSpPr>
              <p:sp>
                <p:nvSpPr>
                  <p:cNvPr id="122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solidFill>
                    <a:srgbClr val="0D27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2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solidFill>
                    <a:srgbClr val="0D27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93" name="Group 4"/>
                <p:cNvGrpSpPr>
                  <a:grpSpLocks noChangeAspect="1"/>
                </p:cNvGrpSpPr>
                <p:nvPr/>
              </p:nvGrpSpPr>
              <p:grpSpPr bwMode="auto">
                <a:xfrm>
                  <a:off x="1364069" y="7871950"/>
                  <a:ext cx="328967" cy="792601"/>
                  <a:chOff x="213" y="832"/>
                  <a:chExt cx="2030" cy="4891"/>
                </a:xfrm>
                <a:grpFill/>
              </p:grpSpPr>
              <p:sp>
                <p:nvSpPr>
                  <p:cNvPr id="121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1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94" name="Group 4"/>
                <p:cNvGrpSpPr>
                  <a:grpSpLocks noChangeAspect="1"/>
                </p:cNvGrpSpPr>
                <p:nvPr/>
              </p:nvGrpSpPr>
              <p:grpSpPr bwMode="auto">
                <a:xfrm>
                  <a:off x="1743083" y="7871950"/>
                  <a:ext cx="328967" cy="792601"/>
                  <a:chOff x="213" y="832"/>
                  <a:chExt cx="2030" cy="4891"/>
                </a:xfrm>
                <a:grpFill/>
              </p:grpSpPr>
              <p:sp>
                <p:nvSpPr>
                  <p:cNvPr id="121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1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95" name="Group 4"/>
                <p:cNvGrpSpPr>
                  <a:grpSpLocks noChangeAspect="1"/>
                </p:cNvGrpSpPr>
                <p:nvPr/>
              </p:nvGrpSpPr>
              <p:grpSpPr bwMode="auto">
                <a:xfrm>
                  <a:off x="2121456" y="7871950"/>
                  <a:ext cx="328967" cy="792601"/>
                  <a:chOff x="213" y="832"/>
                  <a:chExt cx="2030" cy="4891"/>
                </a:xfrm>
                <a:grpFill/>
              </p:grpSpPr>
              <p:sp>
                <p:nvSpPr>
                  <p:cNvPr id="121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1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96" name="Group 4"/>
                <p:cNvGrpSpPr>
                  <a:grpSpLocks noChangeAspect="1"/>
                </p:cNvGrpSpPr>
                <p:nvPr/>
              </p:nvGrpSpPr>
              <p:grpSpPr bwMode="auto">
                <a:xfrm>
                  <a:off x="2498532" y="7871950"/>
                  <a:ext cx="328967" cy="792601"/>
                  <a:chOff x="213" y="832"/>
                  <a:chExt cx="2030" cy="4891"/>
                </a:xfrm>
                <a:grpFill/>
              </p:grpSpPr>
              <p:sp>
                <p:nvSpPr>
                  <p:cNvPr id="121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1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97" name="Group 4"/>
                <p:cNvGrpSpPr>
                  <a:grpSpLocks noChangeAspect="1"/>
                </p:cNvGrpSpPr>
                <p:nvPr/>
              </p:nvGrpSpPr>
              <p:grpSpPr bwMode="auto">
                <a:xfrm>
                  <a:off x="2876905" y="7871950"/>
                  <a:ext cx="328967" cy="792601"/>
                  <a:chOff x="213" y="832"/>
                  <a:chExt cx="2030" cy="4891"/>
                </a:xfrm>
                <a:grpFill/>
              </p:grpSpPr>
              <p:sp>
                <p:nvSpPr>
                  <p:cNvPr id="121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1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98" name="Group 4"/>
                <p:cNvGrpSpPr>
                  <a:grpSpLocks noChangeAspect="1"/>
                </p:cNvGrpSpPr>
                <p:nvPr/>
              </p:nvGrpSpPr>
              <p:grpSpPr bwMode="auto">
                <a:xfrm>
                  <a:off x="3255919" y="7871950"/>
                  <a:ext cx="328967" cy="792601"/>
                  <a:chOff x="213" y="832"/>
                  <a:chExt cx="2030" cy="4891"/>
                </a:xfrm>
                <a:grpFill/>
              </p:grpSpPr>
              <p:sp>
                <p:nvSpPr>
                  <p:cNvPr id="120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0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99" name="Group 4"/>
                <p:cNvGrpSpPr>
                  <a:grpSpLocks noChangeAspect="1"/>
                </p:cNvGrpSpPr>
                <p:nvPr/>
              </p:nvGrpSpPr>
              <p:grpSpPr bwMode="auto">
                <a:xfrm>
                  <a:off x="3634292" y="7871950"/>
                  <a:ext cx="328967" cy="792601"/>
                  <a:chOff x="213" y="832"/>
                  <a:chExt cx="2030" cy="4891"/>
                </a:xfrm>
                <a:grpFill/>
              </p:grpSpPr>
              <p:sp>
                <p:nvSpPr>
                  <p:cNvPr id="120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20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sp>
          <p:nvSpPr>
            <p:cNvPr id="1492" name="TextBox 1491"/>
            <p:cNvSpPr txBox="1"/>
            <p:nvPr/>
          </p:nvSpPr>
          <p:spPr>
            <a:xfrm>
              <a:off x="8408297" y="4287350"/>
              <a:ext cx="1748316" cy="1246495"/>
            </a:xfrm>
            <a:prstGeom prst="rect">
              <a:avLst/>
            </a:prstGeom>
            <a:noFill/>
          </p:spPr>
          <p:txBody>
            <a:bodyPr wrap="none" rtlCol="0">
              <a:spAutoFit/>
            </a:bodyPr>
            <a:lstStyle/>
            <a:p>
              <a:pPr defTabSz="685752"/>
              <a:r>
                <a:rPr lang="en-CA" sz="4800" b="1" dirty="0">
                  <a:solidFill>
                    <a:srgbClr val="262626"/>
                  </a:solidFill>
                </a:rPr>
                <a:t>98</a:t>
              </a:r>
              <a:endParaRPr lang="fr-CA" sz="4800" b="1" dirty="0">
                <a:solidFill>
                  <a:srgbClr val="262626"/>
                </a:solidFill>
              </a:endParaRPr>
            </a:p>
          </p:txBody>
        </p:sp>
        <p:sp>
          <p:nvSpPr>
            <p:cNvPr id="1799" name="Rectangle 1798"/>
            <p:cNvSpPr/>
            <p:nvPr/>
          </p:nvSpPr>
          <p:spPr>
            <a:xfrm>
              <a:off x="7493457" y="1777227"/>
              <a:ext cx="3158766" cy="854080"/>
            </a:xfrm>
            <a:prstGeom prst="rect">
              <a:avLst/>
            </a:prstGeom>
          </p:spPr>
          <p:txBody>
            <a:bodyPr wrap="square">
              <a:spAutoFit/>
            </a:bodyPr>
            <a:lstStyle/>
            <a:p>
              <a:pPr marL="0" lvl="1" algn="ctr" defTabSz="685752"/>
              <a:r>
                <a:rPr lang="en-US" sz="1600" b="1" dirty="0">
                  <a:solidFill>
                    <a:srgbClr val="262626"/>
                  </a:solidFill>
                </a:rPr>
                <a:t>Liraglutide</a:t>
              </a:r>
              <a:r>
                <a:rPr lang="en-US" sz="1600" b="1" baseline="30000" dirty="0">
                  <a:solidFill>
                    <a:srgbClr val="262626"/>
                  </a:solidFill>
                </a:rPr>
                <a:t>4</a:t>
              </a:r>
            </a:p>
            <a:p>
              <a:pPr marL="0" lvl="1" algn="ctr" defTabSz="685752"/>
              <a:r>
                <a:rPr lang="en-US" sz="1500" b="1" dirty="0">
                  <a:solidFill>
                    <a:srgbClr val="262626"/>
                  </a:solidFill>
                </a:rPr>
                <a:t>for 3 years</a:t>
              </a:r>
            </a:p>
          </p:txBody>
        </p:sp>
        <p:sp>
          <p:nvSpPr>
            <p:cNvPr id="1803" name="Rectangle 1802"/>
            <p:cNvSpPr/>
            <p:nvPr/>
          </p:nvSpPr>
          <p:spPr>
            <a:xfrm>
              <a:off x="8136883" y="6230808"/>
              <a:ext cx="4535134"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2"/>
              <a:r>
                <a:rPr lang="en-CA" sz="1300" b="1" dirty="0">
                  <a:solidFill>
                    <a:srgbClr val="262626"/>
                  </a:solidFill>
                </a:rPr>
                <a:t>T2DM with high CV risk</a:t>
              </a:r>
            </a:p>
            <a:p>
              <a:pPr algn="ctr" defTabSz="685752"/>
              <a:r>
                <a:rPr lang="en-CA" sz="1100" dirty="0">
                  <a:solidFill>
                    <a:srgbClr val="262626"/>
                  </a:solidFill>
                </a:rPr>
                <a:t>93% hypertension</a:t>
              </a:r>
            </a:p>
          </p:txBody>
        </p:sp>
      </p:grpSp>
      <p:grpSp>
        <p:nvGrpSpPr>
          <p:cNvPr id="7" name="Group 6"/>
          <p:cNvGrpSpPr/>
          <p:nvPr/>
        </p:nvGrpSpPr>
        <p:grpSpPr>
          <a:xfrm>
            <a:off x="6929880" y="1184821"/>
            <a:ext cx="2267567" cy="3508957"/>
            <a:chOff x="12113004" y="1777227"/>
            <a:chExt cx="4535134" cy="5263436"/>
          </a:xfrm>
        </p:grpSpPr>
        <p:grpSp>
          <p:nvGrpSpPr>
            <p:cNvPr id="3" name="Group 2"/>
            <p:cNvGrpSpPr/>
            <p:nvPr/>
          </p:nvGrpSpPr>
          <p:grpSpPr>
            <a:xfrm>
              <a:off x="13428589" y="5323566"/>
              <a:ext cx="2024033" cy="1677507"/>
              <a:chOff x="13428589" y="5323566"/>
              <a:chExt cx="2024033" cy="1677507"/>
            </a:xfrm>
          </p:grpSpPr>
          <p:grpSp>
            <p:nvGrpSpPr>
              <p:cNvPr id="1494" name="Group 1493"/>
              <p:cNvGrpSpPr/>
              <p:nvPr/>
            </p:nvGrpSpPr>
            <p:grpSpPr>
              <a:xfrm>
                <a:off x="13428589" y="6610958"/>
                <a:ext cx="2024033" cy="390115"/>
                <a:chOff x="985696" y="7871950"/>
                <a:chExt cx="3733012" cy="792601"/>
              </a:xfrm>
              <a:solidFill>
                <a:schemeClr val="bg1">
                  <a:lumMod val="85000"/>
                </a:schemeClr>
              </a:solidFill>
            </p:grpSpPr>
            <p:grpSp>
              <p:nvGrpSpPr>
                <p:cNvPr id="1768" name="Group 4"/>
                <p:cNvGrpSpPr>
                  <a:grpSpLocks noChangeAspect="1"/>
                </p:cNvGrpSpPr>
                <p:nvPr/>
              </p:nvGrpSpPr>
              <p:grpSpPr bwMode="auto">
                <a:xfrm>
                  <a:off x="985696" y="7871950"/>
                  <a:ext cx="328967" cy="792601"/>
                  <a:chOff x="213" y="832"/>
                  <a:chExt cx="2030" cy="4891"/>
                </a:xfrm>
                <a:grpFill/>
              </p:grpSpPr>
              <p:sp>
                <p:nvSpPr>
                  <p:cNvPr id="179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9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69" name="Group 4"/>
                <p:cNvGrpSpPr>
                  <a:grpSpLocks noChangeAspect="1"/>
                </p:cNvGrpSpPr>
                <p:nvPr/>
              </p:nvGrpSpPr>
              <p:grpSpPr bwMode="auto">
                <a:xfrm>
                  <a:off x="1364069" y="7871950"/>
                  <a:ext cx="328967" cy="792601"/>
                  <a:chOff x="213" y="832"/>
                  <a:chExt cx="2030" cy="4891"/>
                </a:xfrm>
                <a:grpFill/>
              </p:grpSpPr>
              <p:sp>
                <p:nvSpPr>
                  <p:cNvPr id="179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9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70" name="Group 4"/>
                <p:cNvGrpSpPr>
                  <a:grpSpLocks noChangeAspect="1"/>
                </p:cNvGrpSpPr>
                <p:nvPr/>
              </p:nvGrpSpPr>
              <p:grpSpPr bwMode="auto">
                <a:xfrm>
                  <a:off x="1743083" y="7871950"/>
                  <a:ext cx="328967" cy="792601"/>
                  <a:chOff x="213" y="832"/>
                  <a:chExt cx="2030" cy="4891"/>
                </a:xfrm>
                <a:grpFill/>
              </p:grpSpPr>
              <p:sp>
                <p:nvSpPr>
                  <p:cNvPr id="179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9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71" name="Group 4"/>
                <p:cNvGrpSpPr>
                  <a:grpSpLocks noChangeAspect="1"/>
                </p:cNvGrpSpPr>
                <p:nvPr/>
              </p:nvGrpSpPr>
              <p:grpSpPr bwMode="auto">
                <a:xfrm>
                  <a:off x="2121456" y="7871950"/>
                  <a:ext cx="328967" cy="792601"/>
                  <a:chOff x="213" y="832"/>
                  <a:chExt cx="2030" cy="4891"/>
                </a:xfrm>
                <a:grpFill/>
              </p:grpSpPr>
              <p:sp>
                <p:nvSpPr>
                  <p:cNvPr id="179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9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72" name="Group 4"/>
                <p:cNvGrpSpPr>
                  <a:grpSpLocks noChangeAspect="1"/>
                </p:cNvGrpSpPr>
                <p:nvPr/>
              </p:nvGrpSpPr>
              <p:grpSpPr bwMode="auto">
                <a:xfrm>
                  <a:off x="2498532" y="7871950"/>
                  <a:ext cx="328967" cy="792601"/>
                  <a:chOff x="213" y="832"/>
                  <a:chExt cx="2030" cy="4891"/>
                </a:xfrm>
                <a:grpFill/>
              </p:grpSpPr>
              <p:sp>
                <p:nvSpPr>
                  <p:cNvPr id="178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8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73" name="Group 4"/>
                <p:cNvGrpSpPr>
                  <a:grpSpLocks noChangeAspect="1"/>
                </p:cNvGrpSpPr>
                <p:nvPr/>
              </p:nvGrpSpPr>
              <p:grpSpPr bwMode="auto">
                <a:xfrm>
                  <a:off x="2876905" y="7871950"/>
                  <a:ext cx="328967" cy="792601"/>
                  <a:chOff x="213" y="832"/>
                  <a:chExt cx="2030" cy="4891"/>
                </a:xfrm>
                <a:grpFill/>
              </p:grpSpPr>
              <p:sp>
                <p:nvSpPr>
                  <p:cNvPr id="178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8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74" name="Group 4"/>
                <p:cNvGrpSpPr>
                  <a:grpSpLocks noChangeAspect="1"/>
                </p:cNvGrpSpPr>
                <p:nvPr/>
              </p:nvGrpSpPr>
              <p:grpSpPr bwMode="auto">
                <a:xfrm>
                  <a:off x="3255919" y="7871950"/>
                  <a:ext cx="328967" cy="792601"/>
                  <a:chOff x="213" y="832"/>
                  <a:chExt cx="2030" cy="4891"/>
                </a:xfrm>
                <a:grpFill/>
              </p:grpSpPr>
              <p:sp>
                <p:nvSpPr>
                  <p:cNvPr id="178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8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75" name="Group 4"/>
                <p:cNvGrpSpPr>
                  <a:grpSpLocks noChangeAspect="1"/>
                </p:cNvGrpSpPr>
                <p:nvPr/>
              </p:nvGrpSpPr>
              <p:grpSpPr bwMode="auto">
                <a:xfrm>
                  <a:off x="3634292" y="7871950"/>
                  <a:ext cx="328967" cy="792601"/>
                  <a:chOff x="213" y="832"/>
                  <a:chExt cx="2030" cy="4891"/>
                </a:xfrm>
                <a:grpFill/>
              </p:grpSpPr>
              <p:sp>
                <p:nvSpPr>
                  <p:cNvPr id="178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8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76" name="Group 4"/>
                <p:cNvGrpSpPr>
                  <a:grpSpLocks noChangeAspect="1"/>
                </p:cNvGrpSpPr>
                <p:nvPr/>
              </p:nvGrpSpPr>
              <p:grpSpPr bwMode="auto">
                <a:xfrm>
                  <a:off x="4011368" y="7871950"/>
                  <a:ext cx="328967" cy="792601"/>
                  <a:chOff x="213" y="832"/>
                  <a:chExt cx="2030" cy="4891"/>
                </a:xfrm>
                <a:grpFill/>
              </p:grpSpPr>
              <p:sp>
                <p:nvSpPr>
                  <p:cNvPr id="178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8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77" name="Group 4"/>
                <p:cNvGrpSpPr>
                  <a:grpSpLocks noChangeAspect="1"/>
                </p:cNvGrpSpPr>
                <p:nvPr/>
              </p:nvGrpSpPr>
              <p:grpSpPr bwMode="auto">
                <a:xfrm>
                  <a:off x="4389741" y="7871950"/>
                  <a:ext cx="328967" cy="792601"/>
                  <a:chOff x="213" y="832"/>
                  <a:chExt cx="2030" cy="4891"/>
                </a:xfrm>
                <a:grpFill/>
              </p:grpSpPr>
              <p:sp>
                <p:nvSpPr>
                  <p:cNvPr id="177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7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495" name="Group 1494"/>
              <p:cNvGrpSpPr/>
              <p:nvPr/>
            </p:nvGrpSpPr>
            <p:grpSpPr>
              <a:xfrm>
                <a:off x="13428589" y="6183558"/>
                <a:ext cx="2024033" cy="390115"/>
                <a:chOff x="985696" y="7871950"/>
                <a:chExt cx="3733012" cy="792601"/>
              </a:xfrm>
              <a:solidFill>
                <a:schemeClr val="bg1">
                  <a:lumMod val="85000"/>
                </a:schemeClr>
              </a:solidFill>
            </p:grpSpPr>
            <p:grpSp>
              <p:nvGrpSpPr>
                <p:cNvPr id="1738" name="Group 4"/>
                <p:cNvGrpSpPr>
                  <a:grpSpLocks noChangeAspect="1"/>
                </p:cNvGrpSpPr>
                <p:nvPr/>
              </p:nvGrpSpPr>
              <p:grpSpPr bwMode="auto">
                <a:xfrm>
                  <a:off x="985696" y="7871950"/>
                  <a:ext cx="328967" cy="792601"/>
                  <a:chOff x="213" y="832"/>
                  <a:chExt cx="2030" cy="4891"/>
                </a:xfrm>
                <a:grpFill/>
              </p:grpSpPr>
              <p:sp>
                <p:nvSpPr>
                  <p:cNvPr id="176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6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39" name="Group 4"/>
                <p:cNvGrpSpPr>
                  <a:grpSpLocks noChangeAspect="1"/>
                </p:cNvGrpSpPr>
                <p:nvPr/>
              </p:nvGrpSpPr>
              <p:grpSpPr bwMode="auto">
                <a:xfrm>
                  <a:off x="1364069" y="7871950"/>
                  <a:ext cx="328967" cy="792601"/>
                  <a:chOff x="213" y="832"/>
                  <a:chExt cx="2030" cy="4891"/>
                </a:xfrm>
                <a:grpFill/>
              </p:grpSpPr>
              <p:sp>
                <p:nvSpPr>
                  <p:cNvPr id="176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6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40" name="Group 4"/>
                <p:cNvGrpSpPr>
                  <a:grpSpLocks noChangeAspect="1"/>
                </p:cNvGrpSpPr>
                <p:nvPr/>
              </p:nvGrpSpPr>
              <p:grpSpPr bwMode="auto">
                <a:xfrm>
                  <a:off x="1743083" y="7871950"/>
                  <a:ext cx="328967" cy="792601"/>
                  <a:chOff x="213" y="832"/>
                  <a:chExt cx="2030" cy="4891"/>
                </a:xfrm>
                <a:grpFill/>
              </p:grpSpPr>
              <p:sp>
                <p:nvSpPr>
                  <p:cNvPr id="176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6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41" name="Group 4"/>
                <p:cNvGrpSpPr>
                  <a:grpSpLocks noChangeAspect="1"/>
                </p:cNvGrpSpPr>
                <p:nvPr/>
              </p:nvGrpSpPr>
              <p:grpSpPr bwMode="auto">
                <a:xfrm>
                  <a:off x="2121456" y="7871950"/>
                  <a:ext cx="328967" cy="792601"/>
                  <a:chOff x="213" y="832"/>
                  <a:chExt cx="2030" cy="4891"/>
                </a:xfrm>
                <a:grpFill/>
              </p:grpSpPr>
              <p:sp>
                <p:nvSpPr>
                  <p:cNvPr id="176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6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42" name="Group 4"/>
                <p:cNvGrpSpPr>
                  <a:grpSpLocks noChangeAspect="1"/>
                </p:cNvGrpSpPr>
                <p:nvPr/>
              </p:nvGrpSpPr>
              <p:grpSpPr bwMode="auto">
                <a:xfrm>
                  <a:off x="2498532" y="7871950"/>
                  <a:ext cx="328967" cy="792601"/>
                  <a:chOff x="213" y="832"/>
                  <a:chExt cx="2030" cy="4891"/>
                </a:xfrm>
                <a:grpFill/>
              </p:grpSpPr>
              <p:sp>
                <p:nvSpPr>
                  <p:cNvPr id="175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5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43" name="Group 4"/>
                <p:cNvGrpSpPr>
                  <a:grpSpLocks noChangeAspect="1"/>
                </p:cNvGrpSpPr>
                <p:nvPr/>
              </p:nvGrpSpPr>
              <p:grpSpPr bwMode="auto">
                <a:xfrm>
                  <a:off x="2876905" y="7871950"/>
                  <a:ext cx="328967" cy="792601"/>
                  <a:chOff x="213" y="832"/>
                  <a:chExt cx="2030" cy="4891"/>
                </a:xfrm>
                <a:grpFill/>
              </p:grpSpPr>
              <p:sp>
                <p:nvSpPr>
                  <p:cNvPr id="175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5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44" name="Group 4"/>
                <p:cNvGrpSpPr>
                  <a:grpSpLocks noChangeAspect="1"/>
                </p:cNvGrpSpPr>
                <p:nvPr/>
              </p:nvGrpSpPr>
              <p:grpSpPr bwMode="auto">
                <a:xfrm>
                  <a:off x="3255919" y="7871950"/>
                  <a:ext cx="328967" cy="792601"/>
                  <a:chOff x="213" y="832"/>
                  <a:chExt cx="2030" cy="4891"/>
                </a:xfrm>
                <a:grpFill/>
              </p:grpSpPr>
              <p:sp>
                <p:nvSpPr>
                  <p:cNvPr id="175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5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45" name="Group 4"/>
                <p:cNvGrpSpPr>
                  <a:grpSpLocks noChangeAspect="1"/>
                </p:cNvGrpSpPr>
                <p:nvPr/>
              </p:nvGrpSpPr>
              <p:grpSpPr bwMode="auto">
                <a:xfrm>
                  <a:off x="3634292" y="7871950"/>
                  <a:ext cx="328967" cy="792601"/>
                  <a:chOff x="213" y="832"/>
                  <a:chExt cx="2030" cy="4891"/>
                </a:xfrm>
                <a:grpFill/>
              </p:grpSpPr>
              <p:sp>
                <p:nvSpPr>
                  <p:cNvPr id="175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5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46" name="Group 4"/>
                <p:cNvGrpSpPr>
                  <a:grpSpLocks noChangeAspect="1"/>
                </p:cNvGrpSpPr>
                <p:nvPr/>
              </p:nvGrpSpPr>
              <p:grpSpPr bwMode="auto">
                <a:xfrm>
                  <a:off x="4011368" y="7871950"/>
                  <a:ext cx="328967" cy="792601"/>
                  <a:chOff x="213" y="832"/>
                  <a:chExt cx="2030" cy="4891"/>
                </a:xfrm>
                <a:grpFill/>
              </p:grpSpPr>
              <p:sp>
                <p:nvSpPr>
                  <p:cNvPr id="175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5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47" name="Group 4"/>
                <p:cNvGrpSpPr>
                  <a:grpSpLocks noChangeAspect="1"/>
                </p:cNvGrpSpPr>
                <p:nvPr/>
              </p:nvGrpSpPr>
              <p:grpSpPr bwMode="auto">
                <a:xfrm>
                  <a:off x="4389741" y="7871950"/>
                  <a:ext cx="328967" cy="792601"/>
                  <a:chOff x="213" y="832"/>
                  <a:chExt cx="2030" cy="4891"/>
                </a:xfrm>
                <a:grpFill/>
              </p:grpSpPr>
              <p:sp>
                <p:nvSpPr>
                  <p:cNvPr id="174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4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496" name="Group 1495"/>
              <p:cNvGrpSpPr/>
              <p:nvPr/>
            </p:nvGrpSpPr>
            <p:grpSpPr>
              <a:xfrm>
                <a:off x="13428589" y="5750965"/>
                <a:ext cx="2024033" cy="390115"/>
                <a:chOff x="985696" y="7871950"/>
                <a:chExt cx="3733012" cy="792601"/>
              </a:xfrm>
              <a:solidFill>
                <a:schemeClr val="bg1">
                  <a:lumMod val="85000"/>
                </a:schemeClr>
              </a:solidFill>
            </p:grpSpPr>
            <p:grpSp>
              <p:nvGrpSpPr>
                <p:cNvPr id="1708" name="Group 4"/>
                <p:cNvGrpSpPr>
                  <a:grpSpLocks noChangeAspect="1"/>
                </p:cNvGrpSpPr>
                <p:nvPr/>
              </p:nvGrpSpPr>
              <p:grpSpPr bwMode="auto">
                <a:xfrm>
                  <a:off x="985696" y="7871950"/>
                  <a:ext cx="328967" cy="792601"/>
                  <a:chOff x="213" y="832"/>
                  <a:chExt cx="2030" cy="4891"/>
                </a:xfrm>
                <a:grpFill/>
              </p:grpSpPr>
              <p:sp>
                <p:nvSpPr>
                  <p:cNvPr id="173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3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09" name="Group 4"/>
                <p:cNvGrpSpPr>
                  <a:grpSpLocks noChangeAspect="1"/>
                </p:cNvGrpSpPr>
                <p:nvPr/>
              </p:nvGrpSpPr>
              <p:grpSpPr bwMode="auto">
                <a:xfrm>
                  <a:off x="1364069" y="7871950"/>
                  <a:ext cx="328967" cy="792601"/>
                  <a:chOff x="213" y="832"/>
                  <a:chExt cx="2030" cy="4891"/>
                </a:xfrm>
                <a:grpFill/>
              </p:grpSpPr>
              <p:sp>
                <p:nvSpPr>
                  <p:cNvPr id="173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3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10" name="Group 4"/>
                <p:cNvGrpSpPr>
                  <a:grpSpLocks noChangeAspect="1"/>
                </p:cNvGrpSpPr>
                <p:nvPr/>
              </p:nvGrpSpPr>
              <p:grpSpPr bwMode="auto">
                <a:xfrm>
                  <a:off x="1743083" y="7871950"/>
                  <a:ext cx="328967" cy="792601"/>
                  <a:chOff x="213" y="832"/>
                  <a:chExt cx="2030" cy="4891"/>
                </a:xfrm>
                <a:grpFill/>
              </p:grpSpPr>
              <p:sp>
                <p:nvSpPr>
                  <p:cNvPr id="173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3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11" name="Group 4"/>
                <p:cNvGrpSpPr>
                  <a:grpSpLocks noChangeAspect="1"/>
                </p:cNvGrpSpPr>
                <p:nvPr/>
              </p:nvGrpSpPr>
              <p:grpSpPr bwMode="auto">
                <a:xfrm>
                  <a:off x="2121456" y="7871950"/>
                  <a:ext cx="328967" cy="792601"/>
                  <a:chOff x="213" y="832"/>
                  <a:chExt cx="2030" cy="4891"/>
                </a:xfrm>
                <a:grpFill/>
              </p:grpSpPr>
              <p:sp>
                <p:nvSpPr>
                  <p:cNvPr id="173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3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12" name="Group 4"/>
                <p:cNvGrpSpPr>
                  <a:grpSpLocks noChangeAspect="1"/>
                </p:cNvGrpSpPr>
                <p:nvPr/>
              </p:nvGrpSpPr>
              <p:grpSpPr bwMode="auto">
                <a:xfrm>
                  <a:off x="2498532" y="7871950"/>
                  <a:ext cx="328967" cy="792601"/>
                  <a:chOff x="213" y="832"/>
                  <a:chExt cx="2030" cy="4891"/>
                </a:xfrm>
                <a:grpFill/>
              </p:grpSpPr>
              <p:sp>
                <p:nvSpPr>
                  <p:cNvPr id="172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2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13" name="Group 4"/>
                <p:cNvGrpSpPr>
                  <a:grpSpLocks noChangeAspect="1"/>
                </p:cNvGrpSpPr>
                <p:nvPr/>
              </p:nvGrpSpPr>
              <p:grpSpPr bwMode="auto">
                <a:xfrm>
                  <a:off x="2876905" y="7871950"/>
                  <a:ext cx="328967" cy="792601"/>
                  <a:chOff x="213" y="832"/>
                  <a:chExt cx="2030" cy="4891"/>
                </a:xfrm>
                <a:grpFill/>
              </p:grpSpPr>
              <p:sp>
                <p:nvSpPr>
                  <p:cNvPr id="172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2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14" name="Group 4"/>
                <p:cNvGrpSpPr>
                  <a:grpSpLocks noChangeAspect="1"/>
                </p:cNvGrpSpPr>
                <p:nvPr/>
              </p:nvGrpSpPr>
              <p:grpSpPr bwMode="auto">
                <a:xfrm>
                  <a:off x="3255919" y="7871950"/>
                  <a:ext cx="328967" cy="792601"/>
                  <a:chOff x="213" y="832"/>
                  <a:chExt cx="2030" cy="4891"/>
                </a:xfrm>
                <a:grpFill/>
              </p:grpSpPr>
              <p:sp>
                <p:nvSpPr>
                  <p:cNvPr id="172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2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15" name="Group 4"/>
                <p:cNvGrpSpPr>
                  <a:grpSpLocks noChangeAspect="1"/>
                </p:cNvGrpSpPr>
                <p:nvPr/>
              </p:nvGrpSpPr>
              <p:grpSpPr bwMode="auto">
                <a:xfrm>
                  <a:off x="3634292" y="7871950"/>
                  <a:ext cx="328967" cy="792601"/>
                  <a:chOff x="213" y="832"/>
                  <a:chExt cx="2030" cy="4891"/>
                </a:xfrm>
                <a:grpFill/>
              </p:grpSpPr>
              <p:sp>
                <p:nvSpPr>
                  <p:cNvPr id="172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2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16" name="Group 4"/>
                <p:cNvGrpSpPr>
                  <a:grpSpLocks noChangeAspect="1"/>
                </p:cNvGrpSpPr>
                <p:nvPr/>
              </p:nvGrpSpPr>
              <p:grpSpPr bwMode="auto">
                <a:xfrm>
                  <a:off x="4011368" y="7871950"/>
                  <a:ext cx="328967" cy="792601"/>
                  <a:chOff x="213" y="832"/>
                  <a:chExt cx="2030" cy="4891"/>
                </a:xfrm>
                <a:grpFill/>
              </p:grpSpPr>
              <p:sp>
                <p:nvSpPr>
                  <p:cNvPr id="172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2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717" name="Group 4"/>
                <p:cNvGrpSpPr>
                  <a:grpSpLocks noChangeAspect="1"/>
                </p:cNvGrpSpPr>
                <p:nvPr/>
              </p:nvGrpSpPr>
              <p:grpSpPr bwMode="auto">
                <a:xfrm>
                  <a:off x="4389741" y="7871950"/>
                  <a:ext cx="328967" cy="792601"/>
                  <a:chOff x="213" y="832"/>
                  <a:chExt cx="2030" cy="4891"/>
                </a:xfrm>
                <a:grpFill/>
              </p:grpSpPr>
              <p:sp>
                <p:nvSpPr>
                  <p:cNvPr id="171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1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1497" name="Group 1496"/>
              <p:cNvGrpSpPr/>
              <p:nvPr/>
            </p:nvGrpSpPr>
            <p:grpSpPr>
              <a:xfrm>
                <a:off x="13428589" y="5323566"/>
                <a:ext cx="1818880" cy="390115"/>
                <a:chOff x="985696" y="7871950"/>
                <a:chExt cx="3354639" cy="792601"/>
              </a:xfrm>
              <a:solidFill>
                <a:schemeClr val="bg1">
                  <a:lumMod val="85000"/>
                </a:schemeClr>
              </a:solidFill>
            </p:grpSpPr>
            <p:grpSp>
              <p:nvGrpSpPr>
                <p:cNvPr id="1678" name="Group 4"/>
                <p:cNvGrpSpPr>
                  <a:grpSpLocks noChangeAspect="1"/>
                </p:cNvGrpSpPr>
                <p:nvPr/>
              </p:nvGrpSpPr>
              <p:grpSpPr bwMode="auto">
                <a:xfrm>
                  <a:off x="985696" y="7871950"/>
                  <a:ext cx="328967" cy="792601"/>
                  <a:chOff x="213" y="832"/>
                  <a:chExt cx="2030" cy="4891"/>
                </a:xfrm>
                <a:grpFill/>
              </p:grpSpPr>
              <p:sp>
                <p:nvSpPr>
                  <p:cNvPr id="170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solidFill>
                    <a:srgbClr val="0D27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dirty="0">
                      <a:solidFill>
                        <a:srgbClr val="262626"/>
                      </a:solidFill>
                    </a:endParaRPr>
                  </a:p>
                </p:txBody>
              </p:sp>
              <p:sp>
                <p:nvSpPr>
                  <p:cNvPr id="170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solidFill>
                    <a:srgbClr val="0D27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dirty="0">
                      <a:solidFill>
                        <a:srgbClr val="262626"/>
                      </a:solidFill>
                    </a:endParaRPr>
                  </a:p>
                </p:txBody>
              </p:sp>
            </p:grpSp>
            <p:grpSp>
              <p:nvGrpSpPr>
                <p:cNvPr id="1679" name="Group 4"/>
                <p:cNvGrpSpPr>
                  <a:grpSpLocks noChangeAspect="1"/>
                </p:cNvGrpSpPr>
                <p:nvPr/>
              </p:nvGrpSpPr>
              <p:grpSpPr bwMode="auto">
                <a:xfrm>
                  <a:off x="1364069" y="7871950"/>
                  <a:ext cx="328967" cy="792601"/>
                  <a:chOff x="213" y="832"/>
                  <a:chExt cx="2030" cy="4891"/>
                </a:xfrm>
                <a:grpFill/>
              </p:grpSpPr>
              <p:sp>
                <p:nvSpPr>
                  <p:cNvPr id="170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0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680" name="Group 4"/>
                <p:cNvGrpSpPr>
                  <a:grpSpLocks noChangeAspect="1"/>
                </p:cNvGrpSpPr>
                <p:nvPr/>
              </p:nvGrpSpPr>
              <p:grpSpPr bwMode="auto">
                <a:xfrm>
                  <a:off x="1743083" y="7871950"/>
                  <a:ext cx="328967" cy="792601"/>
                  <a:chOff x="213" y="832"/>
                  <a:chExt cx="2030" cy="4891"/>
                </a:xfrm>
                <a:grpFill/>
              </p:grpSpPr>
              <p:sp>
                <p:nvSpPr>
                  <p:cNvPr id="170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0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681" name="Group 4"/>
                <p:cNvGrpSpPr>
                  <a:grpSpLocks noChangeAspect="1"/>
                </p:cNvGrpSpPr>
                <p:nvPr/>
              </p:nvGrpSpPr>
              <p:grpSpPr bwMode="auto">
                <a:xfrm>
                  <a:off x="2121456" y="7871950"/>
                  <a:ext cx="328967" cy="792601"/>
                  <a:chOff x="213" y="832"/>
                  <a:chExt cx="2030" cy="4891"/>
                </a:xfrm>
                <a:grpFill/>
              </p:grpSpPr>
              <p:sp>
                <p:nvSpPr>
                  <p:cNvPr id="170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70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682" name="Group 4"/>
                <p:cNvGrpSpPr>
                  <a:grpSpLocks noChangeAspect="1"/>
                </p:cNvGrpSpPr>
                <p:nvPr/>
              </p:nvGrpSpPr>
              <p:grpSpPr bwMode="auto">
                <a:xfrm>
                  <a:off x="2498532" y="7871950"/>
                  <a:ext cx="328967" cy="792601"/>
                  <a:chOff x="213" y="832"/>
                  <a:chExt cx="2030" cy="4891"/>
                </a:xfrm>
                <a:grpFill/>
              </p:grpSpPr>
              <p:sp>
                <p:nvSpPr>
                  <p:cNvPr id="169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69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683" name="Group 4"/>
                <p:cNvGrpSpPr>
                  <a:grpSpLocks noChangeAspect="1"/>
                </p:cNvGrpSpPr>
                <p:nvPr/>
              </p:nvGrpSpPr>
              <p:grpSpPr bwMode="auto">
                <a:xfrm>
                  <a:off x="2876905" y="7871950"/>
                  <a:ext cx="328967" cy="792601"/>
                  <a:chOff x="213" y="832"/>
                  <a:chExt cx="2030" cy="4891"/>
                </a:xfrm>
                <a:grpFill/>
              </p:grpSpPr>
              <p:sp>
                <p:nvSpPr>
                  <p:cNvPr id="169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69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684" name="Group 4"/>
                <p:cNvGrpSpPr>
                  <a:grpSpLocks noChangeAspect="1"/>
                </p:cNvGrpSpPr>
                <p:nvPr/>
              </p:nvGrpSpPr>
              <p:grpSpPr bwMode="auto">
                <a:xfrm>
                  <a:off x="3255919" y="7871950"/>
                  <a:ext cx="328967" cy="792601"/>
                  <a:chOff x="213" y="832"/>
                  <a:chExt cx="2030" cy="4891"/>
                </a:xfrm>
                <a:grpFill/>
              </p:grpSpPr>
              <p:sp>
                <p:nvSpPr>
                  <p:cNvPr id="169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69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685" name="Group 4"/>
                <p:cNvGrpSpPr>
                  <a:grpSpLocks noChangeAspect="1"/>
                </p:cNvGrpSpPr>
                <p:nvPr/>
              </p:nvGrpSpPr>
              <p:grpSpPr bwMode="auto">
                <a:xfrm>
                  <a:off x="3634292" y="7871950"/>
                  <a:ext cx="328967" cy="792601"/>
                  <a:chOff x="213" y="832"/>
                  <a:chExt cx="2030" cy="4891"/>
                </a:xfrm>
                <a:grpFill/>
              </p:grpSpPr>
              <p:sp>
                <p:nvSpPr>
                  <p:cNvPr id="169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69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686" name="Group 4"/>
                <p:cNvGrpSpPr>
                  <a:grpSpLocks noChangeAspect="1"/>
                </p:cNvGrpSpPr>
                <p:nvPr/>
              </p:nvGrpSpPr>
              <p:grpSpPr bwMode="auto">
                <a:xfrm>
                  <a:off x="4011368" y="7871950"/>
                  <a:ext cx="328967" cy="792601"/>
                  <a:chOff x="213" y="832"/>
                  <a:chExt cx="2030" cy="4891"/>
                </a:xfrm>
                <a:grpFill/>
              </p:grpSpPr>
              <p:sp>
                <p:nvSpPr>
                  <p:cNvPr id="169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69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sp>
          <p:nvSpPr>
            <p:cNvPr id="1800" name="Rectangle 1799"/>
            <p:cNvSpPr/>
            <p:nvPr/>
          </p:nvSpPr>
          <p:spPr>
            <a:xfrm>
              <a:off x="12773378" y="1777227"/>
              <a:ext cx="3158766" cy="854081"/>
            </a:xfrm>
            <a:prstGeom prst="rect">
              <a:avLst/>
            </a:prstGeom>
          </p:spPr>
          <p:txBody>
            <a:bodyPr wrap="square">
              <a:spAutoFit/>
            </a:bodyPr>
            <a:lstStyle/>
            <a:p>
              <a:pPr marL="0" lvl="1" algn="ctr" defTabSz="685752"/>
              <a:r>
                <a:rPr lang="en-US" sz="1600" b="1" dirty="0">
                  <a:solidFill>
                    <a:srgbClr val="262626"/>
                  </a:solidFill>
                </a:rPr>
                <a:t>Empagliflozin</a:t>
              </a:r>
              <a:r>
                <a:rPr lang="en-US" sz="1600" b="1" baseline="30000" dirty="0">
                  <a:solidFill>
                    <a:srgbClr val="262626"/>
                  </a:solidFill>
                </a:rPr>
                <a:t>3</a:t>
              </a:r>
              <a:r>
                <a:rPr lang="en-US" sz="1600" b="1" dirty="0">
                  <a:solidFill>
                    <a:srgbClr val="262626"/>
                  </a:solidFill>
                </a:rPr>
                <a:t> </a:t>
              </a:r>
            </a:p>
            <a:p>
              <a:pPr marL="0" lvl="1" algn="ctr" defTabSz="685752"/>
              <a:r>
                <a:rPr lang="en-US" sz="1500" b="1" dirty="0">
                  <a:solidFill>
                    <a:srgbClr val="262626"/>
                  </a:solidFill>
                </a:rPr>
                <a:t>for 3 years</a:t>
              </a:r>
            </a:p>
          </p:txBody>
        </p:sp>
        <p:sp>
          <p:nvSpPr>
            <p:cNvPr id="1804" name="Rectangle 1803"/>
            <p:cNvSpPr/>
            <p:nvPr/>
          </p:nvSpPr>
          <p:spPr>
            <a:xfrm>
              <a:off x="12113004" y="6176663"/>
              <a:ext cx="4535134"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2"/>
              <a:r>
                <a:rPr lang="en-US" sz="1300" b="1" dirty="0">
                  <a:solidFill>
                    <a:srgbClr val="262626"/>
                  </a:solidFill>
                </a:rPr>
                <a:t>T2DM with high CV risk </a:t>
              </a:r>
            </a:p>
            <a:p>
              <a:pPr algn="ctr" defTabSz="685752"/>
              <a:r>
                <a:rPr lang="en-US" sz="1100" dirty="0">
                  <a:solidFill>
                    <a:srgbClr val="262626"/>
                  </a:solidFill>
                </a:rPr>
                <a:t>92% hypertension </a:t>
              </a:r>
            </a:p>
          </p:txBody>
        </p:sp>
        <p:sp>
          <p:nvSpPr>
            <p:cNvPr id="1798" name="TextBox 1797"/>
            <p:cNvSpPr txBox="1"/>
            <p:nvPr/>
          </p:nvSpPr>
          <p:spPr>
            <a:xfrm>
              <a:off x="13665268" y="4297059"/>
              <a:ext cx="1748316" cy="1246496"/>
            </a:xfrm>
            <a:prstGeom prst="rect">
              <a:avLst/>
            </a:prstGeom>
            <a:noFill/>
          </p:spPr>
          <p:txBody>
            <a:bodyPr wrap="none" rtlCol="0">
              <a:spAutoFit/>
            </a:bodyPr>
            <a:lstStyle/>
            <a:p>
              <a:pPr defTabSz="685752"/>
              <a:r>
                <a:rPr lang="en-CA" sz="4800" b="1" dirty="0">
                  <a:solidFill>
                    <a:srgbClr val="262626"/>
                  </a:solidFill>
                </a:rPr>
                <a:t>39</a:t>
              </a:r>
              <a:endParaRPr lang="fr-CA" sz="4800" b="1" dirty="0">
                <a:solidFill>
                  <a:srgbClr val="262626"/>
                </a:solidFill>
              </a:endParaRPr>
            </a:p>
          </p:txBody>
        </p:sp>
      </p:grpSp>
      <p:grpSp>
        <p:nvGrpSpPr>
          <p:cNvPr id="11" name="Group 10"/>
          <p:cNvGrpSpPr/>
          <p:nvPr/>
        </p:nvGrpSpPr>
        <p:grpSpPr>
          <a:xfrm>
            <a:off x="4805593" y="1184821"/>
            <a:ext cx="2267567" cy="3508957"/>
            <a:chOff x="4685881" y="1777227"/>
            <a:chExt cx="4535134" cy="5263436"/>
          </a:xfrm>
        </p:grpSpPr>
        <p:grpSp>
          <p:nvGrpSpPr>
            <p:cNvPr id="10" name="Group 9"/>
            <p:cNvGrpSpPr/>
            <p:nvPr/>
          </p:nvGrpSpPr>
          <p:grpSpPr>
            <a:xfrm>
              <a:off x="5954430" y="4474321"/>
              <a:ext cx="2024033" cy="2526752"/>
              <a:chOff x="5954430" y="4474321"/>
              <a:chExt cx="2024033" cy="2526752"/>
            </a:xfrm>
          </p:grpSpPr>
          <p:grpSp>
            <p:nvGrpSpPr>
              <p:cNvPr id="741" name="Group 740"/>
              <p:cNvGrpSpPr/>
              <p:nvPr/>
            </p:nvGrpSpPr>
            <p:grpSpPr>
              <a:xfrm>
                <a:off x="5954430" y="6610958"/>
                <a:ext cx="2024033" cy="390115"/>
                <a:chOff x="985696" y="7871950"/>
                <a:chExt cx="3733012" cy="792601"/>
              </a:xfrm>
              <a:solidFill>
                <a:schemeClr val="bg1">
                  <a:lumMod val="85000"/>
                </a:schemeClr>
              </a:solidFill>
            </p:grpSpPr>
            <p:grpSp>
              <p:nvGrpSpPr>
                <p:cNvPr id="1109" name="Group 4"/>
                <p:cNvGrpSpPr>
                  <a:grpSpLocks noChangeAspect="1"/>
                </p:cNvGrpSpPr>
                <p:nvPr/>
              </p:nvGrpSpPr>
              <p:grpSpPr bwMode="auto">
                <a:xfrm>
                  <a:off x="985696" y="7871950"/>
                  <a:ext cx="328967" cy="792601"/>
                  <a:chOff x="213" y="832"/>
                  <a:chExt cx="2030" cy="4891"/>
                </a:xfrm>
                <a:grpFill/>
              </p:grpSpPr>
              <p:sp>
                <p:nvSpPr>
                  <p:cNvPr id="113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3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10" name="Group 4"/>
                <p:cNvGrpSpPr>
                  <a:grpSpLocks noChangeAspect="1"/>
                </p:cNvGrpSpPr>
                <p:nvPr/>
              </p:nvGrpSpPr>
              <p:grpSpPr bwMode="auto">
                <a:xfrm>
                  <a:off x="1364069" y="7871950"/>
                  <a:ext cx="328967" cy="792601"/>
                  <a:chOff x="213" y="832"/>
                  <a:chExt cx="2030" cy="4891"/>
                </a:xfrm>
                <a:grpFill/>
              </p:grpSpPr>
              <p:sp>
                <p:nvSpPr>
                  <p:cNvPr id="113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3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11" name="Group 4"/>
                <p:cNvGrpSpPr>
                  <a:grpSpLocks noChangeAspect="1"/>
                </p:cNvGrpSpPr>
                <p:nvPr/>
              </p:nvGrpSpPr>
              <p:grpSpPr bwMode="auto">
                <a:xfrm>
                  <a:off x="1743083" y="7871950"/>
                  <a:ext cx="328967" cy="792601"/>
                  <a:chOff x="213" y="832"/>
                  <a:chExt cx="2030" cy="4891"/>
                </a:xfrm>
                <a:grpFill/>
              </p:grpSpPr>
              <p:sp>
                <p:nvSpPr>
                  <p:cNvPr id="113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3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12" name="Group 4"/>
                <p:cNvGrpSpPr>
                  <a:grpSpLocks noChangeAspect="1"/>
                </p:cNvGrpSpPr>
                <p:nvPr/>
              </p:nvGrpSpPr>
              <p:grpSpPr bwMode="auto">
                <a:xfrm>
                  <a:off x="2121456" y="7871950"/>
                  <a:ext cx="328967" cy="792601"/>
                  <a:chOff x="213" y="832"/>
                  <a:chExt cx="2030" cy="4891"/>
                </a:xfrm>
                <a:grpFill/>
              </p:grpSpPr>
              <p:sp>
                <p:nvSpPr>
                  <p:cNvPr id="113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3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13" name="Group 4"/>
                <p:cNvGrpSpPr>
                  <a:grpSpLocks noChangeAspect="1"/>
                </p:cNvGrpSpPr>
                <p:nvPr/>
              </p:nvGrpSpPr>
              <p:grpSpPr bwMode="auto">
                <a:xfrm>
                  <a:off x="2498532" y="7871950"/>
                  <a:ext cx="328967" cy="792601"/>
                  <a:chOff x="213" y="832"/>
                  <a:chExt cx="2030" cy="4891"/>
                </a:xfrm>
                <a:grpFill/>
              </p:grpSpPr>
              <p:sp>
                <p:nvSpPr>
                  <p:cNvPr id="112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3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14" name="Group 4"/>
                <p:cNvGrpSpPr>
                  <a:grpSpLocks noChangeAspect="1"/>
                </p:cNvGrpSpPr>
                <p:nvPr/>
              </p:nvGrpSpPr>
              <p:grpSpPr bwMode="auto">
                <a:xfrm>
                  <a:off x="2876905" y="7871950"/>
                  <a:ext cx="328967" cy="792601"/>
                  <a:chOff x="213" y="832"/>
                  <a:chExt cx="2030" cy="4891"/>
                </a:xfrm>
                <a:grpFill/>
              </p:grpSpPr>
              <p:sp>
                <p:nvSpPr>
                  <p:cNvPr id="112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2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15" name="Group 4"/>
                <p:cNvGrpSpPr>
                  <a:grpSpLocks noChangeAspect="1"/>
                </p:cNvGrpSpPr>
                <p:nvPr/>
              </p:nvGrpSpPr>
              <p:grpSpPr bwMode="auto">
                <a:xfrm>
                  <a:off x="3255919" y="7871950"/>
                  <a:ext cx="328967" cy="792601"/>
                  <a:chOff x="213" y="832"/>
                  <a:chExt cx="2030" cy="4891"/>
                </a:xfrm>
                <a:grpFill/>
              </p:grpSpPr>
              <p:sp>
                <p:nvSpPr>
                  <p:cNvPr id="112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2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16" name="Group 4"/>
                <p:cNvGrpSpPr>
                  <a:grpSpLocks noChangeAspect="1"/>
                </p:cNvGrpSpPr>
                <p:nvPr/>
              </p:nvGrpSpPr>
              <p:grpSpPr bwMode="auto">
                <a:xfrm>
                  <a:off x="3634292" y="7871950"/>
                  <a:ext cx="328967" cy="792601"/>
                  <a:chOff x="213" y="832"/>
                  <a:chExt cx="2030" cy="4891"/>
                </a:xfrm>
                <a:grpFill/>
              </p:grpSpPr>
              <p:sp>
                <p:nvSpPr>
                  <p:cNvPr id="112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2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17" name="Group 4"/>
                <p:cNvGrpSpPr>
                  <a:grpSpLocks noChangeAspect="1"/>
                </p:cNvGrpSpPr>
                <p:nvPr/>
              </p:nvGrpSpPr>
              <p:grpSpPr bwMode="auto">
                <a:xfrm>
                  <a:off x="4011368" y="7871950"/>
                  <a:ext cx="328967" cy="792601"/>
                  <a:chOff x="213" y="832"/>
                  <a:chExt cx="2030" cy="4891"/>
                </a:xfrm>
                <a:grpFill/>
              </p:grpSpPr>
              <p:sp>
                <p:nvSpPr>
                  <p:cNvPr id="112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2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118" name="Group 4"/>
                <p:cNvGrpSpPr>
                  <a:grpSpLocks noChangeAspect="1"/>
                </p:cNvGrpSpPr>
                <p:nvPr/>
              </p:nvGrpSpPr>
              <p:grpSpPr bwMode="auto">
                <a:xfrm>
                  <a:off x="4389741" y="7871950"/>
                  <a:ext cx="328967" cy="792601"/>
                  <a:chOff x="213" y="832"/>
                  <a:chExt cx="2030" cy="4891"/>
                </a:xfrm>
                <a:grpFill/>
              </p:grpSpPr>
              <p:sp>
                <p:nvSpPr>
                  <p:cNvPr id="111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2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742" name="Group 741"/>
              <p:cNvGrpSpPr/>
              <p:nvPr/>
            </p:nvGrpSpPr>
            <p:grpSpPr>
              <a:xfrm>
                <a:off x="5954430" y="6183558"/>
                <a:ext cx="2024033" cy="390115"/>
                <a:chOff x="985696" y="7871950"/>
                <a:chExt cx="3733012" cy="792601"/>
              </a:xfrm>
              <a:solidFill>
                <a:schemeClr val="bg1">
                  <a:lumMod val="85000"/>
                </a:schemeClr>
              </a:solidFill>
            </p:grpSpPr>
            <p:grpSp>
              <p:nvGrpSpPr>
                <p:cNvPr id="1079" name="Group 4"/>
                <p:cNvGrpSpPr>
                  <a:grpSpLocks noChangeAspect="1"/>
                </p:cNvGrpSpPr>
                <p:nvPr/>
              </p:nvGrpSpPr>
              <p:grpSpPr bwMode="auto">
                <a:xfrm>
                  <a:off x="985696" y="7871950"/>
                  <a:ext cx="328967" cy="792601"/>
                  <a:chOff x="213" y="832"/>
                  <a:chExt cx="2030" cy="4891"/>
                </a:xfrm>
                <a:grpFill/>
              </p:grpSpPr>
              <p:sp>
                <p:nvSpPr>
                  <p:cNvPr id="110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0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80" name="Group 4"/>
                <p:cNvGrpSpPr>
                  <a:grpSpLocks noChangeAspect="1"/>
                </p:cNvGrpSpPr>
                <p:nvPr/>
              </p:nvGrpSpPr>
              <p:grpSpPr bwMode="auto">
                <a:xfrm>
                  <a:off x="1364069" y="7871950"/>
                  <a:ext cx="328967" cy="792601"/>
                  <a:chOff x="213" y="832"/>
                  <a:chExt cx="2030" cy="4891"/>
                </a:xfrm>
                <a:grpFill/>
              </p:grpSpPr>
              <p:sp>
                <p:nvSpPr>
                  <p:cNvPr id="110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0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81" name="Group 4"/>
                <p:cNvGrpSpPr>
                  <a:grpSpLocks noChangeAspect="1"/>
                </p:cNvGrpSpPr>
                <p:nvPr/>
              </p:nvGrpSpPr>
              <p:grpSpPr bwMode="auto">
                <a:xfrm>
                  <a:off x="1743083" y="7871950"/>
                  <a:ext cx="328967" cy="792601"/>
                  <a:chOff x="213" y="832"/>
                  <a:chExt cx="2030" cy="4891"/>
                </a:xfrm>
                <a:grpFill/>
              </p:grpSpPr>
              <p:sp>
                <p:nvSpPr>
                  <p:cNvPr id="110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0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82" name="Group 4"/>
                <p:cNvGrpSpPr>
                  <a:grpSpLocks noChangeAspect="1"/>
                </p:cNvGrpSpPr>
                <p:nvPr/>
              </p:nvGrpSpPr>
              <p:grpSpPr bwMode="auto">
                <a:xfrm>
                  <a:off x="2121456" y="7871950"/>
                  <a:ext cx="328967" cy="792601"/>
                  <a:chOff x="213" y="832"/>
                  <a:chExt cx="2030" cy="4891"/>
                </a:xfrm>
                <a:grpFill/>
              </p:grpSpPr>
              <p:sp>
                <p:nvSpPr>
                  <p:cNvPr id="110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0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83" name="Group 4"/>
                <p:cNvGrpSpPr>
                  <a:grpSpLocks noChangeAspect="1"/>
                </p:cNvGrpSpPr>
                <p:nvPr/>
              </p:nvGrpSpPr>
              <p:grpSpPr bwMode="auto">
                <a:xfrm>
                  <a:off x="2498532" y="7871950"/>
                  <a:ext cx="328967" cy="792601"/>
                  <a:chOff x="213" y="832"/>
                  <a:chExt cx="2030" cy="4891"/>
                </a:xfrm>
                <a:grpFill/>
              </p:grpSpPr>
              <p:sp>
                <p:nvSpPr>
                  <p:cNvPr id="109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10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84" name="Group 4"/>
                <p:cNvGrpSpPr>
                  <a:grpSpLocks noChangeAspect="1"/>
                </p:cNvGrpSpPr>
                <p:nvPr/>
              </p:nvGrpSpPr>
              <p:grpSpPr bwMode="auto">
                <a:xfrm>
                  <a:off x="2876905" y="7871950"/>
                  <a:ext cx="328967" cy="792601"/>
                  <a:chOff x="213" y="832"/>
                  <a:chExt cx="2030" cy="4891"/>
                </a:xfrm>
                <a:grpFill/>
              </p:grpSpPr>
              <p:sp>
                <p:nvSpPr>
                  <p:cNvPr id="109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9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85" name="Group 4"/>
                <p:cNvGrpSpPr>
                  <a:grpSpLocks noChangeAspect="1"/>
                </p:cNvGrpSpPr>
                <p:nvPr/>
              </p:nvGrpSpPr>
              <p:grpSpPr bwMode="auto">
                <a:xfrm>
                  <a:off x="3255919" y="7871950"/>
                  <a:ext cx="328967" cy="792601"/>
                  <a:chOff x="213" y="832"/>
                  <a:chExt cx="2030" cy="4891"/>
                </a:xfrm>
                <a:grpFill/>
              </p:grpSpPr>
              <p:sp>
                <p:nvSpPr>
                  <p:cNvPr id="109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9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86" name="Group 4"/>
                <p:cNvGrpSpPr>
                  <a:grpSpLocks noChangeAspect="1"/>
                </p:cNvGrpSpPr>
                <p:nvPr/>
              </p:nvGrpSpPr>
              <p:grpSpPr bwMode="auto">
                <a:xfrm>
                  <a:off x="3634292" y="7871950"/>
                  <a:ext cx="328967" cy="792601"/>
                  <a:chOff x="213" y="832"/>
                  <a:chExt cx="2030" cy="4891"/>
                </a:xfrm>
                <a:grpFill/>
              </p:grpSpPr>
              <p:sp>
                <p:nvSpPr>
                  <p:cNvPr id="109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9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87" name="Group 4"/>
                <p:cNvGrpSpPr>
                  <a:grpSpLocks noChangeAspect="1"/>
                </p:cNvGrpSpPr>
                <p:nvPr/>
              </p:nvGrpSpPr>
              <p:grpSpPr bwMode="auto">
                <a:xfrm>
                  <a:off x="4011368" y="7871950"/>
                  <a:ext cx="328967" cy="792601"/>
                  <a:chOff x="213" y="832"/>
                  <a:chExt cx="2030" cy="4891"/>
                </a:xfrm>
                <a:grpFill/>
              </p:grpSpPr>
              <p:sp>
                <p:nvSpPr>
                  <p:cNvPr id="109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9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88" name="Group 4"/>
                <p:cNvGrpSpPr>
                  <a:grpSpLocks noChangeAspect="1"/>
                </p:cNvGrpSpPr>
                <p:nvPr/>
              </p:nvGrpSpPr>
              <p:grpSpPr bwMode="auto">
                <a:xfrm>
                  <a:off x="4389741" y="7871950"/>
                  <a:ext cx="328967" cy="792601"/>
                  <a:chOff x="213" y="832"/>
                  <a:chExt cx="2030" cy="4891"/>
                </a:xfrm>
                <a:grpFill/>
              </p:grpSpPr>
              <p:sp>
                <p:nvSpPr>
                  <p:cNvPr id="108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9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743" name="Group 742"/>
              <p:cNvGrpSpPr/>
              <p:nvPr/>
            </p:nvGrpSpPr>
            <p:grpSpPr>
              <a:xfrm>
                <a:off x="5954430" y="5750965"/>
                <a:ext cx="2024033" cy="390115"/>
                <a:chOff x="985696" y="7871950"/>
                <a:chExt cx="3733012" cy="792601"/>
              </a:xfrm>
              <a:solidFill>
                <a:schemeClr val="bg1">
                  <a:lumMod val="85000"/>
                </a:schemeClr>
              </a:solidFill>
            </p:grpSpPr>
            <p:grpSp>
              <p:nvGrpSpPr>
                <p:cNvPr id="958" name="Group 4"/>
                <p:cNvGrpSpPr>
                  <a:grpSpLocks noChangeAspect="1"/>
                </p:cNvGrpSpPr>
                <p:nvPr/>
              </p:nvGrpSpPr>
              <p:grpSpPr bwMode="auto">
                <a:xfrm>
                  <a:off x="985696" y="7871950"/>
                  <a:ext cx="328967" cy="792601"/>
                  <a:chOff x="213" y="832"/>
                  <a:chExt cx="2030" cy="4891"/>
                </a:xfrm>
                <a:grpFill/>
              </p:grpSpPr>
              <p:sp>
                <p:nvSpPr>
                  <p:cNvPr id="107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7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59" name="Group 4"/>
                <p:cNvGrpSpPr>
                  <a:grpSpLocks noChangeAspect="1"/>
                </p:cNvGrpSpPr>
                <p:nvPr/>
              </p:nvGrpSpPr>
              <p:grpSpPr bwMode="auto">
                <a:xfrm>
                  <a:off x="1364069" y="7871950"/>
                  <a:ext cx="328967" cy="792601"/>
                  <a:chOff x="213" y="832"/>
                  <a:chExt cx="2030" cy="4891"/>
                </a:xfrm>
                <a:grpFill/>
              </p:grpSpPr>
              <p:sp>
                <p:nvSpPr>
                  <p:cNvPr id="107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7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60" name="Group 4"/>
                <p:cNvGrpSpPr>
                  <a:grpSpLocks noChangeAspect="1"/>
                </p:cNvGrpSpPr>
                <p:nvPr/>
              </p:nvGrpSpPr>
              <p:grpSpPr bwMode="auto">
                <a:xfrm>
                  <a:off x="1743083" y="7871950"/>
                  <a:ext cx="328967" cy="792601"/>
                  <a:chOff x="213" y="832"/>
                  <a:chExt cx="2030" cy="4891"/>
                </a:xfrm>
                <a:grpFill/>
              </p:grpSpPr>
              <p:sp>
                <p:nvSpPr>
                  <p:cNvPr id="107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7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61" name="Group 4"/>
                <p:cNvGrpSpPr>
                  <a:grpSpLocks noChangeAspect="1"/>
                </p:cNvGrpSpPr>
                <p:nvPr/>
              </p:nvGrpSpPr>
              <p:grpSpPr bwMode="auto">
                <a:xfrm>
                  <a:off x="2121456" y="7871950"/>
                  <a:ext cx="328967" cy="792601"/>
                  <a:chOff x="213" y="832"/>
                  <a:chExt cx="2030" cy="4891"/>
                </a:xfrm>
                <a:grpFill/>
              </p:grpSpPr>
              <p:sp>
                <p:nvSpPr>
                  <p:cNvPr id="107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7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62" name="Group 4"/>
                <p:cNvGrpSpPr>
                  <a:grpSpLocks noChangeAspect="1"/>
                </p:cNvGrpSpPr>
                <p:nvPr/>
              </p:nvGrpSpPr>
              <p:grpSpPr bwMode="auto">
                <a:xfrm>
                  <a:off x="2498532" y="7871950"/>
                  <a:ext cx="328967" cy="792601"/>
                  <a:chOff x="213" y="832"/>
                  <a:chExt cx="2030" cy="4891"/>
                </a:xfrm>
                <a:grpFill/>
              </p:grpSpPr>
              <p:sp>
                <p:nvSpPr>
                  <p:cNvPr id="106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7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63" name="Group 4"/>
                <p:cNvGrpSpPr>
                  <a:grpSpLocks noChangeAspect="1"/>
                </p:cNvGrpSpPr>
                <p:nvPr/>
              </p:nvGrpSpPr>
              <p:grpSpPr bwMode="auto">
                <a:xfrm>
                  <a:off x="2876905" y="7871950"/>
                  <a:ext cx="328967" cy="792601"/>
                  <a:chOff x="213" y="832"/>
                  <a:chExt cx="2030" cy="4891"/>
                </a:xfrm>
                <a:grpFill/>
              </p:grpSpPr>
              <p:sp>
                <p:nvSpPr>
                  <p:cNvPr id="1067"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68"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64" name="Group 4"/>
                <p:cNvGrpSpPr>
                  <a:grpSpLocks noChangeAspect="1"/>
                </p:cNvGrpSpPr>
                <p:nvPr/>
              </p:nvGrpSpPr>
              <p:grpSpPr bwMode="auto">
                <a:xfrm>
                  <a:off x="3255919" y="7871950"/>
                  <a:ext cx="328967" cy="792601"/>
                  <a:chOff x="213" y="832"/>
                  <a:chExt cx="2030" cy="4891"/>
                </a:xfrm>
                <a:grpFill/>
              </p:grpSpPr>
              <p:sp>
                <p:nvSpPr>
                  <p:cNvPr id="1065"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66"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56" name="Group 4"/>
                <p:cNvGrpSpPr>
                  <a:grpSpLocks noChangeAspect="1"/>
                </p:cNvGrpSpPr>
                <p:nvPr/>
              </p:nvGrpSpPr>
              <p:grpSpPr bwMode="auto">
                <a:xfrm>
                  <a:off x="3634292" y="7871950"/>
                  <a:ext cx="328967" cy="792601"/>
                  <a:chOff x="213" y="832"/>
                  <a:chExt cx="2030" cy="4891"/>
                </a:xfrm>
                <a:grpFill/>
              </p:grpSpPr>
              <p:sp>
                <p:nvSpPr>
                  <p:cNvPr id="1063"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64"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57" name="Group 4"/>
                <p:cNvGrpSpPr>
                  <a:grpSpLocks noChangeAspect="1"/>
                </p:cNvGrpSpPr>
                <p:nvPr/>
              </p:nvGrpSpPr>
              <p:grpSpPr bwMode="auto">
                <a:xfrm>
                  <a:off x="4011368" y="7871950"/>
                  <a:ext cx="328967" cy="792601"/>
                  <a:chOff x="213" y="832"/>
                  <a:chExt cx="2030" cy="4891"/>
                </a:xfrm>
                <a:grpFill/>
              </p:grpSpPr>
              <p:sp>
                <p:nvSpPr>
                  <p:cNvPr id="1061"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62"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1058" name="Group 4"/>
                <p:cNvGrpSpPr>
                  <a:grpSpLocks noChangeAspect="1"/>
                </p:cNvGrpSpPr>
                <p:nvPr/>
              </p:nvGrpSpPr>
              <p:grpSpPr bwMode="auto">
                <a:xfrm>
                  <a:off x="4389741" y="7871950"/>
                  <a:ext cx="328967" cy="792601"/>
                  <a:chOff x="213" y="832"/>
                  <a:chExt cx="2030" cy="4891"/>
                </a:xfrm>
                <a:grpFill/>
              </p:grpSpPr>
              <p:sp>
                <p:nvSpPr>
                  <p:cNvPr id="1059"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1060"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744" name="Group 743"/>
              <p:cNvGrpSpPr/>
              <p:nvPr/>
            </p:nvGrpSpPr>
            <p:grpSpPr>
              <a:xfrm>
                <a:off x="5954430" y="5323566"/>
                <a:ext cx="2024033" cy="390115"/>
                <a:chOff x="985696" y="7871950"/>
                <a:chExt cx="3733012" cy="792601"/>
              </a:xfrm>
              <a:solidFill>
                <a:schemeClr val="bg1">
                  <a:lumMod val="85000"/>
                </a:schemeClr>
              </a:solidFill>
            </p:grpSpPr>
            <p:grpSp>
              <p:nvGrpSpPr>
                <p:cNvPr id="928" name="Group 4"/>
                <p:cNvGrpSpPr>
                  <a:grpSpLocks noChangeAspect="1"/>
                </p:cNvGrpSpPr>
                <p:nvPr/>
              </p:nvGrpSpPr>
              <p:grpSpPr bwMode="auto">
                <a:xfrm>
                  <a:off x="985696" y="7871950"/>
                  <a:ext cx="328967" cy="792601"/>
                  <a:chOff x="213" y="832"/>
                  <a:chExt cx="2030" cy="4891"/>
                </a:xfrm>
                <a:grpFill/>
              </p:grpSpPr>
              <p:sp>
                <p:nvSpPr>
                  <p:cNvPr id="95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5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29" name="Group 4"/>
                <p:cNvGrpSpPr>
                  <a:grpSpLocks noChangeAspect="1"/>
                </p:cNvGrpSpPr>
                <p:nvPr/>
              </p:nvGrpSpPr>
              <p:grpSpPr bwMode="auto">
                <a:xfrm>
                  <a:off x="1364069" y="7871950"/>
                  <a:ext cx="328967" cy="792601"/>
                  <a:chOff x="213" y="832"/>
                  <a:chExt cx="2030" cy="4891"/>
                </a:xfrm>
                <a:grpFill/>
              </p:grpSpPr>
              <p:sp>
                <p:nvSpPr>
                  <p:cNvPr id="95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5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30" name="Group 4"/>
                <p:cNvGrpSpPr>
                  <a:grpSpLocks noChangeAspect="1"/>
                </p:cNvGrpSpPr>
                <p:nvPr/>
              </p:nvGrpSpPr>
              <p:grpSpPr bwMode="auto">
                <a:xfrm>
                  <a:off x="1743083" y="7871950"/>
                  <a:ext cx="328967" cy="792601"/>
                  <a:chOff x="213" y="832"/>
                  <a:chExt cx="2030" cy="4891"/>
                </a:xfrm>
                <a:grpFill/>
              </p:grpSpPr>
              <p:sp>
                <p:nvSpPr>
                  <p:cNvPr id="95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5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31" name="Group 4"/>
                <p:cNvGrpSpPr>
                  <a:grpSpLocks noChangeAspect="1"/>
                </p:cNvGrpSpPr>
                <p:nvPr/>
              </p:nvGrpSpPr>
              <p:grpSpPr bwMode="auto">
                <a:xfrm>
                  <a:off x="2121456" y="7871950"/>
                  <a:ext cx="328967" cy="792601"/>
                  <a:chOff x="213" y="832"/>
                  <a:chExt cx="2030" cy="4891"/>
                </a:xfrm>
                <a:grpFill/>
              </p:grpSpPr>
              <p:sp>
                <p:nvSpPr>
                  <p:cNvPr id="95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5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32" name="Group 4"/>
                <p:cNvGrpSpPr>
                  <a:grpSpLocks noChangeAspect="1"/>
                </p:cNvGrpSpPr>
                <p:nvPr/>
              </p:nvGrpSpPr>
              <p:grpSpPr bwMode="auto">
                <a:xfrm>
                  <a:off x="2498532" y="7871950"/>
                  <a:ext cx="328967" cy="792601"/>
                  <a:chOff x="213" y="832"/>
                  <a:chExt cx="2030" cy="4891"/>
                </a:xfrm>
                <a:grpFill/>
              </p:grpSpPr>
              <p:sp>
                <p:nvSpPr>
                  <p:cNvPr id="94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4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33" name="Group 4"/>
                <p:cNvGrpSpPr>
                  <a:grpSpLocks noChangeAspect="1"/>
                </p:cNvGrpSpPr>
                <p:nvPr/>
              </p:nvGrpSpPr>
              <p:grpSpPr bwMode="auto">
                <a:xfrm>
                  <a:off x="2876905" y="7871950"/>
                  <a:ext cx="328967" cy="792601"/>
                  <a:chOff x="213" y="832"/>
                  <a:chExt cx="2030" cy="4891"/>
                </a:xfrm>
                <a:grpFill/>
              </p:grpSpPr>
              <p:sp>
                <p:nvSpPr>
                  <p:cNvPr id="94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4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34" name="Group 4"/>
                <p:cNvGrpSpPr>
                  <a:grpSpLocks noChangeAspect="1"/>
                </p:cNvGrpSpPr>
                <p:nvPr/>
              </p:nvGrpSpPr>
              <p:grpSpPr bwMode="auto">
                <a:xfrm>
                  <a:off x="3255919" y="7871950"/>
                  <a:ext cx="328967" cy="792601"/>
                  <a:chOff x="213" y="832"/>
                  <a:chExt cx="2030" cy="4891"/>
                </a:xfrm>
                <a:grpFill/>
              </p:grpSpPr>
              <p:sp>
                <p:nvSpPr>
                  <p:cNvPr id="94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4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35" name="Group 4"/>
                <p:cNvGrpSpPr>
                  <a:grpSpLocks noChangeAspect="1"/>
                </p:cNvGrpSpPr>
                <p:nvPr/>
              </p:nvGrpSpPr>
              <p:grpSpPr bwMode="auto">
                <a:xfrm>
                  <a:off x="3634292" y="7871950"/>
                  <a:ext cx="328967" cy="792601"/>
                  <a:chOff x="213" y="832"/>
                  <a:chExt cx="2030" cy="4891"/>
                </a:xfrm>
                <a:grpFill/>
              </p:grpSpPr>
              <p:sp>
                <p:nvSpPr>
                  <p:cNvPr id="94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4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36" name="Group 4"/>
                <p:cNvGrpSpPr>
                  <a:grpSpLocks noChangeAspect="1"/>
                </p:cNvGrpSpPr>
                <p:nvPr/>
              </p:nvGrpSpPr>
              <p:grpSpPr bwMode="auto">
                <a:xfrm>
                  <a:off x="4011368" y="7871950"/>
                  <a:ext cx="328967" cy="792601"/>
                  <a:chOff x="213" y="832"/>
                  <a:chExt cx="2030" cy="4891"/>
                </a:xfrm>
                <a:grpFill/>
              </p:grpSpPr>
              <p:sp>
                <p:nvSpPr>
                  <p:cNvPr id="94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4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37" name="Group 4"/>
                <p:cNvGrpSpPr>
                  <a:grpSpLocks noChangeAspect="1"/>
                </p:cNvGrpSpPr>
                <p:nvPr/>
              </p:nvGrpSpPr>
              <p:grpSpPr bwMode="auto">
                <a:xfrm>
                  <a:off x="4389741" y="7871950"/>
                  <a:ext cx="328967" cy="792601"/>
                  <a:chOff x="213" y="832"/>
                  <a:chExt cx="2030" cy="4891"/>
                </a:xfrm>
                <a:grpFill/>
              </p:grpSpPr>
              <p:sp>
                <p:nvSpPr>
                  <p:cNvPr id="93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3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745" name="Group 744"/>
              <p:cNvGrpSpPr/>
              <p:nvPr/>
            </p:nvGrpSpPr>
            <p:grpSpPr>
              <a:xfrm>
                <a:off x="5954430" y="4901720"/>
                <a:ext cx="2024033" cy="390115"/>
                <a:chOff x="985696" y="7871950"/>
                <a:chExt cx="3733012" cy="792601"/>
              </a:xfrm>
              <a:solidFill>
                <a:schemeClr val="bg1">
                  <a:lumMod val="85000"/>
                </a:schemeClr>
              </a:solidFill>
            </p:grpSpPr>
            <p:grpSp>
              <p:nvGrpSpPr>
                <p:cNvPr id="898" name="Group 4"/>
                <p:cNvGrpSpPr>
                  <a:grpSpLocks noChangeAspect="1"/>
                </p:cNvGrpSpPr>
                <p:nvPr/>
              </p:nvGrpSpPr>
              <p:grpSpPr bwMode="auto">
                <a:xfrm>
                  <a:off x="985696" y="7871950"/>
                  <a:ext cx="328967" cy="792601"/>
                  <a:chOff x="213" y="832"/>
                  <a:chExt cx="2030" cy="4891"/>
                </a:xfrm>
                <a:grpFill/>
              </p:grpSpPr>
              <p:sp>
                <p:nvSpPr>
                  <p:cNvPr id="92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2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899" name="Group 4"/>
                <p:cNvGrpSpPr>
                  <a:grpSpLocks noChangeAspect="1"/>
                </p:cNvGrpSpPr>
                <p:nvPr/>
              </p:nvGrpSpPr>
              <p:grpSpPr bwMode="auto">
                <a:xfrm>
                  <a:off x="1364069" y="7871950"/>
                  <a:ext cx="328967" cy="792601"/>
                  <a:chOff x="213" y="832"/>
                  <a:chExt cx="2030" cy="4891"/>
                </a:xfrm>
                <a:grpFill/>
              </p:grpSpPr>
              <p:sp>
                <p:nvSpPr>
                  <p:cNvPr id="92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2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00" name="Group 4"/>
                <p:cNvGrpSpPr>
                  <a:grpSpLocks noChangeAspect="1"/>
                </p:cNvGrpSpPr>
                <p:nvPr/>
              </p:nvGrpSpPr>
              <p:grpSpPr bwMode="auto">
                <a:xfrm>
                  <a:off x="1743083" y="7871950"/>
                  <a:ext cx="328967" cy="792601"/>
                  <a:chOff x="213" y="832"/>
                  <a:chExt cx="2030" cy="4891"/>
                </a:xfrm>
                <a:grpFill/>
              </p:grpSpPr>
              <p:sp>
                <p:nvSpPr>
                  <p:cNvPr id="92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2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01" name="Group 4"/>
                <p:cNvGrpSpPr>
                  <a:grpSpLocks noChangeAspect="1"/>
                </p:cNvGrpSpPr>
                <p:nvPr/>
              </p:nvGrpSpPr>
              <p:grpSpPr bwMode="auto">
                <a:xfrm>
                  <a:off x="2121456" y="7871950"/>
                  <a:ext cx="328967" cy="792601"/>
                  <a:chOff x="213" y="832"/>
                  <a:chExt cx="2030" cy="4891"/>
                </a:xfrm>
                <a:grpFill/>
              </p:grpSpPr>
              <p:sp>
                <p:nvSpPr>
                  <p:cNvPr id="92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2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02" name="Group 4"/>
                <p:cNvGrpSpPr>
                  <a:grpSpLocks noChangeAspect="1"/>
                </p:cNvGrpSpPr>
                <p:nvPr/>
              </p:nvGrpSpPr>
              <p:grpSpPr bwMode="auto">
                <a:xfrm>
                  <a:off x="2498532" y="7871950"/>
                  <a:ext cx="328967" cy="792601"/>
                  <a:chOff x="213" y="832"/>
                  <a:chExt cx="2030" cy="4891"/>
                </a:xfrm>
                <a:grpFill/>
              </p:grpSpPr>
              <p:sp>
                <p:nvSpPr>
                  <p:cNvPr id="91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1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03" name="Group 4"/>
                <p:cNvGrpSpPr>
                  <a:grpSpLocks noChangeAspect="1"/>
                </p:cNvGrpSpPr>
                <p:nvPr/>
              </p:nvGrpSpPr>
              <p:grpSpPr bwMode="auto">
                <a:xfrm>
                  <a:off x="2876905" y="7871950"/>
                  <a:ext cx="328967" cy="792601"/>
                  <a:chOff x="213" y="832"/>
                  <a:chExt cx="2030" cy="4891"/>
                </a:xfrm>
                <a:grpFill/>
              </p:grpSpPr>
              <p:sp>
                <p:nvSpPr>
                  <p:cNvPr id="91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1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04" name="Group 4"/>
                <p:cNvGrpSpPr>
                  <a:grpSpLocks noChangeAspect="1"/>
                </p:cNvGrpSpPr>
                <p:nvPr/>
              </p:nvGrpSpPr>
              <p:grpSpPr bwMode="auto">
                <a:xfrm>
                  <a:off x="3255919" y="7871950"/>
                  <a:ext cx="328967" cy="792601"/>
                  <a:chOff x="213" y="832"/>
                  <a:chExt cx="2030" cy="4891"/>
                </a:xfrm>
                <a:grpFill/>
              </p:grpSpPr>
              <p:sp>
                <p:nvSpPr>
                  <p:cNvPr id="91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1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05" name="Group 4"/>
                <p:cNvGrpSpPr>
                  <a:grpSpLocks noChangeAspect="1"/>
                </p:cNvGrpSpPr>
                <p:nvPr/>
              </p:nvGrpSpPr>
              <p:grpSpPr bwMode="auto">
                <a:xfrm>
                  <a:off x="3634292" y="7871950"/>
                  <a:ext cx="328967" cy="792601"/>
                  <a:chOff x="213" y="832"/>
                  <a:chExt cx="2030" cy="4891"/>
                </a:xfrm>
                <a:grpFill/>
              </p:grpSpPr>
              <p:sp>
                <p:nvSpPr>
                  <p:cNvPr id="91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1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06" name="Group 4"/>
                <p:cNvGrpSpPr>
                  <a:grpSpLocks noChangeAspect="1"/>
                </p:cNvGrpSpPr>
                <p:nvPr/>
              </p:nvGrpSpPr>
              <p:grpSpPr bwMode="auto">
                <a:xfrm>
                  <a:off x="4011368" y="7871950"/>
                  <a:ext cx="328967" cy="792601"/>
                  <a:chOff x="213" y="832"/>
                  <a:chExt cx="2030" cy="4891"/>
                </a:xfrm>
                <a:grpFill/>
              </p:grpSpPr>
              <p:sp>
                <p:nvSpPr>
                  <p:cNvPr id="91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1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907" name="Group 4"/>
                <p:cNvGrpSpPr>
                  <a:grpSpLocks noChangeAspect="1"/>
                </p:cNvGrpSpPr>
                <p:nvPr/>
              </p:nvGrpSpPr>
              <p:grpSpPr bwMode="auto">
                <a:xfrm>
                  <a:off x="4389741" y="7871950"/>
                  <a:ext cx="328967" cy="792601"/>
                  <a:chOff x="213" y="832"/>
                  <a:chExt cx="2030" cy="4891"/>
                </a:xfrm>
                <a:grpFill/>
              </p:grpSpPr>
              <p:sp>
                <p:nvSpPr>
                  <p:cNvPr id="90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90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nvGrpSpPr>
              <p:cNvPr id="9" name="Group 8"/>
              <p:cNvGrpSpPr/>
              <p:nvPr/>
            </p:nvGrpSpPr>
            <p:grpSpPr>
              <a:xfrm>
                <a:off x="5954430" y="4474321"/>
                <a:ext cx="1203775" cy="390115"/>
                <a:chOff x="5954430" y="4474321"/>
                <a:chExt cx="1203775" cy="390115"/>
              </a:xfrm>
            </p:grpSpPr>
            <p:grpSp>
              <p:nvGrpSpPr>
                <p:cNvPr id="868" name="Group 4"/>
                <p:cNvGrpSpPr>
                  <a:grpSpLocks noChangeAspect="1"/>
                </p:cNvGrpSpPr>
                <p:nvPr/>
              </p:nvGrpSpPr>
              <p:grpSpPr bwMode="auto">
                <a:xfrm>
                  <a:off x="5954430" y="4474321"/>
                  <a:ext cx="178365" cy="390115"/>
                  <a:chOff x="213" y="832"/>
                  <a:chExt cx="2030" cy="4891"/>
                </a:xfrm>
                <a:solidFill>
                  <a:schemeClr val="bg1">
                    <a:lumMod val="85000"/>
                  </a:schemeClr>
                </a:solidFill>
              </p:grpSpPr>
              <p:sp>
                <p:nvSpPr>
                  <p:cNvPr id="89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solidFill>
                    <a:srgbClr val="0D27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89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solidFill>
                    <a:srgbClr val="0D27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869" name="Group 4"/>
                <p:cNvGrpSpPr>
                  <a:grpSpLocks noChangeAspect="1"/>
                </p:cNvGrpSpPr>
                <p:nvPr/>
              </p:nvGrpSpPr>
              <p:grpSpPr bwMode="auto">
                <a:xfrm>
                  <a:off x="6159583" y="4474321"/>
                  <a:ext cx="178365" cy="390115"/>
                  <a:chOff x="213" y="832"/>
                  <a:chExt cx="2030" cy="4891"/>
                </a:xfrm>
                <a:solidFill>
                  <a:schemeClr val="bg1">
                    <a:lumMod val="85000"/>
                  </a:schemeClr>
                </a:solidFill>
              </p:grpSpPr>
              <p:sp>
                <p:nvSpPr>
                  <p:cNvPr id="894"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895"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870" name="Group 4"/>
                <p:cNvGrpSpPr>
                  <a:grpSpLocks noChangeAspect="1"/>
                </p:cNvGrpSpPr>
                <p:nvPr/>
              </p:nvGrpSpPr>
              <p:grpSpPr bwMode="auto">
                <a:xfrm>
                  <a:off x="6365084" y="4474321"/>
                  <a:ext cx="178365" cy="390115"/>
                  <a:chOff x="213" y="832"/>
                  <a:chExt cx="2030" cy="4891"/>
                </a:xfrm>
                <a:solidFill>
                  <a:schemeClr val="bg1">
                    <a:lumMod val="85000"/>
                  </a:schemeClr>
                </a:solidFill>
              </p:grpSpPr>
              <p:sp>
                <p:nvSpPr>
                  <p:cNvPr id="892"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893"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871" name="Group 4"/>
                <p:cNvGrpSpPr>
                  <a:grpSpLocks noChangeAspect="1"/>
                </p:cNvGrpSpPr>
                <p:nvPr/>
              </p:nvGrpSpPr>
              <p:grpSpPr bwMode="auto">
                <a:xfrm>
                  <a:off x="6570237" y="4474321"/>
                  <a:ext cx="178365" cy="390115"/>
                  <a:chOff x="213" y="832"/>
                  <a:chExt cx="2030" cy="4891"/>
                </a:xfrm>
                <a:solidFill>
                  <a:schemeClr val="bg1">
                    <a:lumMod val="85000"/>
                  </a:schemeClr>
                </a:solidFill>
              </p:grpSpPr>
              <p:sp>
                <p:nvSpPr>
                  <p:cNvPr id="890"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891"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872" name="Group 4"/>
                <p:cNvGrpSpPr>
                  <a:grpSpLocks noChangeAspect="1"/>
                </p:cNvGrpSpPr>
                <p:nvPr/>
              </p:nvGrpSpPr>
              <p:grpSpPr bwMode="auto">
                <a:xfrm>
                  <a:off x="6774687" y="4474321"/>
                  <a:ext cx="178365" cy="390115"/>
                  <a:chOff x="213" y="832"/>
                  <a:chExt cx="2030" cy="4891"/>
                </a:xfrm>
                <a:solidFill>
                  <a:schemeClr val="bg1">
                    <a:lumMod val="85000"/>
                  </a:schemeClr>
                </a:solidFill>
              </p:grpSpPr>
              <p:sp>
                <p:nvSpPr>
                  <p:cNvPr id="888"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889"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nvGrpSpPr>
                <p:cNvPr id="873" name="Group 4"/>
                <p:cNvGrpSpPr>
                  <a:grpSpLocks noChangeAspect="1"/>
                </p:cNvGrpSpPr>
                <p:nvPr/>
              </p:nvGrpSpPr>
              <p:grpSpPr bwMode="auto">
                <a:xfrm>
                  <a:off x="6979840" y="4474321"/>
                  <a:ext cx="178365" cy="390115"/>
                  <a:chOff x="213" y="832"/>
                  <a:chExt cx="2030" cy="4891"/>
                </a:xfrm>
                <a:solidFill>
                  <a:schemeClr val="bg1">
                    <a:lumMod val="85000"/>
                  </a:schemeClr>
                </a:solidFill>
              </p:grpSpPr>
              <p:sp>
                <p:nvSpPr>
                  <p:cNvPr id="886" name="Freeform 5"/>
                  <p:cNvSpPr>
                    <a:spLocks/>
                  </p:cNvSpPr>
                  <p:nvPr/>
                </p:nvSpPr>
                <p:spPr bwMode="auto">
                  <a:xfrm>
                    <a:off x="213" y="2209"/>
                    <a:ext cx="2030" cy="3514"/>
                  </a:xfrm>
                  <a:custGeom>
                    <a:avLst/>
                    <a:gdLst>
                      <a:gd name="T0" fmla="*/ 314 w 2030"/>
                      <a:gd name="T1" fmla="*/ 1917 h 3514"/>
                      <a:gd name="T2" fmla="*/ 266 w 2030"/>
                      <a:gd name="T3" fmla="*/ 1901 h 3514"/>
                      <a:gd name="T4" fmla="*/ 178 w 2030"/>
                      <a:gd name="T5" fmla="*/ 1853 h 3514"/>
                      <a:gd name="T6" fmla="*/ 108 w 2030"/>
                      <a:gd name="T7" fmla="*/ 1791 h 3514"/>
                      <a:gd name="T8" fmla="*/ 56 w 2030"/>
                      <a:gd name="T9" fmla="*/ 1719 h 3514"/>
                      <a:gd name="T10" fmla="*/ 22 w 2030"/>
                      <a:gd name="T11" fmla="*/ 1635 h 3514"/>
                      <a:gd name="T12" fmla="*/ 6 w 2030"/>
                      <a:gd name="T13" fmla="*/ 1541 h 3514"/>
                      <a:gd name="T14" fmla="*/ 2 w 2030"/>
                      <a:gd name="T15" fmla="*/ 1233 h 3514"/>
                      <a:gd name="T16" fmla="*/ 2 w 2030"/>
                      <a:gd name="T17" fmla="*/ 416 h 3514"/>
                      <a:gd name="T18" fmla="*/ 18 w 2030"/>
                      <a:gd name="T19" fmla="*/ 304 h 3514"/>
                      <a:gd name="T20" fmla="*/ 60 w 2030"/>
                      <a:gd name="T21" fmla="*/ 202 h 3514"/>
                      <a:gd name="T22" fmla="*/ 126 w 2030"/>
                      <a:gd name="T23" fmla="*/ 116 h 3514"/>
                      <a:gd name="T24" fmla="*/ 210 w 2030"/>
                      <a:gd name="T25" fmla="*/ 50 h 3514"/>
                      <a:gd name="T26" fmla="*/ 308 w 2030"/>
                      <a:gd name="T27" fmla="*/ 8 h 3514"/>
                      <a:gd name="T28" fmla="*/ 378 w 2030"/>
                      <a:gd name="T29" fmla="*/ 42 h 3514"/>
                      <a:gd name="T30" fmla="*/ 490 w 2030"/>
                      <a:gd name="T31" fmla="*/ 148 h 3514"/>
                      <a:gd name="T32" fmla="*/ 615 w 2030"/>
                      <a:gd name="T33" fmla="*/ 228 h 3514"/>
                      <a:gd name="T34" fmla="*/ 747 w 2030"/>
                      <a:gd name="T35" fmla="*/ 286 h 3514"/>
                      <a:gd name="T36" fmla="*/ 885 w 2030"/>
                      <a:gd name="T37" fmla="*/ 318 h 3514"/>
                      <a:gd name="T38" fmla="*/ 1025 w 2030"/>
                      <a:gd name="T39" fmla="*/ 328 h 3514"/>
                      <a:gd name="T40" fmla="*/ 1165 w 2030"/>
                      <a:gd name="T41" fmla="*/ 314 h 3514"/>
                      <a:gd name="T42" fmla="*/ 1301 w 2030"/>
                      <a:gd name="T43" fmla="*/ 278 h 3514"/>
                      <a:gd name="T44" fmla="*/ 1433 w 2030"/>
                      <a:gd name="T45" fmla="*/ 220 h 3514"/>
                      <a:gd name="T46" fmla="*/ 1554 w 2030"/>
                      <a:gd name="T47" fmla="*/ 140 h 3514"/>
                      <a:gd name="T48" fmla="*/ 1662 w 2030"/>
                      <a:gd name="T49" fmla="*/ 38 h 3514"/>
                      <a:gd name="T50" fmla="*/ 1722 w 2030"/>
                      <a:gd name="T51" fmla="*/ 8 h 3514"/>
                      <a:gd name="T52" fmla="*/ 1800 w 2030"/>
                      <a:gd name="T53" fmla="*/ 38 h 3514"/>
                      <a:gd name="T54" fmla="*/ 1868 w 2030"/>
                      <a:gd name="T55" fmla="*/ 80 h 3514"/>
                      <a:gd name="T56" fmla="*/ 1924 w 2030"/>
                      <a:gd name="T57" fmla="*/ 134 h 3514"/>
                      <a:gd name="T58" fmla="*/ 1970 w 2030"/>
                      <a:gd name="T59" fmla="*/ 200 h 3514"/>
                      <a:gd name="T60" fmla="*/ 2006 w 2030"/>
                      <a:gd name="T61" fmla="*/ 278 h 3514"/>
                      <a:gd name="T62" fmla="*/ 2024 w 2030"/>
                      <a:gd name="T63" fmla="*/ 352 h 3514"/>
                      <a:gd name="T64" fmla="*/ 2030 w 2030"/>
                      <a:gd name="T65" fmla="*/ 426 h 3514"/>
                      <a:gd name="T66" fmla="*/ 2030 w 2030"/>
                      <a:gd name="T67" fmla="*/ 1497 h 3514"/>
                      <a:gd name="T68" fmla="*/ 2018 w 2030"/>
                      <a:gd name="T69" fmla="*/ 1605 h 3514"/>
                      <a:gd name="T70" fmla="*/ 1982 w 2030"/>
                      <a:gd name="T71" fmla="*/ 1703 h 3514"/>
                      <a:gd name="T72" fmla="*/ 1924 w 2030"/>
                      <a:gd name="T73" fmla="*/ 1789 h 3514"/>
                      <a:gd name="T74" fmla="*/ 1848 w 2030"/>
                      <a:gd name="T75" fmla="*/ 1857 h 3514"/>
                      <a:gd name="T76" fmla="*/ 1756 w 2030"/>
                      <a:gd name="T77" fmla="*/ 1905 h 3514"/>
                      <a:gd name="T78" fmla="*/ 1696 w 2030"/>
                      <a:gd name="T79" fmla="*/ 1923 h 3514"/>
                      <a:gd name="T80" fmla="*/ 1666 w 2030"/>
                      <a:gd name="T81" fmla="*/ 1957 h 3514"/>
                      <a:gd name="T82" fmla="*/ 1664 w 2030"/>
                      <a:gd name="T83" fmla="*/ 3262 h 3514"/>
                      <a:gd name="T84" fmla="*/ 1662 w 2030"/>
                      <a:gd name="T85" fmla="*/ 3312 h 3514"/>
                      <a:gd name="T86" fmla="*/ 1654 w 2030"/>
                      <a:gd name="T87" fmla="*/ 3360 h 3514"/>
                      <a:gd name="T88" fmla="*/ 1634 w 2030"/>
                      <a:gd name="T89" fmla="*/ 3408 h 3514"/>
                      <a:gd name="T90" fmla="*/ 1604 w 2030"/>
                      <a:gd name="T91" fmla="*/ 3448 h 3514"/>
                      <a:gd name="T92" fmla="*/ 1564 w 2030"/>
                      <a:gd name="T93" fmla="*/ 3480 h 3514"/>
                      <a:gd name="T94" fmla="*/ 1519 w 2030"/>
                      <a:gd name="T95" fmla="*/ 3502 h 3514"/>
                      <a:gd name="T96" fmla="*/ 1469 w 2030"/>
                      <a:gd name="T97" fmla="*/ 3512 h 3514"/>
                      <a:gd name="T98" fmla="*/ 1017 w 2030"/>
                      <a:gd name="T99" fmla="*/ 3514 h 3514"/>
                      <a:gd name="T100" fmla="*/ 561 w 2030"/>
                      <a:gd name="T101" fmla="*/ 3512 h 3514"/>
                      <a:gd name="T102" fmla="*/ 500 w 2030"/>
                      <a:gd name="T103" fmla="*/ 3496 h 3514"/>
                      <a:gd name="T104" fmla="*/ 448 w 2030"/>
                      <a:gd name="T105" fmla="*/ 3466 h 3514"/>
                      <a:gd name="T106" fmla="*/ 406 w 2030"/>
                      <a:gd name="T107" fmla="*/ 3420 h 3514"/>
                      <a:gd name="T108" fmla="*/ 380 w 2030"/>
                      <a:gd name="T109" fmla="*/ 3366 h 3514"/>
                      <a:gd name="T110" fmla="*/ 368 w 2030"/>
                      <a:gd name="T111" fmla="*/ 3302 h 3514"/>
                      <a:gd name="T112" fmla="*/ 368 w 2030"/>
                      <a:gd name="T113" fmla="*/ 3194 h 3514"/>
                      <a:gd name="T114" fmla="*/ 368 w 2030"/>
                      <a:gd name="T115" fmla="*/ 1989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0" h="3514">
                        <a:moveTo>
                          <a:pt x="368" y="1933"/>
                        </a:moveTo>
                        <a:lnTo>
                          <a:pt x="368" y="1933"/>
                        </a:lnTo>
                        <a:lnTo>
                          <a:pt x="314" y="1917"/>
                        </a:lnTo>
                        <a:lnTo>
                          <a:pt x="290" y="1909"/>
                        </a:lnTo>
                        <a:lnTo>
                          <a:pt x="266" y="1901"/>
                        </a:lnTo>
                        <a:lnTo>
                          <a:pt x="266" y="1901"/>
                        </a:lnTo>
                        <a:lnTo>
                          <a:pt x="236" y="1887"/>
                        </a:lnTo>
                        <a:lnTo>
                          <a:pt x="206" y="1869"/>
                        </a:lnTo>
                        <a:lnTo>
                          <a:pt x="178" y="1853"/>
                        </a:lnTo>
                        <a:lnTo>
                          <a:pt x="154" y="1833"/>
                        </a:lnTo>
                        <a:lnTo>
                          <a:pt x="130" y="1813"/>
                        </a:lnTo>
                        <a:lnTo>
                          <a:pt x="108" y="1791"/>
                        </a:lnTo>
                        <a:lnTo>
                          <a:pt x="90" y="1769"/>
                        </a:lnTo>
                        <a:lnTo>
                          <a:pt x="72" y="1745"/>
                        </a:lnTo>
                        <a:lnTo>
                          <a:pt x="56" y="1719"/>
                        </a:lnTo>
                        <a:lnTo>
                          <a:pt x="42" y="1691"/>
                        </a:lnTo>
                        <a:lnTo>
                          <a:pt x="32" y="1665"/>
                        </a:lnTo>
                        <a:lnTo>
                          <a:pt x="22" y="1635"/>
                        </a:lnTo>
                        <a:lnTo>
                          <a:pt x="14" y="1605"/>
                        </a:lnTo>
                        <a:lnTo>
                          <a:pt x="8" y="1573"/>
                        </a:lnTo>
                        <a:lnTo>
                          <a:pt x="6" y="1541"/>
                        </a:lnTo>
                        <a:lnTo>
                          <a:pt x="4" y="1507"/>
                        </a:lnTo>
                        <a:lnTo>
                          <a:pt x="4" y="1507"/>
                        </a:lnTo>
                        <a:lnTo>
                          <a:pt x="2" y="1233"/>
                        </a:lnTo>
                        <a:lnTo>
                          <a:pt x="0" y="962"/>
                        </a:lnTo>
                        <a:lnTo>
                          <a:pt x="2" y="416"/>
                        </a:lnTo>
                        <a:lnTo>
                          <a:pt x="2" y="416"/>
                        </a:lnTo>
                        <a:lnTo>
                          <a:pt x="4" y="378"/>
                        </a:lnTo>
                        <a:lnTo>
                          <a:pt x="10" y="340"/>
                        </a:lnTo>
                        <a:lnTo>
                          <a:pt x="18" y="304"/>
                        </a:lnTo>
                        <a:lnTo>
                          <a:pt x="30" y="268"/>
                        </a:lnTo>
                        <a:lnTo>
                          <a:pt x="44" y="234"/>
                        </a:lnTo>
                        <a:lnTo>
                          <a:pt x="60" y="202"/>
                        </a:lnTo>
                        <a:lnTo>
                          <a:pt x="80" y="172"/>
                        </a:lnTo>
                        <a:lnTo>
                          <a:pt x="102" y="142"/>
                        </a:lnTo>
                        <a:lnTo>
                          <a:pt x="126" y="116"/>
                        </a:lnTo>
                        <a:lnTo>
                          <a:pt x="152" y="92"/>
                        </a:lnTo>
                        <a:lnTo>
                          <a:pt x="180" y="70"/>
                        </a:lnTo>
                        <a:lnTo>
                          <a:pt x="210" y="50"/>
                        </a:lnTo>
                        <a:lnTo>
                          <a:pt x="242" y="34"/>
                        </a:lnTo>
                        <a:lnTo>
                          <a:pt x="274" y="20"/>
                        </a:lnTo>
                        <a:lnTo>
                          <a:pt x="308" y="8"/>
                        </a:lnTo>
                        <a:lnTo>
                          <a:pt x="344" y="2"/>
                        </a:lnTo>
                        <a:lnTo>
                          <a:pt x="344" y="2"/>
                        </a:lnTo>
                        <a:lnTo>
                          <a:pt x="378" y="42"/>
                        </a:lnTo>
                        <a:lnTo>
                          <a:pt x="414" y="80"/>
                        </a:lnTo>
                        <a:lnTo>
                          <a:pt x="450" y="116"/>
                        </a:lnTo>
                        <a:lnTo>
                          <a:pt x="490" y="148"/>
                        </a:lnTo>
                        <a:lnTo>
                          <a:pt x="531" y="178"/>
                        </a:lnTo>
                        <a:lnTo>
                          <a:pt x="571" y="204"/>
                        </a:lnTo>
                        <a:lnTo>
                          <a:pt x="615" y="228"/>
                        </a:lnTo>
                        <a:lnTo>
                          <a:pt x="657" y="250"/>
                        </a:lnTo>
                        <a:lnTo>
                          <a:pt x="701" y="268"/>
                        </a:lnTo>
                        <a:lnTo>
                          <a:pt x="747" y="286"/>
                        </a:lnTo>
                        <a:lnTo>
                          <a:pt x="791" y="298"/>
                        </a:lnTo>
                        <a:lnTo>
                          <a:pt x="837" y="310"/>
                        </a:lnTo>
                        <a:lnTo>
                          <a:pt x="885" y="318"/>
                        </a:lnTo>
                        <a:lnTo>
                          <a:pt x="931" y="324"/>
                        </a:lnTo>
                        <a:lnTo>
                          <a:pt x="979" y="326"/>
                        </a:lnTo>
                        <a:lnTo>
                          <a:pt x="1025" y="328"/>
                        </a:lnTo>
                        <a:lnTo>
                          <a:pt x="1071" y="326"/>
                        </a:lnTo>
                        <a:lnTo>
                          <a:pt x="1119" y="320"/>
                        </a:lnTo>
                        <a:lnTo>
                          <a:pt x="1165" y="314"/>
                        </a:lnTo>
                        <a:lnTo>
                          <a:pt x="1211" y="304"/>
                        </a:lnTo>
                        <a:lnTo>
                          <a:pt x="1257" y="292"/>
                        </a:lnTo>
                        <a:lnTo>
                          <a:pt x="1301" y="278"/>
                        </a:lnTo>
                        <a:lnTo>
                          <a:pt x="1347" y="260"/>
                        </a:lnTo>
                        <a:lnTo>
                          <a:pt x="1389" y="242"/>
                        </a:lnTo>
                        <a:lnTo>
                          <a:pt x="1433" y="220"/>
                        </a:lnTo>
                        <a:lnTo>
                          <a:pt x="1473" y="196"/>
                        </a:lnTo>
                        <a:lnTo>
                          <a:pt x="1513" y="168"/>
                        </a:lnTo>
                        <a:lnTo>
                          <a:pt x="1554" y="140"/>
                        </a:lnTo>
                        <a:lnTo>
                          <a:pt x="1592" y="108"/>
                        </a:lnTo>
                        <a:lnTo>
                          <a:pt x="1628" y="74"/>
                        </a:lnTo>
                        <a:lnTo>
                          <a:pt x="1662" y="38"/>
                        </a:lnTo>
                        <a:lnTo>
                          <a:pt x="1694" y="0"/>
                        </a:lnTo>
                        <a:lnTo>
                          <a:pt x="1694" y="0"/>
                        </a:lnTo>
                        <a:lnTo>
                          <a:pt x="1722" y="8"/>
                        </a:lnTo>
                        <a:lnTo>
                          <a:pt x="1750" y="16"/>
                        </a:lnTo>
                        <a:lnTo>
                          <a:pt x="1776" y="26"/>
                        </a:lnTo>
                        <a:lnTo>
                          <a:pt x="1800" y="38"/>
                        </a:lnTo>
                        <a:lnTo>
                          <a:pt x="1824" y="50"/>
                        </a:lnTo>
                        <a:lnTo>
                          <a:pt x="1846" y="64"/>
                        </a:lnTo>
                        <a:lnTo>
                          <a:pt x="1868" y="80"/>
                        </a:lnTo>
                        <a:lnTo>
                          <a:pt x="1888" y="96"/>
                        </a:lnTo>
                        <a:lnTo>
                          <a:pt x="1906" y="114"/>
                        </a:lnTo>
                        <a:lnTo>
                          <a:pt x="1924" y="134"/>
                        </a:lnTo>
                        <a:lnTo>
                          <a:pt x="1940" y="154"/>
                        </a:lnTo>
                        <a:lnTo>
                          <a:pt x="1956" y="176"/>
                        </a:lnTo>
                        <a:lnTo>
                          <a:pt x="1970" y="200"/>
                        </a:lnTo>
                        <a:lnTo>
                          <a:pt x="1984" y="224"/>
                        </a:lnTo>
                        <a:lnTo>
                          <a:pt x="1994" y="250"/>
                        </a:lnTo>
                        <a:lnTo>
                          <a:pt x="2006" y="278"/>
                        </a:lnTo>
                        <a:lnTo>
                          <a:pt x="2006" y="278"/>
                        </a:lnTo>
                        <a:lnTo>
                          <a:pt x="2016" y="314"/>
                        </a:lnTo>
                        <a:lnTo>
                          <a:pt x="2024" y="352"/>
                        </a:lnTo>
                        <a:lnTo>
                          <a:pt x="2028" y="388"/>
                        </a:lnTo>
                        <a:lnTo>
                          <a:pt x="2030" y="426"/>
                        </a:lnTo>
                        <a:lnTo>
                          <a:pt x="2030" y="426"/>
                        </a:lnTo>
                        <a:lnTo>
                          <a:pt x="2030" y="962"/>
                        </a:lnTo>
                        <a:lnTo>
                          <a:pt x="2030" y="1497"/>
                        </a:lnTo>
                        <a:lnTo>
                          <a:pt x="2030" y="1497"/>
                        </a:lnTo>
                        <a:lnTo>
                          <a:pt x="2028" y="1535"/>
                        </a:lnTo>
                        <a:lnTo>
                          <a:pt x="2024" y="1571"/>
                        </a:lnTo>
                        <a:lnTo>
                          <a:pt x="2018" y="1605"/>
                        </a:lnTo>
                        <a:lnTo>
                          <a:pt x="2008" y="1639"/>
                        </a:lnTo>
                        <a:lnTo>
                          <a:pt x="1996" y="1673"/>
                        </a:lnTo>
                        <a:lnTo>
                          <a:pt x="1982" y="1703"/>
                        </a:lnTo>
                        <a:lnTo>
                          <a:pt x="1964" y="1733"/>
                        </a:lnTo>
                        <a:lnTo>
                          <a:pt x="1946" y="1763"/>
                        </a:lnTo>
                        <a:lnTo>
                          <a:pt x="1924" y="1789"/>
                        </a:lnTo>
                        <a:lnTo>
                          <a:pt x="1900" y="1813"/>
                        </a:lnTo>
                        <a:lnTo>
                          <a:pt x="1876" y="1837"/>
                        </a:lnTo>
                        <a:lnTo>
                          <a:pt x="1848" y="1857"/>
                        </a:lnTo>
                        <a:lnTo>
                          <a:pt x="1820" y="1875"/>
                        </a:lnTo>
                        <a:lnTo>
                          <a:pt x="1788" y="1891"/>
                        </a:lnTo>
                        <a:lnTo>
                          <a:pt x="1756" y="1905"/>
                        </a:lnTo>
                        <a:lnTo>
                          <a:pt x="1722" y="1917"/>
                        </a:lnTo>
                        <a:lnTo>
                          <a:pt x="1722" y="1917"/>
                        </a:lnTo>
                        <a:lnTo>
                          <a:pt x="1696" y="1923"/>
                        </a:lnTo>
                        <a:lnTo>
                          <a:pt x="1668" y="1929"/>
                        </a:lnTo>
                        <a:lnTo>
                          <a:pt x="1668" y="1929"/>
                        </a:lnTo>
                        <a:lnTo>
                          <a:pt x="1666" y="1957"/>
                        </a:lnTo>
                        <a:lnTo>
                          <a:pt x="1664" y="1983"/>
                        </a:lnTo>
                        <a:lnTo>
                          <a:pt x="1664" y="1983"/>
                        </a:lnTo>
                        <a:lnTo>
                          <a:pt x="1664" y="3262"/>
                        </a:lnTo>
                        <a:lnTo>
                          <a:pt x="1664" y="3262"/>
                        </a:lnTo>
                        <a:lnTo>
                          <a:pt x="1664" y="3286"/>
                        </a:lnTo>
                        <a:lnTo>
                          <a:pt x="1662" y="3312"/>
                        </a:lnTo>
                        <a:lnTo>
                          <a:pt x="1660" y="3336"/>
                        </a:lnTo>
                        <a:lnTo>
                          <a:pt x="1654" y="3360"/>
                        </a:lnTo>
                        <a:lnTo>
                          <a:pt x="1654" y="3360"/>
                        </a:lnTo>
                        <a:lnTo>
                          <a:pt x="1648" y="3378"/>
                        </a:lnTo>
                        <a:lnTo>
                          <a:pt x="1642" y="3394"/>
                        </a:lnTo>
                        <a:lnTo>
                          <a:pt x="1634" y="3408"/>
                        </a:lnTo>
                        <a:lnTo>
                          <a:pt x="1624" y="3422"/>
                        </a:lnTo>
                        <a:lnTo>
                          <a:pt x="1614" y="3436"/>
                        </a:lnTo>
                        <a:lnTo>
                          <a:pt x="1604" y="3448"/>
                        </a:lnTo>
                        <a:lnTo>
                          <a:pt x="1592" y="3460"/>
                        </a:lnTo>
                        <a:lnTo>
                          <a:pt x="1578" y="3470"/>
                        </a:lnTo>
                        <a:lnTo>
                          <a:pt x="1564" y="3480"/>
                        </a:lnTo>
                        <a:lnTo>
                          <a:pt x="1550" y="3488"/>
                        </a:lnTo>
                        <a:lnTo>
                          <a:pt x="1536" y="3496"/>
                        </a:lnTo>
                        <a:lnTo>
                          <a:pt x="1519" y="3502"/>
                        </a:lnTo>
                        <a:lnTo>
                          <a:pt x="1503" y="3506"/>
                        </a:lnTo>
                        <a:lnTo>
                          <a:pt x="1485" y="3510"/>
                        </a:lnTo>
                        <a:lnTo>
                          <a:pt x="1469" y="3512"/>
                        </a:lnTo>
                        <a:lnTo>
                          <a:pt x="1451" y="3514"/>
                        </a:lnTo>
                        <a:lnTo>
                          <a:pt x="1451" y="3514"/>
                        </a:lnTo>
                        <a:lnTo>
                          <a:pt x="1017" y="3514"/>
                        </a:lnTo>
                        <a:lnTo>
                          <a:pt x="583" y="3514"/>
                        </a:lnTo>
                        <a:lnTo>
                          <a:pt x="583" y="3514"/>
                        </a:lnTo>
                        <a:lnTo>
                          <a:pt x="561" y="3512"/>
                        </a:lnTo>
                        <a:lnTo>
                          <a:pt x="541" y="3508"/>
                        </a:lnTo>
                        <a:lnTo>
                          <a:pt x="519" y="3504"/>
                        </a:lnTo>
                        <a:lnTo>
                          <a:pt x="500" y="3496"/>
                        </a:lnTo>
                        <a:lnTo>
                          <a:pt x="482" y="3488"/>
                        </a:lnTo>
                        <a:lnTo>
                          <a:pt x="464" y="3478"/>
                        </a:lnTo>
                        <a:lnTo>
                          <a:pt x="448" y="3466"/>
                        </a:lnTo>
                        <a:lnTo>
                          <a:pt x="432" y="3452"/>
                        </a:lnTo>
                        <a:lnTo>
                          <a:pt x="420" y="3438"/>
                        </a:lnTo>
                        <a:lnTo>
                          <a:pt x="406" y="3420"/>
                        </a:lnTo>
                        <a:lnTo>
                          <a:pt x="396" y="3404"/>
                        </a:lnTo>
                        <a:lnTo>
                          <a:pt x="388" y="3386"/>
                        </a:lnTo>
                        <a:lnTo>
                          <a:pt x="380" y="3366"/>
                        </a:lnTo>
                        <a:lnTo>
                          <a:pt x="374" y="3346"/>
                        </a:lnTo>
                        <a:lnTo>
                          <a:pt x="370" y="3324"/>
                        </a:lnTo>
                        <a:lnTo>
                          <a:pt x="368" y="3302"/>
                        </a:lnTo>
                        <a:lnTo>
                          <a:pt x="368" y="3302"/>
                        </a:lnTo>
                        <a:lnTo>
                          <a:pt x="368" y="3248"/>
                        </a:lnTo>
                        <a:lnTo>
                          <a:pt x="368" y="3194"/>
                        </a:lnTo>
                        <a:lnTo>
                          <a:pt x="368" y="3194"/>
                        </a:lnTo>
                        <a:lnTo>
                          <a:pt x="368" y="1989"/>
                        </a:lnTo>
                        <a:lnTo>
                          <a:pt x="368" y="1989"/>
                        </a:lnTo>
                        <a:lnTo>
                          <a:pt x="368" y="1933"/>
                        </a:lnTo>
                        <a:lnTo>
                          <a:pt x="368"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sp>
                <p:nvSpPr>
                  <p:cNvPr id="887" name="Freeform 6"/>
                  <p:cNvSpPr>
                    <a:spLocks/>
                  </p:cNvSpPr>
                  <p:nvPr/>
                </p:nvSpPr>
                <p:spPr bwMode="auto">
                  <a:xfrm>
                    <a:off x="519" y="832"/>
                    <a:ext cx="1410" cy="1405"/>
                  </a:xfrm>
                  <a:custGeom>
                    <a:avLst/>
                    <a:gdLst>
                      <a:gd name="T0" fmla="*/ 669 w 1410"/>
                      <a:gd name="T1" fmla="*/ 1405 h 1405"/>
                      <a:gd name="T2" fmla="*/ 567 w 1410"/>
                      <a:gd name="T3" fmla="*/ 1393 h 1405"/>
                      <a:gd name="T4" fmla="*/ 467 w 1410"/>
                      <a:gd name="T5" fmla="*/ 1365 h 1405"/>
                      <a:gd name="T6" fmla="*/ 375 w 1410"/>
                      <a:gd name="T7" fmla="*/ 1323 h 1405"/>
                      <a:gd name="T8" fmla="*/ 289 w 1410"/>
                      <a:gd name="T9" fmla="*/ 1271 h 1405"/>
                      <a:gd name="T10" fmla="*/ 211 w 1410"/>
                      <a:gd name="T11" fmla="*/ 1205 h 1405"/>
                      <a:gd name="T12" fmla="*/ 144 w 1410"/>
                      <a:gd name="T13" fmla="*/ 1129 h 1405"/>
                      <a:gd name="T14" fmla="*/ 88 w 1410"/>
                      <a:gd name="T15" fmla="*/ 1043 h 1405"/>
                      <a:gd name="T16" fmla="*/ 44 w 1410"/>
                      <a:gd name="T17" fmla="*/ 947 h 1405"/>
                      <a:gd name="T18" fmla="*/ 14 w 1410"/>
                      <a:gd name="T19" fmla="*/ 847 h 1405"/>
                      <a:gd name="T20" fmla="*/ 0 w 1410"/>
                      <a:gd name="T21" fmla="*/ 740 h 1405"/>
                      <a:gd name="T22" fmla="*/ 0 w 1410"/>
                      <a:gd name="T23" fmla="*/ 664 h 1405"/>
                      <a:gd name="T24" fmla="*/ 14 w 1410"/>
                      <a:gd name="T25" fmla="*/ 558 h 1405"/>
                      <a:gd name="T26" fmla="*/ 44 w 1410"/>
                      <a:gd name="T27" fmla="*/ 456 h 1405"/>
                      <a:gd name="T28" fmla="*/ 88 w 1410"/>
                      <a:gd name="T29" fmla="*/ 364 h 1405"/>
                      <a:gd name="T30" fmla="*/ 144 w 1410"/>
                      <a:gd name="T31" fmla="*/ 278 h 1405"/>
                      <a:gd name="T32" fmla="*/ 213 w 1410"/>
                      <a:gd name="T33" fmla="*/ 202 h 1405"/>
                      <a:gd name="T34" fmla="*/ 291 w 1410"/>
                      <a:gd name="T35" fmla="*/ 136 h 1405"/>
                      <a:gd name="T36" fmla="*/ 377 w 1410"/>
                      <a:gd name="T37" fmla="*/ 82 h 1405"/>
                      <a:gd name="T38" fmla="*/ 471 w 1410"/>
                      <a:gd name="T39" fmla="*/ 40 h 1405"/>
                      <a:gd name="T40" fmla="*/ 571 w 1410"/>
                      <a:gd name="T41" fmla="*/ 14 h 1405"/>
                      <a:gd name="T42" fmla="*/ 675 w 1410"/>
                      <a:gd name="T43" fmla="*/ 0 h 1405"/>
                      <a:gd name="T44" fmla="*/ 743 w 1410"/>
                      <a:gd name="T45" fmla="*/ 2 h 1405"/>
                      <a:gd name="T46" fmla="*/ 841 w 1410"/>
                      <a:gd name="T47" fmla="*/ 14 h 1405"/>
                      <a:gd name="T48" fmla="*/ 937 w 1410"/>
                      <a:gd name="T49" fmla="*/ 40 h 1405"/>
                      <a:gd name="T50" fmla="*/ 1029 w 1410"/>
                      <a:gd name="T51" fmla="*/ 80 h 1405"/>
                      <a:gd name="T52" fmla="*/ 1115 w 1410"/>
                      <a:gd name="T53" fmla="*/ 130 h 1405"/>
                      <a:gd name="T54" fmla="*/ 1193 w 1410"/>
                      <a:gd name="T55" fmla="*/ 194 h 1405"/>
                      <a:gd name="T56" fmla="*/ 1262 w 1410"/>
                      <a:gd name="T57" fmla="*/ 268 h 1405"/>
                      <a:gd name="T58" fmla="*/ 1320 w 1410"/>
                      <a:gd name="T59" fmla="*/ 354 h 1405"/>
                      <a:gd name="T60" fmla="*/ 1364 w 1410"/>
                      <a:gd name="T61" fmla="*/ 448 h 1405"/>
                      <a:gd name="T62" fmla="*/ 1394 w 1410"/>
                      <a:gd name="T63" fmla="*/ 554 h 1405"/>
                      <a:gd name="T64" fmla="*/ 1408 w 1410"/>
                      <a:gd name="T65" fmla="*/ 666 h 1405"/>
                      <a:gd name="T66" fmla="*/ 1408 w 1410"/>
                      <a:gd name="T67" fmla="*/ 746 h 1405"/>
                      <a:gd name="T68" fmla="*/ 1392 w 1410"/>
                      <a:gd name="T69" fmla="*/ 859 h 1405"/>
                      <a:gd name="T70" fmla="*/ 1362 w 1410"/>
                      <a:gd name="T71" fmla="*/ 965 h 1405"/>
                      <a:gd name="T72" fmla="*/ 1316 w 1410"/>
                      <a:gd name="T73" fmla="*/ 1061 h 1405"/>
                      <a:gd name="T74" fmla="*/ 1256 w 1410"/>
                      <a:gd name="T75" fmla="*/ 1145 h 1405"/>
                      <a:gd name="T76" fmla="*/ 1185 w 1410"/>
                      <a:gd name="T77" fmla="*/ 1219 h 1405"/>
                      <a:gd name="T78" fmla="*/ 1107 w 1410"/>
                      <a:gd name="T79" fmla="*/ 1283 h 1405"/>
                      <a:gd name="T80" fmla="*/ 1021 w 1410"/>
                      <a:gd name="T81" fmla="*/ 1333 h 1405"/>
                      <a:gd name="T82" fmla="*/ 929 w 1410"/>
                      <a:gd name="T83" fmla="*/ 1371 h 1405"/>
                      <a:gd name="T84" fmla="*/ 833 w 1410"/>
                      <a:gd name="T85" fmla="*/ 1395 h 1405"/>
                      <a:gd name="T86" fmla="*/ 735 w 1410"/>
                      <a:gd name="T87"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0" h="1405">
                        <a:moveTo>
                          <a:pt x="703" y="1405"/>
                        </a:moveTo>
                        <a:lnTo>
                          <a:pt x="703" y="1405"/>
                        </a:lnTo>
                        <a:lnTo>
                          <a:pt x="669" y="1405"/>
                        </a:lnTo>
                        <a:lnTo>
                          <a:pt x="635" y="1401"/>
                        </a:lnTo>
                        <a:lnTo>
                          <a:pt x="599" y="1397"/>
                        </a:lnTo>
                        <a:lnTo>
                          <a:pt x="567" y="1393"/>
                        </a:lnTo>
                        <a:lnTo>
                          <a:pt x="533" y="1385"/>
                        </a:lnTo>
                        <a:lnTo>
                          <a:pt x="501" y="1375"/>
                        </a:lnTo>
                        <a:lnTo>
                          <a:pt x="467" y="1365"/>
                        </a:lnTo>
                        <a:lnTo>
                          <a:pt x="437" y="1353"/>
                        </a:lnTo>
                        <a:lnTo>
                          <a:pt x="405" y="1339"/>
                        </a:lnTo>
                        <a:lnTo>
                          <a:pt x="375" y="1323"/>
                        </a:lnTo>
                        <a:lnTo>
                          <a:pt x="345" y="1307"/>
                        </a:lnTo>
                        <a:lnTo>
                          <a:pt x="317" y="1289"/>
                        </a:lnTo>
                        <a:lnTo>
                          <a:pt x="289" y="1271"/>
                        </a:lnTo>
                        <a:lnTo>
                          <a:pt x="263" y="1249"/>
                        </a:lnTo>
                        <a:lnTo>
                          <a:pt x="237" y="1227"/>
                        </a:lnTo>
                        <a:lnTo>
                          <a:pt x="211" y="1205"/>
                        </a:lnTo>
                        <a:lnTo>
                          <a:pt x="188" y="1181"/>
                        </a:lnTo>
                        <a:lnTo>
                          <a:pt x="164" y="1155"/>
                        </a:lnTo>
                        <a:lnTo>
                          <a:pt x="144" y="1129"/>
                        </a:lnTo>
                        <a:lnTo>
                          <a:pt x="124" y="1101"/>
                        </a:lnTo>
                        <a:lnTo>
                          <a:pt x="104" y="1071"/>
                        </a:lnTo>
                        <a:lnTo>
                          <a:pt x="88" y="1043"/>
                        </a:lnTo>
                        <a:lnTo>
                          <a:pt x="72" y="1011"/>
                        </a:lnTo>
                        <a:lnTo>
                          <a:pt x="56" y="981"/>
                        </a:lnTo>
                        <a:lnTo>
                          <a:pt x="44" y="947"/>
                        </a:lnTo>
                        <a:lnTo>
                          <a:pt x="32" y="915"/>
                        </a:lnTo>
                        <a:lnTo>
                          <a:pt x="22" y="881"/>
                        </a:lnTo>
                        <a:lnTo>
                          <a:pt x="14" y="847"/>
                        </a:lnTo>
                        <a:lnTo>
                          <a:pt x="8" y="812"/>
                        </a:lnTo>
                        <a:lnTo>
                          <a:pt x="4" y="776"/>
                        </a:lnTo>
                        <a:lnTo>
                          <a:pt x="0" y="740"/>
                        </a:lnTo>
                        <a:lnTo>
                          <a:pt x="0" y="702"/>
                        </a:lnTo>
                        <a:lnTo>
                          <a:pt x="0" y="702"/>
                        </a:lnTo>
                        <a:lnTo>
                          <a:pt x="0" y="664"/>
                        </a:lnTo>
                        <a:lnTo>
                          <a:pt x="4" y="628"/>
                        </a:lnTo>
                        <a:lnTo>
                          <a:pt x="8" y="592"/>
                        </a:lnTo>
                        <a:lnTo>
                          <a:pt x="14" y="558"/>
                        </a:lnTo>
                        <a:lnTo>
                          <a:pt x="22" y="524"/>
                        </a:lnTo>
                        <a:lnTo>
                          <a:pt x="32" y="490"/>
                        </a:lnTo>
                        <a:lnTo>
                          <a:pt x="44" y="456"/>
                        </a:lnTo>
                        <a:lnTo>
                          <a:pt x="58" y="424"/>
                        </a:lnTo>
                        <a:lnTo>
                          <a:pt x="72" y="394"/>
                        </a:lnTo>
                        <a:lnTo>
                          <a:pt x="88" y="364"/>
                        </a:lnTo>
                        <a:lnTo>
                          <a:pt x="106" y="334"/>
                        </a:lnTo>
                        <a:lnTo>
                          <a:pt x="124" y="306"/>
                        </a:lnTo>
                        <a:lnTo>
                          <a:pt x="144" y="278"/>
                        </a:lnTo>
                        <a:lnTo>
                          <a:pt x="166" y="252"/>
                        </a:lnTo>
                        <a:lnTo>
                          <a:pt x="188" y="226"/>
                        </a:lnTo>
                        <a:lnTo>
                          <a:pt x="213" y="202"/>
                        </a:lnTo>
                        <a:lnTo>
                          <a:pt x="239" y="178"/>
                        </a:lnTo>
                        <a:lnTo>
                          <a:pt x="265" y="156"/>
                        </a:lnTo>
                        <a:lnTo>
                          <a:pt x="291" y="136"/>
                        </a:lnTo>
                        <a:lnTo>
                          <a:pt x="319" y="116"/>
                        </a:lnTo>
                        <a:lnTo>
                          <a:pt x="347" y="98"/>
                        </a:lnTo>
                        <a:lnTo>
                          <a:pt x="377" y="82"/>
                        </a:lnTo>
                        <a:lnTo>
                          <a:pt x="409" y="66"/>
                        </a:lnTo>
                        <a:lnTo>
                          <a:pt x="439" y="52"/>
                        </a:lnTo>
                        <a:lnTo>
                          <a:pt x="471" y="40"/>
                        </a:lnTo>
                        <a:lnTo>
                          <a:pt x="505" y="30"/>
                        </a:lnTo>
                        <a:lnTo>
                          <a:pt x="537" y="20"/>
                        </a:lnTo>
                        <a:lnTo>
                          <a:pt x="571" y="14"/>
                        </a:lnTo>
                        <a:lnTo>
                          <a:pt x="605" y="8"/>
                        </a:lnTo>
                        <a:lnTo>
                          <a:pt x="641" y="4"/>
                        </a:lnTo>
                        <a:lnTo>
                          <a:pt x="675" y="0"/>
                        </a:lnTo>
                        <a:lnTo>
                          <a:pt x="711" y="0"/>
                        </a:lnTo>
                        <a:lnTo>
                          <a:pt x="711" y="0"/>
                        </a:lnTo>
                        <a:lnTo>
                          <a:pt x="743" y="2"/>
                        </a:lnTo>
                        <a:lnTo>
                          <a:pt x="777" y="4"/>
                        </a:lnTo>
                        <a:lnTo>
                          <a:pt x="809" y="8"/>
                        </a:lnTo>
                        <a:lnTo>
                          <a:pt x="841" y="14"/>
                        </a:lnTo>
                        <a:lnTo>
                          <a:pt x="875" y="20"/>
                        </a:lnTo>
                        <a:lnTo>
                          <a:pt x="907" y="30"/>
                        </a:lnTo>
                        <a:lnTo>
                          <a:pt x="937" y="40"/>
                        </a:lnTo>
                        <a:lnTo>
                          <a:pt x="969" y="52"/>
                        </a:lnTo>
                        <a:lnTo>
                          <a:pt x="999" y="64"/>
                        </a:lnTo>
                        <a:lnTo>
                          <a:pt x="1029" y="80"/>
                        </a:lnTo>
                        <a:lnTo>
                          <a:pt x="1059" y="94"/>
                        </a:lnTo>
                        <a:lnTo>
                          <a:pt x="1087" y="112"/>
                        </a:lnTo>
                        <a:lnTo>
                          <a:pt x="1115" y="130"/>
                        </a:lnTo>
                        <a:lnTo>
                          <a:pt x="1141" y="150"/>
                        </a:lnTo>
                        <a:lnTo>
                          <a:pt x="1167" y="172"/>
                        </a:lnTo>
                        <a:lnTo>
                          <a:pt x="1193" y="194"/>
                        </a:lnTo>
                        <a:lnTo>
                          <a:pt x="1218" y="218"/>
                        </a:lnTo>
                        <a:lnTo>
                          <a:pt x="1240" y="242"/>
                        </a:lnTo>
                        <a:lnTo>
                          <a:pt x="1262" y="268"/>
                        </a:lnTo>
                        <a:lnTo>
                          <a:pt x="1282" y="296"/>
                        </a:lnTo>
                        <a:lnTo>
                          <a:pt x="1302" y="324"/>
                        </a:lnTo>
                        <a:lnTo>
                          <a:pt x="1320" y="354"/>
                        </a:lnTo>
                        <a:lnTo>
                          <a:pt x="1336" y="384"/>
                        </a:lnTo>
                        <a:lnTo>
                          <a:pt x="1350" y="416"/>
                        </a:lnTo>
                        <a:lnTo>
                          <a:pt x="1364" y="448"/>
                        </a:lnTo>
                        <a:lnTo>
                          <a:pt x="1376" y="482"/>
                        </a:lnTo>
                        <a:lnTo>
                          <a:pt x="1386" y="518"/>
                        </a:lnTo>
                        <a:lnTo>
                          <a:pt x="1394" y="554"/>
                        </a:lnTo>
                        <a:lnTo>
                          <a:pt x="1402" y="590"/>
                        </a:lnTo>
                        <a:lnTo>
                          <a:pt x="1406" y="628"/>
                        </a:lnTo>
                        <a:lnTo>
                          <a:pt x="1408" y="666"/>
                        </a:lnTo>
                        <a:lnTo>
                          <a:pt x="1410" y="706"/>
                        </a:lnTo>
                        <a:lnTo>
                          <a:pt x="1410" y="706"/>
                        </a:lnTo>
                        <a:lnTo>
                          <a:pt x="1408" y="746"/>
                        </a:lnTo>
                        <a:lnTo>
                          <a:pt x="1406" y="784"/>
                        </a:lnTo>
                        <a:lnTo>
                          <a:pt x="1400" y="821"/>
                        </a:lnTo>
                        <a:lnTo>
                          <a:pt x="1392" y="859"/>
                        </a:lnTo>
                        <a:lnTo>
                          <a:pt x="1384" y="895"/>
                        </a:lnTo>
                        <a:lnTo>
                          <a:pt x="1374" y="931"/>
                        </a:lnTo>
                        <a:lnTo>
                          <a:pt x="1362" y="965"/>
                        </a:lnTo>
                        <a:lnTo>
                          <a:pt x="1348" y="997"/>
                        </a:lnTo>
                        <a:lnTo>
                          <a:pt x="1332" y="1029"/>
                        </a:lnTo>
                        <a:lnTo>
                          <a:pt x="1316" y="1061"/>
                        </a:lnTo>
                        <a:lnTo>
                          <a:pt x="1296" y="1089"/>
                        </a:lnTo>
                        <a:lnTo>
                          <a:pt x="1278" y="1119"/>
                        </a:lnTo>
                        <a:lnTo>
                          <a:pt x="1256" y="1145"/>
                        </a:lnTo>
                        <a:lnTo>
                          <a:pt x="1234" y="1171"/>
                        </a:lnTo>
                        <a:lnTo>
                          <a:pt x="1209" y="1197"/>
                        </a:lnTo>
                        <a:lnTo>
                          <a:pt x="1185" y="1219"/>
                        </a:lnTo>
                        <a:lnTo>
                          <a:pt x="1159" y="1243"/>
                        </a:lnTo>
                        <a:lnTo>
                          <a:pt x="1133" y="1263"/>
                        </a:lnTo>
                        <a:lnTo>
                          <a:pt x="1107" y="1283"/>
                        </a:lnTo>
                        <a:lnTo>
                          <a:pt x="1079" y="1301"/>
                        </a:lnTo>
                        <a:lnTo>
                          <a:pt x="1049" y="1317"/>
                        </a:lnTo>
                        <a:lnTo>
                          <a:pt x="1021" y="1333"/>
                        </a:lnTo>
                        <a:lnTo>
                          <a:pt x="989" y="1347"/>
                        </a:lnTo>
                        <a:lnTo>
                          <a:pt x="959" y="1359"/>
                        </a:lnTo>
                        <a:lnTo>
                          <a:pt x="929" y="1371"/>
                        </a:lnTo>
                        <a:lnTo>
                          <a:pt x="897" y="1381"/>
                        </a:lnTo>
                        <a:lnTo>
                          <a:pt x="865" y="1389"/>
                        </a:lnTo>
                        <a:lnTo>
                          <a:pt x="833" y="1395"/>
                        </a:lnTo>
                        <a:lnTo>
                          <a:pt x="801" y="1399"/>
                        </a:lnTo>
                        <a:lnTo>
                          <a:pt x="769" y="1403"/>
                        </a:lnTo>
                        <a:lnTo>
                          <a:pt x="735" y="1405"/>
                        </a:lnTo>
                        <a:lnTo>
                          <a:pt x="703" y="1405"/>
                        </a:lnTo>
                        <a:lnTo>
                          <a:pt x="703" y="14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52"/>
                    <a:endParaRPr lang="en-CA" sz="1400">
                      <a:solidFill>
                        <a:srgbClr val="262626"/>
                      </a:solidFill>
                    </a:endParaRPr>
                  </a:p>
                </p:txBody>
              </p:sp>
            </p:grpSp>
          </p:grpSp>
        </p:grpSp>
        <p:sp>
          <p:nvSpPr>
            <p:cNvPr id="739" name="Rectangle 738"/>
            <p:cNvSpPr/>
            <p:nvPr/>
          </p:nvSpPr>
          <p:spPr>
            <a:xfrm>
              <a:off x="5299219" y="1777227"/>
              <a:ext cx="3158766" cy="854081"/>
            </a:xfrm>
            <a:prstGeom prst="rect">
              <a:avLst/>
            </a:prstGeom>
          </p:spPr>
          <p:txBody>
            <a:bodyPr wrap="square">
              <a:spAutoFit/>
            </a:bodyPr>
            <a:lstStyle/>
            <a:p>
              <a:pPr marL="0" lvl="1" algn="ctr" defTabSz="685752"/>
              <a:r>
                <a:rPr lang="en-US" sz="1600" b="1" dirty="0">
                  <a:solidFill>
                    <a:srgbClr val="262626"/>
                  </a:solidFill>
                </a:rPr>
                <a:t>Ramipril</a:t>
              </a:r>
              <a:r>
                <a:rPr lang="en-US" sz="1600" b="1" baseline="30000" dirty="0">
                  <a:solidFill>
                    <a:srgbClr val="262626"/>
                  </a:solidFill>
                </a:rPr>
                <a:t>2</a:t>
              </a:r>
              <a:r>
                <a:rPr lang="en-US" sz="1600" b="1" dirty="0">
                  <a:solidFill>
                    <a:srgbClr val="262626"/>
                  </a:solidFill>
                </a:rPr>
                <a:t> </a:t>
              </a:r>
            </a:p>
            <a:p>
              <a:pPr marL="0" lvl="1" algn="ctr" defTabSz="685752"/>
              <a:r>
                <a:rPr lang="en-US" sz="1500" b="1" dirty="0">
                  <a:solidFill>
                    <a:srgbClr val="262626"/>
                  </a:solidFill>
                </a:rPr>
                <a:t>for 5 years</a:t>
              </a:r>
            </a:p>
          </p:txBody>
        </p:sp>
        <p:sp>
          <p:nvSpPr>
            <p:cNvPr id="740" name="Rectangle 739"/>
            <p:cNvSpPr/>
            <p:nvPr/>
          </p:nvSpPr>
          <p:spPr>
            <a:xfrm>
              <a:off x="4685881" y="6176663"/>
              <a:ext cx="4535134"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2"/>
              <a:r>
                <a:rPr lang="en-US" sz="1300" b="1" dirty="0">
                  <a:solidFill>
                    <a:srgbClr val="262626"/>
                  </a:solidFill>
                </a:rPr>
                <a:t>High CV risk</a:t>
              </a:r>
            </a:p>
            <a:p>
              <a:pPr algn="ctr" defTabSz="685752"/>
              <a:r>
                <a:rPr lang="en-US" sz="1100" dirty="0">
                  <a:solidFill>
                    <a:srgbClr val="262626"/>
                  </a:solidFill>
                </a:rPr>
                <a:t>38% diabetes, 46% hypertension   </a:t>
              </a:r>
            </a:p>
          </p:txBody>
        </p:sp>
        <p:sp>
          <p:nvSpPr>
            <p:cNvPr id="738" name="TextBox 737"/>
            <p:cNvSpPr txBox="1"/>
            <p:nvPr/>
          </p:nvSpPr>
          <p:spPr>
            <a:xfrm>
              <a:off x="6209139" y="4280507"/>
              <a:ext cx="1748316" cy="1246496"/>
            </a:xfrm>
            <a:prstGeom prst="rect">
              <a:avLst/>
            </a:prstGeom>
            <a:noFill/>
          </p:spPr>
          <p:txBody>
            <a:bodyPr wrap="none" rtlCol="0">
              <a:spAutoFit/>
            </a:bodyPr>
            <a:lstStyle/>
            <a:p>
              <a:pPr defTabSz="685752"/>
              <a:r>
                <a:rPr lang="en-CA" sz="4800" b="1" dirty="0">
                  <a:solidFill>
                    <a:srgbClr val="262626"/>
                  </a:solidFill>
                </a:rPr>
                <a:t>56</a:t>
              </a:r>
              <a:endParaRPr lang="fr-CA" sz="4800" b="1" dirty="0">
                <a:solidFill>
                  <a:srgbClr val="262626"/>
                </a:solidFill>
              </a:endParaRPr>
            </a:p>
          </p:txBody>
        </p:sp>
      </p:grpSp>
      <p:sp>
        <p:nvSpPr>
          <p:cNvPr id="1139" name="Rectangle 1138"/>
          <p:cNvSpPr/>
          <p:nvPr/>
        </p:nvSpPr>
        <p:spPr>
          <a:xfrm>
            <a:off x="7673319" y="5766864"/>
            <a:ext cx="82092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r>
              <a:rPr lang="en-US" sz="1500" b="1" dirty="0">
                <a:solidFill>
                  <a:srgbClr val="262626"/>
                </a:solidFill>
              </a:rPr>
              <a:t>2015  </a:t>
            </a:r>
          </a:p>
        </p:txBody>
      </p:sp>
      <p:sp>
        <p:nvSpPr>
          <p:cNvPr id="1140" name="Oval 1139"/>
          <p:cNvSpPr/>
          <p:nvPr/>
        </p:nvSpPr>
        <p:spPr>
          <a:xfrm>
            <a:off x="8028918" y="5658853"/>
            <a:ext cx="109728" cy="144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endParaRPr lang="en-US" sz="1400" dirty="0">
              <a:ln>
                <a:solidFill>
                  <a:srgbClr val="962891"/>
                </a:solidFill>
              </a:ln>
              <a:solidFill>
                <a:prstClr val="white"/>
              </a:solidFill>
            </a:endParaRPr>
          </a:p>
        </p:txBody>
      </p:sp>
      <p:sp>
        <p:nvSpPr>
          <p:cNvPr id="1141" name="Rectangle 1140"/>
          <p:cNvSpPr/>
          <p:nvPr/>
        </p:nvSpPr>
        <p:spPr>
          <a:xfrm>
            <a:off x="8686137" y="4791000"/>
            <a:ext cx="203475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640" tIns="40821" rIns="81640" bIns="40821" rtlCol="0" anchor="ctr"/>
          <a:lstStyle/>
          <a:p>
            <a:pPr algn="ctr" defTabSz="685752">
              <a:spcBef>
                <a:spcPts val="893"/>
              </a:spcBef>
            </a:pPr>
            <a:r>
              <a:rPr lang="en-US" sz="1500" b="1" dirty="0">
                <a:solidFill>
                  <a:srgbClr val="262626"/>
                </a:solidFill>
              </a:rPr>
              <a:t>&gt;80% ACEi/ARB  </a:t>
            </a:r>
          </a:p>
          <a:p>
            <a:pPr algn="ctr" defTabSz="685752">
              <a:spcBef>
                <a:spcPts val="893"/>
              </a:spcBef>
            </a:pPr>
            <a:r>
              <a:rPr lang="en-US" sz="1500" b="1" dirty="0">
                <a:solidFill>
                  <a:srgbClr val="262626"/>
                </a:solidFill>
              </a:rPr>
              <a:t>&gt;70% statin</a:t>
            </a:r>
          </a:p>
        </p:txBody>
      </p:sp>
      <p:sp>
        <p:nvSpPr>
          <p:cNvPr id="6" name="Rectangle 5"/>
          <p:cNvSpPr/>
          <p:nvPr/>
        </p:nvSpPr>
        <p:spPr>
          <a:xfrm>
            <a:off x="8999523" y="1187769"/>
            <a:ext cx="2144315" cy="4942081"/>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endParaRPr>
          </a:p>
        </p:txBody>
      </p:sp>
    </p:spTree>
    <p:extLst>
      <p:ext uri="{BB962C8B-B14F-4D97-AF65-F5344CB8AC3E}">
        <p14:creationId xmlns:p14="http://schemas.microsoft.com/office/powerpoint/2010/main" val="137235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wipe(left)">
                                      <p:cBhvr>
                                        <p:cTn id="7" dur="500"/>
                                        <p:tgtEl>
                                          <p:spTgt spid="6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4"/>
                                        </p:tgtEl>
                                        <p:attrNameLst>
                                          <p:attrName>style.visibility</p:attrName>
                                        </p:attrNameLst>
                                      </p:cBhvr>
                                      <p:to>
                                        <p:strVal val="visible"/>
                                      </p:to>
                                    </p:set>
                                    <p:animEffect transition="in" filter="wipe(left)">
                                      <p:cBhvr>
                                        <p:cTn id="10" dur="500"/>
                                        <p:tgtEl>
                                          <p:spTgt spid="63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41"/>
                                        </p:tgtEl>
                                        <p:attrNameLst>
                                          <p:attrName>style.visibility</p:attrName>
                                        </p:attrNameLst>
                                      </p:cBhvr>
                                      <p:to>
                                        <p:strVal val="visible"/>
                                      </p:to>
                                    </p:set>
                                    <p:animEffect transition="in" filter="wipe(left)">
                                      <p:cBhvr>
                                        <p:cTn id="13" dur="500"/>
                                        <p:tgtEl>
                                          <p:spTgt spid="1141"/>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275"/>
                                        </p:tgtEl>
                                        <p:attrNameLst>
                                          <p:attrName>style.visibility</p:attrName>
                                        </p:attrNameLst>
                                      </p:cBhvr>
                                      <p:to>
                                        <p:strVal val="visible"/>
                                      </p:to>
                                    </p:set>
                                    <p:animEffect transition="in" filter="wipe(down)">
                                      <p:cBhvr>
                                        <p:cTn id="19"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p:bldP spid="634" grpId="0"/>
      <p:bldP spid="114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426" y="105395"/>
            <a:ext cx="8639175" cy="1008063"/>
          </a:xfrm>
        </p:spPr>
        <p:txBody>
          <a:bodyPr/>
          <a:lstStyle/>
          <a:p>
            <a:r>
              <a:rPr lang="en-US" dirty="0"/>
              <a:t>EMPA REG, CANVAS, DECLARE </a:t>
            </a:r>
            <a:br>
              <a:rPr lang="en-US" dirty="0"/>
            </a:br>
            <a:r>
              <a:rPr lang="en-US" dirty="0"/>
              <a:t>Comparisons</a:t>
            </a:r>
          </a:p>
        </p:txBody>
      </p:sp>
      <p:sp>
        <p:nvSpPr>
          <p:cNvPr id="4" name="Slide Number Placeholder 3"/>
          <p:cNvSpPr>
            <a:spLocks noGrp="1"/>
          </p:cNvSpPr>
          <p:nvPr>
            <p:ph type="sldNum" sz="quarter" idx="10"/>
          </p:nvPr>
        </p:nvSpPr>
        <p:spPr/>
        <p:txBody>
          <a:bodyPr/>
          <a:lstStyle/>
          <a:p>
            <a:pPr>
              <a:defRPr/>
            </a:pPr>
            <a:fld id="{9D13BA36-1C39-C04A-9507-1BB3B69B07E0}" type="slidenum">
              <a:rPr lang="en-GB" smtClean="0"/>
              <a:pPr>
                <a:defRPr/>
              </a:pPr>
              <a:t>51</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793580695"/>
              </p:ext>
            </p:extLst>
          </p:nvPr>
        </p:nvGraphicFramePr>
        <p:xfrm>
          <a:off x="1575909" y="1381904"/>
          <a:ext cx="9092095" cy="5481049"/>
        </p:xfrm>
        <a:graphic>
          <a:graphicData uri="http://schemas.openxmlformats.org/drawingml/2006/table">
            <a:tbl>
              <a:tblPr firstRow="1" bandRow="1">
                <a:tableStyleId>{21E4AEA4-8DFA-4A89-87EB-49C32662AFE0}</a:tableStyleId>
              </a:tblPr>
              <a:tblGrid>
                <a:gridCol w="1498160">
                  <a:extLst>
                    <a:ext uri="{9D8B030D-6E8A-4147-A177-3AD203B41FA5}">
                      <a16:colId xmlns:a16="http://schemas.microsoft.com/office/drawing/2014/main" xmlns="" val="20000"/>
                    </a:ext>
                  </a:extLst>
                </a:gridCol>
                <a:gridCol w="991548">
                  <a:extLst>
                    <a:ext uri="{9D8B030D-6E8A-4147-A177-3AD203B41FA5}">
                      <a16:colId xmlns:a16="http://schemas.microsoft.com/office/drawing/2014/main" xmlns="" val="20001"/>
                    </a:ext>
                  </a:extLst>
                </a:gridCol>
                <a:gridCol w="633222">
                  <a:extLst>
                    <a:ext uri="{9D8B030D-6E8A-4147-A177-3AD203B41FA5}">
                      <a16:colId xmlns:a16="http://schemas.microsoft.com/office/drawing/2014/main" xmlns="" val="20002"/>
                    </a:ext>
                  </a:extLst>
                </a:gridCol>
                <a:gridCol w="1251260">
                  <a:extLst>
                    <a:ext uri="{9D8B030D-6E8A-4147-A177-3AD203B41FA5}">
                      <a16:colId xmlns:a16="http://schemas.microsoft.com/office/drawing/2014/main" xmlns="" val="20003"/>
                    </a:ext>
                  </a:extLst>
                </a:gridCol>
                <a:gridCol w="1624770">
                  <a:extLst>
                    <a:ext uri="{9D8B030D-6E8A-4147-A177-3AD203B41FA5}">
                      <a16:colId xmlns:a16="http://schemas.microsoft.com/office/drawing/2014/main" xmlns="" val="20004"/>
                    </a:ext>
                  </a:extLst>
                </a:gridCol>
                <a:gridCol w="1531392">
                  <a:extLst>
                    <a:ext uri="{9D8B030D-6E8A-4147-A177-3AD203B41FA5}">
                      <a16:colId xmlns:a16="http://schemas.microsoft.com/office/drawing/2014/main" xmlns="" val="20005"/>
                    </a:ext>
                  </a:extLst>
                </a:gridCol>
                <a:gridCol w="1561743">
                  <a:extLst>
                    <a:ext uri="{9D8B030D-6E8A-4147-A177-3AD203B41FA5}">
                      <a16:colId xmlns:a16="http://schemas.microsoft.com/office/drawing/2014/main" xmlns="" val="20006"/>
                    </a:ext>
                  </a:extLst>
                </a:gridCol>
              </a:tblGrid>
              <a:tr h="1320235">
                <a:tc>
                  <a:txBody>
                    <a:bodyPr/>
                    <a:lstStyle/>
                    <a:p>
                      <a:endParaRPr lang="en-US" sz="1900" dirty="0">
                        <a:latin typeface="Century Gothic" panose="020B0502020202020204" pitchFamily="34" charset="0"/>
                      </a:endParaRPr>
                    </a:p>
                  </a:txBody>
                  <a:tcPr/>
                </a:tc>
                <a:tc>
                  <a:txBody>
                    <a:bodyPr/>
                    <a:lstStyle/>
                    <a:p>
                      <a:pPr algn="ctr"/>
                      <a:r>
                        <a:rPr lang="en-US" sz="1600" dirty="0">
                          <a:latin typeface="Century Gothic" panose="020B0502020202020204" pitchFamily="34" charset="0"/>
                        </a:rPr>
                        <a:t>Patients enrolled</a:t>
                      </a:r>
                    </a:p>
                  </a:txBody>
                  <a:tcPr/>
                </a:tc>
                <a:tc>
                  <a:txBody>
                    <a:bodyPr/>
                    <a:lstStyle/>
                    <a:p>
                      <a:r>
                        <a:rPr lang="en-US" sz="1600" dirty="0">
                          <a:latin typeface="Century Gothic" panose="020B0502020202020204" pitchFamily="34" charset="0"/>
                        </a:rPr>
                        <a:t>FU</a:t>
                      </a:r>
                      <a:r>
                        <a:rPr lang="en-US" sz="1600" baseline="0" dirty="0">
                          <a:latin typeface="Century Gothic" panose="020B0502020202020204" pitchFamily="34" charset="0"/>
                        </a:rPr>
                        <a:t> </a:t>
                      </a:r>
                    </a:p>
                    <a:p>
                      <a:r>
                        <a:rPr lang="en-US" sz="1600" baseline="0" dirty="0" err="1">
                          <a:latin typeface="Century Gothic" panose="020B0502020202020204" pitchFamily="34" charset="0"/>
                        </a:rPr>
                        <a:t>Yrs</a:t>
                      </a:r>
                      <a:endParaRPr lang="en-US" sz="1600" dirty="0">
                        <a:latin typeface="Century Gothic" panose="020B0502020202020204" pitchFamily="34" charset="0"/>
                      </a:endParaRPr>
                    </a:p>
                  </a:txBody>
                  <a:tcPr/>
                </a:tc>
                <a:tc>
                  <a:txBody>
                    <a:bodyPr/>
                    <a:lstStyle/>
                    <a:p>
                      <a:r>
                        <a:rPr lang="en-US" sz="1600" baseline="0" dirty="0">
                          <a:solidFill>
                            <a:schemeClr val="bg1"/>
                          </a:solidFill>
                          <a:latin typeface="Century Gothic" panose="020B0502020202020204" pitchFamily="34" charset="0"/>
                        </a:rPr>
                        <a:t>MACE</a:t>
                      </a:r>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ARR     p</a:t>
                      </a:r>
                    </a:p>
                    <a:p>
                      <a:r>
                        <a:rPr lang="en-US" sz="1600" dirty="0">
                          <a:solidFill>
                            <a:schemeClr val="bg1"/>
                          </a:solidFill>
                          <a:latin typeface="Century Gothic" panose="020B0502020202020204" pitchFamily="34" charset="0"/>
                        </a:rPr>
                        <a:t>RRR</a:t>
                      </a:r>
                    </a:p>
                  </a:txBody>
                  <a:tcPr/>
                </a:tc>
                <a:tc>
                  <a:txBody>
                    <a:bodyPr/>
                    <a:lstStyle/>
                    <a:p>
                      <a:r>
                        <a:rPr lang="en-US" sz="1600" dirty="0">
                          <a:solidFill>
                            <a:schemeClr val="bg1"/>
                          </a:solidFill>
                          <a:latin typeface="Century Gothic" panose="020B0502020202020204" pitchFamily="34" charset="0"/>
                        </a:rPr>
                        <a:t> Mortality</a:t>
                      </a:r>
                    </a:p>
                    <a:p>
                      <a:r>
                        <a:rPr lang="en-US" sz="1600" dirty="0">
                          <a:solidFill>
                            <a:schemeClr val="bg1"/>
                          </a:solidFill>
                          <a:latin typeface="Century Gothic" panose="020B0502020202020204" pitchFamily="34" charset="0"/>
                        </a:rPr>
                        <a:t>ARR       p</a:t>
                      </a:r>
                    </a:p>
                    <a:p>
                      <a:r>
                        <a:rPr lang="en-US" sz="1600" dirty="0">
                          <a:solidFill>
                            <a:schemeClr val="bg1"/>
                          </a:solidFill>
                          <a:latin typeface="Century Gothic" panose="020B0502020202020204" pitchFamily="34" charset="0"/>
                        </a:rPr>
                        <a:t>RRR</a:t>
                      </a:r>
                    </a:p>
                    <a:p>
                      <a:r>
                        <a:rPr lang="en-US" sz="1600" dirty="0">
                          <a:solidFill>
                            <a:schemeClr val="bg1"/>
                          </a:solidFill>
                          <a:latin typeface="Century Gothic" panose="020B0502020202020204" pitchFamily="34" charset="0"/>
                        </a:rPr>
                        <a:t> </a:t>
                      </a:r>
                    </a:p>
                  </a:txBody>
                  <a:tcPr/>
                </a:tc>
                <a:tc>
                  <a:txBody>
                    <a:bodyPr/>
                    <a:lstStyle/>
                    <a:p>
                      <a:r>
                        <a:rPr lang="en-US" sz="1600" dirty="0">
                          <a:latin typeface="Century Gothic" panose="020B0502020202020204" pitchFamily="34" charset="0"/>
                        </a:rPr>
                        <a:t>CV</a:t>
                      </a:r>
                      <a:r>
                        <a:rPr lang="en-US" sz="1600" baseline="0" dirty="0">
                          <a:latin typeface="Century Gothic" panose="020B0502020202020204" pitchFamily="34" charset="0"/>
                        </a:rPr>
                        <a:t> </a:t>
                      </a:r>
                      <a:r>
                        <a:rPr lang="en-US" sz="1600" dirty="0">
                          <a:latin typeface="Century Gothic" panose="020B0502020202020204" pitchFamily="34" charset="0"/>
                        </a:rPr>
                        <a:t>mortality /HF</a:t>
                      </a:r>
                    </a:p>
                    <a:p>
                      <a:r>
                        <a:rPr lang="en-US" sz="1600" dirty="0">
                          <a:solidFill>
                            <a:schemeClr val="bg1"/>
                          </a:solidFill>
                          <a:latin typeface="Century Gothic" panose="020B0502020202020204" pitchFamily="34" charset="0"/>
                        </a:rPr>
                        <a:t>ARR       p</a:t>
                      </a:r>
                    </a:p>
                    <a:p>
                      <a:r>
                        <a:rPr lang="en-US" sz="1600" dirty="0">
                          <a:solidFill>
                            <a:schemeClr val="bg1"/>
                          </a:solidFill>
                          <a:latin typeface="Century Gothic" panose="020B0502020202020204" pitchFamily="34" charset="0"/>
                        </a:rPr>
                        <a:t>RRR</a:t>
                      </a:r>
                      <a:r>
                        <a:rPr lang="en-US" sz="1600" dirty="0">
                          <a:latin typeface="Century Gothic" panose="020B0502020202020204" pitchFamily="34" charset="0"/>
                        </a:rPr>
                        <a:t> </a:t>
                      </a:r>
                    </a:p>
                  </a:txBody>
                  <a:tcPr/>
                </a:tc>
                <a:tc>
                  <a:txBody>
                    <a:bodyPr/>
                    <a:lstStyle/>
                    <a:p>
                      <a:r>
                        <a:rPr lang="en-US" sz="1600" dirty="0">
                          <a:latin typeface="Century Gothic" panose="020B0502020202020204" pitchFamily="34" charset="0"/>
                        </a:rPr>
                        <a:t>HF</a:t>
                      </a:r>
                      <a:r>
                        <a:rPr lang="en-US" sz="1600" baseline="0" dirty="0">
                          <a:latin typeface="Century Gothic" panose="020B0502020202020204" pitchFamily="34" charset="0"/>
                        </a:rPr>
                        <a:t> </a:t>
                      </a:r>
                      <a:r>
                        <a:rPr lang="en-US" sz="1600" dirty="0">
                          <a:latin typeface="Century Gothic" panose="020B0502020202020204" pitchFamily="34" charset="0"/>
                        </a:rPr>
                        <a:t> </a:t>
                      </a:r>
                      <a:r>
                        <a:rPr lang="en-US" sz="1600" dirty="0" err="1">
                          <a:latin typeface="Century Gothic" panose="020B0502020202020204" pitchFamily="34" charset="0"/>
                        </a:rPr>
                        <a:t>Hosp</a:t>
                      </a:r>
                      <a:endParaRPr lang="en-US" sz="1600" dirty="0">
                        <a:latin typeface="Century Gothic" panose="020B0502020202020204" pitchFamily="34" charset="0"/>
                      </a:endParaRPr>
                    </a:p>
                    <a:p>
                      <a:r>
                        <a:rPr lang="en-US" sz="1600" dirty="0">
                          <a:latin typeface="Century Gothic" panose="020B0502020202020204" pitchFamily="34" charset="0"/>
                        </a:rPr>
                        <a:t>ARR     p</a:t>
                      </a:r>
                    </a:p>
                    <a:p>
                      <a:r>
                        <a:rPr lang="en-US" sz="1600" dirty="0">
                          <a:latin typeface="Century Gothic" panose="020B0502020202020204" pitchFamily="34" charset="0"/>
                        </a:rPr>
                        <a:t>RRR</a:t>
                      </a:r>
                    </a:p>
                  </a:txBody>
                  <a:tcPr/>
                </a:tc>
                <a:extLst>
                  <a:ext uri="{0D108BD9-81ED-4DB2-BD59-A6C34878D82A}">
                    <a16:rowId xmlns:a16="http://schemas.microsoft.com/office/drawing/2014/main" xmlns="" val="10000"/>
                  </a:ext>
                </a:extLst>
              </a:tr>
              <a:tr h="1051324">
                <a:tc>
                  <a:txBody>
                    <a:bodyPr/>
                    <a:lstStyle/>
                    <a:p>
                      <a:r>
                        <a:rPr lang="en-US" sz="1900" b="1" dirty="0">
                          <a:solidFill>
                            <a:srgbClr val="FF0000"/>
                          </a:solidFill>
                          <a:latin typeface="Century Gothic" panose="020B0502020202020204" pitchFamily="34" charset="0"/>
                        </a:rPr>
                        <a:t>EMPA REG</a:t>
                      </a:r>
                    </a:p>
                    <a:p>
                      <a:r>
                        <a:rPr lang="en-US" sz="1600" b="0" dirty="0">
                          <a:solidFill>
                            <a:srgbClr val="FF0000"/>
                          </a:solidFill>
                          <a:latin typeface="Century Gothic" panose="020B0502020202020204" pitchFamily="34" charset="0"/>
                        </a:rPr>
                        <a:t>Empagliflozin</a:t>
                      </a:r>
                    </a:p>
                  </a:txBody>
                  <a:tcPr/>
                </a:tc>
                <a:tc>
                  <a:txBody>
                    <a:bodyPr/>
                    <a:lstStyle/>
                    <a:p>
                      <a:r>
                        <a:rPr lang="en-US" sz="1900" dirty="0">
                          <a:latin typeface="Century Gothic" panose="020B0502020202020204" pitchFamily="34" charset="0"/>
                        </a:rPr>
                        <a:t>CVD</a:t>
                      </a:r>
                    </a:p>
                  </a:txBody>
                  <a:tcPr/>
                </a:tc>
                <a:tc>
                  <a:txBody>
                    <a:bodyPr/>
                    <a:lstStyle/>
                    <a:p>
                      <a:pPr algn="ctr"/>
                      <a:r>
                        <a:rPr lang="en-US" sz="2000" dirty="0">
                          <a:latin typeface="Century Gothic" panose="020B0502020202020204" pitchFamily="34" charset="0"/>
                        </a:rPr>
                        <a:t>3</a:t>
                      </a:r>
                    </a:p>
                  </a:txBody>
                  <a:tcPr/>
                </a:tc>
                <a:tc>
                  <a:txBody>
                    <a:bodyPr/>
                    <a:lstStyle/>
                    <a:p>
                      <a:r>
                        <a:rPr lang="en-US" sz="2000" dirty="0">
                          <a:latin typeface="Century Gothic" panose="020B0502020202020204" pitchFamily="34" charset="0"/>
                        </a:rPr>
                        <a:t>1.6% </a:t>
                      </a:r>
                      <a:r>
                        <a:rPr lang="en-US" sz="1600" dirty="0">
                          <a:latin typeface="Century Gothic" panose="020B0502020202020204" pitchFamily="34" charset="0"/>
                        </a:rPr>
                        <a:t>0.04</a:t>
                      </a:r>
                    </a:p>
                    <a:p>
                      <a:r>
                        <a:rPr lang="en-US" sz="2000" dirty="0">
                          <a:latin typeface="Century Gothic" panose="020B0502020202020204" pitchFamily="34" charset="0"/>
                        </a:rPr>
                        <a:t>14%</a:t>
                      </a:r>
                    </a:p>
                  </a:txBody>
                  <a:tcPr>
                    <a:solidFill>
                      <a:schemeClr val="accent2">
                        <a:lumMod val="20000"/>
                        <a:lumOff val="80000"/>
                      </a:schemeClr>
                    </a:solidFill>
                  </a:tcPr>
                </a:tc>
                <a:tc>
                  <a:txBody>
                    <a:bodyPr/>
                    <a:lstStyle/>
                    <a:p>
                      <a:r>
                        <a:rPr lang="en-US" sz="2000" b="1" dirty="0">
                          <a:latin typeface="Century Gothic" panose="020B0502020202020204" pitchFamily="34" charset="0"/>
                        </a:rPr>
                        <a:t>2.6%   </a:t>
                      </a:r>
                      <a:r>
                        <a:rPr lang="en-US" sz="1600" b="1" dirty="0">
                          <a:latin typeface="Century Gothic" panose="020B0502020202020204" pitchFamily="34" charset="0"/>
                        </a:rPr>
                        <a:t>&lt;0.001</a:t>
                      </a:r>
                    </a:p>
                    <a:p>
                      <a:r>
                        <a:rPr lang="en-US" sz="2000" b="1" dirty="0">
                          <a:latin typeface="Century Gothic" panose="020B0502020202020204" pitchFamily="34" charset="0"/>
                        </a:rPr>
                        <a:t>32%</a:t>
                      </a:r>
                    </a:p>
                    <a:p>
                      <a:r>
                        <a:rPr lang="en-US" sz="1900" b="1" dirty="0">
                          <a:solidFill>
                            <a:srgbClr val="FF0000"/>
                          </a:solidFill>
                          <a:latin typeface="Century Gothic" panose="020B0502020202020204" pitchFamily="34" charset="0"/>
                        </a:rPr>
                        <a:t>NNT 3yrs  40</a:t>
                      </a:r>
                    </a:p>
                  </a:txBody>
                  <a:tcPr>
                    <a:solidFill>
                      <a:schemeClr val="accent1">
                        <a:lumMod val="20000"/>
                        <a:lumOff val="80000"/>
                      </a:schemeClr>
                    </a:solidFill>
                  </a:tcPr>
                </a:tc>
                <a:tc>
                  <a:txBody>
                    <a:bodyPr/>
                    <a:lstStyle/>
                    <a:p>
                      <a:r>
                        <a:rPr lang="en-US" sz="2000" dirty="0">
                          <a:latin typeface="Century Gothic" panose="020B0502020202020204" pitchFamily="34" charset="0"/>
                        </a:rPr>
                        <a:t>1.04%</a:t>
                      </a:r>
                    </a:p>
                    <a:p>
                      <a:r>
                        <a:rPr lang="en-US" sz="2000" dirty="0">
                          <a:latin typeface="Century Gothic" panose="020B0502020202020204" pitchFamily="34" charset="0"/>
                        </a:rPr>
                        <a:t>34%</a:t>
                      </a:r>
                    </a:p>
                  </a:txBody>
                  <a:tcPr>
                    <a:solidFill>
                      <a:srgbClr val="E0E6F3"/>
                    </a:solidFill>
                  </a:tcPr>
                </a:tc>
                <a:tc>
                  <a:txBody>
                    <a:bodyPr/>
                    <a:lstStyle/>
                    <a:p>
                      <a:r>
                        <a:rPr lang="en-US" sz="2000" dirty="0">
                          <a:latin typeface="Century Gothic" panose="020B0502020202020204" pitchFamily="34" charset="0"/>
                        </a:rPr>
                        <a:t>1.4%  </a:t>
                      </a:r>
                      <a:r>
                        <a:rPr lang="en-US" sz="1600" dirty="0">
                          <a:latin typeface="Century Gothic" panose="020B0502020202020204" pitchFamily="34" charset="0"/>
                        </a:rPr>
                        <a:t>&lt;0.002</a:t>
                      </a:r>
                    </a:p>
                    <a:p>
                      <a:r>
                        <a:rPr lang="en-US" sz="2000" dirty="0">
                          <a:latin typeface="Century Gothic" panose="020B0502020202020204" pitchFamily="34" charset="0"/>
                        </a:rPr>
                        <a:t>35%</a:t>
                      </a:r>
                    </a:p>
                  </a:txBody>
                  <a:tcPr>
                    <a:solidFill>
                      <a:srgbClr val="E0E6F3"/>
                    </a:solidFill>
                  </a:tcPr>
                </a:tc>
                <a:extLst>
                  <a:ext uri="{0D108BD9-81ED-4DB2-BD59-A6C34878D82A}">
                    <a16:rowId xmlns:a16="http://schemas.microsoft.com/office/drawing/2014/main" xmlns="" val="10001"/>
                  </a:ext>
                </a:extLst>
              </a:tr>
              <a:tr h="1325849">
                <a:tc>
                  <a:txBody>
                    <a:bodyPr/>
                    <a:lstStyle/>
                    <a:p>
                      <a:r>
                        <a:rPr lang="en-US" sz="1900" b="1" dirty="0">
                          <a:solidFill>
                            <a:srgbClr val="FF0000"/>
                          </a:solidFill>
                          <a:latin typeface="Century Gothic" panose="020B0502020202020204" pitchFamily="34" charset="0"/>
                        </a:rPr>
                        <a:t>CANVAS</a:t>
                      </a:r>
                    </a:p>
                    <a:p>
                      <a:r>
                        <a:rPr lang="en-US" sz="1500" b="0" dirty="0">
                          <a:solidFill>
                            <a:srgbClr val="FF0000"/>
                          </a:solidFill>
                          <a:latin typeface="Century Gothic" panose="020B0502020202020204" pitchFamily="34" charset="0"/>
                        </a:rPr>
                        <a:t>Canagliflozin</a:t>
                      </a:r>
                    </a:p>
                  </a:txBody>
                  <a:tcPr/>
                </a:tc>
                <a:tc>
                  <a:txBody>
                    <a:bodyPr/>
                    <a:lstStyle/>
                    <a:p>
                      <a:r>
                        <a:rPr lang="en-US" sz="1900" dirty="0">
                          <a:latin typeface="Century Gothic" panose="020B0502020202020204" pitchFamily="34" charset="0"/>
                        </a:rPr>
                        <a:t>CVD</a:t>
                      </a:r>
                    </a:p>
                    <a:p>
                      <a:r>
                        <a:rPr lang="en-US" sz="1900" dirty="0">
                          <a:latin typeface="Century Gothic" panose="020B0502020202020204" pitchFamily="34" charset="0"/>
                        </a:rPr>
                        <a:t>+ 30%</a:t>
                      </a:r>
                      <a:r>
                        <a:rPr lang="en-US" sz="1900" baseline="0" dirty="0">
                          <a:latin typeface="Century Gothic" panose="020B0502020202020204" pitchFamily="34" charset="0"/>
                        </a:rPr>
                        <a:t> </a:t>
                      </a:r>
                      <a:r>
                        <a:rPr lang="en-US" sz="1900" dirty="0">
                          <a:latin typeface="Century Gothic" panose="020B0502020202020204" pitchFamily="34" charset="0"/>
                        </a:rPr>
                        <a:t>High risk</a:t>
                      </a:r>
                    </a:p>
                  </a:txBody>
                  <a:tcPr/>
                </a:tc>
                <a:tc>
                  <a:txBody>
                    <a:bodyPr/>
                    <a:lstStyle/>
                    <a:p>
                      <a:pPr algn="ctr"/>
                      <a:r>
                        <a:rPr lang="en-US" sz="2000" dirty="0">
                          <a:latin typeface="Century Gothic" panose="020B0502020202020204" pitchFamily="34" charset="0"/>
                        </a:rPr>
                        <a:t>3.2</a:t>
                      </a:r>
                    </a:p>
                  </a:txBody>
                  <a:tcPr/>
                </a:tc>
                <a:tc>
                  <a:txBody>
                    <a:bodyPr/>
                    <a:lstStyle/>
                    <a:p>
                      <a:r>
                        <a:rPr lang="en-US" sz="2000" dirty="0">
                          <a:latin typeface="Century Gothic" panose="020B0502020202020204" pitchFamily="34" charset="0"/>
                        </a:rPr>
                        <a:t>1.5% </a:t>
                      </a:r>
                      <a:r>
                        <a:rPr lang="en-US" sz="1600" dirty="0">
                          <a:latin typeface="Century Gothic" panose="020B0502020202020204" pitchFamily="34" charset="0"/>
                        </a:rPr>
                        <a:t>0.02</a:t>
                      </a:r>
                    </a:p>
                    <a:p>
                      <a:r>
                        <a:rPr lang="en-US" sz="2000" dirty="0">
                          <a:latin typeface="Century Gothic" panose="020B0502020202020204" pitchFamily="34" charset="0"/>
                        </a:rPr>
                        <a:t>14%</a:t>
                      </a:r>
                    </a:p>
                  </a:txBody>
                  <a:tcPr>
                    <a:solidFill>
                      <a:schemeClr val="accent2">
                        <a:lumMod val="20000"/>
                        <a:lumOff val="80000"/>
                      </a:schemeClr>
                    </a:solidFill>
                  </a:tcPr>
                </a:tc>
                <a:tc>
                  <a:txBody>
                    <a:bodyPr/>
                    <a:lstStyle/>
                    <a:p>
                      <a:r>
                        <a:rPr lang="en-US" sz="2000" b="0" dirty="0">
                          <a:solidFill>
                            <a:srgbClr val="000000"/>
                          </a:solidFill>
                          <a:latin typeface="Century Gothic" panose="020B0502020202020204" pitchFamily="34" charset="0"/>
                        </a:rPr>
                        <a:t>0.7%    ns</a:t>
                      </a:r>
                    </a:p>
                    <a:p>
                      <a:r>
                        <a:rPr lang="en-US" sz="2000" b="0" baseline="0" dirty="0">
                          <a:solidFill>
                            <a:srgbClr val="000000"/>
                          </a:solidFill>
                          <a:latin typeface="Century Gothic" panose="020B0502020202020204" pitchFamily="34" charset="0"/>
                        </a:rPr>
                        <a:t>13% </a:t>
                      </a:r>
                      <a:endParaRPr lang="en-US" sz="2000" b="0" dirty="0">
                        <a:solidFill>
                          <a:srgbClr val="000000"/>
                        </a:solidFill>
                        <a:latin typeface="Century Gothic" panose="020B0502020202020204" pitchFamily="34" charset="0"/>
                      </a:endParaRPr>
                    </a:p>
                  </a:txBody>
                  <a:tcPr>
                    <a:solidFill>
                      <a:srgbClr val="E0E6F3"/>
                    </a:solidFill>
                  </a:tcPr>
                </a:tc>
                <a:tc>
                  <a:txBody>
                    <a:bodyPr/>
                    <a:lstStyle/>
                    <a:p>
                      <a:r>
                        <a:rPr lang="en-US" sz="2000" dirty="0">
                          <a:latin typeface="Century Gothic" panose="020B0502020202020204" pitchFamily="34" charset="0"/>
                        </a:rPr>
                        <a:t>4.5%</a:t>
                      </a:r>
                    </a:p>
                    <a:p>
                      <a:r>
                        <a:rPr lang="en-US" sz="2000" dirty="0">
                          <a:latin typeface="Century Gothic" panose="020B0502020202020204" pitchFamily="34" charset="0"/>
                        </a:rPr>
                        <a:t>22%</a:t>
                      </a:r>
                    </a:p>
                  </a:txBody>
                  <a:tcPr>
                    <a:solidFill>
                      <a:srgbClr val="E0E6F3"/>
                    </a:solidFill>
                  </a:tcPr>
                </a:tc>
                <a:tc>
                  <a:txBody>
                    <a:bodyPr/>
                    <a:lstStyle/>
                    <a:p>
                      <a:r>
                        <a:rPr lang="en-US" sz="2000" dirty="0">
                          <a:latin typeface="Century Gothic" panose="020B0502020202020204" pitchFamily="34" charset="0"/>
                        </a:rPr>
                        <a:t>1.0%  </a:t>
                      </a:r>
                      <a:r>
                        <a:rPr lang="en-US" sz="1600" dirty="0">
                          <a:latin typeface="Century Gothic" panose="020B0502020202020204" pitchFamily="34" charset="0"/>
                        </a:rPr>
                        <a:t>&lt;0.05</a:t>
                      </a:r>
                    </a:p>
                    <a:p>
                      <a:r>
                        <a:rPr lang="en-US" sz="2000" dirty="0">
                          <a:latin typeface="Century Gothic" panose="020B0502020202020204" pitchFamily="34" charset="0"/>
                        </a:rPr>
                        <a:t>33%</a:t>
                      </a:r>
                    </a:p>
                  </a:txBody>
                  <a:tcPr>
                    <a:solidFill>
                      <a:srgbClr val="E0E6F3"/>
                    </a:solidFill>
                  </a:tcPr>
                </a:tc>
                <a:extLst>
                  <a:ext uri="{0D108BD9-81ED-4DB2-BD59-A6C34878D82A}">
                    <a16:rowId xmlns:a16="http://schemas.microsoft.com/office/drawing/2014/main" xmlns="" val="10002"/>
                  </a:ext>
                </a:extLst>
              </a:tr>
              <a:tr h="1783641">
                <a:tc>
                  <a:txBody>
                    <a:bodyPr/>
                    <a:lstStyle/>
                    <a:p>
                      <a:r>
                        <a:rPr lang="en-US" sz="1900" b="1" dirty="0">
                          <a:solidFill>
                            <a:srgbClr val="FF0000"/>
                          </a:solidFill>
                          <a:latin typeface="Century Gothic" panose="020B0502020202020204" pitchFamily="34" charset="0"/>
                        </a:rPr>
                        <a:t>DECLARE</a:t>
                      </a:r>
                    </a:p>
                    <a:p>
                      <a:r>
                        <a:rPr lang="en-US" sz="1600" b="1" dirty="0" err="1">
                          <a:solidFill>
                            <a:srgbClr val="FF0000"/>
                          </a:solidFill>
                          <a:latin typeface="Century Gothic" panose="020B0502020202020204" pitchFamily="34" charset="0"/>
                        </a:rPr>
                        <a:t>Dapagliflozin</a:t>
                      </a:r>
                      <a:endParaRPr lang="en-US" sz="1600" b="1" dirty="0">
                        <a:solidFill>
                          <a:srgbClr val="FF0000"/>
                        </a:solidFill>
                        <a:latin typeface="Century Gothic" panose="020B0502020202020204" pitchFamily="34" charset="0"/>
                      </a:endParaRPr>
                    </a:p>
                  </a:txBody>
                  <a:tcPr/>
                </a:tc>
                <a:tc>
                  <a:txBody>
                    <a:bodyPr/>
                    <a:lstStyle/>
                    <a:p>
                      <a:r>
                        <a:rPr lang="en-US" sz="1900" dirty="0">
                          <a:latin typeface="Century Gothic" panose="020B0502020202020204" pitchFamily="34" charset="0"/>
                        </a:rPr>
                        <a:t>CVD </a:t>
                      </a:r>
                    </a:p>
                    <a:p>
                      <a:r>
                        <a:rPr lang="en-US" sz="1900" dirty="0">
                          <a:latin typeface="Century Gothic" panose="020B0502020202020204" pitchFamily="34" charset="0"/>
                        </a:rPr>
                        <a:t>+ 60% High risk</a:t>
                      </a:r>
                    </a:p>
                  </a:txBody>
                  <a:tcPr/>
                </a:tc>
                <a:tc>
                  <a:txBody>
                    <a:bodyPr/>
                    <a:lstStyle/>
                    <a:p>
                      <a:pPr algn="ctr"/>
                      <a:r>
                        <a:rPr lang="en-US" sz="2000" dirty="0">
                          <a:latin typeface="Century Gothic" panose="020B0502020202020204" pitchFamily="34" charset="0"/>
                        </a:rPr>
                        <a:t>4.3</a:t>
                      </a:r>
                    </a:p>
                  </a:txBody>
                  <a:tcPr/>
                </a:tc>
                <a:tc>
                  <a:txBody>
                    <a:bodyPr/>
                    <a:lstStyle/>
                    <a:p>
                      <a:r>
                        <a:rPr lang="en-US" sz="2000" dirty="0">
                          <a:latin typeface="Century Gothic" panose="020B0502020202020204" pitchFamily="34" charset="0"/>
                        </a:rPr>
                        <a:t>0.6%</a:t>
                      </a:r>
                      <a:r>
                        <a:rPr lang="en-US" sz="2000" baseline="0" dirty="0">
                          <a:latin typeface="Century Gothic" panose="020B0502020202020204" pitchFamily="34" charset="0"/>
                        </a:rPr>
                        <a:t>  </a:t>
                      </a:r>
                      <a:r>
                        <a:rPr lang="en-US" sz="1900" dirty="0">
                          <a:latin typeface="Century Gothic" panose="020B0502020202020204" pitchFamily="34" charset="0"/>
                        </a:rPr>
                        <a:t>ns</a:t>
                      </a:r>
                    </a:p>
                  </a:txBody>
                  <a:tcPr>
                    <a:solidFill>
                      <a:schemeClr val="accent2">
                        <a:lumMod val="20000"/>
                        <a:lumOff val="80000"/>
                      </a:schemeClr>
                    </a:solidFill>
                  </a:tcPr>
                </a:tc>
                <a:tc>
                  <a:txBody>
                    <a:bodyPr/>
                    <a:lstStyle/>
                    <a:p>
                      <a:r>
                        <a:rPr lang="en-US" sz="2000" b="0" dirty="0">
                          <a:solidFill>
                            <a:srgbClr val="000000"/>
                          </a:solidFill>
                          <a:latin typeface="Century Gothic" panose="020B0502020202020204" pitchFamily="34" charset="0"/>
                        </a:rPr>
                        <a:t>0.4%  ns</a:t>
                      </a:r>
                    </a:p>
                  </a:txBody>
                  <a:tcPr>
                    <a:solidFill>
                      <a:srgbClr val="E0E6F3"/>
                    </a:solidFill>
                  </a:tcPr>
                </a:tc>
                <a:tc>
                  <a:txBody>
                    <a:bodyPr/>
                    <a:lstStyle/>
                    <a:p>
                      <a:r>
                        <a:rPr lang="en-US" sz="2000" dirty="0">
                          <a:latin typeface="Century Gothic" panose="020B0502020202020204" pitchFamily="34" charset="0"/>
                        </a:rPr>
                        <a:t>1.0%</a:t>
                      </a:r>
                      <a:r>
                        <a:rPr lang="en-US" sz="2000" baseline="0" dirty="0">
                          <a:latin typeface="Century Gothic" panose="020B0502020202020204" pitchFamily="34" charset="0"/>
                        </a:rPr>
                        <a:t>   </a:t>
                      </a:r>
                      <a:r>
                        <a:rPr lang="en-US" sz="1900" baseline="0" dirty="0">
                          <a:latin typeface="Century Gothic" panose="020B0502020202020204" pitchFamily="34" charset="0"/>
                        </a:rPr>
                        <a:t>0.005</a:t>
                      </a:r>
                    </a:p>
                    <a:p>
                      <a:r>
                        <a:rPr lang="en-US" sz="2000" baseline="0" dirty="0">
                          <a:latin typeface="Century Gothic" panose="020B0502020202020204" pitchFamily="34" charset="0"/>
                        </a:rPr>
                        <a:t>17%</a:t>
                      </a:r>
                      <a:r>
                        <a:rPr lang="en-US" sz="2800" baseline="0" dirty="0">
                          <a:latin typeface="Century Gothic" panose="020B0502020202020204" pitchFamily="34" charset="0"/>
                        </a:rPr>
                        <a:t> </a:t>
                      </a:r>
                      <a:endParaRPr lang="en-US" sz="2800" dirty="0">
                        <a:latin typeface="Century Gothic" panose="020B0502020202020204" pitchFamily="34" charset="0"/>
                      </a:endParaRPr>
                    </a:p>
                  </a:txBody>
                  <a:tcPr>
                    <a:solidFill>
                      <a:srgbClr val="E0E6F3"/>
                    </a:solidFill>
                  </a:tcPr>
                </a:tc>
                <a:tc>
                  <a:txBody>
                    <a:bodyPr/>
                    <a:lstStyle/>
                    <a:p>
                      <a:r>
                        <a:rPr lang="en-US" sz="2000" dirty="0">
                          <a:latin typeface="Century Gothic" panose="020B0502020202020204" pitchFamily="34" charset="0"/>
                        </a:rPr>
                        <a:t>0.92%  </a:t>
                      </a:r>
                    </a:p>
                    <a:p>
                      <a:r>
                        <a:rPr lang="en-US" sz="2000" dirty="0">
                          <a:latin typeface="Century Gothic" panose="020B0502020202020204" pitchFamily="34" charset="0"/>
                        </a:rPr>
                        <a:t>27%</a:t>
                      </a:r>
                    </a:p>
                  </a:txBody>
                  <a:tcPr>
                    <a:solidFill>
                      <a:srgbClr val="E0E6F3"/>
                    </a:solidFill>
                  </a:tcPr>
                </a:tc>
                <a:extLst>
                  <a:ext uri="{0D108BD9-81ED-4DB2-BD59-A6C34878D82A}">
                    <a16:rowId xmlns:a16="http://schemas.microsoft.com/office/drawing/2014/main" xmlns="" val="10003"/>
                  </a:ext>
                </a:extLst>
              </a:tr>
            </a:tbl>
          </a:graphicData>
        </a:graphic>
      </p:graphicFrame>
      <p:sp>
        <p:nvSpPr>
          <p:cNvPr id="3" name="Rectangle 2"/>
          <p:cNvSpPr/>
          <p:nvPr/>
        </p:nvSpPr>
        <p:spPr>
          <a:xfrm>
            <a:off x="1524000" y="6530802"/>
            <a:ext cx="9143999" cy="325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9" name="TextBox 8"/>
          <p:cNvSpPr txBox="1"/>
          <p:nvPr/>
        </p:nvSpPr>
        <p:spPr>
          <a:xfrm>
            <a:off x="1575926" y="6530845"/>
            <a:ext cx="7869487" cy="307777"/>
          </a:xfrm>
          <a:prstGeom prst="rect">
            <a:avLst/>
          </a:prstGeom>
          <a:noFill/>
        </p:spPr>
        <p:txBody>
          <a:bodyPr wrap="none" rtlCol="0">
            <a:spAutoFit/>
          </a:bodyPr>
          <a:lstStyle/>
          <a:p>
            <a:r>
              <a:rPr lang="en-US" sz="1400" dirty="0">
                <a:solidFill>
                  <a:prstClr val="black"/>
                </a:solidFill>
              </a:rPr>
              <a:t>ARR Absolute risk reduction,  RRR Relative risk reduction    HFH Heart failure </a:t>
            </a:r>
            <a:r>
              <a:rPr lang="en-US" sz="1400" dirty="0" err="1">
                <a:solidFill>
                  <a:prstClr val="black"/>
                </a:solidFill>
              </a:rPr>
              <a:t>hospitalisation</a:t>
            </a:r>
            <a:endParaRPr lang="en-US" sz="1400" dirty="0">
              <a:solidFill>
                <a:prstClr val="black"/>
              </a:solidFill>
            </a:endParaRPr>
          </a:p>
        </p:txBody>
      </p:sp>
    </p:spTree>
    <p:extLst>
      <p:ext uri="{BB962C8B-B14F-4D97-AF65-F5344CB8AC3E}">
        <p14:creationId xmlns:p14="http://schemas.microsoft.com/office/powerpoint/2010/main" val="383071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p14="http://schemas.microsoft.com/office/powerpoint/2010/main" val="3919273020"/>
              </p:ext>
            </p:extLst>
          </p:nvPr>
        </p:nvGraphicFramePr>
        <p:xfrm>
          <a:off x="1981218" y="1266464"/>
          <a:ext cx="8352387" cy="5250229"/>
        </p:xfrm>
        <a:graphic>
          <a:graphicData uri="http://schemas.openxmlformats.org/drawingml/2006/table">
            <a:tbl>
              <a:tblPr firstRow="1" bandRow="1">
                <a:tableStyleId>{5C22544A-7EE6-4342-B048-85BDC9FD1C3A}</a:tableStyleId>
              </a:tblPr>
              <a:tblGrid>
                <a:gridCol w="2176631">
                  <a:extLst>
                    <a:ext uri="{9D8B030D-6E8A-4147-A177-3AD203B41FA5}">
                      <a16:colId xmlns:a16="http://schemas.microsoft.com/office/drawing/2014/main" xmlns="" val="20000"/>
                    </a:ext>
                  </a:extLst>
                </a:gridCol>
                <a:gridCol w="2038097">
                  <a:extLst>
                    <a:ext uri="{9D8B030D-6E8A-4147-A177-3AD203B41FA5}">
                      <a16:colId xmlns:a16="http://schemas.microsoft.com/office/drawing/2014/main" xmlns="" val="20001"/>
                    </a:ext>
                  </a:extLst>
                </a:gridCol>
                <a:gridCol w="2085130">
                  <a:extLst>
                    <a:ext uri="{9D8B030D-6E8A-4147-A177-3AD203B41FA5}">
                      <a16:colId xmlns:a16="http://schemas.microsoft.com/office/drawing/2014/main" xmlns="" val="20002"/>
                    </a:ext>
                  </a:extLst>
                </a:gridCol>
                <a:gridCol w="2052529">
                  <a:extLst>
                    <a:ext uri="{9D8B030D-6E8A-4147-A177-3AD203B41FA5}">
                      <a16:colId xmlns:a16="http://schemas.microsoft.com/office/drawing/2014/main" xmlns="" val="20003"/>
                    </a:ext>
                  </a:extLst>
                </a:gridCol>
              </a:tblGrid>
              <a:tr h="543396">
                <a:tc>
                  <a:txBody>
                    <a:bodyPr/>
                    <a:lstStyle/>
                    <a:p>
                      <a:endParaRPr lang="en-US" sz="1900" dirty="0"/>
                    </a:p>
                  </a:txBody>
                  <a:tcPr/>
                </a:tc>
                <a:tc>
                  <a:txBody>
                    <a:bodyPr/>
                    <a:lstStyle/>
                    <a:p>
                      <a:pPr algn="ctr"/>
                      <a:r>
                        <a:rPr lang="en-US" sz="1900" dirty="0"/>
                        <a:t>EMPA REG Outcome</a:t>
                      </a:r>
                    </a:p>
                  </a:txBody>
                  <a:tcPr/>
                </a:tc>
                <a:tc>
                  <a:txBody>
                    <a:bodyPr/>
                    <a:lstStyle/>
                    <a:p>
                      <a:pPr algn="ctr"/>
                      <a:r>
                        <a:rPr lang="en-US" sz="1900" dirty="0"/>
                        <a:t>CANVAS</a:t>
                      </a:r>
                    </a:p>
                  </a:txBody>
                  <a:tcPr/>
                </a:tc>
                <a:tc>
                  <a:txBody>
                    <a:bodyPr/>
                    <a:lstStyle/>
                    <a:p>
                      <a:pPr algn="ctr"/>
                      <a:r>
                        <a:rPr lang="en-US" sz="1900" dirty="0"/>
                        <a:t>DECLARE</a:t>
                      </a:r>
                    </a:p>
                  </a:txBody>
                  <a:tcPr/>
                </a:tc>
                <a:extLst>
                  <a:ext uri="{0D108BD9-81ED-4DB2-BD59-A6C34878D82A}">
                    <a16:rowId xmlns:a16="http://schemas.microsoft.com/office/drawing/2014/main" xmlns="" val="10000"/>
                  </a:ext>
                </a:extLst>
              </a:tr>
              <a:tr h="543396">
                <a:tc>
                  <a:txBody>
                    <a:bodyPr/>
                    <a:lstStyle/>
                    <a:p>
                      <a:r>
                        <a:rPr lang="en-US" sz="1900" dirty="0"/>
                        <a:t>Hypoglycemia</a:t>
                      </a:r>
                    </a:p>
                  </a:txBody>
                  <a:tcPr/>
                </a:tc>
                <a:tc>
                  <a:txBody>
                    <a:bodyPr/>
                    <a:lstStyle/>
                    <a:p>
                      <a:pPr algn="ctr"/>
                      <a:r>
                        <a:rPr lang="en-US" sz="1900" dirty="0"/>
                        <a:t>No</a:t>
                      </a:r>
                      <a:r>
                        <a:rPr lang="en-US" sz="1900" baseline="0" dirty="0"/>
                        <a:t> increase</a:t>
                      </a:r>
                      <a:endParaRPr lang="en-US" sz="1900" dirty="0"/>
                    </a:p>
                  </a:txBody>
                  <a:tcPr/>
                </a:tc>
                <a:tc>
                  <a:txBody>
                    <a:bodyPr/>
                    <a:lstStyle/>
                    <a:p>
                      <a:pPr algn="ctr"/>
                      <a:r>
                        <a:rPr lang="en-US" sz="1900" dirty="0"/>
                        <a:t>No increase</a:t>
                      </a:r>
                    </a:p>
                  </a:txBody>
                  <a:tcPr/>
                </a:tc>
                <a:tc>
                  <a:txBody>
                    <a:bodyPr/>
                    <a:lstStyle/>
                    <a:p>
                      <a:pPr algn="ctr"/>
                      <a:r>
                        <a:rPr lang="en-US" sz="1900" dirty="0"/>
                        <a:t>No increase</a:t>
                      </a:r>
                    </a:p>
                  </a:txBody>
                  <a:tcPr/>
                </a:tc>
                <a:extLst>
                  <a:ext uri="{0D108BD9-81ED-4DB2-BD59-A6C34878D82A}">
                    <a16:rowId xmlns:a16="http://schemas.microsoft.com/office/drawing/2014/main" xmlns="" val="10001"/>
                  </a:ext>
                </a:extLst>
              </a:tr>
              <a:tr h="810637">
                <a:tc>
                  <a:txBody>
                    <a:bodyPr/>
                    <a:lstStyle/>
                    <a:p>
                      <a:r>
                        <a:rPr lang="en-US" sz="1900" dirty="0"/>
                        <a:t>Genital Infection</a:t>
                      </a:r>
                    </a:p>
                    <a:p>
                      <a:r>
                        <a:rPr lang="en-US" sz="1900" dirty="0"/>
                        <a:t>(Rx discontinuation)</a:t>
                      </a:r>
                    </a:p>
                  </a:txBody>
                  <a:tcPr/>
                </a:tc>
                <a:tc>
                  <a:txBody>
                    <a:bodyPr/>
                    <a:lstStyle/>
                    <a:p>
                      <a:pPr algn="ctr"/>
                      <a:r>
                        <a:rPr lang="en-US" sz="1900" dirty="0"/>
                        <a:t>3-4x</a:t>
                      </a:r>
                    </a:p>
                    <a:p>
                      <a:pPr algn="ctr"/>
                      <a:r>
                        <a:rPr lang="en-US" sz="1900" dirty="0"/>
                        <a:t>(0.6%)</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a:t>3-4 x</a:t>
                      </a:r>
                    </a:p>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a:t>(NA)</a:t>
                      </a:r>
                    </a:p>
                  </a:txBody>
                  <a:tcPr/>
                </a:tc>
                <a:tc>
                  <a:txBody>
                    <a:bodyPr/>
                    <a:lstStyle/>
                    <a:p>
                      <a:pPr algn="ctr"/>
                      <a:r>
                        <a:rPr lang="en-US" sz="1900" dirty="0"/>
                        <a:t>NA</a:t>
                      </a:r>
                    </a:p>
                    <a:p>
                      <a:pPr algn="ctr"/>
                      <a:r>
                        <a:rPr lang="en-US" sz="1900" dirty="0"/>
                        <a:t>(0.8%)</a:t>
                      </a:r>
                    </a:p>
                  </a:txBody>
                  <a:tcPr/>
                </a:tc>
                <a:extLst>
                  <a:ext uri="{0D108BD9-81ED-4DB2-BD59-A6C34878D82A}">
                    <a16:rowId xmlns:a16="http://schemas.microsoft.com/office/drawing/2014/main" xmlns="" val="10002"/>
                  </a:ext>
                </a:extLst>
              </a:tr>
              <a:tr h="543396">
                <a:tc>
                  <a:txBody>
                    <a:bodyPr/>
                    <a:lstStyle/>
                    <a:p>
                      <a:r>
                        <a:rPr lang="en-US" sz="1900" dirty="0"/>
                        <a:t>Volume depletion</a:t>
                      </a:r>
                    </a:p>
                  </a:txBody>
                  <a:tcPr/>
                </a:tc>
                <a:tc>
                  <a:txBody>
                    <a:bodyPr/>
                    <a:lstStyle/>
                    <a:p>
                      <a:pPr algn="ctr"/>
                      <a:r>
                        <a:rPr lang="en-US" sz="1900" dirty="0"/>
                        <a:t>No increase</a:t>
                      </a:r>
                    </a:p>
                  </a:txBody>
                  <a:tcPr/>
                </a:tc>
                <a:tc>
                  <a:txBody>
                    <a:bodyPr/>
                    <a:lstStyle/>
                    <a:p>
                      <a:pPr algn="ctr"/>
                      <a:r>
                        <a:rPr lang="en-US" sz="1900" dirty="0"/>
                        <a:t>Increased 0.7%</a:t>
                      </a:r>
                    </a:p>
                  </a:txBody>
                  <a:tcPr/>
                </a:tc>
                <a:tc>
                  <a:txBody>
                    <a:bodyPr/>
                    <a:lstStyle/>
                    <a:p>
                      <a:pPr algn="ctr"/>
                      <a:r>
                        <a:rPr lang="en-US" sz="1900" dirty="0"/>
                        <a:t>No increase</a:t>
                      </a:r>
                    </a:p>
                  </a:txBody>
                  <a:tcPr/>
                </a:tc>
                <a:extLst>
                  <a:ext uri="{0D108BD9-81ED-4DB2-BD59-A6C34878D82A}">
                    <a16:rowId xmlns:a16="http://schemas.microsoft.com/office/drawing/2014/main" xmlns="" val="10003"/>
                  </a:ext>
                </a:extLst>
              </a:tr>
              <a:tr h="543396">
                <a:tc>
                  <a:txBody>
                    <a:bodyPr/>
                    <a:lstStyle/>
                    <a:p>
                      <a:r>
                        <a:rPr lang="en-US" sz="1900" dirty="0"/>
                        <a:t>Acute</a:t>
                      </a:r>
                      <a:r>
                        <a:rPr lang="en-US" sz="1900" baseline="0" dirty="0"/>
                        <a:t> kidney injury</a:t>
                      </a:r>
                      <a:endParaRPr lang="en-US" sz="1900" dirty="0"/>
                    </a:p>
                  </a:txBody>
                  <a:tcPr/>
                </a:tc>
                <a:tc>
                  <a:txBody>
                    <a:bodyPr/>
                    <a:lstStyle/>
                    <a:p>
                      <a:pPr algn="ctr"/>
                      <a:r>
                        <a:rPr lang="en-US" sz="1900" dirty="0"/>
                        <a:t>No increase</a:t>
                      </a:r>
                    </a:p>
                  </a:txBody>
                  <a:tcPr/>
                </a:tc>
                <a:tc>
                  <a:txBody>
                    <a:bodyPr/>
                    <a:lstStyle/>
                    <a:p>
                      <a:pPr algn="ctr"/>
                      <a:r>
                        <a:rPr lang="en-US" sz="1900" dirty="0"/>
                        <a:t>No increase</a:t>
                      </a:r>
                    </a:p>
                  </a:txBody>
                  <a:tcPr/>
                </a:tc>
                <a:tc>
                  <a:txBody>
                    <a:bodyPr/>
                    <a:lstStyle/>
                    <a:p>
                      <a:pPr algn="ctr"/>
                      <a:r>
                        <a:rPr lang="en-US" sz="1900" dirty="0"/>
                        <a:t>Decreased</a:t>
                      </a:r>
                    </a:p>
                    <a:p>
                      <a:pPr algn="ctr"/>
                      <a:r>
                        <a:rPr lang="en-US" sz="1900" dirty="0"/>
                        <a:t>1 /1000/</a:t>
                      </a:r>
                      <a:r>
                        <a:rPr lang="en-US" sz="1900" dirty="0" err="1"/>
                        <a:t>yr</a:t>
                      </a:r>
                      <a:endParaRPr lang="en-US" sz="1900" dirty="0"/>
                    </a:p>
                  </a:txBody>
                  <a:tcPr/>
                </a:tc>
                <a:extLst>
                  <a:ext uri="{0D108BD9-81ED-4DB2-BD59-A6C34878D82A}">
                    <a16:rowId xmlns:a16="http://schemas.microsoft.com/office/drawing/2014/main" xmlns="" val="10004"/>
                  </a:ext>
                </a:extLst>
              </a:tr>
              <a:tr h="543396">
                <a:tc>
                  <a:txBody>
                    <a:bodyPr/>
                    <a:lstStyle/>
                    <a:p>
                      <a:r>
                        <a:rPr lang="en-US" sz="1900" dirty="0"/>
                        <a:t>DKA</a:t>
                      </a:r>
                    </a:p>
                  </a:txBody>
                  <a:tcPr/>
                </a:tc>
                <a:tc>
                  <a:txBody>
                    <a:bodyPr/>
                    <a:lstStyle/>
                    <a:p>
                      <a:pPr algn="ctr"/>
                      <a:r>
                        <a:rPr lang="en-US" sz="1900" dirty="0"/>
                        <a:t>No increase</a:t>
                      </a:r>
                    </a:p>
                  </a:txBody>
                  <a:tcPr/>
                </a:tc>
                <a:tc>
                  <a:txBody>
                    <a:bodyPr/>
                    <a:lstStyle/>
                    <a:p>
                      <a:pPr algn="ctr"/>
                      <a:r>
                        <a:rPr lang="en-US" sz="1900" dirty="0"/>
                        <a:t>No Increase</a:t>
                      </a:r>
                    </a:p>
                  </a:txBody>
                  <a:tcPr/>
                </a:tc>
                <a:tc>
                  <a:txBody>
                    <a:bodyPr/>
                    <a:lstStyle/>
                    <a:p>
                      <a:pPr algn="ctr"/>
                      <a:r>
                        <a:rPr lang="en-US" sz="1900" dirty="0"/>
                        <a:t>Increased</a:t>
                      </a:r>
                    </a:p>
                    <a:p>
                      <a:pPr algn="ctr"/>
                      <a:r>
                        <a:rPr lang="en-US" sz="1900" dirty="0"/>
                        <a:t>0.5 / 1000 /</a:t>
                      </a:r>
                      <a:r>
                        <a:rPr lang="en-US" sz="1900" dirty="0" err="1"/>
                        <a:t>yr</a:t>
                      </a:r>
                      <a:endParaRPr lang="en-US" sz="1900" dirty="0"/>
                    </a:p>
                  </a:txBody>
                  <a:tcPr/>
                </a:tc>
                <a:extLst>
                  <a:ext uri="{0D108BD9-81ED-4DB2-BD59-A6C34878D82A}">
                    <a16:rowId xmlns:a16="http://schemas.microsoft.com/office/drawing/2014/main" xmlns="" val="10005"/>
                  </a:ext>
                </a:extLst>
              </a:tr>
              <a:tr h="670560">
                <a:tc>
                  <a:txBody>
                    <a:bodyPr/>
                    <a:lstStyle/>
                    <a:p>
                      <a:r>
                        <a:rPr lang="en-US" sz="1900" dirty="0"/>
                        <a:t>Amputations</a:t>
                      </a:r>
                    </a:p>
                  </a:txBody>
                  <a:tcPr/>
                </a:tc>
                <a:tc>
                  <a:txBody>
                    <a:bodyPr/>
                    <a:lstStyle/>
                    <a:p>
                      <a:pPr algn="ctr"/>
                      <a:r>
                        <a:rPr lang="en-US" sz="1900" dirty="0"/>
                        <a:t>No increase</a:t>
                      </a:r>
                    </a:p>
                  </a:txBody>
                  <a:tcPr/>
                </a:tc>
                <a:tc>
                  <a:txBody>
                    <a:bodyPr/>
                    <a:lstStyle/>
                    <a:p>
                      <a:pPr algn="ctr"/>
                      <a:r>
                        <a:rPr lang="en-US" sz="1900" dirty="0"/>
                        <a:t>Increased  2x</a:t>
                      </a:r>
                    </a:p>
                    <a:p>
                      <a:pPr algn="ctr"/>
                      <a:r>
                        <a:rPr lang="en-US" sz="1900" dirty="0"/>
                        <a:t>9 / 1000pts / 3yrs</a:t>
                      </a:r>
                    </a:p>
                  </a:txBody>
                  <a:tcPr/>
                </a:tc>
                <a:tc>
                  <a:txBody>
                    <a:bodyPr/>
                    <a:lstStyle/>
                    <a:p>
                      <a:pPr algn="ctr"/>
                      <a:r>
                        <a:rPr lang="en-US" sz="1900" dirty="0"/>
                        <a:t>No increase</a:t>
                      </a:r>
                    </a:p>
                  </a:txBody>
                  <a:tcPr/>
                </a:tc>
                <a:extLst>
                  <a:ext uri="{0D108BD9-81ED-4DB2-BD59-A6C34878D82A}">
                    <a16:rowId xmlns:a16="http://schemas.microsoft.com/office/drawing/2014/main" xmlns="" val="10006"/>
                  </a:ext>
                </a:extLst>
              </a:tr>
              <a:tr h="670560">
                <a:tc>
                  <a:txBody>
                    <a:bodyPr/>
                    <a:lstStyle/>
                    <a:p>
                      <a:r>
                        <a:rPr lang="en-US" sz="1900" dirty="0"/>
                        <a:t>Fractures</a:t>
                      </a:r>
                    </a:p>
                  </a:txBody>
                  <a:tcPr/>
                </a:tc>
                <a:tc>
                  <a:txBody>
                    <a:bodyPr/>
                    <a:lstStyle/>
                    <a:p>
                      <a:pPr algn="ctr"/>
                      <a:r>
                        <a:rPr lang="en-US" sz="1900" dirty="0"/>
                        <a:t>No increase</a:t>
                      </a:r>
                    </a:p>
                  </a:txBody>
                  <a:tcPr/>
                </a:tc>
                <a:tc>
                  <a:txBody>
                    <a:bodyPr/>
                    <a:lstStyle/>
                    <a:p>
                      <a:pPr algn="ctr"/>
                      <a:r>
                        <a:rPr lang="en-US" sz="1900" dirty="0"/>
                        <a:t>Increased 25%</a:t>
                      </a:r>
                    </a:p>
                    <a:p>
                      <a:pPr algn="ctr"/>
                      <a:r>
                        <a:rPr lang="en-US" sz="1900" baseline="0" dirty="0"/>
                        <a:t>11 /1000pts / 3yrs</a:t>
                      </a:r>
                      <a:endParaRPr lang="en-US" sz="1900" dirty="0"/>
                    </a:p>
                  </a:txBody>
                  <a:tcPr/>
                </a:tc>
                <a:tc>
                  <a:txBody>
                    <a:bodyPr/>
                    <a:lstStyle/>
                    <a:p>
                      <a:pPr algn="ctr"/>
                      <a:r>
                        <a:rPr lang="en-US" sz="1900" dirty="0"/>
                        <a:t>No increase</a:t>
                      </a:r>
                    </a:p>
                  </a:txBody>
                  <a:tcPr/>
                </a:tc>
                <a:extLst>
                  <a:ext uri="{0D108BD9-81ED-4DB2-BD59-A6C34878D82A}">
                    <a16:rowId xmlns:a16="http://schemas.microsoft.com/office/drawing/2014/main" xmlns="" val="10007"/>
                  </a:ext>
                </a:extLst>
              </a:tr>
            </a:tbl>
          </a:graphicData>
        </a:graphic>
      </p:graphicFrame>
      <p:sp>
        <p:nvSpPr>
          <p:cNvPr id="10" name="Title 3"/>
          <p:cNvSpPr>
            <a:spLocks noGrp="1"/>
          </p:cNvSpPr>
          <p:nvPr>
            <p:ph type="title"/>
          </p:nvPr>
        </p:nvSpPr>
        <p:spPr>
          <a:xfrm>
            <a:off x="1889766" y="163200"/>
            <a:ext cx="7678738" cy="914400"/>
          </a:xfrm>
        </p:spPr>
        <p:txBody>
          <a:bodyPr>
            <a:noAutofit/>
          </a:bodyPr>
          <a:lstStyle/>
          <a:p>
            <a:r>
              <a:rPr lang="en-GB" sz="2800" dirty="0"/>
              <a:t>EMPA-REG OUTCOME</a:t>
            </a:r>
            <a:r>
              <a:rPr lang="en-GB" sz="2800" baseline="30000" dirty="0"/>
              <a:t>®</a:t>
            </a:r>
            <a:r>
              <a:rPr lang="en-GB" sz="2800" dirty="0"/>
              <a:t> CANVAS and DECLARE </a:t>
            </a:r>
            <a:br>
              <a:rPr lang="en-GB" sz="2800" dirty="0"/>
            </a:br>
            <a:r>
              <a:rPr lang="en-GB" sz="2800" dirty="0"/>
              <a:t>Adverse Outcomes</a:t>
            </a:r>
            <a:endParaRPr lang="en-US" sz="2800" dirty="0"/>
          </a:p>
        </p:txBody>
      </p:sp>
    </p:spTree>
    <p:extLst>
      <p:ext uri="{BB962C8B-B14F-4D97-AF65-F5344CB8AC3E}">
        <p14:creationId xmlns:p14="http://schemas.microsoft.com/office/powerpoint/2010/main" val="2461211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15" y="-177672"/>
            <a:ext cx="8263229" cy="792163"/>
          </a:xfrm>
        </p:spPr>
        <p:txBody>
          <a:bodyPr>
            <a:normAutofit/>
          </a:bodyPr>
          <a:lstStyle/>
          <a:p>
            <a:r>
              <a:rPr lang="en-US" sz="2400" dirty="0"/>
              <a:t>Practical Considerations for the Use of SGLT2 Inhibitors</a:t>
            </a:r>
          </a:p>
        </p:txBody>
      </p:sp>
      <p:sp>
        <p:nvSpPr>
          <p:cNvPr id="3" name="Content Placeholder 2"/>
          <p:cNvSpPr>
            <a:spLocks noGrp="1"/>
          </p:cNvSpPr>
          <p:nvPr>
            <p:ph idx="1"/>
          </p:nvPr>
        </p:nvSpPr>
        <p:spPr>
          <a:xfrm>
            <a:off x="1992000" y="678035"/>
            <a:ext cx="8253642" cy="4910239"/>
          </a:xfrm>
        </p:spPr>
        <p:txBody>
          <a:bodyPr/>
          <a:lstStyle/>
          <a:p>
            <a:pPr marL="0" indent="0">
              <a:buNone/>
            </a:pPr>
            <a:r>
              <a:rPr lang="en-US" b="1" dirty="0"/>
              <a:t>Renal function – threshold for treatment</a:t>
            </a:r>
            <a:endParaRPr lang="en-US" sz="1600" dirty="0"/>
          </a:p>
          <a:p>
            <a:pPr lvl="2"/>
            <a:r>
              <a:rPr lang="en-US" dirty="0"/>
              <a:t>Empagliflozin  eGFR &gt; 45   Canagliflozin  eGFR &gt; 45      Dapagliflozin  eGFR &gt; 60 </a:t>
            </a:r>
          </a:p>
          <a:p>
            <a:pPr marL="0" indent="0">
              <a:buNone/>
            </a:pPr>
            <a:r>
              <a:rPr lang="en-US" b="1" dirty="0"/>
              <a:t>Risk of hypotension</a:t>
            </a:r>
          </a:p>
          <a:p>
            <a:pPr lvl="1"/>
            <a:r>
              <a:rPr lang="en-US" sz="1600" dirty="0"/>
              <a:t>Reduce diuretics / hypotensive agents with SBP &lt;100</a:t>
            </a:r>
          </a:p>
          <a:p>
            <a:pPr marL="0" indent="0">
              <a:buNone/>
            </a:pPr>
            <a:r>
              <a:rPr lang="en-US" b="1" dirty="0"/>
              <a:t>Risk of hypoglycemia</a:t>
            </a:r>
            <a:r>
              <a:rPr lang="en-US" dirty="0"/>
              <a:t> is low but</a:t>
            </a:r>
          </a:p>
          <a:p>
            <a:pPr lvl="1"/>
            <a:r>
              <a:rPr lang="en-US" sz="1600" dirty="0"/>
              <a:t>Consider reducing SU and or insulin dose especially if high risk</a:t>
            </a:r>
          </a:p>
          <a:p>
            <a:pPr marL="914400" lvl="2" indent="0">
              <a:buNone/>
            </a:pPr>
            <a:r>
              <a:rPr lang="en-US" dirty="0"/>
              <a:t>Elderly, history of hypoglycemia, Severe obesity, Irregular eating habits</a:t>
            </a:r>
          </a:p>
          <a:p>
            <a:pPr marL="0" indent="0">
              <a:buNone/>
            </a:pPr>
            <a:r>
              <a:rPr lang="en-US" b="1" dirty="0"/>
              <a:t>DKA</a:t>
            </a:r>
          </a:p>
          <a:p>
            <a:pPr lvl="1"/>
            <a:r>
              <a:rPr lang="en-US" sz="1600" dirty="0"/>
              <a:t>Check for plasma ketones in any patient unwell / nauseated irrespective of plasma glucose</a:t>
            </a:r>
          </a:p>
          <a:p>
            <a:pPr marL="0" indent="0">
              <a:buNone/>
            </a:pPr>
            <a:r>
              <a:rPr lang="en-US" b="1" dirty="0"/>
              <a:t>Intercurrent illness / Major trauma or surgery</a:t>
            </a:r>
          </a:p>
          <a:p>
            <a:pPr lvl="1"/>
            <a:r>
              <a:rPr lang="en-US" sz="1600" dirty="0"/>
              <a:t>“Sick day”  Temporary discontinuation to prevent acute kidney injury or DKA</a:t>
            </a:r>
            <a:endParaRPr lang="en-US" dirty="0"/>
          </a:p>
          <a:p>
            <a:pPr marL="0" indent="0">
              <a:buNone/>
            </a:pPr>
            <a:r>
              <a:rPr lang="en-US" b="1" dirty="0" err="1"/>
              <a:t>Mycotic</a:t>
            </a:r>
            <a:r>
              <a:rPr lang="en-US" b="1" dirty="0"/>
              <a:t> Genital Infections</a:t>
            </a:r>
          </a:p>
          <a:p>
            <a:pPr lvl="1"/>
            <a:r>
              <a:rPr lang="en-US" sz="1600" dirty="0"/>
              <a:t>Encourage genital hygiene, changing pads / tampons frequently, avoid tight synthetic underwear </a:t>
            </a:r>
          </a:p>
          <a:p>
            <a:pPr marL="0" indent="0">
              <a:buNone/>
            </a:pPr>
            <a:r>
              <a:rPr lang="en-US" b="1" dirty="0"/>
              <a:t>Amputation risk</a:t>
            </a:r>
          </a:p>
          <a:p>
            <a:pPr lvl="1"/>
            <a:r>
              <a:rPr lang="en-US" sz="1600" dirty="0"/>
              <a:t>Only observed with canagliflozin</a:t>
            </a:r>
          </a:p>
          <a:p>
            <a:pPr lvl="1"/>
            <a:r>
              <a:rPr lang="en-US" sz="1600" dirty="0"/>
              <a:t>Avoid SGLT2i in patients with prior amputation or ischemic feet</a:t>
            </a:r>
          </a:p>
          <a:p>
            <a:pPr lvl="2"/>
            <a:endParaRPr lang="en-US" dirty="0"/>
          </a:p>
        </p:txBody>
      </p:sp>
      <p:sp>
        <p:nvSpPr>
          <p:cNvPr id="4" name="Slide Number Placeholder 3"/>
          <p:cNvSpPr>
            <a:spLocks noGrp="1"/>
          </p:cNvSpPr>
          <p:nvPr>
            <p:ph type="sldNum" sz="quarter" idx="10"/>
          </p:nvPr>
        </p:nvSpPr>
        <p:spPr/>
        <p:txBody>
          <a:bodyPr/>
          <a:lstStyle/>
          <a:p>
            <a:pPr>
              <a:defRPr/>
            </a:pPr>
            <a:fld id="{F296F858-1CA3-9547-A32B-391F697E7125}" type="slidenum">
              <a:rPr lang="en-GB" smtClean="0">
                <a:solidFill>
                  <a:srgbClr val="FFFFFF"/>
                </a:solidFill>
              </a:rPr>
              <a:pPr>
                <a:defRPr/>
              </a:pPr>
              <a:t>53</a:t>
            </a:fld>
            <a:endParaRPr lang="en-GB">
              <a:solidFill>
                <a:srgbClr val="FFFFFF"/>
              </a:solidFill>
            </a:endParaRPr>
          </a:p>
        </p:txBody>
      </p:sp>
      <p:sp>
        <p:nvSpPr>
          <p:cNvPr id="5" name="Footer Placeholder 4"/>
          <p:cNvSpPr>
            <a:spLocks noGrp="1"/>
          </p:cNvSpPr>
          <p:nvPr>
            <p:ph type="ftr" sz="quarter" idx="11"/>
          </p:nvPr>
        </p:nvSpPr>
        <p:spPr/>
        <p:txBody>
          <a:bodyPr/>
          <a:lstStyle/>
          <a:p>
            <a:pPr>
              <a:defRPr/>
            </a:pPr>
            <a:endParaRPr lang="fr-FR">
              <a:solidFill>
                <a:srgbClr val="000000">
                  <a:tint val="75000"/>
                </a:srgbClr>
              </a:solidFill>
              <a:latin typeface="Verdana"/>
            </a:endParaRPr>
          </a:p>
        </p:txBody>
      </p:sp>
    </p:spTree>
    <p:extLst>
      <p:ext uri="{BB962C8B-B14F-4D97-AF65-F5344CB8AC3E}">
        <p14:creationId xmlns:p14="http://schemas.microsoft.com/office/powerpoint/2010/main" val="215025906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BAC7DD-A39E-D247-AF5E-8D8C04ADAABA}"/>
              </a:ext>
            </a:extLst>
          </p:cNvPr>
          <p:cNvSpPr>
            <a:spLocks noGrp="1"/>
          </p:cNvSpPr>
          <p:nvPr>
            <p:ph type="title"/>
          </p:nvPr>
        </p:nvSpPr>
        <p:spPr>
          <a:xfrm>
            <a:off x="1981200" y="274639"/>
            <a:ext cx="8445640" cy="1143000"/>
          </a:xfrm>
        </p:spPr>
        <p:txBody>
          <a:bodyPr>
            <a:noAutofit/>
          </a:bodyPr>
          <a:lstStyle/>
          <a:p>
            <a:r>
              <a:rPr lang="en-US" sz="3200" dirty="0"/>
              <a:t>Should Metformin remain “First Line” Treatment?</a:t>
            </a:r>
          </a:p>
        </p:txBody>
      </p:sp>
      <p:sp>
        <p:nvSpPr>
          <p:cNvPr id="3" name="Content Placeholder 2">
            <a:extLst>
              <a:ext uri="{FF2B5EF4-FFF2-40B4-BE49-F238E27FC236}">
                <a16:creationId xmlns:a16="http://schemas.microsoft.com/office/drawing/2014/main" xmlns="" id="{F82BBD0F-73C7-244D-9E51-973D27A27228}"/>
              </a:ext>
            </a:extLst>
          </p:cNvPr>
          <p:cNvSpPr>
            <a:spLocks noGrp="1"/>
          </p:cNvSpPr>
          <p:nvPr>
            <p:ph idx="1"/>
          </p:nvPr>
        </p:nvSpPr>
        <p:spPr>
          <a:xfrm>
            <a:off x="1644586" y="1377779"/>
            <a:ext cx="4381082" cy="4525963"/>
          </a:xfrm>
          <a:solidFill>
            <a:schemeClr val="bg1">
              <a:lumMod val="95000"/>
            </a:schemeClr>
          </a:solidFill>
        </p:spPr>
        <p:txBody>
          <a:bodyPr>
            <a:normAutofit/>
          </a:bodyPr>
          <a:lstStyle/>
          <a:p>
            <a:pPr marL="0" indent="0">
              <a:buNone/>
            </a:pPr>
            <a:r>
              <a:rPr lang="en-US" dirty="0">
                <a:solidFill>
                  <a:srgbClr val="FF0000"/>
                </a:solidFill>
              </a:rPr>
              <a:t>For</a:t>
            </a:r>
          </a:p>
          <a:p>
            <a:r>
              <a:rPr lang="en-US" sz="2800" dirty="0"/>
              <a:t>Cheap</a:t>
            </a:r>
          </a:p>
          <a:p>
            <a:r>
              <a:rPr lang="en-US" sz="2800" dirty="0"/>
              <a:t>Generally well tolerated</a:t>
            </a:r>
          </a:p>
          <a:p>
            <a:r>
              <a:rPr lang="en-US" sz="2800" dirty="0"/>
              <a:t>Effective glucose lowering</a:t>
            </a:r>
          </a:p>
          <a:p>
            <a:r>
              <a:rPr lang="en-US" sz="2800" dirty="0"/>
              <a:t>No hypoglycemia</a:t>
            </a:r>
          </a:p>
          <a:p>
            <a:r>
              <a:rPr lang="en-US" sz="2800" dirty="0"/>
              <a:t>Weight neutral</a:t>
            </a:r>
          </a:p>
          <a:p>
            <a:r>
              <a:rPr lang="en-US" sz="2800" dirty="0"/>
              <a:t>One RCT with 340 patients showed CV benefit</a:t>
            </a:r>
          </a:p>
        </p:txBody>
      </p:sp>
      <p:sp>
        <p:nvSpPr>
          <p:cNvPr id="4" name="Content Placeholder 2">
            <a:extLst>
              <a:ext uri="{FF2B5EF4-FFF2-40B4-BE49-F238E27FC236}">
                <a16:creationId xmlns:a16="http://schemas.microsoft.com/office/drawing/2014/main" xmlns="" id="{924C50F1-3355-714E-88C9-85740184AE00}"/>
              </a:ext>
            </a:extLst>
          </p:cNvPr>
          <p:cNvSpPr txBox="1">
            <a:spLocks/>
          </p:cNvSpPr>
          <p:nvPr/>
        </p:nvSpPr>
        <p:spPr>
          <a:xfrm>
            <a:off x="6096000" y="1390132"/>
            <a:ext cx="4572000" cy="4525963"/>
          </a:xfrm>
          <a:prstGeom prst="rect">
            <a:avLst/>
          </a:prstGeom>
          <a:solidFill>
            <a:schemeClr val="bg1">
              <a:lumMod val="95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FF0000"/>
                </a:solidFill>
              </a:rPr>
              <a:t>Against</a:t>
            </a:r>
          </a:p>
          <a:p>
            <a:r>
              <a:rPr lang="en-US" sz="2800" dirty="0">
                <a:solidFill>
                  <a:prstClr val="black"/>
                </a:solidFill>
              </a:rPr>
              <a:t>Meta-analyses show no CV outcome / mortality benefit</a:t>
            </a:r>
          </a:p>
          <a:p>
            <a:endParaRPr lang="en-US" sz="2800" dirty="0">
              <a:solidFill>
                <a:prstClr val="black"/>
              </a:solidFill>
            </a:endParaRPr>
          </a:p>
          <a:p>
            <a:r>
              <a:rPr lang="en-US" sz="2800" dirty="0">
                <a:solidFill>
                  <a:prstClr val="black"/>
                </a:solidFill>
              </a:rPr>
              <a:t>Comparative effectiveness of Metformin and SUs uncertain due to inconsistent evidence and risk of methodological bias</a:t>
            </a:r>
          </a:p>
        </p:txBody>
      </p:sp>
      <p:sp>
        <p:nvSpPr>
          <p:cNvPr id="5" name="TextBox 4">
            <a:extLst>
              <a:ext uri="{FF2B5EF4-FFF2-40B4-BE49-F238E27FC236}">
                <a16:creationId xmlns:a16="http://schemas.microsoft.com/office/drawing/2014/main" xmlns="" id="{55AA5119-4877-1B40-B5CF-64BA6DDD12D0}"/>
              </a:ext>
            </a:extLst>
          </p:cNvPr>
          <p:cNvSpPr txBox="1"/>
          <p:nvPr/>
        </p:nvSpPr>
        <p:spPr>
          <a:xfrm>
            <a:off x="2888615" y="5937031"/>
            <a:ext cx="5953681" cy="830997"/>
          </a:xfrm>
          <a:prstGeom prst="rect">
            <a:avLst/>
          </a:prstGeom>
          <a:solidFill>
            <a:srgbClr val="FF0000"/>
          </a:solidFill>
        </p:spPr>
        <p:txBody>
          <a:bodyPr wrap="none" rtlCol="0">
            <a:spAutoFit/>
          </a:bodyPr>
          <a:lstStyle/>
          <a:p>
            <a:r>
              <a:rPr lang="en-US" sz="2400" dirty="0">
                <a:solidFill>
                  <a:srgbClr val="FFFF00"/>
                </a:solidFill>
              </a:rPr>
              <a:t>Now we have agents with proven CV benefit, </a:t>
            </a:r>
          </a:p>
          <a:p>
            <a:r>
              <a:rPr lang="en-US" sz="2400" dirty="0">
                <a:solidFill>
                  <a:srgbClr val="FFFF00"/>
                </a:solidFill>
              </a:rPr>
              <a:t>the primacy of metformin needs re-evaluation</a:t>
            </a:r>
          </a:p>
        </p:txBody>
      </p:sp>
      <p:sp>
        <p:nvSpPr>
          <p:cNvPr id="6" name="TextBox 5">
            <a:extLst>
              <a:ext uri="{FF2B5EF4-FFF2-40B4-BE49-F238E27FC236}">
                <a16:creationId xmlns:a16="http://schemas.microsoft.com/office/drawing/2014/main" xmlns="" id="{165DEE15-C007-4D41-98BD-0E18C7C14E4F}"/>
              </a:ext>
            </a:extLst>
          </p:cNvPr>
          <p:cNvSpPr txBox="1"/>
          <p:nvPr/>
        </p:nvSpPr>
        <p:spPr>
          <a:xfrm>
            <a:off x="7590166" y="5604898"/>
            <a:ext cx="2836674" cy="276999"/>
          </a:xfrm>
          <a:prstGeom prst="rect">
            <a:avLst/>
          </a:prstGeom>
          <a:noFill/>
        </p:spPr>
        <p:txBody>
          <a:bodyPr wrap="none" rtlCol="0">
            <a:spAutoFit/>
          </a:bodyPr>
          <a:lstStyle/>
          <a:p>
            <a:r>
              <a:rPr lang="en-US" sz="1200" dirty="0">
                <a:solidFill>
                  <a:prstClr val="black"/>
                </a:solidFill>
              </a:rPr>
              <a:t>Palmer and </a:t>
            </a:r>
            <a:r>
              <a:rPr lang="en-US" sz="1200" dirty="0" err="1">
                <a:solidFill>
                  <a:prstClr val="black"/>
                </a:solidFill>
              </a:rPr>
              <a:t>Strippoli</a:t>
            </a:r>
            <a:r>
              <a:rPr lang="en-US" sz="1200" dirty="0">
                <a:solidFill>
                  <a:prstClr val="black"/>
                </a:solidFill>
              </a:rPr>
              <a:t>  Lancet 2018;392:120</a:t>
            </a:r>
          </a:p>
        </p:txBody>
      </p:sp>
      <p:sp>
        <p:nvSpPr>
          <p:cNvPr id="8" name="TextBox 7">
            <a:extLst>
              <a:ext uri="{FF2B5EF4-FFF2-40B4-BE49-F238E27FC236}">
                <a16:creationId xmlns:a16="http://schemas.microsoft.com/office/drawing/2014/main" xmlns="" id="{E34C8948-2B35-5140-BDAF-A249DF8DDC6C}"/>
              </a:ext>
            </a:extLst>
          </p:cNvPr>
          <p:cNvSpPr txBox="1"/>
          <p:nvPr/>
        </p:nvSpPr>
        <p:spPr>
          <a:xfrm>
            <a:off x="7742900" y="2911045"/>
            <a:ext cx="2683940" cy="276999"/>
          </a:xfrm>
          <a:prstGeom prst="rect">
            <a:avLst/>
          </a:prstGeom>
          <a:noFill/>
        </p:spPr>
        <p:txBody>
          <a:bodyPr wrap="none" rtlCol="0">
            <a:spAutoFit/>
          </a:bodyPr>
          <a:lstStyle/>
          <a:p>
            <a:pPr>
              <a:defRPr/>
            </a:pPr>
            <a:r>
              <a:rPr lang="en-US" sz="1200" dirty="0">
                <a:solidFill>
                  <a:prstClr val="black"/>
                </a:solidFill>
              </a:rPr>
              <a:t>Griffin et al   </a:t>
            </a:r>
            <a:r>
              <a:rPr lang="en-US" sz="1200" dirty="0" err="1">
                <a:solidFill>
                  <a:prstClr val="black"/>
                </a:solidFill>
              </a:rPr>
              <a:t>Diabetologia</a:t>
            </a:r>
            <a:r>
              <a:rPr lang="en-US" sz="1200" dirty="0">
                <a:solidFill>
                  <a:prstClr val="black"/>
                </a:solidFill>
              </a:rPr>
              <a:t> 2017;60:1620</a:t>
            </a:r>
          </a:p>
        </p:txBody>
      </p:sp>
    </p:spTree>
    <p:extLst>
      <p:ext uri="{BB962C8B-B14F-4D97-AF65-F5344CB8AC3E}">
        <p14:creationId xmlns:p14="http://schemas.microsoft.com/office/powerpoint/2010/main" val="270875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88968" y="19448"/>
            <a:ext cx="8639175" cy="1008063"/>
          </a:xfrm>
        </p:spPr>
        <p:txBody>
          <a:bodyPr/>
          <a:lstStyle/>
          <a:p>
            <a:r>
              <a:rPr lang="en-US" sz="2400" dirty="0"/>
              <a:t>Potential Mechanisms of Action of SGLT2 Inhibition </a:t>
            </a:r>
            <a:br>
              <a:rPr lang="en-US" sz="2400" dirty="0"/>
            </a:br>
            <a:r>
              <a:rPr lang="en-US" sz="2400" dirty="0"/>
              <a:t>for Reduction of CV Death and Heart Failure</a:t>
            </a:r>
          </a:p>
        </p:txBody>
      </p:sp>
      <p:sp>
        <p:nvSpPr>
          <p:cNvPr id="3" name="Content Placeholder 2"/>
          <p:cNvSpPr>
            <a:spLocks noGrp="1"/>
          </p:cNvSpPr>
          <p:nvPr>
            <p:ph idx="1"/>
          </p:nvPr>
        </p:nvSpPr>
        <p:spPr>
          <a:xfrm>
            <a:off x="1776426" y="1172109"/>
            <a:ext cx="8639175" cy="4835525"/>
          </a:xfrm>
        </p:spPr>
        <p:txBody>
          <a:bodyPr/>
          <a:lstStyle/>
          <a:p>
            <a:pPr marL="0" indent="0">
              <a:buNone/>
            </a:pPr>
            <a:r>
              <a:rPr lang="en-US" sz="2400" b="1" dirty="0" err="1">
                <a:solidFill>
                  <a:srgbClr val="FF0000"/>
                </a:solidFill>
              </a:rPr>
              <a:t>Haemodynamic</a:t>
            </a:r>
            <a:endParaRPr lang="en-US" sz="2400" dirty="0">
              <a:solidFill>
                <a:srgbClr val="FF0000"/>
              </a:solidFill>
            </a:endParaRPr>
          </a:p>
          <a:p>
            <a:pPr lvl="1"/>
            <a:r>
              <a:rPr lang="en-US" sz="2200" dirty="0"/>
              <a:t> </a:t>
            </a:r>
            <a:r>
              <a:rPr lang="en-US" sz="2400" dirty="0">
                <a:solidFill>
                  <a:srgbClr val="FF0000"/>
                </a:solidFill>
              </a:rPr>
              <a:t>Improvement in ventricular loading </a:t>
            </a:r>
          </a:p>
          <a:p>
            <a:pPr lvl="2"/>
            <a:r>
              <a:rPr lang="en-US" sz="2000" dirty="0"/>
              <a:t>BP    Decreased central aortic pressure, and arterial stiffness  </a:t>
            </a:r>
          </a:p>
          <a:p>
            <a:pPr lvl="2"/>
            <a:r>
              <a:rPr lang="en-US" sz="2000" dirty="0"/>
              <a:t>Plasma volume (pre-load) </a:t>
            </a:r>
            <a:r>
              <a:rPr lang="en-US" dirty="0"/>
              <a:t>but no RAAS activation</a:t>
            </a:r>
          </a:p>
          <a:p>
            <a:pPr marL="0" indent="0">
              <a:buNone/>
            </a:pPr>
            <a:r>
              <a:rPr lang="en-US" sz="2400" b="1" dirty="0">
                <a:solidFill>
                  <a:srgbClr val="FF0000"/>
                </a:solidFill>
              </a:rPr>
              <a:t>Metabolic</a:t>
            </a:r>
          </a:p>
          <a:p>
            <a:pPr lvl="1"/>
            <a:r>
              <a:rPr lang="en-US" sz="2200" dirty="0"/>
              <a:t>Improve Cardiac Metabolism and Bioenergetics</a:t>
            </a:r>
          </a:p>
          <a:p>
            <a:pPr lvl="2"/>
            <a:r>
              <a:rPr lang="en-US" sz="2000" dirty="0"/>
              <a:t>Less reliance on NEFA</a:t>
            </a:r>
          </a:p>
          <a:p>
            <a:pPr lvl="2"/>
            <a:r>
              <a:rPr lang="en-US" sz="2000" dirty="0"/>
              <a:t>Ketones are more efficient fuel</a:t>
            </a:r>
          </a:p>
          <a:p>
            <a:pPr lvl="1"/>
            <a:r>
              <a:rPr lang="en-US" sz="2200" dirty="0"/>
              <a:t>Na-H exchanger inhibition</a:t>
            </a:r>
          </a:p>
          <a:p>
            <a:pPr lvl="2"/>
            <a:r>
              <a:rPr lang="en-US" sz="2000" dirty="0"/>
              <a:t>Results in higher </a:t>
            </a:r>
            <a:r>
              <a:rPr lang="en-US" sz="2000" dirty="0" err="1"/>
              <a:t>mitochondial</a:t>
            </a:r>
            <a:r>
              <a:rPr lang="en-US" sz="2000" dirty="0"/>
              <a:t> </a:t>
            </a:r>
            <a:r>
              <a:rPr lang="en-US" sz="2000" dirty="0" err="1"/>
              <a:t>Ca</a:t>
            </a:r>
            <a:endParaRPr lang="en-US" sz="2000" dirty="0"/>
          </a:p>
          <a:p>
            <a:pPr lvl="1"/>
            <a:r>
              <a:rPr lang="en-US" sz="2200" dirty="0"/>
              <a:t>Alteration of </a:t>
            </a:r>
            <a:r>
              <a:rPr lang="en-US" sz="2200" dirty="0" err="1"/>
              <a:t>adipokines</a:t>
            </a:r>
            <a:r>
              <a:rPr lang="en-US" sz="2200" dirty="0"/>
              <a:t> (</a:t>
            </a:r>
            <a:r>
              <a:rPr lang="en-US" sz="2200" dirty="0" err="1"/>
              <a:t>leptin</a:t>
            </a:r>
            <a:r>
              <a:rPr lang="en-US" sz="2200" dirty="0"/>
              <a:t>) and </a:t>
            </a:r>
            <a:r>
              <a:rPr lang="en-US" sz="2200" dirty="0" err="1"/>
              <a:t>cytolines</a:t>
            </a:r>
            <a:r>
              <a:rPr lang="en-US" sz="2200" dirty="0"/>
              <a:t> (IL6)</a:t>
            </a:r>
          </a:p>
          <a:p>
            <a:pPr marL="0" indent="0">
              <a:buNone/>
            </a:pPr>
            <a:r>
              <a:rPr lang="en-US" sz="2400" b="1" dirty="0">
                <a:solidFill>
                  <a:srgbClr val="FF0000"/>
                </a:solidFill>
              </a:rPr>
              <a:t>Cardio Renal interactions</a:t>
            </a:r>
          </a:p>
          <a:p>
            <a:pPr lvl="2"/>
            <a:endParaRPr lang="en-US" sz="2000" b="1" dirty="0">
              <a:solidFill>
                <a:srgbClr val="FF0000"/>
              </a:solidFill>
            </a:endParaRPr>
          </a:p>
          <a:p>
            <a:pPr lvl="1"/>
            <a:endParaRPr lang="en-US" sz="2200" dirty="0"/>
          </a:p>
        </p:txBody>
      </p:sp>
      <p:sp>
        <p:nvSpPr>
          <p:cNvPr id="4" name="Slide Number Placeholder 3"/>
          <p:cNvSpPr>
            <a:spLocks noGrp="1"/>
          </p:cNvSpPr>
          <p:nvPr>
            <p:ph type="sldNum" sz="quarter" idx="10"/>
          </p:nvPr>
        </p:nvSpPr>
        <p:spPr/>
        <p:txBody>
          <a:bodyPr/>
          <a:lstStyle/>
          <a:p>
            <a:pPr>
              <a:defRPr/>
            </a:pPr>
            <a:fld id="{9D13BA36-1C39-C04A-9507-1BB3B69B07E0}" type="slidenum">
              <a:rPr lang="en-GB" smtClean="0"/>
              <a:pPr>
                <a:defRPr/>
              </a:pPr>
              <a:t>55</a:t>
            </a:fld>
            <a:endParaRPr lang="en-GB" dirty="0"/>
          </a:p>
        </p:txBody>
      </p:sp>
    </p:spTree>
    <p:extLst>
      <p:ext uri="{BB962C8B-B14F-4D97-AF65-F5344CB8AC3E}">
        <p14:creationId xmlns:p14="http://schemas.microsoft.com/office/powerpoint/2010/main" val="143046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8669" y="695459"/>
            <a:ext cx="10714429" cy="5092336"/>
          </a:xfrm>
          <a:prstGeom prst="rect">
            <a:avLst/>
          </a:prstGeom>
        </p:spPr>
      </p:pic>
    </p:spTree>
    <p:extLst>
      <p:ext uri="{BB962C8B-B14F-4D97-AF65-F5344CB8AC3E}">
        <p14:creationId xmlns:p14="http://schemas.microsoft.com/office/powerpoint/2010/main" val="3119814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itle 1"/>
          <p:cNvSpPr>
            <a:spLocks noGrp="1"/>
          </p:cNvSpPr>
          <p:nvPr>
            <p:ph type="title"/>
          </p:nvPr>
        </p:nvSpPr>
        <p:spPr>
          <a:xfrm>
            <a:off x="738188" y="287338"/>
            <a:ext cx="10972800" cy="1143000"/>
          </a:xfrm>
        </p:spPr>
        <p:txBody>
          <a:bodyPr/>
          <a:lstStyle/>
          <a:p>
            <a:r>
              <a:rPr lang="en-US" altLang="en-US" sz="3200" smtClean="0">
                <a:solidFill>
                  <a:schemeClr val="tx1"/>
                </a:solidFill>
              </a:rPr>
              <a:t>SGLT2 Inhibitors</a:t>
            </a:r>
            <a:r>
              <a:rPr lang="en-US" altLang="en-US" smtClean="0">
                <a:solidFill>
                  <a:schemeClr val="tx1"/>
                </a:solidFill>
              </a:rPr>
              <a:t/>
            </a:r>
            <a:br>
              <a:rPr lang="en-US" altLang="en-US" smtClean="0">
                <a:solidFill>
                  <a:schemeClr val="tx1"/>
                </a:solidFill>
              </a:rPr>
            </a:br>
            <a:r>
              <a:rPr lang="en-US" altLang="en-US" sz="2400" smtClean="0">
                <a:solidFill>
                  <a:schemeClr val="tx1"/>
                </a:solidFill>
              </a:rPr>
              <a:t> </a:t>
            </a:r>
            <a:r>
              <a:rPr lang="en-US" altLang="en-US" sz="2000" smtClean="0">
                <a:solidFill>
                  <a:schemeClr val="tx1"/>
                </a:solidFill>
              </a:rPr>
              <a:t>Canagliflozin , Dapagliflozin, and Empagliflozin</a:t>
            </a:r>
            <a:r>
              <a:rPr lang="en-US" altLang="en-US" sz="2000" smtClean="0">
                <a:solidFill>
                  <a:srgbClr val="BC4A4E"/>
                </a:solidFill>
              </a:rPr>
              <a:t/>
            </a:r>
            <a:br>
              <a:rPr lang="en-US" altLang="en-US" sz="2000" smtClean="0">
                <a:solidFill>
                  <a:srgbClr val="BC4A4E"/>
                </a:solidFill>
              </a:rPr>
            </a:br>
            <a:endParaRPr lang="en-US" altLang="en-US" sz="2000" smtClean="0">
              <a:solidFill>
                <a:srgbClr val="BC4A4E"/>
              </a:solidFill>
            </a:endParaRPr>
          </a:p>
        </p:txBody>
      </p:sp>
      <p:sp>
        <p:nvSpPr>
          <p:cNvPr id="51203" name="Content Placeholder 3"/>
          <p:cNvSpPr>
            <a:spLocks noGrp="1"/>
          </p:cNvSpPr>
          <p:nvPr>
            <p:ph sz="half" idx="1"/>
          </p:nvPr>
        </p:nvSpPr>
        <p:spPr>
          <a:xfrm>
            <a:off x="6299200" y="1524000"/>
            <a:ext cx="5662613" cy="4300152"/>
          </a:xfrm>
        </p:spPr>
        <p:txBody>
          <a:bodyPr/>
          <a:lstStyle/>
          <a:p>
            <a:pPr>
              <a:buFontTx/>
              <a:buNone/>
            </a:pPr>
            <a:r>
              <a:rPr lang="en-US" altLang="en-US" sz="2400" b="1" u="sng" dirty="0" smtClean="0">
                <a:solidFill>
                  <a:schemeClr val="tx2"/>
                </a:solidFill>
              </a:rPr>
              <a:t>Disadvantages</a:t>
            </a:r>
          </a:p>
          <a:p>
            <a:r>
              <a:rPr lang="en-US" altLang="en-US" sz="2400" dirty="0" smtClean="0"/>
              <a:t>Osmotic diuresis</a:t>
            </a:r>
            <a:endParaRPr lang="en-US" altLang="en-US" sz="2000" dirty="0" smtClean="0"/>
          </a:p>
          <a:p>
            <a:r>
              <a:rPr lang="en-US" altLang="en-US" sz="2400" dirty="0" smtClean="0"/>
              <a:t>Bacterial urinary tract infections (≈5%)</a:t>
            </a:r>
          </a:p>
          <a:p>
            <a:r>
              <a:rPr lang="en-US" altLang="en-US" sz="2400" dirty="0" smtClean="0"/>
              <a:t>Fungal infections (≈10%)</a:t>
            </a:r>
          </a:p>
          <a:p>
            <a:r>
              <a:rPr lang="en-US" altLang="en-US" sz="2400" dirty="0" smtClean="0"/>
              <a:t>Increased LDL cholesterol</a:t>
            </a:r>
          </a:p>
          <a:p>
            <a:r>
              <a:rPr lang="en-US" altLang="en-US" sz="2400" dirty="0" smtClean="0"/>
              <a:t>Hyperkalemia</a:t>
            </a:r>
          </a:p>
          <a:p>
            <a:r>
              <a:rPr lang="en-US" altLang="en-US" sz="2400" dirty="0" smtClean="0"/>
              <a:t>Bladder cancer (</a:t>
            </a:r>
            <a:r>
              <a:rPr lang="en-US" altLang="en-US" sz="2400" dirty="0" err="1" smtClean="0"/>
              <a:t>dapagliflozin</a:t>
            </a:r>
            <a:r>
              <a:rPr lang="en-US" altLang="en-US" sz="2400" dirty="0" smtClean="0"/>
              <a:t> ?)</a:t>
            </a:r>
          </a:p>
          <a:p>
            <a:r>
              <a:rPr lang="en-US" altLang="en-US" sz="2400" dirty="0" err="1" smtClean="0"/>
              <a:t>Euglycemic</a:t>
            </a:r>
            <a:r>
              <a:rPr lang="en-US" altLang="en-US" sz="2400" dirty="0" smtClean="0"/>
              <a:t> DKA</a:t>
            </a:r>
          </a:p>
          <a:p>
            <a:r>
              <a:rPr lang="en-US" altLang="en-US" sz="2400" dirty="0" smtClean="0">
                <a:solidFill>
                  <a:srgbClr val="FFC000"/>
                </a:solidFill>
              </a:rPr>
              <a:t>Amputations (</a:t>
            </a:r>
            <a:r>
              <a:rPr lang="en-US" altLang="en-US" sz="2400" dirty="0" err="1" smtClean="0">
                <a:solidFill>
                  <a:srgbClr val="FFC000"/>
                </a:solidFill>
              </a:rPr>
              <a:t>Canagliflozin</a:t>
            </a:r>
            <a:r>
              <a:rPr lang="en-US" altLang="en-US" sz="2400" dirty="0" smtClean="0">
                <a:solidFill>
                  <a:srgbClr val="FFC000"/>
                </a:solidFill>
              </a:rPr>
              <a:t>)</a:t>
            </a:r>
          </a:p>
        </p:txBody>
      </p:sp>
      <p:sp>
        <p:nvSpPr>
          <p:cNvPr id="51204" name="Content Placeholder 4"/>
          <p:cNvSpPr>
            <a:spLocks noGrp="1"/>
          </p:cNvSpPr>
          <p:nvPr>
            <p:ph sz="half" idx="2"/>
          </p:nvPr>
        </p:nvSpPr>
        <p:spPr>
          <a:xfrm>
            <a:off x="839787" y="1138224"/>
            <a:ext cx="5875337" cy="5949834"/>
          </a:xfrm>
        </p:spPr>
        <p:txBody>
          <a:bodyPr/>
          <a:lstStyle/>
          <a:p>
            <a:pPr marL="290451" indent="-290451">
              <a:buFontTx/>
              <a:buNone/>
              <a:defRPr/>
            </a:pPr>
            <a:r>
              <a:rPr lang="en-US" altLang="en-US" sz="2400" b="1" u="sng" dirty="0">
                <a:solidFill>
                  <a:schemeClr val="tx2"/>
                </a:solidFill>
                <a:ea typeface="MS PGothic" pitchFamily="34" charset="-128"/>
              </a:rPr>
              <a:t>Advantages</a:t>
            </a:r>
          </a:p>
          <a:p>
            <a:pPr marL="290451" indent="-290451">
              <a:defRPr/>
            </a:pPr>
            <a:r>
              <a:rPr lang="en-US" altLang="en-US" sz="2400" dirty="0">
                <a:ea typeface="MS PGothic" pitchFamily="34" charset="-128"/>
              </a:rPr>
              <a:t>Insulin-independent glucose 	reduction (A1C ↓0.8% to 1.2%)</a:t>
            </a:r>
          </a:p>
          <a:p>
            <a:pPr marL="290451" indent="-290451">
              <a:defRPr/>
            </a:pPr>
            <a:r>
              <a:rPr lang="en-US" altLang="en-US" sz="2400" dirty="0">
                <a:ea typeface="MS PGothic" pitchFamily="34" charset="-128"/>
              </a:rPr>
              <a:t>Low risk of hypoglycemia</a:t>
            </a:r>
          </a:p>
          <a:p>
            <a:pPr marL="290451" indent="-290451">
              <a:defRPr/>
            </a:pPr>
            <a:r>
              <a:rPr lang="en-US" altLang="en-US" sz="2400" dirty="0">
                <a:ea typeface="MS PGothic" pitchFamily="34" charset="-128"/>
              </a:rPr>
              <a:t>Weight loss (to 4% BW)</a:t>
            </a:r>
          </a:p>
          <a:p>
            <a:pPr marL="290451" indent="-290451">
              <a:defRPr/>
            </a:pPr>
            <a:r>
              <a:rPr lang="en-US" altLang="en-US" sz="2400" dirty="0">
                <a:ea typeface="MS PGothic" pitchFamily="34" charset="-128"/>
              </a:rPr>
              <a:t>Blood pressure-lowering</a:t>
            </a:r>
          </a:p>
          <a:p>
            <a:pPr marL="290451" indent="-290451">
              <a:defRPr/>
            </a:pPr>
            <a:r>
              <a:rPr lang="en-US" altLang="en-US" sz="2400" dirty="0">
                <a:ea typeface="MS PGothic" pitchFamily="34" charset="-128"/>
              </a:rPr>
              <a:t>Once </a:t>
            </a:r>
            <a:r>
              <a:rPr lang="en-US" altLang="en-US" sz="2400" dirty="0" smtClean="0">
                <a:ea typeface="MS PGothic" pitchFamily="34" charset="-128"/>
              </a:rPr>
              <a:t>daily</a:t>
            </a:r>
          </a:p>
          <a:p>
            <a:pPr marL="290451" indent="-290451">
              <a:defRPr/>
            </a:pPr>
            <a:r>
              <a:rPr lang="en-US" altLang="en-US" sz="2400" dirty="0" smtClean="0">
                <a:ea typeface="MS PGothic" pitchFamily="34" charset="-128"/>
              </a:rPr>
              <a:t>Effects of fatty liver</a:t>
            </a:r>
          </a:p>
          <a:p>
            <a:pPr marL="290451" indent="-290451">
              <a:defRPr/>
            </a:pPr>
            <a:r>
              <a:rPr lang="en-US" altLang="en-US" sz="2400" dirty="0" smtClean="0">
                <a:ea typeface="MS PGothic" pitchFamily="34" charset="-128"/>
              </a:rPr>
              <a:t>Effects on insulin resistance</a:t>
            </a:r>
            <a:endParaRPr lang="en-US" altLang="en-US" sz="2400" dirty="0">
              <a:ea typeface="MS PGothic" pitchFamily="34" charset="-128"/>
            </a:endParaRPr>
          </a:p>
          <a:p>
            <a:pPr marL="290451" indent="-290451">
              <a:defRPr/>
            </a:pPr>
            <a:r>
              <a:rPr lang="en-US" altLang="en-US" sz="2400" dirty="0">
                <a:ea typeface="MS PGothic" pitchFamily="34" charset="-128"/>
              </a:rPr>
              <a:t>Effect independent of insulin 	resistance or secretion</a:t>
            </a:r>
          </a:p>
          <a:p>
            <a:pPr marL="290451" indent="-290451">
              <a:defRPr/>
            </a:pPr>
            <a:r>
              <a:rPr lang="en-US" altLang="en-US" sz="2400" dirty="0">
                <a:solidFill>
                  <a:srgbClr val="FFC000"/>
                </a:solidFill>
                <a:ea typeface="MS PGothic" pitchFamily="34" charset="-128"/>
              </a:rPr>
              <a:t>CVD and Renal Effects </a:t>
            </a:r>
            <a:r>
              <a:rPr lang="en-US" altLang="en-US" sz="2400" dirty="0" smtClean="0">
                <a:solidFill>
                  <a:srgbClr val="FFC000"/>
                </a:solidFill>
                <a:ea typeface="MS PGothic" pitchFamily="34" charset="-128"/>
              </a:rPr>
              <a:t>(</a:t>
            </a:r>
            <a:r>
              <a:rPr lang="en-US" altLang="en-US" sz="2400" dirty="0" err="1" smtClean="0">
                <a:solidFill>
                  <a:srgbClr val="FFC000"/>
                </a:solidFill>
                <a:ea typeface="MS PGothic" pitchFamily="34" charset="-128"/>
              </a:rPr>
              <a:t>Empagliflozin</a:t>
            </a:r>
            <a:r>
              <a:rPr lang="en-US" altLang="en-US" sz="2400" dirty="0" smtClean="0">
                <a:solidFill>
                  <a:srgbClr val="FFC000"/>
                </a:solidFill>
                <a:ea typeface="MS PGothic" pitchFamily="34" charset="-128"/>
              </a:rPr>
              <a:t>)</a:t>
            </a:r>
            <a:r>
              <a:rPr lang="en-US" altLang="en-US" sz="2000" dirty="0">
                <a:solidFill>
                  <a:srgbClr val="FFC000"/>
                </a:solidFill>
                <a:ea typeface="MS PGothic" pitchFamily="34" charset="-128"/>
              </a:rPr>
              <a:t>	</a:t>
            </a:r>
            <a:r>
              <a:rPr lang="en-US" altLang="en-US" dirty="0" smtClean="0">
                <a:solidFill>
                  <a:srgbClr val="FFC000"/>
                </a:solidFill>
                <a:ea typeface="MS PGothic" pitchFamily="34" charset="-128"/>
              </a:rPr>
              <a:t>	</a:t>
            </a:r>
          </a:p>
        </p:txBody>
      </p:sp>
    </p:spTree>
    <p:extLst>
      <p:ext uri="{BB962C8B-B14F-4D97-AF65-F5344CB8AC3E}">
        <p14:creationId xmlns:p14="http://schemas.microsoft.com/office/powerpoint/2010/main" val="3788984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wipe(left)">
                                      <p:cBhvr>
                                        <p:cTn id="7" dur="500"/>
                                        <p:tgtEl>
                                          <p:spTgt spid="512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4">
                                            <p:txEl>
                                              <p:pRg st="1" end="1"/>
                                            </p:txEl>
                                          </p:spTgt>
                                        </p:tgtEl>
                                        <p:attrNameLst>
                                          <p:attrName>style.visibility</p:attrName>
                                        </p:attrNameLst>
                                      </p:cBhvr>
                                      <p:to>
                                        <p:strVal val="visible"/>
                                      </p:to>
                                    </p:set>
                                    <p:animEffect transition="in" filter="wipe(left)">
                                      <p:cBhvr>
                                        <p:cTn id="12" dur="500"/>
                                        <p:tgtEl>
                                          <p:spTgt spid="512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4">
                                            <p:txEl>
                                              <p:pRg st="2" end="2"/>
                                            </p:txEl>
                                          </p:spTgt>
                                        </p:tgtEl>
                                        <p:attrNameLst>
                                          <p:attrName>style.visibility</p:attrName>
                                        </p:attrNameLst>
                                      </p:cBhvr>
                                      <p:to>
                                        <p:strVal val="visible"/>
                                      </p:to>
                                    </p:set>
                                    <p:animEffect transition="in" filter="wipe(left)">
                                      <p:cBhvr>
                                        <p:cTn id="17" dur="500"/>
                                        <p:tgtEl>
                                          <p:spTgt spid="5120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4">
                                            <p:txEl>
                                              <p:pRg st="3" end="3"/>
                                            </p:txEl>
                                          </p:spTgt>
                                        </p:tgtEl>
                                        <p:attrNameLst>
                                          <p:attrName>style.visibility</p:attrName>
                                        </p:attrNameLst>
                                      </p:cBhvr>
                                      <p:to>
                                        <p:strVal val="visible"/>
                                      </p:to>
                                    </p:set>
                                    <p:animEffect transition="in" filter="wipe(left)">
                                      <p:cBhvr>
                                        <p:cTn id="22" dur="500"/>
                                        <p:tgtEl>
                                          <p:spTgt spid="5120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04">
                                            <p:txEl>
                                              <p:pRg st="4" end="4"/>
                                            </p:txEl>
                                          </p:spTgt>
                                        </p:tgtEl>
                                        <p:attrNameLst>
                                          <p:attrName>style.visibility</p:attrName>
                                        </p:attrNameLst>
                                      </p:cBhvr>
                                      <p:to>
                                        <p:strVal val="visible"/>
                                      </p:to>
                                    </p:set>
                                    <p:animEffect transition="in" filter="wipe(left)">
                                      <p:cBhvr>
                                        <p:cTn id="27" dur="500"/>
                                        <p:tgtEl>
                                          <p:spTgt spid="5120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04">
                                            <p:txEl>
                                              <p:pRg st="5" end="5"/>
                                            </p:txEl>
                                          </p:spTgt>
                                        </p:tgtEl>
                                        <p:attrNameLst>
                                          <p:attrName>style.visibility</p:attrName>
                                        </p:attrNameLst>
                                      </p:cBhvr>
                                      <p:to>
                                        <p:strVal val="visible"/>
                                      </p:to>
                                    </p:set>
                                    <p:animEffect transition="in" filter="wipe(left)">
                                      <p:cBhvr>
                                        <p:cTn id="32" dur="500"/>
                                        <p:tgtEl>
                                          <p:spTgt spid="512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1204">
                                            <p:txEl>
                                              <p:pRg st="6" end="6"/>
                                            </p:txEl>
                                          </p:spTgt>
                                        </p:tgtEl>
                                        <p:attrNameLst>
                                          <p:attrName>style.visibility</p:attrName>
                                        </p:attrNameLst>
                                      </p:cBhvr>
                                      <p:to>
                                        <p:strVal val="visible"/>
                                      </p:to>
                                    </p:set>
                                    <p:animEffect transition="in" filter="wipe(left)">
                                      <p:cBhvr>
                                        <p:cTn id="37" dur="500"/>
                                        <p:tgtEl>
                                          <p:spTgt spid="512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1204">
                                            <p:txEl>
                                              <p:pRg st="7" end="7"/>
                                            </p:txEl>
                                          </p:spTgt>
                                        </p:tgtEl>
                                        <p:attrNameLst>
                                          <p:attrName>style.visibility</p:attrName>
                                        </p:attrNameLst>
                                      </p:cBhvr>
                                      <p:to>
                                        <p:strVal val="visible"/>
                                      </p:to>
                                    </p:set>
                                    <p:animEffect transition="in" filter="wipe(left)">
                                      <p:cBhvr>
                                        <p:cTn id="42" dur="500"/>
                                        <p:tgtEl>
                                          <p:spTgt spid="5120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1204">
                                            <p:txEl>
                                              <p:pRg st="8" end="8"/>
                                            </p:txEl>
                                          </p:spTgt>
                                        </p:tgtEl>
                                        <p:attrNameLst>
                                          <p:attrName>style.visibility</p:attrName>
                                        </p:attrNameLst>
                                      </p:cBhvr>
                                      <p:to>
                                        <p:strVal val="visible"/>
                                      </p:to>
                                    </p:set>
                                    <p:animEffect transition="in" filter="wipe(left)">
                                      <p:cBhvr>
                                        <p:cTn id="47" dur="500"/>
                                        <p:tgtEl>
                                          <p:spTgt spid="5120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1204">
                                            <p:txEl>
                                              <p:pRg st="9" end="9"/>
                                            </p:txEl>
                                          </p:spTgt>
                                        </p:tgtEl>
                                        <p:attrNameLst>
                                          <p:attrName>style.visibility</p:attrName>
                                        </p:attrNameLst>
                                      </p:cBhvr>
                                      <p:to>
                                        <p:strVal val="visible"/>
                                      </p:to>
                                    </p:set>
                                    <p:animEffect transition="in" filter="wipe(left)">
                                      <p:cBhvr>
                                        <p:cTn id="52" dur="500"/>
                                        <p:tgtEl>
                                          <p:spTgt spid="51204">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1203">
                                            <p:txEl>
                                              <p:pRg st="0" end="0"/>
                                            </p:txEl>
                                          </p:spTgt>
                                        </p:tgtEl>
                                        <p:attrNameLst>
                                          <p:attrName>style.visibility</p:attrName>
                                        </p:attrNameLst>
                                      </p:cBhvr>
                                      <p:to>
                                        <p:strVal val="visible"/>
                                      </p:to>
                                    </p:set>
                                    <p:animEffect transition="in" filter="dissolve">
                                      <p:cBhvr>
                                        <p:cTn id="57" dur="500"/>
                                        <p:tgtEl>
                                          <p:spTgt spid="51203">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1203">
                                            <p:txEl>
                                              <p:pRg st="1" end="1"/>
                                            </p:txEl>
                                          </p:spTgt>
                                        </p:tgtEl>
                                        <p:attrNameLst>
                                          <p:attrName>style.visibility</p:attrName>
                                        </p:attrNameLst>
                                      </p:cBhvr>
                                      <p:to>
                                        <p:strVal val="visible"/>
                                      </p:to>
                                    </p:set>
                                    <p:animEffect transition="in" filter="dissolve">
                                      <p:cBhvr>
                                        <p:cTn id="62" dur="500"/>
                                        <p:tgtEl>
                                          <p:spTgt spid="51203">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1203">
                                            <p:txEl>
                                              <p:pRg st="2" end="2"/>
                                            </p:txEl>
                                          </p:spTgt>
                                        </p:tgtEl>
                                        <p:attrNameLst>
                                          <p:attrName>style.visibility</p:attrName>
                                        </p:attrNameLst>
                                      </p:cBhvr>
                                      <p:to>
                                        <p:strVal val="visible"/>
                                      </p:to>
                                    </p:set>
                                    <p:animEffect transition="in" filter="dissolve">
                                      <p:cBhvr>
                                        <p:cTn id="67" dur="500"/>
                                        <p:tgtEl>
                                          <p:spTgt spid="51203">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1203">
                                            <p:txEl>
                                              <p:pRg st="3" end="3"/>
                                            </p:txEl>
                                          </p:spTgt>
                                        </p:tgtEl>
                                        <p:attrNameLst>
                                          <p:attrName>style.visibility</p:attrName>
                                        </p:attrNameLst>
                                      </p:cBhvr>
                                      <p:to>
                                        <p:strVal val="visible"/>
                                      </p:to>
                                    </p:set>
                                    <p:animEffect transition="in" filter="dissolve">
                                      <p:cBhvr>
                                        <p:cTn id="72" dur="500"/>
                                        <p:tgtEl>
                                          <p:spTgt spid="51203">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1203">
                                            <p:txEl>
                                              <p:pRg st="4" end="4"/>
                                            </p:txEl>
                                          </p:spTgt>
                                        </p:tgtEl>
                                        <p:attrNameLst>
                                          <p:attrName>style.visibility</p:attrName>
                                        </p:attrNameLst>
                                      </p:cBhvr>
                                      <p:to>
                                        <p:strVal val="visible"/>
                                      </p:to>
                                    </p:set>
                                    <p:animEffect transition="in" filter="dissolve">
                                      <p:cBhvr>
                                        <p:cTn id="77" dur="500"/>
                                        <p:tgtEl>
                                          <p:spTgt spid="51203">
                                            <p:txEl>
                                              <p:pRg st="4" end="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1203">
                                            <p:txEl>
                                              <p:pRg st="5" end="5"/>
                                            </p:txEl>
                                          </p:spTgt>
                                        </p:tgtEl>
                                        <p:attrNameLst>
                                          <p:attrName>style.visibility</p:attrName>
                                        </p:attrNameLst>
                                      </p:cBhvr>
                                      <p:to>
                                        <p:strVal val="visible"/>
                                      </p:to>
                                    </p:set>
                                    <p:animEffect transition="in" filter="dissolve">
                                      <p:cBhvr>
                                        <p:cTn id="82" dur="500"/>
                                        <p:tgtEl>
                                          <p:spTgt spid="51203">
                                            <p:txEl>
                                              <p:pRg st="5" end="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51203">
                                            <p:txEl>
                                              <p:pRg st="6" end="6"/>
                                            </p:txEl>
                                          </p:spTgt>
                                        </p:tgtEl>
                                        <p:attrNameLst>
                                          <p:attrName>style.visibility</p:attrName>
                                        </p:attrNameLst>
                                      </p:cBhvr>
                                      <p:to>
                                        <p:strVal val="visible"/>
                                      </p:to>
                                    </p:set>
                                    <p:animEffect transition="in" filter="dissolve">
                                      <p:cBhvr>
                                        <p:cTn id="87" dur="500"/>
                                        <p:tgtEl>
                                          <p:spTgt spid="51203">
                                            <p:txEl>
                                              <p:pRg st="6" end="6"/>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51203">
                                            <p:txEl>
                                              <p:pRg st="7" end="7"/>
                                            </p:txEl>
                                          </p:spTgt>
                                        </p:tgtEl>
                                        <p:attrNameLst>
                                          <p:attrName>style.visibility</p:attrName>
                                        </p:attrNameLst>
                                      </p:cBhvr>
                                      <p:to>
                                        <p:strVal val="visible"/>
                                      </p:to>
                                    </p:set>
                                    <p:animEffect transition="in" filter="dissolve">
                                      <p:cBhvr>
                                        <p:cTn id="92" dur="500"/>
                                        <p:tgtEl>
                                          <p:spTgt spid="51203">
                                            <p:txEl>
                                              <p:pRg st="7" end="7"/>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51203">
                                            <p:txEl>
                                              <p:pRg st="8" end="8"/>
                                            </p:txEl>
                                          </p:spTgt>
                                        </p:tgtEl>
                                        <p:attrNameLst>
                                          <p:attrName>style.visibility</p:attrName>
                                        </p:attrNameLst>
                                      </p:cBhvr>
                                      <p:to>
                                        <p:strVal val="visible"/>
                                      </p:to>
                                    </p:set>
                                    <p:animEffect transition="in" filter="dissolve">
                                      <p:cBhvr>
                                        <p:cTn id="97" dur="500"/>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120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940" y="251452"/>
            <a:ext cx="11064240" cy="1200329"/>
          </a:xfrm>
          <a:prstGeom prst="rect">
            <a:avLst/>
          </a:prstGeom>
          <a:noFill/>
        </p:spPr>
        <p:txBody>
          <a:bodyPr wrap="square" rtlCol="0">
            <a:spAutoFit/>
          </a:bodyPr>
          <a:lstStyle/>
          <a:p>
            <a:pPr algn="ctr" defTabSz="914400"/>
            <a:r>
              <a:rPr lang="en-US" sz="3600" b="1" kern="0" dirty="0">
                <a:solidFill>
                  <a:srgbClr val="FFC000"/>
                </a:solidFill>
                <a:latin typeface="Arial"/>
                <a:ea typeface="ＭＳ Ｐゴシック" pitchFamily="34" charset="-128"/>
              </a:rPr>
              <a:t>Potential Mechanisms By Which SGLT2i’s Reduce CVD Events</a:t>
            </a:r>
            <a:endParaRPr lang="en-US" sz="3600" dirty="0">
              <a:solidFill>
                <a:srgbClr val="FFFFFF"/>
              </a:solidFill>
            </a:endParaRPr>
          </a:p>
        </p:txBody>
      </p:sp>
      <p:sp>
        <p:nvSpPr>
          <p:cNvPr id="4" name="Rectangle 3"/>
          <p:cNvSpPr/>
          <p:nvPr/>
        </p:nvSpPr>
        <p:spPr>
          <a:xfrm>
            <a:off x="1310640" y="1574289"/>
            <a:ext cx="8347710" cy="5173724"/>
          </a:xfrm>
          <a:prstGeom prst="rect">
            <a:avLst/>
          </a:prstGeom>
        </p:spPr>
        <p:txBody>
          <a:bodyPr wrap="square">
            <a:spAutoFit/>
          </a:bodyPr>
          <a:lstStyle/>
          <a:p>
            <a:pPr marL="288925" indent="-288925" defTabSz="914400" eaLnBrk="0" fontAlgn="base" hangingPunct="0">
              <a:spcBef>
                <a:spcPct val="15000"/>
              </a:spcBef>
              <a:spcAft>
                <a:spcPct val="15000"/>
              </a:spcAft>
              <a:buClr>
                <a:srgbClr val="FAFD00"/>
              </a:buClr>
              <a:buSzPct val="100000"/>
              <a:buFont typeface="Wingdings" panose="05000000000000000000" pitchFamily="2" charset="2"/>
              <a:buChar char="Ø"/>
            </a:pPr>
            <a:r>
              <a:rPr lang="en-US" sz="2600" b="1" kern="0" dirty="0">
                <a:solidFill>
                  <a:srgbClr val="FFFF00"/>
                </a:solidFill>
                <a:latin typeface="Arial"/>
                <a:ea typeface="ＭＳ Ｐゴシック" pitchFamily="34" charset="-128"/>
              </a:rPr>
              <a:t>Lowered Blood </a:t>
            </a:r>
            <a:r>
              <a:rPr lang="en-US" sz="2600" b="1" kern="0" dirty="0" smtClean="0">
                <a:solidFill>
                  <a:srgbClr val="FFFF00"/>
                </a:solidFill>
                <a:latin typeface="Arial"/>
                <a:ea typeface="ＭＳ Ｐゴシック" pitchFamily="34" charset="-128"/>
              </a:rPr>
              <a:t>Glucose (and insulin)</a:t>
            </a:r>
            <a:endParaRPr lang="en-US" sz="2600" b="1" kern="0" dirty="0">
              <a:solidFill>
                <a:srgbClr val="FFFF00"/>
              </a:solidFill>
              <a:latin typeface="Arial"/>
              <a:ea typeface="ＭＳ Ｐゴシック" pitchFamily="34" charset="-128"/>
            </a:endParaRPr>
          </a:p>
          <a:p>
            <a:pPr marL="288925" indent="-288925" defTabSz="914400" eaLnBrk="0" fontAlgn="base" hangingPunct="0">
              <a:spcBef>
                <a:spcPct val="15000"/>
              </a:spcBef>
              <a:spcAft>
                <a:spcPct val="15000"/>
              </a:spcAft>
              <a:buClr>
                <a:srgbClr val="FAFD00"/>
              </a:buClr>
              <a:buSzPct val="100000"/>
              <a:buFont typeface="Wingdings" panose="05000000000000000000" pitchFamily="2" charset="2"/>
              <a:buChar char="Ø"/>
            </a:pPr>
            <a:r>
              <a:rPr lang="en-US" sz="2600" b="1" kern="0" dirty="0">
                <a:solidFill>
                  <a:srgbClr val="FFFF00"/>
                </a:solidFill>
                <a:latin typeface="Arial"/>
                <a:ea typeface="ＭＳ Ｐゴシック" pitchFamily="34" charset="-128"/>
              </a:rPr>
              <a:t>Increase Plasma Ketones</a:t>
            </a:r>
          </a:p>
          <a:p>
            <a:pPr marL="288925" indent="-288925" defTabSz="914400" eaLnBrk="0" fontAlgn="base" hangingPunct="0">
              <a:spcBef>
                <a:spcPct val="15000"/>
              </a:spcBef>
              <a:spcAft>
                <a:spcPct val="15000"/>
              </a:spcAft>
              <a:buClr>
                <a:srgbClr val="FAFD00"/>
              </a:buClr>
              <a:buSzPct val="100000"/>
              <a:buFont typeface="Wingdings" panose="05000000000000000000" pitchFamily="2" charset="2"/>
              <a:buChar char="Ø"/>
            </a:pPr>
            <a:r>
              <a:rPr lang="en-US" sz="2600" b="1" kern="0" dirty="0">
                <a:solidFill>
                  <a:srgbClr val="FFFF00"/>
                </a:solidFill>
                <a:latin typeface="Arial"/>
                <a:ea typeface="ＭＳ Ｐゴシック" pitchFamily="34" charset="-128"/>
              </a:rPr>
              <a:t>Reduced Plasma Uric Acid</a:t>
            </a:r>
          </a:p>
          <a:p>
            <a:pPr marL="288925" indent="-288925" defTabSz="914400" eaLnBrk="0" fontAlgn="base" hangingPunct="0">
              <a:spcBef>
                <a:spcPct val="15000"/>
              </a:spcBef>
              <a:spcAft>
                <a:spcPct val="15000"/>
              </a:spcAft>
              <a:buClr>
                <a:srgbClr val="FAFD00"/>
              </a:buClr>
              <a:buSzPct val="100000"/>
              <a:buFont typeface="Wingdings" panose="05000000000000000000" pitchFamily="2" charset="2"/>
              <a:buChar char="Ø"/>
            </a:pPr>
            <a:r>
              <a:rPr lang="en-US" sz="2600" b="1" kern="0" dirty="0">
                <a:solidFill>
                  <a:srgbClr val="FFFF00"/>
                </a:solidFill>
                <a:latin typeface="Arial"/>
                <a:ea typeface="ＭＳ Ｐゴシック" pitchFamily="34" charset="-128"/>
              </a:rPr>
              <a:t>Weight Loss</a:t>
            </a:r>
          </a:p>
          <a:p>
            <a:pPr marL="288925" indent="-288925" defTabSz="914400" eaLnBrk="0" fontAlgn="base" hangingPunct="0">
              <a:spcBef>
                <a:spcPct val="15000"/>
              </a:spcBef>
              <a:spcAft>
                <a:spcPct val="15000"/>
              </a:spcAft>
              <a:buClr>
                <a:srgbClr val="FAFD00"/>
              </a:buClr>
              <a:buSzPct val="100000"/>
              <a:buFont typeface="Wingdings" panose="05000000000000000000" pitchFamily="2" charset="2"/>
              <a:buChar char="Ø"/>
            </a:pPr>
            <a:r>
              <a:rPr lang="en-US" sz="2600" b="1" kern="0" dirty="0">
                <a:solidFill>
                  <a:srgbClr val="FFFF00"/>
                </a:solidFill>
                <a:latin typeface="Arial"/>
                <a:ea typeface="ＭＳ Ｐゴシック" pitchFamily="34" charset="-128"/>
              </a:rPr>
              <a:t>Decreased BP</a:t>
            </a:r>
          </a:p>
          <a:p>
            <a:pPr marL="288925" indent="-288925" defTabSz="914400" eaLnBrk="0" fontAlgn="base" hangingPunct="0">
              <a:spcBef>
                <a:spcPct val="15000"/>
              </a:spcBef>
              <a:spcAft>
                <a:spcPct val="15000"/>
              </a:spcAft>
              <a:buClr>
                <a:srgbClr val="FAFD00"/>
              </a:buClr>
              <a:buSzPct val="100000"/>
              <a:buFont typeface="Wingdings" panose="05000000000000000000" pitchFamily="2" charset="2"/>
              <a:buChar char="Ø"/>
            </a:pPr>
            <a:r>
              <a:rPr lang="en-US" sz="2600" b="1" kern="0" dirty="0">
                <a:solidFill>
                  <a:srgbClr val="FFFF00"/>
                </a:solidFill>
                <a:latin typeface="Arial"/>
                <a:ea typeface="ＭＳ Ｐゴシック" pitchFamily="34" charset="-128"/>
              </a:rPr>
              <a:t>Decrease Blood (Plasma) Volume</a:t>
            </a:r>
          </a:p>
          <a:p>
            <a:pPr marL="288925" indent="-288925" defTabSz="914400" eaLnBrk="0" fontAlgn="base" hangingPunct="0">
              <a:spcBef>
                <a:spcPct val="15000"/>
              </a:spcBef>
              <a:spcAft>
                <a:spcPct val="15000"/>
              </a:spcAft>
              <a:buClr>
                <a:srgbClr val="FAFD00"/>
              </a:buClr>
              <a:buSzPct val="100000"/>
              <a:buFont typeface="Wingdings" panose="05000000000000000000" pitchFamily="2" charset="2"/>
              <a:buChar char="Ø"/>
            </a:pPr>
            <a:r>
              <a:rPr lang="en-US" sz="2600" b="1" kern="0" dirty="0">
                <a:solidFill>
                  <a:srgbClr val="FFFF00"/>
                </a:solidFill>
                <a:latin typeface="Arial"/>
                <a:ea typeface="ＭＳ Ｐゴシック" pitchFamily="34" charset="-128"/>
              </a:rPr>
              <a:t>Increased Hematocrit</a:t>
            </a:r>
          </a:p>
          <a:p>
            <a:pPr marL="288925" indent="-288925" defTabSz="914400" eaLnBrk="0" fontAlgn="base" hangingPunct="0">
              <a:spcBef>
                <a:spcPct val="15000"/>
              </a:spcBef>
              <a:spcAft>
                <a:spcPct val="15000"/>
              </a:spcAft>
              <a:buClr>
                <a:srgbClr val="FAFD00"/>
              </a:buClr>
              <a:buSzPct val="100000"/>
              <a:buFont typeface="Wingdings" panose="05000000000000000000" pitchFamily="2" charset="2"/>
              <a:buChar char="Ø"/>
            </a:pPr>
            <a:r>
              <a:rPr lang="en-US" sz="2600" b="1" kern="0" dirty="0">
                <a:solidFill>
                  <a:srgbClr val="FFFF00"/>
                </a:solidFill>
                <a:latin typeface="Arial"/>
                <a:ea typeface="ＭＳ Ｐゴシック" pitchFamily="34" charset="-128"/>
              </a:rPr>
              <a:t>Impaired Arterial Elasticity</a:t>
            </a:r>
          </a:p>
          <a:p>
            <a:pPr marL="288925" indent="-288925" defTabSz="914400" eaLnBrk="0" fontAlgn="base" hangingPunct="0">
              <a:spcBef>
                <a:spcPct val="15000"/>
              </a:spcBef>
              <a:spcAft>
                <a:spcPct val="15000"/>
              </a:spcAft>
              <a:buClr>
                <a:srgbClr val="FAFD00"/>
              </a:buClr>
              <a:buSzPct val="100000"/>
              <a:buFont typeface="Wingdings" panose="05000000000000000000" pitchFamily="2" charset="2"/>
              <a:buChar char="Ø"/>
            </a:pPr>
            <a:r>
              <a:rPr lang="en-US" sz="2600" b="1" kern="0" dirty="0">
                <a:solidFill>
                  <a:srgbClr val="FFFF00"/>
                </a:solidFill>
                <a:latin typeface="Arial"/>
                <a:ea typeface="ＭＳ Ｐゴシック" pitchFamily="34" charset="-128"/>
              </a:rPr>
              <a:t>Direct Effect on </a:t>
            </a:r>
            <a:r>
              <a:rPr lang="en-US" sz="2600" b="1" kern="0" dirty="0" smtClean="0">
                <a:solidFill>
                  <a:srgbClr val="FFFF00"/>
                </a:solidFill>
                <a:latin typeface="Arial"/>
                <a:ea typeface="ＭＳ Ｐゴシック" pitchFamily="34" charset="-128"/>
              </a:rPr>
              <a:t>Myocardium</a:t>
            </a:r>
          </a:p>
          <a:p>
            <a:pPr marL="288925" indent="-288925" defTabSz="914400" eaLnBrk="0" fontAlgn="base" hangingPunct="0">
              <a:spcBef>
                <a:spcPct val="15000"/>
              </a:spcBef>
              <a:spcAft>
                <a:spcPct val="15000"/>
              </a:spcAft>
              <a:buClr>
                <a:srgbClr val="FAFD00"/>
              </a:buClr>
              <a:buSzPct val="100000"/>
              <a:buFont typeface="Wingdings" panose="05000000000000000000" pitchFamily="2" charset="2"/>
              <a:buChar char="Ø"/>
            </a:pPr>
            <a:r>
              <a:rPr lang="en-US" sz="2600" b="1" kern="0" dirty="0" smtClean="0">
                <a:solidFill>
                  <a:srgbClr val="FFFF00"/>
                </a:solidFill>
                <a:latin typeface="Arial"/>
                <a:ea typeface="ＭＳ Ｐゴシック" pitchFamily="34" charset="-128"/>
              </a:rPr>
              <a:t>Decreased Insulin Resistance</a:t>
            </a:r>
            <a:endParaRPr lang="en-US" sz="2600" b="1" kern="0" dirty="0">
              <a:solidFill>
                <a:srgbClr val="FFFF00"/>
              </a:solidFill>
              <a:latin typeface="Arial"/>
              <a:ea typeface="ＭＳ Ｐゴシック" pitchFamily="34" charset="-128"/>
            </a:endParaRPr>
          </a:p>
        </p:txBody>
      </p:sp>
    </p:spTree>
    <p:extLst>
      <p:ext uri="{BB962C8B-B14F-4D97-AF65-F5344CB8AC3E}">
        <p14:creationId xmlns:p14="http://schemas.microsoft.com/office/powerpoint/2010/main" val="3985162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D6E5A2-EC83-451F-A719-9AC1370DD5CF}" type="slidenum">
              <a:rPr lang="en-US" smtClean="0">
                <a:solidFill>
                  <a:prstClr val="black"/>
                </a:solidFill>
              </a:rPr>
              <a:pPr/>
              <a:t>59</a:t>
            </a:fld>
            <a:endParaRPr lang="en-US" dirty="0">
              <a:solidFill>
                <a:prstClr val="black"/>
              </a:solidFill>
            </a:endParaRPr>
          </a:p>
        </p:txBody>
      </p:sp>
      <p:pic>
        <p:nvPicPr>
          <p:cNvPr id="4" name="Picture 3"/>
          <p:cNvPicPr>
            <a:picLocks noChangeAspect="1"/>
          </p:cNvPicPr>
          <p:nvPr/>
        </p:nvPicPr>
        <p:blipFill>
          <a:blip r:embed="rId2"/>
          <a:stretch>
            <a:fillRect/>
          </a:stretch>
        </p:blipFill>
        <p:spPr>
          <a:xfrm>
            <a:off x="2438400" y="576262"/>
            <a:ext cx="7239000" cy="5900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4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7"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2539" y="4419706"/>
            <a:ext cx="212407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9618"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2639" y="3541721"/>
            <a:ext cx="3203575"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9619"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7925" y="2657582"/>
            <a:ext cx="7200900"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3" name="Straight Connector 42"/>
          <p:cNvCxnSpPr/>
          <p:nvPr/>
        </p:nvCxnSpPr>
        <p:spPr>
          <a:xfrm>
            <a:off x="7013575" y="3573513"/>
            <a:ext cx="0" cy="69215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9621" name="Title 5"/>
          <p:cNvSpPr>
            <a:spLocks noGrp="1"/>
          </p:cNvSpPr>
          <p:nvPr>
            <p:ph type="title"/>
          </p:nvPr>
        </p:nvSpPr>
        <p:spPr/>
        <p:txBody>
          <a:bodyPr>
            <a:normAutofit fontScale="90000"/>
          </a:bodyPr>
          <a:lstStyle/>
          <a:p>
            <a:pPr eaLnBrk="1" hangingPunct="1"/>
            <a:r>
              <a:rPr lang="en-GB" sz="3600" dirty="0">
                <a:solidFill>
                  <a:srgbClr val="6482C3"/>
                </a:solidFill>
                <a:latin typeface="Calibri" charset="0"/>
              </a:rPr>
              <a:t>Life Expectancy Is Reduced by ~12 Years in Diabetes Patients with Previous CVD</a:t>
            </a:r>
            <a:endParaRPr lang="en-US" sz="3600" dirty="0">
              <a:solidFill>
                <a:srgbClr val="6482C3"/>
              </a:solidFill>
              <a:latin typeface="Calibri" charset="0"/>
            </a:endParaRPr>
          </a:p>
        </p:txBody>
      </p:sp>
      <p:sp>
        <p:nvSpPr>
          <p:cNvPr id="239622" name="Footer Placeholder 4"/>
          <p:cNvSpPr>
            <a:spLocks noGrp="1"/>
          </p:cNvSpPr>
          <p:nvPr>
            <p:ph type="ftr" sz="quarter" idx="11"/>
          </p:nvPr>
        </p:nvSpPr>
        <p:spPr bwMode="auto">
          <a:xfrm>
            <a:off x="1981200" y="6138863"/>
            <a:ext cx="8147050" cy="5826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l" defTabSz="455613" eaLnBrk="1" fontAlgn="base" hangingPunct="1">
              <a:spcBef>
                <a:spcPct val="0"/>
              </a:spcBef>
              <a:spcAft>
                <a:spcPct val="0"/>
              </a:spcAft>
            </a:pPr>
            <a:r>
              <a:rPr lang="en-GB" sz="1800">
                <a:solidFill>
                  <a:srgbClr val="000000"/>
                </a:solidFill>
              </a:rPr>
              <a:t>The Emerging Risk Factors Collaboration. </a:t>
            </a:r>
            <a:r>
              <a:rPr lang="en-GB" sz="1800" i="1">
                <a:solidFill>
                  <a:srgbClr val="000000"/>
                </a:solidFill>
              </a:rPr>
              <a:t>JAMA</a:t>
            </a:r>
            <a:r>
              <a:rPr lang="en-GB" sz="1800">
                <a:solidFill>
                  <a:srgbClr val="000000"/>
                </a:solidFill>
              </a:rPr>
              <a:t> 2015;314:52</a:t>
            </a:r>
          </a:p>
        </p:txBody>
      </p:sp>
      <p:cxnSp>
        <p:nvCxnSpPr>
          <p:cNvPr id="10" name="Straight Connector 9"/>
          <p:cNvCxnSpPr/>
          <p:nvPr/>
        </p:nvCxnSpPr>
        <p:spPr>
          <a:xfrm>
            <a:off x="1416050" y="2571751"/>
            <a:ext cx="8712200" cy="0"/>
          </a:xfrm>
          <a:prstGeom prst="line">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29161" y="2571751"/>
            <a:ext cx="3844925" cy="0"/>
          </a:xfrm>
          <a:prstGeom prst="line">
            <a:avLst/>
          </a:prstGeom>
          <a:ln w="57150">
            <a:solidFill>
              <a:schemeClr val="tx1">
                <a:lumMod val="50000"/>
                <a:lumOff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15028" y="1916277"/>
            <a:ext cx="664973" cy="692497"/>
          </a:xfrm>
          <a:prstGeom prst="rect">
            <a:avLst/>
          </a:prstGeom>
          <a:noFill/>
        </p:spPr>
        <p:txBody>
          <a:bodyPr wrap="none" lIns="68580" tIns="34290" rIns="68580" bIns="34290">
            <a:spAutoFit/>
          </a:bodyPr>
          <a:lstStyle/>
          <a:p>
            <a:pPr algn="ctr" defTabSz="914400">
              <a:defRPr/>
            </a:pPr>
            <a:r>
              <a:rPr lang="en-US" sz="4050" b="1" dirty="0">
                <a:ln w="10541" cmpd="sng">
                  <a:noFill/>
                  <a:prstDash val="solid"/>
                </a:ln>
                <a:solidFill>
                  <a:srgbClr val="F0414B"/>
                </a:solidFill>
              </a:rPr>
              <a:t>60</a:t>
            </a:r>
            <a:endParaRPr lang="en-US" sz="2100" b="1" dirty="0">
              <a:ln w="10541" cmpd="sng">
                <a:noFill/>
                <a:prstDash val="solid"/>
              </a:ln>
              <a:solidFill>
                <a:srgbClr val="F0414B"/>
              </a:solidFill>
            </a:endParaRPr>
          </a:p>
        </p:txBody>
      </p:sp>
      <p:sp>
        <p:nvSpPr>
          <p:cNvPr id="30" name="Rectangle 29"/>
          <p:cNvSpPr/>
          <p:nvPr/>
        </p:nvSpPr>
        <p:spPr>
          <a:xfrm>
            <a:off x="8754503" y="2219489"/>
            <a:ext cx="1102969" cy="346249"/>
          </a:xfrm>
          <a:prstGeom prst="rect">
            <a:avLst/>
          </a:prstGeom>
          <a:noFill/>
        </p:spPr>
        <p:txBody>
          <a:bodyPr wrap="none" lIns="68580" tIns="34290" rIns="68580" bIns="34290">
            <a:spAutoFit/>
          </a:bodyPr>
          <a:lstStyle/>
          <a:p>
            <a:pPr algn="ctr" defTabSz="914400">
              <a:defRPr/>
            </a:pPr>
            <a:r>
              <a:rPr lang="en-US" b="1" dirty="0">
                <a:ln w="10541" cmpd="sng">
                  <a:noFill/>
                  <a:prstDash val="solid"/>
                </a:ln>
                <a:solidFill>
                  <a:srgbClr val="F0414B"/>
                </a:solidFill>
              </a:rPr>
              <a:t>End of life</a:t>
            </a:r>
          </a:p>
        </p:txBody>
      </p:sp>
      <p:sp>
        <p:nvSpPr>
          <p:cNvPr id="7" name="Rectangle 6"/>
          <p:cNvSpPr/>
          <p:nvPr/>
        </p:nvSpPr>
        <p:spPr>
          <a:xfrm>
            <a:off x="4746626" y="1989139"/>
            <a:ext cx="402674" cy="300082"/>
          </a:xfrm>
          <a:prstGeom prst="rect">
            <a:avLst/>
          </a:prstGeom>
        </p:spPr>
        <p:txBody>
          <a:bodyPr wrap="none">
            <a:spAutoFit/>
          </a:bodyPr>
          <a:lstStyle/>
          <a:p>
            <a:pPr defTabSz="914400">
              <a:defRPr/>
            </a:pPr>
            <a:r>
              <a:rPr lang="en-US" sz="1350" b="1" dirty="0">
                <a:ln w="10541" cmpd="sng">
                  <a:noFill/>
                  <a:prstDash val="solid"/>
                </a:ln>
                <a:solidFill>
                  <a:srgbClr val="F0414B"/>
                </a:solidFill>
              </a:rPr>
              <a:t>yrs</a:t>
            </a:r>
            <a:endParaRPr lang="en-US" sz="1350" dirty="0">
              <a:solidFill>
                <a:prstClr val="black"/>
              </a:solidFill>
            </a:endParaRPr>
          </a:p>
        </p:txBody>
      </p:sp>
      <p:sp>
        <p:nvSpPr>
          <p:cNvPr id="39" name="Rectangle 38"/>
          <p:cNvSpPr/>
          <p:nvPr/>
        </p:nvSpPr>
        <p:spPr>
          <a:xfrm>
            <a:off x="7038106" y="3630678"/>
            <a:ext cx="563759" cy="577081"/>
          </a:xfrm>
          <a:prstGeom prst="rect">
            <a:avLst/>
          </a:prstGeom>
          <a:noFill/>
        </p:spPr>
        <p:txBody>
          <a:bodyPr wrap="none" lIns="68580" tIns="34290" rIns="68580" bIns="34290">
            <a:spAutoFit/>
          </a:bodyPr>
          <a:lstStyle/>
          <a:p>
            <a:pPr algn="ctr" defTabSz="914400">
              <a:defRPr/>
            </a:pPr>
            <a:r>
              <a:rPr lang="en-US" sz="3300" b="1" dirty="0">
                <a:ln w="10541" cmpd="sng">
                  <a:noFill/>
                  <a:prstDash val="solid"/>
                </a:ln>
                <a:solidFill>
                  <a:srgbClr val="5A5A5A"/>
                </a:solidFill>
              </a:rPr>
              <a:t>–6</a:t>
            </a:r>
            <a:endParaRPr lang="en-US" sz="2100" b="1" dirty="0">
              <a:ln w="10541" cmpd="sng">
                <a:noFill/>
                <a:prstDash val="solid"/>
              </a:ln>
              <a:solidFill>
                <a:srgbClr val="5A5A5A"/>
              </a:solidFill>
            </a:endParaRPr>
          </a:p>
        </p:txBody>
      </p:sp>
      <p:sp>
        <p:nvSpPr>
          <p:cNvPr id="40" name="Rectangle 39"/>
          <p:cNvSpPr/>
          <p:nvPr/>
        </p:nvSpPr>
        <p:spPr>
          <a:xfrm>
            <a:off x="7473950" y="3657600"/>
            <a:ext cx="402674" cy="300082"/>
          </a:xfrm>
          <a:prstGeom prst="rect">
            <a:avLst/>
          </a:prstGeom>
          <a:noFill/>
        </p:spPr>
        <p:txBody>
          <a:bodyPr wrap="none">
            <a:spAutoFit/>
          </a:bodyPr>
          <a:lstStyle/>
          <a:p>
            <a:pPr defTabSz="914400">
              <a:defRPr/>
            </a:pPr>
            <a:r>
              <a:rPr lang="en-US" sz="1350" b="1" dirty="0">
                <a:ln w="10541" cmpd="sng">
                  <a:noFill/>
                  <a:prstDash val="solid"/>
                </a:ln>
                <a:solidFill>
                  <a:srgbClr val="5A5A5A"/>
                </a:solidFill>
              </a:rPr>
              <a:t>yrs</a:t>
            </a:r>
            <a:endParaRPr lang="en-US" sz="1350" dirty="0">
              <a:solidFill>
                <a:srgbClr val="5A5A5A"/>
              </a:solidFill>
            </a:endParaRPr>
          </a:p>
        </p:txBody>
      </p:sp>
      <p:sp>
        <p:nvSpPr>
          <p:cNvPr id="49" name="Rectangle 48"/>
          <p:cNvSpPr/>
          <p:nvPr/>
        </p:nvSpPr>
        <p:spPr>
          <a:xfrm>
            <a:off x="5950558" y="4513425"/>
            <a:ext cx="778248" cy="577081"/>
          </a:xfrm>
          <a:prstGeom prst="rect">
            <a:avLst/>
          </a:prstGeom>
          <a:noFill/>
        </p:spPr>
        <p:txBody>
          <a:bodyPr wrap="none" lIns="68580" tIns="34290" rIns="68580" bIns="34290">
            <a:spAutoFit/>
          </a:bodyPr>
          <a:lstStyle/>
          <a:p>
            <a:pPr algn="ctr" defTabSz="914400">
              <a:defRPr/>
            </a:pPr>
            <a:r>
              <a:rPr lang="en-US" sz="3300" b="1" dirty="0">
                <a:ln w="10541" cmpd="sng">
                  <a:noFill/>
                  <a:prstDash val="solid"/>
                </a:ln>
                <a:solidFill>
                  <a:srgbClr val="5A5A5A"/>
                </a:solidFill>
              </a:rPr>
              <a:t>–12</a:t>
            </a:r>
            <a:endParaRPr lang="en-US" sz="2100" b="1" dirty="0">
              <a:ln w="10541" cmpd="sng">
                <a:noFill/>
                <a:prstDash val="solid"/>
              </a:ln>
              <a:solidFill>
                <a:srgbClr val="5A5A5A"/>
              </a:solidFill>
            </a:endParaRPr>
          </a:p>
        </p:txBody>
      </p:sp>
      <p:sp>
        <p:nvSpPr>
          <p:cNvPr id="50" name="Rectangle 49"/>
          <p:cNvSpPr/>
          <p:nvPr/>
        </p:nvSpPr>
        <p:spPr>
          <a:xfrm>
            <a:off x="6586538" y="4538664"/>
            <a:ext cx="402674" cy="300082"/>
          </a:xfrm>
          <a:prstGeom prst="rect">
            <a:avLst/>
          </a:prstGeom>
          <a:noFill/>
        </p:spPr>
        <p:txBody>
          <a:bodyPr wrap="none">
            <a:spAutoFit/>
          </a:bodyPr>
          <a:lstStyle/>
          <a:p>
            <a:pPr defTabSz="914400">
              <a:defRPr/>
            </a:pPr>
            <a:r>
              <a:rPr lang="en-US" sz="1350" b="1" dirty="0">
                <a:ln w="10541" cmpd="sng">
                  <a:noFill/>
                  <a:prstDash val="solid"/>
                </a:ln>
                <a:solidFill>
                  <a:srgbClr val="5A5A5A"/>
                </a:solidFill>
              </a:rPr>
              <a:t>yrs</a:t>
            </a:r>
            <a:endParaRPr lang="en-US" sz="1350" dirty="0">
              <a:solidFill>
                <a:srgbClr val="5A5A5A"/>
              </a:solidFill>
            </a:endParaRPr>
          </a:p>
        </p:txBody>
      </p:sp>
      <p:cxnSp>
        <p:nvCxnSpPr>
          <p:cNvPr id="51" name="Straight Connector 50"/>
          <p:cNvCxnSpPr/>
          <p:nvPr/>
        </p:nvCxnSpPr>
        <p:spPr>
          <a:xfrm>
            <a:off x="5922963" y="4454630"/>
            <a:ext cx="0" cy="6937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39633" name="Picture 5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7350" y="2032163"/>
            <a:ext cx="86518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524070" y="2865542"/>
            <a:ext cx="2316163" cy="323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914400">
              <a:defRPr/>
            </a:pPr>
            <a:r>
              <a:rPr lang="en-US" sz="1400" b="1" dirty="0">
                <a:solidFill>
                  <a:prstClr val="white"/>
                </a:solidFill>
              </a:rPr>
              <a:t>No diabetes</a:t>
            </a:r>
          </a:p>
        </p:txBody>
      </p:sp>
      <p:sp>
        <p:nvSpPr>
          <p:cNvPr id="74" name="Rectangle 73"/>
          <p:cNvSpPr/>
          <p:nvPr/>
        </p:nvSpPr>
        <p:spPr>
          <a:xfrm>
            <a:off x="1524070" y="3757614"/>
            <a:ext cx="2316163" cy="323851"/>
          </a:xfrm>
          <a:prstGeom prst="rect">
            <a:avLst/>
          </a:prstGeom>
          <a:gradFill>
            <a:gsLst>
              <a:gs pos="0">
                <a:schemeClr val="accent1"/>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914400">
              <a:defRPr/>
            </a:pPr>
            <a:r>
              <a:rPr lang="en-US" sz="1500" b="1" dirty="0">
                <a:solidFill>
                  <a:prstClr val="white"/>
                </a:solidFill>
              </a:rPr>
              <a:t>Diabetes</a:t>
            </a:r>
          </a:p>
        </p:txBody>
      </p:sp>
      <p:sp>
        <p:nvSpPr>
          <p:cNvPr id="75" name="Rectangle 74"/>
          <p:cNvSpPr/>
          <p:nvPr/>
        </p:nvSpPr>
        <p:spPr>
          <a:xfrm>
            <a:off x="1524070" y="4638838"/>
            <a:ext cx="2316163" cy="325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914400">
              <a:defRPr/>
            </a:pPr>
            <a:r>
              <a:rPr lang="en-US" sz="1500" b="1" dirty="0">
                <a:solidFill>
                  <a:prstClr val="white"/>
                </a:solidFill>
              </a:rPr>
              <a:t>Diabetes + MI</a:t>
            </a:r>
          </a:p>
        </p:txBody>
      </p:sp>
      <p:pic>
        <p:nvPicPr>
          <p:cNvPr id="23963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9788" y="2703515"/>
            <a:ext cx="2841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9638"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49788" y="3600451"/>
            <a:ext cx="2857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9639"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59313" y="4476751"/>
            <a:ext cx="28416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4127194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316038" y="5487988"/>
            <a:ext cx="3222625" cy="40005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lIns="91424" tIns="45718" rIns="91424" bIns="45718" anchor="ctr"/>
          <a:lstStyle/>
          <a:p>
            <a:pPr algn="ctr" defTabSz="457107" fontAlgn="base">
              <a:spcBef>
                <a:spcPct val="0"/>
              </a:spcBef>
              <a:spcAft>
                <a:spcPct val="0"/>
              </a:spcAft>
              <a:defRPr/>
            </a:pPr>
            <a:endParaRPr lang="en-US" sz="2400">
              <a:solidFill>
                <a:prstClr val="white"/>
              </a:solidFill>
            </a:endParaRPr>
          </a:p>
        </p:txBody>
      </p:sp>
      <p:sp>
        <p:nvSpPr>
          <p:cNvPr id="67" name="Rectangle 66"/>
          <p:cNvSpPr/>
          <p:nvPr/>
        </p:nvSpPr>
        <p:spPr>
          <a:xfrm>
            <a:off x="1352550" y="4954588"/>
            <a:ext cx="3663950" cy="40005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lIns="91424" tIns="45718" rIns="91424" bIns="45718" anchor="ctr"/>
          <a:lstStyle/>
          <a:p>
            <a:pPr algn="ctr" defTabSz="457107" fontAlgn="base">
              <a:spcBef>
                <a:spcPct val="0"/>
              </a:spcBef>
              <a:spcAft>
                <a:spcPct val="0"/>
              </a:spcAft>
              <a:defRPr/>
            </a:pPr>
            <a:endParaRPr lang="en-US" sz="2400">
              <a:solidFill>
                <a:prstClr val="white"/>
              </a:solidFill>
            </a:endParaRPr>
          </a:p>
        </p:txBody>
      </p:sp>
      <p:sp>
        <p:nvSpPr>
          <p:cNvPr id="66" name="Rectangle 65"/>
          <p:cNvSpPr/>
          <p:nvPr/>
        </p:nvSpPr>
        <p:spPr>
          <a:xfrm>
            <a:off x="1316038" y="3765550"/>
            <a:ext cx="2171700" cy="40005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lIns="91424" tIns="45718" rIns="91424" bIns="45718" anchor="ctr"/>
          <a:lstStyle/>
          <a:p>
            <a:pPr algn="ctr" defTabSz="457107" fontAlgn="base">
              <a:spcBef>
                <a:spcPct val="0"/>
              </a:spcBef>
              <a:spcAft>
                <a:spcPct val="0"/>
              </a:spcAft>
              <a:defRPr/>
            </a:pPr>
            <a:endParaRPr lang="en-US" sz="2400">
              <a:solidFill>
                <a:prstClr val="white"/>
              </a:solidFill>
            </a:endParaRPr>
          </a:p>
        </p:txBody>
      </p:sp>
      <p:sp>
        <p:nvSpPr>
          <p:cNvPr id="65" name="Rectangle 64"/>
          <p:cNvSpPr/>
          <p:nvPr/>
        </p:nvSpPr>
        <p:spPr>
          <a:xfrm>
            <a:off x="9652000" y="3652838"/>
            <a:ext cx="647700" cy="40005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lIns="91424" tIns="45718" rIns="91424" bIns="45718" anchor="ctr"/>
          <a:lstStyle/>
          <a:p>
            <a:pPr algn="ctr" defTabSz="457107" fontAlgn="base">
              <a:spcBef>
                <a:spcPct val="0"/>
              </a:spcBef>
              <a:spcAft>
                <a:spcPct val="0"/>
              </a:spcAft>
              <a:defRPr/>
            </a:pPr>
            <a:endParaRPr lang="en-US" sz="2400">
              <a:solidFill>
                <a:prstClr val="white"/>
              </a:solidFill>
            </a:endParaRPr>
          </a:p>
        </p:txBody>
      </p:sp>
      <p:sp>
        <p:nvSpPr>
          <p:cNvPr id="64" name="Rectangle 63"/>
          <p:cNvSpPr/>
          <p:nvPr/>
        </p:nvSpPr>
        <p:spPr>
          <a:xfrm>
            <a:off x="8915400" y="5487988"/>
            <a:ext cx="647700" cy="40005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lIns="91424" tIns="45718" rIns="91424" bIns="45718" anchor="ctr"/>
          <a:lstStyle/>
          <a:p>
            <a:pPr algn="ctr" defTabSz="457107" fontAlgn="base">
              <a:spcBef>
                <a:spcPct val="0"/>
              </a:spcBef>
              <a:spcAft>
                <a:spcPct val="0"/>
              </a:spcAft>
              <a:defRPr/>
            </a:pPr>
            <a:endParaRPr lang="en-US" sz="2400">
              <a:solidFill>
                <a:prstClr val="white"/>
              </a:solidFill>
            </a:endParaRPr>
          </a:p>
        </p:txBody>
      </p:sp>
      <p:sp>
        <p:nvSpPr>
          <p:cNvPr id="53" name="Rectangle 52"/>
          <p:cNvSpPr/>
          <p:nvPr/>
        </p:nvSpPr>
        <p:spPr>
          <a:xfrm>
            <a:off x="8915400" y="4837113"/>
            <a:ext cx="647700" cy="4222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lIns="91424" tIns="45718" rIns="91424" bIns="45718" anchor="ctr"/>
          <a:lstStyle/>
          <a:p>
            <a:pPr algn="ctr" defTabSz="457107" fontAlgn="base">
              <a:spcBef>
                <a:spcPct val="0"/>
              </a:spcBef>
              <a:spcAft>
                <a:spcPct val="0"/>
              </a:spcAft>
              <a:defRPr/>
            </a:pPr>
            <a:endParaRPr lang="en-US" sz="2400">
              <a:solidFill>
                <a:prstClr val="white"/>
              </a:solidFill>
            </a:endParaRPr>
          </a:p>
        </p:txBody>
      </p:sp>
      <p:sp>
        <p:nvSpPr>
          <p:cNvPr id="403464" name="Rectangle 4"/>
          <p:cNvSpPr>
            <a:spLocks noGrp="1" noChangeArrowheads="1"/>
          </p:cNvSpPr>
          <p:nvPr>
            <p:ph type="title" idx="4294967295"/>
          </p:nvPr>
        </p:nvSpPr>
        <p:spPr>
          <a:xfrm>
            <a:off x="-304800" y="0"/>
            <a:ext cx="12192000" cy="1143000"/>
          </a:xfrm>
        </p:spPr>
        <p:txBody>
          <a:bodyPr/>
          <a:lstStyle/>
          <a:p>
            <a:pPr eaLnBrk="1" hangingPunct="1"/>
            <a:r>
              <a:rPr lang="en-US" altLang="en-US" sz="3600" b="1" smtClean="0">
                <a:ea typeface="Arial" panose="020B0604020202020204" pitchFamily="34" charset="0"/>
                <a:cs typeface="Calibri" panose="020F0502020204030204" pitchFamily="34" charset="0"/>
              </a:rPr>
              <a:t>    </a:t>
            </a:r>
            <a:r>
              <a:rPr lang="en-US" altLang="en-US" sz="3600" b="1" smtClean="0">
                <a:solidFill>
                  <a:schemeClr val="tx2"/>
                </a:solidFill>
                <a:ea typeface="Arial" panose="020B0604020202020204" pitchFamily="34" charset="0"/>
                <a:cs typeface="Calibri" panose="020F0502020204030204" pitchFamily="34" charset="0"/>
              </a:rPr>
              <a:t>Effect of Glucose-Lowering Drugs on </a:t>
            </a:r>
            <a:br>
              <a:rPr lang="en-US" altLang="en-US" sz="3600" b="1" smtClean="0">
                <a:solidFill>
                  <a:schemeClr val="tx2"/>
                </a:solidFill>
                <a:ea typeface="Arial" panose="020B0604020202020204" pitchFamily="34" charset="0"/>
                <a:cs typeface="Calibri" panose="020F0502020204030204" pitchFamily="34" charset="0"/>
              </a:rPr>
            </a:br>
            <a:r>
              <a:rPr lang="en-US" altLang="en-US" sz="3600" b="1" smtClean="0">
                <a:solidFill>
                  <a:schemeClr val="tx2"/>
                </a:solidFill>
                <a:ea typeface="Arial" panose="020B0604020202020204" pitchFamily="34" charset="0"/>
                <a:cs typeface="Calibri" panose="020F0502020204030204" pitchFamily="34" charset="0"/>
              </a:rPr>
              <a:t>   Hypoglycemia and Weight</a:t>
            </a:r>
          </a:p>
        </p:txBody>
      </p:sp>
      <p:sp>
        <p:nvSpPr>
          <p:cNvPr id="403465" name="Rectangle 40"/>
          <p:cNvSpPr>
            <a:spLocks noChangeArrowheads="1"/>
          </p:cNvSpPr>
          <p:nvPr/>
        </p:nvSpPr>
        <p:spPr bwMode="auto">
          <a:xfrm>
            <a:off x="0" y="6294438"/>
            <a:ext cx="109267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spAutoFit/>
          </a:bodyPr>
          <a:lstStyle>
            <a:lvl1pPr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9pPr>
          </a:lstStyle>
          <a:p>
            <a:pPr defTabSz="912813" fontAlgn="base">
              <a:spcBef>
                <a:spcPct val="0"/>
              </a:spcBef>
              <a:spcAft>
                <a:spcPct val="0"/>
              </a:spcAft>
              <a:buFontTx/>
              <a:buNone/>
              <a:defRPr/>
            </a:pPr>
            <a:endParaRPr lang="en-US" altLang="en-US" sz="800" b="1" smtClean="0">
              <a:solidFill>
                <a:srgbClr val="000000"/>
              </a:solidFill>
              <a:cs typeface="Arial" panose="020B0604020202020204" pitchFamily="34" charset="0"/>
            </a:endParaRPr>
          </a:p>
          <a:p>
            <a:pPr defTabSz="912813" fontAlgn="base">
              <a:spcBef>
                <a:spcPct val="0"/>
              </a:spcBef>
              <a:spcAft>
                <a:spcPct val="0"/>
              </a:spcAft>
              <a:buFontTx/>
              <a:buNone/>
              <a:defRPr/>
            </a:pPr>
            <a:endParaRPr lang="en-US" altLang="en-US" sz="800" smtClean="0">
              <a:solidFill>
                <a:srgbClr val="000000"/>
              </a:solidFill>
              <a:latin typeface="Arial" panose="020B0604020202020204" pitchFamily="34" charset="0"/>
              <a:cs typeface="Arial" panose="020B0604020202020204" pitchFamily="34" charset="0"/>
            </a:endParaRPr>
          </a:p>
        </p:txBody>
      </p:sp>
      <p:sp>
        <p:nvSpPr>
          <p:cNvPr id="403466" name="TextBox 47"/>
          <p:cNvSpPr txBox="1">
            <a:spLocks noChangeArrowheads="1"/>
          </p:cNvSpPr>
          <p:nvPr/>
        </p:nvSpPr>
        <p:spPr bwMode="auto">
          <a:xfrm>
            <a:off x="1352550" y="5581650"/>
            <a:ext cx="197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t" hangingPunct="1">
              <a:spcBef>
                <a:spcPct val="0"/>
              </a:spcBef>
              <a:spcAft>
                <a:spcPct val="0"/>
              </a:spcAft>
              <a:buFontTx/>
              <a:buNone/>
              <a:defRPr/>
            </a:pPr>
            <a:r>
              <a:rPr lang="en-US" altLang="en-US" sz="2000" b="1" smtClean="0">
                <a:solidFill>
                  <a:srgbClr val="000000"/>
                </a:solidFill>
                <a:cs typeface="Arial" panose="020B0604020202020204" pitchFamily="34" charset="0"/>
              </a:rPr>
              <a:t>SGLT-2 Inhibitors</a:t>
            </a:r>
            <a:endParaRPr lang="en-US" altLang="en-US" sz="2000" b="1" baseline="30000" smtClean="0">
              <a:solidFill>
                <a:srgbClr val="000000"/>
              </a:solidFill>
              <a:cs typeface="Arial" panose="020B0604020202020204" pitchFamily="34" charset="0"/>
            </a:endParaRPr>
          </a:p>
        </p:txBody>
      </p:sp>
      <p:sp>
        <p:nvSpPr>
          <p:cNvPr id="403467" name="Rectangle 22"/>
          <p:cNvSpPr>
            <a:spLocks noChangeArrowheads="1"/>
          </p:cNvSpPr>
          <p:nvPr/>
        </p:nvSpPr>
        <p:spPr bwMode="auto">
          <a:xfrm>
            <a:off x="1316038" y="1077913"/>
            <a:ext cx="37004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100000"/>
              </a:spcBef>
              <a:spcAft>
                <a:spcPct val="0"/>
              </a:spcAft>
              <a:buClr>
                <a:srgbClr val="1C7188"/>
              </a:buClr>
              <a:buSzPct val="120000"/>
              <a:buFont typeface="Times" panose="02020603050405020304" pitchFamily="18" charset="0"/>
              <a:buNone/>
              <a:defRPr/>
            </a:pPr>
            <a:r>
              <a:rPr lang="en-US" altLang="en-US" sz="2000" b="1" smtClean="0">
                <a:solidFill>
                  <a:srgbClr val="000000"/>
                </a:solidFill>
                <a:cs typeface="Arial" panose="020B0604020202020204" pitchFamily="34" charset="0"/>
              </a:rPr>
              <a:t/>
            </a:r>
            <a:br>
              <a:rPr lang="en-US" altLang="en-US" sz="2000" b="1" smtClean="0">
                <a:solidFill>
                  <a:srgbClr val="000000"/>
                </a:solidFill>
                <a:cs typeface="Arial" panose="020B0604020202020204" pitchFamily="34" charset="0"/>
              </a:rPr>
            </a:br>
            <a:r>
              <a:rPr lang="en-US" altLang="en-US" sz="2000" b="1" smtClean="0">
                <a:solidFill>
                  <a:srgbClr val="BC4A4E"/>
                </a:solidFill>
                <a:cs typeface="Arial" panose="020B0604020202020204" pitchFamily="34" charset="0"/>
              </a:rPr>
              <a:t>Therapeutic Options</a:t>
            </a:r>
          </a:p>
        </p:txBody>
      </p:sp>
      <p:sp>
        <p:nvSpPr>
          <p:cNvPr id="403468" name="Rectangle 10"/>
          <p:cNvSpPr>
            <a:spLocks noChangeArrowheads="1"/>
          </p:cNvSpPr>
          <p:nvPr/>
        </p:nvSpPr>
        <p:spPr bwMode="auto">
          <a:xfrm>
            <a:off x="1333500" y="4845050"/>
            <a:ext cx="37004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2813" fontAlgn="base">
              <a:spcBef>
                <a:spcPct val="100000"/>
              </a:spcBef>
              <a:spcAft>
                <a:spcPct val="0"/>
              </a:spcAft>
              <a:buClr>
                <a:srgbClr val="1C7188"/>
              </a:buClr>
              <a:buSzPct val="120000"/>
              <a:buFont typeface="Times" panose="02020603050405020304" pitchFamily="18" charset="0"/>
              <a:buNone/>
              <a:defRPr/>
            </a:pPr>
            <a:r>
              <a:rPr lang="en-US" altLang="en-US" sz="2000" b="1" smtClean="0">
                <a:solidFill>
                  <a:srgbClr val="000000"/>
                </a:solidFill>
                <a:cs typeface="Arial" panose="020B0604020202020204" pitchFamily="34" charset="0"/>
              </a:rPr>
              <a:t>GLP-1 receptor agonist</a:t>
            </a:r>
            <a:endParaRPr lang="en-US" altLang="en-US" sz="2000" b="1" baseline="30000" smtClean="0">
              <a:solidFill>
                <a:srgbClr val="000000"/>
              </a:solidFill>
              <a:cs typeface="Arial" panose="020B0604020202020204" pitchFamily="34" charset="0"/>
            </a:endParaRPr>
          </a:p>
        </p:txBody>
      </p:sp>
      <p:sp>
        <p:nvSpPr>
          <p:cNvPr id="403469" name="Line 2"/>
          <p:cNvSpPr>
            <a:spLocks noChangeShapeType="1"/>
          </p:cNvSpPr>
          <p:nvPr/>
        </p:nvSpPr>
        <p:spPr bwMode="auto">
          <a:xfrm>
            <a:off x="1316038" y="1230313"/>
            <a:ext cx="12700" cy="472122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70" name="Rectangle 6"/>
          <p:cNvSpPr>
            <a:spLocks noChangeArrowheads="1"/>
          </p:cNvSpPr>
          <p:nvPr/>
        </p:nvSpPr>
        <p:spPr bwMode="auto">
          <a:xfrm>
            <a:off x="7773988" y="2994025"/>
            <a:ext cx="29003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100000"/>
              </a:spcBef>
              <a:spcAft>
                <a:spcPct val="0"/>
              </a:spcAft>
              <a:buClr>
                <a:srgbClr val="1C7188"/>
              </a:buClr>
              <a:buSzPct val="120000"/>
              <a:buFont typeface="Times" panose="02020603050405020304" pitchFamily="18" charset="0"/>
              <a:buNone/>
              <a:defRPr/>
            </a:pPr>
            <a:endParaRPr lang="en-US" altLang="en-US" sz="1700" smtClean="0">
              <a:solidFill>
                <a:srgbClr val="000000"/>
              </a:solidFill>
              <a:latin typeface="Arial" panose="020B0604020202020204" pitchFamily="34" charset="0"/>
              <a:cs typeface="Arial" panose="020B0604020202020204" pitchFamily="34" charset="0"/>
            </a:endParaRPr>
          </a:p>
        </p:txBody>
      </p:sp>
      <p:sp>
        <p:nvSpPr>
          <p:cNvPr id="403471" name="Rectangle 7"/>
          <p:cNvSpPr>
            <a:spLocks noChangeArrowheads="1"/>
          </p:cNvSpPr>
          <p:nvPr/>
        </p:nvSpPr>
        <p:spPr bwMode="auto">
          <a:xfrm>
            <a:off x="5016500" y="2994025"/>
            <a:ext cx="275748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100000"/>
              </a:spcBef>
              <a:spcAft>
                <a:spcPct val="0"/>
              </a:spcAft>
              <a:buClr>
                <a:srgbClr val="1C7188"/>
              </a:buClr>
              <a:buSzPct val="120000"/>
              <a:buFont typeface="Times" panose="02020603050405020304" pitchFamily="18" charset="0"/>
              <a:buNone/>
              <a:defRPr/>
            </a:pPr>
            <a:endParaRPr lang="en-US" altLang="en-US" sz="1700" smtClean="0">
              <a:solidFill>
                <a:srgbClr val="000000"/>
              </a:solidFill>
              <a:latin typeface="Arial" panose="020B0604020202020204" pitchFamily="34" charset="0"/>
              <a:cs typeface="Arial" panose="020B0604020202020204" pitchFamily="34" charset="0"/>
            </a:endParaRPr>
          </a:p>
        </p:txBody>
      </p:sp>
      <p:sp>
        <p:nvSpPr>
          <p:cNvPr id="403472" name="Rectangle 8"/>
          <p:cNvSpPr>
            <a:spLocks noChangeArrowheads="1"/>
          </p:cNvSpPr>
          <p:nvPr/>
        </p:nvSpPr>
        <p:spPr bwMode="auto">
          <a:xfrm>
            <a:off x="1316038" y="3079750"/>
            <a:ext cx="37004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2813" fontAlgn="base">
              <a:spcBef>
                <a:spcPct val="100000"/>
              </a:spcBef>
              <a:spcAft>
                <a:spcPct val="0"/>
              </a:spcAft>
              <a:buClr>
                <a:srgbClr val="1C7188"/>
              </a:buClr>
              <a:buSzPct val="120000"/>
              <a:buFont typeface="Times" panose="02020603050405020304" pitchFamily="18" charset="0"/>
              <a:buNone/>
              <a:defRPr/>
            </a:pPr>
            <a:r>
              <a:rPr lang="en-US" altLang="en-US" sz="2000" b="1" smtClean="0">
                <a:solidFill>
                  <a:srgbClr val="000000"/>
                </a:solidFill>
                <a:cs typeface="Arial" panose="020B0604020202020204" pitchFamily="34" charset="0"/>
              </a:rPr>
              <a:t>Insulin</a:t>
            </a:r>
            <a:endParaRPr lang="en-US" altLang="en-US" sz="2000" b="1" baseline="30000" smtClean="0">
              <a:solidFill>
                <a:srgbClr val="000000"/>
              </a:solidFill>
              <a:cs typeface="Arial" panose="020B0604020202020204" pitchFamily="34" charset="0"/>
            </a:endParaRPr>
          </a:p>
        </p:txBody>
      </p:sp>
      <p:sp>
        <p:nvSpPr>
          <p:cNvPr id="403473" name="Rectangle 9"/>
          <p:cNvSpPr>
            <a:spLocks noChangeArrowheads="1"/>
          </p:cNvSpPr>
          <p:nvPr/>
        </p:nvSpPr>
        <p:spPr bwMode="auto">
          <a:xfrm>
            <a:off x="7721600" y="4959350"/>
            <a:ext cx="29003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100000"/>
              </a:spcBef>
              <a:spcAft>
                <a:spcPct val="0"/>
              </a:spcAft>
              <a:buClr>
                <a:srgbClr val="1C7188"/>
              </a:buClr>
              <a:buSzPct val="120000"/>
              <a:buFont typeface="Times" panose="02020603050405020304" pitchFamily="18" charset="0"/>
              <a:buNone/>
              <a:defRPr/>
            </a:pPr>
            <a:endParaRPr lang="en-US" altLang="en-US" sz="1700" smtClean="0">
              <a:solidFill>
                <a:srgbClr val="000000"/>
              </a:solidFill>
              <a:latin typeface="Arial" panose="020B0604020202020204" pitchFamily="34" charset="0"/>
              <a:cs typeface="Arial" panose="020B0604020202020204" pitchFamily="34" charset="0"/>
            </a:endParaRPr>
          </a:p>
        </p:txBody>
      </p:sp>
      <p:sp>
        <p:nvSpPr>
          <p:cNvPr id="403474" name="Rectangle 12"/>
          <p:cNvSpPr>
            <a:spLocks noChangeArrowheads="1"/>
          </p:cNvSpPr>
          <p:nvPr/>
        </p:nvSpPr>
        <p:spPr bwMode="auto">
          <a:xfrm>
            <a:off x="5016500" y="4194175"/>
            <a:ext cx="275748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100000"/>
              </a:spcBef>
              <a:spcAft>
                <a:spcPct val="0"/>
              </a:spcAft>
              <a:buClr>
                <a:srgbClr val="1C7188"/>
              </a:buClr>
              <a:buSzPct val="120000"/>
              <a:buFont typeface="Times" panose="02020603050405020304" pitchFamily="18" charset="0"/>
              <a:buNone/>
              <a:defRPr/>
            </a:pPr>
            <a:endParaRPr lang="en-US" altLang="en-US" sz="1700" smtClean="0">
              <a:solidFill>
                <a:srgbClr val="000000"/>
              </a:solidFill>
              <a:latin typeface="Arial" panose="020B0604020202020204" pitchFamily="34" charset="0"/>
              <a:cs typeface="Arial" panose="020B0604020202020204" pitchFamily="34" charset="0"/>
            </a:endParaRPr>
          </a:p>
        </p:txBody>
      </p:sp>
      <p:sp>
        <p:nvSpPr>
          <p:cNvPr id="403475" name="Rectangle 13"/>
          <p:cNvSpPr>
            <a:spLocks noChangeArrowheads="1"/>
          </p:cNvSpPr>
          <p:nvPr/>
        </p:nvSpPr>
        <p:spPr bwMode="auto">
          <a:xfrm>
            <a:off x="1316038" y="4108450"/>
            <a:ext cx="37004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2813" fontAlgn="base">
              <a:spcBef>
                <a:spcPct val="100000"/>
              </a:spcBef>
              <a:spcAft>
                <a:spcPct val="0"/>
              </a:spcAft>
              <a:buClr>
                <a:srgbClr val="1C7188"/>
              </a:buClr>
              <a:buSzPct val="120000"/>
              <a:buFont typeface="Times" panose="02020603050405020304" pitchFamily="18" charset="0"/>
              <a:buNone/>
              <a:defRPr/>
            </a:pPr>
            <a:r>
              <a:rPr lang="en-US" altLang="en-US" sz="1700" smtClean="0">
                <a:solidFill>
                  <a:srgbClr val="000000"/>
                </a:solidFill>
                <a:cs typeface="Arial" panose="020B0604020202020204" pitchFamily="34" charset="0"/>
              </a:rPr>
              <a:t/>
            </a:r>
            <a:br>
              <a:rPr lang="en-US" altLang="en-US" sz="1700" smtClean="0">
                <a:solidFill>
                  <a:srgbClr val="000000"/>
                </a:solidFill>
                <a:cs typeface="Arial" panose="020B0604020202020204" pitchFamily="34" charset="0"/>
              </a:rPr>
            </a:br>
            <a:r>
              <a:rPr lang="en-US" altLang="en-US" sz="2000" b="1" smtClean="0">
                <a:solidFill>
                  <a:srgbClr val="000000"/>
                </a:solidFill>
                <a:cs typeface="Arial" panose="020B0604020202020204" pitchFamily="34" charset="0"/>
              </a:rPr>
              <a:t>DPP-4 inhibitor</a:t>
            </a:r>
          </a:p>
        </p:txBody>
      </p:sp>
      <p:sp>
        <p:nvSpPr>
          <p:cNvPr id="403476" name="Rectangle 14"/>
          <p:cNvSpPr>
            <a:spLocks noChangeArrowheads="1"/>
          </p:cNvSpPr>
          <p:nvPr/>
        </p:nvSpPr>
        <p:spPr bwMode="auto">
          <a:xfrm>
            <a:off x="7773988" y="2338388"/>
            <a:ext cx="290036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100000"/>
              </a:spcBef>
              <a:spcAft>
                <a:spcPct val="0"/>
              </a:spcAft>
              <a:buClr>
                <a:srgbClr val="1C7188"/>
              </a:buClr>
              <a:buSzPct val="120000"/>
              <a:buFont typeface="Times" panose="02020603050405020304" pitchFamily="18" charset="0"/>
              <a:buNone/>
              <a:defRPr/>
            </a:pPr>
            <a:endParaRPr lang="en-US" altLang="en-US" sz="1700" smtClean="0">
              <a:solidFill>
                <a:srgbClr val="000000"/>
              </a:solidFill>
              <a:latin typeface="Arial" panose="020B0604020202020204" pitchFamily="34" charset="0"/>
              <a:cs typeface="Arial" panose="020B0604020202020204" pitchFamily="34" charset="0"/>
            </a:endParaRPr>
          </a:p>
        </p:txBody>
      </p:sp>
      <p:sp>
        <p:nvSpPr>
          <p:cNvPr id="403477" name="Rectangle 15"/>
          <p:cNvSpPr>
            <a:spLocks noChangeArrowheads="1"/>
          </p:cNvSpPr>
          <p:nvPr/>
        </p:nvSpPr>
        <p:spPr bwMode="auto">
          <a:xfrm>
            <a:off x="5016500" y="2338388"/>
            <a:ext cx="27574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100000"/>
              </a:spcBef>
              <a:spcAft>
                <a:spcPct val="0"/>
              </a:spcAft>
              <a:buClr>
                <a:srgbClr val="1C7188"/>
              </a:buClr>
              <a:buSzPct val="120000"/>
              <a:buFont typeface="Times" panose="02020603050405020304" pitchFamily="18" charset="0"/>
              <a:buNone/>
              <a:defRPr/>
            </a:pPr>
            <a:endParaRPr lang="en-US" altLang="en-US" sz="1700" smtClean="0">
              <a:solidFill>
                <a:srgbClr val="000000"/>
              </a:solidFill>
              <a:latin typeface="Arial" panose="020B0604020202020204" pitchFamily="34" charset="0"/>
              <a:cs typeface="Arial" panose="020B0604020202020204" pitchFamily="34" charset="0"/>
            </a:endParaRPr>
          </a:p>
        </p:txBody>
      </p:sp>
      <p:sp>
        <p:nvSpPr>
          <p:cNvPr id="403478" name="Rectangle 16"/>
          <p:cNvSpPr>
            <a:spLocks noChangeArrowheads="1"/>
          </p:cNvSpPr>
          <p:nvPr/>
        </p:nvSpPr>
        <p:spPr bwMode="auto">
          <a:xfrm>
            <a:off x="1316038" y="2309813"/>
            <a:ext cx="370046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2813" fontAlgn="base">
              <a:spcBef>
                <a:spcPct val="100000"/>
              </a:spcBef>
              <a:spcAft>
                <a:spcPct val="0"/>
              </a:spcAft>
              <a:buClr>
                <a:srgbClr val="1C7188"/>
              </a:buClr>
              <a:buSzPct val="120000"/>
              <a:buFont typeface="Times" panose="02020603050405020304" pitchFamily="18" charset="0"/>
              <a:buNone/>
              <a:defRPr/>
            </a:pPr>
            <a:r>
              <a:rPr lang="en-US" altLang="en-US" sz="1700" smtClean="0">
                <a:solidFill>
                  <a:srgbClr val="000000"/>
                </a:solidFill>
                <a:cs typeface="Arial" panose="020B0604020202020204" pitchFamily="34" charset="0"/>
              </a:rPr>
              <a:t/>
            </a:r>
            <a:br>
              <a:rPr lang="en-US" altLang="en-US" sz="1700" smtClean="0">
                <a:solidFill>
                  <a:srgbClr val="000000"/>
                </a:solidFill>
                <a:cs typeface="Arial" panose="020B0604020202020204" pitchFamily="34" charset="0"/>
              </a:rPr>
            </a:br>
            <a:r>
              <a:rPr lang="en-US" altLang="en-US" sz="2000" b="1" smtClean="0">
                <a:solidFill>
                  <a:srgbClr val="000000"/>
                </a:solidFill>
                <a:cs typeface="Arial" panose="020B0604020202020204" pitchFamily="34" charset="0"/>
              </a:rPr>
              <a:t>TZD</a:t>
            </a:r>
          </a:p>
        </p:txBody>
      </p:sp>
      <p:sp>
        <p:nvSpPr>
          <p:cNvPr id="403479" name="Rectangle 17"/>
          <p:cNvSpPr>
            <a:spLocks noChangeArrowheads="1"/>
          </p:cNvSpPr>
          <p:nvPr/>
        </p:nvSpPr>
        <p:spPr bwMode="auto">
          <a:xfrm>
            <a:off x="8026400" y="2292350"/>
            <a:ext cx="29003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100000"/>
              </a:spcBef>
              <a:spcAft>
                <a:spcPct val="0"/>
              </a:spcAft>
              <a:buClr>
                <a:srgbClr val="1C7188"/>
              </a:buClr>
              <a:buSzPct val="120000"/>
              <a:buFont typeface="Times" panose="02020603050405020304" pitchFamily="18" charset="0"/>
              <a:buNone/>
              <a:defRPr/>
            </a:pPr>
            <a:endParaRPr lang="en-US" altLang="en-US" sz="1700" smtClean="0">
              <a:solidFill>
                <a:srgbClr val="000000"/>
              </a:solidFill>
              <a:latin typeface="Arial" panose="020B0604020202020204" pitchFamily="34" charset="0"/>
              <a:cs typeface="Arial" panose="020B0604020202020204" pitchFamily="34" charset="0"/>
            </a:endParaRPr>
          </a:p>
        </p:txBody>
      </p:sp>
      <p:sp>
        <p:nvSpPr>
          <p:cNvPr id="403480" name="Rectangle 19"/>
          <p:cNvSpPr>
            <a:spLocks noChangeArrowheads="1"/>
          </p:cNvSpPr>
          <p:nvPr/>
        </p:nvSpPr>
        <p:spPr bwMode="auto">
          <a:xfrm>
            <a:off x="1316038" y="1679575"/>
            <a:ext cx="37004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2813" fontAlgn="base">
              <a:spcBef>
                <a:spcPct val="100000"/>
              </a:spcBef>
              <a:spcAft>
                <a:spcPct val="0"/>
              </a:spcAft>
              <a:buClr>
                <a:srgbClr val="1C7188"/>
              </a:buClr>
              <a:buSzPct val="120000"/>
              <a:buFont typeface="Times" panose="02020603050405020304" pitchFamily="18" charset="0"/>
              <a:buNone/>
              <a:defRPr/>
            </a:pPr>
            <a:r>
              <a:rPr lang="en-US" altLang="en-US" sz="1700" smtClean="0">
                <a:solidFill>
                  <a:srgbClr val="FFCC66"/>
                </a:solidFill>
                <a:latin typeface="Arial" panose="020B0604020202020204" pitchFamily="34" charset="0"/>
                <a:cs typeface="Arial" panose="020B0604020202020204" pitchFamily="34" charset="0"/>
              </a:rPr>
              <a:t/>
            </a:r>
            <a:br>
              <a:rPr lang="en-US" altLang="en-US" sz="1700" smtClean="0">
                <a:solidFill>
                  <a:srgbClr val="FFCC66"/>
                </a:solidFill>
                <a:latin typeface="Arial" panose="020B0604020202020204" pitchFamily="34" charset="0"/>
                <a:cs typeface="Arial" panose="020B0604020202020204" pitchFamily="34" charset="0"/>
              </a:rPr>
            </a:br>
            <a:r>
              <a:rPr lang="en-US" altLang="en-US" sz="2000" b="1" smtClean="0">
                <a:solidFill>
                  <a:srgbClr val="000000"/>
                </a:solidFill>
                <a:cs typeface="Arial" panose="020B0604020202020204" pitchFamily="34" charset="0"/>
              </a:rPr>
              <a:t>Sulfonylurea</a:t>
            </a:r>
          </a:p>
        </p:txBody>
      </p:sp>
      <p:sp>
        <p:nvSpPr>
          <p:cNvPr id="403481" name="Rectangle 20"/>
          <p:cNvSpPr>
            <a:spLocks noChangeArrowheads="1"/>
          </p:cNvSpPr>
          <p:nvPr/>
        </p:nvSpPr>
        <p:spPr bwMode="auto">
          <a:xfrm>
            <a:off x="7773988" y="1077913"/>
            <a:ext cx="29003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100000"/>
              </a:spcBef>
              <a:spcAft>
                <a:spcPct val="0"/>
              </a:spcAft>
              <a:buClr>
                <a:srgbClr val="1C7188"/>
              </a:buClr>
              <a:buSzPct val="120000"/>
              <a:buFont typeface="Times" panose="02020603050405020304" pitchFamily="18" charset="0"/>
              <a:buNone/>
              <a:defRPr/>
            </a:pPr>
            <a:r>
              <a:rPr lang="en-US" altLang="en-US" sz="2000" b="1" smtClean="0">
                <a:solidFill>
                  <a:srgbClr val="BC4A4E"/>
                </a:solidFill>
                <a:cs typeface="Arial" panose="020B0604020202020204" pitchFamily="34" charset="0"/>
              </a:rPr>
              <a:t/>
            </a:r>
            <a:br>
              <a:rPr lang="en-US" altLang="en-US" sz="2000" b="1" smtClean="0">
                <a:solidFill>
                  <a:srgbClr val="BC4A4E"/>
                </a:solidFill>
                <a:cs typeface="Arial" panose="020B0604020202020204" pitchFamily="34" charset="0"/>
              </a:rPr>
            </a:br>
            <a:r>
              <a:rPr lang="en-US" altLang="en-US" sz="2000" b="1" smtClean="0">
                <a:solidFill>
                  <a:srgbClr val="BC4A4E"/>
                </a:solidFill>
                <a:cs typeface="Arial" panose="020B0604020202020204" pitchFamily="34" charset="0"/>
              </a:rPr>
              <a:t>Weight  </a:t>
            </a:r>
          </a:p>
        </p:txBody>
      </p:sp>
      <p:sp>
        <p:nvSpPr>
          <p:cNvPr id="403482" name="Rectangle 21"/>
          <p:cNvSpPr>
            <a:spLocks noChangeArrowheads="1"/>
          </p:cNvSpPr>
          <p:nvPr/>
        </p:nvSpPr>
        <p:spPr bwMode="auto">
          <a:xfrm>
            <a:off x="5016500" y="1092200"/>
            <a:ext cx="27574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100000"/>
              </a:spcBef>
              <a:spcAft>
                <a:spcPct val="0"/>
              </a:spcAft>
              <a:buClr>
                <a:srgbClr val="1C7188"/>
              </a:buClr>
              <a:buSzPct val="120000"/>
              <a:buFont typeface="Times" panose="02020603050405020304" pitchFamily="18" charset="0"/>
              <a:buNone/>
              <a:defRPr/>
            </a:pPr>
            <a:r>
              <a:rPr lang="en-US" altLang="en-US" sz="2000" b="1" smtClean="0">
                <a:solidFill>
                  <a:srgbClr val="BC4A4E"/>
                </a:solidFill>
                <a:cs typeface="Arial" panose="020B0604020202020204" pitchFamily="34" charset="0"/>
              </a:rPr>
              <a:t/>
            </a:r>
            <a:br>
              <a:rPr lang="en-US" altLang="en-US" sz="2000" b="1" smtClean="0">
                <a:solidFill>
                  <a:srgbClr val="BC4A4E"/>
                </a:solidFill>
                <a:cs typeface="Arial" panose="020B0604020202020204" pitchFamily="34" charset="0"/>
              </a:rPr>
            </a:br>
            <a:r>
              <a:rPr lang="en-US" altLang="en-US" sz="2000" b="1" smtClean="0">
                <a:solidFill>
                  <a:srgbClr val="BC4A4E"/>
                </a:solidFill>
                <a:cs typeface="Arial" panose="020B0604020202020204" pitchFamily="34" charset="0"/>
              </a:rPr>
              <a:t>Hypoglycemia</a:t>
            </a:r>
          </a:p>
        </p:txBody>
      </p:sp>
      <p:sp>
        <p:nvSpPr>
          <p:cNvPr id="403483" name="Line 23"/>
          <p:cNvSpPr>
            <a:spLocks noChangeShapeType="1"/>
          </p:cNvSpPr>
          <p:nvPr/>
        </p:nvSpPr>
        <p:spPr bwMode="auto">
          <a:xfrm>
            <a:off x="1316038" y="1189038"/>
            <a:ext cx="93583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84" name="Line 24"/>
          <p:cNvSpPr>
            <a:spLocks noChangeShapeType="1"/>
          </p:cNvSpPr>
          <p:nvPr/>
        </p:nvSpPr>
        <p:spPr bwMode="auto">
          <a:xfrm>
            <a:off x="1316038" y="1751013"/>
            <a:ext cx="93583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85" name="Line 25"/>
          <p:cNvSpPr>
            <a:spLocks noChangeShapeType="1"/>
          </p:cNvSpPr>
          <p:nvPr/>
        </p:nvSpPr>
        <p:spPr bwMode="auto">
          <a:xfrm>
            <a:off x="1316038" y="2295525"/>
            <a:ext cx="93583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86" name="Line 26"/>
          <p:cNvSpPr>
            <a:spLocks noChangeShapeType="1"/>
          </p:cNvSpPr>
          <p:nvPr/>
        </p:nvSpPr>
        <p:spPr bwMode="auto">
          <a:xfrm>
            <a:off x="1316038" y="2941638"/>
            <a:ext cx="93583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87" name="Line 27"/>
          <p:cNvSpPr>
            <a:spLocks noChangeShapeType="1"/>
          </p:cNvSpPr>
          <p:nvPr/>
        </p:nvSpPr>
        <p:spPr bwMode="auto">
          <a:xfrm>
            <a:off x="1316038" y="5394325"/>
            <a:ext cx="9358312"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88" name="Line 28"/>
          <p:cNvSpPr>
            <a:spLocks noChangeShapeType="1"/>
          </p:cNvSpPr>
          <p:nvPr/>
        </p:nvSpPr>
        <p:spPr bwMode="auto">
          <a:xfrm flipH="1">
            <a:off x="5016500" y="3379788"/>
            <a:ext cx="12700" cy="390525"/>
          </a:xfrm>
          <a:custGeom>
            <a:avLst/>
            <a:gdLst>
              <a:gd name="T0" fmla="*/ 0 w 10000"/>
              <a:gd name="T1" fmla="*/ 0 h 11312"/>
              <a:gd name="T2" fmla="*/ 63358 w 10000"/>
              <a:gd name="T3" fmla="*/ 2147483647 h 11312"/>
              <a:gd name="T4" fmla="*/ 0 60000 65536"/>
              <a:gd name="T5" fmla="*/ 0 60000 65536"/>
              <a:gd name="T6" fmla="*/ 0 w 10000"/>
              <a:gd name="T7" fmla="*/ 0 h 11312"/>
              <a:gd name="T8" fmla="*/ 10000 w 10000"/>
              <a:gd name="T9" fmla="*/ 11312 h 11312"/>
            </a:gdLst>
            <a:ahLst/>
            <a:cxnLst>
              <a:cxn ang="T4">
                <a:pos x="T0" y="T1"/>
              </a:cxn>
              <a:cxn ang="T5">
                <a:pos x="T2" y="T3"/>
              </a:cxn>
            </a:cxnLst>
            <a:rect l="T6" t="T7" r="T8" b="T9"/>
            <a:pathLst>
              <a:path w="10000" h="11312">
                <a:moveTo>
                  <a:pt x="0" y="0"/>
                </a:moveTo>
                <a:cubicBezTo>
                  <a:pt x="3333" y="3333"/>
                  <a:pt x="6667" y="7979"/>
                  <a:pt x="10000" y="1131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89" name="Line 29"/>
          <p:cNvSpPr>
            <a:spLocks noChangeShapeType="1"/>
          </p:cNvSpPr>
          <p:nvPr/>
        </p:nvSpPr>
        <p:spPr bwMode="auto">
          <a:xfrm flipH="1">
            <a:off x="7754938" y="3405188"/>
            <a:ext cx="6350" cy="388937"/>
          </a:xfrm>
          <a:custGeom>
            <a:avLst/>
            <a:gdLst>
              <a:gd name="T0" fmla="*/ 0 w 10000"/>
              <a:gd name="T1" fmla="*/ 0 h 11387"/>
              <a:gd name="T2" fmla="*/ 0 w 10000"/>
              <a:gd name="T3" fmla="*/ 2147483647 h 11387"/>
              <a:gd name="T4" fmla="*/ 0 60000 65536"/>
              <a:gd name="T5" fmla="*/ 0 60000 65536"/>
              <a:gd name="T6" fmla="*/ 0 w 10000"/>
              <a:gd name="T7" fmla="*/ 0 h 11387"/>
              <a:gd name="T8" fmla="*/ 10000 w 10000"/>
              <a:gd name="T9" fmla="*/ 11387 h 11387"/>
            </a:gdLst>
            <a:ahLst/>
            <a:cxnLst>
              <a:cxn ang="T4">
                <a:pos x="T0" y="T1"/>
              </a:cxn>
              <a:cxn ang="T5">
                <a:pos x="T2" y="T3"/>
              </a:cxn>
            </a:cxnLst>
            <a:rect l="T6" t="T7" r="T8" b="T9"/>
            <a:pathLst>
              <a:path w="10000" h="11387">
                <a:moveTo>
                  <a:pt x="0" y="0"/>
                </a:moveTo>
                <a:cubicBezTo>
                  <a:pt x="3333" y="3333"/>
                  <a:pt x="6667" y="8054"/>
                  <a:pt x="10000" y="11387"/>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90" name="Line 31"/>
          <p:cNvSpPr>
            <a:spLocks noChangeShapeType="1"/>
          </p:cNvSpPr>
          <p:nvPr/>
        </p:nvSpPr>
        <p:spPr bwMode="auto">
          <a:xfrm>
            <a:off x="1316038" y="4751388"/>
            <a:ext cx="93583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91" name="Line 32"/>
          <p:cNvSpPr>
            <a:spLocks noChangeShapeType="1"/>
          </p:cNvSpPr>
          <p:nvPr/>
        </p:nvSpPr>
        <p:spPr bwMode="auto">
          <a:xfrm>
            <a:off x="1316038" y="3546475"/>
            <a:ext cx="93583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92" name="AutoShape 36"/>
          <p:cNvSpPr>
            <a:spLocks noChangeArrowheads="1"/>
          </p:cNvSpPr>
          <p:nvPr/>
        </p:nvSpPr>
        <p:spPr bwMode="auto">
          <a:xfrm flipV="1">
            <a:off x="9072563" y="1876425"/>
            <a:ext cx="254000" cy="304800"/>
          </a:xfrm>
          <a:prstGeom prst="downArrow">
            <a:avLst>
              <a:gd name="adj1" fmla="val 50000"/>
              <a:gd name="adj2" fmla="val 315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5828" tIns="47912" rIns="95828" bIns="47912"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50000"/>
              </a:spcBef>
              <a:spcAft>
                <a:spcPct val="0"/>
              </a:spcAft>
              <a:buFontTx/>
              <a:buNone/>
              <a:defRPr/>
            </a:pPr>
            <a:endParaRPr lang="en-US" altLang="en-US" sz="1100" b="1" smtClean="0">
              <a:solidFill>
                <a:srgbClr val="808080"/>
              </a:solidFill>
              <a:latin typeface="Arial" panose="020B0604020202020204" pitchFamily="34" charset="0"/>
              <a:cs typeface="Arial" panose="020B0604020202020204" pitchFamily="34" charset="0"/>
            </a:endParaRPr>
          </a:p>
        </p:txBody>
      </p:sp>
      <p:sp>
        <p:nvSpPr>
          <p:cNvPr id="403493" name="AutoShape 37"/>
          <p:cNvSpPr>
            <a:spLocks noChangeArrowheads="1"/>
          </p:cNvSpPr>
          <p:nvPr/>
        </p:nvSpPr>
        <p:spPr bwMode="auto">
          <a:xfrm flipV="1">
            <a:off x="7721600" y="2314575"/>
            <a:ext cx="522288" cy="315913"/>
          </a:xfrm>
          <a:prstGeom prst="downArrow">
            <a:avLst>
              <a:gd name="adj1" fmla="val 50000"/>
              <a:gd name="adj2" fmla="val 31528"/>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5828" tIns="47912" rIns="95828" bIns="47912"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50000"/>
              </a:spcBef>
              <a:spcAft>
                <a:spcPct val="0"/>
              </a:spcAft>
              <a:buFontTx/>
              <a:buNone/>
              <a:defRPr/>
            </a:pPr>
            <a:endParaRPr lang="en-US" altLang="en-US" sz="1100" b="1" smtClean="0">
              <a:solidFill>
                <a:srgbClr val="808080"/>
              </a:solidFill>
              <a:latin typeface="Arial" panose="020B0604020202020204" pitchFamily="34" charset="0"/>
              <a:cs typeface="Arial" panose="020B0604020202020204" pitchFamily="34" charset="0"/>
            </a:endParaRPr>
          </a:p>
        </p:txBody>
      </p:sp>
      <p:sp>
        <p:nvSpPr>
          <p:cNvPr id="403494" name="AutoShape 42"/>
          <p:cNvSpPr>
            <a:spLocks noChangeArrowheads="1"/>
          </p:cNvSpPr>
          <p:nvPr/>
        </p:nvSpPr>
        <p:spPr bwMode="auto">
          <a:xfrm flipV="1">
            <a:off x="9080500" y="3182938"/>
            <a:ext cx="254000" cy="304800"/>
          </a:xfrm>
          <a:prstGeom prst="downArrow">
            <a:avLst>
              <a:gd name="adj1" fmla="val 50000"/>
              <a:gd name="adj2" fmla="val 315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5828" tIns="47912" rIns="95828" bIns="47912"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50000"/>
              </a:spcBef>
              <a:spcAft>
                <a:spcPct val="0"/>
              </a:spcAft>
              <a:buFontTx/>
              <a:buNone/>
              <a:defRPr/>
            </a:pPr>
            <a:endParaRPr lang="en-US" altLang="en-US" sz="1100" b="1" smtClean="0">
              <a:solidFill>
                <a:srgbClr val="808080"/>
              </a:solidFill>
              <a:latin typeface="Arial" panose="020B0604020202020204" pitchFamily="34" charset="0"/>
              <a:cs typeface="Arial" panose="020B0604020202020204" pitchFamily="34" charset="0"/>
            </a:endParaRPr>
          </a:p>
        </p:txBody>
      </p:sp>
      <p:sp>
        <p:nvSpPr>
          <p:cNvPr id="403495" name="AutoShape 44"/>
          <p:cNvSpPr>
            <a:spLocks noChangeArrowheads="1"/>
          </p:cNvSpPr>
          <p:nvPr/>
        </p:nvSpPr>
        <p:spPr bwMode="auto">
          <a:xfrm>
            <a:off x="9058275" y="4945063"/>
            <a:ext cx="384175" cy="323850"/>
          </a:xfrm>
          <a:prstGeom prst="downArrow">
            <a:avLst>
              <a:gd name="adj1" fmla="val 50000"/>
              <a:gd name="adj2" fmla="val 3541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5828" tIns="47912" rIns="95828" bIns="47912"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50000"/>
              </a:spcBef>
              <a:spcAft>
                <a:spcPct val="0"/>
              </a:spcAft>
              <a:buFontTx/>
              <a:buNone/>
              <a:defRPr/>
            </a:pPr>
            <a:endParaRPr lang="en-US" altLang="en-US" sz="1100" b="1" smtClean="0">
              <a:solidFill>
                <a:srgbClr val="808080"/>
              </a:solidFill>
              <a:latin typeface="Arial" panose="020B0604020202020204" pitchFamily="34" charset="0"/>
              <a:cs typeface="Arial" panose="020B0604020202020204" pitchFamily="34" charset="0"/>
            </a:endParaRPr>
          </a:p>
        </p:txBody>
      </p:sp>
      <p:sp>
        <p:nvSpPr>
          <p:cNvPr id="403496" name="Line 49"/>
          <p:cNvSpPr>
            <a:spLocks noChangeShapeType="1"/>
          </p:cNvSpPr>
          <p:nvPr/>
        </p:nvSpPr>
        <p:spPr bwMode="auto">
          <a:xfrm>
            <a:off x="1328738" y="4165600"/>
            <a:ext cx="93583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497" name="Rectangle 52"/>
          <p:cNvSpPr>
            <a:spLocks noChangeArrowheads="1"/>
          </p:cNvSpPr>
          <p:nvPr/>
        </p:nvSpPr>
        <p:spPr bwMode="auto">
          <a:xfrm>
            <a:off x="1328738" y="3541713"/>
            <a:ext cx="370046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2813" fontAlgn="base">
              <a:spcBef>
                <a:spcPct val="100000"/>
              </a:spcBef>
              <a:spcAft>
                <a:spcPct val="0"/>
              </a:spcAft>
              <a:buClr>
                <a:srgbClr val="1C7188"/>
              </a:buClr>
              <a:buSzPct val="120000"/>
              <a:buFont typeface="Times" panose="02020603050405020304" pitchFamily="18" charset="0"/>
              <a:buNone/>
              <a:defRPr/>
            </a:pPr>
            <a:r>
              <a:rPr lang="en-US" altLang="en-US" sz="1700" smtClean="0">
                <a:solidFill>
                  <a:srgbClr val="000000"/>
                </a:solidFill>
                <a:cs typeface="Arial" panose="020B0604020202020204" pitchFamily="34" charset="0"/>
              </a:rPr>
              <a:t/>
            </a:r>
            <a:br>
              <a:rPr lang="en-US" altLang="en-US" sz="1700" smtClean="0">
                <a:solidFill>
                  <a:srgbClr val="000000"/>
                </a:solidFill>
                <a:cs typeface="Arial" panose="020B0604020202020204" pitchFamily="34" charset="0"/>
              </a:rPr>
            </a:br>
            <a:r>
              <a:rPr lang="en-US" altLang="en-US" sz="2000" b="1" smtClean="0">
                <a:solidFill>
                  <a:srgbClr val="000000"/>
                </a:solidFill>
                <a:cs typeface="Arial" panose="020B0604020202020204" pitchFamily="34" charset="0"/>
              </a:rPr>
              <a:t>Metformin</a:t>
            </a:r>
            <a:endParaRPr lang="en-US" altLang="en-US" sz="2000" b="1" baseline="30000" smtClean="0">
              <a:solidFill>
                <a:srgbClr val="000000"/>
              </a:solidFill>
              <a:cs typeface="Arial" panose="020B0604020202020204" pitchFamily="34" charset="0"/>
            </a:endParaRPr>
          </a:p>
        </p:txBody>
      </p:sp>
      <p:sp>
        <p:nvSpPr>
          <p:cNvPr id="403498" name="AutoShape 56"/>
          <p:cNvSpPr>
            <a:spLocks noChangeArrowheads="1"/>
          </p:cNvSpPr>
          <p:nvPr/>
        </p:nvSpPr>
        <p:spPr bwMode="auto">
          <a:xfrm>
            <a:off x="8345488" y="3795713"/>
            <a:ext cx="647700" cy="231775"/>
          </a:xfrm>
          <a:prstGeom prst="leftRightArrow">
            <a:avLst>
              <a:gd name="adj1" fmla="val 50000"/>
              <a:gd name="adj2" fmla="val 8696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nchor="ctr">
            <a:spAutoFit/>
          </a:bodyPr>
          <a:lstStyle>
            <a:lvl1pPr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50000"/>
              </a:spcBef>
              <a:spcAft>
                <a:spcPct val="0"/>
              </a:spcAft>
              <a:buFontTx/>
              <a:buNone/>
              <a:defRPr/>
            </a:pPr>
            <a:endParaRPr lang="en-US" altLang="en-US" sz="100" b="1" smtClean="0">
              <a:solidFill>
                <a:srgbClr val="808080"/>
              </a:solidFill>
              <a:latin typeface="Arial" panose="020B0604020202020204" pitchFamily="34" charset="0"/>
              <a:cs typeface="Arial" panose="020B0604020202020204" pitchFamily="34" charset="0"/>
            </a:endParaRPr>
          </a:p>
        </p:txBody>
      </p:sp>
      <p:sp>
        <p:nvSpPr>
          <p:cNvPr id="403499" name="AutoShape 56"/>
          <p:cNvSpPr>
            <a:spLocks noChangeArrowheads="1"/>
          </p:cNvSpPr>
          <p:nvPr/>
        </p:nvSpPr>
        <p:spPr bwMode="auto">
          <a:xfrm>
            <a:off x="8915400" y="4319588"/>
            <a:ext cx="647700" cy="231775"/>
          </a:xfrm>
          <a:prstGeom prst="leftRightArrow">
            <a:avLst>
              <a:gd name="adj1" fmla="val 50000"/>
              <a:gd name="adj2" fmla="val 8696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nchor="ctr">
            <a:spAutoFit/>
          </a:bodyPr>
          <a:lstStyle>
            <a:lvl1pPr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tabLst>
                <a:tab pos="0" algn="l"/>
                <a:tab pos="114300" algn="l"/>
                <a:tab pos="342900" algn="l"/>
                <a:tab pos="400050" algn="l"/>
                <a:tab pos="571500" algn="l"/>
                <a:tab pos="914400" algn="l"/>
                <a:tab pos="1257300" algn="l"/>
              </a:tabLst>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50000"/>
              </a:spcBef>
              <a:spcAft>
                <a:spcPct val="0"/>
              </a:spcAft>
              <a:buFontTx/>
              <a:buNone/>
              <a:defRPr/>
            </a:pPr>
            <a:endParaRPr lang="en-US" altLang="en-US" sz="100" b="1" smtClean="0">
              <a:solidFill>
                <a:srgbClr val="808080"/>
              </a:solidFill>
              <a:latin typeface="Arial" panose="020B0604020202020204" pitchFamily="34" charset="0"/>
              <a:cs typeface="Arial" panose="020B0604020202020204" pitchFamily="34" charset="0"/>
            </a:endParaRPr>
          </a:p>
        </p:txBody>
      </p:sp>
      <p:sp>
        <p:nvSpPr>
          <p:cNvPr id="403500" name="TextBox 44"/>
          <p:cNvSpPr txBox="1">
            <a:spLocks noChangeArrowheads="1"/>
          </p:cNvSpPr>
          <p:nvPr/>
        </p:nvSpPr>
        <p:spPr bwMode="auto">
          <a:xfrm>
            <a:off x="8128000" y="2292350"/>
            <a:ext cx="157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2813" fontAlgn="base">
              <a:spcBef>
                <a:spcPct val="0"/>
              </a:spcBef>
              <a:spcAft>
                <a:spcPct val="0"/>
              </a:spcAft>
              <a:buFontTx/>
              <a:buNone/>
              <a:defRPr/>
            </a:pPr>
            <a:r>
              <a:rPr lang="en-US" altLang="en-US" sz="1600" b="1" smtClean="0">
                <a:solidFill>
                  <a:srgbClr val="000000"/>
                </a:solidFill>
                <a:cs typeface="Arial" panose="020B0604020202020204" pitchFamily="34" charset="0"/>
              </a:rPr>
              <a:t>Subq fat, edema</a:t>
            </a:r>
          </a:p>
          <a:p>
            <a:pPr defTabSz="912813" fontAlgn="base">
              <a:spcBef>
                <a:spcPct val="0"/>
              </a:spcBef>
              <a:spcAft>
                <a:spcPct val="0"/>
              </a:spcAft>
              <a:buFontTx/>
              <a:buNone/>
              <a:defRPr/>
            </a:pPr>
            <a:r>
              <a:rPr lang="en-US" altLang="en-US" sz="1600" b="1" smtClean="0">
                <a:solidFill>
                  <a:srgbClr val="000000"/>
                </a:solidFill>
                <a:cs typeface="Arial" panose="020B0604020202020204" pitchFamily="34" charset="0"/>
              </a:rPr>
              <a:t>Visceral fat</a:t>
            </a:r>
          </a:p>
        </p:txBody>
      </p:sp>
      <p:sp>
        <p:nvSpPr>
          <p:cNvPr id="403501" name="AutoShape 44"/>
          <p:cNvSpPr>
            <a:spLocks noChangeArrowheads="1"/>
          </p:cNvSpPr>
          <p:nvPr/>
        </p:nvSpPr>
        <p:spPr bwMode="auto">
          <a:xfrm>
            <a:off x="7872413" y="2636838"/>
            <a:ext cx="307975" cy="320675"/>
          </a:xfrm>
          <a:prstGeom prst="downArrow">
            <a:avLst>
              <a:gd name="adj1" fmla="val 50000"/>
              <a:gd name="adj2" fmla="val 35614"/>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50000"/>
              </a:spcBef>
              <a:spcAft>
                <a:spcPct val="0"/>
              </a:spcAft>
              <a:buFontTx/>
              <a:buNone/>
              <a:defRPr/>
            </a:pPr>
            <a:endParaRPr lang="en-US" altLang="en-US" sz="1100" b="1" smtClean="0">
              <a:solidFill>
                <a:srgbClr val="808080"/>
              </a:solidFill>
              <a:latin typeface="Arial" panose="020B0604020202020204" pitchFamily="34" charset="0"/>
              <a:cs typeface="Arial" panose="020B0604020202020204" pitchFamily="34" charset="0"/>
            </a:endParaRPr>
          </a:p>
        </p:txBody>
      </p:sp>
      <p:sp>
        <p:nvSpPr>
          <p:cNvPr id="403502" name="Line 23"/>
          <p:cNvSpPr>
            <a:spLocks noChangeShapeType="1"/>
          </p:cNvSpPr>
          <p:nvPr/>
        </p:nvSpPr>
        <p:spPr bwMode="auto">
          <a:xfrm>
            <a:off x="1352550" y="5954713"/>
            <a:ext cx="9358313"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503" name="Line 2"/>
          <p:cNvSpPr>
            <a:spLocks noChangeShapeType="1"/>
          </p:cNvSpPr>
          <p:nvPr/>
        </p:nvSpPr>
        <p:spPr bwMode="auto">
          <a:xfrm>
            <a:off x="10698163" y="1209675"/>
            <a:ext cx="12700" cy="472122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5828" tIns="47912" rIns="95828" bIns="47912" anchor="ctr">
            <a:spAutoFit/>
          </a:bodyPr>
          <a:lstStyle/>
          <a:p>
            <a:pPr defTabSz="912813" fontAlgn="base">
              <a:spcBef>
                <a:spcPct val="0"/>
              </a:spcBef>
              <a:spcAft>
                <a:spcPct val="0"/>
              </a:spcAft>
              <a:defRPr/>
            </a:pPr>
            <a:endParaRPr lang="en-US" sz="1900" smtClean="0">
              <a:solidFill>
                <a:prstClr val="black"/>
              </a:solidFill>
              <a:latin typeface="Arial" panose="020B0604020202020204" pitchFamily="34" charset="0"/>
              <a:cs typeface="Arial" panose="020B0604020202020204" pitchFamily="34" charset="0"/>
            </a:endParaRPr>
          </a:p>
        </p:txBody>
      </p:sp>
      <p:sp>
        <p:nvSpPr>
          <p:cNvPr id="403504" name="AutoShape 44"/>
          <p:cNvSpPr>
            <a:spLocks noChangeArrowheads="1"/>
          </p:cNvSpPr>
          <p:nvPr/>
        </p:nvSpPr>
        <p:spPr bwMode="auto">
          <a:xfrm>
            <a:off x="9102725" y="5549900"/>
            <a:ext cx="384175" cy="323850"/>
          </a:xfrm>
          <a:prstGeom prst="downArrow">
            <a:avLst>
              <a:gd name="adj1" fmla="val 50000"/>
              <a:gd name="adj2" fmla="val 3541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5828" tIns="47912" rIns="95828" bIns="47912"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50000"/>
              </a:spcBef>
              <a:spcAft>
                <a:spcPct val="0"/>
              </a:spcAft>
              <a:buFontTx/>
              <a:buNone/>
              <a:defRPr/>
            </a:pPr>
            <a:endParaRPr lang="en-US" altLang="en-US" sz="1100" b="1" smtClean="0">
              <a:solidFill>
                <a:srgbClr val="808080"/>
              </a:solidFill>
              <a:latin typeface="Arial" panose="020B0604020202020204" pitchFamily="34" charset="0"/>
              <a:cs typeface="Arial" panose="020B0604020202020204" pitchFamily="34" charset="0"/>
            </a:endParaRPr>
          </a:p>
        </p:txBody>
      </p:sp>
      <p:sp>
        <p:nvSpPr>
          <p:cNvPr id="403505" name="TextBox 6"/>
          <p:cNvSpPr txBox="1">
            <a:spLocks noChangeArrowheads="1"/>
          </p:cNvSpPr>
          <p:nvPr/>
        </p:nvSpPr>
        <p:spPr bwMode="auto">
          <a:xfrm>
            <a:off x="609600" y="6105525"/>
            <a:ext cx="10806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spAutoFit/>
          </a:bodyPr>
          <a:lstStyle>
            <a:lvl1pPr defTabSz="814388"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814388"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814388"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814388"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814388"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FontTx/>
              <a:buNone/>
              <a:defRPr/>
            </a:pPr>
            <a:r>
              <a:rPr lang="en-US" altLang="en-US" sz="1900" b="1" smtClean="0">
                <a:solidFill>
                  <a:srgbClr val="1F497D"/>
                </a:solidFill>
                <a:cs typeface="Arial" panose="020B0604020202020204" pitchFamily="34" charset="0"/>
              </a:rPr>
              <a:t>A1C = glycated hemoglobin; DPP-4 = dipeptidyl peptidase-4; GLP-1 = glucagon-like peptide-1; SGLT-2 = sodium glucose co-transporter-2; TZD = thiazolidinedione </a:t>
            </a:r>
          </a:p>
        </p:txBody>
      </p:sp>
      <p:sp>
        <p:nvSpPr>
          <p:cNvPr id="403506" name="TextBox 53"/>
          <p:cNvSpPr txBox="1">
            <a:spLocks noChangeArrowheads="1"/>
          </p:cNvSpPr>
          <p:nvPr/>
        </p:nvSpPr>
        <p:spPr bwMode="auto">
          <a:xfrm>
            <a:off x="9072563" y="3652838"/>
            <a:ext cx="6921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FontTx/>
              <a:buNone/>
              <a:defRPr/>
            </a:pPr>
            <a:r>
              <a:rPr lang="en-US" altLang="en-US" sz="1900" smtClean="0">
                <a:solidFill>
                  <a:srgbClr val="000000"/>
                </a:solidFill>
                <a:latin typeface="Arial" panose="020B0604020202020204" pitchFamily="34" charset="0"/>
                <a:cs typeface="Arial" panose="020B0604020202020204" pitchFamily="34" charset="0"/>
              </a:rPr>
              <a:t>or</a:t>
            </a:r>
          </a:p>
        </p:txBody>
      </p:sp>
      <p:sp>
        <p:nvSpPr>
          <p:cNvPr id="403507" name="AutoShape 44"/>
          <p:cNvSpPr>
            <a:spLocks noChangeArrowheads="1"/>
          </p:cNvSpPr>
          <p:nvPr/>
        </p:nvSpPr>
        <p:spPr bwMode="auto">
          <a:xfrm>
            <a:off x="9764713" y="3714750"/>
            <a:ext cx="311150" cy="320675"/>
          </a:xfrm>
          <a:prstGeom prst="downArrow">
            <a:avLst>
              <a:gd name="adj1" fmla="val 50000"/>
              <a:gd name="adj2" fmla="val 35671"/>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828" tIns="47912" rIns="95828" bIns="47912"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912813" fontAlgn="base">
              <a:spcBef>
                <a:spcPct val="50000"/>
              </a:spcBef>
              <a:spcAft>
                <a:spcPct val="0"/>
              </a:spcAft>
              <a:buFontTx/>
              <a:buNone/>
              <a:defRPr/>
            </a:pPr>
            <a:endParaRPr lang="en-US" altLang="en-US" sz="1100" b="1" smtClean="0">
              <a:solidFill>
                <a:srgbClr val="808080"/>
              </a:solidFill>
              <a:latin typeface="Arial" panose="020B0604020202020204" pitchFamily="34" charset="0"/>
              <a:cs typeface="Arial" panose="020B0604020202020204" pitchFamily="34" charset="0"/>
            </a:endParaRPr>
          </a:p>
        </p:txBody>
      </p:sp>
      <p:sp>
        <p:nvSpPr>
          <p:cNvPr id="403508" name="TextBox 56"/>
          <p:cNvSpPr txBox="1">
            <a:spLocks noChangeArrowheads="1"/>
          </p:cNvSpPr>
          <p:nvPr/>
        </p:nvSpPr>
        <p:spPr bwMode="auto">
          <a:xfrm>
            <a:off x="6045200" y="1830388"/>
            <a:ext cx="53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FontTx/>
              <a:buNone/>
              <a:defRPr/>
            </a:pPr>
            <a:r>
              <a:rPr lang="en-US" altLang="en-US" sz="2000" b="1" smtClean="0">
                <a:solidFill>
                  <a:srgbClr val="FF0000"/>
                </a:solidFill>
                <a:cs typeface="Arial" panose="020B0604020202020204" pitchFamily="34" charset="0"/>
              </a:rPr>
              <a:t>Yes</a:t>
            </a:r>
            <a:endParaRPr lang="en-US" altLang="en-US" sz="2400" b="1" smtClean="0">
              <a:solidFill>
                <a:srgbClr val="FF0000"/>
              </a:solidFill>
              <a:cs typeface="Arial" panose="020B0604020202020204" pitchFamily="34" charset="0"/>
            </a:endParaRPr>
          </a:p>
        </p:txBody>
      </p:sp>
      <p:sp>
        <p:nvSpPr>
          <p:cNvPr id="403509" name="TextBox 57"/>
          <p:cNvSpPr txBox="1">
            <a:spLocks noChangeArrowheads="1"/>
          </p:cNvSpPr>
          <p:nvPr/>
        </p:nvSpPr>
        <p:spPr bwMode="auto">
          <a:xfrm>
            <a:off x="6045200" y="3014663"/>
            <a:ext cx="53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FontTx/>
              <a:buNone/>
              <a:defRPr/>
            </a:pPr>
            <a:r>
              <a:rPr lang="en-US" altLang="en-US" sz="2000" b="1" smtClean="0">
                <a:solidFill>
                  <a:srgbClr val="FF0000"/>
                </a:solidFill>
                <a:cs typeface="Arial" panose="020B0604020202020204" pitchFamily="34" charset="0"/>
              </a:rPr>
              <a:t>Yes</a:t>
            </a:r>
          </a:p>
        </p:txBody>
      </p:sp>
      <p:sp>
        <p:nvSpPr>
          <p:cNvPr id="403510" name="TextBox 58"/>
          <p:cNvSpPr txBox="1">
            <a:spLocks noChangeArrowheads="1"/>
          </p:cNvSpPr>
          <p:nvPr/>
        </p:nvSpPr>
        <p:spPr bwMode="auto">
          <a:xfrm>
            <a:off x="6045200" y="2439988"/>
            <a:ext cx="49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FontTx/>
              <a:buNone/>
              <a:defRPr/>
            </a:pPr>
            <a:r>
              <a:rPr lang="en-US" altLang="en-US" sz="2000" b="1" smtClean="0">
                <a:solidFill>
                  <a:srgbClr val="0070C0"/>
                </a:solidFill>
                <a:cs typeface="Arial" panose="020B0604020202020204" pitchFamily="34" charset="0"/>
              </a:rPr>
              <a:t>No</a:t>
            </a:r>
          </a:p>
        </p:txBody>
      </p:sp>
      <p:sp>
        <p:nvSpPr>
          <p:cNvPr id="403511" name="Rectangle 59"/>
          <p:cNvSpPr>
            <a:spLocks noChangeArrowheads="1"/>
          </p:cNvSpPr>
          <p:nvPr/>
        </p:nvSpPr>
        <p:spPr bwMode="auto">
          <a:xfrm>
            <a:off x="6045200" y="3627438"/>
            <a:ext cx="49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FontTx/>
              <a:buNone/>
              <a:defRPr/>
            </a:pPr>
            <a:r>
              <a:rPr lang="en-US" altLang="en-US" sz="2000" b="1" smtClean="0">
                <a:solidFill>
                  <a:srgbClr val="0070C0"/>
                </a:solidFill>
                <a:cs typeface="Arial" panose="020B0604020202020204" pitchFamily="34" charset="0"/>
              </a:rPr>
              <a:t>No</a:t>
            </a:r>
          </a:p>
        </p:txBody>
      </p:sp>
      <p:sp>
        <p:nvSpPr>
          <p:cNvPr id="403512" name="TextBox 60"/>
          <p:cNvSpPr txBox="1">
            <a:spLocks noChangeArrowheads="1"/>
          </p:cNvSpPr>
          <p:nvPr/>
        </p:nvSpPr>
        <p:spPr bwMode="auto">
          <a:xfrm>
            <a:off x="6045200" y="4289425"/>
            <a:ext cx="49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FontTx/>
              <a:buNone/>
              <a:defRPr/>
            </a:pPr>
            <a:r>
              <a:rPr lang="en-US" altLang="en-US" sz="2000" b="1" smtClean="0">
                <a:solidFill>
                  <a:srgbClr val="0070C0"/>
                </a:solidFill>
                <a:cs typeface="Arial" panose="020B0604020202020204" pitchFamily="34" charset="0"/>
              </a:rPr>
              <a:t>No</a:t>
            </a:r>
          </a:p>
        </p:txBody>
      </p:sp>
      <p:sp>
        <p:nvSpPr>
          <p:cNvPr id="403513" name="TextBox 61"/>
          <p:cNvSpPr txBox="1">
            <a:spLocks noChangeArrowheads="1"/>
          </p:cNvSpPr>
          <p:nvPr/>
        </p:nvSpPr>
        <p:spPr bwMode="auto">
          <a:xfrm>
            <a:off x="6045200" y="4837113"/>
            <a:ext cx="49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FontTx/>
              <a:buNone/>
              <a:defRPr/>
            </a:pPr>
            <a:r>
              <a:rPr lang="en-US" altLang="en-US" sz="2000" b="1" smtClean="0">
                <a:solidFill>
                  <a:srgbClr val="0070C0"/>
                </a:solidFill>
                <a:cs typeface="Arial" panose="020B0604020202020204" pitchFamily="34" charset="0"/>
              </a:rPr>
              <a:t>No</a:t>
            </a:r>
          </a:p>
        </p:txBody>
      </p:sp>
      <p:sp>
        <p:nvSpPr>
          <p:cNvPr id="403514" name="TextBox 62"/>
          <p:cNvSpPr txBox="1">
            <a:spLocks noChangeArrowheads="1"/>
          </p:cNvSpPr>
          <p:nvPr/>
        </p:nvSpPr>
        <p:spPr bwMode="auto">
          <a:xfrm>
            <a:off x="6045200" y="5487988"/>
            <a:ext cx="49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fontAlgn="base" hangingPunct="1">
              <a:spcBef>
                <a:spcPct val="0"/>
              </a:spcBef>
              <a:spcAft>
                <a:spcPct val="0"/>
              </a:spcAft>
              <a:buFontTx/>
              <a:buNone/>
              <a:defRPr/>
            </a:pPr>
            <a:r>
              <a:rPr lang="en-US" altLang="en-US" sz="2000" b="1" smtClean="0">
                <a:solidFill>
                  <a:srgbClr val="0070C0"/>
                </a:solidFill>
                <a:cs typeface="Arial" panose="020B0604020202020204" pitchFamily="34" charset="0"/>
              </a:rPr>
              <a:t>No</a:t>
            </a:r>
          </a:p>
        </p:txBody>
      </p:sp>
    </p:spTree>
    <p:extLst>
      <p:ext uri="{BB962C8B-B14F-4D97-AF65-F5344CB8AC3E}">
        <p14:creationId xmlns:p14="http://schemas.microsoft.com/office/powerpoint/2010/main" val="42809833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itle 1"/>
          <p:cNvSpPr>
            <a:spLocks noGrp="1"/>
          </p:cNvSpPr>
          <p:nvPr>
            <p:ph type="ctrTitle"/>
          </p:nvPr>
        </p:nvSpPr>
        <p:spPr>
          <a:xfrm>
            <a:off x="914400" y="2130425"/>
            <a:ext cx="10363200" cy="1470025"/>
          </a:xfrm>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smtClean="0"/>
          </a:p>
        </p:txBody>
      </p:sp>
      <p:graphicFrame>
        <p:nvGraphicFramePr>
          <p:cNvPr id="4" name="Table 3"/>
          <p:cNvGraphicFramePr>
            <a:graphicFrameLocks noGrp="1"/>
          </p:cNvGraphicFramePr>
          <p:nvPr/>
        </p:nvGraphicFramePr>
        <p:xfrm>
          <a:off x="914400" y="2133600"/>
          <a:ext cx="10261601" cy="2895600"/>
        </p:xfrm>
        <a:graphic>
          <a:graphicData uri="http://schemas.openxmlformats.org/drawingml/2006/table">
            <a:tbl>
              <a:tblPr/>
              <a:tblGrid>
                <a:gridCol w="1648985">
                  <a:extLst>
                    <a:ext uri="{9D8B030D-6E8A-4147-A177-3AD203B41FA5}">
                      <a16:colId xmlns="" xmlns:a16="http://schemas.microsoft.com/office/drawing/2014/main" val="20000"/>
                    </a:ext>
                  </a:extLst>
                </a:gridCol>
                <a:gridCol w="944268">
                  <a:extLst>
                    <a:ext uri="{9D8B030D-6E8A-4147-A177-3AD203B41FA5}">
                      <a16:colId xmlns="" xmlns:a16="http://schemas.microsoft.com/office/drawing/2014/main" val="20001"/>
                    </a:ext>
                  </a:extLst>
                </a:gridCol>
                <a:gridCol w="1250669">
                  <a:extLst>
                    <a:ext uri="{9D8B030D-6E8A-4147-A177-3AD203B41FA5}">
                      <a16:colId xmlns="" xmlns:a16="http://schemas.microsoft.com/office/drawing/2014/main" val="20002"/>
                    </a:ext>
                  </a:extLst>
                </a:gridCol>
                <a:gridCol w="1337017">
                  <a:extLst>
                    <a:ext uri="{9D8B030D-6E8A-4147-A177-3AD203B41FA5}">
                      <a16:colId xmlns="" xmlns:a16="http://schemas.microsoft.com/office/drawing/2014/main" val="20003"/>
                    </a:ext>
                  </a:extLst>
                </a:gridCol>
                <a:gridCol w="1420579">
                  <a:extLst>
                    <a:ext uri="{9D8B030D-6E8A-4147-A177-3AD203B41FA5}">
                      <a16:colId xmlns="" xmlns:a16="http://schemas.microsoft.com/office/drawing/2014/main" val="20004"/>
                    </a:ext>
                  </a:extLst>
                </a:gridCol>
                <a:gridCol w="1346192">
                  <a:extLst>
                    <a:ext uri="{9D8B030D-6E8A-4147-A177-3AD203B41FA5}">
                      <a16:colId xmlns="" xmlns:a16="http://schemas.microsoft.com/office/drawing/2014/main" val="20005"/>
                    </a:ext>
                  </a:extLst>
                </a:gridCol>
                <a:gridCol w="1160715">
                  <a:extLst>
                    <a:ext uri="{9D8B030D-6E8A-4147-A177-3AD203B41FA5}">
                      <a16:colId xmlns="" xmlns:a16="http://schemas.microsoft.com/office/drawing/2014/main" val="20006"/>
                    </a:ext>
                  </a:extLst>
                </a:gridCol>
                <a:gridCol w="1153176">
                  <a:extLst>
                    <a:ext uri="{9D8B030D-6E8A-4147-A177-3AD203B41FA5}">
                      <a16:colId xmlns="" xmlns:a16="http://schemas.microsoft.com/office/drawing/2014/main" val="20007"/>
                    </a:ext>
                  </a:extLst>
                </a:gridCol>
              </a:tblGrid>
              <a:tr h="868680">
                <a:tc>
                  <a:txBody>
                    <a:bodyPr/>
                    <a:lstStyle/>
                    <a:p>
                      <a:pPr marL="0" marR="0" algn="ctr">
                        <a:spcBef>
                          <a:spcPts val="0"/>
                        </a:spcBef>
                        <a:spcAft>
                          <a:spcPts val="0"/>
                        </a:spcAft>
                      </a:pPr>
                      <a:r>
                        <a:rPr lang="en-US" sz="1100" b="1" u="sng" dirty="0">
                          <a:latin typeface="Arial"/>
                          <a:ea typeface="Calibri"/>
                          <a:cs typeface="Times New Roman"/>
                        </a:rPr>
                        <a:t>Agent</a:t>
                      </a:r>
                      <a:endParaRPr lang="en-US" sz="1100" dirty="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Arial"/>
                          <a:ea typeface="Calibri"/>
                          <a:cs typeface="Times New Roman"/>
                        </a:rPr>
                        <a:t>MACE*</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Arial"/>
                          <a:ea typeface="Calibri"/>
                          <a:cs typeface="Times New Roman"/>
                        </a:rPr>
                        <a:t>CVD mortality</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Arial"/>
                          <a:ea typeface="Calibri"/>
                          <a:cs typeface="Times New Roman"/>
                        </a:rPr>
                        <a:t>All-cause mortality</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Arial"/>
                          <a:ea typeface="Calibri"/>
                          <a:cs typeface="Times New Roman"/>
                        </a:rPr>
                        <a:t>HF </a:t>
                      </a:r>
                      <a:endParaRPr lang="en-US" sz="1100">
                        <a:latin typeface="Arial"/>
                        <a:ea typeface="MS Mincho"/>
                        <a:cs typeface="Times New Roman"/>
                      </a:endParaRPr>
                    </a:p>
                    <a:p>
                      <a:pPr marL="0" marR="0" algn="ctr">
                        <a:spcBef>
                          <a:spcPts val="0"/>
                        </a:spcBef>
                        <a:spcAft>
                          <a:spcPts val="0"/>
                        </a:spcAft>
                      </a:pPr>
                      <a:r>
                        <a:rPr lang="en-US" sz="1100" b="1">
                          <a:latin typeface="Arial"/>
                          <a:ea typeface="Calibri"/>
                          <a:cs typeface="Times New Roman"/>
                        </a:rPr>
                        <a:t>admissions† </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latin typeface="Arial"/>
                          <a:ea typeface="Calibri"/>
                          <a:cs typeface="Times New Roman"/>
                        </a:rPr>
                        <a:t>Hypoglycemia risk‡</a:t>
                      </a:r>
                      <a:endParaRPr lang="en-US" sz="1100" dirty="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Arial"/>
                          <a:ea typeface="Calibri"/>
                          <a:cs typeface="Times New Roman"/>
                        </a:rPr>
                        <a:t>Weight change</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latin typeface="Arial"/>
                          <a:ea typeface="Calibri"/>
                          <a:cs typeface="Times New Roman"/>
                        </a:rPr>
                        <a:t>Cost</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82600">
                <a:tc>
                  <a:txBody>
                    <a:bodyPr/>
                    <a:lstStyle/>
                    <a:p>
                      <a:pPr marL="0" marR="0">
                        <a:spcBef>
                          <a:spcPts val="0"/>
                        </a:spcBef>
                        <a:spcAft>
                          <a:spcPts val="0"/>
                        </a:spcAft>
                      </a:pPr>
                      <a:r>
                        <a:rPr lang="en-US" sz="1100" b="1">
                          <a:latin typeface="Arial"/>
                          <a:ea typeface="Calibri"/>
                          <a:cs typeface="Times New Roman"/>
                        </a:rPr>
                        <a:t>Pioglitazone</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8000"/>
                          </a:solidFill>
                          <a:latin typeface="Wingdings"/>
                          <a:ea typeface="MS Mincho"/>
                          <a:cs typeface="Times New Roman"/>
                        </a:rPr>
                        <a:t>ê</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spc="-420">
                          <a:solidFill>
                            <a:srgbClr val="FFC000"/>
                          </a:solidFill>
                          <a:latin typeface="Wingdings"/>
                          <a:ea typeface="Calibri"/>
                          <a:cs typeface="Times New Roman"/>
                        </a:rPr>
                        <a:t>çè</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spc="-420">
                          <a:solidFill>
                            <a:srgbClr val="FFC611"/>
                          </a:solidFill>
                          <a:latin typeface="Wingdings"/>
                          <a:ea typeface="Calibri"/>
                          <a:cs typeface="Times New Roman"/>
                        </a:rPr>
                        <a:t>çè</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solidFill>
                            <a:srgbClr val="FF0000"/>
                          </a:solidFill>
                          <a:latin typeface="Wingdings"/>
                          <a:ea typeface="Calibri"/>
                          <a:cs typeface="Times New Roman"/>
                        </a:rPr>
                        <a:t>é</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solidFill>
                            <a:srgbClr val="008000"/>
                          </a:solidFill>
                          <a:latin typeface="Arial Black"/>
                          <a:ea typeface="Calibri"/>
                          <a:cs typeface="Times New Roman"/>
                        </a:rPr>
                        <a:t>Low</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a:solidFill>
                            <a:srgbClr val="FF0000"/>
                          </a:solidFill>
                          <a:latin typeface="Wingdings"/>
                          <a:ea typeface="Calibri"/>
                          <a:cs typeface="Times New Roman"/>
                        </a:rPr>
                        <a:t>é</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solidFill>
                            <a:srgbClr val="008000"/>
                          </a:solidFill>
                          <a:latin typeface="Arial Black"/>
                          <a:ea typeface="Calibri"/>
                          <a:cs typeface="Times New Roman"/>
                        </a:rPr>
                        <a:t>Low</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79120">
                <a:tc>
                  <a:txBody>
                    <a:bodyPr/>
                    <a:lstStyle/>
                    <a:p>
                      <a:pPr marL="0" marR="0">
                        <a:spcBef>
                          <a:spcPts val="0"/>
                        </a:spcBef>
                        <a:spcAft>
                          <a:spcPts val="0"/>
                        </a:spcAft>
                      </a:pPr>
                      <a:r>
                        <a:rPr lang="en-US" sz="1100" b="1">
                          <a:latin typeface="Arial"/>
                          <a:ea typeface="Calibri"/>
                          <a:cs typeface="Times New Roman"/>
                        </a:rPr>
                        <a:t>Empagliflozin</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8000"/>
                          </a:solidFill>
                          <a:latin typeface="Wingdings"/>
                          <a:ea typeface="MS Mincho"/>
                          <a:cs typeface="Times New Roman"/>
                        </a:rPr>
                        <a:t>ê</a:t>
                      </a:r>
                      <a:endParaRPr lang="en-US" sz="1100" dirty="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8000"/>
                          </a:solidFill>
                          <a:latin typeface="Wingdings"/>
                          <a:ea typeface="MS Mincho"/>
                          <a:cs typeface="Times New Roman"/>
                        </a:rPr>
                        <a:t>ê</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8000"/>
                          </a:solidFill>
                          <a:latin typeface="Wingdings"/>
                          <a:ea typeface="MS Mincho"/>
                          <a:cs typeface="Times New Roman"/>
                        </a:rPr>
                        <a:t>ê</a:t>
                      </a:r>
                      <a:endParaRPr lang="en-US" sz="1100" dirty="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8000"/>
                          </a:solidFill>
                          <a:latin typeface="Wingdings"/>
                          <a:ea typeface="MS Mincho"/>
                          <a:cs typeface="Times New Roman"/>
                        </a:rPr>
                        <a:t>ê</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solidFill>
                            <a:srgbClr val="008000"/>
                          </a:solidFill>
                          <a:latin typeface="Arial Black"/>
                          <a:ea typeface="Calibri"/>
                          <a:cs typeface="Times New Roman"/>
                        </a:rPr>
                        <a:t>Low</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8000"/>
                          </a:solidFill>
                          <a:latin typeface="Wingdings"/>
                          <a:ea typeface="MS Mincho"/>
                          <a:cs typeface="Times New Roman"/>
                        </a:rPr>
                        <a:t>ê</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solidFill>
                            <a:srgbClr val="FF0000"/>
                          </a:solidFill>
                          <a:latin typeface="Arial Black"/>
                          <a:ea typeface="Calibri"/>
                          <a:cs typeface="Times New Roman"/>
                        </a:rPr>
                        <a:t>High</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82600">
                <a:tc>
                  <a:txBody>
                    <a:bodyPr/>
                    <a:lstStyle/>
                    <a:p>
                      <a:pPr marL="0" marR="0">
                        <a:spcBef>
                          <a:spcPts val="0"/>
                        </a:spcBef>
                        <a:spcAft>
                          <a:spcPts val="0"/>
                        </a:spcAft>
                      </a:pPr>
                      <a:r>
                        <a:rPr lang="en-US" sz="1100" b="1">
                          <a:latin typeface="Arial"/>
                          <a:ea typeface="Calibri"/>
                          <a:cs typeface="Times New Roman"/>
                        </a:rPr>
                        <a:t>Liraglutide</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8000"/>
                          </a:solidFill>
                          <a:latin typeface="Wingdings"/>
                          <a:ea typeface="MS Mincho"/>
                          <a:cs typeface="Times New Roman"/>
                        </a:rPr>
                        <a:t>ê</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dirty="0">
                          <a:solidFill>
                            <a:srgbClr val="008000"/>
                          </a:solidFill>
                          <a:latin typeface="Wingdings"/>
                          <a:ea typeface="MS Mincho"/>
                          <a:cs typeface="Times New Roman"/>
                        </a:rPr>
                        <a:t>ê</a:t>
                      </a:r>
                      <a:endParaRPr lang="en-US" sz="1100" dirty="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8000"/>
                          </a:solidFill>
                          <a:latin typeface="Wingdings"/>
                          <a:ea typeface="MS Mincho"/>
                          <a:cs typeface="Times New Roman"/>
                        </a:rPr>
                        <a:t>ê</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spc="-420">
                          <a:solidFill>
                            <a:srgbClr val="FFC000"/>
                          </a:solidFill>
                          <a:latin typeface="Wingdings"/>
                          <a:ea typeface="Calibri"/>
                          <a:cs typeface="Times New Roman"/>
                        </a:rPr>
                        <a:t>çè</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solidFill>
                            <a:srgbClr val="008000"/>
                          </a:solidFill>
                          <a:latin typeface="Arial Black"/>
                          <a:ea typeface="Calibri"/>
                          <a:cs typeface="Times New Roman"/>
                        </a:rPr>
                        <a:t>Low</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8000"/>
                          </a:solidFill>
                          <a:latin typeface="Wingdings"/>
                          <a:ea typeface="MS Mincho"/>
                          <a:cs typeface="Times New Roman"/>
                        </a:rPr>
                        <a:t>ê</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solidFill>
                            <a:srgbClr val="FF0000"/>
                          </a:solidFill>
                          <a:latin typeface="Arial Black"/>
                          <a:ea typeface="Calibri"/>
                          <a:cs typeface="Times New Roman"/>
                        </a:rPr>
                        <a:t>High</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82600">
                <a:tc>
                  <a:txBody>
                    <a:bodyPr/>
                    <a:lstStyle/>
                    <a:p>
                      <a:pPr marL="0" marR="0">
                        <a:spcBef>
                          <a:spcPts val="0"/>
                        </a:spcBef>
                        <a:spcAft>
                          <a:spcPts val="0"/>
                        </a:spcAft>
                      </a:pPr>
                      <a:r>
                        <a:rPr lang="en-US" sz="1100" b="1">
                          <a:latin typeface="Arial"/>
                          <a:ea typeface="Calibri"/>
                          <a:cs typeface="Times New Roman"/>
                        </a:rPr>
                        <a:t>Semaglutide</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8000"/>
                          </a:solidFill>
                          <a:latin typeface="Wingdings"/>
                          <a:ea typeface="MS Mincho"/>
                          <a:cs typeface="Times New Roman"/>
                        </a:rPr>
                        <a:t>ê</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spc="-420">
                          <a:solidFill>
                            <a:srgbClr val="FFC000"/>
                          </a:solidFill>
                          <a:latin typeface="Wingdings"/>
                          <a:ea typeface="Calibri"/>
                          <a:cs typeface="Times New Roman"/>
                        </a:rPr>
                        <a:t>çè</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spc="-420">
                          <a:solidFill>
                            <a:srgbClr val="FFC000"/>
                          </a:solidFill>
                          <a:latin typeface="Wingdings"/>
                          <a:ea typeface="Calibri"/>
                          <a:cs typeface="Times New Roman"/>
                        </a:rPr>
                        <a:t>çè</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spc="-420">
                          <a:solidFill>
                            <a:srgbClr val="FFC000"/>
                          </a:solidFill>
                          <a:latin typeface="Wingdings"/>
                          <a:ea typeface="Calibri"/>
                          <a:cs typeface="Times New Roman"/>
                        </a:rPr>
                        <a:t>çè</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solidFill>
                            <a:srgbClr val="008000"/>
                          </a:solidFill>
                          <a:latin typeface="Arial Black"/>
                          <a:ea typeface="Calibri"/>
                          <a:cs typeface="Times New Roman"/>
                        </a:rPr>
                        <a:t>Low</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a:solidFill>
                            <a:srgbClr val="008000"/>
                          </a:solidFill>
                          <a:latin typeface="Wingdings"/>
                          <a:ea typeface="MS Mincho"/>
                          <a:cs typeface="Times New Roman"/>
                        </a:rPr>
                        <a:t>ê</a:t>
                      </a:r>
                      <a:endParaRPr lang="en-US" sz="110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dirty="0">
                          <a:solidFill>
                            <a:srgbClr val="FF0000"/>
                          </a:solidFill>
                          <a:latin typeface="Arial Black"/>
                          <a:ea typeface="Calibri"/>
                          <a:cs typeface="Times New Roman"/>
                        </a:rPr>
                        <a:t>High</a:t>
                      </a:r>
                      <a:endParaRPr lang="en-US" sz="1100" dirty="0">
                        <a:latin typeface="Arial"/>
                        <a:ea typeface="MS Mincho"/>
                        <a:cs typeface="Times New Roman"/>
                      </a:endParaRPr>
                    </a:p>
                  </a:txBody>
                  <a:tcPr marL="79427" marR="7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404540" name="Rectangle 1"/>
          <p:cNvSpPr>
            <a:spLocks noChangeArrowheads="1"/>
          </p:cNvSpPr>
          <p:nvPr/>
        </p:nvSpPr>
        <p:spPr bwMode="auto">
          <a:xfrm>
            <a:off x="0" y="671513"/>
            <a:ext cx="121269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8" rIns="91424" bIns="45718"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2813" eaLnBrk="1" fontAlgn="base" hangingPunct="1">
              <a:spcBef>
                <a:spcPct val="0"/>
              </a:spcBef>
              <a:spcAft>
                <a:spcPct val="0"/>
              </a:spcAft>
              <a:buFontTx/>
              <a:buNone/>
              <a:defRPr/>
            </a:pPr>
            <a:r>
              <a:rPr lang="en-US" altLang="en-US" sz="2800" b="1" smtClean="0">
                <a:solidFill>
                  <a:srgbClr val="002060"/>
                </a:solidFill>
                <a:latin typeface="Arial" panose="020B0604020202020204" pitchFamily="34" charset="0"/>
                <a:cs typeface="Arial" panose="020B0604020202020204" pitchFamily="34" charset="0"/>
              </a:rPr>
              <a:t>Risk of CVD outcomes, CVD-related and all-cause mortality, side effects, and cost associated with use of listed agents</a:t>
            </a:r>
            <a:endParaRPr lang="en-US" altLang="en-US" sz="2800" smtClean="0">
              <a:solidFill>
                <a:srgbClr val="002060"/>
              </a:solidFill>
              <a:latin typeface="Arial" panose="020B0604020202020204" pitchFamily="34" charset="0"/>
              <a:cs typeface="Arial" panose="020B0604020202020204" pitchFamily="34" charset="0"/>
            </a:endParaRPr>
          </a:p>
        </p:txBody>
      </p:sp>
      <p:sp>
        <p:nvSpPr>
          <p:cNvPr id="404541" name="TextBox 5"/>
          <p:cNvSpPr txBox="1">
            <a:spLocks noChangeArrowheads="1"/>
          </p:cNvSpPr>
          <p:nvPr/>
        </p:nvSpPr>
        <p:spPr bwMode="auto">
          <a:xfrm>
            <a:off x="812800" y="5715000"/>
            <a:ext cx="740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8" rIns="91424" bIns="4571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2813" eaLnBrk="1" fontAlgn="base" hangingPunct="1">
              <a:spcBef>
                <a:spcPct val="0"/>
              </a:spcBef>
              <a:spcAft>
                <a:spcPct val="0"/>
              </a:spcAft>
              <a:buFontTx/>
              <a:buNone/>
              <a:defRPr/>
            </a:pPr>
            <a:r>
              <a:rPr lang="en-US" altLang="en-US" sz="2000" b="1" smtClean="0">
                <a:solidFill>
                  <a:srgbClr val="002060"/>
                </a:solidFill>
                <a:latin typeface="Arial" panose="020B0604020202020204" pitchFamily="34" charset="0"/>
                <a:cs typeface="Arial" panose="020B0604020202020204" pitchFamily="34" charset="0"/>
              </a:rPr>
              <a:t>Ismail-Beigi F et al, J Gen Internal Med, 32:1044-1051</a:t>
            </a:r>
            <a:r>
              <a:rPr lang="en-US" altLang="en-US" sz="2000" smtClean="0">
                <a:solidFill>
                  <a:srgbClr val="002060"/>
                </a:solidFill>
                <a:latin typeface="Arial" panose="020B0604020202020204" pitchFamily="34" charset="0"/>
                <a:cs typeface="Arial" panose="020B0604020202020204" pitchFamily="34" charset="0"/>
              </a:rPr>
              <a:t> </a:t>
            </a:r>
            <a:r>
              <a:rPr lang="en-US" altLang="en-US" sz="2000" b="1" smtClean="0">
                <a:solidFill>
                  <a:srgbClr val="002060"/>
                </a:solidFill>
                <a:latin typeface="Arial" panose="020B0604020202020204" pitchFamily="34" charset="0"/>
                <a:cs typeface="Arial" panose="020B0604020202020204" pitchFamily="34" charset="0"/>
              </a:rPr>
              <a:t>(2017</a:t>
            </a:r>
            <a:r>
              <a:rPr lang="en-US" altLang="en-US" sz="1900" b="1"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722725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38143"/>
            <a:ext cx="11523663" cy="1136650"/>
          </a:xfrm>
        </p:spPr>
        <p:txBody>
          <a:bodyPr>
            <a:normAutofit fontScale="90000"/>
          </a:bodyPr>
          <a:lstStyle/>
          <a:p>
            <a:pPr algn="ctr" eaLnBrk="1" hangingPunct="1">
              <a:defRPr/>
            </a:pPr>
            <a:r>
              <a:rPr lang="en-US" sz="4400" b="1" dirty="0" smtClean="0">
                <a:solidFill>
                  <a:srgbClr val="002060"/>
                </a:solidFill>
                <a:latin typeface="Arial" pitchFamily="34" charset="0"/>
                <a:cs typeface="Arial" pitchFamily="34" charset="0"/>
              </a:rPr>
              <a:t>Use of GLP-1 RA, SGLT2i, and TZD in T2DM</a:t>
            </a:r>
            <a:endParaRPr lang="en-US" sz="4400" b="1" dirty="0">
              <a:solidFill>
                <a:srgbClr val="002060"/>
              </a:solidFill>
              <a:latin typeface="Arial" pitchFamily="34" charset="0"/>
              <a:cs typeface="Arial" pitchFamily="34" charset="0"/>
            </a:endParaRPr>
          </a:p>
        </p:txBody>
      </p:sp>
      <p:pic>
        <p:nvPicPr>
          <p:cNvPr id="346115" name="Picture 4" descr="C:\Users\Dr. Ismaic-Belgi\Desktop\F1.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75669" y="1451166"/>
            <a:ext cx="6759575" cy="4673600"/>
          </a:xfrm>
        </p:spPr>
      </p:pic>
      <p:sp>
        <p:nvSpPr>
          <p:cNvPr id="346116" name="TextBox 4"/>
          <p:cNvSpPr txBox="1">
            <a:spLocks noChangeArrowheads="1"/>
          </p:cNvSpPr>
          <p:nvPr/>
        </p:nvSpPr>
        <p:spPr bwMode="auto">
          <a:xfrm>
            <a:off x="212151" y="6404580"/>
            <a:ext cx="8135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2813" eaLnBrk="1" fontAlgn="base" hangingPunct="1">
              <a:lnSpc>
                <a:spcPct val="100000"/>
              </a:lnSpc>
              <a:spcBef>
                <a:spcPct val="0"/>
              </a:spcBef>
              <a:spcAft>
                <a:spcPct val="0"/>
              </a:spcAft>
              <a:buFontTx/>
              <a:buNone/>
              <a:defRPr/>
            </a:pPr>
            <a:r>
              <a:rPr lang="en-US" altLang="en-US" sz="1800" b="1" dirty="0">
                <a:solidFill>
                  <a:srgbClr val="002060"/>
                </a:solidFill>
                <a:latin typeface="Tahoma" panose="020B0604030504040204" pitchFamily="34" charset="0"/>
                <a:ea typeface="Tahoma" panose="020B0604030504040204" pitchFamily="34" charset="0"/>
                <a:cs typeface="Tahoma" panose="020B0604030504040204" pitchFamily="34" charset="0"/>
              </a:rPr>
              <a:t>M</a:t>
            </a:r>
            <a:r>
              <a:rPr lang="en-US" altLang="en-US" sz="1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odified</a:t>
            </a:r>
            <a:r>
              <a:rPr lang="en-US" altLang="en-US"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from et al. </a:t>
            </a:r>
            <a:r>
              <a:rPr lang="en-US" altLang="en-US" sz="1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DeFronzo</a:t>
            </a:r>
            <a:r>
              <a:rPr lang="en-US" altLang="en-US"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R. Diabetes Care. 36:S127-S138. 2013</a:t>
            </a:r>
          </a:p>
        </p:txBody>
      </p:sp>
      <p:sp>
        <p:nvSpPr>
          <p:cNvPr id="3" name="TextBox 2"/>
          <p:cNvSpPr txBox="1"/>
          <p:nvPr/>
        </p:nvSpPr>
        <p:spPr>
          <a:xfrm>
            <a:off x="9051235" y="3220278"/>
            <a:ext cx="1240404" cy="523220"/>
          </a:xfrm>
          <a:prstGeom prst="rect">
            <a:avLst/>
          </a:prstGeom>
          <a:noFill/>
        </p:spPr>
        <p:txBody>
          <a:bodyPr wrap="none" rtlCol="0">
            <a:spAutoFit/>
          </a:bodyPr>
          <a:lstStyle/>
          <a:p>
            <a:pPr defTabSz="914400">
              <a:defRPr/>
            </a:pPr>
            <a:r>
              <a:rPr lang="en-US" sz="2800" b="1" dirty="0" smtClean="0">
                <a:solidFill>
                  <a:srgbClr val="FF0000"/>
                </a:solidFill>
              </a:rPr>
              <a:t> SGLT2i</a:t>
            </a:r>
            <a:endParaRPr lang="en-US" sz="2800" b="1" dirty="0">
              <a:solidFill>
                <a:srgbClr val="FF0000"/>
              </a:solidFill>
            </a:endParaRPr>
          </a:p>
        </p:txBody>
      </p:sp>
      <p:sp>
        <p:nvSpPr>
          <p:cNvPr id="5" name="TextBox 4"/>
          <p:cNvSpPr txBox="1"/>
          <p:nvPr/>
        </p:nvSpPr>
        <p:spPr>
          <a:xfrm rot="2164735">
            <a:off x="8746435" y="1202546"/>
            <a:ext cx="1158651" cy="954107"/>
          </a:xfrm>
          <a:prstGeom prst="rect">
            <a:avLst/>
          </a:prstGeom>
          <a:noFill/>
        </p:spPr>
        <p:txBody>
          <a:bodyPr wrap="none" rtlCol="0">
            <a:spAutoFit/>
          </a:bodyPr>
          <a:lstStyle/>
          <a:p>
            <a:pPr defTabSz="914400">
              <a:defRPr/>
            </a:pPr>
            <a:r>
              <a:rPr lang="en-US" sz="2800" b="1" dirty="0" smtClean="0">
                <a:solidFill>
                  <a:srgbClr val="FF0000"/>
                </a:solidFill>
              </a:rPr>
              <a:t>TZD</a:t>
            </a:r>
          </a:p>
          <a:p>
            <a:pPr defTabSz="914400">
              <a:defRPr/>
            </a:pPr>
            <a:r>
              <a:rPr lang="en-US" sz="2800" b="1" dirty="0" smtClean="0">
                <a:solidFill>
                  <a:srgbClr val="FF0000"/>
                </a:solidFill>
              </a:rPr>
              <a:t>SGLT2i</a:t>
            </a:r>
            <a:endParaRPr lang="en-US" sz="2800" b="1" dirty="0">
              <a:solidFill>
                <a:srgbClr val="FF0000"/>
              </a:solidFill>
            </a:endParaRPr>
          </a:p>
        </p:txBody>
      </p:sp>
      <p:sp>
        <p:nvSpPr>
          <p:cNvPr id="6" name="TextBox 5"/>
          <p:cNvSpPr txBox="1"/>
          <p:nvPr/>
        </p:nvSpPr>
        <p:spPr>
          <a:xfrm rot="19533556">
            <a:off x="2040828" y="1017012"/>
            <a:ext cx="1158651" cy="954107"/>
          </a:xfrm>
          <a:prstGeom prst="rect">
            <a:avLst/>
          </a:prstGeom>
          <a:noFill/>
        </p:spPr>
        <p:txBody>
          <a:bodyPr wrap="none" rtlCol="0">
            <a:spAutoFit/>
          </a:bodyPr>
          <a:lstStyle/>
          <a:p>
            <a:pPr defTabSz="914400">
              <a:defRPr/>
            </a:pPr>
            <a:r>
              <a:rPr lang="en-US" sz="2800" b="1" dirty="0" smtClean="0">
                <a:solidFill>
                  <a:srgbClr val="FF0000"/>
                </a:solidFill>
              </a:rPr>
              <a:t>TZD</a:t>
            </a:r>
          </a:p>
          <a:p>
            <a:pPr defTabSz="914400">
              <a:defRPr/>
            </a:pPr>
            <a:r>
              <a:rPr lang="en-US" sz="2800" b="1" dirty="0" smtClean="0">
                <a:solidFill>
                  <a:srgbClr val="FF0000"/>
                </a:solidFill>
              </a:rPr>
              <a:t>SGLT2i</a:t>
            </a:r>
            <a:endParaRPr lang="en-US" sz="2800" b="1" dirty="0">
              <a:solidFill>
                <a:srgbClr val="FF0000"/>
              </a:solidFill>
            </a:endParaRPr>
          </a:p>
        </p:txBody>
      </p:sp>
      <p:sp>
        <p:nvSpPr>
          <p:cNvPr id="7" name="TextBox 6"/>
          <p:cNvSpPr txBox="1"/>
          <p:nvPr/>
        </p:nvSpPr>
        <p:spPr>
          <a:xfrm>
            <a:off x="5579166" y="1111875"/>
            <a:ext cx="1158651" cy="523220"/>
          </a:xfrm>
          <a:prstGeom prst="rect">
            <a:avLst/>
          </a:prstGeom>
          <a:noFill/>
        </p:spPr>
        <p:txBody>
          <a:bodyPr wrap="none" rtlCol="0">
            <a:spAutoFit/>
          </a:bodyPr>
          <a:lstStyle/>
          <a:p>
            <a:pPr defTabSz="914400">
              <a:defRPr/>
            </a:pPr>
            <a:r>
              <a:rPr lang="en-US" sz="2800" b="1" dirty="0" smtClean="0">
                <a:solidFill>
                  <a:srgbClr val="FF0000"/>
                </a:solidFill>
              </a:rPr>
              <a:t>SGLT2i</a:t>
            </a:r>
            <a:endParaRPr lang="en-US" sz="2800" b="1" dirty="0">
              <a:solidFill>
                <a:srgbClr val="FF0000"/>
              </a:solidFill>
            </a:endParaRPr>
          </a:p>
        </p:txBody>
      </p:sp>
      <p:sp>
        <p:nvSpPr>
          <p:cNvPr id="8" name="TextBox 7"/>
          <p:cNvSpPr txBox="1"/>
          <p:nvPr/>
        </p:nvSpPr>
        <p:spPr>
          <a:xfrm rot="1859283">
            <a:off x="2186609" y="5390229"/>
            <a:ext cx="1166191" cy="954107"/>
          </a:xfrm>
          <a:prstGeom prst="rect">
            <a:avLst/>
          </a:prstGeom>
          <a:noFill/>
        </p:spPr>
        <p:txBody>
          <a:bodyPr wrap="square" rtlCol="0">
            <a:spAutoFit/>
          </a:bodyPr>
          <a:lstStyle/>
          <a:p>
            <a:pPr defTabSz="914400">
              <a:defRPr/>
            </a:pPr>
            <a:r>
              <a:rPr lang="en-US" sz="2800" b="1" dirty="0" smtClean="0">
                <a:solidFill>
                  <a:srgbClr val="FF0000"/>
                </a:solidFill>
              </a:rPr>
              <a:t>TZD</a:t>
            </a:r>
          </a:p>
          <a:p>
            <a:pPr defTabSz="914400">
              <a:defRPr/>
            </a:pPr>
            <a:r>
              <a:rPr lang="en-US" sz="2800" b="1" dirty="0" smtClean="0">
                <a:solidFill>
                  <a:srgbClr val="FF0000"/>
                </a:solidFill>
              </a:rPr>
              <a:t>SGLT2i</a:t>
            </a:r>
            <a:endParaRPr lang="en-US" sz="2800" b="1" dirty="0">
              <a:solidFill>
                <a:srgbClr val="FF0000"/>
              </a:solidFill>
            </a:endParaRPr>
          </a:p>
        </p:txBody>
      </p:sp>
      <p:sp>
        <p:nvSpPr>
          <p:cNvPr id="9" name="TextBox 8"/>
          <p:cNvSpPr txBox="1"/>
          <p:nvPr/>
        </p:nvSpPr>
        <p:spPr>
          <a:xfrm rot="20021265">
            <a:off x="7858548" y="5376974"/>
            <a:ext cx="1158651" cy="954107"/>
          </a:xfrm>
          <a:prstGeom prst="rect">
            <a:avLst/>
          </a:prstGeom>
          <a:noFill/>
        </p:spPr>
        <p:txBody>
          <a:bodyPr wrap="none" rtlCol="0">
            <a:spAutoFit/>
          </a:bodyPr>
          <a:lstStyle/>
          <a:p>
            <a:pPr defTabSz="914400">
              <a:defRPr/>
            </a:pPr>
            <a:r>
              <a:rPr lang="en-US" sz="2800" b="1" dirty="0" smtClean="0">
                <a:solidFill>
                  <a:srgbClr val="FF0000"/>
                </a:solidFill>
              </a:rPr>
              <a:t>TZD</a:t>
            </a:r>
          </a:p>
          <a:p>
            <a:pPr defTabSz="914400">
              <a:defRPr/>
            </a:pPr>
            <a:r>
              <a:rPr lang="en-US" sz="2800" b="1" dirty="0" smtClean="0">
                <a:solidFill>
                  <a:srgbClr val="FF0000"/>
                </a:solidFill>
              </a:rPr>
              <a:t>SGLT2i</a:t>
            </a:r>
            <a:endParaRPr lang="en-US" sz="2800" b="1" dirty="0">
              <a:solidFill>
                <a:srgbClr val="FF0000"/>
              </a:solidFill>
            </a:endParaRPr>
          </a:p>
        </p:txBody>
      </p:sp>
    </p:spTree>
    <p:extLst>
      <p:ext uri="{BB962C8B-B14F-4D97-AF65-F5344CB8AC3E}">
        <p14:creationId xmlns:p14="http://schemas.microsoft.com/office/powerpoint/2010/main" val="172328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4800" b="1" dirty="0">
              <a:solidFill>
                <a:schemeClr val="tx2"/>
              </a:solidFill>
            </a:endParaRPr>
          </a:p>
        </p:txBody>
      </p:sp>
      <p:pic>
        <p:nvPicPr>
          <p:cNvPr id="4" name="Content Placeholder 3"/>
          <p:cNvPicPr>
            <a:picLocks noGrp="1" noChangeAspect="1"/>
          </p:cNvPicPr>
          <p:nvPr>
            <p:ph idx="1"/>
          </p:nvPr>
        </p:nvPicPr>
        <p:blipFill>
          <a:blip r:embed="rId2"/>
          <a:stretch>
            <a:fillRect/>
          </a:stretch>
        </p:blipFill>
        <p:spPr>
          <a:xfrm>
            <a:off x="3008243" y="1174146"/>
            <a:ext cx="6251717" cy="5001287"/>
          </a:xfrm>
          <a:prstGeom prst="rect">
            <a:avLst/>
          </a:prstGeom>
        </p:spPr>
      </p:pic>
      <p:sp>
        <p:nvSpPr>
          <p:cNvPr id="5" name="TextBox 4"/>
          <p:cNvSpPr txBox="1"/>
          <p:nvPr/>
        </p:nvSpPr>
        <p:spPr>
          <a:xfrm>
            <a:off x="838200" y="6241771"/>
            <a:ext cx="5844549" cy="400110"/>
          </a:xfrm>
          <a:prstGeom prst="rect">
            <a:avLst/>
          </a:prstGeom>
          <a:noFill/>
        </p:spPr>
        <p:txBody>
          <a:bodyPr wrap="none" rtlCol="0">
            <a:spAutoFit/>
          </a:bodyPr>
          <a:lstStyle/>
          <a:p>
            <a:pPr defTabSz="914400">
              <a:defRPr/>
            </a:pPr>
            <a:r>
              <a:rPr lang="en-US" sz="2000" b="1" dirty="0" err="1" smtClean="0">
                <a:solidFill>
                  <a:prstClr val="black"/>
                </a:solidFill>
              </a:rPr>
              <a:t>Lupsa</a:t>
            </a:r>
            <a:r>
              <a:rPr lang="en-US" sz="2000" b="1" dirty="0" smtClean="0">
                <a:solidFill>
                  <a:prstClr val="black"/>
                </a:solidFill>
              </a:rPr>
              <a:t> B, </a:t>
            </a:r>
            <a:r>
              <a:rPr lang="en-US" sz="2000" b="1" dirty="0" err="1" smtClean="0">
                <a:solidFill>
                  <a:prstClr val="black"/>
                </a:solidFill>
              </a:rPr>
              <a:t>Inzucchi</a:t>
            </a:r>
            <a:r>
              <a:rPr lang="en-US" sz="2000" b="1" dirty="0" smtClean="0">
                <a:solidFill>
                  <a:prstClr val="black"/>
                </a:solidFill>
              </a:rPr>
              <a:t> S. </a:t>
            </a:r>
            <a:r>
              <a:rPr lang="en-US" sz="2000" b="1" dirty="0" err="1" smtClean="0">
                <a:solidFill>
                  <a:prstClr val="black"/>
                </a:solidFill>
              </a:rPr>
              <a:t>Diabetologia</a:t>
            </a:r>
            <a:r>
              <a:rPr lang="en-US" sz="2000" b="1" dirty="0" smtClean="0">
                <a:solidFill>
                  <a:prstClr val="black"/>
                </a:solidFill>
              </a:rPr>
              <a:t>  61:2118-2125, 2018</a:t>
            </a:r>
            <a:endParaRPr lang="en-US" sz="2000" b="1" dirty="0">
              <a:solidFill>
                <a:prstClr val="black"/>
              </a:solidFill>
            </a:endParaRPr>
          </a:p>
        </p:txBody>
      </p:sp>
    </p:spTree>
    <p:extLst>
      <p:ext uri="{BB962C8B-B14F-4D97-AF65-F5344CB8AC3E}">
        <p14:creationId xmlns:p14="http://schemas.microsoft.com/office/powerpoint/2010/main" val="22219132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343891" y="88558"/>
            <a:ext cx="8963891" cy="6769442"/>
          </a:xfrm>
          <a:prstGeom prst="rect">
            <a:avLst/>
          </a:prstGeom>
        </p:spPr>
      </p:pic>
    </p:spTree>
    <p:extLst>
      <p:ext uri="{BB962C8B-B14F-4D97-AF65-F5344CB8AC3E}">
        <p14:creationId xmlns:p14="http://schemas.microsoft.com/office/powerpoint/2010/main" val="378114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88259" y="596527"/>
            <a:ext cx="5699882" cy="3911079"/>
          </a:xfrm>
          <a:prstGeom prst="rect">
            <a:avLst/>
          </a:prstGeom>
        </p:spPr>
      </p:pic>
      <p:pic>
        <p:nvPicPr>
          <p:cNvPr id="5" name="Content Placeholder 3"/>
          <p:cNvPicPr>
            <a:picLocks noChangeAspect="1"/>
          </p:cNvPicPr>
          <p:nvPr/>
        </p:nvPicPr>
        <p:blipFill>
          <a:blip r:embed="rId3"/>
          <a:stretch>
            <a:fillRect/>
          </a:stretch>
        </p:blipFill>
        <p:spPr>
          <a:xfrm>
            <a:off x="6339510" y="721217"/>
            <a:ext cx="5556485" cy="3786389"/>
          </a:xfrm>
          <a:prstGeom prst="rect">
            <a:avLst/>
          </a:prstGeom>
        </p:spPr>
      </p:pic>
    </p:spTree>
    <p:extLst>
      <p:ext uri="{BB962C8B-B14F-4D97-AF65-F5344CB8AC3E}">
        <p14:creationId xmlns:p14="http://schemas.microsoft.com/office/powerpoint/2010/main" val="37406501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1990" y="1098839"/>
            <a:ext cx="5808050" cy="4142862"/>
          </a:xfrm>
          <a:prstGeom prst="rect">
            <a:avLst/>
          </a:prstGeom>
        </p:spPr>
      </p:pic>
      <p:pic>
        <p:nvPicPr>
          <p:cNvPr id="5" name="Picture 4"/>
          <p:cNvPicPr>
            <a:picLocks noChangeAspect="1"/>
          </p:cNvPicPr>
          <p:nvPr/>
        </p:nvPicPr>
        <p:blipFill>
          <a:blip r:embed="rId3"/>
          <a:stretch>
            <a:fillRect/>
          </a:stretch>
        </p:blipFill>
        <p:spPr>
          <a:xfrm>
            <a:off x="5950040" y="1098839"/>
            <a:ext cx="5930520" cy="4213696"/>
          </a:xfrm>
          <a:prstGeom prst="rect">
            <a:avLst/>
          </a:prstGeom>
        </p:spPr>
      </p:pic>
    </p:spTree>
    <p:extLst>
      <p:ext uri="{BB962C8B-B14F-4D97-AF65-F5344CB8AC3E}">
        <p14:creationId xmlns:p14="http://schemas.microsoft.com/office/powerpoint/2010/main" val="27050662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33601" y="0"/>
            <a:ext cx="7439890" cy="6301654"/>
          </a:xfrm>
          <a:prstGeom prst="rect">
            <a:avLst/>
          </a:prstGeom>
        </p:spPr>
      </p:pic>
      <p:pic>
        <p:nvPicPr>
          <p:cNvPr id="5" name="Picture 4"/>
          <p:cNvPicPr>
            <a:picLocks noChangeAspect="1"/>
          </p:cNvPicPr>
          <p:nvPr/>
        </p:nvPicPr>
        <p:blipFill>
          <a:blip r:embed="rId3"/>
          <a:stretch>
            <a:fillRect/>
          </a:stretch>
        </p:blipFill>
        <p:spPr>
          <a:xfrm>
            <a:off x="2342723" y="6301654"/>
            <a:ext cx="7506554" cy="463781"/>
          </a:xfrm>
          <a:prstGeom prst="rect">
            <a:avLst/>
          </a:prstGeom>
        </p:spPr>
      </p:pic>
    </p:spTree>
    <p:extLst>
      <p:ext uri="{BB962C8B-B14F-4D97-AF65-F5344CB8AC3E}">
        <p14:creationId xmlns:p14="http://schemas.microsoft.com/office/powerpoint/2010/main" val="41832882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9645" y="1182843"/>
            <a:ext cx="7252709" cy="4492313"/>
          </a:xfrm>
          <a:prstGeom prst="rect">
            <a:avLst/>
          </a:prstGeom>
        </p:spPr>
      </p:pic>
    </p:spTree>
    <p:extLst>
      <p:ext uri="{BB962C8B-B14F-4D97-AF65-F5344CB8AC3E}">
        <p14:creationId xmlns:p14="http://schemas.microsoft.com/office/powerpoint/2010/main" val="30854911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76E2CC89-C4E6-4D0C-949E-73945BF354F0}"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val="234568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1">
                    <a:lumMod val="75000"/>
                  </a:schemeClr>
                </a:solidFill>
              </a:rPr>
              <a:t>Age Associated Prevalence of Heart Failure in Diabetic and Non-Diabetic Individuals</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271021" y="1417639"/>
            <a:ext cx="7395504" cy="4533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271021" y="6274439"/>
            <a:ext cx="1330600" cy="369332"/>
          </a:xfrm>
          <a:prstGeom prst="rect">
            <a:avLst/>
          </a:prstGeom>
          <a:noFill/>
        </p:spPr>
        <p:txBody>
          <a:bodyPr wrap="none" rtlCol="0">
            <a:spAutoFit/>
          </a:bodyPr>
          <a:lstStyle/>
          <a:p>
            <a:r>
              <a:rPr lang="en-US" dirty="0">
                <a:solidFill>
                  <a:prstClr val="black"/>
                </a:solidFill>
              </a:rPr>
              <a:t>Nichols et al</a:t>
            </a:r>
          </a:p>
        </p:txBody>
      </p:sp>
    </p:spTree>
    <p:extLst>
      <p:ext uri="{BB962C8B-B14F-4D97-AF65-F5344CB8AC3E}">
        <p14:creationId xmlns:p14="http://schemas.microsoft.com/office/powerpoint/2010/main" val="785741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555" y="471055"/>
            <a:ext cx="12150445" cy="5874327"/>
          </a:xfrm>
          <a:prstGeom prst="rect">
            <a:avLst/>
          </a:prstGeom>
        </p:spPr>
      </p:pic>
    </p:spTree>
    <p:extLst>
      <p:ext uri="{BB962C8B-B14F-4D97-AF65-F5344CB8AC3E}">
        <p14:creationId xmlns:p14="http://schemas.microsoft.com/office/powerpoint/2010/main" val="7074785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9601"/>
            <a:ext cx="12382449" cy="4209460"/>
          </a:xfrm>
          <a:prstGeom prst="rect">
            <a:avLst/>
          </a:prstGeom>
        </p:spPr>
      </p:pic>
    </p:spTree>
    <p:extLst>
      <p:ext uri="{BB962C8B-B14F-4D97-AF65-F5344CB8AC3E}">
        <p14:creationId xmlns:p14="http://schemas.microsoft.com/office/powerpoint/2010/main" val="738107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1981200" y="38195"/>
            <a:ext cx="8686800" cy="1143000"/>
          </a:xfrm>
        </p:spPr>
        <p:txBody>
          <a:bodyPr>
            <a:noAutofit/>
          </a:bodyPr>
          <a:lstStyle/>
          <a:p>
            <a:r>
              <a:rPr lang="en-US" sz="3600" dirty="0">
                <a:solidFill>
                  <a:srgbClr val="558ED5"/>
                </a:solidFill>
                <a:latin typeface="Arial" charset="0"/>
                <a:ea typeface="ＭＳ Ｐゴシック" charset="0"/>
              </a:rPr>
              <a:t>Use a Multifaceted Vascular Protection Strategy to Reduce Cardiovascular Risk</a:t>
            </a:r>
          </a:p>
        </p:txBody>
      </p:sp>
      <p:pic>
        <p:nvPicPr>
          <p:cNvPr id="247810" name="Content Placeholder 3" descr="C:\Users\Geetha\AppData\Local\Microsoft\Windows\Temporary Internet Files\Content.IE5\U7ZH6HEN\MP90033724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05600" y="1828800"/>
            <a:ext cx="1600200" cy="1066800"/>
          </a:xfrm>
        </p:spPr>
      </p:pic>
      <p:sp>
        <p:nvSpPr>
          <p:cNvPr id="247811" name="TextBox 4"/>
          <p:cNvSpPr txBox="1">
            <a:spLocks noChangeArrowheads="1"/>
          </p:cNvSpPr>
          <p:nvPr/>
        </p:nvSpPr>
        <p:spPr bwMode="auto">
          <a:xfrm>
            <a:off x="8382000" y="1981291"/>
            <a:ext cx="2133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fontAlgn="base">
              <a:spcBef>
                <a:spcPct val="0"/>
              </a:spcBef>
              <a:spcAft>
                <a:spcPct val="0"/>
              </a:spcAft>
            </a:pPr>
            <a:r>
              <a:rPr lang="en-US">
                <a:solidFill>
                  <a:srgbClr val="000000"/>
                </a:solidFill>
                <a:latin typeface="Arial" charset="0"/>
                <a:cs typeface="Arial" charset="0"/>
              </a:rPr>
              <a:t>BP &lt;130/80</a:t>
            </a:r>
          </a:p>
        </p:txBody>
      </p:sp>
      <p:pic>
        <p:nvPicPr>
          <p:cNvPr id="247812" name="Picture 2" descr="C:\Users\Geetha\AppData\Local\Microsoft\Windows\Temporary Internet Files\Content.IE5\NCSEJ9VY\MC90037047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124200"/>
            <a:ext cx="1600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7813" name="TextBox 6"/>
          <p:cNvSpPr txBox="1">
            <a:spLocks noChangeArrowheads="1"/>
          </p:cNvSpPr>
          <p:nvPr/>
        </p:nvSpPr>
        <p:spPr bwMode="auto">
          <a:xfrm>
            <a:off x="8458200" y="3352848"/>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fontAlgn="base">
              <a:spcBef>
                <a:spcPct val="0"/>
              </a:spcBef>
              <a:spcAft>
                <a:spcPct val="0"/>
              </a:spcAft>
            </a:pPr>
            <a:r>
              <a:rPr lang="en-US">
                <a:solidFill>
                  <a:srgbClr val="000000"/>
                </a:solidFill>
                <a:latin typeface="Arial" charset="0"/>
                <a:cs typeface="Arial" charset="0"/>
              </a:rPr>
              <a:t>A1C ≤7%</a:t>
            </a:r>
          </a:p>
        </p:txBody>
      </p:sp>
      <p:pic>
        <p:nvPicPr>
          <p:cNvPr id="247814" name="Picture 3" descr="C:\Users\Geetha\AppData\Local\Microsoft\Windows\Temporary Internet Files\Content.IE5\K4YUUM8A\MP90033728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419600"/>
            <a:ext cx="1600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7815" name="TextBox 8"/>
          <p:cNvSpPr txBox="1">
            <a:spLocks noChangeArrowheads="1"/>
          </p:cNvSpPr>
          <p:nvPr/>
        </p:nvSpPr>
        <p:spPr bwMode="auto">
          <a:xfrm>
            <a:off x="8456613" y="4365627"/>
            <a:ext cx="24384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fontAlgn="base">
              <a:spcBef>
                <a:spcPct val="0"/>
              </a:spcBef>
              <a:spcAft>
                <a:spcPct val="0"/>
              </a:spcAft>
            </a:pPr>
            <a:r>
              <a:rPr lang="en-US">
                <a:solidFill>
                  <a:srgbClr val="000000"/>
                </a:solidFill>
                <a:latin typeface="Arial" charset="0"/>
              </a:rPr>
              <a:t>Rx</a:t>
            </a:r>
          </a:p>
          <a:p>
            <a:pPr defTabSz="914400" fontAlgn="base">
              <a:spcBef>
                <a:spcPct val="0"/>
              </a:spcBef>
              <a:spcAft>
                <a:spcPct val="0"/>
              </a:spcAft>
            </a:pPr>
            <a:r>
              <a:rPr lang="en-US">
                <a:solidFill>
                  <a:srgbClr val="000000"/>
                </a:solidFill>
                <a:latin typeface="Arial" charset="0"/>
              </a:rPr>
              <a:t>Statins</a:t>
            </a:r>
          </a:p>
          <a:p>
            <a:pPr defTabSz="914400" fontAlgn="base">
              <a:spcBef>
                <a:spcPct val="0"/>
              </a:spcBef>
              <a:spcAft>
                <a:spcPct val="0"/>
              </a:spcAft>
            </a:pPr>
            <a:r>
              <a:rPr lang="en-US">
                <a:solidFill>
                  <a:srgbClr val="000000"/>
                </a:solidFill>
                <a:latin typeface="Arial" charset="0"/>
              </a:rPr>
              <a:t>ACEi/ARB</a:t>
            </a:r>
          </a:p>
        </p:txBody>
      </p:sp>
      <p:sp>
        <p:nvSpPr>
          <p:cNvPr id="247816" name="TextBox 10"/>
          <p:cNvSpPr txBox="1">
            <a:spLocks noChangeArrowheads="1"/>
          </p:cNvSpPr>
          <p:nvPr/>
        </p:nvSpPr>
        <p:spPr bwMode="auto">
          <a:xfrm>
            <a:off x="3352800" y="2057401"/>
            <a:ext cx="22860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fontAlgn="base">
              <a:spcBef>
                <a:spcPct val="0"/>
              </a:spcBef>
              <a:spcAft>
                <a:spcPct val="0"/>
              </a:spcAft>
            </a:pPr>
            <a:r>
              <a:rPr lang="en-US">
                <a:solidFill>
                  <a:srgbClr val="000000"/>
                </a:solidFill>
                <a:latin typeface="Arial" charset="0"/>
                <a:cs typeface="Arial" charset="0"/>
              </a:rPr>
              <a:t>Healthy </a:t>
            </a:r>
          </a:p>
          <a:p>
            <a:pPr defTabSz="914400" fontAlgn="base">
              <a:spcBef>
                <a:spcPct val="0"/>
              </a:spcBef>
              <a:spcAft>
                <a:spcPct val="0"/>
              </a:spcAft>
            </a:pPr>
            <a:r>
              <a:rPr lang="en-US">
                <a:solidFill>
                  <a:srgbClr val="000000"/>
                </a:solidFill>
                <a:latin typeface="Arial" charset="0"/>
                <a:cs typeface="Arial" charset="0"/>
              </a:rPr>
              <a:t>Lifestyle/weight</a:t>
            </a:r>
          </a:p>
          <a:p>
            <a:pPr defTabSz="914400" fontAlgn="base">
              <a:spcBef>
                <a:spcPct val="0"/>
              </a:spcBef>
              <a:spcAft>
                <a:spcPct val="0"/>
              </a:spcAft>
            </a:pPr>
            <a:r>
              <a:rPr lang="en-US">
                <a:solidFill>
                  <a:srgbClr val="000000"/>
                </a:solidFill>
                <a:latin typeface="Arial" charset="0"/>
                <a:cs typeface="Arial" charset="0"/>
              </a:rPr>
              <a:t> </a:t>
            </a:r>
          </a:p>
          <a:p>
            <a:pPr defTabSz="914400" fontAlgn="base">
              <a:spcBef>
                <a:spcPct val="0"/>
              </a:spcBef>
              <a:spcAft>
                <a:spcPct val="0"/>
              </a:spcAft>
            </a:pPr>
            <a:r>
              <a:rPr lang="en-US">
                <a:solidFill>
                  <a:srgbClr val="000000"/>
                </a:solidFill>
                <a:latin typeface="Arial" charset="0"/>
                <a:cs typeface="Arial" charset="0"/>
              </a:rPr>
              <a:t>Smoking Cessation</a:t>
            </a:r>
          </a:p>
          <a:p>
            <a:pPr defTabSz="914400" fontAlgn="base">
              <a:spcBef>
                <a:spcPct val="0"/>
              </a:spcBef>
              <a:spcAft>
                <a:spcPct val="0"/>
              </a:spcAft>
            </a:pPr>
            <a:endParaRPr lang="en-US">
              <a:solidFill>
                <a:srgbClr val="000000"/>
              </a:solidFill>
              <a:latin typeface="Arial" charset="0"/>
              <a:cs typeface="Arial" charset="0"/>
            </a:endParaRPr>
          </a:p>
          <a:p>
            <a:pPr defTabSz="914400" fontAlgn="base">
              <a:spcBef>
                <a:spcPct val="0"/>
              </a:spcBef>
              <a:spcAft>
                <a:spcPct val="0"/>
              </a:spcAft>
            </a:pPr>
            <a:r>
              <a:rPr lang="en-US">
                <a:solidFill>
                  <a:srgbClr val="000000"/>
                </a:solidFill>
                <a:latin typeface="Arial" charset="0"/>
                <a:cs typeface="Arial" charset="0"/>
              </a:rPr>
              <a:t>Physical</a:t>
            </a:r>
          </a:p>
          <a:p>
            <a:pPr defTabSz="914400" fontAlgn="base">
              <a:spcBef>
                <a:spcPct val="0"/>
              </a:spcBef>
              <a:spcAft>
                <a:spcPct val="0"/>
              </a:spcAft>
            </a:pPr>
            <a:r>
              <a:rPr lang="en-US">
                <a:solidFill>
                  <a:srgbClr val="000000"/>
                </a:solidFill>
                <a:latin typeface="Arial" charset="0"/>
                <a:cs typeface="Arial" charset="0"/>
              </a:rPr>
              <a:t>Activity</a:t>
            </a:r>
          </a:p>
        </p:txBody>
      </p:sp>
      <p:pic>
        <p:nvPicPr>
          <p:cNvPr id="247817" name="Picture 4" descr="C:\Users\Geetha\AppData\Local\Microsoft\Windows\Temporary Internet Files\Content.IE5\NCSEJ9VY\MP90039954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200402"/>
            <a:ext cx="1295400"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7818" name="Picture 5" descr="C:\Users\Geetha\AppData\Local\Microsoft\Windows\Temporary Internet Files\Content.IE5\U7ZH6HEN\MC900437988[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343403"/>
            <a:ext cx="16002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7819" name="Picture 9" descr="C:\Users\Geetha\AppData\Local\Microsoft\Windows\Temporary Internet Files\Content.IE5\U7ZH6HEN\MC900286855[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752600"/>
            <a:ext cx="1295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82211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76953"/>
            <a:ext cx="6858000" cy="1143000"/>
          </a:xfrm>
        </p:spPr>
        <p:txBody>
          <a:bodyPr>
            <a:noAutofit/>
          </a:bodyPr>
          <a:lstStyle/>
          <a:p>
            <a:r>
              <a:rPr lang="en-US" sz="3200" dirty="0">
                <a:solidFill>
                  <a:srgbClr val="376092"/>
                </a:solidFill>
              </a:rPr>
              <a:t>Glucose Lowering Agents </a:t>
            </a:r>
            <a:br>
              <a:rPr lang="en-US" sz="3200" dirty="0">
                <a:solidFill>
                  <a:srgbClr val="376092"/>
                </a:solidFill>
              </a:rPr>
            </a:br>
            <a:r>
              <a:rPr lang="en-US" sz="3200" dirty="0">
                <a:solidFill>
                  <a:srgbClr val="376092"/>
                </a:solidFill>
              </a:rPr>
              <a:t>Impact on Mortality and Heart Failure</a:t>
            </a:r>
          </a:p>
        </p:txBody>
      </p:sp>
      <p:graphicFrame>
        <p:nvGraphicFramePr>
          <p:cNvPr id="4" name="Table 3"/>
          <p:cNvGraphicFramePr>
            <a:graphicFrameLocks noGrp="1"/>
          </p:cNvGraphicFramePr>
          <p:nvPr>
            <p:extLst>
              <p:ext uri="{D42A27DB-BD31-4B8C-83A1-F6EECF244321}">
                <p14:modId xmlns:p14="http://schemas.microsoft.com/office/powerpoint/2010/main" val="2150159419"/>
              </p:ext>
            </p:extLst>
          </p:nvPr>
        </p:nvGraphicFramePr>
        <p:xfrm>
          <a:off x="1524000" y="1049922"/>
          <a:ext cx="9144000" cy="6376854"/>
        </p:xfrm>
        <a:graphic>
          <a:graphicData uri="http://schemas.openxmlformats.org/drawingml/2006/table">
            <a:tbl>
              <a:tblPr firstRow="1" bandRow="1">
                <a:tableStyleId>{5C22544A-7EE6-4342-B048-85BDC9FD1C3A}</a:tableStyleId>
              </a:tblPr>
              <a:tblGrid>
                <a:gridCol w="2840530">
                  <a:extLst>
                    <a:ext uri="{9D8B030D-6E8A-4147-A177-3AD203B41FA5}">
                      <a16:colId xmlns:a16="http://schemas.microsoft.com/office/drawing/2014/main" xmlns="" val="20000"/>
                    </a:ext>
                  </a:extLst>
                </a:gridCol>
                <a:gridCol w="3492181">
                  <a:extLst>
                    <a:ext uri="{9D8B030D-6E8A-4147-A177-3AD203B41FA5}">
                      <a16:colId xmlns:a16="http://schemas.microsoft.com/office/drawing/2014/main" xmlns="" val="20002"/>
                    </a:ext>
                  </a:extLst>
                </a:gridCol>
                <a:gridCol w="2811289">
                  <a:extLst>
                    <a:ext uri="{9D8B030D-6E8A-4147-A177-3AD203B41FA5}">
                      <a16:colId xmlns:a16="http://schemas.microsoft.com/office/drawing/2014/main" xmlns="" val="20001"/>
                    </a:ext>
                  </a:extLst>
                </a:gridCol>
              </a:tblGrid>
              <a:tr h="969204">
                <a:tc>
                  <a:txBody>
                    <a:bodyPr/>
                    <a:lstStyle/>
                    <a:p>
                      <a:r>
                        <a:rPr lang="en-US" sz="2400" dirty="0"/>
                        <a:t>Glycemic</a:t>
                      </a:r>
                      <a:r>
                        <a:rPr lang="en-US" sz="2400" baseline="0" dirty="0"/>
                        <a:t> Agent</a:t>
                      </a:r>
                      <a:endParaRPr lang="en-US" sz="2400" dirty="0"/>
                    </a:p>
                  </a:txBody>
                  <a:tcPr marL="68580" marR="68580"/>
                </a:tc>
                <a:tc>
                  <a:txBody>
                    <a:bodyPr/>
                    <a:lstStyle/>
                    <a:p>
                      <a:pPr algn="ctr"/>
                      <a:r>
                        <a:rPr lang="en-US" sz="2400" dirty="0"/>
                        <a:t> CVD</a:t>
                      </a:r>
                    </a:p>
                    <a:p>
                      <a:pPr algn="ctr"/>
                      <a:r>
                        <a:rPr lang="en-US" sz="2400" dirty="0"/>
                        <a:t>Mortality /</a:t>
                      </a:r>
                      <a:r>
                        <a:rPr lang="en-US" sz="2400" baseline="0" dirty="0"/>
                        <a:t> MI / Stroke</a:t>
                      </a:r>
                      <a:endParaRPr lang="en-US" sz="2400" dirty="0"/>
                    </a:p>
                  </a:txBody>
                  <a:tcPr marL="68580" marR="68580"/>
                </a:tc>
                <a:tc>
                  <a:txBody>
                    <a:bodyPr/>
                    <a:lstStyle/>
                    <a:p>
                      <a:pPr algn="ctr"/>
                      <a:r>
                        <a:rPr lang="en-US" sz="2400" dirty="0"/>
                        <a:t>  Heart</a:t>
                      </a:r>
                      <a:r>
                        <a:rPr lang="en-US" sz="2400" baseline="0" dirty="0"/>
                        <a:t> Failure</a:t>
                      </a:r>
                      <a:endParaRPr lang="en-US" sz="2400" dirty="0"/>
                    </a:p>
                  </a:txBody>
                  <a:tcPr marL="68580" marR="68580"/>
                </a:tc>
                <a:extLst>
                  <a:ext uri="{0D108BD9-81ED-4DB2-BD59-A6C34878D82A}">
                    <a16:rowId xmlns:a16="http://schemas.microsoft.com/office/drawing/2014/main" xmlns="" val="10000"/>
                  </a:ext>
                </a:extLst>
              </a:tr>
              <a:tr h="755032">
                <a:tc>
                  <a:txBody>
                    <a:bodyPr/>
                    <a:lstStyle/>
                    <a:p>
                      <a:r>
                        <a:rPr lang="en-US" sz="2400" dirty="0"/>
                        <a:t>Insulin</a:t>
                      </a:r>
                    </a:p>
                  </a:txBody>
                  <a:tcPr marL="68580" marR="68580"/>
                </a:tc>
                <a:tc>
                  <a:txBody>
                    <a:bodyPr/>
                    <a:lstStyle/>
                    <a:p>
                      <a:pPr algn="ctr"/>
                      <a:r>
                        <a:rPr lang="en-US" sz="2400" dirty="0"/>
                        <a:t>? Neutral</a:t>
                      </a:r>
                    </a:p>
                  </a:txBody>
                  <a:tcPr marL="68580" marR="68580">
                    <a:solidFill>
                      <a:srgbClr val="BFBFBF"/>
                    </a:solidFill>
                  </a:tcPr>
                </a:tc>
                <a:tc>
                  <a:txBody>
                    <a:bodyPr/>
                    <a:lstStyle/>
                    <a:p>
                      <a:pPr algn="ctr"/>
                      <a:r>
                        <a:rPr lang="en-US" sz="3200" dirty="0"/>
                        <a:t>?</a:t>
                      </a:r>
                    </a:p>
                  </a:txBody>
                  <a:tcPr marL="68580" marR="68580">
                    <a:solidFill>
                      <a:srgbClr val="BFBFBF"/>
                    </a:solidFill>
                  </a:tcPr>
                </a:tc>
                <a:extLst>
                  <a:ext uri="{0D108BD9-81ED-4DB2-BD59-A6C34878D82A}">
                    <a16:rowId xmlns:a16="http://schemas.microsoft.com/office/drawing/2014/main" xmlns="" val="10002"/>
                  </a:ext>
                </a:extLst>
              </a:tr>
              <a:tr h="685175">
                <a:tc>
                  <a:txBody>
                    <a:bodyPr/>
                    <a:lstStyle/>
                    <a:p>
                      <a:r>
                        <a:rPr lang="en-US" sz="2400" dirty="0"/>
                        <a:t>Metformin</a:t>
                      </a:r>
                    </a:p>
                  </a:txBody>
                  <a:tcPr marL="68580" marR="68580"/>
                </a:tc>
                <a:tc>
                  <a:txBody>
                    <a:bodyPr/>
                    <a:lstStyle/>
                    <a:p>
                      <a:pPr algn="ctr"/>
                      <a:r>
                        <a:rPr lang="en-US" sz="2400" dirty="0"/>
                        <a:t>? Neutral / </a:t>
                      </a:r>
                      <a:r>
                        <a:rPr lang="en-US" sz="2400" dirty="0">
                          <a:latin typeface="Wingdings"/>
                          <a:ea typeface="Wingdings"/>
                          <a:cs typeface="Wingdings"/>
                          <a:sym typeface="Wingdings"/>
                        </a:rPr>
                        <a:t></a:t>
                      </a:r>
                      <a:endParaRPr lang="en-US" sz="2400" dirty="0"/>
                    </a:p>
                  </a:txBody>
                  <a:tcPr marL="68580" marR="68580">
                    <a:solidFill>
                      <a:schemeClr val="accent3">
                        <a:lumMod val="20000"/>
                        <a:lumOff val="80000"/>
                      </a:schemeClr>
                    </a:solidFill>
                  </a:tcPr>
                </a:tc>
                <a:tc>
                  <a:txBody>
                    <a:bodyPr/>
                    <a:lstStyle/>
                    <a:p>
                      <a:pPr algn="ctr"/>
                      <a:r>
                        <a:rPr lang="en-US" sz="3200" dirty="0"/>
                        <a:t>? </a:t>
                      </a:r>
                    </a:p>
                  </a:txBody>
                  <a:tcPr marL="68580" marR="68580">
                    <a:solidFill>
                      <a:schemeClr val="bg1">
                        <a:lumMod val="75000"/>
                      </a:schemeClr>
                    </a:solidFill>
                  </a:tcPr>
                </a:tc>
                <a:extLst>
                  <a:ext uri="{0D108BD9-81ED-4DB2-BD59-A6C34878D82A}">
                    <a16:rowId xmlns:a16="http://schemas.microsoft.com/office/drawing/2014/main" xmlns="" val="10003"/>
                  </a:ext>
                </a:extLst>
              </a:tr>
              <a:tr h="822960">
                <a:tc>
                  <a:txBody>
                    <a:bodyPr/>
                    <a:lstStyle/>
                    <a:p>
                      <a:r>
                        <a:rPr lang="en-US" sz="2400" dirty="0" err="1"/>
                        <a:t>Sulphonylurea</a:t>
                      </a:r>
                      <a:r>
                        <a:rPr lang="en-US" sz="2400" baseline="0" dirty="0"/>
                        <a:t> / </a:t>
                      </a:r>
                      <a:r>
                        <a:rPr lang="en-US" sz="2400" baseline="0" dirty="0" err="1"/>
                        <a:t>Glinide</a:t>
                      </a:r>
                      <a:endParaRPr lang="en-US" sz="2400" dirty="0"/>
                    </a:p>
                  </a:txBody>
                  <a:tcPr marL="68580" marR="68580"/>
                </a:tc>
                <a:tc>
                  <a:txBody>
                    <a:bodyPr/>
                    <a:lstStyle/>
                    <a:p>
                      <a:pPr algn="ctr"/>
                      <a:r>
                        <a:rPr lang="en-US" sz="3200" dirty="0"/>
                        <a:t>?</a:t>
                      </a:r>
                    </a:p>
                  </a:txBody>
                  <a:tcPr marL="68580" marR="68580">
                    <a:solidFill>
                      <a:schemeClr val="bg1">
                        <a:lumMod val="75000"/>
                      </a:schemeClr>
                    </a:solidFill>
                  </a:tcPr>
                </a:tc>
                <a:tc>
                  <a:txBody>
                    <a:bodyPr/>
                    <a:lstStyle/>
                    <a:p>
                      <a:pPr algn="ctr"/>
                      <a:r>
                        <a:rPr lang="en-US" sz="3200" dirty="0"/>
                        <a:t>?</a:t>
                      </a:r>
                    </a:p>
                  </a:txBody>
                  <a:tcPr marL="68580" marR="68580">
                    <a:solidFill>
                      <a:schemeClr val="bg1">
                        <a:lumMod val="85000"/>
                      </a:schemeClr>
                    </a:solidFill>
                  </a:tcPr>
                </a:tc>
                <a:extLst>
                  <a:ext uri="{0D108BD9-81ED-4DB2-BD59-A6C34878D82A}">
                    <a16:rowId xmlns:a16="http://schemas.microsoft.com/office/drawing/2014/main" xmlns="" val="10004"/>
                  </a:ext>
                </a:extLst>
              </a:tr>
              <a:tr h="818867">
                <a:tc>
                  <a:txBody>
                    <a:bodyPr/>
                    <a:lstStyle/>
                    <a:p>
                      <a:r>
                        <a:rPr lang="en-US" sz="2400" dirty="0"/>
                        <a:t>TZD</a:t>
                      </a:r>
                    </a:p>
                  </a:txBody>
                  <a:tcPr marL="68580" marR="6858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t>? </a:t>
                      </a:r>
                      <a:r>
                        <a:rPr lang="en-US" sz="2400" dirty="0">
                          <a:latin typeface="Wingdings"/>
                          <a:ea typeface="Wingdings"/>
                          <a:cs typeface="Wingdings"/>
                          <a:sym typeface="Wingdings"/>
                        </a:rPr>
                        <a:t></a:t>
                      </a:r>
                      <a:endParaRPr lang="en-US" sz="2400" dirty="0"/>
                    </a:p>
                    <a:p>
                      <a:pPr algn="ctr"/>
                      <a:endParaRPr lang="en-US" sz="2400" dirty="0"/>
                    </a:p>
                  </a:txBody>
                  <a:tcPr marL="68580" marR="68580">
                    <a:solidFill>
                      <a:schemeClr val="accent3">
                        <a:lumMod val="60000"/>
                        <a:lumOff val="40000"/>
                      </a:schemeClr>
                    </a:solidFill>
                  </a:tcPr>
                </a:tc>
                <a:tc>
                  <a:txBody>
                    <a:bodyPr/>
                    <a:lstStyle/>
                    <a:p>
                      <a:pPr algn="ctr"/>
                      <a:r>
                        <a:rPr lang="en-US" sz="2400" dirty="0">
                          <a:latin typeface="Wingdings"/>
                          <a:ea typeface="Wingdings"/>
                          <a:cs typeface="Wingdings"/>
                          <a:sym typeface="Wingdings"/>
                        </a:rPr>
                        <a:t></a:t>
                      </a:r>
                      <a:endParaRPr lang="en-US" sz="2400" dirty="0"/>
                    </a:p>
                  </a:txBody>
                  <a:tcPr marL="68580" marR="68580">
                    <a:solidFill>
                      <a:srgbClr val="FF0000"/>
                    </a:solidFill>
                  </a:tcPr>
                </a:tc>
                <a:extLst>
                  <a:ext uri="{0D108BD9-81ED-4DB2-BD59-A6C34878D82A}">
                    <a16:rowId xmlns:a16="http://schemas.microsoft.com/office/drawing/2014/main" xmlns="" val="10005"/>
                  </a:ext>
                </a:extLst>
              </a:tr>
              <a:tr h="701040">
                <a:tc>
                  <a:txBody>
                    <a:bodyPr/>
                    <a:lstStyle/>
                    <a:p>
                      <a:r>
                        <a:rPr lang="en-US" sz="2000" dirty="0"/>
                        <a:t>DPP4 </a:t>
                      </a:r>
                      <a:r>
                        <a:rPr lang="en-US" sz="2000" dirty="0" err="1"/>
                        <a:t>i</a:t>
                      </a:r>
                      <a:endParaRPr lang="en-US" sz="2000" dirty="0"/>
                    </a:p>
                  </a:txBody>
                  <a:tcPr marL="68580" marR="68580"/>
                </a:tc>
                <a:tc>
                  <a:txBody>
                    <a:bodyPr/>
                    <a:lstStyle/>
                    <a:p>
                      <a:pPr algn="ctr"/>
                      <a:r>
                        <a:rPr lang="en-US" sz="2000" dirty="0"/>
                        <a:t>Neutral</a:t>
                      </a:r>
                    </a:p>
                  </a:txBody>
                  <a:tcPr marL="68580" marR="68580"/>
                </a:tc>
                <a:tc>
                  <a:txBody>
                    <a:bodyPr/>
                    <a:lstStyle/>
                    <a:p>
                      <a:pPr algn="ctr"/>
                      <a:r>
                        <a:rPr lang="en-US" sz="2000" dirty="0"/>
                        <a:t>Neutral</a:t>
                      </a:r>
                    </a:p>
                    <a:p>
                      <a:pPr algn="ctr"/>
                      <a:r>
                        <a:rPr lang="en-US" sz="2000" dirty="0" err="1"/>
                        <a:t>Saxagliptin</a:t>
                      </a:r>
                      <a:r>
                        <a:rPr lang="en-US" sz="2000" dirty="0"/>
                        <a:t> increased risk</a:t>
                      </a:r>
                      <a:r>
                        <a:rPr lang="en-US" sz="2000" baseline="0" dirty="0"/>
                        <a:t> </a:t>
                      </a:r>
                      <a:endParaRPr lang="en-US" sz="2000" dirty="0"/>
                    </a:p>
                  </a:txBody>
                  <a:tcPr marL="68580" marR="68580"/>
                </a:tc>
                <a:extLst>
                  <a:ext uri="{0D108BD9-81ED-4DB2-BD59-A6C34878D82A}">
                    <a16:rowId xmlns:a16="http://schemas.microsoft.com/office/drawing/2014/main" xmlns="" val="10006"/>
                  </a:ext>
                </a:extLst>
              </a:tr>
              <a:tr h="1005840">
                <a:tc>
                  <a:txBody>
                    <a:bodyPr/>
                    <a:lstStyle/>
                    <a:p>
                      <a:r>
                        <a:rPr lang="en-US" sz="2000" dirty="0"/>
                        <a:t>GLP1 agonist</a:t>
                      </a:r>
                    </a:p>
                  </a:txBody>
                  <a:tcPr marL="68580" marR="68580"/>
                </a:tc>
                <a:tc>
                  <a:txBody>
                    <a:bodyPr/>
                    <a:lstStyle/>
                    <a:p>
                      <a:pPr algn="l"/>
                      <a:r>
                        <a:rPr lang="en-US" sz="2000" dirty="0"/>
                        <a:t>Lixisenatide</a:t>
                      </a:r>
                      <a:r>
                        <a:rPr lang="en-US" sz="2000" baseline="0" dirty="0"/>
                        <a:t>   neutral </a:t>
                      </a:r>
                    </a:p>
                    <a:p>
                      <a:pPr algn="l"/>
                      <a:r>
                        <a:rPr lang="en-US" sz="2000" dirty="0"/>
                        <a:t>Liraglutide </a:t>
                      </a:r>
                      <a:r>
                        <a:rPr lang="en-US" sz="2000" baseline="0" dirty="0"/>
                        <a:t>      </a:t>
                      </a:r>
                      <a:r>
                        <a:rPr lang="en-US" sz="1500" baseline="0" dirty="0">
                          <a:latin typeface="Wingdings"/>
                          <a:ea typeface="Wingdings"/>
                          <a:cs typeface="Wingdings"/>
                          <a:sym typeface="Wingdings"/>
                        </a:rPr>
                        <a:t></a:t>
                      </a:r>
                      <a:r>
                        <a:rPr lang="en-US" sz="2000" baseline="0" dirty="0"/>
                        <a:t>CV mortality</a:t>
                      </a:r>
                    </a:p>
                    <a:p>
                      <a:pPr algn="l"/>
                      <a:r>
                        <a:rPr lang="en-US" sz="2000" baseline="0" dirty="0" err="1"/>
                        <a:t>Semaglutide</a:t>
                      </a:r>
                      <a:r>
                        <a:rPr lang="en-US" sz="2000" baseline="0" dirty="0"/>
                        <a:t>    </a:t>
                      </a:r>
                      <a:r>
                        <a:rPr lang="en-US" sz="1500" baseline="0" dirty="0">
                          <a:latin typeface="Wingdings"/>
                          <a:ea typeface="Wingdings"/>
                          <a:cs typeface="Wingdings"/>
                          <a:sym typeface="Wingdings"/>
                        </a:rPr>
                        <a:t></a:t>
                      </a:r>
                      <a:r>
                        <a:rPr lang="en-US" sz="2000" baseline="0" dirty="0"/>
                        <a:t> CVD/ MI /CVA </a:t>
                      </a:r>
                      <a:endParaRPr lang="en-US" sz="2000" dirty="0"/>
                    </a:p>
                  </a:txBody>
                  <a:tcPr marL="68580" marR="68580"/>
                </a:tc>
                <a:tc>
                  <a:txBody>
                    <a:bodyPr/>
                    <a:lstStyle/>
                    <a:p>
                      <a:pPr algn="ctr"/>
                      <a:endParaRPr lang="en-US" sz="2000" dirty="0"/>
                    </a:p>
                    <a:p>
                      <a:pPr algn="ctr"/>
                      <a:r>
                        <a:rPr lang="en-US" sz="2000" dirty="0"/>
                        <a:t>Neutral</a:t>
                      </a:r>
                    </a:p>
                    <a:p>
                      <a:pPr algn="ctr"/>
                      <a:r>
                        <a:rPr lang="en-US" sz="2000" dirty="0"/>
                        <a:t>Neutral</a:t>
                      </a:r>
                    </a:p>
                  </a:txBody>
                  <a:tcPr marL="68580" marR="68580"/>
                </a:tc>
                <a:extLst>
                  <a:ext uri="{0D108BD9-81ED-4DB2-BD59-A6C34878D82A}">
                    <a16:rowId xmlns:a16="http://schemas.microsoft.com/office/drawing/2014/main" xmlns="" val="10007"/>
                  </a:ext>
                </a:extLst>
              </a:tr>
              <a:tr h="614643">
                <a:tc>
                  <a:txBody>
                    <a:bodyPr/>
                    <a:lstStyle/>
                    <a:p>
                      <a:r>
                        <a:rPr lang="en-US" sz="2000" dirty="0"/>
                        <a:t>SGLT2 inhibitor</a:t>
                      </a:r>
                    </a:p>
                  </a:txBody>
                  <a:tcPr marL="68580" marR="68580"/>
                </a:tc>
                <a:tc>
                  <a:txBody>
                    <a:bodyPr/>
                    <a:lstStyle/>
                    <a:p>
                      <a:pPr algn="l"/>
                      <a:r>
                        <a:rPr lang="en-US" sz="2000" dirty="0"/>
                        <a:t>Empagliflozin  </a:t>
                      </a:r>
                      <a:r>
                        <a:rPr lang="en-US" sz="1500" dirty="0">
                          <a:latin typeface="Wingdings"/>
                          <a:ea typeface="Wingdings"/>
                          <a:cs typeface="Wingdings"/>
                          <a:sym typeface="Wingdings"/>
                        </a:rPr>
                        <a:t></a:t>
                      </a:r>
                      <a:r>
                        <a:rPr lang="en-US" sz="2000" dirty="0"/>
                        <a:t>CV mortality</a:t>
                      </a:r>
                    </a:p>
                  </a:txBody>
                  <a:tcPr marL="68580" marR="68580"/>
                </a:tc>
                <a:tc>
                  <a:txBody>
                    <a:bodyPr/>
                    <a:lstStyle/>
                    <a:p>
                      <a:pPr algn="ctr"/>
                      <a:r>
                        <a:rPr lang="en-US" sz="2000" dirty="0"/>
                        <a:t>Empaglifozin  </a:t>
                      </a:r>
                      <a:r>
                        <a:rPr lang="en-US" sz="1500" dirty="0">
                          <a:latin typeface="Wingdings"/>
                          <a:ea typeface="Wingdings"/>
                          <a:cs typeface="Wingdings"/>
                          <a:sym typeface="Wingdings"/>
                        </a:rPr>
                        <a:t></a:t>
                      </a:r>
                      <a:r>
                        <a:rPr lang="en-US" sz="2000" dirty="0"/>
                        <a:t>HF </a:t>
                      </a:r>
                    </a:p>
                  </a:txBody>
                  <a:tcPr marL="68580" marR="68580"/>
                </a:tc>
                <a:extLst>
                  <a:ext uri="{0D108BD9-81ED-4DB2-BD59-A6C34878D82A}">
                    <a16:rowId xmlns:a16="http://schemas.microsoft.com/office/drawing/2014/main" xmlns="" val="10008"/>
                  </a:ext>
                </a:extLst>
              </a:tr>
            </a:tbl>
          </a:graphicData>
        </a:graphic>
      </p:graphicFrame>
      <p:sp>
        <p:nvSpPr>
          <p:cNvPr id="8" name="Rectangle 7"/>
          <p:cNvSpPr/>
          <p:nvPr/>
        </p:nvSpPr>
        <p:spPr>
          <a:xfrm>
            <a:off x="1524000" y="5290752"/>
            <a:ext cx="9144000" cy="9718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524000" y="6212476"/>
            <a:ext cx="9144001" cy="120611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 </a:t>
            </a:r>
          </a:p>
        </p:txBody>
      </p:sp>
      <p:sp>
        <p:nvSpPr>
          <p:cNvPr id="6" name="Rectangle 5"/>
          <p:cNvSpPr/>
          <p:nvPr/>
        </p:nvSpPr>
        <p:spPr>
          <a:xfrm>
            <a:off x="1523999" y="5072212"/>
            <a:ext cx="9144000" cy="9718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120759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23.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iW9zN02YE.mrLG2HhDf4g"/>
</p:tagLst>
</file>

<file path=ppt/tags/tag5.xml><?xml version="1.0" encoding="utf-8"?>
<p:tagLst xmlns:a="http://schemas.openxmlformats.org/drawingml/2006/main" xmlns:r="http://schemas.openxmlformats.org/officeDocument/2006/relationships" xmlns:p="http://schemas.openxmlformats.org/presentationml/2006/main">
  <p:tag name="SLIDESOURCE2_ID" val="5928"/>
  <p:tag name="SLIDESOURCE2_VERSION" val="1024"/>
</p:tagLst>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0.xml><?xml version="1.0" encoding="utf-8"?>
<a:theme xmlns:a="http://schemas.openxmlformats.org/drawingml/2006/main" name="3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60330 EMPA-REG OUTCOME template widescreen 3b">
  <a:themeElements>
    <a:clrScheme name="EMPA-REG OUTCOME">
      <a:dk1>
        <a:srgbClr val="5A5A5A"/>
      </a:dk1>
      <a:lt1>
        <a:sysClr val="window" lastClr="FFFFFF"/>
      </a:lt1>
      <a:dk2>
        <a:srgbClr val="5A5A5A"/>
      </a:dk2>
      <a:lt2>
        <a:srgbClr val="D7D7D7"/>
      </a:lt2>
      <a:accent1>
        <a:srgbClr val="F0414B"/>
      </a:accent1>
      <a:accent2>
        <a:srgbClr val="6482C3"/>
      </a:accent2>
      <a:accent3>
        <a:srgbClr val="828282"/>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ysClr val="window" lastClr="FFFFFF"/>
        </a:solidFill>
        <a:ln w="12700" algn="ctr">
          <a:solidFill>
            <a:srgbClr val="82A5D0"/>
          </a:solidFill>
          <a:miter lim="800000"/>
          <a:headEnd/>
          <a:tailEnd/>
        </a:ln>
        <a:effectLst>
          <a:outerShdw blurRad="50800" dist="38100" dir="2700000" algn="tl" rotWithShape="0">
            <a:prstClr val="black">
              <a:alpha val="40000"/>
            </a:prstClr>
          </a:outerShdw>
        </a:effectLst>
      </a:spPr>
      <a:bodyPr lIns="69949" tIns="34974" rIns="69949" bIns="34974" anchor="ctr"/>
      <a:lstStyle>
        <a:defPPr marL="228600" indent="-228600">
          <a:spcBef>
            <a:spcPts val="600"/>
          </a:spcBef>
          <a:buClr>
            <a:srgbClr val="F0414B"/>
          </a:buClr>
          <a:buFont typeface="Arial" panose="020B0604020202020204" pitchFamily="34" charset="0"/>
          <a:buChar char="•"/>
          <a:defRPr sz="2000" dirty="0">
            <a:solidFill>
              <a:srgbClr val="5A5A5A"/>
            </a:solidFill>
          </a:defRPr>
        </a:defPPr>
      </a:lstStyle>
    </a:spDef>
    <a:lnDef>
      <a:spPr>
        <a:ln w="19050">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_160330 EMPA-REG OUTCOME template widescreen 3b">
  <a:themeElements>
    <a:clrScheme name="EMPA-REG OUTCOME">
      <a:dk1>
        <a:srgbClr val="5A5A5A"/>
      </a:dk1>
      <a:lt1>
        <a:sysClr val="window" lastClr="FFFFFF"/>
      </a:lt1>
      <a:dk2>
        <a:srgbClr val="5A5A5A"/>
      </a:dk2>
      <a:lt2>
        <a:srgbClr val="D7D7D7"/>
      </a:lt2>
      <a:accent1>
        <a:srgbClr val="F0414B"/>
      </a:accent1>
      <a:accent2>
        <a:srgbClr val="6482C3"/>
      </a:accent2>
      <a:accent3>
        <a:srgbClr val="828282"/>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ysClr val="window" lastClr="FFFFFF"/>
        </a:solidFill>
        <a:ln w="12700" algn="ctr">
          <a:solidFill>
            <a:srgbClr val="82A5D0"/>
          </a:solidFill>
          <a:miter lim="800000"/>
          <a:headEnd/>
          <a:tailEnd/>
        </a:ln>
        <a:effectLst>
          <a:outerShdw blurRad="50800" dist="38100" dir="2700000" algn="tl" rotWithShape="0">
            <a:prstClr val="black">
              <a:alpha val="40000"/>
            </a:prstClr>
          </a:outerShdw>
        </a:effectLst>
      </a:spPr>
      <a:bodyPr lIns="69949" tIns="34974" rIns="69949" bIns="34974" anchor="ctr"/>
      <a:lstStyle>
        <a:defPPr marL="228600" indent="-228600">
          <a:spcBef>
            <a:spcPts val="600"/>
          </a:spcBef>
          <a:buClr>
            <a:srgbClr val="F0414B"/>
          </a:buClr>
          <a:buFont typeface="Arial" panose="020B0604020202020204" pitchFamily="34" charset="0"/>
          <a:buChar char="•"/>
          <a:defRPr sz="2000" dirty="0">
            <a:solidFill>
              <a:srgbClr val="5A5A5A"/>
            </a:solidFill>
          </a:defRPr>
        </a:defPPr>
      </a:lstStyle>
    </a:spDef>
    <a:lnDef>
      <a:spPr>
        <a:ln w="19050">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4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5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6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7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8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30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1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2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3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4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5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2_160330 EMPA-REG OUTCOME template widescreen draft 3b">
  <a:themeElements>
    <a:clrScheme name="EMPA-REG OUTCOME">
      <a:dk1>
        <a:srgbClr val="5A5A5A"/>
      </a:dk1>
      <a:lt1>
        <a:sysClr val="window" lastClr="FFFFFF"/>
      </a:lt1>
      <a:dk2>
        <a:srgbClr val="5A5A5A"/>
      </a:dk2>
      <a:lt2>
        <a:srgbClr val="D7D7D7"/>
      </a:lt2>
      <a:accent1>
        <a:srgbClr val="F0414B"/>
      </a:accent1>
      <a:accent2>
        <a:srgbClr val="6482C3"/>
      </a:accent2>
      <a:accent3>
        <a:srgbClr val="828282"/>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ysClr val="window" lastClr="FFFFFF"/>
        </a:solidFill>
        <a:ln w="12700" algn="ctr">
          <a:solidFill>
            <a:srgbClr val="82A5D0"/>
          </a:solidFill>
          <a:miter lim="800000"/>
          <a:headEnd/>
          <a:tailEnd/>
        </a:ln>
        <a:effectLst>
          <a:outerShdw blurRad="50800" dist="38100" dir="2700000" algn="tl" rotWithShape="0">
            <a:prstClr val="black">
              <a:alpha val="40000"/>
            </a:prstClr>
          </a:outerShdw>
        </a:effectLst>
      </a:spPr>
      <a:bodyPr lIns="69949" tIns="34974" rIns="69949" bIns="34974" anchor="ctr"/>
      <a:lstStyle>
        <a:defPPr marL="228600" indent="-228600">
          <a:spcBef>
            <a:spcPts val="600"/>
          </a:spcBef>
          <a:buClr>
            <a:srgbClr val="F0414B"/>
          </a:buClr>
          <a:buFont typeface="Arial" panose="020B0604020202020204" pitchFamily="34" charset="0"/>
          <a:buChar char="•"/>
          <a:defRPr sz="2000" dirty="0">
            <a:solidFill>
              <a:srgbClr val="5A5A5A"/>
            </a:solidFill>
          </a:defRPr>
        </a:defPPr>
      </a:lstStyle>
    </a:spDef>
    <a:lnDef>
      <a:spPr>
        <a:ln w="19050">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36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37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3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2_160811_EMPA medical_4x3_draft 3">
  <a:themeElements>
    <a:clrScheme name="AT2D">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9580B2"/>
      </a:accent5>
      <a:accent6>
        <a:srgbClr val="D2D2D2"/>
      </a:accent6>
      <a:hlink>
        <a:srgbClr val="007FFF"/>
      </a:hlink>
      <a:folHlink>
        <a:srgbClr val="007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0805 Empa Medical 4x3 Template Final Aug16" id="{E2312803-642F-DE43-8862-666DBA904D1B}" vid="{23F17063-EED0-2D41-8461-2846E21639FD}"/>
    </a:ext>
  </a:extLst>
</a:theme>
</file>

<file path=ppt/theme/theme45.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45_Office Theme">
  <a:themeElements>
    <a:clrScheme name="Custom 9">
      <a:dk1>
        <a:sysClr val="windowText" lastClr="000000"/>
      </a:dk1>
      <a:lt1>
        <a:sysClr val="window" lastClr="FFFFFF"/>
      </a:lt1>
      <a:dk2>
        <a:srgbClr val="5A5A5A"/>
      </a:dk2>
      <a:lt2>
        <a:srgbClr val="D7D7D7"/>
      </a:lt2>
      <a:accent1>
        <a:srgbClr val="F0414B"/>
      </a:accent1>
      <a:accent2>
        <a:srgbClr val="6482C3"/>
      </a:accent2>
      <a:accent3>
        <a:srgbClr val="5A5A5A"/>
      </a:accent3>
      <a:accent4>
        <a:srgbClr val="962891"/>
      </a:accent4>
      <a:accent5>
        <a:srgbClr val="009999"/>
      </a:accent5>
      <a:accent6>
        <a:srgbClr val="FF9933"/>
      </a:accent6>
      <a:hlink>
        <a:srgbClr val="5A5A5A"/>
      </a:hlink>
      <a:folHlink>
        <a:srgbClr val="5A5A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Medical Health 16x9">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48.xml><?xml version="1.0" encoding="utf-8"?>
<a:theme xmlns:a="http://schemas.openxmlformats.org/drawingml/2006/main" name="1_Medical Health 16x9">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49.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1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2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3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4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5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6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7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8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9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10_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7_Diovan Template">
  <a:themeElements>
    <a:clrScheme name="">
      <a:dk1>
        <a:srgbClr val="000000"/>
      </a:dk1>
      <a:lt1>
        <a:srgbClr val="FFFFFF"/>
      </a:lt1>
      <a:dk2>
        <a:srgbClr val="063DE8"/>
      </a:dk2>
      <a:lt2>
        <a:srgbClr val="FAFD00"/>
      </a:lt2>
      <a:accent1>
        <a:srgbClr val="00DFCA"/>
      </a:accent1>
      <a:accent2>
        <a:srgbClr val="FF9933"/>
      </a:accent2>
      <a:accent3>
        <a:srgbClr val="AAAFF2"/>
      </a:accent3>
      <a:accent4>
        <a:srgbClr val="DADADA"/>
      </a:accent4>
      <a:accent5>
        <a:srgbClr val="AAECE1"/>
      </a:accent5>
      <a:accent6>
        <a:srgbClr val="E78A2D"/>
      </a:accent6>
      <a:hlink>
        <a:srgbClr val="66FF33"/>
      </a:hlink>
      <a:folHlink>
        <a:srgbClr val="66CCFF"/>
      </a:folHlink>
    </a:clrScheme>
    <a:fontScheme name="Diova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488" tIns="44450" rIns="90488" bIns="44450" numCol="1" anchor="t" anchorCtr="0" compatLnSpc="1">
        <a:prstTxWarp prst="textNoShape">
          <a:avLst/>
        </a:prstTxWarp>
        <a:spAutoFit/>
      </a:bodyPr>
      <a:lstStyle>
        <a:defPPr marL="0" marR="0" indent="0" algn="ctr" defTabSz="914400" rtl="0" eaLnBrk="0" fontAlgn="base" latinLnBrk="0" hangingPunct="0">
          <a:lnSpc>
            <a:spcPct val="100000"/>
          </a:lnSpc>
          <a:spcBef>
            <a:spcPct val="15000"/>
          </a:spcBef>
          <a:spcAft>
            <a:spcPct val="20000"/>
          </a:spcAft>
          <a:buClrTx/>
          <a:buSzTx/>
          <a:buFontTx/>
          <a:buNone/>
          <a:tabLst/>
          <a:def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488" tIns="44450" rIns="90488" bIns="44450" numCol="1" anchor="t" anchorCtr="0" compatLnSpc="1">
        <a:prstTxWarp prst="textNoShape">
          <a:avLst/>
        </a:prstTxWarp>
        <a:spAutoFit/>
      </a:bodyPr>
      <a:lstStyle>
        <a:defPPr marL="0" marR="0" indent="0" algn="ctr" defTabSz="914400" rtl="0" eaLnBrk="0" fontAlgn="base" latinLnBrk="0" hangingPunct="0">
          <a:lnSpc>
            <a:spcPct val="100000"/>
          </a:lnSpc>
          <a:spcBef>
            <a:spcPct val="15000"/>
          </a:spcBef>
          <a:spcAft>
            <a:spcPct val="20000"/>
          </a:spcAft>
          <a:buClrTx/>
          <a:buSzTx/>
          <a:buFontTx/>
          <a:buNone/>
          <a:tabLst/>
          <a:def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iova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ova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ova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ova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ova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ova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ova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Janssen Cool Palette">
    <a:dk1>
      <a:srgbClr val="505050"/>
    </a:dk1>
    <a:lt1>
      <a:srgbClr val="FFFFFF"/>
    </a:lt1>
    <a:dk2>
      <a:srgbClr val="505050"/>
    </a:dk2>
    <a:lt2>
      <a:srgbClr val="FFFFFF"/>
    </a:lt2>
    <a:accent1>
      <a:srgbClr val="09357A"/>
    </a:accent1>
    <a:accent2>
      <a:srgbClr val="2A8EBF"/>
    </a:accent2>
    <a:accent3>
      <a:srgbClr val="94C6DF"/>
    </a:accent3>
    <a:accent4>
      <a:srgbClr val="237D26"/>
    </a:accent4>
    <a:accent5>
      <a:srgbClr val="7FC31C"/>
    </a:accent5>
    <a:accent6>
      <a:srgbClr val="BFE18D"/>
    </a:accent6>
    <a:hlink>
      <a:srgbClr val="2A8EBF"/>
    </a:hlink>
    <a:folHlink>
      <a:srgbClr val="94C6D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Janssen Cool Palette">
    <a:dk1>
      <a:srgbClr val="505050"/>
    </a:dk1>
    <a:lt1>
      <a:srgbClr val="FFFFFF"/>
    </a:lt1>
    <a:dk2>
      <a:srgbClr val="505050"/>
    </a:dk2>
    <a:lt2>
      <a:srgbClr val="FFFFFF"/>
    </a:lt2>
    <a:accent1>
      <a:srgbClr val="09357A"/>
    </a:accent1>
    <a:accent2>
      <a:srgbClr val="2A8EBF"/>
    </a:accent2>
    <a:accent3>
      <a:srgbClr val="94C6DF"/>
    </a:accent3>
    <a:accent4>
      <a:srgbClr val="237D26"/>
    </a:accent4>
    <a:accent5>
      <a:srgbClr val="7FC31C"/>
    </a:accent5>
    <a:accent6>
      <a:srgbClr val="BFE18D"/>
    </a:accent6>
    <a:hlink>
      <a:srgbClr val="2A8EBF"/>
    </a:hlink>
    <a:folHlink>
      <a:srgbClr val="94C6D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Janssen Cool Palette">
    <a:dk1>
      <a:srgbClr val="505050"/>
    </a:dk1>
    <a:lt1>
      <a:srgbClr val="FFFFFF"/>
    </a:lt1>
    <a:dk2>
      <a:srgbClr val="505050"/>
    </a:dk2>
    <a:lt2>
      <a:srgbClr val="FFFFFF"/>
    </a:lt2>
    <a:accent1>
      <a:srgbClr val="09357A"/>
    </a:accent1>
    <a:accent2>
      <a:srgbClr val="2A8EBF"/>
    </a:accent2>
    <a:accent3>
      <a:srgbClr val="94C6DF"/>
    </a:accent3>
    <a:accent4>
      <a:srgbClr val="237D26"/>
    </a:accent4>
    <a:accent5>
      <a:srgbClr val="7FC31C"/>
    </a:accent5>
    <a:accent6>
      <a:srgbClr val="BFE18D"/>
    </a:accent6>
    <a:hlink>
      <a:srgbClr val="2A8EBF"/>
    </a:hlink>
    <a:folHlink>
      <a:srgbClr val="94C6DF"/>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358</TotalTime>
  <Words>6476</Words>
  <Application>Microsoft Office PowerPoint</Application>
  <PresentationFormat>Widescreen</PresentationFormat>
  <Paragraphs>1378</Paragraphs>
  <Slides>71</Slides>
  <Notes>31</Notes>
  <HiddenSlides>13</HiddenSlides>
  <MMClips>0</MMClips>
  <ScaleCrop>false</ScaleCrop>
  <HeadingPairs>
    <vt:vector size="8" baseType="variant">
      <vt:variant>
        <vt:lpstr>Fonts Used</vt:lpstr>
      </vt:variant>
      <vt:variant>
        <vt:i4>27</vt:i4>
      </vt:variant>
      <vt:variant>
        <vt:lpstr>Theme</vt:lpstr>
      </vt:variant>
      <vt:variant>
        <vt:i4>59</vt:i4>
      </vt:variant>
      <vt:variant>
        <vt:lpstr>Embedded OLE Servers</vt:lpstr>
      </vt:variant>
      <vt:variant>
        <vt:i4>1</vt:i4>
      </vt:variant>
      <vt:variant>
        <vt:lpstr>Slide Titles</vt:lpstr>
      </vt:variant>
      <vt:variant>
        <vt:i4>71</vt:i4>
      </vt:variant>
    </vt:vector>
  </HeadingPairs>
  <TitlesOfParts>
    <vt:vector size="158" baseType="lpstr">
      <vt:lpstr>Arial Unicode MS</vt:lpstr>
      <vt:lpstr>Malgun Gothic</vt:lpstr>
      <vt:lpstr>MS PGothic</vt:lpstr>
      <vt:lpstr>MS PGothic</vt:lpstr>
      <vt:lpstr>Arial</vt:lpstr>
      <vt:lpstr>Arial Black</vt:lpstr>
      <vt:lpstr>Arial Narrow</vt:lpstr>
      <vt:lpstr>Calibri</vt:lpstr>
      <vt:lpstr>Calibri Light</vt:lpstr>
      <vt:lpstr>Cambria Math</vt:lpstr>
      <vt:lpstr>Century Gothic</vt:lpstr>
      <vt:lpstr>Co Text</vt:lpstr>
      <vt:lpstr>Courier</vt:lpstr>
      <vt:lpstr>Franklin Gothic Medium</vt:lpstr>
      <vt:lpstr>Gulim</vt:lpstr>
      <vt:lpstr>Helvetica</vt:lpstr>
      <vt:lpstr>Monaco</vt:lpstr>
      <vt:lpstr>MS Mincho</vt:lpstr>
      <vt:lpstr>Symbol</vt:lpstr>
      <vt:lpstr>Tahoma</vt:lpstr>
      <vt:lpstr>Times</vt:lpstr>
      <vt:lpstr>Times New Roman</vt:lpstr>
      <vt:lpstr>Verdana</vt:lpstr>
      <vt:lpstr>Wingdings</vt:lpstr>
      <vt:lpstr>Wingdings 3</vt:lpstr>
      <vt:lpstr>ヒラギノ角ゴ Pro W3</vt:lpstr>
      <vt:lpstr>ヒラギノ角ゴ ProN W3</vt:lpstr>
      <vt:lpstr>Wisp</vt:lpstr>
      <vt:lpstr>3_Office Theme</vt:lpstr>
      <vt:lpstr>Office Theme</vt:lpstr>
      <vt:lpstr>1_Office Theme</vt:lpstr>
      <vt:lpstr>6_Office Theme</vt:lpstr>
      <vt:lpstr>Shimmer</vt:lpstr>
      <vt:lpstr>17_Diovan Template</vt:lpstr>
      <vt:lpstr>1_Shimmer</vt:lpstr>
      <vt:lpstr>2_Shimmer</vt:lpstr>
      <vt:lpstr>3_Shimmer</vt:lpstr>
      <vt:lpstr>7_Office Theme</vt:lpstr>
      <vt:lpstr>8_Office Theme</vt:lpstr>
      <vt:lpstr>9_Office Theme</vt:lpstr>
      <vt:lpstr>10_Office Theme</vt:lpstr>
      <vt:lpstr>11_Office Theme</vt:lpstr>
      <vt:lpstr>12_Office Theme</vt:lpstr>
      <vt:lpstr>13_Office Theme</vt:lpstr>
      <vt:lpstr>15_Office Theme</vt:lpstr>
      <vt:lpstr>16_Office Theme</vt:lpstr>
      <vt:lpstr>18_Office Theme</vt:lpstr>
      <vt:lpstr>19_Office Theme</vt:lpstr>
      <vt:lpstr>20_Office Theme</vt:lpstr>
      <vt:lpstr>21_Office Theme</vt:lpstr>
      <vt:lpstr>22_Office Theme</vt:lpstr>
      <vt:lpstr>23_Office Theme</vt:lpstr>
      <vt:lpstr>160330 EMPA-REG OUTCOME template widescreen 3b</vt:lpstr>
      <vt:lpstr>1_160330 EMPA-REG OUTCOME template widescreen 3b</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2_160330 EMPA-REG OUTCOME template widescreen draft 3b</vt:lpstr>
      <vt:lpstr>36_Office Theme</vt:lpstr>
      <vt:lpstr>37_Office Theme</vt:lpstr>
      <vt:lpstr>38_Office Theme</vt:lpstr>
      <vt:lpstr>2_160811_EMPA medical_4x3_draft 3</vt:lpstr>
      <vt:lpstr>42_Office Theme</vt:lpstr>
      <vt:lpstr>45_Office Theme</vt:lpstr>
      <vt:lpstr>Medical Health 16x9</vt:lpstr>
      <vt:lpstr>1_Medical Health 16x9</vt:lpstr>
      <vt:lpstr>Training New Employees</vt:lpstr>
      <vt:lpstr>1_Training New Employees</vt:lpstr>
      <vt:lpstr>2_Training New Employees</vt:lpstr>
      <vt:lpstr>3_Training New Employees</vt:lpstr>
      <vt:lpstr>4_Training New Employees</vt:lpstr>
      <vt:lpstr>5_Training New Employees</vt:lpstr>
      <vt:lpstr>6_Training New Employees</vt:lpstr>
      <vt:lpstr>7_Training New Employees</vt:lpstr>
      <vt:lpstr>8_Training New Employees</vt:lpstr>
      <vt:lpstr>9_Training New Employees</vt:lpstr>
      <vt:lpstr>10_Training New Employees</vt:lpstr>
      <vt:lpstr>Worksheet</vt:lpstr>
      <vt:lpstr>Sglt2 inhibitor</vt:lpstr>
      <vt:lpstr>Diabetes Prevalence in Iran  1980-2014</vt:lpstr>
      <vt:lpstr>Algorithms and Guidelines for the Management of T2DM</vt:lpstr>
      <vt:lpstr>Major Challenges in the Management of T2DM</vt:lpstr>
      <vt:lpstr>Cardiovascular disease and Diabetes</vt:lpstr>
      <vt:lpstr>Life Expectancy Is Reduced by ~12 Years in Diabetes Patients with Previous CVD</vt:lpstr>
      <vt:lpstr>Age Associated Prevalence of Heart Failure in Diabetic and Non-Diabetic Individuals</vt:lpstr>
      <vt:lpstr>Use a Multifaceted Vascular Protection Strategy to Reduce Cardiovascular Risk</vt:lpstr>
      <vt:lpstr>Glucose Lowering Agents  Impact on Mortality and Heart Failure</vt:lpstr>
      <vt:lpstr>DPP4 Clinical Trials CVD Outcomes</vt:lpstr>
      <vt:lpstr>GLP1 Agonist Trials and CVD Outcomes</vt:lpstr>
      <vt:lpstr>SGLT2i and CVD Outcomes</vt:lpstr>
      <vt:lpstr>Glucose transporters</vt:lpstr>
      <vt:lpstr>Glucose Transporters</vt:lpstr>
      <vt:lpstr>Renal Handling of Glucose</vt:lpstr>
      <vt:lpstr>Active (SGLT2) and Passive (GLUT2) Glucose Transport in a Renal Proximal Tubule Cell</vt:lpstr>
      <vt:lpstr>The Renal Glucose Threshold (RTG) Concept in Healthy Subjects</vt:lpstr>
      <vt:lpstr>Renal glucose re-absorption in healthy individuals</vt:lpstr>
      <vt:lpstr>Renal threshold </vt:lpstr>
      <vt:lpstr>Sodium-Glucose Co-transporters</vt:lpstr>
      <vt:lpstr>PowerPoint Presentation</vt:lpstr>
      <vt:lpstr>Increased Glucose Transporter Proteins and Activity in Type 2 DM</vt:lpstr>
      <vt:lpstr>Upregulation of SGLT2 Transporter and Enhanced Cellular Glucose Uptake in Type 2 Diabetes</vt:lpstr>
      <vt:lpstr>Renal SGLT2 Inhibition: A novel approach to type 2 Diabetes</vt:lpstr>
      <vt:lpstr>Renal Glucose Handling Before and After Inhibition of SGLT2</vt:lpstr>
      <vt:lpstr>PowerPoint Presentation</vt:lpstr>
      <vt:lpstr>Diabetic kidney Disease</vt:lpstr>
      <vt:lpstr>PowerPoint Presentation</vt:lpstr>
      <vt:lpstr>Empagliflozin treatment</vt:lpstr>
      <vt:lpstr>Mechanism of Action of  SGLT2 Inhibitors</vt:lpstr>
      <vt:lpstr>SGLT2-inhibition</vt:lpstr>
      <vt:lpstr> Effect of Dapagliflozin in Type 2 Diabetes </vt:lpstr>
      <vt:lpstr>PowerPoint Presentation</vt:lpstr>
      <vt:lpstr>PowerPoint Presentation</vt:lpstr>
      <vt:lpstr>EMPA-REG OUTCOME® included patients with  T2D and established CV disease</vt:lpstr>
      <vt:lpstr>Study medication was given on top of background standard of care for CV risk reduction and glucose control</vt:lpstr>
      <vt:lpstr>Baseline Characteristics</vt:lpstr>
      <vt:lpstr>CV risk factor management at baseline</vt:lpstr>
      <vt:lpstr>CV death, MI and stroke</vt:lpstr>
      <vt:lpstr>CV death</vt:lpstr>
      <vt:lpstr>CV death (Empagliflozin 10mg and 25mg doses)</vt:lpstr>
      <vt:lpstr>Modes of CV death</vt:lpstr>
      <vt:lpstr>All-cause mortality</vt:lpstr>
      <vt:lpstr>Impact of Empagliflozin on Life Expectancy</vt:lpstr>
      <vt:lpstr>Consistent reduction of CV Mortality across wide range of subgroups</vt:lpstr>
      <vt:lpstr>Incident or worsening nephropathy and its components</vt:lpstr>
      <vt:lpstr>Adverse events</vt:lpstr>
      <vt:lpstr>Adverse events consistent with genital infection</vt:lpstr>
      <vt:lpstr>Empagliflozin reduced micro- and macrovascular risk in patients with T2D and established CV disease, compared with placebo</vt:lpstr>
      <vt:lpstr>Number needed to treat (NNT) to prevent one death across landmark trials in patients with high CV risk</vt:lpstr>
      <vt:lpstr>EMPA REG, CANVAS, DECLARE  Comparisons</vt:lpstr>
      <vt:lpstr>EMPA-REG OUTCOME® CANVAS and DECLARE  Adverse Outcomes</vt:lpstr>
      <vt:lpstr>Practical Considerations for the Use of SGLT2 Inhibitors</vt:lpstr>
      <vt:lpstr>Should Metformin remain “First Line” Treatment?</vt:lpstr>
      <vt:lpstr>Potential Mechanisms of Action of SGLT2 Inhibition  for Reduction of CV Death and Heart Failure</vt:lpstr>
      <vt:lpstr>PowerPoint Presentation</vt:lpstr>
      <vt:lpstr>SGLT2 Inhibitors  Canagliflozin , Dapagliflozin, and Empagliflozin </vt:lpstr>
      <vt:lpstr>PowerPoint Presentation</vt:lpstr>
      <vt:lpstr>PowerPoint Presentation</vt:lpstr>
      <vt:lpstr>    Effect of Glucose-Lowering Drugs on     Hypoglycemia and Weight</vt:lpstr>
      <vt:lpstr>PowerPoint Presentation</vt:lpstr>
      <vt:lpstr>Use of GLP-1 RA, SGLT2i, and TZD in T2DM</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khalilin2002@yahoo.com</dc:creator>
  <cp:lastModifiedBy>khalilin2002@yahoo.com</cp:lastModifiedBy>
  <cp:revision>21</cp:revision>
  <dcterms:created xsi:type="dcterms:W3CDTF">2019-02-25T05:23:52Z</dcterms:created>
  <dcterms:modified xsi:type="dcterms:W3CDTF">2019-02-26T03:05:31Z</dcterms:modified>
</cp:coreProperties>
</file>