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474" r:id="rId6"/>
    <p:sldId id="260" r:id="rId7"/>
    <p:sldId id="282" r:id="rId8"/>
    <p:sldId id="281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66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3" r:id="rId29"/>
    <p:sldId id="286" r:id="rId30"/>
    <p:sldId id="287" r:id="rId31"/>
    <p:sldId id="288" r:id="rId32"/>
    <p:sldId id="289" r:id="rId33"/>
    <p:sldId id="290" r:id="rId34"/>
    <p:sldId id="292" r:id="rId35"/>
    <p:sldId id="293" r:id="rId36"/>
    <p:sldId id="295" r:id="rId37"/>
    <p:sldId id="296" r:id="rId38"/>
    <p:sldId id="297" r:id="rId39"/>
    <p:sldId id="298" r:id="rId40"/>
    <p:sldId id="299" r:id="rId41"/>
    <p:sldId id="301" r:id="rId42"/>
    <p:sldId id="300" r:id="rId43"/>
    <p:sldId id="302" r:id="rId44"/>
    <p:sldId id="304" r:id="rId45"/>
    <p:sldId id="305" r:id="rId46"/>
    <p:sldId id="306" r:id="rId47"/>
    <p:sldId id="307" r:id="rId48"/>
    <p:sldId id="308" r:id="rId49"/>
    <p:sldId id="309" r:id="rId50"/>
    <p:sldId id="303" r:id="rId51"/>
    <p:sldId id="310" r:id="rId52"/>
    <p:sldId id="311" r:id="rId53"/>
    <p:sldId id="312" r:id="rId54"/>
    <p:sldId id="313" r:id="rId55"/>
    <p:sldId id="314" r:id="rId56"/>
    <p:sldId id="315" r:id="rId57"/>
    <p:sldId id="476" r:id="rId58"/>
    <p:sldId id="477" r:id="rId59"/>
    <p:sldId id="478" r:id="rId60"/>
    <p:sldId id="479" r:id="rId61"/>
    <p:sldId id="475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5" r:id="rId74"/>
    <p:sldId id="336" r:id="rId75"/>
    <p:sldId id="337" r:id="rId76"/>
    <p:sldId id="338" r:id="rId77"/>
    <p:sldId id="339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55" r:id="rId93"/>
    <p:sldId id="356" r:id="rId94"/>
    <p:sldId id="357" r:id="rId95"/>
    <p:sldId id="358" r:id="rId96"/>
    <p:sldId id="359" r:id="rId97"/>
    <p:sldId id="360" r:id="rId98"/>
    <p:sldId id="361" r:id="rId99"/>
    <p:sldId id="362" r:id="rId100"/>
    <p:sldId id="364" r:id="rId101"/>
    <p:sldId id="368" r:id="rId102"/>
    <p:sldId id="369" r:id="rId103"/>
    <p:sldId id="399" r:id="rId104"/>
    <p:sldId id="400" r:id="rId105"/>
    <p:sldId id="401" r:id="rId106"/>
    <p:sldId id="402" r:id="rId107"/>
    <p:sldId id="403" r:id="rId108"/>
    <p:sldId id="404" r:id="rId109"/>
    <p:sldId id="370" r:id="rId110"/>
    <p:sldId id="409" r:id="rId111"/>
    <p:sldId id="410" r:id="rId112"/>
    <p:sldId id="411" r:id="rId113"/>
    <p:sldId id="412" r:id="rId114"/>
    <p:sldId id="405" r:id="rId115"/>
    <p:sldId id="386" r:id="rId116"/>
    <p:sldId id="387" r:id="rId117"/>
    <p:sldId id="388" r:id="rId118"/>
    <p:sldId id="389" r:id="rId119"/>
    <p:sldId id="390" r:id="rId120"/>
    <p:sldId id="406" r:id="rId121"/>
    <p:sldId id="407" r:id="rId122"/>
    <p:sldId id="398" r:id="rId123"/>
    <p:sldId id="413" r:id="rId124"/>
    <p:sldId id="414" r:id="rId125"/>
    <p:sldId id="415" r:id="rId126"/>
    <p:sldId id="416" r:id="rId127"/>
    <p:sldId id="417" r:id="rId128"/>
    <p:sldId id="419" r:id="rId129"/>
    <p:sldId id="421" r:id="rId130"/>
    <p:sldId id="420" r:id="rId131"/>
    <p:sldId id="422" r:id="rId132"/>
    <p:sldId id="423" r:id="rId133"/>
    <p:sldId id="424" r:id="rId134"/>
    <p:sldId id="425" r:id="rId135"/>
    <p:sldId id="426" r:id="rId136"/>
    <p:sldId id="427" r:id="rId137"/>
    <p:sldId id="428" r:id="rId138"/>
    <p:sldId id="429" r:id="rId139"/>
    <p:sldId id="430" r:id="rId140"/>
    <p:sldId id="431" r:id="rId141"/>
    <p:sldId id="432" r:id="rId142"/>
    <p:sldId id="433" r:id="rId143"/>
    <p:sldId id="434" r:id="rId144"/>
    <p:sldId id="436" r:id="rId145"/>
    <p:sldId id="438" r:id="rId146"/>
    <p:sldId id="439" r:id="rId147"/>
    <p:sldId id="440" r:id="rId148"/>
    <p:sldId id="441" r:id="rId149"/>
    <p:sldId id="437" r:id="rId150"/>
    <p:sldId id="442" r:id="rId151"/>
    <p:sldId id="443" r:id="rId152"/>
    <p:sldId id="445" r:id="rId153"/>
    <p:sldId id="450" r:id="rId154"/>
    <p:sldId id="451" r:id="rId155"/>
    <p:sldId id="452" r:id="rId156"/>
    <p:sldId id="453" r:id="rId157"/>
    <p:sldId id="454" r:id="rId158"/>
    <p:sldId id="455" r:id="rId159"/>
    <p:sldId id="456" r:id="rId160"/>
    <p:sldId id="457" r:id="rId161"/>
    <p:sldId id="458" r:id="rId162"/>
    <p:sldId id="459" r:id="rId163"/>
    <p:sldId id="460" r:id="rId164"/>
    <p:sldId id="461" r:id="rId165"/>
    <p:sldId id="462" r:id="rId166"/>
    <p:sldId id="463" r:id="rId167"/>
    <p:sldId id="446" r:id="rId168"/>
    <p:sldId id="447" r:id="rId169"/>
    <p:sldId id="464" r:id="rId170"/>
    <p:sldId id="466" r:id="rId171"/>
    <p:sldId id="467" r:id="rId172"/>
    <p:sldId id="468" r:id="rId173"/>
    <p:sldId id="469" r:id="rId174"/>
    <p:sldId id="470" r:id="rId175"/>
    <p:sldId id="471" r:id="rId176"/>
    <p:sldId id="472" r:id="rId177"/>
    <p:sldId id="473" r:id="rId178"/>
    <p:sldId id="465" r:id="rId179"/>
    <p:sldId id="481" r:id="rId18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3" autoAdjust="0"/>
    <p:restoredTop sz="94660"/>
  </p:normalViewPr>
  <p:slideViewPr>
    <p:cSldViewPr snapToGrid="0" showGuides="1">
      <p:cViewPr>
        <p:scale>
          <a:sx n="35" d="100"/>
          <a:sy n="35" d="100"/>
        </p:scale>
        <p:origin x="2166" y="93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slide" Target="slides/slide179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sz="2700" b="1" dirty="0"/>
              <a:t>Controversial issues in the management of </a:t>
            </a:r>
            <a:r>
              <a:rPr lang="en-US" sz="2700" b="1" dirty="0" err="1"/>
              <a:t>hyperprolactinemia</a:t>
            </a:r>
            <a:r>
              <a:rPr lang="en-US" sz="2700" b="1" dirty="0"/>
              <a:t> and </a:t>
            </a:r>
            <a:r>
              <a:rPr lang="en-US" sz="2700" b="1" dirty="0" err="1"/>
              <a:t>prolactinomas</a:t>
            </a:r>
            <a:r>
              <a:rPr lang="en-US" sz="2700" b="1" dirty="0"/>
              <a:t> – An overview by the Neuroendocrinology Department of the Brazilian Society of Endocrinology and Metabolism 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Arch </a:t>
            </a:r>
            <a:r>
              <a:rPr lang="en-US" dirty="0" err="1"/>
              <a:t>Endocrinol</a:t>
            </a:r>
            <a:r>
              <a:rPr lang="en-US" dirty="0"/>
              <a:t> </a:t>
            </a:r>
            <a:r>
              <a:rPr lang="en-US" dirty="0" err="1"/>
              <a:t>Metab</a:t>
            </a:r>
            <a:r>
              <a:rPr lang="en-US" dirty="0"/>
              <a:t>. 2018;62(2):236-63 </a:t>
            </a:r>
          </a:p>
        </p:txBody>
      </p:sp>
    </p:spTree>
    <p:extLst>
      <p:ext uri="{BB962C8B-B14F-4D97-AF65-F5344CB8AC3E}">
        <p14:creationId xmlns:p14="http://schemas.microsoft.com/office/powerpoint/2010/main" val="42863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452" y="1102290"/>
            <a:ext cx="10565160" cy="549892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Between the age of </a:t>
            </a:r>
            <a:r>
              <a:rPr lang="en-US" sz="2400" b="1" dirty="0">
                <a:solidFill>
                  <a:srgbClr val="FF0000"/>
                </a:solidFill>
              </a:rPr>
              <a:t>20 and 50 </a:t>
            </a:r>
            <a:r>
              <a:rPr lang="en-US" sz="2400" b="1" dirty="0"/>
              <a:t>years, the ratio between </a:t>
            </a:r>
            <a:r>
              <a:rPr lang="en-US" sz="2400" b="1" dirty="0">
                <a:solidFill>
                  <a:srgbClr val="FF0000"/>
                </a:solidFill>
              </a:rPr>
              <a:t>women</a:t>
            </a:r>
            <a:r>
              <a:rPr lang="en-US" sz="2400" b="1" dirty="0"/>
              <a:t> and men is estimated to be </a:t>
            </a:r>
            <a:r>
              <a:rPr lang="en-US" sz="2400" b="1" dirty="0">
                <a:solidFill>
                  <a:srgbClr val="FF0000"/>
                </a:solidFill>
              </a:rPr>
              <a:t>10:1</a:t>
            </a:r>
            <a:r>
              <a:rPr lang="en-US" sz="2400" b="1" dirty="0"/>
              <a:t>, whereas after the </a:t>
            </a:r>
            <a:r>
              <a:rPr lang="en-US" sz="2400" b="1" dirty="0">
                <a:solidFill>
                  <a:srgbClr val="FF0000"/>
                </a:solidFill>
              </a:rPr>
              <a:t>fifth decade </a:t>
            </a:r>
            <a:r>
              <a:rPr lang="en-US" sz="2400" b="1" dirty="0"/>
              <a:t>of life, both genders are </a:t>
            </a:r>
            <a:r>
              <a:rPr lang="en-US" sz="2400" b="1" dirty="0">
                <a:solidFill>
                  <a:srgbClr val="FF0000"/>
                </a:solidFill>
              </a:rPr>
              <a:t>equally</a:t>
            </a:r>
            <a:r>
              <a:rPr lang="en-US" sz="2400" b="1" dirty="0"/>
              <a:t> affected 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400" b="1" dirty="0" smtClean="0"/>
              <a:t>Although </a:t>
            </a:r>
            <a:r>
              <a:rPr lang="en-US" sz="2400" b="1" dirty="0" err="1"/>
              <a:t>prolactinomas</a:t>
            </a:r>
            <a:r>
              <a:rPr lang="en-US" sz="2400" b="1" dirty="0"/>
              <a:t> are </a:t>
            </a:r>
            <a:r>
              <a:rPr lang="en-US" sz="2400" b="1" dirty="0">
                <a:solidFill>
                  <a:srgbClr val="FF0000"/>
                </a:solidFill>
              </a:rPr>
              <a:t>rare</a:t>
            </a:r>
            <a:r>
              <a:rPr lang="en-US" sz="2400" b="1" dirty="0"/>
              <a:t> at the </a:t>
            </a:r>
            <a:r>
              <a:rPr lang="en-US" sz="2400" b="1" dirty="0">
                <a:solidFill>
                  <a:srgbClr val="FF0000"/>
                </a:solidFill>
              </a:rPr>
              <a:t>pediatric</a:t>
            </a:r>
            <a:r>
              <a:rPr lang="en-US" sz="2400" b="1" dirty="0"/>
              <a:t> and adolescent ages, they account for approximately </a:t>
            </a:r>
            <a:r>
              <a:rPr lang="en-US" sz="2400" b="1" dirty="0">
                <a:solidFill>
                  <a:srgbClr val="FF0000"/>
                </a:solidFill>
              </a:rPr>
              <a:t>half of all pituitary </a:t>
            </a:r>
            <a:r>
              <a:rPr lang="en-US" sz="2400" b="1" dirty="0"/>
              <a:t>adenomas in that population 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400" b="1" dirty="0" smtClean="0"/>
              <a:t>PRL-secreting </a:t>
            </a:r>
            <a:r>
              <a:rPr lang="en-US" sz="2400" b="1" dirty="0">
                <a:solidFill>
                  <a:srgbClr val="FF0000"/>
                </a:solidFill>
              </a:rPr>
              <a:t>carcinomas</a:t>
            </a:r>
            <a:r>
              <a:rPr lang="en-US" sz="2400" b="1" dirty="0"/>
              <a:t> are extremely </a:t>
            </a:r>
            <a:r>
              <a:rPr lang="en-US" sz="2400" b="1" dirty="0">
                <a:solidFill>
                  <a:srgbClr val="FF0000"/>
                </a:solidFill>
              </a:rPr>
              <a:t>rare </a:t>
            </a:r>
          </a:p>
        </p:txBody>
      </p:sp>
    </p:spTree>
    <p:extLst>
      <p:ext uri="{BB962C8B-B14F-4D97-AF65-F5344CB8AC3E}">
        <p14:creationId xmlns:p14="http://schemas.microsoft.com/office/powerpoint/2010/main" val="24096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868" y="1127342"/>
            <a:ext cx="10364744" cy="5373666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In 2011, </a:t>
            </a:r>
            <a:r>
              <a:rPr lang="en-US" sz="2400" b="1" dirty="0" err="1"/>
              <a:t>Martinkova</a:t>
            </a:r>
            <a:r>
              <a:rPr lang="en-US" sz="2400" b="1" dirty="0"/>
              <a:t> and </a:t>
            </a:r>
            <a:r>
              <a:rPr lang="en-US" sz="2400" b="1" dirty="0" smtClean="0"/>
              <a:t>cols published </a:t>
            </a:r>
            <a:r>
              <a:rPr lang="en-US" sz="2400" b="1" dirty="0"/>
              <a:t>a review reporting 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>
                <a:solidFill>
                  <a:srgbClr val="FF0000"/>
                </a:solidFill>
              </a:rPr>
              <a:t>% </a:t>
            </a:r>
            <a:r>
              <a:rPr lang="en-US" sz="2400" b="1" dirty="0"/>
              <a:t>prevalence of </a:t>
            </a:r>
            <a:r>
              <a:rPr lang="en-US" sz="2400" b="1" dirty="0">
                <a:solidFill>
                  <a:srgbClr val="FF0000"/>
                </a:solidFill>
              </a:rPr>
              <a:t>ICD</a:t>
            </a:r>
            <a:r>
              <a:rPr lang="en-US" sz="2400" b="1" dirty="0"/>
              <a:t> in patients on </a:t>
            </a:r>
            <a:r>
              <a:rPr lang="en-US" sz="2400" b="1" dirty="0">
                <a:solidFill>
                  <a:srgbClr val="FF0000"/>
                </a:solidFill>
              </a:rPr>
              <a:t>CAB</a:t>
            </a:r>
            <a:r>
              <a:rPr lang="en-US" sz="2400" b="1" dirty="0"/>
              <a:t> for </a:t>
            </a:r>
            <a:r>
              <a:rPr lang="en-US" sz="2400" b="1" dirty="0" err="1"/>
              <a:t>prolactinoma</a:t>
            </a:r>
            <a:r>
              <a:rPr lang="en-US" sz="2400" b="1" dirty="0"/>
              <a:t> treatment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In another study, </a:t>
            </a:r>
            <a:r>
              <a:rPr lang="en-US" sz="2400" b="1" dirty="0">
                <a:solidFill>
                  <a:srgbClr val="FF0000"/>
                </a:solidFill>
              </a:rPr>
              <a:t>males</a:t>
            </a:r>
            <a:r>
              <a:rPr lang="en-US" sz="2400" b="1" dirty="0"/>
              <a:t> with </a:t>
            </a:r>
            <a:r>
              <a:rPr lang="en-US" sz="2400" b="1" dirty="0" err="1"/>
              <a:t>prolactinomas</a:t>
            </a:r>
            <a:r>
              <a:rPr lang="en-US" sz="2400" b="1" dirty="0"/>
              <a:t> treated with DAs have been reported to be </a:t>
            </a:r>
            <a:r>
              <a:rPr lang="en-US" sz="2400" b="1" dirty="0">
                <a:solidFill>
                  <a:srgbClr val="FF0000"/>
                </a:solidFill>
              </a:rPr>
              <a:t>9.9 times </a:t>
            </a:r>
            <a:r>
              <a:rPr lang="en-US" sz="2400" b="1" dirty="0"/>
              <a:t>more likely to develop an </a:t>
            </a:r>
            <a:r>
              <a:rPr lang="en-US" sz="2400" b="1" dirty="0">
                <a:solidFill>
                  <a:srgbClr val="FF0000"/>
                </a:solidFill>
              </a:rPr>
              <a:t>impulse control disorder </a:t>
            </a:r>
            <a:r>
              <a:rPr lang="en-US" sz="2400" b="1" dirty="0"/>
              <a:t>compared to their counterparts with nonfunctioning pituitary adenomas</a:t>
            </a:r>
          </a:p>
        </p:txBody>
      </p:sp>
    </p:spTree>
    <p:extLst>
      <p:ext uri="{BB962C8B-B14F-4D97-AF65-F5344CB8AC3E}">
        <p14:creationId xmlns:p14="http://schemas.microsoft.com/office/powerpoint/2010/main" val="8233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749" y="624110"/>
            <a:ext cx="9700864" cy="766279"/>
          </a:xfrm>
        </p:spPr>
        <p:txBody>
          <a:bodyPr/>
          <a:lstStyle/>
          <a:p>
            <a:r>
              <a:rPr lang="en-US" b="1" dirty="0"/>
              <a:t>COMMENT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597" y="1478071"/>
            <a:ext cx="10014015" cy="516072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b="1" dirty="0" smtClean="0"/>
              <a:t>In </a:t>
            </a:r>
            <a:r>
              <a:rPr lang="en-US" sz="2400" b="1" dirty="0">
                <a:solidFill>
                  <a:srgbClr val="FF0000"/>
                </a:solidFill>
              </a:rPr>
              <a:t>susceptible </a:t>
            </a:r>
            <a:r>
              <a:rPr lang="en-US" sz="2400" b="1" dirty="0"/>
              <a:t>subjects, </a:t>
            </a:r>
            <a:r>
              <a:rPr lang="en-US" sz="2400" b="1" dirty="0">
                <a:solidFill>
                  <a:srgbClr val="FF0000"/>
                </a:solidFill>
              </a:rPr>
              <a:t>psychotic</a:t>
            </a:r>
            <a:r>
              <a:rPr lang="en-US" sz="2400" b="1" dirty="0"/>
              <a:t> symptoms and </a:t>
            </a:r>
            <a:r>
              <a:rPr lang="en-US" sz="2400" b="1" dirty="0">
                <a:solidFill>
                  <a:srgbClr val="FF0000"/>
                </a:solidFill>
              </a:rPr>
              <a:t>impulsive</a:t>
            </a:r>
            <a:r>
              <a:rPr lang="en-US" sz="2400" b="1" dirty="0"/>
              <a:t> control disorders may be </a:t>
            </a:r>
            <a:r>
              <a:rPr lang="en-US" sz="2400" b="1" dirty="0">
                <a:solidFill>
                  <a:srgbClr val="FF0000"/>
                </a:solidFill>
              </a:rPr>
              <a:t>triggered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aggravated</a:t>
            </a:r>
            <a:r>
              <a:rPr lang="en-US" sz="2400" b="1" dirty="0"/>
              <a:t> by dopamine agonist (DA) therapy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It seems therefore </a:t>
            </a:r>
            <a:r>
              <a:rPr lang="en-US" sz="2400" b="1" dirty="0">
                <a:solidFill>
                  <a:srgbClr val="FF0000"/>
                </a:solidFill>
              </a:rPr>
              <a:t>important</a:t>
            </a:r>
            <a:r>
              <a:rPr lang="en-US" sz="2400" b="1" dirty="0"/>
              <a:t> to </a:t>
            </a:r>
            <a:r>
              <a:rPr lang="en-US" sz="2400" b="1" dirty="0">
                <a:solidFill>
                  <a:srgbClr val="FF0000"/>
                </a:solidFill>
              </a:rPr>
              <a:t>exclude</a:t>
            </a:r>
            <a:r>
              <a:rPr lang="en-US" sz="2400" b="1" dirty="0"/>
              <a:t> psychiatric disorders before prescribing DAs and to </a:t>
            </a:r>
            <a:r>
              <a:rPr lang="en-US" sz="2400" b="1" dirty="0">
                <a:solidFill>
                  <a:srgbClr val="FF0000"/>
                </a:solidFill>
              </a:rPr>
              <a:t>carefully</a:t>
            </a:r>
            <a:r>
              <a:rPr lang="en-US" sz="2400" b="1" dirty="0"/>
              <a:t> follow up patients </a:t>
            </a:r>
            <a:r>
              <a:rPr lang="en-US" sz="2400" b="1" dirty="0">
                <a:solidFill>
                  <a:srgbClr val="FF0000"/>
                </a:solidFill>
              </a:rPr>
              <a:t>prone</a:t>
            </a:r>
            <a:r>
              <a:rPr lang="en-US" sz="2400" b="1" dirty="0"/>
              <a:t> to or with a </a:t>
            </a:r>
            <a:r>
              <a:rPr lang="en-US" sz="2400" b="1" dirty="0">
                <a:solidFill>
                  <a:srgbClr val="FF0000"/>
                </a:solidFill>
              </a:rPr>
              <a:t>history</a:t>
            </a:r>
            <a:r>
              <a:rPr lang="en-US" sz="2400" b="1" dirty="0"/>
              <a:t> of psychiatric disorders. 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Risk of heart </a:t>
            </a:r>
            <a:r>
              <a:rPr lang="en-US" sz="3200" b="1" dirty="0" err="1"/>
              <a:t>valvular</a:t>
            </a:r>
            <a:r>
              <a:rPr lang="en-US" sz="3200" b="1" dirty="0"/>
              <a:t> disease associated with dopamine agonists – what is its relevance?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0260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25" y="1102290"/>
            <a:ext cx="11203987" cy="552397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proposed that such patients should be </a:t>
            </a:r>
            <a:r>
              <a:rPr lang="en-US" sz="2800" b="1" dirty="0">
                <a:solidFill>
                  <a:srgbClr val="FF0000"/>
                </a:solidFill>
              </a:rPr>
              <a:t>screened</a:t>
            </a:r>
            <a:r>
              <a:rPr lang="en-US" sz="2800" b="1" dirty="0"/>
              <a:t> by a </a:t>
            </a:r>
            <a:r>
              <a:rPr lang="en-US" sz="2800" b="1" dirty="0">
                <a:solidFill>
                  <a:srgbClr val="FF0000"/>
                </a:solidFill>
              </a:rPr>
              <a:t>clinical cardiovascular </a:t>
            </a:r>
            <a:r>
              <a:rPr lang="en-US" sz="2800" b="1" dirty="0"/>
              <a:t>examination and that </a:t>
            </a:r>
            <a:r>
              <a:rPr lang="en-US" sz="2800" b="1" dirty="0">
                <a:solidFill>
                  <a:srgbClr val="FF0000"/>
                </a:solidFill>
              </a:rPr>
              <a:t>echocardiograms </a:t>
            </a:r>
            <a:r>
              <a:rPr lang="en-US" sz="2800" b="1" dirty="0"/>
              <a:t>should be reserved for patients with an audible </a:t>
            </a:r>
            <a:r>
              <a:rPr lang="en-US" sz="2800" b="1" dirty="0">
                <a:solidFill>
                  <a:srgbClr val="FF0000"/>
                </a:solidFill>
              </a:rPr>
              <a:t>murmur</a:t>
            </a:r>
            <a:r>
              <a:rPr lang="en-US" sz="2800" b="1" dirty="0"/>
              <a:t>, those treated for </a:t>
            </a:r>
            <a:r>
              <a:rPr lang="en-US" sz="2800" b="1" dirty="0">
                <a:solidFill>
                  <a:srgbClr val="FF0000"/>
                </a:solidFill>
              </a:rPr>
              <a:t>more</a:t>
            </a:r>
            <a:r>
              <a:rPr lang="en-US" sz="2800" b="1" dirty="0"/>
              <a:t> than 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dirty="0"/>
              <a:t> years at a dose of </a:t>
            </a:r>
            <a:r>
              <a:rPr lang="en-US" sz="2800" b="1" dirty="0">
                <a:solidFill>
                  <a:srgbClr val="FF0000"/>
                </a:solidFill>
              </a:rPr>
              <a:t>more</a:t>
            </a:r>
            <a:r>
              <a:rPr lang="en-US" sz="2800" b="1" dirty="0"/>
              <a:t> than </a:t>
            </a:r>
            <a:r>
              <a:rPr lang="en-US" sz="2800" b="1" dirty="0">
                <a:solidFill>
                  <a:srgbClr val="FF0000"/>
                </a:solidFill>
              </a:rPr>
              <a:t>3 mg </a:t>
            </a:r>
            <a:r>
              <a:rPr lang="en-US" sz="2800" b="1" dirty="0"/>
              <a:t>per week, or those who maintain </a:t>
            </a:r>
            <a:r>
              <a:rPr lang="en-US" sz="2800" b="1" dirty="0" err="1"/>
              <a:t>cabergoline</a:t>
            </a:r>
            <a:r>
              <a:rPr lang="en-US" sz="2800" b="1" dirty="0"/>
              <a:t> treatment after the </a:t>
            </a:r>
            <a:r>
              <a:rPr lang="en-US" sz="2800" b="1" dirty="0">
                <a:solidFill>
                  <a:srgbClr val="FF0000"/>
                </a:solidFill>
              </a:rPr>
              <a:t>age</a:t>
            </a:r>
            <a:r>
              <a:rPr lang="en-US" sz="2800" b="1" dirty="0"/>
              <a:t> of </a:t>
            </a:r>
            <a:r>
              <a:rPr lang="en-US" sz="2800" b="1" dirty="0">
                <a:solidFill>
                  <a:srgbClr val="FF0000"/>
                </a:solidFill>
              </a:rPr>
              <a:t>50</a:t>
            </a:r>
            <a:r>
              <a:rPr lang="en-US" sz="2800" b="1" dirty="0"/>
              <a:t> years </a:t>
            </a:r>
          </a:p>
        </p:txBody>
      </p:sp>
    </p:spTree>
    <p:extLst>
      <p:ext uri="{BB962C8B-B14F-4D97-AF65-F5344CB8AC3E}">
        <p14:creationId xmlns:p14="http://schemas.microsoft.com/office/powerpoint/2010/main" val="345148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900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37" y="1189973"/>
            <a:ext cx="11053675" cy="544882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Subclinical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valvular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abnormalities </a:t>
            </a:r>
            <a:r>
              <a:rPr lang="en-US" sz="2400" b="1" dirty="0">
                <a:solidFill>
                  <a:srgbClr val="FF0000"/>
                </a:solidFill>
              </a:rPr>
              <a:t>detected</a:t>
            </a:r>
            <a:r>
              <a:rPr lang="en-US" sz="2400" b="1" dirty="0"/>
              <a:t> by </a:t>
            </a:r>
            <a:r>
              <a:rPr lang="en-US" sz="2400" b="1" dirty="0">
                <a:solidFill>
                  <a:srgbClr val="FF0000"/>
                </a:solidFill>
              </a:rPr>
              <a:t>echocardiography</a:t>
            </a:r>
            <a:r>
              <a:rPr lang="en-US" sz="2400" b="1" dirty="0"/>
              <a:t> are </a:t>
            </a:r>
            <a:r>
              <a:rPr lang="en-US" sz="2400" b="1" dirty="0">
                <a:solidFill>
                  <a:srgbClr val="FF0000"/>
                </a:solidFill>
              </a:rPr>
              <a:t>not</a:t>
            </a:r>
            <a:r>
              <a:rPr lang="en-US" sz="2400" b="1" dirty="0"/>
              <a:t> an </a:t>
            </a:r>
            <a:r>
              <a:rPr lang="en-US" sz="2400" b="1" dirty="0" smtClean="0">
                <a:solidFill>
                  <a:srgbClr val="FF0000"/>
                </a:solidFill>
              </a:rPr>
              <a:t>indication</a:t>
            </a:r>
            <a:r>
              <a:rPr lang="en-US" sz="2400" b="1" dirty="0" smtClean="0"/>
              <a:t> </a:t>
            </a:r>
            <a:r>
              <a:rPr lang="en-US" sz="2400" b="1" dirty="0"/>
              <a:t>for cessation of the therapy Importantly, if valve </a:t>
            </a:r>
            <a:r>
              <a:rPr lang="en-US" sz="2400" b="1" dirty="0">
                <a:solidFill>
                  <a:srgbClr val="FF0000"/>
                </a:solidFill>
              </a:rPr>
              <a:t>lesions</a:t>
            </a:r>
            <a:r>
              <a:rPr lang="en-US" sz="2400" b="1" dirty="0"/>
              <a:t> are detected or </a:t>
            </a:r>
            <a:r>
              <a:rPr lang="en-US" sz="2400" b="1" dirty="0">
                <a:solidFill>
                  <a:srgbClr val="FF0000"/>
                </a:solidFill>
              </a:rPr>
              <a:t>progress</a:t>
            </a:r>
            <a:r>
              <a:rPr lang="en-US" sz="2400" b="1" dirty="0"/>
              <a:t> during follow-up, further evaluation is indicated to distinguish </a:t>
            </a:r>
            <a:r>
              <a:rPr lang="en-US" sz="2400" b="1" dirty="0">
                <a:solidFill>
                  <a:srgbClr val="FF0000"/>
                </a:solidFill>
              </a:rPr>
              <a:t>CAB</a:t>
            </a:r>
            <a:r>
              <a:rPr lang="en-US" sz="2400" b="1" dirty="0"/>
              <a:t>-induced etiologies from other </a:t>
            </a:r>
            <a:r>
              <a:rPr lang="en-US" sz="2400" b="1" dirty="0">
                <a:solidFill>
                  <a:srgbClr val="FF0000"/>
                </a:solidFill>
              </a:rPr>
              <a:t>causes</a:t>
            </a:r>
            <a:r>
              <a:rPr lang="en-US" sz="2400" b="1" dirty="0"/>
              <a:t> of </a:t>
            </a:r>
            <a:r>
              <a:rPr lang="en-US" sz="2400" b="1" dirty="0" err="1">
                <a:solidFill>
                  <a:srgbClr val="FF0000"/>
                </a:solidFill>
              </a:rPr>
              <a:t>valvulopathies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In such cases, therapy may be </a:t>
            </a:r>
            <a:r>
              <a:rPr lang="en-US" sz="2400" b="1" dirty="0">
                <a:solidFill>
                  <a:srgbClr val="FF0000"/>
                </a:solidFill>
              </a:rPr>
              <a:t>interrupted</a:t>
            </a:r>
            <a:r>
              <a:rPr lang="en-US" sz="2400" b="1" dirty="0"/>
              <a:t>, reduced or maintained based on </a:t>
            </a:r>
            <a:r>
              <a:rPr lang="en-US" sz="2400" b="1" dirty="0">
                <a:solidFill>
                  <a:srgbClr val="FF0000"/>
                </a:solidFill>
              </a:rPr>
              <a:t>clinical judgment </a:t>
            </a:r>
            <a:r>
              <a:rPr lang="en-US" sz="2400" b="1" dirty="0"/>
              <a:t>and discussion with the patient </a:t>
            </a:r>
          </a:p>
        </p:txBody>
      </p:sp>
    </p:spTree>
    <p:extLst>
      <p:ext uri="{BB962C8B-B14F-4D97-AF65-F5344CB8AC3E}">
        <p14:creationId xmlns:p14="http://schemas.microsoft.com/office/powerpoint/2010/main" val="24514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7755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342" y="1114816"/>
            <a:ext cx="10377270" cy="557302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Moreover, most studies in </a:t>
            </a:r>
            <a:r>
              <a:rPr lang="en-US" sz="2800" b="1" dirty="0">
                <a:solidFill>
                  <a:srgbClr val="FF0000"/>
                </a:solidFill>
              </a:rPr>
              <a:t>Parkinson’s disease </a:t>
            </a:r>
            <a:r>
              <a:rPr lang="en-US" sz="2800" b="1" dirty="0"/>
              <a:t>predominantly include men </a:t>
            </a:r>
            <a:r>
              <a:rPr lang="en-US" sz="2800" b="1" dirty="0">
                <a:solidFill>
                  <a:srgbClr val="FF0000"/>
                </a:solidFill>
              </a:rPr>
              <a:t>older</a:t>
            </a:r>
            <a:r>
              <a:rPr lang="en-US" sz="2800" b="1" dirty="0"/>
              <a:t> than </a:t>
            </a:r>
            <a:r>
              <a:rPr lang="en-US" sz="2800" b="1" dirty="0">
                <a:solidFill>
                  <a:srgbClr val="FF0000"/>
                </a:solidFill>
              </a:rPr>
              <a:t>60 </a:t>
            </a:r>
            <a:r>
              <a:rPr lang="en-US" sz="2800" b="1" dirty="0"/>
              <a:t>years of </a:t>
            </a:r>
            <a:r>
              <a:rPr lang="en-US" sz="2800" b="1" dirty="0" smtClean="0"/>
              <a:t>age who </a:t>
            </a:r>
            <a:r>
              <a:rPr lang="en-US" sz="2800" b="1" dirty="0"/>
              <a:t>are usually on therapy with </a:t>
            </a:r>
            <a:r>
              <a:rPr lang="en-US" sz="2800" b="1" dirty="0">
                <a:solidFill>
                  <a:srgbClr val="FF0000"/>
                </a:solidFill>
              </a:rPr>
              <a:t>multiple </a:t>
            </a:r>
            <a:r>
              <a:rPr lang="en-US" sz="2800" b="1" dirty="0" smtClean="0">
                <a:solidFill>
                  <a:srgbClr val="FF0000"/>
                </a:solidFill>
              </a:rPr>
              <a:t>drugs</a:t>
            </a:r>
            <a:endParaRPr lang="en-US" sz="2800" b="1" dirty="0" smtClean="0"/>
          </a:p>
          <a:p>
            <a:pPr>
              <a:lnSpc>
                <a:spcPct val="200000"/>
              </a:lnSpc>
            </a:pPr>
            <a:r>
              <a:rPr lang="en-US" sz="2800" b="1" dirty="0" smtClean="0"/>
              <a:t>while </a:t>
            </a:r>
            <a:r>
              <a:rPr lang="en-US" sz="2800" b="1" dirty="0"/>
              <a:t>patients with </a:t>
            </a:r>
            <a:r>
              <a:rPr lang="en-US" sz="2800" b="1" dirty="0">
                <a:solidFill>
                  <a:srgbClr val="FF0000"/>
                </a:solidFill>
              </a:rPr>
              <a:t>endocrine</a:t>
            </a:r>
            <a:r>
              <a:rPr lang="en-US" sz="2800" b="1" dirty="0"/>
              <a:t> abnormalities treated with </a:t>
            </a:r>
            <a:r>
              <a:rPr lang="en-US" sz="2800" b="1" dirty="0">
                <a:solidFill>
                  <a:srgbClr val="FF0000"/>
                </a:solidFill>
              </a:rPr>
              <a:t>DAs</a:t>
            </a:r>
            <a:r>
              <a:rPr lang="en-US" sz="2800" b="1" dirty="0"/>
              <a:t> are predominantly </a:t>
            </a:r>
            <a:r>
              <a:rPr lang="en-US" sz="2800" b="1" dirty="0">
                <a:solidFill>
                  <a:srgbClr val="FF0000"/>
                </a:solidFill>
              </a:rPr>
              <a:t>young</a:t>
            </a:r>
            <a:r>
              <a:rPr lang="en-US" sz="2800" b="1" dirty="0"/>
              <a:t> or </a:t>
            </a:r>
            <a:r>
              <a:rPr lang="en-US" sz="2800" b="1" dirty="0">
                <a:solidFill>
                  <a:srgbClr val="FF0000"/>
                </a:solidFill>
              </a:rPr>
              <a:t>middle</a:t>
            </a:r>
            <a:r>
              <a:rPr lang="en-US" sz="2800" b="1" dirty="0"/>
              <a:t>-age women </a:t>
            </a:r>
          </a:p>
        </p:txBody>
      </p:sp>
    </p:spTree>
    <p:extLst>
      <p:ext uri="{BB962C8B-B14F-4D97-AF65-F5344CB8AC3E}">
        <p14:creationId xmlns:p14="http://schemas.microsoft.com/office/powerpoint/2010/main" val="30226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503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181" y="1189973"/>
            <a:ext cx="10214431" cy="542376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This is </a:t>
            </a:r>
            <a:r>
              <a:rPr lang="en-US" sz="2800" b="1" dirty="0">
                <a:solidFill>
                  <a:srgbClr val="FF0000"/>
                </a:solidFill>
              </a:rPr>
              <a:t>important</a:t>
            </a:r>
            <a:r>
              <a:rPr lang="en-US" sz="2800" b="1" dirty="0"/>
              <a:t> because the prevalence of </a:t>
            </a:r>
            <a:r>
              <a:rPr lang="en-US" sz="2800" b="1" dirty="0" err="1">
                <a:solidFill>
                  <a:srgbClr val="FF0000"/>
                </a:solidFill>
              </a:rPr>
              <a:t>valvular</a:t>
            </a:r>
            <a:r>
              <a:rPr lang="en-US" sz="2800" b="1" dirty="0">
                <a:solidFill>
                  <a:srgbClr val="FF0000"/>
                </a:solidFill>
              </a:rPr>
              <a:t> regurgitation</a:t>
            </a:r>
            <a:r>
              <a:rPr lang="en-US" sz="2800" b="1" dirty="0"/>
              <a:t> increases with </a:t>
            </a:r>
            <a:r>
              <a:rPr lang="en-US" sz="2800" b="1" dirty="0">
                <a:solidFill>
                  <a:srgbClr val="FF0000"/>
                </a:solidFill>
              </a:rPr>
              <a:t>age</a:t>
            </a:r>
            <a:r>
              <a:rPr lang="en-US" sz="2800" b="1" dirty="0"/>
              <a:t> and is influenced by </a:t>
            </a:r>
            <a:r>
              <a:rPr lang="en-US" sz="2800" b="1" dirty="0">
                <a:solidFill>
                  <a:srgbClr val="FF0000"/>
                </a:solidFill>
              </a:rPr>
              <a:t>gender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body</a:t>
            </a:r>
            <a:r>
              <a:rPr lang="en-US" sz="2800" b="1" dirty="0"/>
              <a:t> mass index and </a:t>
            </a:r>
            <a:r>
              <a:rPr lang="en-US" sz="2800" b="1" dirty="0" smtClean="0">
                <a:solidFill>
                  <a:srgbClr val="FF0000"/>
                </a:solidFill>
              </a:rPr>
              <a:t>hypertension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0281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556" y="1315233"/>
            <a:ext cx="10515056" cy="5148197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A </a:t>
            </a:r>
            <a:r>
              <a:rPr lang="en-US" sz="2800" b="1" dirty="0">
                <a:solidFill>
                  <a:srgbClr val="FF0000"/>
                </a:solidFill>
              </a:rPr>
              <a:t>meta-analysis</a:t>
            </a:r>
            <a:r>
              <a:rPr lang="en-US" sz="2800" b="1" dirty="0"/>
              <a:t> of </a:t>
            </a:r>
            <a:r>
              <a:rPr lang="en-US" sz="2800" b="1" dirty="0">
                <a:solidFill>
                  <a:srgbClr val="FF0000"/>
                </a:solidFill>
              </a:rPr>
              <a:t>seven</a:t>
            </a:r>
            <a:r>
              <a:rPr lang="en-US" sz="2800" b="1" dirty="0"/>
              <a:t> observational studies with </a:t>
            </a:r>
            <a:r>
              <a:rPr lang="en-US" sz="2800" b="1" dirty="0">
                <a:solidFill>
                  <a:srgbClr val="FF0000"/>
                </a:solidFill>
              </a:rPr>
              <a:t>1,398</a:t>
            </a:r>
            <a:r>
              <a:rPr lang="en-US" sz="2800" b="1" dirty="0"/>
              <a:t> individuals found an </a:t>
            </a:r>
            <a:r>
              <a:rPr lang="en-US" sz="2800" b="1" dirty="0">
                <a:solidFill>
                  <a:srgbClr val="FF0000"/>
                </a:solidFill>
              </a:rPr>
              <a:t>increased risk </a:t>
            </a:r>
            <a:r>
              <a:rPr lang="en-US" sz="2800" b="1" dirty="0"/>
              <a:t>of </a:t>
            </a:r>
            <a:r>
              <a:rPr lang="en-US" sz="2800" b="1" dirty="0">
                <a:solidFill>
                  <a:srgbClr val="FF0000"/>
                </a:solidFill>
              </a:rPr>
              <a:t>mild-</a:t>
            </a:r>
            <a:r>
              <a:rPr lang="en-US" sz="2800" b="1" dirty="0"/>
              <a:t>to-</a:t>
            </a:r>
            <a:r>
              <a:rPr lang="en-US" sz="2800" b="1" dirty="0">
                <a:solidFill>
                  <a:srgbClr val="FF0000"/>
                </a:solidFill>
              </a:rPr>
              <a:t>moderate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tricuspid</a:t>
            </a:r>
            <a:r>
              <a:rPr lang="en-US" sz="2800" b="1" dirty="0"/>
              <a:t> valve regurgitation in </a:t>
            </a:r>
            <a:r>
              <a:rPr lang="en-US" sz="2800" b="1" dirty="0" smtClean="0"/>
              <a:t>hyper </a:t>
            </a:r>
            <a:r>
              <a:rPr lang="en-US" sz="2800" b="1" dirty="0" err="1" smtClean="0"/>
              <a:t>prolactinemic</a:t>
            </a:r>
            <a:r>
              <a:rPr lang="en-US" sz="2800" b="1" dirty="0" smtClean="0"/>
              <a:t> </a:t>
            </a:r>
            <a:r>
              <a:rPr lang="en-US" sz="2800" b="1" dirty="0"/>
              <a:t>patients </a:t>
            </a:r>
            <a:r>
              <a:rPr lang="en-US" sz="2800" b="1" dirty="0" smtClean="0"/>
              <a:t>taking </a:t>
            </a:r>
            <a:r>
              <a:rPr lang="en-US" sz="2800" b="1" dirty="0" smtClean="0">
                <a:solidFill>
                  <a:srgbClr val="FF0000"/>
                </a:solidFill>
              </a:rPr>
              <a:t>CAB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FF0000"/>
                </a:solidFill>
              </a:rPr>
              <a:t>No</a:t>
            </a:r>
            <a:r>
              <a:rPr lang="en-US" sz="2800" b="1" dirty="0"/>
              <a:t> significant differences were observed in </a:t>
            </a:r>
            <a:r>
              <a:rPr lang="en-US" sz="2800" b="1" dirty="0">
                <a:solidFill>
                  <a:srgbClr val="FF0000"/>
                </a:solidFill>
              </a:rPr>
              <a:t>mitral</a:t>
            </a:r>
            <a:r>
              <a:rPr lang="en-US" sz="2800" b="1" dirty="0"/>
              <a:t> or </a:t>
            </a:r>
            <a:r>
              <a:rPr lang="en-US" sz="2800" b="1" dirty="0">
                <a:solidFill>
                  <a:srgbClr val="FF0000"/>
                </a:solidFill>
              </a:rPr>
              <a:t>aortic</a:t>
            </a:r>
            <a:r>
              <a:rPr lang="en-US" sz="2800" b="1" dirty="0"/>
              <a:t> valve </a:t>
            </a:r>
            <a:r>
              <a:rPr lang="en-US" sz="2800" b="1" dirty="0" smtClean="0"/>
              <a:t>regurgitation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630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7755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186" y="1152395"/>
            <a:ext cx="10452426" cy="544882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Another recent </a:t>
            </a:r>
            <a:r>
              <a:rPr lang="en-US" sz="2400" b="1" dirty="0">
                <a:solidFill>
                  <a:srgbClr val="FF0000"/>
                </a:solidFill>
              </a:rPr>
              <a:t>systematic review </a:t>
            </a:r>
            <a:r>
              <a:rPr lang="en-US" sz="2400" b="1" dirty="0"/>
              <a:t>analyzed data from </a:t>
            </a:r>
            <a:r>
              <a:rPr lang="en-US" sz="2400" b="1" dirty="0">
                <a:solidFill>
                  <a:srgbClr val="FF0000"/>
                </a:solidFill>
              </a:rPr>
              <a:t>21 studies </a:t>
            </a:r>
            <a:r>
              <a:rPr lang="en-US" sz="2400" b="1" dirty="0"/>
              <a:t>and from </a:t>
            </a:r>
            <a:r>
              <a:rPr lang="en-US" sz="2400" b="1" dirty="0">
                <a:solidFill>
                  <a:srgbClr val="FF0000"/>
                </a:solidFill>
              </a:rPr>
              <a:t>40</a:t>
            </a:r>
            <a:r>
              <a:rPr lang="en-US" sz="2400" b="1" dirty="0"/>
              <a:t> patients followed by the authors </a:t>
            </a:r>
            <a:r>
              <a:rPr lang="en-US" sz="2400" b="1" dirty="0" smtClean="0"/>
              <a:t>.Utilizing </a:t>
            </a:r>
            <a:r>
              <a:rPr lang="en-US" sz="2400" b="1" dirty="0"/>
              <a:t>the precise definition of </a:t>
            </a:r>
            <a:r>
              <a:rPr lang="en-US" sz="2400" b="1" dirty="0">
                <a:solidFill>
                  <a:srgbClr val="FF0000"/>
                </a:solidFill>
              </a:rPr>
              <a:t>CAB</a:t>
            </a:r>
            <a:r>
              <a:rPr lang="en-US" sz="2400" b="1" dirty="0"/>
              <a:t>-associated </a:t>
            </a:r>
            <a:r>
              <a:rPr lang="en-US" sz="2400" b="1" dirty="0" err="1">
                <a:solidFill>
                  <a:srgbClr val="FF0000"/>
                </a:solidFill>
              </a:rPr>
              <a:t>valvulopathy</a:t>
            </a:r>
            <a:r>
              <a:rPr lang="en-US" sz="2400" b="1" dirty="0"/>
              <a:t> as the triad of moderate or severe regurgitation associated with a restricted and thickened valve, clinically relevant disease was identified in only </a:t>
            </a:r>
            <a:r>
              <a:rPr lang="en-US" sz="2400" b="1" dirty="0">
                <a:solidFill>
                  <a:srgbClr val="FF0000"/>
                </a:solidFill>
              </a:rPr>
              <a:t>two</a:t>
            </a:r>
            <a:r>
              <a:rPr lang="en-US" sz="2400" b="1" dirty="0"/>
              <a:t> out of </a:t>
            </a:r>
            <a:r>
              <a:rPr lang="en-US" sz="2400" b="1" dirty="0">
                <a:solidFill>
                  <a:srgbClr val="FF0000"/>
                </a:solidFill>
              </a:rPr>
              <a:t>1,811</a:t>
            </a:r>
            <a:r>
              <a:rPr lang="en-US" sz="2400" b="1" dirty="0"/>
              <a:t> patients, resulting in a </a:t>
            </a:r>
            <a:r>
              <a:rPr lang="en-US" sz="2400" b="1" dirty="0">
                <a:solidFill>
                  <a:srgbClr val="FF0000"/>
                </a:solidFill>
              </a:rPr>
              <a:t>prevalence of 0.11% </a:t>
            </a:r>
          </a:p>
        </p:txBody>
      </p:sp>
    </p:spTree>
    <p:extLst>
      <p:ext uri="{BB962C8B-B14F-4D97-AF65-F5344CB8AC3E}">
        <p14:creationId xmlns:p14="http://schemas.microsoft.com/office/powerpoint/2010/main" val="37949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753753"/>
          </a:xfrm>
        </p:spPr>
        <p:txBody>
          <a:bodyPr>
            <a:normAutofit/>
          </a:bodyPr>
          <a:lstStyle/>
          <a:p>
            <a:r>
              <a:rPr lang="en-US" b="1" dirty="0"/>
              <a:t>COMMENT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973" y="1377861"/>
            <a:ext cx="10314639" cy="5311037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/>
              <a:t>Current </a:t>
            </a:r>
            <a:r>
              <a:rPr lang="en-US" sz="2400" b="1" dirty="0"/>
              <a:t>available data </a:t>
            </a:r>
            <a:r>
              <a:rPr lang="en-US" sz="2400" b="1" dirty="0">
                <a:solidFill>
                  <a:srgbClr val="FF0000"/>
                </a:solidFill>
              </a:rPr>
              <a:t>do not support </a:t>
            </a:r>
            <a:r>
              <a:rPr lang="en-US" sz="2400" b="1" dirty="0"/>
              <a:t>major concerns about the risk of </a:t>
            </a:r>
            <a:r>
              <a:rPr lang="en-US" sz="2400" b="1" dirty="0" err="1" smtClean="0">
                <a:solidFill>
                  <a:srgbClr val="FF0000"/>
                </a:solidFill>
              </a:rPr>
              <a:t>valvulo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pathy</a:t>
            </a:r>
            <a:r>
              <a:rPr lang="en-US" sz="2400" b="1" dirty="0" smtClean="0"/>
              <a:t> </a:t>
            </a:r>
            <a:r>
              <a:rPr lang="en-US" sz="2400" b="1" dirty="0"/>
              <a:t>in patients with </a:t>
            </a:r>
            <a:r>
              <a:rPr lang="en-US" sz="2400" b="1" dirty="0" err="1">
                <a:solidFill>
                  <a:srgbClr val="FF0000"/>
                </a:solidFill>
              </a:rPr>
              <a:t>hyperprolactinemia</a:t>
            </a:r>
            <a:r>
              <a:rPr lang="en-US" sz="2400" b="1" dirty="0"/>
              <a:t> or other endocrine diseases who are chronically treated with </a:t>
            </a:r>
            <a:r>
              <a:rPr lang="en-US" sz="2400" b="1" dirty="0">
                <a:solidFill>
                  <a:srgbClr val="FF0000"/>
                </a:solidFill>
              </a:rPr>
              <a:t>DAs</a:t>
            </a:r>
            <a:r>
              <a:rPr lang="en-US" sz="2400" b="1" dirty="0"/>
              <a:t> in </a:t>
            </a:r>
            <a:r>
              <a:rPr lang="en-US" sz="2400" b="1" dirty="0">
                <a:solidFill>
                  <a:srgbClr val="FF0000"/>
                </a:solidFill>
              </a:rPr>
              <a:t>standard</a:t>
            </a:r>
            <a:r>
              <a:rPr lang="en-US" sz="2400" b="1" dirty="0"/>
              <a:t> doses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Thus, an </a:t>
            </a:r>
            <a:r>
              <a:rPr lang="en-US" sz="2400" b="1" dirty="0">
                <a:solidFill>
                  <a:srgbClr val="FF0000"/>
                </a:solidFill>
              </a:rPr>
              <a:t>echocardiogram</a:t>
            </a:r>
            <a:r>
              <a:rPr lang="en-US" sz="2400" b="1" dirty="0"/>
              <a:t> evaluation would </a:t>
            </a:r>
            <a:r>
              <a:rPr lang="en-US" sz="2400" b="1" dirty="0">
                <a:solidFill>
                  <a:srgbClr val="FF0000"/>
                </a:solidFill>
              </a:rPr>
              <a:t>not</a:t>
            </a:r>
            <a:r>
              <a:rPr lang="en-US" sz="2400" b="1" dirty="0"/>
              <a:t> be </a:t>
            </a:r>
            <a:r>
              <a:rPr lang="en-US" sz="2400" b="1" dirty="0">
                <a:solidFill>
                  <a:srgbClr val="FF0000"/>
                </a:solidFill>
              </a:rPr>
              <a:t>recommended</a:t>
            </a:r>
            <a:r>
              <a:rPr lang="en-US" sz="2400" b="1" dirty="0"/>
              <a:t> for patients receiving </a:t>
            </a:r>
            <a:r>
              <a:rPr lang="en-US" sz="2400" b="1" dirty="0" err="1"/>
              <a:t>cabergoline</a:t>
            </a:r>
            <a:r>
              <a:rPr lang="en-US" sz="2400" b="1" dirty="0"/>
              <a:t> at doses </a:t>
            </a:r>
            <a:r>
              <a:rPr lang="en-US" sz="2400" b="1" dirty="0">
                <a:solidFill>
                  <a:srgbClr val="FF0000"/>
                </a:solidFill>
              </a:rPr>
              <a:t>up to 2 </a:t>
            </a:r>
            <a:r>
              <a:rPr lang="en-US" sz="2400" b="1" dirty="0"/>
              <a:t>mg/week. 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176" t="12922" r="48986" b="1140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the predictors of remission?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7755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562" y="1315233"/>
            <a:ext cx="10753050" cy="541124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parameters </a:t>
            </a:r>
            <a:r>
              <a:rPr lang="en-US" sz="2800" b="1" dirty="0"/>
              <a:t>more often associated with a </a:t>
            </a:r>
            <a:r>
              <a:rPr lang="en-US" sz="2800" b="1" dirty="0">
                <a:solidFill>
                  <a:srgbClr val="FF0000"/>
                </a:solidFill>
              </a:rPr>
              <a:t>successful</a:t>
            </a:r>
            <a:r>
              <a:rPr lang="en-US" sz="2800" b="1" dirty="0"/>
              <a:t> DA </a:t>
            </a:r>
            <a:r>
              <a:rPr lang="en-US" sz="2800" b="1" dirty="0">
                <a:solidFill>
                  <a:srgbClr val="FF0000"/>
                </a:solidFill>
              </a:rPr>
              <a:t>withdrawal</a:t>
            </a:r>
            <a:r>
              <a:rPr lang="en-US" sz="2800" b="1" dirty="0"/>
              <a:t> include suppressed </a:t>
            </a:r>
            <a:r>
              <a:rPr lang="en-US" sz="2800" b="1" dirty="0">
                <a:solidFill>
                  <a:srgbClr val="FF0000"/>
                </a:solidFill>
              </a:rPr>
              <a:t>PRL levels</a:t>
            </a:r>
            <a:r>
              <a:rPr lang="en-US" sz="2800" b="1" dirty="0"/>
              <a:t>, the use of </a:t>
            </a:r>
            <a:r>
              <a:rPr lang="en-US" sz="2800" b="1" dirty="0">
                <a:solidFill>
                  <a:srgbClr val="FF0000"/>
                </a:solidFill>
              </a:rPr>
              <a:t>low </a:t>
            </a:r>
            <a:r>
              <a:rPr lang="en-US" sz="2800" b="1" dirty="0"/>
              <a:t>doses of </a:t>
            </a:r>
            <a:r>
              <a:rPr lang="en-US" sz="2800" b="1" dirty="0">
                <a:solidFill>
                  <a:srgbClr val="FF0000"/>
                </a:solidFill>
              </a:rPr>
              <a:t>CAB</a:t>
            </a:r>
            <a:r>
              <a:rPr lang="en-US" sz="2800" b="1" dirty="0"/>
              <a:t>, and </a:t>
            </a:r>
            <a:r>
              <a:rPr lang="en-US" sz="2800" b="1" dirty="0">
                <a:solidFill>
                  <a:srgbClr val="FF0000"/>
                </a:solidFill>
              </a:rPr>
              <a:t>lack</a:t>
            </a:r>
            <a:r>
              <a:rPr lang="en-US" sz="2800" b="1" dirty="0"/>
              <a:t> of a </a:t>
            </a:r>
            <a:r>
              <a:rPr lang="en-US" sz="2800" b="1" dirty="0">
                <a:solidFill>
                  <a:srgbClr val="FF0000"/>
                </a:solidFill>
              </a:rPr>
              <a:t>visible tumor </a:t>
            </a:r>
            <a:r>
              <a:rPr lang="en-US" sz="2800" b="1" dirty="0"/>
              <a:t>on MRI before withdrawal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FF0000"/>
                </a:solidFill>
              </a:rPr>
              <a:t>However</a:t>
            </a:r>
            <a:r>
              <a:rPr lang="en-US" sz="2800" b="1" dirty="0"/>
              <a:t>, </a:t>
            </a:r>
            <a:r>
              <a:rPr lang="en-US" sz="2800" b="1" dirty="0" err="1"/>
              <a:t>hyperprolactinemia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recurrence</a:t>
            </a:r>
            <a:r>
              <a:rPr lang="en-US" sz="2800" b="1" dirty="0"/>
              <a:t> was </a:t>
            </a:r>
            <a:r>
              <a:rPr lang="en-US" sz="2800" b="1" dirty="0">
                <a:solidFill>
                  <a:srgbClr val="FF0000"/>
                </a:solidFill>
              </a:rPr>
              <a:t>observed</a:t>
            </a:r>
            <a:r>
              <a:rPr lang="en-US" sz="2800" b="1" dirty="0"/>
              <a:t> even in patients who presented with these parameters</a:t>
            </a:r>
          </a:p>
        </p:txBody>
      </p:sp>
    </p:spTree>
    <p:extLst>
      <p:ext uri="{BB962C8B-B14F-4D97-AF65-F5344CB8AC3E}">
        <p14:creationId xmlns:p14="http://schemas.microsoft.com/office/powerpoint/2010/main" val="6602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527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025" y="1277655"/>
            <a:ext cx="10289587" cy="5198301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the overall </a:t>
            </a:r>
            <a:r>
              <a:rPr lang="en-US" sz="2000" b="1" dirty="0">
                <a:solidFill>
                  <a:srgbClr val="FF0000"/>
                </a:solidFill>
              </a:rPr>
              <a:t>remission</a:t>
            </a:r>
            <a:r>
              <a:rPr lang="en-US" sz="2000" b="1" dirty="0"/>
              <a:t> rate was </a:t>
            </a:r>
            <a:r>
              <a:rPr lang="en-US" sz="2000" b="1" dirty="0">
                <a:solidFill>
                  <a:srgbClr val="FF0000"/>
                </a:solidFill>
              </a:rPr>
              <a:t>46%</a:t>
            </a:r>
            <a:r>
              <a:rPr lang="en-US" sz="2000" b="1" dirty="0"/>
              <a:t> (</a:t>
            </a:r>
            <a:r>
              <a:rPr lang="en-US" sz="2000" b="1" dirty="0">
                <a:solidFill>
                  <a:srgbClr val="FF0000"/>
                </a:solidFill>
              </a:rPr>
              <a:t>65%</a:t>
            </a:r>
            <a:r>
              <a:rPr lang="en-US" sz="2000" b="1" dirty="0"/>
              <a:t> in cases of MIC and </a:t>
            </a:r>
            <a:r>
              <a:rPr lang="en-US" sz="2000" b="1" dirty="0" smtClean="0"/>
              <a:t> </a:t>
            </a:r>
            <a:r>
              <a:rPr lang="en-US" sz="2000" b="1" dirty="0"/>
              <a:t>in subjects with MAC</a:t>
            </a:r>
            <a:r>
              <a:rPr lang="en-US" sz="2000" b="1" dirty="0" smtClean="0"/>
              <a:t>).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A </a:t>
            </a:r>
            <a:r>
              <a:rPr lang="en-US" sz="2000" b="1" dirty="0">
                <a:solidFill>
                  <a:srgbClr val="FF0000"/>
                </a:solidFill>
              </a:rPr>
              <a:t>higher remission </a:t>
            </a:r>
            <a:r>
              <a:rPr lang="en-US" sz="2000" b="1" dirty="0"/>
              <a:t>rate was experienced </a:t>
            </a:r>
            <a:r>
              <a:rPr lang="en-US" sz="2000" b="1" dirty="0" smtClean="0"/>
              <a:t>by</a:t>
            </a:r>
            <a:r>
              <a:rPr lang="en-US" sz="2000" b="1" dirty="0"/>
              <a:t> patients treated with </a:t>
            </a:r>
            <a:r>
              <a:rPr lang="en-US" sz="2000" b="1" dirty="0">
                <a:solidFill>
                  <a:srgbClr val="FF0000"/>
                </a:solidFill>
              </a:rPr>
              <a:t>CAB</a:t>
            </a:r>
            <a:r>
              <a:rPr lang="en-US" sz="2000" b="1" dirty="0"/>
              <a:t> vs. BCR, for both MIC (</a:t>
            </a:r>
            <a:r>
              <a:rPr lang="en-US" sz="2000" b="1" dirty="0">
                <a:solidFill>
                  <a:srgbClr val="FF0000"/>
                </a:solidFill>
              </a:rPr>
              <a:t>86%</a:t>
            </a:r>
            <a:r>
              <a:rPr lang="en-US" sz="2000" b="1" dirty="0"/>
              <a:t> vs. </a:t>
            </a:r>
            <a:r>
              <a:rPr lang="en-US" sz="2000" b="1" dirty="0">
                <a:solidFill>
                  <a:srgbClr val="FF0000"/>
                </a:solidFill>
              </a:rPr>
              <a:t>56%</a:t>
            </a:r>
            <a:r>
              <a:rPr lang="en-US" sz="2000" b="1" dirty="0"/>
              <a:t>) and MAC (</a:t>
            </a:r>
            <a:r>
              <a:rPr lang="en-US" sz="2000" b="1" dirty="0">
                <a:solidFill>
                  <a:srgbClr val="FF0000"/>
                </a:solidFill>
              </a:rPr>
              <a:t>45%</a:t>
            </a:r>
            <a:r>
              <a:rPr lang="en-US" sz="2000" b="1" dirty="0"/>
              <a:t> vs. </a:t>
            </a:r>
            <a:r>
              <a:rPr lang="en-US" sz="2000" b="1" dirty="0">
                <a:solidFill>
                  <a:srgbClr val="FF0000"/>
                </a:solidFill>
              </a:rPr>
              <a:t>27</a:t>
            </a:r>
            <a:r>
              <a:rPr lang="en-US" sz="2000" b="1" dirty="0" smtClean="0">
                <a:solidFill>
                  <a:srgbClr val="FF0000"/>
                </a:solidFill>
              </a:rPr>
              <a:t>%</a:t>
            </a:r>
            <a:r>
              <a:rPr lang="en-US" sz="2000" b="1" dirty="0" smtClean="0"/>
              <a:t>),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respectively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Menopause</a:t>
            </a:r>
            <a:r>
              <a:rPr lang="en-US" sz="2000" b="1" dirty="0"/>
              <a:t> might be considered a factor that influences the </a:t>
            </a:r>
            <a:r>
              <a:rPr lang="en-US" sz="2000" b="1" dirty="0">
                <a:solidFill>
                  <a:srgbClr val="FF0000"/>
                </a:solidFill>
              </a:rPr>
              <a:t>reduction</a:t>
            </a:r>
            <a:r>
              <a:rPr lang="en-US" sz="2000" b="1" dirty="0"/>
              <a:t> of PRL levels </a:t>
            </a:r>
            <a:endParaRPr lang="en-US" sz="2000" b="1" dirty="0" smtClean="0"/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showed that the rate of </a:t>
            </a:r>
            <a:r>
              <a:rPr lang="en-US" sz="2000" b="1" dirty="0">
                <a:solidFill>
                  <a:srgbClr val="FF0000"/>
                </a:solidFill>
              </a:rPr>
              <a:t>recurrence</a:t>
            </a:r>
            <a:r>
              <a:rPr lang="en-US" sz="2000" b="1" dirty="0"/>
              <a:t> of </a:t>
            </a:r>
            <a:r>
              <a:rPr lang="en-US" sz="2000" b="1" dirty="0" err="1"/>
              <a:t>hyperprolactinemia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was similar </a:t>
            </a:r>
            <a:r>
              <a:rPr lang="en-US" sz="2000" b="1" dirty="0"/>
              <a:t>among </a:t>
            </a:r>
            <a:r>
              <a:rPr lang="en-US" sz="2000" b="1" dirty="0">
                <a:solidFill>
                  <a:srgbClr val="FF0000"/>
                </a:solidFill>
              </a:rPr>
              <a:t>pre</a:t>
            </a:r>
            <a:r>
              <a:rPr lang="en-US" sz="2000" b="1" dirty="0"/>
              <a:t>menopausal and </a:t>
            </a:r>
            <a:r>
              <a:rPr lang="en-US" sz="2000" b="1" dirty="0">
                <a:solidFill>
                  <a:srgbClr val="FF0000"/>
                </a:solidFill>
              </a:rPr>
              <a:t>post</a:t>
            </a:r>
            <a:r>
              <a:rPr lang="en-US" sz="2000" b="1" dirty="0"/>
              <a:t>menopausal patients</a:t>
            </a:r>
          </a:p>
        </p:txBody>
      </p:sp>
    </p:spTree>
    <p:extLst>
      <p:ext uri="{BB962C8B-B14F-4D97-AF65-F5344CB8AC3E}">
        <p14:creationId xmlns:p14="http://schemas.microsoft.com/office/powerpoint/2010/main" val="6133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527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66" y="1240077"/>
            <a:ext cx="10702946" cy="532356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b="1" dirty="0"/>
              <a:t>reported that </a:t>
            </a:r>
            <a:r>
              <a:rPr lang="en-US" sz="2400" b="1" dirty="0">
                <a:solidFill>
                  <a:srgbClr val="FF0000"/>
                </a:solidFill>
              </a:rPr>
              <a:t>pregnancy</a:t>
            </a:r>
            <a:r>
              <a:rPr lang="en-US" sz="2400" b="1" dirty="0"/>
              <a:t> was associated with </a:t>
            </a:r>
            <a:r>
              <a:rPr lang="en-US" sz="2400" b="1" dirty="0">
                <a:solidFill>
                  <a:srgbClr val="FF0000"/>
                </a:solidFill>
              </a:rPr>
              <a:t>normalization</a:t>
            </a:r>
            <a:r>
              <a:rPr lang="en-US" sz="2400" b="1" dirty="0"/>
              <a:t> of PRL levels in </a:t>
            </a:r>
            <a:r>
              <a:rPr lang="en-US" sz="2400" b="1" dirty="0">
                <a:solidFill>
                  <a:srgbClr val="FF0000"/>
                </a:solidFill>
              </a:rPr>
              <a:t>68%</a:t>
            </a:r>
            <a:r>
              <a:rPr lang="en-US" sz="2400" b="1" dirty="0"/>
              <a:t> of patients. 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400" b="1" dirty="0" smtClean="0"/>
              <a:t>Moreover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breastfeeding</a:t>
            </a:r>
            <a:r>
              <a:rPr lang="en-US" sz="2400" b="1" dirty="0"/>
              <a:t> did </a:t>
            </a:r>
            <a:r>
              <a:rPr lang="en-US" sz="2400" b="1" dirty="0">
                <a:solidFill>
                  <a:srgbClr val="FF0000"/>
                </a:solidFill>
              </a:rPr>
              <a:t>not</a:t>
            </a:r>
            <a:r>
              <a:rPr lang="en-US" sz="2400" b="1" dirty="0"/>
              <a:t> increase the recurrence rate of </a:t>
            </a:r>
            <a:r>
              <a:rPr lang="en-US" sz="2400" b="1" dirty="0" err="1" smtClean="0"/>
              <a:t>hyperprolactinemia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400" b="1" dirty="0"/>
              <a:t>DA </a:t>
            </a:r>
            <a:r>
              <a:rPr lang="en-US" sz="2400" b="1" dirty="0">
                <a:solidFill>
                  <a:srgbClr val="FF0000"/>
                </a:solidFill>
              </a:rPr>
              <a:t>withdrawal</a:t>
            </a:r>
            <a:r>
              <a:rPr lang="en-US" sz="2400" b="1" dirty="0"/>
              <a:t> has been </a:t>
            </a:r>
            <a:r>
              <a:rPr lang="en-US" sz="2400" b="1" dirty="0">
                <a:solidFill>
                  <a:srgbClr val="FF0000"/>
                </a:solidFill>
              </a:rPr>
              <a:t>suggested after pregnancy </a:t>
            </a:r>
            <a:r>
              <a:rPr lang="en-US" sz="2400" b="1" dirty="0"/>
              <a:t>to assess the possibility of </a:t>
            </a:r>
            <a:r>
              <a:rPr lang="en-US" sz="2400" b="1" dirty="0" err="1"/>
              <a:t>hyperprolactinemia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remission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Withdrawal </a:t>
            </a:r>
            <a:r>
              <a:rPr lang="en-US" sz="3200" b="1" dirty="0"/>
              <a:t>of the dopamine agonist – Why, when, how and how often?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51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296" y="1415441"/>
            <a:ext cx="10644029" cy="523588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/>
              <a:t>Since </a:t>
            </a:r>
            <a:r>
              <a:rPr lang="en-US" sz="3600" b="1" dirty="0">
                <a:solidFill>
                  <a:srgbClr val="FF0000"/>
                </a:solidFill>
              </a:rPr>
              <a:t>2003</a:t>
            </a:r>
            <a:r>
              <a:rPr lang="en-US" sz="3600" b="1" dirty="0"/>
              <a:t>, several </a:t>
            </a:r>
            <a:r>
              <a:rPr lang="en-US" sz="3600" b="1" dirty="0">
                <a:solidFill>
                  <a:srgbClr val="FF0000"/>
                </a:solidFill>
              </a:rPr>
              <a:t>studies</a:t>
            </a:r>
            <a:r>
              <a:rPr lang="en-US" sz="3600" b="1" dirty="0"/>
              <a:t> have evaluated the </a:t>
            </a:r>
            <a:r>
              <a:rPr lang="en-US" sz="3600" b="1" dirty="0">
                <a:solidFill>
                  <a:srgbClr val="FF0000"/>
                </a:solidFill>
              </a:rPr>
              <a:t>recurrence</a:t>
            </a:r>
            <a:r>
              <a:rPr lang="en-US" sz="3600" b="1" dirty="0"/>
              <a:t> rates of </a:t>
            </a:r>
            <a:r>
              <a:rPr lang="en-US" sz="3600" b="1" dirty="0" err="1"/>
              <a:t>hyperprolactinemia</a:t>
            </a:r>
            <a:r>
              <a:rPr lang="en-US" sz="3600" b="1" dirty="0"/>
              <a:t> after </a:t>
            </a:r>
            <a:r>
              <a:rPr lang="en-US" sz="3600" b="1" dirty="0">
                <a:solidFill>
                  <a:srgbClr val="FF0000"/>
                </a:solidFill>
              </a:rPr>
              <a:t>DA withdrawal </a:t>
            </a:r>
            <a:r>
              <a:rPr lang="en-US" sz="3600" b="1" dirty="0"/>
              <a:t>with </a:t>
            </a:r>
            <a:r>
              <a:rPr lang="en-US" sz="3600" b="1" dirty="0">
                <a:solidFill>
                  <a:srgbClr val="FF0000"/>
                </a:solidFill>
              </a:rPr>
              <a:t>variable</a:t>
            </a:r>
            <a:r>
              <a:rPr lang="en-US" sz="3600" b="1" dirty="0"/>
              <a:t> results </a:t>
            </a:r>
          </a:p>
        </p:txBody>
      </p:sp>
    </p:spTree>
    <p:extLst>
      <p:ext uri="{BB962C8B-B14F-4D97-AF65-F5344CB8AC3E}">
        <p14:creationId xmlns:p14="http://schemas.microsoft.com/office/powerpoint/2010/main" val="146521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527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921" y="1302707"/>
            <a:ext cx="10339691" cy="5336088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In a </a:t>
            </a:r>
            <a:r>
              <a:rPr lang="en-US" sz="2800" b="1" dirty="0">
                <a:solidFill>
                  <a:srgbClr val="FF0000"/>
                </a:solidFill>
              </a:rPr>
              <a:t>meta-analysis</a:t>
            </a:r>
            <a:r>
              <a:rPr lang="en-US" sz="2800" b="1" dirty="0"/>
              <a:t> of </a:t>
            </a:r>
            <a:r>
              <a:rPr lang="en-US" sz="2800" b="1" dirty="0">
                <a:solidFill>
                  <a:srgbClr val="FF0000"/>
                </a:solidFill>
              </a:rPr>
              <a:t>19</a:t>
            </a:r>
            <a:r>
              <a:rPr lang="en-US" sz="2800" b="1" dirty="0"/>
              <a:t> studies with a total of </a:t>
            </a:r>
            <a:r>
              <a:rPr lang="en-US" sz="2800" b="1" dirty="0">
                <a:solidFill>
                  <a:srgbClr val="FF0000"/>
                </a:solidFill>
              </a:rPr>
              <a:t>743 </a:t>
            </a:r>
            <a:r>
              <a:rPr lang="en-US" sz="2800" b="1" dirty="0"/>
              <a:t>patients, the overall </a:t>
            </a:r>
            <a:r>
              <a:rPr lang="en-US" sz="2800" b="1" dirty="0">
                <a:solidFill>
                  <a:srgbClr val="FF0000"/>
                </a:solidFill>
              </a:rPr>
              <a:t>remission rate </a:t>
            </a:r>
            <a:r>
              <a:rPr lang="en-US" sz="2800" b="1" dirty="0"/>
              <a:t>after the withdrawal of DA therapy was </a:t>
            </a:r>
            <a:r>
              <a:rPr lang="en-US" sz="2800" b="1" dirty="0" smtClean="0"/>
              <a:t>only;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32</a:t>
            </a:r>
            <a:r>
              <a:rPr lang="en-US" sz="2800" b="1" dirty="0">
                <a:solidFill>
                  <a:srgbClr val="FF0000"/>
                </a:solidFill>
              </a:rPr>
              <a:t>%</a:t>
            </a:r>
            <a:r>
              <a:rPr lang="en-US" sz="2800" b="1" dirty="0"/>
              <a:t> for </a:t>
            </a:r>
            <a:r>
              <a:rPr lang="en-US" sz="2800" b="1" dirty="0">
                <a:solidFill>
                  <a:srgbClr val="FF0000"/>
                </a:solidFill>
              </a:rPr>
              <a:t>idiopathic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hyperprolactinemia</a:t>
            </a:r>
            <a:r>
              <a:rPr lang="en-US" sz="2800" b="1" dirty="0" smtClean="0"/>
              <a:t>,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FF0000"/>
                </a:solidFill>
              </a:rPr>
              <a:t>21%</a:t>
            </a:r>
            <a:r>
              <a:rPr lang="en-US" sz="2800" b="1" dirty="0"/>
              <a:t> for </a:t>
            </a:r>
            <a:r>
              <a:rPr lang="en-US" sz="2800" b="1" dirty="0" err="1" smtClean="0">
                <a:solidFill>
                  <a:srgbClr val="FF0000"/>
                </a:solidFill>
              </a:rPr>
              <a:t>micro</a:t>
            </a:r>
            <a:r>
              <a:rPr lang="en-US" sz="2800" b="1" dirty="0" err="1" smtClean="0"/>
              <a:t>adenoma</a:t>
            </a:r>
            <a:endParaRPr lang="en-US" sz="2800" b="1" dirty="0" smtClean="0"/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16</a:t>
            </a:r>
            <a:r>
              <a:rPr lang="en-US" sz="2800" b="1" dirty="0">
                <a:solidFill>
                  <a:srgbClr val="FF0000"/>
                </a:solidFill>
              </a:rPr>
              <a:t>%</a:t>
            </a:r>
            <a:r>
              <a:rPr lang="en-US" sz="2800" b="1" dirty="0"/>
              <a:t> for </a:t>
            </a:r>
            <a:r>
              <a:rPr lang="en-US" sz="2800" b="1" dirty="0" err="1">
                <a:solidFill>
                  <a:srgbClr val="FF0000"/>
                </a:solidFill>
              </a:rPr>
              <a:t>macro</a:t>
            </a:r>
            <a:r>
              <a:rPr lang="en-US" sz="2800" b="1" dirty="0" err="1"/>
              <a:t>prolactinomas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79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403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822" y="1227551"/>
            <a:ext cx="10627790" cy="536113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Furthermore, a </a:t>
            </a:r>
            <a:r>
              <a:rPr lang="en-US" sz="2800" b="1" dirty="0">
                <a:solidFill>
                  <a:srgbClr val="FF0000"/>
                </a:solidFill>
              </a:rPr>
              <a:t>higher</a:t>
            </a:r>
            <a:r>
              <a:rPr lang="en-US" sz="2800" b="1" dirty="0"/>
              <a:t> rate of </a:t>
            </a:r>
            <a:r>
              <a:rPr lang="en-US" sz="2800" b="1" dirty="0">
                <a:solidFill>
                  <a:srgbClr val="FF0000"/>
                </a:solidFill>
              </a:rPr>
              <a:t>remission</a:t>
            </a:r>
            <a:r>
              <a:rPr lang="en-US" sz="2800" b="1" dirty="0"/>
              <a:t> was found in studies in which </a:t>
            </a:r>
            <a:r>
              <a:rPr lang="en-US" sz="2800" b="1" dirty="0">
                <a:solidFill>
                  <a:srgbClr val="FF0000"/>
                </a:solidFill>
              </a:rPr>
              <a:t>CAB</a:t>
            </a:r>
            <a:r>
              <a:rPr lang="en-US" sz="2800" b="1" dirty="0"/>
              <a:t> was used (</a:t>
            </a:r>
            <a:r>
              <a:rPr lang="en-US" sz="2800" b="1" dirty="0">
                <a:solidFill>
                  <a:srgbClr val="FF0000"/>
                </a:solidFill>
              </a:rPr>
              <a:t>35%</a:t>
            </a:r>
            <a:r>
              <a:rPr lang="en-US" sz="2800" b="1" dirty="0"/>
              <a:t> in 4 studies) versus </a:t>
            </a:r>
            <a:r>
              <a:rPr lang="en-US" sz="2800" b="1" dirty="0">
                <a:solidFill>
                  <a:srgbClr val="FF0000"/>
                </a:solidFill>
              </a:rPr>
              <a:t>BRC</a:t>
            </a:r>
            <a:r>
              <a:rPr lang="en-US" sz="2800" b="1" dirty="0"/>
              <a:t> (</a:t>
            </a:r>
            <a:r>
              <a:rPr lang="en-US" sz="2800" b="1" dirty="0">
                <a:solidFill>
                  <a:srgbClr val="FF0000"/>
                </a:solidFill>
              </a:rPr>
              <a:t>20%</a:t>
            </a:r>
            <a:r>
              <a:rPr lang="en-US" sz="2800" b="1" dirty="0"/>
              <a:t> in 12 studies</a:t>
            </a:r>
            <a:r>
              <a:rPr lang="en-US" sz="2800" b="1" dirty="0" smtClean="0"/>
              <a:t>).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In </a:t>
            </a:r>
            <a:r>
              <a:rPr lang="en-US" sz="2800" b="1" dirty="0"/>
              <a:t>studies lasting over </a:t>
            </a:r>
            <a:r>
              <a:rPr lang="en-US" sz="2800" b="1" dirty="0">
                <a:solidFill>
                  <a:srgbClr val="FF0000"/>
                </a:solidFill>
              </a:rPr>
              <a:t>24 months </a:t>
            </a:r>
            <a:r>
              <a:rPr lang="en-US" sz="2800" b="1" dirty="0"/>
              <a:t>of treatment, the remission was higher (</a:t>
            </a:r>
            <a:r>
              <a:rPr lang="en-US" sz="2800" b="1" dirty="0">
                <a:solidFill>
                  <a:srgbClr val="FF0000"/>
                </a:solidFill>
              </a:rPr>
              <a:t>34%</a:t>
            </a:r>
            <a:r>
              <a:rPr lang="en-US" sz="2800" b="1" dirty="0"/>
              <a:t>) in comparison to studies with a </a:t>
            </a:r>
            <a:r>
              <a:rPr lang="en-US" sz="2800" b="1" dirty="0">
                <a:solidFill>
                  <a:srgbClr val="FF0000"/>
                </a:solidFill>
              </a:rPr>
              <a:t>shorter </a:t>
            </a:r>
            <a:r>
              <a:rPr lang="en-US" sz="2800" b="1" dirty="0"/>
              <a:t>treatment duration (</a:t>
            </a:r>
            <a:r>
              <a:rPr lang="en-US" sz="2800" b="1" dirty="0">
                <a:solidFill>
                  <a:srgbClr val="FF0000"/>
                </a:solidFill>
              </a:rPr>
              <a:t>16%</a:t>
            </a:r>
            <a:r>
              <a:rPr lang="en-US" sz="28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011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503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921" y="1315233"/>
            <a:ext cx="10339691" cy="529850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remission</a:t>
            </a:r>
            <a:r>
              <a:rPr lang="en-US" sz="2800" b="1" dirty="0"/>
              <a:t> rate was also </a:t>
            </a:r>
            <a:r>
              <a:rPr lang="en-US" sz="2800" b="1" dirty="0">
                <a:solidFill>
                  <a:srgbClr val="FF0000"/>
                </a:solidFill>
              </a:rPr>
              <a:t>higher</a:t>
            </a:r>
            <a:r>
              <a:rPr lang="en-US" sz="2800" b="1" dirty="0"/>
              <a:t> in studies in which </a:t>
            </a:r>
            <a:r>
              <a:rPr lang="en-US" sz="2800" b="1" dirty="0" smtClean="0"/>
              <a:t>a greater </a:t>
            </a:r>
            <a:r>
              <a:rPr lang="en-US" sz="2800" b="1" dirty="0"/>
              <a:t>than </a:t>
            </a:r>
            <a:r>
              <a:rPr lang="en-US" sz="2800" b="1" dirty="0">
                <a:solidFill>
                  <a:srgbClr val="FF0000"/>
                </a:solidFill>
              </a:rPr>
              <a:t>50%</a:t>
            </a:r>
            <a:r>
              <a:rPr lang="en-US" sz="2800" b="1" dirty="0"/>
              <a:t> reduction of the </a:t>
            </a:r>
            <a:r>
              <a:rPr lang="en-US" sz="2800" b="1" dirty="0">
                <a:solidFill>
                  <a:srgbClr val="FF0000"/>
                </a:solidFill>
              </a:rPr>
              <a:t>tumor</a:t>
            </a:r>
            <a:r>
              <a:rPr lang="en-US" sz="2800" b="1" dirty="0"/>
              <a:t> was achieved in all patients </a:t>
            </a:r>
            <a:r>
              <a:rPr lang="en-US" sz="2800" b="1" dirty="0">
                <a:solidFill>
                  <a:srgbClr val="FF0000"/>
                </a:solidFill>
              </a:rPr>
              <a:t>prior to discontinuation </a:t>
            </a:r>
            <a:r>
              <a:rPr lang="en-US" sz="2800" b="1" dirty="0"/>
              <a:t>of therapy </a:t>
            </a:r>
          </a:p>
        </p:txBody>
      </p:sp>
    </p:spTree>
    <p:extLst>
      <p:ext uri="{BB962C8B-B14F-4D97-AF65-F5344CB8AC3E}">
        <p14:creationId xmlns:p14="http://schemas.microsoft.com/office/powerpoint/2010/main" val="33278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527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192" y="1290181"/>
            <a:ext cx="10690420" cy="534861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The </a:t>
            </a:r>
            <a:r>
              <a:rPr lang="en-US" sz="2800" b="1" dirty="0" smtClean="0"/>
              <a:t> </a:t>
            </a:r>
            <a:r>
              <a:rPr lang="en-US" sz="2800" b="1" dirty="0"/>
              <a:t>provided by the Endocrine Society in </a:t>
            </a:r>
            <a:r>
              <a:rPr lang="en-US" sz="2800" b="1" dirty="0">
                <a:solidFill>
                  <a:srgbClr val="FF0000"/>
                </a:solidFill>
              </a:rPr>
              <a:t>2011</a:t>
            </a:r>
            <a:r>
              <a:rPr lang="en-US" sz="2800" b="1" dirty="0"/>
              <a:t> recommended that patients who have attained </a:t>
            </a:r>
            <a:r>
              <a:rPr lang="en-US" sz="2800" b="1" dirty="0" err="1" smtClean="0">
                <a:solidFill>
                  <a:srgbClr val="FF0000"/>
                </a:solidFill>
              </a:rPr>
              <a:t>normo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prolactinemia</a:t>
            </a:r>
            <a:r>
              <a:rPr lang="en-US" sz="2800" b="1" dirty="0" smtClean="0"/>
              <a:t> </a:t>
            </a:r>
            <a:r>
              <a:rPr lang="en-US" sz="2800" b="1" dirty="0"/>
              <a:t>for at </a:t>
            </a:r>
            <a:r>
              <a:rPr lang="en-US" sz="2800" b="1" dirty="0">
                <a:solidFill>
                  <a:srgbClr val="FF0000"/>
                </a:solidFill>
              </a:rPr>
              <a:t>least 2</a:t>
            </a:r>
            <a:r>
              <a:rPr lang="en-US" sz="2800" b="1" dirty="0"/>
              <a:t> years and who have </a:t>
            </a:r>
            <a:r>
              <a:rPr lang="en-US" sz="2800" b="1" dirty="0">
                <a:solidFill>
                  <a:srgbClr val="FF0000"/>
                </a:solidFill>
              </a:rPr>
              <a:t>no visible tumor</a:t>
            </a:r>
            <a:r>
              <a:rPr lang="en-US" sz="2800" b="1" dirty="0"/>
              <a:t> remnant on </a:t>
            </a:r>
            <a:r>
              <a:rPr lang="en-US" sz="2800" b="1" dirty="0">
                <a:solidFill>
                  <a:srgbClr val="FF0000"/>
                </a:solidFill>
              </a:rPr>
              <a:t>MRI </a:t>
            </a:r>
            <a:r>
              <a:rPr lang="en-US" sz="2800" b="1" dirty="0"/>
              <a:t>may be candidates for a </a:t>
            </a:r>
            <a:r>
              <a:rPr lang="en-US" sz="2800" b="1" dirty="0">
                <a:solidFill>
                  <a:srgbClr val="FF0000"/>
                </a:solidFill>
              </a:rPr>
              <a:t>gradual DA withdrawal </a:t>
            </a:r>
          </a:p>
        </p:txBody>
      </p:sp>
    </p:spTree>
    <p:extLst>
      <p:ext uri="{BB962C8B-B14F-4D97-AF65-F5344CB8AC3E}">
        <p14:creationId xmlns:p14="http://schemas.microsoft.com/office/powerpoint/2010/main" val="35524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70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200" y="990600"/>
            <a:ext cx="10412412" cy="57023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The most </a:t>
            </a:r>
            <a:r>
              <a:rPr lang="en-US" sz="2800" b="1" dirty="0">
                <a:solidFill>
                  <a:srgbClr val="FF0000"/>
                </a:solidFill>
              </a:rPr>
              <a:t>characteristic signs </a:t>
            </a:r>
            <a:r>
              <a:rPr lang="en-US" sz="2800" b="1" dirty="0"/>
              <a:t>and symptoms found in patients with </a:t>
            </a:r>
            <a:r>
              <a:rPr lang="en-US" sz="2800" b="1" dirty="0" err="1"/>
              <a:t>hyperprolactinemia</a:t>
            </a:r>
            <a:r>
              <a:rPr lang="en-US" sz="2800" b="1" dirty="0"/>
              <a:t> are those related to </a:t>
            </a:r>
            <a:r>
              <a:rPr lang="en-US" sz="2800" b="1" dirty="0" err="1"/>
              <a:t>hypogonadotropic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hypogonadism</a:t>
            </a:r>
            <a:r>
              <a:rPr lang="en-US" sz="2800" b="1" dirty="0"/>
              <a:t> and </a:t>
            </a:r>
            <a:r>
              <a:rPr lang="en-US" sz="2800" b="1" dirty="0" err="1">
                <a:solidFill>
                  <a:srgbClr val="FF0000"/>
                </a:solidFill>
              </a:rPr>
              <a:t>galactorrhea</a:t>
            </a:r>
            <a:r>
              <a:rPr lang="en-US" sz="2800" b="1" dirty="0"/>
              <a:t> </a:t>
            </a:r>
            <a:r>
              <a:rPr lang="en-US" sz="2800" b="1" dirty="0" smtClean="0"/>
              <a:t>Increased </a:t>
            </a:r>
            <a:r>
              <a:rPr lang="en-US" sz="2800" b="1" dirty="0"/>
              <a:t>PRL levels </a:t>
            </a:r>
            <a:r>
              <a:rPr lang="en-US" sz="2800" b="1" dirty="0">
                <a:solidFill>
                  <a:srgbClr val="FF0000"/>
                </a:solidFill>
              </a:rPr>
              <a:t>decrease gonadotropin </a:t>
            </a:r>
            <a:r>
              <a:rPr lang="en-US" sz="2800" b="1" dirty="0"/>
              <a:t>pulsatile secretion through </a:t>
            </a:r>
            <a:r>
              <a:rPr lang="en-US" sz="2800" b="1" dirty="0">
                <a:solidFill>
                  <a:srgbClr val="FF0000"/>
                </a:solidFill>
              </a:rPr>
              <a:t>inhibition</a:t>
            </a:r>
            <a:r>
              <a:rPr lang="en-US" sz="2800" b="1" dirty="0"/>
              <a:t> of hypothalamic </a:t>
            </a:r>
            <a:r>
              <a:rPr lang="en-US" sz="2800" b="1" dirty="0" err="1">
                <a:solidFill>
                  <a:srgbClr val="FF0000"/>
                </a:solidFill>
              </a:rPr>
              <a:t>GnRH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release </a:t>
            </a:r>
          </a:p>
        </p:txBody>
      </p:sp>
    </p:spTree>
    <p:extLst>
      <p:ext uri="{BB962C8B-B14F-4D97-AF65-F5344CB8AC3E}">
        <p14:creationId xmlns:p14="http://schemas.microsoft.com/office/powerpoint/2010/main" val="789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long should patients be </a:t>
            </a:r>
            <a:r>
              <a:rPr lang="en-US" sz="3200" dirty="0" err="1"/>
              <a:t>followedup</a:t>
            </a:r>
            <a:r>
              <a:rPr lang="en-US" sz="3200" dirty="0"/>
              <a:t> after withdrawal?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527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89" y="1164921"/>
            <a:ext cx="11028623" cy="5523978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The follow-up after DA withdrawal has varied in different studies. Generally, the patients have been </a:t>
            </a:r>
            <a:r>
              <a:rPr lang="en-US" sz="2400" b="1" dirty="0">
                <a:solidFill>
                  <a:srgbClr val="FF0000"/>
                </a:solidFill>
              </a:rPr>
              <a:t>observed </a:t>
            </a:r>
            <a:r>
              <a:rPr lang="en-US" sz="2400" b="1" dirty="0"/>
              <a:t>for </a:t>
            </a:r>
            <a:r>
              <a:rPr lang="en-US" sz="2400" b="1" dirty="0">
                <a:solidFill>
                  <a:srgbClr val="FF0000"/>
                </a:solidFill>
              </a:rPr>
              <a:t>1 to 5 </a:t>
            </a:r>
            <a:r>
              <a:rPr lang="en-US" sz="2400" b="1" dirty="0"/>
              <a:t>years </a:t>
            </a:r>
            <a:r>
              <a:rPr lang="en-US" sz="2400" b="1" dirty="0">
                <a:solidFill>
                  <a:srgbClr val="FF0000"/>
                </a:solidFill>
              </a:rPr>
              <a:t>after</a:t>
            </a:r>
            <a:r>
              <a:rPr lang="en-US" sz="2400" b="1" dirty="0"/>
              <a:t> cessation of treatment 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Most </a:t>
            </a:r>
            <a:r>
              <a:rPr lang="en-US" sz="2400" b="1" dirty="0"/>
              <a:t>patients </a:t>
            </a:r>
            <a:r>
              <a:rPr lang="en-US" sz="2400" b="1" dirty="0">
                <a:solidFill>
                  <a:srgbClr val="FF0000"/>
                </a:solidFill>
              </a:rPr>
              <a:t>relapse</a:t>
            </a:r>
            <a:r>
              <a:rPr lang="en-US" sz="2400" b="1" dirty="0"/>
              <a:t> within the </a:t>
            </a:r>
            <a:r>
              <a:rPr lang="en-US" sz="2400" b="1" dirty="0">
                <a:solidFill>
                  <a:srgbClr val="FF0000"/>
                </a:solidFill>
              </a:rPr>
              <a:t>first</a:t>
            </a:r>
            <a:r>
              <a:rPr lang="en-US" sz="2400" b="1" dirty="0"/>
              <a:t> year, during which the patient should be subjected to a stricter </a:t>
            </a:r>
            <a:r>
              <a:rPr lang="en-US" sz="2400" b="1" dirty="0">
                <a:solidFill>
                  <a:srgbClr val="FF0000"/>
                </a:solidFill>
              </a:rPr>
              <a:t>monitoring</a:t>
            </a:r>
            <a:r>
              <a:rPr lang="en-US" sz="2400" b="1" dirty="0"/>
              <a:t> of PRL levels (e.g., </a:t>
            </a:r>
            <a:r>
              <a:rPr lang="en-US" sz="2400" b="1" dirty="0">
                <a:solidFill>
                  <a:srgbClr val="FF0000"/>
                </a:solidFill>
              </a:rPr>
              <a:t>every 3</a:t>
            </a:r>
            <a:r>
              <a:rPr lang="en-US" sz="2400" b="1" dirty="0"/>
              <a:t> months</a:t>
            </a:r>
            <a:r>
              <a:rPr lang="en-US" sz="2400" b="1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 In In cases of </a:t>
            </a:r>
            <a:r>
              <a:rPr lang="en-US" sz="2400" b="1" dirty="0" smtClean="0"/>
              <a:t>hyper </a:t>
            </a:r>
            <a:r>
              <a:rPr lang="en-US" sz="2400" b="1" dirty="0" err="1" smtClean="0"/>
              <a:t>prolactinemia</a:t>
            </a:r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recurrence</a:t>
            </a:r>
            <a:r>
              <a:rPr lang="en-US" sz="2400" b="1" dirty="0"/>
              <a:t>, the risk of </a:t>
            </a:r>
            <a:r>
              <a:rPr lang="en-US" sz="2400" b="1" dirty="0">
                <a:solidFill>
                  <a:srgbClr val="FF0000"/>
                </a:solidFill>
              </a:rPr>
              <a:t>tumor growth </a:t>
            </a:r>
            <a:r>
              <a:rPr lang="en-US" sz="2400" b="1" dirty="0"/>
              <a:t>is very low </a:t>
            </a:r>
            <a:r>
              <a:rPr lang="en-US" sz="2400" b="1" dirty="0">
                <a:solidFill>
                  <a:srgbClr val="FF0000"/>
                </a:solidFill>
              </a:rPr>
              <a:t>(&lt; 10%) </a:t>
            </a:r>
          </a:p>
          <a:p>
            <a:pPr>
              <a:lnSpc>
                <a:spcPct val="200000"/>
              </a:lnSpc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596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COMMENT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510" y="1402915"/>
            <a:ext cx="10778102" cy="5148197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/>
              <a:t>Following </a:t>
            </a:r>
            <a:r>
              <a:rPr lang="en-US" sz="2400" b="1" dirty="0">
                <a:solidFill>
                  <a:srgbClr val="FF0000"/>
                </a:solidFill>
              </a:rPr>
              <a:t>two</a:t>
            </a:r>
            <a:r>
              <a:rPr lang="en-US" sz="2400" b="1" dirty="0"/>
              <a:t> years of treatment, </a:t>
            </a:r>
            <a:r>
              <a:rPr lang="en-US" sz="2400" b="1" dirty="0" err="1"/>
              <a:t>cabergoline</a:t>
            </a:r>
            <a:r>
              <a:rPr lang="en-US" sz="2400" b="1" dirty="0"/>
              <a:t> (CAB) </a:t>
            </a:r>
            <a:r>
              <a:rPr lang="en-US" sz="2400" b="1" dirty="0">
                <a:solidFill>
                  <a:srgbClr val="FF0000"/>
                </a:solidFill>
              </a:rPr>
              <a:t>withdrawal </a:t>
            </a:r>
            <a:r>
              <a:rPr lang="en-US" sz="2400" b="1" dirty="0"/>
              <a:t>should be </a:t>
            </a:r>
            <a:r>
              <a:rPr lang="en-US" sz="2400" b="1" dirty="0">
                <a:solidFill>
                  <a:srgbClr val="FF0000"/>
                </a:solidFill>
              </a:rPr>
              <a:t>strongly </a:t>
            </a:r>
            <a:r>
              <a:rPr lang="en-US" sz="2400" b="1" dirty="0"/>
              <a:t>considered in all patients with </a:t>
            </a:r>
            <a:r>
              <a:rPr lang="en-US" sz="2400" b="1" dirty="0" err="1" smtClean="0">
                <a:solidFill>
                  <a:srgbClr val="FF0000"/>
                </a:solidFill>
              </a:rPr>
              <a:t>micro</a:t>
            </a:r>
            <a:r>
              <a:rPr lang="en-US" sz="2400" b="1" dirty="0" err="1" smtClean="0"/>
              <a:t>prolactinomas</a:t>
            </a:r>
            <a:r>
              <a:rPr lang="en-US" sz="2400" b="1" dirty="0" smtClean="0"/>
              <a:t> </a:t>
            </a:r>
            <a:r>
              <a:rPr lang="en-US" sz="2400" b="1" dirty="0"/>
              <a:t>and those with </a:t>
            </a:r>
            <a:r>
              <a:rPr lang="en-US" sz="2400" b="1" dirty="0" smtClean="0">
                <a:solidFill>
                  <a:srgbClr val="FF0000"/>
                </a:solidFill>
              </a:rPr>
              <a:t>macro </a:t>
            </a:r>
            <a:r>
              <a:rPr lang="en-US" sz="2400" b="1" dirty="0" err="1" smtClean="0"/>
              <a:t>prolactinomas</a:t>
            </a:r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without visible tumor </a:t>
            </a:r>
            <a:r>
              <a:rPr lang="en-US" sz="2400" b="1" dirty="0"/>
              <a:t>or harboring </a:t>
            </a:r>
            <a:r>
              <a:rPr lang="en-US" sz="2400" b="1" dirty="0">
                <a:solidFill>
                  <a:srgbClr val="FF0000"/>
                </a:solidFill>
              </a:rPr>
              <a:t>small</a:t>
            </a:r>
            <a:r>
              <a:rPr lang="en-US" sz="2400" b="1" dirty="0"/>
              <a:t> tumor </a:t>
            </a:r>
            <a:r>
              <a:rPr lang="en-US" sz="2400" b="1" dirty="0">
                <a:solidFill>
                  <a:srgbClr val="FF0000"/>
                </a:solidFill>
              </a:rPr>
              <a:t>remnants</a:t>
            </a:r>
            <a:r>
              <a:rPr lang="en-US" sz="2400" b="1" dirty="0"/>
              <a:t>, in the presence of </a:t>
            </a:r>
            <a:r>
              <a:rPr lang="en-US" sz="2400" b="1" dirty="0">
                <a:solidFill>
                  <a:srgbClr val="FF0000"/>
                </a:solidFill>
              </a:rPr>
              <a:t>PRL</a:t>
            </a:r>
            <a:r>
              <a:rPr lang="en-US" sz="2400" b="1" dirty="0"/>
              <a:t> levels &lt; </a:t>
            </a:r>
            <a:r>
              <a:rPr lang="en-US" sz="2400" b="1" dirty="0">
                <a:solidFill>
                  <a:srgbClr val="FF0000"/>
                </a:solidFill>
              </a:rPr>
              <a:t>10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</a:t>
            </a:r>
            <a:r>
              <a:rPr lang="en-US" sz="2400" b="1" dirty="0">
                <a:solidFill>
                  <a:srgbClr val="FF0000"/>
                </a:solidFill>
              </a:rPr>
              <a:t>/mL</a:t>
            </a:r>
            <a:r>
              <a:rPr lang="en-US" sz="2400" b="1" dirty="0"/>
              <a:t> and the use of the </a:t>
            </a:r>
            <a:r>
              <a:rPr lang="en-US" sz="2400" b="1" dirty="0">
                <a:solidFill>
                  <a:srgbClr val="FF0000"/>
                </a:solidFill>
              </a:rPr>
              <a:t>lowest dose </a:t>
            </a:r>
            <a:r>
              <a:rPr lang="en-US" sz="2400" b="1" dirty="0"/>
              <a:t>of CAB. 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400" b="1" dirty="0" smtClean="0"/>
              <a:t>Before </a:t>
            </a:r>
            <a:r>
              <a:rPr lang="en-US" sz="2400" b="1" dirty="0"/>
              <a:t>drug withdrawal, it is recommended to </a:t>
            </a:r>
            <a:r>
              <a:rPr lang="en-US" sz="2400" b="1" dirty="0">
                <a:solidFill>
                  <a:srgbClr val="FF0000"/>
                </a:solidFill>
              </a:rPr>
              <a:t>gradually taper </a:t>
            </a:r>
            <a:r>
              <a:rPr lang="en-US" sz="2400" b="1" dirty="0"/>
              <a:t>the CAB dose. 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What is the role of surgery for </a:t>
            </a:r>
            <a:r>
              <a:rPr lang="en-US" sz="3200" b="1" dirty="0" err="1"/>
              <a:t>prolactinomas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COMMENT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395" y="1340285"/>
            <a:ext cx="10352217" cy="528598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Surgery</a:t>
            </a:r>
            <a:r>
              <a:rPr lang="en-US" sz="2400" b="1" dirty="0"/>
              <a:t>, usually by the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transsphenoidal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approach, is </a:t>
            </a:r>
            <a:r>
              <a:rPr lang="en-US" sz="2400" b="1" dirty="0">
                <a:solidFill>
                  <a:srgbClr val="FF0000"/>
                </a:solidFill>
              </a:rPr>
              <a:t>indicated</a:t>
            </a:r>
            <a:r>
              <a:rPr lang="en-US" sz="2400" b="1" dirty="0"/>
              <a:t> for patients with </a:t>
            </a:r>
            <a:r>
              <a:rPr lang="en-US" sz="2400" b="1" dirty="0">
                <a:solidFill>
                  <a:srgbClr val="FF0000"/>
                </a:solidFill>
              </a:rPr>
              <a:t>resistance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intolerance</a:t>
            </a:r>
            <a:r>
              <a:rPr lang="en-US" sz="2400" b="1" dirty="0"/>
              <a:t> to dopamine agonists; </a:t>
            </a:r>
            <a:r>
              <a:rPr lang="en-US" sz="2400" b="1" dirty="0" smtClean="0"/>
              <a:t>macro </a:t>
            </a:r>
            <a:r>
              <a:rPr lang="en-US" sz="2400" b="1" dirty="0" err="1" smtClean="0"/>
              <a:t>prolactinomas</a:t>
            </a:r>
            <a:r>
              <a:rPr lang="en-US" sz="2400" b="1" dirty="0" smtClean="0"/>
              <a:t> </a:t>
            </a:r>
            <a:r>
              <a:rPr lang="en-US" sz="2400" b="1" dirty="0"/>
              <a:t>with </a:t>
            </a:r>
            <a:r>
              <a:rPr lang="en-US" sz="2400" b="1" dirty="0" err="1">
                <a:solidFill>
                  <a:srgbClr val="FF0000"/>
                </a:solidFill>
              </a:rPr>
              <a:t>chiasmal</a:t>
            </a:r>
            <a:r>
              <a:rPr lang="en-US" sz="2400" b="1" dirty="0">
                <a:solidFill>
                  <a:srgbClr val="FF0000"/>
                </a:solidFill>
              </a:rPr>
              <a:t> compression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visual impairment</a:t>
            </a:r>
            <a:r>
              <a:rPr lang="en-US" sz="2400" b="1" dirty="0"/>
              <a:t> without fast improvement by medical treatment</a:t>
            </a:r>
            <a:r>
              <a:rPr lang="en-US" sz="2400" b="1" dirty="0" smtClean="0"/>
              <a:t>;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and acute tumor </a:t>
            </a:r>
            <a:r>
              <a:rPr lang="en-US" sz="2400" b="1" dirty="0">
                <a:solidFill>
                  <a:srgbClr val="FF0000"/>
                </a:solidFill>
              </a:rPr>
              <a:t>complications</a:t>
            </a:r>
            <a:r>
              <a:rPr lang="en-US" sz="2400" b="1" dirty="0"/>
              <a:t>, such as </a:t>
            </a:r>
            <a:r>
              <a:rPr lang="en-US" sz="2400" b="1" dirty="0">
                <a:solidFill>
                  <a:srgbClr val="FF0000"/>
                </a:solidFill>
              </a:rPr>
              <a:t>symptomatic</a:t>
            </a:r>
            <a:r>
              <a:rPr lang="en-US" sz="2400" b="1" dirty="0"/>
              <a:t> apoplexy or cerebrospinal </a:t>
            </a:r>
            <a:r>
              <a:rPr lang="en-US" sz="2400" b="1" dirty="0">
                <a:solidFill>
                  <a:srgbClr val="FF0000"/>
                </a:solidFill>
              </a:rPr>
              <a:t>fluid leakage</a:t>
            </a:r>
            <a:r>
              <a:rPr lang="en-US" sz="2400" b="1" dirty="0"/>
              <a:t>. 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503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926" y="1252603"/>
            <a:ext cx="10577686" cy="533608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Additional indications for </a:t>
            </a:r>
            <a:r>
              <a:rPr lang="en-US" sz="2400" b="1" dirty="0">
                <a:solidFill>
                  <a:srgbClr val="FF0000"/>
                </a:solidFill>
              </a:rPr>
              <a:t>TSS surgery </a:t>
            </a:r>
            <a:r>
              <a:rPr lang="en-US" sz="2400" b="1" dirty="0"/>
              <a:t>are complications of the </a:t>
            </a:r>
            <a:r>
              <a:rPr lang="en-US" sz="2400" b="1" dirty="0" err="1"/>
              <a:t>prolactinomas</a:t>
            </a:r>
            <a:r>
              <a:rPr lang="en-US" sz="2400" b="1" dirty="0"/>
              <a:t>, particularly the management of </a:t>
            </a:r>
            <a:r>
              <a:rPr lang="en-US" sz="2400" b="1" dirty="0">
                <a:solidFill>
                  <a:srgbClr val="FF0000"/>
                </a:solidFill>
              </a:rPr>
              <a:t>symptomatic apoplexy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400" b="1" dirty="0" smtClean="0"/>
              <a:t>and </a:t>
            </a:r>
            <a:r>
              <a:rPr lang="en-US" sz="2400" b="1" dirty="0"/>
              <a:t>the surgical repair of </a:t>
            </a:r>
            <a:r>
              <a:rPr lang="en-US" sz="2400" b="1" dirty="0">
                <a:solidFill>
                  <a:srgbClr val="FF0000"/>
                </a:solidFill>
              </a:rPr>
              <a:t>CSF leaks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latter can occur </a:t>
            </a:r>
            <a:r>
              <a:rPr lang="en-US" sz="2400" b="1" dirty="0">
                <a:solidFill>
                  <a:srgbClr val="FF0000"/>
                </a:solidFill>
              </a:rPr>
              <a:t>spontaneousl</a:t>
            </a:r>
            <a:r>
              <a:rPr lang="en-US" sz="2400" b="1" dirty="0"/>
              <a:t>y due to tumor invasion of the </a:t>
            </a:r>
            <a:r>
              <a:rPr lang="en-US" sz="2400" b="1" dirty="0">
                <a:solidFill>
                  <a:srgbClr val="FF0000"/>
                </a:solidFill>
              </a:rPr>
              <a:t>sphenoid sinus </a:t>
            </a:r>
            <a:r>
              <a:rPr lang="en-US" sz="2400" b="1" dirty="0"/>
              <a:t>or result from a rapid </a:t>
            </a:r>
            <a:r>
              <a:rPr lang="en-US" sz="2400" b="1" dirty="0">
                <a:solidFill>
                  <a:srgbClr val="FF0000"/>
                </a:solidFill>
              </a:rPr>
              <a:t>tumor shrinkage </a:t>
            </a:r>
            <a:r>
              <a:rPr lang="en-US" sz="2400" b="1" dirty="0"/>
              <a:t>induced by </a:t>
            </a:r>
            <a:r>
              <a:rPr lang="en-US" sz="2400" b="1" dirty="0">
                <a:solidFill>
                  <a:srgbClr val="FF0000"/>
                </a:solidFill>
              </a:rPr>
              <a:t>DA</a:t>
            </a:r>
            <a:r>
              <a:rPr lang="en-US" sz="2400" b="1" dirty="0"/>
              <a:t> therapy</a:t>
            </a:r>
          </a:p>
        </p:txBody>
      </p:sp>
    </p:spTree>
    <p:extLst>
      <p:ext uri="{BB962C8B-B14F-4D97-AF65-F5344CB8AC3E}">
        <p14:creationId xmlns:p14="http://schemas.microsoft.com/office/powerpoint/2010/main" val="10879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868" y="801666"/>
            <a:ext cx="10364744" cy="577449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In a recent review, more than </a:t>
            </a:r>
            <a:r>
              <a:rPr lang="en-US" sz="3200" b="1" dirty="0">
                <a:solidFill>
                  <a:srgbClr val="FF0000"/>
                </a:solidFill>
              </a:rPr>
              <a:t>90%</a:t>
            </a:r>
            <a:r>
              <a:rPr lang="en-US" sz="3200" b="1" dirty="0"/>
              <a:t> of cases of cerebrospinal fluid </a:t>
            </a:r>
            <a:r>
              <a:rPr lang="en-US" sz="3200" b="1" dirty="0">
                <a:solidFill>
                  <a:srgbClr val="FF0000"/>
                </a:solidFill>
              </a:rPr>
              <a:t>leakage</a:t>
            </a:r>
            <a:r>
              <a:rPr lang="en-US" sz="3200" b="1" dirty="0"/>
              <a:t> were related to the use of </a:t>
            </a:r>
            <a:r>
              <a:rPr lang="en-US" sz="3200" b="1" dirty="0">
                <a:solidFill>
                  <a:srgbClr val="FF0000"/>
                </a:solidFill>
              </a:rPr>
              <a:t>DA</a:t>
            </a:r>
            <a:r>
              <a:rPr lang="en-US" sz="3200" b="1" dirty="0"/>
              <a:t>, with a mean time of </a:t>
            </a:r>
            <a:r>
              <a:rPr lang="en-US" sz="3200" b="1" dirty="0">
                <a:solidFill>
                  <a:srgbClr val="FF0000"/>
                </a:solidFill>
              </a:rPr>
              <a:t>3.3 months </a:t>
            </a:r>
            <a:r>
              <a:rPr lang="en-US" sz="3200" b="1" dirty="0"/>
              <a:t>between the start of drug administration and the diagnosis of </a:t>
            </a:r>
            <a:r>
              <a:rPr lang="en-US" sz="3200" b="1" dirty="0">
                <a:solidFill>
                  <a:srgbClr val="FF0000"/>
                </a:solidFill>
              </a:rPr>
              <a:t>rhinorrhea</a:t>
            </a:r>
          </a:p>
        </p:txBody>
      </p:sp>
    </p:spTree>
    <p:extLst>
      <p:ext uri="{BB962C8B-B14F-4D97-AF65-F5344CB8AC3E}">
        <p14:creationId xmlns:p14="http://schemas.microsoft.com/office/powerpoint/2010/main" val="7944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592925" y="578391"/>
            <a:ext cx="8911687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45" y="926926"/>
            <a:ext cx="10953467" cy="566176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800" b="1" dirty="0" smtClean="0"/>
              <a:t>An additional </a:t>
            </a:r>
            <a:r>
              <a:rPr lang="en-US" sz="2800" b="1" dirty="0" smtClean="0">
                <a:solidFill>
                  <a:srgbClr val="FF0000"/>
                </a:solidFill>
              </a:rPr>
              <a:t>strategy</a:t>
            </a:r>
            <a:r>
              <a:rPr lang="en-US" sz="2800" b="1" dirty="0" smtClean="0"/>
              <a:t> to </a:t>
            </a:r>
            <a:r>
              <a:rPr lang="en-US" sz="2800" b="1" dirty="0" smtClean="0">
                <a:solidFill>
                  <a:srgbClr val="FF0000"/>
                </a:solidFill>
              </a:rPr>
              <a:t>CSF</a:t>
            </a:r>
            <a:r>
              <a:rPr lang="en-US" sz="2800" b="1" dirty="0" smtClean="0"/>
              <a:t> leakage would be the </a:t>
            </a:r>
            <a:r>
              <a:rPr lang="en-US" sz="2800" b="1" dirty="0" smtClean="0">
                <a:solidFill>
                  <a:srgbClr val="FF0000"/>
                </a:solidFill>
              </a:rPr>
              <a:t>withdrawal</a:t>
            </a:r>
            <a:r>
              <a:rPr lang="en-US" sz="2800" b="1" dirty="0" smtClean="0"/>
              <a:t> of DA to allow tumor </a:t>
            </a:r>
            <a:r>
              <a:rPr lang="en-US" sz="2800" b="1" dirty="0" smtClean="0">
                <a:solidFill>
                  <a:srgbClr val="FF0000"/>
                </a:solidFill>
              </a:rPr>
              <a:t>re-growth</a:t>
            </a:r>
            <a:r>
              <a:rPr lang="en-US" sz="2800" b="1" dirty="0" smtClean="0"/>
              <a:t> to stop the leak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As </a:t>
            </a:r>
            <a:r>
              <a:rPr lang="en-US" sz="2800" b="1" dirty="0" smtClean="0">
                <a:solidFill>
                  <a:srgbClr val="FF0000"/>
                </a:solidFill>
              </a:rPr>
              <a:t>β2-transferrin</a:t>
            </a:r>
            <a:r>
              <a:rPr lang="en-US" sz="2800" b="1" dirty="0" smtClean="0"/>
              <a:t> is only found in CSF, its detection in nasal secretions is a very accurate tool for </a:t>
            </a:r>
            <a:r>
              <a:rPr lang="en-US" sz="2800" b="1" dirty="0" smtClean="0">
                <a:solidFill>
                  <a:srgbClr val="FF0000"/>
                </a:solidFill>
              </a:rPr>
              <a:t>confirming</a:t>
            </a:r>
            <a:r>
              <a:rPr lang="en-US" sz="2800" b="1" dirty="0" smtClean="0"/>
              <a:t> the diagnosis of CSF rhinorrhea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078" t="43751" r="48536" b="17968"/>
          <a:stretch/>
        </p:blipFill>
        <p:spPr>
          <a:xfrm>
            <a:off x="285750" y="0"/>
            <a:ext cx="1190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Efficacy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70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812800"/>
            <a:ext cx="10552112" cy="594360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In addition, there may be </a:t>
            </a:r>
            <a:r>
              <a:rPr lang="en-US" sz="2800" b="1" dirty="0">
                <a:solidFill>
                  <a:srgbClr val="FF0000"/>
                </a:solidFill>
              </a:rPr>
              <a:t>direct  </a:t>
            </a:r>
            <a:r>
              <a:rPr lang="en-US" sz="2800" b="1" dirty="0" err="1" smtClean="0">
                <a:solidFill>
                  <a:srgbClr val="FF0000"/>
                </a:solidFill>
              </a:rPr>
              <a:t>a</a:t>
            </a:r>
            <a:r>
              <a:rPr lang="en-US" sz="2800" b="1" dirty="0" err="1">
                <a:solidFill>
                  <a:srgbClr val="FF0000"/>
                </a:solidFill>
              </a:rPr>
              <a:t>effects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/>
              <a:t>hyperprolactinemia</a:t>
            </a:r>
            <a:r>
              <a:rPr lang="en-US" sz="2800" b="1" dirty="0" smtClean="0"/>
              <a:t> </a:t>
            </a:r>
            <a:r>
              <a:rPr lang="en-US" sz="2800" b="1" dirty="0"/>
              <a:t>on </a:t>
            </a:r>
            <a:r>
              <a:rPr lang="en-US" sz="2800" b="1" dirty="0">
                <a:solidFill>
                  <a:srgbClr val="FF0000"/>
                </a:solidFill>
              </a:rPr>
              <a:t>testes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ovaries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 err="1"/>
              <a:t>Hypogonadism</a:t>
            </a:r>
            <a:r>
              <a:rPr lang="en-US" sz="2800" b="1" dirty="0"/>
              <a:t> can cause </a:t>
            </a:r>
            <a:r>
              <a:rPr lang="en-US" sz="2800" b="1" dirty="0">
                <a:solidFill>
                  <a:srgbClr val="FF0000"/>
                </a:solidFill>
              </a:rPr>
              <a:t>menstrual irregularity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amenorrhea</a:t>
            </a:r>
            <a:r>
              <a:rPr lang="en-US" sz="2800" b="1" dirty="0"/>
              <a:t> in women, </a:t>
            </a:r>
            <a:r>
              <a:rPr lang="en-US" sz="2800" b="1" dirty="0">
                <a:solidFill>
                  <a:srgbClr val="FF0000"/>
                </a:solidFill>
              </a:rPr>
              <a:t>sexual dysfunction</a:t>
            </a:r>
            <a:r>
              <a:rPr lang="en-US" sz="2800" b="1" dirty="0"/>
              <a:t>, infertility, and loss of </a:t>
            </a:r>
            <a:r>
              <a:rPr lang="en-US" sz="2800" b="1" dirty="0">
                <a:solidFill>
                  <a:srgbClr val="FF0000"/>
                </a:solidFill>
              </a:rPr>
              <a:t>bone mineral </a:t>
            </a:r>
            <a:r>
              <a:rPr lang="en-US" sz="2800" b="1" dirty="0"/>
              <a:t>mass in both </a:t>
            </a:r>
            <a:r>
              <a:rPr lang="en-US" sz="2800" b="1" dirty="0" smtClean="0"/>
              <a:t>genders</a:t>
            </a:r>
          </a:p>
          <a:p>
            <a:pPr>
              <a:lnSpc>
                <a:spcPct val="200000"/>
              </a:lnSpc>
            </a:pPr>
            <a:r>
              <a:rPr lang="en-US" sz="2800" b="1" dirty="0" err="1">
                <a:solidFill>
                  <a:schemeClr val="tx1"/>
                </a:solidFill>
              </a:rPr>
              <a:t>Hyperprolactinemia</a:t>
            </a:r>
            <a:r>
              <a:rPr lang="en-US" sz="2800" b="1" dirty="0">
                <a:solidFill>
                  <a:schemeClr val="tx1"/>
                </a:solidFill>
              </a:rPr>
              <a:t> can also reduce the </a:t>
            </a:r>
            <a:r>
              <a:rPr lang="en-US" sz="2800" b="1" dirty="0">
                <a:solidFill>
                  <a:srgbClr val="FF0000"/>
                </a:solidFill>
              </a:rPr>
              <a:t>libido</a:t>
            </a:r>
            <a:r>
              <a:rPr lang="en-US" sz="2800" b="1" dirty="0">
                <a:solidFill>
                  <a:schemeClr val="tx1"/>
                </a:solidFill>
              </a:rPr>
              <a:t> independently of </a:t>
            </a:r>
            <a:r>
              <a:rPr lang="en-US" sz="2800" b="1" dirty="0">
                <a:solidFill>
                  <a:srgbClr val="FF0000"/>
                </a:solidFill>
              </a:rPr>
              <a:t>testosterone levels </a:t>
            </a:r>
          </a:p>
          <a:p>
            <a:pPr>
              <a:lnSpc>
                <a:spcPct val="200000"/>
              </a:lnSpc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708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902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718" y="1240077"/>
            <a:ext cx="10677894" cy="5298509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In a literature review involving more than </a:t>
            </a:r>
            <a:r>
              <a:rPr lang="en-US" sz="2800" b="1" dirty="0">
                <a:solidFill>
                  <a:srgbClr val="FF0000"/>
                </a:solidFill>
              </a:rPr>
              <a:t>50 series</a:t>
            </a:r>
            <a:r>
              <a:rPr lang="en-US" sz="2800" b="1" dirty="0"/>
              <a:t>, initial </a:t>
            </a:r>
            <a:r>
              <a:rPr lang="en-US" sz="2800" b="1" dirty="0">
                <a:solidFill>
                  <a:srgbClr val="FF0000"/>
                </a:solidFill>
              </a:rPr>
              <a:t>surgical remission</a:t>
            </a:r>
            <a:r>
              <a:rPr lang="en-US" sz="2800" b="1" dirty="0"/>
              <a:t>, defined as the normalization of PRL levels, occurred on average in </a:t>
            </a:r>
            <a:r>
              <a:rPr lang="en-US" sz="2800" b="1" dirty="0">
                <a:solidFill>
                  <a:srgbClr val="FF0000"/>
                </a:solidFill>
              </a:rPr>
              <a:t>74.7%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34%</a:t>
            </a:r>
            <a:r>
              <a:rPr lang="en-US" sz="2800" b="1" dirty="0"/>
              <a:t> of patients with </a:t>
            </a:r>
            <a:r>
              <a:rPr lang="en-US" sz="2800" b="1" dirty="0" err="1"/>
              <a:t>microprolactinomas</a:t>
            </a:r>
            <a:r>
              <a:rPr lang="en-US" sz="2800" b="1" dirty="0"/>
              <a:t> (</a:t>
            </a:r>
            <a:r>
              <a:rPr lang="en-US" sz="2800" b="1" dirty="0">
                <a:solidFill>
                  <a:srgbClr val="FF0000"/>
                </a:solidFill>
              </a:rPr>
              <a:t>MICs</a:t>
            </a:r>
            <a:r>
              <a:rPr lang="en-US" sz="2800" b="1" dirty="0"/>
              <a:t>) and </a:t>
            </a:r>
            <a:r>
              <a:rPr lang="en-US" sz="2800" b="1" dirty="0" err="1"/>
              <a:t>macroprolactinomas</a:t>
            </a:r>
            <a:r>
              <a:rPr lang="en-US" sz="2800" b="1" dirty="0"/>
              <a:t> (</a:t>
            </a:r>
            <a:r>
              <a:rPr lang="en-US" sz="2800" b="1" dirty="0">
                <a:solidFill>
                  <a:srgbClr val="FF0000"/>
                </a:solidFill>
              </a:rPr>
              <a:t>MACs</a:t>
            </a:r>
            <a:r>
              <a:rPr lang="en-US" sz="2800" b="1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with a </a:t>
            </a:r>
            <a:r>
              <a:rPr lang="en-US" sz="2800" b="1" dirty="0">
                <a:solidFill>
                  <a:srgbClr val="FF0000"/>
                </a:solidFill>
              </a:rPr>
              <a:t>recurrence</a:t>
            </a:r>
            <a:r>
              <a:rPr lang="en-US" sz="2800" b="1" dirty="0"/>
              <a:t> rate of </a:t>
            </a:r>
            <a:r>
              <a:rPr lang="en-US" sz="2800" b="1" dirty="0">
                <a:solidFill>
                  <a:srgbClr val="FF0000"/>
                </a:solidFill>
              </a:rPr>
              <a:t>18%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23%, </a:t>
            </a:r>
            <a:r>
              <a:rPr lang="en-US" sz="2800" b="1" dirty="0"/>
              <a:t>respectively</a:t>
            </a:r>
          </a:p>
        </p:txBody>
      </p:sp>
    </p:spTree>
    <p:extLst>
      <p:ext uri="{BB962C8B-B14F-4D97-AF65-F5344CB8AC3E}">
        <p14:creationId xmlns:p14="http://schemas.microsoft.com/office/powerpoint/2010/main" val="29487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592925" y="551145"/>
            <a:ext cx="8911687" cy="7296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506" y="989556"/>
            <a:ext cx="8915400" cy="557408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Notably, as shown in two recent studies </a:t>
            </a:r>
            <a:r>
              <a:rPr lang="en-US" sz="3200" b="1" dirty="0" smtClean="0"/>
              <a:t>many </a:t>
            </a:r>
            <a:r>
              <a:rPr lang="en-US" sz="3200" b="1" dirty="0"/>
              <a:t>patients with </a:t>
            </a:r>
            <a:r>
              <a:rPr lang="en-US" sz="3200" b="1" dirty="0">
                <a:solidFill>
                  <a:srgbClr val="FF0000"/>
                </a:solidFill>
              </a:rPr>
              <a:t>partial resistance </a:t>
            </a:r>
            <a:r>
              <a:rPr lang="en-US" sz="3200" b="1" dirty="0"/>
              <a:t>to </a:t>
            </a:r>
            <a:r>
              <a:rPr lang="en-US" sz="3200" b="1" dirty="0">
                <a:solidFill>
                  <a:srgbClr val="FF0000"/>
                </a:solidFill>
              </a:rPr>
              <a:t>CAB</a:t>
            </a:r>
            <a:r>
              <a:rPr lang="en-US" sz="3200" b="1" dirty="0"/>
              <a:t> achieve PRL </a:t>
            </a:r>
            <a:r>
              <a:rPr lang="en-US" sz="3200" b="1" dirty="0">
                <a:solidFill>
                  <a:srgbClr val="FF0000"/>
                </a:solidFill>
              </a:rPr>
              <a:t>normal</a:t>
            </a:r>
            <a:r>
              <a:rPr lang="en-US" sz="3200" b="1" dirty="0"/>
              <a:t>ization </a:t>
            </a:r>
            <a:r>
              <a:rPr lang="en-US" sz="3200" b="1" dirty="0">
                <a:solidFill>
                  <a:srgbClr val="FF0000"/>
                </a:solidFill>
              </a:rPr>
              <a:t>after surgical</a:t>
            </a:r>
            <a:r>
              <a:rPr lang="en-US" sz="3200" b="1" dirty="0"/>
              <a:t> </a:t>
            </a:r>
            <a:r>
              <a:rPr lang="en-US" sz="3200" b="1" dirty="0" err="1"/>
              <a:t>debulking</a:t>
            </a:r>
            <a:r>
              <a:rPr lang="en-US" sz="3200" b="1" dirty="0"/>
              <a:t>, using a lower dose of CAB than the </a:t>
            </a:r>
            <a:r>
              <a:rPr lang="en-US" sz="3200" b="1" dirty="0" err="1"/>
              <a:t>presurgical</a:t>
            </a:r>
            <a:r>
              <a:rPr lang="en-US" sz="3200" b="1" dirty="0"/>
              <a:t> one.</a:t>
            </a:r>
          </a:p>
        </p:txBody>
      </p:sp>
    </p:spTree>
    <p:extLst>
      <p:ext uri="{BB962C8B-B14F-4D97-AF65-F5344CB8AC3E}">
        <p14:creationId xmlns:p14="http://schemas.microsoft.com/office/powerpoint/2010/main" val="34569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192" y="1202499"/>
            <a:ext cx="10690420" cy="551145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Complications from </a:t>
            </a:r>
            <a:r>
              <a:rPr lang="en-US" sz="2800" b="1" dirty="0">
                <a:solidFill>
                  <a:srgbClr val="FF0000"/>
                </a:solidFill>
              </a:rPr>
              <a:t>TSS</a:t>
            </a:r>
            <a:r>
              <a:rPr lang="en-US" sz="2800" b="1" dirty="0"/>
              <a:t> for MIC are infrequent, the </a:t>
            </a:r>
            <a:r>
              <a:rPr lang="en-US" sz="2800" b="1" dirty="0">
                <a:solidFill>
                  <a:srgbClr val="FF0000"/>
                </a:solidFill>
              </a:rPr>
              <a:t>mortality rate </a:t>
            </a:r>
            <a:r>
              <a:rPr lang="en-US" sz="2800" b="1" dirty="0"/>
              <a:t>being at most </a:t>
            </a:r>
            <a:r>
              <a:rPr lang="en-US" sz="2800" b="1" dirty="0">
                <a:solidFill>
                  <a:srgbClr val="FF0000"/>
                </a:solidFill>
              </a:rPr>
              <a:t>0.6%</a:t>
            </a:r>
            <a:r>
              <a:rPr lang="en-US" sz="2800" b="1" dirty="0"/>
              <a:t> and the </a:t>
            </a:r>
            <a:r>
              <a:rPr lang="en-US" sz="2800" b="1" dirty="0">
                <a:solidFill>
                  <a:srgbClr val="FF0000"/>
                </a:solidFill>
              </a:rPr>
              <a:t>major morbidity </a:t>
            </a:r>
            <a:r>
              <a:rPr lang="en-US" sz="2800" b="1" dirty="0"/>
              <a:t>rate being approximately </a:t>
            </a:r>
            <a:r>
              <a:rPr lang="en-US" sz="2800" b="1" dirty="0">
                <a:solidFill>
                  <a:srgbClr val="FF0000"/>
                </a:solidFill>
              </a:rPr>
              <a:t>3.4</a:t>
            </a:r>
            <a:r>
              <a:rPr lang="en-US" sz="2800" b="1" dirty="0" smtClean="0">
                <a:solidFill>
                  <a:srgbClr val="FF0000"/>
                </a:solidFill>
              </a:rPr>
              <a:t>%</a:t>
            </a:r>
          </a:p>
          <a:p>
            <a:pPr>
              <a:lnSpc>
                <a:spcPct val="200000"/>
              </a:lnSpc>
            </a:pPr>
            <a:r>
              <a:rPr lang="en-US" sz="2800" b="1" dirty="0"/>
              <a:t>In patients with </a:t>
            </a:r>
            <a:r>
              <a:rPr lang="en-US" sz="2800" b="1" dirty="0">
                <a:solidFill>
                  <a:srgbClr val="FF0000"/>
                </a:solidFill>
              </a:rPr>
              <a:t>large</a:t>
            </a:r>
            <a:r>
              <a:rPr lang="en-US" sz="2800" b="1" dirty="0"/>
              <a:t> tumors, particularly those with </a:t>
            </a:r>
            <a:r>
              <a:rPr lang="en-US" sz="2800" b="1" dirty="0">
                <a:solidFill>
                  <a:srgbClr val="FF0000"/>
                </a:solidFill>
              </a:rPr>
              <a:t>giant </a:t>
            </a:r>
            <a:r>
              <a:rPr lang="en-US" sz="2800" b="1" dirty="0" err="1"/>
              <a:t>prolactinomas</a:t>
            </a:r>
            <a:r>
              <a:rPr lang="en-US" sz="2800" b="1" dirty="0"/>
              <a:t>, the </a:t>
            </a:r>
            <a:r>
              <a:rPr lang="en-US" sz="2800" b="1" dirty="0">
                <a:solidFill>
                  <a:srgbClr val="FF0000"/>
                </a:solidFill>
              </a:rPr>
              <a:t>mortality</a:t>
            </a:r>
            <a:r>
              <a:rPr lang="en-US" sz="2800" b="1" dirty="0"/>
              <a:t> rate ranges from </a:t>
            </a:r>
            <a:r>
              <a:rPr lang="en-US" sz="2800" b="1" dirty="0">
                <a:solidFill>
                  <a:srgbClr val="FF0000"/>
                </a:solidFill>
              </a:rPr>
              <a:t>3.3%</a:t>
            </a:r>
            <a:r>
              <a:rPr lang="en-US" sz="2800" b="1" dirty="0"/>
              <a:t> to </a:t>
            </a:r>
            <a:r>
              <a:rPr lang="en-US" sz="2800" b="1" dirty="0">
                <a:solidFill>
                  <a:srgbClr val="FF0000"/>
                </a:solidFill>
              </a:rPr>
              <a:t>31.2%</a:t>
            </a:r>
          </a:p>
        </p:txBody>
      </p:sp>
    </p:spTree>
    <p:extLst>
      <p:ext uri="{BB962C8B-B14F-4D97-AF65-F5344CB8AC3E}">
        <p14:creationId xmlns:p14="http://schemas.microsoft.com/office/powerpoint/2010/main" val="33816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24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53" y="1302707"/>
            <a:ext cx="10853259" cy="526093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Hypopituitarism</a:t>
            </a:r>
            <a:r>
              <a:rPr lang="en-US" sz="3200" b="1" dirty="0"/>
              <a:t>, commonly found in patients with </a:t>
            </a:r>
            <a:r>
              <a:rPr lang="en-US" sz="3200" b="1" dirty="0" err="1">
                <a:solidFill>
                  <a:srgbClr val="FF0000"/>
                </a:solidFill>
              </a:rPr>
              <a:t>macro</a:t>
            </a:r>
            <a:r>
              <a:rPr lang="en-US" sz="3200" b="1" dirty="0" err="1"/>
              <a:t>adenomas</a:t>
            </a:r>
            <a:r>
              <a:rPr lang="en-US" sz="3200" b="1" dirty="0"/>
              <a:t> before surgery as a consequence of </a:t>
            </a:r>
            <a:r>
              <a:rPr lang="en-US" sz="3200" b="1" dirty="0">
                <a:solidFill>
                  <a:srgbClr val="FF0000"/>
                </a:solidFill>
              </a:rPr>
              <a:t>mass effects</a:t>
            </a:r>
            <a:r>
              <a:rPr lang="en-US" sz="3200" b="1" dirty="0"/>
              <a:t>, has been reported either to further </a:t>
            </a:r>
            <a:r>
              <a:rPr lang="en-US" sz="3200" b="1" dirty="0">
                <a:solidFill>
                  <a:srgbClr val="FF0000"/>
                </a:solidFill>
              </a:rPr>
              <a:t>worsen</a:t>
            </a:r>
            <a:r>
              <a:rPr lang="en-US" sz="3200" b="1" dirty="0"/>
              <a:t> or to improve after surgery</a:t>
            </a:r>
          </a:p>
        </p:txBody>
      </p:sp>
    </p:spTree>
    <p:extLst>
      <p:ext uri="{BB962C8B-B14F-4D97-AF65-F5344CB8AC3E}">
        <p14:creationId xmlns:p14="http://schemas.microsoft.com/office/powerpoint/2010/main" val="15698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the role of radiotherapy for </a:t>
            </a:r>
            <a:r>
              <a:rPr lang="en-US" b="1" dirty="0" err="1"/>
              <a:t>prolactinomas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016" y="416292"/>
            <a:ext cx="8911687" cy="927599"/>
          </a:xfrm>
        </p:spPr>
        <p:txBody>
          <a:bodyPr/>
          <a:lstStyle/>
          <a:p>
            <a:r>
              <a:rPr lang="en-US" b="1" dirty="0"/>
              <a:t>COMMENT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945" y="1343891"/>
            <a:ext cx="10451667" cy="526472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 smtClean="0"/>
              <a:t> </a:t>
            </a:r>
            <a:r>
              <a:rPr lang="en-US" sz="2800" b="1" dirty="0"/>
              <a:t>Due to its </a:t>
            </a:r>
            <a:r>
              <a:rPr lang="en-US" sz="2800" b="1" dirty="0">
                <a:solidFill>
                  <a:srgbClr val="FF0000"/>
                </a:solidFill>
              </a:rPr>
              <a:t>low efficacy </a:t>
            </a:r>
            <a:r>
              <a:rPr lang="en-US" sz="2800" b="1" dirty="0"/>
              <a:t>and potentially </a:t>
            </a:r>
            <a:r>
              <a:rPr lang="en-US" sz="2800" b="1" dirty="0">
                <a:solidFill>
                  <a:srgbClr val="FF0000"/>
                </a:solidFill>
              </a:rPr>
              <a:t>severe side-effects</a:t>
            </a:r>
            <a:r>
              <a:rPr lang="en-US" sz="2800" b="1" dirty="0"/>
              <a:t>, radiation therapy is only indicated to control </a:t>
            </a:r>
            <a:r>
              <a:rPr lang="en-US" sz="2800" b="1" dirty="0">
                <a:solidFill>
                  <a:srgbClr val="FF0000"/>
                </a:solidFill>
              </a:rPr>
              <a:t>tumor growth </a:t>
            </a:r>
            <a:r>
              <a:rPr lang="en-US" sz="2800" b="1" dirty="0"/>
              <a:t>in DA-resistant cases not controlled by surgery. Whenever possible, preference should be given to stereotactic techniques. 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9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503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193" y="1114816"/>
            <a:ext cx="10577686" cy="549892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PRL normal</a:t>
            </a:r>
            <a:r>
              <a:rPr lang="en-US" sz="2800" b="1" dirty="0"/>
              <a:t>ization occurs in only approximately </a:t>
            </a:r>
            <a:r>
              <a:rPr lang="en-US" sz="2800" b="1" dirty="0">
                <a:solidFill>
                  <a:srgbClr val="FF0000"/>
                </a:solidFill>
              </a:rPr>
              <a:t>one-third</a:t>
            </a:r>
            <a:r>
              <a:rPr lang="en-US" sz="2800" b="1" dirty="0"/>
              <a:t> of patients submitted to </a:t>
            </a:r>
            <a:r>
              <a:rPr lang="en-US" sz="2800" b="1" dirty="0">
                <a:solidFill>
                  <a:srgbClr val="FF0000"/>
                </a:solidFill>
              </a:rPr>
              <a:t>radiotherapy</a:t>
            </a:r>
            <a:r>
              <a:rPr lang="en-US" sz="2800" b="1" dirty="0"/>
              <a:t> (RT) 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Moreover</a:t>
            </a:r>
            <a:r>
              <a:rPr lang="en-US" sz="2800" b="1" dirty="0"/>
              <a:t>, it is associated with a </a:t>
            </a:r>
            <a:r>
              <a:rPr lang="en-US" sz="2800" b="1" dirty="0">
                <a:solidFill>
                  <a:srgbClr val="FF0000"/>
                </a:solidFill>
              </a:rPr>
              <a:t>high </a:t>
            </a:r>
            <a:r>
              <a:rPr lang="en-US" sz="2800" b="1" dirty="0"/>
              <a:t>risk of radiation-induced </a:t>
            </a:r>
            <a:r>
              <a:rPr lang="en-US" sz="2800" b="1" dirty="0">
                <a:solidFill>
                  <a:srgbClr val="FF0000"/>
                </a:solidFill>
              </a:rPr>
              <a:t>hypopituitarism</a:t>
            </a:r>
            <a:r>
              <a:rPr lang="en-US" sz="2800" b="1" dirty="0"/>
              <a:t> at </a:t>
            </a:r>
            <a:r>
              <a:rPr lang="en-US" sz="2800" b="1" dirty="0">
                <a:solidFill>
                  <a:srgbClr val="FF0000"/>
                </a:solidFill>
              </a:rPr>
              <a:t>10-20</a:t>
            </a:r>
            <a:r>
              <a:rPr lang="en-US" sz="2800" b="1" dirty="0"/>
              <a:t> years </a:t>
            </a:r>
          </a:p>
        </p:txBody>
      </p:sp>
    </p:spTree>
    <p:extLst>
      <p:ext uri="{BB962C8B-B14F-4D97-AF65-F5344CB8AC3E}">
        <p14:creationId xmlns:p14="http://schemas.microsoft.com/office/powerpoint/2010/main" val="20832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592925" y="563671"/>
            <a:ext cx="8911687" cy="6043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088" y="1189973"/>
            <a:ext cx="10740524" cy="544882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Therefore, </a:t>
            </a:r>
            <a:r>
              <a:rPr lang="en-US" sz="3200" b="1" dirty="0">
                <a:solidFill>
                  <a:srgbClr val="FF0000"/>
                </a:solidFill>
              </a:rPr>
              <a:t>RT</a:t>
            </a:r>
            <a:r>
              <a:rPr lang="en-US" sz="3200" b="1" dirty="0"/>
              <a:t> is </a:t>
            </a:r>
            <a:r>
              <a:rPr lang="en-US" sz="3200" b="1" dirty="0">
                <a:solidFill>
                  <a:srgbClr val="FF0000"/>
                </a:solidFill>
              </a:rPr>
              <a:t>only indicated </a:t>
            </a:r>
            <a:r>
              <a:rPr lang="en-US" sz="3200" b="1" dirty="0"/>
              <a:t>to control </a:t>
            </a:r>
            <a:r>
              <a:rPr lang="en-US" sz="3200" b="1" dirty="0">
                <a:solidFill>
                  <a:srgbClr val="FF0000"/>
                </a:solidFill>
              </a:rPr>
              <a:t>tumor growth </a:t>
            </a:r>
            <a:r>
              <a:rPr lang="en-US" sz="3200" b="1" dirty="0"/>
              <a:t>in DA-resistant cases </a:t>
            </a:r>
            <a:r>
              <a:rPr lang="en-US" sz="3200" b="1" dirty="0">
                <a:solidFill>
                  <a:srgbClr val="FF0000"/>
                </a:solidFill>
              </a:rPr>
              <a:t>not controlled </a:t>
            </a:r>
            <a:r>
              <a:rPr lang="en-US" sz="3200" b="1" dirty="0"/>
              <a:t>by </a:t>
            </a:r>
            <a:r>
              <a:rPr lang="en-US" sz="3200" b="1" dirty="0">
                <a:solidFill>
                  <a:srgbClr val="FF0000"/>
                </a:solidFill>
              </a:rPr>
              <a:t>surgery</a:t>
            </a:r>
            <a:r>
              <a:rPr lang="en-US" sz="3200" b="1" dirty="0"/>
              <a:t>, as well as in the very rare cases of </a:t>
            </a:r>
            <a:r>
              <a:rPr lang="en-US" sz="3200" b="1" dirty="0">
                <a:solidFill>
                  <a:srgbClr val="FF0000"/>
                </a:solidFill>
              </a:rPr>
              <a:t>malignant</a:t>
            </a:r>
            <a:r>
              <a:rPr lang="en-US" sz="3200" b="1" dirty="0"/>
              <a:t> </a:t>
            </a:r>
            <a:r>
              <a:rPr lang="en-US" sz="3200" b="1" dirty="0" err="1"/>
              <a:t>prolactinomas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76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527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01" y="1290181"/>
            <a:ext cx="10878311" cy="536114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Historically, patients have been treated with both </a:t>
            </a:r>
            <a:r>
              <a:rPr lang="en-US" sz="2800" b="1" dirty="0">
                <a:solidFill>
                  <a:srgbClr val="FF0000"/>
                </a:solidFill>
              </a:rPr>
              <a:t>external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beam radiotherapy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stereotactic</a:t>
            </a:r>
            <a:r>
              <a:rPr lang="en-US" sz="2800" b="1" dirty="0"/>
              <a:t> techniques 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External </a:t>
            </a:r>
            <a:r>
              <a:rPr lang="en-US" sz="2800" b="1" dirty="0"/>
              <a:t>beam radiotherapy, also referred to as “</a:t>
            </a:r>
            <a:r>
              <a:rPr lang="en-US" sz="2800" b="1" dirty="0">
                <a:solidFill>
                  <a:srgbClr val="FF0000"/>
                </a:solidFill>
              </a:rPr>
              <a:t>conventional</a:t>
            </a:r>
            <a:r>
              <a:rPr lang="en-US" sz="2800" b="1" dirty="0"/>
              <a:t> radiotherapy” (</a:t>
            </a:r>
            <a:r>
              <a:rPr lang="en-US" sz="2800" b="1" dirty="0">
                <a:solidFill>
                  <a:srgbClr val="FF0000"/>
                </a:solidFill>
              </a:rPr>
              <a:t>CRT</a:t>
            </a:r>
            <a:r>
              <a:rPr lang="en-US" sz="2800" b="1" dirty="0"/>
              <a:t>), involves the use of multiple non-overlapping beams of X-rays that intersect over the target </a:t>
            </a:r>
            <a:r>
              <a:rPr lang="en-US" sz="2800" b="1" dirty="0" smtClean="0"/>
              <a:t>area.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4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40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900" y="1003300"/>
            <a:ext cx="9891712" cy="58547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In patients harboring </a:t>
            </a:r>
            <a:r>
              <a:rPr lang="en-US" sz="2800" b="1" dirty="0" err="1"/>
              <a:t>macroprolactinomas</a:t>
            </a:r>
            <a:r>
              <a:rPr lang="en-US" sz="2800" b="1" dirty="0"/>
              <a:t>, tumor </a:t>
            </a:r>
            <a:r>
              <a:rPr lang="en-US" sz="2800" b="1" dirty="0">
                <a:solidFill>
                  <a:srgbClr val="FF0000"/>
                </a:solidFill>
              </a:rPr>
              <a:t>mass effect </a:t>
            </a:r>
            <a:r>
              <a:rPr lang="en-US" sz="2800" b="1" dirty="0"/>
              <a:t>symptoms, such as </a:t>
            </a:r>
            <a:r>
              <a:rPr lang="en-US" sz="2800" b="1" dirty="0">
                <a:solidFill>
                  <a:srgbClr val="FF0000"/>
                </a:solidFill>
              </a:rPr>
              <a:t>headache</a:t>
            </a:r>
            <a:r>
              <a:rPr lang="en-US" sz="2800" b="1" dirty="0"/>
              <a:t>, visual changes, and, more rarely, cerebrospinal fluid (CSF) </a:t>
            </a:r>
            <a:r>
              <a:rPr lang="en-US" sz="2800" b="1" dirty="0">
                <a:solidFill>
                  <a:srgbClr val="FF0000"/>
                </a:solidFill>
              </a:rPr>
              <a:t>rhinorrhea</a:t>
            </a:r>
            <a:r>
              <a:rPr lang="en-US" sz="2800" b="1" dirty="0"/>
              <a:t>, hydrocephalus and </a:t>
            </a:r>
            <a:r>
              <a:rPr lang="en-US" sz="2800" b="1" dirty="0">
                <a:solidFill>
                  <a:srgbClr val="FF0000"/>
                </a:solidFill>
              </a:rPr>
              <a:t>seizures</a:t>
            </a:r>
            <a:r>
              <a:rPr lang="en-US" sz="2800" b="1" dirty="0"/>
              <a:t>, can also occur </a:t>
            </a:r>
          </a:p>
        </p:txBody>
      </p:sp>
    </p:spTree>
    <p:extLst>
      <p:ext uri="{BB962C8B-B14F-4D97-AF65-F5344CB8AC3E}">
        <p14:creationId xmlns:p14="http://schemas.microsoft.com/office/powerpoint/2010/main" val="18648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51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510" y="1327759"/>
            <a:ext cx="10778102" cy="521082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Stereotactic RT is a form of RT that uses </a:t>
            </a:r>
            <a:r>
              <a:rPr lang="en-US" sz="3200" b="1" dirty="0">
                <a:solidFill>
                  <a:srgbClr val="FF0000"/>
                </a:solidFill>
              </a:rPr>
              <a:t>stereotactic</a:t>
            </a:r>
            <a:r>
              <a:rPr lang="en-US" sz="3200" b="1" dirty="0"/>
              <a:t> guidance to </a:t>
            </a:r>
            <a:r>
              <a:rPr lang="en-US" sz="3200" b="1" dirty="0">
                <a:solidFill>
                  <a:srgbClr val="FF0000"/>
                </a:solidFill>
              </a:rPr>
              <a:t>deliver high doses </a:t>
            </a:r>
            <a:r>
              <a:rPr lang="en-US" sz="3200" b="1" dirty="0"/>
              <a:t>of radiation in a single fraction (radiosurgery) or in multiple fractions </a:t>
            </a:r>
          </a:p>
        </p:txBody>
      </p:sp>
    </p:spTree>
    <p:extLst>
      <p:ext uri="{BB962C8B-B14F-4D97-AF65-F5344CB8AC3E}">
        <p14:creationId xmlns:p14="http://schemas.microsoft.com/office/powerpoint/2010/main" val="22869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Efficacy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66" y="1215025"/>
            <a:ext cx="10702946" cy="542377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Additional </a:t>
            </a:r>
            <a:r>
              <a:rPr lang="en-US" sz="2800" b="1" dirty="0">
                <a:solidFill>
                  <a:srgbClr val="FF0000"/>
                </a:solidFill>
              </a:rPr>
              <a:t>complications</a:t>
            </a:r>
            <a:r>
              <a:rPr lang="en-US" sz="2800" b="1" dirty="0"/>
              <a:t> of </a:t>
            </a:r>
            <a:r>
              <a:rPr lang="en-US" sz="2800" b="1" dirty="0">
                <a:solidFill>
                  <a:srgbClr val="FF0000"/>
                </a:solidFill>
              </a:rPr>
              <a:t>CRT</a:t>
            </a:r>
            <a:r>
              <a:rPr lang="en-US" sz="2800" b="1" dirty="0"/>
              <a:t> include cerebrovascular accidents (</a:t>
            </a:r>
            <a:r>
              <a:rPr lang="en-US" sz="2800" b="1" dirty="0">
                <a:solidFill>
                  <a:srgbClr val="FF0000"/>
                </a:solidFill>
              </a:rPr>
              <a:t>CVAs</a:t>
            </a:r>
            <a:r>
              <a:rPr lang="en-US" sz="2800" b="1" dirty="0"/>
              <a:t>), a </a:t>
            </a:r>
            <a:r>
              <a:rPr lang="en-US" sz="2800" b="1" dirty="0">
                <a:solidFill>
                  <a:srgbClr val="FF0000"/>
                </a:solidFill>
              </a:rPr>
              <a:t>second brain </a:t>
            </a:r>
            <a:r>
              <a:rPr lang="en-US" sz="2800" b="1" dirty="0"/>
              <a:t>tumor and </a:t>
            </a:r>
            <a:r>
              <a:rPr lang="en-US" sz="2800" b="1" dirty="0">
                <a:solidFill>
                  <a:srgbClr val="FF0000"/>
                </a:solidFill>
              </a:rPr>
              <a:t>optic</a:t>
            </a:r>
            <a:r>
              <a:rPr lang="en-US" sz="2800" b="1" dirty="0"/>
              <a:t> nerve injury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The incidence of </a:t>
            </a:r>
            <a:r>
              <a:rPr lang="en-US" sz="2800" b="1" dirty="0">
                <a:solidFill>
                  <a:srgbClr val="FF0000"/>
                </a:solidFill>
              </a:rPr>
              <a:t>CVA</a:t>
            </a:r>
            <a:r>
              <a:rPr lang="en-US" sz="2800" b="1" dirty="0"/>
              <a:t> has been found to increase from the </a:t>
            </a:r>
            <a:r>
              <a:rPr lang="en-US" sz="2800" b="1" dirty="0">
                <a:solidFill>
                  <a:srgbClr val="FF0000"/>
                </a:solidFill>
              </a:rPr>
              <a:t>time of radiation</a:t>
            </a:r>
            <a:r>
              <a:rPr lang="en-US" sz="2800" b="1" dirty="0"/>
              <a:t>, from </a:t>
            </a:r>
            <a:r>
              <a:rPr lang="en-US" sz="2800" b="1" dirty="0">
                <a:solidFill>
                  <a:srgbClr val="FF0000"/>
                </a:solidFill>
              </a:rPr>
              <a:t>4%</a:t>
            </a:r>
            <a:r>
              <a:rPr lang="en-US" sz="2800" b="1" dirty="0"/>
              <a:t> at 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dirty="0"/>
              <a:t> years to </a:t>
            </a:r>
            <a:r>
              <a:rPr lang="en-US" sz="2800" b="1" dirty="0">
                <a:solidFill>
                  <a:srgbClr val="FF0000"/>
                </a:solidFill>
              </a:rPr>
              <a:t>11%</a:t>
            </a:r>
            <a:r>
              <a:rPr lang="en-US" sz="2800" b="1" dirty="0"/>
              <a:t> at </a:t>
            </a:r>
            <a:r>
              <a:rPr lang="en-US" sz="2800" b="1" dirty="0">
                <a:solidFill>
                  <a:srgbClr val="FF0000"/>
                </a:solidFill>
              </a:rPr>
              <a:t>10 </a:t>
            </a:r>
            <a:r>
              <a:rPr lang="en-US" sz="2800" b="1" dirty="0"/>
              <a:t>years and </a:t>
            </a:r>
            <a:r>
              <a:rPr lang="en-US" sz="2800" b="1" dirty="0">
                <a:solidFill>
                  <a:srgbClr val="FF0000"/>
                </a:solidFill>
              </a:rPr>
              <a:t>21%</a:t>
            </a:r>
            <a:r>
              <a:rPr lang="en-US" sz="2800" b="1" dirty="0"/>
              <a:t> at </a:t>
            </a:r>
            <a:r>
              <a:rPr lang="en-US" sz="2800" b="1" dirty="0">
                <a:solidFill>
                  <a:srgbClr val="FF0000"/>
                </a:solidFill>
              </a:rPr>
              <a:t>20</a:t>
            </a:r>
            <a:r>
              <a:rPr lang="en-US" sz="2800" b="1" dirty="0"/>
              <a:t> years </a:t>
            </a:r>
          </a:p>
        </p:txBody>
      </p:sp>
    </p:spTree>
    <p:extLst>
      <p:ext uri="{BB962C8B-B14F-4D97-AF65-F5344CB8AC3E}">
        <p14:creationId xmlns:p14="http://schemas.microsoft.com/office/powerpoint/2010/main" val="30163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3997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244" y="1202499"/>
            <a:ext cx="10665368" cy="539871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The cumulative risk of </a:t>
            </a:r>
            <a:r>
              <a:rPr lang="en-US" sz="2800" b="1" dirty="0">
                <a:solidFill>
                  <a:srgbClr val="FF0000"/>
                </a:solidFill>
              </a:rPr>
              <a:t>second</a:t>
            </a:r>
            <a:r>
              <a:rPr lang="en-US" sz="2800" b="1" dirty="0"/>
              <a:t> brain </a:t>
            </a:r>
            <a:r>
              <a:rPr lang="en-US" sz="2800" b="1" dirty="0">
                <a:solidFill>
                  <a:srgbClr val="FF0000"/>
                </a:solidFill>
              </a:rPr>
              <a:t>tumors</a:t>
            </a:r>
            <a:r>
              <a:rPr lang="en-US" sz="2800" b="1" dirty="0"/>
              <a:t> has been demonstrated to range from </a:t>
            </a:r>
            <a:r>
              <a:rPr lang="en-US" sz="2800" b="1" dirty="0">
                <a:solidFill>
                  <a:srgbClr val="FF0000"/>
                </a:solidFill>
              </a:rPr>
              <a:t>2.0%</a:t>
            </a:r>
            <a:r>
              <a:rPr lang="en-US" sz="2800" b="1" dirty="0"/>
              <a:t> at </a:t>
            </a:r>
            <a:r>
              <a:rPr lang="en-US" sz="2800" b="1" dirty="0">
                <a:solidFill>
                  <a:srgbClr val="FF0000"/>
                </a:solidFill>
              </a:rPr>
              <a:t>10</a:t>
            </a:r>
            <a:r>
              <a:rPr lang="en-US" sz="2800" b="1" dirty="0"/>
              <a:t> </a:t>
            </a:r>
            <a:r>
              <a:rPr lang="en-US" sz="2800" b="1" dirty="0" err="1"/>
              <a:t>yr</a:t>
            </a:r>
            <a:r>
              <a:rPr lang="en-US" sz="2800" b="1" dirty="0"/>
              <a:t>, to </a:t>
            </a:r>
            <a:r>
              <a:rPr lang="en-US" sz="2800" b="1" dirty="0">
                <a:solidFill>
                  <a:srgbClr val="FF0000"/>
                </a:solidFill>
              </a:rPr>
              <a:t>2.4</a:t>
            </a:r>
            <a:r>
              <a:rPr lang="en-US" sz="2800" b="1" dirty="0"/>
              <a:t>% at </a:t>
            </a:r>
            <a:r>
              <a:rPr lang="en-US" sz="2800" b="1" dirty="0">
                <a:solidFill>
                  <a:srgbClr val="FF0000"/>
                </a:solidFill>
              </a:rPr>
              <a:t>20</a:t>
            </a:r>
            <a:r>
              <a:rPr lang="en-US" sz="2800" b="1" dirty="0"/>
              <a:t> </a:t>
            </a:r>
            <a:r>
              <a:rPr lang="en-US" sz="2800" b="1" dirty="0" err="1"/>
              <a:t>yr</a:t>
            </a:r>
            <a:r>
              <a:rPr lang="en-US" sz="2800" b="1" dirty="0"/>
              <a:t>, and </a:t>
            </a:r>
            <a:r>
              <a:rPr lang="en-US" sz="2800" b="1" dirty="0">
                <a:solidFill>
                  <a:srgbClr val="FF0000"/>
                </a:solidFill>
              </a:rPr>
              <a:t>8.5%</a:t>
            </a:r>
            <a:r>
              <a:rPr lang="en-US" sz="2800" b="1" dirty="0"/>
              <a:t> at </a:t>
            </a:r>
            <a:r>
              <a:rPr lang="en-US" sz="2800" b="1" dirty="0">
                <a:solidFill>
                  <a:srgbClr val="FF0000"/>
                </a:solidFill>
              </a:rPr>
              <a:t>30</a:t>
            </a:r>
            <a:r>
              <a:rPr lang="en-US" sz="2800" b="1" dirty="0"/>
              <a:t> </a:t>
            </a:r>
            <a:r>
              <a:rPr lang="en-US" sz="2800" b="1" dirty="0" err="1"/>
              <a:t>yr</a:t>
            </a:r>
            <a:r>
              <a:rPr lang="en-US" sz="2800" b="1" dirty="0"/>
              <a:t> 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The </a:t>
            </a:r>
            <a:r>
              <a:rPr lang="en-US" sz="2800" b="1" dirty="0"/>
              <a:t>rate of presumed radiation-induced </a:t>
            </a:r>
            <a:r>
              <a:rPr lang="en-US" sz="2800" b="1" dirty="0">
                <a:solidFill>
                  <a:srgbClr val="FF0000"/>
                </a:solidFill>
              </a:rPr>
              <a:t>optic neuropathy </a:t>
            </a:r>
            <a:r>
              <a:rPr lang="en-US" sz="2800" b="1" dirty="0"/>
              <a:t>has been estimated to be </a:t>
            </a:r>
            <a:r>
              <a:rPr lang="en-US" sz="2800" b="1" dirty="0">
                <a:solidFill>
                  <a:srgbClr val="FF0000"/>
                </a:solidFill>
              </a:rPr>
              <a:t>0.8%</a:t>
            </a:r>
            <a:r>
              <a:rPr lang="en-US" sz="2800" b="1" dirty="0"/>
              <a:t> at 10 years </a:t>
            </a:r>
          </a:p>
        </p:txBody>
      </p:sp>
    </p:spTree>
    <p:extLst>
      <p:ext uri="{BB962C8B-B14F-4D97-AF65-F5344CB8AC3E}">
        <p14:creationId xmlns:p14="http://schemas.microsoft.com/office/powerpoint/2010/main" val="26603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4018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082" y="1265129"/>
            <a:ext cx="10502530" cy="5373666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In patients receiving </a:t>
            </a:r>
            <a:r>
              <a:rPr lang="en-US" sz="2800" b="1" dirty="0" smtClean="0"/>
              <a:t>r</a:t>
            </a:r>
            <a:r>
              <a:rPr lang="en-US" sz="2800" b="1" dirty="0" smtClean="0">
                <a:solidFill>
                  <a:srgbClr val="FF0000"/>
                </a:solidFill>
              </a:rPr>
              <a:t>adiosurgery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hypopituitarism</a:t>
            </a:r>
            <a:r>
              <a:rPr lang="en-US" sz="2800" b="1" dirty="0" smtClean="0"/>
              <a:t> </a:t>
            </a:r>
            <a:r>
              <a:rPr lang="en-US" sz="2800" b="1" dirty="0"/>
              <a:t>has been found to be the most common complication, occurring in approximately </a:t>
            </a:r>
            <a:r>
              <a:rPr lang="en-US" sz="2800" b="1" dirty="0">
                <a:solidFill>
                  <a:srgbClr val="FF0000"/>
                </a:solidFill>
              </a:rPr>
              <a:t>one-third</a:t>
            </a:r>
            <a:r>
              <a:rPr lang="en-US" sz="2800" b="1" dirty="0"/>
              <a:t> of </a:t>
            </a:r>
            <a:r>
              <a:rPr lang="en-US" sz="2800" b="1" dirty="0" smtClean="0"/>
              <a:t>patients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Clinical deterioration due to </a:t>
            </a:r>
            <a:r>
              <a:rPr lang="en-US" sz="2800" b="1" dirty="0">
                <a:solidFill>
                  <a:srgbClr val="FF0000"/>
                </a:solidFill>
              </a:rPr>
              <a:t>visual field loss </a:t>
            </a:r>
            <a:r>
              <a:rPr lang="en-US" sz="2800" b="1" dirty="0"/>
              <a:t>and worsened </a:t>
            </a:r>
            <a:r>
              <a:rPr lang="en-US" sz="2800" b="1" dirty="0">
                <a:solidFill>
                  <a:srgbClr val="FF0000"/>
                </a:solidFill>
              </a:rPr>
              <a:t>facial </a:t>
            </a:r>
            <a:r>
              <a:rPr lang="en-US" sz="2800" b="1" dirty="0"/>
              <a:t>sensory loss, as well as a handful of cases of </a:t>
            </a:r>
            <a:r>
              <a:rPr lang="en-US" sz="2800" b="1" dirty="0">
                <a:solidFill>
                  <a:srgbClr val="FF0000"/>
                </a:solidFill>
              </a:rPr>
              <a:t>second</a:t>
            </a:r>
            <a:r>
              <a:rPr lang="en-US" sz="2800" b="1" dirty="0"/>
              <a:t> brain malignancies have also been reported </a:t>
            </a:r>
            <a:endParaRPr lang="en-US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giant </a:t>
            </a:r>
            <a:r>
              <a:rPr lang="en-US" b="1" dirty="0" err="1"/>
              <a:t>prolactinomas</a:t>
            </a:r>
            <a:r>
              <a:rPr lang="en-US" b="1" dirty="0"/>
              <a:t> should be managed?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19" y="1014608"/>
            <a:ext cx="10965993" cy="5549030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/>
              <a:t>Although there is no consensus on the definition of giant </a:t>
            </a:r>
            <a:r>
              <a:rPr lang="en-US" sz="3200" b="1" dirty="0" err="1"/>
              <a:t>prolactinomas</a:t>
            </a:r>
            <a:r>
              <a:rPr lang="en-US" sz="3200" b="1" dirty="0"/>
              <a:t> (</a:t>
            </a:r>
            <a:r>
              <a:rPr lang="en-US" sz="3200" b="1" dirty="0">
                <a:solidFill>
                  <a:srgbClr val="FF0000"/>
                </a:solidFill>
              </a:rPr>
              <a:t>GPs</a:t>
            </a:r>
            <a:r>
              <a:rPr lang="en-US" sz="3200" b="1" dirty="0"/>
              <a:t>), they are usually defined as tumors with a </a:t>
            </a:r>
            <a:r>
              <a:rPr lang="en-US" sz="3200" b="1" dirty="0">
                <a:solidFill>
                  <a:srgbClr val="FF0000"/>
                </a:solidFill>
              </a:rPr>
              <a:t>maximum diameter </a:t>
            </a:r>
            <a:r>
              <a:rPr lang="en-US" sz="3200" b="1" dirty="0"/>
              <a:t>greater than or equal to </a:t>
            </a:r>
            <a:r>
              <a:rPr lang="en-US" sz="3200" b="1" dirty="0">
                <a:solidFill>
                  <a:srgbClr val="FF0000"/>
                </a:solidFill>
              </a:rPr>
              <a:t>4 cm </a:t>
            </a:r>
          </a:p>
        </p:txBody>
      </p:sp>
    </p:spTree>
    <p:extLst>
      <p:ext uri="{BB962C8B-B14F-4D97-AF65-F5344CB8AC3E}">
        <p14:creationId xmlns:p14="http://schemas.microsoft.com/office/powerpoint/2010/main" val="18607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COMMENT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01" y="1465545"/>
            <a:ext cx="10878311" cy="522335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Cabergoline</a:t>
            </a:r>
            <a:r>
              <a:rPr lang="en-US" sz="2800" b="1" dirty="0" smtClean="0"/>
              <a:t> </a:t>
            </a:r>
            <a:r>
              <a:rPr lang="en-US" sz="2800" b="1" dirty="0"/>
              <a:t>is the therapy of </a:t>
            </a:r>
            <a:r>
              <a:rPr lang="en-US" sz="2800" b="1" dirty="0">
                <a:solidFill>
                  <a:srgbClr val="FF0000"/>
                </a:solidFill>
              </a:rPr>
              <a:t>choice</a:t>
            </a:r>
            <a:r>
              <a:rPr lang="en-US" sz="2800" b="1" dirty="0"/>
              <a:t> for patients with giant </a:t>
            </a:r>
            <a:r>
              <a:rPr lang="en-US" sz="2800" b="1" dirty="0" err="1"/>
              <a:t>prolactinomas</a:t>
            </a:r>
            <a:r>
              <a:rPr lang="en-US" sz="2800" b="1" dirty="0"/>
              <a:t> (GPs), as this drug enables </a:t>
            </a:r>
            <a:r>
              <a:rPr lang="en-US" sz="2800" b="1" dirty="0">
                <a:solidFill>
                  <a:srgbClr val="FF0000"/>
                </a:solidFill>
              </a:rPr>
              <a:t>normalization</a:t>
            </a:r>
            <a:r>
              <a:rPr lang="en-US" sz="2800" b="1" dirty="0"/>
              <a:t> of prolactin levels and significant </a:t>
            </a:r>
            <a:r>
              <a:rPr lang="en-US" sz="2800" b="1" dirty="0">
                <a:solidFill>
                  <a:srgbClr val="FF0000"/>
                </a:solidFill>
              </a:rPr>
              <a:t>tumor reduction </a:t>
            </a:r>
            <a:r>
              <a:rPr lang="en-US" sz="2800" b="1" dirty="0"/>
              <a:t>in the majority of cases, but </a:t>
            </a:r>
            <a:r>
              <a:rPr lang="en-US" sz="2800" b="1" dirty="0">
                <a:solidFill>
                  <a:srgbClr val="FF0000"/>
                </a:solidFill>
              </a:rPr>
              <a:t>higher doses </a:t>
            </a:r>
            <a:r>
              <a:rPr lang="en-US" sz="2800" b="1" dirty="0"/>
              <a:t>are often required, compared to those for smaller </a:t>
            </a:r>
            <a:r>
              <a:rPr lang="en-US" sz="2800" b="1" dirty="0" smtClean="0"/>
              <a:t>macro </a:t>
            </a:r>
            <a:r>
              <a:rPr lang="en-US" sz="2800" b="1" dirty="0" err="1" smtClean="0"/>
              <a:t>prolactinomas</a:t>
            </a:r>
            <a:r>
              <a:rPr lang="en-US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087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036" y="1215025"/>
            <a:ext cx="10765576" cy="534861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Surgery</a:t>
            </a:r>
            <a:r>
              <a:rPr lang="en-US" sz="2400" b="1" dirty="0"/>
              <a:t> should be considered </a:t>
            </a:r>
            <a:r>
              <a:rPr lang="en-US" sz="2400" b="1" dirty="0">
                <a:solidFill>
                  <a:srgbClr val="FF0000"/>
                </a:solidFill>
              </a:rPr>
              <a:t>as part </a:t>
            </a:r>
            <a:r>
              <a:rPr lang="en-US" sz="2400" b="1" dirty="0"/>
              <a:t>of the management of these patients, especially in patients who still have a </a:t>
            </a:r>
            <a:r>
              <a:rPr lang="en-US" sz="2400" b="1" dirty="0">
                <a:solidFill>
                  <a:srgbClr val="FF0000"/>
                </a:solidFill>
              </a:rPr>
              <a:t>large tumor </a:t>
            </a:r>
            <a:r>
              <a:rPr lang="en-US" sz="2400" b="1" dirty="0"/>
              <a:t>load despite dopamine agonist therapy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Radiotherapy </a:t>
            </a:r>
            <a:r>
              <a:rPr lang="en-US" sz="2400" b="1" dirty="0"/>
              <a:t>and/or </a:t>
            </a:r>
            <a:r>
              <a:rPr lang="en-US" sz="2400" b="1" dirty="0" err="1">
                <a:solidFill>
                  <a:srgbClr val="FF0000"/>
                </a:solidFill>
              </a:rPr>
              <a:t>temozolomide</a:t>
            </a:r>
            <a:r>
              <a:rPr lang="en-US" sz="2400" b="1" dirty="0"/>
              <a:t> should be reserved for the subgroup of GPs that are </a:t>
            </a:r>
            <a:r>
              <a:rPr lang="en-US" sz="2400" b="1" dirty="0">
                <a:solidFill>
                  <a:srgbClr val="FF0000"/>
                </a:solidFill>
              </a:rPr>
              <a:t>not controlled </a:t>
            </a:r>
            <a:r>
              <a:rPr lang="en-US" sz="2400" b="1" dirty="0"/>
              <a:t>in terms of mass effects regardless of the multiple conventional treatment modalities</a:t>
            </a:r>
          </a:p>
        </p:txBody>
      </p:sp>
    </p:spTree>
    <p:extLst>
      <p:ext uri="{BB962C8B-B14F-4D97-AF65-F5344CB8AC3E}">
        <p14:creationId xmlns:p14="http://schemas.microsoft.com/office/powerpoint/2010/main" val="28104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85907"/>
            <a:ext cx="8911687" cy="8987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436" y="926926"/>
            <a:ext cx="9851176" cy="554903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GPs</a:t>
            </a:r>
            <a:r>
              <a:rPr lang="en-US" sz="2400" b="1" dirty="0"/>
              <a:t> often </a:t>
            </a:r>
            <a:r>
              <a:rPr lang="en-US" sz="2400" b="1" dirty="0">
                <a:solidFill>
                  <a:srgbClr val="00B0F0"/>
                </a:solidFill>
              </a:rPr>
              <a:t>cause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visual field </a:t>
            </a:r>
            <a:r>
              <a:rPr lang="en-US" sz="2400" b="1" dirty="0"/>
              <a:t>defects and/or </a:t>
            </a:r>
            <a:r>
              <a:rPr lang="en-US" sz="2400" b="1" dirty="0" err="1">
                <a:solidFill>
                  <a:srgbClr val="FF0000"/>
                </a:solidFill>
              </a:rPr>
              <a:t>ophthalmoplegia</a:t>
            </a:r>
            <a:r>
              <a:rPr lang="en-US" sz="2400" b="1" dirty="0"/>
              <a:t> due to compression of the </a:t>
            </a:r>
            <a:r>
              <a:rPr lang="en-US" sz="2400" b="1" dirty="0">
                <a:solidFill>
                  <a:srgbClr val="FF0000"/>
                </a:solidFill>
              </a:rPr>
              <a:t>optic chiasm </a:t>
            </a:r>
            <a:r>
              <a:rPr lang="en-US" sz="2400" b="1" dirty="0"/>
              <a:t>and/or </a:t>
            </a:r>
            <a:r>
              <a:rPr lang="en-US" sz="2400" b="1" dirty="0">
                <a:solidFill>
                  <a:srgbClr val="FF0000"/>
                </a:solidFill>
              </a:rPr>
              <a:t>cranial nerves</a:t>
            </a:r>
            <a:r>
              <a:rPr lang="en-US" sz="2400" b="1" dirty="0"/>
              <a:t>, respectively, and </a:t>
            </a:r>
            <a:r>
              <a:rPr lang="en-US" sz="2400" b="1" dirty="0">
                <a:solidFill>
                  <a:srgbClr val="FF0000"/>
                </a:solidFill>
              </a:rPr>
              <a:t>headaches</a:t>
            </a:r>
            <a:r>
              <a:rPr lang="en-US" sz="2400" b="1" dirty="0"/>
              <a:t>, as well as other neurological alterations and other </a:t>
            </a:r>
            <a:r>
              <a:rPr lang="en-US" sz="2400" b="1" dirty="0">
                <a:solidFill>
                  <a:srgbClr val="FF0000"/>
                </a:solidFill>
              </a:rPr>
              <a:t>atypical</a:t>
            </a:r>
            <a:r>
              <a:rPr lang="en-US" sz="2400" b="1" dirty="0"/>
              <a:t> manifestations for a pituitary adenoma, such as </a:t>
            </a:r>
            <a:r>
              <a:rPr lang="en-US" sz="2400" b="1" dirty="0">
                <a:solidFill>
                  <a:srgbClr val="FF0000"/>
                </a:solidFill>
              </a:rPr>
              <a:t>orbital invasion</a:t>
            </a:r>
            <a:r>
              <a:rPr lang="en-US" sz="2400" b="1" dirty="0"/>
              <a:t>, epistaxis or obstructive </a:t>
            </a:r>
            <a:r>
              <a:rPr lang="en-US" sz="2400" b="1" dirty="0">
                <a:solidFill>
                  <a:srgbClr val="FF0000"/>
                </a:solidFill>
              </a:rPr>
              <a:t>hydrocephalus</a:t>
            </a:r>
          </a:p>
        </p:txBody>
      </p:sp>
    </p:spTree>
    <p:extLst>
      <p:ext uri="{BB962C8B-B14F-4D97-AF65-F5344CB8AC3E}">
        <p14:creationId xmlns:p14="http://schemas.microsoft.com/office/powerpoint/2010/main" val="1801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89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700" y="1104900"/>
            <a:ext cx="10221912" cy="565150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Hypopituitarism</a:t>
            </a:r>
            <a:r>
              <a:rPr lang="en-US" sz="3200" b="1" dirty="0"/>
              <a:t> beyond </a:t>
            </a:r>
            <a:r>
              <a:rPr lang="en-US" sz="3200" b="1" dirty="0" err="1"/>
              <a:t>hypogonadism</a:t>
            </a:r>
            <a:r>
              <a:rPr lang="en-US" sz="3200" b="1" dirty="0"/>
              <a:t> can occur if there is compression of the pituitary </a:t>
            </a:r>
            <a:r>
              <a:rPr lang="en-US" sz="3200" b="1" dirty="0">
                <a:solidFill>
                  <a:srgbClr val="FF0000"/>
                </a:solidFill>
              </a:rPr>
              <a:t>stalk</a:t>
            </a:r>
            <a:r>
              <a:rPr lang="en-US" sz="3200" b="1" dirty="0"/>
              <a:t> or </a:t>
            </a:r>
            <a:r>
              <a:rPr lang="en-US" sz="3200" b="1" dirty="0">
                <a:solidFill>
                  <a:srgbClr val="FF0000"/>
                </a:solidFill>
              </a:rPr>
              <a:t>destruction</a:t>
            </a:r>
            <a:r>
              <a:rPr lang="en-US" sz="3200" b="1" dirty="0"/>
              <a:t> of normal pituitary tissue 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2896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395" y="1102289"/>
            <a:ext cx="10352217" cy="554903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err="1">
                <a:solidFill>
                  <a:srgbClr val="FF0000"/>
                </a:solidFill>
              </a:rPr>
              <a:t>Panhypopituitarism</a:t>
            </a:r>
            <a:r>
              <a:rPr lang="en-US" sz="2400" b="1" dirty="0"/>
              <a:t> may also be present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Therefore, formal </a:t>
            </a:r>
            <a:r>
              <a:rPr lang="en-US" sz="2400" b="1" dirty="0">
                <a:solidFill>
                  <a:srgbClr val="FF0000"/>
                </a:solidFill>
              </a:rPr>
              <a:t>visual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testing</a:t>
            </a:r>
            <a:r>
              <a:rPr lang="en-US" sz="2400" b="1" dirty="0"/>
              <a:t> is usually necessary</a:t>
            </a:r>
            <a:r>
              <a:rPr lang="en-US" sz="2400" b="1" dirty="0" smtClean="0"/>
              <a:t>,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pituitary function </a:t>
            </a:r>
            <a:r>
              <a:rPr lang="en-US" sz="2400" b="1" dirty="0"/>
              <a:t>evaluation is </a:t>
            </a:r>
            <a:r>
              <a:rPr lang="en-US" sz="2400" b="1" dirty="0" smtClean="0"/>
              <a:t>mandatory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As </a:t>
            </a:r>
            <a:r>
              <a:rPr lang="en-US" sz="2400" b="1" dirty="0">
                <a:solidFill>
                  <a:srgbClr val="FF0000"/>
                </a:solidFill>
              </a:rPr>
              <a:t>medical</a:t>
            </a:r>
            <a:r>
              <a:rPr lang="en-US" sz="2400" b="1" dirty="0"/>
              <a:t> therapy in most cases causes a marked and </a:t>
            </a:r>
            <a:r>
              <a:rPr lang="en-US" sz="2400" b="1" dirty="0">
                <a:solidFill>
                  <a:srgbClr val="FF0000"/>
                </a:solidFill>
              </a:rPr>
              <a:t>rapid </a:t>
            </a:r>
            <a:r>
              <a:rPr lang="en-US" sz="2400" b="1" dirty="0"/>
              <a:t>reduction of the </a:t>
            </a:r>
            <a:r>
              <a:rPr lang="en-US" sz="2400" b="1" dirty="0">
                <a:solidFill>
                  <a:srgbClr val="FF0000"/>
                </a:solidFill>
              </a:rPr>
              <a:t>tumor size</a:t>
            </a:r>
            <a:r>
              <a:rPr lang="en-US" sz="2400" b="1" dirty="0"/>
              <a:t>, it is considered the </a:t>
            </a:r>
            <a:r>
              <a:rPr lang="en-US" sz="2400" b="1" dirty="0">
                <a:solidFill>
                  <a:srgbClr val="FF0000"/>
                </a:solidFill>
              </a:rPr>
              <a:t>first-line</a:t>
            </a:r>
            <a:r>
              <a:rPr lang="en-US" sz="2400" b="1" dirty="0"/>
              <a:t> treatment option in patients with </a:t>
            </a:r>
            <a:r>
              <a:rPr lang="en-US" sz="2400" b="1" dirty="0">
                <a:solidFill>
                  <a:srgbClr val="FF0000"/>
                </a:solidFill>
              </a:rPr>
              <a:t>GPs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even</a:t>
            </a:r>
            <a:r>
              <a:rPr lang="en-US" sz="2400" b="1" dirty="0"/>
              <a:t> in the presence of </a:t>
            </a:r>
            <a:r>
              <a:rPr lang="en-US" sz="2400" b="1" dirty="0">
                <a:solidFill>
                  <a:srgbClr val="FF0000"/>
                </a:solidFill>
              </a:rPr>
              <a:t>visual abnormalities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66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902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926" y="1277655"/>
            <a:ext cx="10577686" cy="527345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However, </a:t>
            </a:r>
            <a:r>
              <a:rPr lang="en-US" sz="2800" b="1" dirty="0">
                <a:solidFill>
                  <a:srgbClr val="FF0000"/>
                </a:solidFill>
              </a:rPr>
              <a:t>close monitoring </a:t>
            </a:r>
            <a:r>
              <a:rPr lang="en-US" sz="2800" b="1" dirty="0"/>
              <a:t>of the </a:t>
            </a:r>
            <a:r>
              <a:rPr lang="en-US" sz="2800" b="1" dirty="0">
                <a:solidFill>
                  <a:srgbClr val="FF0000"/>
                </a:solidFill>
              </a:rPr>
              <a:t>visual </a:t>
            </a:r>
            <a:r>
              <a:rPr lang="en-US" sz="2800" b="1" dirty="0"/>
              <a:t>field is mandatory </a:t>
            </a:r>
            <a:endParaRPr lang="en-US" sz="2800" b="1" dirty="0" smtClean="0"/>
          </a:p>
          <a:p>
            <a:pPr>
              <a:lnSpc>
                <a:spcPct val="200000"/>
              </a:lnSpc>
            </a:pPr>
            <a:r>
              <a:rPr lang="en-US" sz="2800" b="1" dirty="0" smtClean="0"/>
              <a:t>In </a:t>
            </a:r>
            <a:r>
              <a:rPr lang="en-US" sz="2800" b="1" dirty="0"/>
              <a:t>this setting</a:t>
            </a:r>
            <a:r>
              <a:rPr lang="en-US" sz="2800" b="1" dirty="0">
                <a:solidFill>
                  <a:srgbClr val="FF0000"/>
                </a:solidFill>
              </a:rPr>
              <a:t>, early surgery </a:t>
            </a:r>
            <a:r>
              <a:rPr lang="en-US" sz="2800" b="1" dirty="0"/>
              <a:t>(e.g., within </a:t>
            </a:r>
            <a:r>
              <a:rPr lang="en-US" sz="2800" b="1" dirty="0">
                <a:solidFill>
                  <a:srgbClr val="FF0000"/>
                </a:solidFill>
              </a:rPr>
              <a:t>15</a:t>
            </a:r>
            <a:r>
              <a:rPr lang="en-US" sz="2800" b="1" dirty="0"/>
              <a:t> to </a:t>
            </a:r>
            <a:r>
              <a:rPr lang="en-US" sz="2800" b="1" dirty="0">
                <a:solidFill>
                  <a:srgbClr val="FF0000"/>
                </a:solidFill>
              </a:rPr>
              <a:t>30</a:t>
            </a:r>
            <a:r>
              <a:rPr lang="en-US" sz="2800" b="1" dirty="0"/>
              <a:t> days) may occasionally be </a:t>
            </a:r>
            <a:r>
              <a:rPr lang="en-US" sz="2800" b="1" dirty="0">
                <a:solidFill>
                  <a:srgbClr val="FF0000"/>
                </a:solidFill>
              </a:rPr>
              <a:t>necessary</a:t>
            </a:r>
            <a:r>
              <a:rPr lang="en-US" sz="2800" b="1" dirty="0"/>
              <a:t> if the tumors </a:t>
            </a:r>
            <a:r>
              <a:rPr lang="en-US" sz="2800" b="1" dirty="0">
                <a:solidFill>
                  <a:srgbClr val="FF0000"/>
                </a:solidFill>
              </a:rPr>
              <a:t>do not shrink </a:t>
            </a:r>
            <a:r>
              <a:rPr lang="en-US" sz="2800" b="1" dirty="0"/>
              <a:t>and if </a:t>
            </a:r>
            <a:r>
              <a:rPr lang="en-US" sz="2800" b="1" dirty="0">
                <a:solidFill>
                  <a:srgbClr val="FF0000"/>
                </a:solidFill>
              </a:rPr>
              <a:t>severe</a:t>
            </a:r>
            <a:r>
              <a:rPr lang="en-US" sz="2800" b="1" dirty="0"/>
              <a:t> visual field defects </a:t>
            </a:r>
            <a:r>
              <a:rPr lang="en-US" sz="2800" b="1" dirty="0">
                <a:solidFill>
                  <a:srgbClr val="FF0000"/>
                </a:solidFill>
              </a:rPr>
              <a:t>do not </a:t>
            </a:r>
            <a:r>
              <a:rPr lang="en-US" sz="2800" b="1" dirty="0"/>
              <a:t>improve or even get </a:t>
            </a:r>
            <a:r>
              <a:rPr lang="en-US" sz="2800" b="1" dirty="0">
                <a:solidFill>
                  <a:srgbClr val="FF0000"/>
                </a:solidFill>
              </a:rPr>
              <a:t>worse</a:t>
            </a:r>
          </a:p>
        </p:txBody>
      </p:sp>
    </p:spTree>
    <p:extLst>
      <p:ext uri="{BB962C8B-B14F-4D97-AF65-F5344CB8AC3E}">
        <p14:creationId xmlns:p14="http://schemas.microsoft.com/office/powerpoint/2010/main" val="14023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How to manage the challenges involving </a:t>
            </a:r>
            <a:r>
              <a:rPr lang="en-US" sz="3200" b="1" dirty="0" err="1"/>
              <a:t>prolactinomas</a:t>
            </a:r>
            <a:r>
              <a:rPr lang="en-US" sz="3200" b="1" dirty="0"/>
              <a:t> and pregnancy?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527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07" y="1127342"/>
            <a:ext cx="11116305" cy="549892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In </a:t>
            </a:r>
            <a:r>
              <a:rPr lang="en-US" sz="2800" b="1" dirty="0" err="1">
                <a:solidFill>
                  <a:srgbClr val="FF0000"/>
                </a:solidFill>
              </a:rPr>
              <a:t>micro</a:t>
            </a:r>
            <a:r>
              <a:rPr lang="en-US" sz="2800" b="1" dirty="0" err="1"/>
              <a:t>prolactinomas</a:t>
            </a:r>
            <a:r>
              <a:rPr lang="en-US" sz="2800" b="1" dirty="0"/>
              <a:t>, the chance of clinically significant tumor </a:t>
            </a:r>
            <a:r>
              <a:rPr lang="en-US" sz="2800" b="1" dirty="0">
                <a:solidFill>
                  <a:srgbClr val="FF0000"/>
                </a:solidFill>
              </a:rPr>
              <a:t>growth</a:t>
            </a:r>
            <a:r>
              <a:rPr lang="en-US" sz="2800" b="1" dirty="0"/>
              <a:t> is less than </a:t>
            </a:r>
            <a:r>
              <a:rPr lang="en-US" sz="2800" b="1" dirty="0">
                <a:solidFill>
                  <a:srgbClr val="FF0000"/>
                </a:solidFill>
              </a:rPr>
              <a:t>5%</a:t>
            </a:r>
            <a:r>
              <a:rPr lang="en-US" sz="2800" b="1" dirty="0"/>
              <a:t>; therefore, after </a:t>
            </a:r>
            <a:r>
              <a:rPr lang="en-US" sz="2800" b="1" dirty="0">
                <a:solidFill>
                  <a:srgbClr val="FF0000"/>
                </a:solidFill>
              </a:rPr>
              <a:t>pregnancy </a:t>
            </a:r>
            <a:r>
              <a:rPr lang="en-US" sz="2800" b="1" dirty="0"/>
              <a:t>confirmation, </a:t>
            </a:r>
            <a:r>
              <a:rPr lang="en-US" sz="2800" b="1" dirty="0">
                <a:solidFill>
                  <a:srgbClr val="FF0000"/>
                </a:solidFill>
              </a:rPr>
              <a:t>DA</a:t>
            </a:r>
            <a:r>
              <a:rPr lang="en-US" sz="2800" b="1" dirty="0"/>
              <a:t> can </a:t>
            </a:r>
            <a:r>
              <a:rPr lang="en-US" sz="2800" b="1" dirty="0">
                <a:solidFill>
                  <a:srgbClr val="FF0000"/>
                </a:solidFill>
              </a:rPr>
              <a:t>be withdrawn</a:t>
            </a:r>
            <a:r>
              <a:rPr lang="en-US" sz="2800" b="1" dirty="0"/>
              <a:t>, and the patient should be </a:t>
            </a:r>
            <a:r>
              <a:rPr lang="en-US" sz="2800" b="1" dirty="0">
                <a:solidFill>
                  <a:srgbClr val="FF0000"/>
                </a:solidFill>
              </a:rPr>
              <a:t>monitored clinically </a:t>
            </a:r>
            <a:r>
              <a:rPr lang="en-US" sz="2800" b="1" dirty="0"/>
              <a:t>every </a:t>
            </a:r>
            <a:r>
              <a:rPr lang="en-US" sz="2800" b="1" dirty="0">
                <a:solidFill>
                  <a:srgbClr val="FF0000"/>
                </a:solidFill>
              </a:rPr>
              <a:t>trimester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In contrast, in patients with </a:t>
            </a:r>
            <a:r>
              <a:rPr lang="en-US" sz="2800" b="1" dirty="0" err="1">
                <a:solidFill>
                  <a:srgbClr val="FF0000"/>
                </a:solidFill>
              </a:rPr>
              <a:t>macro</a:t>
            </a:r>
            <a:r>
              <a:rPr lang="en-US" sz="2800" b="1" dirty="0" err="1"/>
              <a:t>adenomas</a:t>
            </a:r>
            <a:r>
              <a:rPr lang="en-US" sz="2800" b="1" dirty="0"/>
              <a:t>, the risk of </a:t>
            </a:r>
            <a:r>
              <a:rPr lang="en-US" sz="2800" b="1" dirty="0">
                <a:solidFill>
                  <a:srgbClr val="FF0000"/>
                </a:solidFill>
              </a:rPr>
              <a:t>tumor growth </a:t>
            </a:r>
            <a:r>
              <a:rPr lang="en-US" sz="2800" b="1" dirty="0"/>
              <a:t>with clinical repercussion is up to </a:t>
            </a:r>
            <a:r>
              <a:rPr lang="en-US" sz="2800" b="1" dirty="0">
                <a:solidFill>
                  <a:srgbClr val="FF0000"/>
                </a:solidFill>
              </a:rPr>
              <a:t>35%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10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3997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01" y="1152395"/>
            <a:ext cx="10878311" cy="549892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noted a </a:t>
            </a:r>
            <a:r>
              <a:rPr lang="en-US" sz="2800" b="1" dirty="0">
                <a:solidFill>
                  <a:srgbClr val="FF0000"/>
                </a:solidFill>
              </a:rPr>
              <a:t>reduced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risk</a:t>
            </a:r>
            <a:r>
              <a:rPr lang="en-US" sz="2800" b="1" dirty="0"/>
              <a:t> of tumor </a:t>
            </a:r>
            <a:r>
              <a:rPr lang="en-US" sz="2800" b="1" dirty="0">
                <a:solidFill>
                  <a:srgbClr val="FF0000"/>
                </a:solidFill>
              </a:rPr>
              <a:t>growth</a:t>
            </a:r>
            <a:r>
              <a:rPr lang="en-US" sz="2800" b="1" dirty="0"/>
              <a:t> during pregnancy in patients treated with </a:t>
            </a:r>
            <a:r>
              <a:rPr lang="en-US" sz="2800" b="1" dirty="0">
                <a:solidFill>
                  <a:srgbClr val="FF0000"/>
                </a:solidFill>
              </a:rPr>
              <a:t>BRC </a:t>
            </a:r>
            <a:r>
              <a:rPr lang="en-US" sz="2800" b="1" dirty="0"/>
              <a:t>for at least </a:t>
            </a:r>
            <a:r>
              <a:rPr lang="en-US" sz="2800" b="1" dirty="0">
                <a:solidFill>
                  <a:srgbClr val="FF0000"/>
                </a:solidFill>
              </a:rPr>
              <a:t>12 months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Thus, in patients with expansive </a:t>
            </a:r>
            <a:r>
              <a:rPr lang="en-US" sz="2800" b="1" dirty="0" err="1">
                <a:solidFill>
                  <a:srgbClr val="FF0000"/>
                </a:solidFill>
              </a:rPr>
              <a:t>macro</a:t>
            </a:r>
            <a:r>
              <a:rPr lang="en-US" sz="2800" b="1" dirty="0" err="1"/>
              <a:t>prolactinomas</a:t>
            </a:r>
            <a:r>
              <a:rPr lang="en-US" sz="2800" b="1" dirty="0"/>
              <a:t>, it is mandatory to </a:t>
            </a:r>
            <a:r>
              <a:rPr lang="en-US" sz="2800" b="1" dirty="0">
                <a:solidFill>
                  <a:srgbClr val="FF0000"/>
                </a:solidFill>
              </a:rPr>
              <a:t>observe a tumor </a:t>
            </a:r>
            <a:r>
              <a:rPr lang="en-US" sz="2800" b="1" dirty="0"/>
              <a:t>within the </a:t>
            </a:r>
            <a:r>
              <a:rPr lang="en-US" sz="2800" b="1" dirty="0" err="1"/>
              <a:t>sellar</a:t>
            </a:r>
            <a:r>
              <a:rPr lang="en-US" sz="2800" b="1" dirty="0"/>
              <a:t> boundaries and usually to </a:t>
            </a:r>
            <a:r>
              <a:rPr lang="en-US" sz="2800" b="1" dirty="0">
                <a:solidFill>
                  <a:srgbClr val="FF0000"/>
                </a:solidFill>
              </a:rPr>
              <a:t>wait</a:t>
            </a:r>
            <a:r>
              <a:rPr lang="en-US" sz="2800" b="1" dirty="0"/>
              <a:t> at </a:t>
            </a:r>
            <a:r>
              <a:rPr lang="en-US" sz="2800" b="1" dirty="0">
                <a:solidFill>
                  <a:srgbClr val="FF0000"/>
                </a:solidFill>
              </a:rPr>
              <a:t>least 1 year </a:t>
            </a:r>
            <a:r>
              <a:rPr lang="en-US" sz="2800" b="1" dirty="0"/>
              <a:t>under treatment with a </a:t>
            </a:r>
            <a:r>
              <a:rPr lang="en-US" sz="2800" b="1" dirty="0">
                <a:solidFill>
                  <a:srgbClr val="FF0000"/>
                </a:solidFill>
              </a:rPr>
              <a:t>DA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902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405" y="1265129"/>
            <a:ext cx="10828207" cy="532356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As a general approach in pregnancy, </a:t>
            </a:r>
            <a:r>
              <a:rPr lang="en-US" sz="2800" b="1" dirty="0" smtClean="0">
                <a:solidFill>
                  <a:srgbClr val="FF0000"/>
                </a:solidFill>
              </a:rPr>
              <a:t>Das </a:t>
            </a:r>
            <a:r>
              <a:rPr lang="en-US" sz="2800" b="1" dirty="0" smtClean="0"/>
              <a:t>are </a:t>
            </a:r>
            <a:r>
              <a:rPr lang="en-US" sz="2800" b="1" dirty="0">
                <a:solidFill>
                  <a:srgbClr val="FF0000"/>
                </a:solidFill>
              </a:rPr>
              <a:t>discontinued </a:t>
            </a:r>
            <a:r>
              <a:rPr lang="en-US" sz="2800" b="1" dirty="0"/>
              <a:t>as soon as pregnancy is confirmed 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Nevertheless</a:t>
            </a:r>
            <a:r>
              <a:rPr lang="en-US" sz="2800" b="1" dirty="0"/>
              <a:t>, taking into account that </a:t>
            </a:r>
            <a:r>
              <a:rPr lang="en-US" sz="2800" b="1" dirty="0">
                <a:solidFill>
                  <a:srgbClr val="FF0000"/>
                </a:solidFill>
              </a:rPr>
              <a:t>CAB</a:t>
            </a:r>
            <a:r>
              <a:rPr lang="en-US" sz="2800" b="1" dirty="0"/>
              <a:t> has a </a:t>
            </a:r>
            <a:r>
              <a:rPr lang="en-US" sz="2800" b="1" dirty="0">
                <a:solidFill>
                  <a:srgbClr val="FF0000"/>
                </a:solidFill>
              </a:rPr>
              <a:t>long half-life </a:t>
            </a:r>
            <a:r>
              <a:rPr lang="en-US" sz="2800" b="1" dirty="0"/>
              <a:t>and can be detected in the circulation within </a:t>
            </a:r>
            <a:r>
              <a:rPr lang="en-US" sz="2800" b="1" dirty="0">
                <a:solidFill>
                  <a:srgbClr val="FF0000"/>
                </a:solidFill>
              </a:rPr>
              <a:t>30 days </a:t>
            </a:r>
            <a:r>
              <a:rPr lang="en-US" sz="2800" b="1" dirty="0"/>
              <a:t>after drug withdrawal, early fetal exposure is unavoidable </a:t>
            </a:r>
          </a:p>
        </p:txBody>
      </p:sp>
    </p:spTree>
    <p:extLst>
      <p:ext uri="{BB962C8B-B14F-4D97-AF65-F5344CB8AC3E}">
        <p14:creationId xmlns:p14="http://schemas.microsoft.com/office/powerpoint/2010/main" val="29116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592925" y="576197"/>
            <a:ext cx="8911687" cy="4791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551" y="864296"/>
            <a:ext cx="10277061" cy="572439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as recommended by the </a:t>
            </a:r>
            <a:r>
              <a:rPr lang="en-US" sz="2800" b="1" dirty="0">
                <a:solidFill>
                  <a:srgbClr val="FF0000"/>
                </a:solidFill>
              </a:rPr>
              <a:t>Guidelines </a:t>
            </a:r>
            <a:r>
              <a:rPr lang="en-US" sz="2800" b="1" dirty="0"/>
              <a:t>of the Endocrine Society, with </a:t>
            </a:r>
            <a:r>
              <a:rPr lang="en-US" sz="2800" b="1" dirty="0">
                <a:solidFill>
                  <a:srgbClr val="FF0000"/>
                </a:solidFill>
              </a:rPr>
              <a:t>BRC</a:t>
            </a:r>
            <a:r>
              <a:rPr lang="en-US" sz="2800" b="1" dirty="0"/>
              <a:t> being the only authorized DA for </a:t>
            </a:r>
            <a:r>
              <a:rPr lang="en-US" sz="2800" b="1" dirty="0">
                <a:solidFill>
                  <a:srgbClr val="FF0000"/>
                </a:solidFill>
              </a:rPr>
              <a:t>pregnancy </a:t>
            </a:r>
            <a:r>
              <a:rPr lang="en-US" sz="2800" b="1" dirty="0" smtClean="0">
                <a:solidFill>
                  <a:srgbClr val="FF0000"/>
                </a:solidFill>
              </a:rPr>
              <a:t>induction</a:t>
            </a:r>
            <a:r>
              <a:rPr lang="en-US" sz="2800" b="1" dirty="0" smtClean="0"/>
              <a:t>. 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However</a:t>
            </a:r>
            <a:r>
              <a:rPr lang="en-US" sz="2800" b="1" dirty="0"/>
              <a:t>, in </a:t>
            </a:r>
            <a:r>
              <a:rPr lang="en-US" sz="2800" b="1" dirty="0">
                <a:solidFill>
                  <a:srgbClr val="FF0000"/>
                </a:solidFill>
              </a:rPr>
              <a:t>clinical</a:t>
            </a:r>
            <a:r>
              <a:rPr lang="en-US" sz="2800" b="1" dirty="0"/>
              <a:t> practice, </a:t>
            </a:r>
            <a:r>
              <a:rPr lang="en-US" sz="2800" b="1" dirty="0">
                <a:solidFill>
                  <a:srgbClr val="FF0000"/>
                </a:solidFill>
              </a:rPr>
              <a:t>CAB</a:t>
            </a:r>
            <a:r>
              <a:rPr lang="en-US" sz="2800" b="1" dirty="0"/>
              <a:t> has often been used for this purpose with </a:t>
            </a:r>
            <a:r>
              <a:rPr lang="en-US" sz="2800" b="1" dirty="0">
                <a:solidFill>
                  <a:srgbClr val="FF0000"/>
                </a:solidFill>
              </a:rPr>
              <a:t>no apparent damage </a:t>
            </a:r>
            <a:r>
              <a:rPr lang="en-US" sz="2800" b="1" dirty="0"/>
              <a:t>to the </a:t>
            </a:r>
            <a:r>
              <a:rPr lang="en-US" sz="2800" b="1" dirty="0">
                <a:solidFill>
                  <a:srgbClr val="FF0000"/>
                </a:solidFill>
              </a:rPr>
              <a:t>fetus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39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900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510" y="1164921"/>
            <a:ext cx="10778102" cy="547387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has compared outcomes data from </a:t>
            </a:r>
            <a:r>
              <a:rPr lang="en-US" sz="2800" b="1" dirty="0">
                <a:solidFill>
                  <a:srgbClr val="FF0000"/>
                </a:solidFill>
              </a:rPr>
              <a:t>6239 pregnancies </a:t>
            </a:r>
            <a:r>
              <a:rPr lang="en-US" sz="2800" b="1" dirty="0"/>
              <a:t>induced by </a:t>
            </a:r>
            <a:r>
              <a:rPr lang="en-US" sz="2800" b="1" dirty="0">
                <a:solidFill>
                  <a:srgbClr val="FF0000"/>
                </a:solidFill>
              </a:rPr>
              <a:t>BCR</a:t>
            </a:r>
            <a:r>
              <a:rPr lang="en-US" sz="2800" b="1" dirty="0"/>
              <a:t> with </a:t>
            </a:r>
            <a:r>
              <a:rPr lang="en-US" sz="2800" b="1" dirty="0">
                <a:solidFill>
                  <a:srgbClr val="FF0000"/>
                </a:solidFill>
              </a:rPr>
              <a:t>968</a:t>
            </a:r>
            <a:r>
              <a:rPr lang="en-US" sz="2800" b="1" dirty="0"/>
              <a:t> pregnancies induced by </a:t>
            </a:r>
            <a:r>
              <a:rPr lang="en-US" sz="2800" b="1" dirty="0">
                <a:solidFill>
                  <a:srgbClr val="FF0000"/>
                </a:solidFill>
              </a:rPr>
              <a:t>CAB</a:t>
            </a:r>
            <a:r>
              <a:rPr lang="en-US" sz="2800" b="1" dirty="0"/>
              <a:t> and pregnancies in the US general population, regarding </a:t>
            </a:r>
            <a:r>
              <a:rPr lang="en-US" sz="2800" b="1" dirty="0">
                <a:solidFill>
                  <a:srgbClr val="FF0000"/>
                </a:solidFill>
              </a:rPr>
              <a:t>miscarriages</a:t>
            </a:r>
            <a:r>
              <a:rPr lang="en-US" sz="2800" b="1" dirty="0"/>
              <a:t>, births at term, </a:t>
            </a:r>
            <a:r>
              <a:rPr lang="en-US" sz="2800" b="1" dirty="0">
                <a:solidFill>
                  <a:srgbClr val="FF0000"/>
                </a:solidFill>
              </a:rPr>
              <a:t>premature </a:t>
            </a:r>
            <a:r>
              <a:rPr lang="en-US" sz="2800" b="1" dirty="0"/>
              <a:t>births, multiple pregnancies, and </a:t>
            </a:r>
            <a:r>
              <a:rPr lang="en-US" sz="2800" b="1" dirty="0">
                <a:solidFill>
                  <a:srgbClr val="FF0000"/>
                </a:solidFill>
              </a:rPr>
              <a:t>malformed</a:t>
            </a:r>
            <a:r>
              <a:rPr lang="en-US" sz="2800" b="1" dirty="0"/>
              <a:t> newborns. Overall, </a:t>
            </a:r>
            <a:r>
              <a:rPr lang="en-US" sz="2800" b="1" dirty="0">
                <a:solidFill>
                  <a:srgbClr val="00B0F0"/>
                </a:solidFill>
              </a:rPr>
              <a:t>no difference</a:t>
            </a:r>
            <a:r>
              <a:rPr lang="en-US" sz="2800" b="1" dirty="0"/>
              <a:t> was found among the three groups </a:t>
            </a:r>
          </a:p>
        </p:txBody>
      </p:sp>
    </p:spTree>
    <p:extLst>
      <p:ext uri="{BB962C8B-B14F-4D97-AF65-F5344CB8AC3E}">
        <p14:creationId xmlns:p14="http://schemas.microsoft.com/office/powerpoint/2010/main" val="193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0260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447" y="1302707"/>
            <a:ext cx="10327165" cy="532356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Recently</a:t>
            </a:r>
            <a:r>
              <a:rPr lang="en-US" sz="3200" b="1" dirty="0"/>
              <a:t>, a compilation of </a:t>
            </a:r>
            <a:r>
              <a:rPr lang="en-US" sz="3200" b="1" dirty="0">
                <a:solidFill>
                  <a:srgbClr val="FF0000"/>
                </a:solidFill>
              </a:rPr>
              <a:t>15 pregnancies </a:t>
            </a:r>
            <a:r>
              <a:rPr lang="en-US" sz="3200" b="1" dirty="0"/>
              <a:t>with the use of </a:t>
            </a:r>
            <a:r>
              <a:rPr lang="en-US" sz="3200" b="1" dirty="0">
                <a:solidFill>
                  <a:srgbClr val="FF0000"/>
                </a:solidFill>
              </a:rPr>
              <a:t>CAB</a:t>
            </a:r>
            <a:r>
              <a:rPr lang="en-US" sz="3200" b="1" dirty="0"/>
              <a:t> during the entire pregnancy has shown </a:t>
            </a:r>
            <a:r>
              <a:rPr lang="en-US" sz="3200" b="1" dirty="0">
                <a:solidFill>
                  <a:srgbClr val="FF0000"/>
                </a:solidFill>
              </a:rPr>
              <a:t>12 healthy </a:t>
            </a:r>
            <a:r>
              <a:rPr lang="en-US" sz="3200" b="1" dirty="0"/>
              <a:t>babies and </a:t>
            </a:r>
            <a:r>
              <a:rPr lang="en-US" sz="3200" b="1" dirty="0">
                <a:solidFill>
                  <a:srgbClr val="FF0000"/>
                </a:solidFill>
              </a:rPr>
              <a:t>one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fetal death </a:t>
            </a:r>
            <a:r>
              <a:rPr lang="en-US" sz="3200" b="1" dirty="0"/>
              <a:t>by severe </a:t>
            </a:r>
            <a:r>
              <a:rPr lang="en-US" sz="3200" b="1" dirty="0">
                <a:solidFill>
                  <a:srgbClr val="FF0000"/>
                </a:solidFill>
              </a:rPr>
              <a:t>pre-</a:t>
            </a:r>
            <a:r>
              <a:rPr lang="en-US" sz="3200" b="1" dirty="0" err="1">
                <a:solidFill>
                  <a:srgbClr val="FF0000"/>
                </a:solidFill>
              </a:rPr>
              <a:t>eclampsia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70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527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53" y="1139867"/>
            <a:ext cx="10853259" cy="552397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Concerning the </a:t>
            </a:r>
            <a:r>
              <a:rPr lang="en-US" sz="2400" b="1" dirty="0">
                <a:solidFill>
                  <a:srgbClr val="FF0000"/>
                </a:solidFill>
              </a:rPr>
              <a:t>long follow-up </a:t>
            </a:r>
            <a:r>
              <a:rPr lang="en-US" sz="2400" b="1" dirty="0"/>
              <a:t>of children conceived during </a:t>
            </a:r>
            <a:r>
              <a:rPr lang="en-US" sz="2400" b="1" dirty="0">
                <a:solidFill>
                  <a:srgbClr val="FF0000"/>
                </a:solidFill>
              </a:rPr>
              <a:t>BRC </a:t>
            </a:r>
            <a:r>
              <a:rPr lang="en-US" sz="2400" b="1" dirty="0"/>
              <a:t>treatment, Bronstein followed up </a:t>
            </a:r>
            <a:r>
              <a:rPr lang="en-US" sz="2400" b="1" dirty="0">
                <a:solidFill>
                  <a:srgbClr val="FF0000"/>
                </a:solidFill>
              </a:rPr>
              <a:t>70 children</a:t>
            </a:r>
            <a:r>
              <a:rPr lang="en-US" sz="2400" b="1" dirty="0"/>
              <a:t>, during </a:t>
            </a:r>
            <a:r>
              <a:rPr lang="en-US" sz="2400" b="1" dirty="0">
                <a:solidFill>
                  <a:srgbClr val="FF0000"/>
                </a:solidFill>
              </a:rPr>
              <a:t>12 to 240 months</a:t>
            </a:r>
            <a:r>
              <a:rPr lang="en-US" sz="2400" b="1" dirty="0"/>
              <a:t>, and there was </a:t>
            </a:r>
            <a:r>
              <a:rPr lang="en-US" sz="2400" b="1" dirty="0">
                <a:solidFill>
                  <a:srgbClr val="FF0000"/>
                </a:solidFill>
              </a:rPr>
              <a:t>one case </a:t>
            </a:r>
            <a:r>
              <a:rPr lang="en-US" sz="2400" b="1" dirty="0"/>
              <a:t>of idiopathic </a:t>
            </a:r>
            <a:r>
              <a:rPr lang="en-US" sz="2400" b="1" dirty="0">
                <a:solidFill>
                  <a:srgbClr val="FF0000"/>
                </a:solidFill>
              </a:rPr>
              <a:t>hydrocephalus</a:t>
            </a:r>
            <a:r>
              <a:rPr lang="en-US" sz="2400" b="1" dirty="0"/>
              <a:t>, one child with </a:t>
            </a:r>
            <a:r>
              <a:rPr lang="en-US" sz="2400" b="1" dirty="0">
                <a:solidFill>
                  <a:srgbClr val="FF0000"/>
                </a:solidFill>
              </a:rPr>
              <a:t>tuberous sclerosis </a:t>
            </a:r>
            <a:r>
              <a:rPr lang="en-US" sz="2400" b="1" dirty="0"/>
              <a:t>and another one with precocious puberty 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In </a:t>
            </a:r>
            <a:r>
              <a:rPr lang="en-US" sz="2400" b="1" dirty="0">
                <a:solidFill>
                  <a:srgbClr val="FF0000"/>
                </a:solidFill>
              </a:rPr>
              <a:t>two</a:t>
            </a:r>
            <a:r>
              <a:rPr lang="en-US" sz="2400" b="1" dirty="0"/>
              <a:t> other </a:t>
            </a:r>
            <a:r>
              <a:rPr lang="en-US" sz="2400" b="1" dirty="0">
                <a:solidFill>
                  <a:srgbClr val="FF0000"/>
                </a:solidFill>
              </a:rPr>
              <a:t>studies </a:t>
            </a:r>
            <a:r>
              <a:rPr lang="en-US" sz="2400" b="1" dirty="0" smtClean="0"/>
              <a:t>,</a:t>
            </a:r>
            <a:r>
              <a:rPr lang="en-US" sz="2400" b="1" dirty="0" smtClean="0">
                <a:solidFill>
                  <a:srgbClr val="FF0000"/>
                </a:solidFill>
              </a:rPr>
              <a:t>no</a:t>
            </a:r>
            <a:r>
              <a:rPr lang="en-US" sz="2400" b="1" dirty="0" smtClean="0"/>
              <a:t> </a:t>
            </a:r>
            <a:r>
              <a:rPr lang="en-US" sz="2400" b="1" dirty="0"/>
              <a:t>impairment of physical development was observed </a:t>
            </a:r>
          </a:p>
        </p:txBody>
      </p:sp>
    </p:spTree>
    <p:extLst>
      <p:ext uri="{BB962C8B-B14F-4D97-AF65-F5344CB8AC3E}">
        <p14:creationId xmlns:p14="http://schemas.microsoft.com/office/powerpoint/2010/main" val="21543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592925" y="578391"/>
            <a:ext cx="8911687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889000"/>
            <a:ext cx="9752012" cy="5600700"/>
          </a:xfrm>
        </p:spPr>
        <p:txBody>
          <a:bodyPr>
            <a:normAutofit/>
          </a:bodyPr>
          <a:lstStyle/>
          <a:p>
            <a:pPr>
              <a:lnSpc>
                <a:spcPct val="210000"/>
              </a:lnSpc>
            </a:pPr>
            <a:r>
              <a:rPr lang="en-US" sz="2400" b="1" dirty="0"/>
              <a:t>It is worth commenting that </a:t>
            </a:r>
            <a:r>
              <a:rPr lang="en-US" sz="2400" b="1" dirty="0">
                <a:solidFill>
                  <a:srgbClr val="FF0000"/>
                </a:solidFill>
              </a:rPr>
              <a:t>some</a:t>
            </a:r>
            <a:r>
              <a:rPr lang="en-US" sz="2400" b="1" dirty="0"/>
              <a:t> women present with non-puerperal </a:t>
            </a:r>
            <a:r>
              <a:rPr lang="en-US" sz="2400" b="1" dirty="0" err="1">
                <a:solidFill>
                  <a:srgbClr val="FF0000"/>
                </a:solidFill>
              </a:rPr>
              <a:t>galactorrhea</a:t>
            </a:r>
            <a:r>
              <a:rPr lang="en-US" sz="2400" b="1" dirty="0"/>
              <a:t> in the presence of </a:t>
            </a:r>
            <a:r>
              <a:rPr lang="en-US" sz="2400" b="1" dirty="0">
                <a:solidFill>
                  <a:srgbClr val="FF0000"/>
                </a:solidFill>
              </a:rPr>
              <a:t>regular</a:t>
            </a:r>
            <a:r>
              <a:rPr lang="en-US" sz="2400" b="1" dirty="0"/>
              <a:t> menstrual cycles and </a:t>
            </a:r>
            <a:r>
              <a:rPr lang="en-US" sz="2400" b="1" dirty="0">
                <a:solidFill>
                  <a:srgbClr val="FF0000"/>
                </a:solidFill>
              </a:rPr>
              <a:t>normal PRL </a:t>
            </a:r>
            <a:r>
              <a:rPr lang="en-US" sz="2400" b="1" dirty="0"/>
              <a:t>levels This so-called “</a:t>
            </a:r>
            <a:r>
              <a:rPr lang="en-US" sz="2400" b="1" dirty="0">
                <a:solidFill>
                  <a:srgbClr val="FF0000"/>
                </a:solidFill>
              </a:rPr>
              <a:t>idiopathic</a:t>
            </a:r>
            <a:r>
              <a:rPr lang="en-US" sz="2400" b="1" dirty="0"/>
              <a:t> </a:t>
            </a:r>
            <a:r>
              <a:rPr lang="en-US" sz="2400" b="1" dirty="0" err="1"/>
              <a:t>galactorrhea</a:t>
            </a:r>
            <a:r>
              <a:rPr lang="en-US" sz="2400" b="1" dirty="0"/>
              <a:t>” is estimated to be present in up to </a:t>
            </a:r>
            <a:r>
              <a:rPr lang="en-US" sz="2400" b="1" dirty="0">
                <a:solidFill>
                  <a:srgbClr val="FF0000"/>
                </a:solidFill>
              </a:rPr>
              <a:t>40-50%</a:t>
            </a:r>
            <a:r>
              <a:rPr lang="en-US" sz="2400" b="1" dirty="0"/>
              <a:t> of all women with non-puerperal </a:t>
            </a:r>
            <a:r>
              <a:rPr lang="en-US" sz="2400" b="1" dirty="0" err="1"/>
              <a:t>galactorrhea</a:t>
            </a:r>
            <a:r>
              <a:rPr lang="en-US" sz="2400" b="1" dirty="0"/>
              <a:t> </a:t>
            </a:r>
          </a:p>
          <a:p>
            <a:pPr>
              <a:lnSpc>
                <a:spcPct val="210000"/>
              </a:lnSpc>
            </a:pPr>
            <a:r>
              <a:rPr lang="en-US" sz="2400" b="1" dirty="0"/>
              <a:t>In contrast, the finding of </a:t>
            </a:r>
            <a:r>
              <a:rPr lang="en-US" sz="2400" b="1" dirty="0" err="1">
                <a:solidFill>
                  <a:srgbClr val="FF0000"/>
                </a:solidFill>
              </a:rPr>
              <a:t>galactorrhea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in </a:t>
            </a:r>
            <a:r>
              <a:rPr lang="en-US" sz="2400" b="1" dirty="0">
                <a:solidFill>
                  <a:srgbClr val="FF0000"/>
                </a:solidFill>
              </a:rPr>
              <a:t>men</a:t>
            </a:r>
            <a:r>
              <a:rPr lang="en-US" sz="2400" b="1" dirty="0"/>
              <a:t> is highly suggestive of a </a:t>
            </a:r>
            <a:r>
              <a:rPr lang="en-US" sz="2400" b="1" dirty="0" err="1">
                <a:solidFill>
                  <a:srgbClr val="FF0000"/>
                </a:solidFill>
              </a:rPr>
              <a:t>prolactinoma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43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51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926" y="1240076"/>
            <a:ext cx="10581399" cy="5386191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In summary, </a:t>
            </a:r>
            <a:r>
              <a:rPr lang="en-US" sz="2800" b="1" dirty="0">
                <a:solidFill>
                  <a:srgbClr val="FF0000"/>
                </a:solidFill>
              </a:rPr>
              <a:t>BCR and CAB </a:t>
            </a:r>
            <a:r>
              <a:rPr lang="en-US" sz="2800" b="1" dirty="0"/>
              <a:t>seem to be </a:t>
            </a:r>
            <a:r>
              <a:rPr lang="en-US" sz="2800" b="1" dirty="0">
                <a:solidFill>
                  <a:srgbClr val="FF0000"/>
                </a:solidFill>
              </a:rPr>
              <a:t>equally safe </a:t>
            </a:r>
            <a:r>
              <a:rPr lang="en-US" sz="2800" b="1" dirty="0"/>
              <a:t>for the fetus; </a:t>
            </a:r>
            <a:r>
              <a:rPr lang="en-US" sz="2800" b="1" dirty="0">
                <a:solidFill>
                  <a:srgbClr val="FF0000"/>
                </a:solidFill>
              </a:rPr>
              <a:t>none</a:t>
            </a:r>
            <a:r>
              <a:rPr lang="en-US" sz="2800" b="1" dirty="0"/>
              <a:t> of these drugs are apparently associated with increased risk for </a:t>
            </a:r>
            <a:r>
              <a:rPr lang="en-US" sz="2800" b="1" dirty="0">
                <a:solidFill>
                  <a:srgbClr val="FF0000"/>
                </a:solidFill>
              </a:rPr>
              <a:t>abortions</a:t>
            </a:r>
            <a:r>
              <a:rPr lang="en-US" sz="2800" b="1" dirty="0"/>
              <a:t> or </a:t>
            </a:r>
            <a:r>
              <a:rPr lang="en-US" sz="2800" b="1" dirty="0">
                <a:solidFill>
                  <a:srgbClr val="FF0000"/>
                </a:solidFill>
              </a:rPr>
              <a:t>malformations</a:t>
            </a:r>
            <a:r>
              <a:rPr lang="en-US" sz="2800" b="1" dirty="0"/>
              <a:t>, when used for pregnancy induction in infertile </a:t>
            </a:r>
            <a:r>
              <a:rPr lang="en-US" sz="2800" b="1" dirty="0" err="1"/>
              <a:t>hyperprolactinemic</a:t>
            </a:r>
            <a:r>
              <a:rPr lang="en-US" sz="2800" b="1" dirty="0"/>
              <a:t> women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FF0000"/>
                </a:solidFill>
              </a:rPr>
              <a:t>Ideally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CAB</a:t>
            </a:r>
            <a:r>
              <a:rPr lang="en-US" sz="2800" b="1" dirty="0"/>
              <a:t> should be </a:t>
            </a:r>
            <a:r>
              <a:rPr lang="en-US" sz="2800" b="1" dirty="0">
                <a:solidFill>
                  <a:srgbClr val="FF0000"/>
                </a:solidFill>
              </a:rPr>
              <a:t>discontinued 30</a:t>
            </a:r>
            <a:r>
              <a:rPr lang="en-US" sz="2800" b="1" dirty="0"/>
              <a:t> days before the conception </a:t>
            </a:r>
          </a:p>
        </p:txBody>
      </p:sp>
    </p:spTree>
    <p:extLst>
      <p:ext uri="{BB962C8B-B14F-4D97-AF65-F5344CB8AC3E}">
        <p14:creationId xmlns:p14="http://schemas.microsoft.com/office/powerpoint/2010/main" val="1347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503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082" y="1114815"/>
            <a:ext cx="10502530" cy="556155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Clinical </a:t>
            </a:r>
            <a:r>
              <a:rPr lang="en-US" sz="2400" b="1" dirty="0"/>
              <a:t>evaluation </a:t>
            </a:r>
            <a:r>
              <a:rPr lang="en-US" sz="2400" b="1" dirty="0">
                <a:solidFill>
                  <a:srgbClr val="FF0000"/>
                </a:solidFill>
              </a:rPr>
              <a:t>monthly</a:t>
            </a:r>
            <a:r>
              <a:rPr lang="en-US" sz="2400" b="1" dirty="0"/>
              <a:t> and </a:t>
            </a:r>
            <a:r>
              <a:rPr lang="en-US" sz="2400" b="1" dirty="0" err="1">
                <a:solidFill>
                  <a:srgbClr val="FF0000"/>
                </a:solidFill>
              </a:rPr>
              <a:t>neuroophthalmological</a:t>
            </a:r>
            <a:r>
              <a:rPr lang="en-US" sz="2400" b="1" dirty="0"/>
              <a:t> evaluation each </a:t>
            </a:r>
            <a:r>
              <a:rPr lang="en-US" sz="2400" b="1" dirty="0">
                <a:solidFill>
                  <a:srgbClr val="FF0000"/>
                </a:solidFill>
              </a:rPr>
              <a:t>trimester</a:t>
            </a:r>
            <a:r>
              <a:rPr lang="en-US" sz="2400" b="1" dirty="0"/>
              <a:t> are indicated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In patients with </a:t>
            </a:r>
            <a:r>
              <a:rPr lang="en-US" sz="2400" b="1" dirty="0">
                <a:solidFill>
                  <a:srgbClr val="FF0000"/>
                </a:solidFill>
              </a:rPr>
              <a:t>MICs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MACs </a:t>
            </a:r>
            <a:r>
              <a:rPr lang="en-US" sz="2400" b="1" dirty="0"/>
              <a:t>experiencing </a:t>
            </a:r>
            <a:r>
              <a:rPr lang="en-US" sz="2400" b="1" dirty="0">
                <a:solidFill>
                  <a:srgbClr val="FF0000"/>
                </a:solidFill>
              </a:rPr>
              <a:t>symptoms</a:t>
            </a:r>
            <a:r>
              <a:rPr lang="en-US" sz="2400" b="1" dirty="0"/>
              <a:t> related to </a:t>
            </a:r>
            <a:r>
              <a:rPr lang="en-US" sz="2400" b="1" dirty="0">
                <a:solidFill>
                  <a:srgbClr val="FF0000"/>
                </a:solidFill>
              </a:rPr>
              <a:t>mass effects </a:t>
            </a:r>
            <a:r>
              <a:rPr lang="en-US" sz="2400" b="1" dirty="0"/>
              <a:t>and without improvement with clinical treatment, </a:t>
            </a:r>
            <a:r>
              <a:rPr lang="en-US" sz="2400" b="1" dirty="0">
                <a:solidFill>
                  <a:srgbClr val="FF0000"/>
                </a:solidFill>
              </a:rPr>
              <a:t>neurosurgery</a:t>
            </a:r>
            <a:r>
              <a:rPr lang="en-US" sz="2400" b="1" dirty="0"/>
              <a:t> should be performed, preferably during the </a:t>
            </a:r>
            <a:r>
              <a:rPr lang="en-US" sz="2400" b="1" dirty="0">
                <a:solidFill>
                  <a:srgbClr val="FF0000"/>
                </a:solidFill>
              </a:rPr>
              <a:t>second trimester </a:t>
            </a:r>
            <a:r>
              <a:rPr lang="en-US" sz="2400" b="1" dirty="0"/>
              <a:t>An alternative approach might be </a:t>
            </a:r>
            <a:r>
              <a:rPr lang="en-US" sz="2400" b="1" dirty="0">
                <a:solidFill>
                  <a:srgbClr val="FF0000"/>
                </a:solidFill>
              </a:rPr>
              <a:t>delivery</a:t>
            </a:r>
            <a:r>
              <a:rPr lang="en-US" sz="2400" b="1" dirty="0"/>
              <a:t> of the baby, if the pregnancy is sufficiently advanced (e.g., &gt; </a:t>
            </a:r>
            <a:r>
              <a:rPr lang="en-US" sz="2400" b="1" dirty="0">
                <a:solidFill>
                  <a:srgbClr val="FF0000"/>
                </a:solidFill>
              </a:rPr>
              <a:t>37 weeks</a:t>
            </a:r>
            <a:r>
              <a:rPr lang="en-US" sz="24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7587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74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770" y="1290181"/>
            <a:ext cx="10652842" cy="536114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during pregnancy, periodic </a:t>
            </a:r>
            <a:r>
              <a:rPr lang="en-US" sz="2800" b="1" dirty="0">
                <a:solidFill>
                  <a:srgbClr val="FF0000"/>
                </a:solidFill>
              </a:rPr>
              <a:t>checking</a:t>
            </a:r>
            <a:r>
              <a:rPr lang="en-US" sz="2800" b="1" dirty="0"/>
              <a:t> of </a:t>
            </a:r>
            <a:r>
              <a:rPr lang="en-US" sz="2800" b="1" dirty="0">
                <a:solidFill>
                  <a:srgbClr val="FF0000"/>
                </a:solidFill>
              </a:rPr>
              <a:t>PRL</a:t>
            </a:r>
            <a:r>
              <a:rPr lang="en-US" sz="2800" b="1" dirty="0"/>
              <a:t> levels is of </a:t>
            </a:r>
            <a:r>
              <a:rPr lang="en-US" sz="2800" b="1" dirty="0">
                <a:solidFill>
                  <a:srgbClr val="00B0F0"/>
                </a:solidFill>
              </a:rPr>
              <a:t>no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B0F0"/>
                </a:solidFill>
              </a:rPr>
              <a:t>diagnostic benefit </a:t>
            </a:r>
            <a:r>
              <a:rPr lang="en-US" sz="2800" b="1" dirty="0"/>
              <a:t>and can be misleading 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Indeed</a:t>
            </a:r>
            <a:r>
              <a:rPr lang="en-US" sz="2800" b="1" dirty="0"/>
              <a:t>, in </a:t>
            </a:r>
            <a:r>
              <a:rPr lang="en-US" sz="2800" b="1" dirty="0">
                <a:solidFill>
                  <a:srgbClr val="FF0000"/>
                </a:solidFill>
              </a:rPr>
              <a:t>normal women</a:t>
            </a:r>
            <a:r>
              <a:rPr lang="en-US" sz="2800" b="1" dirty="0"/>
              <a:t>, PRL levels </a:t>
            </a:r>
            <a:r>
              <a:rPr lang="en-US" sz="2800" b="1" dirty="0">
                <a:solidFill>
                  <a:srgbClr val="FF0000"/>
                </a:solidFill>
              </a:rPr>
              <a:t>rise</a:t>
            </a:r>
            <a:r>
              <a:rPr lang="en-US" sz="2800" b="1" dirty="0"/>
              <a:t> with gestation, but PRL levels do not always rise with tumor enlargement, and </a:t>
            </a:r>
            <a:r>
              <a:rPr lang="en-US" sz="2800" b="1" dirty="0">
                <a:solidFill>
                  <a:srgbClr val="FF0000"/>
                </a:solidFill>
              </a:rPr>
              <a:t>tumor enlargement </a:t>
            </a:r>
            <a:r>
              <a:rPr lang="en-US" sz="2800" b="1" dirty="0"/>
              <a:t>can occur </a:t>
            </a:r>
            <a:r>
              <a:rPr lang="en-US" sz="2800" b="1" dirty="0">
                <a:solidFill>
                  <a:srgbClr val="FF0000"/>
                </a:solidFill>
              </a:rPr>
              <a:t>without</a:t>
            </a:r>
            <a:r>
              <a:rPr lang="en-US" sz="2800" b="1" dirty="0"/>
              <a:t> a change in the </a:t>
            </a:r>
            <a:r>
              <a:rPr lang="en-US" sz="2800" b="1" dirty="0">
                <a:solidFill>
                  <a:srgbClr val="FF0000"/>
                </a:solidFill>
              </a:rPr>
              <a:t>PRL</a:t>
            </a:r>
            <a:r>
              <a:rPr lang="en-US" sz="2800" b="1" dirty="0"/>
              <a:t> concentration </a:t>
            </a:r>
          </a:p>
        </p:txBody>
      </p:sp>
    </p:spTree>
    <p:extLst>
      <p:ext uri="{BB962C8B-B14F-4D97-AF65-F5344CB8AC3E}">
        <p14:creationId xmlns:p14="http://schemas.microsoft.com/office/powerpoint/2010/main" val="11762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652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15" y="1302707"/>
            <a:ext cx="11016097" cy="529850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After pregnancy</a:t>
            </a:r>
            <a:r>
              <a:rPr lang="en-US" sz="3200" b="1" dirty="0"/>
              <a:t>, PRL levels and tumor </a:t>
            </a:r>
            <a:r>
              <a:rPr lang="en-US" sz="3200" b="1" dirty="0">
                <a:solidFill>
                  <a:srgbClr val="FF0000"/>
                </a:solidFill>
              </a:rPr>
              <a:t>size</a:t>
            </a:r>
            <a:r>
              <a:rPr lang="en-US" sz="3200" b="1" dirty="0"/>
              <a:t> should be </a:t>
            </a:r>
            <a:r>
              <a:rPr lang="en-US" sz="3200" b="1" dirty="0">
                <a:solidFill>
                  <a:srgbClr val="FF0000"/>
                </a:solidFill>
              </a:rPr>
              <a:t>reassessed</a:t>
            </a:r>
            <a:r>
              <a:rPr lang="en-US" sz="3200" b="1" dirty="0"/>
              <a:t> because </a:t>
            </a:r>
            <a:r>
              <a:rPr lang="en-US" sz="3200" b="1" dirty="0">
                <a:solidFill>
                  <a:srgbClr val="FF0000"/>
                </a:solidFill>
              </a:rPr>
              <a:t>reduction</a:t>
            </a:r>
            <a:r>
              <a:rPr lang="en-US" sz="3200" b="1" dirty="0"/>
              <a:t>, or even </a:t>
            </a:r>
            <a:r>
              <a:rPr lang="en-US" sz="3200" b="1" dirty="0">
                <a:solidFill>
                  <a:srgbClr val="FF0000"/>
                </a:solidFill>
              </a:rPr>
              <a:t>complete </a:t>
            </a:r>
            <a:r>
              <a:rPr lang="en-US" sz="3200" b="1" dirty="0"/>
              <a:t>tumor disappearance, after pregnancy may </a:t>
            </a:r>
            <a:r>
              <a:rPr lang="en-US" sz="3200" b="1" dirty="0">
                <a:solidFill>
                  <a:srgbClr val="FF0000"/>
                </a:solidFill>
              </a:rPr>
              <a:t>occur</a:t>
            </a:r>
            <a:r>
              <a:rPr lang="en-US" sz="3200" b="1" dirty="0"/>
              <a:t>. Moreover, </a:t>
            </a:r>
            <a:r>
              <a:rPr lang="en-US" sz="3200" b="1" dirty="0">
                <a:solidFill>
                  <a:srgbClr val="FF0000"/>
                </a:solidFill>
              </a:rPr>
              <a:t>asymptomatic</a:t>
            </a:r>
            <a:r>
              <a:rPr lang="en-US" sz="3200" b="1" dirty="0"/>
              <a:t> tumor </a:t>
            </a:r>
            <a:r>
              <a:rPr lang="en-US" sz="3200" b="1" dirty="0">
                <a:solidFill>
                  <a:srgbClr val="FF0000"/>
                </a:solidFill>
              </a:rPr>
              <a:t>enlargement</a:t>
            </a:r>
            <a:r>
              <a:rPr lang="en-US" sz="3200" b="1" dirty="0"/>
              <a:t> may occur </a:t>
            </a:r>
            <a:r>
              <a:rPr lang="en-US" sz="3200" b="1" dirty="0">
                <a:solidFill>
                  <a:srgbClr val="FF0000"/>
                </a:solidFill>
              </a:rPr>
              <a:t>during</a:t>
            </a:r>
            <a:r>
              <a:rPr lang="en-US" sz="3200" b="1" dirty="0"/>
              <a:t> pregnancy </a:t>
            </a:r>
          </a:p>
        </p:txBody>
      </p:sp>
    </p:spTree>
    <p:extLst>
      <p:ext uri="{BB962C8B-B14F-4D97-AF65-F5344CB8AC3E}">
        <p14:creationId xmlns:p14="http://schemas.microsoft.com/office/powerpoint/2010/main" val="21161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3997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66" y="1240077"/>
            <a:ext cx="10702946" cy="538619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It has been suggested that </a:t>
            </a:r>
            <a:r>
              <a:rPr lang="en-US" sz="2800" b="1" dirty="0">
                <a:solidFill>
                  <a:srgbClr val="FF0000"/>
                </a:solidFill>
              </a:rPr>
              <a:t>high</a:t>
            </a:r>
            <a:r>
              <a:rPr lang="en-US" sz="2800" b="1" dirty="0"/>
              <a:t> levels of </a:t>
            </a:r>
            <a:r>
              <a:rPr lang="en-US" sz="2800" b="1" dirty="0">
                <a:solidFill>
                  <a:srgbClr val="FF0000"/>
                </a:solidFill>
              </a:rPr>
              <a:t>estrogen</a:t>
            </a:r>
            <a:r>
              <a:rPr lang="en-US" sz="2800" b="1" dirty="0"/>
              <a:t> during pregnancy can induce areas of </a:t>
            </a:r>
            <a:r>
              <a:rPr lang="en-US" sz="2800" b="1" dirty="0">
                <a:solidFill>
                  <a:srgbClr val="FF0000"/>
                </a:solidFill>
              </a:rPr>
              <a:t>tumor necrosis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apoptosis</a:t>
            </a:r>
            <a:r>
              <a:rPr lang="en-US" sz="2800" b="1" dirty="0"/>
              <a:t>. The median rate </a:t>
            </a:r>
            <a:r>
              <a:rPr lang="en-US" sz="2800" b="1" dirty="0">
                <a:solidFill>
                  <a:srgbClr val="FF0000"/>
                </a:solidFill>
              </a:rPr>
              <a:t>of </a:t>
            </a:r>
            <a:r>
              <a:rPr lang="en-US" sz="2800" b="1" dirty="0" err="1">
                <a:solidFill>
                  <a:srgbClr val="FF0000"/>
                </a:solidFill>
              </a:rPr>
              <a:t>hyperprolactinemia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remission after pregnancy in eight studies was </a:t>
            </a:r>
            <a:r>
              <a:rPr lang="en-US" sz="2800" b="1" dirty="0">
                <a:solidFill>
                  <a:srgbClr val="FF0000"/>
                </a:solidFill>
              </a:rPr>
              <a:t>27</a:t>
            </a:r>
            <a:r>
              <a:rPr lang="en-US" sz="2800" b="1" dirty="0"/>
              <a:t>%, ranging from </a:t>
            </a:r>
            <a:r>
              <a:rPr lang="en-US" sz="2800" b="1" dirty="0">
                <a:solidFill>
                  <a:srgbClr val="FF0000"/>
                </a:solidFill>
              </a:rPr>
              <a:t>10 to 68</a:t>
            </a:r>
            <a:r>
              <a:rPr lang="en-US" sz="2800" b="1" dirty="0"/>
              <a:t>% </a:t>
            </a:r>
          </a:p>
        </p:txBody>
      </p:sp>
    </p:spTree>
    <p:extLst>
      <p:ext uri="{BB962C8B-B14F-4D97-AF65-F5344CB8AC3E}">
        <p14:creationId xmlns:p14="http://schemas.microsoft.com/office/powerpoint/2010/main" val="11624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527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614" y="1340285"/>
            <a:ext cx="10727998" cy="531103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Breastfeeding</a:t>
            </a:r>
            <a:r>
              <a:rPr lang="en-US" sz="2800" b="1" dirty="0"/>
              <a:t> does </a:t>
            </a:r>
            <a:r>
              <a:rPr lang="en-US" sz="2800" b="1" dirty="0">
                <a:solidFill>
                  <a:srgbClr val="FF0000"/>
                </a:solidFill>
              </a:rPr>
              <a:t>not seem </a:t>
            </a:r>
            <a:r>
              <a:rPr lang="en-US" sz="2800" b="1" dirty="0"/>
              <a:t>to be associated with tumor </a:t>
            </a:r>
            <a:r>
              <a:rPr lang="en-US" sz="2800" b="1" dirty="0">
                <a:solidFill>
                  <a:srgbClr val="FF0000"/>
                </a:solidFill>
              </a:rPr>
              <a:t>growth risk</a:t>
            </a:r>
            <a:r>
              <a:rPr lang="en-US" sz="2800" b="1" dirty="0"/>
              <a:t>, and it is </a:t>
            </a:r>
            <a:r>
              <a:rPr lang="en-US" sz="2800" b="1" dirty="0">
                <a:solidFill>
                  <a:srgbClr val="FF0000"/>
                </a:solidFill>
              </a:rPr>
              <a:t>allowed</a:t>
            </a:r>
            <a:r>
              <a:rPr lang="en-US" sz="2800" b="1" dirty="0"/>
              <a:t> in patients who did </a:t>
            </a:r>
            <a:r>
              <a:rPr lang="en-US" sz="2800" b="1" dirty="0">
                <a:solidFill>
                  <a:srgbClr val="FF0000"/>
                </a:solidFill>
              </a:rPr>
              <a:t>not require </a:t>
            </a:r>
            <a:r>
              <a:rPr lang="en-US" sz="2800" b="1" dirty="0"/>
              <a:t>DA during pregnancy </a:t>
            </a:r>
          </a:p>
        </p:txBody>
      </p:sp>
    </p:spTree>
    <p:extLst>
      <p:ext uri="{BB962C8B-B14F-4D97-AF65-F5344CB8AC3E}">
        <p14:creationId xmlns:p14="http://schemas.microsoft.com/office/powerpoint/2010/main" val="39500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562" t="10417" r="6271" b="13194"/>
          <a:stretch/>
        </p:blipFill>
        <p:spPr>
          <a:xfrm>
            <a:off x="304800" y="0"/>
            <a:ext cx="1188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COMMENT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660" y="1453019"/>
            <a:ext cx="10985326" cy="519830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b="1" dirty="0" smtClean="0"/>
              <a:t>In </a:t>
            </a:r>
            <a:r>
              <a:rPr lang="en-US" sz="2400" b="1" dirty="0"/>
              <a:t>the large majority of cases, a </a:t>
            </a:r>
            <a:r>
              <a:rPr lang="en-US" sz="2400" b="1" dirty="0">
                <a:solidFill>
                  <a:srgbClr val="FF0000"/>
                </a:solidFill>
              </a:rPr>
              <a:t>dopamine agonist </a:t>
            </a:r>
            <a:r>
              <a:rPr lang="en-US" sz="2400" b="1" dirty="0"/>
              <a:t>is only necessary to </a:t>
            </a:r>
            <a:r>
              <a:rPr lang="en-US" sz="2400" b="1" dirty="0">
                <a:solidFill>
                  <a:srgbClr val="FF0000"/>
                </a:solidFill>
              </a:rPr>
              <a:t>induce pregnancy </a:t>
            </a:r>
            <a:r>
              <a:rPr lang="en-US" sz="2400" b="1" dirty="0"/>
              <a:t>and should be </a:t>
            </a:r>
            <a:r>
              <a:rPr lang="en-US" sz="2400" b="1" dirty="0">
                <a:solidFill>
                  <a:srgbClr val="FF0000"/>
                </a:solidFill>
              </a:rPr>
              <a:t>discontinued</a:t>
            </a:r>
            <a:r>
              <a:rPr lang="en-US" sz="2400" b="1" dirty="0"/>
              <a:t> as soon as pregnancy is confirmed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Nevertheless, in selected cases harboring </a:t>
            </a:r>
            <a:r>
              <a:rPr lang="en-US" sz="2400" b="1" dirty="0">
                <a:solidFill>
                  <a:srgbClr val="FF0000"/>
                </a:solidFill>
              </a:rPr>
              <a:t>invasive </a:t>
            </a:r>
            <a:r>
              <a:rPr lang="en-US" sz="2400" b="1" dirty="0" smtClean="0">
                <a:solidFill>
                  <a:srgbClr val="FF0000"/>
                </a:solidFill>
              </a:rPr>
              <a:t>macro </a:t>
            </a:r>
            <a:r>
              <a:rPr lang="en-US" sz="2400" b="1" dirty="0" err="1" smtClean="0">
                <a:solidFill>
                  <a:srgbClr val="FF0000"/>
                </a:solidFill>
              </a:rPr>
              <a:t>prolactinomas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/>
              <a:t>or in patients with marked </a:t>
            </a:r>
            <a:r>
              <a:rPr lang="en-US" sz="2400" b="1" dirty="0">
                <a:solidFill>
                  <a:srgbClr val="FF0000"/>
                </a:solidFill>
              </a:rPr>
              <a:t>growth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visual</a:t>
            </a:r>
            <a:r>
              <a:rPr lang="en-US" sz="2400" b="1" dirty="0"/>
              <a:t> and/ or </a:t>
            </a:r>
            <a:r>
              <a:rPr lang="en-US" sz="2400" b="1" dirty="0">
                <a:solidFill>
                  <a:srgbClr val="FF0000"/>
                </a:solidFill>
              </a:rPr>
              <a:t>headache</a:t>
            </a:r>
            <a:r>
              <a:rPr lang="en-US" sz="2400" b="1" dirty="0"/>
              <a:t> complaints, the drug may be used throughout pregnancy. 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COMMENT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493" y="1453019"/>
            <a:ext cx="10064119" cy="524840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Bromocriptine</a:t>
            </a:r>
            <a:r>
              <a:rPr lang="en-US" sz="2400" b="1" dirty="0" smtClean="0"/>
              <a:t> </a:t>
            </a:r>
            <a:r>
              <a:rPr lang="en-US" sz="2400" b="1" dirty="0"/>
              <a:t>and </a:t>
            </a:r>
            <a:r>
              <a:rPr lang="en-US" sz="2400" b="1" dirty="0" err="1">
                <a:solidFill>
                  <a:srgbClr val="FF0000"/>
                </a:solidFill>
              </a:rPr>
              <a:t>cabergoline</a:t>
            </a:r>
            <a:r>
              <a:rPr lang="en-US" sz="2400" b="1" dirty="0"/>
              <a:t> seem to be </a:t>
            </a:r>
            <a:r>
              <a:rPr lang="en-US" sz="2400" b="1" dirty="0">
                <a:solidFill>
                  <a:srgbClr val="FF0000"/>
                </a:solidFill>
              </a:rPr>
              <a:t>equally</a:t>
            </a:r>
            <a:r>
              <a:rPr lang="en-US" sz="2400" b="1" dirty="0"/>
              <a:t> safe for the fetus, when used for pregnancy induction. 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400" b="1" dirty="0" smtClean="0"/>
              <a:t>Indeed</a:t>
            </a:r>
            <a:r>
              <a:rPr lang="en-US" sz="2400" b="1" dirty="0"/>
              <a:t>, short-term exposure to these drugs for </a:t>
            </a:r>
            <a:r>
              <a:rPr lang="en-US" sz="2400" b="1" dirty="0">
                <a:solidFill>
                  <a:srgbClr val="FF0000"/>
                </a:solidFill>
              </a:rPr>
              <a:t>less</a:t>
            </a:r>
            <a:r>
              <a:rPr lang="en-US" sz="2400" b="1" dirty="0"/>
              <a:t> than </a:t>
            </a:r>
            <a:r>
              <a:rPr lang="en-US" sz="2400" b="1" dirty="0">
                <a:solidFill>
                  <a:srgbClr val="FF0000"/>
                </a:solidFill>
              </a:rPr>
              <a:t>6 weeks </a:t>
            </a:r>
            <a:r>
              <a:rPr lang="en-US" sz="2400" b="1" dirty="0"/>
              <a:t>of gestation has </a:t>
            </a:r>
            <a:r>
              <a:rPr lang="en-US" sz="2400" b="1" dirty="0">
                <a:solidFill>
                  <a:srgbClr val="FF0000"/>
                </a:solidFill>
              </a:rPr>
              <a:t>not</a:t>
            </a:r>
            <a:r>
              <a:rPr lang="en-US" sz="2400" b="1" dirty="0"/>
              <a:t> been found to cause any </a:t>
            </a:r>
            <a:r>
              <a:rPr lang="en-US" sz="2400" b="1" dirty="0">
                <a:solidFill>
                  <a:srgbClr val="FF0000"/>
                </a:solidFill>
              </a:rPr>
              <a:t>increase</a:t>
            </a:r>
            <a:r>
              <a:rPr lang="en-US" sz="2400" b="1" dirty="0"/>
              <a:t> in spontaneous </a:t>
            </a:r>
            <a:r>
              <a:rPr lang="en-US" sz="2400" b="1" dirty="0">
                <a:solidFill>
                  <a:srgbClr val="FF0000"/>
                </a:solidFill>
              </a:rPr>
              <a:t>abortions</a:t>
            </a:r>
            <a:r>
              <a:rPr lang="en-US" sz="2400" b="1" dirty="0"/>
              <a:t>, ectopic pregnancies, trophoblastic disease, multiple pregnancies, or congenital malformations.</a:t>
            </a:r>
            <a:r>
              <a:rPr lang="en-US" b="1" dirty="0"/>
              <a:t>	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40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manage the psychotropic-induced </a:t>
            </a:r>
            <a:r>
              <a:rPr lang="en-US" b="1" dirty="0" err="1"/>
              <a:t>hyperprolactinemia</a:t>
            </a:r>
            <a:r>
              <a:rPr lang="en-US" b="1" dirty="0"/>
              <a:t>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PROLACTIN SERUM ISOFORMS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1422400"/>
            <a:ext cx="10539412" cy="543560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sz="2400" b="1" dirty="0"/>
              <a:t>The PRL </a:t>
            </a:r>
            <a:r>
              <a:rPr lang="en-US" sz="2400" b="1" dirty="0">
                <a:solidFill>
                  <a:srgbClr val="FF0000"/>
                </a:solidFill>
              </a:rPr>
              <a:t>size</a:t>
            </a:r>
            <a:r>
              <a:rPr lang="en-US" sz="2400" b="1" dirty="0"/>
              <a:t> is </a:t>
            </a:r>
            <a:r>
              <a:rPr lang="en-US" sz="2400" b="1" dirty="0">
                <a:solidFill>
                  <a:srgbClr val="FF0000"/>
                </a:solidFill>
              </a:rPr>
              <a:t>heterogeneous</a:t>
            </a:r>
            <a:r>
              <a:rPr lang="en-US" sz="2400" b="1" dirty="0"/>
              <a:t> in terms of circulating molecular forms. The </a:t>
            </a:r>
            <a:r>
              <a:rPr lang="en-US" sz="2400" b="1" dirty="0">
                <a:solidFill>
                  <a:srgbClr val="FF0000"/>
                </a:solidFill>
              </a:rPr>
              <a:t>predominant </a:t>
            </a:r>
            <a:r>
              <a:rPr lang="en-US" sz="2400" b="1" dirty="0"/>
              <a:t>form in </a:t>
            </a:r>
            <a:r>
              <a:rPr lang="en-US" sz="2400" b="1" dirty="0">
                <a:solidFill>
                  <a:srgbClr val="FF0000"/>
                </a:solidFill>
              </a:rPr>
              <a:t>healthy</a:t>
            </a:r>
            <a:r>
              <a:rPr lang="en-US" sz="2400" b="1" dirty="0"/>
              <a:t> subjects and in patients with </a:t>
            </a:r>
            <a:r>
              <a:rPr lang="en-US" sz="2400" b="1" dirty="0" err="1">
                <a:solidFill>
                  <a:srgbClr val="FF0000"/>
                </a:solidFill>
              </a:rPr>
              <a:t>prolactinomas</a:t>
            </a:r>
            <a:r>
              <a:rPr lang="en-US" sz="2400" b="1" dirty="0"/>
              <a:t> is </a:t>
            </a:r>
            <a:r>
              <a:rPr lang="en-US" sz="2400" b="1" dirty="0">
                <a:solidFill>
                  <a:srgbClr val="FF0000"/>
                </a:solidFill>
              </a:rPr>
              <a:t>monomeric</a:t>
            </a:r>
            <a:r>
              <a:rPr lang="en-US" sz="2400" b="1" dirty="0"/>
              <a:t> PRL (molecular weight of </a:t>
            </a:r>
            <a:r>
              <a:rPr lang="en-US" sz="2400" b="1" dirty="0">
                <a:solidFill>
                  <a:srgbClr val="FF0000"/>
                </a:solidFill>
              </a:rPr>
              <a:t>23 </a:t>
            </a:r>
            <a:r>
              <a:rPr lang="en-US" sz="2400" b="1" dirty="0" err="1">
                <a:solidFill>
                  <a:srgbClr val="FF0000"/>
                </a:solidFill>
              </a:rPr>
              <a:t>kDa</a:t>
            </a:r>
            <a:r>
              <a:rPr lang="en-US" sz="2400" b="1" dirty="0" smtClean="0"/>
              <a:t>)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/>
              <a:t>while </a:t>
            </a:r>
            <a:r>
              <a:rPr lang="en-US" sz="2400" b="1" dirty="0" err="1"/>
              <a:t>dimeric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big </a:t>
            </a:r>
            <a:r>
              <a:rPr lang="en-US" sz="2400" b="1" dirty="0"/>
              <a:t>PRL (</a:t>
            </a:r>
            <a:r>
              <a:rPr lang="en-US" sz="2400" b="1" dirty="0">
                <a:solidFill>
                  <a:srgbClr val="FF0000"/>
                </a:solidFill>
              </a:rPr>
              <a:t>45-60</a:t>
            </a:r>
            <a:r>
              <a:rPr lang="en-US" sz="2400" b="1" dirty="0"/>
              <a:t> </a:t>
            </a:r>
            <a:r>
              <a:rPr lang="en-US" sz="2400" b="1" dirty="0" err="1"/>
              <a:t>kDa</a:t>
            </a:r>
            <a:r>
              <a:rPr lang="en-US" sz="2400" b="1" dirty="0"/>
              <a:t>) and </a:t>
            </a:r>
            <a:r>
              <a:rPr lang="en-US" sz="2400" b="1" dirty="0">
                <a:solidFill>
                  <a:srgbClr val="FF0000"/>
                </a:solidFill>
              </a:rPr>
              <a:t>big-big</a:t>
            </a:r>
            <a:r>
              <a:rPr lang="en-US" sz="2400" b="1" dirty="0"/>
              <a:t> PRL or </a:t>
            </a:r>
            <a:r>
              <a:rPr lang="en-US" sz="2400" b="1" dirty="0" err="1">
                <a:solidFill>
                  <a:srgbClr val="FF0000"/>
                </a:solidFill>
              </a:rPr>
              <a:t>macro</a:t>
            </a:r>
            <a:r>
              <a:rPr lang="en-US" sz="2400" b="1" dirty="0" err="1"/>
              <a:t>prolactin</a:t>
            </a:r>
            <a:r>
              <a:rPr lang="en-US" sz="2400" b="1" dirty="0"/>
              <a:t> (</a:t>
            </a:r>
            <a:r>
              <a:rPr lang="en-US" sz="2400" b="1" dirty="0">
                <a:solidFill>
                  <a:srgbClr val="FF0000"/>
                </a:solidFill>
              </a:rPr>
              <a:t>150-170</a:t>
            </a:r>
            <a:r>
              <a:rPr lang="en-US" sz="2400" b="1" dirty="0"/>
              <a:t> </a:t>
            </a:r>
            <a:r>
              <a:rPr lang="en-US" sz="2400" b="1" dirty="0" err="1"/>
              <a:t>kDa</a:t>
            </a:r>
            <a:r>
              <a:rPr lang="en-US" sz="2400" b="1" dirty="0"/>
              <a:t>) correspond to </a:t>
            </a:r>
            <a:r>
              <a:rPr lang="en-US" sz="2400" b="1" dirty="0">
                <a:solidFill>
                  <a:srgbClr val="FF0000"/>
                </a:solidFill>
              </a:rPr>
              <a:t>less</a:t>
            </a:r>
            <a:r>
              <a:rPr lang="en-US" sz="2400" b="1" dirty="0"/>
              <a:t> than </a:t>
            </a:r>
            <a:r>
              <a:rPr lang="en-US" sz="2400" b="1" dirty="0">
                <a:solidFill>
                  <a:srgbClr val="FF0000"/>
                </a:solidFill>
              </a:rPr>
              <a:t>20%</a:t>
            </a:r>
            <a:r>
              <a:rPr lang="en-US" sz="2400" b="1" dirty="0"/>
              <a:t> of the </a:t>
            </a:r>
            <a:r>
              <a:rPr lang="en-US" sz="2400" b="1"/>
              <a:t>total </a:t>
            </a:r>
            <a:r>
              <a:rPr lang="en-US" sz="2400" b="1" smtClean="0"/>
              <a:t>PRL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7852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592925" y="578391"/>
            <a:ext cx="8911687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712" y="1077238"/>
            <a:ext cx="10439900" cy="551145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/>
              <a:t>Ideally</a:t>
            </a:r>
            <a:r>
              <a:rPr lang="en-US" sz="3200" b="1" dirty="0"/>
              <a:t>, a </a:t>
            </a:r>
            <a:r>
              <a:rPr lang="en-US" sz="3200" b="1" dirty="0">
                <a:solidFill>
                  <a:srgbClr val="FF0000"/>
                </a:solidFill>
              </a:rPr>
              <a:t>baseline PRL </a:t>
            </a:r>
            <a:r>
              <a:rPr lang="en-US" sz="3200" b="1" dirty="0"/>
              <a:t>level should be obtained </a:t>
            </a:r>
            <a:r>
              <a:rPr lang="en-US" sz="3200" b="1" dirty="0">
                <a:solidFill>
                  <a:srgbClr val="FF0000"/>
                </a:solidFill>
              </a:rPr>
              <a:t>before starting </a:t>
            </a:r>
            <a:r>
              <a:rPr lang="en-US" sz="3200" b="1" dirty="0"/>
              <a:t>psychotropic medications known to increase PRL, but in the majority of cases, this is </a:t>
            </a:r>
            <a:r>
              <a:rPr lang="en-US" sz="3200" b="1" dirty="0">
                <a:solidFill>
                  <a:srgbClr val="FF0000"/>
                </a:solidFill>
              </a:rPr>
              <a:t>not</a:t>
            </a:r>
            <a:r>
              <a:rPr lang="en-US" sz="3200" b="1" dirty="0"/>
              <a:t> practically </a:t>
            </a:r>
            <a:r>
              <a:rPr lang="en-US" sz="3200" b="1" dirty="0">
                <a:solidFill>
                  <a:srgbClr val="FF0000"/>
                </a:solidFill>
              </a:rPr>
              <a:t>possible</a:t>
            </a:r>
            <a:r>
              <a:rPr lang="en-US" sz="3200" b="1" dirty="0"/>
              <a:t>, particularly when these medications are started </a:t>
            </a:r>
            <a:r>
              <a:rPr lang="en-US" sz="3200" b="1" dirty="0">
                <a:solidFill>
                  <a:srgbClr val="FF0000"/>
                </a:solidFill>
              </a:rPr>
              <a:t>urgently</a:t>
            </a:r>
          </a:p>
        </p:txBody>
      </p:sp>
    </p:spTree>
    <p:extLst>
      <p:ext uri="{BB962C8B-B14F-4D97-AF65-F5344CB8AC3E}">
        <p14:creationId xmlns:p14="http://schemas.microsoft.com/office/powerpoint/2010/main" val="27830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0281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603" y="1352811"/>
            <a:ext cx="10252009" cy="514819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Endocrine Society </a:t>
            </a:r>
            <a:r>
              <a:rPr lang="en-US" sz="3200" b="1" dirty="0">
                <a:solidFill>
                  <a:srgbClr val="FF0000"/>
                </a:solidFill>
              </a:rPr>
              <a:t>Guidelines</a:t>
            </a:r>
            <a:r>
              <a:rPr lang="en-US" sz="3200" b="1" dirty="0"/>
              <a:t> suggest </a:t>
            </a:r>
            <a:r>
              <a:rPr lang="en-US" sz="3200" b="1" dirty="0">
                <a:solidFill>
                  <a:srgbClr val="FF0000"/>
                </a:solidFill>
              </a:rPr>
              <a:t>discontinuing</a:t>
            </a:r>
            <a:r>
              <a:rPr lang="en-US" sz="3200" b="1" dirty="0"/>
              <a:t> the drug for </a:t>
            </a:r>
            <a:r>
              <a:rPr lang="en-US" sz="3200" b="1" dirty="0">
                <a:solidFill>
                  <a:srgbClr val="FF0000"/>
                </a:solidFill>
              </a:rPr>
              <a:t>3 days </a:t>
            </a:r>
            <a:r>
              <a:rPr lang="en-US" sz="3200" b="1" dirty="0"/>
              <a:t>or substituting with an </a:t>
            </a:r>
            <a:r>
              <a:rPr lang="en-US" sz="3200" b="1" dirty="0">
                <a:solidFill>
                  <a:srgbClr val="FF0000"/>
                </a:solidFill>
              </a:rPr>
              <a:t>alternative</a:t>
            </a:r>
            <a:r>
              <a:rPr lang="en-US" sz="3200" b="1" dirty="0"/>
              <a:t> drug if psychotropic-induced </a:t>
            </a:r>
            <a:r>
              <a:rPr lang="en-US" sz="3200" b="1" dirty="0" err="1"/>
              <a:t>hyperprolactinemia</a:t>
            </a:r>
            <a:r>
              <a:rPr lang="en-US" sz="3200" b="1" dirty="0"/>
              <a:t> is suspected and then </a:t>
            </a:r>
            <a:r>
              <a:rPr lang="en-US" sz="3200" b="1" dirty="0" err="1">
                <a:solidFill>
                  <a:srgbClr val="FF0000"/>
                </a:solidFill>
              </a:rPr>
              <a:t>remeasuring</a:t>
            </a:r>
            <a:r>
              <a:rPr lang="en-US" sz="3200" b="1" dirty="0">
                <a:solidFill>
                  <a:srgbClr val="FF0000"/>
                </a:solidFill>
              </a:rPr>
              <a:t> PRL</a:t>
            </a:r>
          </a:p>
        </p:txBody>
      </p:sp>
    </p:spTree>
    <p:extLst>
      <p:ext uri="{BB962C8B-B14F-4D97-AF65-F5344CB8AC3E}">
        <p14:creationId xmlns:p14="http://schemas.microsoft.com/office/powerpoint/2010/main" val="9662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2504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97" y="1202499"/>
            <a:ext cx="10928415" cy="538619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If the </a:t>
            </a:r>
            <a:r>
              <a:rPr lang="en-US" sz="2800" b="1" dirty="0">
                <a:solidFill>
                  <a:srgbClr val="FF0000"/>
                </a:solidFill>
              </a:rPr>
              <a:t>drug cannot </a:t>
            </a:r>
            <a:r>
              <a:rPr lang="en-US" sz="2800" b="1" dirty="0"/>
              <a:t>be safely </a:t>
            </a:r>
            <a:r>
              <a:rPr lang="en-US" sz="2800" b="1" dirty="0">
                <a:solidFill>
                  <a:srgbClr val="FF0000"/>
                </a:solidFill>
              </a:rPr>
              <a:t>withdrawn</a:t>
            </a:r>
            <a:r>
              <a:rPr lang="en-US" sz="2800" b="1" dirty="0"/>
              <a:t> due to the risk of a relapse of psychiatric symptoms and if the onset of </a:t>
            </a:r>
            <a:r>
              <a:rPr lang="en-US" sz="2800" b="1" dirty="0" err="1"/>
              <a:t>hyperprolactinemia</a:t>
            </a:r>
            <a:r>
              <a:rPr lang="en-US" sz="2800" b="1" dirty="0"/>
              <a:t> does not coincide with the initiation of therapy, then </a:t>
            </a:r>
            <a:r>
              <a:rPr lang="en-US" sz="2800" b="1" dirty="0">
                <a:solidFill>
                  <a:srgbClr val="FF0000"/>
                </a:solidFill>
              </a:rPr>
              <a:t>pituitary MRI </a:t>
            </a:r>
            <a:r>
              <a:rPr lang="en-US" sz="2800" b="1" dirty="0"/>
              <a:t>should be performed to </a:t>
            </a:r>
            <a:r>
              <a:rPr lang="en-US" sz="2800" b="1" dirty="0">
                <a:solidFill>
                  <a:srgbClr val="FF0000"/>
                </a:solidFill>
              </a:rPr>
              <a:t>exclude</a:t>
            </a:r>
            <a:r>
              <a:rPr lang="en-US" sz="2800" b="1" dirty="0"/>
              <a:t> or diagnose a </a:t>
            </a:r>
            <a:r>
              <a:rPr lang="en-US" sz="2800" b="1" dirty="0" err="1">
                <a:solidFill>
                  <a:srgbClr val="FF0000"/>
                </a:solidFill>
              </a:rPr>
              <a:t>sellar</a:t>
            </a:r>
            <a:r>
              <a:rPr lang="en-US" sz="2800" b="1" dirty="0">
                <a:solidFill>
                  <a:srgbClr val="FF0000"/>
                </a:solidFill>
              </a:rPr>
              <a:t> region </a:t>
            </a:r>
            <a:r>
              <a:rPr lang="en-US" sz="2800" b="1" dirty="0"/>
              <a:t>lesion</a:t>
            </a:r>
          </a:p>
        </p:txBody>
      </p:sp>
    </p:spTree>
    <p:extLst>
      <p:ext uri="{BB962C8B-B14F-4D97-AF65-F5344CB8AC3E}">
        <p14:creationId xmlns:p14="http://schemas.microsoft.com/office/powerpoint/2010/main" val="22241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3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49" y="1139868"/>
            <a:ext cx="10903363" cy="537366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The different approaches proposed for symptomatic patients with confirmed psychotropic-induced </a:t>
            </a:r>
            <a:r>
              <a:rPr lang="en-US" sz="2800" b="1" dirty="0" err="1"/>
              <a:t>hyperprolactinemia</a:t>
            </a:r>
            <a:r>
              <a:rPr lang="en-US" sz="2800" b="1" dirty="0"/>
              <a:t> include (</a:t>
            </a:r>
            <a:r>
              <a:rPr lang="en-US" sz="2800" b="1" dirty="0" err="1"/>
              <a:t>i</a:t>
            </a:r>
            <a:r>
              <a:rPr lang="en-US" sz="2800" b="1" dirty="0"/>
              <a:t>) </a:t>
            </a:r>
            <a:r>
              <a:rPr lang="en-US" sz="2800" b="1" dirty="0">
                <a:solidFill>
                  <a:srgbClr val="FF0000"/>
                </a:solidFill>
              </a:rPr>
              <a:t>switching </a:t>
            </a:r>
            <a:r>
              <a:rPr lang="en-US" sz="2800" b="1" dirty="0"/>
              <a:t>the offending drug to </a:t>
            </a:r>
            <a:r>
              <a:rPr lang="en-US" sz="2800" b="1" dirty="0" err="1">
                <a:solidFill>
                  <a:srgbClr val="FF0000"/>
                </a:solidFill>
              </a:rPr>
              <a:t>aripiprazole</a:t>
            </a:r>
            <a:r>
              <a:rPr lang="en-US" sz="2800" b="1" dirty="0"/>
              <a:t> or other </a:t>
            </a:r>
            <a:r>
              <a:rPr lang="en-US" sz="2800" b="1" dirty="0">
                <a:solidFill>
                  <a:srgbClr val="FF0000"/>
                </a:solidFill>
              </a:rPr>
              <a:t>atypical antipsychotics </a:t>
            </a:r>
            <a:r>
              <a:rPr lang="en-US" sz="2800" b="1" dirty="0"/>
              <a:t>(AAPs) with a low effect on PRL levels </a:t>
            </a:r>
            <a:r>
              <a:rPr lang="en-US" sz="2800" b="1" dirty="0" smtClean="0"/>
              <a:t>and </a:t>
            </a:r>
            <a:r>
              <a:rPr lang="en-US" sz="2800" b="1" dirty="0"/>
              <a:t>(ii) </a:t>
            </a:r>
            <a:r>
              <a:rPr lang="en-US" sz="2800" b="1" dirty="0">
                <a:solidFill>
                  <a:srgbClr val="FF0000"/>
                </a:solidFill>
              </a:rPr>
              <a:t>adding DA </a:t>
            </a:r>
            <a:r>
              <a:rPr lang="en-US" sz="2800" b="1" dirty="0"/>
              <a:t>therapy</a:t>
            </a:r>
          </a:p>
        </p:txBody>
      </p:sp>
    </p:spTree>
    <p:extLst>
      <p:ext uri="{BB962C8B-B14F-4D97-AF65-F5344CB8AC3E}">
        <p14:creationId xmlns:p14="http://schemas.microsoft.com/office/powerpoint/2010/main" val="40360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592925" y="526093"/>
            <a:ext cx="8911687" cy="98017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614" y="1027134"/>
            <a:ext cx="10727998" cy="554903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Other </a:t>
            </a:r>
            <a:r>
              <a:rPr lang="en-US" sz="2800" b="1" dirty="0">
                <a:solidFill>
                  <a:srgbClr val="FF0000"/>
                </a:solidFill>
              </a:rPr>
              <a:t>atypical</a:t>
            </a:r>
            <a:r>
              <a:rPr lang="en-US" sz="2800" b="1" dirty="0"/>
              <a:t> antipsychotics, such as </a:t>
            </a:r>
            <a:r>
              <a:rPr lang="en-US" sz="2800" b="1" dirty="0" err="1">
                <a:solidFill>
                  <a:srgbClr val="FF0000"/>
                </a:solidFill>
              </a:rPr>
              <a:t>quetiapine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olanzapine</a:t>
            </a:r>
            <a:r>
              <a:rPr lang="en-US" sz="2800" b="1" dirty="0"/>
              <a:t>, </a:t>
            </a:r>
            <a:r>
              <a:rPr lang="en-US" sz="2800" b="1" dirty="0" err="1"/>
              <a:t>lurasidone</a:t>
            </a:r>
            <a:r>
              <a:rPr lang="en-US" sz="2800" b="1" dirty="0"/>
              <a:t>, </a:t>
            </a:r>
            <a:r>
              <a:rPr lang="en-US" sz="2800" b="1" dirty="0" err="1"/>
              <a:t>asenapine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or clozapine</a:t>
            </a:r>
            <a:r>
              <a:rPr lang="en-US" sz="2800" b="1" dirty="0"/>
              <a:t>, cause only a </a:t>
            </a:r>
            <a:r>
              <a:rPr lang="en-US" sz="2800" b="1" dirty="0">
                <a:solidFill>
                  <a:srgbClr val="FF0000"/>
                </a:solidFill>
              </a:rPr>
              <a:t>mild </a:t>
            </a:r>
            <a:r>
              <a:rPr lang="en-US" sz="2800" b="1" dirty="0"/>
              <a:t>elevation in </a:t>
            </a:r>
            <a:r>
              <a:rPr lang="en-US" sz="2800" b="1" dirty="0">
                <a:solidFill>
                  <a:srgbClr val="FF0000"/>
                </a:solidFill>
              </a:rPr>
              <a:t>PRL</a:t>
            </a:r>
            <a:r>
              <a:rPr lang="en-US" sz="2800" b="1" dirty="0"/>
              <a:t> levels, and only in a subgroup of those </a:t>
            </a:r>
            <a:r>
              <a:rPr lang="en-US" sz="2800" b="1" dirty="0" smtClean="0"/>
              <a:t>treated</a:t>
            </a:r>
            <a:r>
              <a:rPr lang="en-US" sz="2800" b="1" dirty="0"/>
              <a:t> Therefore, these drugs may also serve as alternatives to antipsychotics with robust effects on PRL (e.g., </a:t>
            </a:r>
            <a:r>
              <a:rPr lang="en-US" sz="2800" b="1" dirty="0" err="1"/>
              <a:t>risperidone</a:t>
            </a:r>
            <a:r>
              <a:rPr lang="en-US" sz="28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040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592925" y="563671"/>
            <a:ext cx="8911687" cy="6043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458" y="964503"/>
            <a:ext cx="10803154" cy="574944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800" b="1" dirty="0"/>
              <a:t>However, in patients who are </a:t>
            </a:r>
            <a:r>
              <a:rPr lang="en-US" sz="2800" b="1" dirty="0">
                <a:solidFill>
                  <a:srgbClr val="FF0000"/>
                </a:solidFill>
              </a:rPr>
              <a:t>clinically</a:t>
            </a:r>
            <a:r>
              <a:rPr lang="en-US" sz="2800" b="1" dirty="0"/>
              <a:t> very </a:t>
            </a:r>
            <a:r>
              <a:rPr lang="en-US" sz="2800" b="1" dirty="0">
                <a:solidFill>
                  <a:srgbClr val="FF0000"/>
                </a:solidFill>
              </a:rPr>
              <a:t>stable</a:t>
            </a:r>
            <a:r>
              <a:rPr lang="en-US" sz="2800" b="1" dirty="0"/>
              <a:t> on antipsychotic treatment, </a:t>
            </a:r>
            <a:r>
              <a:rPr lang="en-US" sz="2800" b="1" dirty="0">
                <a:solidFill>
                  <a:srgbClr val="FF0000"/>
                </a:solidFill>
              </a:rPr>
              <a:t>switching </a:t>
            </a:r>
            <a:r>
              <a:rPr lang="en-US" sz="2800" b="1" dirty="0"/>
              <a:t>to a different antipsychotic such as </a:t>
            </a:r>
            <a:r>
              <a:rPr lang="en-US" sz="2800" b="1" dirty="0" err="1"/>
              <a:t>aripiprazole</a:t>
            </a:r>
            <a:r>
              <a:rPr lang="en-US" sz="2800" b="1" dirty="0"/>
              <a:t> or other atypical antipsychotics may be </a:t>
            </a:r>
            <a:r>
              <a:rPr lang="en-US" sz="2800" b="1" dirty="0" smtClean="0">
                <a:solidFill>
                  <a:srgbClr val="FF0000"/>
                </a:solidFill>
              </a:rPr>
              <a:t>inappropriate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In these cases, using </a:t>
            </a:r>
            <a:r>
              <a:rPr lang="en-US" sz="2800" b="1" dirty="0" err="1">
                <a:solidFill>
                  <a:srgbClr val="FF0000"/>
                </a:solidFill>
              </a:rPr>
              <a:t>aripiprazole</a:t>
            </a:r>
            <a:r>
              <a:rPr lang="en-US" sz="2800" b="1" dirty="0">
                <a:solidFill>
                  <a:srgbClr val="FF0000"/>
                </a:solidFill>
              </a:rPr>
              <a:t> as adjunctive </a:t>
            </a:r>
            <a:r>
              <a:rPr lang="en-US" sz="2800" b="1" dirty="0"/>
              <a:t>therapy may be useful </a:t>
            </a:r>
            <a:endParaRPr lang="en-US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592925" y="475989"/>
            <a:ext cx="8911687" cy="14812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458" y="914400"/>
            <a:ext cx="10803154" cy="56492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DA</a:t>
            </a:r>
            <a:r>
              <a:rPr lang="en-US" sz="2400" b="1" dirty="0"/>
              <a:t> therapy should therefore be reserved for patients with </a:t>
            </a:r>
            <a:r>
              <a:rPr lang="en-US" sz="2400" b="1" dirty="0">
                <a:solidFill>
                  <a:srgbClr val="FF0000"/>
                </a:solidFill>
              </a:rPr>
              <a:t>severe</a:t>
            </a:r>
            <a:r>
              <a:rPr lang="en-US" sz="2400" b="1" dirty="0"/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hyperprolactinemia</a:t>
            </a:r>
            <a:r>
              <a:rPr lang="en-US" sz="2400" b="1" u="sng" dirty="0"/>
              <a:t> </a:t>
            </a:r>
            <a:r>
              <a:rPr lang="en-US" sz="2400" b="1" dirty="0"/>
              <a:t>who </a:t>
            </a:r>
            <a:r>
              <a:rPr lang="en-US" sz="2400" b="1" dirty="0">
                <a:solidFill>
                  <a:srgbClr val="FF0000"/>
                </a:solidFill>
              </a:rPr>
              <a:t>fail</a:t>
            </a:r>
            <a:r>
              <a:rPr lang="en-US" sz="2400" b="1" dirty="0"/>
              <a:t> to respond to </a:t>
            </a:r>
            <a:r>
              <a:rPr lang="en-US" sz="2400" b="1" dirty="0" err="1">
                <a:solidFill>
                  <a:srgbClr val="FF0000"/>
                </a:solidFill>
              </a:rPr>
              <a:t>aripiprazole</a:t>
            </a:r>
            <a:r>
              <a:rPr lang="en-US" sz="2400" b="1" dirty="0"/>
              <a:t> as an alternative or adjunctive treatment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Due to its higher specificity for the D2 receptor, </a:t>
            </a:r>
            <a:r>
              <a:rPr lang="en-US" sz="2400" b="1" dirty="0">
                <a:solidFill>
                  <a:srgbClr val="FF0000"/>
                </a:solidFill>
              </a:rPr>
              <a:t>CAB</a:t>
            </a:r>
            <a:r>
              <a:rPr lang="en-US" sz="2400" b="1" dirty="0"/>
              <a:t> would be </a:t>
            </a:r>
            <a:r>
              <a:rPr lang="en-US" sz="2400" b="1" dirty="0">
                <a:solidFill>
                  <a:srgbClr val="FF0000"/>
                </a:solidFill>
              </a:rPr>
              <a:t>preferable</a:t>
            </a:r>
            <a:r>
              <a:rPr lang="en-US" sz="2400" b="1" dirty="0"/>
              <a:t> to </a:t>
            </a:r>
            <a:r>
              <a:rPr lang="en-US" sz="2400" b="1" dirty="0">
                <a:solidFill>
                  <a:srgbClr val="FF0000"/>
                </a:solidFill>
              </a:rPr>
              <a:t>BCR</a:t>
            </a:r>
            <a:r>
              <a:rPr lang="en-US" sz="2400" b="1" dirty="0"/>
              <a:t> in the management of antipsychotic-induced </a:t>
            </a:r>
            <a:r>
              <a:rPr lang="en-US" sz="2400" b="1" dirty="0" err="1"/>
              <a:t>hyperprolactinemia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400" b="1" dirty="0" smtClean="0"/>
              <a:t>Nevertheless</a:t>
            </a:r>
            <a:r>
              <a:rPr lang="en-US" sz="2400" b="1" dirty="0"/>
              <a:t>, it should be used cautiously, in </a:t>
            </a:r>
            <a:r>
              <a:rPr lang="en-US" sz="2400" b="1" dirty="0">
                <a:solidFill>
                  <a:srgbClr val="FF0000"/>
                </a:solidFill>
              </a:rPr>
              <a:t>doses</a:t>
            </a:r>
            <a:r>
              <a:rPr lang="en-US" sz="2400" b="1" dirty="0"/>
              <a:t> as </a:t>
            </a:r>
            <a:r>
              <a:rPr lang="en-US" sz="2400" b="1" dirty="0">
                <a:solidFill>
                  <a:srgbClr val="FF0000"/>
                </a:solidFill>
              </a:rPr>
              <a:t>low</a:t>
            </a:r>
            <a:r>
              <a:rPr lang="en-US" sz="2400" b="1" dirty="0"/>
              <a:t> as possible</a:t>
            </a:r>
          </a:p>
        </p:txBody>
      </p:sp>
    </p:spTree>
    <p:extLst>
      <p:ext uri="{BB962C8B-B14F-4D97-AF65-F5344CB8AC3E}">
        <p14:creationId xmlns:p14="http://schemas.microsoft.com/office/powerpoint/2010/main" val="5650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53" y="1077238"/>
            <a:ext cx="10853259" cy="553650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DA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antipsychotic</a:t>
            </a:r>
            <a:r>
              <a:rPr lang="en-US" sz="2800" b="1" dirty="0"/>
              <a:t> medications may have </a:t>
            </a:r>
            <a:r>
              <a:rPr lang="en-US" sz="2800" b="1" dirty="0">
                <a:solidFill>
                  <a:srgbClr val="FF0000"/>
                </a:solidFill>
              </a:rPr>
              <a:t>opposing</a:t>
            </a:r>
            <a:r>
              <a:rPr lang="en-US" sz="2800" b="1" dirty="0"/>
              <a:t> mechanisms of action. Indeed, the therapeutic effects of most </a:t>
            </a:r>
            <a:r>
              <a:rPr lang="en-US" sz="2800" b="1" dirty="0">
                <a:solidFill>
                  <a:srgbClr val="FF0000"/>
                </a:solidFill>
              </a:rPr>
              <a:t>antipsychotics</a:t>
            </a:r>
            <a:r>
              <a:rPr lang="en-US" sz="2800" b="1" dirty="0"/>
              <a:t> come from </a:t>
            </a:r>
            <a:r>
              <a:rPr lang="en-US" sz="2800" b="1" dirty="0">
                <a:solidFill>
                  <a:srgbClr val="FF0000"/>
                </a:solidFill>
              </a:rPr>
              <a:t>D2 receptor antagonism </a:t>
            </a:r>
            <a:r>
              <a:rPr lang="en-US" sz="2800" b="1" dirty="0" smtClean="0"/>
              <a:t>.Thus</a:t>
            </a:r>
            <a:r>
              <a:rPr lang="en-US" sz="2800" b="1" dirty="0"/>
              <a:t>, there is a concern that </a:t>
            </a:r>
            <a:r>
              <a:rPr lang="en-US" sz="2800" b="1" dirty="0">
                <a:solidFill>
                  <a:srgbClr val="FF0000"/>
                </a:solidFill>
              </a:rPr>
              <a:t>DA</a:t>
            </a:r>
            <a:r>
              <a:rPr lang="en-US" sz="2800" b="1" dirty="0"/>
              <a:t> therapy may </a:t>
            </a:r>
            <a:r>
              <a:rPr lang="en-US" sz="2800" b="1" dirty="0">
                <a:solidFill>
                  <a:srgbClr val="FF0000"/>
                </a:solidFill>
              </a:rPr>
              <a:t>reduce</a:t>
            </a:r>
            <a:r>
              <a:rPr lang="en-US" sz="2800" b="1" dirty="0"/>
              <a:t> the effectiveness of antipsychotic drugs and trigger </a:t>
            </a:r>
            <a:r>
              <a:rPr lang="en-US" sz="2800" b="1" dirty="0">
                <a:solidFill>
                  <a:srgbClr val="FF0000"/>
                </a:solidFill>
              </a:rPr>
              <a:t>relapse</a:t>
            </a:r>
            <a:r>
              <a:rPr lang="en-US" sz="2800" b="1" dirty="0"/>
              <a:t> or </a:t>
            </a:r>
            <a:r>
              <a:rPr lang="en-US" sz="2800" b="1" dirty="0">
                <a:solidFill>
                  <a:srgbClr val="FF0000"/>
                </a:solidFill>
              </a:rPr>
              <a:t>exacerbation </a:t>
            </a:r>
            <a:r>
              <a:rPr lang="en-US" sz="2800" b="1" dirty="0"/>
              <a:t>of psychosis</a:t>
            </a:r>
          </a:p>
        </p:txBody>
      </p:sp>
    </p:spTree>
    <p:extLst>
      <p:ext uri="{BB962C8B-B14F-4D97-AF65-F5344CB8AC3E}">
        <p14:creationId xmlns:p14="http://schemas.microsoft.com/office/powerpoint/2010/main" val="20981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COMMENT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371600"/>
            <a:ext cx="10552112" cy="52832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800" b="1" dirty="0" smtClean="0"/>
              <a:t>The </a:t>
            </a:r>
            <a:r>
              <a:rPr lang="en-US" sz="2800" b="1" dirty="0"/>
              <a:t>best approach for </a:t>
            </a:r>
            <a:r>
              <a:rPr lang="en-US" sz="2800" b="1" dirty="0">
                <a:solidFill>
                  <a:srgbClr val="FF0000"/>
                </a:solidFill>
              </a:rPr>
              <a:t>symptomatic antipsychotic-induced </a:t>
            </a:r>
            <a:r>
              <a:rPr lang="en-US" sz="2800" b="1" dirty="0" err="1"/>
              <a:t>hyperprolactinemia</a:t>
            </a:r>
            <a:r>
              <a:rPr lang="en-US" sz="2800" b="1" dirty="0"/>
              <a:t> would be the use of </a:t>
            </a:r>
            <a:r>
              <a:rPr lang="en-US" sz="2800" b="1" dirty="0" err="1">
                <a:solidFill>
                  <a:srgbClr val="FF0000"/>
                </a:solidFill>
              </a:rPr>
              <a:t>aripiprazole</a:t>
            </a:r>
            <a:r>
              <a:rPr lang="en-US" sz="2800" b="1" dirty="0"/>
              <a:t> as an alternative or adjunctive therapy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FF0000"/>
                </a:solidFill>
              </a:rPr>
              <a:t>DA</a:t>
            </a:r>
            <a:r>
              <a:rPr lang="en-US" sz="2800" b="1" dirty="0"/>
              <a:t> therapy at </a:t>
            </a:r>
            <a:r>
              <a:rPr lang="en-US" sz="2800" b="1" dirty="0">
                <a:solidFill>
                  <a:srgbClr val="FF0000"/>
                </a:solidFill>
              </a:rPr>
              <a:t>low doses </a:t>
            </a:r>
            <a:r>
              <a:rPr lang="en-US" sz="2800" b="1" dirty="0"/>
              <a:t>can be used </a:t>
            </a:r>
            <a:r>
              <a:rPr lang="en-US" sz="2800" b="1" dirty="0">
                <a:solidFill>
                  <a:srgbClr val="FF0000"/>
                </a:solidFill>
              </a:rPr>
              <a:t>cautiously</a:t>
            </a:r>
            <a:r>
              <a:rPr lang="en-US" sz="2800" b="1" dirty="0"/>
              <a:t> in patients who do not respond to the first approach. 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1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192" y="1089763"/>
            <a:ext cx="10690420" cy="5561557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/>
              <a:t>When the serum of a patient with </a:t>
            </a:r>
            <a:r>
              <a:rPr lang="en-US" sz="2800" b="1" dirty="0" err="1"/>
              <a:t>hyperprolactinemia</a:t>
            </a:r>
            <a:r>
              <a:rPr lang="en-US" sz="2800" b="1" dirty="0"/>
              <a:t> contains mostly </a:t>
            </a:r>
            <a:r>
              <a:rPr lang="en-US" sz="2800" b="1" dirty="0" err="1">
                <a:solidFill>
                  <a:srgbClr val="FF0000"/>
                </a:solidFill>
              </a:rPr>
              <a:t>macroprolactin</a:t>
            </a:r>
            <a:r>
              <a:rPr lang="en-US" sz="2800" b="1" dirty="0"/>
              <a:t>, the condition is termed </a:t>
            </a:r>
            <a:r>
              <a:rPr lang="en-US" sz="2800" b="1" dirty="0" err="1"/>
              <a:t>macroprolactinemia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>
              <a:lnSpc>
                <a:spcPct val="250000"/>
              </a:lnSpc>
            </a:pPr>
            <a:r>
              <a:rPr lang="en-US" sz="2800" b="1" dirty="0" smtClean="0"/>
              <a:t>In </a:t>
            </a:r>
            <a:r>
              <a:rPr lang="en-US" sz="2800" b="1" dirty="0"/>
              <a:t>up to </a:t>
            </a:r>
            <a:r>
              <a:rPr lang="en-US" sz="2800" b="1" dirty="0">
                <a:solidFill>
                  <a:srgbClr val="FF0000"/>
                </a:solidFill>
              </a:rPr>
              <a:t>90%</a:t>
            </a:r>
            <a:r>
              <a:rPr lang="en-US" sz="2800" b="1" dirty="0"/>
              <a:t> of cases, </a:t>
            </a:r>
            <a:r>
              <a:rPr lang="en-US" sz="2800" b="1" dirty="0" err="1">
                <a:solidFill>
                  <a:srgbClr val="FF0000"/>
                </a:solidFill>
              </a:rPr>
              <a:t>macroprolactin</a:t>
            </a:r>
            <a:r>
              <a:rPr lang="en-US" sz="2800" b="1" dirty="0"/>
              <a:t> is </a:t>
            </a:r>
            <a:r>
              <a:rPr lang="en-US" sz="2800" b="1" dirty="0">
                <a:solidFill>
                  <a:srgbClr val="FF0000"/>
                </a:solidFill>
              </a:rPr>
              <a:t>compos</a:t>
            </a:r>
            <a:r>
              <a:rPr lang="en-US" sz="2800" b="1" dirty="0"/>
              <a:t>ed of a complex formed by an </a:t>
            </a:r>
            <a:r>
              <a:rPr lang="en-US" sz="2800" b="1" dirty="0" err="1">
                <a:solidFill>
                  <a:srgbClr val="FF0000"/>
                </a:solidFill>
              </a:rPr>
              <a:t>IgG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monomeric </a:t>
            </a:r>
            <a:r>
              <a:rPr lang="en-US" sz="2800" b="1" dirty="0" smtClean="0">
                <a:solidFill>
                  <a:srgbClr val="FF0000"/>
                </a:solidFill>
              </a:rPr>
              <a:t>PRL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DIAGNOSTIC EVALUATION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74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863" y="1215025"/>
            <a:ext cx="10126749" cy="5448822"/>
          </a:xfrm>
        </p:spPr>
        <p:txBody>
          <a:bodyPr/>
          <a:lstStyle/>
          <a:p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 </a:t>
            </a:r>
            <a:r>
              <a:rPr lang="en-US" sz="2000" b="1" dirty="0" err="1"/>
              <a:t>Prolactinomas</a:t>
            </a:r>
            <a:r>
              <a:rPr lang="en-US" sz="2000" b="1" dirty="0"/>
              <a:t> are the </a:t>
            </a:r>
            <a:r>
              <a:rPr lang="en-US" sz="2000" b="1" dirty="0">
                <a:solidFill>
                  <a:srgbClr val="FF0000"/>
                </a:solidFill>
              </a:rPr>
              <a:t>most common </a:t>
            </a:r>
            <a:r>
              <a:rPr lang="en-US" sz="2000" b="1" dirty="0"/>
              <a:t>pituitary adenomas (approximately </a:t>
            </a:r>
            <a:r>
              <a:rPr lang="en-US" sz="2000" b="1" dirty="0">
                <a:solidFill>
                  <a:srgbClr val="FF0000"/>
                </a:solidFill>
              </a:rPr>
              <a:t>40%</a:t>
            </a:r>
            <a:r>
              <a:rPr lang="en-US" sz="2000" b="1" dirty="0"/>
              <a:t> of cases), and they represent an important cause of </a:t>
            </a:r>
            <a:r>
              <a:rPr lang="en-US" sz="2000" b="1" dirty="0" err="1">
                <a:solidFill>
                  <a:srgbClr val="FF0000"/>
                </a:solidFill>
              </a:rPr>
              <a:t>hypogonadism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infertility</a:t>
            </a:r>
            <a:r>
              <a:rPr lang="en-US" sz="2000" b="1" dirty="0"/>
              <a:t> in both sexes. The magnitude of prolactin (PRL) elevation can be useful in determining the etiology of </a:t>
            </a:r>
            <a:r>
              <a:rPr lang="en-US" sz="2000" b="1" dirty="0" err="1"/>
              <a:t>hyperprolactinemia</a:t>
            </a:r>
            <a:r>
              <a:rPr lang="en-US" sz="2000" b="1" dirty="0"/>
              <a:t>. Indeed, PRL levels &gt; </a:t>
            </a:r>
            <a:r>
              <a:rPr lang="en-US" sz="2000" b="1" dirty="0">
                <a:solidFill>
                  <a:srgbClr val="FF0000"/>
                </a:solidFill>
              </a:rPr>
              <a:t>250 </a:t>
            </a:r>
            <a:r>
              <a:rPr lang="en-US" sz="2000" b="1" dirty="0" err="1">
                <a:solidFill>
                  <a:srgbClr val="FF0000"/>
                </a:solidFill>
              </a:rPr>
              <a:t>ng</a:t>
            </a:r>
            <a:r>
              <a:rPr lang="en-US" sz="2000" b="1" dirty="0">
                <a:solidFill>
                  <a:srgbClr val="FF0000"/>
                </a:solidFill>
              </a:rPr>
              <a:t>/mL </a:t>
            </a:r>
            <a:r>
              <a:rPr lang="en-US" sz="2000" b="1" dirty="0"/>
              <a:t>are highly suggestive of the presence of a </a:t>
            </a:r>
            <a:r>
              <a:rPr lang="en-US" sz="2000" b="1" dirty="0" err="1">
                <a:solidFill>
                  <a:srgbClr val="FF0000"/>
                </a:solidFill>
              </a:rPr>
              <a:t>prolactinoma</a:t>
            </a:r>
            <a:r>
              <a:rPr lang="en-US" sz="2000" b="1" dirty="0"/>
              <a:t>. In contrast, most patients with </a:t>
            </a:r>
            <a:r>
              <a:rPr lang="en-US" sz="2000" b="1" dirty="0">
                <a:solidFill>
                  <a:srgbClr val="FF0000"/>
                </a:solidFill>
              </a:rPr>
              <a:t>stalk dysfunction</a:t>
            </a:r>
            <a:r>
              <a:rPr lang="en-US" sz="2000" b="1" dirty="0"/>
              <a:t>, drug-induced </a:t>
            </a:r>
            <a:r>
              <a:rPr lang="en-US" sz="2000" b="1" dirty="0" err="1"/>
              <a:t>hyperprolactinemia</a:t>
            </a:r>
            <a:r>
              <a:rPr lang="en-US" sz="2000" b="1" dirty="0"/>
              <a:t> or systemic diseases present with PRL </a:t>
            </a:r>
            <a:r>
              <a:rPr lang="en-US" sz="2000" b="1" dirty="0">
                <a:solidFill>
                  <a:srgbClr val="FF0000"/>
                </a:solidFill>
              </a:rPr>
              <a:t>levels &lt; 100 </a:t>
            </a:r>
            <a:r>
              <a:rPr lang="en-US" sz="2000" b="1" dirty="0" err="1">
                <a:solidFill>
                  <a:srgbClr val="FF0000"/>
                </a:solidFill>
              </a:rPr>
              <a:t>ng</a:t>
            </a:r>
            <a:r>
              <a:rPr lang="en-US" sz="2000" b="1" dirty="0">
                <a:solidFill>
                  <a:srgbClr val="FF0000"/>
                </a:solidFill>
              </a:rPr>
              <a:t>/</a:t>
            </a:r>
            <a:r>
              <a:rPr lang="en-US" sz="2000" b="1" dirty="0" err="1">
                <a:solidFill>
                  <a:srgbClr val="FF0000"/>
                </a:solidFill>
              </a:rPr>
              <a:t>mL</a:t>
            </a:r>
            <a:r>
              <a:rPr lang="en-US" sz="2000" b="1" dirty="0" err="1"/>
              <a:t>.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10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527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458" y="1139867"/>
            <a:ext cx="10803154" cy="553650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For the correct identification of the etiology of </a:t>
            </a:r>
            <a:r>
              <a:rPr lang="en-US" sz="2800" b="1" dirty="0" err="1">
                <a:solidFill>
                  <a:srgbClr val="FF0000"/>
                </a:solidFill>
              </a:rPr>
              <a:t>hyperprolactinemia</a:t>
            </a:r>
            <a:r>
              <a:rPr lang="en-US" sz="2800" b="1" dirty="0"/>
              <a:t>, some parameters must be taken into account</a:t>
            </a:r>
            <a:r>
              <a:rPr lang="en-US" sz="28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medical </a:t>
            </a:r>
            <a:r>
              <a:rPr lang="en-US" sz="2800" b="1" dirty="0" smtClean="0">
                <a:solidFill>
                  <a:srgbClr val="FF0000"/>
                </a:solidFill>
              </a:rPr>
              <a:t>history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physical examination</a:t>
            </a:r>
            <a:r>
              <a:rPr lang="en-US" sz="2800" b="1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clinical features</a:t>
            </a:r>
            <a:r>
              <a:rPr lang="en-US" sz="2800" b="1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laboratory findings (especially PRL serum levels),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 and imaging studies of the pituitary and </a:t>
            </a:r>
            <a:r>
              <a:rPr lang="en-US" sz="2800" b="1" dirty="0" err="1"/>
              <a:t>sella</a:t>
            </a:r>
            <a:r>
              <a:rPr lang="en-US" sz="2800" b="1" dirty="0"/>
              <a:t> </a:t>
            </a:r>
            <a:r>
              <a:rPr lang="en-US" sz="2800" b="1" dirty="0" err="1"/>
              <a:t>turcica</a:t>
            </a:r>
            <a:r>
              <a:rPr lang="en-US" sz="2800" b="1" dirty="0"/>
              <a:t> </a:t>
            </a:r>
          </a:p>
          <a:p>
            <a:pPr>
              <a:lnSpc>
                <a:spcPct val="150000"/>
              </a:lnSpc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52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900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233" y="1265129"/>
            <a:ext cx="10189379" cy="5398718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TSH</a:t>
            </a:r>
            <a:r>
              <a:rPr lang="en-US" sz="2400" b="1" dirty="0"/>
              <a:t>, free T4</a:t>
            </a:r>
            <a:r>
              <a:rPr lang="en-US" sz="2400" b="1" dirty="0" smtClean="0"/>
              <a:t>,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creatinine</a:t>
            </a:r>
            <a:r>
              <a:rPr lang="en-US" sz="2400" b="1" dirty="0"/>
              <a:t> levels 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400" b="1" dirty="0" smtClean="0"/>
              <a:t>acromegaly </a:t>
            </a:r>
            <a:r>
              <a:rPr lang="en-US" sz="2400" b="1" dirty="0"/>
              <a:t>must be investigated by measuring </a:t>
            </a:r>
            <a:r>
              <a:rPr lang="en-US" sz="2400" b="1" dirty="0">
                <a:solidFill>
                  <a:srgbClr val="FF0000"/>
                </a:solidFill>
              </a:rPr>
              <a:t>IGF-1</a:t>
            </a:r>
            <a:r>
              <a:rPr lang="en-US" sz="2400" b="1" dirty="0"/>
              <a:t> in all patients with a </a:t>
            </a:r>
            <a:r>
              <a:rPr lang="en-US" sz="2400" b="1" dirty="0" err="1">
                <a:solidFill>
                  <a:srgbClr val="FF0000"/>
                </a:solidFill>
              </a:rPr>
              <a:t>macroadenoma</a:t>
            </a:r>
            <a:r>
              <a:rPr lang="en-US" sz="2400" b="1" dirty="0"/>
              <a:t>, even when there are </a:t>
            </a:r>
            <a:r>
              <a:rPr lang="en-US" sz="2400" b="1" dirty="0">
                <a:solidFill>
                  <a:srgbClr val="FF0000"/>
                </a:solidFill>
              </a:rPr>
              <a:t>no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manifestations</a:t>
            </a:r>
            <a:r>
              <a:rPr lang="en-US" sz="2400" b="1" dirty="0"/>
              <a:t> of this disease 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400" b="1" dirty="0" smtClean="0"/>
              <a:t>Finally</a:t>
            </a:r>
            <a:r>
              <a:rPr lang="en-US" sz="2400" b="1" dirty="0">
                <a:solidFill>
                  <a:srgbClr val="FF0000"/>
                </a:solidFill>
              </a:rPr>
              <a:t>, β-</a:t>
            </a:r>
            <a:r>
              <a:rPr lang="en-US" sz="2400" b="1" dirty="0" err="1">
                <a:solidFill>
                  <a:srgbClr val="FF0000"/>
                </a:solidFill>
              </a:rPr>
              <a:t>hCG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measurement is mandatory in any woman of childbearing age with </a:t>
            </a:r>
            <a:r>
              <a:rPr lang="en-US" sz="2400" b="1" dirty="0">
                <a:solidFill>
                  <a:srgbClr val="FF0000"/>
                </a:solidFill>
              </a:rPr>
              <a:t>amenorrhea </a:t>
            </a:r>
          </a:p>
        </p:txBody>
      </p:sp>
    </p:spTree>
    <p:extLst>
      <p:ext uri="{BB962C8B-B14F-4D97-AF65-F5344CB8AC3E}">
        <p14:creationId xmlns:p14="http://schemas.microsoft.com/office/powerpoint/2010/main" val="3363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2766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129" y="1327759"/>
            <a:ext cx="10239483" cy="526093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samples should be collected up to </a:t>
            </a:r>
            <a:r>
              <a:rPr lang="en-US" sz="2400" b="1" dirty="0">
                <a:solidFill>
                  <a:srgbClr val="FF0000"/>
                </a:solidFill>
              </a:rPr>
              <a:t>3 hours </a:t>
            </a:r>
            <a:r>
              <a:rPr lang="en-US" sz="2400" b="1" dirty="0"/>
              <a:t>after </a:t>
            </a:r>
            <a:r>
              <a:rPr lang="en-US" sz="2400" b="1" dirty="0">
                <a:solidFill>
                  <a:srgbClr val="FF0000"/>
                </a:solidFill>
              </a:rPr>
              <a:t>awakening</a:t>
            </a:r>
            <a:r>
              <a:rPr lang="en-US" sz="2400" b="1" dirty="0"/>
              <a:t>, preferably while the patient is </a:t>
            </a:r>
            <a:r>
              <a:rPr lang="en-US" sz="2400" b="1" dirty="0" smtClean="0">
                <a:solidFill>
                  <a:srgbClr val="FF0000"/>
                </a:solidFill>
              </a:rPr>
              <a:t>fasted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Venipuncture </a:t>
            </a:r>
            <a:r>
              <a:rPr lang="en-US" sz="2400" b="1" dirty="0" smtClean="0">
                <a:solidFill>
                  <a:srgbClr val="FF0000"/>
                </a:solidFill>
              </a:rPr>
              <a:t>stress</a:t>
            </a:r>
            <a:r>
              <a:rPr lang="en-US" sz="2400" b="1" dirty="0" smtClean="0"/>
              <a:t> may cause an </a:t>
            </a:r>
            <a:r>
              <a:rPr lang="en-US" sz="2400" b="1" dirty="0" smtClean="0">
                <a:solidFill>
                  <a:srgbClr val="FF0000"/>
                </a:solidFill>
              </a:rPr>
              <a:t>elevation</a:t>
            </a:r>
            <a:r>
              <a:rPr lang="en-US" sz="2400" b="1" dirty="0" smtClean="0"/>
              <a:t> in the </a:t>
            </a:r>
            <a:r>
              <a:rPr lang="en-US" sz="2400" b="1" dirty="0" smtClean="0">
                <a:solidFill>
                  <a:srgbClr val="FF0000"/>
                </a:solidFill>
              </a:rPr>
              <a:t>PRL</a:t>
            </a:r>
            <a:r>
              <a:rPr lang="en-US" sz="2400" b="1" dirty="0" smtClean="0"/>
              <a:t> level, but it is usually mild (&lt; </a:t>
            </a:r>
            <a:r>
              <a:rPr lang="en-US" sz="2400" b="1" dirty="0" smtClean="0">
                <a:solidFill>
                  <a:srgbClr val="FF0000"/>
                </a:solidFill>
              </a:rPr>
              <a:t>40-60 </a:t>
            </a:r>
            <a:r>
              <a:rPr lang="en-US" sz="2400" b="1" dirty="0" err="1" smtClean="0">
                <a:solidFill>
                  <a:srgbClr val="FF0000"/>
                </a:solidFill>
              </a:rPr>
              <a:t>ng</a:t>
            </a:r>
            <a:r>
              <a:rPr lang="en-US" sz="2400" b="1" dirty="0" smtClean="0">
                <a:solidFill>
                  <a:srgbClr val="FF0000"/>
                </a:solidFill>
              </a:rPr>
              <a:t>/ mL</a:t>
            </a:r>
            <a:r>
              <a:rPr lang="en-US" sz="2400" b="1" dirty="0" smtClean="0"/>
              <a:t>)</a:t>
            </a:r>
            <a:r>
              <a:rPr lang="en-US" sz="2400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same is true for breast stimulation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b="1" dirty="0" smtClean="0"/>
              <a:t> </a:t>
            </a:r>
            <a:endParaRPr lang="en-US" sz="2400" b="1" dirty="0"/>
          </a:p>
          <a:p>
            <a:pPr>
              <a:lnSpc>
                <a:spcPct val="200000"/>
              </a:lnSpc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543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3545"/>
          </a:xfrm>
        </p:spPr>
        <p:txBody>
          <a:bodyPr/>
          <a:lstStyle/>
          <a:p>
            <a:r>
              <a:rPr lang="en-US" b="1" dirty="0"/>
              <a:t>COMMENT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337" y="1277655"/>
            <a:ext cx="10139275" cy="5461348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sz="2800" b="1" dirty="0" smtClean="0"/>
              <a:t>As </a:t>
            </a:r>
            <a:r>
              <a:rPr lang="en-US" sz="2800" b="1" dirty="0"/>
              <a:t>PRL is secreted in a pulsatile manner and as venipuncture </a:t>
            </a:r>
            <a:r>
              <a:rPr lang="en-US" sz="2800" b="1" dirty="0">
                <a:solidFill>
                  <a:srgbClr val="FF0000"/>
                </a:solidFill>
              </a:rPr>
              <a:t>stress</a:t>
            </a:r>
            <a:r>
              <a:rPr lang="en-US" sz="2800" b="1" dirty="0"/>
              <a:t> can increase PRL levels, we suggest that an elevated PRL level should be </a:t>
            </a:r>
            <a:r>
              <a:rPr lang="en-US" sz="2800" b="1" dirty="0">
                <a:solidFill>
                  <a:srgbClr val="FF0000"/>
                </a:solidFill>
              </a:rPr>
              <a:t>confirmed at least once</a:t>
            </a:r>
            <a:r>
              <a:rPr lang="en-US" sz="2800" b="1" dirty="0"/>
              <a:t>, unless the PRL levels are clearly elevated </a:t>
            </a:r>
            <a:r>
              <a:rPr lang="en-US" sz="2800" b="1" dirty="0">
                <a:solidFill>
                  <a:srgbClr val="FF0000"/>
                </a:solidFill>
              </a:rPr>
              <a:t>(&gt; 80-100 </a:t>
            </a:r>
            <a:r>
              <a:rPr lang="en-US" sz="2800" b="1" dirty="0" err="1"/>
              <a:t>ng</a:t>
            </a:r>
            <a:r>
              <a:rPr lang="en-US" sz="2800" b="1" dirty="0"/>
              <a:t>/mL). 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2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79013"/>
          </a:xfrm>
        </p:spPr>
        <p:txBody>
          <a:bodyPr/>
          <a:lstStyle/>
          <a:p>
            <a:r>
              <a:rPr lang="en-US" b="1" dirty="0"/>
              <a:t>COMMENT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349" y="1365337"/>
            <a:ext cx="10615264" cy="5110619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sz="2400" b="1" dirty="0" smtClean="0"/>
              <a:t>Vigorous </a:t>
            </a:r>
            <a:r>
              <a:rPr lang="en-US" sz="2400" b="1" dirty="0">
                <a:solidFill>
                  <a:srgbClr val="FF0000"/>
                </a:solidFill>
              </a:rPr>
              <a:t>exercise</a:t>
            </a:r>
            <a:r>
              <a:rPr lang="en-US" sz="2400" b="1" dirty="0"/>
              <a:t> and nipple </a:t>
            </a:r>
            <a:r>
              <a:rPr lang="en-US" sz="2400" b="1" dirty="0">
                <a:solidFill>
                  <a:srgbClr val="FF0000"/>
                </a:solidFill>
              </a:rPr>
              <a:t>stimulation</a:t>
            </a:r>
            <a:r>
              <a:rPr lang="en-US" sz="2400" b="1" dirty="0"/>
              <a:t> should be </a:t>
            </a:r>
            <a:r>
              <a:rPr lang="en-US" sz="2400" b="1" dirty="0">
                <a:solidFill>
                  <a:srgbClr val="FF0000"/>
                </a:solidFill>
              </a:rPr>
              <a:t>avoided</a:t>
            </a:r>
            <a:r>
              <a:rPr lang="en-US" sz="2400" b="1" dirty="0"/>
              <a:t> for at least </a:t>
            </a:r>
            <a:r>
              <a:rPr lang="en-US" sz="2400" b="1" dirty="0">
                <a:solidFill>
                  <a:srgbClr val="FF0000"/>
                </a:solidFill>
              </a:rPr>
              <a:t>30</a:t>
            </a:r>
            <a:r>
              <a:rPr lang="en-US" sz="2400" b="1" dirty="0"/>
              <a:t> minutes </a:t>
            </a:r>
            <a:r>
              <a:rPr lang="en-US" sz="2400" b="1" dirty="0">
                <a:solidFill>
                  <a:srgbClr val="FF0000"/>
                </a:solidFill>
              </a:rPr>
              <a:t>before</a:t>
            </a:r>
            <a:r>
              <a:rPr lang="en-US" sz="2400" b="1" dirty="0"/>
              <a:t> checking PRL levels as they may result in PRL elevation.</a:t>
            </a:r>
            <a:r>
              <a:rPr lang="en-US" b="1" dirty="0"/>
              <a:t> 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51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608" y="1202499"/>
            <a:ext cx="10490004" cy="5348613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000" b="1" dirty="0"/>
              <a:t>levels </a:t>
            </a:r>
            <a:r>
              <a:rPr lang="en-US" sz="2000" b="1" dirty="0">
                <a:solidFill>
                  <a:srgbClr val="FF0000"/>
                </a:solidFill>
              </a:rPr>
              <a:t>&gt; 250 </a:t>
            </a:r>
            <a:r>
              <a:rPr lang="en-US" sz="2000" b="1" dirty="0" err="1">
                <a:solidFill>
                  <a:srgbClr val="FF0000"/>
                </a:solidFill>
              </a:rPr>
              <a:t>ng</a:t>
            </a:r>
            <a:r>
              <a:rPr lang="en-US" sz="2000" b="1" dirty="0">
                <a:solidFill>
                  <a:srgbClr val="FF0000"/>
                </a:solidFill>
              </a:rPr>
              <a:t>/mL </a:t>
            </a:r>
            <a:r>
              <a:rPr lang="en-US" sz="2000" b="1" dirty="0"/>
              <a:t>are highly suggestive of the presence of a </a:t>
            </a:r>
            <a:r>
              <a:rPr lang="en-US" sz="2000" b="1" dirty="0" err="1">
                <a:solidFill>
                  <a:srgbClr val="FF0000"/>
                </a:solidFill>
              </a:rPr>
              <a:t>prolactinoma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>
              <a:lnSpc>
                <a:spcPct val="250000"/>
              </a:lnSpc>
            </a:pPr>
            <a:r>
              <a:rPr lang="en-US" sz="2000" b="1" dirty="0" smtClean="0"/>
              <a:t>although </a:t>
            </a:r>
            <a:r>
              <a:rPr lang="en-US" sz="2000" b="1" dirty="0"/>
              <a:t>they may occasionally be found in other conditions </a:t>
            </a:r>
            <a:endParaRPr lang="en-US" sz="2000" b="1" dirty="0" smtClean="0"/>
          </a:p>
          <a:p>
            <a:pPr>
              <a:lnSpc>
                <a:spcPct val="250000"/>
              </a:lnSpc>
            </a:pPr>
            <a:r>
              <a:rPr lang="en-US" sz="2000" b="1" dirty="0" smtClean="0"/>
              <a:t>most </a:t>
            </a:r>
            <a:r>
              <a:rPr lang="en-US" sz="2000" b="1" dirty="0"/>
              <a:t>patients with stalk dysfunction (</a:t>
            </a:r>
            <a:r>
              <a:rPr lang="en-US" sz="2000" b="1" dirty="0" err="1">
                <a:solidFill>
                  <a:srgbClr val="FF0000"/>
                </a:solidFill>
              </a:rPr>
              <a:t>pseudoprolactinomas</a:t>
            </a:r>
            <a:r>
              <a:rPr lang="en-US" sz="2000" b="1" dirty="0"/>
              <a:t>), </a:t>
            </a:r>
            <a:r>
              <a:rPr lang="en-US" sz="2000" b="1" dirty="0">
                <a:solidFill>
                  <a:srgbClr val="FF0000"/>
                </a:solidFill>
              </a:rPr>
              <a:t>drug</a:t>
            </a:r>
            <a:r>
              <a:rPr lang="en-US" sz="2000" b="1" dirty="0"/>
              <a:t>-induced </a:t>
            </a:r>
            <a:r>
              <a:rPr lang="en-US" sz="2000" b="1" dirty="0" err="1"/>
              <a:t>hyperprolactinemia</a:t>
            </a:r>
            <a:r>
              <a:rPr lang="en-US" sz="2000" b="1" dirty="0"/>
              <a:t> or </a:t>
            </a:r>
            <a:r>
              <a:rPr lang="en-US" sz="2000" b="1" dirty="0">
                <a:solidFill>
                  <a:srgbClr val="FF0000"/>
                </a:solidFill>
              </a:rPr>
              <a:t>systemic </a:t>
            </a:r>
            <a:r>
              <a:rPr lang="en-US" sz="2000" b="1" dirty="0"/>
              <a:t>diseases present with PRL levels </a:t>
            </a:r>
            <a:r>
              <a:rPr lang="en-US" sz="2000" b="1" dirty="0">
                <a:solidFill>
                  <a:srgbClr val="FF0000"/>
                </a:solidFill>
              </a:rPr>
              <a:t>&lt; 100 </a:t>
            </a:r>
            <a:r>
              <a:rPr lang="en-US" sz="2000" b="1" dirty="0" err="1">
                <a:solidFill>
                  <a:srgbClr val="FF0000"/>
                </a:solidFill>
              </a:rPr>
              <a:t>ng</a:t>
            </a:r>
            <a:r>
              <a:rPr lang="en-US" sz="2000" b="1" dirty="0">
                <a:solidFill>
                  <a:srgbClr val="FF0000"/>
                </a:solidFill>
              </a:rPr>
              <a:t>/mL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000" b="1" dirty="0" smtClean="0"/>
              <a:t>However</a:t>
            </a:r>
            <a:r>
              <a:rPr lang="en-US" sz="2000" b="1" dirty="0"/>
              <a:t>, exceptions to these rules are </a:t>
            </a:r>
            <a:r>
              <a:rPr lang="en-US" sz="2000" b="1" dirty="0">
                <a:solidFill>
                  <a:srgbClr val="FF0000"/>
                </a:solidFill>
              </a:rPr>
              <a:t>not rare</a:t>
            </a:r>
          </a:p>
        </p:txBody>
      </p:sp>
    </p:spTree>
    <p:extLst>
      <p:ext uri="{BB962C8B-B14F-4D97-AF65-F5344CB8AC3E}">
        <p14:creationId xmlns:p14="http://schemas.microsoft.com/office/powerpoint/2010/main" val="29616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51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770" y="1265129"/>
            <a:ext cx="10652842" cy="5348613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/>
              <a:t>circulating </a:t>
            </a:r>
            <a:r>
              <a:rPr lang="en-US" sz="2000" b="1" dirty="0"/>
              <a:t>PRL levels usually </a:t>
            </a:r>
            <a:r>
              <a:rPr lang="en-US" sz="2000" b="1" dirty="0">
                <a:solidFill>
                  <a:srgbClr val="FF0000"/>
                </a:solidFill>
              </a:rPr>
              <a:t>parallel</a:t>
            </a:r>
            <a:r>
              <a:rPr lang="en-US" sz="2000" b="1" dirty="0"/>
              <a:t> the </a:t>
            </a:r>
            <a:r>
              <a:rPr lang="en-US" sz="2000" b="1" dirty="0">
                <a:solidFill>
                  <a:srgbClr val="FF0000"/>
                </a:solidFill>
              </a:rPr>
              <a:t>tumor </a:t>
            </a:r>
            <a:r>
              <a:rPr lang="en-US" sz="2000" b="1" dirty="0" smtClean="0">
                <a:solidFill>
                  <a:srgbClr val="FF0000"/>
                </a:solidFill>
              </a:rPr>
              <a:t>size</a:t>
            </a:r>
          </a:p>
          <a:p>
            <a:pPr>
              <a:lnSpc>
                <a:spcPct val="200000"/>
              </a:lnSpc>
            </a:pPr>
            <a:r>
              <a:rPr lang="en-US" sz="2000" b="1" dirty="0" err="1" smtClean="0">
                <a:solidFill>
                  <a:srgbClr val="FF0000"/>
                </a:solidFill>
              </a:rPr>
              <a:t>microprolactinoma</a:t>
            </a:r>
            <a:r>
              <a:rPr lang="en-US" sz="2000" b="1" dirty="0" err="1" smtClean="0"/>
              <a:t>s</a:t>
            </a:r>
            <a:r>
              <a:rPr lang="en-US" sz="2000" b="1" dirty="0" smtClean="0"/>
              <a:t> </a:t>
            </a:r>
            <a:r>
              <a:rPr lang="en-US" sz="2000" b="1" dirty="0"/>
              <a:t>(MIC) (diameter &lt; 10 mm) usually result in PRL levels of </a:t>
            </a:r>
            <a:r>
              <a:rPr lang="en-US" sz="2000" b="1" dirty="0">
                <a:solidFill>
                  <a:srgbClr val="FF0000"/>
                </a:solidFill>
              </a:rPr>
              <a:t>100-200 </a:t>
            </a:r>
            <a:r>
              <a:rPr lang="en-US" sz="2000" b="1" dirty="0" err="1">
                <a:solidFill>
                  <a:srgbClr val="FF0000"/>
                </a:solidFill>
              </a:rPr>
              <a:t>ng</a:t>
            </a:r>
            <a:r>
              <a:rPr lang="en-US" sz="2000" b="1" dirty="0">
                <a:solidFill>
                  <a:srgbClr val="FF0000"/>
                </a:solidFill>
              </a:rPr>
              <a:t>/mL</a:t>
            </a:r>
            <a:r>
              <a:rPr lang="en-US" sz="2000" b="1" dirty="0"/>
              <a:t>, but not infrequently, they may be </a:t>
            </a:r>
            <a:r>
              <a:rPr lang="en-US" sz="2000" b="1" dirty="0">
                <a:solidFill>
                  <a:srgbClr val="FF0000"/>
                </a:solidFill>
              </a:rPr>
              <a:t>&lt; 100 </a:t>
            </a:r>
            <a:r>
              <a:rPr lang="en-US" sz="2000" b="1" dirty="0" err="1">
                <a:solidFill>
                  <a:srgbClr val="FF0000"/>
                </a:solidFill>
              </a:rPr>
              <a:t>ng</a:t>
            </a:r>
            <a:r>
              <a:rPr lang="en-US" sz="2000" b="1" dirty="0">
                <a:solidFill>
                  <a:srgbClr val="FF0000"/>
                </a:solidFill>
              </a:rPr>
              <a:t>/mL</a:t>
            </a:r>
            <a:r>
              <a:rPr lang="en-US" sz="2000" b="1" dirty="0"/>
              <a:t>, and occasionally reach </a:t>
            </a:r>
            <a:r>
              <a:rPr lang="en-US" sz="2000" b="1" dirty="0">
                <a:solidFill>
                  <a:srgbClr val="FF0000"/>
                </a:solidFill>
              </a:rPr>
              <a:t>500</a:t>
            </a:r>
            <a:r>
              <a:rPr lang="en-US" sz="2000" b="1" dirty="0"/>
              <a:t> </a:t>
            </a:r>
            <a:r>
              <a:rPr lang="en-US" sz="2000" b="1" dirty="0" err="1"/>
              <a:t>ng</a:t>
            </a:r>
            <a:r>
              <a:rPr lang="en-US" sz="2000" b="1" dirty="0"/>
              <a:t>/mL or more </a:t>
            </a:r>
            <a:endParaRPr lang="en-US" sz="2000" b="1" dirty="0" smtClean="0"/>
          </a:p>
          <a:p>
            <a:pPr>
              <a:lnSpc>
                <a:spcPct val="200000"/>
              </a:lnSpc>
            </a:pPr>
            <a:r>
              <a:rPr lang="en-US" sz="2000" b="1" dirty="0" err="1" smtClean="0">
                <a:solidFill>
                  <a:srgbClr val="FF0000"/>
                </a:solidFill>
              </a:rPr>
              <a:t>Macro</a:t>
            </a:r>
            <a:r>
              <a:rPr lang="en-US" sz="2000" b="1" dirty="0" err="1" smtClean="0"/>
              <a:t>prolactinomas</a:t>
            </a:r>
            <a:r>
              <a:rPr lang="en-US" sz="2000" b="1" dirty="0" smtClean="0"/>
              <a:t> </a:t>
            </a:r>
            <a:r>
              <a:rPr lang="en-US" sz="2000" b="1" dirty="0"/>
              <a:t>(MACs) (diameter ≥ 10 mm) are typically associated with PRL values </a:t>
            </a:r>
            <a:r>
              <a:rPr lang="en-US" sz="2000" b="1" dirty="0">
                <a:solidFill>
                  <a:srgbClr val="FF0000"/>
                </a:solidFill>
              </a:rPr>
              <a:t>&gt; 250 </a:t>
            </a:r>
            <a:r>
              <a:rPr lang="en-US" sz="2000" b="1" dirty="0" err="1"/>
              <a:t>ng</a:t>
            </a:r>
            <a:r>
              <a:rPr lang="en-US" sz="2000" b="1" dirty="0"/>
              <a:t>/mL (4-7</a:t>
            </a:r>
            <a:r>
              <a:rPr lang="en-US" sz="2000" b="1" dirty="0" smtClean="0"/>
              <a:t>).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In the vast majority of patients with </a:t>
            </a:r>
            <a:r>
              <a:rPr lang="en-US" sz="2000" b="1" dirty="0">
                <a:solidFill>
                  <a:srgbClr val="FF0000"/>
                </a:solidFill>
              </a:rPr>
              <a:t>giant</a:t>
            </a:r>
            <a:r>
              <a:rPr lang="en-US" sz="2000" b="1" dirty="0"/>
              <a:t> </a:t>
            </a:r>
            <a:r>
              <a:rPr lang="en-US" sz="2000" b="1" dirty="0" err="1"/>
              <a:t>prolactinomas</a:t>
            </a:r>
            <a:r>
              <a:rPr lang="en-US" sz="2000" b="1" dirty="0"/>
              <a:t> (maximum diameter </a:t>
            </a:r>
            <a:r>
              <a:rPr lang="en-US" sz="2000" b="1" dirty="0">
                <a:solidFill>
                  <a:srgbClr val="FF0000"/>
                </a:solidFill>
              </a:rPr>
              <a:t>≥ 4 </a:t>
            </a:r>
            <a:r>
              <a:rPr lang="en-US" sz="2000" b="1" dirty="0"/>
              <a:t>cm), PRL levels will be </a:t>
            </a:r>
            <a:r>
              <a:rPr lang="en-US" sz="2000" b="1" dirty="0">
                <a:solidFill>
                  <a:srgbClr val="FF0000"/>
                </a:solidFill>
              </a:rPr>
              <a:t>&gt; 1000 </a:t>
            </a:r>
            <a:r>
              <a:rPr lang="en-US" sz="2000" b="1" dirty="0" err="1">
                <a:solidFill>
                  <a:srgbClr val="FF0000"/>
                </a:solidFill>
              </a:rPr>
              <a:t>ng</a:t>
            </a:r>
            <a:r>
              <a:rPr lang="en-US" sz="2000" b="1" dirty="0">
                <a:solidFill>
                  <a:srgbClr val="FF0000"/>
                </a:solidFill>
              </a:rPr>
              <a:t>/mL</a:t>
            </a:r>
          </a:p>
        </p:txBody>
      </p:sp>
    </p:spTree>
    <p:extLst>
      <p:ext uri="{BB962C8B-B14F-4D97-AF65-F5344CB8AC3E}">
        <p14:creationId xmlns:p14="http://schemas.microsoft.com/office/powerpoint/2010/main" val="6240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25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921" y="1127341"/>
            <a:ext cx="10339691" cy="5523979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artificially</a:t>
            </a:r>
            <a:r>
              <a:rPr lang="en-US" sz="2400" b="1" dirty="0" smtClean="0"/>
              <a:t> </a:t>
            </a:r>
            <a:r>
              <a:rPr lang="en-US" sz="2400" b="1" dirty="0"/>
              <a:t>low PRL levels may result from the so-called “</a:t>
            </a:r>
            <a:r>
              <a:rPr lang="en-US" sz="2400" b="1" dirty="0">
                <a:solidFill>
                  <a:srgbClr val="FF0000"/>
                </a:solidFill>
              </a:rPr>
              <a:t>hook effect</a:t>
            </a:r>
            <a:r>
              <a:rPr lang="en-US" sz="2400" b="1" dirty="0"/>
              <a:t>”, which should be considered in all cases of large (</a:t>
            </a:r>
            <a:r>
              <a:rPr lang="en-US" sz="2400" b="1" dirty="0">
                <a:solidFill>
                  <a:srgbClr val="FF0000"/>
                </a:solidFill>
              </a:rPr>
              <a:t>≥ 3 cm</a:t>
            </a:r>
            <a:r>
              <a:rPr lang="en-US" sz="2400" b="1" dirty="0"/>
              <a:t>) pituitary </a:t>
            </a:r>
            <a:r>
              <a:rPr lang="en-US" sz="2400" b="1" dirty="0" err="1"/>
              <a:t>macroadenomas</a:t>
            </a:r>
            <a:r>
              <a:rPr lang="en-US" sz="2400" b="1" dirty="0"/>
              <a:t> associated with normal or mildly elevated PRL levels (&lt; 200 </a:t>
            </a:r>
            <a:r>
              <a:rPr lang="en-US" sz="2400" b="1" dirty="0" err="1"/>
              <a:t>ng</a:t>
            </a:r>
            <a:r>
              <a:rPr lang="en-US" sz="2400" b="1" dirty="0"/>
              <a:t>/mL) </a:t>
            </a:r>
            <a:endParaRPr lang="en-US" sz="2400" b="1" dirty="0" smtClean="0"/>
          </a:p>
          <a:p>
            <a:pPr>
              <a:lnSpc>
                <a:spcPct val="25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Patients harboring </a:t>
            </a:r>
            <a:r>
              <a:rPr lang="en-US" sz="2400" b="1" dirty="0">
                <a:solidFill>
                  <a:srgbClr val="FF0000"/>
                </a:solidFill>
              </a:rPr>
              <a:t>cystic MACs </a:t>
            </a:r>
            <a:r>
              <a:rPr lang="en-US" sz="2400" b="1" dirty="0"/>
              <a:t>may also present with </a:t>
            </a:r>
            <a:r>
              <a:rPr lang="en-US" sz="2400" b="1" dirty="0">
                <a:solidFill>
                  <a:srgbClr val="FF0000"/>
                </a:solidFill>
              </a:rPr>
              <a:t>mild PRL </a:t>
            </a:r>
            <a:r>
              <a:rPr lang="en-US" sz="2400" b="1" dirty="0"/>
              <a:t>elevation</a:t>
            </a:r>
          </a:p>
        </p:txBody>
      </p:sp>
    </p:spTree>
    <p:extLst>
      <p:ext uri="{BB962C8B-B14F-4D97-AF65-F5344CB8AC3E}">
        <p14:creationId xmlns:p14="http://schemas.microsoft.com/office/powerpoint/2010/main" val="2257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261258"/>
            <a:ext cx="9675812" cy="914400"/>
          </a:xfrm>
        </p:spPr>
        <p:txBody>
          <a:bodyPr/>
          <a:lstStyle/>
          <a:p>
            <a:r>
              <a:rPr lang="en-US" b="1" dirty="0"/>
              <a:t>COMMENT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1175658"/>
            <a:ext cx="9858692" cy="54733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50000"/>
              </a:lnSpc>
            </a:pPr>
            <a:r>
              <a:rPr lang="en-US" sz="2800" b="1" dirty="0" smtClean="0"/>
              <a:t>In </a:t>
            </a:r>
            <a:r>
              <a:rPr lang="en-US" sz="2800" b="1" dirty="0"/>
              <a:t>cases of </a:t>
            </a:r>
            <a:r>
              <a:rPr lang="en-US" sz="2800" b="1" dirty="0">
                <a:solidFill>
                  <a:srgbClr val="FF0000"/>
                </a:solidFill>
              </a:rPr>
              <a:t>non-functioning pituitary </a:t>
            </a:r>
            <a:r>
              <a:rPr lang="en-US" sz="2800" b="1" dirty="0"/>
              <a:t>adenomas, </a:t>
            </a:r>
            <a:r>
              <a:rPr lang="en-US" sz="2800" b="1" dirty="0" err="1"/>
              <a:t>hyperprolactinemia</a:t>
            </a:r>
            <a:r>
              <a:rPr lang="en-US" sz="2800" b="1" dirty="0"/>
              <a:t> results from stalk </a:t>
            </a:r>
            <a:r>
              <a:rPr lang="en-US" sz="2800" b="1" dirty="0">
                <a:solidFill>
                  <a:srgbClr val="FF0000"/>
                </a:solidFill>
              </a:rPr>
              <a:t>compression</a:t>
            </a:r>
            <a:r>
              <a:rPr lang="en-US" sz="2800" b="1" dirty="0"/>
              <a:t>, and thus, prolactin (PRL) levels are modestly elevated </a:t>
            </a:r>
            <a:r>
              <a:rPr lang="en-US" sz="2800" b="1" dirty="0">
                <a:solidFill>
                  <a:srgbClr val="FF0000"/>
                </a:solidFill>
              </a:rPr>
              <a:t>(&lt; 100 </a:t>
            </a:r>
            <a:r>
              <a:rPr lang="en-US" sz="2800" b="1" dirty="0" err="1">
                <a:solidFill>
                  <a:srgbClr val="FF0000"/>
                </a:solidFill>
              </a:rPr>
              <a:t>ng</a:t>
            </a:r>
            <a:r>
              <a:rPr lang="en-US" sz="2800" b="1" dirty="0">
                <a:solidFill>
                  <a:srgbClr val="FF0000"/>
                </a:solidFill>
              </a:rPr>
              <a:t>/mL</a:t>
            </a:r>
            <a:r>
              <a:rPr lang="en-US" sz="2800" b="1" dirty="0"/>
              <a:t>) in the great majority of cases</a:t>
            </a:r>
            <a:r>
              <a:rPr lang="en-US" sz="2800" b="1" dirty="0" smtClean="0"/>
              <a:t>.</a:t>
            </a:r>
          </a:p>
          <a:p>
            <a:pPr>
              <a:lnSpc>
                <a:spcPct val="25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Values </a:t>
            </a:r>
            <a:r>
              <a:rPr lang="en-US" sz="2800" b="1" dirty="0">
                <a:solidFill>
                  <a:srgbClr val="FF0000"/>
                </a:solidFill>
              </a:rPr>
              <a:t>&gt; 250 </a:t>
            </a:r>
            <a:r>
              <a:rPr lang="en-US" sz="2800" b="1" dirty="0" err="1"/>
              <a:t>ng</a:t>
            </a:r>
            <a:r>
              <a:rPr lang="en-US" sz="2800" b="1" dirty="0"/>
              <a:t>/mL are exceedingly </a:t>
            </a:r>
            <a:r>
              <a:rPr lang="en-US" sz="2800" b="1" dirty="0">
                <a:solidFill>
                  <a:srgbClr val="FF0000"/>
                </a:solidFill>
              </a:rPr>
              <a:t>rare</a:t>
            </a:r>
            <a:r>
              <a:rPr lang="en-US" sz="2800" b="1" dirty="0" smtClean="0"/>
              <a:t>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PRL levels behave in cases of drug-induced </a:t>
            </a:r>
            <a:r>
              <a:rPr lang="en-US" dirty="0" err="1" smtClean="0"/>
              <a:t>hyperprolactinemia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3997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597" y="624111"/>
            <a:ext cx="10014015" cy="6052262"/>
          </a:xfrm>
        </p:spPr>
        <p:txBody>
          <a:bodyPr/>
          <a:lstStyle/>
          <a:p>
            <a:pPr>
              <a:lnSpc>
                <a:spcPct val="250000"/>
              </a:lnSpc>
            </a:pPr>
            <a:endParaRPr lang="en-US" dirty="0"/>
          </a:p>
          <a:p>
            <a:pPr>
              <a:lnSpc>
                <a:spcPct val="250000"/>
              </a:lnSpc>
            </a:pPr>
            <a:r>
              <a:rPr lang="en-US" b="1" dirty="0"/>
              <a:t> However, exceptions to these rules are not rare. On the other hand, among patients with </a:t>
            </a:r>
            <a:r>
              <a:rPr lang="en-US" b="1" dirty="0" err="1"/>
              <a:t>macroprolactinomas</a:t>
            </a:r>
            <a:r>
              <a:rPr lang="en-US" b="1" dirty="0"/>
              <a:t> (MACs), </a:t>
            </a:r>
            <a:r>
              <a:rPr lang="en-US" b="1" dirty="0">
                <a:solidFill>
                  <a:srgbClr val="FF0000"/>
                </a:solidFill>
              </a:rPr>
              <a:t>artificially low </a:t>
            </a:r>
            <a:r>
              <a:rPr lang="en-US" b="1" dirty="0"/>
              <a:t>PRL levels may result from the so-called “</a:t>
            </a:r>
            <a:r>
              <a:rPr lang="en-US" b="1" dirty="0">
                <a:solidFill>
                  <a:srgbClr val="FF0000"/>
                </a:solidFill>
              </a:rPr>
              <a:t>hook effect</a:t>
            </a:r>
            <a:r>
              <a:rPr lang="en-US" b="1" dirty="0"/>
              <a:t>”. Patients harboring cystic MACs may also present with a mild PRL elevation. The screening for </a:t>
            </a:r>
            <a:r>
              <a:rPr lang="en-US" b="1" dirty="0" err="1">
                <a:solidFill>
                  <a:srgbClr val="FF0000"/>
                </a:solidFill>
              </a:rPr>
              <a:t>macroprolactin</a:t>
            </a:r>
            <a:r>
              <a:rPr lang="en-US" b="1" dirty="0"/>
              <a:t> is mostly indicated for </a:t>
            </a:r>
            <a:r>
              <a:rPr lang="en-US" b="1" dirty="0">
                <a:solidFill>
                  <a:srgbClr val="FF0000"/>
                </a:solidFill>
              </a:rPr>
              <a:t>asymptomatic </a:t>
            </a:r>
            <a:r>
              <a:rPr lang="en-US" b="1" dirty="0"/>
              <a:t>patients and those with apparent idiopathic </a:t>
            </a:r>
            <a:r>
              <a:rPr lang="en-US" b="1" dirty="0" err="1"/>
              <a:t>hyperprolactinemia</a:t>
            </a:r>
            <a:r>
              <a:rPr lang="en-US" b="1" dirty="0"/>
              <a:t>. </a:t>
            </a:r>
            <a:r>
              <a:rPr lang="en-US" b="1" dirty="0">
                <a:solidFill>
                  <a:srgbClr val="FF0000"/>
                </a:solidFill>
              </a:rPr>
              <a:t>Dopamine agonists </a:t>
            </a:r>
            <a:r>
              <a:rPr lang="en-US" b="1" dirty="0"/>
              <a:t>(DAs) are the treatment of choice for </a:t>
            </a:r>
            <a:r>
              <a:rPr lang="en-US" b="1" dirty="0" err="1"/>
              <a:t>prolactinomas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particularly </a:t>
            </a:r>
            <a:r>
              <a:rPr lang="en-US" b="1" dirty="0" err="1">
                <a:solidFill>
                  <a:srgbClr val="FF0000"/>
                </a:solidFill>
              </a:rPr>
              <a:t>cabergoline</a:t>
            </a:r>
            <a:r>
              <a:rPr lang="en-US" b="1" dirty="0"/>
              <a:t>, which is more effective and better tolerated than </a:t>
            </a:r>
            <a:r>
              <a:rPr lang="en-US" b="1" dirty="0" err="1">
                <a:solidFill>
                  <a:srgbClr val="FF0000"/>
                </a:solidFill>
              </a:rPr>
              <a:t>bromocriptine</a:t>
            </a:r>
            <a:r>
              <a:rPr lang="en-US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16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047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034" y="1031965"/>
            <a:ext cx="10250578" cy="5603965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The most </a:t>
            </a:r>
            <a:r>
              <a:rPr lang="en-US" sz="2800" b="1" dirty="0">
                <a:solidFill>
                  <a:srgbClr val="FF0000"/>
                </a:solidFill>
              </a:rPr>
              <a:t>common cause </a:t>
            </a:r>
            <a:r>
              <a:rPr lang="en-US" sz="2800" b="1" dirty="0"/>
              <a:t>of non-physiological </a:t>
            </a:r>
            <a:r>
              <a:rPr lang="en-US" sz="2800" b="1" dirty="0" err="1"/>
              <a:t>hyperprolactinemia</a:t>
            </a:r>
            <a:r>
              <a:rPr lang="en-US" sz="2800" b="1" dirty="0"/>
              <a:t> is the use of </a:t>
            </a:r>
            <a:r>
              <a:rPr lang="en-US" sz="2800" b="1" dirty="0">
                <a:solidFill>
                  <a:srgbClr val="FF0000"/>
                </a:solidFill>
              </a:rPr>
              <a:t>drugs</a:t>
            </a:r>
            <a:r>
              <a:rPr lang="en-US" sz="2800" b="1" dirty="0"/>
              <a:t>, which act through different mechanisms</a:t>
            </a:r>
            <a:r>
              <a:rPr lang="en-US" sz="2800" b="1" dirty="0" smtClean="0"/>
              <a:t>: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FF0000"/>
                </a:solidFill>
              </a:rPr>
              <a:t>increased</a:t>
            </a:r>
            <a:r>
              <a:rPr lang="en-US" sz="2800" b="1" dirty="0"/>
              <a:t> transcription of the PRL gene (</a:t>
            </a:r>
            <a:r>
              <a:rPr lang="en-US" sz="2800" b="1" i="1" dirty="0">
                <a:solidFill>
                  <a:srgbClr val="FF0000"/>
                </a:solidFill>
              </a:rPr>
              <a:t>estrogens</a:t>
            </a:r>
            <a:r>
              <a:rPr lang="en-US" sz="2800" b="1" dirty="0" smtClean="0"/>
              <a:t>),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FF0000"/>
                </a:solidFill>
              </a:rPr>
              <a:t>antagonism</a:t>
            </a:r>
            <a:r>
              <a:rPr lang="en-US" sz="2800" b="1" dirty="0"/>
              <a:t> of the dopamine receptor </a:t>
            </a:r>
            <a:r>
              <a:rPr lang="en-US" sz="2800" b="1" dirty="0">
                <a:solidFill>
                  <a:srgbClr val="FF0000"/>
                </a:solidFill>
              </a:rPr>
              <a:t>(</a:t>
            </a:r>
            <a:r>
              <a:rPr lang="en-US" sz="2800" b="1" i="1" dirty="0" err="1">
                <a:solidFill>
                  <a:srgbClr val="FF0000"/>
                </a:solidFill>
              </a:rPr>
              <a:t>risperidone</a:t>
            </a:r>
            <a:r>
              <a:rPr lang="en-US" sz="2800" b="1" dirty="0"/>
              <a:t>, </a:t>
            </a:r>
            <a:r>
              <a:rPr lang="en-US" sz="2800" b="1" i="1" dirty="0"/>
              <a:t>haloperidol</a:t>
            </a:r>
            <a:r>
              <a:rPr lang="en-US" sz="2800" b="1" dirty="0"/>
              <a:t>, </a:t>
            </a:r>
            <a:r>
              <a:rPr lang="en-US" sz="2800" b="1" i="1" dirty="0">
                <a:solidFill>
                  <a:srgbClr val="FF0000"/>
                </a:solidFill>
              </a:rPr>
              <a:t>metoclopramide</a:t>
            </a:r>
            <a:r>
              <a:rPr lang="en-US" sz="2800" b="1" i="1" dirty="0"/>
              <a:t>, </a:t>
            </a:r>
            <a:r>
              <a:rPr lang="en-US" sz="2800" b="1" i="1" dirty="0" err="1">
                <a:solidFill>
                  <a:srgbClr val="FF0000"/>
                </a:solidFill>
              </a:rPr>
              <a:t>domperidone</a:t>
            </a:r>
            <a:r>
              <a:rPr lang="en-US" sz="2800" b="1" i="1" dirty="0"/>
              <a:t>, </a:t>
            </a:r>
            <a:r>
              <a:rPr lang="en-US" sz="2800" b="1" i="1" dirty="0" err="1"/>
              <a:t>sulpiride</a:t>
            </a:r>
            <a:r>
              <a:rPr lang="en-US" sz="2800" b="1" i="1" dirty="0"/>
              <a:t>, </a:t>
            </a:r>
            <a:r>
              <a:rPr lang="en-US" sz="2800" b="1" i="1" dirty="0" err="1" smtClean="0"/>
              <a:t>etc</a:t>
            </a:r>
            <a:r>
              <a:rPr lang="en-US" sz="2800" b="1" i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23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8578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149531"/>
            <a:ext cx="10041572" cy="5525589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dopamine</a:t>
            </a:r>
            <a:r>
              <a:rPr lang="en-US" sz="2400" b="1" dirty="0"/>
              <a:t> depletion (</a:t>
            </a:r>
            <a:r>
              <a:rPr lang="en-US" sz="2400" b="1" i="1" dirty="0"/>
              <a:t>reserpine, </a:t>
            </a:r>
            <a:r>
              <a:rPr lang="en-US" sz="2400" b="1" i="1" dirty="0">
                <a:solidFill>
                  <a:srgbClr val="FF0000"/>
                </a:solidFill>
              </a:rPr>
              <a:t>methyldopa</a:t>
            </a:r>
            <a:r>
              <a:rPr lang="en-US" sz="2400" b="1" dirty="0" smtClean="0"/>
              <a:t>),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inhibition </a:t>
            </a:r>
            <a:r>
              <a:rPr lang="en-US" sz="2400" b="1" dirty="0"/>
              <a:t>of </a:t>
            </a:r>
            <a:r>
              <a:rPr lang="en-US" sz="2400" b="1" dirty="0">
                <a:solidFill>
                  <a:srgbClr val="FF0000"/>
                </a:solidFill>
              </a:rPr>
              <a:t>hypothalamic</a:t>
            </a:r>
            <a:r>
              <a:rPr lang="en-US" sz="2400" b="1" dirty="0"/>
              <a:t> dopamine production (</a:t>
            </a:r>
            <a:r>
              <a:rPr lang="en-US" sz="2400" b="1" i="1" dirty="0" smtClean="0">
                <a:solidFill>
                  <a:srgbClr val="FF0000"/>
                </a:solidFill>
              </a:rPr>
              <a:t>verapamil</a:t>
            </a:r>
            <a:r>
              <a:rPr lang="en-US" sz="2400" b="1" i="1" dirty="0"/>
              <a:t> heroin, </a:t>
            </a:r>
            <a:r>
              <a:rPr lang="en-US" sz="2400" b="1" i="1" dirty="0">
                <a:solidFill>
                  <a:srgbClr val="FF0000"/>
                </a:solidFill>
              </a:rPr>
              <a:t>morphine</a:t>
            </a:r>
            <a:r>
              <a:rPr lang="en-US" sz="2400" b="1" i="1" dirty="0"/>
              <a:t>, </a:t>
            </a:r>
            <a:r>
              <a:rPr lang="en-US" sz="2400" b="1" i="1" dirty="0" err="1"/>
              <a:t>enkephalin</a:t>
            </a:r>
            <a:r>
              <a:rPr lang="en-US" sz="2400" b="1" i="1" dirty="0"/>
              <a:t> analogs, etc</a:t>
            </a:r>
            <a:r>
              <a:rPr lang="en-US" sz="2400" b="1" i="1" dirty="0" smtClean="0"/>
              <a:t>.</a:t>
            </a:r>
            <a:r>
              <a:rPr lang="en-US" sz="2400" b="1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inhibition </a:t>
            </a:r>
            <a:r>
              <a:rPr lang="en-US" sz="2400" b="1" dirty="0"/>
              <a:t>of dopamine </a:t>
            </a:r>
            <a:r>
              <a:rPr lang="en-US" sz="2400" b="1" dirty="0">
                <a:solidFill>
                  <a:srgbClr val="FF0000"/>
                </a:solidFill>
              </a:rPr>
              <a:t>reuptake </a:t>
            </a:r>
            <a:r>
              <a:rPr lang="en-US" sz="2400" b="1" dirty="0"/>
              <a:t>(</a:t>
            </a:r>
            <a:r>
              <a:rPr lang="en-US" sz="2400" b="1" i="1" dirty="0">
                <a:solidFill>
                  <a:srgbClr val="FF0000"/>
                </a:solidFill>
              </a:rPr>
              <a:t>tricyclic antidepressants</a:t>
            </a:r>
            <a:r>
              <a:rPr lang="en-US" sz="2400" b="1" i="1" dirty="0"/>
              <a:t>, cocaine, </a:t>
            </a:r>
            <a:r>
              <a:rPr lang="en-US" sz="2400" b="1" i="1" dirty="0">
                <a:solidFill>
                  <a:srgbClr val="FF0000"/>
                </a:solidFill>
              </a:rPr>
              <a:t>amphetamine</a:t>
            </a:r>
            <a:r>
              <a:rPr lang="en-US" sz="2400" b="1" i="1" dirty="0"/>
              <a:t>, monoamine oxidase inhibitors</a:t>
            </a:r>
            <a:r>
              <a:rPr lang="en-US" sz="2400" b="1" dirty="0" smtClean="0"/>
              <a:t>),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inhibition </a:t>
            </a:r>
            <a:r>
              <a:rPr lang="en-US" sz="2400" b="1" dirty="0"/>
              <a:t>of serotonin reuptake (</a:t>
            </a:r>
            <a:r>
              <a:rPr lang="en-US" sz="2400" b="1" dirty="0">
                <a:solidFill>
                  <a:srgbClr val="FF0000"/>
                </a:solidFill>
              </a:rPr>
              <a:t>opiates</a:t>
            </a:r>
            <a:r>
              <a:rPr lang="en-US" sz="2400" b="1" dirty="0"/>
              <a:t>, </a:t>
            </a:r>
            <a:r>
              <a:rPr lang="en-US" sz="2400" b="1" dirty="0" err="1"/>
              <a:t>fenfluramine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fluoxetine</a:t>
            </a:r>
            <a:r>
              <a:rPr lang="en-US" sz="2400" b="1" dirty="0"/>
              <a:t>, </a:t>
            </a:r>
            <a:r>
              <a:rPr lang="en-US" sz="2400" b="1" dirty="0" err="1"/>
              <a:t>sibutramine</a:t>
            </a:r>
            <a:r>
              <a:rPr lang="en-US" sz="2400" b="1" dirty="0"/>
              <a:t>), etc. </a:t>
            </a:r>
          </a:p>
        </p:txBody>
      </p:sp>
    </p:spTree>
    <p:extLst>
      <p:ext uri="{BB962C8B-B14F-4D97-AF65-F5344CB8AC3E}">
        <p14:creationId xmlns:p14="http://schemas.microsoft.com/office/powerpoint/2010/main" val="37292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964" t="18210" r="47657" b="93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503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926" y="1164921"/>
            <a:ext cx="10577686" cy="569307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Among antipsychotics, the most frequently involved drugs were </a:t>
            </a:r>
            <a:r>
              <a:rPr lang="en-US" sz="3200" b="1" dirty="0">
                <a:solidFill>
                  <a:srgbClr val="FF0000"/>
                </a:solidFill>
              </a:rPr>
              <a:t>haloperidol,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phenothiazines</a:t>
            </a:r>
            <a:r>
              <a:rPr lang="en-US" sz="3200" b="1" dirty="0"/>
              <a:t>, and </a:t>
            </a:r>
            <a:r>
              <a:rPr lang="en-US" sz="3200" b="1" dirty="0" err="1">
                <a:solidFill>
                  <a:srgbClr val="FF0000"/>
                </a:solidFill>
              </a:rPr>
              <a:t>risperidone</a:t>
            </a:r>
            <a:r>
              <a:rPr lang="en-US" sz="3200" b="1" dirty="0"/>
              <a:t>, while </a:t>
            </a:r>
            <a:r>
              <a:rPr lang="en-US" sz="3200" b="1" dirty="0">
                <a:solidFill>
                  <a:srgbClr val="FF0000"/>
                </a:solidFill>
              </a:rPr>
              <a:t>tricyclic</a:t>
            </a:r>
            <a:r>
              <a:rPr lang="en-US" sz="3200" b="1" dirty="0"/>
              <a:t> drugs were the main </a:t>
            </a:r>
            <a:r>
              <a:rPr lang="en-US" sz="3200" b="1" dirty="0" err="1"/>
              <a:t>representants</a:t>
            </a:r>
            <a:r>
              <a:rPr lang="en-US" sz="3200" b="1" dirty="0"/>
              <a:t> among the </a:t>
            </a:r>
            <a:r>
              <a:rPr lang="en-US" sz="3200" b="1" dirty="0">
                <a:solidFill>
                  <a:srgbClr val="FF0000"/>
                </a:solidFill>
              </a:rPr>
              <a:t>antidepressants </a:t>
            </a:r>
          </a:p>
        </p:txBody>
      </p:sp>
    </p:spTree>
    <p:extLst>
      <p:ext uri="{BB962C8B-B14F-4D97-AF65-F5344CB8AC3E}">
        <p14:creationId xmlns:p14="http://schemas.microsoft.com/office/powerpoint/2010/main" val="31888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7755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597" y="1340285"/>
            <a:ext cx="10014015" cy="527345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newer atypical </a:t>
            </a:r>
            <a:r>
              <a:rPr lang="en-US" sz="2800" b="1" dirty="0"/>
              <a:t>antipsychotics (AAPs) are characterized by increased antipsychotic efficacy and </a:t>
            </a:r>
            <a:r>
              <a:rPr lang="en-US" sz="2800" b="1" dirty="0">
                <a:solidFill>
                  <a:srgbClr val="FF0000"/>
                </a:solidFill>
              </a:rPr>
              <a:t>fewer</a:t>
            </a:r>
            <a:r>
              <a:rPr lang="en-US" sz="2800" b="1" dirty="0"/>
              <a:t> neurological and endocrine related </a:t>
            </a:r>
            <a:r>
              <a:rPr lang="en-US" sz="2800" b="1" dirty="0">
                <a:solidFill>
                  <a:srgbClr val="FF0000"/>
                </a:solidFill>
              </a:rPr>
              <a:t>side-effects</a:t>
            </a:r>
            <a:r>
              <a:rPr lang="en-US" sz="2800" b="1" dirty="0"/>
              <a:t> compared to classical antipsychotic drugs </a:t>
            </a:r>
          </a:p>
        </p:txBody>
      </p:sp>
    </p:spTree>
    <p:extLst>
      <p:ext uri="{BB962C8B-B14F-4D97-AF65-F5344CB8AC3E}">
        <p14:creationId xmlns:p14="http://schemas.microsoft.com/office/powerpoint/2010/main" val="7335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7755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181" y="1252603"/>
            <a:ext cx="10214431" cy="542377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Furthermore, the use of drugs such </a:t>
            </a:r>
            <a:r>
              <a:rPr lang="en-US" sz="3200" b="1" dirty="0">
                <a:solidFill>
                  <a:srgbClr val="FF0000"/>
                </a:solidFill>
              </a:rPr>
              <a:t>as </a:t>
            </a:r>
            <a:r>
              <a:rPr lang="en-US" sz="3200" b="1" dirty="0" err="1">
                <a:solidFill>
                  <a:srgbClr val="FF0000"/>
                </a:solidFill>
              </a:rPr>
              <a:t>quetiapine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/>
              <a:t>and </a:t>
            </a:r>
            <a:r>
              <a:rPr lang="en-US" sz="3200" b="1" dirty="0" err="1">
                <a:solidFill>
                  <a:srgbClr val="FF0000"/>
                </a:solidFill>
              </a:rPr>
              <a:t>aripiprazole</a:t>
            </a:r>
            <a:r>
              <a:rPr lang="en-US" sz="3200" b="1" dirty="0"/>
              <a:t> (a dopamine </a:t>
            </a:r>
            <a:r>
              <a:rPr lang="en-US" sz="3200" b="1" dirty="0">
                <a:solidFill>
                  <a:srgbClr val="FF0000"/>
                </a:solidFill>
              </a:rPr>
              <a:t>partial</a:t>
            </a:r>
            <a:r>
              <a:rPr lang="en-US" sz="3200" b="1" dirty="0"/>
              <a:t> agonist) was shown to be associated with </a:t>
            </a:r>
            <a:r>
              <a:rPr lang="en-US" sz="3200" b="1" dirty="0">
                <a:solidFill>
                  <a:srgbClr val="FF0000"/>
                </a:solidFill>
              </a:rPr>
              <a:t>resolution </a:t>
            </a:r>
            <a:r>
              <a:rPr lang="en-US" sz="3200" b="1" dirty="0"/>
              <a:t>of the </a:t>
            </a:r>
            <a:r>
              <a:rPr lang="en-US" sz="3200" b="1" dirty="0" err="1"/>
              <a:t>hyperprolactinemia</a:t>
            </a:r>
            <a:r>
              <a:rPr lang="en-US" sz="3200" b="1" dirty="0"/>
              <a:t> induced by other </a:t>
            </a:r>
            <a:r>
              <a:rPr lang="en-US" sz="3200" b="1" dirty="0" smtClean="0"/>
              <a:t>AAPs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/>
              <a:t>Moreover</a:t>
            </a:r>
            <a:r>
              <a:rPr lang="en-US" sz="3200" b="1" dirty="0"/>
              <a:t>, </a:t>
            </a:r>
            <a:r>
              <a:rPr lang="en-US" sz="3200" b="1" dirty="0">
                <a:solidFill>
                  <a:srgbClr val="FF0000"/>
                </a:solidFill>
              </a:rPr>
              <a:t>decreased PRL </a:t>
            </a:r>
            <a:r>
              <a:rPr lang="en-US" sz="3200" b="1" dirty="0"/>
              <a:t>levels were also reported when </a:t>
            </a:r>
            <a:r>
              <a:rPr lang="en-US" sz="3200" b="1" dirty="0" err="1">
                <a:solidFill>
                  <a:srgbClr val="FF0000"/>
                </a:solidFill>
              </a:rPr>
              <a:t>aripiprazole</a:t>
            </a:r>
            <a:r>
              <a:rPr lang="en-US" sz="3200" b="1" dirty="0"/>
              <a:t> was used as </a:t>
            </a:r>
            <a:r>
              <a:rPr lang="en-US" sz="3200" b="1" dirty="0">
                <a:solidFill>
                  <a:srgbClr val="FF0000"/>
                </a:solidFill>
              </a:rPr>
              <a:t>adjunct</a:t>
            </a:r>
            <a:r>
              <a:rPr lang="en-US" sz="3200" b="1" dirty="0"/>
              <a:t> therapy to </a:t>
            </a:r>
            <a:r>
              <a:rPr lang="en-US" sz="3200" b="1" dirty="0" err="1">
                <a:solidFill>
                  <a:srgbClr val="FF0000"/>
                </a:solidFill>
              </a:rPr>
              <a:t>risperidone</a:t>
            </a:r>
            <a:r>
              <a:rPr lang="en-US" sz="3200" b="1" dirty="0"/>
              <a:t> </a:t>
            </a:r>
          </a:p>
          <a:p>
            <a:pPr>
              <a:lnSpc>
                <a:spcPct val="200000"/>
              </a:lnSpc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295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25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712" y="1177447"/>
            <a:ext cx="10439900" cy="543629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Antidepressant</a:t>
            </a:r>
            <a:r>
              <a:rPr lang="en-US" sz="2400" b="1" dirty="0"/>
              <a:t>s induce </a:t>
            </a:r>
            <a:r>
              <a:rPr lang="en-US" sz="2400" b="1" dirty="0" err="1"/>
              <a:t>hyperprolactinemia</a:t>
            </a:r>
            <a:r>
              <a:rPr lang="en-US" sz="2400" b="1" dirty="0"/>
              <a:t> in a </a:t>
            </a:r>
            <a:r>
              <a:rPr lang="en-US" sz="2400" b="1" dirty="0">
                <a:solidFill>
                  <a:srgbClr val="FF0000"/>
                </a:solidFill>
              </a:rPr>
              <a:t>small</a:t>
            </a:r>
            <a:r>
              <a:rPr lang="en-US" sz="2400" b="1" dirty="0"/>
              <a:t> proportion of patients, but they rarely elevate PRL to a significant degree </a:t>
            </a:r>
            <a:r>
              <a:rPr lang="en-US" sz="2400" b="1" dirty="0" smtClean="0"/>
              <a:t>Among </a:t>
            </a:r>
            <a:r>
              <a:rPr lang="en-US" sz="2400" b="1" dirty="0">
                <a:solidFill>
                  <a:srgbClr val="FF0000"/>
                </a:solidFill>
              </a:rPr>
              <a:t>80</a:t>
            </a:r>
            <a:r>
              <a:rPr lang="en-US" sz="2400" b="1" dirty="0"/>
              <a:t> patients treated with </a:t>
            </a:r>
            <a:r>
              <a:rPr lang="en-US" sz="2400" b="1" dirty="0">
                <a:solidFill>
                  <a:srgbClr val="FF0000"/>
                </a:solidFill>
              </a:rPr>
              <a:t>fluoxetine</a:t>
            </a:r>
            <a:r>
              <a:rPr lang="en-US" sz="2400" b="1" dirty="0"/>
              <a:t>, only </a:t>
            </a:r>
            <a:r>
              <a:rPr lang="en-US" sz="2400" b="1" dirty="0">
                <a:solidFill>
                  <a:srgbClr val="FF0000"/>
                </a:solidFill>
              </a:rPr>
              <a:t>10</a:t>
            </a:r>
            <a:r>
              <a:rPr lang="en-US" sz="2400" b="1" dirty="0"/>
              <a:t> (12.5% developed </a:t>
            </a:r>
            <a:r>
              <a:rPr lang="en-US" sz="2400" b="1" dirty="0" err="1"/>
              <a:t>hyperprolactinemia</a:t>
            </a:r>
            <a:r>
              <a:rPr lang="en-US" sz="2400" b="1" dirty="0"/>
              <a:t>, with </a:t>
            </a:r>
            <a:r>
              <a:rPr lang="en-US" sz="2400" b="1" dirty="0">
                <a:solidFill>
                  <a:srgbClr val="FF0000"/>
                </a:solidFill>
              </a:rPr>
              <a:t>38 </a:t>
            </a:r>
            <a:r>
              <a:rPr lang="en-US" sz="2400" b="1" dirty="0" err="1" smtClean="0">
                <a:solidFill>
                  <a:srgbClr val="FF0000"/>
                </a:solidFill>
              </a:rPr>
              <a:t>ng</a:t>
            </a:r>
            <a:r>
              <a:rPr lang="en-US" sz="2400" b="1" dirty="0" smtClean="0">
                <a:solidFill>
                  <a:srgbClr val="FF0000"/>
                </a:solidFill>
              </a:rPr>
              <a:t>/mL)</a:t>
            </a:r>
          </a:p>
        </p:txBody>
      </p:sp>
    </p:spTree>
    <p:extLst>
      <p:ext uri="{BB962C8B-B14F-4D97-AF65-F5344CB8AC3E}">
        <p14:creationId xmlns:p14="http://schemas.microsoft.com/office/powerpoint/2010/main" val="15192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51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510" y="1215025"/>
            <a:ext cx="10778102" cy="534861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Although </a:t>
            </a:r>
            <a:r>
              <a:rPr lang="en-US" sz="2800" b="1" dirty="0">
                <a:solidFill>
                  <a:srgbClr val="FF0000"/>
                </a:solidFill>
              </a:rPr>
              <a:t>PRL</a:t>
            </a:r>
            <a:r>
              <a:rPr lang="en-US" sz="2800" b="1" dirty="0"/>
              <a:t> elevation is usually </a:t>
            </a:r>
            <a:r>
              <a:rPr lang="en-US" sz="2800" b="1" dirty="0">
                <a:solidFill>
                  <a:srgbClr val="FF0000"/>
                </a:solidFill>
              </a:rPr>
              <a:t>mild</a:t>
            </a:r>
            <a:r>
              <a:rPr lang="en-US" sz="2800" b="1" dirty="0"/>
              <a:t> (</a:t>
            </a:r>
            <a:r>
              <a:rPr lang="en-US" sz="2800" b="1" dirty="0">
                <a:solidFill>
                  <a:srgbClr val="FF0000"/>
                </a:solidFill>
              </a:rPr>
              <a:t>25-100</a:t>
            </a:r>
            <a:r>
              <a:rPr lang="en-US" sz="2800" b="1" dirty="0"/>
              <a:t> </a:t>
            </a:r>
            <a:r>
              <a:rPr lang="en-US" sz="2800" b="1" dirty="0" err="1"/>
              <a:t>ng</a:t>
            </a:r>
            <a:r>
              <a:rPr lang="en-US" sz="2800" b="1" dirty="0"/>
              <a:t>/mL) in cases of </a:t>
            </a:r>
            <a:r>
              <a:rPr lang="en-US" sz="2800" b="1" dirty="0">
                <a:solidFill>
                  <a:srgbClr val="FF0000"/>
                </a:solidFill>
              </a:rPr>
              <a:t>drug-induced</a:t>
            </a:r>
            <a:r>
              <a:rPr lang="en-US" sz="2800" b="1" dirty="0"/>
              <a:t> </a:t>
            </a:r>
            <a:r>
              <a:rPr lang="en-US" sz="2800" b="1" dirty="0" err="1"/>
              <a:t>hyperprolactinemia</a:t>
            </a:r>
            <a:r>
              <a:rPr lang="en-US" sz="2800" b="1" dirty="0"/>
              <a:t>, it is also </a:t>
            </a:r>
            <a:r>
              <a:rPr lang="en-US" sz="2800" b="1" dirty="0">
                <a:solidFill>
                  <a:srgbClr val="FF0000"/>
                </a:solidFill>
              </a:rPr>
              <a:t>highly variable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Indeed, </a:t>
            </a:r>
            <a:r>
              <a:rPr lang="en-US" sz="2800" b="1" dirty="0">
                <a:solidFill>
                  <a:srgbClr val="FF0000"/>
                </a:solidFill>
              </a:rPr>
              <a:t>metoclopramide</a:t>
            </a:r>
            <a:r>
              <a:rPr lang="en-US" sz="2800" b="1" dirty="0"/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risperidone</a:t>
            </a:r>
            <a:r>
              <a:rPr lang="en-US" sz="2800" b="1" dirty="0"/>
              <a:t>, and </a:t>
            </a:r>
            <a:r>
              <a:rPr lang="en-US" sz="2800" b="1" dirty="0" err="1">
                <a:solidFill>
                  <a:srgbClr val="FF0000"/>
                </a:solidFill>
              </a:rPr>
              <a:t>phenothiazines</a:t>
            </a:r>
            <a:r>
              <a:rPr lang="en-US" sz="2800" b="1" dirty="0"/>
              <a:t> can lead to prolactin levels </a:t>
            </a:r>
            <a:r>
              <a:rPr lang="en-US" sz="2800" b="1" dirty="0">
                <a:solidFill>
                  <a:srgbClr val="FF0000"/>
                </a:solidFill>
              </a:rPr>
              <a:t>&gt; 200 </a:t>
            </a:r>
            <a:r>
              <a:rPr lang="en-US" sz="2800" b="1" dirty="0" err="1" smtClean="0"/>
              <a:t>ng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mL.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549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0260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077" y="1369512"/>
            <a:ext cx="10026541" cy="51816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Among </a:t>
            </a:r>
            <a:r>
              <a:rPr lang="en-US" sz="2400" b="1" dirty="0">
                <a:solidFill>
                  <a:srgbClr val="FF0000"/>
                </a:solidFill>
              </a:rPr>
              <a:t>180</a:t>
            </a:r>
            <a:r>
              <a:rPr lang="en-US" sz="2400" b="1" dirty="0"/>
              <a:t> cases enrolled in the BMSH, most (</a:t>
            </a:r>
            <a:r>
              <a:rPr lang="en-US" sz="2400" b="1" dirty="0">
                <a:solidFill>
                  <a:srgbClr val="FF0000"/>
                </a:solidFill>
              </a:rPr>
              <a:t>64%</a:t>
            </a:r>
            <a:r>
              <a:rPr lang="en-US" sz="2400" b="1" dirty="0"/>
              <a:t>) presented with PRL levels </a:t>
            </a:r>
            <a:r>
              <a:rPr lang="en-US" sz="2400" b="1" dirty="0">
                <a:solidFill>
                  <a:srgbClr val="FF0000"/>
                </a:solidFill>
              </a:rPr>
              <a:t>&lt; 100 </a:t>
            </a:r>
            <a:r>
              <a:rPr lang="en-US" sz="2400" b="1" dirty="0" err="1"/>
              <a:t>ng</a:t>
            </a:r>
            <a:r>
              <a:rPr lang="en-US" sz="2400" b="1" dirty="0"/>
              <a:t>/mL, but in </a:t>
            </a:r>
            <a:r>
              <a:rPr lang="en-US" sz="2400" b="1" dirty="0">
                <a:solidFill>
                  <a:srgbClr val="00B0F0"/>
                </a:solidFill>
              </a:rPr>
              <a:t>5%</a:t>
            </a:r>
            <a:r>
              <a:rPr lang="en-US" sz="2400" b="1" dirty="0"/>
              <a:t>, they </a:t>
            </a:r>
            <a:r>
              <a:rPr lang="en-US" sz="2400" b="1" dirty="0">
                <a:solidFill>
                  <a:srgbClr val="00B0F0"/>
                </a:solidFill>
              </a:rPr>
              <a:t>exceeded 250 </a:t>
            </a:r>
            <a:r>
              <a:rPr lang="en-US" sz="2400" b="1" dirty="0" err="1"/>
              <a:t>ng</a:t>
            </a:r>
            <a:r>
              <a:rPr lang="en-US" sz="2400" b="1" dirty="0"/>
              <a:t>/mL (range, 28-380; mean, 105.1 ± 73.2) 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Interestingly, PRL levels of </a:t>
            </a:r>
            <a:r>
              <a:rPr lang="en-US" sz="2400" b="1" dirty="0">
                <a:solidFill>
                  <a:srgbClr val="00B0F0"/>
                </a:solidFill>
              </a:rPr>
              <a:t>720</a:t>
            </a:r>
            <a:r>
              <a:rPr lang="en-US" sz="2400" b="1" dirty="0"/>
              <a:t> </a:t>
            </a:r>
            <a:r>
              <a:rPr lang="en-US" sz="2400" b="1" dirty="0" err="1"/>
              <a:t>ng</a:t>
            </a:r>
            <a:r>
              <a:rPr lang="en-US" sz="2400" b="1" dirty="0"/>
              <a:t>/mL were recently reported in a </a:t>
            </a:r>
            <a:r>
              <a:rPr lang="en-US" sz="2400" b="1" dirty="0">
                <a:solidFill>
                  <a:srgbClr val="FF0000"/>
                </a:solidFill>
              </a:rPr>
              <a:t>young lady </a:t>
            </a:r>
            <a:r>
              <a:rPr lang="en-US" sz="2400" b="1" dirty="0"/>
              <a:t>who had been treated with </a:t>
            </a:r>
            <a:r>
              <a:rPr lang="en-US" sz="2400" b="1" dirty="0" err="1">
                <a:solidFill>
                  <a:srgbClr val="FF0000"/>
                </a:solidFill>
              </a:rPr>
              <a:t>domperidone</a:t>
            </a:r>
            <a:r>
              <a:rPr lang="en-US" sz="2400" b="1" dirty="0"/>
              <a:t> for 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months</a:t>
            </a:r>
            <a:r>
              <a:rPr lang="en-US" sz="2400" b="1" dirty="0"/>
              <a:t>. Following </a:t>
            </a:r>
            <a:r>
              <a:rPr lang="en-US" sz="2400" b="1" dirty="0" err="1"/>
              <a:t>domperidone</a:t>
            </a:r>
            <a:r>
              <a:rPr lang="en-US" sz="2400" b="1" dirty="0"/>
              <a:t> discontinuation, PRL fell to the normal range </a:t>
            </a:r>
          </a:p>
        </p:txBody>
      </p:sp>
    </p:spTree>
    <p:extLst>
      <p:ext uri="{BB962C8B-B14F-4D97-AF65-F5344CB8AC3E}">
        <p14:creationId xmlns:p14="http://schemas.microsoft.com/office/powerpoint/2010/main" val="10046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COMMENT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868" y="1465545"/>
            <a:ext cx="10364744" cy="509809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3200" b="1" dirty="0" smtClean="0"/>
              <a:t>Although </a:t>
            </a:r>
            <a:r>
              <a:rPr lang="en-US" sz="3200" b="1" dirty="0">
                <a:solidFill>
                  <a:srgbClr val="FF0000"/>
                </a:solidFill>
              </a:rPr>
              <a:t>drug-induced</a:t>
            </a:r>
            <a:r>
              <a:rPr lang="en-US" sz="3200" b="1" dirty="0"/>
              <a:t> </a:t>
            </a:r>
            <a:r>
              <a:rPr lang="en-US" sz="3200" b="1" dirty="0" err="1"/>
              <a:t>hyperprolactinemia</a:t>
            </a:r>
            <a:r>
              <a:rPr lang="en-US" sz="3200" b="1" dirty="0"/>
              <a:t> is usually associated with PRL levels </a:t>
            </a:r>
            <a:r>
              <a:rPr lang="en-US" sz="3200" b="1" dirty="0">
                <a:solidFill>
                  <a:srgbClr val="FF0000"/>
                </a:solidFill>
              </a:rPr>
              <a:t>&lt; 100 </a:t>
            </a:r>
            <a:r>
              <a:rPr lang="en-US" sz="3200" b="1" dirty="0" err="1"/>
              <a:t>ng</a:t>
            </a:r>
            <a:r>
              <a:rPr lang="en-US" sz="3200" b="1" dirty="0"/>
              <a:t>/mL, they are </a:t>
            </a:r>
            <a:r>
              <a:rPr lang="en-US" sz="3200" b="1" dirty="0">
                <a:solidFill>
                  <a:srgbClr val="00B0F0"/>
                </a:solidFill>
              </a:rPr>
              <a:t>largely variable </a:t>
            </a:r>
            <a:r>
              <a:rPr lang="en-US" sz="3200" b="1" dirty="0"/>
              <a:t>and may overlap those found in patients with </a:t>
            </a:r>
            <a:r>
              <a:rPr lang="en-US" sz="3200" b="1" dirty="0" err="1"/>
              <a:t>prolactinomas</a:t>
            </a:r>
            <a:r>
              <a:rPr lang="en-US" sz="3200" b="1" dirty="0"/>
              <a:t>. 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25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134" y="212943"/>
            <a:ext cx="10477478" cy="6338170"/>
          </a:xfrm>
        </p:spPr>
        <p:txBody>
          <a:bodyPr/>
          <a:lstStyle/>
          <a:p>
            <a:endParaRPr lang="en-US" dirty="0"/>
          </a:p>
          <a:p>
            <a:pPr>
              <a:lnSpc>
                <a:spcPct val="250000"/>
              </a:lnSpc>
            </a:pPr>
            <a:r>
              <a:rPr lang="en-US" sz="2000" b="1" dirty="0"/>
              <a:t> After </a:t>
            </a:r>
            <a:r>
              <a:rPr lang="en-US" sz="2000" b="1" dirty="0">
                <a:solidFill>
                  <a:srgbClr val="FF0000"/>
                </a:solidFill>
              </a:rPr>
              <a:t>2 years of successful treatment</a:t>
            </a:r>
            <a:r>
              <a:rPr lang="en-US" sz="2000" b="1" dirty="0"/>
              <a:t>, DA withdrawal should be considered in all cases of </a:t>
            </a:r>
            <a:r>
              <a:rPr lang="en-US" sz="2000" b="1" dirty="0" err="1">
                <a:solidFill>
                  <a:srgbClr val="FF0000"/>
                </a:solidFill>
              </a:rPr>
              <a:t>microprolactinomas</a:t>
            </a:r>
            <a:r>
              <a:rPr lang="en-US" sz="2000" b="1" dirty="0"/>
              <a:t> and in </a:t>
            </a:r>
            <a:r>
              <a:rPr lang="en-US" sz="2000" b="1" dirty="0">
                <a:solidFill>
                  <a:srgbClr val="FF0000"/>
                </a:solidFill>
              </a:rPr>
              <a:t>selected</a:t>
            </a:r>
            <a:r>
              <a:rPr lang="en-US" sz="2000" b="1" dirty="0"/>
              <a:t> cases of </a:t>
            </a:r>
            <a:r>
              <a:rPr lang="en-US" sz="2000" b="1" dirty="0">
                <a:solidFill>
                  <a:srgbClr val="FF0000"/>
                </a:solidFill>
              </a:rPr>
              <a:t>MACs</a:t>
            </a:r>
            <a:r>
              <a:rPr lang="en-US" sz="2000" b="1" dirty="0"/>
              <a:t>. In this publication, the goal of the Neuroendocrinology Department of the </a:t>
            </a:r>
            <a:r>
              <a:rPr lang="en-US" sz="2000" b="1" dirty="0">
                <a:solidFill>
                  <a:srgbClr val="00B0F0"/>
                </a:solidFill>
              </a:rPr>
              <a:t>Brazilian Society </a:t>
            </a:r>
            <a:r>
              <a:rPr lang="en-US" sz="2000" b="1" dirty="0"/>
              <a:t>of </a:t>
            </a:r>
            <a:r>
              <a:rPr lang="en-US" sz="2000" b="1" dirty="0">
                <a:solidFill>
                  <a:srgbClr val="00B0F0"/>
                </a:solidFill>
              </a:rPr>
              <a:t>Endocrinology and Metabolism </a:t>
            </a:r>
            <a:r>
              <a:rPr lang="en-US" sz="2000" b="1" dirty="0"/>
              <a:t>(SBEM) is to provide a </a:t>
            </a:r>
            <a:r>
              <a:rPr lang="en-US" sz="2000" b="1" dirty="0">
                <a:solidFill>
                  <a:srgbClr val="FF0000"/>
                </a:solidFill>
              </a:rPr>
              <a:t>review</a:t>
            </a:r>
            <a:r>
              <a:rPr lang="en-US" sz="2000" b="1" dirty="0"/>
              <a:t> of the </a:t>
            </a:r>
            <a:r>
              <a:rPr lang="en-US" sz="2000" b="1" dirty="0">
                <a:solidFill>
                  <a:srgbClr val="FF0000"/>
                </a:solidFill>
              </a:rPr>
              <a:t>diagnosis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treatment </a:t>
            </a:r>
            <a:r>
              <a:rPr lang="en-US" sz="2000" b="1" dirty="0"/>
              <a:t>of </a:t>
            </a:r>
            <a:r>
              <a:rPr lang="en-US" sz="2000" b="1" dirty="0" err="1"/>
              <a:t>hyperprolactinemia</a:t>
            </a:r>
            <a:r>
              <a:rPr lang="en-US" sz="2000" b="1" dirty="0"/>
              <a:t> and </a:t>
            </a:r>
            <a:r>
              <a:rPr lang="en-US" sz="2000" b="1" dirty="0" err="1"/>
              <a:t>prolactinomas</a:t>
            </a:r>
            <a:r>
              <a:rPr lang="en-US" sz="2000" b="1" dirty="0"/>
              <a:t>, emphasizing </a:t>
            </a:r>
            <a:r>
              <a:rPr lang="en-US" sz="2000" b="1" dirty="0">
                <a:solidFill>
                  <a:srgbClr val="FF0000"/>
                </a:solidFill>
              </a:rPr>
              <a:t>controversial </a:t>
            </a:r>
            <a:r>
              <a:rPr lang="en-US" sz="2000" b="1" dirty="0"/>
              <a:t>issues regarding these topics. This review is based on data published in the literature and the authors’ experience. </a:t>
            </a:r>
          </a:p>
        </p:txBody>
      </p:sp>
    </p:spTree>
    <p:extLst>
      <p:ext uri="{BB962C8B-B14F-4D97-AF65-F5344CB8AC3E}">
        <p14:creationId xmlns:p14="http://schemas.microsoft.com/office/powerpoint/2010/main" val="292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How do the hook effect and linearity issues in PRL assays impact our practice?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455" t="25881" r="48018" b="21875"/>
          <a:stretch/>
        </p:blipFill>
        <p:spPr>
          <a:xfrm>
            <a:off x="234462" y="187568"/>
            <a:ext cx="11723076" cy="667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COMMENT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1244600"/>
            <a:ext cx="10171112" cy="5397500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sz="3200" b="1" dirty="0" smtClean="0"/>
              <a:t>The </a:t>
            </a:r>
            <a:r>
              <a:rPr lang="en-US" sz="3200" b="1" dirty="0">
                <a:solidFill>
                  <a:srgbClr val="FF0000"/>
                </a:solidFill>
              </a:rPr>
              <a:t>hook effect </a:t>
            </a:r>
            <a:r>
              <a:rPr lang="en-US" sz="3200" b="1" dirty="0"/>
              <a:t>should be considered in every patient presenting with a large (</a:t>
            </a:r>
            <a:r>
              <a:rPr lang="en-US" sz="3200" b="1" dirty="0">
                <a:solidFill>
                  <a:srgbClr val="FF0000"/>
                </a:solidFill>
              </a:rPr>
              <a:t>≥ 3 cm</a:t>
            </a:r>
            <a:r>
              <a:rPr lang="en-US" sz="3200" b="1" dirty="0"/>
              <a:t>) pituitary </a:t>
            </a:r>
            <a:r>
              <a:rPr lang="en-US" sz="3200" b="1" dirty="0" err="1"/>
              <a:t>macroadenoma</a:t>
            </a:r>
            <a:r>
              <a:rPr lang="en-US" sz="3200" b="1" dirty="0"/>
              <a:t> and </a:t>
            </a:r>
            <a:r>
              <a:rPr lang="en-US" sz="3200" b="1" dirty="0">
                <a:solidFill>
                  <a:srgbClr val="FF0000"/>
                </a:solidFill>
              </a:rPr>
              <a:t>prolactin levels</a:t>
            </a:r>
            <a:r>
              <a:rPr lang="en-US" sz="3200" b="1" dirty="0"/>
              <a:t> within the </a:t>
            </a:r>
            <a:r>
              <a:rPr lang="en-US" sz="3200" b="1" dirty="0">
                <a:solidFill>
                  <a:srgbClr val="FF0000"/>
                </a:solidFill>
              </a:rPr>
              <a:t>normal</a:t>
            </a:r>
            <a:r>
              <a:rPr lang="en-US" sz="3200" b="1" dirty="0"/>
              <a:t> range or </a:t>
            </a:r>
            <a:r>
              <a:rPr lang="en-US" sz="3200" b="1" dirty="0">
                <a:solidFill>
                  <a:srgbClr val="FF0000"/>
                </a:solidFill>
              </a:rPr>
              <a:t>only modestly </a:t>
            </a:r>
            <a:r>
              <a:rPr lang="en-US" sz="3200" b="1" dirty="0"/>
              <a:t>elevated. 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Macroprolactinemia</a:t>
            </a:r>
            <a:r>
              <a:rPr lang="en-US" sz="2800" b="1" dirty="0"/>
              <a:t> screening: routinely or just in asymptomatic individuals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4398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556" y="1152396"/>
            <a:ext cx="10515056" cy="518067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b="1" dirty="0" err="1">
                <a:solidFill>
                  <a:srgbClr val="FF0000"/>
                </a:solidFill>
              </a:rPr>
              <a:t>macroprolactinemia</a:t>
            </a:r>
            <a:r>
              <a:rPr lang="en-US" sz="2400" b="1" dirty="0"/>
              <a:t> was encountered in </a:t>
            </a:r>
            <a:r>
              <a:rPr lang="en-US" sz="2400" b="1" dirty="0">
                <a:solidFill>
                  <a:srgbClr val="FF0000"/>
                </a:solidFill>
              </a:rPr>
              <a:t>25</a:t>
            </a:r>
            <a:r>
              <a:rPr lang="en-US" sz="2400" b="1" dirty="0"/>
              <a:t> to </a:t>
            </a:r>
            <a:r>
              <a:rPr lang="en-US" sz="2400" b="1" dirty="0">
                <a:solidFill>
                  <a:srgbClr val="FF0000"/>
                </a:solidFill>
              </a:rPr>
              <a:t>68.3%</a:t>
            </a:r>
            <a:r>
              <a:rPr lang="en-US" sz="2400" b="1" dirty="0"/>
              <a:t> (mean, 42.3%) of patients with apparent </a:t>
            </a:r>
            <a:r>
              <a:rPr lang="en-US" sz="2400" b="1" dirty="0">
                <a:solidFill>
                  <a:srgbClr val="FF0000"/>
                </a:solidFill>
              </a:rPr>
              <a:t>idiopathic</a:t>
            </a:r>
            <a:r>
              <a:rPr lang="en-US" sz="2400" b="1" dirty="0"/>
              <a:t> </a:t>
            </a:r>
            <a:r>
              <a:rPr lang="en-US" sz="2400" b="1" dirty="0" err="1"/>
              <a:t>hyperprolactinemia</a:t>
            </a:r>
            <a:r>
              <a:rPr lang="en-US" sz="2400" b="1" dirty="0"/>
              <a:t> (IH</a:t>
            </a:r>
            <a:r>
              <a:rPr lang="en-US" sz="2400" b="1" dirty="0" smtClean="0"/>
              <a:t>)</a:t>
            </a:r>
            <a:r>
              <a:rPr lang="en-US" sz="2400" b="1" dirty="0"/>
              <a:t> Moreover, the diagnosis of PRL-</a:t>
            </a:r>
            <a:r>
              <a:rPr lang="en-US" sz="2400" b="1" dirty="0">
                <a:solidFill>
                  <a:srgbClr val="FF0000"/>
                </a:solidFill>
              </a:rPr>
              <a:t>secreting</a:t>
            </a:r>
            <a:r>
              <a:rPr lang="en-US" sz="2400" b="1" dirty="0"/>
              <a:t> pituitary </a:t>
            </a:r>
            <a:r>
              <a:rPr lang="en-US" sz="2400" b="1" dirty="0" err="1"/>
              <a:t>microadenoma</a:t>
            </a:r>
            <a:r>
              <a:rPr lang="en-US" sz="2400" b="1" dirty="0"/>
              <a:t> shifted to </a:t>
            </a:r>
            <a:r>
              <a:rPr lang="en-US" sz="2400" b="1" dirty="0">
                <a:solidFill>
                  <a:srgbClr val="FF0000"/>
                </a:solidFill>
              </a:rPr>
              <a:t>non</a:t>
            </a:r>
            <a:r>
              <a:rPr lang="en-US" sz="2400" b="1" dirty="0"/>
              <a:t>-secreting pituitary </a:t>
            </a:r>
            <a:r>
              <a:rPr lang="en-US" sz="2400" b="1" dirty="0" err="1"/>
              <a:t>microadenoma</a:t>
            </a:r>
            <a:r>
              <a:rPr lang="en-US" sz="2400" b="1" dirty="0"/>
              <a:t> in </a:t>
            </a:r>
            <a:r>
              <a:rPr lang="en-US" sz="2400" b="1" dirty="0">
                <a:solidFill>
                  <a:srgbClr val="FF0000"/>
                </a:solidFill>
              </a:rPr>
              <a:t>10</a:t>
            </a:r>
            <a:r>
              <a:rPr lang="en-US" sz="2400" b="1" dirty="0"/>
              <a:t> of </a:t>
            </a:r>
            <a:r>
              <a:rPr lang="en-US" sz="2400" b="1" dirty="0">
                <a:solidFill>
                  <a:srgbClr val="FF0000"/>
                </a:solidFill>
              </a:rPr>
              <a:t>49</a:t>
            </a:r>
            <a:r>
              <a:rPr lang="en-US" sz="2400" b="1" dirty="0"/>
              <a:t> patients (</a:t>
            </a:r>
            <a:r>
              <a:rPr lang="en-US" sz="2400" b="1" dirty="0">
                <a:solidFill>
                  <a:srgbClr val="FF0000"/>
                </a:solidFill>
              </a:rPr>
              <a:t>20</a:t>
            </a:r>
            <a:r>
              <a:rPr lang="en-US" sz="2400" b="1" dirty="0"/>
              <a:t>%) </a:t>
            </a:r>
            <a:r>
              <a:rPr lang="en-US" sz="2400" b="1" dirty="0" smtClean="0"/>
              <a:t>reported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82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3019" y="1252603"/>
            <a:ext cx="10051593" cy="537366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/>
              <a:t>Overall, </a:t>
            </a:r>
            <a:r>
              <a:rPr lang="en-US" sz="2000" b="1" dirty="0">
                <a:solidFill>
                  <a:srgbClr val="FF0000"/>
                </a:solidFill>
              </a:rPr>
              <a:t>symptoms</a:t>
            </a:r>
            <a:r>
              <a:rPr lang="en-US" sz="2000" b="1" dirty="0"/>
              <a:t> related to </a:t>
            </a:r>
            <a:r>
              <a:rPr lang="en-US" sz="2000" b="1" dirty="0" err="1"/>
              <a:t>hyperprolactinemia</a:t>
            </a:r>
            <a:r>
              <a:rPr lang="en-US" sz="2000" b="1" dirty="0"/>
              <a:t> (</a:t>
            </a:r>
            <a:r>
              <a:rPr lang="en-US" sz="2000" b="1" dirty="0" err="1">
                <a:solidFill>
                  <a:srgbClr val="FF0000"/>
                </a:solidFill>
              </a:rPr>
              <a:t>galactorrhea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menstrual </a:t>
            </a:r>
            <a:r>
              <a:rPr lang="en-US" sz="2000" b="1" dirty="0"/>
              <a:t>disorders and </a:t>
            </a:r>
            <a:r>
              <a:rPr lang="en-US" sz="2000" b="1" dirty="0">
                <a:solidFill>
                  <a:srgbClr val="FF0000"/>
                </a:solidFill>
              </a:rPr>
              <a:t>sexual</a:t>
            </a:r>
            <a:r>
              <a:rPr lang="en-US" sz="2000" b="1" dirty="0"/>
              <a:t> dysfunction) have been reported in up to </a:t>
            </a:r>
            <a:r>
              <a:rPr lang="en-US" sz="2000" b="1" dirty="0">
                <a:solidFill>
                  <a:srgbClr val="FF0000"/>
                </a:solidFill>
              </a:rPr>
              <a:t>45%</a:t>
            </a:r>
            <a:r>
              <a:rPr lang="en-US" sz="2000" b="1" dirty="0"/>
              <a:t> of patients with </a:t>
            </a:r>
            <a:r>
              <a:rPr lang="en-US" sz="2000" b="1" dirty="0" err="1" smtClean="0">
                <a:solidFill>
                  <a:srgbClr val="FF0000"/>
                </a:solidFill>
              </a:rPr>
              <a:t>macroprolactinemia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000" b="1" dirty="0"/>
              <a:t>As mentioned, this would mostly result from the </a:t>
            </a:r>
            <a:r>
              <a:rPr lang="en-US" sz="2000" b="1" dirty="0">
                <a:solidFill>
                  <a:srgbClr val="FF0000"/>
                </a:solidFill>
              </a:rPr>
              <a:t>concomitance</a:t>
            </a:r>
            <a:r>
              <a:rPr lang="en-US" sz="2000" b="1" dirty="0"/>
              <a:t> with </a:t>
            </a:r>
            <a:r>
              <a:rPr lang="en-US" sz="2000" b="1" dirty="0">
                <a:solidFill>
                  <a:srgbClr val="FF0000"/>
                </a:solidFill>
              </a:rPr>
              <a:t>monomeric</a:t>
            </a:r>
            <a:r>
              <a:rPr lang="en-US" sz="2000" b="1" dirty="0"/>
              <a:t> </a:t>
            </a:r>
            <a:r>
              <a:rPr lang="en-US" sz="2000" b="1" dirty="0" err="1"/>
              <a:t>hyperprolactinemia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or other disorders, such as </a:t>
            </a:r>
            <a:r>
              <a:rPr lang="en-US" sz="2000" b="1" dirty="0">
                <a:solidFill>
                  <a:srgbClr val="FF0000"/>
                </a:solidFill>
              </a:rPr>
              <a:t>polycystic ovary </a:t>
            </a:r>
            <a:r>
              <a:rPr lang="en-US" sz="2000" b="1" dirty="0" smtClean="0"/>
              <a:t>syndrome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Of note, the finding of both </a:t>
            </a:r>
            <a:r>
              <a:rPr lang="en-US" sz="2000" b="1" dirty="0" err="1">
                <a:solidFill>
                  <a:srgbClr val="FF0000"/>
                </a:solidFill>
              </a:rPr>
              <a:t>galactorrhea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menstrual</a:t>
            </a:r>
            <a:r>
              <a:rPr lang="en-US" sz="2000" b="1" dirty="0"/>
              <a:t> disorders is rare in </a:t>
            </a:r>
            <a:r>
              <a:rPr lang="en-US" sz="2000" b="1" dirty="0" err="1"/>
              <a:t>macroprolactinemia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777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186" y="1252603"/>
            <a:ext cx="10452426" cy="531103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The request for serum PRL assessment occurs in two scenarios. At first, there are complaints related to </a:t>
            </a:r>
            <a:r>
              <a:rPr lang="en-US" sz="2400" b="1" dirty="0" err="1"/>
              <a:t>hyperprolactinemia</a:t>
            </a:r>
            <a:r>
              <a:rPr lang="en-US" sz="2400" b="1" dirty="0"/>
              <a:t>, such as </a:t>
            </a:r>
            <a:r>
              <a:rPr lang="en-US" sz="2400" b="1" dirty="0" err="1">
                <a:solidFill>
                  <a:srgbClr val="FF0000"/>
                </a:solidFill>
              </a:rPr>
              <a:t>galactorrhea</a:t>
            </a:r>
            <a:r>
              <a:rPr lang="en-US" sz="2400" b="1" dirty="0"/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hypogonadism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infertility</a:t>
            </a:r>
            <a:r>
              <a:rPr lang="en-US" sz="2400" b="1" dirty="0"/>
              <a:t>, leading to serum PRL measurement. If laboratory tests confirm the clinical suspicion of monomeric </a:t>
            </a:r>
            <a:r>
              <a:rPr lang="en-US" sz="2400" b="1" dirty="0" err="1"/>
              <a:t>hyperprolactinemia</a:t>
            </a:r>
            <a:r>
              <a:rPr lang="en-US" sz="2400" b="1" dirty="0"/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macroprolactinemia</a:t>
            </a:r>
            <a:r>
              <a:rPr lang="en-US" sz="2400" b="1" dirty="0"/>
              <a:t> screening is </a:t>
            </a:r>
            <a:r>
              <a:rPr lang="en-US" sz="2400" b="1" dirty="0">
                <a:solidFill>
                  <a:srgbClr val="FF0000"/>
                </a:solidFill>
              </a:rPr>
              <a:t>not indicated</a:t>
            </a:r>
            <a:r>
              <a:rPr lang="en-US" sz="2400" b="1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3233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49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233" y="1390389"/>
            <a:ext cx="10189379" cy="511061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and it is recommended to proceed to the usual investigation of </a:t>
            </a:r>
            <a:r>
              <a:rPr lang="en-US" sz="3200" b="1" dirty="0">
                <a:solidFill>
                  <a:srgbClr val="FF0000"/>
                </a:solidFill>
              </a:rPr>
              <a:t>physiological</a:t>
            </a:r>
            <a:r>
              <a:rPr lang="en-US" sz="3200" b="1" dirty="0"/>
              <a:t>, </a:t>
            </a:r>
            <a:r>
              <a:rPr lang="en-US" sz="3200" b="1" dirty="0">
                <a:solidFill>
                  <a:srgbClr val="FF0000"/>
                </a:solidFill>
              </a:rPr>
              <a:t>pharmacological</a:t>
            </a:r>
            <a:r>
              <a:rPr lang="en-US" sz="3200" b="1" dirty="0"/>
              <a:t> and </a:t>
            </a:r>
            <a:r>
              <a:rPr lang="en-US" sz="3200" b="1" dirty="0">
                <a:solidFill>
                  <a:srgbClr val="FF0000"/>
                </a:solidFill>
              </a:rPr>
              <a:t>pathological </a:t>
            </a:r>
            <a:r>
              <a:rPr lang="en-US" sz="3200" b="1" dirty="0"/>
              <a:t>causes of </a:t>
            </a:r>
            <a:r>
              <a:rPr lang="en-US" sz="3200" b="1" dirty="0" err="1"/>
              <a:t>hyperprolactinemia</a:t>
            </a:r>
            <a:r>
              <a:rPr lang="en-US" sz="3200" b="1" dirty="0"/>
              <a:t> for proper handling of the case. </a:t>
            </a:r>
          </a:p>
        </p:txBody>
      </p:sp>
    </p:spTree>
    <p:extLst>
      <p:ext uri="{BB962C8B-B14F-4D97-AF65-F5344CB8AC3E}">
        <p14:creationId xmlns:p14="http://schemas.microsoft.com/office/powerpoint/2010/main" val="25993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3997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493" y="1327759"/>
            <a:ext cx="10064119" cy="522335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Moreover, </a:t>
            </a:r>
            <a:r>
              <a:rPr lang="en-US" sz="2800" b="1" dirty="0">
                <a:solidFill>
                  <a:srgbClr val="FF0000"/>
                </a:solidFill>
              </a:rPr>
              <a:t>MRI abnormalities </a:t>
            </a:r>
            <a:r>
              <a:rPr lang="en-US" sz="2800" b="1" dirty="0"/>
              <a:t>(e.g., </a:t>
            </a:r>
            <a:r>
              <a:rPr lang="en-US" sz="2800" b="1" dirty="0" err="1">
                <a:solidFill>
                  <a:srgbClr val="FF0000"/>
                </a:solidFill>
              </a:rPr>
              <a:t>macroadenomas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and, mostly, </a:t>
            </a:r>
            <a:r>
              <a:rPr lang="en-US" sz="2800" b="1" dirty="0" err="1"/>
              <a:t>microadenomas</a:t>
            </a:r>
            <a:r>
              <a:rPr lang="en-US" sz="2800" b="1" dirty="0"/>
              <a:t> or an </a:t>
            </a:r>
            <a:r>
              <a:rPr lang="en-US" sz="2800" b="1" dirty="0">
                <a:solidFill>
                  <a:srgbClr val="FF0000"/>
                </a:solidFill>
              </a:rPr>
              <a:t>empty </a:t>
            </a:r>
            <a:r>
              <a:rPr lang="en-US" sz="2800" b="1" dirty="0" err="1">
                <a:solidFill>
                  <a:srgbClr val="FF0000"/>
                </a:solidFill>
              </a:rPr>
              <a:t>sella</a:t>
            </a:r>
            <a:r>
              <a:rPr lang="en-US" sz="2800" b="1" dirty="0"/>
              <a:t>) may be found in approximately </a:t>
            </a:r>
            <a:r>
              <a:rPr lang="en-US" sz="2800" b="1" dirty="0">
                <a:solidFill>
                  <a:srgbClr val="FF0000"/>
                </a:solidFill>
              </a:rPr>
              <a:t>20-25%</a:t>
            </a:r>
            <a:r>
              <a:rPr lang="en-US" sz="2800" b="1" dirty="0"/>
              <a:t> of </a:t>
            </a:r>
            <a:r>
              <a:rPr lang="en-US" sz="2800" b="1" dirty="0" err="1">
                <a:solidFill>
                  <a:srgbClr val="FF0000"/>
                </a:solidFill>
              </a:rPr>
              <a:t>macroprolactinemic</a:t>
            </a:r>
            <a:r>
              <a:rPr lang="en-US" sz="2800" b="1" dirty="0"/>
              <a:t> patients </a:t>
            </a:r>
          </a:p>
        </p:txBody>
      </p:sp>
    </p:spTree>
    <p:extLst>
      <p:ext uri="{BB962C8B-B14F-4D97-AF65-F5344CB8AC3E}">
        <p14:creationId xmlns:p14="http://schemas.microsoft.com/office/powerpoint/2010/main" val="3195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COMMENT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562" y="1427967"/>
            <a:ext cx="10753050" cy="528598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 err="1" smtClean="0">
                <a:solidFill>
                  <a:srgbClr val="FF0000"/>
                </a:solidFill>
              </a:rPr>
              <a:t>Macroprolactinemia</a:t>
            </a:r>
            <a:r>
              <a:rPr lang="en-US" sz="2000" b="1" dirty="0" smtClean="0"/>
              <a:t> </a:t>
            </a:r>
            <a:r>
              <a:rPr lang="en-US" sz="2000" b="1" dirty="0"/>
              <a:t>is, in most cases, a laboratory diagnostic pitfall, with a mean frequency of ~</a:t>
            </a:r>
            <a:r>
              <a:rPr lang="en-US" sz="2000" b="1" dirty="0">
                <a:solidFill>
                  <a:srgbClr val="FF0000"/>
                </a:solidFill>
              </a:rPr>
              <a:t>20%</a:t>
            </a:r>
            <a:r>
              <a:rPr lang="en-US" sz="2000" b="1" dirty="0"/>
              <a:t> among </a:t>
            </a:r>
            <a:r>
              <a:rPr lang="en-US" sz="2000" b="1" dirty="0" err="1"/>
              <a:t>hyperprolactinemic</a:t>
            </a:r>
            <a:r>
              <a:rPr lang="en-US" sz="2000" b="1" dirty="0"/>
              <a:t> subjects. Clinical, </a:t>
            </a:r>
            <a:r>
              <a:rPr lang="en-US" sz="2000" b="1" dirty="0">
                <a:solidFill>
                  <a:srgbClr val="FF0000"/>
                </a:solidFill>
              </a:rPr>
              <a:t>radiological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laboratory</a:t>
            </a:r>
            <a:r>
              <a:rPr lang="en-US" sz="2000" b="1" dirty="0"/>
              <a:t> features cannot be used reliably to </a:t>
            </a:r>
            <a:r>
              <a:rPr lang="en-US" sz="2000" b="1" dirty="0" smtClean="0"/>
              <a:t>differentiate monomeric </a:t>
            </a:r>
            <a:r>
              <a:rPr lang="en-US" sz="2000" b="1" dirty="0" err="1"/>
              <a:t>hyperprolactinemia</a:t>
            </a:r>
            <a:r>
              <a:rPr lang="en-US" sz="2000" b="1" dirty="0"/>
              <a:t> from </a:t>
            </a:r>
            <a:r>
              <a:rPr lang="en-US" sz="2000" b="1" dirty="0" err="1"/>
              <a:t>macroprolactinemia</a:t>
            </a:r>
            <a:r>
              <a:rPr lang="en-US" sz="2000" b="1" dirty="0"/>
              <a:t>. The </a:t>
            </a:r>
            <a:r>
              <a:rPr lang="en-US" sz="2000" b="1" dirty="0">
                <a:solidFill>
                  <a:srgbClr val="FF0000"/>
                </a:solidFill>
              </a:rPr>
              <a:t>screening</a:t>
            </a:r>
            <a:r>
              <a:rPr lang="en-US" sz="2000" b="1" dirty="0"/>
              <a:t> for </a:t>
            </a:r>
            <a:r>
              <a:rPr lang="en-US" sz="2000" b="1" dirty="0" err="1"/>
              <a:t>macroprolactin</a:t>
            </a:r>
            <a:r>
              <a:rPr lang="en-US" sz="2000" b="1" dirty="0"/>
              <a:t> is mostly indicated for </a:t>
            </a:r>
            <a:r>
              <a:rPr lang="en-US" sz="2000" b="1" dirty="0">
                <a:solidFill>
                  <a:srgbClr val="FF0000"/>
                </a:solidFill>
              </a:rPr>
              <a:t>asymptomatic</a:t>
            </a:r>
            <a:r>
              <a:rPr lang="en-US" sz="2000" b="1" dirty="0"/>
              <a:t> </a:t>
            </a:r>
            <a:r>
              <a:rPr lang="en-US" sz="2000" b="1" dirty="0" err="1"/>
              <a:t>hyperprolactinemic</a:t>
            </a:r>
            <a:r>
              <a:rPr lang="en-US" sz="2000" b="1" dirty="0"/>
              <a:t> patients, subjects with </a:t>
            </a:r>
            <a:r>
              <a:rPr lang="en-US" sz="2000" b="1" dirty="0">
                <a:solidFill>
                  <a:srgbClr val="FF0000"/>
                </a:solidFill>
              </a:rPr>
              <a:t>apparent idiopathic</a:t>
            </a:r>
            <a:r>
              <a:rPr lang="en-US" sz="2000" b="1" dirty="0"/>
              <a:t> </a:t>
            </a:r>
            <a:r>
              <a:rPr lang="en-US" sz="2000" b="1" dirty="0" err="1"/>
              <a:t>hyperprolactinemia</a:t>
            </a:r>
            <a:r>
              <a:rPr lang="en-US" sz="2000" b="1" dirty="0"/>
              <a:t>, and any patient </a:t>
            </a:r>
            <a:r>
              <a:rPr lang="en-US" sz="2000" b="1" dirty="0">
                <a:solidFill>
                  <a:srgbClr val="FF0000"/>
                </a:solidFill>
              </a:rPr>
              <a:t>without </a:t>
            </a:r>
            <a:r>
              <a:rPr lang="en-US" sz="2000" b="1" dirty="0"/>
              <a:t>an </a:t>
            </a:r>
            <a:r>
              <a:rPr lang="en-US" sz="2000" b="1" dirty="0">
                <a:solidFill>
                  <a:srgbClr val="FF0000"/>
                </a:solidFill>
              </a:rPr>
              <a:t>obvious</a:t>
            </a:r>
            <a:r>
              <a:rPr lang="en-US" sz="2000" b="1" dirty="0"/>
              <a:t> cause for the </a:t>
            </a:r>
            <a:r>
              <a:rPr lang="en-US" sz="2000" b="1" dirty="0" err="1"/>
              <a:t>hyperprolactinemia</a:t>
            </a:r>
            <a:r>
              <a:rPr lang="en-US" sz="2000" b="1" dirty="0"/>
              <a:t>.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b="1" dirty="0"/>
              <a:t>INTRODUCTION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756" t="26109" r="6397" b="27520"/>
          <a:stretch/>
        </p:blipFill>
        <p:spPr>
          <a:xfrm>
            <a:off x="0" y="0"/>
            <a:ext cx="12191999" cy="722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TREATMENT OF HYPERPROLACTINEMIA AND PROLACTINOMAS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51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926" y="1152395"/>
            <a:ext cx="10577686" cy="5436295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The ideal treatment of </a:t>
            </a:r>
            <a:r>
              <a:rPr lang="en-US" sz="2800" b="1" dirty="0" err="1"/>
              <a:t>hyperprolactinemia</a:t>
            </a:r>
            <a:r>
              <a:rPr lang="en-US" sz="2800" b="1" dirty="0"/>
              <a:t> depends on its </a:t>
            </a:r>
            <a:r>
              <a:rPr lang="en-US" sz="2800" b="1" dirty="0">
                <a:solidFill>
                  <a:srgbClr val="FF0000"/>
                </a:solidFill>
              </a:rPr>
              <a:t>etiology</a:t>
            </a:r>
            <a:r>
              <a:rPr lang="en-US" sz="2800" b="1" dirty="0"/>
              <a:t> and may include, for instance, </a:t>
            </a:r>
            <a:r>
              <a:rPr lang="en-US" sz="2800" b="1" dirty="0">
                <a:solidFill>
                  <a:srgbClr val="FF0000"/>
                </a:solidFill>
              </a:rPr>
              <a:t>L-</a:t>
            </a:r>
            <a:r>
              <a:rPr lang="en-US" sz="2800" b="1" dirty="0" err="1">
                <a:solidFill>
                  <a:srgbClr val="FF0000"/>
                </a:solidFill>
              </a:rPr>
              <a:t>thyroxine</a:t>
            </a:r>
            <a:r>
              <a:rPr lang="en-US" sz="2800" b="1" dirty="0"/>
              <a:t> replacement in patients with primary </a:t>
            </a:r>
            <a:r>
              <a:rPr lang="en-US" sz="2800" b="1" dirty="0">
                <a:solidFill>
                  <a:srgbClr val="FF0000"/>
                </a:solidFill>
              </a:rPr>
              <a:t>hypothyroidism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dopamine agonists </a:t>
            </a:r>
            <a:r>
              <a:rPr lang="en-US" sz="2800" b="1" dirty="0"/>
              <a:t>(DAs) for </a:t>
            </a:r>
            <a:r>
              <a:rPr lang="en-US" sz="2800" b="1" dirty="0" err="1"/>
              <a:t>prolactinomas</a:t>
            </a:r>
            <a:r>
              <a:rPr lang="en-US" sz="2800" b="1" dirty="0"/>
              <a:t>, and </a:t>
            </a:r>
            <a:r>
              <a:rPr lang="en-US" sz="2800" b="1" dirty="0">
                <a:solidFill>
                  <a:srgbClr val="FF0000"/>
                </a:solidFill>
              </a:rPr>
              <a:t>drug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withdrawal</a:t>
            </a:r>
            <a:r>
              <a:rPr lang="en-US" sz="2800" b="1" dirty="0"/>
              <a:t> in cases of drug-induced </a:t>
            </a:r>
            <a:r>
              <a:rPr lang="en-US" sz="2800" b="1" dirty="0" err="1" smtClean="0"/>
              <a:t>hyperprolactinemia</a:t>
            </a:r>
            <a:endParaRPr lang="en-US" sz="2800" b="1" dirty="0" smtClean="0"/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By contrast, </a:t>
            </a:r>
            <a:r>
              <a:rPr lang="en-US" sz="2800" b="1" dirty="0" err="1">
                <a:solidFill>
                  <a:srgbClr val="FF0000"/>
                </a:solidFill>
              </a:rPr>
              <a:t>macro</a:t>
            </a:r>
            <a:r>
              <a:rPr lang="en-US" sz="2800" b="1" dirty="0" err="1"/>
              <a:t>prolactinemia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does not </a:t>
            </a:r>
            <a:r>
              <a:rPr lang="en-US" sz="2800" b="1" dirty="0"/>
              <a:t>need to be treated </a:t>
            </a:r>
          </a:p>
        </p:txBody>
      </p:sp>
    </p:spTree>
    <p:extLst>
      <p:ext uri="{BB962C8B-B14F-4D97-AF65-F5344CB8AC3E}">
        <p14:creationId xmlns:p14="http://schemas.microsoft.com/office/powerpoint/2010/main" val="34619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90082"/>
          </a:xfrm>
        </p:spPr>
        <p:txBody>
          <a:bodyPr>
            <a:normAutofit fontScale="90000"/>
          </a:bodyPr>
          <a:lstStyle/>
          <a:p>
            <a:endParaRPr 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770" y="1127341"/>
            <a:ext cx="10652842" cy="551145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/>
              <a:t>Current available therapeutic options for </a:t>
            </a:r>
            <a:r>
              <a:rPr lang="en-US" sz="3600" b="1" dirty="0" err="1">
                <a:solidFill>
                  <a:srgbClr val="FF0000"/>
                </a:solidFill>
              </a:rPr>
              <a:t>prolactinomas</a:t>
            </a:r>
            <a:r>
              <a:rPr lang="en-US" sz="3600" b="1" dirty="0"/>
              <a:t> include </a:t>
            </a:r>
            <a:r>
              <a:rPr lang="en-US" sz="3600" b="1" dirty="0">
                <a:solidFill>
                  <a:srgbClr val="FF0000"/>
                </a:solidFill>
              </a:rPr>
              <a:t>surgery</a:t>
            </a:r>
            <a:r>
              <a:rPr lang="en-US" sz="3600" b="1" dirty="0"/>
              <a:t>, pituitary </a:t>
            </a:r>
            <a:r>
              <a:rPr lang="en-US" sz="3600" b="1" dirty="0">
                <a:solidFill>
                  <a:srgbClr val="FF0000"/>
                </a:solidFill>
              </a:rPr>
              <a:t>radiation</a:t>
            </a:r>
            <a:r>
              <a:rPr lang="en-US" sz="3600" b="1" dirty="0"/>
              <a:t> therapy and </a:t>
            </a:r>
            <a:r>
              <a:rPr lang="en-US" sz="3600" b="1" dirty="0">
                <a:solidFill>
                  <a:srgbClr val="FF0000"/>
                </a:solidFill>
              </a:rPr>
              <a:t>pharmaco</a:t>
            </a:r>
            <a:r>
              <a:rPr lang="en-US" sz="3600" b="1" dirty="0"/>
              <a:t>therapy with dopamine agonists (DAs) </a:t>
            </a:r>
          </a:p>
        </p:txBody>
      </p:sp>
    </p:spTree>
    <p:extLst>
      <p:ext uri="{BB962C8B-B14F-4D97-AF65-F5344CB8AC3E}">
        <p14:creationId xmlns:p14="http://schemas.microsoft.com/office/powerpoint/2010/main" val="5574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51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603" y="1102291"/>
            <a:ext cx="10252009" cy="480893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DAs</a:t>
            </a:r>
            <a:r>
              <a:rPr lang="en-US" sz="3200" b="1" dirty="0"/>
              <a:t> are the </a:t>
            </a:r>
            <a:r>
              <a:rPr lang="en-US" sz="3200" b="1" dirty="0">
                <a:solidFill>
                  <a:srgbClr val="FF0000"/>
                </a:solidFill>
              </a:rPr>
              <a:t>gold standard </a:t>
            </a:r>
            <a:r>
              <a:rPr lang="en-US" sz="3200" b="1" dirty="0"/>
              <a:t>treatment for </a:t>
            </a:r>
            <a:r>
              <a:rPr lang="en-US" sz="3200" b="1" dirty="0" err="1"/>
              <a:t>prolactinomas</a:t>
            </a:r>
            <a:r>
              <a:rPr lang="en-US" sz="3200" b="1" dirty="0"/>
              <a:t>, as their use </a:t>
            </a:r>
            <a:r>
              <a:rPr lang="en-US" sz="3200" b="1" dirty="0">
                <a:solidFill>
                  <a:srgbClr val="FF0000"/>
                </a:solidFill>
              </a:rPr>
              <a:t>controls</a:t>
            </a:r>
            <a:r>
              <a:rPr lang="en-US" sz="3200" b="1" dirty="0"/>
              <a:t> hormonal secretion and tumor </a:t>
            </a:r>
            <a:r>
              <a:rPr lang="en-US" sz="3200" b="1" dirty="0">
                <a:solidFill>
                  <a:srgbClr val="FF0000"/>
                </a:solidFill>
              </a:rPr>
              <a:t>growth</a:t>
            </a:r>
            <a:r>
              <a:rPr lang="en-US" sz="3200" b="1" dirty="0"/>
              <a:t> in approximately </a:t>
            </a:r>
            <a:r>
              <a:rPr lang="en-US" sz="3200" b="1" dirty="0">
                <a:solidFill>
                  <a:srgbClr val="FF0000"/>
                </a:solidFill>
              </a:rPr>
              <a:t>80%</a:t>
            </a:r>
            <a:r>
              <a:rPr lang="en-US" sz="3200" b="1" dirty="0"/>
              <a:t> of cases </a:t>
            </a:r>
          </a:p>
        </p:txBody>
      </p:sp>
    </p:spTree>
    <p:extLst>
      <p:ext uri="{BB962C8B-B14F-4D97-AF65-F5344CB8AC3E}">
        <p14:creationId xmlns:p14="http://schemas.microsoft.com/office/powerpoint/2010/main" val="24234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0281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19" y="1290181"/>
            <a:ext cx="10965993" cy="527345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err="1">
                <a:solidFill>
                  <a:srgbClr val="FF0000"/>
                </a:solidFill>
              </a:rPr>
              <a:t>Cabergoline</a:t>
            </a:r>
            <a:r>
              <a:rPr lang="en-US" sz="3200" b="1" dirty="0"/>
              <a:t> (CAB), a specific agonist of the </a:t>
            </a:r>
            <a:r>
              <a:rPr lang="en-US" sz="3200" b="1" dirty="0">
                <a:solidFill>
                  <a:srgbClr val="FF0000"/>
                </a:solidFill>
              </a:rPr>
              <a:t>dopamine receptor type 2 </a:t>
            </a:r>
            <a:r>
              <a:rPr lang="en-US" sz="3200" b="1" dirty="0"/>
              <a:t>(D2R), is the first choice because of its better </a:t>
            </a:r>
            <a:r>
              <a:rPr lang="en-US" sz="3200" b="1" dirty="0">
                <a:solidFill>
                  <a:srgbClr val="FF0000"/>
                </a:solidFill>
              </a:rPr>
              <a:t>tolerability</a:t>
            </a:r>
            <a:r>
              <a:rPr lang="en-US" sz="3200" b="1" dirty="0"/>
              <a:t> and greater </a:t>
            </a:r>
            <a:r>
              <a:rPr lang="en-US" sz="3200" b="1" dirty="0">
                <a:solidFill>
                  <a:srgbClr val="FF0000"/>
                </a:solidFill>
              </a:rPr>
              <a:t>efficacy </a:t>
            </a:r>
            <a:r>
              <a:rPr lang="en-US" sz="3200" b="1" dirty="0"/>
              <a:t>in inducing </a:t>
            </a:r>
            <a:r>
              <a:rPr lang="en-US" sz="3200" b="1" dirty="0">
                <a:solidFill>
                  <a:srgbClr val="FF0000"/>
                </a:solidFill>
              </a:rPr>
              <a:t>PRL norma</a:t>
            </a:r>
            <a:r>
              <a:rPr lang="en-US" sz="3200" b="1" dirty="0"/>
              <a:t>lization and tumor </a:t>
            </a:r>
            <a:r>
              <a:rPr lang="en-US" sz="3200" b="1" dirty="0">
                <a:solidFill>
                  <a:srgbClr val="FF0000"/>
                </a:solidFill>
              </a:rPr>
              <a:t>shrinkage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63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0281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238" y="1265129"/>
            <a:ext cx="10427374" cy="536113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Bromocriptine</a:t>
            </a:r>
            <a:r>
              <a:rPr lang="en-US" sz="2800" b="1" dirty="0"/>
              <a:t> use leads to normal serum </a:t>
            </a:r>
            <a:r>
              <a:rPr lang="en-US" sz="2800" b="1" dirty="0">
                <a:solidFill>
                  <a:srgbClr val="FF0000"/>
                </a:solidFill>
              </a:rPr>
              <a:t>PRL</a:t>
            </a:r>
            <a:r>
              <a:rPr lang="en-US" sz="2800" b="1" dirty="0"/>
              <a:t> levels in </a:t>
            </a:r>
            <a:r>
              <a:rPr lang="en-US" sz="2800" b="1" dirty="0">
                <a:solidFill>
                  <a:srgbClr val="FF0000"/>
                </a:solidFill>
              </a:rPr>
              <a:t>80%</a:t>
            </a:r>
            <a:r>
              <a:rPr lang="en-US" sz="2800" b="1" dirty="0"/>
              <a:t> of </a:t>
            </a:r>
            <a:r>
              <a:rPr lang="en-US" sz="2800" b="1" dirty="0" err="1">
                <a:solidFill>
                  <a:srgbClr val="FF0000"/>
                </a:solidFill>
              </a:rPr>
              <a:t>micro</a:t>
            </a:r>
            <a:r>
              <a:rPr lang="en-US" sz="2800" b="1" dirty="0" err="1"/>
              <a:t>prolactinomas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70% </a:t>
            </a:r>
            <a:r>
              <a:rPr lang="en-US" sz="2800" b="1" dirty="0"/>
              <a:t>of </a:t>
            </a:r>
            <a:r>
              <a:rPr lang="en-US" sz="2800" b="1" dirty="0" err="1">
                <a:solidFill>
                  <a:srgbClr val="FF0000"/>
                </a:solidFill>
              </a:rPr>
              <a:t>macro</a:t>
            </a:r>
            <a:r>
              <a:rPr lang="en-US" sz="2800" b="1" dirty="0" err="1"/>
              <a:t>prolactinomas</a:t>
            </a:r>
            <a:r>
              <a:rPr lang="en-US" sz="2800" b="1" dirty="0"/>
              <a:t>, whereas with </a:t>
            </a:r>
            <a:r>
              <a:rPr lang="en-US" sz="2800" b="1" dirty="0">
                <a:solidFill>
                  <a:srgbClr val="FF0000"/>
                </a:solidFill>
              </a:rPr>
              <a:t>CAB</a:t>
            </a:r>
            <a:r>
              <a:rPr lang="en-US" sz="2800" b="1" dirty="0"/>
              <a:t>, this goal is achieved in </a:t>
            </a:r>
            <a:r>
              <a:rPr lang="en-US" sz="2800" b="1" dirty="0">
                <a:solidFill>
                  <a:srgbClr val="FF0000"/>
                </a:solidFill>
              </a:rPr>
              <a:t>85%</a:t>
            </a:r>
            <a:r>
              <a:rPr lang="en-US" sz="2800" b="1" dirty="0"/>
              <a:t> of patients </a:t>
            </a:r>
          </a:p>
        </p:txBody>
      </p:sp>
    </p:spTree>
    <p:extLst>
      <p:ext uri="{BB962C8B-B14F-4D97-AF65-F5344CB8AC3E}">
        <p14:creationId xmlns:p14="http://schemas.microsoft.com/office/powerpoint/2010/main" val="40399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732" t="20757" r="47962" b="20337"/>
          <a:stretch/>
        </p:blipFill>
        <p:spPr>
          <a:xfrm>
            <a:off x="278297" y="0"/>
            <a:ext cx="11913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037" t="24864" r="48879" b="19158"/>
          <a:stretch/>
        </p:blipFill>
        <p:spPr>
          <a:xfrm>
            <a:off x="278296" y="0"/>
            <a:ext cx="11913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815" t="27039" r="48268" b="19700"/>
          <a:stretch/>
        </p:blipFill>
        <p:spPr>
          <a:xfrm>
            <a:off x="278296" y="0"/>
            <a:ext cx="11913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3997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239" y="1052185"/>
            <a:ext cx="8915400" cy="5574083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/>
              <a:t>A </a:t>
            </a:r>
            <a:r>
              <a:rPr lang="en-US" sz="2800" b="1" dirty="0" err="1">
                <a:solidFill>
                  <a:srgbClr val="FF0000"/>
                </a:solidFill>
              </a:rPr>
              <a:t>prolactinoma</a:t>
            </a:r>
            <a:r>
              <a:rPr lang="en-US" sz="2800" b="1" dirty="0"/>
              <a:t> is the most common cause of chronic </a:t>
            </a:r>
            <a:r>
              <a:rPr lang="en-US" sz="2800" b="1" dirty="0" err="1" smtClean="0"/>
              <a:t>hyperprolactinemia</a:t>
            </a:r>
            <a:endParaRPr lang="en-US" sz="2800" b="1" dirty="0" smtClean="0"/>
          </a:p>
          <a:p>
            <a:pPr>
              <a:lnSpc>
                <a:spcPct val="25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once </a:t>
            </a:r>
            <a:r>
              <a:rPr lang="en-US" sz="2800" b="1" dirty="0">
                <a:solidFill>
                  <a:srgbClr val="FF0000"/>
                </a:solidFill>
              </a:rPr>
              <a:t>pregnancy</a:t>
            </a:r>
            <a:r>
              <a:rPr lang="en-US" sz="2800" b="1" dirty="0"/>
              <a:t>, primary </a:t>
            </a:r>
            <a:r>
              <a:rPr lang="en-US" sz="2800" b="1" dirty="0">
                <a:solidFill>
                  <a:srgbClr val="FF0000"/>
                </a:solidFill>
              </a:rPr>
              <a:t>hypothyroidism</a:t>
            </a:r>
            <a:r>
              <a:rPr lang="en-US" sz="2800" b="1" dirty="0"/>
              <a:t>, and </a:t>
            </a:r>
            <a:r>
              <a:rPr lang="en-US" sz="2800" b="1" dirty="0">
                <a:solidFill>
                  <a:srgbClr val="FF0000"/>
                </a:solidFill>
              </a:rPr>
              <a:t>drugs</a:t>
            </a:r>
            <a:r>
              <a:rPr lang="en-US" sz="2800" b="1" dirty="0"/>
              <a:t> that raise serum prolactin (PRL) levels have been ruled out </a:t>
            </a:r>
          </a:p>
        </p:txBody>
      </p:sp>
    </p:spTree>
    <p:extLst>
      <p:ext uri="{BB962C8B-B14F-4D97-AF65-F5344CB8AC3E}">
        <p14:creationId xmlns:p14="http://schemas.microsoft.com/office/powerpoint/2010/main" val="26054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897" t="43886" r="5491" b="1698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898" t="15625" r="7630" b="22962"/>
          <a:stretch/>
        </p:blipFill>
        <p:spPr>
          <a:xfrm>
            <a:off x="278296" y="0"/>
            <a:ext cx="11913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How to manage the resistance to dopamine agonists? 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4018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984" y="1139867"/>
            <a:ext cx="10790628" cy="549892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Currently many experts have adopted the definition suggested by </a:t>
            </a:r>
            <a:r>
              <a:rPr lang="en-US" sz="2800" b="1" dirty="0" err="1"/>
              <a:t>Molitch</a:t>
            </a:r>
            <a:r>
              <a:rPr lang="en-US" sz="2800" b="1" dirty="0"/>
              <a:t>, which includes </a:t>
            </a:r>
            <a:r>
              <a:rPr lang="en-US" sz="2800" b="1" dirty="0">
                <a:solidFill>
                  <a:srgbClr val="FF0000"/>
                </a:solidFill>
              </a:rPr>
              <a:t>failure to normalize PRL</a:t>
            </a:r>
            <a:r>
              <a:rPr lang="en-US" sz="2800" b="1" dirty="0"/>
              <a:t> levels and to </a:t>
            </a:r>
            <a:r>
              <a:rPr lang="en-US" sz="2800" b="1" dirty="0">
                <a:solidFill>
                  <a:srgbClr val="FF0000"/>
                </a:solidFill>
              </a:rPr>
              <a:t>decrease</a:t>
            </a:r>
            <a:r>
              <a:rPr lang="en-US" sz="2800" b="1" dirty="0"/>
              <a:t> </a:t>
            </a:r>
            <a:r>
              <a:rPr lang="en-US" sz="2800" b="1" dirty="0" err="1"/>
              <a:t>macroprolactinoma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size </a:t>
            </a:r>
            <a:r>
              <a:rPr lang="en-US" sz="2800" b="1" dirty="0"/>
              <a:t>by ≥ </a:t>
            </a:r>
            <a:r>
              <a:rPr lang="en-US" sz="2800" b="1" dirty="0">
                <a:solidFill>
                  <a:srgbClr val="FF0000"/>
                </a:solidFill>
              </a:rPr>
              <a:t>50%</a:t>
            </a:r>
            <a:r>
              <a:rPr lang="en-US" sz="2800" b="1" dirty="0"/>
              <a:t> with maximal conventional doses of medication (</a:t>
            </a:r>
            <a:r>
              <a:rPr lang="en-US" sz="2800" b="1" dirty="0">
                <a:solidFill>
                  <a:srgbClr val="FF0000"/>
                </a:solidFill>
              </a:rPr>
              <a:t>7.5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mg/day</a:t>
            </a:r>
            <a:r>
              <a:rPr lang="en-US" sz="2800" b="1" dirty="0"/>
              <a:t> of </a:t>
            </a:r>
            <a:r>
              <a:rPr lang="en-US" sz="2800" b="1" dirty="0" err="1"/>
              <a:t>bromocriptine</a:t>
            </a:r>
            <a:r>
              <a:rPr lang="en-US" sz="2800" b="1" dirty="0"/>
              <a:t> or </a:t>
            </a:r>
            <a:r>
              <a:rPr lang="en-US" sz="2800" b="1" dirty="0">
                <a:solidFill>
                  <a:srgbClr val="FF0000"/>
                </a:solidFill>
              </a:rPr>
              <a:t>2.0 mg/week </a:t>
            </a:r>
            <a:r>
              <a:rPr lang="en-US" sz="2800" b="1" dirty="0"/>
              <a:t>of </a:t>
            </a:r>
            <a:r>
              <a:rPr lang="en-US" sz="2800" b="1" dirty="0" err="1"/>
              <a:t>cabergoline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74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25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348" y="1390389"/>
            <a:ext cx="10615264" cy="531103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err="1"/>
              <a:t>Bromocriptine</a:t>
            </a:r>
            <a:r>
              <a:rPr lang="en-US" sz="2800" b="1" dirty="0"/>
              <a:t> (</a:t>
            </a:r>
            <a:r>
              <a:rPr lang="en-US" sz="2800" b="1" dirty="0">
                <a:solidFill>
                  <a:srgbClr val="FF0000"/>
                </a:solidFill>
              </a:rPr>
              <a:t>BCR</a:t>
            </a:r>
            <a:r>
              <a:rPr lang="en-US" sz="2800" b="1" dirty="0"/>
              <a:t>) </a:t>
            </a:r>
            <a:r>
              <a:rPr lang="en-US" sz="2800" b="1" dirty="0">
                <a:solidFill>
                  <a:srgbClr val="FF0000"/>
                </a:solidFill>
              </a:rPr>
              <a:t>fails</a:t>
            </a:r>
            <a:r>
              <a:rPr lang="en-US" sz="2800" b="1" dirty="0"/>
              <a:t> to normalize prolactin levels in approximately </a:t>
            </a:r>
            <a:r>
              <a:rPr lang="en-US" sz="2800" b="1" dirty="0">
                <a:solidFill>
                  <a:srgbClr val="FF0000"/>
                </a:solidFill>
              </a:rPr>
              <a:t>one-quarter</a:t>
            </a:r>
            <a:r>
              <a:rPr lang="en-US" sz="2800" b="1" dirty="0"/>
              <a:t> of patients; </a:t>
            </a:r>
            <a:r>
              <a:rPr lang="en-US" sz="2800" b="1" dirty="0" err="1"/>
              <a:t>cabergoline</a:t>
            </a:r>
            <a:r>
              <a:rPr lang="en-US" sz="2800" b="1" dirty="0"/>
              <a:t> (</a:t>
            </a:r>
            <a:r>
              <a:rPr lang="en-US" sz="2800" b="1" dirty="0">
                <a:solidFill>
                  <a:srgbClr val="FF0000"/>
                </a:solidFill>
              </a:rPr>
              <a:t>CAB</a:t>
            </a:r>
            <a:r>
              <a:rPr lang="en-US" sz="2800" b="1" dirty="0"/>
              <a:t>), in </a:t>
            </a:r>
            <a:r>
              <a:rPr lang="en-US" sz="2800" b="1" dirty="0">
                <a:solidFill>
                  <a:srgbClr val="FF0000"/>
                </a:solidFill>
              </a:rPr>
              <a:t>10-15</a:t>
            </a:r>
            <a:r>
              <a:rPr lang="en-US" sz="2800" b="1" dirty="0" smtClean="0">
                <a:solidFill>
                  <a:srgbClr val="FF0000"/>
                </a:solidFill>
              </a:rPr>
              <a:t>%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FF0000"/>
                </a:solidFill>
              </a:rPr>
              <a:t>BCR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fails</a:t>
            </a:r>
            <a:r>
              <a:rPr lang="en-US" sz="2800" b="1" dirty="0"/>
              <a:t> to decrease </a:t>
            </a:r>
            <a:r>
              <a:rPr lang="en-US" sz="2800" b="1" dirty="0" err="1"/>
              <a:t>prolactinoma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size</a:t>
            </a:r>
            <a:r>
              <a:rPr lang="en-US" sz="2800" b="1" dirty="0"/>
              <a:t> by at least </a:t>
            </a:r>
            <a:r>
              <a:rPr lang="en-US" sz="2800" b="1" dirty="0">
                <a:solidFill>
                  <a:srgbClr val="FF0000"/>
                </a:solidFill>
              </a:rPr>
              <a:t>50% </a:t>
            </a:r>
            <a:r>
              <a:rPr lang="en-US" sz="2800" b="1" dirty="0"/>
              <a:t>in approximately </a:t>
            </a:r>
            <a:r>
              <a:rPr lang="en-US" sz="2800" b="1" dirty="0">
                <a:solidFill>
                  <a:srgbClr val="FF0000"/>
                </a:solidFill>
              </a:rPr>
              <a:t>one-third</a:t>
            </a:r>
            <a:r>
              <a:rPr lang="en-US" sz="2800" b="1" dirty="0"/>
              <a:t> of the patients; </a:t>
            </a:r>
            <a:r>
              <a:rPr lang="en-US" sz="2800" b="1" dirty="0">
                <a:solidFill>
                  <a:srgbClr val="FF0000"/>
                </a:solidFill>
              </a:rPr>
              <a:t>CAB</a:t>
            </a:r>
            <a:r>
              <a:rPr lang="en-US" sz="2800" b="1" dirty="0"/>
              <a:t>, in </a:t>
            </a:r>
            <a:r>
              <a:rPr lang="en-US" sz="2800" b="1" dirty="0">
                <a:solidFill>
                  <a:srgbClr val="FF0000"/>
                </a:solidFill>
              </a:rPr>
              <a:t>10-15%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19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962" y="162839"/>
            <a:ext cx="9838650" cy="851770"/>
          </a:xfrm>
        </p:spPr>
        <p:txBody>
          <a:bodyPr/>
          <a:lstStyle/>
          <a:p>
            <a:r>
              <a:rPr lang="en-US" dirty="0" err="1"/>
              <a:t>Pathogenetic</a:t>
            </a:r>
            <a:r>
              <a:rPr lang="en-US" dirty="0"/>
              <a:t> mechanisms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962" y="1014609"/>
            <a:ext cx="9838650" cy="567429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DA resistance is rather associated with a </a:t>
            </a:r>
            <a:r>
              <a:rPr lang="en-US" sz="2800" b="1" dirty="0">
                <a:solidFill>
                  <a:srgbClr val="FF0000"/>
                </a:solidFill>
              </a:rPr>
              <a:t>decrease</a:t>
            </a:r>
            <a:r>
              <a:rPr lang="en-US" sz="2800" b="1" dirty="0"/>
              <a:t> in D2R gene transcription, resulting in a </a:t>
            </a:r>
            <a:r>
              <a:rPr lang="en-US" sz="2800" b="1" dirty="0">
                <a:solidFill>
                  <a:srgbClr val="FF0000"/>
                </a:solidFill>
              </a:rPr>
              <a:t>4-fold</a:t>
            </a:r>
            <a:r>
              <a:rPr lang="en-US" sz="2800" b="1" dirty="0"/>
              <a:t> decrease in the </a:t>
            </a:r>
            <a:r>
              <a:rPr lang="en-US" sz="2800" b="1" dirty="0">
                <a:solidFill>
                  <a:srgbClr val="FF0000"/>
                </a:solidFill>
              </a:rPr>
              <a:t>number</a:t>
            </a:r>
            <a:r>
              <a:rPr lang="en-US" sz="2800" b="1" dirty="0"/>
              <a:t> of </a:t>
            </a:r>
            <a:r>
              <a:rPr lang="en-US" sz="2800" b="1" dirty="0">
                <a:solidFill>
                  <a:srgbClr val="FF0000"/>
                </a:solidFill>
              </a:rPr>
              <a:t>D2Rs</a:t>
            </a:r>
            <a:r>
              <a:rPr lang="en-US" sz="2800" b="1" dirty="0"/>
              <a:t> on the cell membrane </a:t>
            </a:r>
            <a:endParaRPr lang="en-US" sz="2800" b="1" dirty="0" smtClean="0"/>
          </a:p>
          <a:p>
            <a:pPr>
              <a:lnSpc>
                <a:spcPct val="200000"/>
              </a:lnSpc>
            </a:pPr>
            <a:r>
              <a:rPr lang="en-US" sz="2800" b="1" dirty="0"/>
              <a:t>Patients who </a:t>
            </a:r>
            <a:r>
              <a:rPr lang="en-US" sz="2800" b="1" dirty="0">
                <a:solidFill>
                  <a:srgbClr val="FF0000"/>
                </a:solidFill>
              </a:rPr>
              <a:t>initially respond </a:t>
            </a:r>
            <a:r>
              <a:rPr lang="en-US" sz="2800" b="1" dirty="0"/>
              <a:t>to a DA may </a:t>
            </a:r>
            <a:r>
              <a:rPr lang="en-US" sz="2800" b="1" dirty="0">
                <a:solidFill>
                  <a:srgbClr val="FF0000"/>
                </a:solidFill>
              </a:rPr>
              <a:t>rarely </a:t>
            </a:r>
            <a:r>
              <a:rPr lang="en-US" sz="2800" b="1" dirty="0"/>
              <a:t>become </a:t>
            </a:r>
            <a:r>
              <a:rPr lang="en-US" sz="2800" b="1" dirty="0">
                <a:solidFill>
                  <a:srgbClr val="FF0000"/>
                </a:solidFill>
              </a:rPr>
              <a:t>resistant</a:t>
            </a:r>
            <a:r>
              <a:rPr lang="en-US" sz="2800" b="1" dirty="0"/>
              <a:t> to these drugs at a later point in time </a:t>
            </a:r>
          </a:p>
        </p:txBody>
      </p:sp>
    </p:spTree>
    <p:extLst>
      <p:ext uri="{BB962C8B-B14F-4D97-AF65-F5344CB8AC3E}">
        <p14:creationId xmlns:p14="http://schemas.microsoft.com/office/powerpoint/2010/main" val="2571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503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962" y="1377863"/>
            <a:ext cx="9838650" cy="453335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Most commonly, this is due to </a:t>
            </a:r>
            <a:r>
              <a:rPr lang="en-US" sz="2400" b="1" dirty="0">
                <a:solidFill>
                  <a:srgbClr val="FF0000"/>
                </a:solidFill>
              </a:rPr>
              <a:t>noncompliance</a:t>
            </a:r>
            <a:r>
              <a:rPr lang="en-US" sz="2400" b="1" dirty="0"/>
              <a:t>. Rarely, there may be </a:t>
            </a:r>
            <a:r>
              <a:rPr lang="en-US" sz="2400" b="1" dirty="0">
                <a:solidFill>
                  <a:srgbClr val="FF0000"/>
                </a:solidFill>
              </a:rPr>
              <a:t>malignant transformation </a:t>
            </a:r>
            <a:r>
              <a:rPr lang="en-US" sz="2400" b="1" dirty="0"/>
              <a:t>of a </a:t>
            </a:r>
            <a:r>
              <a:rPr lang="en-US" sz="2400" b="1" dirty="0" err="1"/>
              <a:t>prolactinoma</a:t>
            </a:r>
            <a:r>
              <a:rPr lang="en-US" sz="2400" b="1" dirty="0"/>
              <a:t> 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In </a:t>
            </a:r>
            <a:r>
              <a:rPr lang="en-US" sz="2400" b="1" dirty="0"/>
              <a:t>some cases, the development of DA resistance is due to the </a:t>
            </a:r>
            <a:r>
              <a:rPr lang="en-US" sz="2400" b="1" dirty="0">
                <a:solidFill>
                  <a:srgbClr val="FF0000"/>
                </a:solidFill>
              </a:rPr>
              <a:t>concomitant u</a:t>
            </a:r>
            <a:r>
              <a:rPr lang="en-US" sz="2400" b="1" dirty="0"/>
              <a:t>se of hormone replacement therapy with </a:t>
            </a:r>
            <a:r>
              <a:rPr lang="en-US" sz="2400" b="1" dirty="0">
                <a:solidFill>
                  <a:srgbClr val="FF0000"/>
                </a:solidFill>
              </a:rPr>
              <a:t>estrogen </a:t>
            </a:r>
            <a:r>
              <a:rPr lang="en-US" sz="2400" b="1" dirty="0"/>
              <a:t>or </a:t>
            </a:r>
            <a:r>
              <a:rPr lang="en-US" sz="2400" b="1" dirty="0">
                <a:solidFill>
                  <a:srgbClr val="FF0000"/>
                </a:solidFill>
              </a:rPr>
              <a:t>testosterone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93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74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656" y="1202499"/>
            <a:ext cx="10226956" cy="543629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The approaches for patients with resistance to DA therapy </a:t>
            </a:r>
            <a:r>
              <a:rPr lang="en-US" sz="2800" b="1" dirty="0" smtClean="0"/>
              <a:t>include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(1) </a:t>
            </a:r>
            <a:r>
              <a:rPr lang="en-US" sz="2800" b="1" dirty="0">
                <a:solidFill>
                  <a:srgbClr val="FF0000"/>
                </a:solidFill>
              </a:rPr>
              <a:t>switching</a:t>
            </a:r>
            <a:r>
              <a:rPr lang="en-US" sz="2800" b="1" dirty="0"/>
              <a:t> to another </a:t>
            </a:r>
            <a:r>
              <a:rPr lang="en-US" sz="2800" b="1" dirty="0" smtClean="0"/>
              <a:t>DA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(2) </a:t>
            </a:r>
            <a:r>
              <a:rPr lang="en-US" sz="2800" b="1" dirty="0">
                <a:solidFill>
                  <a:srgbClr val="FF0000"/>
                </a:solidFill>
              </a:rPr>
              <a:t>raising </a:t>
            </a:r>
            <a:r>
              <a:rPr lang="en-US" sz="2800" b="1" dirty="0"/>
              <a:t>the dose of the DA beyond conventional doses if the patient continues to respond and </a:t>
            </a:r>
            <a:r>
              <a:rPr lang="en-US" sz="2800" b="1" dirty="0" smtClean="0"/>
              <a:t>tolerate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(3) </a:t>
            </a:r>
            <a:r>
              <a:rPr lang="en-US" sz="2800" b="1" dirty="0">
                <a:solidFill>
                  <a:srgbClr val="FF0000"/>
                </a:solidFill>
              </a:rPr>
              <a:t>surgical</a:t>
            </a:r>
            <a:r>
              <a:rPr lang="en-US" sz="2800" b="1" dirty="0"/>
              <a:t> tumor </a:t>
            </a:r>
            <a:r>
              <a:rPr lang="en-US" sz="2800" b="1" dirty="0" smtClean="0"/>
              <a:t>resection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(4) </a:t>
            </a:r>
            <a:r>
              <a:rPr lang="en-US" sz="2800" b="1" dirty="0" smtClean="0">
                <a:solidFill>
                  <a:srgbClr val="FF0000"/>
                </a:solidFill>
              </a:rPr>
              <a:t>radiotherapy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(</a:t>
            </a:r>
            <a:r>
              <a:rPr lang="en-US" sz="2800" b="1" dirty="0"/>
              <a:t>5) experimental treatments with other drugs </a:t>
            </a:r>
          </a:p>
        </p:txBody>
      </p:sp>
    </p:spTree>
    <p:extLst>
      <p:ext uri="{BB962C8B-B14F-4D97-AF65-F5344CB8AC3E}">
        <p14:creationId xmlns:p14="http://schemas.microsoft.com/office/powerpoint/2010/main" val="37310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to another DA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95" t="38381" r="49099" b="617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3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74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545" y="1177446"/>
            <a:ext cx="10039067" cy="538619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Most of the data regarding switching dopamine agonists in resistant patients address switching from </a:t>
            </a:r>
            <a:r>
              <a:rPr lang="en-US" sz="2800" b="1" dirty="0">
                <a:solidFill>
                  <a:srgbClr val="FF0000"/>
                </a:solidFill>
              </a:rPr>
              <a:t>BCR</a:t>
            </a:r>
            <a:r>
              <a:rPr lang="en-US" sz="2800" b="1" dirty="0"/>
              <a:t> to </a:t>
            </a:r>
            <a:r>
              <a:rPr lang="en-US" sz="2800" b="1" dirty="0">
                <a:solidFill>
                  <a:srgbClr val="FF0000"/>
                </a:solidFill>
              </a:rPr>
              <a:t>CAB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FF0000"/>
                </a:solidFill>
              </a:rPr>
              <a:t>CAB</a:t>
            </a:r>
            <a:r>
              <a:rPr lang="en-US" sz="2800" b="1" dirty="0"/>
              <a:t> is effective in normalizing </a:t>
            </a:r>
            <a:r>
              <a:rPr lang="en-US" sz="2800" b="1" dirty="0">
                <a:solidFill>
                  <a:srgbClr val="FF0000"/>
                </a:solidFill>
              </a:rPr>
              <a:t>PRL</a:t>
            </a:r>
            <a:r>
              <a:rPr lang="en-US" sz="2800" b="1" dirty="0"/>
              <a:t> levels in approximately </a:t>
            </a:r>
            <a:r>
              <a:rPr lang="en-US" sz="2800" b="1" dirty="0">
                <a:solidFill>
                  <a:srgbClr val="FF0000"/>
                </a:solidFill>
              </a:rPr>
              <a:t>50-80%</a:t>
            </a:r>
            <a:r>
              <a:rPr lang="en-US" sz="2800" b="1" dirty="0"/>
              <a:t> of patients </a:t>
            </a:r>
            <a:r>
              <a:rPr lang="en-US" sz="2800" b="1" dirty="0">
                <a:solidFill>
                  <a:srgbClr val="FF0000"/>
                </a:solidFill>
              </a:rPr>
              <a:t>resistant</a:t>
            </a:r>
            <a:r>
              <a:rPr lang="en-US" sz="2800" b="1" dirty="0"/>
              <a:t> to BCR, and up to </a:t>
            </a:r>
            <a:r>
              <a:rPr lang="en-US" sz="2800" b="1" dirty="0">
                <a:solidFill>
                  <a:srgbClr val="FF0000"/>
                </a:solidFill>
              </a:rPr>
              <a:t>70%</a:t>
            </a:r>
            <a:r>
              <a:rPr lang="en-US" sz="2800" b="1" dirty="0"/>
              <a:t> respond with some tumor </a:t>
            </a:r>
            <a:r>
              <a:rPr lang="en-US" sz="2800" b="1" dirty="0">
                <a:solidFill>
                  <a:srgbClr val="FF0000"/>
                </a:solidFill>
              </a:rPr>
              <a:t>size change </a:t>
            </a:r>
          </a:p>
        </p:txBody>
      </p:sp>
    </p:spTree>
    <p:extLst>
      <p:ext uri="{BB962C8B-B14F-4D97-AF65-F5344CB8AC3E}">
        <p14:creationId xmlns:p14="http://schemas.microsoft.com/office/powerpoint/2010/main" val="28047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25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504" y="1114816"/>
            <a:ext cx="10540108" cy="538619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It is </a:t>
            </a:r>
            <a:r>
              <a:rPr lang="en-US" sz="2400" b="1" dirty="0">
                <a:solidFill>
                  <a:srgbClr val="FF0000"/>
                </a:solidFill>
              </a:rPr>
              <a:t>not clear why</a:t>
            </a:r>
            <a:r>
              <a:rPr lang="en-US" sz="2400" b="1" dirty="0"/>
              <a:t> CAB should be so effective in patients resistant to BCR, but this may be due to </a:t>
            </a:r>
            <a:r>
              <a:rPr lang="en-US" sz="2400" b="1" dirty="0" err="1">
                <a:solidFill>
                  <a:srgbClr val="FF0000"/>
                </a:solidFill>
              </a:rPr>
              <a:t>cabergoline’s</a:t>
            </a:r>
            <a:r>
              <a:rPr lang="en-US" sz="2400" b="1" dirty="0"/>
              <a:t> possessing a </a:t>
            </a:r>
            <a:r>
              <a:rPr lang="en-US" sz="2400" b="1" dirty="0">
                <a:solidFill>
                  <a:srgbClr val="FF0000"/>
                </a:solidFill>
              </a:rPr>
              <a:t>higher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affinity</a:t>
            </a:r>
            <a:r>
              <a:rPr lang="en-US" sz="2400" b="1" dirty="0"/>
              <a:t> for dopamine binding sites, a </a:t>
            </a:r>
            <a:r>
              <a:rPr lang="en-US" sz="2400" b="1" dirty="0">
                <a:solidFill>
                  <a:srgbClr val="FF0000"/>
                </a:solidFill>
              </a:rPr>
              <a:t>longer time </a:t>
            </a:r>
            <a:r>
              <a:rPr lang="en-US" sz="2400" b="1" dirty="0"/>
              <a:t>occupying the receptor, and a </a:t>
            </a:r>
            <a:r>
              <a:rPr lang="en-US" sz="2400" b="1" dirty="0">
                <a:solidFill>
                  <a:srgbClr val="FF0000"/>
                </a:solidFill>
              </a:rPr>
              <a:t>slower elimination </a:t>
            </a:r>
            <a:r>
              <a:rPr lang="en-US" sz="2400" b="1" dirty="0"/>
              <a:t>from the </a:t>
            </a:r>
            <a:r>
              <a:rPr lang="en-US" sz="2400" b="1" dirty="0" smtClean="0"/>
              <a:t>pituitary. By contrast, the response to </a:t>
            </a:r>
            <a:r>
              <a:rPr lang="en-US" sz="2400" b="1" dirty="0" smtClean="0">
                <a:solidFill>
                  <a:srgbClr val="FF0000"/>
                </a:solidFill>
              </a:rPr>
              <a:t>BCR</a:t>
            </a:r>
            <a:r>
              <a:rPr lang="en-US" sz="2400" b="1" dirty="0" smtClean="0"/>
              <a:t> in a patient </a:t>
            </a:r>
            <a:r>
              <a:rPr lang="en-US" sz="2400" b="1" dirty="0" smtClean="0">
                <a:solidFill>
                  <a:srgbClr val="FF0000"/>
                </a:solidFill>
              </a:rPr>
              <a:t>resistant to CAB </a:t>
            </a:r>
            <a:r>
              <a:rPr lang="en-US" sz="2400" b="1" dirty="0" smtClean="0"/>
              <a:t>is much more </a:t>
            </a:r>
            <a:r>
              <a:rPr lang="en-US" sz="2400" b="1" dirty="0" smtClean="0">
                <a:solidFill>
                  <a:srgbClr val="FF0000"/>
                </a:solidFill>
              </a:rPr>
              <a:t>rare</a:t>
            </a:r>
            <a:r>
              <a:rPr lang="en-US" sz="2400" b="1" dirty="0" smtClean="0"/>
              <a:t> and has only </a:t>
            </a:r>
            <a:r>
              <a:rPr lang="en-US" sz="2400" b="1" dirty="0"/>
              <a:t>been reported twice </a:t>
            </a:r>
          </a:p>
        </p:txBody>
      </p:sp>
    </p:spTree>
    <p:extLst>
      <p:ext uri="{BB962C8B-B14F-4D97-AF65-F5344CB8AC3E}">
        <p14:creationId xmlns:p14="http://schemas.microsoft.com/office/powerpoint/2010/main" val="10982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the dose of the DA beyond conventional doses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82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395" y="1064712"/>
            <a:ext cx="10352217" cy="54362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considered to have DA resistance, achieved </a:t>
            </a:r>
            <a:r>
              <a:rPr lang="en-US" sz="2400" b="1" dirty="0">
                <a:solidFill>
                  <a:srgbClr val="FF0000"/>
                </a:solidFill>
              </a:rPr>
              <a:t>normalization</a:t>
            </a:r>
            <a:r>
              <a:rPr lang="en-US" sz="2400" b="1" dirty="0"/>
              <a:t> of the PRL levels within </a:t>
            </a:r>
            <a:r>
              <a:rPr lang="en-US" sz="2400" b="1" dirty="0">
                <a:solidFill>
                  <a:srgbClr val="FF0000"/>
                </a:solidFill>
              </a:rPr>
              <a:t>12 months</a:t>
            </a:r>
            <a:r>
              <a:rPr lang="en-US" sz="2400" b="1" dirty="0"/>
              <a:t>, with a mean dose of </a:t>
            </a:r>
            <a:r>
              <a:rPr lang="en-US" sz="2400" b="1" dirty="0">
                <a:solidFill>
                  <a:srgbClr val="FF0000"/>
                </a:solidFill>
              </a:rPr>
              <a:t>CAB</a:t>
            </a:r>
            <a:r>
              <a:rPr lang="en-US" sz="2400" b="1" dirty="0"/>
              <a:t> of </a:t>
            </a:r>
            <a:r>
              <a:rPr lang="en-US" sz="2400" b="1" dirty="0">
                <a:solidFill>
                  <a:srgbClr val="FF0000"/>
                </a:solidFill>
              </a:rPr>
              <a:t>5.2</a:t>
            </a:r>
            <a:r>
              <a:rPr lang="en-US" sz="2400" b="1" dirty="0"/>
              <a:t> ± 0.6 mg </a:t>
            </a:r>
            <a:r>
              <a:rPr lang="en-US" sz="2400" b="1" dirty="0">
                <a:solidFill>
                  <a:srgbClr val="FF0000"/>
                </a:solidFill>
              </a:rPr>
              <a:t>per week </a:t>
            </a:r>
            <a:r>
              <a:rPr lang="en-US" sz="2400" b="1" dirty="0"/>
              <a:t>(range </a:t>
            </a:r>
            <a:r>
              <a:rPr lang="en-US" sz="2400" b="1" dirty="0">
                <a:solidFill>
                  <a:srgbClr val="FF0000"/>
                </a:solidFill>
              </a:rPr>
              <a:t>3-12 </a:t>
            </a:r>
            <a:r>
              <a:rPr lang="en-US" sz="2400" b="1">
                <a:solidFill>
                  <a:srgbClr val="FF0000"/>
                </a:solidFill>
              </a:rPr>
              <a:t>mg/week</a:t>
            </a:r>
            <a:r>
              <a:rPr lang="en-US" sz="2400" b="1" smtClean="0"/>
              <a:t>).</a:t>
            </a:r>
          </a:p>
          <a:p>
            <a:pPr>
              <a:lnSpc>
                <a:spcPct val="200000"/>
              </a:lnSpc>
            </a:pPr>
            <a:r>
              <a:rPr lang="en-US" sz="2400" b="1" smtClean="0"/>
              <a:t> </a:t>
            </a:r>
            <a:r>
              <a:rPr lang="en-US" sz="2400" b="1" dirty="0"/>
              <a:t>The rate of PRL normalization gradually increased to </a:t>
            </a:r>
            <a:r>
              <a:rPr lang="en-US" sz="2400" b="1" dirty="0">
                <a:solidFill>
                  <a:srgbClr val="FF0000"/>
                </a:solidFill>
              </a:rPr>
              <a:t>35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73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89</a:t>
            </a:r>
            <a:r>
              <a:rPr lang="en-US" sz="2400" b="1" dirty="0"/>
              <a:t>% at 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9</a:t>
            </a:r>
            <a:r>
              <a:rPr lang="en-US" sz="2400" b="1" dirty="0"/>
              <a:t> mg/week, respectively, finally reaching </a:t>
            </a:r>
            <a:r>
              <a:rPr lang="en-US" sz="2400" b="1" dirty="0">
                <a:solidFill>
                  <a:srgbClr val="FF0000"/>
                </a:solidFill>
              </a:rPr>
              <a:t>96</a:t>
            </a:r>
            <a:r>
              <a:rPr lang="en-US" sz="2400" b="1" dirty="0"/>
              <a:t>% at the highest dose of </a:t>
            </a:r>
            <a:r>
              <a:rPr lang="en-US" sz="2400" b="1" dirty="0">
                <a:solidFill>
                  <a:srgbClr val="FF0000"/>
                </a:solidFill>
              </a:rPr>
              <a:t>12 </a:t>
            </a:r>
            <a:r>
              <a:rPr lang="en-US" sz="2400" b="1" dirty="0"/>
              <a:t>mg/week </a:t>
            </a:r>
          </a:p>
        </p:txBody>
      </p:sp>
    </p:spTree>
    <p:extLst>
      <p:ext uri="{BB962C8B-B14F-4D97-AF65-F5344CB8AC3E}">
        <p14:creationId xmlns:p14="http://schemas.microsoft.com/office/powerpoint/2010/main" val="410105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652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85" y="1164921"/>
            <a:ext cx="11078727" cy="538619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found that doses </a:t>
            </a:r>
            <a:r>
              <a:rPr lang="en-US" sz="2400" b="1" dirty="0">
                <a:solidFill>
                  <a:srgbClr val="FF0000"/>
                </a:solidFill>
              </a:rPr>
              <a:t>&gt; 2.0 mg/week </a:t>
            </a:r>
            <a:r>
              <a:rPr lang="en-US" sz="2400" b="1" dirty="0"/>
              <a:t>(up to </a:t>
            </a:r>
            <a:r>
              <a:rPr lang="en-US" sz="2400" b="1" dirty="0">
                <a:solidFill>
                  <a:srgbClr val="FF0000"/>
                </a:solidFill>
              </a:rPr>
              <a:t>7</a:t>
            </a:r>
            <a:r>
              <a:rPr lang="en-US" sz="2400" b="1" dirty="0"/>
              <a:t> mg/week) of CAB </a:t>
            </a:r>
            <a:r>
              <a:rPr lang="en-US" sz="2400" b="1" dirty="0" smtClean="0"/>
              <a:t>were still </a:t>
            </a:r>
            <a:r>
              <a:rPr lang="en-US" sz="2400" b="1" dirty="0">
                <a:solidFill>
                  <a:srgbClr val="FF0000"/>
                </a:solidFill>
              </a:rPr>
              <a:t>unable</a:t>
            </a:r>
            <a:r>
              <a:rPr lang="en-US" sz="2400" b="1" dirty="0"/>
              <a:t> to </a:t>
            </a:r>
            <a:r>
              <a:rPr lang="en-US" sz="2400" b="1" dirty="0">
                <a:solidFill>
                  <a:srgbClr val="FF0000"/>
                </a:solidFill>
              </a:rPr>
              <a:t>norm</a:t>
            </a:r>
            <a:r>
              <a:rPr lang="en-US" sz="2400" b="1" dirty="0"/>
              <a:t>alize </a:t>
            </a:r>
            <a:r>
              <a:rPr lang="en-US" sz="2400" b="1" dirty="0">
                <a:solidFill>
                  <a:srgbClr val="FF0000"/>
                </a:solidFill>
              </a:rPr>
              <a:t>PRL</a:t>
            </a:r>
            <a:r>
              <a:rPr lang="en-US" sz="2400" b="1" dirty="0"/>
              <a:t> levels in </a:t>
            </a:r>
            <a:r>
              <a:rPr lang="en-US" sz="2400" b="1" dirty="0">
                <a:solidFill>
                  <a:srgbClr val="FF0000"/>
                </a:solidFill>
              </a:rPr>
              <a:t>18%</a:t>
            </a:r>
            <a:r>
              <a:rPr lang="en-US" sz="2400" b="1" dirty="0"/>
              <a:t> of patients with </a:t>
            </a:r>
            <a:r>
              <a:rPr lang="en-US" sz="2400" b="1" dirty="0" smtClean="0">
                <a:solidFill>
                  <a:srgbClr val="FF0000"/>
                </a:solidFill>
              </a:rPr>
              <a:t>macro </a:t>
            </a:r>
            <a:r>
              <a:rPr lang="en-US" sz="2400" b="1" dirty="0" smtClean="0"/>
              <a:t>adenomas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10%</a:t>
            </a:r>
            <a:r>
              <a:rPr lang="en-US" sz="2400" b="1" dirty="0"/>
              <a:t> of those with </a:t>
            </a:r>
            <a:r>
              <a:rPr lang="en-US" sz="2400" b="1" dirty="0" smtClean="0">
                <a:solidFill>
                  <a:srgbClr val="FF0000"/>
                </a:solidFill>
              </a:rPr>
              <a:t>micro </a:t>
            </a:r>
            <a:r>
              <a:rPr lang="en-US" sz="2400" b="1" dirty="0" smtClean="0"/>
              <a:t>adenomas.</a:t>
            </a:r>
          </a:p>
        </p:txBody>
      </p:sp>
    </p:spTree>
    <p:extLst>
      <p:ext uri="{BB962C8B-B14F-4D97-AF65-F5344CB8AC3E}">
        <p14:creationId xmlns:p14="http://schemas.microsoft.com/office/powerpoint/2010/main" val="19430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233" y="1290181"/>
            <a:ext cx="10189379" cy="528598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/>
              <a:t>prospectively evaluated the management of </a:t>
            </a:r>
            <a:r>
              <a:rPr lang="en-US" b="1" dirty="0">
                <a:solidFill>
                  <a:srgbClr val="FF0000"/>
                </a:solidFill>
              </a:rPr>
              <a:t>25</a:t>
            </a:r>
            <a:r>
              <a:rPr lang="en-US" b="1" dirty="0"/>
              <a:t> </a:t>
            </a:r>
            <a:r>
              <a:rPr lang="en-US" b="1" dirty="0" err="1"/>
              <a:t>prolactinomas</a:t>
            </a:r>
            <a:r>
              <a:rPr lang="en-US" b="1" dirty="0"/>
              <a:t> refractory to CAB </a:t>
            </a:r>
            <a:r>
              <a:rPr lang="en-US" b="1" dirty="0">
                <a:solidFill>
                  <a:srgbClr val="FF0000"/>
                </a:solidFill>
              </a:rPr>
              <a:t>3 mg</a:t>
            </a:r>
            <a:r>
              <a:rPr lang="en-US" b="1" dirty="0"/>
              <a:t>/week by progressively increasing the CAB dose as needed and tolerated, </a:t>
            </a:r>
            <a:r>
              <a:rPr lang="en-US" b="1" dirty="0">
                <a:solidFill>
                  <a:srgbClr val="FF0000"/>
                </a:solidFill>
              </a:rPr>
              <a:t>every 3</a:t>
            </a:r>
            <a:r>
              <a:rPr lang="en-US" b="1" dirty="0"/>
              <a:t> months, up to </a:t>
            </a:r>
            <a:r>
              <a:rPr lang="en-US" b="1" dirty="0">
                <a:solidFill>
                  <a:srgbClr val="FF0000"/>
                </a:solidFill>
              </a:rPr>
              <a:t>9 mg/week </a:t>
            </a:r>
          </a:p>
          <a:p>
            <a:pPr>
              <a:lnSpc>
                <a:spcPct val="200000"/>
              </a:lnSpc>
            </a:pPr>
            <a:r>
              <a:rPr lang="en-US" b="1" dirty="0"/>
              <a:t>Overall, </a:t>
            </a:r>
            <a:r>
              <a:rPr lang="en-US" b="1" dirty="0">
                <a:solidFill>
                  <a:srgbClr val="FF0000"/>
                </a:solidFill>
              </a:rPr>
              <a:t>normalization</a:t>
            </a:r>
            <a:r>
              <a:rPr lang="en-US" b="1" dirty="0"/>
              <a:t> of PRL levels was achieved in 18 patients (</a:t>
            </a:r>
            <a:r>
              <a:rPr lang="en-US" b="1" dirty="0">
                <a:solidFill>
                  <a:srgbClr val="FF0000"/>
                </a:solidFill>
              </a:rPr>
              <a:t>72%</a:t>
            </a:r>
            <a:r>
              <a:rPr lang="en-US" b="1" dirty="0"/>
              <a:t>), as follows: in 3 (</a:t>
            </a:r>
            <a:r>
              <a:rPr lang="en-US" b="1" dirty="0">
                <a:solidFill>
                  <a:srgbClr val="FF0000"/>
                </a:solidFill>
              </a:rPr>
              <a:t>12</a:t>
            </a:r>
            <a:r>
              <a:rPr lang="en-US" b="1" dirty="0"/>
              <a:t>%) patients, with up to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dirty="0"/>
              <a:t> mg/week; in 9 (</a:t>
            </a:r>
            <a:r>
              <a:rPr lang="en-US" b="1" dirty="0">
                <a:solidFill>
                  <a:srgbClr val="FF0000"/>
                </a:solidFill>
              </a:rPr>
              <a:t>36</a:t>
            </a:r>
            <a:r>
              <a:rPr lang="en-US" b="1" dirty="0"/>
              <a:t>%) patients, with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/>
              <a:t> mg/week; and in 6 (</a:t>
            </a:r>
            <a:r>
              <a:rPr lang="en-US" b="1" dirty="0">
                <a:solidFill>
                  <a:srgbClr val="FF0000"/>
                </a:solidFill>
              </a:rPr>
              <a:t>24</a:t>
            </a:r>
            <a:r>
              <a:rPr lang="en-US" b="1" dirty="0"/>
              <a:t>%) patients, with </a:t>
            </a:r>
            <a:r>
              <a:rPr lang="en-US" b="1" dirty="0">
                <a:solidFill>
                  <a:srgbClr val="FF0000"/>
                </a:solidFill>
              </a:rPr>
              <a:t>6-7</a:t>
            </a:r>
            <a:r>
              <a:rPr lang="en-US" b="1" dirty="0"/>
              <a:t> mg/week. </a:t>
            </a:r>
            <a:r>
              <a:rPr lang="en-US" b="1" dirty="0">
                <a:solidFill>
                  <a:srgbClr val="00B0F0"/>
                </a:solidFill>
              </a:rPr>
              <a:t>No patients </a:t>
            </a:r>
            <a:r>
              <a:rPr lang="en-US" b="1" dirty="0">
                <a:solidFill>
                  <a:srgbClr val="FF0000"/>
                </a:solidFill>
              </a:rPr>
              <a:t>benefitted</a:t>
            </a:r>
            <a:r>
              <a:rPr lang="en-US" b="1" dirty="0"/>
              <a:t> from </a:t>
            </a:r>
            <a:r>
              <a:rPr lang="en-US" b="1" dirty="0">
                <a:solidFill>
                  <a:srgbClr val="00B0F0"/>
                </a:solidFill>
              </a:rPr>
              <a:t>doses &gt; 7 </a:t>
            </a:r>
            <a:r>
              <a:rPr lang="en-US" b="1" dirty="0"/>
              <a:t>mg/week. CAB was well tolerated, and </a:t>
            </a:r>
            <a:r>
              <a:rPr lang="en-US" b="1" dirty="0">
                <a:solidFill>
                  <a:srgbClr val="FF0000"/>
                </a:solidFill>
              </a:rPr>
              <a:t>no significant </a:t>
            </a:r>
            <a:r>
              <a:rPr lang="en-US" b="1" dirty="0"/>
              <a:t>echocardiographic </a:t>
            </a:r>
            <a:r>
              <a:rPr lang="en-US" b="1" dirty="0">
                <a:solidFill>
                  <a:srgbClr val="FF0000"/>
                </a:solidFill>
              </a:rPr>
              <a:t>valve abnormalities </a:t>
            </a:r>
            <a:r>
              <a:rPr lang="en-US" b="1" dirty="0"/>
              <a:t>were detected </a:t>
            </a:r>
          </a:p>
        </p:txBody>
      </p:sp>
    </p:spTree>
    <p:extLst>
      <p:ext uri="{BB962C8B-B14F-4D97-AF65-F5344CB8AC3E}">
        <p14:creationId xmlns:p14="http://schemas.microsoft.com/office/powerpoint/2010/main" val="20252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0260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3" y="1177447"/>
            <a:ext cx="10321447" cy="543629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Patients can always undergo </a:t>
            </a:r>
            <a:r>
              <a:rPr lang="en-US" sz="2800" b="1" dirty="0" smtClean="0">
                <a:solidFill>
                  <a:srgbClr val="FF0000"/>
                </a:solidFill>
              </a:rPr>
              <a:t>trans </a:t>
            </a:r>
            <a:r>
              <a:rPr lang="en-US" sz="2800" b="1" dirty="0" err="1" smtClean="0">
                <a:solidFill>
                  <a:srgbClr val="FF0000"/>
                </a:solidFill>
              </a:rPr>
              <a:t>phenoidal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/>
              <a:t>surgery if their tumor is </a:t>
            </a:r>
            <a:r>
              <a:rPr lang="en-US" sz="2800" b="1" dirty="0">
                <a:solidFill>
                  <a:srgbClr val="FF0000"/>
                </a:solidFill>
              </a:rPr>
              <a:t>potentially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resectable</a:t>
            </a:r>
            <a:r>
              <a:rPr lang="en-US" sz="2800" b="1" dirty="0"/>
              <a:t> and an experienced neurosurgeon is available 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There </a:t>
            </a:r>
            <a:r>
              <a:rPr lang="en-US" sz="2800" b="1" dirty="0"/>
              <a:t>is also </a:t>
            </a:r>
            <a:r>
              <a:rPr lang="en-US" sz="2800" b="1" dirty="0">
                <a:solidFill>
                  <a:srgbClr val="FF0000"/>
                </a:solidFill>
              </a:rPr>
              <a:t>some evidence </a:t>
            </a:r>
            <a:r>
              <a:rPr lang="en-US" sz="2800" b="1" dirty="0"/>
              <a:t>that </a:t>
            </a:r>
            <a:r>
              <a:rPr lang="en-US" sz="2800" b="1" dirty="0" err="1">
                <a:solidFill>
                  <a:srgbClr val="FF0000"/>
                </a:solidFill>
              </a:rPr>
              <a:t>debulking</a:t>
            </a:r>
            <a:r>
              <a:rPr lang="en-US" sz="2800" b="1" dirty="0"/>
              <a:t> surgery may improve the </a:t>
            </a:r>
            <a:r>
              <a:rPr lang="en-US" sz="2800" b="1" dirty="0">
                <a:solidFill>
                  <a:srgbClr val="FF0000"/>
                </a:solidFill>
              </a:rPr>
              <a:t>response to DA </a:t>
            </a:r>
          </a:p>
        </p:txBody>
      </p:sp>
    </p:spTree>
    <p:extLst>
      <p:ext uri="{BB962C8B-B14F-4D97-AF65-F5344CB8AC3E}">
        <p14:creationId xmlns:p14="http://schemas.microsoft.com/office/powerpoint/2010/main" val="9337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74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348" y="1227551"/>
            <a:ext cx="10615264" cy="534861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Of </a:t>
            </a:r>
            <a:r>
              <a:rPr lang="en-US" sz="2800" b="1" dirty="0">
                <a:solidFill>
                  <a:srgbClr val="FF0000"/>
                </a:solidFill>
              </a:rPr>
              <a:t>61</a:t>
            </a:r>
            <a:r>
              <a:rPr lang="en-US" sz="2800" b="1" dirty="0"/>
              <a:t> patients </a:t>
            </a:r>
            <a:r>
              <a:rPr lang="en-US" sz="2800" b="1" dirty="0">
                <a:solidFill>
                  <a:srgbClr val="FF0000"/>
                </a:solidFill>
              </a:rPr>
              <a:t>resistant</a:t>
            </a:r>
            <a:r>
              <a:rPr lang="en-US" sz="2800" b="1" dirty="0"/>
              <a:t> to either BCR or </a:t>
            </a:r>
            <a:r>
              <a:rPr lang="en-US" sz="2800" b="1" dirty="0" smtClean="0"/>
              <a:t>CAB reported </a:t>
            </a:r>
            <a:r>
              <a:rPr lang="en-US" sz="2800" b="1" dirty="0"/>
              <a:t>that </a:t>
            </a:r>
            <a:r>
              <a:rPr lang="en-US" sz="2800" b="1" dirty="0">
                <a:solidFill>
                  <a:srgbClr val="FF0000"/>
                </a:solidFill>
              </a:rPr>
              <a:t>surgery</a:t>
            </a:r>
            <a:r>
              <a:rPr lang="en-US" sz="2800" b="1" dirty="0"/>
              <a:t> resulted in a </a:t>
            </a:r>
            <a:r>
              <a:rPr lang="en-US" sz="2800" b="1" dirty="0">
                <a:solidFill>
                  <a:srgbClr val="FF0000"/>
                </a:solidFill>
              </a:rPr>
              <a:t>normal</a:t>
            </a:r>
            <a:r>
              <a:rPr lang="en-US" sz="2800" b="1" dirty="0"/>
              <a:t>ization of </a:t>
            </a:r>
            <a:r>
              <a:rPr lang="en-US" sz="2800" b="1" dirty="0">
                <a:solidFill>
                  <a:srgbClr val="FF0000"/>
                </a:solidFill>
              </a:rPr>
              <a:t>PRL</a:t>
            </a:r>
            <a:r>
              <a:rPr lang="en-US" sz="2800" b="1" dirty="0"/>
              <a:t> in </a:t>
            </a:r>
            <a:r>
              <a:rPr lang="en-US" sz="2800" b="1" dirty="0">
                <a:solidFill>
                  <a:srgbClr val="FF0000"/>
                </a:solidFill>
              </a:rPr>
              <a:t>36%</a:t>
            </a:r>
            <a:r>
              <a:rPr lang="en-US" sz="2800" b="1" dirty="0"/>
              <a:t> without dopamine agonist medication and in </a:t>
            </a:r>
            <a:r>
              <a:rPr lang="en-US" sz="2800" b="1" dirty="0">
                <a:solidFill>
                  <a:srgbClr val="FF0000"/>
                </a:solidFill>
              </a:rPr>
              <a:t>15%</a:t>
            </a:r>
            <a:r>
              <a:rPr lang="en-US" sz="2800" b="1" dirty="0"/>
              <a:t> with medication. </a:t>
            </a:r>
          </a:p>
        </p:txBody>
      </p:sp>
    </p:spTree>
    <p:extLst>
      <p:ext uri="{BB962C8B-B14F-4D97-AF65-F5344CB8AC3E}">
        <p14:creationId xmlns:p14="http://schemas.microsoft.com/office/powerpoint/2010/main" val="42420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Radiotherapy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900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551" y="1164921"/>
            <a:ext cx="10277061" cy="536113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Among the functioning pituitary tumors, </a:t>
            </a:r>
            <a:r>
              <a:rPr lang="en-US" sz="2800" b="1" dirty="0" err="1">
                <a:solidFill>
                  <a:srgbClr val="FF0000"/>
                </a:solidFill>
              </a:rPr>
              <a:t>prolactinomas</a:t>
            </a:r>
            <a:r>
              <a:rPr lang="en-US" sz="2800" b="1" dirty="0"/>
              <a:t> seem to be the </a:t>
            </a:r>
            <a:r>
              <a:rPr lang="en-US" sz="2800" b="1" dirty="0">
                <a:solidFill>
                  <a:srgbClr val="FF0000"/>
                </a:solidFill>
              </a:rPr>
              <a:t>less</a:t>
            </a:r>
            <a:r>
              <a:rPr lang="en-US" sz="2800" b="1" dirty="0"/>
              <a:t> responsive to </a:t>
            </a:r>
            <a:r>
              <a:rPr lang="en-US" sz="2800" b="1" dirty="0">
                <a:solidFill>
                  <a:srgbClr val="FF0000"/>
                </a:solidFill>
              </a:rPr>
              <a:t>radiotherapy</a:t>
            </a:r>
            <a:r>
              <a:rPr lang="en-US" sz="2800" b="1" dirty="0"/>
              <a:t> 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Indeed</a:t>
            </a:r>
            <a:r>
              <a:rPr lang="en-US" sz="2800" b="1" dirty="0"/>
              <a:t>, although it </a:t>
            </a:r>
            <a:r>
              <a:rPr lang="en-US" sz="2800" b="1" dirty="0">
                <a:solidFill>
                  <a:srgbClr val="FF0000"/>
                </a:solidFill>
              </a:rPr>
              <a:t>can</a:t>
            </a:r>
            <a:r>
              <a:rPr lang="en-US" sz="2800" b="1" dirty="0"/>
              <a:t> also be </a:t>
            </a:r>
            <a:r>
              <a:rPr lang="en-US" sz="2800" b="1" dirty="0">
                <a:solidFill>
                  <a:srgbClr val="FF0000"/>
                </a:solidFill>
              </a:rPr>
              <a:t>effective</a:t>
            </a:r>
            <a:r>
              <a:rPr lang="en-US" sz="2800" b="1" dirty="0"/>
              <a:t> in controlling tumor </a:t>
            </a:r>
            <a:r>
              <a:rPr lang="en-US" sz="2800" b="1" dirty="0">
                <a:solidFill>
                  <a:srgbClr val="FF0000"/>
                </a:solidFill>
              </a:rPr>
              <a:t>growth</a:t>
            </a:r>
            <a:r>
              <a:rPr lang="en-US" sz="2800" b="1" dirty="0"/>
              <a:t>, its efficacy in restoring </a:t>
            </a:r>
            <a:r>
              <a:rPr lang="en-US" sz="2800" b="1" dirty="0">
                <a:solidFill>
                  <a:srgbClr val="FF0000"/>
                </a:solidFill>
              </a:rPr>
              <a:t>PRL </a:t>
            </a:r>
            <a:r>
              <a:rPr lang="en-US" sz="2800" b="1" dirty="0"/>
              <a:t>levels to </a:t>
            </a:r>
            <a:r>
              <a:rPr lang="en-US" sz="2800" b="1" dirty="0">
                <a:solidFill>
                  <a:srgbClr val="FF0000"/>
                </a:solidFill>
              </a:rPr>
              <a:t>normal</a:t>
            </a:r>
            <a:r>
              <a:rPr lang="en-US" sz="2800" b="1" dirty="0"/>
              <a:t> is </a:t>
            </a:r>
            <a:r>
              <a:rPr lang="en-US" sz="2800" b="1" dirty="0">
                <a:solidFill>
                  <a:srgbClr val="FF0000"/>
                </a:solidFill>
              </a:rPr>
              <a:t>limited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6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257" t="16586" r="9816" b="6490"/>
          <a:stretch/>
        </p:blipFill>
        <p:spPr>
          <a:xfrm>
            <a:off x="211015" y="0"/>
            <a:ext cx="11980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drugs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3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614" y="1164921"/>
            <a:ext cx="10727998" cy="569307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Of note, if one is dealing with </a:t>
            </a:r>
            <a:r>
              <a:rPr lang="en-US" sz="3200" b="1" dirty="0" err="1"/>
              <a:t>microprolactinomas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resistant</a:t>
            </a:r>
            <a:r>
              <a:rPr lang="en-US" sz="3200" b="1" dirty="0"/>
              <a:t> to DAs, </a:t>
            </a:r>
            <a:r>
              <a:rPr lang="en-US" sz="3200" b="1" dirty="0">
                <a:solidFill>
                  <a:srgbClr val="FF0000"/>
                </a:solidFill>
              </a:rPr>
              <a:t>hormonal </a:t>
            </a:r>
            <a:r>
              <a:rPr lang="en-US" sz="3200" b="1" dirty="0"/>
              <a:t>replacement therapy is often all that is necessary for </a:t>
            </a:r>
            <a:r>
              <a:rPr lang="en-US" sz="3200" b="1" dirty="0">
                <a:solidFill>
                  <a:srgbClr val="FF0000"/>
                </a:solidFill>
              </a:rPr>
              <a:t>men</a:t>
            </a:r>
            <a:r>
              <a:rPr lang="en-US" sz="3200" b="1" dirty="0"/>
              <a:t> and </a:t>
            </a:r>
            <a:r>
              <a:rPr lang="en-US" sz="3200" b="1" dirty="0">
                <a:solidFill>
                  <a:srgbClr val="FF0000"/>
                </a:solidFill>
              </a:rPr>
              <a:t>premenopausal</a:t>
            </a:r>
            <a:r>
              <a:rPr lang="en-US" sz="3200" b="1" dirty="0"/>
              <a:t> women not willing to conceive </a:t>
            </a:r>
          </a:p>
        </p:txBody>
      </p:sp>
    </p:spTree>
    <p:extLst>
      <p:ext uri="{BB962C8B-B14F-4D97-AF65-F5344CB8AC3E}">
        <p14:creationId xmlns:p14="http://schemas.microsoft.com/office/powerpoint/2010/main" val="12170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87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603" y="1039659"/>
            <a:ext cx="10252009" cy="571186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Estrogens </a:t>
            </a:r>
            <a:r>
              <a:rPr lang="en-US" sz="2800" b="1" dirty="0"/>
              <a:t>may cause a </a:t>
            </a:r>
            <a:r>
              <a:rPr lang="en-US" sz="2800" b="1" dirty="0">
                <a:solidFill>
                  <a:srgbClr val="FF0000"/>
                </a:solidFill>
              </a:rPr>
              <a:t>decrease</a:t>
            </a:r>
            <a:r>
              <a:rPr lang="en-US" sz="2800" b="1" dirty="0"/>
              <a:t> in the </a:t>
            </a:r>
            <a:r>
              <a:rPr lang="en-US" sz="2800" b="1" dirty="0">
                <a:solidFill>
                  <a:srgbClr val="FF0000"/>
                </a:solidFill>
              </a:rPr>
              <a:t>effectiveness </a:t>
            </a:r>
            <a:r>
              <a:rPr lang="en-US" sz="2800" b="1" dirty="0"/>
              <a:t>of dopamine agonists through multiple </a:t>
            </a:r>
            <a:r>
              <a:rPr lang="en-US" sz="2800" b="1" dirty="0" smtClean="0"/>
              <a:t>mechanisms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including </a:t>
            </a:r>
            <a:r>
              <a:rPr lang="en-US" sz="2800" b="1" dirty="0">
                <a:solidFill>
                  <a:srgbClr val="FF0000"/>
                </a:solidFill>
              </a:rPr>
              <a:t>direct</a:t>
            </a:r>
            <a:r>
              <a:rPr lang="en-US" sz="2800" b="1" dirty="0"/>
              <a:t> effects on </a:t>
            </a:r>
            <a:r>
              <a:rPr lang="en-US" sz="2800" b="1" dirty="0">
                <a:solidFill>
                  <a:srgbClr val="FF0000"/>
                </a:solidFill>
              </a:rPr>
              <a:t>PRL gene </a:t>
            </a:r>
            <a:r>
              <a:rPr lang="en-US" sz="2800" b="1" dirty="0" smtClean="0"/>
              <a:t>transcription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stimulation</a:t>
            </a:r>
            <a:r>
              <a:rPr lang="en-US" sz="2800" b="1" dirty="0" smtClean="0"/>
              <a:t> </a:t>
            </a:r>
            <a:r>
              <a:rPr lang="en-US" sz="2800" b="1" dirty="0"/>
              <a:t>of </a:t>
            </a:r>
            <a:r>
              <a:rPr lang="en-US" sz="2800" b="1" dirty="0">
                <a:solidFill>
                  <a:srgbClr val="FF0000"/>
                </a:solidFill>
              </a:rPr>
              <a:t>mitotic</a:t>
            </a:r>
            <a:r>
              <a:rPr lang="en-US" sz="2800" b="1" dirty="0"/>
              <a:t> activity </a:t>
            </a:r>
            <a:endParaRPr lang="en-US" sz="2800" b="1" dirty="0" smtClean="0"/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decrease</a:t>
            </a:r>
            <a:r>
              <a:rPr lang="en-US" sz="2800" b="1" dirty="0" smtClean="0"/>
              <a:t> </a:t>
            </a:r>
            <a:r>
              <a:rPr lang="en-US" sz="2800" b="1" dirty="0"/>
              <a:t>in the number of </a:t>
            </a:r>
            <a:r>
              <a:rPr lang="en-US" sz="2800" b="1" dirty="0">
                <a:solidFill>
                  <a:srgbClr val="FF0000"/>
                </a:solidFill>
              </a:rPr>
              <a:t>D2 receptors </a:t>
            </a:r>
            <a:r>
              <a:rPr lang="en-US" sz="2800" b="1" dirty="0"/>
              <a:t>on the </a:t>
            </a:r>
            <a:r>
              <a:rPr lang="en-US" sz="2800" b="1" dirty="0" err="1">
                <a:solidFill>
                  <a:srgbClr val="FF0000"/>
                </a:solidFill>
              </a:rPr>
              <a:t>lactotroph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cell membrane </a:t>
            </a:r>
          </a:p>
        </p:txBody>
      </p:sp>
    </p:spTree>
    <p:extLst>
      <p:ext uri="{BB962C8B-B14F-4D97-AF65-F5344CB8AC3E}">
        <p14:creationId xmlns:p14="http://schemas.microsoft.com/office/powerpoint/2010/main" val="5575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51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978" y="1139868"/>
            <a:ext cx="10552634" cy="5386192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Moreover, </a:t>
            </a:r>
            <a:r>
              <a:rPr lang="en-US" sz="2400" b="1" dirty="0">
                <a:solidFill>
                  <a:srgbClr val="FF0000"/>
                </a:solidFill>
              </a:rPr>
              <a:t>estrogen</a:t>
            </a:r>
            <a:r>
              <a:rPr lang="en-US" sz="2400" b="1" dirty="0"/>
              <a:t> may </a:t>
            </a:r>
            <a:r>
              <a:rPr lang="en-US" sz="2400" b="1" dirty="0">
                <a:solidFill>
                  <a:srgbClr val="FF0000"/>
                </a:solidFill>
              </a:rPr>
              <a:t>block apoptosis 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Thus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reducing endogenous estrogens </a:t>
            </a:r>
            <a:r>
              <a:rPr lang="en-US" sz="2400" b="1" dirty="0"/>
              <a:t>in resistant </a:t>
            </a:r>
            <a:r>
              <a:rPr lang="en-US" sz="2400" b="1" dirty="0" err="1"/>
              <a:t>prolactinomas</a:t>
            </a:r>
            <a:r>
              <a:rPr lang="en-US" sz="2400" b="1" dirty="0"/>
              <a:t> through the use of </a:t>
            </a:r>
            <a:r>
              <a:rPr lang="en-US" sz="2400" b="1" dirty="0">
                <a:solidFill>
                  <a:srgbClr val="FF0000"/>
                </a:solidFill>
              </a:rPr>
              <a:t>SERMs in women </a:t>
            </a:r>
            <a:r>
              <a:rPr lang="en-US" sz="2400" b="1" dirty="0"/>
              <a:t>or </a:t>
            </a:r>
            <a:r>
              <a:rPr lang="en-US" sz="2400" b="1" dirty="0">
                <a:solidFill>
                  <a:srgbClr val="FF0000"/>
                </a:solidFill>
              </a:rPr>
              <a:t>aromatase inhibitors </a:t>
            </a:r>
            <a:r>
              <a:rPr lang="en-US" sz="2400" b="1" dirty="0"/>
              <a:t>in men might be an interesting experimental approach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Accordingly, </a:t>
            </a:r>
            <a:r>
              <a:rPr lang="en-US" sz="2400" b="1" dirty="0">
                <a:solidFill>
                  <a:srgbClr val="FF0000"/>
                </a:solidFill>
              </a:rPr>
              <a:t>a few </a:t>
            </a:r>
            <a:r>
              <a:rPr lang="en-US" sz="2400" b="1" dirty="0"/>
              <a:t>patients with “</a:t>
            </a:r>
            <a:r>
              <a:rPr lang="en-US" sz="2400" b="1" dirty="0" err="1"/>
              <a:t>bromocriptine</a:t>
            </a:r>
            <a:r>
              <a:rPr lang="en-US" sz="2400" b="1" dirty="0"/>
              <a:t> resistant” invasive </a:t>
            </a:r>
            <a:r>
              <a:rPr lang="en-US" sz="2400" b="1" dirty="0" smtClean="0"/>
              <a:t>macro </a:t>
            </a:r>
            <a:r>
              <a:rPr lang="en-US" sz="2400" b="1" dirty="0" err="1" smtClean="0"/>
              <a:t>prolactinomas</a:t>
            </a:r>
            <a:r>
              <a:rPr lang="en-US" sz="2400" b="1" dirty="0" smtClean="0"/>
              <a:t> </a:t>
            </a:r>
            <a:r>
              <a:rPr lang="en-US" sz="2400" b="1" dirty="0"/>
              <a:t>have been shown to respond with a decrease in tumor </a:t>
            </a:r>
            <a:r>
              <a:rPr lang="en-US" sz="2400" b="1" dirty="0">
                <a:solidFill>
                  <a:srgbClr val="FF0000"/>
                </a:solidFill>
              </a:rPr>
              <a:t>size</a:t>
            </a:r>
            <a:r>
              <a:rPr lang="en-US" sz="2400" b="1" dirty="0"/>
              <a:t> and a lowering of PRL </a:t>
            </a:r>
            <a:r>
              <a:rPr lang="en-US" sz="2400" b="1" dirty="0">
                <a:solidFill>
                  <a:srgbClr val="FF0000"/>
                </a:solidFill>
              </a:rPr>
              <a:t>levels</a:t>
            </a:r>
            <a:r>
              <a:rPr lang="en-US" sz="2400" b="1" dirty="0"/>
              <a:t> when </a:t>
            </a:r>
            <a:r>
              <a:rPr lang="en-US" sz="2400" b="1" dirty="0" err="1">
                <a:solidFill>
                  <a:srgbClr val="00B0F0"/>
                </a:solidFill>
              </a:rPr>
              <a:t>tamoxifen</a:t>
            </a:r>
            <a:r>
              <a:rPr lang="en-US" sz="2400" b="1" dirty="0"/>
              <a:t> was added </a:t>
            </a:r>
          </a:p>
        </p:txBody>
      </p:sp>
    </p:spTree>
    <p:extLst>
      <p:ext uri="{BB962C8B-B14F-4D97-AF65-F5344CB8AC3E}">
        <p14:creationId xmlns:p14="http://schemas.microsoft.com/office/powerpoint/2010/main" val="3837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545" y="1227551"/>
            <a:ext cx="10039067" cy="563044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The use of the SERM </a:t>
            </a:r>
            <a:r>
              <a:rPr lang="en-US" sz="2400" b="1" dirty="0">
                <a:solidFill>
                  <a:srgbClr val="FF0000"/>
                </a:solidFill>
              </a:rPr>
              <a:t>clomiphene</a:t>
            </a:r>
            <a:r>
              <a:rPr lang="en-US" sz="2400" b="1" dirty="0"/>
              <a:t> was also shown to be effective in the recovery of </a:t>
            </a:r>
            <a:r>
              <a:rPr lang="en-US" sz="2400" b="1" dirty="0" err="1">
                <a:solidFill>
                  <a:srgbClr val="FF0000"/>
                </a:solidFill>
              </a:rPr>
              <a:t>hypogonadism</a:t>
            </a:r>
            <a:r>
              <a:rPr lang="en-US" sz="2400" b="1" dirty="0"/>
              <a:t> in </a:t>
            </a:r>
            <a:r>
              <a:rPr lang="en-US" sz="2400" b="1" dirty="0" err="1"/>
              <a:t>prolactinoma</a:t>
            </a:r>
            <a:r>
              <a:rPr lang="en-US" sz="2400" b="1" dirty="0"/>
              <a:t> patients who persisted with </a:t>
            </a:r>
            <a:r>
              <a:rPr lang="en-US" sz="2400" b="1" dirty="0">
                <a:solidFill>
                  <a:srgbClr val="FF0000"/>
                </a:solidFill>
              </a:rPr>
              <a:t>low testosterone </a:t>
            </a:r>
            <a:r>
              <a:rPr lang="en-US" sz="2400" b="1" dirty="0"/>
              <a:t>levels despite maximal doses of DA 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In </a:t>
            </a:r>
            <a:r>
              <a:rPr lang="en-US" sz="2400" b="1" dirty="0"/>
              <a:t>addition, the successful use of </a:t>
            </a:r>
            <a:r>
              <a:rPr lang="en-US" sz="2400" b="1" dirty="0" err="1">
                <a:solidFill>
                  <a:srgbClr val="FF0000"/>
                </a:solidFill>
              </a:rPr>
              <a:t>anastrozole</a:t>
            </a:r>
            <a:r>
              <a:rPr lang="en-US" sz="2400" b="1" dirty="0"/>
              <a:t>, an </a:t>
            </a:r>
            <a:r>
              <a:rPr lang="en-US" sz="2400" b="1" dirty="0">
                <a:solidFill>
                  <a:srgbClr val="FF0000"/>
                </a:solidFill>
              </a:rPr>
              <a:t>aromatase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inhibitor</a:t>
            </a:r>
            <a:r>
              <a:rPr lang="en-US" sz="2400" b="1" dirty="0"/>
              <a:t>, was recently reported in two </a:t>
            </a:r>
            <a:r>
              <a:rPr lang="en-US" sz="2400" b="1" dirty="0">
                <a:solidFill>
                  <a:srgbClr val="FF0000"/>
                </a:solidFill>
              </a:rPr>
              <a:t>males</a:t>
            </a:r>
            <a:r>
              <a:rPr lang="en-US" sz="2400" b="1" dirty="0"/>
              <a:t> with DA-resistant </a:t>
            </a:r>
            <a:r>
              <a:rPr lang="en-US" sz="2400" b="1" dirty="0" err="1"/>
              <a:t>prolactinomas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76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25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37" y="1164921"/>
            <a:ext cx="11053675" cy="541124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err="1">
                <a:solidFill>
                  <a:srgbClr val="FF0000"/>
                </a:solidFill>
              </a:rPr>
              <a:t>Somatostatin</a:t>
            </a:r>
            <a:r>
              <a:rPr lang="en-US" sz="2000" b="1" dirty="0">
                <a:solidFill>
                  <a:srgbClr val="FF0000"/>
                </a:solidFill>
              </a:rPr>
              <a:t> analogs </a:t>
            </a:r>
            <a:r>
              <a:rPr lang="en-US" sz="2000" b="1" dirty="0"/>
              <a:t>generally are </a:t>
            </a:r>
            <a:r>
              <a:rPr lang="en-US" sz="2000" b="1" dirty="0">
                <a:solidFill>
                  <a:srgbClr val="FF0000"/>
                </a:solidFill>
              </a:rPr>
              <a:t>not useful </a:t>
            </a:r>
            <a:r>
              <a:rPr lang="en-US" sz="2000" b="1" dirty="0"/>
              <a:t>for PRL-secreting </a:t>
            </a:r>
            <a:r>
              <a:rPr lang="en-US" sz="2000" b="1" dirty="0" smtClean="0"/>
              <a:t>tumors, </a:t>
            </a:r>
            <a:r>
              <a:rPr lang="en-US" sz="2000" b="1" dirty="0"/>
              <a:t>and there have been </a:t>
            </a:r>
            <a:r>
              <a:rPr lang="en-US" sz="2000" b="1" dirty="0">
                <a:solidFill>
                  <a:srgbClr val="FF0000"/>
                </a:solidFill>
              </a:rPr>
              <a:t>few</a:t>
            </a:r>
            <a:r>
              <a:rPr lang="en-US" sz="2000" b="1" dirty="0"/>
              <a:t> reports on the successful </a:t>
            </a:r>
            <a:r>
              <a:rPr lang="en-US" sz="2000" b="1" dirty="0">
                <a:solidFill>
                  <a:srgbClr val="FF0000"/>
                </a:solidFill>
              </a:rPr>
              <a:t>combination</a:t>
            </a:r>
            <a:r>
              <a:rPr lang="en-US" sz="2000" b="1" dirty="0"/>
              <a:t> therapy of </a:t>
            </a:r>
            <a:r>
              <a:rPr lang="en-US" sz="2000" b="1" dirty="0" err="1">
                <a:solidFill>
                  <a:srgbClr val="FF0000"/>
                </a:solidFill>
              </a:rPr>
              <a:t>octreotide</a:t>
            </a:r>
            <a:r>
              <a:rPr lang="en-US" sz="2000" b="1" dirty="0"/>
              <a:t> </a:t>
            </a:r>
            <a:r>
              <a:rPr lang="en-US" sz="2000" b="1" dirty="0" smtClean="0"/>
              <a:t>or </a:t>
            </a:r>
            <a:r>
              <a:rPr lang="en-US" sz="2000" b="1" dirty="0" err="1"/>
              <a:t>lanreotide</a:t>
            </a:r>
            <a:r>
              <a:rPr lang="en-US" sz="2000" b="1" dirty="0"/>
              <a:t> </a:t>
            </a:r>
            <a:r>
              <a:rPr lang="en-US" sz="2000" b="1" dirty="0" smtClean="0"/>
              <a:t>and </a:t>
            </a:r>
            <a:r>
              <a:rPr lang="en-US" sz="2000" b="1" dirty="0" err="1"/>
              <a:t>cabergoline</a:t>
            </a:r>
            <a:r>
              <a:rPr lang="en-US" sz="2000" b="1" dirty="0"/>
              <a:t> in cases of DA-resistant tumors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somatostatin</a:t>
            </a:r>
            <a:r>
              <a:rPr lang="en-US" sz="2000" b="1" dirty="0"/>
              <a:t> receptor </a:t>
            </a:r>
            <a:r>
              <a:rPr lang="en-US" sz="2000" b="1" dirty="0">
                <a:solidFill>
                  <a:srgbClr val="FF0000"/>
                </a:solidFill>
              </a:rPr>
              <a:t>subtype 5 </a:t>
            </a:r>
            <a:r>
              <a:rPr lang="en-US" sz="2000" b="1" dirty="0"/>
              <a:t>(SSTR5) is the most important with respect to the regulation of PRL secretion </a:t>
            </a:r>
            <a:r>
              <a:rPr lang="en-US" sz="2000" b="1" dirty="0" smtClean="0"/>
              <a:t>.Therefore</a:t>
            </a:r>
            <a:r>
              <a:rPr lang="en-US" sz="2000" b="1" dirty="0"/>
              <a:t>, as </a:t>
            </a:r>
            <a:r>
              <a:rPr lang="en-US" sz="2000" b="1" dirty="0" err="1">
                <a:solidFill>
                  <a:srgbClr val="FF0000"/>
                </a:solidFill>
              </a:rPr>
              <a:t>pasireotide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only</a:t>
            </a:r>
            <a:r>
              <a:rPr lang="en-US" sz="2000" b="1" dirty="0"/>
              <a:t> has substantial activity at SSTR5 </a:t>
            </a:r>
            <a:r>
              <a:rPr lang="en-US" sz="2000" b="1" dirty="0" smtClean="0"/>
              <a:t>,it </a:t>
            </a:r>
            <a:r>
              <a:rPr lang="en-US" sz="2000" b="1" dirty="0"/>
              <a:t>would be potentially more useful than the SSTR2-agonists </a:t>
            </a:r>
            <a:r>
              <a:rPr lang="en-US" sz="2000" b="1" dirty="0" err="1"/>
              <a:t>octreotide</a:t>
            </a:r>
            <a:r>
              <a:rPr lang="en-US" sz="2000" b="1" dirty="0"/>
              <a:t> and </a:t>
            </a:r>
            <a:r>
              <a:rPr lang="en-US" sz="2000" b="1" dirty="0" err="1"/>
              <a:t>lanreotide</a:t>
            </a:r>
            <a:r>
              <a:rPr lang="en-US" sz="2000" b="1" dirty="0"/>
              <a:t> in patients with </a:t>
            </a:r>
            <a:r>
              <a:rPr lang="en-US" sz="2000" b="1" dirty="0">
                <a:solidFill>
                  <a:srgbClr val="FF0000"/>
                </a:solidFill>
              </a:rPr>
              <a:t>aggressive DA-resistant </a:t>
            </a:r>
            <a:r>
              <a:rPr lang="en-US" sz="2000" b="1" dirty="0" err="1"/>
              <a:t>prolactinomas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38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87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082" y="1077238"/>
            <a:ext cx="10502530" cy="553650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err="1">
                <a:solidFill>
                  <a:srgbClr val="FF0000"/>
                </a:solidFill>
              </a:rPr>
              <a:t>Temozolomide</a:t>
            </a:r>
            <a:r>
              <a:rPr lang="en-US" sz="2400" b="1" dirty="0"/>
              <a:t>, an oral </a:t>
            </a:r>
            <a:r>
              <a:rPr lang="en-US" sz="2400" b="1" dirty="0">
                <a:solidFill>
                  <a:srgbClr val="FF0000"/>
                </a:solidFill>
              </a:rPr>
              <a:t>alkylating</a:t>
            </a:r>
            <a:r>
              <a:rPr lang="en-US" sz="2400" b="1" dirty="0"/>
              <a:t> agent, has been successfully used in the treatment of </a:t>
            </a:r>
            <a:r>
              <a:rPr lang="en-US" sz="2400" b="1" dirty="0">
                <a:solidFill>
                  <a:srgbClr val="FF0000"/>
                </a:solidFill>
              </a:rPr>
              <a:t>aggressive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malignant</a:t>
            </a:r>
            <a:r>
              <a:rPr lang="en-US" sz="2400" b="1" dirty="0"/>
              <a:t> pituitary tumors since 2006 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It </a:t>
            </a:r>
            <a:r>
              <a:rPr lang="en-US" sz="2400" b="1" dirty="0"/>
              <a:t>has also been found to be </a:t>
            </a:r>
            <a:r>
              <a:rPr lang="en-US" sz="2400" b="1" dirty="0">
                <a:solidFill>
                  <a:srgbClr val="FF0000"/>
                </a:solidFill>
              </a:rPr>
              <a:t>moderately successful </a:t>
            </a:r>
            <a:r>
              <a:rPr lang="en-US" sz="2400" b="1" dirty="0"/>
              <a:t>in some very aggressive, large </a:t>
            </a:r>
            <a:r>
              <a:rPr lang="en-US" sz="2400" b="1" dirty="0">
                <a:solidFill>
                  <a:srgbClr val="FF0000"/>
                </a:solidFill>
              </a:rPr>
              <a:t>DA-resistant</a:t>
            </a:r>
            <a:r>
              <a:rPr lang="en-US" sz="2400" b="1" dirty="0"/>
              <a:t> </a:t>
            </a:r>
            <a:r>
              <a:rPr lang="en-US" sz="2400" b="1" dirty="0" err="1"/>
              <a:t>prolactinomas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400" b="1" dirty="0" smtClean="0"/>
              <a:t>found </a:t>
            </a:r>
            <a:r>
              <a:rPr lang="en-US" sz="2400" b="1" dirty="0"/>
              <a:t>that 12 of 20 (</a:t>
            </a:r>
            <a:r>
              <a:rPr lang="en-US" sz="2400" b="1" dirty="0">
                <a:solidFill>
                  <a:srgbClr val="FF0000"/>
                </a:solidFill>
              </a:rPr>
              <a:t>75%</a:t>
            </a:r>
            <a:r>
              <a:rPr lang="en-US" sz="2400" b="1" dirty="0"/>
              <a:t>) resistant PRL-secreting </a:t>
            </a:r>
            <a:r>
              <a:rPr lang="en-US" sz="2400" b="1" dirty="0" err="1"/>
              <a:t>macroadenomas</a:t>
            </a:r>
            <a:r>
              <a:rPr lang="en-US" sz="2400" b="1" dirty="0"/>
              <a:t> responded to </a:t>
            </a:r>
            <a:r>
              <a:rPr lang="en-US" sz="2400" b="1" dirty="0" err="1">
                <a:solidFill>
                  <a:srgbClr val="FF0000"/>
                </a:solidFill>
              </a:rPr>
              <a:t>temozolomide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00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551" y="1202499"/>
            <a:ext cx="10277061" cy="53360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Given the </a:t>
            </a:r>
            <a:r>
              <a:rPr lang="en-US" sz="2800" b="1" dirty="0">
                <a:solidFill>
                  <a:srgbClr val="FF0000"/>
                </a:solidFill>
              </a:rPr>
              <a:t>toxicity </a:t>
            </a:r>
            <a:r>
              <a:rPr lang="en-US" sz="2800" b="1" dirty="0"/>
              <a:t>of the drug, its use is generally regarded as the therapy of last resort and should only be performed after the </a:t>
            </a:r>
            <a:r>
              <a:rPr lang="en-US" sz="2800" b="1" dirty="0">
                <a:solidFill>
                  <a:srgbClr val="FF0000"/>
                </a:solidFill>
              </a:rPr>
              <a:t>failure</a:t>
            </a:r>
            <a:r>
              <a:rPr lang="en-US" sz="2800" b="1" dirty="0"/>
              <a:t> of DAs, surgery and radiotherapy for tumor control 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Unfortunately</a:t>
            </a:r>
            <a:r>
              <a:rPr lang="en-US" sz="2800" b="1" dirty="0"/>
              <a:t>, many of these very </a:t>
            </a:r>
            <a:r>
              <a:rPr lang="en-US" sz="2800" b="1" dirty="0">
                <a:solidFill>
                  <a:srgbClr val="FF0000"/>
                </a:solidFill>
              </a:rPr>
              <a:t>aggressive </a:t>
            </a:r>
            <a:r>
              <a:rPr lang="en-US" sz="2800" b="1" dirty="0"/>
              <a:t>tumors </a:t>
            </a:r>
            <a:r>
              <a:rPr lang="en-US" sz="2800" b="1" dirty="0">
                <a:solidFill>
                  <a:srgbClr val="FF0000"/>
                </a:solidFill>
              </a:rPr>
              <a:t>escape</a:t>
            </a:r>
            <a:r>
              <a:rPr lang="en-US" sz="2800" b="1" dirty="0"/>
              <a:t> from the suppressive </a:t>
            </a:r>
            <a:r>
              <a:rPr lang="en-US" sz="2800" b="1" dirty="0">
                <a:solidFill>
                  <a:srgbClr val="FF0000"/>
                </a:solidFill>
              </a:rPr>
              <a:t>effects</a:t>
            </a:r>
            <a:r>
              <a:rPr lang="en-US" sz="2800" b="1" dirty="0"/>
              <a:t> of </a:t>
            </a:r>
            <a:r>
              <a:rPr lang="en-US" sz="2800" b="1" dirty="0" err="1">
                <a:solidFill>
                  <a:srgbClr val="FF0000"/>
                </a:solidFill>
              </a:rPr>
              <a:t>temozolomide</a:t>
            </a:r>
            <a:r>
              <a:rPr lang="en-US" sz="2800" b="1" dirty="0"/>
              <a:t> after </a:t>
            </a:r>
            <a:r>
              <a:rPr lang="en-US" sz="2800" b="1" dirty="0">
                <a:solidFill>
                  <a:srgbClr val="FF0000"/>
                </a:solidFill>
              </a:rPr>
              <a:t>0.5-2.5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years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79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3997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025" y="1202499"/>
            <a:ext cx="10289587" cy="54362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Other treatment strategies undergoing </a:t>
            </a:r>
            <a:r>
              <a:rPr lang="en-US" sz="2800" b="1" dirty="0">
                <a:solidFill>
                  <a:srgbClr val="FF0000"/>
                </a:solidFill>
              </a:rPr>
              <a:t>clinical trials</a:t>
            </a:r>
            <a:r>
              <a:rPr lang="en-US" sz="2800" b="1" dirty="0"/>
              <a:t> are the use of </a:t>
            </a:r>
            <a:r>
              <a:rPr lang="en-US" sz="2800" b="1" dirty="0">
                <a:solidFill>
                  <a:srgbClr val="FF0000"/>
                </a:solidFill>
              </a:rPr>
              <a:t>chimeric molecules </a:t>
            </a:r>
            <a:r>
              <a:rPr lang="en-US" sz="2800" b="1" dirty="0"/>
              <a:t>(</a:t>
            </a:r>
            <a:r>
              <a:rPr lang="en-US" sz="2800" b="1" dirty="0" err="1"/>
              <a:t>somatostatin</a:t>
            </a:r>
            <a:r>
              <a:rPr lang="en-US" sz="2800" b="1" dirty="0"/>
              <a:t> analogues and dopamine D2 receptors</a:t>
            </a:r>
            <a:r>
              <a:rPr lang="en-US" sz="2800" b="1" dirty="0" smtClean="0"/>
              <a:t>), </a:t>
            </a:r>
            <a:r>
              <a:rPr lang="en-US" sz="2800" b="1" dirty="0">
                <a:solidFill>
                  <a:srgbClr val="FF0000"/>
                </a:solidFill>
              </a:rPr>
              <a:t>PRL receptor antagonists </a:t>
            </a:r>
            <a:r>
              <a:rPr lang="en-US" sz="2800" b="1" dirty="0" smtClean="0"/>
              <a:t>,and </a:t>
            </a:r>
            <a:r>
              <a:rPr lang="en-US" sz="2800" b="1" dirty="0" err="1">
                <a:solidFill>
                  <a:srgbClr val="FF0000"/>
                </a:solidFill>
              </a:rPr>
              <a:t>antiblastic</a:t>
            </a:r>
            <a:r>
              <a:rPr lang="en-US" sz="2800" b="1" dirty="0"/>
              <a:t> drugs, such as </a:t>
            </a:r>
            <a:r>
              <a:rPr lang="en-US" sz="2800" b="1" dirty="0" err="1">
                <a:solidFill>
                  <a:srgbClr val="FF0000"/>
                </a:solidFill>
              </a:rPr>
              <a:t>mTOR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and tyrosine kinase inhibitors </a:t>
            </a:r>
          </a:p>
        </p:txBody>
      </p:sp>
    </p:spTree>
    <p:extLst>
      <p:ext uri="{BB962C8B-B14F-4D97-AF65-F5344CB8AC3E}">
        <p14:creationId xmlns:p14="http://schemas.microsoft.com/office/powerpoint/2010/main" val="29349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061" y="624110"/>
            <a:ext cx="9550552" cy="6159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COMMENT 7: </a:t>
            </a: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863" y="1390389"/>
            <a:ext cx="10126749" cy="5467611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Patients with resistance to </a:t>
            </a:r>
            <a:r>
              <a:rPr lang="en-US" sz="2800" b="1" dirty="0" err="1"/>
              <a:t>bromocriptine</a:t>
            </a:r>
            <a:r>
              <a:rPr lang="en-US" sz="2800" b="1" dirty="0"/>
              <a:t> should be </a:t>
            </a:r>
            <a:r>
              <a:rPr lang="en-US" sz="2800" b="1" dirty="0">
                <a:solidFill>
                  <a:srgbClr val="FF0000"/>
                </a:solidFill>
              </a:rPr>
              <a:t>switched</a:t>
            </a:r>
            <a:r>
              <a:rPr lang="en-US" sz="2800" b="1" dirty="0"/>
              <a:t> to treatment with </a:t>
            </a:r>
            <a:r>
              <a:rPr lang="en-US" sz="2800" b="1" dirty="0" err="1"/>
              <a:t>cabergoline</a:t>
            </a:r>
            <a:r>
              <a:rPr lang="en-US" sz="2800" b="1" dirty="0"/>
              <a:t> (</a:t>
            </a:r>
            <a:r>
              <a:rPr lang="en-US" sz="2800" b="1" dirty="0">
                <a:solidFill>
                  <a:srgbClr val="FF0000"/>
                </a:solidFill>
              </a:rPr>
              <a:t>CAB</a:t>
            </a:r>
            <a:r>
              <a:rPr lang="en-US" sz="2800" b="1" dirty="0"/>
              <a:t>), which leads to </a:t>
            </a:r>
            <a:r>
              <a:rPr lang="en-US" sz="2800" b="1" dirty="0">
                <a:solidFill>
                  <a:srgbClr val="FF0000"/>
                </a:solidFill>
              </a:rPr>
              <a:t>prolactin normal</a:t>
            </a:r>
            <a:r>
              <a:rPr lang="en-US" sz="2800" b="1" dirty="0"/>
              <a:t>ization in at least </a:t>
            </a:r>
            <a:r>
              <a:rPr lang="en-US" sz="2800" b="1" dirty="0">
                <a:solidFill>
                  <a:srgbClr val="FF0000"/>
                </a:solidFill>
              </a:rPr>
              <a:t>50%</a:t>
            </a:r>
            <a:r>
              <a:rPr lang="en-US" sz="2800" b="1" dirty="0"/>
              <a:t> of cases. </a:t>
            </a:r>
            <a:endParaRPr lang="en-US" sz="2800" b="1" dirty="0" smtClean="0"/>
          </a:p>
          <a:p>
            <a:pPr>
              <a:lnSpc>
                <a:spcPct val="200000"/>
              </a:lnSpc>
            </a:pPr>
            <a:r>
              <a:rPr lang="en-US" sz="2800" b="1" dirty="0"/>
              <a:t> </a:t>
            </a:r>
            <a:r>
              <a:rPr lang="en-US" sz="2800" b="1" dirty="0" smtClean="0"/>
              <a:t>Faced with </a:t>
            </a:r>
            <a:r>
              <a:rPr lang="en-US" sz="2800" b="1" dirty="0"/>
              <a:t>resistance to </a:t>
            </a:r>
            <a:r>
              <a:rPr lang="en-US" sz="2800" b="1" dirty="0">
                <a:solidFill>
                  <a:srgbClr val="FF0000"/>
                </a:solidFill>
              </a:rPr>
              <a:t>CAB</a:t>
            </a:r>
            <a:r>
              <a:rPr lang="en-US" sz="2800" b="1" dirty="0"/>
              <a:t>, a </a:t>
            </a:r>
            <a:r>
              <a:rPr lang="en-US" sz="2800" b="1" dirty="0">
                <a:solidFill>
                  <a:srgbClr val="FF0000"/>
                </a:solidFill>
              </a:rPr>
              <a:t>stepwise</a:t>
            </a:r>
            <a:r>
              <a:rPr lang="en-US" sz="2800" b="1" dirty="0"/>
              <a:t> increase in the dose should be performed first, as long as there is a continued response and </a:t>
            </a:r>
            <a:r>
              <a:rPr lang="en-US" sz="2800" b="1" dirty="0">
                <a:solidFill>
                  <a:srgbClr val="FF0000"/>
                </a:solidFill>
              </a:rPr>
              <a:t>no adverse </a:t>
            </a:r>
            <a:r>
              <a:rPr lang="en-US" sz="2800" b="1" dirty="0"/>
              <a:t>effects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40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900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129" y="1202497"/>
            <a:ext cx="10243196" cy="5498927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 err="1"/>
              <a:t>Prolactinomas</a:t>
            </a:r>
            <a:r>
              <a:rPr lang="en-US" sz="2800" b="1" dirty="0"/>
              <a:t> are the most common hormone-secreting pituitary </a:t>
            </a:r>
            <a:r>
              <a:rPr lang="en-US" sz="2800" b="1" dirty="0" err="1"/>
              <a:t>tumors,accounting</a:t>
            </a:r>
            <a:r>
              <a:rPr lang="en-US" sz="2800" b="1" dirty="0"/>
              <a:t> for approximately </a:t>
            </a:r>
            <a:r>
              <a:rPr lang="en-US" sz="2800" b="1" dirty="0">
                <a:solidFill>
                  <a:srgbClr val="FF0000"/>
                </a:solidFill>
              </a:rPr>
              <a:t>40%</a:t>
            </a:r>
            <a:r>
              <a:rPr lang="en-US" sz="2800" b="1" dirty="0"/>
              <a:t> of all </a:t>
            </a:r>
            <a:r>
              <a:rPr lang="en-US" sz="2800" b="1" dirty="0">
                <a:solidFill>
                  <a:srgbClr val="FF0000"/>
                </a:solidFill>
              </a:rPr>
              <a:t>pituitary tumors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800" b="1" dirty="0" smtClean="0"/>
              <a:t>In </a:t>
            </a:r>
            <a:r>
              <a:rPr lang="en-US" sz="2800" b="1" dirty="0"/>
              <a:t>adults, </a:t>
            </a:r>
            <a:r>
              <a:rPr lang="en-US" sz="2800" b="1" dirty="0" err="1"/>
              <a:t>prolactinomas</a:t>
            </a:r>
            <a:r>
              <a:rPr lang="en-US" sz="2800" b="1" dirty="0"/>
              <a:t> have an estimated prevalence of </a:t>
            </a:r>
            <a:r>
              <a:rPr lang="en-US" sz="2800" b="1" dirty="0">
                <a:solidFill>
                  <a:srgbClr val="FF0000"/>
                </a:solidFill>
              </a:rPr>
              <a:t>60-100 per million </a:t>
            </a:r>
            <a:r>
              <a:rPr lang="en-US" sz="2800" b="1" dirty="0"/>
              <a:t>population 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0710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1331"/>
          </a:xfrm>
        </p:spPr>
        <p:txBody>
          <a:bodyPr/>
          <a:lstStyle/>
          <a:p>
            <a:r>
              <a:rPr lang="en-US" b="1" dirty="0"/>
              <a:t>COMMENT 7: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452" y="1415441"/>
            <a:ext cx="10377270" cy="527345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This approach is successful in at least </a:t>
            </a:r>
            <a:r>
              <a:rPr lang="en-US" sz="2800" b="1" dirty="0">
                <a:solidFill>
                  <a:srgbClr val="FF0000"/>
                </a:solidFill>
              </a:rPr>
              <a:t>70%</a:t>
            </a:r>
            <a:r>
              <a:rPr lang="en-US" sz="2800" b="1" dirty="0"/>
              <a:t> of patients. In our experience, </a:t>
            </a:r>
            <a:r>
              <a:rPr lang="en-US" sz="2800" b="1" dirty="0">
                <a:solidFill>
                  <a:srgbClr val="FF0000"/>
                </a:solidFill>
              </a:rPr>
              <a:t>doses &gt; 7 mg/week </a:t>
            </a:r>
            <a:r>
              <a:rPr lang="en-US" sz="2800" b="1" dirty="0"/>
              <a:t>do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sz="2800" b="1" dirty="0"/>
              <a:t> provide additional benefits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Debulking</a:t>
            </a:r>
            <a:r>
              <a:rPr lang="en-US" sz="2800" b="1" dirty="0"/>
              <a:t> surgery may improve a response to the dopamine agonist (DA) when the medical treatment has failed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Radiation</a:t>
            </a:r>
            <a:r>
              <a:rPr lang="en-US" sz="2800" b="1" dirty="0" smtClean="0"/>
              <a:t> </a:t>
            </a:r>
            <a:r>
              <a:rPr lang="en-US" sz="2800" b="1" dirty="0"/>
              <a:t>and </a:t>
            </a:r>
            <a:r>
              <a:rPr lang="en-US" sz="2800" b="1" dirty="0" err="1">
                <a:solidFill>
                  <a:srgbClr val="FF0000"/>
                </a:solidFill>
              </a:rPr>
              <a:t>temozolomide</a:t>
            </a:r>
            <a:r>
              <a:rPr lang="en-US" sz="2800" b="1" dirty="0"/>
              <a:t> can be indicated to control </a:t>
            </a:r>
            <a:r>
              <a:rPr lang="en-US" sz="2800" b="1" dirty="0">
                <a:solidFill>
                  <a:srgbClr val="FF0000"/>
                </a:solidFill>
              </a:rPr>
              <a:t>aggressive</a:t>
            </a:r>
            <a:r>
              <a:rPr lang="en-US" sz="2800" b="1" dirty="0"/>
              <a:t> tumor growth even under DA therapy. 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Are there differences in the safety profile of DAs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592925" y="578391"/>
            <a:ext cx="8911687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447" y="1052186"/>
            <a:ext cx="10327165" cy="544882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DA therapy often precipitates a broad spectrum of </a:t>
            </a:r>
            <a:r>
              <a:rPr lang="en-US" sz="2800" b="1" dirty="0">
                <a:solidFill>
                  <a:srgbClr val="FF0000"/>
                </a:solidFill>
              </a:rPr>
              <a:t>side effects</a:t>
            </a:r>
            <a:r>
              <a:rPr lang="en-US" sz="2800" b="1" dirty="0"/>
              <a:t>, more frequently </a:t>
            </a:r>
            <a:r>
              <a:rPr lang="en-US" sz="2800" b="1" dirty="0">
                <a:solidFill>
                  <a:srgbClr val="FF0000"/>
                </a:solidFill>
              </a:rPr>
              <a:t>gastrointestinal </a:t>
            </a:r>
            <a:r>
              <a:rPr lang="en-US" sz="2800" b="1" dirty="0"/>
              <a:t>symptoms (e.g., </a:t>
            </a:r>
            <a:r>
              <a:rPr lang="en-US" sz="2800" b="1" dirty="0">
                <a:solidFill>
                  <a:srgbClr val="FF0000"/>
                </a:solidFill>
              </a:rPr>
              <a:t>constipation</a:t>
            </a:r>
            <a:r>
              <a:rPr lang="en-US" sz="2800" b="1" dirty="0"/>
              <a:t>, nausea, </a:t>
            </a:r>
            <a:r>
              <a:rPr lang="en-US" sz="2800" b="1" dirty="0">
                <a:solidFill>
                  <a:srgbClr val="FF0000"/>
                </a:solidFill>
              </a:rPr>
              <a:t>vomiting,</a:t>
            </a:r>
            <a:r>
              <a:rPr lang="en-US" sz="2800" b="1" dirty="0"/>
              <a:t> etc.) but also postural </a:t>
            </a:r>
            <a:r>
              <a:rPr lang="en-US" sz="2800" b="1" dirty="0">
                <a:solidFill>
                  <a:srgbClr val="FF0000"/>
                </a:solidFill>
              </a:rPr>
              <a:t>hypotension</a:t>
            </a:r>
            <a:r>
              <a:rPr lang="en-US" sz="2800" b="1" dirty="0"/>
              <a:t>, dizziness and </a:t>
            </a:r>
            <a:r>
              <a:rPr lang="en-US" sz="2800" b="1" dirty="0">
                <a:solidFill>
                  <a:srgbClr val="FF0000"/>
                </a:solidFill>
              </a:rPr>
              <a:t>headaches</a:t>
            </a:r>
            <a:r>
              <a:rPr lang="en-US" sz="2800" b="1" dirty="0"/>
              <a:t>, which may range from </a:t>
            </a:r>
            <a:r>
              <a:rPr lang="en-US" sz="2800" b="1" dirty="0">
                <a:solidFill>
                  <a:srgbClr val="FF0000"/>
                </a:solidFill>
              </a:rPr>
              <a:t>mild</a:t>
            </a:r>
            <a:r>
              <a:rPr lang="en-US" sz="2800" b="1" dirty="0"/>
              <a:t> to severe </a:t>
            </a:r>
          </a:p>
        </p:txBody>
      </p:sp>
    </p:spTree>
    <p:extLst>
      <p:ext uri="{BB962C8B-B14F-4D97-AF65-F5344CB8AC3E}">
        <p14:creationId xmlns:p14="http://schemas.microsoft.com/office/powerpoint/2010/main" val="8886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74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816" y="1189973"/>
            <a:ext cx="10389796" cy="547387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The most common </a:t>
            </a:r>
            <a:r>
              <a:rPr lang="en-US" sz="2000" b="1" dirty="0">
                <a:solidFill>
                  <a:srgbClr val="FF0000"/>
                </a:solidFill>
              </a:rPr>
              <a:t>adverse</a:t>
            </a:r>
            <a:r>
              <a:rPr lang="en-US" sz="2000" b="1" dirty="0"/>
              <a:t> events include </a:t>
            </a:r>
            <a:r>
              <a:rPr lang="en-US" sz="2000" b="1" dirty="0">
                <a:solidFill>
                  <a:srgbClr val="FF0000"/>
                </a:solidFill>
              </a:rPr>
              <a:t>nausea</a:t>
            </a:r>
            <a:r>
              <a:rPr lang="en-US" sz="2000" b="1" dirty="0"/>
              <a:t> or vomiting </a:t>
            </a:r>
            <a:r>
              <a:rPr lang="en-US" sz="2000" b="1" dirty="0">
                <a:solidFill>
                  <a:srgbClr val="FF0000"/>
                </a:solidFill>
              </a:rPr>
              <a:t>(~35%), headache</a:t>
            </a:r>
            <a:r>
              <a:rPr lang="en-US" sz="2000" b="1" dirty="0"/>
              <a:t> (~30%), and </a:t>
            </a:r>
            <a:r>
              <a:rPr lang="en-US" sz="2000" b="1" dirty="0">
                <a:solidFill>
                  <a:srgbClr val="FF0000"/>
                </a:solidFill>
              </a:rPr>
              <a:t>dizziness</a:t>
            </a:r>
            <a:r>
              <a:rPr lang="en-US" sz="2000" b="1" dirty="0"/>
              <a:t> or </a:t>
            </a:r>
            <a:r>
              <a:rPr lang="en-US" sz="2000" b="1" dirty="0">
                <a:solidFill>
                  <a:srgbClr val="FF0000"/>
                </a:solidFill>
              </a:rPr>
              <a:t>vertigo</a:t>
            </a:r>
            <a:r>
              <a:rPr lang="en-US" sz="2000" b="1" dirty="0"/>
              <a:t> (~25</a:t>
            </a:r>
            <a:r>
              <a:rPr lang="en-US" sz="2000" b="1" dirty="0" smtClean="0"/>
              <a:t>%).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The safety profile of </a:t>
            </a:r>
            <a:r>
              <a:rPr lang="en-US" sz="2000" b="1" dirty="0">
                <a:solidFill>
                  <a:srgbClr val="FF0000"/>
                </a:solidFill>
              </a:rPr>
              <a:t>CAB</a:t>
            </a:r>
            <a:r>
              <a:rPr lang="en-US" sz="2000" b="1" dirty="0"/>
              <a:t> is </a:t>
            </a:r>
            <a:r>
              <a:rPr lang="en-US" sz="2000" b="1" dirty="0">
                <a:solidFill>
                  <a:srgbClr val="FF0000"/>
                </a:solidFill>
              </a:rPr>
              <a:t>similar</a:t>
            </a:r>
            <a:r>
              <a:rPr lang="en-US" sz="2000" b="1" dirty="0"/>
              <a:t> to that reported for BRC, but CAB adverse effects are generally </a:t>
            </a:r>
            <a:r>
              <a:rPr lang="en-US" sz="2000" b="1" dirty="0">
                <a:solidFill>
                  <a:srgbClr val="FF0000"/>
                </a:solidFill>
              </a:rPr>
              <a:t>less frequent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less severe</a:t>
            </a:r>
            <a:r>
              <a:rPr lang="en-US" sz="2000" b="1" dirty="0"/>
              <a:t>, and of shorter duration </a:t>
            </a:r>
            <a:r>
              <a:rPr lang="en-US" sz="2000" b="1" dirty="0" smtClean="0"/>
              <a:t>,and </a:t>
            </a:r>
            <a:r>
              <a:rPr lang="en-US" sz="2000" b="1" dirty="0"/>
              <a:t>they resolve with dose </a:t>
            </a:r>
            <a:r>
              <a:rPr lang="en-US" sz="2000" b="1" dirty="0">
                <a:solidFill>
                  <a:srgbClr val="FF0000"/>
                </a:solidFill>
              </a:rPr>
              <a:t>reduction</a:t>
            </a:r>
            <a:r>
              <a:rPr lang="en-US" sz="2000" b="1" dirty="0"/>
              <a:t> or continued use in many patients 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The </a:t>
            </a:r>
            <a:r>
              <a:rPr lang="en-US" sz="2000" b="1" dirty="0"/>
              <a:t>rate of treatment </a:t>
            </a:r>
            <a:r>
              <a:rPr lang="en-US" sz="2000" b="1" dirty="0">
                <a:solidFill>
                  <a:srgbClr val="FF0000"/>
                </a:solidFill>
              </a:rPr>
              <a:t>discontinuation </a:t>
            </a:r>
            <a:r>
              <a:rPr lang="en-US" sz="2000" b="1" dirty="0"/>
              <a:t>due to </a:t>
            </a:r>
            <a:r>
              <a:rPr lang="en-US" sz="2000" b="1" dirty="0">
                <a:solidFill>
                  <a:srgbClr val="FF0000"/>
                </a:solidFill>
              </a:rPr>
              <a:t>complete</a:t>
            </a:r>
            <a:r>
              <a:rPr lang="en-US" sz="2000" b="1" dirty="0"/>
              <a:t> intolerance is also significantly </a:t>
            </a:r>
            <a:r>
              <a:rPr lang="en-US" sz="2000" b="1" dirty="0">
                <a:solidFill>
                  <a:srgbClr val="FF0000"/>
                </a:solidFill>
              </a:rPr>
              <a:t>higher</a:t>
            </a:r>
            <a:r>
              <a:rPr lang="en-US" sz="2000" b="1" dirty="0"/>
              <a:t> with </a:t>
            </a:r>
            <a:r>
              <a:rPr lang="en-US" sz="2000" b="1" dirty="0">
                <a:solidFill>
                  <a:srgbClr val="FF0000"/>
                </a:solidFill>
              </a:rPr>
              <a:t>BCR</a:t>
            </a:r>
            <a:r>
              <a:rPr lang="en-US" sz="2000" b="1" dirty="0"/>
              <a:t>, compared to CAB (~</a:t>
            </a:r>
            <a:r>
              <a:rPr lang="en-US" sz="2000" b="1" dirty="0">
                <a:solidFill>
                  <a:srgbClr val="FF0000"/>
                </a:solidFill>
              </a:rPr>
              <a:t>12%</a:t>
            </a:r>
            <a:r>
              <a:rPr lang="en-US" sz="2000" b="1" dirty="0"/>
              <a:t> </a:t>
            </a:r>
            <a:r>
              <a:rPr lang="en-US" sz="2000" b="1" dirty="0" err="1"/>
              <a:t>vs</a:t>
            </a:r>
            <a:r>
              <a:rPr lang="en-US" sz="2000" b="1" dirty="0"/>
              <a:t> ~</a:t>
            </a:r>
            <a:r>
              <a:rPr lang="en-US" sz="2000" b="1" dirty="0">
                <a:solidFill>
                  <a:srgbClr val="FF0000"/>
                </a:solidFill>
              </a:rPr>
              <a:t>4</a:t>
            </a:r>
            <a:r>
              <a:rPr lang="en-US" sz="2000" b="1" dirty="0"/>
              <a:t>%) </a:t>
            </a:r>
          </a:p>
        </p:txBody>
      </p:sp>
    </p:spTree>
    <p:extLst>
      <p:ext uri="{BB962C8B-B14F-4D97-AF65-F5344CB8AC3E}">
        <p14:creationId xmlns:p14="http://schemas.microsoft.com/office/powerpoint/2010/main" val="20032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503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071" y="1340285"/>
            <a:ext cx="10026541" cy="514819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Whether </a:t>
            </a:r>
            <a:r>
              <a:rPr lang="en-US" sz="2800" b="1" dirty="0">
                <a:solidFill>
                  <a:srgbClr val="FF0000"/>
                </a:solidFill>
              </a:rPr>
              <a:t>CAB</a:t>
            </a:r>
            <a:r>
              <a:rPr lang="en-US" sz="2800" b="1" dirty="0"/>
              <a:t> is associated with an increased risk of clinically relevant </a:t>
            </a:r>
            <a:r>
              <a:rPr lang="en-US" sz="2400" b="1" dirty="0">
                <a:solidFill>
                  <a:srgbClr val="FF0000"/>
                </a:solidFill>
              </a:rPr>
              <a:t>cardiac</a:t>
            </a:r>
            <a:r>
              <a:rPr lang="en-US" sz="2800" b="1" dirty="0"/>
              <a:t> </a:t>
            </a:r>
            <a:r>
              <a:rPr lang="en-US" sz="2800" b="1" dirty="0" err="1"/>
              <a:t>valvulopathy</a:t>
            </a:r>
            <a:r>
              <a:rPr lang="en-US" sz="2800" b="1" dirty="0"/>
              <a:t> in patients with </a:t>
            </a:r>
            <a:r>
              <a:rPr lang="en-US" sz="2800" b="1" dirty="0" err="1"/>
              <a:t>prolactinomas</a:t>
            </a:r>
            <a:r>
              <a:rPr lang="en-US" sz="2800" b="1" dirty="0"/>
              <a:t> as in those with </a:t>
            </a:r>
            <a:r>
              <a:rPr lang="en-US" sz="2800" b="1" dirty="0">
                <a:solidFill>
                  <a:srgbClr val="FF0000"/>
                </a:solidFill>
              </a:rPr>
              <a:t>Parkinson’s</a:t>
            </a:r>
            <a:r>
              <a:rPr lang="en-US" sz="2800" b="1" dirty="0"/>
              <a:t> disease is still debated </a:t>
            </a:r>
          </a:p>
        </p:txBody>
      </p:sp>
    </p:spTree>
    <p:extLst>
      <p:ext uri="{BB962C8B-B14F-4D97-AF65-F5344CB8AC3E}">
        <p14:creationId xmlns:p14="http://schemas.microsoft.com/office/powerpoint/2010/main" val="19266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 dopamine agonists cause psychiatric disorders?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3997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082" y="1127341"/>
            <a:ext cx="10502530" cy="553650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Dopamine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antagonists</a:t>
            </a:r>
            <a:r>
              <a:rPr lang="en-US" sz="2400" b="1" dirty="0"/>
              <a:t> (e.g., </a:t>
            </a:r>
            <a:r>
              <a:rPr lang="en-US" sz="2400" b="1" dirty="0">
                <a:solidFill>
                  <a:srgbClr val="FF0000"/>
                </a:solidFill>
              </a:rPr>
              <a:t>haloperidol</a:t>
            </a:r>
            <a:r>
              <a:rPr lang="en-US" sz="2400" b="1" dirty="0"/>
              <a:t>, olanzapine, </a:t>
            </a:r>
            <a:r>
              <a:rPr lang="en-US" sz="2400" b="1" dirty="0" err="1">
                <a:solidFill>
                  <a:srgbClr val="FF0000"/>
                </a:solidFill>
              </a:rPr>
              <a:t>quetiapine</a:t>
            </a:r>
            <a:r>
              <a:rPr lang="en-US" sz="2400" b="1" dirty="0"/>
              <a:t>, </a:t>
            </a:r>
            <a:r>
              <a:rPr lang="en-US" sz="2400" b="1" dirty="0" err="1"/>
              <a:t>sulpiride</a:t>
            </a:r>
            <a:r>
              <a:rPr lang="en-US" sz="2400" b="1" dirty="0"/>
              <a:t>) are classically used for the t</a:t>
            </a:r>
            <a:r>
              <a:rPr lang="en-US" sz="2400" b="1" dirty="0">
                <a:solidFill>
                  <a:srgbClr val="FF0000"/>
                </a:solidFill>
              </a:rPr>
              <a:t>reatment</a:t>
            </a:r>
            <a:r>
              <a:rPr lang="en-US" sz="2400" b="1" dirty="0"/>
              <a:t> of </a:t>
            </a:r>
            <a:r>
              <a:rPr lang="en-US" sz="2400" b="1" dirty="0">
                <a:solidFill>
                  <a:srgbClr val="FF0000"/>
                </a:solidFill>
              </a:rPr>
              <a:t>psychiatric </a:t>
            </a:r>
            <a:r>
              <a:rPr lang="en-US" sz="2400" b="1" dirty="0"/>
              <a:t>disorders such as psychosis and schizophrenia due to the supposed dopaminergic hyperactivity that occurs in these cases 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DA</a:t>
            </a:r>
            <a:r>
              <a:rPr lang="en-US" sz="2400" b="1" dirty="0" smtClean="0"/>
              <a:t> </a:t>
            </a:r>
            <a:r>
              <a:rPr lang="en-US" sz="2400" b="1" dirty="0"/>
              <a:t>treatment exerts the </a:t>
            </a:r>
            <a:r>
              <a:rPr lang="en-US" sz="2400" b="1" dirty="0">
                <a:solidFill>
                  <a:srgbClr val="FF0000"/>
                </a:solidFill>
              </a:rPr>
              <a:t>opposite</a:t>
            </a:r>
            <a:r>
              <a:rPr lang="en-US" sz="2400" b="1" dirty="0"/>
              <a:t> effect to that of the dopamine antagonists </a:t>
            </a:r>
          </a:p>
        </p:txBody>
      </p:sp>
    </p:spTree>
    <p:extLst>
      <p:ext uri="{BB962C8B-B14F-4D97-AF65-F5344CB8AC3E}">
        <p14:creationId xmlns:p14="http://schemas.microsoft.com/office/powerpoint/2010/main" val="19660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458" y="1139868"/>
            <a:ext cx="10803154" cy="571813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These agents </a:t>
            </a:r>
            <a:r>
              <a:rPr lang="en-US" sz="2400" b="1" dirty="0">
                <a:solidFill>
                  <a:srgbClr val="FF0000"/>
                </a:solidFill>
              </a:rPr>
              <a:t>can rarely </a:t>
            </a:r>
            <a:r>
              <a:rPr lang="en-US" sz="2400" b="1" dirty="0"/>
              <a:t>cause </a:t>
            </a:r>
            <a:r>
              <a:rPr lang="en-US" sz="2400" b="1" dirty="0">
                <a:solidFill>
                  <a:srgbClr val="FF0000"/>
                </a:solidFill>
              </a:rPr>
              <a:t>psychiatric</a:t>
            </a:r>
            <a:r>
              <a:rPr lang="en-US" sz="2400" b="1" dirty="0"/>
              <a:t> adverse side effects, including </a:t>
            </a:r>
            <a:r>
              <a:rPr lang="en-US" sz="2400" b="1" dirty="0">
                <a:solidFill>
                  <a:srgbClr val="FF0000"/>
                </a:solidFill>
              </a:rPr>
              <a:t>depression</a:t>
            </a:r>
            <a:r>
              <a:rPr lang="en-US" sz="2400" b="1" dirty="0"/>
              <a:t>, somnolence, </a:t>
            </a:r>
            <a:r>
              <a:rPr lang="en-US" sz="2400" b="1" dirty="0">
                <a:solidFill>
                  <a:srgbClr val="FF0000"/>
                </a:solidFill>
              </a:rPr>
              <a:t>anorexia</a:t>
            </a:r>
            <a:r>
              <a:rPr lang="en-US" sz="2400" b="1" dirty="0"/>
              <a:t>, anxiety, insomnia, impaired concentration, nervousness, </a:t>
            </a:r>
            <a:r>
              <a:rPr lang="en-US" sz="2400" b="1" dirty="0">
                <a:solidFill>
                  <a:srgbClr val="FF0000"/>
                </a:solidFill>
              </a:rPr>
              <a:t>hallucinations</a:t>
            </a:r>
            <a:r>
              <a:rPr lang="en-US" sz="2400" b="1" dirty="0"/>
              <a:t>, nightmares, psychosis</a:t>
            </a:r>
            <a:r>
              <a:rPr lang="en-US" sz="2400" b="1" dirty="0">
                <a:solidFill>
                  <a:srgbClr val="FF0000"/>
                </a:solidFill>
              </a:rPr>
              <a:t>, impulsive control disorders </a:t>
            </a:r>
            <a:r>
              <a:rPr lang="en-US" sz="2400" b="1" dirty="0"/>
              <a:t>(ICDs), and </a:t>
            </a:r>
            <a:r>
              <a:rPr lang="en-US" sz="2400" b="1" dirty="0" smtClean="0">
                <a:solidFill>
                  <a:srgbClr val="FF0000"/>
                </a:solidFill>
              </a:rPr>
              <a:t>mania</a:t>
            </a:r>
            <a:r>
              <a:rPr lang="en-US" sz="2400" b="1" dirty="0" smtClean="0"/>
              <a:t>. </a:t>
            </a:r>
            <a:r>
              <a:rPr lang="en-US" sz="2400" b="1" dirty="0"/>
              <a:t>The exact incidence of these side effects in DA-treated patients is not known but is thought to range from </a:t>
            </a:r>
            <a:r>
              <a:rPr lang="en-US" sz="2400" b="1" dirty="0">
                <a:solidFill>
                  <a:srgbClr val="FF0000"/>
                </a:solidFill>
              </a:rPr>
              <a:t>less</a:t>
            </a:r>
            <a:r>
              <a:rPr lang="en-US" sz="2400" b="1" dirty="0"/>
              <a:t> than </a:t>
            </a:r>
            <a:r>
              <a:rPr lang="en-US" sz="2400" b="1" dirty="0">
                <a:solidFill>
                  <a:srgbClr val="FF0000"/>
                </a:solidFill>
              </a:rPr>
              <a:t>1% to 3% </a:t>
            </a:r>
          </a:p>
        </p:txBody>
      </p:sp>
    </p:spTree>
    <p:extLst>
      <p:ext uri="{BB962C8B-B14F-4D97-AF65-F5344CB8AC3E}">
        <p14:creationId xmlns:p14="http://schemas.microsoft.com/office/powerpoint/2010/main" val="13569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74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192" y="1265129"/>
            <a:ext cx="10690420" cy="53987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ICDs</a:t>
            </a:r>
            <a:r>
              <a:rPr lang="en-US" sz="3200" b="1" dirty="0"/>
              <a:t> are characterized by difficulties in resisting urges to engage in behaviors that are excessive and/ or ultimately harmful to oneself or others and can include </a:t>
            </a:r>
            <a:r>
              <a:rPr lang="en-US" sz="3200" b="1" dirty="0">
                <a:solidFill>
                  <a:srgbClr val="FF0000"/>
                </a:solidFill>
              </a:rPr>
              <a:t>gambling</a:t>
            </a:r>
            <a:r>
              <a:rPr lang="en-US" sz="3200" b="1" dirty="0"/>
              <a:t>, </a:t>
            </a:r>
            <a:r>
              <a:rPr lang="en-US" sz="3200" b="1" dirty="0">
                <a:solidFill>
                  <a:srgbClr val="FF0000"/>
                </a:solidFill>
              </a:rPr>
              <a:t>kleptomania</a:t>
            </a:r>
            <a:r>
              <a:rPr lang="en-US" sz="3200" b="1" dirty="0"/>
              <a:t>, intermittent explosive disorder, compulsive </a:t>
            </a:r>
            <a:r>
              <a:rPr lang="en-US" sz="3200" b="1" dirty="0">
                <a:solidFill>
                  <a:srgbClr val="FF0000"/>
                </a:solidFill>
              </a:rPr>
              <a:t>sexual behavior </a:t>
            </a:r>
            <a:r>
              <a:rPr lang="en-US" sz="3200" b="1" dirty="0"/>
              <a:t>and compulsive </a:t>
            </a:r>
            <a:r>
              <a:rPr lang="en-US" sz="3200" b="1" dirty="0">
                <a:solidFill>
                  <a:srgbClr val="FF0000"/>
                </a:solidFill>
              </a:rPr>
              <a:t>buying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41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82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655" y="1164921"/>
            <a:ext cx="10226957" cy="546134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Few reports </a:t>
            </a:r>
            <a:r>
              <a:rPr lang="en-US" sz="2800" b="1" dirty="0"/>
              <a:t>have been published focusing on </a:t>
            </a:r>
            <a:r>
              <a:rPr lang="en-US" sz="2800" b="1" dirty="0">
                <a:solidFill>
                  <a:srgbClr val="FF0000"/>
                </a:solidFill>
              </a:rPr>
              <a:t>ICDs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other psychiatric </a:t>
            </a:r>
            <a:r>
              <a:rPr lang="en-US" sz="2800" b="1" dirty="0"/>
              <a:t>disorders in </a:t>
            </a:r>
            <a:r>
              <a:rPr lang="en-US" sz="2800" b="1" dirty="0" err="1"/>
              <a:t>prolactinoma</a:t>
            </a:r>
            <a:r>
              <a:rPr lang="en-US" sz="2800" b="1" dirty="0"/>
              <a:t> patients treated with </a:t>
            </a:r>
            <a:r>
              <a:rPr lang="en-US" sz="2800" b="1" dirty="0">
                <a:solidFill>
                  <a:srgbClr val="FF0000"/>
                </a:solidFill>
              </a:rPr>
              <a:t>CAB</a:t>
            </a:r>
            <a:r>
              <a:rPr lang="en-US" sz="2800" b="1" dirty="0"/>
              <a:t> 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These </a:t>
            </a:r>
            <a:r>
              <a:rPr lang="en-US" sz="2800" b="1" dirty="0"/>
              <a:t>reports have described disorders such as a </a:t>
            </a:r>
            <a:r>
              <a:rPr lang="en-US" sz="2800" b="1" dirty="0">
                <a:solidFill>
                  <a:srgbClr val="FF0000"/>
                </a:solidFill>
              </a:rPr>
              <a:t>first episode</a:t>
            </a:r>
            <a:r>
              <a:rPr lang="en-US" sz="2800" b="1" dirty="0"/>
              <a:t> of </a:t>
            </a:r>
            <a:r>
              <a:rPr lang="en-US" sz="2800" b="1" dirty="0" smtClean="0"/>
              <a:t>mania,  mania with </a:t>
            </a:r>
            <a:r>
              <a:rPr lang="en-US" sz="2800" b="1" dirty="0"/>
              <a:t>psychotic features in a subject with </a:t>
            </a:r>
            <a:r>
              <a:rPr lang="en-US" sz="2800" b="1" dirty="0">
                <a:solidFill>
                  <a:srgbClr val="FF0000"/>
                </a:solidFill>
              </a:rPr>
              <a:t>bipolar</a:t>
            </a:r>
            <a:r>
              <a:rPr lang="en-US" sz="2800" b="1" dirty="0"/>
              <a:t> disorder after starting </a:t>
            </a:r>
            <a:r>
              <a:rPr lang="en-US" sz="2800" b="1" dirty="0" smtClean="0">
                <a:solidFill>
                  <a:srgbClr val="FF0000"/>
                </a:solidFill>
              </a:rPr>
              <a:t>CAB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1940</TotalTime>
  <Words>6818</Words>
  <Application>Microsoft Office PowerPoint</Application>
  <PresentationFormat>Widescreen</PresentationFormat>
  <Paragraphs>311</Paragraphs>
  <Slides>179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179</vt:i4>
      </vt:variant>
    </vt:vector>
  </HeadingPairs>
  <TitlesOfParts>
    <vt:vector size="183" baseType="lpstr">
      <vt:lpstr>Arial</vt:lpstr>
      <vt:lpstr>Century Gothic</vt:lpstr>
      <vt:lpstr>Wingdings 3</vt:lpstr>
      <vt:lpstr>Wisp</vt:lpstr>
      <vt:lpstr>  Controversial issues in the management of hyperprolactinemia and prolactinomas – An overview by the Neuroendocrinology Department of the Brazilian Society of Endocrinology and Metabolism </vt:lpstr>
      <vt:lpstr>PowerPoint Presentation</vt:lpstr>
      <vt:lpstr>PowerPoint Presentation</vt:lpstr>
      <vt:lpstr>PowerPoint Presentation</vt:lpstr>
      <vt:lpstr>INTRODUCTION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PROLACTIN SERUM ISOFORMS </vt:lpstr>
      <vt:lpstr>PowerPoint Presentation</vt:lpstr>
      <vt:lpstr>DIAGNOSTIC EVALUATION </vt:lpstr>
      <vt:lpstr>PowerPoint Presentation</vt:lpstr>
      <vt:lpstr>PowerPoint Presentation</vt:lpstr>
      <vt:lpstr>PowerPoint Presentation</vt:lpstr>
      <vt:lpstr>COMMENT 1</vt:lpstr>
      <vt:lpstr>COMMENT 2</vt:lpstr>
      <vt:lpstr>PowerPoint Presentation</vt:lpstr>
      <vt:lpstr>PowerPoint Presentation</vt:lpstr>
      <vt:lpstr>PowerPoint Presentation</vt:lpstr>
      <vt:lpstr>COMMENT 3</vt:lpstr>
      <vt:lpstr>How do PRL levels behave in cases of drug-induced hyperprolactinemia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 4</vt:lpstr>
      <vt:lpstr>How do the hook effect and linearity issues in PRL assays impact our practice?</vt:lpstr>
      <vt:lpstr>PowerPoint Presentation</vt:lpstr>
      <vt:lpstr>COMMENT 5</vt:lpstr>
      <vt:lpstr>Macroprolactinemia screening: routinely or just in asymptomatic individuals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 6</vt:lpstr>
      <vt:lpstr>PowerPoint Presentation</vt:lpstr>
      <vt:lpstr>TREATMENT OF HYPERPROLACTINEMIA AND PROLACTINOMAS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manage the resistance to dopamine agonists? </vt:lpstr>
      <vt:lpstr>PowerPoint Presentation</vt:lpstr>
      <vt:lpstr>PowerPoint Presentation</vt:lpstr>
      <vt:lpstr>Pathogenetic mechanisms </vt:lpstr>
      <vt:lpstr>PowerPoint Presentation</vt:lpstr>
      <vt:lpstr>Treatment </vt:lpstr>
      <vt:lpstr>PowerPoint Presentation</vt:lpstr>
      <vt:lpstr>Switching to another DA </vt:lpstr>
      <vt:lpstr>PowerPoint Presentation</vt:lpstr>
      <vt:lpstr>PowerPoint Presentation</vt:lpstr>
      <vt:lpstr>Raising the dose of the DA beyond conventional doses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Radiotherapy </vt:lpstr>
      <vt:lpstr>PowerPoint Presentation</vt:lpstr>
      <vt:lpstr>Other drugs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 7:   </vt:lpstr>
      <vt:lpstr>COMMENT 7:</vt:lpstr>
      <vt:lpstr>Are there differences in the safety profile of DAs </vt:lpstr>
      <vt:lpstr>PowerPoint Presentation</vt:lpstr>
      <vt:lpstr>PowerPoint Presentation</vt:lpstr>
      <vt:lpstr>PowerPoint Presentation</vt:lpstr>
      <vt:lpstr>Do dopamine agonists cause psychiatric disorders?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 8</vt:lpstr>
      <vt:lpstr>Risk of heart valvular disease associated with dopamine agonists – what is its relevance?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 9</vt:lpstr>
      <vt:lpstr>What are the predictors of remission?</vt:lpstr>
      <vt:lpstr>PowerPoint Presentation</vt:lpstr>
      <vt:lpstr>PowerPoint Presentation</vt:lpstr>
      <vt:lpstr>PowerPoint Presentation</vt:lpstr>
      <vt:lpstr>Withdrawal of the dopamine agonist – Why, when, how and how often?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long should patients be followedup after withdrawal?</vt:lpstr>
      <vt:lpstr>PowerPoint Presentation</vt:lpstr>
      <vt:lpstr>COMMENT 10</vt:lpstr>
      <vt:lpstr>What is the role of surgery for prolactinomas</vt:lpstr>
      <vt:lpstr>COMMENT 11</vt:lpstr>
      <vt:lpstr>PowerPoint Presentation</vt:lpstr>
      <vt:lpstr>PowerPoint Presentation</vt:lpstr>
      <vt:lpstr>PowerPoint Presentation</vt:lpstr>
      <vt:lpstr>PowerPoint Presentation</vt:lpstr>
      <vt:lpstr>Efficacy</vt:lpstr>
      <vt:lpstr>PowerPoint Presentation</vt:lpstr>
      <vt:lpstr>PowerPoint Presentation</vt:lpstr>
      <vt:lpstr>Safety</vt:lpstr>
      <vt:lpstr>PowerPoint Presentation</vt:lpstr>
      <vt:lpstr>PowerPoint Presentation</vt:lpstr>
      <vt:lpstr>What is the role of radiotherapy for prolactinomas?</vt:lpstr>
      <vt:lpstr>COMMENT 12</vt:lpstr>
      <vt:lpstr>PowerPoint Presentation</vt:lpstr>
      <vt:lpstr>PowerPoint Presentation</vt:lpstr>
      <vt:lpstr>PowerPoint Presentation</vt:lpstr>
      <vt:lpstr>PowerPoint Presentation</vt:lpstr>
      <vt:lpstr>Efficacy </vt:lpstr>
      <vt:lpstr>PowerPoint Presentation</vt:lpstr>
      <vt:lpstr>PowerPoint Presentation</vt:lpstr>
      <vt:lpstr>PowerPoint Presentation</vt:lpstr>
      <vt:lpstr>How giant prolactinomas should be managed? </vt:lpstr>
      <vt:lpstr>PowerPoint Presentation</vt:lpstr>
      <vt:lpstr>COMMENT 13</vt:lpstr>
      <vt:lpstr>PowerPoint Presentation</vt:lpstr>
      <vt:lpstr>PowerPoint Presentation</vt:lpstr>
      <vt:lpstr>PowerPoint Presentation</vt:lpstr>
      <vt:lpstr>PowerPoint Presentation</vt:lpstr>
      <vt:lpstr>How to manage the challenges involving prolactinomas and pregnancy?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 14</vt:lpstr>
      <vt:lpstr>COMMENT 15</vt:lpstr>
      <vt:lpstr>How to manage the psychotropic-induced hyperprolactinemia?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 16</vt:lpstr>
      <vt:lpstr>PowerPoint Presentation</vt:lpstr>
    </vt:vector>
  </TitlesOfParts>
  <Company>MRT www.Win2Farsi.com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Controversial issues in the management of hyperprolactinemia and prolactinomas – An overview by the Neuroendocrinology Department of the Brazilian Society of Endocrinology and Metabolism</dc:title>
  <dc:creator>MRT</dc:creator>
  <cp:lastModifiedBy>MRT</cp:lastModifiedBy>
  <cp:revision>31</cp:revision>
  <dcterms:created xsi:type="dcterms:W3CDTF">2019-02-08T08:15:30Z</dcterms:created>
  <dcterms:modified xsi:type="dcterms:W3CDTF">2019-02-18T18:40:12Z</dcterms:modified>
</cp:coreProperties>
</file>