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2" r:id="rId2"/>
    <p:sldId id="333" r:id="rId3"/>
    <p:sldId id="393" r:id="rId4"/>
    <p:sldId id="391" r:id="rId5"/>
    <p:sldId id="290" r:id="rId6"/>
    <p:sldId id="401" r:id="rId7"/>
    <p:sldId id="403" r:id="rId8"/>
    <p:sldId id="395" r:id="rId9"/>
    <p:sldId id="396" r:id="rId10"/>
    <p:sldId id="397" r:id="rId11"/>
    <p:sldId id="293" r:id="rId12"/>
    <p:sldId id="291" r:id="rId13"/>
    <p:sldId id="294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7" r:id="rId25"/>
    <p:sldId id="308" r:id="rId26"/>
    <p:sldId id="370" r:id="rId27"/>
    <p:sldId id="309" r:id="rId28"/>
    <p:sldId id="310" r:id="rId29"/>
    <p:sldId id="404" r:id="rId30"/>
    <p:sldId id="311" r:id="rId31"/>
    <p:sldId id="312" r:id="rId32"/>
    <p:sldId id="313" r:id="rId33"/>
    <p:sldId id="383" r:id="rId34"/>
    <p:sldId id="371" r:id="rId35"/>
    <p:sldId id="315" r:id="rId36"/>
    <p:sldId id="317" r:id="rId37"/>
    <p:sldId id="318" r:id="rId38"/>
    <p:sldId id="260" r:id="rId39"/>
    <p:sldId id="324" r:id="rId40"/>
    <p:sldId id="320" r:id="rId41"/>
    <p:sldId id="325" r:id="rId42"/>
    <p:sldId id="321" r:id="rId43"/>
    <p:sldId id="323" r:id="rId44"/>
    <p:sldId id="378" r:id="rId45"/>
    <p:sldId id="326" r:id="rId46"/>
    <p:sldId id="327" r:id="rId47"/>
    <p:sldId id="267" r:id="rId48"/>
    <p:sldId id="268" r:id="rId49"/>
    <p:sldId id="328" r:id="rId50"/>
    <p:sldId id="270" r:id="rId51"/>
    <p:sldId id="272" r:id="rId52"/>
    <p:sldId id="329" r:id="rId53"/>
    <p:sldId id="330" r:id="rId54"/>
    <p:sldId id="331" r:id="rId55"/>
    <p:sldId id="379" r:id="rId56"/>
    <p:sldId id="276" r:id="rId57"/>
    <p:sldId id="277" r:id="rId58"/>
    <p:sldId id="334" r:id="rId59"/>
    <p:sldId id="335" r:id="rId60"/>
    <p:sldId id="336" r:id="rId61"/>
    <p:sldId id="337" r:id="rId62"/>
    <p:sldId id="380" r:id="rId63"/>
    <p:sldId id="382" r:id="rId64"/>
    <p:sldId id="405" r:id="rId65"/>
    <p:sldId id="339" r:id="rId66"/>
    <p:sldId id="340" r:id="rId67"/>
    <p:sldId id="406" r:id="rId68"/>
    <p:sldId id="341" r:id="rId69"/>
    <p:sldId id="279" r:id="rId70"/>
    <p:sldId id="278" r:id="rId71"/>
    <p:sldId id="280" r:id="rId72"/>
    <p:sldId id="408" r:id="rId73"/>
    <p:sldId id="342" r:id="rId74"/>
    <p:sldId id="385" r:id="rId75"/>
    <p:sldId id="343" r:id="rId76"/>
    <p:sldId id="346" r:id="rId77"/>
    <p:sldId id="283" r:id="rId78"/>
    <p:sldId id="282" r:id="rId79"/>
    <p:sldId id="347" r:id="rId80"/>
    <p:sldId id="345" r:id="rId81"/>
    <p:sldId id="349" r:id="rId82"/>
    <p:sldId id="284" r:id="rId83"/>
    <p:sldId id="348" r:id="rId84"/>
    <p:sldId id="285" r:id="rId85"/>
    <p:sldId id="350" r:id="rId86"/>
    <p:sldId id="351" r:id="rId87"/>
    <p:sldId id="386" r:id="rId88"/>
    <p:sldId id="353" r:id="rId89"/>
    <p:sldId id="355" r:id="rId90"/>
    <p:sldId id="387" r:id="rId91"/>
    <p:sldId id="354" r:id="rId92"/>
    <p:sldId id="356" r:id="rId93"/>
    <p:sldId id="388" r:id="rId94"/>
    <p:sldId id="358" r:id="rId95"/>
    <p:sldId id="359" r:id="rId96"/>
    <p:sldId id="288" r:id="rId97"/>
    <p:sldId id="289" r:id="rId98"/>
    <p:sldId id="360" r:id="rId99"/>
    <p:sldId id="361" r:id="rId100"/>
    <p:sldId id="362" r:id="rId101"/>
    <p:sldId id="365" r:id="rId102"/>
    <p:sldId id="363" r:id="rId103"/>
    <p:sldId id="364" r:id="rId104"/>
    <p:sldId id="389" r:id="rId105"/>
    <p:sldId id="366" r:id="rId106"/>
    <p:sldId id="368" r:id="rId107"/>
    <p:sldId id="369" r:id="rId108"/>
    <p:sldId id="409" r:id="rId10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78" d="100"/>
          <a:sy n="78" d="100"/>
        </p:scale>
        <p:origin x="-90" y="-7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06ECF-BA5D-4F35-B37D-18DDF15F7A6C}" type="datetimeFigureOut">
              <a:rPr lang="en-US" smtClean="0"/>
              <a:pPr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C707-B8F4-4D0C-A100-5193A5B32C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8039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06ECF-BA5D-4F35-B37D-18DDF15F7A6C}" type="datetimeFigureOut">
              <a:rPr lang="en-US" smtClean="0"/>
              <a:pPr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C707-B8F4-4D0C-A100-5193A5B32C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2426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06ECF-BA5D-4F35-B37D-18DDF15F7A6C}" type="datetimeFigureOut">
              <a:rPr lang="en-US" smtClean="0"/>
              <a:pPr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C707-B8F4-4D0C-A100-5193A5B32C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0822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06ECF-BA5D-4F35-B37D-18DDF15F7A6C}" type="datetimeFigureOut">
              <a:rPr lang="en-US" smtClean="0"/>
              <a:pPr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C707-B8F4-4D0C-A100-5193A5B32C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1125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06ECF-BA5D-4F35-B37D-18DDF15F7A6C}" type="datetimeFigureOut">
              <a:rPr lang="en-US" smtClean="0"/>
              <a:pPr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C707-B8F4-4D0C-A100-5193A5B32C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0196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06ECF-BA5D-4F35-B37D-18DDF15F7A6C}" type="datetimeFigureOut">
              <a:rPr lang="en-US" smtClean="0"/>
              <a:pPr/>
              <a:t>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C707-B8F4-4D0C-A100-5193A5B32C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9266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06ECF-BA5D-4F35-B37D-18DDF15F7A6C}" type="datetimeFigureOut">
              <a:rPr lang="en-US" smtClean="0"/>
              <a:pPr/>
              <a:t>2/13/2019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C707-B8F4-4D0C-A100-5193A5B32C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1682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06ECF-BA5D-4F35-B37D-18DDF15F7A6C}" type="datetimeFigureOut">
              <a:rPr lang="en-US" smtClean="0"/>
              <a:pPr/>
              <a:t>2/13/2019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C707-B8F4-4D0C-A100-5193A5B32C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6843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06ECF-BA5D-4F35-B37D-18DDF15F7A6C}" type="datetimeFigureOut">
              <a:rPr lang="en-US" smtClean="0"/>
              <a:pPr/>
              <a:t>2/13/2019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C707-B8F4-4D0C-A100-5193A5B32C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767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06ECF-BA5D-4F35-B37D-18DDF15F7A6C}" type="datetimeFigureOut">
              <a:rPr lang="en-US" smtClean="0"/>
              <a:pPr/>
              <a:t>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C707-B8F4-4D0C-A100-5193A5B32C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0643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06ECF-BA5D-4F35-B37D-18DDF15F7A6C}" type="datetimeFigureOut">
              <a:rPr lang="en-US" smtClean="0"/>
              <a:pPr/>
              <a:t>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C707-B8F4-4D0C-A100-5193A5B32C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57003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06ECF-BA5D-4F35-B37D-18DDF15F7A6C}" type="datetimeFigureOut">
              <a:rPr lang="en-US" smtClean="0"/>
              <a:pPr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5C707-B8F4-4D0C-A100-5193A5B32C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059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5183" y="374431"/>
            <a:ext cx="9644555" cy="6416565"/>
          </a:xfrm>
        </p:spPr>
      </p:pic>
    </p:spTree>
    <p:extLst>
      <p:ext uri="{BB962C8B-B14F-4D97-AF65-F5344CB8AC3E}">
        <p14:creationId xmlns:p14="http://schemas.microsoft.com/office/powerpoint/2010/main" xmlns="" val="393757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86936" y="1030670"/>
            <a:ext cx="4605570" cy="516320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59320" y="1178471"/>
            <a:ext cx="4118742" cy="4867606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 </a:t>
            </a:r>
            <a:r>
              <a:rPr lang="en-US" sz="2200" b="1" dirty="0" smtClean="0">
                <a:solidFill>
                  <a:srgbClr val="FF0000"/>
                </a:solidFill>
              </a:rPr>
              <a:t>Forearm </a:t>
            </a:r>
            <a:r>
              <a:rPr lang="en-US" sz="2200" b="1" dirty="0">
                <a:solidFill>
                  <a:srgbClr val="FF0000"/>
                </a:solidFill>
              </a:rPr>
              <a:t>Scan</a:t>
            </a:r>
          </a:p>
          <a:p>
            <a:endParaRPr lang="en-US" dirty="0"/>
          </a:p>
          <a:p>
            <a:r>
              <a:rPr lang="en-US" sz="2000" b="1" dirty="0" smtClean="0"/>
              <a:t>- Forearm </a:t>
            </a:r>
            <a:r>
              <a:rPr lang="en-US" sz="2000" b="1" dirty="0"/>
              <a:t>appears straight &amp; </a:t>
            </a:r>
            <a:endParaRPr lang="en-US" sz="2000" b="1" dirty="0" smtClean="0"/>
          </a:p>
          <a:p>
            <a:r>
              <a:rPr lang="en-US" sz="2000" b="1" dirty="0"/>
              <a:t> </a:t>
            </a:r>
            <a:r>
              <a:rPr lang="en-US" sz="2000" b="1" dirty="0" smtClean="0"/>
              <a:t>centered </a:t>
            </a:r>
            <a:r>
              <a:rPr lang="en-US" sz="2000" b="1" dirty="0"/>
              <a:t>in image window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- Image </a:t>
            </a:r>
            <a:r>
              <a:rPr lang="en-US" sz="2000" b="1" dirty="0"/>
              <a:t>includes first row of carpal </a:t>
            </a:r>
            <a:endParaRPr lang="en-US" sz="2000" b="1" dirty="0" smtClean="0"/>
          </a:p>
          <a:p>
            <a:r>
              <a:rPr lang="en-US" sz="2000" b="1" dirty="0"/>
              <a:t> </a:t>
            </a:r>
            <a:r>
              <a:rPr lang="en-US" sz="2000" b="1" dirty="0" smtClean="0"/>
              <a:t> bones</a:t>
            </a:r>
            <a:endParaRPr lang="en-US" sz="2000" b="1" dirty="0"/>
          </a:p>
          <a:p>
            <a:endParaRPr lang="en-US" sz="2000" b="1" dirty="0" smtClean="0"/>
          </a:p>
          <a:p>
            <a:r>
              <a:rPr lang="en-US" sz="2000" b="1" dirty="0" smtClean="0"/>
              <a:t>- Ulna </a:t>
            </a:r>
            <a:r>
              <a:rPr lang="en-US" sz="2000" b="1" dirty="0"/>
              <a:t>side contains enough air </a:t>
            </a:r>
            <a:endParaRPr lang="en-US" sz="2000" b="1" dirty="0" smtClean="0"/>
          </a:p>
          <a:p>
            <a:r>
              <a:rPr lang="en-US" sz="2000" b="1" dirty="0"/>
              <a:t> </a:t>
            </a:r>
            <a:r>
              <a:rPr lang="en-US" sz="2000" b="1" dirty="0" smtClean="0"/>
              <a:t>(= </a:t>
            </a:r>
            <a:r>
              <a:rPr lang="en-US" sz="2000" b="1" dirty="0"/>
              <a:t>to shaft width of ulna)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208904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0397" y="1627790"/>
            <a:ext cx="8738037" cy="4851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/>
              <a:t>Proper </a:t>
            </a:r>
            <a:r>
              <a:rPr lang="en-US" sz="3200" b="1" dirty="0"/>
              <a:t>patient positioning, a topic in its own </a:t>
            </a:r>
            <a:r>
              <a:rPr lang="en-US" sz="3200" b="1" dirty="0" smtClean="0"/>
              <a:t>right, </a:t>
            </a:r>
          </a:p>
          <a:p>
            <a:pPr marL="0" indent="0">
              <a:buNone/>
            </a:pPr>
            <a:r>
              <a:rPr lang="en-US" sz="3200" b="1" dirty="0" smtClean="0"/>
              <a:t>is essential </a:t>
            </a:r>
            <a:r>
              <a:rPr lang="en-US" sz="3200" b="1" dirty="0"/>
              <a:t>to obtain an accurate BMD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measurement</a:t>
            </a:r>
            <a:r>
              <a:rPr lang="en-US" sz="3200" b="1" dirty="0"/>
              <a:t>.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Variation </a:t>
            </a:r>
            <a:r>
              <a:rPr lang="en-US" sz="3200" b="1" dirty="0"/>
              <a:t>in positioning will lead </a:t>
            </a:r>
            <a:r>
              <a:rPr lang="en-US" sz="3200" b="1" dirty="0" smtClean="0"/>
              <a:t>to </a:t>
            </a:r>
            <a:r>
              <a:rPr lang="en-US" sz="3200" b="1" dirty="0"/>
              <a:t>alteration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(</a:t>
            </a:r>
            <a:r>
              <a:rPr lang="en-US" sz="3200" b="1" dirty="0"/>
              <a:t>often increase) in </a:t>
            </a:r>
            <a:r>
              <a:rPr lang="en-US" sz="3200" b="1" dirty="0" smtClean="0"/>
              <a:t>measured hip BMD </a:t>
            </a:r>
            <a:r>
              <a:rPr lang="en-US" sz="3200" b="1" dirty="0"/>
              <a:t>and may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also affect </a:t>
            </a:r>
            <a:r>
              <a:rPr lang="en-US" sz="3200" b="1" dirty="0"/>
              <a:t>radius measurements</a:t>
            </a:r>
            <a:r>
              <a:rPr lang="en-US" sz="3200" b="1" dirty="0" smtClean="0"/>
              <a:t>.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endParaRPr lang="en-US" sz="3200" b="1" dirty="0" smtClean="0"/>
          </a:p>
          <a:p>
            <a:pPr marL="0" indent="0">
              <a:buNone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387628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1341" y="2301765"/>
            <a:ext cx="8544911" cy="3875197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 smtClean="0"/>
              <a:t>Patients </a:t>
            </a:r>
            <a:r>
              <a:rPr lang="en-US" sz="3200" b="1" dirty="0"/>
              <a:t>with </a:t>
            </a:r>
            <a:r>
              <a:rPr lang="en-US" sz="3200" b="1" dirty="0">
                <a:solidFill>
                  <a:srgbClr val="FF0000"/>
                </a:solidFill>
              </a:rPr>
              <a:t>scoliosis</a:t>
            </a:r>
            <a:r>
              <a:rPr lang="en-US" sz="3200" b="1" dirty="0"/>
              <a:t> </a:t>
            </a:r>
            <a:r>
              <a:rPr lang="en-US" sz="3200" b="1" dirty="0" smtClean="0"/>
              <a:t>can not </a:t>
            </a:r>
            <a:r>
              <a:rPr lang="en-US" sz="3200" b="1" dirty="0"/>
              <a:t>lie with their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spines  straight </a:t>
            </a:r>
            <a:r>
              <a:rPr lang="en-US" sz="3200" b="1" dirty="0"/>
              <a:t>on the table, which can make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it </a:t>
            </a:r>
            <a:r>
              <a:rPr lang="en-US" sz="3200" b="1" dirty="0"/>
              <a:t>difﬁcult </a:t>
            </a:r>
            <a:r>
              <a:rPr lang="en-US" sz="3200" b="1" dirty="0" smtClean="0"/>
              <a:t>to properly </a:t>
            </a:r>
            <a:r>
              <a:rPr lang="en-US" sz="3200" b="1" dirty="0"/>
              <a:t>delineate vertebral  </a:t>
            </a:r>
            <a:r>
              <a:rPr lang="en-US" sz="3200" b="1" dirty="0" smtClean="0"/>
              <a:t>levels</a:t>
            </a:r>
            <a:r>
              <a:rPr lang="en-US" sz="3200" b="1" dirty="0"/>
              <a:t>. </a:t>
            </a:r>
            <a:endParaRPr lang="en-US" sz="3200" b="1" dirty="0" smtClean="0"/>
          </a:p>
          <a:p>
            <a:pPr marL="0" indent="0">
              <a:buNone/>
            </a:pPr>
            <a:endParaRPr lang="en-US" sz="32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106607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1861" y="1848507"/>
            <a:ext cx="8816867" cy="4328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/>
              <a:t>Proper </a:t>
            </a:r>
            <a:r>
              <a:rPr lang="en-US" sz="3200" b="1" dirty="0"/>
              <a:t>assignment of ROIs on DEXA images is </a:t>
            </a:r>
            <a:r>
              <a:rPr lang="en-US" sz="3200" b="1" dirty="0" smtClean="0"/>
              <a:t>also </a:t>
            </a:r>
          </a:p>
          <a:p>
            <a:pPr marL="0" indent="0">
              <a:buNone/>
            </a:pPr>
            <a:r>
              <a:rPr lang="en-US" sz="3200" b="1" dirty="0" smtClean="0"/>
              <a:t>essential to obtain accurate BMD values.</a:t>
            </a:r>
          </a:p>
          <a:p>
            <a:pPr marL="0" indent="0">
              <a:buNone/>
            </a:pPr>
            <a:r>
              <a:rPr lang="en-US" sz="3200" b="1" dirty="0" smtClean="0"/>
              <a:t>Variation </a:t>
            </a:r>
            <a:r>
              <a:rPr lang="en-US" sz="3200" b="1" dirty="0"/>
              <a:t>in assigning the appropriate ROI can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lead </a:t>
            </a:r>
            <a:r>
              <a:rPr lang="en-US" sz="3200" b="1" dirty="0"/>
              <a:t>to erroneous BMD values in the spine, hip,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and </a:t>
            </a:r>
            <a:r>
              <a:rPr lang="en-US" sz="3200" b="1" dirty="0"/>
              <a:t>radius and bias serial measurements as well. </a:t>
            </a:r>
          </a:p>
        </p:txBody>
      </p:sp>
    </p:spTree>
    <p:extLst>
      <p:ext uri="{BB962C8B-B14F-4D97-AF65-F5344CB8AC3E}">
        <p14:creationId xmlns:p14="http://schemas.microsoft.com/office/powerpoint/2010/main" xmlns="" val="388784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7986" y="2069224"/>
            <a:ext cx="8568559" cy="43236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In the spine, the types of error </a:t>
            </a:r>
            <a:r>
              <a:rPr lang="en-US" sz="3200" b="1" dirty="0" smtClean="0"/>
              <a:t>that most </a:t>
            </a:r>
          </a:p>
          <a:p>
            <a:pPr marL="0" indent="0">
              <a:buNone/>
            </a:pPr>
            <a:r>
              <a:rPr lang="en-US" sz="3200" b="1" dirty="0" smtClean="0"/>
              <a:t>commonly </a:t>
            </a:r>
            <a:r>
              <a:rPr lang="en-US" sz="3200" b="1" dirty="0"/>
              <a:t>occur </a:t>
            </a:r>
            <a:r>
              <a:rPr lang="en-US" sz="3200" b="1" dirty="0" smtClean="0"/>
              <a:t>include misidentiﬁcation </a:t>
            </a:r>
            <a:r>
              <a:rPr lang="en-US" sz="3200" b="1" dirty="0"/>
              <a:t>of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vertebral </a:t>
            </a:r>
            <a:r>
              <a:rPr lang="en-US" sz="3200" b="1" dirty="0"/>
              <a:t>end plates, miscategorization of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opaque </a:t>
            </a:r>
            <a:r>
              <a:rPr lang="en-US" sz="3200" b="1" dirty="0"/>
              <a:t>artifacts as bone, oversizing of ROIs,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and mislabeling </a:t>
            </a:r>
            <a:r>
              <a:rPr lang="en-US" sz="3200" b="1" dirty="0"/>
              <a:t>of vertebrae</a:t>
            </a:r>
            <a:r>
              <a:rPr lang="en-US" sz="3200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39371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0462" y="2258410"/>
            <a:ext cx="8604031" cy="3164928"/>
          </a:xfrm>
        </p:spPr>
        <p:txBody>
          <a:bodyPr/>
          <a:lstStyle/>
          <a:p>
            <a:pPr marL="0" lvl="0" indent="0">
              <a:buNone/>
            </a:pPr>
            <a:r>
              <a:rPr lang="en-US" sz="3200" b="1" dirty="0">
                <a:solidFill>
                  <a:prstClr val="black"/>
                </a:solidFill>
              </a:rPr>
              <a:t>This latter error is likely related to the fact </a:t>
            </a:r>
            <a:r>
              <a:rPr lang="en-US" sz="3200" b="1" dirty="0" smtClean="0">
                <a:solidFill>
                  <a:prstClr val="black"/>
                </a:solidFill>
              </a:rPr>
              <a:t> that </a:t>
            </a:r>
            <a:endParaRPr lang="en-US" sz="3200" b="1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3200" b="1" dirty="0">
                <a:solidFill>
                  <a:srgbClr val="FF0000"/>
                </a:solidFill>
              </a:rPr>
              <a:t>15%</a:t>
            </a:r>
            <a:r>
              <a:rPr lang="en-US" sz="3200" b="1" dirty="0">
                <a:solidFill>
                  <a:prstClr val="black"/>
                </a:solidFill>
              </a:rPr>
              <a:t> of the population has four or six lumbar </a:t>
            </a:r>
          </a:p>
          <a:p>
            <a:pPr marL="0" lvl="0" indent="0">
              <a:buNone/>
            </a:pPr>
            <a:r>
              <a:rPr lang="en-US" sz="3200" b="1" dirty="0">
                <a:solidFill>
                  <a:prstClr val="black"/>
                </a:solidFill>
              </a:rPr>
              <a:t>vertebrae, with the last pair of ribs </a:t>
            </a:r>
            <a:r>
              <a:rPr lang="en-US" sz="3200" b="1" dirty="0" smtClean="0">
                <a:solidFill>
                  <a:prstClr val="black"/>
                </a:solidFill>
              </a:rPr>
              <a:t>on </a:t>
            </a:r>
            <a:r>
              <a:rPr lang="en-US" sz="3200" b="1" dirty="0" smtClean="0">
                <a:solidFill>
                  <a:srgbClr val="FF0000"/>
                </a:solidFill>
              </a:rPr>
              <a:t>T11 </a:t>
            </a:r>
            <a:r>
              <a:rPr lang="en-US" sz="3200" b="1" dirty="0">
                <a:solidFill>
                  <a:srgbClr val="FF0000"/>
                </a:solidFill>
              </a:rPr>
              <a:t>or L1.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2803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4631" y="2274176"/>
            <a:ext cx="9088820" cy="3968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Another potential source of error is incorrectly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assigning </a:t>
            </a:r>
            <a:r>
              <a:rPr lang="en-US" sz="3200" b="1" dirty="0"/>
              <a:t>the </a:t>
            </a:r>
            <a:r>
              <a:rPr lang="en-US" sz="3200" b="1" dirty="0" smtClean="0"/>
              <a:t>race, sex and age of </a:t>
            </a:r>
            <a:r>
              <a:rPr lang="en-US" sz="3200" b="1" dirty="0"/>
              <a:t>a </a:t>
            </a:r>
            <a:r>
              <a:rPr lang="en-US" sz="3200" b="1" dirty="0" smtClean="0"/>
              <a:t>patient which</a:t>
            </a:r>
          </a:p>
          <a:p>
            <a:pPr marL="0" indent="0">
              <a:buNone/>
            </a:pPr>
            <a:r>
              <a:rPr lang="en-US" sz="3200" b="1" dirty="0" smtClean="0"/>
              <a:t>can undergoing </a:t>
            </a:r>
            <a:r>
              <a:rPr lang="en-US" sz="3200" b="1" dirty="0"/>
              <a:t>DEXA, result in artifactually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increased or </a:t>
            </a:r>
            <a:r>
              <a:rPr lang="en-US" sz="3200" b="1" dirty="0"/>
              <a:t>decreased Z scores. </a:t>
            </a:r>
          </a:p>
        </p:txBody>
      </p:sp>
    </p:spTree>
    <p:extLst>
      <p:ext uri="{BB962C8B-B14F-4D97-AF65-F5344CB8AC3E}">
        <p14:creationId xmlns:p14="http://schemas.microsoft.com/office/powerpoint/2010/main" xmlns="" val="176502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4045" y="1675086"/>
            <a:ext cx="8741979" cy="44695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Change in patient weight, as may be seen after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bariatric </a:t>
            </a:r>
            <a:r>
              <a:rPr lang="en-US" sz="3200" b="1" dirty="0"/>
              <a:t>surgery, may cause variation in perceived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BMD</a:t>
            </a:r>
            <a:r>
              <a:rPr lang="en-US" sz="3200" b="1" dirty="0"/>
              <a:t>.  </a:t>
            </a:r>
            <a:r>
              <a:rPr lang="en-US" sz="3200" b="1" dirty="0" smtClean="0"/>
              <a:t>The </a:t>
            </a:r>
            <a:r>
              <a:rPr lang="en-US" sz="3200" b="1" dirty="0"/>
              <a:t>Canadian Association of Radiologists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/>
              <a:t>h</a:t>
            </a:r>
            <a:r>
              <a:rPr lang="en-US" sz="3200" b="1" dirty="0" smtClean="0"/>
              <a:t>as recommended </a:t>
            </a:r>
            <a:r>
              <a:rPr lang="en-US" sz="3200" b="1" dirty="0"/>
              <a:t>that a </a:t>
            </a:r>
            <a:r>
              <a:rPr lang="en-US" sz="3200" b="1" dirty="0">
                <a:solidFill>
                  <a:srgbClr val="FF0000"/>
                </a:solidFill>
              </a:rPr>
              <a:t>10% or greater </a:t>
            </a:r>
            <a:r>
              <a:rPr lang="en-US" sz="3200" b="1" dirty="0"/>
              <a:t>change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in </a:t>
            </a:r>
            <a:r>
              <a:rPr lang="en-US" sz="3200" b="1" dirty="0"/>
              <a:t> </a:t>
            </a:r>
            <a:r>
              <a:rPr lang="en-US" sz="3200" b="1" dirty="0" smtClean="0"/>
              <a:t>weight over </a:t>
            </a:r>
            <a:r>
              <a:rPr lang="en-US" sz="3200" b="1" dirty="0"/>
              <a:t>the period of monitoring should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be noted </a:t>
            </a:r>
            <a:r>
              <a:rPr lang="en-US" sz="3200" b="1" dirty="0"/>
              <a:t>as </a:t>
            </a:r>
            <a:r>
              <a:rPr lang="en-US" sz="3200" b="1" dirty="0" smtClean="0"/>
              <a:t>possibly </a:t>
            </a:r>
            <a:r>
              <a:rPr lang="en-US" sz="3200" b="1" dirty="0"/>
              <a:t>leading to artifactual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variation  in </a:t>
            </a:r>
            <a:r>
              <a:rPr lang="en-US" sz="3200" b="1" dirty="0"/>
              <a:t>BMD</a:t>
            </a:r>
            <a:r>
              <a:rPr lang="en-US" sz="3200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68061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4762" y="1312479"/>
            <a:ext cx="8292662" cy="5143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800" b="1" dirty="0">
                <a:solidFill>
                  <a:srgbClr val="FF0000"/>
                </a:solidFill>
              </a:rPr>
              <a:t>Conclusion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3200" b="1" dirty="0" smtClean="0"/>
              <a:t> DEXA </a:t>
            </a:r>
            <a:r>
              <a:rPr lang="en-US" sz="3200" b="1" dirty="0"/>
              <a:t>examinations are a frequently performed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 study </a:t>
            </a:r>
            <a:r>
              <a:rPr lang="en-US" sz="3200" b="1" dirty="0"/>
              <a:t>used </a:t>
            </a:r>
            <a:r>
              <a:rPr lang="en-US" sz="3200" b="1" dirty="0" smtClean="0"/>
              <a:t>for screening </a:t>
            </a:r>
            <a:r>
              <a:rPr lang="en-US" sz="3200" b="1" dirty="0"/>
              <a:t>and monitoring of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 bone </a:t>
            </a:r>
            <a:r>
              <a:rPr lang="en-US" sz="3200" b="1" dirty="0"/>
              <a:t>health.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 Not infrequently, artifacts </a:t>
            </a:r>
            <a:r>
              <a:rPr lang="en-US" sz="3200" b="1" dirty="0"/>
              <a:t>and incidental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 ﬁndings </a:t>
            </a:r>
            <a:r>
              <a:rPr lang="en-US" sz="3200" b="1" dirty="0"/>
              <a:t>may be observed </a:t>
            </a:r>
            <a:r>
              <a:rPr lang="en-US" sz="3200" b="1" dirty="0" smtClean="0"/>
              <a:t>which warrant </a:t>
            </a:r>
          </a:p>
          <a:p>
            <a:pPr marL="0" indent="0">
              <a:buNone/>
            </a:pPr>
            <a:r>
              <a:rPr lang="en-US" sz="3200" b="1" dirty="0" smtClean="0"/>
              <a:t> recognition </a:t>
            </a:r>
            <a:r>
              <a:rPr lang="en-US" sz="3200" b="1" dirty="0"/>
              <a:t>by the interpreting physician.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2212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9679" y="453259"/>
            <a:ext cx="8418787" cy="6148551"/>
          </a:xfrm>
        </p:spPr>
      </p:pic>
    </p:spTree>
    <p:extLst>
      <p:ext uri="{BB962C8B-B14F-4D97-AF65-F5344CB8AC3E}">
        <p14:creationId xmlns:p14="http://schemas.microsoft.com/office/powerpoint/2010/main" xmlns="" val="4099700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6748" y="1935217"/>
            <a:ext cx="8430611" cy="4241745"/>
          </a:xfrm>
        </p:spPr>
        <p:txBody>
          <a:bodyPr/>
          <a:lstStyle/>
          <a:p>
            <a:pPr marL="0" lvl="0" indent="0">
              <a:buNone/>
            </a:pPr>
            <a:r>
              <a:rPr lang="en-US" sz="3200" b="1" dirty="0">
                <a:solidFill>
                  <a:prstClr val="black"/>
                </a:solidFill>
              </a:rPr>
              <a:t>Although there are differing designs of DEXA </a:t>
            </a:r>
          </a:p>
          <a:p>
            <a:pPr marL="0" lvl="0" indent="0">
              <a:buNone/>
            </a:pPr>
            <a:r>
              <a:rPr lang="en-US" sz="3200" b="1" dirty="0">
                <a:solidFill>
                  <a:prstClr val="black"/>
                </a:solidFill>
              </a:rPr>
              <a:t>scanners, they all serve to produce attenuation 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maps </a:t>
            </a:r>
            <a:r>
              <a:rPr lang="en-US" sz="3200" b="1" dirty="0">
                <a:solidFill>
                  <a:prstClr val="black"/>
                </a:solidFill>
              </a:rPr>
              <a:t>of </a:t>
            </a:r>
            <a:r>
              <a:rPr lang="en-US" sz="3200" b="1" dirty="0" smtClean="0">
                <a:solidFill>
                  <a:prstClr val="black"/>
                </a:solidFill>
              </a:rPr>
              <a:t>the </a:t>
            </a:r>
            <a:r>
              <a:rPr lang="en-US" sz="3200" b="1" dirty="0">
                <a:solidFill>
                  <a:prstClr val="black"/>
                </a:solidFill>
              </a:rPr>
              <a:t>regions studied, typically </a:t>
            </a:r>
            <a:r>
              <a:rPr lang="en-US" sz="3200" b="1" dirty="0" smtClean="0">
                <a:solidFill>
                  <a:prstClr val="black"/>
                </a:solidFill>
              </a:rPr>
              <a:t>comprising</a:t>
            </a:r>
          </a:p>
          <a:p>
            <a:pPr marL="0" lvl="0" indent="0"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the </a:t>
            </a:r>
            <a:r>
              <a:rPr lang="en-US" sz="3200" b="1" dirty="0">
                <a:solidFill>
                  <a:prstClr val="black"/>
                </a:solidFill>
              </a:rPr>
              <a:t>lumbar </a:t>
            </a:r>
            <a:r>
              <a:rPr lang="en-US" sz="3200" b="1" dirty="0" smtClean="0">
                <a:solidFill>
                  <a:prstClr val="black"/>
                </a:solidFill>
              </a:rPr>
              <a:t>spine </a:t>
            </a:r>
            <a:r>
              <a:rPr lang="en-US" sz="3200" b="1" dirty="0">
                <a:solidFill>
                  <a:prstClr val="black"/>
                </a:solidFill>
              </a:rPr>
              <a:t>and hip and occasionally 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including </a:t>
            </a:r>
            <a:r>
              <a:rPr lang="en-US" sz="3200" b="1" dirty="0">
                <a:solidFill>
                  <a:prstClr val="black"/>
                </a:solidFill>
              </a:rPr>
              <a:t>the forearm </a:t>
            </a:r>
            <a:r>
              <a:rPr lang="en-US" sz="3200" b="1" dirty="0" smtClean="0">
                <a:solidFill>
                  <a:prstClr val="black"/>
                </a:solidFill>
              </a:rPr>
              <a:t>as </a:t>
            </a:r>
            <a:r>
              <a:rPr lang="en-US" sz="3200" b="1" dirty="0">
                <a:solidFill>
                  <a:prstClr val="black"/>
                </a:solidFill>
              </a:rPr>
              <a:t>well.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7789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9386" y="1919452"/>
            <a:ext cx="8844455" cy="41069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By applying semiautomated regions-of-interest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(</a:t>
            </a:r>
            <a:r>
              <a:rPr lang="en-US" sz="3200" b="1" dirty="0"/>
              <a:t>ROIs) </a:t>
            </a:r>
            <a:r>
              <a:rPr lang="en-US" sz="3200" b="1" dirty="0" smtClean="0"/>
              <a:t>to </a:t>
            </a:r>
            <a:r>
              <a:rPr lang="en-US" sz="3200" b="1" dirty="0"/>
              <a:t>the BMD map, an areal average density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for </a:t>
            </a:r>
            <a:r>
              <a:rPr lang="en-US" sz="3200" b="1" dirty="0"/>
              <a:t>each ROI </a:t>
            </a:r>
            <a:r>
              <a:rPr lang="en-US" sz="3200" b="1" dirty="0" smtClean="0"/>
              <a:t>is </a:t>
            </a:r>
            <a:r>
              <a:rPr lang="en-US" sz="3200" b="1" dirty="0"/>
              <a:t>obtained and compared with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population norms, yielding </a:t>
            </a:r>
            <a:r>
              <a:rPr lang="en-US" sz="3200" b="1" dirty="0"/>
              <a:t>T and Z scores</a:t>
            </a:r>
            <a:r>
              <a:rPr lang="en-US" sz="3200" b="1" dirty="0" smtClean="0"/>
              <a:t>. 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xmlns="" val="201895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3621" y="1939159"/>
            <a:ext cx="8868104" cy="4173922"/>
          </a:xfrm>
        </p:spPr>
        <p:txBody>
          <a:bodyPr/>
          <a:lstStyle/>
          <a:p>
            <a:pPr marL="0" lvl="0" indent="0">
              <a:buNone/>
            </a:pPr>
            <a:r>
              <a:rPr lang="en-US" sz="3200" b="1" dirty="0">
                <a:solidFill>
                  <a:prstClr val="black"/>
                </a:solidFill>
              </a:rPr>
              <a:t>As a rule, the state of  bone </a:t>
            </a:r>
            <a:r>
              <a:rPr lang="en-US" sz="3200" b="1" dirty="0" smtClean="0">
                <a:solidFill>
                  <a:prstClr val="black"/>
                </a:solidFill>
              </a:rPr>
              <a:t>mineralization </a:t>
            </a:r>
            <a:r>
              <a:rPr lang="en-US" sz="3200" b="1" dirty="0">
                <a:solidFill>
                  <a:prstClr val="black"/>
                </a:solidFill>
              </a:rPr>
              <a:t>is 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reﬂected </a:t>
            </a:r>
            <a:r>
              <a:rPr lang="en-US" sz="3200" b="1" dirty="0">
                <a:solidFill>
                  <a:prstClr val="black"/>
                </a:solidFill>
              </a:rPr>
              <a:t>by the T and Z scores, </a:t>
            </a:r>
            <a:r>
              <a:rPr lang="en-US" sz="3200" b="1" dirty="0" smtClean="0">
                <a:solidFill>
                  <a:prstClr val="black"/>
                </a:solidFill>
              </a:rPr>
              <a:t>Whereas </a:t>
            </a:r>
            <a:r>
              <a:rPr lang="en-US" sz="3200" b="1" dirty="0">
                <a:solidFill>
                  <a:prstClr val="black"/>
                </a:solidFill>
              </a:rPr>
              <a:t>the rate 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of </a:t>
            </a:r>
            <a:r>
              <a:rPr lang="en-US" sz="3200" b="1" dirty="0">
                <a:solidFill>
                  <a:prstClr val="black"/>
                </a:solidFill>
              </a:rPr>
              <a:t>change of mineralization is indicated </a:t>
            </a:r>
            <a:r>
              <a:rPr lang="en-US" sz="3200" b="1" dirty="0" smtClean="0">
                <a:solidFill>
                  <a:prstClr val="black"/>
                </a:solidFill>
              </a:rPr>
              <a:t>by </a:t>
            </a:r>
          </a:p>
          <a:p>
            <a:pPr marL="0" lvl="0" indent="0"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variation </a:t>
            </a:r>
            <a:r>
              <a:rPr lang="en-US" sz="3200" b="1" dirty="0">
                <a:solidFill>
                  <a:prstClr val="black"/>
                </a:solidFill>
              </a:rPr>
              <a:t>in areal BMD measurements over time.</a:t>
            </a:r>
          </a:p>
          <a:p>
            <a:pPr lvl="0"/>
            <a:endParaRPr lang="en-US" sz="3000" b="1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4491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0397" y="1718440"/>
            <a:ext cx="8639503" cy="4458523"/>
          </a:xfrm>
        </p:spPr>
        <p:txBody>
          <a:bodyPr/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Artifacts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 frequently observed in the </a:t>
            </a:r>
            <a:endParaRPr lang="en-US" sz="32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assessment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BMD using DEXA. </a:t>
            </a:r>
            <a:endParaRPr lang="en-US" sz="32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 been reported that approximately one-third </a:t>
            </a:r>
            <a:endParaRPr lang="en-US" sz="32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patients have ﬁndings on lumbar spine DEXA </a:t>
            </a:r>
            <a:endParaRPr lang="en-US" sz="32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imaging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which lead to the exclusion of at least </a:t>
            </a:r>
            <a:endParaRPr lang="en-US" sz="32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one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vertebral level.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8886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2090" y="1505607"/>
            <a:ext cx="9053348" cy="46713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Owing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the high prevalence of artifacts, </a:t>
            </a: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clinicians</a:t>
            </a:r>
          </a:p>
          <a:p>
            <a:pPr marL="0" indent="0">
              <a:buNone/>
            </a:pP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should be aware of the gamut of </a:t>
            </a: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artifactual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ﬁndings </a:t>
            </a:r>
            <a:endParaRPr lang="en-US" sz="32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properly interpret the studies. </a:t>
            </a:r>
            <a:endParaRPr lang="en-US" sz="32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example, BMD derived from a region with </a:t>
            </a:r>
            <a:endParaRPr lang="en-US" sz="32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artifactually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elevated or diminished BMD should </a:t>
            </a:r>
            <a:endParaRPr lang="en-US" sz="32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discounted as a reliable measure of bone mass </a:t>
            </a:r>
            <a:endParaRPr lang="en-US" sz="32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purpose of predicting fracture risk.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298975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0690" y="1820917"/>
            <a:ext cx="8552792" cy="4181804"/>
          </a:xfrm>
        </p:spPr>
        <p:txBody>
          <a:bodyPr>
            <a:norm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 spine, this may entail excluding individual </a:t>
            </a:r>
            <a:endParaRPr lang="en-US" sz="32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vertebral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bodies from analysis, and more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extensive involvement will require abandoning </a:t>
            </a:r>
            <a:endParaRPr lang="en-US" sz="32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lumbar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spine altogether. </a:t>
            </a:r>
            <a:endParaRPr lang="en-US" sz="32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249321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1570" y="1982516"/>
            <a:ext cx="8923282" cy="3756134"/>
          </a:xfrm>
        </p:spPr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BMD derived from a hip region affected by artifact 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should likewise be discounted; the contralateral 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hip or forearm may be chosen as an alternate 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measurement site.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9143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275" y="1592317"/>
            <a:ext cx="8667093" cy="45846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this article, we systematically review both </a:t>
            </a:r>
            <a:endParaRPr lang="en-US" sz="32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artifacts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 can lead to incorrect interpretation </a:t>
            </a:r>
            <a:endParaRPr lang="en-US" sz="32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DEXA studies and incidental ﬁndings that do </a:t>
            </a:r>
            <a:endParaRPr lang="en-US" sz="32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 affect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BMD but may have relevance to </a:t>
            </a: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</a:p>
          <a:p>
            <a:pPr marL="0" indent="0">
              <a:buNone/>
            </a:pP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patient’s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medical condition, all illustrated with </a:t>
            </a:r>
            <a:endParaRPr lang="en-US" sz="32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examples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 our own clinical experience.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60456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6617" y="2329355"/>
            <a:ext cx="9025759" cy="3693894"/>
          </a:xfrm>
        </p:spPr>
        <p:txBody>
          <a:bodyPr>
            <a:norm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categorization, we </a:t>
            </a: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have subdivided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osseous conditions into focal and diffuse, the latter category affecting the spine and hip alike in a relatively symmetric manner.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324972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6324" y="1990397"/>
            <a:ext cx="9057290" cy="41865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Osteoporosis results from reduced bone mass and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disruption </a:t>
            </a:r>
            <a:r>
              <a:rPr lang="en-US" sz="3200" b="1" dirty="0"/>
              <a:t>of the micro-architecture of bone, giving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decreased </a:t>
            </a:r>
            <a:r>
              <a:rPr lang="en-US" sz="3200" b="1" dirty="0"/>
              <a:t>bone strength and increased risk of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fracture</a:t>
            </a:r>
            <a:r>
              <a:rPr lang="en-US" sz="3200" b="1" dirty="0"/>
              <a:t>, particularly of the spine, hip, wrist,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humerus</a:t>
            </a:r>
            <a:r>
              <a:rPr lang="en-US" sz="3200" b="1" dirty="0"/>
              <a:t>, and pelvis. 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387814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8214" y="1210003"/>
            <a:ext cx="8690741" cy="5182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</a:rPr>
              <a:t>Osseous Conditions With Focal Increase 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In BMD </a:t>
            </a:r>
          </a:p>
          <a:p>
            <a:pPr marL="0" indent="0">
              <a:buNone/>
            </a:pPr>
            <a:r>
              <a:rPr lang="en-US" sz="3600" b="1" dirty="0" smtClean="0"/>
              <a:t> </a:t>
            </a:r>
            <a:r>
              <a:rPr lang="en-US" sz="3500" b="1" dirty="0" smtClean="0"/>
              <a:t>Measurements </a:t>
            </a:r>
            <a:r>
              <a:rPr lang="en-US" sz="3500" b="1" dirty="0"/>
              <a:t>The so-called “degenerative </a:t>
            </a:r>
            <a:endParaRPr lang="en-US" sz="3500" b="1" dirty="0" smtClean="0"/>
          </a:p>
          <a:p>
            <a:pPr marL="0" indent="0">
              <a:buNone/>
            </a:pPr>
            <a:r>
              <a:rPr lang="en-US" sz="3500" b="1" dirty="0"/>
              <a:t> </a:t>
            </a:r>
            <a:r>
              <a:rPr lang="en-US" sz="3500" b="1" dirty="0" smtClean="0"/>
              <a:t>changes,” more </a:t>
            </a:r>
            <a:r>
              <a:rPr lang="en-US" sz="3500" b="1" dirty="0"/>
              <a:t>accurately described as </a:t>
            </a:r>
            <a:endParaRPr lang="en-US" sz="3500" b="1" dirty="0" smtClean="0"/>
          </a:p>
          <a:p>
            <a:pPr marL="0" indent="0">
              <a:buNone/>
            </a:pPr>
            <a:r>
              <a:rPr lang="en-US" sz="3500" b="1" dirty="0"/>
              <a:t> </a:t>
            </a:r>
            <a:r>
              <a:rPr lang="en-US" sz="3500" b="1" dirty="0" smtClean="0"/>
              <a:t>osteoarthritic </a:t>
            </a:r>
            <a:r>
              <a:rPr lang="en-US" sz="3500" b="1" dirty="0"/>
              <a:t>changes, </a:t>
            </a:r>
            <a:r>
              <a:rPr lang="en-US" sz="3500" b="1" dirty="0" smtClean="0"/>
              <a:t>are </a:t>
            </a:r>
            <a:r>
              <a:rPr lang="en-US" sz="3500" b="1" dirty="0"/>
              <a:t>the most </a:t>
            </a:r>
            <a:r>
              <a:rPr lang="en-US" sz="3500" b="1" dirty="0" smtClean="0"/>
              <a:t>common</a:t>
            </a:r>
          </a:p>
          <a:p>
            <a:pPr marL="0" indent="0">
              <a:buNone/>
            </a:pPr>
            <a:r>
              <a:rPr lang="en-US" sz="3500" b="1" dirty="0" smtClean="0"/>
              <a:t> </a:t>
            </a:r>
            <a:r>
              <a:rPr lang="en-US" sz="3500" b="1" dirty="0"/>
              <a:t>source of artifact </a:t>
            </a:r>
            <a:r>
              <a:rPr lang="en-US" sz="3500" b="1" dirty="0" smtClean="0"/>
              <a:t>encountered on </a:t>
            </a:r>
            <a:r>
              <a:rPr lang="en-US" sz="3500" b="1" dirty="0"/>
              <a:t>DEXA </a:t>
            </a:r>
            <a:endParaRPr lang="en-US" sz="3500" b="1" dirty="0" smtClean="0"/>
          </a:p>
          <a:p>
            <a:pPr marL="0" indent="0">
              <a:buNone/>
            </a:pPr>
            <a:r>
              <a:rPr lang="en-US" sz="3500" b="1" dirty="0"/>
              <a:t> </a:t>
            </a:r>
            <a:r>
              <a:rPr lang="en-US" sz="3500" b="1" dirty="0" smtClean="0"/>
              <a:t>studies</a:t>
            </a:r>
            <a:r>
              <a:rPr lang="en-US" sz="35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70030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1927" y="1513490"/>
            <a:ext cx="8706507" cy="46634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Frequently seen in older patients, these changes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manifest </a:t>
            </a:r>
            <a:r>
              <a:rPr lang="en-US" sz="3200" b="1" dirty="0"/>
              <a:t>in the </a:t>
            </a:r>
            <a:r>
              <a:rPr lang="en-US" sz="3200" b="1" dirty="0" smtClean="0"/>
              <a:t>lumbar spine </a:t>
            </a:r>
            <a:r>
              <a:rPr lang="en-US" sz="3200" b="1" dirty="0"/>
              <a:t>as end-plate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Osteophytosis, </a:t>
            </a:r>
            <a:r>
              <a:rPr lang="en-US" sz="3200" b="1" dirty="0"/>
              <a:t>sclerosis, disk space </a:t>
            </a:r>
            <a:r>
              <a:rPr lang="en-US" sz="3200" b="1" dirty="0" smtClean="0"/>
              <a:t>narrowing</a:t>
            </a:r>
            <a:r>
              <a:rPr lang="en-US" sz="3200" b="1" dirty="0"/>
              <a:t>,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/>
              <a:t>a</a:t>
            </a:r>
            <a:r>
              <a:rPr lang="en-US" sz="3200" b="1" dirty="0" smtClean="0"/>
              <a:t>nd </a:t>
            </a:r>
            <a:r>
              <a:rPr lang="en-US" sz="3200" b="1" dirty="0"/>
              <a:t>facet joint </a:t>
            </a:r>
            <a:r>
              <a:rPr lang="en-US" sz="3200" b="1" dirty="0" err="1" smtClean="0"/>
              <a:t>arthropathy</a:t>
            </a:r>
            <a:r>
              <a:rPr lang="en-US" sz="3200" b="1" dirty="0" smtClean="0"/>
              <a:t>. </a:t>
            </a:r>
          </a:p>
          <a:p>
            <a:pPr marL="0" indent="0">
              <a:buNone/>
            </a:pPr>
            <a:r>
              <a:rPr lang="en-US" sz="3200" b="1" dirty="0"/>
              <a:t>On DEXA, boney proliferation and sclerotic </a:t>
            </a:r>
            <a:r>
              <a:rPr lang="en-US" sz="3200" b="1" dirty="0" smtClean="0"/>
              <a:t>change</a:t>
            </a:r>
          </a:p>
          <a:p>
            <a:pPr marL="0" indent="0">
              <a:buNone/>
            </a:pPr>
            <a:r>
              <a:rPr lang="en-US" sz="3200" b="1" dirty="0" smtClean="0"/>
              <a:t>results </a:t>
            </a:r>
            <a:r>
              <a:rPr lang="en-US" sz="3200" b="1" dirty="0"/>
              <a:t>in an increase in the measured BMD in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excess </a:t>
            </a:r>
            <a:r>
              <a:rPr lang="en-US" sz="3200" b="1" dirty="0"/>
              <a:t>of what would be measured in patients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without </a:t>
            </a:r>
            <a:r>
              <a:rPr lang="en-US" sz="3200" b="1" dirty="0"/>
              <a:t>such changes.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207757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1502" y="1773620"/>
            <a:ext cx="8998169" cy="4177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/>
              <a:t> Even </a:t>
            </a:r>
            <a:r>
              <a:rPr lang="en-US" sz="3200" b="1" dirty="0"/>
              <a:t>mild osteophytosis can increase lumbar </a:t>
            </a:r>
            <a:r>
              <a:rPr lang="en-US" sz="3200" b="1" dirty="0" smtClean="0"/>
              <a:t>spine</a:t>
            </a:r>
          </a:p>
          <a:p>
            <a:pPr marL="0" indent="0">
              <a:buNone/>
            </a:pPr>
            <a:r>
              <a:rPr lang="en-US" sz="3200" b="1" dirty="0" smtClean="0"/>
              <a:t> </a:t>
            </a:r>
            <a:r>
              <a:rPr lang="en-US" sz="3200" b="1" dirty="0"/>
              <a:t>BMD by </a:t>
            </a:r>
            <a:r>
              <a:rPr lang="en-US" sz="3200" b="1" dirty="0">
                <a:solidFill>
                  <a:srgbClr val="FF0000"/>
                </a:solidFill>
              </a:rPr>
              <a:t>24</a:t>
            </a:r>
            <a:r>
              <a:rPr lang="en-US" sz="3200" b="1" dirty="0" smtClean="0">
                <a:solidFill>
                  <a:srgbClr val="FF0000"/>
                </a:solidFill>
              </a:rPr>
              <a:t>%. </a:t>
            </a:r>
            <a:r>
              <a:rPr lang="en-US" sz="3200" b="1" dirty="0" smtClean="0"/>
              <a:t>Although </a:t>
            </a:r>
            <a:r>
              <a:rPr lang="en-US" sz="3200" b="1" dirty="0"/>
              <a:t>localized disease is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/>
              <a:t> </a:t>
            </a:r>
            <a:r>
              <a:rPr lang="en-US" sz="3200" b="1" dirty="0" smtClean="0"/>
              <a:t>relatively </a:t>
            </a:r>
            <a:r>
              <a:rPr lang="en-US" sz="3200" b="1" dirty="0"/>
              <a:t>easy to detect, when multiple levels of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 the </a:t>
            </a:r>
            <a:r>
              <a:rPr lang="en-US" sz="3200" b="1" dirty="0"/>
              <a:t>lumbar spine exhibit degenerative change in a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/>
              <a:t> </a:t>
            </a:r>
            <a:r>
              <a:rPr lang="en-US" sz="3200" b="1" dirty="0" smtClean="0"/>
              <a:t>relatively </a:t>
            </a:r>
            <a:r>
              <a:rPr lang="en-US" sz="3200" b="1" dirty="0"/>
              <a:t>homogeneous manner, presence of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/>
              <a:t> </a:t>
            </a:r>
            <a:r>
              <a:rPr lang="en-US" sz="3200" b="1" dirty="0" smtClean="0"/>
              <a:t>osteoarthritic change may </a:t>
            </a:r>
            <a:r>
              <a:rPr lang="en-US" sz="3200" b="1" dirty="0"/>
              <a:t>be paradoxically difﬁcult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/>
              <a:t> </a:t>
            </a:r>
            <a:r>
              <a:rPr lang="en-US" sz="3200" b="1" dirty="0" smtClean="0"/>
              <a:t>to </a:t>
            </a:r>
            <a:r>
              <a:rPr lang="en-US" sz="3200" b="1" dirty="0"/>
              <a:t>appreciate. </a:t>
            </a:r>
          </a:p>
        </p:txBody>
      </p:sp>
    </p:spTree>
    <p:extLst>
      <p:ext uri="{BB962C8B-B14F-4D97-AF65-F5344CB8AC3E}">
        <p14:creationId xmlns:p14="http://schemas.microsoft.com/office/powerpoint/2010/main" xmlns="" val="249888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1730" y="2144110"/>
            <a:ext cx="9722069" cy="40328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In this case, elevated T and Z scores may suggest a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sclerosing </a:t>
            </a:r>
            <a:r>
              <a:rPr lang="en-US" sz="3200" b="1" dirty="0"/>
              <a:t>process, especially when there is a </a:t>
            </a:r>
            <a:r>
              <a:rPr lang="en-US" sz="3200" b="1" dirty="0" smtClean="0"/>
              <a:t>disparity</a:t>
            </a:r>
          </a:p>
          <a:p>
            <a:pPr marL="0" indent="0">
              <a:buNone/>
            </a:pPr>
            <a:r>
              <a:rPr lang="en-US" sz="3200" b="1" dirty="0" smtClean="0"/>
              <a:t>between </a:t>
            </a:r>
            <a:r>
              <a:rPr lang="en-US" sz="3200" b="1" dirty="0"/>
              <a:t>spine and hip or forearm, where DEXA ROIs are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less </a:t>
            </a:r>
            <a:r>
              <a:rPr lang="en-US" sz="3200" b="1" dirty="0"/>
              <a:t>prone to artifact from osteoarthritis.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224438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51893" y="626681"/>
            <a:ext cx="3405352" cy="5718940"/>
          </a:xfrm>
        </p:spPr>
        <p:txBody>
          <a:bodyPr>
            <a:normAutofit/>
          </a:bodyPr>
          <a:lstStyle/>
          <a:p>
            <a:r>
              <a:rPr lang="en-US" sz="2100" dirty="0"/>
              <a:t>Figure </a:t>
            </a:r>
            <a:r>
              <a:rPr lang="en-US" sz="2100" dirty="0" smtClean="0"/>
              <a:t>1: Degenerative changes </a:t>
            </a:r>
            <a:r>
              <a:rPr lang="en-US" sz="2100" dirty="0"/>
              <a:t>are an </a:t>
            </a:r>
            <a:r>
              <a:rPr lang="en-US" sz="2100" dirty="0" smtClean="0"/>
              <a:t>extremely </a:t>
            </a:r>
            <a:r>
              <a:rPr lang="en-US" sz="2100" dirty="0"/>
              <a:t>common ﬁnding in patients </a:t>
            </a:r>
            <a:r>
              <a:rPr lang="en-US" sz="2100" dirty="0" smtClean="0"/>
              <a:t>undergoing </a:t>
            </a:r>
            <a:r>
              <a:rPr lang="en-US" sz="2100" dirty="0"/>
              <a:t>DEXA. </a:t>
            </a:r>
            <a:r>
              <a:rPr lang="en-US" sz="2100" dirty="0" smtClean="0"/>
              <a:t>The </a:t>
            </a:r>
            <a:r>
              <a:rPr lang="en-US" sz="2100" dirty="0"/>
              <a:t>patient in (</a:t>
            </a:r>
            <a:r>
              <a:rPr lang="en-US" sz="2100" dirty="0" smtClean="0"/>
              <a:t>A)shows </a:t>
            </a:r>
            <a:r>
              <a:rPr lang="en-US" sz="2100" dirty="0"/>
              <a:t>severe end-plate sclerosis of the L4/L5 disc space (arrow) with a signiﬁcantly increased BMD value at L4 compared with L1-L3. Individual lumbar body T score values have been listed on the image. Note the abrupt increase in T score at the L4 </a:t>
            </a:r>
            <a:r>
              <a:rPr lang="en-US" sz="2100" dirty="0" smtClean="0"/>
              <a:t>level. When </a:t>
            </a:r>
            <a:r>
              <a:rPr lang="en-US" sz="2100" dirty="0"/>
              <a:t>L4 is omitted from the analysis, the resultant lumbar T score </a:t>
            </a:r>
            <a:r>
              <a:rPr lang="en-US" sz="2100" dirty="0" smtClean="0"/>
              <a:t>is -̶ 1.3 </a:t>
            </a:r>
            <a:r>
              <a:rPr lang="en-US" sz="2100" dirty="0"/>
              <a:t>rather than the originally calculated </a:t>
            </a:r>
            <a:r>
              <a:rPr lang="en-US" sz="2100" dirty="0" smtClean="0"/>
              <a:t>value </a:t>
            </a:r>
          </a:p>
          <a:p>
            <a:r>
              <a:rPr lang="en-US" sz="2100" dirty="0"/>
              <a:t>o</a:t>
            </a:r>
            <a:r>
              <a:rPr lang="en-US" sz="2100" dirty="0" smtClean="0"/>
              <a:t>f  ̶ 1.0</a:t>
            </a:r>
            <a:r>
              <a:rPr lang="en-US" sz="2100" dirty="0"/>
              <a:t>.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1317" y="532087"/>
            <a:ext cx="6479628" cy="5908128"/>
          </a:xfrm>
        </p:spPr>
      </p:pic>
    </p:spTree>
    <p:extLst>
      <p:ext uri="{BB962C8B-B14F-4D97-AF65-F5344CB8AC3E}">
        <p14:creationId xmlns:p14="http://schemas.microsoft.com/office/powerpoint/2010/main" xmlns="" val="416071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7172" y="2096813"/>
            <a:ext cx="8635562" cy="35866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/>
              <a:t> The </a:t>
            </a:r>
            <a:r>
              <a:rPr lang="en-US" sz="3200" b="1" dirty="0"/>
              <a:t>contribution of osteoarthritic changes to net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/>
              <a:t> </a:t>
            </a:r>
            <a:r>
              <a:rPr lang="en-US" sz="3200" b="1" dirty="0" smtClean="0"/>
              <a:t>BMD </a:t>
            </a:r>
            <a:r>
              <a:rPr lang="en-US" sz="3200" b="1" dirty="0"/>
              <a:t>will result in the overestimation of </a:t>
            </a:r>
            <a:r>
              <a:rPr lang="en-US" sz="3200" b="1" dirty="0" smtClean="0"/>
              <a:t>effective</a:t>
            </a:r>
          </a:p>
          <a:p>
            <a:pPr marL="0" indent="0">
              <a:buNone/>
            </a:pPr>
            <a:r>
              <a:rPr lang="en-US" sz="3200" b="1" dirty="0" smtClean="0"/>
              <a:t> bone </a:t>
            </a:r>
            <a:r>
              <a:rPr lang="en-US" sz="3200" b="1" dirty="0"/>
              <a:t>mass within the affected regions and will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/>
              <a:t> </a:t>
            </a:r>
            <a:r>
              <a:rPr lang="en-US" sz="3200" b="1" dirty="0" smtClean="0"/>
              <a:t>therefore </a:t>
            </a:r>
            <a:r>
              <a:rPr lang="en-US" sz="3200" b="1" dirty="0"/>
              <a:t>underestimate the fracture </a:t>
            </a:r>
            <a:r>
              <a:rPr lang="en-US" sz="3200" b="1" dirty="0" smtClean="0"/>
              <a:t>risk. </a:t>
            </a:r>
          </a:p>
          <a:p>
            <a:pPr marL="0" indent="0">
              <a:buNone/>
            </a:pPr>
            <a:r>
              <a:rPr lang="en-US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35062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2578" y="1947041"/>
            <a:ext cx="8631621" cy="422992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 It </a:t>
            </a:r>
            <a:r>
              <a:rPr lang="en-US" sz="3200" b="1" dirty="0">
                <a:solidFill>
                  <a:prstClr val="black"/>
                </a:solidFill>
              </a:rPr>
              <a:t>has been suggested that lateral DEXA </a:t>
            </a:r>
          </a:p>
          <a:p>
            <a:pPr marL="0" lvl="0" indent="0">
              <a:buNone/>
            </a:pPr>
            <a:r>
              <a:rPr lang="en-US" sz="3200" b="1" dirty="0">
                <a:solidFill>
                  <a:prstClr val="black"/>
                </a:solidFill>
              </a:rPr>
              <a:t> measurements of the lumbar spine would </a:t>
            </a:r>
          </a:p>
          <a:p>
            <a:pPr marL="0" lvl="0" indent="0">
              <a:buNone/>
            </a:pPr>
            <a:r>
              <a:rPr lang="en-US" sz="3200" b="1" dirty="0">
                <a:solidFill>
                  <a:prstClr val="black"/>
                </a:solidFill>
              </a:rPr>
              <a:t> minimize the effect of  degenerative changes. </a:t>
            </a:r>
          </a:p>
          <a:p>
            <a:pPr marL="0" indent="0">
              <a:buNone/>
            </a:pPr>
            <a:r>
              <a:rPr lang="en-US" sz="3200" b="1" dirty="0" smtClean="0"/>
              <a:t> However</a:t>
            </a:r>
            <a:r>
              <a:rPr lang="en-US" sz="3200" b="1" dirty="0"/>
              <a:t>, current International  Society for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/>
              <a:t> </a:t>
            </a:r>
            <a:r>
              <a:rPr lang="en-US" sz="3200" b="1" dirty="0" smtClean="0"/>
              <a:t>Clinical Densitometry </a:t>
            </a:r>
            <a:r>
              <a:rPr lang="en-US" sz="3200" b="1" dirty="0"/>
              <a:t>guidelines do not support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/>
              <a:t> </a:t>
            </a:r>
            <a:r>
              <a:rPr lang="en-US" sz="3200" b="1" dirty="0" smtClean="0"/>
              <a:t>this variation in </a:t>
            </a:r>
            <a:r>
              <a:rPr lang="en-US" sz="3200" b="1" dirty="0"/>
              <a:t>standard clinical practice. 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40303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7041" y="1883979"/>
            <a:ext cx="8785335" cy="40202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/>
              <a:t>Although osteoarthritic </a:t>
            </a:r>
            <a:r>
              <a:rPr lang="en-US" sz="3200" b="1" dirty="0"/>
              <a:t>changes of the hip can also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lead </a:t>
            </a:r>
            <a:r>
              <a:rPr lang="en-US" sz="3200" b="1" dirty="0"/>
              <a:t>to inﬂated </a:t>
            </a:r>
            <a:r>
              <a:rPr lang="en-US" sz="3200" b="1" dirty="0" smtClean="0"/>
              <a:t>BMD values, the </a:t>
            </a:r>
            <a:r>
              <a:rPr lang="en-US" sz="3200" b="1" dirty="0"/>
              <a:t>femoral neck and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radial </a:t>
            </a:r>
            <a:r>
              <a:rPr lang="en-US" sz="3200" b="1" dirty="0"/>
              <a:t>distal-third region are only minimally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affected by </a:t>
            </a:r>
            <a:r>
              <a:rPr lang="en-US" sz="3200" b="1" dirty="0"/>
              <a:t>degenerative change, rendering 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these </a:t>
            </a:r>
            <a:r>
              <a:rPr lang="en-US" sz="3200" b="1" dirty="0"/>
              <a:t>areas </a:t>
            </a:r>
            <a:r>
              <a:rPr lang="en-US" sz="3200" b="1" dirty="0" smtClean="0"/>
              <a:t>relatively </a:t>
            </a:r>
            <a:r>
              <a:rPr lang="en-US" sz="3200" b="1" dirty="0"/>
              <a:t>spared by this artifact.</a:t>
            </a:r>
          </a:p>
          <a:p>
            <a:endParaRPr lang="en-US" sz="3200" b="1" dirty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160577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6910" y="1399188"/>
            <a:ext cx="9325304" cy="47068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Diffuse idiopathic skeletal hyperostosis </a:t>
            </a:r>
            <a:r>
              <a:rPr lang="en-US" sz="3200" b="1" dirty="0">
                <a:solidFill>
                  <a:srgbClr val="FF0000"/>
                </a:solidFill>
              </a:rPr>
              <a:t>(DISH) </a:t>
            </a:r>
            <a:r>
              <a:rPr lang="en-US" sz="3200" b="1" dirty="0"/>
              <a:t>is a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spondyloarthropathy </a:t>
            </a:r>
            <a:r>
              <a:rPr lang="en-US" sz="3200" b="1" dirty="0"/>
              <a:t>of the spine characterized by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ossiﬁcation </a:t>
            </a:r>
            <a:r>
              <a:rPr lang="en-US" sz="3200" b="1" dirty="0"/>
              <a:t>of the anterior and posterior longitudinal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ligaments  </a:t>
            </a:r>
            <a:r>
              <a:rPr lang="en-US" sz="3200" b="1" dirty="0"/>
              <a:t>and paraspinal connective tissues.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These </a:t>
            </a:r>
            <a:r>
              <a:rPr lang="en-US" sz="3200" b="1" dirty="0"/>
              <a:t>changes can lead to overestimation of lumbar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BMD </a:t>
            </a:r>
            <a:r>
              <a:rPr lang="en-US" sz="3200" b="1" dirty="0"/>
              <a:t>by </a:t>
            </a:r>
            <a:r>
              <a:rPr lang="en-US" sz="3200" b="1" dirty="0">
                <a:solidFill>
                  <a:srgbClr val="FF0000"/>
                </a:solidFill>
              </a:rPr>
              <a:t>24%-39% </a:t>
            </a:r>
            <a:r>
              <a:rPr lang="en-US" sz="3200" b="1" dirty="0"/>
              <a:t>as </a:t>
            </a:r>
            <a:r>
              <a:rPr lang="en-US" sz="3200" b="1" dirty="0" smtClean="0"/>
              <a:t>compared </a:t>
            </a:r>
            <a:r>
              <a:rPr lang="en-US" sz="3200" b="1" dirty="0"/>
              <a:t>with quantitative CT,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which </a:t>
            </a:r>
            <a:r>
              <a:rPr lang="en-US" sz="3200" b="1" dirty="0"/>
              <a:t>assays only the </a:t>
            </a:r>
            <a:r>
              <a:rPr lang="en-US" sz="3200" b="1" dirty="0" smtClean="0"/>
              <a:t>unaffected </a:t>
            </a:r>
            <a:r>
              <a:rPr lang="en-US" sz="3200" b="1" dirty="0"/>
              <a:t>“true” trabecular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bone</a:t>
            </a:r>
            <a:r>
              <a:rPr lang="en-US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59872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1470" y="843455"/>
            <a:ext cx="4725714" cy="549035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7380" y="843455"/>
            <a:ext cx="4816366" cy="54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61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9517" y="1225769"/>
            <a:ext cx="8600090" cy="50567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800" b="1" dirty="0">
                <a:solidFill>
                  <a:srgbClr val="FF0000"/>
                </a:solidFill>
              </a:rPr>
              <a:t>Bone </a:t>
            </a:r>
            <a:r>
              <a:rPr lang="en-US" sz="3800" b="1" dirty="0" smtClean="0">
                <a:solidFill>
                  <a:srgbClr val="FF0000"/>
                </a:solidFill>
              </a:rPr>
              <a:t>densitometry   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 smtClean="0"/>
              <a:t> Non-invasive </a:t>
            </a:r>
            <a:r>
              <a:rPr lang="en-US" sz="3200" b="1" dirty="0"/>
              <a:t>test for measurement of BMD</a:t>
            </a:r>
          </a:p>
          <a:p>
            <a:pPr marL="0" indent="0">
              <a:buNone/>
            </a:pPr>
            <a:r>
              <a:rPr lang="en-US" sz="3200" b="1" dirty="0"/>
              <a:t> Major technologies:</a:t>
            </a:r>
          </a:p>
          <a:p>
            <a:pPr marL="0" indent="0">
              <a:buNone/>
            </a:pPr>
            <a:r>
              <a:rPr lang="en-US" sz="3200" b="1" dirty="0" smtClean="0"/>
              <a:t> </a:t>
            </a:r>
          </a:p>
          <a:p>
            <a:pPr marL="0" indent="0">
              <a:buNone/>
            </a:pPr>
            <a:r>
              <a:rPr lang="en-US" sz="3200" b="1" dirty="0"/>
              <a:t> </a:t>
            </a:r>
            <a:r>
              <a:rPr lang="en-US" sz="3200" b="1" dirty="0" smtClean="0"/>
              <a:t>Dual-energy </a:t>
            </a:r>
            <a:r>
              <a:rPr lang="en-US" sz="3200" b="1" dirty="0"/>
              <a:t>X-ray Absorptiometry (</a:t>
            </a:r>
            <a:r>
              <a:rPr lang="en-US" sz="3200" b="1" dirty="0" smtClean="0"/>
              <a:t>DEXA</a:t>
            </a:r>
            <a:r>
              <a:rPr lang="en-US" sz="3200" b="1" dirty="0"/>
              <a:t>)</a:t>
            </a:r>
          </a:p>
          <a:p>
            <a:pPr marL="0" indent="0">
              <a:buNone/>
            </a:pPr>
            <a:r>
              <a:rPr lang="en-US" sz="3200" b="1" dirty="0" smtClean="0"/>
              <a:t> Quantitative </a:t>
            </a:r>
            <a:r>
              <a:rPr lang="en-US" sz="3200" b="1" dirty="0"/>
              <a:t>Ultrasound (QUS)</a:t>
            </a:r>
          </a:p>
          <a:p>
            <a:pPr marL="0" indent="0">
              <a:buNone/>
            </a:pPr>
            <a:r>
              <a:rPr lang="en-US" sz="3200" b="1" dirty="0" smtClean="0"/>
              <a:t> Quantitative </a:t>
            </a:r>
            <a:r>
              <a:rPr lang="en-US" sz="3200" b="1" dirty="0"/>
              <a:t>Computerized Tomography (QCT)</a:t>
            </a:r>
          </a:p>
          <a:p>
            <a:pPr marL="0" indent="0">
              <a:buNone/>
            </a:pP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="" val="422427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9027" y="1840624"/>
            <a:ext cx="9250417" cy="43442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In spite of an increase in  the apparent BMD, it has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been </a:t>
            </a:r>
            <a:r>
              <a:rPr lang="en-US" sz="3200" b="1" dirty="0"/>
              <a:t>suggested that fracture risk is actually </a:t>
            </a:r>
            <a:r>
              <a:rPr lang="en-US" sz="3200" b="1" dirty="0" smtClean="0"/>
              <a:t>increased</a:t>
            </a:r>
          </a:p>
          <a:p>
            <a:pPr marL="0" indent="0">
              <a:buNone/>
            </a:pPr>
            <a:r>
              <a:rPr lang="en-US" sz="3200" b="1" dirty="0" smtClean="0"/>
              <a:t>in </a:t>
            </a:r>
            <a:r>
              <a:rPr lang="en-US" sz="3200" b="1" dirty="0"/>
              <a:t>patients with DISH</a:t>
            </a:r>
            <a:r>
              <a:rPr lang="en-US" sz="3200" b="1" dirty="0" smtClean="0"/>
              <a:t>.</a:t>
            </a:r>
          </a:p>
          <a:p>
            <a:pPr marL="0" indent="0">
              <a:buNone/>
            </a:pPr>
            <a:r>
              <a:rPr lang="en-US" sz="3200" b="1" dirty="0"/>
              <a:t>DEXA-derived BMD values have also been reported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to </a:t>
            </a:r>
            <a:r>
              <a:rPr lang="en-US" sz="3200" b="1" dirty="0"/>
              <a:t>be elevated in the </a:t>
            </a:r>
            <a:r>
              <a:rPr lang="en-US" sz="3200" b="1" dirty="0" smtClean="0"/>
              <a:t>hip and </a:t>
            </a:r>
            <a:r>
              <a:rPr lang="en-US" sz="3200" b="1" dirty="0"/>
              <a:t>distal radius in this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condition</a:t>
            </a:r>
            <a:r>
              <a:rPr lang="en-US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8295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7496" y="1564728"/>
            <a:ext cx="9360775" cy="46122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</a:rPr>
              <a:t>Ankylosing spondylitis </a:t>
            </a:r>
            <a:r>
              <a:rPr lang="en-US" sz="3200" b="1" dirty="0"/>
              <a:t>is a chronic inﬂammatory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disease </a:t>
            </a:r>
            <a:r>
              <a:rPr lang="en-US" sz="3200" b="1" dirty="0"/>
              <a:t>with male predominance affecting the axial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skeleton</a:t>
            </a:r>
            <a:r>
              <a:rPr lang="en-US" sz="3200" b="1" dirty="0"/>
              <a:t>, which usually develops in early adulthood.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The </a:t>
            </a:r>
            <a:r>
              <a:rPr lang="en-US" sz="3200" b="1" dirty="0"/>
              <a:t>radiological </a:t>
            </a:r>
            <a:r>
              <a:rPr lang="en-US" sz="3200" b="1" dirty="0" smtClean="0"/>
              <a:t>manifestations </a:t>
            </a:r>
            <a:r>
              <a:rPr lang="en-US" sz="3200" b="1" dirty="0"/>
              <a:t>include sclerotic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changes </a:t>
            </a:r>
            <a:r>
              <a:rPr lang="en-US" sz="3200" b="1" dirty="0"/>
              <a:t>at the vertebral end plates, syndesmophytic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ankylosis</a:t>
            </a:r>
            <a:r>
              <a:rPr lang="en-US" sz="3200" b="1" dirty="0"/>
              <a:t>, as well as calciﬁcation of the interspinous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ligaments</a:t>
            </a:r>
            <a:r>
              <a:rPr lang="en-US" sz="32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250784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9745" y="2065283"/>
            <a:ext cx="8694683" cy="39413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These lead to the classic </a:t>
            </a:r>
            <a:r>
              <a:rPr lang="en-US" sz="3200" b="1" dirty="0" smtClean="0"/>
              <a:t>radiological descriptions </a:t>
            </a:r>
          </a:p>
          <a:p>
            <a:pPr marL="0" indent="0">
              <a:buNone/>
            </a:pPr>
            <a:r>
              <a:rPr lang="en-US" sz="3200" b="1" dirty="0" smtClean="0"/>
              <a:t>of </a:t>
            </a:r>
            <a:r>
              <a:rPr lang="en-US" sz="3200" b="1" dirty="0"/>
              <a:t>the “shiny corner sign</a:t>
            </a:r>
            <a:r>
              <a:rPr lang="en-US" sz="3200" b="1" dirty="0" smtClean="0"/>
              <a:t>,” “</a:t>
            </a:r>
            <a:r>
              <a:rPr lang="en-US" sz="3200" b="1" dirty="0"/>
              <a:t>bamboo spine,” and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“</a:t>
            </a:r>
            <a:r>
              <a:rPr lang="en-US" sz="3200" b="1" dirty="0"/>
              <a:t>dagger spine” </a:t>
            </a:r>
            <a:r>
              <a:rPr lang="en-US" sz="3200" b="1" dirty="0" smtClean="0"/>
              <a:t>respectively</a:t>
            </a:r>
            <a:r>
              <a:rPr lang="en-US" sz="3200" b="1" dirty="0"/>
              <a:t>, all of which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can elevate BMD </a:t>
            </a:r>
            <a:r>
              <a:rPr lang="en-US" sz="3200" b="1" dirty="0"/>
              <a:t>results</a:t>
            </a:r>
            <a:r>
              <a:rPr lang="en-US" sz="3200" b="1" dirty="0" smtClean="0"/>
              <a:t>. 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91612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5691" y="4887309"/>
            <a:ext cx="10098110" cy="163961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000" b="1" dirty="0" smtClean="0"/>
              <a:t>Bumbo Spine as a result of            shiny corner sign due to reactive            A single central radiodense </a:t>
            </a:r>
          </a:p>
          <a:p>
            <a:pPr marL="0" indent="0">
              <a:buNone/>
            </a:pPr>
            <a:r>
              <a:rPr lang="en-US" sz="2000" b="1" dirty="0" smtClean="0"/>
              <a:t> vertebral body fusion by               sclerosis secondary to inflammatory       line due to ossification of </a:t>
            </a:r>
          </a:p>
          <a:p>
            <a:pPr marL="0" indent="0">
              <a:buNone/>
            </a:pPr>
            <a:r>
              <a:rPr lang="en-US" sz="2000" b="1" dirty="0" smtClean="0"/>
              <a:t>marginal syndesmophytes.            Erosions at the superior and inferior       supraspinous and </a:t>
            </a:r>
          </a:p>
          <a:p>
            <a:pPr marL="0" indent="0">
              <a:buNone/>
            </a:pPr>
            <a:r>
              <a:rPr lang="en-US" sz="2000" b="1" dirty="0"/>
              <a:t> </a:t>
            </a:r>
            <a:r>
              <a:rPr lang="en-US" sz="2000" b="1" dirty="0" smtClean="0"/>
              <a:t>                                                            endplates                                                        interspinous ligaments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077" y="504376"/>
            <a:ext cx="3145809" cy="3981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5563" y="504376"/>
            <a:ext cx="3529890" cy="4267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12892" y="504376"/>
            <a:ext cx="3389670" cy="402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954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3696" y="610914"/>
            <a:ext cx="5998779" cy="583718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3717" y="1730266"/>
            <a:ext cx="3408308" cy="4138722"/>
          </a:xfrm>
        </p:spPr>
        <p:txBody>
          <a:bodyPr/>
          <a:lstStyle/>
          <a:p>
            <a:r>
              <a:rPr lang="en-US" sz="2000" b="1" dirty="0"/>
              <a:t>(C) In a </a:t>
            </a:r>
            <a:r>
              <a:rPr lang="en-US" sz="2000" b="1" dirty="0" smtClean="0"/>
              <a:t>patient with</a:t>
            </a:r>
          </a:p>
          <a:p>
            <a:r>
              <a:rPr lang="en-US" sz="2000" b="1" dirty="0" smtClean="0"/>
              <a:t> </a:t>
            </a:r>
            <a:r>
              <a:rPr lang="en-US" sz="2000" b="1" dirty="0"/>
              <a:t>ankylosing spondylitis, the </a:t>
            </a:r>
            <a:endParaRPr lang="en-US" sz="2000" b="1" dirty="0" smtClean="0"/>
          </a:p>
          <a:p>
            <a:r>
              <a:rPr lang="en-US" sz="2000" b="1" dirty="0" smtClean="0"/>
              <a:t>classic </a:t>
            </a:r>
            <a:r>
              <a:rPr lang="en-US" sz="2000" b="1" dirty="0"/>
              <a:t>ﬁnding of </a:t>
            </a:r>
            <a:r>
              <a:rPr lang="en-US" sz="2000" b="1" dirty="0">
                <a:solidFill>
                  <a:srgbClr val="FF0000"/>
                </a:solidFill>
              </a:rPr>
              <a:t>“dagger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spine</a:t>
            </a:r>
            <a:r>
              <a:rPr lang="en-US" sz="2000" b="1" dirty="0">
                <a:solidFill>
                  <a:srgbClr val="FF0000"/>
                </a:solidFill>
              </a:rPr>
              <a:t>,” </a:t>
            </a:r>
            <a:r>
              <a:rPr lang="en-US" sz="2000" b="1" dirty="0"/>
              <a:t>caused by calciﬁcation </a:t>
            </a:r>
            <a:endParaRPr lang="en-US" sz="2000" b="1" dirty="0" smtClean="0"/>
          </a:p>
          <a:p>
            <a:r>
              <a:rPr lang="en-US" sz="2000" b="1" dirty="0" smtClean="0"/>
              <a:t>of </a:t>
            </a:r>
            <a:r>
              <a:rPr lang="en-US" sz="2000" b="1" dirty="0"/>
              <a:t>the interspinous ligament, </a:t>
            </a:r>
            <a:endParaRPr lang="en-US" sz="2000" b="1" dirty="0" smtClean="0"/>
          </a:p>
          <a:p>
            <a:r>
              <a:rPr lang="en-US" sz="2000" b="1" dirty="0" smtClean="0"/>
              <a:t>is </a:t>
            </a:r>
            <a:r>
              <a:rPr lang="en-US" sz="2000" b="1" dirty="0"/>
              <a:t>apparent </a:t>
            </a:r>
            <a:r>
              <a:rPr lang="en-US" sz="2000" b="1" dirty="0">
                <a:solidFill>
                  <a:srgbClr val="FF0000"/>
                </a:solidFill>
              </a:rPr>
              <a:t>(arrows).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2000" b="1" dirty="0" smtClean="0"/>
              <a:t>Elevated </a:t>
            </a:r>
            <a:r>
              <a:rPr lang="en-US" sz="2000" b="1" dirty="0"/>
              <a:t>T scores are noted </a:t>
            </a:r>
            <a:endParaRPr lang="en-US" sz="2000" b="1" dirty="0" smtClean="0"/>
          </a:p>
          <a:p>
            <a:r>
              <a:rPr lang="en-US" sz="2000" b="1" dirty="0" smtClean="0"/>
              <a:t>throughout </a:t>
            </a:r>
            <a:r>
              <a:rPr lang="en-US" sz="2000" b="1" dirty="0"/>
              <a:t>the spine.</a:t>
            </a:r>
          </a:p>
          <a:p>
            <a:endParaRPr lang="en-US" sz="20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7344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7855" y="2195348"/>
            <a:ext cx="9112470" cy="34408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BMD measured in the distal appendicular skeleton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appears </a:t>
            </a:r>
            <a:r>
              <a:rPr lang="en-US" sz="3200" b="1" dirty="0"/>
              <a:t>unaffected by </a:t>
            </a:r>
            <a:r>
              <a:rPr lang="en-US" sz="3200" b="1" dirty="0" smtClean="0"/>
              <a:t>artifact; </a:t>
            </a:r>
            <a:r>
              <a:rPr lang="en-US" sz="3200" b="1" dirty="0"/>
              <a:t>it has been suggested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that </a:t>
            </a:r>
            <a:r>
              <a:rPr lang="en-US" sz="3200" b="1" dirty="0"/>
              <a:t>in this patient population, BMD measurement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can </a:t>
            </a:r>
            <a:r>
              <a:rPr lang="en-US" sz="3200" b="1" dirty="0"/>
              <a:t>most reliably </a:t>
            </a:r>
            <a:r>
              <a:rPr lang="en-US" sz="3200" b="1" dirty="0" smtClean="0"/>
              <a:t>be obtained </a:t>
            </a:r>
            <a:r>
              <a:rPr lang="en-US" sz="3200" b="1" dirty="0"/>
              <a:t>from the femur.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369472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0265" y="1438603"/>
            <a:ext cx="9120351" cy="4738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Fractures do not change the amount </a:t>
            </a:r>
            <a:r>
              <a:rPr lang="en-US" sz="3200" b="1" dirty="0" smtClean="0"/>
              <a:t>of calciﬁcation </a:t>
            </a:r>
          </a:p>
          <a:p>
            <a:pPr marL="0" indent="0">
              <a:buNone/>
            </a:pPr>
            <a:r>
              <a:rPr lang="en-US" sz="3200" b="1" dirty="0" smtClean="0"/>
              <a:t>present </a:t>
            </a:r>
            <a:r>
              <a:rPr lang="en-US" sz="3200" b="1" dirty="0"/>
              <a:t>within vertebrae; however, loss of </a:t>
            </a:r>
            <a:r>
              <a:rPr lang="en-US" sz="3200" b="1" dirty="0" smtClean="0"/>
              <a:t>height</a:t>
            </a: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leads to a relative concentration of bone resulting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in </a:t>
            </a:r>
            <a:r>
              <a:rPr lang="en-US" sz="3200" b="1" dirty="0"/>
              <a:t>an absolute increase in the areal bone density.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Vertebral </a:t>
            </a:r>
            <a:r>
              <a:rPr lang="en-US" sz="3200" b="1" dirty="0"/>
              <a:t>fractures are easily  recognized on DEXA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images </a:t>
            </a:r>
            <a:r>
              <a:rPr lang="en-US" sz="3200" b="1" dirty="0"/>
              <a:t>owing to the loss of vertebral </a:t>
            </a:r>
            <a:r>
              <a:rPr lang="en-US" sz="3200" b="1" dirty="0" smtClean="0"/>
              <a:t>body height </a:t>
            </a:r>
          </a:p>
          <a:p>
            <a:pPr marL="0" indent="0">
              <a:buNone/>
            </a:pPr>
            <a:r>
              <a:rPr lang="en-US" sz="3200" b="1" dirty="0" smtClean="0"/>
              <a:t>coupled </a:t>
            </a:r>
            <a:r>
              <a:rPr lang="en-US" sz="3200" b="1" dirty="0"/>
              <a:t>with a sclerotic </a:t>
            </a:r>
            <a:r>
              <a:rPr lang="en-US" sz="3200" b="1" dirty="0" smtClean="0"/>
              <a:t>appearance.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241426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3858" y="492672"/>
            <a:ext cx="6428389" cy="583718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2006162"/>
            <a:ext cx="3171825" cy="3862826"/>
          </a:xfrm>
        </p:spPr>
        <p:txBody>
          <a:bodyPr>
            <a:normAutofit/>
          </a:bodyPr>
          <a:lstStyle/>
          <a:p>
            <a:r>
              <a:rPr lang="en-US" sz="2000" b="1" dirty="0"/>
              <a:t>Figure 2 (A) An 88-year-old </a:t>
            </a:r>
            <a:endParaRPr lang="en-US" sz="2000" b="1" dirty="0" smtClean="0"/>
          </a:p>
          <a:p>
            <a:r>
              <a:rPr lang="en-US" sz="2000" b="1" dirty="0" smtClean="0"/>
              <a:t>woman </a:t>
            </a:r>
            <a:r>
              <a:rPr lang="en-US" sz="2000" b="1" dirty="0"/>
              <a:t>with fracture of the </a:t>
            </a:r>
            <a:endParaRPr lang="en-US" sz="2000" b="1" dirty="0" smtClean="0"/>
          </a:p>
          <a:p>
            <a:r>
              <a:rPr lang="en-US" sz="2000" b="1" dirty="0" smtClean="0"/>
              <a:t>L2 </a:t>
            </a:r>
            <a:r>
              <a:rPr lang="en-US" sz="2000" b="1" dirty="0"/>
              <a:t>vertebral body </a:t>
            </a:r>
            <a:r>
              <a:rPr lang="en-US" sz="2000" b="1" dirty="0">
                <a:solidFill>
                  <a:srgbClr val="FF0000"/>
                </a:solidFill>
              </a:rPr>
              <a:t>(arrow)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2000" b="1" dirty="0" smtClean="0"/>
              <a:t>demonstrates </a:t>
            </a:r>
            <a:r>
              <a:rPr lang="en-US" sz="2000" b="1" dirty="0"/>
              <a:t>diffusely </a:t>
            </a:r>
            <a:endParaRPr lang="en-US" sz="2000" b="1" dirty="0" smtClean="0"/>
          </a:p>
          <a:p>
            <a:r>
              <a:rPr lang="en-US" sz="2000" b="1" dirty="0" smtClean="0"/>
              <a:t>decreased </a:t>
            </a:r>
            <a:r>
              <a:rPr lang="en-US" sz="2000" b="1" dirty="0"/>
              <a:t>BMD  with </a:t>
            </a:r>
            <a:endParaRPr lang="en-US" sz="2000" b="1" dirty="0" smtClean="0"/>
          </a:p>
          <a:p>
            <a:r>
              <a:rPr lang="en-US" sz="2000" b="1" dirty="0" smtClean="0"/>
              <a:t>exception </a:t>
            </a:r>
            <a:r>
              <a:rPr lang="en-US" sz="2000" b="1" dirty="0"/>
              <a:t>of the level of </a:t>
            </a:r>
            <a:endParaRPr lang="en-US" sz="2000" b="1" dirty="0" smtClean="0"/>
          </a:p>
          <a:p>
            <a:r>
              <a:rPr lang="en-US" sz="2000" b="1" dirty="0" smtClean="0"/>
              <a:t>the </a:t>
            </a:r>
            <a:r>
              <a:rPr lang="en-US" sz="2000" b="1" dirty="0"/>
              <a:t>compression fracture. </a:t>
            </a:r>
          </a:p>
        </p:txBody>
      </p:sp>
    </p:spTree>
    <p:extLst>
      <p:ext uri="{BB962C8B-B14F-4D97-AF65-F5344CB8AC3E}">
        <p14:creationId xmlns:p14="http://schemas.microsoft.com/office/powerpoint/2010/main" xmlns="" val="314637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9755" y="504497"/>
            <a:ext cx="5829299" cy="607760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4141" y="2021928"/>
            <a:ext cx="3167884" cy="3847059"/>
          </a:xfrm>
        </p:spPr>
        <p:txBody>
          <a:bodyPr>
            <a:normAutofit/>
          </a:bodyPr>
          <a:lstStyle/>
          <a:p>
            <a:r>
              <a:rPr lang="en-US" sz="2000" b="1" dirty="0"/>
              <a:t>(B) Correlative radiograph </a:t>
            </a:r>
            <a:endParaRPr lang="en-US" sz="2000" b="1" dirty="0" smtClean="0"/>
          </a:p>
          <a:p>
            <a:r>
              <a:rPr lang="en-US" sz="2000" b="1" dirty="0" smtClean="0"/>
              <a:t>illustrates </a:t>
            </a:r>
            <a:r>
              <a:rPr lang="en-US" sz="2000" b="1" dirty="0"/>
              <a:t>severe disk </a:t>
            </a:r>
            <a:endParaRPr lang="en-US" sz="2000" b="1" dirty="0" smtClean="0"/>
          </a:p>
          <a:p>
            <a:r>
              <a:rPr lang="en-US" sz="2000" b="1" dirty="0" smtClean="0"/>
              <a:t>disease with </a:t>
            </a:r>
            <a:r>
              <a:rPr lang="en-US" sz="2000" b="1" dirty="0"/>
              <a:t>narrowing of </a:t>
            </a:r>
            <a:endParaRPr lang="en-US" sz="2000" b="1" dirty="0" smtClean="0"/>
          </a:p>
          <a:p>
            <a:r>
              <a:rPr lang="en-US" sz="2000" b="1" dirty="0" smtClean="0"/>
              <a:t>the </a:t>
            </a:r>
            <a:r>
              <a:rPr lang="en-US" sz="2000" b="1" dirty="0"/>
              <a:t>disk </a:t>
            </a:r>
            <a:r>
              <a:rPr lang="en-US" sz="2000" b="1" dirty="0" smtClean="0"/>
              <a:t>space</a:t>
            </a:r>
            <a:r>
              <a:rPr lang="en-US" sz="2000" b="1" dirty="0"/>
              <a:t>, osteophyte </a:t>
            </a:r>
            <a:endParaRPr lang="en-US" sz="2000" b="1" dirty="0" smtClean="0"/>
          </a:p>
          <a:p>
            <a:r>
              <a:rPr lang="en-US" sz="2000" b="1" dirty="0" smtClean="0"/>
              <a:t>formation</a:t>
            </a:r>
            <a:r>
              <a:rPr lang="en-US" sz="2000" b="1" dirty="0"/>
              <a:t>, </a:t>
            </a:r>
            <a:r>
              <a:rPr lang="en-US" sz="2000" b="1" dirty="0" smtClean="0"/>
              <a:t>and </a:t>
            </a:r>
            <a:r>
              <a:rPr lang="en-US" sz="2000" b="1" dirty="0"/>
              <a:t>adjacent </a:t>
            </a:r>
            <a:endParaRPr lang="en-US" sz="2000" b="1" dirty="0" smtClean="0"/>
          </a:p>
          <a:p>
            <a:r>
              <a:rPr lang="en-US" sz="2000" b="1" dirty="0" smtClean="0"/>
              <a:t>sclerosis</a:t>
            </a:r>
            <a:r>
              <a:rPr lang="en-US" sz="2000" b="1" dirty="0"/>
              <a:t>, all at </a:t>
            </a:r>
            <a:r>
              <a:rPr lang="en-US" sz="2000" b="1" dirty="0" smtClean="0"/>
              <a:t>the </a:t>
            </a:r>
            <a:r>
              <a:rPr lang="en-US" sz="2000" b="1" dirty="0"/>
              <a:t>L4-L5 </a:t>
            </a:r>
            <a:endParaRPr lang="en-US" sz="2000" b="1" dirty="0" smtClean="0"/>
          </a:p>
          <a:p>
            <a:r>
              <a:rPr lang="en-US" sz="2000" b="1" dirty="0" smtClean="0"/>
              <a:t>level </a:t>
            </a:r>
            <a:r>
              <a:rPr lang="en-US" sz="2000" b="1" dirty="0">
                <a:solidFill>
                  <a:srgbClr val="FF0000"/>
                </a:solidFill>
              </a:rPr>
              <a:t>(arrow). </a:t>
            </a:r>
          </a:p>
        </p:txBody>
      </p:sp>
    </p:spTree>
    <p:extLst>
      <p:ext uri="{BB962C8B-B14F-4D97-AF65-F5344CB8AC3E}">
        <p14:creationId xmlns:p14="http://schemas.microsoft.com/office/powerpoint/2010/main" xmlns="" val="125842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8154" y="987425"/>
            <a:ext cx="5682267" cy="48736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410" y="1036583"/>
            <a:ext cx="3874376" cy="4855779"/>
          </a:xfrm>
        </p:spPr>
        <p:txBody>
          <a:bodyPr>
            <a:normAutofit/>
          </a:bodyPr>
          <a:lstStyle/>
          <a:p>
            <a:r>
              <a:rPr lang="en-US" sz="2000" b="1" dirty="0"/>
              <a:t>In a similar </a:t>
            </a:r>
            <a:r>
              <a:rPr lang="en-US" sz="2000" b="1" dirty="0" smtClean="0"/>
              <a:t>manner, condensation </a:t>
            </a:r>
          </a:p>
          <a:p>
            <a:r>
              <a:rPr lang="en-US" sz="2000" b="1" dirty="0" smtClean="0"/>
              <a:t>of </a:t>
            </a:r>
            <a:r>
              <a:rPr lang="en-US" sz="2000" b="1" dirty="0"/>
              <a:t>the bone in </a:t>
            </a:r>
            <a:r>
              <a:rPr lang="en-US" sz="2000" b="1" dirty="0" smtClean="0"/>
              <a:t>avascular </a:t>
            </a:r>
            <a:r>
              <a:rPr lang="en-US" sz="2000" b="1" dirty="0"/>
              <a:t>necrosis </a:t>
            </a:r>
            <a:endParaRPr lang="en-US" sz="2000" b="1" dirty="0" smtClean="0"/>
          </a:p>
          <a:p>
            <a:r>
              <a:rPr lang="en-US" sz="2000" b="1" dirty="0" smtClean="0"/>
              <a:t>results </a:t>
            </a:r>
            <a:r>
              <a:rPr lang="en-US" sz="2000" b="1" dirty="0"/>
              <a:t>in deformity and increased </a:t>
            </a:r>
          </a:p>
          <a:p>
            <a:r>
              <a:rPr lang="en-US" sz="2000" b="1" dirty="0"/>
              <a:t>density. </a:t>
            </a:r>
          </a:p>
          <a:p>
            <a:r>
              <a:rPr lang="en-US" sz="2000" b="1" dirty="0" smtClean="0"/>
              <a:t>(</a:t>
            </a:r>
            <a:r>
              <a:rPr lang="en-US" sz="2000" b="1" dirty="0"/>
              <a:t>B) A patient with </a:t>
            </a:r>
            <a:r>
              <a:rPr lang="en-US" sz="2000" b="1" dirty="0">
                <a:solidFill>
                  <a:srgbClr val="FF0000"/>
                </a:solidFill>
              </a:rPr>
              <a:t>avascular</a:t>
            </a:r>
            <a:r>
              <a:rPr lang="en-US" sz="2000" b="1" dirty="0"/>
              <a:t> </a:t>
            </a:r>
            <a:endParaRPr lang="en-US" sz="2000" b="1" dirty="0" smtClean="0"/>
          </a:p>
          <a:p>
            <a:r>
              <a:rPr lang="en-US" sz="2000" b="1" dirty="0" smtClean="0">
                <a:solidFill>
                  <a:srgbClr val="FF0000"/>
                </a:solidFill>
              </a:rPr>
              <a:t>necrosis</a:t>
            </a:r>
            <a:r>
              <a:rPr lang="en-US" sz="2000" b="1" dirty="0" smtClean="0"/>
              <a:t> </a:t>
            </a:r>
            <a:r>
              <a:rPr lang="en-US" sz="2000" b="1" dirty="0"/>
              <a:t>of the left femoral </a:t>
            </a:r>
            <a:endParaRPr lang="en-US" sz="2000" b="1" dirty="0" smtClean="0"/>
          </a:p>
          <a:p>
            <a:r>
              <a:rPr lang="en-US" sz="2000" b="1" dirty="0" smtClean="0"/>
              <a:t>head </a:t>
            </a:r>
            <a:r>
              <a:rPr lang="en-US" sz="2000" b="1" dirty="0">
                <a:solidFill>
                  <a:srgbClr val="FF0000"/>
                </a:solidFill>
              </a:rPr>
              <a:t>(arrow</a:t>
            </a:r>
            <a:r>
              <a:rPr lang="en-US" sz="2000" b="1" dirty="0" smtClean="0">
                <a:solidFill>
                  <a:srgbClr val="FF0000"/>
                </a:solidFill>
              </a:rPr>
              <a:t>). 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/>
              <a:t>The femoral head appears </a:t>
            </a:r>
          </a:p>
          <a:p>
            <a:r>
              <a:rPr lang="en-US" sz="2000" b="1" dirty="0" smtClean="0"/>
              <a:t>dense </a:t>
            </a:r>
            <a:r>
              <a:rPr lang="en-US" sz="2000" b="1" dirty="0"/>
              <a:t>and is associated </a:t>
            </a:r>
            <a:endParaRPr lang="en-US" sz="2000" b="1" dirty="0" smtClean="0"/>
          </a:p>
          <a:p>
            <a:r>
              <a:rPr lang="en-US" sz="2000" b="1" dirty="0" smtClean="0"/>
              <a:t>with </a:t>
            </a:r>
            <a:r>
              <a:rPr lang="en-US" sz="2000" b="1" dirty="0"/>
              <a:t>ﬂattening and </a:t>
            </a:r>
            <a:endParaRPr lang="en-US" sz="2000" b="1" dirty="0" smtClean="0"/>
          </a:p>
          <a:p>
            <a:r>
              <a:rPr lang="en-US" sz="2000" b="1" dirty="0" smtClean="0"/>
              <a:t>deformity</a:t>
            </a:r>
            <a:r>
              <a:rPr lang="en-US" sz="2000" b="1" dirty="0"/>
              <a:t>. </a:t>
            </a:r>
            <a:endParaRPr lang="en-US" sz="2000" b="1" dirty="0" smtClean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388219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5284" y="677917"/>
            <a:ext cx="8537026" cy="59554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1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smtClean="0"/>
              <a:t>Bone </a:t>
            </a:r>
            <a:r>
              <a:rPr lang="en-US" sz="3000" b="1" dirty="0"/>
              <a:t>densitometry with </a:t>
            </a:r>
            <a:r>
              <a:rPr lang="en-US" sz="3000" b="1" dirty="0" smtClean="0"/>
              <a:t> </a:t>
            </a:r>
            <a:r>
              <a:rPr lang="en-US" sz="3000" b="1" dirty="0" smtClean="0">
                <a:solidFill>
                  <a:srgbClr val="FF0000"/>
                </a:solidFill>
              </a:rPr>
              <a:t>DEXA </a:t>
            </a:r>
          </a:p>
          <a:p>
            <a:pPr marL="0" indent="0">
              <a:buNone/>
            </a:pPr>
            <a:r>
              <a:rPr lang="en-US" sz="3000" b="1" dirty="0"/>
              <a:t> </a:t>
            </a:r>
            <a:r>
              <a:rPr lang="en-US" sz="3000" b="1" dirty="0" smtClean="0">
                <a:solidFill>
                  <a:srgbClr val="FF0000"/>
                </a:solidFill>
              </a:rPr>
              <a:t>“Gold-standard</a:t>
            </a:r>
            <a:r>
              <a:rPr lang="en-US" sz="3000" b="1" dirty="0">
                <a:solidFill>
                  <a:srgbClr val="FF0000"/>
                </a:solidFill>
              </a:rPr>
              <a:t>” </a:t>
            </a:r>
            <a:r>
              <a:rPr lang="en-US" sz="3000" b="1" dirty="0"/>
              <a:t>for  </a:t>
            </a:r>
            <a:r>
              <a:rPr lang="en-US" sz="3000" b="1" dirty="0" smtClean="0"/>
              <a:t>BMD </a:t>
            </a:r>
            <a:r>
              <a:rPr lang="en-US" sz="3000" b="1" dirty="0"/>
              <a:t>measurement</a:t>
            </a:r>
          </a:p>
          <a:p>
            <a:pPr marL="0" indent="0">
              <a:buNone/>
            </a:pPr>
            <a:r>
              <a:rPr lang="en-US" sz="3000" b="1" dirty="0" smtClean="0"/>
              <a:t> - Measures </a:t>
            </a:r>
            <a:r>
              <a:rPr lang="en-US" sz="3000" b="1" dirty="0"/>
              <a:t>“central” or “axial” skeletal sites: </a:t>
            </a:r>
            <a:endParaRPr lang="en-US" sz="3000" b="1" dirty="0" smtClean="0"/>
          </a:p>
          <a:p>
            <a:pPr marL="0" indent="0">
              <a:buNone/>
            </a:pPr>
            <a:r>
              <a:rPr lang="en-US" sz="3000" b="1" dirty="0"/>
              <a:t> </a:t>
            </a:r>
            <a:r>
              <a:rPr lang="en-US" sz="3000" b="1" dirty="0" smtClean="0"/>
              <a:t>  spine </a:t>
            </a:r>
            <a:r>
              <a:rPr lang="en-US" sz="3000" b="1" dirty="0"/>
              <a:t>and </a:t>
            </a:r>
            <a:r>
              <a:rPr lang="en-US" sz="3000" b="1" dirty="0" smtClean="0"/>
              <a:t>hip</a:t>
            </a:r>
          </a:p>
          <a:p>
            <a:pPr marL="0" indent="0">
              <a:buNone/>
            </a:pPr>
            <a:r>
              <a:rPr lang="en-US" sz="3000" b="1" dirty="0"/>
              <a:t> </a:t>
            </a:r>
            <a:r>
              <a:rPr lang="en-US" sz="3000" b="1" dirty="0" smtClean="0"/>
              <a:t>- May </a:t>
            </a:r>
            <a:r>
              <a:rPr lang="en-US" sz="3000" b="1" dirty="0"/>
              <a:t>measure other sites: total body and </a:t>
            </a:r>
            <a:r>
              <a:rPr lang="en-US" sz="3000" b="1" dirty="0" smtClean="0"/>
              <a:t>forearm </a:t>
            </a:r>
          </a:p>
          <a:p>
            <a:pPr marL="0" indent="0">
              <a:buNone/>
            </a:pPr>
            <a:r>
              <a:rPr lang="en-US" sz="3000" b="1" dirty="0" smtClean="0"/>
              <a:t> - Extensive </a:t>
            </a:r>
            <a:r>
              <a:rPr lang="en-US" sz="3000" b="1" dirty="0"/>
              <a:t>epidemiologic data</a:t>
            </a:r>
          </a:p>
          <a:p>
            <a:pPr marL="0" indent="0">
              <a:buNone/>
            </a:pPr>
            <a:r>
              <a:rPr lang="en-US" sz="3000" b="1" dirty="0"/>
              <a:t> </a:t>
            </a:r>
            <a:r>
              <a:rPr lang="en-US" sz="3000" b="1" dirty="0" smtClean="0"/>
              <a:t>- Correlation </a:t>
            </a:r>
            <a:r>
              <a:rPr lang="en-US" sz="3000" b="1" dirty="0"/>
              <a:t>with bone strength in-vitro</a:t>
            </a:r>
          </a:p>
          <a:p>
            <a:pPr marL="0" indent="0">
              <a:buNone/>
            </a:pPr>
            <a:r>
              <a:rPr lang="en-US" sz="3000" b="1" dirty="0" smtClean="0"/>
              <a:t> - Validated </a:t>
            </a:r>
            <a:r>
              <a:rPr lang="en-US" sz="3000" b="1" dirty="0"/>
              <a:t>in many clinical trials </a:t>
            </a:r>
          </a:p>
          <a:p>
            <a:pPr marL="0" indent="0">
              <a:buNone/>
            </a:pPr>
            <a:r>
              <a:rPr lang="en-US" sz="3000" b="1" dirty="0" smtClean="0"/>
              <a:t> - Widely </a:t>
            </a:r>
            <a:r>
              <a:rPr lang="en-US" sz="3000" b="1" dirty="0"/>
              <a:t>available</a:t>
            </a:r>
          </a:p>
          <a:p>
            <a:pPr marL="0" indent="0">
              <a:buNone/>
            </a:pP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xmlns="" val="45925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6683" y="1943100"/>
            <a:ext cx="9002110" cy="4233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Treatment of vertebral fractures by </a:t>
            </a:r>
            <a:r>
              <a:rPr lang="en-US" sz="3200" b="1" dirty="0">
                <a:solidFill>
                  <a:srgbClr val="FF0000"/>
                </a:solidFill>
              </a:rPr>
              <a:t>vertebroplasty</a:t>
            </a:r>
            <a:r>
              <a:rPr lang="en-US" sz="3200" b="1" dirty="0"/>
              <a:t>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will also </a:t>
            </a:r>
            <a:r>
              <a:rPr lang="en-US" sz="3200" b="1" dirty="0"/>
              <a:t>increase </a:t>
            </a:r>
            <a:r>
              <a:rPr lang="en-US" sz="3200" b="1" dirty="0" smtClean="0"/>
              <a:t>the measured </a:t>
            </a:r>
            <a:r>
              <a:rPr lang="en-US" sz="3200" b="1" dirty="0"/>
              <a:t>BMD, owing to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density </a:t>
            </a:r>
            <a:r>
              <a:rPr lang="en-US" sz="3200" b="1" dirty="0"/>
              <a:t>of </a:t>
            </a:r>
            <a:r>
              <a:rPr lang="en-US" sz="3200" b="1" dirty="0" smtClean="0"/>
              <a:t>the polymethylmethacrylate </a:t>
            </a:r>
            <a:r>
              <a:rPr lang="en-US" sz="3200" b="1" dirty="0"/>
              <a:t>cement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preparation</a:t>
            </a:r>
            <a:r>
              <a:rPr lang="en-US" sz="3200" b="1" dirty="0"/>
              <a:t>, </a:t>
            </a:r>
            <a:r>
              <a:rPr lang="en-US" sz="3200" b="1" dirty="0" smtClean="0"/>
              <a:t>which has </a:t>
            </a:r>
            <a:r>
              <a:rPr lang="en-US" sz="3200" b="1" dirty="0"/>
              <a:t>purposefully been rendered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radiopaque. </a:t>
            </a:r>
            <a:endParaRPr lang="en-US" sz="3200" b="1" dirty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182716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1853" y="987425"/>
            <a:ext cx="5654870" cy="48736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61797" y="2140170"/>
            <a:ext cx="2825970" cy="3618186"/>
          </a:xfrm>
        </p:spPr>
        <p:txBody>
          <a:bodyPr>
            <a:normAutofit/>
          </a:bodyPr>
          <a:lstStyle/>
          <a:p>
            <a:r>
              <a:rPr lang="en-US" sz="2000" b="1" dirty="0"/>
              <a:t>(C) DEXA image in a </a:t>
            </a:r>
            <a:endParaRPr lang="en-US" sz="2000" b="1" dirty="0" smtClean="0"/>
          </a:p>
          <a:p>
            <a:r>
              <a:rPr lang="en-US" sz="2000" b="1" dirty="0" smtClean="0"/>
              <a:t>patient </a:t>
            </a:r>
            <a:r>
              <a:rPr lang="en-US" sz="2000" b="1" dirty="0"/>
              <a:t>status post  </a:t>
            </a:r>
            <a:endParaRPr lang="en-US" sz="2000" b="1" dirty="0" smtClean="0"/>
          </a:p>
          <a:p>
            <a:r>
              <a:rPr lang="en-US" sz="2000" b="1" dirty="0" smtClean="0"/>
              <a:t>vertebroplasty </a:t>
            </a:r>
            <a:r>
              <a:rPr lang="en-US" sz="2000" b="1" dirty="0"/>
              <a:t>of L2 and </a:t>
            </a:r>
            <a:endParaRPr lang="en-US" sz="2000" b="1" dirty="0" smtClean="0"/>
          </a:p>
          <a:p>
            <a:r>
              <a:rPr lang="en-US" sz="2000" b="1" dirty="0" smtClean="0"/>
              <a:t>L3 </a:t>
            </a:r>
            <a:r>
              <a:rPr lang="en-US" sz="2000" b="1" dirty="0"/>
              <a:t>with introduction of </a:t>
            </a:r>
            <a:endParaRPr lang="en-US" sz="2000" b="1" dirty="0" smtClean="0"/>
          </a:p>
          <a:p>
            <a:r>
              <a:rPr lang="en-US" sz="2000" b="1" dirty="0" smtClean="0"/>
              <a:t>radiopaque </a:t>
            </a:r>
            <a:r>
              <a:rPr lang="en-US" sz="2000" b="1" dirty="0"/>
              <a:t>cement </a:t>
            </a:r>
            <a:endParaRPr lang="en-US" sz="2000" b="1" dirty="0" smtClean="0"/>
          </a:p>
          <a:p>
            <a:r>
              <a:rPr lang="en-US" sz="2000" b="1" dirty="0" smtClean="0"/>
              <a:t>preparation </a:t>
            </a:r>
            <a:r>
              <a:rPr lang="en-US" sz="2000" b="1" dirty="0">
                <a:solidFill>
                  <a:srgbClr val="FF0000"/>
                </a:solidFill>
              </a:rPr>
              <a:t>(arrows).</a:t>
            </a:r>
          </a:p>
        </p:txBody>
      </p:sp>
    </p:spTree>
    <p:extLst>
      <p:ext uri="{BB962C8B-B14F-4D97-AF65-F5344CB8AC3E}">
        <p14:creationId xmlns:p14="http://schemas.microsoft.com/office/powerpoint/2010/main" xmlns="" val="386834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5283" y="1891862"/>
            <a:ext cx="8852338" cy="41542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A study using single photon  absorptiometry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demonstrated </a:t>
            </a:r>
            <a:r>
              <a:rPr lang="en-US" sz="3200" b="1" dirty="0"/>
              <a:t>that following wrist </a:t>
            </a:r>
            <a:r>
              <a:rPr lang="en-US" sz="3200" b="1" dirty="0" smtClean="0"/>
              <a:t>fracture, BMD </a:t>
            </a:r>
          </a:p>
          <a:p>
            <a:pPr marL="0" indent="0">
              <a:buNone/>
            </a:pPr>
            <a:r>
              <a:rPr lang="en-US" sz="3200" b="1" dirty="0" smtClean="0"/>
              <a:t>of </a:t>
            </a:r>
            <a:r>
              <a:rPr lang="en-US" sz="3200" b="1" dirty="0"/>
              <a:t>the </a:t>
            </a:r>
            <a:r>
              <a:rPr lang="en-US" sz="3200" b="1" dirty="0">
                <a:solidFill>
                  <a:srgbClr val="FF0000"/>
                </a:solidFill>
              </a:rPr>
              <a:t>forearm</a:t>
            </a:r>
            <a:r>
              <a:rPr lang="en-US" sz="3200" b="1" dirty="0"/>
              <a:t> is initially decreased but ultimately 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becomes </a:t>
            </a:r>
            <a:r>
              <a:rPr lang="en-US" sz="3200" b="1" dirty="0"/>
              <a:t>persistently increased by 10 years after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fracture.  </a:t>
            </a:r>
          </a:p>
          <a:p>
            <a:pPr marL="0" indent="0">
              <a:buNone/>
            </a:pPr>
            <a:endParaRPr lang="en-US" sz="3200" b="1" dirty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312418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6977" y="1848507"/>
            <a:ext cx="9285890" cy="4457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</a:rPr>
              <a:t>Sclerotic osseous metastases, </a:t>
            </a:r>
            <a:r>
              <a:rPr lang="en-US" sz="3200" b="1" dirty="0"/>
              <a:t>not uncommon in the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/>
              <a:t>a</a:t>
            </a:r>
            <a:r>
              <a:rPr lang="en-US" sz="3200" b="1" dirty="0" smtClean="0"/>
              <a:t>ge group </a:t>
            </a:r>
            <a:r>
              <a:rPr lang="en-US" sz="3200" b="1" dirty="0"/>
              <a:t>being studied by DEXA, can cause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increased </a:t>
            </a:r>
            <a:r>
              <a:rPr lang="en-US" sz="3200" b="1" dirty="0"/>
              <a:t>BMD;  prostate cancer in men and breast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cancer </a:t>
            </a:r>
            <a:r>
              <a:rPr lang="en-US" sz="3200" b="1" dirty="0"/>
              <a:t>in women </a:t>
            </a:r>
            <a:r>
              <a:rPr lang="en-US" sz="3200" b="1" dirty="0" smtClean="0"/>
              <a:t>represent the </a:t>
            </a:r>
            <a:r>
              <a:rPr lang="en-US" sz="3200" b="1" dirty="0"/>
              <a:t>most frequent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etiologies </a:t>
            </a:r>
            <a:r>
              <a:rPr lang="en-US" sz="3200" b="1" dirty="0"/>
              <a:t>in this age </a:t>
            </a:r>
            <a:r>
              <a:rPr lang="en-US" sz="3200" b="1" dirty="0" smtClean="0"/>
              <a:t>group.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2933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1993" y="2345120"/>
            <a:ext cx="8209893" cy="3831841"/>
          </a:xfrm>
        </p:spPr>
        <p:txBody>
          <a:bodyPr/>
          <a:lstStyle/>
          <a:p>
            <a:pPr marL="0" lvl="0" indent="0">
              <a:buNone/>
            </a:pPr>
            <a:r>
              <a:rPr lang="en-US" sz="3200" b="1" dirty="0">
                <a:solidFill>
                  <a:prstClr val="black"/>
                </a:solidFill>
              </a:rPr>
              <a:t>It is  important to maintain a high suspicion for </a:t>
            </a:r>
          </a:p>
          <a:p>
            <a:pPr marL="0" lvl="0" indent="0">
              <a:buNone/>
            </a:pPr>
            <a:r>
              <a:rPr lang="en-US" sz="3200" b="1" dirty="0">
                <a:solidFill>
                  <a:prstClr val="black"/>
                </a:solidFill>
              </a:rPr>
              <a:t>Boney metastases, as DEXA may be ﬁrst 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examination to </a:t>
            </a:r>
            <a:r>
              <a:rPr lang="en-US" sz="3200" b="1" dirty="0">
                <a:solidFill>
                  <a:prstClr val="black"/>
                </a:solidFill>
              </a:rPr>
              <a:t>detect </a:t>
            </a:r>
            <a:r>
              <a:rPr lang="en-US" sz="3200" b="1" dirty="0" smtClean="0">
                <a:solidFill>
                  <a:prstClr val="black"/>
                </a:solidFill>
              </a:rPr>
              <a:t>abnormality.</a:t>
            </a:r>
            <a:endParaRPr lang="en-US" sz="3200" b="1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9485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38649" y="1017727"/>
            <a:ext cx="5425092" cy="4871126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9710" y="1891862"/>
            <a:ext cx="4055680" cy="3871720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 Figure </a:t>
            </a:r>
            <a:r>
              <a:rPr lang="en-US" sz="2000" b="1" dirty="0"/>
              <a:t>3 Sclerotic metastases on </a:t>
            </a:r>
            <a:endParaRPr lang="en-US" sz="2000" b="1" dirty="0" smtClean="0"/>
          </a:p>
          <a:p>
            <a:r>
              <a:rPr lang="en-US" sz="2000" b="1" dirty="0" smtClean="0"/>
              <a:t> DEXA </a:t>
            </a:r>
            <a:r>
              <a:rPr lang="en-US" sz="2000" b="1" dirty="0"/>
              <a:t>(arrows). </a:t>
            </a:r>
            <a:r>
              <a:rPr lang="en-US" sz="2000" b="1" dirty="0">
                <a:solidFill>
                  <a:srgbClr val="FF0000"/>
                </a:solidFill>
              </a:rPr>
              <a:t>A 65-year-old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 woman</a:t>
            </a:r>
            <a:r>
              <a:rPr lang="en-US" sz="2000" b="1" dirty="0">
                <a:solidFill>
                  <a:srgbClr val="FF0000"/>
                </a:solidFill>
              </a:rPr>
              <a:t>,</a:t>
            </a:r>
            <a:r>
              <a:rPr lang="en-US" sz="2000" b="1" dirty="0"/>
              <a:t> with known </a:t>
            </a:r>
            <a:r>
              <a:rPr lang="en-US" sz="2000" b="1" dirty="0">
                <a:solidFill>
                  <a:srgbClr val="FF0000"/>
                </a:solidFill>
              </a:rPr>
              <a:t>breast cancer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2000" b="1" dirty="0" smtClean="0"/>
              <a:t> </a:t>
            </a:r>
            <a:r>
              <a:rPr lang="en-US" sz="2000" b="1" dirty="0"/>
              <a:t>for evaluation of BMD </a:t>
            </a:r>
          </a:p>
          <a:p>
            <a:r>
              <a:rPr lang="en-US" sz="2000" b="1" dirty="0" smtClean="0"/>
              <a:t> before therapy</a:t>
            </a:r>
            <a:r>
              <a:rPr lang="en-US" sz="2000" b="1" dirty="0"/>
              <a:t>. </a:t>
            </a:r>
            <a:endParaRPr lang="en-US" sz="2000" b="1" dirty="0" smtClean="0"/>
          </a:p>
          <a:p>
            <a:r>
              <a:rPr lang="en-US" sz="2000" b="1" dirty="0" smtClean="0"/>
              <a:t> DEXA </a:t>
            </a:r>
            <a:r>
              <a:rPr lang="en-US" sz="2000" b="1" dirty="0"/>
              <a:t>images of the spine (A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143700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37638" y="715960"/>
            <a:ext cx="5056788" cy="459959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6670" y="5856890"/>
            <a:ext cx="10098158" cy="740979"/>
          </a:xfrm>
        </p:spPr>
        <p:txBody>
          <a:bodyPr>
            <a:normAutofit/>
          </a:bodyPr>
          <a:lstStyle/>
          <a:p>
            <a:r>
              <a:rPr lang="en-US" b="1" dirty="0" smtClean="0"/>
              <a:t>And hip </a:t>
            </a:r>
            <a:r>
              <a:rPr lang="en-US" b="1" dirty="0"/>
              <a:t>(B) demonstrate </a:t>
            </a:r>
            <a:r>
              <a:rPr lang="en-US" b="1" dirty="0" smtClean="0"/>
              <a:t>sclerotic  boney </a:t>
            </a:r>
            <a:r>
              <a:rPr lang="en-US" b="1" dirty="0"/>
              <a:t>metastases, corroborated </a:t>
            </a:r>
            <a:r>
              <a:rPr lang="en-US" b="1" dirty="0" smtClean="0"/>
              <a:t> on </a:t>
            </a:r>
            <a:r>
              <a:rPr lang="en-US" b="1" dirty="0"/>
              <a:t>representative sagittal 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FDG-PET/CT </a:t>
            </a:r>
            <a:r>
              <a:rPr lang="en-US" b="1" dirty="0">
                <a:solidFill>
                  <a:srgbClr val="FF0000"/>
                </a:solidFill>
              </a:rPr>
              <a:t>image (C). </a:t>
            </a:r>
          </a:p>
          <a:p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7688" y="715960"/>
            <a:ext cx="5019432" cy="459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307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2323" y="461176"/>
            <a:ext cx="5943600" cy="600721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88831" y="1801210"/>
            <a:ext cx="3046686" cy="4067777"/>
          </a:xfrm>
        </p:spPr>
        <p:txBody>
          <a:bodyPr>
            <a:norm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</a:rPr>
              <a:t> A </a:t>
            </a:r>
            <a:r>
              <a:rPr lang="en-US" sz="2600" b="1" dirty="0">
                <a:solidFill>
                  <a:srgbClr val="FF0000"/>
                </a:solidFill>
              </a:rPr>
              <a:t>67-year-old </a:t>
            </a:r>
            <a:r>
              <a:rPr lang="en-US" sz="2600" b="1" dirty="0" smtClean="0">
                <a:solidFill>
                  <a:srgbClr val="FF0000"/>
                </a:solidFill>
              </a:rPr>
              <a:t>man</a:t>
            </a:r>
          </a:p>
          <a:p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/>
              <a:t>with </a:t>
            </a:r>
            <a:r>
              <a:rPr lang="en-US" sz="2600" b="1" dirty="0" smtClean="0"/>
              <a:t> prostate </a:t>
            </a:r>
          </a:p>
          <a:p>
            <a:r>
              <a:rPr lang="en-US" sz="2600" b="1" dirty="0"/>
              <a:t> </a:t>
            </a:r>
            <a:r>
              <a:rPr lang="en-US" sz="2600" b="1" dirty="0" smtClean="0"/>
              <a:t>cancer</a:t>
            </a:r>
            <a:r>
              <a:rPr lang="en-US" sz="2600" b="1" dirty="0"/>
              <a:t> </a:t>
            </a:r>
            <a:r>
              <a:rPr lang="en-US" sz="2600" b="1" dirty="0" smtClean="0"/>
              <a:t>Metastases </a:t>
            </a:r>
          </a:p>
          <a:p>
            <a:r>
              <a:rPr lang="en-US" sz="2600" b="1" dirty="0" smtClean="0"/>
              <a:t> to </a:t>
            </a:r>
            <a:r>
              <a:rPr lang="en-US" sz="2600" b="1" dirty="0"/>
              <a:t>the  spine are </a:t>
            </a:r>
            <a:endParaRPr lang="en-US" sz="2600" b="1" dirty="0" smtClean="0"/>
          </a:p>
          <a:p>
            <a:r>
              <a:rPr lang="en-US" sz="2600" b="1" dirty="0" smtClean="0"/>
              <a:t> noted </a:t>
            </a:r>
            <a:r>
              <a:rPr lang="en-US" sz="2600" b="1" dirty="0"/>
              <a:t>on DEXA </a:t>
            </a:r>
            <a:endParaRPr lang="en-US" sz="2600" b="1" dirty="0" smtClean="0"/>
          </a:p>
          <a:p>
            <a:r>
              <a:rPr lang="en-US" sz="2600" b="1" dirty="0" smtClean="0"/>
              <a:t> 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xmlns="" val="252061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8498" y="5685180"/>
            <a:ext cx="10869432" cy="934279"/>
          </a:xfrm>
        </p:spPr>
        <p:txBody>
          <a:bodyPr>
            <a:normAutofit fontScale="77500" lnSpcReduction="20000"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               CT </a:t>
            </a:r>
            <a:r>
              <a:rPr lang="en-US" sz="4800" b="1" dirty="0">
                <a:solidFill>
                  <a:srgbClr val="FF0000"/>
                </a:solidFill>
              </a:rPr>
              <a:t>(E) </a:t>
            </a:r>
            <a:r>
              <a:rPr lang="en-US" sz="4800" b="1" dirty="0" smtClean="0">
                <a:solidFill>
                  <a:srgbClr val="FF0000"/>
                </a:solidFill>
              </a:rPr>
              <a:t>                     Radionuclide Bone Scan </a:t>
            </a:r>
            <a:r>
              <a:rPr lang="en-US" sz="4800" b="1" dirty="0">
                <a:solidFill>
                  <a:srgbClr val="FF0000"/>
                </a:solidFill>
              </a:rPr>
              <a:t>(F</a:t>
            </a:r>
            <a:r>
              <a:rPr lang="en-US" sz="4800" b="1" dirty="0" smtClean="0">
                <a:solidFill>
                  <a:srgbClr val="FF0000"/>
                </a:solidFill>
              </a:rPr>
              <a:t>)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2506" y="698451"/>
            <a:ext cx="4359018" cy="4871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2536" y="698451"/>
            <a:ext cx="4310246" cy="48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446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7921" y="1824858"/>
            <a:ext cx="9009993" cy="4185745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</a:rPr>
              <a:t>Benign bone neoplasms </a:t>
            </a:r>
            <a:r>
              <a:rPr lang="en-US" sz="3200" b="1" dirty="0"/>
              <a:t>such as osteoblastoma and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enostosis  can </a:t>
            </a:r>
            <a:r>
              <a:rPr lang="en-US" sz="3200" b="1" dirty="0"/>
              <a:t>also lead to focally increased bone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density. </a:t>
            </a:r>
          </a:p>
          <a:p>
            <a:pPr marL="0" indent="0">
              <a:buNone/>
            </a:pPr>
            <a:r>
              <a:rPr lang="en-US" sz="3200" b="1" dirty="0" smtClean="0"/>
              <a:t>Correlation </a:t>
            </a:r>
            <a:r>
              <a:rPr lang="en-US" sz="3200" b="1" dirty="0"/>
              <a:t>with conventional imaging is </a:t>
            </a:r>
            <a:r>
              <a:rPr lang="en-US" sz="3200" b="1" dirty="0" smtClean="0"/>
              <a:t>required </a:t>
            </a:r>
          </a:p>
          <a:p>
            <a:pPr marL="0" indent="0">
              <a:buNone/>
            </a:pPr>
            <a:r>
              <a:rPr lang="en-US" sz="3200" b="1" dirty="0" smtClean="0"/>
              <a:t>to further characterize </a:t>
            </a:r>
            <a:r>
              <a:rPr lang="en-US" sz="3200" b="1" dirty="0"/>
              <a:t>osseous lesions as </a:t>
            </a:r>
            <a:r>
              <a:rPr lang="en-US" sz="3200" b="1" dirty="0" smtClean="0"/>
              <a:t>DEXA </a:t>
            </a:r>
          </a:p>
          <a:p>
            <a:pPr marL="0" indent="0">
              <a:buNone/>
            </a:pPr>
            <a:r>
              <a:rPr lang="en-US" sz="3200" b="1" dirty="0" smtClean="0"/>
              <a:t>images </a:t>
            </a:r>
            <a:r>
              <a:rPr lang="en-US" sz="3200" b="1" dirty="0"/>
              <a:t>are not </a:t>
            </a:r>
            <a:r>
              <a:rPr lang="en-US" sz="3200" b="1" dirty="0" smtClean="0"/>
              <a:t>optimized for </a:t>
            </a:r>
            <a:r>
              <a:rPr lang="en-US" sz="3200" b="1" dirty="0"/>
              <a:t>this </a:t>
            </a:r>
            <a:r>
              <a:rPr lang="en-US" sz="3200" b="1" dirty="0" smtClean="0"/>
              <a:t>purpose. </a:t>
            </a:r>
            <a:endParaRPr lang="en-US" sz="32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6412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9810" y="1722383"/>
            <a:ext cx="8690741" cy="420233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Dual-energy </a:t>
            </a:r>
            <a:r>
              <a:rPr lang="en-US" sz="3200" b="1" dirty="0"/>
              <a:t>x-ray absorptiometry </a:t>
            </a:r>
            <a:r>
              <a:rPr lang="en-US" sz="3200" b="1" dirty="0">
                <a:solidFill>
                  <a:srgbClr val="FF0000"/>
                </a:solidFill>
              </a:rPr>
              <a:t>(DEXA) 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200" b="1" dirty="0" smtClean="0"/>
              <a:t>leverages the </a:t>
            </a:r>
            <a:r>
              <a:rPr lang="en-US" sz="3200" b="1" dirty="0"/>
              <a:t>differential attenuation of photons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of </a:t>
            </a:r>
            <a:r>
              <a:rPr lang="en-US" sz="3200" b="1" dirty="0"/>
              <a:t>disparate </a:t>
            </a:r>
            <a:r>
              <a:rPr lang="en-US" sz="3200" b="1" dirty="0" smtClean="0"/>
              <a:t>energies </a:t>
            </a:r>
            <a:r>
              <a:rPr lang="en-US" sz="3200" b="1" dirty="0"/>
              <a:t>to determine an areal bone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mineral </a:t>
            </a:r>
            <a:r>
              <a:rPr lang="en-US" sz="3200" b="1" dirty="0"/>
              <a:t>density </a:t>
            </a:r>
            <a:r>
              <a:rPr lang="en-US" sz="3200" b="1" dirty="0" smtClean="0">
                <a:solidFill>
                  <a:srgbClr val="FF0000"/>
                </a:solidFill>
              </a:rPr>
              <a:t>(</a:t>
            </a:r>
            <a:r>
              <a:rPr lang="en-US" sz="3200" b="1" dirty="0">
                <a:solidFill>
                  <a:srgbClr val="FF0000"/>
                </a:solidFill>
              </a:rPr>
              <a:t>BMD</a:t>
            </a:r>
            <a:r>
              <a:rPr lang="en-US" sz="3200" b="1" dirty="0" smtClean="0">
                <a:solidFill>
                  <a:srgbClr val="FF0000"/>
                </a:solidFill>
              </a:rPr>
              <a:t>).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507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698" y="706145"/>
            <a:ext cx="4999152" cy="48736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98" y="5691352"/>
            <a:ext cx="10551538" cy="961696"/>
          </a:xfrm>
        </p:spPr>
        <p:txBody>
          <a:bodyPr>
            <a:normAutofit/>
          </a:bodyPr>
          <a:lstStyle/>
          <a:p>
            <a:r>
              <a:rPr lang="en-US" dirty="0"/>
              <a:t>Figure 4 Benign bone lesions. (A-D) A 71-year-old woman with slowly growing enostosis at the base of the greater  trochanter within the “total hip” ROI (arrow), slowly growing over the span of 9 years. Interval (in months) between image  A and subsequent studies is indicated.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9352" y="706145"/>
            <a:ext cx="5381885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928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38" y="1101726"/>
            <a:ext cx="5082359" cy="487362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9040" y="1101726"/>
            <a:ext cx="5029636" cy="48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055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23519" y="786135"/>
            <a:ext cx="5848271" cy="552248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6714" y="1793327"/>
            <a:ext cx="2971800" cy="4040187"/>
          </a:xfrm>
        </p:spPr>
        <p:txBody>
          <a:bodyPr>
            <a:normAutofit/>
          </a:bodyPr>
          <a:lstStyle/>
          <a:p>
            <a:r>
              <a:rPr lang="en-US" sz="2600" b="1" dirty="0"/>
              <a:t>(E) </a:t>
            </a:r>
            <a:r>
              <a:rPr lang="en-US" sz="2600" b="1" dirty="0">
                <a:solidFill>
                  <a:srgbClr val="FF0000"/>
                </a:solidFill>
              </a:rPr>
              <a:t>Enostosis </a:t>
            </a:r>
            <a:endParaRPr lang="en-US" sz="2600" b="1" dirty="0" smtClean="0">
              <a:solidFill>
                <a:srgbClr val="FF0000"/>
              </a:solidFill>
            </a:endParaRPr>
          </a:p>
          <a:p>
            <a:r>
              <a:rPr lang="en-US" sz="2600" b="1" dirty="0" smtClean="0"/>
              <a:t>located </a:t>
            </a:r>
            <a:r>
              <a:rPr lang="en-US" sz="2600" b="1" dirty="0"/>
              <a:t>in the L3 </a:t>
            </a:r>
            <a:endParaRPr lang="en-US" sz="2600" b="1" dirty="0" smtClean="0"/>
          </a:p>
          <a:p>
            <a:r>
              <a:rPr lang="en-US" sz="2600" b="1" dirty="0" smtClean="0"/>
              <a:t>pedicle </a:t>
            </a:r>
            <a:r>
              <a:rPr lang="en-US" sz="2600" b="1" dirty="0"/>
              <a:t>(arrow). </a:t>
            </a:r>
            <a:endParaRPr lang="en-US" sz="2600" b="1" dirty="0" smtClean="0"/>
          </a:p>
          <a:p>
            <a:r>
              <a:rPr lang="en-US" sz="2600" b="1" dirty="0" smtClean="0"/>
              <a:t>This </a:t>
            </a:r>
            <a:r>
              <a:rPr lang="en-US" sz="2600" b="1" dirty="0"/>
              <a:t>vertebral </a:t>
            </a:r>
            <a:endParaRPr lang="en-US" sz="2600" b="1" dirty="0" smtClean="0"/>
          </a:p>
          <a:p>
            <a:r>
              <a:rPr lang="en-US" sz="2600" b="1" dirty="0" smtClean="0"/>
              <a:t>body </a:t>
            </a:r>
            <a:r>
              <a:rPr lang="en-US" sz="2600" b="1" dirty="0"/>
              <a:t>level should </a:t>
            </a:r>
            <a:endParaRPr lang="en-US" sz="2600" b="1" dirty="0" smtClean="0"/>
          </a:p>
          <a:p>
            <a:r>
              <a:rPr lang="en-US" sz="2600" b="1" dirty="0" smtClean="0"/>
              <a:t>be  </a:t>
            </a:r>
            <a:r>
              <a:rPr lang="en-US" sz="2600" b="1" dirty="0"/>
              <a:t>excluded from </a:t>
            </a:r>
            <a:endParaRPr lang="en-US" sz="2600" b="1" dirty="0" smtClean="0"/>
          </a:p>
          <a:p>
            <a:r>
              <a:rPr lang="en-US" sz="2600" b="1" dirty="0" smtClean="0"/>
              <a:t>the </a:t>
            </a:r>
            <a:r>
              <a:rPr lang="en-US" sz="2600" b="1" dirty="0"/>
              <a:t>lumbar ROI. </a:t>
            </a:r>
          </a:p>
        </p:txBody>
      </p:sp>
    </p:spTree>
    <p:extLst>
      <p:ext uri="{BB962C8B-B14F-4D97-AF65-F5344CB8AC3E}">
        <p14:creationId xmlns:p14="http://schemas.microsoft.com/office/powerpoint/2010/main" xmlns="" val="76571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0372" y="666093"/>
            <a:ext cx="6377152" cy="571105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7431" y="1813034"/>
            <a:ext cx="2758966" cy="4055954"/>
          </a:xfrm>
        </p:spPr>
        <p:txBody>
          <a:bodyPr>
            <a:normAutofit/>
          </a:bodyPr>
          <a:lstStyle/>
          <a:p>
            <a:r>
              <a:rPr lang="en-US" sz="2600" b="1" dirty="0"/>
              <a:t>(F) </a:t>
            </a:r>
            <a:r>
              <a:rPr lang="en-US" sz="2600" b="1" dirty="0">
                <a:solidFill>
                  <a:srgbClr val="FF0000"/>
                </a:solidFill>
              </a:rPr>
              <a:t>Enchondroma </a:t>
            </a:r>
            <a:endParaRPr lang="en-US" sz="2600" b="1" dirty="0" smtClean="0">
              <a:solidFill>
                <a:srgbClr val="FF0000"/>
              </a:solidFill>
            </a:endParaRPr>
          </a:p>
          <a:p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smtClean="0"/>
              <a:t>incidentally </a:t>
            </a:r>
          </a:p>
          <a:p>
            <a:r>
              <a:rPr lang="en-US" sz="2600" b="1" dirty="0"/>
              <a:t> </a:t>
            </a:r>
            <a:r>
              <a:rPr lang="en-US" sz="2600" b="1" dirty="0" smtClean="0"/>
              <a:t>detected </a:t>
            </a:r>
            <a:r>
              <a:rPr lang="en-US" sz="2600" b="1" dirty="0"/>
              <a:t>in the </a:t>
            </a:r>
            <a:endParaRPr lang="en-US" sz="2600" b="1" dirty="0" smtClean="0"/>
          </a:p>
          <a:p>
            <a:r>
              <a:rPr lang="en-US" sz="2600" b="1" dirty="0"/>
              <a:t> </a:t>
            </a:r>
            <a:r>
              <a:rPr lang="en-US" sz="2600" b="1" dirty="0" smtClean="0"/>
              <a:t>proximal </a:t>
            </a:r>
            <a:r>
              <a:rPr lang="en-US" sz="2600" b="1" dirty="0"/>
              <a:t>femoral </a:t>
            </a:r>
            <a:endParaRPr lang="en-US" sz="2600" b="1" dirty="0" smtClean="0"/>
          </a:p>
          <a:p>
            <a:r>
              <a:rPr lang="en-US" sz="2600" b="1" dirty="0"/>
              <a:t> </a:t>
            </a:r>
            <a:r>
              <a:rPr lang="en-US" sz="2600" b="1" dirty="0" smtClean="0"/>
              <a:t>shaft</a:t>
            </a:r>
            <a:r>
              <a:rPr lang="en-US" sz="2600" b="1" dirty="0"/>
              <a:t>, below the </a:t>
            </a:r>
            <a:endParaRPr lang="en-US" sz="2600" b="1" dirty="0" smtClean="0"/>
          </a:p>
          <a:p>
            <a:r>
              <a:rPr lang="en-US" sz="2600" b="1" dirty="0"/>
              <a:t> </a:t>
            </a:r>
            <a:r>
              <a:rPr lang="en-US" sz="2600" b="1" dirty="0" smtClean="0"/>
              <a:t>right </a:t>
            </a:r>
            <a:r>
              <a:rPr lang="en-US" sz="2600" b="1" dirty="0"/>
              <a:t>hip  ROI </a:t>
            </a:r>
            <a:endParaRPr lang="en-US" sz="2600" b="1" dirty="0" smtClean="0"/>
          </a:p>
          <a:p>
            <a:r>
              <a:rPr lang="en-US" sz="2600" b="1" dirty="0"/>
              <a:t> </a:t>
            </a:r>
            <a:r>
              <a:rPr lang="en-US" sz="2600" b="1" dirty="0" smtClean="0"/>
              <a:t>(</a:t>
            </a:r>
            <a:r>
              <a:rPr lang="en-US" sz="2600" b="1" dirty="0"/>
              <a:t>arrow).</a:t>
            </a:r>
          </a:p>
        </p:txBody>
      </p:sp>
    </p:spTree>
    <p:extLst>
      <p:ext uri="{BB962C8B-B14F-4D97-AF65-F5344CB8AC3E}">
        <p14:creationId xmlns:p14="http://schemas.microsoft.com/office/powerpoint/2010/main" xmlns="" val="233381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1570" y="2226879"/>
            <a:ext cx="8635561" cy="39500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Paget </a:t>
            </a:r>
            <a:r>
              <a:rPr lang="en-US" sz="3200" b="1" dirty="0">
                <a:solidFill>
                  <a:srgbClr val="FF0000"/>
                </a:solidFill>
              </a:rPr>
              <a:t>disease </a:t>
            </a:r>
            <a:r>
              <a:rPr lang="en-US" sz="3200" b="1" dirty="0"/>
              <a:t>frequently involves sites imaged on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/>
              <a:t> </a:t>
            </a:r>
            <a:r>
              <a:rPr lang="en-US" sz="3200" b="1" dirty="0" smtClean="0"/>
              <a:t>DEXA including </a:t>
            </a:r>
            <a:r>
              <a:rPr lang="en-US" sz="3200" b="1" dirty="0"/>
              <a:t>the spine, pelvis, and proximal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/>
              <a:t> </a:t>
            </a:r>
            <a:r>
              <a:rPr lang="en-US" sz="3200" b="1" dirty="0" smtClean="0"/>
              <a:t>femurs and  </a:t>
            </a:r>
            <a:r>
              <a:rPr lang="en-US" sz="3200" b="1" dirty="0"/>
              <a:t>accounts </a:t>
            </a:r>
            <a:r>
              <a:rPr lang="en-US" sz="3200" b="1" dirty="0" smtClean="0"/>
              <a:t>for approximately </a:t>
            </a:r>
            <a:r>
              <a:rPr lang="en-US" sz="3200" b="1" dirty="0">
                <a:solidFill>
                  <a:srgbClr val="FF0000"/>
                </a:solidFill>
              </a:rPr>
              <a:t>1.4%</a:t>
            </a:r>
            <a:r>
              <a:rPr lang="en-US" sz="3200" b="1" dirty="0"/>
              <a:t> of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/>
              <a:t> </a:t>
            </a:r>
            <a:r>
              <a:rPr lang="en-US" sz="3200" b="1" dirty="0" smtClean="0"/>
              <a:t>incidentally found elevated BMD </a:t>
            </a:r>
            <a:r>
              <a:rPr lang="en-US" sz="3200" b="1" dirty="0"/>
              <a:t>values</a:t>
            </a:r>
            <a:r>
              <a:rPr lang="en-US" sz="3200" b="1" dirty="0" smtClean="0"/>
              <a:t>.</a:t>
            </a:r>
            <a:endParaRPr lang="en-US" sz="3200" b="1" dirty="0"/>
          </a:p>
          <a:p>
            <a:pPr marL="0" indent="0">
              <a:buNone/>
            </a:pPr>
            <a:r>
              <a:rPr lang="en-US" sz="3200" b="1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4831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0820" y="1883979"/>
            <a:ext cx="8075887" cy="4292984"/>
          </a:xfrm>
        </p:spPr>
        <p:txBody>
          <a:bodyPr/>
          <a:lstStyle/>
          <a:p>
            <a:pPr marL="0" lvl="0" indent="0">
              <a:buNone/>
            </a:pPr>
            <a:r>
              <a:rPr lang="en-US" sz="3200" b="1" dirty="0">
                <a:solidFill>
                  <a:prstClr val="black"/>
                </a:solidFill>
              </a:rPr>
              <a:t>Radiological ﬁndings include thickening of the 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cortical </a:t>
            </a:r>
            <a:r>
              <a:rPr lang="en-US" sz="3200" b="1" dirty="0">
                <a:solidFill>
                  <a:prstClr val="black"/>
                </a:solidFill>
              </a:rPr>
              <a:t>bone “picture frame sign.” and 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coarsening </a:t>
            </a:r>
            <a:r>
              <a:rPr lang="en-US" sz="3200" b="1" dirty="0">
                <a:solidFill>
                  <a:prstClr val="black"/>
                </a:solidFill>
              </a:rPr>
              <a:t>of the </a:t>
            </a:r>
            <a:r>
              <a:rPr lang="en-US" sz="3200" b="1" dirty="0" smtClean="0">
                <a:solidFill>
                  <a:prstClr val="black"/>
                </a:solidFill>
              </a:rPr>
              <a:t>trabeculae, which on DEXA,</a:t>
            </a:r>
          </a:p>
          <a:p>
            <a:pPr marL="0" lvl="0" indent="0"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will demonstrate </a:t>
            </a:r>
            <a:r>
              <a:rPr lang="en-US" sz="3200" b="1" dirty="0">
                <a:solidFill>
                  <a:prstClr val="black"/>
                </a:solidFill>
              </a:rPr>
              <a:t>diffuse </a:t>
            </a:r>
            <a:r>
              <a:rPr lang="en-US" sz="3200" b="1" dirty="0" smtClean="0">
                <a:solidFill>
                  <a:prstClr val="black"/>
                </a:solidFill>
              </a:rPr>
              <a:t>sclerosis. </a:t>
            </a:r>
            <a:endParaRPr lang="en-US" sz="3200" b="1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Despite </a:t>
            </a:r>
            <a:r>
              <a:rPr lang="en-US" sz="3200" b="1" dirty="0">
                <a:solidFill>
                  <a:prstClr val="black"/>
                </a:solidFill>
              </a:rPr>
              <a:t>associated increase in BMD, fracture 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risk actually </a:t>
            </a:r>
            <a:r>
              <a:rPr lang="en-US" sz="3200" b="1" dirty="0">
                <a:solidFill>
                  <a:prstClr val="black"/>
                </a:solidFill>
              </a:rPr>
              <a:t>appears to be increased.</a:t>
            </a:r>
          </a:p>
          <a:p>
            <a:pPr lvl="0"/>
            <a:endParaRPr lang="en-US" sz="3200" b="1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8007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463" y="662150"/>
            <a:ext cx="9837957" cy="458776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462" y="5391806"/>
            <a:ext cx="9837957" cy="1099919"/>
          </a:xfrm>
        </p:spPr>
        <p:txBody>
          <a:bodyPr>
            <a:normAutofit/>
          </a:bodyPr>
          <a:lstStyle/>
          <a:p>
            <a:r>
              <a:rPr lang="en-US" sz="2000" b="1" dirty="0"/>
              <a:t>Figure 5 A 50-year-old woman with a sclerotic L2 vertebral body, typical of Paget disease </a:t>
            </a:r>
            <a:endParaRPr lang="en-US" sz="2000" b="1" dirty="0" smtClean="0"/>
          </a:p>
          <a:p>
            <a:r>
              <a:rPr lang="en-US" sz="2000" b="1" dirty="0" smtClean="0"/>
              <a:t>(</a:t>
            </a:r>
            <a:r>
              <a:rPr lang="en-US" sz="2000" b="1" dirty="0"/>
              <a:t>arrow). Prior study from 5 years  earlier (B) does not evidence these ﬁndings. </a:t>
            </a:r>
          </a:p>
        </p:txBody>
      </p:sp>
    </p:spTree>
    <p:extLst>
      <p:ext uri="{BB962C8B-B14F-4D97-AF65-F5344CB8AC3E}">
        <p14:creationId xmlns:p14="http://schemas.microsoft.com/office/powerpoint/2010/main" xmlns="" val="137801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8897" y="713390"/>
            <a:ext cx="9924667" cy="433551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18897" y="5356334"/>
            <a:ext cx="9924667" cy="902850"/>
          </a:xfrm>
        </p:spPr>
        <p:txBody>
          <a:bodyPr>
            <a:normAutofit/>
          </a:bodyPr>
          <a:lstStyle/>
          <a:p>
            <a:r>
              <a:rPr lang="en-US" sz="2000" b="1" dirty="0"/>
              <a:t>Recent  99mTc-MDP bone scan (C) and lateral view of the lumbar spine </a:t>
            </a:r>
            <a:r>
              <a:rPr lang="en-US" sz="2000" b="1" dirty="0" smtClean="0"/>
              <a:t>(</a:t>
            </a:r>
            <a:r>
              <a:rPr lang="en-US" sz="2000" b="1" dirty="0"/>
              <a:t>D) conﬁrm </a:t>
            </a:r>
            <a:r>
              <a:rPr lang="en-US" sz="2000" b="1" dirty="0" smtClean="0"/>
              <a:t>presence </a:t>
            </a:r>
          </a:p>
          <a:p>
            <a:r>
              <a:rPr lang="en-US" sz="2000" b="1" dirty="0" smtClean="0"/>
              <a:t>of </a:t>
            </a:r>
            <a:r>
              <a:rPr lang="en-US" sz="2000" b="1" dirty="0"/>
              <a:t>a pagetoid vertebral body (arrows).</a:t>
            </a:r>
          </a:p>
        </p:txBody>
      </p:sp>
    </p:spTree>
    <p:extLst>
      <p:ext uri="{BB962C8B-B14F-4D97-AF65-F5344CB8AC3E}">
        <p14:creationId xmlns:p14="http://schemas.microsoft.com/office/powerpoint/2010/main" xmlns="" val="162255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178471"/>
            <a:ext cx="9372600" cy="51277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800" b="1" dirty="0">
                <a:solidFill>
                  <a:srgbClr val="FF0000"/>
                </a:solidFill>
              </a:rPr>
              <a:t>Osseous Conditions </a:t>
            </a:r>
            <a:r>
              <a:rPr lang="en-US" sz="3800" b="1" dirty="0" smtClean="0">
                <a:solidFill>
                  <a:srgbClr val="FF0000"/>
                </a:solidFill>
              </a:rPr>
              <a:t>With Generalized </a:t>
            </a:r>
          </a:p>
          <a:p>
            <a:pPr marL="0" indent="0">
              <a:buNone/>
            </a:pPr>
            <a:r>
              <a:rPr lang="en-US" sz="3800" b="1" dirty="0" smtClean="0">
                <a:solidFill>
                  <a:srgbClr val="FF0000"/>
                </a:solidFill>
              </a:rPr>
              <a:t>Increase </a:t>
            </a:r>
            <a:r>
              <a:rPr lang="en-US" sz="3800" b="1" dirty="0">
                <a:solidFill>
                  <a:srgbClr val="FF0000"/>
                </a:solidFill>
              </a:rPr>
              <a:t>in </a:t>
            </a:r>
            <a:r>
              <a:rPr lang="en-US" sz="3800" b="1" dirty="0" smtClean="0">
                <a:solidFill>
                  <a:srgbClr val="FF0000"/>
                </a:solidFill>
              </a:rPr>
              <a:t>BMD Measurements  </a:t>
            </a:r>
          </a:p>
          <a:p>
            <a:pPr marL="0" indent="0">
              <a:buNone/>
            </a:pPr>
            <a:endParaRPr lang="en-US" sz="3600" b="1" dirty="0" smtClean="0"/>
          </a:p>
          <a:p>
            <a:pPr marL="0" indent="0">
              <a:buNone/>
            </a:pPr>
            <a:r>
              <a:rPr lang="en-US" sz="3200" b="1" dirty="0" smtClean="0"/>
              <a:t>Though </a:t>
            </a:r>
            <a:r>
              <a:rPr lang="en-US" sz="3200" b="1" dirty="0"/>
              <a:t>rare, elevated BMD may be present diffusely</a:t>
            </a:r>
          </a:p>
          <a:p>
            <a:pPr marL="0" indent="0">
              <a:buNone/>
            </a:pPr>
            <a:r>
              <a:rPr lang="en-US" sz="3200" b="1" dirty="0"/>
              <a:t>throughout all bones. It has suggested that BMD Z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scores above </a:t>
            </a:r>
            <a:r>
              <a:rPr lang="en-US" sz="3200" b="1" dirty="0"/>
              <a:t>+</a:t>
            </a:r>
            <a:r>
              <a:rPr lang="en-US" sz="3200" b="1" dirty="0" smtClean="0"/>
              <a:t>2.5 </a:t>
            </a:r>
            <a:r>
              <a:rPr lang="en-US" sz="3200" b="1" dirty="0"/>
              <a:t>should be “ﬂagged” as abnormally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elevated</a:t>
            </a:r>
            <a:r>
              <a:rPr lang="en-US" sz="3200" b="1" dirty="0"/>
              <a:t>.</a:t>
            </a:r>
          </a:p>
          <a:p>
            <a:pPr marL="0" indent="0">
              <a:buNone/>
            </a:pPr>
            <a:endParaRPr lang="en-US" sz="3000" b="1" dirty="0"/>
          </a:p>
          <a:p>
            <a:pPr marL="0" indent="0">
              <a:buNone/>
            </a:pPr>
            <a:endParaRPr lang="en-US" sz="3600" b="1" dirty="0" smtClean="0"/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endParaRPr lang="en-US" sz="3600" b="1" dirty="0"/>
          </a:p>
          <a:p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="" val="35378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3554" y="1911569"/>
            <a:ext cx="9415955" cy="460747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sz="3200" b="1" dirty="0" smtClean="0"/>
              <a:t>Gregson </a:t>
            </a:r>
            <a:r>
              <a:rPr lang="en-US" sz="3200" b="1" dirty="0"/>
              <a:t>et al. have published a thorough review  of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/>
              <a:t> </a:t>
            </a:r>
            <a:r>
              <a:rPr lang="en-US" sz="3200" b="1" dirty="0" smtClean="0"/>
              <a:t>causes </a:t>
            </a:r>
            <a:r>
              <a:rPr lang="en-US" sz="3200" b="1" dirty="0"/>
              <a:t>of diffusely increased BMD, </a:t>
            </a:r>
            <a:r>
              <a:rPr lang="en-US" sz="3200" b="1" dirty="0" smtClean="0"/>
              <a:t>subdivided into </a:t>
            </a:r>
          </a:p>
          <a:p>
            <a:pPr marL="0" indent="0">
              <a:buNone/>
            </a:pPr>
            <a:r>
              <a:rPr lang="en-US" sz="3200" b="1" dirty="0"/>
              <a:t> </a:t>
            </a:r>
            <a:r>
              <a:rPr lang="en-US" sz="3200" b="1" dirty="0" smtClean="0"/>
              <a:t>acquired </a:t>
            </a:r>
            <a:r>
              <a:rPr lang="en-US" sz="3200" b="1" dirty="0"/>
              <a:t>and inherited </a:t>
            </a:r>
            <a:r>
              <a:rPr lang="en-US" sz="3200" b="1" dirty="0" smtClean="0"/>
              <a:t>conditions. </a:t>
            </a:r>
          </a:p>
          <a:p>
            <a:pPr marL="0" indent="0">
              <a:buNone/>
            </a:pPr>
            <a:r>
              <a:rPr lang="en-US" sz="3200" b="1" dirty="0" smtClean="0"/>
              <a:t> Because </a:t>
            </a:r>
            <a:r>
              <a:rPr lang="en-US" sz="3200" b="1" dirty="0"/>
              <a:t>ﬁndings are not speciﬁc, clinical evaluation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 and </a:t>
            </a:r>
            <a:r>
              <a:rPr lang="en-US" sz="3200" b="1" dirty="0"/>
              <a:t>correlative imaging must be consulted to arrive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/>
              <a:t> </a:t>
            </a:r>
            <a:r>
              <a:rPr lang="en-US" sz="3200" b="1" dirty="0" smtClean="0"/>
              <a:t>at </a:t>
            </a:r>
            <a:r>
              <a:rPr lang="en-US" sz="3200" b="1" dirty="0"/>
              <a:t>a </a:t>
            </a:r>
            <a:r>
              <a:rPr lang="en-US" sz="3200" b="1" dirty="0" smtClean="0"/>
              <a:t>diagnosis</a:t>
            </a:r>
            <a:r>
              <a:rPr lang="en-US" sz="3200" b="1" dirty="0"/>
              <a:t>.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78585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10044" y="488731"/>
            <a:ext cx="4536646" cy="306639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373" y="1580493"/>
            <a:ext cx="3846785" cy="4619295"/>
          </a:xfrm>
        </p:spPr>
        <p:txBody>
          <a:bodyPr/>
          <a:lstStyle/>
          <a:p>
            <a:r>
              <a:rPr lang="en-US" sz="2600" b="1" dirty="0">
                <a:solidFill>
                  <a:srgbClr val="FF0000"/>
                </a:solidFill>
              </a:rPr>
              <a:t>AP lumbar </a:t>
            </a:r>
            <a:r>
              <a:rPr lang="en-US" sz="2600" b="1" dirty="0" smtClean="0">
                <a:solidFill>
                  <a:srgbClr val="FF0000"/>
                </a:solidFill>
              </a:rPr>
              <a:t>spine </a:t>
            </a:r>
          </a:p>
          <a:p>
            <a:endParaRPr lang="en-US" sz="2600" b="1" dirty="0" smtClean="0"/>
          </a:p>
          <a:p>
            <a:r>
              <a:rPr lang="en-US" sz="2200" b="1" dirty="0" smtClean="0"/>
              <a:t>- Knee </a:t>
            </a:r>
            <a:r>
              <a:rPr lang="en-US" sz="2200" b="1" dirty="0"/>
              <a:t>positioner</a:t>
            </a:r>
          </a:p>
          <a:p>
            <a:r>
              <a:rPr lang="en-US" sz="2200" b="1" dirty="0" smtClean="0"/>
              <a:t>- Helps </a:t>
            </a:r>
            <a:r>
              <a:rPr lang="en-US" sz="2200" b="1" dirty="0"/>
              <a:t>to keep the back flat   </a:t>
            </a:r>
            <a:endParaRPr lang="en-US" sz="2200" b="1" dirty="0" smtClean="0"/>
          </a:p>
          <a:p>
            <a:r>
              <a:rPr lang="en-US" sz="2200" b="1" dirty="0" smtClean="0"/>
              <a:t> reduces lordotic </a:t>
            </a:r>
            <a:r>
              <a:rPr lang="en-US" sz="2200" b="1" dirty="0"/>
              <a:t>curve of spine</a:t>
            </a:r>
          </a:p>
          <a:p>
            <a:r>
              <a:rPr lang="en-US" sz="2200" b="1" dirty="0" smtClean="0"/>
              <a:t>- 3 </a:t>
            </a:r>
            <a:r>
              <a:rPr lang="en-US" sz="2200" b="1" dirty="0"/>
              <a:t>different patient heights: </a:t>
            </a:r>
            <a:r>
              <a:rPr lang="en-US" sz="2200" b="1" dirty="0" smtClean="0"/>
              <a:t>  </a:t>
            </a:r>
          </a:p>
          <a:p>
            <a:r>
              <a:rPr lang="en-US" sz="2200" b="1" dirty="0"/>
              <a:t> </a:t>
            </a:r>
            <a:r>
              <a:rPr lang="en-US" sz="2200" b="1" dirty="0" smtClean="0"/>
              <a:t>  small</a:t>
            </a:r>
            <a:r>
              <a:rPr lang="en-US" sz="2200" b="1" dirty="0"/>
              <a:t>, medium, large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1950" y="3963194"/>
            <a:ext cx="3731075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251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9744" y="1840624"/>
            <a:ext cx="9400189" cy="4394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The term </a:t>
            </a:r>
            <a:r>
              <a:rPr lang="en-US" sz="3200" b="1" dirty="0">
                <a:solidFill>
                  <a:srgbClr val="FF0000"/>
                </a:solidFill>
              </a:rPr>
              <a:t>renal osteodystrophy </a:t>
            </a:r>
            <a:r>
              <a:rPr lang="en-US" sz="3200" b="1" dirty="0"/>
              <a:t>includes several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disparate </a:t>
            </a:r>
            <a:r>
              <a:rPr lang="en-US" sz="3200" b="1" dirty="0"/>
              <a:t>disorders of bone metabolism;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however</a:t>
            </a:r>
            <a:r>
              <a:rPr lang="en-US" sz="3200" b="1" dirty="0"/>
              <a:t>, all are characterized by </a:t>
            </a:r>
            <a:r>
              <a:rPr lang="en-US" sz="3200" b="1" dirty="0" smtClean="0"/>
              <a:t>some combination </a:t>
            </a:r>
          </a:p>
          <a:p>
            <a:pPr marL="0" indent="0">
              <a:buNone/>
            </a:pPr>
            <a:r>
              <a:rPr lang="en-US" sz="3200" b="1" dirty="0" smtClean="0"/>
              <a:t>of </a:t>
            </a:r>
            <a:r>
              <a:rPr lang="en-US" sz="3200" b="1" dirty="0"/>
              <a:t>abnormal mineralization, </a:t>
            </a:r>
            <a:r>
              <a:rPr lang="en-US" sz="3200" b="1" dirty="0" smtClean="0"/>
              <a:t>hormonal dysregulation, </a:t>
            </a:r>
          </a:p>
          <a:p>
            <a:pPr marL="0" indent="0">
              <a:buNone/>
            </a:pPr>
            <a:r>
              <a:rPr lang="en-US" sz="3200" b="1" dirty="0" smtClean="0"/>
              <a:t>variations </a:t>
            </a:r>
            <a:r>
              <a:rPr lang="en-US" sz="3200" b="1" dirty="0"/>
              <a:t>in microarchitecture, </a:t>
            </a:r>
            <a:r>
              <a:rPr lang="en-US" sz="3200" b="1" dirty="0" smtClean="0"/>
              <a:t>and extraskeletal </a:t>
            </a:r>
          </a:p>
          <a:p>
            <a:pPr marL="0" indent="0">
              <a:buNone/>
            </a:pPr>
            <a:r>
              <a:rPr lang="en-US" sz="3200" b="1" dirty="0" smtClean="0"/>
              <a:t>calciﬁcation</a:t>
            </a:r>
            <a:r>
              <a:rPr lang="en-US" sz="32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127155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4859" y="1899744"/>
            <a:ext cx="9080938" cy="40005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 </a:t>
            </a:r>
            <a:r>
              <a:rPr lang="en-US" sz="3000" b="1" dirty="0" smtClean="0"/>
              <a:t>The </a:t>
            </a:r>
            <a:r>
              <a:rPr lang="en-US" sz="3000" b="1" dirty="0"/>
              <a:t>main subtypes of renal osteodystrophy </a:t>
            </a:r>
            <a:r>
              <a:rPr lang="en-US" sz="3000" b="1" dirty="0" smtClean="0"/>
              <a:t>include </a:t>
            </a:r>
          </a:p>
          <a:p>
            <a:pPr marL="0" indent="0">
              <a:buNone/>
            </a:pPr>
            <a:r>
              <a:rPr lang="en-US" sz="3000" b="1" dirty="0"/>
              <a:t> </a:t>
            </a:r>
            <a:r>
              <a:rPr lang="en-US" sz="3000" b="1" dirty="0" smtClean="0"/>
              <a:t>osteitis </a:t>
            </a:r>
            <a:r>
              <a:rPr lang="en-US" sz="3000" b="1" dirty="0"/>
              <a:t>ﬁbrosa cystica, adynamic bone </a:t>
            </a:r>
            <a:r>
              <a:rPr lang="en-US" sz="3000" b="1" dirty="0" smtClean="0"/>
              <a:t>disease, </a:t>
            </a:r>
          </a:p>
          <a:p>
            <a:pPr marL="0" indent="0">
              <a:buNone/>
            </a:pPr>
            <a:r>
              <a:rPr lang="en-US" sz="3000" b="1" dirty="0"/>
              <a:t> </a:t>
            </a:r>
            <a:r>
              <a:rPr lang="en-US" sz="3000" b="1" dirty="0" smtClean="0"/>
              <a:t>osteomalacia</a:t>
            </a:r>
            <a:r>
              <a:rPr lang="en-US" sz="3000" b="1" dirty="0"/>
              <a:t>, and mixed uremic osteodystrophy</a:t>
            </a:r>
            <a:r>
              <a:rPr lang="en-US" sz="3000" b="1" dirty="0" smtClean="0"/>
              <a:t>. </a:t>
            </a:r>
          </a:p>
          <a:p>
            <a:pPr marL="0" indent="0">
              <a:buNone/>
            </a:pPr>
            <a:r>
              <a:rPr lang="en-US" sz="3000" b="1" dirty="0"/>
              <a:t> </a:t>
            </a:r>
            <a:r>
              <a:rPr lang="en-US" sz="3000" b="1" dirty="0" smtClean="0"/>
              <a:t>Although </a:t>
            </a:r>
            <a:r>
              <a:rPr lang="en-US" sz="3000" b="1" dirty="0"/>
              <a:t>many of these conditions are associated </a:t>
            </a:r>
            <a:r>
              <a:rPr lang="en-US" sz="3000" b="1" dirty="0" smtClean="0"/>
              <a:t>with </a:t>
            </a:r>
          </a:p>
          <a:p>
            <a:pPr marL="0" indent="0">
              <a:buNone/>
            </a:pPr>
            <a:r>
              <a:rPr lang="en-US" sz="3000" b="1" dirty="0"/>
              <a:t> </a:t>
            </a:r>
            <a:r>
              <a:rPr lang="en-US" sz="3000" b="1" dirty="0" smtClean="0"/>
              <a:t>decreased </a:t>
            </a:r>
            <a:r>
              <a:rPr lang="en-US" sz="3000" b="1" dirty="0"/>
              <a:t>BMD, elevated values have </a:t>
            </a:r>
            <a:r>
              <a:rPr lang="en-US" sz="3000" b="1" dirty="0" smtClean="0"/>
              <a:t>been reported </a:t>
            </a:r>
          </a:p>
          <a:p>
            <a:pPr marL="0" indent="0">
              <a:buNone/>
            </a:pPr>
            <a:r>
              <a:rPr lang="en-US" sz="3000" b="1" dirty="0"/>
              <a:t> </a:t>
            </a:r>
            <a:r>
              <a:rPr lang="en-US" sz="3000" b="1" dirty="0" smtClean="0"/>
              <a:t>in patients with osteitis ﬁbrosa cystica.</a:t>
            </a:r>
          </a:p>
          <a:p>
            <a:pPr marL="0" indent="0">
              <a:buNone/>
            </a:pPr>
            <a:r>
              <a:rPr lang="en-US" sz="3000" b="1" dirty="0"/>
              <a:t> </a:t>
            </a:r>
            <a:endParaRPr lang="en-US" sz="3000" b="1" dirty="0" smtClean="0"/>
          </a:p>
          <a:p>
            <a:pPr marL="0" indent="0">
              <a:buNone/>
            </a:pPr>
            <a:endParaRPr lang="en-US" sz="3000" b="1" dirty="0" smtClean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153966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5283" y="2293882"/>
            <a:ext cx="8351783" cy="388307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sz="3200" b="1" dirty="0" smtClean="0"/>
              <a:t>A </a:t>
            </a:r>
            <a:r>
              <a:rPr lang="en-US" sz="3200" b="1" dirty="0"/>
              <a:t>classic </a:t>
            </a:r>
            <a:r>
              <a:rPr lang="en-US" sz="3200" b="1" dirty="0">
                <a:solidFill>
                  <a:srgbClr val="FF0000"/>
                </a:solidFill>
              </a:rPr>
              <a:t>rugger-jersey spine </a:t>
            </a:r>
            <a:r>
              <a:rPr lang="en-US" sz="3200" b="1" dirty="0"/>
              <a:t>appearance is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/>
              <a:t> </a:t>
            </a:r>
            <a:r>
              <a:rPr lang="en-US" sz="3200" b="1" dirty="0" smtClean="0"/>
              <a:t>caused by </a:t>
            </a:r>
            <a:r>
              <a:rPr lang="en-US" sz="3200" b="1" dirty="0"/>
              <a:t>sclerotic bands at the superior and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/>
              <a:t> </a:t>
            </a:r>
            <a:r>
              <a:rPr lang="en-US" sz="3200" b="1" dirty="0" smtClean="0"/>
              <a:t>inferior vertebral </a:t>
            </a:r>
            <a:r>
              <a:rPr lang="en-US" sz="3200" b="1" dirty="0"/>
              <a:t>end </a:t>
            </a:r>
            <a:r>
              <a:rPr lang="en-US" sz="3200" b="1" dirty="0" smtClean="0"/>
              <a:t>plates</a:t>
            </a:r>
          </a:p>
          <a:p>
            <a:pPr marL="0" indent="0">
              <a:buNone/>
            </a:pPr>
            <a:r>
              <a:rPr lang="en-US" sz="3200" b="1" dirty="0" smtClean="0"/>
              <a:t>(sclerotic-lucent-sclerotic appearance) </a:t>
            </a:r>
          </a:p>
          <a:p>
            <a:pPr marL="0" indent="0">
              <a:buNone/>
            </a:pPr>
            <a:r>
              <a:rPr lang="en-US" sz="3200" b="1" dirty="0"/>
              <a:t> 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57171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0083" y="1151157"/>
            <a:ext cx="4481347" cy="471783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410" y="4300045"/>
            <a:ext cx="4552293" cy="1568943"/>
          </a:xfrm>
        </p:spPr>
        <p:txBody>
          <a:bodyPr>
            <a:normAutofit/>
          </a:bodyPr>
          <a:lstStyle/>
          <a:p>
            <a:r>
              <a:rPr lang="en-US" b="1" dirty="0" smtClean="0"/>
              <a:t>Differential diagnosis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Hyperparathyroidism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               Osteopetrosis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                             Renal Osteodystrophy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8407" y="1151157"/>
            <a:ext cx="4930665" cy="301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055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9224" y="1994337"/>
            <a:ext cx="8466083" cy="425668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Skeletal </a:t>
            </a:r>
            <a:r>
              <a:rPr lang="en-US" sz="3200" b="1" dirty="0">
                <a:solidFill>
                  <a:srgbClr val="FF0000"/>
                </a:solidFill>
              </a:rPr>
              <a:t>ﬂuorosis </a:t>
            </a:r>
            <a:r>
              <a:rPr lang="en-US" sz="3200" b="1" dirty="0">
                <a:solidFill>
                  <a:prstClr val="black"/>
                </a:solidFill>
              </a:rPr>
              <a:t>can result in diffusely elevated 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 BMD</a:t>
            </a:r>
            <a:r>
              <a:rPr lang="en-US" sz="3200" b="1" dirty="0">
                <a:solidFill>
                  <a:prstClr val="black"/>
                </a:solidFill>
              </a:rPr>
              <a:t>, owing to dietary, environmental, and 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</a:rPr>
              <a:t>industrial exposure</a:t>
            </a:r>
            <a:r>
              <a:rPr lang="en-US" sz="3200" b="1" dirty="0">
                <a:solidFill>
                  <a:prstClr val="black"/>
                </a:solidFill>
              </a:rPr>
              <a:t>. 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 Approximately </a:t>
            </a:r>
            <a:r>
              <a:rPr lang="en-US" sz="3200" b="1" dirty="0">
                <a:solidFill>
                  <a:prstClr val="black"/>
                </a:solidFill>
              </a:rPr>
              <a:t>50% of ingested ﬂuoride 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</a:rPr>
              <a:t>localizes </a:t>
            </a:r>
            <a:r>
              <a:rPr lang="en-US" sz="3200" b="1" dirty="0">
                <a:solidFill>
                  <a:prstClr val="black"/>
                </a:solidFill>
              </a:rPr>
              <a:t>to the bones within 24 hours whereas 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</a:rPr>
              <a:t>the remainder </a:t>
            </a:r>
            <a:r>
              <a:rPr lang="en-US" sz="3200" b="1" dirty="0">
                <a:solidFill>
                  <a:prstClr val="black"/>
                </a:solidFill>
              </a:rPr>
              <a:t>undergoes renal clearance. </a:t>
            </a:r>
          </a:p>
          <a:p>
            <a:pPr marL="0" lvl="0" indent="0">
              <a:buNone/>
            </a:pPr>
            <a:endParaRPr lang="en-US" sz="3200" b="1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7786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9028" y="1828800"/>
            <a:ext cx="9183413" cy="4348163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</a:rPr>
              <a:t>Retained ﬂuoride</a:t>
            </a:r>
            <a:r>
              <a:rPr lang="en-US" sz="3200" b="1" dirty="0"/>
              <a:t> associates with hydroxyapatite and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is </a:t>
            </a:r>
            <a:r>
              <a:rPr lang="en-US" sz="3200" b="1" dirty="0"/>
              <a:t>incorporated within the boney matrix, serving to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increase </a:t>
            </a:r>
            <a:r>
              <a:rPr lang="en-US" sz="3200" b="1" dirty="0"/>
              <a:t>osteoblastic activity. Radiological features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of </a:t>
            </a:r>
            <a:r>
              <a:rPr lang="en-US" sz="3200" b="1" dirty="0"/>
              <a:t>ﬂuorosis are variable but include calciﬁcation of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the </a:t>
            </a:r>
            <a:r>
              <a:rPr lang="en-US" sz="3200" b="1" dirty="0"/>
              <a:t>ligaments, tendons, </a:t>
            </a:r>
            <a:r>
              <a:rPr lang="en-US" sz="3200" b="1" dirty="0" smtClean="0"/>
              <a:t>muscles, and </a:t>
            </a:r>
            <a:r>
              <a:rPr lang="en-US" sz="3200" b="1" dirty="0"/>
              <a:t>interosseous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membranes</a:t>
            </a:r>
            <a:r>
              <a:rPr lang="en-US" sz="3200" b="1" dirty="0"/>
              <a:t>, as well as osteosclerosis.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0628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9811" y="2195347"/>
            <a:ext cx="8501556" cy="4072265"/>
          </a:xfrm>
        </p:spPr>
        <p:txBody>
          <a:bodyPr>
            <a:norm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dirty="0"/>
              <a:t>Although osteopenia and osteoporosis have also been reported in patients with ﬂuorosis, more commonly, patients exhibit elevated lumbar BMD values</a:t>
            </a:r>
            <a:r>
              <a:rPr lang="en-US" sz="3200" b="1" dirty="0" smtClean="0"/>
              <a:t>.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45730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3228" y="5726824"/>
            <a:ext cx="9884978" cy="713390"/>
          </a:xfrm>
        </p:spPr>
        <p:txBody>
          <a:bodyPr/>
          <a:lstStyle/>
          <a:p>
            <a:r>
              <a:rPr lang="en-US" dirty="0" smtClean="0"/>
              <a:t>                      </a:t>
            </a:r>
            <a:r>
              <a:rPr lang="en-US" sz="2400" b="1" dirty="0" smtClean="0">
                <a:solidFill>
                  <a:srgbClr val="FF0000"/>
                </a:solidFill>
              </a:rPr>
              <a:t>Skeletal fluorosis                                        Renal osteodystrophy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4790" y="758090"/>
            <a:ext cx="4546589" cy="48231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6033" y="758090"/>
            <a:ext cx="5022173" cy="482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04949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2024" y="2132286"/>
            <a:ext cx="9498724" cy="3819197"/>
          </a:xfrm>
        </p:spPr>
        <p:txBody>
          <a:bodyPr>
            <a:norm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Other rare causes of diffusely increased BMD include </a:t>
            </a:r>
            <a:endParaRPr lang="en-US" sz="3200" b="1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hereditable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conditions such as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Camurati-Engelmann </a:t>
            </a:r>
            <a:endParaRPr lang="en-US" sz="3200" b="1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disease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(progressive diaphyseal dysplasia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813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7594" y="871045"/>
            <a:ext cx="10066281" cy="5789886"/>
          </a:xfrm>
        </p:spPr>
      </p:pic>
    </p:spTree>
    <p:extLst>
      <p:ext uri="{BB962C8B-B14F-4D97-AF65-F5344CB8AC3E}">
        <p14:creationId xmlns:p14="http://schemas.microsoft.com/office/powerpoint/2010/main" xmlns="" val="249572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4477" y="1073422"/>
            <a:ext cx="6258910" cy="521307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2773" y="1545020"/>
            <a:ext cx="3011214" cy="4323967"/>
          </a:xfrm>
        </p:spPr>
        <p:txBody>
          <a:bodyPr>
            <a:normAutofit/>
          </a:bodyPr>
          <a:lstStyle/>
          <a:p>
            <a:r>
              <a:rPr lang="en-US" sz="2200" b="1" dirty="0" smtClean="0"/>
              <a:t>- Place </a:t>
            </a:r>
            <a:r>
              <a:rPr lang="en-US" sz="2200" b="1" dirty="0"/>
              <a:t>foot (feet) into </a:t>
            </a:r>
            <a:endParaRPr lang="en-US" sz="2200" b="1" dirty="0" smtClean="0"/>
          </a:p>
          <a:p>
            <a:r>
              <a:rPr lang="en-US" sz="2200" b="1" dirty="0" smtClean="0"/>
              <a:t> positioning </a:t>
            </a:r>
            <a:r>
              <a:rPr lang="en-US" sz="2200" b="1" dirty="0"/>
              <a:t>device</a:t>
            </a:r>
          </a:p>
          <a:p>
            <a:endParaRPr lang="en-US" sz="2200" b="1" dirty="0" smtClean="0"/>
          </a:p>
          <a:p>
            <a:r>
              <a:rPr lang="en-US" sz="2200" b="1" dirty="0" smtClean="0"/>
              <a:t>- Internally </a:t>
            </a:r>
            <a:r>
              <a:rPr lang="en-US" sz="2200" b="1" dirty="0"/>
              <a:t>rotate leg </a:t>
            </a:r>
            <a:endParaRPr lang="en-US" sz="2200" b="1" dirty="0" smtClean="0"/>
          </a:p>
          <a:p>
            <a:r>
              <a:rPr lang="en-US" sz="2200" b="1" dirty="0" smtClean="0"/>
              <a:t>  to </a:t>
            </a:r>
            <a:r>
              <a:rPr lang="en-US" sz="2200" b="1" dirty="0"/>
              <a:t>specified angle</a:t>
            </a:r>
          </a:p>
          <a:p>
            <a:endParaRPr lang="en-US" sz="2200" b="1" dirty="0" smtClean="0"/>
          </a:p>
          <a:p>
            <a:r>
              <a:rPr lang="en-US" sz="2200" b="1" dirty="0" smtClean="0"/>
              <a:t>- Place </a:t>
            </a:r>
            <a:r>
              <a:rPr lang="en-US" sz="2200" b="1" dirty="0"/>
              <a:t>shaft of femur </a:t>
            </a:r>
            <a:endParaRPr lang="en-US" sz="2200" b="1" dirty="0" smtClean="0"/>
          </a:p>
          <a:p>
            <a:r>
              <a:rPr lang="en-US" sz="2200" b="1" dirty="0"/>
              <a:t> </a:t>
            </a:r>
            <a:r>
              <a:rPr lang="en-US" sz="2200" b="1" dirty="0" smtClean="0"/>
              <a:t>parallel </a:t>
            </a:r>
            <a:r>
              <a:rPr lang="en-US" sz="2200" b="1" dirty="0"/>
              <a:t>to scanner axis</a:t>
            </a:r>
          </a:p>
          <a:p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xmlns="" val="364781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8670" y="575441"/>
            <a:ext cx="9408071" cy="467447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8670" y="5285388"/>
            <a:ext cx="9408071" cy="1257301"/>
          </a:xfrm>
        </p:spPr>
        <p:txBody>
          <a:bodyPr>
            <a:normAutofit/>
          </a:bodyPr>
          <a:lstStyle/>
          <a:p>
            <a:r>
              <a:rPr lang="en-US" sz="2000" b="1" dirty="0"/>
              <a:t>Figure 7 A female patient in her third decade demonstrates markedly increased BMD in </a:t>
            </a:r>
            <a:endParaRPr lang="en-US" sz="2000" b="1" dirty="0" smtClean="0"/>
          </a:p>
          <a:p>
            <a:r>
              <a:rPr lang="en-US" sz="2000" b="1" dirty="0" smtClean="0"/>
              <a:t>the </a:t>
            </a:r>
            <a:r>
              <a:rPr lang="en-US" sz="2000" b="1" dirty="0"/>
              <a:t>spine (A) and hip (B), with Z  scores in the 7-8 range. </a:t>
            </a:r>
            <a:endParaRPr lang="en-US" sz="2000" b="1" dirty="0" smtClean="0"/>
          </a:p>
          <a:p>
            <a:r>
              <a:rPr lang="en-US" sz="2000" b="1" dirty="0" smtClean="0"/>
              <a:t>Albers- </a:t>
            </a:r>
            <a:r>
              <a:rPr lang="en-US" sz="2000" b="1" dirty="0"/>
              <a:t>Schonberg disease </a:t>
            </a:r>
            <a:r>
              <a:rPr lang="en-US" sz="2000" b="1" dirty="0" smtClean="0"/>
              <a:t>(</a:t>
            </a:r>
            <a:r>
              <a:rPr lang="en-US" sz="2000" b="1" dirty="0"/>
              <a:t>osteopetrosis, autosomal </a:t>
            </a:r>
            <a:r>
              <a:rPr lang="en-US" sz="2000" b="1" dirty="0" smtClean="0"/>
              <a:t>dominant </a:t>
            </a:r>
            <a:r>
              <a:rPr lang="en-US" sz="2000" b="1" dirty="0"/>
              <a:t>type 2) 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273418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1959" y="614855"/>
            <a:ext cx="9853722" cy="472571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1959" y="5529755"/>
            <a:ext cx="9853722" cy="1001111"/>
          </a:xfrm>
        </p:spPr>
        <p:txBody>
          <a:bodyPr>
            <a:normAutofit/>
          </a:bodyPr>
          <a:lstStyle/>
          <a:p>
            <a:r>
              <a:rPr lang="en-US" sz="2000" b="1" dirty="0"/>
              <a:t>Review of the patient's imaging (C and D) and medical history resulted in a diagnosis of </a:t>
            </a:r>
            <a:endParaRPr lang="en-US" sz="2000" b="1" dirty="0" smtClean="0"/>
          </a:p>
          <a:p>
            <a:r>
              <a:rPr lang="en-US" sz="2000" b="1" dirty="0" smtClean="0"/>
              <a:t>Albers- </a:t>
            </a:r>
            <a:r>
              <a:rPr lang="en-US" sz="2000" b="1" dirty="0"/>
              <a:t>Schonberg disease (osteopetrosis, autosomal dominant type 2).</a:t>
            </a:r>
          </a:p>
        </p:txBody>
      </p:sp>
    </p:spTree>
    <p:extLst>
      <p:ext uri="{BB962C8B-B14F-4D97-AF65-F5344CB8AC3E}">
        <p14:creationId xmlns:p14="http://schemas.microsoft.com/office/powerpoint/2010/main" xmlns="" val="54720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7801" y="995363"/>
            <a:ext cx="5927834" cy="539755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7461" y="2498833"/>
            <a:ext cx="3850727" cy="3070609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Acromegaly</a:t>
            </a:r>
            <a:r>
              <a:rPr lang="en-US" sz="3000" b="1" dirty="0"/>
              <a:t>  can </a:t>
            </a:r>
            <a:r>
              <a:rPr lang="en-US" sz="3000" b="1" dirty="0" smtClean="0"/>
              <a:t>result</a:t>
            </a:r>
          </a:p>
          <a:p>
            <a:r>
              <a:rPr lang="en-US" sz="3000" b="1" dirty="0" smtClean="0"/>
              <a:t>in diffusely </a:t>
            </a:r>
            <a:r>
              <a:rPr lang="en-US" sz="3000" b="1" dirty="0"/>
              <a:t>increased </a:t>
            </a:r>
            <a:endParaRPr lang="en-US" sz="3000" b="1" dirty="0" smtClean="0"/>
          </a:p>
          <a:p>
            <a:r>
              <a:rPr lang="en-US" sz="3000" b="1" dirty="0" smtClean="0"/>
              <a:t>BMD </a:t>
            </a:r>
          </a:p>
          <a:p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xmlns="" val="28591442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348" y="1805152"/>
            <a:ext cx="8600090" cy="4540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Myeloproliferative disorders such as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myeloﬁbrosis  as well </a:t>
            </a:r>
            <a:r>
              <a:rPr lang="en-US" sz="3200" b="1" dirty="0"/>
              <a:t>as infectious causes,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such as hepatitis C –associated osteosclerosis, </a:t>
            </a:r>
          </a:p>
          <a:p>
            <a:pPr marL="0" indent="0">
              <a:buNone/>
            </a:pPr>
            <a:r>
              <a:rPr lang="en-US" sz="3200" b="1" dirty="0" smtClean="0"/>
              <a:t>can also </a:t>
            </a:r>
            <a:r>
              <a:rPr lang="en-US" sz="3200" b="1" dirty="0"/>
              <a:t>diffusely elevate BMD  whereas</a:t>
            </a:r>
          </a:p>
          <a:p>
            <a:pPr marL="0" indent="0">
              <a:buNone/>
            </a:pPr>
            <a:r>
              <a:rPr lang="en-US" sz="3200" b="1" dirty="0" smtClean="0"/>
              <a:t>mastocytosis </a:t>
            </a:r>
            <a:r>
              <a:rPr lang="en-US" sz="3200" b="1" dirty="0"/>
              <a:t>results in either </a:t>
            </a:r>
          </a:p>
          <a:p>
            <a:pPr marL="0" indent="0">
              <a:buNone/>
            </a:pPr>
            <a:r>
              <a:rPr lang="en-US" sz="3200" b="1" dirty="0"/>
              <a:t>diffuse osteopenia or sclerosis. 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262955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4044" y="2360886"/>
            <a:ext cx="8458201" cy="3780604"/>
          </a:xfrm>
        </p:spPr>
        <p:txBody>
          <a:bodyPr/>
          <a:lstStyle/>
          <a:p>
            <a:pPr marL="0" lvl="0" indent="0">
              <a:buNone/>
            </a:pPr>
            <a:r>
              <a:rPr lang="en-US" sz="3200" b="1" dirty="0">
                <a:solidFill>
                  <a:prstClr val="black"/>
                </a:solidFill>
              </a:rPr>
              <a:t>In many of these conditions, the patient’s 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systemic disorders </a:t>
            </a:r>
            <a:r>
              <a:rPr lang="en-US" sz="3200" b="1" dirty="0">
                <a:solidFill>
                  <a:prstClr val="black"/>
                </a:solidFill>
              </a:rPr>
              <a:t>are apparent and already 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known </a:t>
            </a:r>
            <a:r>
              <a:rPr lang="en-US" sz="3200" b="1" dirty="0">
                <a:solidFill>
                  <a:prstClr val="black"/>
                </a:solidFill>
              </a:rPr>
              <a:t>at the time </a:t>
            </a:r>
            <a:r>
              <a:rPr lang="en-US" sz="3200" b="1" dirty="0" smtClean="0">
                <a:solidFill>
                  <a:prstClr val="black"/>
                </a:solidFill>
              </a:rPr>
              <a:t>of </a:t>
            </a:r>
            <a:r>
              <a:rPr lang="en-US" sz="3200" b="1" dirty="0">
                <a:solidFill>
                  <a:prstClr val="black"/>
                </a:solidFill>
              </a:rPr>
              <a:t>bone density examination.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3332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0560" y="1095703"/>
            <a:ext cx="9033641" cy="5081260"/>
          </a:xfrm>
        </p:spPr>
        <p:txBody>
          <a:bodyPr/>
          <a:lstStyle/>
          <a:p>
            <a:pPr marL="0" indent="0">
              <a:buNone/>
            </a:pPr>
            <a:r>
              <a:rPr lang="en-US" sz="3800" b="1" dirty="0">
                <a:solidFill>
                  <a:srgbClr val="FF0000"/>
                </a:solidFill>
              </a:rPr>
              <a:t>Nonosseous Causes of Elevated  </a:t>
            </a:r>
            <a:endParaRPr lang="en-US" sz="3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800" b="1" dirty="0" smtClean="0">
                <a:solidFill>
                  <a:srgbClr val="FF0000"/>
                </a:solidFill>
              </a:rPr>
              <a:t>BMD </a:t>
            </a:r>
            <a:r>
              <a:rPr lang="en-US" sz="3800" b="1" dirty="0">
                <a:solidFill>
                  <a:srgbClr val="FF0000"/>
                </a:solidFill>
              </a:rPr>
              <a:t>Measurements </a:t>
            </a:r>
            <a:endParaRPr lang="en-US" sz="3800" b="1" dirty="0" smtClean="0">
              <a:solidFill>
                <a:srgbClr val="FF0000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r>
              <a:rPr lang="en-US" sz="3200" b="1" dirty="0"/>
              <a:t>Cholelithiasis, nephrolithiasis, and calciﬁed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leiomyoﬁbroma </a:t>
            </a:r>
            <a:r>
              <a:rPr lang="en-US" sz="3200" b="1" dirty="0"/>
              <a:t>are frequently seen on DEXA.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Porcelain gallbladders </a:t>
            </a:r>
            <a:r>
              <a:rPr lang="en-US" sz="3200" b="1" dirty="0"/>
              <a:t>are occasionally noted, as are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mesenteric  </a:t>
            </a:r>
            <a:r>
              <a:rPr lang="en-US" sz="3200" b="1" dirty="0"/>
              <a:t>calciﬁcations, phleboliths, and calcinosis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cutis.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35165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1307" y="587267"/>
            <a:ext cx="9285889" cy="447346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91306" y="5376041"/>
            <a:ext cx="9285889" cy="1095978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Figure </a:t>
            </a:r>
            <a:r>
              <a:rPr lang="en-US" sz="2000" b="1" dirty="0"/>
              <a:t>8 Illustration of six examples of calciﬁcation on DEXA imaging (arrows</a:t>
            </a:r>
            <a:r>
              <a:rPr lang="en-US" sz="2000" b="1" dirty="0" smtClean="0"/>
              <a:t>). </a:t>
            </a:r>
          </a:p>
          <a:p>
            <a:r>
              <a:rPr lang="en-US" sz="2000" b="1" dirty="0" smtClean="0"/>
              <a:t> </a:t>
            </a:r>
            <a:r>
              <a:rPr lang="en-US" sz="2000" b="1" dirty="0"/>
              <a:t>(A) Porcelain gall bladder, (B) </a:t>
            </a:r>
            <a:r>
              <a:rPr lang="en-US" sz="2000" b="1" dirty="0" smtClean="0"/>
              <a:t>gallstones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195783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99287" y="5636172"/>
            <a:ext cx="10135541" cy="926225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sz="2000" b="1" dirty="0"/>
              <a:t>(C) </a:t>
            </a:r>
            <a:r>
              <a:rPr lang="en-US" sz="2000" b="1" dirty="0" smtClean="0"/>
              <a:t>Huge </a:t>
            </a:r>
            <a:r>
              <a:rPr lang="en-US" sz="2000" b="1" dirty="0"/>
              <a:t>leiomyoﬁbroma with extensive calciﬁcations </a:t>
            </a:r>
            <a:r>
              <a:rPr lang="en-US" sz="2000" b="1" dirty="0" smtClean="0"/>
              <a:t>overlapping </a:t>
            </a:r>
            <a:r>
              <a:rPr lang="en-US" sz="2000" b="1" dirty="0"/>
              <a:t>lumbar spine, </a:t>
            </a:r>
            <a:endParaRPr lang="en-US" sz="2000" b="1" dirty="0" smtClean="0"/>
          </a:p>
          <a:p>
            <a:r>
              <a:rPr lang="en-US" sz="2000" b="1" dirty="0"/>
              <a:t> </a:t>
            </a:r>
            <a:r>
              <a:rPr lang="en-US" sz="2000" b="1" dirty="0" smtClean="0"/>
              <a:t>                                                                            (D) Calciﬁed </a:t>
            </a:r>
            <a:r>
              <a:rPr lang="en-US" sz="2000" b="1" dirty="0"/>
              <a:t>retroperitoneal lymph  </a:t>
            </a:r>
            <a:r>
              <a:rPr lang="en-US" sz="2000" b="1" dirty="0" smtClean="0"/>
              <a:t>nodes</a:t>
            </a:r>
            <a:endParaRPr lang="en-US" sz="2000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9287" y="593313"/>
            <a:ext cx="4825130" cy="487942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3245" y="593312"/>
            <a:ext cx="5231583" cy="48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400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6324" y="5833241"/>
            <a:ext cx="8891752" cy="725214"/>
          </a:xfrm>
        </p:spPr>
        <p:txBody>
          <a:bodyPr>
            <a:normAutofit/>
          </a:bodyPr>
          <a:lstStyle/>
          <a:p>
            <a:r>
              <a:rPr lang="en-US" sz="2000" b="1" dirty="0"/>
              <a:t>(E) </a:t>
            </a:r>
            <a:r>
              <a:rPr lang="en-US" sz="2000" b="1" dirty="0" smtClean="0"/>
              <a:t>Left </a:t>
            </a:r>
            <a:r>
              <a:rPr lang="en-US" sz="2000" b="1" dirty="0"/>
              <a:t>renal stones, </a:t>
            </a:r>
            <a:r>
              <a:rPr lang="en-US" sz="2000" b="1" dirty="0" smtClean="0"/>
              <a:t>and  (F</a:t>
            </a:r>
            <a:r>
              <a:rPr lang="en-US" sz="2000" b="1" dirty="0"/>
              <a:t>) </a:t>
            </a:r>
            <a:r>
              <a:rPr lang="en-US" sz="2000" b="1" dirty="0" smtClean="0"/>
              <a:t>Buttock </a:t>
            </a:r>
            <a:r>
              <a:rPr lang="en-US" sz="2000" b="1" dirty="0"/>
              <a:t>granulomata overlying hip ROIs.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6324" y="618797"/>
            <a:ext cx="8891752" cy="4745420"/>
          </a:xfrm>
        </p:spPr>
      </p:pic>
    </p:spTree>
    <p:extLst>
      <p:ext uri="{BB962C8B-B14F-4D97-AF65-F5344CB8AC3E}">
        <p14:creationId xmlns:p14="http://schemas.microsoft.com/office/powerpoint/2010/main" xmlns="" val="225815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6031" y="1848508"/>
            <a:ext cx="9061232" cy="42015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These </a:t>
            </a:r>
            <a:r>
              <a:rPr lang="en-US" b="1" dirty="0" smtClean="0"/>
              <a:t>extraskeletal </a:t>
            </a:r>
            <a:r>
              <a:rPr lang="en-US" b="1" dirty="0"/>
              <a:t>calciﬁcations represent a common 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manifestation </a:t>
            </a:r>
            <a:r>
              <a:rPr lang="en-US" b="1" dirty="0"/>
              <a:t>of several pathophysiological processes. 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When overlapping </a:t>
            </a:r>
            <a:r>
              <a:rPr lang="en-US" b="1" dirty="0"/>
              <a:t>boney ROIs, these densities can directly 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elevate the apparent </a:t>
            </a:r>
            <a:r>
              <a:rPr lang="en-US" b="1" dirty="0"/>
              <a:t>BMD.</a:t>
            </a:r>
          </a:p>
          <a:p>
            <a:pPr marL="0" indent="0">
              <a:buNone/>
            </a:pPr>
            <a:r>
              <a:rPr lang="en-US" b="1" dirty="0"/>
              <a:t>The effect of aortic calciﬁcations on lumbar spine BMD is 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much </a:t>
            </a:r>
            <a:r>
              <a:rPr lang="en-US" b="1" dirty="0"/>
              <a:t>discussed in the literature. </a:t>
            </a:r>
          </a:p>
        </p:txBody>
      </p:sp>
    </p:spTree>
    <p:extLst>
      <p:ext uri="{BB962C8B-B14F-4D97-AF65-F5344CB8AC3E}">
        <p14:creationId xmlns:p14="http://schemas.microsoft.com/office/powerpoint/2010/main" xmlns="" val="230548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95294" y="630620"/>
            <a:ext cx="5052848" cy="5785946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2036" y="1552630"/>
            <a:ext cx="4063288" cy="4863936"/>
          </a:xfrm>
        </p:spPr>
        <p:txBody>
          <a:bodyPr>
            <a:normAutofit/>
          </a:bodyPr>
          <a:lstStyle/>
          <a:p>
            <a:endParaRPr lang="en-US" sz="2000" b="1" dirty="0"/>
          </a:p>
          <a:p>
            <a:r>
              <a:rPr lang="en-US" sz="2000" b="1" dirty="0"/>
              <a:t> </a:t>
            </a:r>
            <a:r>
              <a:rPr lang="en-US" sz="2200" b="1" dirty="0" smtClean="0"/>
              <a:t>Spine </a:t>
            </a:r>
            <a:r>
              <a:rPr lang="en-US" sz="2200" b="1" dirty="0"/>
              <a:t>region of interest is L1 </a:t>
            </a:r>
            <a:endParaRPr lang="en-US" sz="2200" b="1" dirty="0" smtClean="0"/>
          </a:p>
          <a:p>
            <a:r>
              <a:rPr lang="en-US" sz="2200" b="1" dirty="0"/>
              <a:t> </a:t>
            </a:r>
            <a:r>
              <a:rPr lang="en-US" sz="2200" b="1" dirty="0" smtClean="0"/>
              <a:t>through </a:t>
            </a:r>
            <a:r>
              <a:rPr lang="en-US" sz="2200" b="1" dirty="0"/>
              <a:t>L4 vertebrae.</a:t>
            </a:r>
          </a:p>
          <a:p>
            <a:r>
              <a:rPr lang="en-US" sz="2200" b="1" dirty="0"/>
              <a:t> </a:t>
            </a:r>
            <a:r>
              <a:rPr lang="en-US" sz="2200" b="1" dirty="0" smtClean="0"/>
              <a:t>Correct </a:t>
            </a:r>
            <a:r>
              <a:rPr lang="en-US" sz="2200" b="1" dirty="0"/>
              <a:t>placement of the top </a:t>
            </a:r>
            <a:endParaRPr lang="en-US" sz="2200" b="1" dirty="0" smtClean="0"/>
          </a:p>
          <a:p>
            <a:r>
              <a:rPr lang="en-US" sz="2200" b="1" dirty="0" smtClean="0"/>
              <a:t> and </a:t>
            </a:r>
            <a:r>
              <a:rPr lang="en-US" sz="2200" b="1" dirty="0"/>
              <a:t>bottom of the spine is </a:t>
            </a:r>
            <a:endParaRPr lang="en-US" sz="2200" b="1" dirty="0" smtClean="0"/>
          </a:p>
          <a:p>
            <a:r>
              <a:rPr lang="en-US" sz="2200" b="1" dirty="0"/>
              <a:t> </a:t>
            </a:r>
            <a:r>
              <a:rPr lang="en-US" sz="2200" b="1" dirty="0" smtClean="0"/>
              <a:t>critical</a:t>
            </a:r>
            <a:r>
              <a:rPr lang="en-US" sz="2200" b="1" dirty="0"/>
              <a:t>.</a:t>
            </a:r>
          </a:p>
          <a:p>
            <a:r>
              <a:rPr lang="en-US" sz="2200" b="1" dirty="0" smtClean="0"/>
              <a:t>Five </a:t>
            </a:r>
            <a:r>
              <a:rPr lang="en-US" sz="2200" b="1" dirty="0"/>
              <a:t>lumbar vertebrae and the </a:t>
            </a:r>
            <a:endParaRPr lang="en-US" sz="2200" b="1" dirty="0" smtClean="0"/>
          </a:p>
          <a:p>
            <a:r>
              <a:rPr lang="en-US" sz="2200" b="1" dirty="0" smtClean="0"/>
              <a:t>last </a:t>
            </a:r>
            <a:r>
              <a:rPr lang="en-US" sz="2200" b="1" dirty="0"/>
              <a:t>set of ribs on T12 in 85% of </a:t>
            </a:r>
            <a:endParaRPr lang="en-US" sz="2200" b="1" dirty="0" smtClean="0"/>
          </a:p>
          <a:p>
            <a:r>
              <a:rPr lang="en-US" sz="2200" b="1" dirty="0" smtClean="0"/>
              <a:t>people</a:t>
            </a:r>
            <a:r>
              <a:rPr lang="en-US" sz="2200" b="1" dirty="0"/>
              <a:t>.</a:t>
            </a:r>
          </a:p>
          <a:p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xmlns="" val="258459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6031" y="2092871"/>
            <a:ext cx="9199180" cy="40840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Though not universal, </a:t>
            </a:r>
            <a:r>
              <a:rPr lang="en-US" sz="3200" b="1" dirty="0" smtClean="0"/>
              <a:t>most </a:t>
            </a:r>
            <a:r>
              <a:rPr lang="en-US" sz="3200" b="1" dirty="0"/>
              <a:t>authors report that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vascular </a:t>
            </a:r>
            <a:r>
              <a:rPr lang="en-US" sz="3200" b="1" dirty="0"/>
              <a:t>calciﬁcations have no </a:t>
            </a:r>
            <a:r>
              <a:rPr lang="en-US" sz="3200" b="1" dirty="0" smtClean="0"/>
              <a:t>signiﬁcant </a:t>
            </a:r>
            <a:r>
              <a:rPr lang="en-US" sz="3200" b="1" dirty="0"/>
              <a:t>effect on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BMD</a:t>
            </a:r>
            <a:r>
              <a:rPr lang="en-US" sz="3200" b="1" dirty="0"/>
              <a:t>, which is fortunate given the </a:t>
            </a:r>
            <a:r>
              <a:rPr lang="en-US" sz="3200" b="1" dirty="0" smtClean="0"/>
              <a:t>prevalence </a:t>
            </a:r>
            <a:r>
              <a:rPr lang="en-US" sz="3200" b="1" dirty="0"/>
              <a:t>of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atherosclerotic </a:t>
            </a:r>
            <a:r>
              <a:rPr lang="en-US" sz="3200" b="1" dirty="0"/>
              <a:t>disease in the typical </a:t>
            </a:r>
            <a:r>
              <a:rPr lang="en-US" sz="3200" b="1" dirty="0" smtClean="0"/>
              <a:t> population</a:t>
            </a:r>
          </a:p>
          <a:p>
            <a:pPr marL="0" indent="0">
              <a:buNone/>
            </a:pPr>
            <a:r>
              <a:rPr lang="en-US" sz="3200" b="1" dirty="0" smtClean="0"/>
              <a:t>studied</a:t>
            </a:r>
            <a:r>
              <a:rPr lang="en-US" sz="3200" b="1" dirty="0"/>
              <a:t>.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225242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1503" y="1820917"/>
            <a:ext cx="8812925" cy="4265394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In addition to calciﬁed structures, metallic objects,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located both within and outside of the patient, can </a:t>
            </a:r>
          </a:p>
          <a:p>
            <a:pPr marL="0" indent="0">
              <a:buNone/>
            </a:pPr>
            <a:r>
              <a:rPr lang="en-US" sz="3200" b="1" dirty="0" smtClean="0"/>
              <a:t>be visualized </a:t>
            </a:r>
            <a:r>
              <a:rPr lang="en-US" sz="3200" b="1" dirty="0"/>
              <a:t>on DEXA images including bra wires,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body </a:t>
            </a:r>
            <a:r>
              <a:rPr lang="en-US" sz="3200" b="1" dirty="0"/>
              <a:t>jewelry, spinal fusion hardware, and various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other medical </a:t>
            </a:r>
            <a:r>
              <a:rPr lang="en-US" sz="3200" b="1" dirty="0"/>
              <a:t>devices that have the potential to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artifactually elevate BMD.</a:t>
            </a:r>
            <a:endParaRPr lang="en-US" sz="32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59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4076" y="701565"/>
            <a:ext cx="9660595" cy="48124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4075" y="5628289"/>
            <a:ext cx="9660595" cy="879202"/>
          </a:xfrm>
        </p:spPr>
        <p:txBody>
          <a:bodyPr>
            <a:normAutofit/>
          </a:bodyPr>
          <a:lstStyle/>
          <a:p>
            <a:r>
              <a:rPr lang="en-US" sz="2000" b="1" dirty="0"/>
              <a:t>Figure 9 </a:t>
            </a:r>
            <a:r>
              <a:rPr lang="en-US" sz="2000" b="1" dirty="0" smtClean="0"/>
              <a:t>Illustration of six examples of metallic hardware. (A</a:t>
            </a:r>
            <a:r>
              <a:rPr lang="en-US" sz="2000" b="1" dirty="0"/>
              <a:t>) Ventriculo-peritoneal shunt connector (right upper corner</a:t>
            </a:r>
            <a:r>
              <a:rPr lang="en-US" sz="2000" b="1" dirty="0" smtClean="0"/>
              <a:t>), (</a:t>
            </a:r>
            <a:r>
              <a:rPr lang="en-US" sz="2000" b="1" dirty="0"/>
              <a:t>B) ventricular pacemaker wire (right upper corner), </a:t>
            </a:r>
          </a:p>
        </p:txBody>
      </p:sp>
    </p:spTree>
    <p:extLst>
      <p:ext uri="{BB962C8B-B14F-4D97-AF65-F5344CB8AC3E}">
        <p14:creationId xmlns:p14="http://schemas.microsoft.com/office/powerpoint/2010/main" xmlns="" val="335010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8340" y="914400"/>
            <a:ext cx="5214445" cy="47769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6848" y="6030310"/>
            <a:ext cx="7019597" cy="472965"/>
          </a:xfrm>
        </p:spPr>
        <p:txBody>
          <a:bodyPr>
            <a:normAutofit/>
          </a:bodyPr>
          <a:lstStyle/>
          <a:p>
            <a:r>
              <a:rPr lang="en-US" sz="2000" b="1" dirty="0"/>
              <a:t>(C) L4-L5 fusion hardware, (D) lap-band port (left lower corner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6646" y="914401"/>
            <a:ext cx="5222328" cy="477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462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0069" y="5738648"/>
            <a:ext cx="9577551" cy="740980"/>
          </a:xfrm>
        </p:spPr>
        <p:txBody>
          <a:bodyPr>
            <a:normAutofit/>
          </a:bodyPr>
          <a:lstStyle/>
          <a:p>
            <a:r>
              <a:rPr lang="en-US" sz="2000" b="1" dirty="0"/>
              <a:t>(E) </a:t>
            </a:r>
            <a:r>
              <a:rPr lang="en-US" sz="2000" b="1" dirty="0" smtClean="0"/>
              <a:t>Sacral </a:t>
            </a:r>
            <a:r>
              <a:rPr lang="en-US" sz="2000" b="1" dirty="0"/>
              <a:t>nerve stimulator (left lower corner), and (F) </a:t>
            </a:r>
            <a:r>
              <a:rPr lang="en-US" sz="2000" b="1" dirty="0" smtClean="0"/>
              <a:t>Body </a:t>
            </a:r>
            <a:r>
              <a:rPr lang="en-US" sz="2000" b="1" dirty="0"/>
              <a:t>piercing jewelry (see insert).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0069" y="744921"/>
            <a:ext cx="9577551" cy="4804541"/>
          </a:xfrm>
        </p:spPr>
      </p:pic>
    </p:spTree>
    <p:extLst>
      <p:ext uri="{BB962C8B-B14F-4D97-AF65-F5344CB8AC3E}">
        <p14:creationId xmlns:p14="http://schemas.microsoft.com/office/powerpoint/2010/main" xmlns="" val="386645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1569" y="1576552"/>
            <a:ext cx="8848397" cy="4678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Radiopaque medications, such as undigested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calcium </a:t>
            </a:r>
            <a:r>
              <a:rPr lang="en-US" sz="3200" b="1" dirty="0"/>
              <a:t>pills within the bowel, may </a:t>
            </a:r>
            <a:r>
              <a:rPr lang="en-US" sz="3200" b="1" dirty="0" smtClean="0"/>
              <a:t>overlie the </a:t>
            </a:r>
          </a:p>
          <a:p>
            <a:pPr marL="0" indent="0">
              <a:buNone/>
            </a:pPr>
            <a:r>
              <a:rPr lang="en-US" sz="3200" b="1" dirty="0" smtClean="0"/>
              <a:t>lumbar </a:t>
            </a:r>
            <a:r>
              <a:rPr lang="en-US" sz="3200" b="1" dirty="0"/>
              <a:t>spine.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Patients </a:t>
            </a:r>
            <a:r>
              <a:rPr lang="en-US" sz="3200" b="1" dirty="0"/>
              <a:t>should also be screened for recent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radiological </a:t>
            </a:r>
            <a:r>
              <a:rPr lang="en-US" sz="3200" b="1" dirty="0"/>
              <a:t>procedures to avoid scanning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individuals </a:t>
            </a:r>
            <a:r>
              <a:rPr lang="en-US" sz="3200" b="1" dirty="0"/>
              <a:t>with retained bowel contrast, which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has </a:t>
            </a:r>
            <a:r>
              <a:rPr lang="en-US" sz="3200" b="1" dirty="0"/>
              <a:t>the potential to increase apparent BMD.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236810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2579" y="2128345"/>
            <a:ext cx="8694683" cy="40683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It has been reported that the presence of dense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metal </a:t>
            </a:r>
            <a:r>
              <a:rPr lang="en-US" sz="3200" b="1" dirty="0"/>
              <a:t>overlying the lumbar spine can actually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result in </a:t>
            </a:r>
            <a:r>
              <a:rPr lang="en-US" sz="3200" b="1" dirty="0"/>
              <a:t>a “black  hole artifact,” which, </a:t>
            </a:r>
            <a:r>
              <a:rPr lang="en-US" sz="3200" b="1" dirty="0" smtClean="0"/>
              <a:t>dependent</a:t>
            </a:r>
          </a:p>
          <a:p>
            <a:pPr marL="0" indent="0">
              <a:buNone/>
            </a:pPr>
            <a:r>
              <a:rPr lang="en-US" sz="3200" b="1" dirty="0" smtClean="0"/>
              <a:t>on </a:t>
            </a:r>
            <a:r>
              <a:rPr lang="en-US" sz="3200" b="1" dirty="0"/>
              <a:t>the </a:t>
            </a:r>
            <a:r>
              <a:rPr lang="en-US" sz="3200" b="1" dirty="0" smtClean="0"/>
              <a:t>software </a:t>
            </a:r>
            <a:r>
              <a:rPr lang="en-US" sz="3200" b="1" dirty="0"/>
              <a:t>used, may decrease the </a:t>
            </a:r>
            <a:r>
              <a:rPr lang="en-US" sz="3200" b="1" dirty="0" smtClean="0"/>
              <a:t>measured</a:t>
            </a:r>
          </a:p>
          <a:p>
            <a:pPr marL="0" indent="0">
              <a:buNone/>
            </a:pPr>
            <a:r>
              <a:rPr lang="en-US" sz="3200" b="1" dirty="0" smtClean="0"/>
              <a:t>BMD value </a:t>
            </a:r>
            <a:r>
              <a:rPr lang="en-US" sz="3200" b="1" dirty="0"/>
              <a:t>for the affected vertebral level. </a:t>
            </a:r>
          </a:p>
        </p:txBody>
      </p:sp>
    </p:spTree>
    <p:extLst>
      <p:ext uri="{BB962C8B-B14F-4D97-AF65-F5344CB8AC3E}">
        <p14:creationId xmlns:p14="http://schemas.microsoft.com/office/powerpoint/2010/main" xmlns="" val="28014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4348" y="1067548"/>
            <a:ext cx="5159265" cy="523077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92316"/>
            <a:ext cx="3932237" cy="4276671"/>
          </a:xfrm>
        </p:spPr>
        <p:txBody>
          <a:bodyPr>
            <a:normAutofit/>
          </a:bodyPr>
          <a:lstStyle/>
          <a:p>
            <a:r>
              <a:rPr lang="en-US" sz="2000" b="1" dirty="0"/>
              <a:t>Certain types of metallic objects </a:t>
            </a:r>
            <a:endParaRPr lang="en-US" sz="2000" b="1" dirty="0" smtClean="0"/>
          </a:p>
          <a:p>
            <a:r>
              <a:rPr lang="en-US" sz="2000" b="1" dirty="0"/>
              <a:t> </a:t>
            </a:r>
            <a:r>
              <a:rPr lang="en-US" sz="2000" b="1" dirty="0" smtClean="0"/>
              <a:t>apparently </a:t>
            </a:r>
            <a:r>
              <a:rPr lang="en-US" sz="2000" b="1" dirty="0"/>
              <a:t>have high attenuation </a:t>
            </a:r>
            <a:endParaRPr lang="en-US" sz="2000" b="1" dirty="0" smtClean="0"/>
          </a:p>
          <a:p>
            <a:r>
              <a:rPr lang="en-US" sz="2000" b="1" dirty="0"/>
              <a:t> </a:t>
            </a:r>
            <a:r>
              <a:rPr lang="en-US" sz="2000" b="1" dirty="0" smtClean="0"/>
              <a:t>(</a:t>
            </a:r>
            <a:r>
              <a:rPr lang="en-US" sz="2000" b="1" dirty="0"/>
              <a:t>a white image) on dual-energy </a:t>
            </a:r>
            <a:endParaRPr lang="en-US" sz="2000" b="1" dirty="0" smtClean="0"/>
          </a:p>
          <a:p>
            <a:r>
              <a:rPr lang="en-US" sz="2000" b="1" dirty="0"/>
              <a:t> </a:t>
            </a:r>
            <a:r>
              <a:rPr lang="en-US" sz="2000" b="1" dirty="0" smtClean="0"/>
              <a:t>X-ray </a:t>
            </a:r>
            <a:r>
              <a:rPr lang="en-US" sz="2000" b="1" dirty="0"/>
              <a:t>absorptiometry (DXA) scan </a:t>
            </a:r>
            <a:endParaRPr lang="en-US" sz="2000" b="1" dirty="0" smtClean="0"/>
          </a:p>
          <a:p>
            <a:r>
              <a:rPr lang="en-US" sz="2000" b="1" dirty="0"/>
              <a:t> </a:t>
            </a:r>
            <a:r>
              <a:rPr lang="en-US" sz="2000" b="1" dirty="0" smtClean="0"/>
              <a:t>images</a:t>
            </a:r>
            <a:r>
              <a:rPr lang="en-US" sz="2000" b="1" dirty="0"/>
              <a:t>, but instead show up as </a:t>
            </a:r>
            <a:endParaRPr lang="en-US" sz="2000" b="1" dirty="0" smtClean="0"/>
          </a:p>
          <a:p>
            <a:r>
              <a:rPr lang="en-US" sz="2000" b="1" dirty="0"/>
              <a:t> </a:t>
            </a:r>
            <a:r>
              <a:rPr lang="en-US" sz="2000" b="1" dirty="0" smtClean="0"/>
              <a:t>black </a:t>
            </a:r>
            <a:r>
              <a:rPr lang="en-US" sz="2000" b="1" dirty="0"/>
              <a:t>(black hole artifacts). </a:t>
            </a:r>
            <a:endParaRPr lang="en-US" sz="2000" b="1" dirty="0" smtClean="0"/>
          </a:p>
          <a:p>
            <a:r>
              <a:rPr lang="en-US" sz="2000" b="1" dirty="0"/>
              <a:t> </a:t>
            </a:r>
            <a:r>
              <a:rPr lang="en-US" sz="2000" b="1" dirty="0" smtClean="0"/>
              <a:t>When </a:t>
            </a:r>
            <a:r>
              <a:rPr lang="en-US" sz="2000" b="1" dirty="0"/>
              <a:t>small, these artifacts may </a:t>
            </a:r>
            <a:endParaRPr lang="en-US" sz="2000" b="1" dirty="0" smtClean="0"/>
          </a:p>
          <a:p>
            <a:r>
              <a:rPr lang="en-US" sz="2000" b="1" dirty="0"/>
              <a:t> </a:t>
            </a:r>
            <a:r>
              <a:rPr lang="en-US" sz="2000" b="1" dirty="0" smtClean="0"/>
              <a:t>easily </a:t>
            </a:r>
            <a:r>
              <a:rPr lang="en-US" sz="2000" b="1" dirty="0"/>
              <a:t>be missed on visual </a:t>
            </a:r>
            <a:endParaRPr lang="en-US" sz="2000" b="1" dirty="0" smtClean="0"/>
          </a:p>
          <a:p>
            <a:r>
              <a:rPr lang="en-US" sz="2000" b="1" dirty="0"/>
              <a:t> </a:t>
            </a:r>
            <a:r>
              <a:rPr lang="en-US" sz="2000" b="1" dirty="0" smtClean="0"/>
              <a:t>inspection.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289709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6030" y="1280949"/>
            <a:ext cx="8966639" cy="48960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800" b="1" dirty="0">
                <a:solidFill>
                  <a:srgbClr val="FF0000"/>
                </a:solidFill>
              </a:rPr>
              <a:t>Factors Leading to Decreased  BMD </a:t>
            </a:r>
            <a:endParaRPr lang="en-US" sz="3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800" b="1" dirty="0" smtClean="0">
                <a:solidFill>
                  <a:srgbClr val="FF0000"/>
                </a:solidFill>
              </a:rPr>
              <a:t>Measurements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3200" b="1" dirty="0" smtClean="0"/>
              <a:t>Systemic </a:t>
            </a:r>
            <a:r>
              <a:rPr lang="en-US" sz="3200" b="1" dirty="0"/>
              <a:t>causes of diffusely decreased BMD are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the </a:t>
            </a:r>
            <a:r>
              <a:rPr lang="en-US" sz="3200" b="1" dirty="0"/>
              <a:t>usual  subject of DEXA analysis and include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postmenopausal </a:t>
            </a:r>
            <a:r>
              <a:rPr lang="en-US" sz="3200" b="1" dirty="0"/>
              <a:t>changes, endocrine disorders,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gastrointestinal </a:t>
            </a:r>
            <a:r>
              <a:rPr lang="en-US" sz="3200" b="1" dirty="0"/>
              <a:t>disorders, marrow-related disease,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rare </a:t>
            </a:r>
            <a:r>
              <a:rPr lang="en-US" sz="3200" b="1" dirty="0"/>
              <a:t>genetic </a:t>
            </a:r>
            <a:r>
              <a:rPr lang="en-US" sz="3200" b="1" dirty="0" smtClean="0"/>
              <a:t>causes…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235821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9517" y="2400300"/>
            <a:ext cx="8643445" cy="3776662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 </a:t>
            </a:r>
            <a:r>
              <a:rPr lang="en-US" sz="3200" b="1" dirty="0" smtClean="0"/>
              <a:t>Chemotherapy and </a:t>
            </a:r>
            <a:r>
              <a:rPr lang="en-US" sz="3200" b="1" dirty="0"/>
              <a:t>medication, and a variety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/>
              <a:t> </a:t>
            </a:r>
            <a:r>
              <a:rPr lang="en-US" sz="3200" b="1" dirty="0" smtClean="0"/>
              <a:t>of other </a:t>
            </a:r>
            <a:r>
              <a:rPr lang="en-US" sz="3200" b="1" dirty="0"/>
              <a:t>miscellaneous </a:t>
            </a:r>
            <a:r>
              <a:rPr lang="en-US" sz="3200" b="1" dirty="0" smtClean="0"/>
              <a:t>conditions often </a:t>
            </a:r>
          </a:p>
          <a:p>
            <a:pPr marL="0" indent="0">
              <a:buNone/>
            </a:pPr>
            <a:r>
              <a:rPr lang="en-US" sz="3200" b="1" dirty="0"/>
              <a:t> </a:t>
            </a:r>
            <a:r>
              <a:rPr lang="en-US" sz="3200" b="1" dirty="0" smtClean="0"/>
              <a:t>indistinguishable </a:t>
            </a:r>
            <a:r>
              <a:rPr lang="en-US" sz="3200" b="1" dirty="0"/>
              <a:t>from each other on DEXA. </a:t>
            </a:r>
            <a:endParaRPr lang="en-US" sz="3200" b="1" dirty="0" smtClean="0"/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endParaRPr lang="en-US" sz="3200" b="1" dirty="0" smtClean="0"/>
          </a:p>
          <a:p>
            <a:pPr marL="0" indent="0">
              <a:buNone/>
            </a:pPr>
            <a:endParaRPr lang="en-US" sz="32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0639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8321" y="1190296"/>
            <a:ext cx="6511159" cy="496641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150883"/>
            <a:ext cx="3932237" cy="5064672"/>
          </a:xfrm>
        </p:spPr>
        <p:txBody>
          <a:bodyPr/>
          <a:lstStyle/>
          <a:p>
            <a:r>
              <a:rPr lang="en-US" sz="2000" b="1" dirty="0"/>
              <a:t>The hip region of interest include the femoral neck, trochanter and total hip.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GE Lunar: </a:t>
            </a:r>
          </a:p>
          <a:p>
            <a:r>
              <a:rPr lang="en-US" sz="2000" b="1" dirty="0"/>
              <a:t>The box is located by the analysis program at the narrowest and lowest density section of the neck.</a:t>
            </a:r>
          </a:p>
          <a:p>
            <a:endParaRPr lang="en-US" dirty="0" smtClean="0"/>
          </a:p>
          <a:p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</a:rPr>
              <a:t>Hologic</a:t>
            </a:r>
            <a:r>
              <a:rPr lang="en-US" sz="2200" b="1" dirty="0">
                <a:solidFill>
                  <a:srgbClr val="FF0000"/>
                </a:solidFill>
              </a:rPr>
              <a:t>: </a:t>
            </a:r>
          </a:p>
          <a:p>
            <a:r>
              <a:rPr lang="en-US" dirty="0"/>
              <a:t> </a:t>
            </a:r>
            <a:r>
              <a:rPr lang="en-US" sz="2000" b="1" dirty="0"/>
              <a:t>The corner of the box should </a:t>
            </a:r>
            <a:r>
              <a:rPr lang="en-US" sz="2000" b="1" dirty="0" smtClean="0"/>
              <a:t>touch</a:t>
            </a:r>
          </a:p>
          <a:p>
            <a:r>
              <a:rPr lang="en-US" sz="2000" b="1" dirty="0" smtClean="0"/>
              <a:t> the </a:t>
            </a:r>
            <a:r>
              <a:rPr lang="en-US" sz="2000" b="1" dirty="0"/>
              <a:t>notch where the trochanter </a:t>
            </a:r>
            <a:endParaRPr lang="en-US" sz="2000" b="1" dirty="0" smtClean="0"/>
          </a:p>
          <a:p>
            <a:r>
              <a:rPr lang="en-US" sz="2000" b="1" dirty="0"/>
              <a:t> </a:t>
            </a:r>
            <a:r>
              <a:rPr lang="en-US" sz="2000" b="1" dirty="0" smtClean="0"/>
              <a:t>and </a:t>
            </a:r>
            <a:r>
              <a:rPr lang="en-US" sz="2000" b="1" dirty="0"/>
              <a:t>femoral neck come </a:t>
            </a:r>
            <a:r>
              <a:rPr lang="en-US" sz="2000" b="1" dirty="0" smtClean="0"/>
              <a:t>together.</a:t>
            </a:r>
            <a:endParaRPr lang="en-US" sz="20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8251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1634" y="1809093"/>
            <a:ext cx="9002111" cy="4367870"/>
          </a:xfrm>
        </p:spPr>
        <p:txBody>
          <a:bodyPr/>
          <a:lstStyle/>
          <a:p>
            <a:pPr marL="0" lvl="0" indent="0"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Lytic </a:t>
            </a:r>
            <a:r>
              <a:rPr lang="en-US" sz="3200" b="1" dirty="0">
                <a:solidFill>
                  <a:srgbClr val="FF0000"/>
                </a:solidFill>
              </a:rPr>
              <a:t>bone lesions </a:t>
            </a:r>
            <a:r>
              <a:rPr lang="en-US" sz="3200" b="1" dirty="0">
                <a:solidFill>
                  <a:prstClr val="black"/>
                </a:solidFill>
              </a:rPr>
              <a:t>affecting single or multiple </a:t>
            </a:r>
          </a:p>
          <a:p>
            <a:pPr marL="0" lvl="0" indent="0">
              <a:buNone/>
            </a:pPr>
            <a:r>
              <a:rPr lang="en-US" sz="3200" b="1" dirty="0">
                <a:solidFill>
                  <a:prstClr val="black"/>
                </a:solidFill>
              </a:rPr>
              <a:t> vertebral levels can reduce measured BMD </a:t>
            </a:r>
            <a:r>
              <a:rPr lang="en-US" sz="3200" b="1" dirty="0" smtClean="0">
                <a:solidFill>
                  <a:prstClr val="black"/>
                </a:solidFill>
              </a:rPr>
              <a:t>values. </a:t>
            </a:r>
          </a:p>
          <a:p>
            <a:pPr marL="0" lvl="0" indent="0"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 These </a:t>
            </a:r>
            <a:r>
              <a:rPr lang="en-US" sz="3200" b="1" dirty="0">
                <a:solidFill>
                  <a:prstClr val="black"/>
                </a:solidFill>
              </a:rPr>
              <a:t>lesions are typically seen in multiple </a:t>
            </a:r>
          </a:p>
          <a:p>
            <a:pPr marL="0" lvl="0" indent="0">
              <a:buNone/>
            </a:pPr>
            <a:r>
              <a:rPr lang="en-US" sz="3200" b="1" dirty="0">
                <a:solidFill>
                  <a:prstClr val="black"/>
                </a:solidFill>
              </a:rPr>
              <a:t> myeloma and other lytic malignancies including </a:t>
            </a:r>
          </a:p>
          <a:p>
            <a:pPr marL="0" lvl="0" indent="0">
              <a:buNone/>
            </a:pPr>
            <a:r>
              <a:rPr lang="en-US" sz="3200" b="1" dirty="0">
                <a:solidFill>
                  <a:prstClr val="black"/>
                </a:solidFill>
              </a:rPr>
              <a:t> breast cancer, renal cell carcinoma, melanoma, </a:t>
            </a:r>
          </a:p>
          <a:p>
            <a:pPr marL="0" lvl="0" indent="0">
              <a:buNone/>
            </a:pPr>
            <a:r>
              <a:rPr lang="en-US" sz="3200" b="1" dirty="0">
                <a:solidFill>
                  <a:prstClr val="black"/>
                </a:solidFill>
              </a:rPr>
              <a:t> thyroid cancer, and hepatocellular carcinoma. </a:t>
            </a:r>
          </a:p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5728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5933" y="1813034"/>
            <a:ext cx="8044357" cy="46705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/>
              <a:t> Although </a:t>
            </a:r>
            <a:r>
              <a:rPr lang="en-US" sz="3200" b="1" dirty="0"/>
              <a:t>the imaging ﬁndings on DEXA may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/>
              <a:t> </a:t>
            </a:r>
            <a:r>
              <a:rPr lang="en-US" sz="3200" b="1" dirty="0" smtClean="0"/>
              <a:t>be subtle</a:t>
            </a:r>
            <a:r>
              <a:rPr lang="en-US" sz="3200" b="1" dirty="0"/>
              <a:t>, careful </a:t>
            </a:r>
            <a:r>
              <a:rPr lang="en-US" sz="3200" b="1" dirty="0" smtClean="0"/>
              <a:t>attention may </a:t>
            </a:r>
            <a:r>
              <a:rPr lang="en-US" sz="3200" b="1" dirty="0"/>
              <a:t>reveal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/>
              <a:t> </a:t>
            </a:r>
            <a:r>
              <a:rPr lang="en-US" sz="3200" b="1" dirty="0" smtClean="0"/>
              <a:t>heterogeneity or </a:t>
            </a:r>
            <a:r>
              <a:rPr lang="en-US" sz="3200" b="1" dirty="0"/>
              <a:t>focal lucency, </a:t>
            </a:r>
            <a:r>
              <a:rPr lang="en-US" sz="3200" b="1" dirty="0" smtClean="0"/>
              <a:t>suspicious</a:t>
            </a:r>
          </a:p>
          <a:p>
            <a:pPr marL="0" indent="0">
              <a:buNone/>
            </a:pPr>
            <a:r>
              <a:rPr lang="en-US" sz="3200" b="1" dirty="0" smtClean="0"/>
              <a:t> </a:t>
            </a:r>
            <a:r>
              <a:rPr lang="en-US" sz="3200" b="1" dirty="0"/>
              <a:t>for metastatic disease. </a:t>
            </a:r>
          </a:p>
          <a:p>
            <a:pPr marL="0" indent="0">
              <a:buNone/>
            </a:pPr>
            <a:r>
              <a:rPr lang="en-US" sz="3200" b="1" dirty="0" smtClean="0"/>
              <a:t> Correlation </a:t>
            </a:r>
            <a:r>
              <a:rPr lang="en-US" sz="3200" b="1" dirty="0"/>
              <a:t>with radiographs is warranted.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69209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8345" y="2069224"/>
            <a:ext cx="8052238" cy="42054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In addition to lytic bone metastases, Gaucher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disease, spinal </a:t>
            </a:r>
            <a:r>
              <a:rPr lang="en-US" sz="3200" b="1" dirty="0"/>
              <a:t>hemangiomas, aneurysmal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bone cysts</a:t>
            </a:r>
            <a:r>
              <a:rPr lang="en-US" sz="3200" b="1" dirty="0"/>
              <a:t>, and </a:t>
            </a:r>
            <a:r>
              <a:rPr lang="en-US" sz="3200" b="1" dirty="0" smtClean="0"/>
              <a:t>ﬁbrous dysplasia are </a:t>
            </a:r>
            <a:r>
              <a:rPr lang="en-US" sz="3200" b="1" dirty="0"/>
              <a:t>all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potential </a:t>
            </a:r>
            <a:r>
              <a:rPr lang="en-US" sz="3200" b="1" dirty="0"/>
              <a:t>causes </a:t>
            </a:r>
            <a:r>
              <a:rPr lang="en-US" sz="3200" b="1" dirty="0" smtClean="0"/>
              <a:t>of </a:t>
            </a:r>
            <a:r>
              <a:rPr lang="en-US" sz="3200" b="1" dirty="0"/>
              <a:t>focally </a:t>
            </a:r>
            <a:r>
              <a:rPr lang="en-US" sz="3200" b="1" dirty="0" smtClean="0"/>
              <a:t>decreased </a:t>
            </a:r>
            <a:r>
              <a:rPr lang="en-US" sz="3200" b="1" dirty="0"/>
              <a:t>BMD. </a:t>
            </a:r>
          </a:p>
        </p:txBody>
      </p:sp>
    </p:spTree>
    <p:extLst>
      <p:ext uri="{BB962C8B-B14F-4D97-AF65-F5344CB8AC3E}">
        <p14:creationId xmlns:p14="http://schemas.microsoft.com/office/powerpoint/2010/main" xmlns="" val="278113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058" y="1722382"/>
            <a:ext cx="8533087" cy="488336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000" b="1" dirty="0">
                <a:solidFill>
                  <a:prstClr val="black"/>
                </a:solidFill>
              </a:rPr>
              <a:t>A ﬁnding of focally decreased BMD </a:t>
            </a:r>
            <a:r>
              <a:rPr lang="en-US" sz="3000" b="1" dirty="0" smtClean="0">
                <a:solidFill>
                  <a:prstClr val="black"/>
                </a:solidFill>
              </a:rPr>
              <a:t>should </a:t>
            </a:r>
            <a:r>
              <a:rPr lang="en-US" sz="3000" b="1" dirty="0">
                <a:solidFill>
                  <a:prstClr val="black"/>
                </a:solidFill>
              </a:rPr>
              <a:t>be </a:t>
            </a:r>
            <a:endParaRPr lang="en-US" sz="30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3000" b="1" dirty="0" smtClean="0">
                <a:solidFill>
                  <a:prstClr val="black"/>
                </a:solidFill>
              </a:rPr>
              <a:t>reconciled </a:t>
            </a:r>
            <a:r>
              <a:rPr lang="en-US" sz="3000" b="1" dirty="0">
                <a:solidFill>
                  <a:prstClr val="black"/>
                </a:solidFill>
              </a:rPr>
              <a:t>with the patient’s </a:t>
            </a:r>
            <a:r>
              <a:rPr lang="en-US" sz="3000" b="1" dirty="0" smtClean="0">
                <a:solidFill>
                  <a:prstClr val="black"/>
                </a:solidFill>
              </a:rPr>
              <a:t>medical history, </a:t>
            </a:r>
            <a:r>
              <a:rPr lang="en-US" sz="3000" b="1" dirty="0">
                <a:solidFill>
                  <a:prstClr val="black"/>
                </a:solidFill>
              </a:rPr>
              <a:t>and </a:t>
            </a:r>
            <a:endParaRPr lang="en-US" sz="30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3000" b="1" dirty="0" smtClean="0">
                <a:solidFill>
                  <a:prstClr val="black"/>
                </a:solidFill>
              </a:rPr>
              <a:t>correlative </a:t>
            </a:r>
            <a:r>
              <a:rPr lang="en-US" sz="3000" b="1" dirty="0">
                <a:solidFill>
                  <a:prstClr val="black"/>
                </a:solidFill>
              </a:rPr>
              <a:t>imaging </a:t>
            </a:r>
            <a:r>
              <a:rPr lang="en-US" sz="3000" b="1" dirty="0" smtClean="0">
                <a:solidFill>
                  <a:prstClr val="black"/>
                </a:solidFill>
              </a:rPr>
              <a:t>as </a:t>
            </a:r>
            <a:r>
              <a:rPr lang="en-US" sz="3000" b="1" dirty="0">
                <a:solidFill>
                  <a:prstClr val="black"/>
                </a:solidFill>
              </a:rPr>
              <a:t>a </a:t>
            </a:r>
            <a:r>
              <a:rPr lang="en-US" sz="3000" b="1" dirty="0" smtClean="0">
                <a:solidFill>
                  <a:prstClr val="black"/>
                </a:solidFill>
              </a:rPr>
              <a:t>new </a:t>
            </a:r>
            <a:r>
              <a:rPr lang="en-US" sz="3000" b="1" dirty="0">
                <a:solidFill>
                  <a:prstClr val="black"/>
                </a:solidFill>
              </a:rPr>
              <a:t>diagnosis </a:t>
            </a:r>
            <a:r>
              <a:rPr lang="en-US" sz="3000" b="1" dirty="0" smtClean="0">
                <a:solidFill>
                  <a:prstClr val="black"/>
                </a:solidFill>
              </a:rPr>
              <a:t>of </a:t>
            </a:r>
            <a:r>
              <a:rPr lang="en-US" sz="3000" b="1" dirty="0">
                <a:solidFill>
                  <a:prstClr val="black"/>
                </a:solidFill>
              </a:rPr>
              <a:t>osseous </a:t>
            </a:r>
            <a:endParaRPr lang="en-US" sz="30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3000" b="1" dirty="0" smtClean="0">
                <a:solidFill>
                  <a:prstClr val="black"/>
                </a:solidFill>
              </a:rPr>
              <a:t>metastases or other </a:t>
            </a:r>
            <a:r>
              <a:rPr lang="en-US" sz="3000" b="1" dirty="0">
                <a:solidFill>
                  <a:prstClr val="black"/>
                </a:solidFill>
              </a:rPr>
              <a:t>signiﬁcant </a:t>
            </a:r>
            <a:r>
              <a:rPr lang="en-US" sz="3000" b="1" dirty="0" smtClean="0">
                <a:solidFill>
                  <a:prstClr val="black"/>
                </a:solidFill>
              </a:rPr>
              <a:t>disorder is </a:t>
            </a:r>
          </a:p>
          <a:p>
            <a:pPr marL="0" lvl="0" indent="0">
              <a:buNone/>
            </a:pPr>
            <a:r>
              <a:rPr lang="en-US" sz="3000" b="1" dirty="0" smtClean="0">
                <a:solidFill>
                  <a:prstClr val="black"/>
                </a:solidFill>
              </a:rPr>
              <a:t>occasionally made </a:t>
            </a:r>
            <a:r>
              <a:rPr lang="en-US" sz="3000" b="1" dirty="0">
                <a:solidFill>
                  <a:prstClr val="black"/>
                </a:solidFill>
              </a:rPr>
              <a:t>on DEXA. </a:t>
            </a:r>
            <a:endParaRPr lang="en-US" sz="30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3000" b="1" dirty="0" smtClean="0">
                <a:solidFill>
                  <a:prstClr val="black"/>
                </a:solidFill>
              </a:rPr>
              <a:t>As </a:t>
            </a:r>
            <a:r>
              <a:rPr lang="en-US" sz="3000" b="1" dirty="0">
                <a:solidFill>
                  <a:prstClr val="black"/>
                </a:solidFill>
              </a:rPr>
              <a:t>in the case of artifactually elevated </a:t>
            </a:r>
            <a:r>
              <a:rPr lang="en-US" sz="3000" b="1" dirty="0" smtClean="0">
                <a:solidFill>
                  <a:prstClr val="black"/>
                </a:solidFill>
              </a:rPr>
              <a:t>BMD, regions </a:t>
            </a:r>
          </a:p>
          <a:p>
            <a:pPr marL="0" lvl="0" indent="0">
              <a:buNone/>
            </a:pPr>
            <a:r>
              <a:rPr lang="en-US" sz="3000" b="1" dirty="0" smtClean="0">
                <a:solidFill>
                  <a:prstClr val="black"/>
                </a:solidFill>
              </a:rPr>
              <a:t>affected </a:t>
            </a:r>
            <a:r>
              <a:rPr lang="en-US" sz="3000" b="1" dirty="0">
                <a:solidFill>
                  <a:prstClr val="black"/>
                </a:solidFill>
              </a:rPr>
              <a:t>by these processes should be </a:t>
            </a:r>
            <a:r>
              <a:rPr lang="en-US" sz="3000" b="1" dirty="0" smtClean="0">
                <a:solidFill>
                  <a:prstClr val="black"/>
                </a:solidFill>
              </a:rPr>
              <a:t>omitted </a:t>
            </a:r>
            <a:r>
              <a:rPr lang="en-US" sz="3000" b="1" dirty="0">
                <a:solidFill>
                  <a:prstClr val="black"/>
                </a:solidFill>
              </a:rPr>
              <a:t>from </a:t>
            </a:r>
            <a:endParaRPr lang="en-US" sz="30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3000" b="1" dirty="0" smtClean="0">
                <a:solidFill>
                  <a:prstClr val="black"/>
                </a:solidFill>
              </a:rPr>
              <a:t>analysis</a:t>
            </a:r>
            <a:r>
              <a:rPr lang="en-US" sz="3000" b="1" dirty="0">
                <a:solidFill>
                  <a:prstClr val="black"/>
                </a:solidFill>
              </a:rPr>
              <a:t>.</a:t>
            </a:r>
          </a:p>
          <a:p>
            <a:pPr marL="0" lvl="0" indent="0">
              <a:buNone/>
            </a:pPr>
            <a:r>
              <a:rPr lang="en-US" sz="3000" b="1" dirty="0">
                <a:solidFill>
                  <a:prstClr val="black"/>
                </a:solidFill>
              </a:rPr>
              <a:t> </a:t>
            </a:r>
          </a:p>
          <a:p>
            <a:pPr marL="0" lvl="0" indent="0">
              <a:buNone/>
            </a:pPr>
            <a:endParaRPr lang="en-US" sz="3200" b="1" dirty="0">
              <a:solidFill>
                <a:prstClr val="black"/>
              </a:solidFill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38403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5869" y="1919451"/>
            <a:ext cx="8734097" cy="42693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</a:rPr>
              <a:t>Laminectomy</a:t>
            </a:r>
            <a:r>
              <a:rPr lang="en-US" sz="3200" b="1" dirty="0"/>
              <a:t> is a common surgical treatment of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spinal </a:t>
            </a:r>
            <a:r>
              <a:rPr lang="en-US" sz="3200" b="1" dirty="0"/>
              <a:t>stenosis. This procedure consists of surgical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resection </a:t>
            </a:r>
            <a:r>
              <a:rPr lang="en-US" sz="3200" b="1" dirty="0"/>
              <a:t>of the laminae and occasionally spinous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process </a:t>
            </a:r>
            <a:r>
              <a:rPr lang="en-US" sz="3200" b="1" dirty="0"/>
              <a:t>of the affected vertebral bodies.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Treated </a:t>
            </a:r>
            <a:r>
              <a:rPr lang="en-US" sz="3200" b="1" dirty="0"/>
              <a:t>patients will demonstrate decreased BMD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owing </a:t>
            </a:r>
            <a:r>
              <a:rPr lang="en-US" sz="3200" b="1" dirty="0"/>
              <a:t>to the lack of posterior </a:t>
            </a:r>
            <a:r>
              <a:rPr lang="en-US" sz="3200" b="1" dirty="0" smtClean="0"/>
              <a:t>elements.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88373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6813" y="1883979"/>
            <a:ext cx="8517321" cy="42929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Prior laminectomy is readily identiﬁed on DEXA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images</a:t>
            </a:r>
            <a:r>
              <a:rPr lang="en-US" sz="3200" b="1" dirty="0"/>
              <a:t>, and a history of spinal surgery should be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evident </a:t>
            </a:r>
            <a:r>
              <a:rPr lang="en-US" sz="3200" b="1" dirty="0"/>
              <a:t>on patient questionnaires.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Patients </a:t>
            </a:r>
            <a:r>
              <a:rPr lang="en-US" sz="3200" b="1" dirty="0"/>
              <a:t>with </a:t>
            </a:r>
            <a:r>
              <a:rPr lang="en-US" sz="3200" b="1" dirty="0" smtClean="0">
                <a:solidFill>
                  <a:srgbClr val="FF0000"/>
                </a:solidFill>
              </a:rPr>
              <a:t>spina </a:t>
            </a:r>
            <a:r>
              <a:rPr lang="en-US" sz="3200" b="1" dirty="0">
                <a:solidFill>
                  <a:srgbClr val="FF0000"/>
                </a:solidFill>
              </a:rPr>
              <a:t>biﬁda </a:t>
            </a:r>
            <a:r>
              <a:rPr lang="en-US" sz="3200" b="1" dirty="0"/>
              <a:t>similarly will have 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decreased </a:t>
            </a:r>
            <a:r>
              <a:rPr lang="en-US" sz="3200" b="1" dirty="0"/>
              <a:t>BMD </a:t>
            </a:r>
            <a:r>
              <a:rPr lang="en-US" sz="3200" b="1" dirty="0" smtClean="0"/>
              <a:t>values</a:t>
            </a:r>
            <a:r>
              <a:rPr lang="en-US" sz="3200" b="1" dirty="0"/>
              <a:t>, owing to the congenital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absence of posterior </a:t>
            </a:r>
            <a:r>
              <a:rPr lang="en-US" sz="3200" b="1" dirty="0"/>
              <a:t>vertebral </a:t>
            </a:r>
            <a:r>
              <a:rPr lang="en-US" sz="3200" b="1" dirty="0" smtClean="0"/>
              <a:t>elements.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422422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3783" y="658210"/>
            <a:ext cx="9498998" cy="461141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93783" y="5470634"/>
            <a:ext cx="9498998" cy="835573"/>
          </a:xfrm>
        </p:spPr>
        <p:txBody>
          <a:bodyPr>
            <a:normAutofit/>
          </a:bodyPr>
          <a:lstStyle/>
          <a:p>
            <a:r>
              <a:rPr lang="en-US" sz="1800" b="1" dirty="0"/>
              <a:t>Figure 10 Illustration of four conditions with defects of the posterior elements of the spine. </a:t>
            </a:r>
            <a:endParaRPr lang="en-US" sz="1800" b="1" dirty="0" smtClean="0"/>
          </a:p>
          <a:p>
            <a:r>
              <a:rPr lang="en-US" sz="1800" b="1" dirty="0" smtClean="0"/>
              <a:t>(</a:t>
            </a:r>
            <a:r>
              <a:rPr lang="en-US" sz="1800" b="1" dirty="0"/>
              <a:t>A) L4 laminectomy, (B) </a:t>
            </a:r>
            <a:r>
              <a:rPr lang="en-US" sz="1800" b="1" dirty="0" smtClean="0"/>
              <a:t>L3-L5 laminectomy </a:t>
            </a:r>
            <a:r>
              <a:rPr lang="en-US" sz="1800" b="1" dirty="0"/>
              <a:t>and incidentally noted right renal calculus (arrow), </a:t>
            </a:r>
          </a:p>
          <a:p>
            <a:endParaRPr lang="en-US" sz="18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70945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6486" y="398080"/>
            <a:ext cx="9376542" cy="477695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6486" y="5230210"/>
            <a:ext cx="9376542" cy="1344011"/>
          </a:xfrm>
        </p:spPr>
        <p:txBody>
          <a:bodyPr>
            <a:noAutofit/>
          </a:bodyPr>
          <a:lstStyle/>
          <a:p>
            <a:r>
              <a:rPr lang="en-US" sz="2000" b="1" dirty="0"/>
              <a:t>(C) spina biﬁda involving L3-L5, and (D) spina biﬁda with extensive involvement of the </a:t>
            </a:r>
            <a:endParaRPr lang="en-US" sz="2000" b="1" dirty="0" smtClean="0"/>
          </a:p>
          <a:p>
            <a:r>
              <a:rPr lang="en-US" sz="2000" b="1" dirty="0" smtClean="0"/>
              <a:t>entire </a:t>
            </a:r>
            <a:r>
              <a:rPr lang="en-US" sz="2000" b="1" dirty="0"/>
              <a:t>spine. BMDs of the affected levels are markedly reduced and should not be </a:t>
            </a:r>
          </a:p>
          <a:p>
            <a:r>
              <a:rPr lang="en-US" sz="2000" b="1" dirty="0" smtClean="0"/>
              <a:t>used </a:t>
            </a:r>
            <a:r>
              <a:rPr lang="en-US" sz="2000" b="1" dirty="0"/>
              <a:t>to assess fracture risk.</a:t>
            </a:r>
          </a:p>
          <a:p>
            <a:endParaRPr lang="en-US" sz="2000" b="1" dirty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298080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8507" y="1600199"/>
            <a:ext cx="8872046" cy="4576763"/>
          </a:xfrm>
        </p:spPr>
        <p:txBody>
          <a:bodyPr/>
          <a:lstStyle/>
          <a:p>
            <a:pPr marL="0" indent="0">
              <a:buNone/>
            </a:pPr>
            <a:r>
              <a:rPr lang="en-US" sz="3800" b="1" dirty="0" smtClean="0">
                <a:solidFill>
                  <a:srgbClr val="FF0000"/>
                </a:solidFill>
              </a:rPr>
              <a:t>Technical </a:t>
            </a:r>
            <a:r>
              <a:rPr lang="en-US" sz="3800" b="1" dirty="0">
                <a:solidFill>
                  <a:srgbClr val="FF0000"/>
                </a:solidFill>
              </a:rPr>
              <a:t>Factors Leading to Erroneous </a:t>
            </a:r>
            <a:endParaRPr lang="en-US" sz="3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800" b="1" dirty="0" smtClean="0">
                <a:solidFill>
                  <a:srgbClr val="FF0000"/>
                </a:solidFill>
              </a:rPr>
              <a:t>BMD </a:t>
            </a:r>
            <a:r>
              <a:rPr lang="en-US" sz="3800" b="1" dirty="0">
                <a:solidFill>
                  <a:srgbClr val="FF0000"/>
                </a:solidFill>
              </a:rPr>
              <a:t>Measurements 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sz="3000" b="1" dirty="0" smtClean="0"/>
              <a:t> </a:t>
            </a:r>
            <a:r>
              <a:rPr lang="en-US" sz="3200" b="1" dirty="0" smtClean="0"/>
              <a:t>Multiple </a:t>
            </a:r>
            <a:r>
              <a:rPr lang="en-US" sz="3200" b="1" dirty="0"/>
              <a:t>reports have been published regarding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/>
              <a:t> </a:t>
            </a:r>
            <a:r>
              <a:rPr lang="en-US" sz="3200" b="1" dirty="0" smtClean="0"/>
              <a:t>the </a:t>
            </a:r>
            <a:r>
              <a:rPr lang="en-US" sz="3200" b="1" dirty="0"/>
              <a:t>effect of prior radionuclide administration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/>
              <a:t> </a:t>
            </a:r>
            <a:r>
              <a:rPr lang="en-US" sz="3200" b="1" dirty="0" smtClean="0"/>
              <a:t>on </a:t>
            </a:r>
            <a:r>
              <a:rPr lang="en-US" sz="3200" b="1" dirty="0"/>
              <a:t>apparent BMD values.</a:t>
            </a:r>
          </a:p>
          <a:p>
            <a:endParaRPr lang="en-US" sz="3000" b="1" dirty="0" smtClean="0"/>
          </a:p>
          <a:p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xmlns="" val="136197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4567" y="1548961"/>
            <a:ext cx="9076996" cy="4628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/>
              <a:t> It </a:t>
            </a:r>
            <a:r>
              <a:rPr lang="en-US" sz="3200" b="1" dirty="0"/>
              <a:t>appears that the radionuclide photons down-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/>
              <a:t> </a:t>
            </a:r>
            <a:r>
              <a:rPr lang="en-US" sz="3200" b="1" dirty="0" smtClean="0"/>
              <a:t>scatter </a:t>
            </a:r>
            <a:r>
              <a:rPr lang="en-US" sz="3200" b="1" dirty="0"/>
              <a:t>into the DEXA windows and decrease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/>
              <a:t> </a:t>
            </a:r>
            <a:r>
              <a:rPr lang="en-US" sz="3200" b="1" dirty="0" smtClean="0"/>
              <a:t>apparent attenuation</a:t>
            </a:r>
            <a:r>
              <a:rPr lang="en-US" sz="3200" b="1" dirty="0"/>
              <a:t>, thereby resulting in falsely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/>
              <a:t> </a:t>
            </a:r>
            <a:r>
              <a:rPr lang="en-US" sz="3200" b="1" dirty="0" smtClean="0"/>
              <a:t>lowered BMD.</a:t>
            </a:r>
            <a:endParaRPr lang="en-US" sz="3200" b="1" dirty="0"/>
          </a:p>
          <a:p>
            <a:pPr marL="0" indent="0">
              <a:buNone/>
            </a:pPr>
            <a:r>
              <a:rPr lang="en-US" sz="3200" b="1" dirty="0" smtClean="0"/>
              <a:t> Not </a:t>
            </a:r>
            <a:r>
              <a:rPr lang="en-US" sz="3200" b="1" dirty="0"/>
              <a:t>all investigators have noted a signiﬁcant </a:t>
            </a:r>
            <a:r>
              <a:rPr lang="en-US" sz="3200" b="1" dirty="0" smtClean="0"/>
              <a:t>effect; </a:t>
            </a:r>
          </a:p>
          <a:p>
            <a:pPr marL="0" indent="0">
              <a:buNone/>
            </a:pPr>
            <a:r>
              <a:rPr lang="en-US" sz="3200" b="1" dirty="0" smtClean="0"/>
              <a:t> it </a:t>
            </a:r>
            <a:r>
              <a:rPr lang="en-US" sz="3200" b="1" dirty="0"/>
              <a:t>appears that </a:t>
            </a:r>
            <a:r>
              <a:rPr lang="en-US" sz="3200" b="1" dirty="0" smtClean="0"/>
              <a:t>the magnitude </a:t>
            </a:r>
            <a:r>
              <a:rPr lang="en-US" sz="3200" b="1" dirty="0"/>
              <a:t>of reduction is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/>
              <a:t> </a:t>
            </a:r>
            <a:r>
              <a:rPr lang="en-US" sz="3200" b="1" dirty="0" smtClean="0"/>
              <a:t>related </a:t>
            </a:r>
            <a:r>
              <a:rPr lang="en-US" sz="3200" b="1" dirty="0"/>
              <a:t>to system and technical factors.</a:t>
            </a:r>
          </a:p>
        </p:txBody>
      </p:sp>
    </p:spTree>
    <p:extLst>
      <p:ext uri="{BB962C8B-B14F-4D97-AF65-F5344CB8AC3E}">
        <p14:creationId xmlns:p14="http://schemas.microsoft.com/office/powerpoint/2010/main" xmlns="" val="307114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1164</TotalTime>
  <Words>3783</Words>
  <Application>Microsoft Office PowerPoint</Application>
  <PresentationFormat>Custom</PresentationFormat>
  <Paragraphs>538</Paragraphs>
  <Slides>108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0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EMRC-Users</cp:lastModifiedBy>
  <cp:revision>172</cp:revision>
  <dcterms:created xsi:type="dcterms:W3CDTF">2019-02-07T16:39:25Z</dcterms:created>
  <dcterms:modified xsi:type="dcterms:W3CDTF">2019-02-13T11:25:14Z</dcterms:modified>
</cp:coreProperties>
</file>