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93" r:id="rId2"/>
    <p:sldId id="257" r:id="rId3"/>
    <p:sldId id="294" r:id="rId4"/>
    <p:sldId id="263" r:id="rId5"/>
    <p:sldId id="259" r:id="rId6"/>
    <p:sldId id="260" r:id="rId7"/>
    <p:sldId id="337" r:id="rId8"/>
    <p:sldId id="349" r:id="rId9"/>
    <p:sldId id="258" r:id="rId10"/>
    <p:sldId id="265" r:id="rId11"/>
    <p:sldId id="359" r:id="rId12"/>
    <p:sldId id="360" r:id="rId13"/>
    <p:sldId id="270" r:id="rId14"/>
    <p:sldId id="271" r:id="rId15"/>
    <p:sldId id="350" r:id="rId16"/>
    <p:sldId id="354" r:id="rId17"/>
    <p:sldId id="353" r:id="rId18"/>
    <p:sldId id="355" r:id="rId19"/>
    <p:sldId id="272" r:id="rId20"/>
    <p:sldId id="356" r:id="rId21"/>
    <p:sldId id="273" r:id="rId22"/>
    <p:sldId id="274" r:id="rId23"/>
    <p:sldId id="297" r:id="rId24"/>
    <p:sldId id="336" r:id="rId25"/>
    <p:sldId id="309" r:id="rId26"/>
    <p:sldId id="335" r:id="rId27"/>
    <p:sldId id="357" r:id="rId28"/>
    <p:sldId id="347" r:id="rId29"/>
    <p:sldId id="344" r:id="rId30"/>
    <p:sldId id="340" r:id="rId31"/>
    <p:sldId id="276" r:id="rId32"/>
    <p:sldId id="339" r:id="rId33"/>
    <p:sldId id="278" r:id="rId34"/>
    <p:sldId id="358" r:id="rId35"/>
    <p:sldId id="279" r:id="rId36"/>
    <p:sldId id="342" r:id="rId37"/>
    <p:sldId id="280" r:id="rId38"/>
    <p:sldId id="343" r:id="rId39"/>
    <p:sldId id="305" r:id="rId40"/>
    <p:sldId id="306" r:id="rId41"/>
    <p:sldId id="346" r:id="rId42"/>
    <p:sldId id="310" r:id="rId43"/>
    <p:sldId id="281" r:id="rId44"/>
    <p:sldId id="282" r:id="rId45"/>
    <p:sldId id="283" r:id="rId46"/>
    <p:sldId id="312" r:id="rId47"/>
    <p:sldId id="311" r:id="rId48"/>
    <p:sldId id="313" r:id="rId49"/>
    <p:sldId id="314" r:id="rId50"/>
    <p:sldId id="284" r:id="rId51"/>
    <p:sldId id="299" r:id="rId52"/>
    <p:sldId id="285" r:id="rId53"/>
    <p:sldId id="324" r:id="rId54"/>
    <p:sldId id="286" r:id="rId55"/>
    <p:sldId id="323" r:id="rId56"/>
    <p:sldId id="287" r:id="rId57"/>
    <p:sldId id="288" r:id="rId58"/>
    <p:sldId id="289" r:id="rId59"/>
    <p:sldId id="290" r:id="rId60"/>
    <p:sldId id="316" r:id="rId61"/>
    <p:sldId id="317" r:id="rId62"/>
    <p:sldId id="315" r:id="rId63"/>
    <p:sldId id="318" r:id="rId64"/>
    <p:sldId id="325" r:id="rId65"/>
    <p:sldId id="341" r:id="rId66"/>
    <p:sldId id="301" r:id="rId67"/>
    <p:sldId id="330" r:id="rId68"/>
    <p:sldId id="331" r:id="rId69"/>
    <p:sldId id="332" r:id="rId70"/>
    <p:sldId id="32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6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complete\excel%20chart\azizi\Median%20Urinary%20Iodin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22896201230848"/>
          <c:y val="2.8252405949256341E-2"/>
          <c:w val="0.66867957130360689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numRef>
              <c:f>Sheet1!$A$1:$D$1</c:f>
              <c:numCache>
                <c:formatCode>General</c:formatCode>
                <c:ptCount val="4"/>
                <c:pt idx="0">
                  <c:v>1989</c:v>
                </c:pt>
                <c:pt idx="1">
                  <c:v>1996</c:v>
                </c:pt>
                <c:pt idx="2">
                  <c:v>2001</c:v>
                </c:pt>
                <c:pt idx="3">
                  <c:v>2007</c:v>
                </c:pt>
              </c:numCache>
            </c:numRef>
          </c:cat>
          <c:val>
            <c:numRef>
              <c:f>Sheet1!$A$2:$D$2</c:f>
              <c:numCache>
                <c:formatCode>General</c:formatCode>
                <c:ptCount val="4"/>
                <c:pt idx="0">
                  <c:v>47</c:v>
                </c:pt>
                <c:pt idx="1">
                  <c:v>205</c:v>
                </c:pt>
                <c:pt idx="2">
                  <c:v>165</c:v>
                </c:pt>
                <c:pt idx="3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13287072"/>
        <c:axId val="-1313291424"/>
      </c:barChart>
      <c:catAx>
        <c:axId val="-131328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66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-1313291424"/>
        <c:crosses val="autoZero"/>
        <c:auto val="1"/>
        <c:lblAlgn val="ctr"/>
        <c:lblOffset val="100"/>
        <c:tickLblSkip val="1"/>
        <c:noMultiLvlLbl val="0"/>
      </c:catAx>
      <c:valAx>
        <c:axId val="-1313291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Median urinary iodine (µg/L)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66"/>
            </a:solidFill>
          </a:ln>
        </c:spPr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n-US"/>
          </a:p>
        </c:txPr>
        <c:crossAx val="-1313287072"/>
        <c:crosses val="autoZero"/>
        <c:crossBetween val="between"/>
      </c:valAx>
      <c:spPr>
        <a:noFill/>
        <a:ln w="25400">
          <a:solidFill>
            <a:srgbClr val="000066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0.19583</cdr:x>
      <cdr:y>0.90625</cdr:y>
    </cdr:from>
    <cdr:to>
      <cdr:x>0.34791</cdr:x>
      <cdr:y>0.97223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350" y="2486013"/>
          <a:ext cx="695310" cy="180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Before</a:t>
          </a:r>
        </a:p>
      </cdr:txBody>
    </cdr:sp>
  </cdr:relSizeAnchor>
  <cdr:relSizeAnchor xmlns:cdr="http://schemas.openxmlformats.org/drawingml/2006/chartDrawing">
    <cdr:from>
      <cdr:x>0.425</cdr:x>
      <cdr:y>0.90972</cdr:y>
    </cdr:from>
    <cdr:to>
      <cdr:x>0.84167</cdr:x>
      <cdr:y>0.98958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3085" y="2495544"/>
          <a:ext cx="1905015" cy="21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After iodine</a:t>
          </a:r>
          <a:r>
            <a:rPr lang="en-US" sz="9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supplementation</a:t>
          </a:r>
          <a:endParaRPr lang="en-US" sz="9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B9C6-CA67-4BDE-B72F-B1F7720A9BC6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8370E-2760-4AD6-8DBA-F87C957DF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8616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65175"/>
            <a:ext cx="6569075" cy="36957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6063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2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453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7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9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0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2F5B-E12E-4395-88CF-147F1F8358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7E189-59CD-475B-A709-8DB62B87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4445" y="1"/>
            <a:ext cx="11571111" cy="2133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srgbClr val="C00000"/>
                </a:solidFill>
                <a:cs typeface="Aharoni" pitchFamily="2" charset="-79"/>
              </a:rPr>
              <a:t>            </a:t>
            </a:r>
            <a:r>
              <a:rPr lang="en-US" sz="5400" b="1" i="1" dirty="0" smtClean="0">
                <a:solidFill>
                  <a:srgbClr val="C00000"/>
                </a:solidFill>
                <a:cs typeface="Aharoni" pitchFamily="2" charset="-79"/>
              </a:rPr>
              <a:t>Important </a:t>
            </a:r>
            <a:r>
              <a:rPr lang="en-US" sz="5400" b="1" i="1" dirty="0">
                <a:solidFill>
                  <a:srgbClr val="C00000"/>
                </a:solidFill>
                <a:cs typeface="Aharoni" pitchFamily="2" charset="-79"/>
              </a:rPr>
              <a:t>Issues in Pregnancy:</a:t>
            </a:r>
            <a:r>
              <a:rPr lang="en-US" sz="5400" b="1" i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en-US" sz="4400" b="1" i="1" dirty="0">
                <a:solidFill>
                  <a:srgbClr val="C00000"/>
                </a:solidFill>
                <a:cs typeface="Aharoni" pitchFamily="2" charset="-79"/>
              </a:rPr>
            </a:br>
            <a:endParaRPr lang="en-US" sz="4400" b="1" i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82043"/>
            <a:ext cx="12192001" cy="5175957"/>
          </a:xfrm>
        </p:spPr>
        <p:txBody>
          <a:bodyPr>
            <a:noAutofit/>
          </a:bodyPr>
          <a:lstStyle/>
          <a:p>
            <a:pPr marL="1428750" lvl="2" indent="-514350" algn="just">
              <a:lnSpc>
                <a:spcPct val="150000"/>
              </a:lnSpc>
              <a:buAutoNum type="arabicPeriod"/>
            </a:pPr>
            <a:r>
              <a:rPr lang="en-US" sz="3600" b="1" i="1" dirty="0" smtClean="0">
                <a:solidFill>
                  <a:srgbClr val="7A63CF"/>
                </a:solidFill>
              </a:rPr>
              <a:t> Iodine supplementation,</a:t>
            </a:r>
          </a:p>
          <a:p>
            <a:pPr lvl="2" algn="just">
              <a:lnSpc>
                <a:spcPct val="150000"/>
              </a:lnSpc>
            </a:pPr>
            <a:r>
              <a:rPr lang="en-US" sz="3600" b="1" i="1" dirty="0" smtClean="0">
                <a:solidFill>
                  <a:srgbClr val="7A63CF"/>
                </a:solidFill>
              </a:rPr>
              <a:t>2.  Thyroid auto-antibody and  pregnancy outcome ?</a:t>
            </a:r>
          </a:p>
          <a:p>
            <a:pPr marL="1428750" lvl="2" indent="-514350" algn="just">
              <a:lnSpc>
                <a:spcPct val="150000"/>
              </a:lnSpc>
              <a:buAutoNum type="arabicPeriod" startAt="3"/>
            </a:pPr>
            <a:r>
              <a:rPr lang="en-US" sz="3600" b="1" i="1" dirty="0" smtClean="0">
                <a:solidFill>
                  <a:srgbClr val="7A63CF"/>
                </a:solidFill>
              </a:rPr>
              <a:t> Hypothyroidism in pregnancy </a:t>
            </a:r>
            <a:r>
              <a:rPr lang="en-US" sz="3600" b="1" i="1" dirty="0" smtClean="0">
                <a:solidFill>
                  <a:srgbClr val="7A63CF"/>
                </a:solidFill>
                <a:latin typeface="Calibri" panose="020F0502020204030204" pitchFamily="34" charset="0"/>
              </a:rPr>
              <a:t>?</a:t>
            </a:r>
            <a:endParaRPr lang="en-US" sz="3600" b="1" dirty="0" smtClean="0">
              <a:solidFill>
                <a:srgbClr val="7A63CF"/>
              </a:solidFill>
            </a:endParaRPr>
          </a:p>
          <a:p>
            <a:pPr marL="1428750" lvl="2" indent="-514350" algn="just">
              <a:lnSpc>
                <a:spcPct val="150000"/>
              </a:lnSpc>
              <a:buAutoNum type="arabicPeriod" startAt="3"/>
            </a:pPr>
            <a:r>
              <a:rPr lang="en-US" sz="3600" b="1" dirty="0" smtClean="0">
                <a:solidFill>
                  <a:srgbClr val="7A63CF"/>
                </a:solidFill>
              </a:rPr>
              <a:t> Screening in pregnancy for thyroid dysfunction ?</a:t>
            </a:r>
          </a:p>
          <a:p>
            <a:pPr marL="1428750" lvl="2" indent="-514350" algn="just">
              <a:lnSpc>
                <a:spcPct val="150000"/>
              </a:lnSpc>
              <a:buAutoNum type="arabicPeriod" startAt="3"/>
            </a:pPr>
            <a:endParaRPr lang="en-US" sz="2800" b="1" dirty="0">
              <a:solidFill>
                <a:srgbClr val="7A63CF"/>
              </a:solidFill>
            </a:endParaRPr>
          </a:p>
          <a:p>
            <a:pPr marL="1428750" lvl="2" indent="-514350" algn="just">
              <a:lnSpc>
                <a:spcPct val="150000"/>
              </a:lnSpc>
              <a:buAutoNum type="arabicPeriod" startAt="3"/>
            </a:pPr>
            <a:endParaRPr lang="en-US" sz="2800" b="1" dirty="0" smtClean="0">
              <a:solidFill>
                <a:srgbClr val="7A6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90" name="Group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9498483"/>
              </p:ext>
            </p:extLst>
          </p:nvPr>
        </p:nvGraphicFramePr>
        <p:xfrm>
          <a:off x="2189163" y="1557339"/>
          <a:ext cx="7880350" cy="4535491"/>
        </p:xfrm>
        <a:graphic>
          <a:graphicData uri="http://schemas.openxmlformats.org/drawingml/2006/table">
            <a:tbl>
              <a:tblPr/>
              <a:tblGrid>
                <a:gridCol w="3978275"/>
                <a:gridCol w="3902075"/>
              </a:tblGrid>
              <a:tr h="879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  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Median Urinary Iodine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(MUI)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(µg/L)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Iodine Intake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9535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≥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excessive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250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499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More than adequate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150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Adequate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＜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insufficient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100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marginal insufficient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50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moderate insufficient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＜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  <a:cs typeface="Times New Roman" pitchFamily="18" charset="0"/>
                        </a:rPr>
                        <a:t>severe insufficient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366" marR="91366" marT="45752" marB="4575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13343" name="Rectangle 4"/>
          <p:cNvSpPr>
            <a:spLocks noChangeArrowheads="1"/>
          </p:cNvSpPr>
          <p:nvPr/>
        </p:nvSpPr>
        <p:spPr bwMode="auto">
          <a:xfrm>
            <a:off x="5159374" y="6543675"/>
            <a:ext cx="4856163" cy="33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r" defTabSz="787400"/>
            <a:r>
              <a:rPr lang="en-US" altLang="zh-CN" sz="1600" b="1" dirty="0">
                <a:latin typeface="Times New Roman" pitchFamily="18" charset="0"/>
              </a:rPr>
              <a:t>2nd ed. Geneva, Switzerland: WHO, 2007</a:t>
            </a:r>
            <a:endParaRPr lang="zh-CN" altLang="en-US" sz="1600" b="1" dirty="0">
              <a:latin typeface="Times New Roman" pitchFamily="18" charset="0"/>
            </a:endParaRP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143124" y="6308802"/>
            <a:ext cx="3586163" cy="50457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347" name="矩形 1"/>
          <p:cNvSpPr>
            <a:spLocks noChangeArrowheads="1"/>
          </p:cNvSpPr>
          <p:nvPr/>
        </p:nvSpPr>
        <p:spPr bwMode="auto">
          <a:xfrm>
            <a:off x="-1645920" y="435929"/>
            <a:ext cx="16112769" cy="10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lbertus Extra Bold" pitchFamily="34" charset="0"/>
                <a:ea typeface="+mj-ea"/>
                <a:cs typeface="+mj-cs"/>
              </a:rPr>
              <a:t>Criteria </a:t>
            </a:r>
            <a:r>
              <a:rPr lang="en-US" altLang="zh-CN" sz="2800" b="1" dirty="0" smtClean="0">
                <a:latin typeface="Albertus Extra Bold" pitchFamily="34" charset="0"/>
                <a:ea typeface="+mj-ea"/>
                <a:cs typeface="+mj-cs"/>
              </a:rPr>
              <a:t>for </a:t>
            </a:r>
            <a:r>
              <a:rPr lang="en-US" altLang="zh-CN" sz="2800" b="1" dirty="0">
                <a:latin typeface="Albertus Extra Bold" pitchFamily="34" charset="0"/>
                <a:ea typeface="+mj-ea"/>
                <a:cs typeface="+mj-cs"/>
              </a:rPr>
              <a:t>Iodine </a:t>
            </a:r>
            <a:r>
              <a:rPr lang="en-US" altLang="zh-CN" sz="2800" b="1" dirty="0" smtClean="0">
                <a:latin typeface="Albertus Extra Bold" pitchFamily="34" charset="0"/>
                <a:ea typeface="+mj-ea"/>
                <a:cs typeface="+mj-cs"/>
              </a:rPr>
              <a:t>Nutrition in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Albertus Extra Bold" pitchFamily="34" charset="0"/>
                <a:ea typeface="+mj-ea"/>
                <a:cs typeface="+mj-cs"/>
              </a:rPr>
              <a:t>Pregnant</a:t>
            </a:r>
            <a:r>
              <a:rPr lang="en-US" altLang="zh-CN" sz="2800" b="1" dirty="0" smtClean="0">
                <a:latin typeface="Albertus Extra Bold" pitchFamily="34" charset="0"/>
                <a:ea typeface="+mj-ea"/>
                <a:cs typeface="+mj-cs"/>
              </a:rPr>
              <a:t>   Women,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i="1" dirty="0" smtClean="0">
                <a:latin typeface="Albertus Extra Bold" pitchFamily="34" charset="0"/>
                <a:ea typeface="+mj-ea"/>
                <a:cs typeface="+mj-cs"/>
              </a:rPr>
              <a:t>with permission of prof. </a:t>
            </a:r>
            <a:r>
              <a:rPr lang="en-US" altLang="zh-CN" sz="1400" i="1" dirty="0" err="1" smtClean="0">
                <a:latin typeface="Albertus Extra Bold" pitchFamily="34" charset="0"/>
                <a:ea typeface="+mj-ea"/>
                <a:cs typeface="+mj-cs"/>
              </a:rPr>
              <a:t>Azizi</a:t>
            </a:r>
            <a:endParaRPr lang="en-US" altLang="zh-CN" sz="1400" i="1" dirty="0">
              <a:latin typeface="Albertus Extra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51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1"/>
            <a:ext cx="12089130" cy="1337309"/>
          </a:xfrm>
        </p:spPr>
        <p:txBody>
          <a:bodyPr>
            <a:normAutofit/>
          </a:bodyPr>
          <a:lstStyle/>
          <a:p>
            <a:r>
              <a:rPr lang="en-US" sz="4000" b="1" i="1" dirty="0"/>
              <a:t>The Role of Thyroid Hormones in </a:t>
            </a:r>
            <a:r>
              <a:rPr lang="en-US" sz="4000" b="1" i="1" u="sng" dirty="0">
                <a:solidFill>
                  <a:srgbClr val="00B050"/>
                </a:solidFill>
              </a:rPr>
              <a:t>Fetal Brain </a:t>
            </a:r>
            <a:r>
              <a:rPr lang="en-US" sz="4000" b="1" i="1" dirty="0" smtClean="0"/>
              <a:t>Development 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620"/>
            <a:ext cx="12192000" cy="5326379"/>
          </a:xfrm>
        </p:spPr>
        <p:txBody>
          <a:bodyPr/>
          <a:lstStyle/>
          <a:p>
            <a:r>
              <a:rPr lang="en-US" dirty="0"/>
              <a:t>Maternal thyroid hormones </a:t>
            </a:r>
            <a:r>
              <a:rPr lang="en-US" dirty="0" smtClean="0"/>
              <a:t> :  in </a:t>
            </a:r>
            <a:r>
              <a:rPr lang="en-US" dirty="0"/>
              <a:t>the embryonic </a:t>
            </a:r>
            <a:r>
              <a:rPr lang="en-US" dirty="0" smtClean="0"/>
              <a:t>cavities  </a:t>
            </a:r>
            <a:r>
              <a:rPr lang="en-US" dirty="0"/>
              <a:t>~4 weeks after </a:t>
            </a:r>
            <a:r>
              <a:rPr lang="en-US" dirty="0" smtClean="0"/>
              <a:t>conception,</a:t>
            </a:r>
          </a:p>
          <a:p>
            <a:endParaRPr lang="en-US" dirty="0" smtClean="0"/>
          </a:p>
          <a:p>
            <a:r>
              <a:rPr lang="en-US" dirty="0" smtClean="0"/>
              <a:t>Thyroid hormones :  </a:t>
            </a:r>
            <a:r>
              <a:rPr lang="en-US" b="1" i="1" dirty="0" smtClean="0"/>
              <a:t>not</a:t>
            </a:r>
            <a:r>
              <a:rPr lang="en-US" dirty="0" smtClean="0"/>
              <a:t> play </a:t>
            </a:r>
            <a:r>
              <a:rPr lang="en-US" dirty="0"/>
              <a:t>a role in </a:t>
            </a:r>
            <a:r>
              <a:rPr lang="en-US" dirty="0" smtClean="0"/>
              <a:t> </a:t>
            </a:r>
            <a:r>
              <a:rPr lang="en-US" dirty="0"/>
              <a:t>early fetal </a:t>
            </a:r>
            <a:r>
              <a:rPr lang="en-US" dirty="0" smtClean="0"/>
              <a:t>development,  Because thyroid hormones</a:t>
            </a:r>
            <a:r>
              <a:rPr lang="en-US" dirty="0"/>
              <a:t> </a:t>
            </a:r>
            <a:r>
              <a:rPr lang="en-US" dirty="0" smtClean="0"/>
              <a:t>receptors  </a:t>
            </a:r>
            <a:r>
              <a:rPr lang="en-US" dirty="0"/>
              <a:t>present </a:t>
            </a:r>
            <a:r>
              <a:rPr lang="en-US" dirty="0" smtClean="0"/>
              <a:t> in  </a:t>
            </a:r>
            <a:r>
              <a:rPr lang="en-US" b="1" i="1" dirty="0">
                <a:solidFill>
                  <a:srgbClr val="C00000"/>
                </a:solidFill>
              </a:rPr>
              <a:t>the fetal brain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from </a:t>
            </a:r>
            <a:r>
              <a:rPr lang="en-US" b="1" i="1" dirty="0"/>
              <a:t>~8–9 weeks </a:t>
            </a:r>
            <a:r>
              <a:rPr lang="en-US" dirty="0" smtClean="0"/>
              <a:t>gestation. </a:t>
            </a:r>
            <a:r>
              <a:rPr lang="en-US" sz="2000" i="1" dirty="0" smtClean="0"/>
              <a:t>(reaching </a:t>
            </a:r>
            <a:r>
              <a:rPr lang="en-US" sz="2000" i="1" dirty="0"/>
              <a:t>adult levels by 18 weeks </a:t>
            </a:r>
            <a:r>
              <a:rPr lang="en-US" sz="2000" i="1" dirty="0" smtClean="0"/>
              <a:t>gestation).</a:t>
            </a:r>
          </a:p>
          <a:p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first stage of thyroid hormone dependent neurodevelopment depends on an adequate supply of maternal fT4</a:t>
            </a:r>
            <a:r>
              <a:rPr lang="en-US" sz="2400" dirty="0" smtClean="0"/>
              <a:t>,  </a:t>
            </a:r>
            <a:r>
              <a:rPr lang="en-US" sz="2400" i="1" dirty="0" smtClean="0"/>
              <a:t>and </a:t>
            </a:r>
            <a:r>
              <a:rPr lang="en-US" sz="2400" i="1" dirty="0"/>
              <a:t>begins in the second half of the first </a:t>
            </a:r>
            <a:r>
              <a:rPr lang="en-US" sz="2400" i="1" dirty="0" smtClean="0"/>
              <a:t>trimester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</a:t>
            </a:r>
            <a:r>
              <a:rPr lang="en-US" sz="1600" i="1" dirty="0" smtClean="0"/>
              <a:t>Iodine </a:t>
            </a:r>
            <a:r>
              <a:rPr lang="en-US" sz="1600" i="1" dirty="0"/>
              <a:t>Deficiency in Pregnancy: The Effect on Neurodevelopment in the </a:t>
            </a:r>
            <a:r>
              <a:rPr lang="en-US" sz="1600" i="1" dirty="0" smtClean="0"/>
              <a:t>Child,  </a:t>
            </a:r>
            <a:r>
              <a:rPr lang="en-US" sz="1600" i="1" dirty="0"/>
              <a:t>Nutrients 2011, 3, 265-273;</a:t>
            </a:r>
            <a:r>
              <a:rPr lang="en-US" sz="16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2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11125200" cy="1383029"/>
          </a:xfrm>
        </p:spPr>
        <p:txBody>
          <a:bodyPr/>
          <a:lstStyle/>
          <a:p>
            <a:r>
              <a:rPr lang="en-US" b="1" i="1" dirty="0"/>
              <a:t>T</a:t>
            </a:r>
            <a:r>
              <a:rPr lang="en-US" b="1" i="1" dirty="0" smtClean="0"/>
              <a:t>he </a:t>
            </a:r>
            <a:r>
              <a:rPr lang="en-US" b="1" i="1" dirty="0"/>
              <a:t>fetal </a:t>
            </a:r>
            <a:r>
              <a:rPr lang="en-US" b="1" i="1" dirty="0" smtClean="0"/>
              <a:t>thyroid development 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" y="1383030"/>
            <a:ext cx="11818620" cy="5669280"/>
          </a:xfrm>
        </p:spPr>
        <p:txBody>
          <a:bodyPr>
            <a:normAutofit/>
          </a:bodyPr>
          <a:lstStyle/>
          <a:p>
            <a:r>
              <a:rPr lang="en-US" dirty="0"/>
              <a:t>At  the beginning of the </a:t>
            </a:r>
            <a:r>
              <a:rPr lang="en-US" b="1" i="1" dirty="0"/>
              <a:t>second</a:t>
            </a:r>
            <a:r>
              <a:rPr lang="en-US" dirty="0"/>
              <a:t> trimester the fetal thyroid </a:t>
            </a:r>
            <a:r>
              <a:rPr lang="en-US" dirty="0" smtClean="0"/>
              <a:t>produce </a:t>
            </a:r>
            <a:r>
              <a:rPr lang="en-US" dirty="0"/>
              <a:t>hormones,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</a:t>
            </a:r>
            <a:r>
              <a:rPr lang="en-US" b="1" i="1" dirty="0"/>
              <a:t>full</a:t>
            </a:r>
            <a:r>
              <a:rPr lang="en-US" dirty="0"/>
              <a:t> development of the </a:t>
            </a:r>
            <a:r>
              <a:rPr lang="en-US" b="1" i="1" dirty="0" smtClean="0"/>
              <a:t>pituitary</a:t>
            </a:r>
            <a:r>
              <a:rPr lang="en-US" dirty="0" smtClean="0"/>
              <a:t>-portal </a:t>
            </a:r>
            <a:r>
              <a:rPr lang="en-US" dirty="0"/>
              <a:t>vascular system in the fetus does </a:t>
            </a:r>
            <a:r>
              <a:rPr lang="en-US" b="1" dirty="0"/>
              <a:t>not</a:t>
            </a:r>
            <a:r>
              <a:rPr lang="en-US" dirty="0"/>
              <a:t> occur until ~18–20 weeks gestation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reserves of the fetal gland are low and the gland itself does </a:t>
            </a:r>
            <a:r>
              <a:rPr lang="en-US" b="1" i="1" dirty="0"/>
              <a:t>not fully mature until birth</a:t>
            </a:r>
            <a:r>
              <a:rPr lang="en-US" dirty="0"/>
              <a:t>, thus </a:t>
            </a:r>
            <a:r>
              <a:rPr lang="en-US" b="1" i="1" dirty="0">
                <a:solidFill>
                  <a:srgbClr val="C00000"/>
                </a:solidFill>
              </a:rPr>
              <a:t>maternal</a:t>
            </a:r>
            <a:r>
              <a:rPr lang="en-US" dirty="0"/>
              <a:t> thyroid hormones continue to contribute to total fetal thyroid hormone concentrations </a:t>
            </a:r>
            <a:r>
              <a:rPr lang="en-US" dirty="0" smtClean="0"/>
              <a:t>until birth.</a:t>
            </a:r>
          </a:p>
          <a:p>
            <a:pPr marL="0" indent="0">
              <a:buNone/>
            </a:pPr>
            <a:r>
              <a:rPr lang="en-US" dirty="0" smtClean="0"/>
              <a:t>                  </a:t>
            </a:r>
          </a:p>
          <a:p>
            <a:r>
              <a:rPr lang="en-US" sz="1800" i="1" dirty="0" smtClean="0"/>
              <a:t>Iodine </a:t>
            </a:r>
            <a:r>
              <a:rPr lang="en-US" sz="1800" i="1" dirty="0"/>
              <a:t>Deficiency in Pregnancy: The Effect on Neurodevelopment in the Child,  Nutrients 2011, 3, 265-273; 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8040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"/>
            <a:ext cx="12045244" cy="169333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The impact of </a:t>
            </a:r>
            <a:r>
              <a:rPr lang="en-US" b="1" i="1" dirty="0" smtClean="0">
                <a:solidFill>
                  <a:srgbClr val="C00000"/>
                </a:solidFill>
              </a:rPr>
              <a:t>severe</a:t>
            </a:r>
            <a:r>
              <a:rPr lang="en-US" b="1" i="1" dirty="0" smtClean="0"/>
              <a:t> iodine deficiency on the mother, fetus, and child?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3" y="2085975"/>
            <a:ext cx="12163777" cy="5800725"/>
          </a:xfrm>
        </p:spPr>
        <p:txBody>
          <a:bodyPr>
            <a:normAutofit fontScale="47500" lnSpcReduction="20000"/>
          </a:bodyPr>
          <a:lstStyle/>
          <a:p>
            <a:r>
              <a:rPr lang="en-US" sz="7600" b="1" i="1" dirty="0" smtClean="0"/>
              <a:t>fetus,  and child </a:t>
            </a:r>
            <a:r>
              <a:rPr lang="en-US" sz="6500" b="1" i="1" dirty="0" smtClean="0"/>
              <a:t>:  </a:t>
            </a:r>
            <a:r>
              <a:rPr lang="en-US" sz="7600" dirty="0" smtClean="0"/>
              <a:t>fetal goiter, </a:t>
            </a:r>
            <a:r>
              <a:rPr lang="en-US" sz="7600" i="1" dirty="0" smtClean="0">
                <a:solidFill>
                  <a:srgbClr val="C00000"/>
                </a:solidFill>
              </a:rPr>
              <a:t>Cretinism</a:t>
            </a:r>
            <a:r>
              <a:rPr lang="en-US" sz="7600" dirty="0" smtClean="0"/>
              <a:t> (profound intellectual impairment), </a:t>
            </a:r>
            <a:r>
              <a:rPr lang="en-US" sz="7600" dirty="0"/>
              <a:t>deaf-mutism, and </a:t>
            </a:r>
            <a:r>
              <a:rPr lang="en-US" sz="7600" dirty="0" smtClean="0"/>
              <a:t>motor rigidity.</a:t>
            </a:r>
          </a:p>
          <a:p>
            <a:endParaRPr lang="en-US" sz="6500" b="1" i="1" dirty="0" smtClean="0"/>
          </a:p>
          <a:p>
            <a:endParaRPr lang="en-US" sz="6500" b="1" i="1" dirty="0" smtClean="0"/>
          </a:p>
          <a:p>
            <a:pPr marL="0" indent="0">
              <a:buNone/>
            </a:pPr>
            <a:endParaRPr lang="en-US" sz="6500" b="1" i="1" dirty="0" smtClean="0"/>
          </a:p>
          <a:p>
            <a:r>
              <a:rPr lang="en-US" sz="6500" b="1" i="1" dirty="0" smtClean="0"/>
              <a:t>Pregnant woman </a:t>
            </a:r>
            <a:r>
              <a:rPr lang="en-US" sz="6500" dirty="0" smtClean="0"/>
              <a:t>: </a:t>
            </a:r>
            <a:r>
              <a:rPr lang="en-US" sz="7600" dirty="0" smtClean="0"/>
              <a:t>maternal goiter, pregnancy </a:t>
            </a:r>
            <a:r>
              <a:rPr lang="en-US" sz="7600" dirty="0"/>
              <a:t>loss, </a:t>
            </a:r>
            <a:r>
              <a:rPr lang="en-US" sz="7600" dirty="0" smtClean="0"/>
              <a:t>stillbirth.</a:t>
            </a:r>
          </a:p>
          <a:p>
            <a:endParaRPr lang="en-US" sz="6500" dirty="0"/>
          </a:p>
          <a:p>
            <a:pPr marL="0" indent="0">
              <a:buNone/>
            </a:pP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1700" dirty="0" smtClean="0"/>
              <a:t> </a:t>
            </a:r>
            <a:r>
              <a:rPr lang="en-US" sz="4000" dirty="0" smtClean="0"/>
              <a:t>2017 </a:t>
            </a:r>
            <a:r>
              <a:rPr lang="en-US" sz="4000" dirty="0"/>
              <a:t>Guidelines of the </a:t>
            </a:r>
            <a:r>
              <a:rPr lang="en-US" sz="4000" dirty="0" smtClean="0"/>
              <a:t>ATA(the Diagnosis </a:t>
            </a:r>
            <a:r>
              <a:rPr lang="en-US" sz="4000" dirty="0"/>
              <a:t>and Management of Thyroid </a:t>
            </a:r>
            <a:r>
              <a:rPr lang="en-US" sz="4000" dirty="0" smtClean="0"/>
              <a:t>Disease During </a:t>
            </a:r>
            <a:r>
              <a:rPr lang="en-US" sz="4000" dirty="0"/>
              <a:t>Pregnancy and the </a:t>
            </a:r>
            <a:r>
              <a:rPr lang="en-US" sz="4000" dirty="0" smtClean="0"/>
              <a:t>Postpartum)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                                                                  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95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impact of  </a:t>
            </a:r>
            <a:r>
              <a:rPr lang="en-US" b="1" i="1" dirty="0">
                <a:solidFill>
                  <a:srgbClr val="C00000"/>
                </a:solidFill>
              </a:rPr>
              <a:t>mild to moderate  </a:t>
            </a:r>
            <a:r>
              <a:rPr lang="en-US" b="1" dirty="0" smtClean="0"/>
              <a:t>iodine </a:t>
            </a:r>
            <a:r>
              <a:rPr lang="en-US" b="1" dirty="0"/>
              <a:t>deficiency on the mother, fetus, and child 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1688"/>
            <a:ext cx="12192000" cy="4786312"/>
          </a:xfrm>
        </p:spPr>
        <p:txBody>
          <a:bodyPr>
            <a:normAutofit lnSpcReduction="10000"/>
          </a:bodyPr>
          <a:lstStyle/>
          <a:p>
            <a:r>
              <a:rPr lang="en-US" sz="4000" b="1" i="1" dirty="0" smtClean="0"/>
              <a:t>Mother:  </a:t>
            </a:r>
            <a:r>
              <a:rPr lang="en-US" sz="4000" i="1" dirty="0" smtClean="0"/>
              <a:t>Goiter,</a:t>
            </a:r>
            <a:r>
              <a:rPr lang="en-US" sz="4000" dirty="0"/>
              <a:t> </a:t>
            </a:r>
            <a:r>
              <a:rPr lang="en-US" sz="4000" dirty="0" smtClean="0"/>
              <a:t>thyroid disorders,</a:t>
            </a:r>
            <a:endParaRPr lang="en-US" sz="4000" b="1" i="1" dirty="0"/>
          </a:p>
          <a:p>
            <a:endParaRPr lang="en-US" sz="4000" b="1" i="1" dirty="0" smtClean="0"/>
          </a:p>
          <a:p>
            <a:endParaRPr lang="en-US" sz="4000" b="1" i="1" dirty="0" smtClean="0"/>
          </a:p>
          <a:p>
            <a:r>
              <a:rPr lang="en-US" sz="4000" b="1" i="1" dirty="0" smtClean="0"/>
              <a:t>Child</a:t>
            </a:r>
            <a:r>
              <a:rPr lang="en-US" sz="4000" dirty="0" smtClean="0"/>
              <a:t> :  Attention deficit and </a:t>
            </a:r>
            <a:r>
              <a:rPr lang="en-US" sz="4000" dirty="0"/>
              <a:t>hyperactivity disorders </a:t>
            </a:r>
            <a:r>
              <a:rPr lang="en-US" sz="4000" dirty="0" smtClean="0"/>
              <a:t>,  impaired cognitive outcomes.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1900" dirty="0"/>
              <a:t>2017 Guidelines of the </a:t>
            </a:r>
            <a:r>
              <a:rPr lang="en-US" sz="1900" dirty="0" smtClean="0"/>
              <a:t>ATA ( Diagnosis and </a:t>
            </a:r>
            <a:r>
              <a:rPr lang="en-US" sz="1900" dirty="0"/>
              <a:t>Management of Thyroid Disease During Pregnancy and the Postpartum)</a:t>
            </a:r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72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1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endParaRPr lang="en-US" altLang="de-DE" b="1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de-DE" b="1" i="1" dirty="0" smtClean="0">
                <a:solidFill>
                  <a:srgbClr val="7030A0"/>
                </a:solidFill>
              </a:rPr>
              <a:t>Major </a:t>
            </a:r>
            <a:r>
              <a:rPr lang="en-US" altLang="de-DE" b="1" i="1" dirty="0">
                <a:solidFill>
                  <a:srgbClr val="7030A0"/>
                </a:solidFill>
              </a:rPr>
              <a:t>dietary iodine sources </a:t>
            </a:r>
            <a:r>
              <a:rPr lang="en-US" altLang="de-DE" b="1" dirty="0" smtClean="0">
                <a:solidFill>
                  <a:srgbClr val="7030A0"/>
                </a:solidFill>
              </a:rPr>
              <a:t>: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de-DE" b="1" dirty="0" smtClean="0">
                <a:solidFill>
                  <a:srgbClr val="7030A0"/>
                </a:solidFill>
              </a:rPr>
              <a:t> </a:t>
            </a:r>
            <a:r>
              <a:rPr lang="en-US" altLang="de-DE" b="1" dirty="0">
                <a:solidFill>
                  <a:srgbClr val="7030A0"/>
                </a:solidFill>
              </a:rPr>
              <a:t>seafood</a:t>
            </a:r>
            <a:r>
              <a:rPr lang="en-US" altLang="de-DE" b="1" dirty="0" smtClean="0">
                <a:solidFill>
                  <a:srgbClr val="7030A0"/>
                </a:solidFill>
              </a:rPr>
              <a:t>,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de-DE" b="1" dirty="0" smtClean="0">
                <a:solidFill>
                  <a:srgbClr val="7030A0"/>
                </a:solidFill>
              </a:rPr>
              <a:t> iodized salt,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de-DE" b="1" dirty="0" smtClean="0">
                <a:solidFill>
                  <a:srgbClr val="7030A0"/>
                </a:solidFill>
              </a:rPr>
              <a:t> egg,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de-DE" b="1" dirty="0" smtClean="0">
                <a:solidFill>
                  <a:srgbClr val="7030A0"/>
                </a:solidFill>
              </a:rPr>
              <a:t> dairy products</a:t>
            </a:r>
          </a:p>
          <a:p>
            <a:endParaRPr lang="sv-SE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de-DE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de-DE" b="1" dirty="0" smtClean="0">
                <a:solidFill>
                  <a:srgbClr val="7030A0"/>
                </a:solidFill>
              </a:rPr>
              <a:t>Recommended </a:t>
            </a:r>
            <a:r>
              <a:rPr lang="en-US" altLang="de-DE" b="1" dirty="0">
                <a:solidFill>
                  <a:srgbClr val="7030A0"/>
                </a:solidFill>
              </a:rPr>
              <a:t>daily dietary intake </a:t>
            </a:r>
            <a:r>
              <a:rPr lang="en-US" altLang="de-DE" b="1" dirty="0" smtClean="0">
                <a:solidFill>
                  <a:srgbClr val="7030A0"/>
                </a:solidFill>
              </a:rPr>
              <a:t> (</a:t>
            </a:r>
            <a:r>
              <a:rPr lang="en-US" altLang="de-DE" b="1" dirty="0">
                <a:solidFill>
                  <a:srgbClr val="7030A0"/>
                </a:solidFill>
              </a:rPr>
              <a:t>WHO/ICCIDD/UNICEF) 		</a:t>
            </a:r>
          </a:p>
          <a:p>
            <a:pPr marL="342900" indent="-342900">
              <a:buFont typeface="+mj-lt"/>
              <a:buAutoNum type="arabicPeriod"/>
            </a:pPr>
            <a:endParaRPr lang="en-US" altLang="de-DE" b="1" dirty="0">
              <a:solidFill>
                <a:srgbClr val="7030A0"/>
              </a:solidFill>
            </a:endParaRPr>
          </a:p>
          <a:p>
            <a:pPr marL="1588" lvl="1" indent="0">
              <a:buNone/>
            </a:pPr>
            <a:r>
              <a:rPr lang="en-US" altLang="de-DE" sz="2800" b="1" dirty="0">
                <a:solidFill>
                  <a:srgbClr val="7030A0"/>
                </a:solidFill>
              </a:rPr>
              <a:t>	- </a:t>
            </a:r>
            <a:r>
              <a:rPr lang="en-US" altLang="de-DE" sz="2800" b="1" i="1" dirty="0">
                <a:solidFill>
                  <a:srgbClr val="C00000"/>
                </a:solidFill>
              </a:rPr>
              <a:t>90 </a:t>
            </a:r>
            <a:r>
              <a:rPr lang="en-US" altLang="de-DE" sz="2800" b="1" i="1" dirty="0" err="1">
                <a:solidFill>
                  <a:srgbClr val="C00000"/>
                </a:solidFill>
              </a:rPr>
              <a:t>μg</a:t>
            </a:r>
            <a:r>
              <a:rPr lang="en-US" altLang="de-DE" sz="2800" b="1" i="1" dirty="0">
                <a:solidFill>
                  <a:srgbClr val="C00000"/>
                </a:solidFill>
              </a:rPr>
              <a:t> </a:t>
            </a:r>
            <a:r>
              <a:rPr lang="en-US" altLang="de-DE" sz="2800" b="1" i="1" dirty="0" smtClean="0">
                <a:solidFill>
                  <a:srgbClr val="C00000"/>
                </a:solidFill>
              </a:rPr>
              <a:t>      </a:t>
            </a:r>
            <a:r>
              <a:rPr lang="en-US" altLang="de-DE" sz="2800" b="1" dirty="0" smtClean="0">
                <a:solidFill>
                  <a:srgbClr val="7030A0"/>
                </a:solidFill>
              </a:rPr>
              <a:t>for </a:t>
            </a:r>
            <a:r>
              <a:rPr lang="en-US" altLang="de-DE" sz="2800" b="1" dirty="0">
                <a:solidFill>
                  <a:srgbClr val="7030A0"/>
                </a:solidFill>
              </a:rPr>
              <a:t>pre-school children (0–6 years)</a:t>
            </a:r>
          </a:p>
          <a:p>
            <a:pPr marL="1588" lvl="1" indent="0">
              <a:buNone/>
            </a:pPr>
            <a:r>
              <a:rPr lang="en-US" altLang="de-DE" sz="2800" b="1" dirty="0">
                <a:solidFill>
                  <a:srgbClr val="7030A0"/>
                </a:solidFill>
              </a:rPr>
              <a:t>	- </a:t>
            </a:r>
            <a:r>
              <a:rPr lang="en-US" altLang="de-DE" sz="2800" b="1" i="1" dirty="0">
                <a:solidFill>
                  <a:srgbClr val="C00000"/>
                </a:solidFill>
              </a:rPr>
              <a:t>120 </a:t>
            </a:r>
            <a:r>
              <a:rPr lang="en-US" altLang="de-DE" sz="2800" b="1" i="1" dirty="0" err="1">
                <a:solidFill>
                  <a:srgbClr val="C00000"/>
                </a:solidFill>
              </a:rPr>
              <a:t>μg</a:t>
            </a:r>
            <a:r>
              <a:rPr lang="en-US" altLang="de-DE" sz="2800" b="1" i="1" dirty="0">
                <a:solidFill>
                  <a:srgbClr val="C00000"/>
                </a:solidFill>
              </a:rPr>
              <a:t> </a:t>
            </a:r>
            <a:r>
              <a:rPr lang="en-US" altLang="de-DE" sz="2800" b="1" i="1" dirty="0" smtClean="0">
                <a:solidFill>
                  <a:srgbClr val="C00000"/>
                </a:solidFill>
              </a:rPr>
              <a:t>    </a:t>
            </a:r>
            <a:r>
              <a:rPr lang="en-US" altLang="de-DE" sz="2800" b="1" dirty="0" smtClean="0">
                <a:solidFill>
                  <a:srgbClr val="7030A0"/>
                </a:solidFill>
              </a:rPr>
              <a:t>for </a:t>
            </a:r>
            <a:r>
              <a:rPr lang="en-US" altLang="de-DE" sz="2800" b="1" dirty="0">
                <a:solidFill>
                  <a:srgbClr val="7030A0"/>
                </a:solidFill>
              </a:rPr>
              <a:t>school children (6–12 years)</a:t>
            </a:r>
          </a:p>
          <a:p>
            <a:pPr marL="1588" lvl="1" indent="0">
              <a:buNone/>
            </a:pPr>
            <a:r>
              <a:rPr lang="en-US" altLang="de-DE" sz="2800" b="1" dirty="0">
                <a:solidFill>
                  <a:srgbClr val="7030A0"/>
                </a:solidFill>
              </a:rPr>
              <a:t>	- </a:t>
            </a:r>
            <a:r>
              <a:rPr lang="en-US" altLang="de-DE" sz="2800" b="1" i="1" dirty="0">
                <a:solidFill>
                  <a:srgbClr val="C00000"/>
                </a:solidFill>
              </a:rPr>
              <a:t>150</a:t>
            </a:r>
            <a:r>
              <a:rPr lang="en-US" altLang="de-DE" sz="2800" b="1" dirty="0">
                <a:solidFill>
                  <a:srgbClr val="7030A0"/>
                </a:solidFill>
              </a:rPr>
              <a:t> </a:t>
            </a:r>
            <a:r>
              <a:rPr lang="en-US" altLang="de-DE" sz="2800" b="1" dirty="0" err="1">
                <a:solidFill>
                  <a:srgbClr val="C00000"/>
                </a:solidFill>
              </a:rPr>
              <a:t>μg</a:t>
            </a:r>
            <a:r>
              <a:rPr lang="en-US" altLang="de-DE" sz="2800" b="1" dirty="0">
                <a:solidFill>
                  <a:srgbClr val="7030A0"/>
                </a:solidFill>
              </a:rPr>
              <a:t> </a:t>
            </a:r>
            <a:r>
              <a:rPr lang="en-US" altLang="de-DE" sz="2800" b="1" dirty="0" smtClean="0">
                <a:solidFill>
                  <a:srgbClr val="7030A0"/>
                </a:solidFill>
              </a:rPr>
              <a:t>    for </a:t>
            </a:r>
            <a:r>
              <a:rPr lang="en-US" altLang="de-DE" sz="2800" b="1" dirty="0">
                <a:solidFill>
                  <a:srgbClr val="7030A0"/>
                </a:solidFill>
              </a:rPr>
              <a:t>adolescents (&gt;12 years) and adults 		</a:t>
            </a:r>
          </a:p>
          <a:p>
            <a:pPr marL="1588" lvl="1" indent="0">
              <a:buNone/>
            </a:pPr>
            <a:r>
              <a:rPr lang="en-US" altLang="de-DE" sz="2800" b="1" dirty="0">
                <a:solidFill>
                  <a:srgbClr val="7030A0"/>
                </a:solidFill>
              </a:rPr>
              <a:t>	- </a:t>
            </a:r>
            <a:r>
              <a:rPr lang="en-US" altLang="de-DE" sz="2800" b="1" i="1" dirty="0">
                <a:solidFill>
                  <a:srgbClr val="C00000"/>
                </a:solidFill>
              </a:rPr>
              <a:t>250</a:t>
            </a:r>
            <a:r>
              <a:rPr lang="en-US" altLang="de-DE" sz="2800" b="1" dirty="0">
                <a:solidFill>
                  <a:srgbClr val="7030A0"/>
                </a:solidFill>
              </a:rPr>
              <a:t> </a:t>
            </a:r>
            <a:r>
              <a:rPr lang="en-US" altLang="de-DE" sz="2800" b="1" dirty="0" err="1">
                <a:solidFill>
                  <a:srgbClr val="C00000"/>
                </a:solidFill>
              </a:rPr>
              <a:t>μg</a:t>
            </a:r>
            <a:r>
              <a:rPr lang="en-US" altLang="de-DE" sz="2800" b="1" dirty="0">
                <a:solidFill>
                  <a:srgbClr val="7030A0"/>
                </a:solidFill>
              </a:rPr>
              <a:t> </a:t>
            </a:r>
            <a:r>
              <a:rPr lang="en-US" altLang="de-DE" sz="2800" b="1" dirty="0" smtClean="0">
                <a:solidFill>
                  <a:srgbClr val="7030A0"/>
                </a:solidFill>
              </a:rPr>
              <a:t>    for </a:t>
            </a:r>
            <a:r>
              <a:rPr lang="en-US" altLang="de-DE" sz="2800" b="1" dirty="0">
                <a:solidFill>
                  <a:srgbClr val="7030A0"/>
                </a:solidFill>
              </a:rPr>
              <a:t>pregnant and lactating </a:t>
            </a:r>
            <a:r>
              <a:rPr lang="en-US" altLang="de-DE" sz="2800" b="1" dirty="0" smtClean="0">
                <a:solidFill>
                  <a:srgbClr val="7030A0"/>
                </a:solidFill>
              </a:rPr>
              <a:t>women</a:t>
            </a:r>
            <a:endParaRPr lang="en-US" altLang="de-DE" sz="2200" b="1" dirty="0">
              <a:solidFill>
                <a:srgbClr val="000000"/>
              </a:solidFill>
            </a:endParaRPr>
          </a:p>
          <a:p>
            <a:pPr marL="1588" lvl="1" indent="0">
              <a:buNone/>
            </a:pPr>
            <a:endParaRPr lang="de-DE" altLang="de-DE" sz="2800" b="1" dirty="0">
              <a:solidFill>
                <a:srgbClr val="000000"/>
              </a:solidFill>
            </a:endParaRPr>
          </a:p>
          <a:p>
            <a:endParaRPr lang="en-US" altLang="de-DE" sz="1600" dirty="0" smtClean="0">
              <a:solidFill>
                <a:srgbClr val="7030A0"/>
              </a:solidFill>
            </a:endParaRPr>
          </a:p>
          <a:p>
            <a:endParaRPr lang="en-US" altLang="de-DE" sz="1600" dirty="0">
              <a:solidFill>
                <a:srgbClr val="7030A0"/>
              </a:solidFill>
            </a:endParaRPr>
          </a:p>
          <a:p>
            <a:endParaRPr lang="en-US" altLang="de-DE" sz="1600" dirty="0" smtClean="0">
              <a:solidFill>
                <a:srgbClr val="7030A0"/>
              </a:solidFill>
            </a:endParaRPr>
          </a:p>
          <a:p>
            <a:r>
              <a:rPr lang="en-US" altLang="de-DE" sz="1600" dirty="0" smtClean="0">
                <a:solidFill>
                  <a:srgbClr val="7030A0"/>
                </a:solidFill>
              </a:rPr>
              <a:t>WHO/UNICEF/ICCIDD</a:t>
            </a:r>
            <a:r>
              <a:rPr lang="en-US" altLang="de-DE" sz="1600" dirty="0">
                <a:solidFill>
                  <a:srgbClr val="7030A0"/>
                </a:solidFill>
              </a:rPr>
              <a:t>. Assessment of iodine deficiency disorders and monitoring their elimination. 3rd ed. 2007, </a:t>
            </a:r>
            <a:r>
              <a:rPr lang="en-US" altLang="de-DE" sz="1600" dirty="0" smtClean="0">
                <a:solidFill>
                  <a:srgbClr val="7030A0"/>
                </a:solidFill>
              </a:rPr>
              <a:t>p.6, WHO </a:t>
            </a:r>
            <a:r>
              <a:rPr lang="en-US" altLang="de-DE" sz="1600" dirty="0">
                <a:solidFill>
                  <a:srgbClr val="7030A0"/>
                </a:solidFill>
              </a:rPr>
              <a:t>Library Geneva </a:t>
            </a:r>
            <a:br>
              <a:rPr lang="en-US" altLang="de-DE" sz="1600" dirty="0">
                <a:solidFill>
                  <a:srgbClr val="7030A0"/>
                </a:solidFill>
              </a:rPr>
            </a:br>
            <a:endParaRPr lang="en-US" altLang="de-DE" sz="1600" dirty="0"/>
          </a:p>
        </p:txBody>
      </p:sp>
      <p:pic>
        <p:nvPicPr>
          <p:cNvPr id="5" name="Picture 8" descr="Seefi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58" y="589209"/>
            <a:ext cx="1017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58" y="1556243"/>
            <a:ext cx="99590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66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0"/>
            <a:ext cx="12100560" cy="173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lbertus Extra Bold" pitchFamily="34" charset="0"/>
              </a:rPr>
              <a:t>How much iodine we get from iodized 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salt ?  (</a:t>
            </a:r>
            <a:r>
              <a:rPr lang="en-US" sz="2400" dirty="0">
                <a:solidFill>
                  <a:srgbClr val="C00000"/>
                </a:solidFill>
                <a:latin typeface="Albertus Extra Bold" pitchFamily="34" charset="0"/>
              </a:rPr>
              <a:t>numbers in red are daily iodine intake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)*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38280" y="1840248"/>
          <a:ext cx="8472520" cy="37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2"/>
                <a:gridCol w="1928826"/>
                <a:gridCol w="1857388"/>
                <a:gridCol w="1828784"/>
              </a:tblGrid>
              <a:tr h="7572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Daily salt intake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(gm)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Amount of iodine in table salt 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en-US" sz="25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en-US" sz="25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en-US" sz="25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endParaRPr lang="en-US" sz="25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7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9720" y="5715016"/>
            <a:ext cx="829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 Daily requirement of pregnant women: 200-300 </a:t>
            </a:r>
            <a:r>
              <a:rPr lang="el-GR" sz="1600" dirty="0"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latin typeface="Times New Roman"/>
                <a:cs typeface="Times New Roman"/>
              </a:rPr>
              <a:t>g/day,    </a:t>
            </a:r>
            <a:r>
              <a:rPr lang="en-US" altLang="zh-CN" sz="1600" i="1" dirty="0" smtClean="0">
                <a:latin typeface="Albertus Extra Bold" pitchFamily="34" charset="0"/>
              </a:rPr>
              <a:t> </a:t>
            </a:r>
            <a:r>
              <a:rPr lang="en-US" altLang="zh-CN" sz="1400" i="1" dirty="0">
                <a:latin typeface="Albertus Extra Bold" pitchFamily="34" charset="0"/>
              </a:rPr>
              <a:t>with permission of prof. </a:t>
            </a:r>
            <a:r>
              <a:rPr lang="en-US" altLang="zh-CN" sz="1400" i="1" dirty="0" err="1">
                <a:latin typeface="Albertus Extra Bold" pitchFamily="34" charset="0"/>
              </a:rPr>
              <a:t>Azizi</a:t>
            </a:r>
            <a:r>
              <a:rPr lang="en-US" altLang="zh-CN" sz="1400" b="1" i="1" dirty="0">
                <a:latin typeface="Albertus Extra Bold" pitchFamily="34" charset="0"/>
              </a:rPr>
              <a:t/>
            </a:r>
            <a:br>
              <a:rPr lang="en-US" altLang="zh-CN" sz="1400" b="1" i="1" dirty="0">
                <a:latin typeface="Albertus Extra Bold" pitchFamily="34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16280" y="4797152"/>
            <a:ext cx="1224136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11743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80110" y="0"/>
            <a:ext cx="11405234" cy="10629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rgbClr val="C00000"/>
                </a:solidFill>
                <a:latin typeface="Albertus Extra Bold" pitchFamily="34" charset="0"/>
              </a:rPr>
              <a:t>             Iodine Supplementation in </a:t>
            </a:r>
            <a:r>
              <a:rPr lang="en-US" sz="4000" i="1" dirty="0">
                <a:solidFill>
                  <a:srgbClr val="C00000"/>
                </a:solidFill>
                <a:latin typeface="Albertus Extra Bold" pitchFamily="34" charset="0"/>
              </a:rPr>
              <a:t>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03020"/>
            <a:ext cx="12192000" cy="5554980"/>
          </a:xfrm>
        </p:spPr>
        <p:txBody>
          <a:bodyPr>
            <a:noAutofit/>
          </a:bodyPr>
          <a:lstStyle/>
          <a:p>
            <a:pPr marL="1428750" lvl="2" indent="-514350"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   </a:t>
            </a:r>
            <a:r>
              <a:rPr lang="en-US" sz="3000" b="1" i="1" dirty="0" smtClean="0"/>
              <a:t>Before </a:t>
            </a:r>
            <a:r>
              <a:rPr lang="en-US" sz="3000" b="1" i="1" dirty="0"/>
              <a:t>conception &amp; First trimester:</a:t>
            </a:r>
          </a:p>
          <a:p>
            <a:pPr marL="1885950" lvl="3" indent="-514350"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   Folic </a:t>
            </a:r>
            <a:r>
              <a:rPr lang="en-US" sz="2600" b="1" dirty="0">
                <a:solidFill>
                  <a:srgbClr val="FF0000"/>
                </a:solidFill>
              </a:rPr>
              <a:t>Acid + Iodine 150 </a:t>
            </a:r>
            <a:r>
              <a:rPr lang="el-GR" sz="2600" b="1" dirty="0">
                <a:solidFill>
                  <a:srgbClr val="FF0000"/>
                </a:solidFill>
              </a:rPr>
              <a:t>μ</a:t>
            </a:r>
            <a:r>
              <a:rPr lang="en-US" sz="2600" b="1" dirty="0" smtClean="0">
                <a:solidFill>
                  <a:srgbClr val="FF0000"/>
                </a:solidFill>
              </a:rPr>
              <a:t>g</a:t>
            </a:r>
            <a:endParaRPr lang="en-US" sz="2600" b="1" dirty="0">
              <a:solidFill>
                <a:schemeClr val="tx2"/>
              </a:solidFill>
            </a:endParaRPr>
          </a:p>
          <a:p>
            <a:pPr marL="1428750" lvl="2" indent="-514350"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</a:rPr>
              <a:t>    </a:t>
            </a:r>
            <a:r>
              <a:rPr lang="en-US" sz="3000" b="1" i="1" dirty="0" smtClean="0"/>
              <a:t>Second </a:t>
            </a:r>
            <a:r>
              <a:rPr lang="en-US" sz="3000" b="1" i="1" dirty="0"/>
              <a:t>and third trimesters:</a:t>
            </a:r>
            <a:endParaRPr lang="en-US" sz="3000" i="1" dirty="0"/>
          </a:p>
          <a:p>
            <a:pPr marL="1885950" lvl="3" indent="-514350"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    Multivitamins </a:t>
            </a:r>
            <a:r>
              <a:rPr lang="en-US" sz="2600" b="1" dirty="0">
                <a:solidFill>
                  <a:srgbClr val="00B050"/>
                </a:solidFill>
              </a:rPr>
              <a:t>+ Iodine 150 </a:t>
            </a:r>
            <a:r>
              <a:rPr lang="el-GR" sz="3200" b="1" dirty="0">
                <a:solidFill>
                  <a:srgbClr val="00B050"/>
                </a:solidFill>
              </a:rPr>
              <a:t>μ</a:t>
            </a:r>
            <a:r>
              <a:rPr lang="en-US" sz="3200" b="1" dirty="0">
                <a:solidFill>
                  <a:srgbClr val="00B050"/>
                </a:solidFill>
              </a:rPr>
              <a:t>g</a:t>
            </a:r>
          </a:p>
          <a:p>
            <a:pPr marL="1885950" lvl="3" indent="-514350"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</a:rPr>
              <a:t>    or </a:t>
            </a:r>
            <a:r>
              <a:rPr lang="en-US" sz="3000" b="1" dirty="0">
                <a:solidFill>
                  <a:srgbClr val="00B050"/>
                </a:solidFill>
              </a:rPr>
              <a:t>Folic Acid + Iodine 150 </a:t>
            </a:r>
            <a:r>
              <a:rPr lang="en-US" sz="3000" b="1" dirty="0" smtClean="0">
                <a:solidFill>
                  <a:srgbClr val="00B050"/>
                </a:solidFill>
              </a:rPr>
              <a:t>µg</a:t>
            </a:r>
            <a:r>
              <a:rPr lang="en-US" altLang="zh-CN" sz="3200" i="1" dirty="0">
                <a:latin typeface="Albertus Extra Bold" pitchFamily="34" charset="0"/>
              </a:rPr>
              <a:t> </a:t>
            </a:r>
            <a:r>
              <a:rPr lang="en-US" altLang="zh-CN" sz="3200" i="1" dirty="0" smtClean="0">
                <a:latin typeface="Albertus Extra Bold" pitchFamily="34" charset="0"/>
              </a:rPr>
              <a:t> </a:t>
            </a:r>
          </a:p>
          <a:p>
            <a:pPr marL="1885950" lvl="3" indent="-514350" algn="l">
              <a:lnSpc>
                <a:spcPct val="150000"/>
              </a:lnSpc>
            </a:pPr>
            <a:r>
              <a:rPr lang="sv-SE" sz="2000" b="1" dirty="0" smtClean="0"/>
              <a:t>lactose intolerant and  </a:t>
            </a:r>
            <a:r>
              <a:rPr lang="en-US" sz="2000" b="1" dirty="0"/>
              <a:t>vegan individuals may have additional needs for </a:t>
            </a:r>
            <a:r>
              <a:rPr lang="en-US" sz="2000" b="1" dirty="0" smtClean="0"/>
              <a:t>supplementation. </a:t>
            </a:r>
            <a:r>
              <a:rPr lang="en-US" altLang="de-DE" sz="2000" b="1" dirty="0"/>
              <a:t>	</a:t>
            </a:r>
            <a:r>
              <a:rPr lang="en-US" altLang="zh-CN" sz="2000" i="1" dirty="0" smtClean="0">
                <a:latin typeface="Albertus Extra Bold" pitchFamily="34" charset="0"/>
              </a:rPr>
              <a:t>                 </a:t>
            </a:r>
          </a:p>
          <a:p>
            <a:pPr marL="1885950" lvl="3" indent="-514350" algn="just">
              <a:lnSpc>
                <a:spcPct val="150000"/>
              </a:lnSpc>
            </a:pPr>
            <a:r>
              <a:rPr lang="en-US" altLang="zh-CN" sz="3200" i="1" dirty="0">
                <a:latin typeface="Albertus Extra Bold" pitchFamily="34" charset="0"/>
              </a:rPr>
              <a:t> </a:t>
            </a:r>
            <a:r>
              <a:rPr lang="en-US" altLang="zh-CN" sz="3200" i="1" dirty="0" smtClean="0">
                <a:latin typeface="Albertus Extra Bold" pitchFamily="34" charset="0"/>
              </a:rPr>
              <a:t>                                                 </a:t>
            </a:r>
            <a:r>
              <a:rPr lang="en-US" altLang="zh-CN" sz="1400" i="1" dirty="0" smtClean="0">
                <a:latin typeface="Albertus Extra Bold" pitchFamily="34" charset="0"/>
              </a:rPr>
              <a:t>with </a:t>
            </a:r>
            <a:r>
              <a:rPr lang="en-US" altLang="zh-CN" sz="1400" i="1" dirty="0">
                <a:latin typeface="Albertus Extra Bold" pitchFamily="34" charset="0"/>
              </a:rPr>
              <a:t>permission of prof. </a:t>
            </a:r>
            <a:r>
              <a:rPr lang="en-US" altLang="zh-CN" sz="1400" i="1" dirty="0" err="1">
                <a:latin typeface="Albertus Extra Bold" pitchFamily="34" charset="0"/>
              </a:rPr>
              <a:t>Azizi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11189970" cy="72547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lbertus Extra Bold" pitchFamily="34" charset="0"/>
              </a:rPr>
              <a:t>Iodine </a:t>
            </a:r>
            <a:r>
              <a:rPr lang="en-US" sz="3000" i="1" dirty="0">
                <a:solidFill>
                  <a:srgbClr val="C00000"/>
                </a:solidFill>
                <a:latin typeface="Albertus Extra Bold" pitchFamily="34" charset="0"/>
              </a:rPr>
              <a:t>supplementation</a:t>
            </a:r>
            <a:r>
              <a:rPr lang="en-US" sz="3000" dirty="0">
                <a:latin typeface="Albertus Extra Bold" pitchFamily="34" charset="0"/>
              </a:rPr>
              <a:t> </a:t>
            </a:r>
            <a:r>
              <a:rPr lang="en-US" sz="3000" dirty="0" smtClean="0">
                <a:latin typeface="Albertus Extra Bold" pitchFamily="34" charset="0"/>
              </a:rPr>
              <a:t> in pregnancy</a:t>
            </a:r>
            <a:r>
              <a:rPr lang="en-US" sz="3000" dirty="0" smtClean="0">
                <a:solidFill>
                  <a:srgbClr val="C00000"/>
                </a:solidFill>
                <a:latin typeface="Albertus Extra Bold" pitchFamily="34" charset="0"/>
              </a:rPr>
              <a:t>,   </a:t>
            </a:r>
            <a:r>
              <a:rPr lang="en-US" sz="3000" b="1" i="1" dirty="0" smtClean="0">
                <a:solidFill>
                  <a:srgbClr val="C00000"/>
                </a:solidFill>
                <a:latin typeface="Albertus Extra Bold" pitchFamily="34" charset="0"/>
              </a:rPr>
              <a:t>from which time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214422"/>
          <a:ext cx="8229600" cy="465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2576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Iodized salt consumption started at pregnancy: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38% thyroid failure, </a:t>
                      </a:r>
                      <a:r>
                        <a:rPr lang="en-US" sz="2000" b="1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hypothyroxinemia</a:t>
                      </a:r>
                      <a:r>
                        <a:rPr lang="en-US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with normal serum TSH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MUI</a:t>
                      </a:r>
                      <a:r>
                        <a:rPr lang="en-US" sz="20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63 </a:t>
                      </a:r>
                      <a:r>
                        <a:rPr lang="el-GR" sz="20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μ</a:t>
                      </a:r>
                      <a:r>
                        <a:rPr lang="en-US" sz="20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g/L</a:t>
                      </a:r>
                      <a:endParaRPr lang="en-US" sz="20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endParaRPr lang="en-US" sz="20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500" b="1" kern="120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Iodized salt consumption begun 2yr prior to pregnancy: 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6.4% thyroid failure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MUI= 115 </a:t>
                      </a:r>
                      <a:r>
                        <a:rPr lang="el-GR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μ</a:t>
                      </a:r>
                      <a:r>
                        <a:rPr lang="en-US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g/L</a:t>
                      </a:r>
                      <a:endParaRPr lang="en-US" sz="20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20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Lesson:</a:t>
                      </a:r>
                      <a:r>
                        <a:rPr lang="en-US" sz="20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By the time women become pregnant, it may be too late for iodized salt to be effective</a:t>
                      </a:r>
                      <a:endParaRPr lang="en-US" sz="20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1158" y="6215083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Moleti</a:t>
            </a:r>
            <a:r>
              <a:rPr lang="en-US" sz="1400" dirty="0"/>
              <a:t> M, et al. JCEM 2008; 93: 2616</a:t>
            </a:r>
          </a:p>
        </p:txBody>
      </p:sp>
    </p:spTree>
    <p:extLst>
      <p:ext uri="{BB962C8B-B14F-4D97-AF65-F5344CB8AC3E}">
        <p14:creationId xmlns:p14="http://schemas.microsoft.com/office/powerpoint/2010/main" val="4121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"/>
            <a:ext cx="10610850" cy="1690688"/>
          </a:xfrm>
        </p:spPr>
        <p:txBody>
          <a:bodyPr/>
          <a:lstStyle/>
          <a:p>
            <a:r>
              <a:rPr lang="en-US" b="1" i="1" dirty="0" smtClean="0"/>
              <a:t> 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7211"/>
            <a:ext cx="12192000" cy="632079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All </a:t>
            </a:r>
            <a:r>
              <a:rPr lang="en-US" sz="3200" b="1" i="1" dirty="0">
                <a:solidFill>
                  <a:srgbClr val="C00000"/>
                </a:solidFill>
              </a:rPr>
              <a:t>pregnant</a:t>
            </a:r>
            <a:r>
              <a:rPr lang="en-US" sz="3200" b="1" dirty="0"/>
              <a:t> women </a:t>
            </a:r>
            <a:r>
              <a:rPr lang="en-US" sz="3200" b="1" dirty="0" smtClean="0"/>
              <a:t>ingest  </a:t>
            </a:r>
            <a:r>
              <a:rPr lang="en-US" sz="3200" b="1" i="1" dirty="0">
                <a:solidFill>
                  <a:srgbClr val="C00000"/>
                </a:solidFill>
              </a:rPr>
              <a:t>250 </a:t>
            </a:r>
            <a:r>
              <a:rPr lang="en-US" sz="3200" b="1" i="1" dirty="0" smtClean="0">
                <a:solidFill>
                  <a:srgbClr val="C00000"/>
                </a:solidFill>
              </a:rPr>
              <a:t>µg iodine </a:t>
            </a:r>
            <a:r>
              <a:rPr lang="en-US" sz="3200" b="1" i="1" dirty="0">
                <a:solidFill>
                  <a:srgbClr val="C00000"/>
                </a:solidFill>
              </a:rPr>
              <a:t>daily. 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r>
              <a:rPr lang="en-US" sz="3200" b="1" dirty="0" smtClean="0"/>
              <a:t>women planning </a:t>
            </a:r>
            <a:r>
              <a:rPr lang="en-US" sz="3200" b="1" dirty="0"/>
              <a:t>pregnancy or currently pregnant, should </a:t>
            </a:r>
            <a:r>
              <a:rPr lang="en-US" sz="3200" b="1" i="1" dirty="0" smtClean="0">
                <a:solidFill>
                  <a:srgbClr val="C00000"/>
                </a:solidFill>
              </a:rPr>
              <a:t>supplement</a:t>
            </a:r>
            <a:r>
              <a:rPr lang="en-US" sz="3200" b="1" dirty="0" smtClean="0"/>
              <a:t> their </a:t>
            </a:r>
            <a:r>
              <a:rPr lang="en-US" sz="3200" b="1" dirty="0"/>
              <a:t>diet with </a:t>
            </a:r>
            <a:r>
              <a:rPr lang="en-US" sz="3200" b="1" dirty="0" smtClean="0"/>
              <a:t>an  </a:t>
            </a:r>
            <a:r>
              <a:rPr lang="en-US" sz="3200" b="1" i="1" u="sng" dirty="0">
                <a:solidFill>
                  <a:srgbClr val="C00000"/>
                </a:solidFill>
              </a:rPr>
              <a:t>oral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u="sng" dirty="0">
                <a:solidFill>
                  <a:srgbClr val="C00000"/>
                </a:solidFill>
              </a:rPr>
              <a:t>supplement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that contains,  </a:t>
            </a:r>
            <a:r>
              <a:rPr lang="en-US" sz="3200" b="1" i="1" dirty="0" smtClean="0">
                <a:solidFill>
                  <a:srgbClr val="C00000"/>
                </a:solidFill>
              </a:rPr>
              <a:t>150 µg </a:t>
            </a:r>
            <a:r>
              <a:rPr lang="en-US" sz="3200" b="1" i="1" dirty="0">
                <a:solidFill>
                  <a:srgbClr val="C00000"/>
                </a:solidFill>
              </a:rPr>
              <a:t>of iodine </a:t>
            </a:r>
            <a:r>
              <a:rPr lang="en-US" sz="3200" b="1" dirty="0"/>
              <a:t>in the form of potassium iodide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This is optimally </a:t>
            </a:r>
            <a:r>
              <a:rPr lang="en-US" sz="3200" b="1" i="1" u="sng" dirty="0">
                <a:solidFill>
                  <a:srgbClr val="C00000"/>
                </a:solidFill>
              </a:rPr>
              <a:t>started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3 months  </a:t>
            </a:r>
            <a:r>
              <a:rPr lang="en-US" sz="3200" b="1" dirty="0" smtClean="0"/>
              <a:t>in </a:t>
            </a:r>
            <a:r>
              <a:rPr lang="en-US" sz="3200" b="1" dirty="0"/>
              <a:t>advance of planned </a:t>
            </a:r>
            <a:r>
              <a:rPr lang="en-US" sz="3200" b="1" dirty="0" smtClean="0"/>
              <a:t>pregnancy.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>
                <a:solidFill>
                  <a:srgbClr val="C00000"/>
                </a:solidFill>
              </a:rPr>
              <a:t>N</a:t>
            </a:r>
            <a:r>
              <a:rPr lang="en-US" sz="3200" b="1" dirty="0" smtClean="0">
                <a:solidFill>
                  <a:srgbClr val="C00000"/>
                </a:solidFill>
              </a:rPr>
              <a:t>o </a:t>
            </a:r>
            <a:r>
              <a:rPr lang="en-US" sz="3200" b="1" dirty="0">
                <a:solidFill>
                  <a:srgbClr val="C00000"/>
                </a:solidFill>
              </a:rPr>
              <a:t>need </a:t>
            </a:r>
            <a:r>
              <a:rPr lang="en-US" sz="3200" b="1" dirty="0"/>
              <a:t>to </a:t>
            </a:r>
            <a:r>
              <a:rPr lang="en-US" sz="3200" b="1" dirty="0" smtClean="0"/>
              <a:t>iodine </a:t>
            </a:r>
            <a:r>
              <a:rPr lang="en-US" sz="3200" b="1" dirty="0"/>
              <a:t>supplementation </a:t>
            </a:r>
            <a:r>
              <a:rPr lang="en-US" sz="3200" b="1" dirty="0" smtClean="0"/>
              <a:t>in pregnant women, treated </a:t>
            </a:r>
            <a:r>
              <a:rPr lang="en-US" sz="3200" b="1" dirty="0"/>
              <a:t>for </a:t>
            </a:r>
            <a:r>
              <a:rPr lang="en-US" sz="3200" b="1" i="1" dirty="0" smtClean="0">
                <a:solidFill>
                  <a:srgbClr val="C00000"/>
                </a:solidFill>
              </a:rPr>
              <a:t>hyperthyroidism or  </a:t>
            </a:r>
            <a:r>
              <a:rPr lang="en-US" sz="3200" b="1" i="1" dirty="0">
                <a:solidFill>
                  <a:srgbClr val="C00000"/>
                </a:solidFill>
              </a:rPr>
              <a:t>who are taking </a:t>
            </a:r>
            <a:r>
              <a:rPr lang="en-US" sz="3200" b="1" i="1" dirty="0" smtClean="0">
                <a:solidFill>
                  <a:srgbClr val="C00000"/>
                </a:solidFill>
              </a:rPr>
              <a:t>LT4.</a:t>
            </a:r>
            <a:r>
              <a:rPr lang="en-US" sz="1400" dirty="0"/>
              <a:t> </a:t>
            </a:r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2017 </a:t>
            </a:r>
            <a:r>
              <a:rPr lang="en-US" sz="1800" dirty="0"/>
              <a:t>Guidelines of the ATA(the Diagnosis and Management of Thyroid Disease During Pregnancy and the Postpartum)</a:t>
            </a:r>
          </a:p>
          <a:p>
            <a:endParaRPr lang="en-US" sz="32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9911"/>
            <a:ext cx="12192000" cy="596053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i="1" dirty="0" smtClean="0"/>
              <a:t>Miscarriage =</a:t>
            </a:r>
            <a:r>
              <a:rPr lang="en-US" sz="3200" i="1" dirty="0"/>
              <a:t> </a:t>
            </a:r>
            <a:r>
              <a:rPr lang="en-US" sz="3200" b="1" i="1" dirty="0"/>
              <a:t>spontaneous </a:t>
            </a:r>
            <a:r>
              <a:rPr lang="en-US" sz="3200" b="1" i="1" dirty="0" smtClean="0"/>
              <a:t>abortion </a:t>
            </a:r>
            <a:r>
              <a:rPr lang="en-US" sz="3200" dirty="0" smtClean="0"/>
              <a:t>:  </a:t>
            </a:r>
            <a:r>
              <a:rPr lang="en-US" sz="3500" dirty="0" smtClean="0">
                <a:solidFill>
                  <a:schemeClr val="tx2"/>
                </a:solidFill>
              </a:rPr>
              <a:t>fetal death  </a:t>
            </a:r>
            <a:r>
              <a:rPr lang="en-US" sz="3500" b="1" i="1" dirty="0" smtClean="0">
                <a:solidFill>
                  <a:srgbClr val="C00000"/>
                </a:solidFill>
              </a:rPr>
              <a:t>before</a:t>
            </a:r>
            <a:r>
              <a:rPr lang="en-US" sz="3500" b="1" dirty="0" smtClean="0">
                <a:solidFill>
                  <a:srgbClr val="C00000"/>
                </a:solidFill>
              </a:rPr>
              <a:t>  </a:t>
            </a:r>
            <a:r>
              <a:rPr lang="en-US" sz="3500" b="1" i="1" dirty="0">
                <a:solidFill>
                  <a:srgbClr val="C00000"/>
                </a:solidFill>
              </a:rPr>
              <a:t>20 weeks </a:t>
            </a:r>
            <a:r>
              <a:rPr lang="en-US" sz="3500" dirty="0">
                <a:solidFill>
                  <a:schemeClr val="tx2"/>
                </a:solidFill>
              </a:rPr>
              <a:t>of </a:t>
            </a:r>
            <a:r>
              <a:rPr lang="en-US" sz="3500" dirty="0" smtClean="0">
                <a:solidFill>
                  <a:schemeClr val="tx2"/>
                </a:solidFill>
              </a:rPr>
              <a:t>gestation, </a:t>
            </a:r>
          </a:p>
          <a:p>
            <a:endParaRPr lang="en-US" sz="32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3500" b="1" i="1" dirty="0" smtClean="0"/>
              <a:t>Stillbirth</a:t>
            </a:r>
            <a:r>
              <a:rPr lang="en-US" sz="3500" i="1" dirty="0"/>
              <a:t> </a:t>
            </a:r>
            <a:r>
              <a:rPr lang="en-US" sz="3500" dirty="0" smtClean="0"/>
              <a:t>:  </a:t>
            </a:r>
            <a:r>
              <a:rPr lang="en-US" sz="3500" i="1" dirty="0" smtClean="0"/>
              <a:t>Fetal</a:t>
            </a:r>
            <a:r>
              <a:rPr lang="en-US" sz="3500" i="1" dirty="0"/>
              <a:t> death </a:t>
            </a:r>
            <a:r>
              <a:rPr lang="en-US" sz="3500" i="1" dirty="0" smtClean="0"/>
              <a:t>  </a:t>
            </a:r>
            <a:r>
              <a:rPr lang="en-US" sz="3500" b="1" i="1" dirty="0" smtClean="0">
                <a:solidFill>
                  <a:srgbClr val="C00000"/>
                </a:solidFill>
              </a:rPr>
              <a:t>after  </a:t>
            </a:r>
            <a:r>
              <a:rPr lang="en-US" sz="3500" b="1" i="1" dirty="0">
                <a:solidFill>
                  <a:srgbClr val="C00000"/>
                </a:solidFill>
              </a:rPr>
              <a:t>20 </a:t>
            </a:r>
            <a:r>
              <a:rPr lang="en-US" sz="3500" b="1" i="1" dirty="0" smtClean="0">
                <a:solidFill>
                  <a:srgbClr val="C00000"/>
                </a:solidFill>
              </a:rPr>
              <a:t>  </a:t>
            </a:r>
            <a:r>
              <a:rPr lang="en-US" sz="3500" b="1" i="1" dirty="0">
                <a:solidFill>
                  <a:srgbClr val="C00000"/>
                </a:solidFill>
              </a:rPr>
              <a:t>weeks </a:t>
            </a:r>
            <a:r>
              <a:rPr lang="en-US" sz="3500" b="1" i="1" dirty="0" smtClean="0">
                <a:solidFill>
                  <a:srgbClr val="C00000"/>
                </a:solidFill>
              </a:rPr>
              <a:t>of </a:t>
            </a:r>
            <a:r>
              <a:rPr lang="en-US" sz="3500" b="1" i="1" dirty="0">
                <a:solidFill>
                  <a:srgbClr val="C00000"/>
                </a:solidFill>
              </a:rPr>
              <a:t> </a:t>
            </a:r>
            <a:r>
              <a:rPr lang="en-US" sz="3500" b="1" i="1" dirty="0" smtClean="0">
                <a:solidFill>
                  <a:srgbClr val="C00000"/>
                </a:solidFill>
              </a:rPr>
              <a:t>pregnancy.</a:t>
            </a:r>
            <a:r>
              <a:rPr lang="en-US" sz="3500" dirty="0"/>
              <a:t> </a:t>
            </a:r>
            <a:endParaRPr lang="en-US" sz="3500" b="1" dirty="0" smtClean="0"/>
          </a:p>
          <a:p>
            <a:endParaRPr lang="en-US" sz="3500" b="1" dirty="0"/>
          </a:p>
          <a:p>
            <a:endParaRPr lang="en-US" sz="3500" b="1" dirty="0" smtClean="0"/>
          </a:p>
          <a:p>
            <a:endParaRPr lang="en-US" sz="3500" b="1" dirty="0"/>
          </a:p>
          <a:p>
            <a:r>
              <a:rPr lang="en-US" sz="3500" b="1" i="1" dirty="0" smtClean="0"/>
              <a:t>Preterm birth</a:t>
            </a:r>
            <a:r>
              <a:rPr lang="en-US" sz="3500" i="1" dirty="0" smtClean="0"/>
              <a:t> </a:t>
            </a:r>
            <a:r>
              <a:rPr lang="en-US" sz="3600" b="1" i="1" dirty="0"/>
              <a:t>= </a:t>
            </a:r>
            <a:r>
              <a:rPr lang="en-US" sz="3500" b="1" i="1" dirty="0" smtClean="0"/>
              <a:t>premature </a:t>
            </a:r>
            <a:r>
              <a:rPr lang="en-US" sz="3500" b="1" i="1" dirty="0"/>
              <a:t>birth </a:t>
            </a:r>
            <a:r>
              <a:rPr lang="en-US" sz="3200" b="1" i="1" dirty="0"/>
              <a:t>= </a:t>
            </a:r>
            <a:r>
              <a:rPr lang="en-US" sz="3500" b="1" i="1" dirty="0" smtClean="0"/>
              <a:t>preterm </a:t>
            </a:r>
            <a:r>
              <a:rPr lang="en-US" sz="3500" b="1" i="1" dirty="0"/>
              <a:t>labor </a:t>
            </a:r>
            <a:r>
              <a:rPr lang="en-US" sz="3500" dirty="0" smtClean="0"/>
              <a:t>:  The</a:t>
            </a:r>
            <a:r>
              <a:rPr lang="en-US" sz="3500" dirty="0"/>
              <a:t> birth of a baby </a:t>
            </a:r>
            <a:r>
              <a:rPr lang="en-US" sz="3500" b="1" i="1" dirty="0">
                <a:solidFill>
                  <a:srgbClr val="C00000"/>
                </a:solidFill>
              </a:rPr>
              <a:t>at fewer than 37 weeks'</a:t>
            </a:r>
            <a:r>
              <a:rPr lang="en-US" sz="3500" dirty="0"/>
              <a:t> gestational age.</a:t>
            </a:r>
          </a:p>
          <a:p>
            <a:endParaRPr lang="en-US" sz="3500" dirty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                                                                                                                                    </a:t>
            </a:r>
            <a:r>
              <a:rPr lang="en-US" sz="2600" i="1" dirty="0" err="1" smtClean="0"/>
              <a:t>wikipedia</a:t>
            </a:r>
            <a:endParaRPr lang="en-US" sz="2600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269"/>
            <a:ext cx="12298680" cy="4016693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 Excessive</a:t>
            </a:r>
            <a:r>
              <a:rPr lang="en-US" sz="4000" b="1" i="1" dirty="0" smtClean="0"/>
              <a:t> </a:t>
            </a:r>
            <a:r>
              <a:rPr lang="en-US" sz="4000" b="1" i="1" dirty="0"/>
              <a:t>doses of iodine exposure during </a:t>
            </a:r>
            <a:r>
              <a:rPr lang="en-US" sz="4000" b="1" i="1" dirty="0" smtClean="0"/>
              <a:t>pregnancy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8399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/>
          <a:lstStyle/>
          <a:p>
            <a:r>
              <a:rPr lang="en-US" b="1" i="1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"/>
            <a:ext cx="12192000" cy="6492239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Excessive</a:t>
            </a:r>
            <a:r>
              <a:rPr lang="en-US" sz="3200" b="1" dirty="0"/>
              <a:t> doses of iodine exposure during </a:t>
            </a:r>
            <a:r>
              <a:rPr lang="en-US" sz="3200" b="1" dirty="0" smtClean="0"/>
              <a:t>pregnancy be </a:t>
            </a:r>
            <a:r>
              <a:rPr lang="en-US" sz="3200" b="1" dirty="0"/>
              <a:t>avoided, except in preparation for the </a:t>
            </a:r>
            <a:r>
              <a:rPr lang="en-US" sz="3200" b="1" dirty="0" smtClean="0"/>
              <a:t>surgical treatment </a:t>
            </a:r>
            <a:r>
              <a:rPr lang="en-US" sz="3200" b="1" dirty="0"/>
              <a:t>of GD</a:t>
            </a:r>
            <a:r>
              <a:rPr lang="en-US" sz="3200" b="1" dirty="0" smtClean="0"/>
              <a:t>.</a:t>
            </a:r>
          </a:p>
          <a:p>
            <a:endParaRPr lang="en-US" sz="3200" b="1" dirty="0"/>
          </a:p>
          <a:p>
            <a:r>
              <a:rPr lang="en-US" sz="3200" b="1" dirty="0" smtClean="0"/>
              <a:t>iodine </a:t>
            </a:r>
            <a:r>
              <a:rPr lang="en-US" sz="3200" b="1" dirty="0"/>
              <a:t>intake from diet and </a:t>
            </a:r>
            <a:r>
              <a:rPr lang="en-US" sz="3200" b="1" dirty="0" smtClean="0"/>
              <a:t> supplements exceeding </a:t>
            </a:r>
            <a:r>
              <a:rPr lang="en-US" sz="3200" b="1" i="1" dirty="0">
                <a:solidFill>
                  <a:srgbClr val="C00000"/>
                </a:solidFill>
              </a:rPr>
              <a:t>500 </a:t>
            </a:r>
            <a:r>
              <a:rPr lang="en-US" sz="3200" b="1" i="1" dirty="0" smtClean="0">
                <a:solidFill>
                  <a:srgbClr val="C00000"/>
                </a:solidFill>
              </a:rPr>
              <a:t>µg </a:t>
            </a:r>
            <a:r>
              <a:rPr lang="en-US" sz="3200" b="1" dirty="0">
                <a:solidFill>
                  <a:srgbClr val="C00000"/>
                </a:solidFill>
              </a:rPr>
              <a:t>daily </a:t>
            </a:r>
            <a:r>
              <a:rPr lang="en-US" sz="3200" b="1" dirty="0" smtClean="0"/>
              <a:t>be </a:t>
            </a:r>
            <a:r>
              <a:rPr lang="en-US" sz="3200" b="1" dirty="0"/>
              <a:t>avoided during </a:t>
            </a:r>
            <a:r>
              <a:rPr lang="en-US" sz="3200" b="1" dirty="0" smtClean="0"/>
              <a:t>pregnancy, due </a:t>
            </a:r>
            <a:r>
              <a:rPr lang="en-US" sz="3200" b="1" dirty="0"/>
              <a:t>to concerns about the </a:t>
            </a:r>
            <a:r>
              <a:rPr lang="en-US" sz="3200" b="1" i="1" dirty="0" smtClean="0">
                <a:solidFill>
                  <a:srgbClr val="C00000"/>
                </a:solidFill>
              </a:rPr>
              <a:t>fetal </a:t>
            </a:r>
            <a:r>
              <a:rPr lang="en-US" sz="3200" b="1" dirty="0" smtClean="0"/>
              <a:t>thyroid dysfunction.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(The </a:t>
            </a:r>
            <a:r>
              <a:rPr lang="en-US" sz="3200" dirty="0"/>
              <a:t>ability to </a:t>
            </a:r>
            <a:r>
              <a:rPr lang="en-US" sz="3200" dirty="0" smtClean="0"/>
              <a:t>escape from  </a:t>
            </a:r>
            <a:r>
              <a:rPr lang="en-US" sz="3200" i="1" dirty="0">
                <a:solidFill>
                  <a:srgbClr val="C00000"/>
                </a:solidFill>
              </a:rPr>
              <a:t>acute Wolff–</a:t>
            </a:r>
            <a:r>
              <a:rPr lang="en-US" sz="3200" i="1" dirty="0" err="1">
                <a:solidFill>
                  <a:srgbClr val="C00000"/>
                </a:solidFill>
              </a:rPr>
              <a:t>Chaikoff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effect </a:t>
            </a:r>
            <a:r>
              <a:rPr lang="en-US" sz="3200" dirty="0"/>
              <a:t>does not fully </a:t>
            </a:r>
            <a:r>
              <a:rPr lang="en-US" sz="3200" dirty="0" smtClean="0"/>
              <a:t>mature </a:t>
            </a:r>
            <a:r>
              <a:rPr lang="en-US" sz="3200" dirty="0" smtClean="0">
                <a:solidFill>
                  <a:srgbClr val="C00000"/>
                </a:solidFill>
              </a:rPr>
              <a:t>in the </a:t>
            </a:r>
            <a:r>
              <a:rPr lang="en-US" sz="3200" dirty="0">
                <a:solidFill>
                  <a:srgbClr val="C00000"/>
                </a:solidFill>
              </a:rPr>
              <a:t>fetus </a:t>
            </a:r>
            <a:r>
              <a:rPr lang="en-US" sz="3200" dirty="0" smtClean="0"/>
              <a:t>until </a:t>
            </a:r>
            <a:r>
              <a:rPr lang="en-US" sz="3200" dirty="0"/>
              <a:t>about week 36 of </a:t>
            </a:r>
            <a:r>
              <a:rPr lang="en-US" sz="3200" dirty="0" smtClean="0"/>
              <a:t>gestation)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2017 </a:t>
            </a:r>
            <a:r>
              <a:rPr lang="en-US" sz="1800" dirty="0"/>
              <a:t>Guidelines of the ATA(the Diagnosis and Management of Thyroid Disease During Pregnancy and the Postpartum)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55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3100"/>
            <a:ext cx="12192000" cy="44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</a:p>
          <a:p>
            <a:r>
              <a:rPr lang="en-US" sz="3200" b="1" i="1" dirty="0" smtClean="0">
                <a:solidFill>
                  <a:srgbClr val="7A63CF"/>
                </a:solidFill>
              </a:rPr>
              <a:t>     THYROID  </a:t>
            </a:r>
            <a:r>
              <a:rPr lang="en-US" sz="3200" b="1" i="1" dirty="0" smtClean="0">
                <a:solidFill>
                  <a:srgbClr val="C00000"/>
                </a:solidFill>
              </a:rPr>
              <a:t>AUTO-ANTIBODIES</a:t>
            </a:r>
            <a:r>
              <a:rPr lang="en-US" sz="3200" b="1" i="1" dirty="0" smtClean="0">
                <a:solidFill>
                  <a:srgbClr val="7A63CF"/>
                </a:solidFill>
              </a:rPr>
              <a:t>    AND    </a:t>
            </a:r>
            <a:r>
              <a:rPr lang="en-US" sz="3200" b="1" i="1" dirty="0" smtClean="0">
                <a:solidFill>
                  <a:srgbClr val="C00000"/>
                </a:solidFill>
              </a:rPr>
              <a:t>PREGNANCY OUTCOMES ?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70074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7A63CF"/>
                </a:solidFill>
              </a:rPr>
              <a:t>  Any link  between  thyroid-autoimmunity in 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>
                <a:solidFill>
                  <a:srgbClr val="C00000"/>
                </a:solidFill>
              </a:rPr>
              <a:t>pregnant </a:t>
            </a:r>
            <a:r>
              <a:rPr lang="en-US" sz="3600" b="1" i="1" dirty="0" smtClean="0">
                <a:solidFill>
                  <a:srgbClr val="7A63CF"/>
                </a:solidFill>
              </a:rPr>
              <a:t>woman and</a:t>
            </a:r>
            <a:br>
              <a:rPr lang="en-US" sz="3600" b="1" i="1" dirty="0" smtClean="0">
                <a:solidFill>
                  <a:srgbClr val="7A63CF"/>
                </a:solidFill>
              </a:rPr>
            </a:br>
            <a:r>
              <a:rPr lang="en-US" sz="3600" b="1" i="1" dirty="0" smtClean="0">
                <a:solidFill>
                  <a:srgbClr val="7A63CF"/>
                </a:solidFill>
              </a:rPr>
              <a:t>                             </a:t>
            </a:r>
            <a:endParaRPr lang="en-US" sz="3600" b="1" i="1" dirty="0">
              <a:solidFill>
                <a:srgbClr val="7A63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14499"/>
            <a:ext cx="12192001" cy="5143501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spontaneous pregnancy loss</a:t>
            </a:r>
            <a:r>
              <a:rPr lang="en-US" sz="3200" b="1" i="1" dirty="0"/>
              <a:t> ?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premature labor</a:t>
            </a:r>
            <a:r>
              <a:rPr lang="en-US" sz="3200" b="1" i="1" dirty="0" smtClean="0"/>
              <a:t> </a:t>
            </a:r>
            <a:r>
              <a:rPr lang="en-US" sz="3200" b="1" i="1" dirty="0"/>
              <a:t>?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Infertility</a:t>
            </a:r>
            <a:r>
              <a:rPr lang="en-US" sz="3200" b="1" i="1" dirty="0"/>
              <a:t>? </a:t>
            </a:r>
            <a:endParaRPr lang="en-US" sz="3200" b="1" i="1" dirty="0" smtClean="0"/>
          </a:p>
          <a:p>
            <a:endParaRPr lang="en-US" sz="3200" b="1" i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60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3377"/>
          </a:xfrm>
        </p:spPr>
        <p:txBody>
          <a:bodyPr>
            <a:normAutofit/>
          </a:bodyPr>
          <a:lstStyle/>
          <a:p>
            <a:r>
              <a:rPr lang="fa-IR" sz="4000" b="1" dirty="0" smtClean="0"/>
              <a:t>                     </a:t>
            </a:r>
            <a:r>
              <a:rPr lang="fa-IR" sz="4000" b="1" dirty="0"/>
              <a:t>حکایت فیل در تاریکی (مثنوی مولوی</a:t>
            </a:r>
            <a:r>
              <a:rPr lang="fa-IR" sz="4000" b="1" dirty="0" smtClean="0"/>
              <a:t>)                     </a:t>
            </a:r>
            <a:endParaRPr lang="en-US" sz="4000" dirty="0"/>
          </a:p>
        </p:txBody>
      </p:sp>
      <p:pic>
        <p:nvPicPr>
          <p:cNvPr id="1026" name="Picture 2" descr="Ø¯Ø§Ø³ØªØ§Ù ÙÛÙ Ù Ú©ÙØ±Ø§Ù - Ø­Ú©Ø§ÛØª ÙÛÙ Ù ØªØ§Ø±ÛÚ©Û - ÙØ«ÙÙÛ ÙÙÙÙÛ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" y="1229078"/>
            <a:ext cx="10701868" cy="55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178" y="365125"/>
            <a:ext cx="9448800" cy="1325563"/>
          </a:xfrm>
        </p:spPr>
        <p:txBody>
          <a:bodyPr>
            <a:normAutofit/>
          </a:bodyPr>
          <a:lstStyle/>
          <a:p>
            <a:r>
              <a:rPr lang="fa-IR" sz="4000" b="1" dirty="0"/>
              <a:t> حکایت فیل در تاریکی (مثنوی مولوی</a:t>
            </a:r>
            <a:r>
              <a:rPr lang="fa-IR" sz="4000" b="1" dirty="0" smtClean="0"/>
              <a:t>)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8870"/>
            <a:ext cx="12192000" cy="4271573"/>
          </a:xfrm>
        </p:spPr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ü"/>
            </a:pPr>
            <a:r>
              <a:rPr lang="fa-IR" sz="3200" dirty="0" smtClean="0"/>
              <a:t>     </a:t>
            </a:r>
            <a:r>
              <a:rPr lang="fa-IR" sz="3200" b="1" dirty="0" smtClean="0"/>
              <a:t>هیچ‌کس تصویر کلان فیل را ندیده است</a:t>
            </a:r>
            <a:endParaRPr lang="fa-IR" sz="3200" b="1" dirty="0"/>
          </a:p>
          <a:p>
            <a:pPr marL="0" indent="0" algn="r">
              <a:buNone/>
            </a:pPr>
            <a:endParaRPr lang="fa-IR" sz="3200" b="1" dirty="0" smtClean="0"/>
          </a:p>
          <a:p>
            <a:pPr algn="r">
              <a:buFont typeface="Wingdings" panose="05000000000000000000" pitchFamily="2" charset="2"/>
              <a:buChar char="ü"/>
            </a:pPr>
            <a:r>
              <a:rPr lang="fa-IR" sz="3200" b="1" dirty="0" smtClean="0"/>
              <a:t> هیچ‌کدام </a:t>
            </a:r>
            <a:r>
              <a:rPr lang="fa-IR" sz="3200" b="1" dirty="0"/>
              <a:t>از آن افراد، حرف نادرستی نمی‌زنند؛ بلکه تنها بخشی از آن موجود را </a:t>
            </a:r>
            <a:r>
              <a:rPr lang="fa-IR" sz="3200" b="1" dirty="0" smtClean="0"/>
              <a:t>دیده‌اند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16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" t="9321" r="1536" b="5296"/>
          <a:stretch/>
        </p:blipFill>
        <p:spPr>
          <a:xfrm>
            <a:off x="323385" y="267629"/>
            <a:ext cx="11552663" cy="62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825625"/>
            <a:ext cx="11418570" cy="4351338"/>
          </a:xfrm>
        </p:spPr>
        <p:txBody>
          <a:bodyPr>
            <a:normAutofit/>
          </a:bodyPr>
          <a:lstStyle/>
          <a:p>
            <a:r>
              <a:rPr lang="en-US" sz="4000" b="1" i="1" dirty="0"/>
              <a:t>Thyroid AUTO-ANTIBODIES  </a:t>
            </a:r>
            <a:r>
              <a:rPr lang="en-US" sz="4000" b="1" i="1" dirty="0" smtClean="0"/>
              <a:t>AND</a:t>
            </a:r>
            <a:r>
              <a:rPr lang="fa-IR" sz="4000" b="1" i="1" dirty="0" smtClean="0"/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>
                <a:solidFill>
                  <a:srgbClr val="C00000"/>
                </a:solidFill>
              </a:rPr>
              <a:t>pregnancy loss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14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"/>
            <a:ext cx="12192000" cy="65151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/>
              <a:t>خانم 29 ساله ، بدون </a:t>
            </a:r>
            <a:r>
              <a:rPr lang="fa-IR" b="1" dirty="0" smtClean="0"/>
              <a:t>بیماری تیروئید قبلی </a:t>
            </a:r>
            <a:r>
              <a:rPr lang="fa-IR" b="1" dirty="0"/>
              <a:t>با سابقه 2 نوبت سقط مکرر در هفته </a:t>
            </a:r>
            <a:r>
              <a:rPr lang="fa-IR" b="1" dirty="0" smtClean="0"/>
              <a:t>10 و13 بارداری  با </a:t>
            </a:r>
            <a:r>
              <a:rPr lang="fa-IR" b="1" dirty="0"/>
              <a:t>آزمایشات ذیل جهت مشاوره به شما مراجعه کرده ، مناسبترین اقدام کدام است؟</a:t>
            </a:r>
            <a:endParaRPr lang="en-US" b="1" dirty="0"/>
          </a:p>
          <a:p>
            <a:pPr algn="r" rtl="1"/>
            <a:r>
              <a:rPr lang="en-US" b="1" dirty="0" smtClean="0"/>
              <a:t>   </a:t>
            </a:r>
            <a:r>
              <a:rPr lang="en-US" dirty="0" smtClean="0"/>
              <a:t>FBS</a:t>
            </a:r>
            <a:r>
              <a:rPr lang="en-US" dirty="0"/>
              <a:t>≠ 85 mg/dl </a:t>
            </a:r>
            <a:r>
              <a:rPr lang="en-US" dirty="0" smtClean="0"/>
              <a:t> ,   </a:t>
            </a:r>
            <a:r>
              <a:rPr lang="en-US" dirty="0" err="1" smtClean="0"/>
              <a:t>BuN</a:t>
            </a:r>
            <a:r>
              <a:rPr lang="en-US" dirty="0" smtClean="0"/>
              <a:t>/</a:t>
            </a:r>
            <a:r>
              <a:rPr lang="en-US" dirty="0" err="1" smtClean="0"/>
              <a:t>cr</a:t>
            </a:r>
            <a:r>
              <a:rPr lang="en-US" dirty="0"/>
              <a:t>≠ </a:t>
            </a:r>
            <a:r>
              <a:rPr lang="en-US" dirty="0" smtClean="0"/>
              <a:t>normal    ,  </a:t>
            </a:r>
            <a:r>
              <a:rPr lang="en-US" i="1" dirty="0"/>
              <a:t>TSH≠ 1.2  </a:t>
            </a:r>
            <a:r>
              <a:rPr lang="en-US" dirty="0"/>
              <a:t>(</a:t>
            </a:r>
            <a:r>
              <a:rPr lang="en-US" dirty="0" smtClean="0"/>
              <a:t>0.34-4.1) </a:t>
            </a:r>
            <a:r>
              <a:rPr lang="en-US" dirty="0"/>
              <a:t>T4,T3: </a:t>
            </a:r>
            <a:r>
              <a:rPr lang="en-US" dirty="0" smtClean="0"/>
              <a:t> normal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fa-IR" dirty="0" smtClean="0"/>
              <a:t>   </a:t>
            </a:r>
            <a:r>
              <a:rPr lang="en-US" b="1" i="1" dirty="0" smtClean="0">
                <a:solidFill>
                  <a:srgbClr val="C00000"/>
                </a:solidFill>
              </a:rPr>
              <a:t>Antitipo </a:t>
            </a:r>
            <a:r>
              <a:rPr lang="en-US" b="1" i="1" dirty="0" err="1" smtClean="0">
                <a:solidFill>
                  <a:srgbClr val="C00000"/>
                </a:solidFill>
              </a:rPr>
              <a:t>Ab</a:t>
            </a:r>
            <a:r>
              <a:rPr lang="en-US" b="1" i="1" dirty="0" smtClean="0">
                <a:solidFill>
                  <a:srgbClr val="C00000"/>
                </a:solidFill>
              </a:rPr>
              <a:t> : positive </a:t>
            </a:r>
          </a:p>
          <a:p>
            <a:pPr algn="r" rtl="1"/>
            <a:endParaRPr lang="en-US" b="1" dirty="0" smtClean="0"/>
          </a:p>
          <a:p>
            <a:pPr marL="457200" lvl="1" indent="0" algn="r" rtl="1">
              <a:buNone/>
            </a:pPr>
            <a:r>
              <a:rPr lang="fa-IR" b="1" dirty="0" smtClean="0"/>
              <a:t>الف </a:t>
            </a:r>
            <a:r>
              <a:rPr lang="fa-IR" b="1" dirty="0"/>
              <a:t>– با توجه به </a:t>
            </a:r>
            <a:r>
              <a:rPr lang="en-US" b="1" dirty="0"/>
              <a:t>Antitipo </a:t>
            </a:r>
            <a:r>
              <a:rPr lang="en-US" b="1" dirty="0" err="1"/>
              <a:t>Ab</a:t>
            </a:r>
            <a:r>
              <a:rPr lang="fa-IR" b="1" dirty="0"/>
              <a:t> مثبت ، نیاز به چک عملکرد تیروئید هر 4 هفته تا حدود بیست هفتگی دارد، </a:t>
            </a:r>
            <a:endParaRPr lang="en-US" b="1" dirty="0" smtClean="0"/>
          </a:p>
          <a:p>
            <a:pPr marL="457200" lvl="1" indent="0" algn="r" rtl="1">
              <a:buNone/>
            </a:pPr>
            <a:r>
              <a:rPr lang="en-US" b="1" dirty="0" smtClean="0"/>
              <a:t> </a:t>
            </a:r>
          </a:p>
          <a:p>
            <a:pPr marL="457200" lvl="1" indent="0" algn="r" rtl="1">
              <a:buNone/>
            </a:pPr>
            <a:r>
              <a:rPr lang="fa-IR" b="1" dirty="0" smtClean="0"/>
              <a:t>ب- </a:t>
            </a:r>
            <a:r>
              <a:rPr lang="fa-IR" b="1" dirty="0"/>
              <a:t>شروع </a:t>
            </a:r>
            <a:r>
              <a:rPr lang="en-US" b="1" dirty="0"/>
              <a:t>IVIG </a:t>
            </a:r>
            <a:r>
              <a:rPr lang="fa-IR" b="1" dirty="0"/>
              <a:t> با توجه به سابقه </a:t>
            </a:r>
            <a:r>
              <a:rPr lang="en-US" b="1" i="1" dirty="0">
                <a:solidFill>
                  <a:srgbClr val="00B050"/>
                </a:solidFill>
              </a:rPr>
              <a:t>recurrent pregnancy loss</a:t>
            </a:r>
            <a:r>
              <a:rPr lang="fa-IR" b="1" i="1" dirty="0">
                <a:solidFill>
                  <a:srgbClr val="00B050"/>
                </a:solidFill>
              </a:rPr>
              <a:t> </a:t>
            </a:r>
            <a:endParaRPr lang="en-US" b="1" i="1" dirty="0">
              <a:solidFill>
                <a:srgbClr val="00B050"/>
              </a:solidFill>
            </a:endParaRPr>
          </a:p>
          <a:p>
            <a:pPr marL="457200" lvl="1" indent="0" algn="r" rtl="1">
              <a:buNone/>
            </a:pPr>
            <a:endParaRPr lang="en-US" b="1" dirty="0" smtClean="0"/>
          </a:p>
          <a:p>
            <a:pPr marL="457200" lvl="1" indent="0" algn="r" rtl="1">
              <a:buNone/>
            </a:pPr>
            <a:endParaRPr lang="en-US" b="1" dirty="0" smtClean="0"/>
          </a:p>
          <a:p>
            <a:pPr marL="457200" lvl="1" indent="0" algn="r" rtl="1">
              <a:buNone/>
            </a:pPr>
            <a:r>
              <a:rPr lang="fa-IR" b="1" dirty="0" smtClean="0"/>
              <a:t>ج- </a:t>
            </a:r>
            <a:r>
              <a:rPr lang="fa-IR" b="1" dirty="0"/>
              <a:t>شروع </a:t>
            </a:r>
            <a:r>
              <a:rPr lang="fa-IR" b="1" dirty="0" smtClean="0"/>
              <a:t>پردنیزولون  </a:t>
            </a:r>
            <a:r>
              <a:rPr lang="fa-IR" b="1" dirty="0"/>
              <a:t>با توجه به سابقه </a:t>
            </a:r>
            <a:r>
              <a:rPr lang="en-US" b="1" i="1" dirty="0">
                <a:solidFill>
                  <a:srgbClr val="00B050"/>
                </a:solidFill>
              </a:rPr>
              <a:t>recurrent pregnancy </a:t>
            </a:r>
            <a:r>
              <a:rPr lang="en-US" b="1" i="1" dirty="0" smtClean="0">
                <a:solidFill>
                  <a:srgbClr val="00B050"/>
                </a:solidFill>
              </a:rPr>
              <a:t>loss</a:t>
            </a:r>
            <a:endParaRPr lang="en-US" b="1" i="1" dirty="0">
              <a:solidFill>
                <a:srgbClr val="00B050"/>
              </a:solidFill>
            </a:endParaRPr>
          </a:p>
          <a:p>
            <a:pPr marL="914400" lvl="2" indent="0" algn="r">
              <a:buNone/>
            </a:pPr>
            <a:endParaRPr lang="en-US" b="1" dirty="0" smtClean="0"/>
          </a:p>
          <a:p>
            <a:pPr marL="914400" lvl="2" indent="0" algn="r">
              <a:buNone/>
            </a:pPr>
            <a:r>
              <a:rPr lang="fa-IR" b="1" dirty="0" smtClean="0"/>
              <a:t>      د- </a:t>
            </a:r>
            <a:r>
              <a:rPr lang="fa-IR" sz="2400" b="1" dirty="0" smtClean="0"/>
              <a:t>شروع </a:t>
            </a:r>
            <a:r>
              <a:rPr lang="fa-IR" sz="2400" b="1" dirty="0"/>
              <a:t>لووکسین 50 µg روزانه همراه با چک عملکرد تیروئید هر 4 هفته تا بیست </a:t>
            </a:r>
            <a:r>
              <a:rPr lang="fa-IR" sz="2400" b="1" dirty="0" smtClean="0"/>
              <a:t>هفتگی </a:t>
            </a:r>
            <a:endParaRPr lang="en-US" sz="2400" b="1" dirty="0" smtClean="0"/>
          </a:p>
          <a:p>
            <a:pPr marL="914400" lvl="2" indent="0" algn="r">
              <a:buNone/>
            </a:pPr>
            <a:endParaRPr lang="en-US" dirty="0" smtClean="0"/>
          </a:p>
          <a:p>
            <a:pPr lvl="1" algn="r"/>
            <a:endParaRPr lang="en-US" dirty="0" smtClean="0"/>
          </a:p>
          <a:p>
            <a:pPr lvl="1" algn="r"/>
            <a:endParaRPr lang="en-US" dirty="0" smtClean="0"/>
          </a:p>
          <a:p>
            <a:pPr lvl="1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31619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Thyroid autoimmunity and risk of hypothyroidism in pregnancy?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31620"/>
            <a:ext cx="11887200" cy="5326381"/>
          </a:xfrm>
        </p:spPr>
        <p:txBody>
          <a:bodyPr>
            <a:normAutofit/>
          </a:bodyPr>
          <a:lstStyle/>
          <a:p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Euthyroid </a:t>
            </a:r>
            <a:r>
              <a:rPr lang="en-US" b="1" dirty="0" smtClean="0"/>
              <a:t> </a:t>
            </a:r>
            <a:r>
              <a:rPr lang="en-US" b="1" dirty="0"/>
              <a:t>pregnant women who are </a:t>
            </a:r>
            <a:r>
              <a:rPr lang="en-US" b="1" dirty="0" err="1"/>
              <a:t>TPOAb</a:t>
            </a:r>
            <a:r>
              <a:rPr lang="en-US" b="1" dirty="0"/>
              <a:t> or </a:t>
            </a:r>
            <a:r>
              <a:rPr lang="en-US" b="1" dirty="0" err="1"/>
              <a:t>TgAb</a:t>
            </a:r>
            <a:r>
              <a:rPr lang="en-US" b="1" dirty="0"/>
              <a:t> positive should have </a:t>
            </a:r>
            <a:r>
              <a:rPr lang="en-US" b="1" dirty="0" smtClean="0"/>
              <a:t>TSH </a:t>
            </a:r>
            <a:r>
              <a:rPr lang="en-US" b="1" dirty="0"/>
              <a:t>measurement </a:t>
            </a:r>
            <a:r>
              <a:rPr lang="en-US" b="1" dirty="0" smtClean="0"/>
              <a:t>:</a:t>
            </a:r>
            <a:endParaRPr lang="en-US" b="1" dirty="0"/>
          </a:p>
          <a:p>
            <a:endParaRPr lang="fa-IR" b="1" dirty="0" smtClean="0"/>
          </a:p>
          <a:p>
            <a:r>
              <a:rPr lang="en-US" b="1" dirty="0" smtClean="0"/>
              <a:t>at </a:t>
            </a:r>
            <a:r>
              <a:rPr lang="en-US" b="1" dirty="0"/>
              <a:t>time of pregnancy confirmation,</a:t>
            </a:r>
          </a:p>
          <a:p>
            <a:endParaRPr lang="fa-IR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every 4 weeks through mid</a:t>
            </a:r>
            <a:r>
              <a:rPr lang="fa-IR" b="1" dirty="0"/>
              <a:t>-</a:t>
            </a:r>
            <a:r>
              <a:rPr lang="en-US" b="1" dirty="0"/>
              <a:t>pregnancy</a:t>
            </a:r>
            <a:r>
              <a:rPr lang="en-US" dirty="0" smtClean="0"/>
              <a:t>.</a:t>
            </a:r>
            <a:endParaRPr lang="fa-IR" dirty="0" smtClean="0"/>
          </a:p>
          <a:p>
            <a:endParaRPr lang="fa-IR" sz="1800" dirty="0" smtClean="0"/>
          </a:p>
          <a:p>
            <a:endParaRPr lang="fa-IR" sz="1800" dirty="0" smtClean="0"/>
          </a:p>
          <a:p>
            <a:endParaRPr lang="fa-IR" sz="1800" dirty="0"/>
          </a:p>
          <a:p>
            <a:r>
              <a:rPr lang="en-US" sz="1800" dirty="0" smtClean="0"/>
              <a:t>2017 </a:t>
            </a:r>
            <a:r>
              <a:rPr lang="en-US" sz="1800" dirty="0"/>
              <a:t>Guidelines of the ATA(the Diagnosis and Management of Thyroid Disease During Pregnancy and the Postpartum)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356" y="2732049"/>
            <a:ext cx="9926443" cy="3444914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4400" b="1" i="1" dirty="0">
                <a:solidFill>
                  <a:srgbClr val="0070C0"/>
                </a:solidFill>
              </a:rPr>
              <a:t>Iodine </a:t>
            </a:r>
            <a:r>
              <a:rPr lang="en-US" sz="4400" b="1" i="1" dirty="0" smtClean="0">
                <a:solidFill>
                  <a:srgbClr val="0070C0"/>
                </a:solidFill>
              </a:rPr>
              <a:t>supplementation in pregnancy</a:t>
            </a:r>
            <a:endParaRPr lang="en-US" sz="4400" b="1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5643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    Thyroid </a:t>
            </a:r>
            <a:r>
              <a:rPr lang="en-US" sz="4000" b="1" i="1" dirty="0"/>
              <a:t>AUTO-ANTIBODIES </a:t>
            </a:r>
            <a:r>
              <a:rPr lang="en-US" sz="4000" b="1" i="1" dirty="0" smtClean="0"/>
              <a:t>  AND</a:t>
            </a:r>
            <a:r>
              <a:rPr lang="fa-IR" sz="4000" b="1" i="1" dirty="0" smtClean="0"/>
              <a:t> </a:t>
            </a:r>
            <a:r>
              <a:rPr lang="en-US" sz="4000" b="1" i="1" dirty="0" smtClean="0"/>
              <a:t> </a:t>
            </a:r>
            <a:r>
              <a:rPr lang="fa-IR" sz="4000" b="1" i="1" dirty="0" smtClean="0"/>
              <a:t>  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>
                <a:solidFill>
                  <a:srgbClr val="C00000"/>
                </a:solidFill>
              </a:rPr>
              <a:t>pregnancy loss ?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8760"/>
            <a:ext cx="12192000" cy="5349240"/>
          </a:xfrm>
        </p:spPr>
        <p:txBody>
          <a:bodyPr>
            <a:normAutofit/>
          </a:bodyPr>
          <a:lstStyle/>
          <a:p>
            <a:r>
              <a:rPr lang="en-US" b="1" i="1" dirty="0"/>
              <a:t>Spontaneous pregnancy loss (miscarriage</a:t>
            </a:r>
            <a:r>
              <a:rPr lang="en-US" b="1" i="1" dirty="0" smtClean="0"/>
              <a:t>) :</a:t>
            </a:r>
          </a:p>
          <a:p>
            <a:endParaRPr lang="en-US" b="1" i="1" dirty="0" smtClean="0"/>
          </a:p>
          <a:p>
            <a:r>
              <a:rPr lang="en-US" b="1" i="1" dirty="0" err="1" smtClean="0"/>
              <a:t>Occures</a:t>
            </a:r>
            <a:r>
              <a:rPr lang="en-US" b="1" i="1" dirty="0" smtClean="0"/>
              <a:t>  in  17% – 31</a:t>
            </a:r>
            <a:r>
              <a:rPr lang="en-US" b="1" i="1" dirty="0"/>
              <a:t>% of all </a:t>
            </a:r>
            <a:r>
              <a:rPr lang="en-US" b="1" i="1" dirty="0" smtClean="0"/>
              <a:t>gestations,</a:t>
            </a:r>
          </a:p>
          <a:p>
            <a:endParaRPr lang="en-US" b="1" i="1" dirty="0" smtClean="0"/>
          </a:p>
          <a:p>
            <a:r>
              <a:rPr lang="en-US" b="1" i="1" dirty="0" smtClean="0"/>
              <a:t>Poorly </a:t>
            </a:r>
            <a:r>
              <a:rPr lang="en-US" b="1" i="1" dirty="0"/>
              <a:t>controlled diabetes </a:t>
            </a:r>
            <a:r>
              <a:rPr lang="en-US" b="1" i="1" dirty="0" smtClean="0"/>
              <a:t>mellitus,  Thyroid dysfunction</a:t>
            </a:r>
            <a:r>
              <a:rPr lang="en-US" b="1" i="1" dirty="0"/>
              <a:t> </a:t>
            </a:r>
            <a:r>
              <a:rPr lang="en-US" b="1" i="1" dirty="0" smtClean="0"/>
              <a:t>and   positive thyroid antibodies </a:t>
            </a:r>
            <a:r>
              <a:rPr lang="fa-IR" b="1" i="1" dirty="0" smtClean="0"/>
              <a:t> </a:t>
            </a:r>
            <a:r>
              <a:rPr lang="en-US" b="1" i="1" dirty="0" smtClean="0"/>
              <a:t>(</a:t>
            </a:r>
            <a:r>
              <a:rPr lang="en-US" b="1" i="1" dirty="0" err="1"/>
              <a:t>TPOAb</a:t>
            </a:r>
            <a:r>
              <a:rPr lang="en-US" b="1" i="1" dirty="0"/>
              <a:t>, </a:t>
            </a:r>
            <a:r>
              <a:rPr lang="en-US" b="1" i="1" dirty="0" err="1"/>
              <a:t>TgAb</a:t>
            </a:r>
            <a:r>
              <a:rPr lang="en-US" b="1" i="1" dirty="0"/>
              <a:t>, or </a:t>
            </a:r>
            <a:r>
              <a:rPr lang="en-US" b="1" i="1" dirty="0" smtClean="0"/>
              <a:t>both) , </a:t>
            </a:r>
          </a:p>
          <a:p>
            <a:endParaRPr lang="en-US" b="1" i="1" dirty="0"/>
          </a:p>
          <a:p>
            <a:r>
              <a:rPr lang="en-US" dirty="0" smtClean="0"/>
              <a:t>are  </a:t>
            </a:r>
            <a:r>
              <a:rPr lang="en-US" b="1" i="1" dirty="0" smtClean="0"/>
              <a:t>Endocrine disorders  </a:t>
            </a:r>
            <a:r>
              <a:rPr lang="en-US" dirty="0" smtClean="0"/>
              <a:t>for pregnancy loss.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35288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sz="2800" b="1" i="1" dirty="0"/>
              <a:t>THYROID AUTO-ANTIBODIES </a:t>
            </a:r>
            <a:r>
              <a:rPr lang="en-US" sz="2800" i="1" dirty="0" smtClean="0"/>
              <a:t>(in  </a:t>
            </a:r>
            <a:r>
              <a:rPr lang="en-US" sz="2800" i="1" dirty="0" smtClean="0">
                <a:solidFill>
                  <a:srgbClr val="C00000"/>
                </a:solidFill>
              </a:rPr>
              <a:t>euthyroid pregnant </a:t>
            </a:r>
            <a:r>
              <a:rPr lang="en-US" sz="2800" i="1" dirty="0" smtClean="0"/>
              <a:t>woman)  </a:t>
            </a:r>
            <a:r>
              <a:rPr lang="en-US" sz="2800" b="1" i="1" dirty="0" smtClean="0">
                <a:solidFill>
                  <a:srgbClr val="C00000"/>
                </a:solidFill>
              </a:rPr>
              <a:t>and  pregnancy </a:t>
            </a:r>
            <a:r>
              <a:rPr lang="en-US" sz="2800" b="1" i="1" dirty="0">
                <a:solidFill>
                  <a:srgbClr val="C00000"/>
                </a:solidFill>
              </a:rPr>
              <a:t>loss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A meta analysis of </a:t>
            </a:r>
            <a:r>
              <a:rPr lang="en-US" b="1" dirty="0"/>
              <a:t>eight </a:t>
            </a:r>
            <a:r>
              <a:rPr lang="en-US" b="1" dirty="0" smtClean="0"/>
              <a:t>studies, </a:t>
            </a:r>
            <a:r>
              <a:rPr lang="en-US" b="1" dirty="0"/>
              <a:t>included 460 </a:t>
            </a:r>
            <a:r>
              <a:rPr lang="en-US" b="1" dirty="0" smtClean="0"/>
              <a:t>Ab-positive patients </a:t>
            </a:r>
            <a:r>
              <a:rPr lang="en-US" b="1" dirty="0"/>
              <a:t>and 1923 controls noted 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a </a:t>
            </a:r>
            <a:r>
              <a:rPr lang="en-US" b="1" i="1" dirty="0">
                <a:solidFill>
                  <a:srgbClr val="C00000"/>
                </a:solidFill>
              </a:rPr>
              <a:t>significant </a:t>
            </a:r>
            <a:r>
              <a:rPr lang="en-US" b="1" i="1" dirty="0" smtClean="0">
                <a:solidFill>
                  <a:srgbClr val="C00000"/>
                </a:solidFill>
              </a:rPr>
              <a:t>association </a:t>
            </a:r>
            <a:r>
              <a:rPr lang="en-US" b="1" dirty="0" smtClean="0"/>
              <a:t>between </a:t>
            </a:r>
            <a:r>
              <a:rPr lang="en-US" b="1" dirty="0"/>
              <a:t>thyroid Ab positivity and </a:t>
            </a:r>
            <a:r>
              <a:rPr lang="en-US" b="1" i="1" dirty="0">
                <a:solidFill>
                  <a:srgbClr val="C00000"/>
                </a:solidFill>
              </a:rPr>
              <a:t>recurrent</a:t>
            </a:r>
            <a:r>
              <a:rPr lang="en-US" b="1" dirty="0"/>
              <a:t> pregnancy </a:t>
            </a:r>
            <a:r>
              <a:rPr lang="en-US" b="1" dirty="0" smtClean="0"/>
              <a:t>loss </a:t>
            </a:r>
            <a:r>
              <a:rPr lang="fr-FR" b="1" dirty="0" smtClean="0"/>
              <a:t>(</a:t>
            </a:r>
            <a:r>
              <a:rPr lang="fr-FR" b="1" dirty="0"/>
              <a:t>OR 2.3 [95% CI 1.5–3.5</a:t>
            </a:r>
            <a:r>
              <a:rPr lang="fr-FR" b="1" dirty="0" smtClean="0"/>
              <a:t>]).</a:t>
            </a:r>
          </a:p>
          <a:p>
            <a:endParaRPr lang="fr-FR" b="1" dirty="0"/>
          </a:p>
          <a:p>
            <a:r>
              <a:rPr lang="en-US" b="1" dirty="0" smtClean="0"/>
              <a:t>Although a clear </a:t>
            </a:r>
            <a:r>
              <a:rPr lang="en-US" b="1" dirty="0" smtClean="0">
                <a:solidFill>
                  <a:srgbClr val="C00000"/>
                </a:solidFill>
              </a:rPr>
              <a:t>association,</a:t>
            </a:r>
            <a:r>
              <a:rPr lang="en-US" b="1" dirty="0" smtClean="0"/>
              <a:t>  does </a:t>
            </a:r>
            <a:r>
              <a:rPr lang="en-US" b="1" i="1" dirty="0" smtClean="0">
                <a:solidFill>
                  <a:srgbClr val="C00000"/>
                </a:solidFill>
              </a:rPr>
              <a:t>not prove causality. </a:t>
            </a:r>
          </a:p>
          <a:p>
            <a:endParaRPr lang="en-US" sz="1800" dirty="0" smtClean="0"/>
          </a:p>
          <a:p>
            <a:r>
              <a:rPr lang="en-US" sz="1800" dirty="0" smtClean="0"/>
              <a:t>2017 </a:t>
            </a:r>
            <a:r>
              <a:rPr lang="en-US" sz="1800" dirty="0"/>
              <a:t>Guidelines of the ATA(the Diagnosis and Management of Thyroid Disease During Pregnancy and the Postpartum)</a:t>
            </a:r>
          </a:p>
          <a:p>
            <a:endParaRPr lang="en-US" dirty="0"/>
          </a:p>
          <a:p>
            <a:endParaRPr lang="en-US" b="1" i="1" dirty="0">
              <a:solidFill>
                <a:srgbClr val="C000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75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90688"/>
          </a:xfrm>
        </p:spPr>
        <p:txBody>
          <a:bodyPr>
            <a:normAutofit/>
          </a:bodyPr>
          <a:lstStyle/>
          <a:p>
            <a:r>
              <a:rPr lang="en-US" sz="3600" b="1" i="1" dirty="0"/>
              <a:t>THYROID AUTO-ANTIBODIES </a:t>
            </a:r>
            <a:r>
              <a:rPr lang="en-US" sz="2800" i="1" dirty="0"/>
              <a:t>(</a:t>
            </a:r>
            <a:r>
              <a:rPr lang="en-US" sz="2800" i="1" dirty="0" smtClean="0"/>
              <a:t>in </a:t>
            </a:r>
            <a:r>
              <a:rPr lang="en-US" sz="2800" i="1" dirty="0">
                <a:solidFill>
                  <a:srgbClr val="C00000"/>
                </a:solidFill>
              </a:rPr>
              <a:t>euthyroid pregnant </a:t>
            </a:r>
            <a:r>
              <a:rPr lang="en-US" sz="2800" i="1" dirty="0" smtClean="0"/>
              <a:t>woman)  </a:t>
            </a:r>
            <a:r>
              <a:rPr lang="en-US" sz="3600" b="1" i="1" dirty="0">
                <a:solidFill>
                  <a:srgbClr val="C00000"/>
                </a:solidFill>
              </a:rPr>
              <a:t>and  pregnancy loss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8800"/>
            <a:ext cx="12191999" cy="50292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Some trials with :</a:t>
            </a:r>
          </a:p>
          <a:p>
            <a:r>
              <a:rPr lang="en-US" sz="3600" b="1" i="1" dirty="0" smtClean="0"/>
              <a:t>IVIG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dirty="0" smtClean="0"/>
          </a:p>
          <a:p>
            <a:endParaRPr lang="en-US" sz="3600" b="1" i="1" dirty="0" smtClean="0"/>
          </a:p>
          <a:p>
            <a:r>
              <a:rPr lang="en-US" sz="3600" b="1" i="1" dirty="0" smtClean="0"/>
              <a:t>Levothyroxine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dirty="0" smtClean="0"/>
          </a:p>
          <a:p>
            <a:endParaRPr lang="en-US" sz="3600" b="1" dirty="0" smtClean="0"/>
          </a:p>
          <a:p>
            <a:r>
              <a:rPr lang="en-US" sz="3600" b="1" i="1" dirty="0" smtClean="0"/>
              <a:t>to reduce pregnancy loss.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4932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343378"/>
          </a:xfrm>
        </p:spPr>
        <p:txBody>
          <a:bodyPr/>
          <a:lstStyle/>
          <a:p>
            <a:r>
              <a:rPr lang="en-US" b="1" i="1" dirty="0" smtClean="0"/>
              <a:t>       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4370"/>
            <a:ext cx="12192000" cy="6261689"/>
          </a:xfrm>
        </p:spPr>
        <p:txBody>
          <a:bodyPr>
            <a:normAutofit/>
          </a:bodyPr>
          <a:lstStyle/>
          <a:p>
            <a:r>
              <a:rPr lang="en-US" sz="3200" b="1" dirty="0"/>
              <a:t>IVIG </a:t>
            </a:r>
            <a:r>
              <a:rPr lang="en-US" sz="3200" b="1" dirty="0" smtClean="0"/>
              <a:t>treatment,</a:t>
            </a:r>
          </a:p>
          <a:p>
            <a:r>
              <a:rPr lang="en-US" sz="3200" b="1" dirty="0" smtClean="0"/>
              <a:t>of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euthyroid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TPOAb</a:t>
            </a:r>
            <a:r>
              <a:rPr lang="en-US" sz="3200" b="1" i="1" dirty="0">
                <a:solidFill>
                  <a:srgbClr val="C00000"/>
                </a:solidFill>
              </a:rPr>
              <a:t>-positive</a:t>
            </a:r>
            <a:r>
              <a:rPr lang="en-US" sz="3200" b="1" dirty="0"/>
              <a:t> women </a:t>
            </a:r>
            <a:r>
              <a:rPr lang="en-US" sz="3200" b="1" dirty="0" smtClean="0"/>
              <a:t>with </a:t>
            </a:r>
            <a:r>
              <a:rPr lang="en-US" sz="3200" b="1" dirty="0"/>
              <a:t>a history of </a:t>
            </a:r>
            <a:r>
              <a:rPr lang="en-US" sz="3200" b="1" i="1" dirty="0">
                <a:solidFill>
                  <a:srgbClr val="C00000"/>
                </a:solidFill>
              </a:rPr>
              <a:t>recurrent</a:t>
            </a:r>
            <a:r>
              <a:rPr lang="en-US" sz="3200" b="1" dirty="0"/>
              <a:t> pregnancy </a:t>
            </a:r>
            <a:r>
              <a:rPr lang="en-US" sz="3200" b="1" dirty="0" smtClean="0"/>
              <a:t>loss,  </a:t>
            </a:r>
            <a:r>
              <a:rPr lang="en-US" sz="3200" b="1" i="1" dirty="0" smtClean="0">
                <a:solidFill>
                  <a:srgbClr val="C00000"/>
                </a:solidFill>
              </a:rPr>
              <a:t>not </a:t>
            </a:r>
            <a:r>
              <a:rPr lang="en-US" sz="3200" b="1" dirty="0" smtClean="0"/>
              <a:t>recommended,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endParaRPr lang="en-US" sz="3200" i="1" dirty="0" smtClean="0"/>
          </a:p>
          <a:p>
            <a:r>
              <a:rPr lang="en-US" sz="2400" i="1" dirty="0" smtClean="0"/>
              <a:t>(The high cost  </a:t>
            </a:r>
            <a:r>
              <a:rPr lang="en-US" sz="2400" i="1" dirty="0"/>
              <a:t>and side effect </a:t>
            </a:r>
            <a:r>
              <a:rPr lang="en-US" sz="2400" dirty="0"/>
              <a:t>profile  with IVIG infusion  make its use </a:t>
            </a:r>
            <a:r>
              <a:rPr lang="en-US" sz="2400" dirty="0" smtClean="0"/>
              <a:t>undesirable.)</a:t>
            </a:r>
            <a:endParaRPr lang="en-US" sz="2400" dirty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However</a:t>
            </a:r>
            <a:r>
              <a:rPr lang="en-US" sz="3200" b="1" dirty="0"/>
              <a:t>, </a:t>
            </a:r>
            <a:r>
              <a:rPr lang="en-US" sz="3200" b="1" dirty="0" smtClean="0"/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LT4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(25–50 µg)  may be </a:t>
            </a:r>
            <a:r>
              <a:rPr lang="en-US" sz="3200" b="1" i="1" dirty="0">
                <a:solidFill>
                  <a:srgbClr val="C00000"/>
                </a:solidFill>
              </a:rPr>
              <a:t>considered 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given </a:t>
            </a:r>
            <a:r>
              <a:rPr lang="en-US" sz="3200" b="1" dirty="0"/>
              <a:t>its potential benefits in </a:t>
            </a:r>
            <a:r>
              <a:rPr lang="en-US" sz="3200" b="1" dirty="0" smtClean="0"/>
              <a:t>comparison with </a:t>
            </a:r>
            <a:r>
              <a:rPr lang="en-US" sz="3200" b="1" dirty="0"/>
              <a:t>its minimal risk. 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1800" dirty="0"/>
              <a:t>2017 Guidelines of the ATA(the Diagnosis and Management of Thyroid Disease During Pregnancy and the Postpartum)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596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4309745"/>
          </a:xfrm>
        </p:spPr>
        <p:txBody>
          <a:bodyPr/>
          <a:lstStyle/>
          <a:p>
            <a:r>
              <a:rPr lang="en-US" sz="4000" b="1" i="1" dirty="0"/>
              <a:t>T</a:t>
            </a:r>
            <a:r>
              <a:rPr lang="en-US" b="1" i="1" dirty="0"/>
              <a:t>hyroid autoantibody and   </a:t>
            </a:r>
            <a:r>
              <a:rPr lang="en-US" b="1" i="1" dirty="0">
                <a:solidFill>
                  <a:srgbClr val="C00000"/>
                </a:solidFill>
              </a:rPr>
              <a:t>premature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delivery?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019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        T</a:t>
            </a:r>
            <a:r>
              <a:rPr lang="en-US" sz="4000" b="1" i="1" dirty="0" smtClean="0"/>
              <a:t>hyroid autoantibody and   </a:t>
            </a:r>
            <a:r>
              <a:rPr lang="en-US" sz="4000" b="1" i="1" dirty="0" smtClean="0">
                <a:solidFill>
                  <a:srgbClr val="C00000"/>
                </a:solidFill>
              </a:rPr>
              <a:t>premature</a:t>
            </a:r>
            <a:r>
              <a:rPr lang="en-US" sz="4000" b="1" i="1" dirty="0" smtClean="0"/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delivery?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25131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A  meta analysis of </a:t>
            </a:r>
            <a:r>
              <a:rPr lang="en-US" b="1" dirty="0"/>
              <a:t>11 prospective cohorts </a:t>
            </a:r>
            <a:r>
              <a:rPr lang="en-US" b="1" dirty="0" smtClean="0"/>
              <a:t>: </a:t>
            </a:r>
            <a:r>
              <a:rPr lang="en-US" b="1" dirty="0"/>
              <a:t>the relative risk for delivery at less </a:t>
            </a:r>
            <a:r>
              <a:rPr lang="en-US" b="1" dirty="0" smtClean="0"/>
              <a:t>than 37 </a:t>
            </a:r>
            <a:r>
              <a:rPr lang="en-US" b="1" dirty="0"/>
              <a:t>weeks for women with positivity for TgAb, TPOAb, </a:t>
            </a:r>
            <a:r>
              <a:rPr lang="en-US" b="1" dirty="0" smtClean="0"/>
              <a:t>or both </a:t>
            </a:r>
            <a:r>
              <a:rPr lang="en-US" b="1" dirty="0"/>
              <a:t>was </a:t>
            </a:r>
            <a:r>
              <a:rPr lang="en-US" b="1" dirty="0" smtClean="0">
                <a:solidFill>
                  <a:srgbClr val="C00000"/>
                </a:solidFill>
              </a:rPr>
              <a:t>1.41 </a:t>
            </a:r>
            <a:r>
              <a:rPr lang="en-US" b="1" dirty="0" smtClean="0"/>
              <a:t>[95</a:t>
            </a:r>
            <a:r>
              <a:rPr lang="en-US" b="1" dirty="0"/>
              <a:t>% CI 1.08–1.84</a:t>
            </a:r>
            <a:r>
              <a:rPr lang="en-US" b="1" dirty="0" smtClean="0"/>
              <a:t>].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contrast to association studies, </a:t>
            </a:r>
            <a:r>
              <a:rPr lang="en-US" b="1" dirty="0">
                <a:solidFill>
                  <a:srgbClr val="C00000"/>
                </a:solidFill>
              </a:rPr>
              <a:t>interventional</a:t>
            </a:r>
            <a:r>
              <a:rPr lang="en-US" b="1" dirty="0"/>
              <a:t> studies </a:t>
            </a:r>
            <a:r>
              <a:rPr lang="en-US" b="1" dirty="0" smtClean="0"/>
              <a:t>of LT4 </a:t>
            </a:r>
            <a:r>
              <a:rPr lang="en-US" b="1" dirty="0"/>
              <a:t>therapy for the prevention of preterm delivery are sparse.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" t="9321" r="1536" b="5296"/>
          <a:stretch/>
        </p:blipFill>
        <p:spPr>
          <a:xfrm>
            <a:off x="323385" y="267629"/>
            <a:ext cx="11552663" cy="62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2" y="79023"/>
            <a:ext cx="11311468" cy="1611666"/>
          </a:xfrm>
        </p:spPr>
        <p:txBody>
          <a:bodyPr/>
          <a:lstStyle/>
          <a:p>
            <a:r>
              <a:rPr lang="en-US" b="1" dirty="0" smtClean="0"/>
              <a:t>                      </a:t>
            </a:r>
            <a:r>
              <a:rPr lang="fa-IR" b="1" dirty="0" smtClean="0"/>
              <a:t>  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2" y="320040"/>
            <a:ext cx="12149667" cy="6537960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Insufficient </a:t>
            </a:r>
            <a:r>
              <a:rPr lang="en-US" sz="3600" b="1" dirty="0"/>
              <a:t>evidence exists to recommend for or </a:t>
            </a:r>
            <a:r>
              <a:rPr lang="en-US" sz="3600" b="1" dirty="0" smtClean="0"/>
              <a:t>against treating </a:t>
            </a:r>
            <a:r>
              <a:rPr lang="en-US" sz="3600" b="1" dirty="0"/>
              <a:t>euthyroid pregnant </a:t>
            </a:r>
            <a:r>
              <a:rPr lang="en-US" sz="3600" b="1" dirty="0" smtClean="0"/>
              <a:t>women :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 </a:t>
            </a:r>
            <a:r>
              <a:rPr lang="en-US" sz="3600" b="1" dirty="0"/>
              <a:t>who are thyroid </a:t>
            </a:r>
            <a:r>
              <a:rPr lang="en-US" sz="3600" b="1" dirty="0" smtClean="0"/>
              <a:t>autoantibody positive </a:t>
            </a:r>
            <a:r>
              <a:rPr lang="en-US" sz="3600" b="1" dirty="0"/>
              <a:t>with LT4 to prevent </a:t>
            </a:r>
            <a:r>
              <a:rPr lang="en-US" sz="3600" b="1" i="1" dirty="0">
                <a:solidFill>
                  <a:srgbClr val="C00000"/>
                </a:solidFill>
              </a:rPr>
              <a:t>preterm delivery</a:t>
            </a:r>
            <a:r>
              <a:rPr lang="en-US" sz="3600" b="1" dirty="0" smtClean="0"/>
              <a:t>.</a:t>
            </a:r>
            <a:r>
              <a:rPr lang="en-US" sz="3600" dirty="0"/>
              <a:t> </a:t>
            </a:r>
            <a:endParaRPr lang="en-US" sz="3600" dirty="0" smtClean="0"/>
          </a:p>
          <a:p>
            <a:endParaRPr lang="en-US" sz="3600" i="1" dirty="0" smtClean="0"/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          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2017 </a:t>
            </a:r>
            <a:r>
              <a:rPr lang="en-US" sz="1800" dirty="0"/>
              <a:t>Guidelines of the ATA(the Diagnosis and Management of Thyroid Disease During Pregnancy and the Postpartum)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i="1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263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844" y="2528711"/>
            <a:ext cx="6826955" cy="364825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C00000"/>
                </a:solidFill>
              </a:rPr>
              <a:t>I</a:t>
            </a:r>
            <a:r>
              <a:rPr lang="en-US" sz="4800" b="1" i="1" dirty="0" smtClean="0">
                <a:solidFill>
                  <a:srgbClr val="C00000"/>
                </a:solidFill>
              </a:rPr>
              <a:t>nfertility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9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4355"/>
          </a:xfrm>
        </p:spPr>
        <p:txBody>
          <a:bodyPr/>
          <a:lstStyle/>
          <a:p>
            <a:r>
              <a:rPr lang="en-US" b="1" i="1" dirty="0" smtClean="0"/>
              <a:t>                   Whether </a:t>
            </a:r>
            <a:r>
              <a:rPr lang="en-US" b="1" i="1" dirty="0" smtClean="0">
                <a:solidFill>
                  <a:srgbClr val="C00000"/>
                </a:solidFill>
              </a:rPr>
              <a:t>infertility increased</a:t>
            </a:r>
            <a:r>
              <a:rPr lang="en-US" b="1" i="1" dirty="0" smtClean="0"/>
              <a:t> in 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en-US" b="1" i="1" dirty="0" smtClean="0"/>
              <a:t>Overt hypothyroid </a:t>
            </a:r>
            <a:r>
              <a:rPr lang="en-US" b="1" dirty="0" smtClean="0"/>
              <a:t>women , before pregnancy  ?   yes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Subclinical</a:t>
            </a:r>
            <a:r>
              <a:rPr lang="en-US" b="1" dirty="0"/>
              <a:t> (auto-antibody</a:t>
            </a:r>
            <a:r>
              <a:rPr lang="en-US" b="1" dirty="0">
                <a:solidFill>
                  <a:srgbClr val="C00000"/>
                </a:solidFill>
              </a:rPr>
              <a:t> negative </a:t>
            </a:r>
            <a:r>
              <a:rPr lang="en-US" b="1" dirty="0"/>
              <a:t>) women</a:t>
            </a:r>
            <a:r>
              <a:rPr lang="en-US" b="1" dirty="0" smtClean="0"/>
              <a:t>,  </a:t>
            </a:r>
            <a:r>
              <a:rPr lang="en-US" b="1" dirty="0"/>
              <a:t>before </a:t>
            </a:r>
            <a:r>
              <a:rPr lang="en-US" b="1" dirty="0" smtClean="0"/>
              <a:t>pregnancy ?   </a:t>
            </a:r>
            <a:r>
              <a:rPr lang="en-US" b="1" i="1" dirty="0" smtClean="0"/>
              <a:t>Insufficient evidence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Euthyroid (auto-antibody</a:t>
            </a:r>
            <a:r>
              <a:rPr lang="en-US" b="1" dirty="0">
                <a:solidFill>
                  <a:srgbClr val="C00000"/>
                </a:solidFill>
              </a:rPr>
              <a:t> positive </a:t>
            </a:r>
            <a:r>
              <a:rPr lang="en-US" b="1" dirty="0"/>
              <a:t>) women,  before pregnancy  </a:t>
            </a:r>
            <a:r>
              <a:rPr lang="en-US" b="1" dirty="0" smtClean="0"/>
              <a:t>?</a:t>
            </a:r>
            <a:r>
              <a:rPr lang="en-US" b="1" i="1" dirty="0"/>
              <a:t> </a:t>
            </a:r>
            <a:r>
              <a:rPr lang="en-US" b="1" i="1" dirty="0" smtClean="0"/>
              <a:t> Insufficient </a:t>
            </a:r>
            <a:r>
              <a:rPr lang="en-US" b="1" i="1" dirty="0"/>
              <a:t>evidence</a:t>
            </a:r>
            <a:endParaRPr lang="en-US" b="1" dirty="0"/>
          </a:p>
          <a:p>
            <a:r>
              <a:rPr lang="en-US" b="1" dirty="0" smtClean="0"/>
              <a:t> </a:t>
            </a:r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483111"/>
          </a:xfrm>
        </p:spPr>
        <p:txBody>
          <a:bodyPr/>
          <a:lstStyle/>
          <a:p>
            <a:r>
              <a:rPr lang="en-US" b="1" dirty="0" smtClean="0"/>
              <a:t>   </a:t>
            </a:r>
            <a:r>
              <a:rPr lang="en-US" sz="3600" b="1" i="1" dirty="0" smtClean="0"/>
              <a:t>ASSESSMENT OF 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IODINE  NUTRITION   </a:t>
            </a:r>
            <a:r>
              <a:rPr lang="en-US" sz="3600" b="1" i="1" dirty="0" smtClean="0"/>
              <a:t>at the community level :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7512"/>
            <a:ext cx="12191999" cy="5040488"/>
          </a:xfrm>
        </p:spPr>
        <p:txBody>
          <a:bodyPr>
            <a:normAutofit/>
          </a:bodyPr>
          <a:lstStyle/>
          <a:p>
            <a:r>
              <a:rPr lang="en-US" b="1" dirty="0" smtClean="0"/>
              <a:t>by </a:t>
            </a:r>
            <a:r>
              <a:rPr lang="en-US" b="1" dirty="0"/>
              <a:t>measurements </a:t>
            </a:r>
            <a:r>
              <a:rPr lang="en-US" b="1" dirty="0" smtClean="0"/>
              <a:t>of :</a:t>
            </a:r>
          </a:p>
          <a:p>
            <a:r>
              <a:rPr lang="en-US" b="1" dirty="0" smtClean="0"/>
              <a:t> </a:t>
            </a:r>
            <a:r>
              <a:rPr lang="en-US" b="1" i="1" dirty="0" smtClean="0"/>
              <a:t>Urinary iodine concentration (</a:t>
            </a:r>
            <a:r>
              <a:rPr lang="el-GR" b="1" i="1" dirty="0" smtClean="0"/>
              <a:t>μ</a:t>
            </a:r>
            <a:r>
              <a:rPr lang="en-US" b="1" i="1" dirty="0"/>
              <a:t>g</a:t>
            </a:r>
            <a:r>
              <a:rPr lang="en-US" b="1" i="1" dirty="0" smtClean="0"/>
              <a:t> </a:t>
            </a:r>
            <a:r>
              <a:rPr lang="el-GR" b="1" i="1" dirty="0" smtClean="0"/>
              <a:t>⁄</a:t>
            </a:r>
            <a:r>
              <a:rPr lang="en-US" b="1" i="1" dirty="0" smtClean="0"/>
              <a:t> L) ,</a:t>
            </a:r>
          </a:p>
          <a:p>
            <a:r>
              <a:rPr lang="en-US" b="1" i="1" dirty="0" smtClean="0"/>
              <a:t> Thyroid size,</a:t>
            </a:r>
          </a:p>
          <a:p>
            <a:r>
              <a:rPr lang="en-US" b="1" i="1" dirty="0" smtClean="0"/>
              <a:t> Neonatal </a:t>
            </a:r>
            <a:r>
              <a:rPr lang="en-US" b="1" i="1" dirty="0"/>
              <a:t>serum </a:t>
            </a:r>
            <a:r>
              <a:rPr lang="en-US" b="1" i="1" dirty="0" smtClean="0"/>
              <a:t>TSH,</a:t>
            </a:r>
          </a:p>
          <a:p>
            <a:r>
              <a:rPr lang="en-US" b="1" i="1" dirty="0" smtClean="0"/>
              <a:t> Serum thyroglobulin.</a:t>
            </a:r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Urinary </a:t>
            </a:r>
            <a:r>
              <a:rPr lang="en-US" sz="2400" b="1" i="1" dirty="0">
                <a:solidFill>
                  <a:srgbClr val="C00000"/>
                </a:solidFill>
              </a:rPr>
              <a:t>iodine concentration 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/>
              <a:t>most </a:t>
            </a:r>
            <a:r>
              <a:rPr lang="en-US" sz="2400" i="1" dirty="0"/>
              <a:t>often </a:t>
            </a:r>
            <a:r>
              <a:rPr lang="en-US" sz="2400" i="1" dirty="0" smtClean="0"/>
              <a:t>used to </a:t>
            </a:r>
            <a:r>
              <a:rPr lang="en-US" sz="2400" i="1" dirty="0"/>
              <a:t>determine iodine nutrition at the population </a:t>
            </a:r>
            <a:r>
              <a:rPr lang="en-US" sz="2400" i="1" dirty="0" smtClean="0"/>
              <a:t>level.</a:t>
            </a:r>
          </a:p>
          <a:p>
            <a:endParaRPr lang="en-US" sz="2400" i="1" dirty="0"/>
          </a:p>
          <a:p>
            <a:pPr marL="0" indent="0">
              <a:buNone/>
            </a:pPr>
            <a:r>
              <a:rPr lang="en-US" sz="2400" i="1" dirty="0" smtClean="0"/>
              <a:t>                                                                                                                                                            </a:t>
            </a:r>
            <a:r>
              <a:rPr lang="en-US" sz="2000" i="1" dirty="0" smtClean="0"/>
              <a:t>uptodate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501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1"/>
            <a:ext cx="10879667" cy="1291589"/>
          </a:xfrm>
        </p:spPr>
        <p:txBody>
          <a:bodyPr/>
          <a:lstStyle/>
          <a:p>
            <a:r>
              <a:rPr lang="en-US" b="1" i="1" dirty="0" smtClean="0"/>
              <a:t>            </a:t>
            </a:r>
            <a:r>
              <a:rPr lang="en-US" b="1" i="1" dirty="0"/>
              <a:t>Whether </a:t>
            </a:r>
            <a:r>
              <a:rPr lang="en-US" b="1" i="1" dirty="0">
                <a:solidFill>
                  <a:srgbClr val="C00000"/>
                </a:solidFill>
              </a:rPr>
              <a:t>infertility </a:t>
            </a:r>
            <a:r>
              <a:rPr lang="en-US" b="1" i="1" dirty="0"/>
              <a:t>increased in : </a:t>
            </a:r>
            <a:r>
              <a:rPr lang="fa-IR" b="1" i="1" dirty="0" smtClean="0"/>
              <a:t>           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480"/>
            <a:ext cx="12192000" cy="5303520"/>
          </a:xfrm>
        </p:spPr>
        <p:txBody>
          <a:bodyPr>
            <a:normAutofit fontScale="25000" lnSpcReduction="20000"/>
          </a:bodyPr>
          <a:lstStyle/>
          <a:p>
            <a:endParaRPr lang="en-US" b="1" i="1" dirty="0" smtClean="0"/>
          </a:p>
          <a:p>
            <a:r>
              <a:rPr lang="en-US" sz="9800" b="1" i="1" dirty="0" smtClean="0"/>
              <a:t>Overt </a:t>
            </a:r>
            <a:r>
              <a:rPr lang="en-US" sz="9800" b="1" i="1" dirty="0"/>
              <a:t>hypothyroid </a:t>
            </a:r>
            <a:r>
              <a:rPr lang="en-US" sz="9800" b="1" dirty="0"/>
              <a:t>women , before pregnancy  </a:t>
            </a:r>
            <a:r>
              <a:rPr lang="en-US" sz="9800" b="1" dirty="0" smtClean="0"/>
              <a:t>?  yes</a:t>
            </a:r>
            <a:endParaRPr lang="en-US" sz="9800" b="1" dirty="0"/>
          </a:p>
          <a:p>
            <a:endParaRPr lang="en-US" sz="8000" dirty="0" smtClean="0"/>
          </a:p>
          <a:p>
            <a:endParaRPr lang="en-US" sz="8000" b="1" dirty="0" smtClean="0"/>
          </a:p>
          <a:p>
            <a:endParaRPr lang="en-US" sz="8000" b="1" dirty="0" smtClean="0"/>
          </a:p>
          <a:p>
            <a:r>
              <a:rPr lang="en-US" sz="12800" b="1" dirty="0" smtClean="0"/>
              <a:t>Evaluation </a:t>
            </a:r>
            <a:r>
              <a:rPr lang="en-US" sz="12800" b="1" dirty="0"/>
              <a:t>of serum TSH </a:t>
            </a:r>
            <a:r>
              <a:rPr lang="en-US" sz="12800" b="1" dirty="0" smtClean="0"/>
              <a:t>concentration, recommended for </a:t>
            </a:r>
            <a:r>
              <a:rPr lang="en-US" sz="12800" b="1" dirty="0"/>
              <a:t>all women </a:t>
            </a:r>
            <a:r>
              <a:rPr lang="en-US" sz="12800" b="1" i="1" dirty="0"/>
              <a:t>seeking </a:t>
            </a:r>
            <a:r>
              <a:rPr lang="en-US" sz="12800" b="1" i="1" dirty="0" smtClean="0"/>
              <a:t>care </a:t>
            </a:r>
            <a:r>
              <a:rPr lang="en-US" sz="12800" b="1" i="1" dirty="0"/>
              <a:t>for </a:t>
            </a:r>
            <a:r>
              <a:rPr lang="en-US" sz="12800" b="1" i="1" dirty="0">
                <a:solidFill>
                  <a:srgbClr val="C00000"/>
                </a:solidFill>
              </a:rPr>
              <a:t>infertility</a:t>
            </a:r>
            <a:r>
              <a:rPr lang="en-US" sz="12800" b="1" dirty="0" smtClean="0">
                <a:solidFill>
                  <a:srgbClr val="C00000"/>
                </a:solidFill>
              </a:rPr>
              <a:t>. </a:t>
            </a:r>
          </a:p>
          <a:p>
            <a:endParaRPr lang="en-US" sz="12800" b="1" dirty="0">
              <a:solidFill>
                <a:srgbClr val="C00000"/>
              </a:solidFill>
            </a:endParaRPr>
          </a:p>
          <a:p>
            <a:endParaRPr lang="en-US" sz="8000" dirty="0" smtClean="0"/>
          </a:p>
          <a:p>
            <a:endParaRPr lang="en-US" sz="8000" dirty="0"/>
          </a:p>
          <a:p>
            <a:endParaRPr lang="en-US" sz="2100" dirty="0" smtClean="0"/>
          </a:p>
          <a:p>
            <a:endParaRPr lang="en-US" sz="2100" dirty="0"/>
          </a:p>
          <a:p>
            <a:r>
              <a:rPr lang="en-US" sz="7200" dirty="0" smtClean="0"/>
              <a:t>2017 </a:t>
            </a:r>
            <a:r>
              <a:rPr lang="en-US" sz="7200" dirty="0"/>
              <a:t>Guidelines of the ATA(the Diagnosis and Management of Thyroid Disease During Pregnancy and the Postpartum)</a:t>
            </a:r>
          </a:p>
          <a:p>
            <a:endParaRPr lang="en-US" sz="2100" b="1" dirty="0"/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3600" b="1" dirty="0"/>
          </a:p>
          <a:p>
            <a:pPr marL="0" indent="0">
              <a:buNone/>
            </a:pPr>
            <a:r>
              <a:rPr lang="en-US" sz="1800" b="1" dirty="0" smtClean="0"/>
              <a:t>                                                                                                                                                                           </a:t>
            </a:r>
            <a:endParaRPr lang="en-US" sz="3600" b="1" dirty="0" smtClean="0"/>
          </a:p>
          <a:p>
            <a:pPr marL="0" indent="0"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063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"/>
            <a:ext cx="12192000" cy="6412230"/>
          </a:xfrm>
        </p:spPr>
        <p:txBody>
          <a:bodyPr/>
          <a:lstStyle/>
          <a:p>
            <a:pPr algn="r" rtl="1"/>
            <a:r>
              <a:rPr lang="fa-IR" b="1" dirty="0"/>
              <a:t>خانمی 30 ساله با سابقه نازایی با توجه به </a:t>
            </a:r>
            <a:r>
              <a:rPr lang="en-US" b="1" dirty="0" err="1"/>
              <a:t>AntitpoAb</a:t>
            </a:r>
            <a:r>
              <a:rPr lang="fa-IR" b="1" dirty="0"/>
              <a:t> مثبت علیرغم </a:t>
            </a:r>
            <a:r>
              <a:rPr lang="fa-IR" b="1" dirty="0" smtClean="0"/>
              <a:t>یوتیرویید </a:t>
            </a:r>
            <a:r>
              <a:rPr lang="fa-IR" b="1" dirty="0"/>
              <a:t>بودن (</a:t>
            </a:r>
            <a:r>
              <a:rPr lang="en-US" b="1" dirty="0"/>
              <a:t>TSH=1.8</a:t>
            </a:r>
            <a:r>
              <a:rPr lang="fa-IR" b="1" dirty="0"/>
              <a:t>) </a:t>
            </a:r>
            <a:r>
              <a:rPr lang="fa-IR" b="1" dirty="0" smtClean="0"/>
              <a:t>جهت </a:t>
            </a:r>
            <a:r>
              <a:rPr lang="fa-IR" b="1" dirty="0"/>
              <a:t>مشاوره به شما مراجعه کرده است.اقدام مناسب شما کدام است؟</a:t>
            </a:r>
            <a:endParaRPr lang="en-US" b="1" dirty="0"/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الف- </a:t>
            </a:r>
            <a:r>
              <a:rPr lang="fa-IR" b="1" dirty="0"/>
              <a:t>در صورت تمایل به انجام </a:t>
            </a:r>
            <a:r>
              <a:rPr lang="en-US" b="1" dirty="0" smtClean="0"/>
              <a:t>IVF</a:t>
            </a:r>
            <a:r>
              <a:rPr lang="fa-IR" b="1" dirty="0" smtClean="0"/>
              <a:t>  </a:t>
            </a:r>
            <a:r>
              <a:rPr lang="fa-IR" b="1" dirty="0"/>
              <a:t>شروع کورتن جهت افزایش احتمال موفقیت بارداری</a:t>
            </a:r>
            <a:endParaRPr lang="en-US" b="1" dirty="0"/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ب- </a:t>
            </a:r>
            <a:r>
              <a:rPr lang="fa-IR" b="1" dirty="0"/>
              <a:t>در صورت تمایل به انجام </a:t>
            </a:r>
            <a:r>
              <a:rPr lang="en-US" b="1" dirty="0"/>
              <a:t>IVF</a:t>
            </a:r>
            <a:r>
              <a:rPr lang="fa-IR" b="1" dirty="0"/>
              <a:t> </a:t>
            </a:r>
            <a:r>
              <a:rPr lang="fa-IR" b="1" dirty="0" smtClean="0"/>
              <a:t> شروع </a:t>
            </a:r>
            <a:r>
              <a:rPr lang="fa-IR" b="1" dirty="0"/>
              <a:t>لورکسین 50 میکرو گرم روزانه یک عدد جهت افزایش احتمال موفقیت بارداری</a:t>
            </a:r>
            <a:endParaRPr lang="en-US" b="1" dirty="0"/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ج- </a:t>
            </a:r>
            <a:r>
              <a:rPr lang="fa-IR" b="1" dirty="0"/>
              <a:t>چک </a:t>
            </a:r>
            <a:r>
              <a:rPr lang="en-US" b="1" dirty="0"/>
              <a:t>TSH</a:t>
            </a:r>
            <a:r>
              <a:rPr lang="fa-IR" b="1" dirty="0"/>
              <a:t> هر چهار هفته تا هفته بیستم بارداری و یک نوبت حول و حوش 30 هفتگی</a:t>
            </a:r>
            <a:endParaRPr lang="en-US" b="1" dirty="0"/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د- </a:t>
            </a:r>
            <a:r>
              <a:rPr lang="fa-IR" b="1" dirty="0"/>
              <a:t>موارد ب و ج</a:t>
            </a:r>
            <a:endParaRPr lang="en-US" b="1" dirty="0"/>
          </a:p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54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7243"/>
          </a:xfrm>
        </p:spPr>
        <p:txBody>
          <a:bodyPr/>
          <a:lstStyle/>
          <a:p>
            <a:r>
              <a:rPr lang="fa-IR" b="1" i="1" dirty="0" smtClean="0">
                <a:solidFill>
                  <a:srgbClr val="C00000"/>
                </a:solidFill>
              </a:rPr>
              <a:t>                              </a:t>
            </a:r>
            <a:r>
              <a:rPr lang="en-US" b="1" i="1" dirty="0" smtClean="0">
                <a:solidFill>
                  <a:srgbClr val="C00000"/>
                </a:solidFill>
              </a:rPr>
              <a:t>Infertility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2712"/>
            <a:ext cx="12192000" cy="5345288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Insufficient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evidence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exist to determine if LT4 therapy improves fertility in </a:t>
            </a:r>
            <a:r>
              <a:rPr lang="en-US" b="1" i="1" dirty="0"/>
              <a:t>subclinical</a:t>
            </a:r>
            <a:r>
              <a:rPr lang="en-US" dirty="0"/>
              <a:t> hypothyroid</a:t>
            </a:r>
            <a:r>
              <a:rPr lang="en-US" dirty="0" smtClean="0"/>
              <a:t>, </a:t>
            </a:r>
            <a:r>
              <a:rPr lang="en-US" dirty="0"/>
              <a:t>autoantibody–</a:t>
            </a:r>
            <a:r>
              <a:rPr lang="en-US" b="1" i="1" dirty="0"/>
              <a:t>negative</a:t>
            </a:r>
            <a:r>
              <a:rPr lang="en-US" dirty="0"/>
              <a:t> </a:t>
            </a:r>
            <a:r>
              <a:rPr lang="en-US" dirty="0" smtClean="0"/>
              <a:t>women, </a:t>
            </a:r>
            <a:r>
              <a:rPr lang="en-US" b="1" dirty="0"/>
              <a:t>attempting natural conception . </a:t>
            </a:r>
            <a:endParaRPr lang="fa-IR" b="1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LT4 may be considered </a:t>
            </a:r>
            <a:r>
              <a:rPr lang="en-US" dirty="0" smtClean="0"/>
              <a:t>to </a:t>
            </a:r>
            <a:r>
              <a:rPr lang="en-US" dirty="0"/>
              <a:t>prevent progression to more significant </a:t>
            </a:r>
            <a:r>
              <a:rPr lang="en-US" dirty="0" smtClean="0"/>
              <a:t>hypothyroidism, </a:t>
            </a:r>
            <a:r>
              <a:rPr lang="en-US" dirty="0"/>
              <a:t>once pregnancy is achieved.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Furthermore</a:t>
            </a:r>
            <a:r>
              <a:rPr lang="en-US" dirty="0"/>
              <a:t>, low dose LT4 therapy (</a:t>
            </a:r>
            <a:r>
              <a:rPr lang="en-US" dirty="0" smtClean="0"/>
              <a:t>25–50 µg/d</a:t>
            </a:r>
            <a:r>
              <a:rPr lang="en-US" dirty="0"/>
              <a:t>) carries minimal risk.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3"/>
            <a:ext cx="12192000" cy="1501423"/>
          </a:xfrm>
        </p:spPr>
        <p:txBody>
          <a:bodyPr/>
          <a:lstStyle/>
          <a:p>
            <a:r>
              <a:rPr lang="en-US" b="1" dirty="0" smtClean="0"/>
              <a:t>                        RECOMMENDATION </a:t>
            </a:r>
            <a:r>
              <a:rPr lang="en-US" b="1" dirty="0"/>
              <a:t>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749778"/>
            <a:ext cx="12090400" cy="4427185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>
                <a:solidFill>
                  <a:srgbClr val="C00000"/>
                </a:solidFill>
              </a:rPr>
              <a:t>Insufficient</a:t>
            </a:r>
            <a:r>
              <a:rPr lang="en-US" sz="3600" b="1" dirty="0" smtClean="0"/>
              <a:t> </a:t>
            </a:r>
            <a:r>
              <a:rPr lang="en-US" sz="3600" b="1" dirty="0"/>
              <a:t>evidence exists to determine if LT4 </a:t>
            </a:r>
            <a:r>
              <a:rPr lang="en-US" sz="3600" b="1" dirty="0" smtClean="0"/>
              <a:t>therapy </a:t>
            </a:r>
            <a:r>
              <a:rPr lang="en-US" sz="3600" b="1" i="1" dirty="0" smtClean="0"/>
              <a:t>improves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C00000"/>
                </a:solidFill>
              </a:rPr>
              <a:t>fertility</a:t>
            </a:r>
            <a:r>
              <a:rPr lang="en-US" sz="3600" b="1" dirty="0" smtClean="0"/>
              <a:t> :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in </a:t>
            </a:r>
            <a:r>
              <a:rPr lang="en-US" sz="3600" b="1" dirty="0"/>
              <a:t>nonpregnant, thyroid </a:t>
            </a:r>
            <a:r>
              <a:rPr lang="en-US" sz="3600" b="1" dirty="0">
                <a:solidFill>
                  <a:srgbClr val="C00000"/>
                </a:solidFill>
              </a:rPr>
              <a:t>autoantibody</a:t>
            </a:r>
            <a:r>
              <a:rPr lang="en-US" sz="3600" b="1" dirty="0" smtClean="0">
                <a:solidFill>
                  <a:srgbClr val="C00000"/>
                </a:solidFill>
              </a:rPr>
              <a:t>– positive </a:t>
            </a:r>
            <a:r>
              <a:rPr lang="en-US" sz="3600" b="1" dirty="0"/>
              <a:t>euthyroid </a:t>
            </a:r>
            <a:r>
              <a:rPr lang="en-US" sz="3600" b="1" dirty="0" smtClean="0"/>
              <a:t>women, attempting </a:t>
            </a:r>
            <a:r>
              <a:rPr lang="en-US" sz="3600" b="1" i="1" dirty="0" smtClean="0">
                <a:solidFill>
                  <a:srgbClr val="C00000"/>
                </a:solidFill>
              </a:rPr>
              <a:t>natural </a:t>
            </a:r>
            <a:r>
              <a:rPr lang="en-US" sz="3600" b="1" dirty="0" smtClean="0"/>
              <a:t>conception </a:t>
            </a:r>
            <a:r>
              <a:rPr lang="en-US" sz="3600" b="1" dirty="0"/>
              <a:t>(not undergoing ART). </a:t>
            </a:r>
          </a:p>
        </p:txBody>
      </p:sp>
    </p:spTree>
    <p:extLst>
      <p:ext uri="{BB962C8B-B14F-4D97-AF65-F5344CB8AC3E}">
        <p14:creationId xmlns:p14="http://schemas.microsoft.com/office/powerpoint/2010/main" val="28565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ART</a:t>
            </a:r>
            <a:r>
              <a:rPr lang="en-US" sz="4000" b="1" i="1" dirty="0" smtClean="0"/>
              <a:t> </a:t>
            </a:r>
            <a:r>
              <a:rPr lang="en-US" sz="2800" b="1" i="1" dirty="0" smtClean="0"/>
              <a:t>(Assisted reproductive technology)  </a:t>
            </a:r>
            <a:r>
              <a:rPr lang="en-US" sz="4000" b="1" i="1" dirty="0" smtClean="0"/>
              <a:t>outcome in woman with</a:t>
            </a:r>
            <a:r>
              <a:rPr lang="en-US" sz="4000" b="1" dirty="0" smtClean="0"/>
              <a:t> … 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4577"/>
            <a:ext cx="12192000" cy="4312356"/>
          </a:xfrm>
        </p:spPr>
        <p:txBody>
          <a:bodyPr/>
          <a:lstStyle/>
          <a:p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ART  means:</a:t>
            </a: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IVF : </a:t>
            </a:r>
            <a:r>
              <a:rPr lang="en-US" b="1" i="1" dirty="0" smtClean="0"/>
              <a:t>In </a:t>
            </a:r>
            <a:r>
              <a:rPr lang="en-US" b="1" i="1" dirty="0"/>
              <a:t>vitro </a:t>
            </a:r>
            <a:r>
              <a:rPr lang="en-US" b="1" i="1" dirty="0" smtClean="0"/>
              <a:t>fertilization,   </a:t>
            </a:r>
          </a:p>
          <a:p>
            <a:endParaRPr lang="en-US" b="1" i="1" dirty="0"/>
          </a:p>
          <a:p>
            <a:r>
              <a:rPr lang="en-US" b="1" i="1" dirty="0" smtClean="0">
                <a:solidFill>
                  <a:srgbClr val="C00000"/>
                </a:solidFill>
              </a:rPr>
              <a:t>ICSI</a:t>
            </a:r>
            <a:r>
              <a:rPr lang="en-US" b="1" i="1" dirty="0" smtClean="0"/>
              <a:t> : intracytoplasmic sperm injection. </a:t>
            </a:r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575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65125"/>
            <a:ext cx="11571111" cy="1325563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ART</a:t>
            </a:r>
            <a:r>
              <a:rPr lang="en-US" sz="4000" b="1" i="1" dirty="0"/>
              <a:t> (Assisted reproductive technology)  outcome in </a:t>
            </a:r>
            <a:r>
              <a:rPr lang="en-US" sz="4000" b="1" dirty="0" smtClean="0"/>
              <a:t> 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4934"/>
            <a:ext cx="12191999" cy="5063066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err="1" smtClean="0"/>
              <a:t>TPOAb</a:t>
            </a:r>
            <a:r>
              <a:rPr lang="en-US" sz="3200" b="1" dirty="0" smtClean="0"/>
              <a:t>-positive </a:t>
            </a:r>
            <a:r>
              <a:rPr lang="en-US" sz="3200" b="1" dirty="0"/>
              <a:t>euthyroid </a:t>
            </a:r>
            <a:r>
              <a:rPr lang="en-US" sz="3200" b="1" dirty="0" smtClean="0"/>
              <a:t>women ?   </a:t>
            </a:r>
            <a:endParaRPr lang="en-US" sz="3200" b="1" i="1" dirty="0" smtClean="0"/>
          </a:p>
          <a:p>
            <a:endParaRPr lang="en-US" sz="3200" b="1" i="1" dirty="0"/>
          </a:p>
          <a:p>
            <a:endParaRPr lang="en-US" sz="3200" b="1" i="1" dirty="0" smtClean="0"/>
          </a:p>
          <a:p>
            <a:r>
              <a:rPr lang="en-US" sz="3200" b="1" i="1" dirty="0" smtClean="0"/>
              <a:t>Sub clinically hypothyroid ( </a:t>
            </a:r>
            <a:r>
              <a:rPr lang="en-US" sz="3200" b="1" dirty="0" smtClean="0"/>
              <a:t>TPOAb-negative) </a:t>
            </a:r>
            <a:r>
              <a:rPr lang="en-US" sz="3200" b="1" i="1" dirty="0" smtClean="0"/>
              <a:t>women</a:t>
            </a:r>
            <a:r>
              <a:rPr lang="en-US" sz="3200" b="1" dirty="0" smtClean="0"/>
              <a:t> </a:t>
            </a:r>
            <a:r>
              <a:rPr lang="en-US" sz="3200" b="1" dirty="0"/>
              <a:t>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007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7243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   ART</a:t>
            </a:r>
            <a:r>
              <a:rPr lang="en-US" sz="4000" b="1" i="1" dirty="0" smtClean="0"/>
              <a:t>  outcome in  </a:t>
            </a:r>
            <a:r>
              <a:rPr lang="en-US" sz="4000" dirty="0" err="1" smtClean="0"/>
              <a:t>TPOAb</a:t>
            </a:r>
            <a:r>
              <a:rPr lang="en-US" sz="4000" dirty="0" smtClean="0"/>
              <a:t>-positive </a:t>
            </a:r>
            <a:r>
              <a:rPr lang="en-US" sz="4000" dirty="0"/>
              <a:t>euthyroid women 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1734"/>
            <a:ext cx="12192000" cy="5266266"/>
          </a:xfrm>
        </p:spPr>
        <p:txBody>
          <a:bodyPr/>
          <a:lstStyle/>
          <a:p>
            <a:r>
              <a:rPr lang="en-US" sz="3200" b="1" dirty="0"/>
              <a:t>RECOMMENDATION 21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Insufficient evidence, </a:t>
            </a:r>
            <a:r>
              <a:rPr lang="en-US" dirty="0"/>
              <a:t>whether </a:t>
            </a:r>
            <a:r>
              <a:rPr lang="en-US" dirty="0" smtClean="0"/>
              <a:t>LT4 therapy </a:t>
            </a:r>
            <a:r>
              <a:rPr lang="en-US" dirty="0"/>
              <a:t>improves the success of pregnancy </a:t>
            </a:r>
            <a:r>
              <a:rPr lang="en-US" i="1" dirty="0">
                <a:solidFill>
                  <a:srgbClr val="C00000"/>
                </a:solidFill>
              </a:rPr>
              <a:t>following </a:t>
            </a:r>
            <a:r>
              <a:rPr lang="en-US" i="1" dirty="0" smtClean="0">
                <a:solidFill>
                  <a:srgbClr val="C00000"/>
                </a:solidFill>
              </a:rPr>
              <a:t>ART </a:t>
            </a:r>
            <a:r>
              <a:rPr lang="en-US" dirty="0" smtClean="0"/>
              <a:t>in </a:t>
            </a:r>
            <a:r>
              <a:rPr lang="en-US" dirty="0"/>
              <a:t>TPOAb-positive euthyroid women.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b="1" dirty="0" smtClean="0"/>
              <a:t>LT4 therapy </a:t>
            </a:r>
            <a:r>
              <a:rPr lang="en-US" dirty="0" smtClean="0"/>
              <a:t>to </a:t>
            </a:r>
            <a:r>
              <a:rPr lang="en-US" dirty="0"/>
              <a:t>TPOAb-positive euthyroid </a:t>
            </a:r>
            <a:r>
              <a:rPr lang="en-US" dirty="0" smtClean="0"/>
              <a:t>women </a:t>
            </a:r>
            <a:r>
              <a:rPr lang="en-US" dirty="0" smtClean="0">
                <a:solidFill>
                  <a:srgbClr val="C00000"/>
                </a:solidFill>
              </a:rPr>
              <a:t>undergoing </a:t>
            </a:r>
            <a:r>
              <a:rPr lang="en-US" dirty="0">
                <a:solidFill>
                  <a:srgbClr val="C00000"/>
                </a:solidFill>
              </a:rPr>
              <a:t>ART </a:t>
            </a:r>
            <a:r>
              <a:rPr lang="en-US" dirty="0"/>
              <a:t>may be considered given its </a:t>
            </a:r>
            <a:r>
              <a:rPr lang="en-US" dirty="0" smtClean="0"/>
              <a:t>potential benefits </a:t>
            </a:r>
            <a:r>
              <a:rPr lang="en-US" dirty="0"/>
              <a:t>in comparison to its minimal </a:t>
            </a:r>
            <a:r>
              <a:rPr lang="en-US" dirty="0" smtClean="0"/>
              <a:t>risk. In </a:t>
            </a:r>
            <a:r>
              <a:rPr lang="en-US" dirty="0"/>
              <a:t>such cases</a:t>
            </a:r>
            <a:r>
              <a:rPr lang="en-US" dirty="0" smtClean="0"/>
              <a:t>, 25–50 </a:t>
            </a:r>
            <a:r>
              <a:rPr lang="en-US" dirty="0"/>
              <a:t>lg of LT4 is a typical starting </a:t>
            </a:r>
            <a:r>
              <a:rPr lang="en-US" dirty="0" smtClean="0"/>
              <a:t>dose.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" y="365125"/>
            <a:ext cx="11988800" cy="1325563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ART</a:t>
            </a:r>
            <a:r>
              <a:rPr lang="en-US" b="1" i="1" dirty="0"/>
              <a:t>  outcome in  </a:t>
            </a:r>
            <a:r>
              <a:rPr lang="en-US" dirty="0" err="1"/>
              <a:t>TPOAb</a:t>
            </a:r>
            <a:r>
              <a:rPr lang="en-US" dirty="0"/>
              <a:t>-positive euthyroid women 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" y="2302933"/>
            <a:ext cx="11988800" cy="3874030"/>
          </a:xfrm>
        </p:spPr>
        <p:txBody>
          <a:bodyPr/>
          <a:lstStyle/>
          <a:p>
            <a:r>
              <a:rPr lang="en-US" sz="3200" dirty="0"/>
              <a:t>RECOMMENDATION 22</a:t>
            </a:r>
          </a:p>
          <a:p>
            <a:endParaRPr lang="en-US" dirty="0" smtClean="0"/>
          </a:p>
          <a:p>
            <a:r>
              <a:rPr lang="en-US" sz="3200" b="1" dirty="0" smtClean="0"/>
              <a:t>Glucocorticoid therapy, </a:t>
            </a:r>
            <a:r>
              <a:rPr lang="en-US" sz="3200" b="1" i="1" dirty="0" smtClean="0">
                <a:solidFill>
                  <a:srgbClr val="C00000"/>
                </a:solidFill>
              </a:rPr>
              <a:t>not</a:t>
            </a:r>
            <a:r>
              <a:rPr lang="en-US" sz="3200" b="1" dirty="0" smtClean="0"/>
              <a:t> </a:t>
            </a:r>
            <a:r>
              <a:rPr lang="en-US" sz="3200" b="1" dirty="0"/>
              <a:t>recommended for </a:t>
            </a:r>
            <a:r>
              <a:rPr lang="en-US" sz="3200" b="1" dirty="0" smtClean="0"/>
              <a:t>autoantibody–positive </a:t>
            </a:r>
            <a:r>
              <a:rPr lang="en-US" sz="3200" b="1" dirty="0"/>
              <a:t>euthyroid women undergoing ART.</a:t>
            </a:r>
          </a:p>
        </p:txBody>
      </p:sp>
    </p:spTree>
    <p:extLst>
      <p:ext uri="{BB962C8B-B14F-4D97-AF65-F5344CB8AC3E}">
        <p14:creationId xmlns:p14="http://schemas.microsoft.com/office/powerpoint/2010/main" val="30018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ART</a:t>
            </a:r>
            <a:r>
              <a:rPr lang="en-US" sz="3200" b="1" dirty="0" smtClean="0"/>
              <a:t>  </a:t>
            </a:r>
            <a:r>
              <a:rPr lang="en-US" sz="3200" b="1" dirty="0"/>
              <a:t>outcome </a:t>
            </a:r>
            <a:r>
              <a:rPr lang="en-US" sz="3200" b="1" dirty="0" smtClean="0"/>
              <a:t> in  </a:t>
            </a:r>
            <a:r>
              <a:rPr lang="en-US" sz="3200" b="1" dirty="0" err="1" smtClean="0"/>
              <a:t>subclinically</a:t>
            </a:r>
            <a:r>
              <a:rPr lang="en-US" sz="3200" b="1" dirty="0" smtClean="0"/>
              <a:t>  hypothyroid,  </a:t>
            </a:r>
            <a:r>
              <a:rPr lang="en-US" sz="3200" b="1" dirty="0" err="1" smtClean="0"/>
              <a:t>TPOAb</a:t>
            </a:r>
            <a:r>
              <a:rPr lang="en-US" sz="3200" b="1" dirty="0" smtClean="0"/>
              <a:t>-negative  </a:t>
            </a:r>
            <a:r>
              <a:rPr lang="en-US" sz="3200" b="1" dirty="0"/>
              <a:t>women 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9066"/>
            <a:ext cx="12192000" cy="4588933"/>
          </a:xfrm>
        </p:spPr>
        <p:txBody>
          <a:bodyPr/>
          <a:lstStyle/>
          <a:p>
            <a:r>
              <a:rPr lang="en-US" sz="3600" dirty="0"/>
              <a:t>RECOMMENDATION 20</a:t>
            </a:r>
          </a:p>
          <a:p>
            <a:endParaRPr lang="en-US" b="1" dirty="0" smtClean="0"/>
          </a:p>
          <a:p>
            <a:r>
              <a:rPr lang="en-US" b="1" dirty="0" smtClean="0"/>
              <a:t>Subclinically </a:t>
            </a:r>
            <a:r>
              <a:rPr lang="en-US" b="1" dirty="0"/>
              <a:t>hypothyroid women undergoing IVF or </a:t>
            </a:r>
            <a:r>
              <a:rPr lang="en-US" b="1" dirty="0" smtClean="0"/>
              <a:t>intracytoplasmic sperm </a:t>
            </a:r>
            <a:r>
              <a:rPr lang="en-US" b="1" dirty="0"/>
              <a:t>injection (ICSI) should be </a:t>
            </a:r>
            <a:r>
              <a:rPr lang="en-US" b="1" dirty="0" smtClean="0"/>
              <a:t>treated with </a:t>
            </a:r>
            <a:r>
              <a:rPr lang="en-US" b="1" dirty="0"/>
              <a:t>LT4. The goal of treatment is to achieve a </a:t>
            </a:r>
            <a:r>
              <a:rPr lang="en-US" b="1" dirty="0" smtClean="0"/>
              <a:t>TSH concentration </a:t>
            </a:r>
            <a:r>
              <a:rPr lang="en-US" b="1" dirty="0"/>
              <a:t>&lt;2.5 mU/L.</a:t>
            </a:r>
          </a:p>
        </p:txBody>
      </p:sp>
    </p:spTree>
    <p:extLst>
      <p:ext uri="{BB962C8B-B14F-4D97-AF65-F5344CB8AC3E}">
        <p14:creationId xmlns:p14="http://schemas.microsoft.com/office/powerpoint/2010/main" val="1925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55" y="2381955"/>
            <a:ext cx="11401777" cy="3772429"/>
          </a:xfrm>
        </p:spPr>
        <p:txBody>
          <a:bodyPr>
            <a:normAutofit/>
          </a:bodyPr>
          <a:lstStyle/>
          <a:p>
            <a:r>
              <a:rPr lang="en-US" sz="3600" b="1" i="1" dirty="0"/>
              <a:t>Does ovarian hyper-stimulation alter </a:t>
            </a:r>
            <a:r>
              <a:rPr lang="en-US" sz="3600" b="1" i="1" dirty="0" smtClean="0"/>
              <a:t> thyroid </a:t>
            </a:r>
            <a:r>
              <a:rPr lang="en-US" sz="3600" b="1" i="1" dirty="0"/>
              <a:t>function?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76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75"/>
          <a:stretch/>
        </p:blipFill>
        <p:spPr>
          <a:xfrm>
            <a:off x="2185639" y="0"/>
            <a:ext cx="7258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  </a:t>
            </a:r>
            <a:r>
              <a:rPr lang="en-US" sz="4000" b="1" i="1" dirty="0" smtClean="0"/>
              <a:t>Does </a:t>
            </a:r>
            <a:r>
              <a:rPr lang="en-US" sz="4000" b="1" i="1" dirty="0"/>
              <a:t>ovarian </a:t>
            </a:r>
            <a:r>
              <a:rPr lang="en-US" sz="4000" b="1" i="1" dirty="0" smtClean="0"/>
              <a:t>hyper-stimulation alter </a:t>
            </a:r>
            <a:r>
              <a:rPr lang="en-US" sz="4000" b="1" i="1" dirty="0"/>
              <a:t>thyroid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en-US" sz="3200" b="1" dirty="0"/>
              <a:t>RECOMMENDATION 23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When </a:t>
            </a:r>
            <a:r>
              <a:rPr lang="en-US" sz="3200" b="1" dirty="0"/>
              <a:t>possible, thyroid function testing should be </a:t>
            </a:r>
            <a:r>
              <a:rPr lang="en-US" sz="3200" b="1" dirty="0" smtClean="0"/>
              <a:t>performed either </a:t>
            </a:r>
            <a:r>
              <a:rPr lang="en-US" sz="3200" b="1" dirty="0"/>
              <a:t>before or 1–2 weeks after controlled </a:t>
            </a:r>
            <a:r>
              <a:rPr lang="en-US" sz="3200" b="1" dirty="0" smtClean="0"/>
              <a:t>ovarian hyper-stimulation </a:t>
            </a:r>
            <a:r>
              <a:rPr lang="en-US" sz="3200" b="1" dirty="0"/>
              <a:t>because results obtained during </a:t>
            </a:r>
            <a:r>
              <a:rPr lang="en-US" sz="3200" b="1" dirty="0" smtClean="0"/>
              <a:t>the course </a:t>
            </a:r>
            <a:r>
              <a:rPr lang="en-US" sz="3200" b="1" dirty="0"/>
              <a:t>of controlled ovarian stimulation may be difficult </a:t>
            </a:r>
            <a:r>
              <a:rPr lang="en-US" sz="3200" b="1" dirty="0" smtClean="0"/>
              <a:t>to interpret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817511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Autoantibody–positive </a:t>
            </a:r>
            <a:r>
              <a:rPr lang="en-US" sz="3600" b="1" i="1" dirty="0">
                <a:solidFill>
                  <a:srgbClr val="C00000"/>
                </a:solidFill>
              </a:rPr>
              <a:t>euthyroid </a:t>
            </a:r>
            <a:r>
              <a:rPr lang="en-US" sz="3600" b="1" dirty="0" smtClean="0"/>
              <a:t>pregnant women and …</a:t>
            </a:r>
            <a:r>
              <a:rPr lang="en-US" sz="3600" b="1" i="1" dirty="0" smtClean="0">
                <a:solidFill>
                  <a:srgbClr val="7A63CF"/>
                </a:solidFill>
              </a:rPr>
              <a:t>?</a:t>
            </a:r>
            <a:endParaRPr lang="en-US" sz="3600" b="1" i="1" dirty="0">
              <a:solidFill>
                <a:srgbClr val="7A63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0757"/>
            <a:ext cx="12192001" cy="5187244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b="1" dirty="0" smtClean="0"/>
              <a:t>spontaneous recurrent pregnancy loss</a:t>
            </a:r>
            <a:r>
              <a:rPr lang="en-US" b="1" i="1" dirty="0"/>
              <a:t> </a:t>
            </a:r>
            <a:r>
              <a:rPr lang="en-US" b="1" i="1" dirty="0" smtClean="0"/>
              <a:t>?    </a:t>
            </a:r>
            <a:r>
              <a:rPr lang="en-US" b="1" i="1" dirty="0" smtClean="0">
                <a:solidFill>
                  <a:srgbClr val="00B050"/>
                </a:solidFill>
              </a:rPr>
              <a:t>LT4 (25-50µg),   </a:t>
            </a:r>
            <a:r>
              <a:rPr lang="en-US" b="1" i="1" dirty="0" smtClean="0">
                <a:solidFill>
                  <a:srgbClr val="C00000"/>
                </a:solidFill>
              </a:rPr>
              <a:t>recommended.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premature delivery</a:t>
            </a:r>
            <a:r>
              <a:rPr lang="en-US" b="1" i="1" dirty="0"/>
              <a:t> ? </a:t>
            </a:r>
            <a:r>
              <a:rPr lang="en-US" b="1" i="1" dirty="0" smtClean="0"/>
              <a:t>   </a:t>
            </a:r>
            <a:r>
              <a:rPr lang="en-US" b="1" i="1" dirty="0" smtClean="0">
                <a:solidFill>
                  <a:srgbClr val="00B050"/>
                </a:solidFill>
              </a:rPr>
              <a:t>LT4 </a:t>
            </a:r>
            <a:r>
              <a:rPr lang="en-US" b="1" i="1" dirty="0">
                <a:solidFill>
                  <a:srgbClr val="00B050"/>
                </a:solidFill>
              </a:rPr>
              <a:t>(25-50µg</a:t>
            </a:r>
            <a:r>
              <a:rPr lang="en-US" b="1" i="1" dirty="0" smtClean="0">
                <a:solidFill>
                  <a:srgbClr val="00B050"/>
                </a:solidFill>
              </a:rPr>
              <a:t>), </a:t>
            </a:r>
            <a:r>
              <a:rPr lang="en-US" b="1" i="1" dirty="0" smtClean="0"/>
              <a:t>  </a:t>
            </a:r>
            <a:r>
              <a:rPr lang="en-US" b="1" i="1" dirty="0" smtClean="0">
                <a:solidFill>
                  <a:srgbClr val="C00000"/>
                </a:solidFill>
              </a:rPr>
              <a:t>Not-recommended.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Infertility improvement  </a:t>
            </a:r>
            <a:r>
              <a:rPr lang="en-US" b="1" i="1" u="sng" dirty="0" smtClean="0"/>
              <a:t>and natural conception</a:t>
            </a:r>
            <a:r>
              <a:rPr lang="en-US" b="1" i="1" dirty="0" smtClean="0"/>
              <a:t>?  </a:t>
            </a:r>
            <a:r>
              <a:rPr lang="en-US" b="1" i="1" dirty="0" smtClean="0">
                <a:solidFill>
                  <a:srgbClr val="00B050"/>
                </a:solidFill>
              </a:rPr>
              <a:t>LT4 </a:t>
            </a:r>
            <a:r>
              <a:rPr lang="en-US" b="1" i="1" dirty="0">
                <a:solidFill>
                  <a:srgbClr val="00B050"/>
                </a:solidFill>
              </a:rPr>
              <a:t>(25-50µg</a:t>
            </a:r>
            <a:r>
              <a:rPr lang="en-US" b="1" i="1" dirty="0" smtClean="0">
                <a:solidFill>
                  <a:srgbClr val="00B050"/>
                </a:solidFill>
              </a:rPr>
              <a:t>),  </a:t>
            </a:r>
            <a:r>
              <a:rPr lang="en-US" b="1" i="1" dirty="0" smtClean="0">
                <a:solidFill>
                  <a:srgbClr val="C00000"/>
                </a:solidFill>
              </a:rPr>
              <a:t>Not-recommended.</a:t>
            </a:r>
          </a:p>
          <a:p>
            <a:endParaRPr lang="en-US" b="1" dirty="0" smtClean="0"/>
          </a:p>
          <a:p>
            <a:r>
              <a:rPr lang="en-US" b="1" dirty="0" smtClean="0"/>
              <a:t>Infertility </a:t>
            </a:r>
            <a:r>
              <a:rPr lang="en-US" b="1" dirty="0"/>
              <a:t>improvement </a:t>
            </a:r>
            <a:r>
              <a:rPr lang="en-US" b="1" dirty="0" smtClean="0"/>
              <a:t> </a:t>
            </a:r>
            <a:r>
              <a:rPr lang="en-US" b="1" i="1" u="sng" dirty="0" smtClean="0"/>
              <a:t>and ART </a:t>
            </a:r>
            <a:r>
              <a:rPr lang="en-US" b="1" i="1" dirty="0" smtClean="0"/>
              <a:t>?   </a:t>
            </a:r>
            <a:r>
              <a:rPr lang="en-US" b="1" i="1" dirty="0" smtClean="0">
                <a:solidFill>
                  <a:srgbClr val="00B050"/>
                </a:solidFill>
              </a:rPr>
              <a:t>LT4 </a:t>
            </a:r>
            <a:r>
              <a:rPr lang="en-US" b="1" i="1" dirty="0">
                <a:solidFill>
                  <a:srgbClr val="00B050"/>
                </a:solidFill>
              </a:rPr>
              <a:t>(25-50µg),   </a:t>
            </a:r>
            <a:r>
              <a:rPr lang="en-US" b="1" i="1" dirty="0"/>
              <a:t>recommended.</a:t>
            </a:r>
            <a:endParaRPr lang="en-US" b="1" dirty="0"/>
          </a:p>
          <a:p>
            <a:endParaRPr lang="en-US" b="1" i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88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endParaRPr lang="en-US" dirty="0"/>
          </a:p>
          <a:p>
            <a:r>
              <a:rPr lang="en-US" sz="4000" i="1" dirty="0" smtClean="0"/>
              <a:t>         </a:t>
            </a:r>
            <a:r>
              <a:rPr lang="en-US" sz="4000" b="1" i="1" dirty="0" smtClean="0"/>
              <a:t>HYPOTHYROIDISM </a:t>
            </a:r>
            <a:r>
              <a:rPr lang="en-US" sz="4000" b="1" i="1" dirty="0"/>
              <a:t>AND PREGNANCY</a:t>
            </a:r>
          </a:p>
        </p:txBody>
      </p:sp>
    </p:spTree>
    <p:extLst>
      <p:ext uri="{BB962C8B-B14F-4D97-AF65-F5344CB8AC3E}">
        <p14:creationId xmlns:p14="http://schemas.microsoft.com/office/powerpoint/2010/main" val="14315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622"/>
            <a:ext cx="12192000" cy="1510067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</a:t>
            </a:r>
            <a:r>
              <a:rPr lang="en-US" b="1" i="1" dirty="0" smtClean="0"/>
              <a:t>he </a:t>
            </a:r>
            <a:r>
              <a:rPr lang="en-US" b="1" i="1" dirty="0"/>
              <a:t>normal reference range for  </a:t>
            </a:r>
            <a:r>
              <a:rPr lang="en-US" b="1" i="1" dirty="0">
                <a:solidFill>
                  <a:srgbClr val="C00000"/>
                </a:solidFill>
              </a:rPr>
              <a:t>TSH</a:t>
            </a:r>
            <a:r>
              <a:rPr lang="en-US" b="1" i="1" dirty="0"/>
              <a:t>  concentrations  in each trimester of pregnancy?</a:t>
            </a:r>
            <a:br>
              <a:rPr lang="en-US" b="1" i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9834" r="10082" b="10021"/>
          <a:stretch/>
        </p:blipFill>
        <p:spPr>
          <a:xfrm>
            <a:off x="0" y="1400175"/>
            <a:ext cx="12191999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302" y="97496"/>
            <a:ext cx="11030415" cy="1325563"/>
          </a:xfrm>
        </p:spPr>
        <p:txBody>
          <a:bodyPr/>
          <a:lstStyle/>
          <a:p>
            <a:r>
              <a:rPr lang="en-US" b="1" i="1" dirty="0"/>
              <a:t>T</a:t>
            </a:r>
            <a:r>
              <a:rPr lang="en-US" b="1" i="1" dirty="0" smtClean="0"/>
              <a:t>he definition of </a:t>
            </a:r>
            <a:r>
              <a:rPr lang="en-US" b="1" i="1" dirty="0"/>
              <a:t>hypothyroidism </a:t>
            </a:r>
            <a:r>
              <a:rPr lang="en-US" b="1" i="1" dirty="0" smtClean="0"/>
              <a:t>in pregnancy</a:t>
            </a:r>
            <a:r>
              <a:rPr lang="en-US" b="1" i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0444"/>
            <a:ext cx="12192000" cy="5277556"/>
          </a:xfrm>
        </p:spPr>
        <p:txBody>
          <a:bodyPr>
            <a:normAutofit/>
          </a:bodyPr>
          <a:lstStyle/>
          <a:p>
            <a:r>
              <a:rPr lang="en-US" b="1" dirty="0"/>
              <a:t>RECOMMENDATION 25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setting of pregnancy, maternal hypothyroidism </a:t>
            </a:r>
            <a:r>
              <a:rPr lang="en-US" dirty="0" smtClean="0"/>
              <a:t> defined </a:t>
            </a:r>
            <a:r>
              <a:rPr lang="en-US" dirty="0"/>
              <a:t>as a </a:t>
            </a:r>
            <a:r>
              <a:rPr lang="en-US" dirty="0" smtClean="0"/>
              <a:t>TSH</a:t>
            </a:r>
            <a:r>
              <a:rPr lang="en-US" b="1" dirty="0" smtClean="0">
                <a:solidFill>
                  <a:srgbClr val="C00000"/>
                </a:solidFill>
              </a:rPr>
              <a:t>,  elevated </a:t>
            </a:r>
            <a:r>
              <a:rPr lang="en-US" b="1" dirty="0">
                <a:solidFill>
                  <a:srgbClr val="C00000"/>
                </a:solidFill>
              </a:rPr>
              <a:t>beyond the </a:t>
            </a:r>
            <a:r>
              <a:rPr lang="en-US" b="1" dirty="0" smtClean="0">
                <a:solidFill>
                  <a:srgbClr val="C00000"/>
                </a:solidFill>
              </a:rPr>
              <a:t>upper limit </a:t>
            </a:r>
            <a:r>
              <a:rPr lang="en-US" b="1" dirty="0">
                <a:solidFill>
                  <a:srgbClr val="C00000"/>
                </a:solidFill>
              </a:rPr>
              <a:t>of the pregnancy-specific </a:t>
            </a:r>
            <a:r>
              <a:rPr lang="en-US" b="1" i="1" dirty="0">
                <a:solidFill>
                  <a:srgbClr val="C00000"/>
                </a:solidFill>
              </a:rPr>
              <a:t>reference range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i="1" dirty="0"/>
              <a:t>Reference ranges </a:t>
            </a:r>
            <a:r>
              <a:rPr lang="en-US" dirty="0" smtClean="0"/>
              <a:t>defined </a:t>
            </a:r>
            <a:r>
              <a:rPr lang="en-US" dirty="0"/>
              <a:t>in healthy TPOAb-</a:t>
            </a:r>
            <a:r>
              <a:rPr lang="en-US" dirty="0">
                <a:solidFill>
                  <a:srgbClr val="C00000"/>
                </a:solidFill>
              </a:rPr>
              <a:t>negative</a:t>
            </a:r>
            <a:r>
              <a:rPr lang="en-US" dirty="0"/>
              <a:t> pregnant </a:t>
            </a:r>
            <a:r>
              <a:rPr lang="en-US" dirty="0" smtClean="0"/>
              <a:t>women with </a:t>
            </a:r>
            <a:r>
              <a:rPr lang="en-US" dirty="0">
                <a:solidFill>
                  <a:srgbClr val="C00000"/>
                </a:solidFill>
              </a:rPr>
              <a:t>optimal iodine intake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without thyroid </a:t>
            </a:r>
            <a:r>
              <a:rPr lang="en-US" dirty="0" smtClean="0">
                <a:solidFill>
                  <a:srgbClr val="C00000"/>
                </a:solidFill>
              </a:rPr>
              <a:t>illness</a:t>
            </a:r>
            <a:r>
              <a:rPr lang="en-US" dirty="0" smtClean="0"/>
              <a:t>.</a:t>
            </a:r>
          </a:p>
          <a:p>
            <a:r>
              <a:rPr lang="en-US" dirty="0"/>
              <a:t>If </a:t>
            </a:r>
            <a:r>
              <a:rPr lang="en-US" dirty="0" smtClean="0"/>
              <a:t>  </a:t>
            </a:r>
            <a:r>
              <a:rPr lang="en-US" dirty="0"/>
              <a:t>pregnancy-specific </a:t>
            </a:r>
            <a:r>
              <a:rPr lang="en-US" dirty="0" smtClean="0"/>
              <a:t>TSH reference </a:t>
            </a:r>
            <a:r>
              <a:rPr lang="en-US" dirty="0"/>
              <a:t>ranges </a:t>
            </a:r>
            <a:r>
              <a:rPr lang="en-US" dirty="0" smtClean="0"/>
              <a:t>is </a:t>
            </a:r>
            <a:r>
              <a:rPr lang="en-US" dirty="0"/>
              <a:t>not available, an upper </a:t>
            </a:r>
            <a:r>
              <a:rPr lang="en-US" dirty="0" smtClean="0"/>
              <a:t>reference limit of 4.0 </a:t>
            </a:r>
            <a:r>
              <a:rPr lang="en-US" dirty="0"/>
              <a:t>mU/L may be used. </a:t>
            </a:r>
            <a:endParaRPr lang="en-US" dirty="0" smtClean="0"/>
          </a:p>
          <a:p>
            <a:r>
              <a:rPr lang="en-US" dirty="0" smtClean="0"/>
              <a:t>This limit </a:t>
            </a:r>
            <a:r>
              <a:rPr lang="en-US" dirty="0"/>
              <a:t>represents a </a:t>
            </a:r>
            <a:r>
              <a:rPr lang="en-US" i="1" dirty="0">
                <a:solidFill>
                  <a:srgbClr val="C00000"/>
                </a:solidFill>
              </a:rPr>
              <a:t>reduction</a:t>
            </a:r>
            <a:r>
              <a:rPr lang="en-US" dirty="0"/>
              <a:t> in the nonpregnant </a:t>
            </a:r>
            <a:r>
              <a:rPr lang="en-US" b="1" i="1" dirty="0" smtClean="0">
                <a:solidFill>
                  <a:srgbClr val="C00000"/>
                </a:solidFill>
              </a:rPr>
              <a:t>TSH upper</a:t>
            </a:r>
            <a:r>
              <a:rPr lang="en-US" i="1" dirty="0" smtClean="0"/>
              <a:t> </a:t>
            </a:r>
            <a:r>
              <a:rPr lang="en-US" dirty="0"/>
              <a:t>reference limit of </a:t>
            </a:r>
            <a:r>
              <a:rPr lang="en-US" dirty="0" smtClean="0"/>
              <a:t>0.5 </a:t>
            </a:r>
            <a:r>
              <a:rPr lang="en-US" dirty="0"/>
              <a:t>mU/L.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" y="1"/>
            <a:ext cx="12101689" cy="1603021"/>
          </a:xfrm>
        </p:spPr>
        <p:txBody>
          <a:bodyPr/>
          <a:lstStyle/>
          <a:p>
            <a:r>
              <a:rPr lang="en-US" b="1" i="1" dirty="0" smtClean="0"/>
              <a:t>The </a:t>
            </a:r>
            <a:r>
              <a:rPr lang="en-US" b="1" i="1" dirty="0"/>
              <a:t>optimal method to </a:t>
            </a:r>
            <a:r>
              <a:rPr lang="en-US" b="1" i="1" dirty="0" smtClean="0"/>
              <a:t>assess </a:t>
            </a:r>
            <a:r>
              <a:rPr lang="en-US" b="1" i="1" dirty="0" smtClean="0">
                <a:solidFill>
                  <a:srgbClr val="C00000"/>
                </a:solidFill>
              </a:rPr>
              <a:t>serum </a:t>
            </a:r>
            <a:r>
              <a:rPr lang="en-US" b="1" i="1" dirty="0">
                <a:solidFill>
                  <a:srgbClr val="C00000"/>
                </a:solidFill>
              </a:rPr>
              <a:t>T4 </a:t>
            </a:r>
            <a:r>
              <a:rPr lang="en-US" b="1" i="1" dirty="0"/>
              <a:t>concentration during </a:t>
            </a:r>
            <a:r>
              <a:rPr lang="en-US" b="1" i="1" dirty="0">
                <a:solidFill>
                  <a:srgbClr val="C00000"/>
                </a:solidFill>
              </a:rPr>
              <a:t>pregnancy</a:t>
            </a:r>
            <a:r>
              <a:rPr lang="en-US" b="1" i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4578"/>
            <a:ext cx="12191999" cy="4803422"/>
          </a:xfrm>
        </p:spPr>
        <p:txBody>
          <a:bodyPr/>
          <a:lstStyle/>
          <a:p>
            <a:r>
              <a:rPr lang="en-US" b="1" i="1" dirty="0"/>
              <a:t>The accuracy of serum </a:t>
            </a:r>
            <a:r>
              <a:rPr lang="en-US" b="1" i="1" dirty="0" smtClean="0">
                <a:solidFill>
                  <a:srgbClr val="C00000"/>
                </a:solidFill>
              </a:rPr>
              <a:t>Free-T4</a:t>
            </a:r>
            <a:r>
              <a:rPr lang="en-US" b="1" i="1" dirty="0" smtClean="0"/>
              <a:t> </a:t>
            </a:r>
            <a:r>
              <a:rPr lang="en-US" b="1" i="1" dirty="0"/>
              <a:t>measurement by the </a:t>
            </a:r>
            <a:r>
              <a:rPr lang="en-US" b="1" i="1" dirty="0" smtClean="0"/>
              <a:t>indirect analog </a:t>
            </a:r>
            <a:r>
              <a:rPr lang="en-US" b="1" i="1" dirty="0"/>
              <a:t>immunoassays </a:t>
            </a:r>
            <a:r>
              <a:rPr lang="en-US" b="1" i="1" dirty="0" smtClean="0"/>
              <a:t> </a:t>
            </a:r>
            <a:r>
              <a:rPr lang="en-US" b="1" i="1" dirty="0"/>
              <a:t>influenced by </a:t>
            </a:r>
            <a:r>
              <a:rPr lang="en-US" b="1" i="1" dirty="0" smtClean="0"/>
              <a:t>pregnancy.</a:t>
            </a:r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Accurate </a:t>
            </a:r>
            <a:r>
              <a:rPr lang="en-US" b="1" i="1" dirty="0"/>
              <a:t>estimation of the </a:t>
            </a:r>
            <a:r>
              <a:rPr lang="en-US" b="1" i="1" dirty="0" smtClean="0"/>
              <a:t>Free-T4 </a:t>
            </a:r>
            <a:r>
              <a:rPr lang="en-US" b="1" i="1" dirty="0"/>
              <a:t>concentrations can </a:t>
            </a:r>
            <a:r>
              <a:rPr lang="en-US" b="1" i="1" dirty="0" smtClean="0"/>
              <a:t> </a:t>
            </a:r>
            <a:r>
              <a:rPr lang="en-US" b="1" i="1" dirty="0"/>
              <a:t>be done </a:t>
            </a:r>
            <a:r>
              <a:rPr lang="en-US" b="1" i="1" dirty="0" smtClean="0"/>
              <a:t>:</a:t>
            </a:r>
            <a:endParaRPr lang="en-US" b="1" i="1" dirty="0"/>
          </a:p>
          <a:p>
            <a:r>
              <a:rPr lang="en-US" b="1" i="1" dirty="0" smtClean="0"/>
              <a:t> by </a:t>
            </a:r>
            <a:r>
              <a:rPr lang="en-US" b="1" i="1" dirty="0"/>
              <a:t>calculating </a:t>
            </a:r>
            <a:r>
              <a:rPr lang="en-US" b="1" i="1" dirty="0">
                <a:solidFill>
                  <a:srgbClr val="C00000"/>
                </a:solidFill>
              </a:rPr>
              <a:t>a </a:t>
            </a:r>
            <a:r>
              <a:rPr lang="en-US" b="1" i="1" dirty="0" smtClean="0">
                <a:solidFill>
                  <a:srgbClr val="C00000"/>
                </a:solidFill>
              </a:rPr>
              <a:t>Free-T4 index</a:t>
            </a:r>
            <a:r>
              <a:rPr lang="en-US" b="1" i="1" dirty="0" smtClean="0"/>
              <a:t>, </a:t>
            </a:r>
          </a:p>
          <a:p>
            <a:endParaRPr lang="en-US" b="1" i="1" dirty="0" smtClean="0"/>
          </a:p>
          <a:p>
            <a:r>
              <a:rPr lang="en-US" b="1" i="1" dirty="0" smtClean="0"/>
              <a:t>Or </a:t>
            </a:r>
            <a:r>
              <a:rPr lang="en-US" b="1" i="1" dirty="0" smtClean="0">
                <a:solidFill>
                  <a:srgbClr val="C00000"/>
                </a:solidFill>
              </a:rPr>
              <a:t>Total-T4</a:t>
            </a:r>
            <a:r>
              <a:rPr lang="en-US" b="1" i="1" dirty="0" smtClean="0"/>
              <a:t> </a:t>
            </a:r>
            <a:r>
              <a:rPr lang="en-US" b="1" i="1" dirty="0"/>
              <a:t>measurement (with a pregnancy-adjusted reference range</a:t>
            </a:r>
            <a:r>
              <a:rPr lang="en-US" b="1" i="1" dirty="0" smtClean="0"/>
              <a:t>). 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189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   Adverse </a:t>
            </a:r>
            <a:r>
              <a:rPr lang="en-US" sz="3600" b="1" i="1" dirty="0"/>
              <a:t>pregnancy </a:t>
            </a:r>
            <a:r>
              <a:rPr lang="en-US" sz="3600" b="1" i="1" dirty="0" smtClean="0"/>
              <a:t>outcomes with </a:t>
            </a:r>
            <a:r>
              <a:rPr lang="en-US" sz="3600" b="1" i="1" dirty="0" smtClean="0">
                <a:solidFill>
                  <a:srgbClr val="C00000"/>
                </a:solidFill>
              </a:rPr>
              <a:t>overt</a:t>
            </a:r>
            <a:r>
              <a:rPr lang="en-US" sz="3600" b="1" i="1" dirty="0" smtClean="0"/>
              <a:t> hypothyroidism during?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0089"/>
            <a:ext cx="12192000" cy="501791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I</a:t>
            </a:r>
            <a:r>
              <a:rPr lang="en-US" b="1" dirty="0" smtClean="0"/>
              <a:t>ncreased </a:t>
            </a:r>
            <a:r>
              <a:rPr lang="en-US" b="1" dirty="0"/>
              <a:t>risks of premature birth,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low birth weight,</a:t>
            </a:r>
          </a:p>
          <a:p>
            <a:endParaRPr lang="en-US" b="1" dirty="0" smtClean="0"/>
          </a:p>
          <a:p>
            <a:r>
              <a:rPr lang="en-US" b="1" dirty="0" smtClean="0"/>
              <a:t>pregnancy </a:t>
            </a:r>
            <a:r>
              <a:rPr lang="en-US" b="1" dirty="0"/>
              <a:t>loss,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lower offspring </a:t>
            </a:r>
            <a:r>
              <a:rPr lang="en-US" b="1" dirty="0" smtClean="0">
                <a:solidFill>
                  <a:srgbClr val="C00000"/>
                </a:solidFill>
              </a:rPr>
              <a:t>IQ.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12101688" cy="200942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    Adverse </a:t>
            </a:r>
            <a:r>
              <a:rPr lang="en-US" sz="3600" b="1" i="1" dirty="0"/>
              <a:t>pregnancy outcomes with </a:t>
            </a:r>
            <a:r>
              <a:rPr lang="en-US" sz="3600" b="1" i="1" dirty="0" smtClean="0">
                <a:solidFill>
                  <a:srgbClr val="C00000"/>
                </a:solidFill>
              </a:rPr>
              <a:t>subclinical </a:t>
            </a:r>
            <a:r>
              <a:rPr lang="en-US" sz="3600" b="1" i="1" dirty="0" smtClean="0"/>
              <a:t>hypothyroidism 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9511"/>
            <a:ext cx="12191999" cy="5548488"/>
          </a:xfrm>
        </p:spPr>
        <p:txBody>
          <a:bodyPr/>
          <a:lstStyle/>
          <a:p>
            <a:endParaRPr lang="en-US" b="1" i="1" dirty="0" smtClean="0"/>
          </a:p>
          <a:p>
            <a:endParaRPr lang="en-US" b="1" i="1" dirty="0"/>
          </a:p>
          <a:p>
            <a:r>
              <a:rPr lang="en-US" sz="3200" b="1" i="1" dirty="0" smtClean="0"/>
              <a:t>An </a:t>
            </a:r>
            <a:r>
              <a:rPr lang="en-US" sz="3200" b="1" i="1" dirty="0"/>
              <a:t>increasing risk </a:t>
            </a:r>
            <a:r>
              <a:rPr lang="en-US" sz="3200" b="1" i="1" dirty="0" smtClean="0"/>
              <a:t>of  pregnancy loss </a:t>
            </a:r>
            <a:r>
              <a:rPr lang="en-US" sz="3200" b="1" i="1" dirty="0"/>
              <a:t>and preterm </a:t>
            </a:r>
            <a:r>
              <a:rPr lang="en-US" sz="3200" b="1" i="1" dirty="0" smtClean="0"/>
              <a:t>delivery:</a:t>
            </a:r>
          </a:p>
          <a:p>
            <a:pPr marL="0" indent="0">
              <a:buNone/>
            </a:pPr>
            <a:r>
              <a:rPr lang="en-US" sz="2400" b="1" i="1" dirty="0" smtClean="0"/>
              <a:t> ( </a:t>
            </a:r>
            <a:r>
              <a:rPr lang="en-US" sz="2400" dirty="0" smtClean="0"/>
              <a:t>this </a:t>
            </a:r>
            <a:r>
              <a:rPr lang="en-US" sz="2400" dirty="0"/>
              <a:t>effect </a:t>
            </a:r>
            <a:r>
              <a:rPr lang="en-US" sz="2400" dirty="0" smtClean="0"/>
              <a:t>exacerbated  </a:t>
            </a:r>
            <a:r>
              <a:rPr lang="en-US" sz="2400" dirty="0"/>
              <a:t>in </a:t>
            </a:r>
            <a:r>
              <a:rPr lang="en-US" sz="2400" dirty="0" err="1"/>
              <a:t>TPOAb</a:t>
            </a:r>
            <a:r>
              <a:rPr lang="en-US" sz="2400" dirty="0"/>
              <a:t>-</a:t>
            </a:r>
            <a:r>
              <a:rPr lang="en-US" sz="2400" b="1" dirty="0">
                <a:solidFill>
                  <a:srgbClr val="C00000"/>
                </a:solidFill>
              </a:rPr>
              <a:t>positive</a:t>
            </a:r>
            <a:r>
              <a:rPr lang="en-US" sz="2400" dirty="0"/>
              <a:t> women </a:t>
            </a:r>
            <a:r>
              <a:rPr lang="en-US" sz="2400" dirty="0" smtClean="0"/>
              <a:t>when TSH </a:t>
            </a:r>
            <a:r>
              <a:rPr lang="en-US" sz="2400" dirty="0"/>
              <a:t>exceeds </a:t>
            </a:r>
            <a:r>
              <a:rPr lang="en-US" sz="2400" b="1" dirty="0"/>
              <a:t>2.5 </a:t>
            </a:r>
            <a:r>
              <a:rPr lang="en-US" sz="2400" b="1" dirty="0" err="1"/>
              <a:t>mU</a:t>
            </a:r>
            <a:r>
              <a:rPr lang="en-US" sz="2400" b="1" dirty="0"/>
              <a:t>/L</a:t>
            </a:r>
            <a:r>
              <a:rPr lang="en-US" sz="2400" dirty="0"/>
              <a:t>. However, in TPOAb-</a:t>
            </a:r>
            <a:r>
              <a:rPr lang="en-US" sz="2400" b="1" dirty="0">
                <a:solidFill>
                  <a:srgbClr val="C00000"/>
                </a:solidFill>
              </a:rPr>
              <a:t>negative</a:t>
            </a:r>
            <a:r>
              <a:rPr lang="en-US" sz="2400" dirty="0"/>
              <a:t> </a:t>
            </a:r>
            <a:r>
              <a:rPr lang="en-US" sz="2400" dirty="0" smtClean="0"/>
              <a:t>women similar </a:t>
            </a:r>
            <a:r>
              <a:rPr lang="en-US" sz="2400" dirty="0"/>
              <a:t>adverse risk is not </a:t>
            </a:r>
            <a:r>
              <a:rPr lang="en-US" sz="2400" dirty="0" smtClean="0"/>
              <a:t> </a:t>
            </a:r>
            <a:r>
              <a:rPr lang="en-US" sz="2400" dirty="0"/>
              <a:t>apparent </a:t>
            </a:r>
            <a:r>
              <a:rPr lang="en-US" sz="2400" dirty="0" smtClean="0"/>
              <a:t>until maternal </a:t>
            </a:r>
            <a:r>
              <a:rPr lang="en-US" sz="2400" dirty="0"/>
              <a:t>TSH exceeds </a:t>
            </a:r>
            <a:r>
              <a:rPr lang="en-US" sz="2400" b="1" dirty="0" smtClean="0"/>
              <a:t>5</a:t>
            </a:r>
            <a:r>
              <a:rPr lang="en-US" sz="2400" dirty="0" smtClean="0"/>
              <a:t>mU/L) </a:t>
            </a:r>
            <a:endParaRPr lang="en-US" b="1" dirty="0"/>
          </a:p>
          <a:p>
            <a:endParaRPr lang="en-US" b="1" dirty="0" smtClean="0"/>
          </a:p>
          <a:p>
            <a:endParaRPr lang="en-US" b="1" i="1" dirty="0" smtClean="0"/>
          </a:p>
          <a:p>
            <a:r>
              <a:rPr lang="en-US" sz="3200" b="1" i="1" dirty="0" smtClean="0"/>
              <a:t>Adverse </a:t>
            </a:r>
            <a:r>
              <a:rPr lang="en-US" sz="3200" b="1" i="1" dirty="0">
                <a:solidFill>
                  <a:srgbClr val="C00000"/>
                </a:solidFill>
              </a:rPr>
              <a:t>neurocognitive</a:t>
            </a:r>
            <a:r>
              <a:rPr lang="en-US" sz="3200" b="1" i="1" dirty="0"/>
              <a:t> effect on the </a:t>
            </a:r>
            <a:r>
              <a:rPr lang="en-US" sz="3200" b="1" i="1" dirty="0" smtClean="0"/>
              <a:t>offspring ?</a:t>
            </a:r>
            <a:r>
              <a:rPr lang="en-US" sz="3200" b="1" i="1" dirty="0"/>
              <a:t> </a:t>
            </a:r>
            <a:r>
              <a:rPr lang="en-US" sz="3200" b="1" i="1" dirty="0" smtClean="0"/>
              <a:t>  </a:t>
            </a:r>
            <a:r>
              <a:rPr lang="en-US" sz="2400" dirty="0" smtClean="0"/>
              <a:t>Insufficient evidence.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445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8" y="90311"/>
            <a:ext cx="12067822" cy="1682045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  Subclinical</a:t>
            </a:r>
            <a:r>
              <a:rPr lang="en-US" b="1" i="1" dirty="0" smtClean="0"/>
              <a:t> hypothyroidism treatment </a:t>
            </a:r>
            <a:r>
              <a:rPr lang="en-US" b="1" i="1" dirty="0"/>
              <a:t>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4578"/>
            <a:ext cx="12192000" cy="4803421"/>
          </a:xfrm>
        </p:spPr>
        <p:txBody>
          <a:bodyPr>
            <a:normAutofit/>
          </a:bodyPr>
          <a:lstStyle/>
          <a:p>
            <a:r>
              <a:rPr lang="en-US" i="1" u="sng" dirty="0">
                <a:solidFill>
                  <a:srgbClr val="C00000"/>
                </a:solidFill>
              </a:rPr>
              <a:t>Pregnant</a:t>
            </a:r>
            <a:r>
              <a:rPr lang="en-US" dirty="0"/>
              <a:t> women with </a:t>
            </a:r>
            <a:r>
              <a:rPr lang="en-US" b="1" dirty="0">
                <a:solidFill>
                  <a:srgbClr val="7030A0"/>
                </a:solidFill>
              </a:rPr>
              <a:t>TSH </a:t>
            </a:r>
            <a:r>
              <a:rPr lang="en-US" b="1" dirty="0" smtClean="0">
                <a:solidFill>
                  <a:srgbClr val="7030A0"/>
                </a:solidFill>
              </a:rPr>
              <a:t>&gt; 2.5 mU/L  </a:t>
            </a:r>
            <a:r>
              <a:rPr lang="en-US" b="1" dirty="0" smtClean="0"/>
              <a:t>should be evaluated  </a:t>
            </a:r>
            <a:r>
              <a:rPr lang="en-US" b="1" dirty="0"/>
              <a:t>for TPOAb </a:t>
            </a:r>
            <a:r>
              <a:rPr lang="en-US" b="1" dirty="0" smtClean="0"/>
              <a:t>status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3200" b="1" i="1" dirty="0" smtClean="0"/>
              <a:t>LT4 therapy :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recommended</a:t>
            </a:r>
            <a:r>
              <a:rPr lang="en-US" sz="2400" b="1" dirty="0" smtClean="0"/>
              <a:t>  for  </a:t>
            </a:r>
            <a:r>
              <a:rPr lang="en-US" sz="2400" b="1" dirty="0" smtClean="0">
                <a:solidFill>
                  <a:srgbClr val="C00000"/>
                </a:solidFill>
              </a:rPr>
              <a:t>TPOAb-positive</a:t>
            </a:r>
            <a:r>
              <a:rPr lang="en-US" sz="2400" b="1" dirty="0" smtClean="0"/>
              <a:t> </a:t>
            </a:r>
            <a:r>
              <a:rPr lang="en-US" sz="2400" b="1" dirty="0"/>
              <a:t>women with a TSH greater </a:t>
            </a:r>
            <a:r>
              <a:rPr lang="en-US" sz="2400" b="1" dirty="0" smtClean="0"/>
              <a:t>than the </a:t>
            </a:r>
            <a:r>
              <a:rPr lang="en-US" sz="2400" b="1" dirty="0"/>
              <a:t>pregnancy-specific reference range </a:t>
            </a:r>
            <a:r>
              <a:rPr lang="en-US" sz="1800" b="1" dirty="0" smtClean="0"/>
              <a:t>(Strong recommendation).</a:t>
            </a:r>
          </a:p>
          <a:p>
            <a:endParaRPr lang="en-US" sz="18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may </a:t>
            </a:r>
            <a:r>
              <a:rPr lang="en-US" sz="2400" b="1" dirty="0">
                <a:solidFill>
                  <a:srgbClr val="C00000"/>
                </a:solidFill>
              </a:rPr>
              <a:t>be </a:t>
            </a:r>
            <a:r>
              <a:rPr lang="en-US" sz="2400" b="1" dirty="0" smtClean="0">
                <a:solidFill>
                  <a:srgbClr val="C00000"/>
                </a:solidFill>
              </a:rPr>
              <a:t>considered  </a:t>
            </a:r>
            <a:r>
              <a:rPr lang="en-US" sz="2400" b="1" dirty="0" smtClean="0"/>
              <a:t>for  </a:t>
            </a:r>
            <a:r>
              <a:rPr lang="en-US" sz="2400" b="1" dirty="0" smtClean="0">
                <a:solidFill>
                  <a:srgbClr val="C00000"/>
                </a:solidFill>
              </a:rPr>
              <a:t>TPOAb-positive </a:t>
            </a:r>
            <a:r>
              <a:rPr lang="en-US" sz="2400" b="1" dirty="0" smtClean="0"/>
              <a:t> </a:t>
            </a:r>
            <a:r>
              <a:rPr lang="en-US" sz="2400" b="1" dirty="0"/>
              <a:t>women with TSH </a:t>
            </a:r>
            <a:r>
              <a:rPr lang="en-US" sz="2400" b="1" dirty="0" smtClean="0"/>
              <a:t>&gt;2.5 </a:t>
            </a:r>
            <a:r>
              <a:rPr lang="en-US" sz="2400" b="1" dirty="0"/>
              <a:t>mU/L and below the upper limit of </a:t>
            </a:r>
            <a:r>
              <a:rPr lang="en-US" sz="2400" b="1" dirty="0" smtClean="0"/>
              <a:t>the pregnancy-specific </a:t>
            </a:r>
            <a:r>
              <a:rPr lang="en-US" sz="2400" b="1" dirty="0"/>
              <a:t>reference </a:t>
            </a:r>
            <a:r>
              <a:rPr lang="en-US" sz="2400" b="1" dirty="0" smtClean="0"/>
              <a:t>range </a:t>
            </a:r>
            <a:r>
              <a:rPr lang="en-US" sz="1800" b="1" dirty="0" smtClean="0"/>
              <a:t>(Weak recommendation).</a:t>
            </a:r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1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1"/>
            <a:ext cx="12079111" cy="1264355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 Subclinical</a:t>
            </a:r>
            <a:r>
              <a:rPr lang="en-US" b="1" i="1" dirty="0" smtClean="0"/>
              <a:t> </a:t>
            </a:r>
            <a:r>
              <a:rPr lang="en-US" b="1" i="1" dirty="0"/>
              <a:t>hypothyroidism treatment in pregnancy?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8178"/>
            <a:ext cx="12192000" cy="5209822"/>
          </a:xfrm>
        </p:spPr>
        <p:txBody>
          <a:bodyPr>
            <a:normAutofit/>
          </a:bodyPr>
          <a:lstStyle/>
          <a:p>
            <a:r>
              <a:rPr lang="en-US" b="1" dirty="0"/>
              <a:t>LT4 </a:t>
            </a:r>
            <a:r>
              <a:rPr lang="en-US" b="1" dirty="0" smtClean="0"/>
              <a:t>therapy :</a:t>
            </a:r>
          </a:p>
          <a:p>
            <a:r>
              <a:rPr lang="en-US" b="1" dirty="0" smtClean="0"/>
              <a:t>recommended for </a:t>
            </a:r>
            <a:r>
              <a:rPr lang="en-US" b="1" dirty="0" smtClean="0">
                <a:solidFill>
                  <a:srgbClr val="C00000"/>
                </a:solidFill>
              </a:rPr>
              <a:t>TPOAb-negative</a:t>
            </a:r>
            <a:r>
              <a:rPr lang="en-US" b="1" dirty="0" smtClean="0"/>
              <a:t> </a:t>
            </a:r>
            <a:r>
              <a:rPr lang="en-US" b="1" dirty="0"/>
              <a:t>women with a </a:t>
            </a:r>
            <a:r>
              <a:rPr lang="en-US" b="1" dirty="0" smtClean="0"/>
              <a:t>TSH&gt;10.0.</a:t>
            </a:r>
            <a:r>
              <a:rPr lang="en-US" b="1" dirty="0"/>
              <a:t> </a:t>
            </a:r>
            <a:r>
              <a:rPr lang="en-US" sz="1800" dirty="0" smtClean="0"/>
              <a:t>(</a:t>
            </a:r>
            <a:r>
              <a:rPr lang="en-US" sz="1800" dirty="0"/>
              <a:t>Strong recommendation).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may </a:t>
            </a:r>
            <a:r>
              <a:rPr lang="en-US" b="1" dirty="0"/>
              <a:t>be considered for </a:t>
            </a:r>
            <a:r>
              <a:rPr lang="en-US" b="1" dirty="0">
                <a:solidFill>
                  <a:srgbClr val="C00000"/>
                </a:solidFill>
              </a:rPr>
              <a:t>TPOAb-negative</a:t>
            </a:r>
            <a:r>
              <a:rPr lang="en-US" dirty="0"/>
              <a:t> </a:t>
            </a:r>
            <a:r>
              <a:rPr lang="en-US" b="1" dirty="0"/>
              <a:t>women with TSH  greater than the pregnancy specific reference range and below 10.0 mU/L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r>
              <a:rPr lang="en-US" sz="1800" dirty="0"/>
              <a:t>(Weak recommendation</a:t>
            </a:r>
            <a:r>
              <a:rPr lang="en-US" sz="1800" dirty="0" smtClean="0"/>
              <a:t>).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LT4 therapy: 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b="1" dirty="0" smtClean="0"/>
              <a:t> </a:t>
            </a:r>
            <a:r>
              <a:rPr lang="en-US" b="1" dirty="0"/>
              <a:t>recommended </a:t>
            </a:r>
            <a:r>
              <a:rPr lang="en-US" b="1" dirty="0" smtClean="0"/>
              <a:t>for  </a:t>
            </a:r>
            <a:r>
              <a:rPr lang="en-US" b="1" dirty="0" smtClean="0">
                <a:solidFill>
                  <a:srgbClr val="C00000"/>
                </a:solidFill>
              </a:rPr>
              <a:t>TPOAb - negative </a:t>
            </a:r>
            <a:r>
              <a:rPr lang="en-US" b="1" dirty="0"/>
              <a:t>women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with a </a:t>
            </a:r>
            <a:r>
              <a:rPr lang="en-US" b="1" dirty="0" smtClean="0"/>
              <a:t>TSH &lt; 4.0 mU/L </a:t>
            </a:r>
            <a:r>
              <a:rPr lang="en-US" sz="1800" b="1" dirty="0" smtClean="0"/>
              <a:t>.</a:t>
            </a:r>
            <a:r>
              <a:rPr lang="en-US" sz="1800" dirty="0" smtClean="0"/>
              <a:t>(Strong recommendation).</a:t>
            </a:r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32" t="11174" r="16667" b="5987"/>
          <a:stretch/>
        </p:blipFill>
        <p:spPr>
          <a:xfrm>
            <a:off x="959556" y="1"/>
            <a:ext cx="9911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 </a:t>
            </a:r>
            <a:r>
              <a:rPr lang="en-US" sz="3600" b="1" i="1" dirty="0" smtClean="0">
                <a:solidFill>
                  <a:srgbClr val="C00000"/>
                </a:solidFill>
              </a:rPr>
              <a:t>Euthyroid</a:t>
            </a:r>
            <a:r>
              <a:rPr lang="en-US" sz="3600" b="1" i="1" dirty="0" smtClean="0"/>
              <a:t> </a:t>
            </a:r>
            <a:r>
              <a:rPr lang="en-US" sz="3600" b="1" i="1" dirty="0"/>
              <a:t>women </a:t>
            </a:r>
            <a:r>
              <a:rPr lang="en-US" sz="3600" b="1" i="1" dirty="0" smtClean="0"/>
              <a:t>at </a:t>
            </a:r>
            <a:r>
              <a:rPr lang="en-US" sz="3600" b="1" i="1" dirty="0"/>
              <a:t>risk for </a:t>
            </a:r>
            <a:r>
              <a:rPr lang="en-US" sz="3600" b="1" i="1" dirty="0" smtClean="0"/>
              <a:t>hypothyroidism during  pregnancy?  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52978"/>
            <a:ext cx="12192000" cy="490502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TPOAb</a:t>
            </a:r>
            <a:r>
              <a:rPr lang="en-US" b="1" dirty="0" smtClean="0"/>
              <a:t>- </a:t>
            </a:r>
            <a:r>
              <a:rPr lang="en-US" b="1" dirty="0"/>
              <a:t>or </a:t>
            </a:r>
            <a:r>
              <a:rPr lang="en-US" b="1" dirty="0" err="1"/>
              <a:t>TgAb</a:t>
            </a:r>
            <a:r>
              <a:rPr lang="en-US" b="1" dirty="0"/>
              <a:t>-positive,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post-</a:t>
            </a:r>
            <a:r>
              <a:rPr lang="en-US" b="1" dirty="0" err="1" smtClean="0"/>
              <a:t>hemithyroidectomy</a:t>
            </a:r>
            <a:r>
              <a:rPr lang="en-US" b="1" dirty="0"/>
              <a:t>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post-radioactive </a:t>
            </a:r>
            <a:r>
              <a:rPr lang="en-US" b="1" dirty="0" smtClean="0"/>
              <a:t>iodine,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TSH measured </a:t>
            </a:r>
            <a:r>
              <a:rPr lang="en-US" b="1" dirty="0"/>
              <a:t>approximately every 4 weeks until </a:t>
            </a:r>
            <a:r>
              <a:rPr lang="en-US" b="1" dirty="0" err="1"/>
              <a:t>midgestation</a:t>
            </a:r>
            <a:r>
              <a:rPr lang="en-US" b="1" dirty="0"/>
              <a:t> and at least once near 30 weeks </a:t>
            </a:r>
            <a:r>
              <a:rPr lang="en-US" b="1" dirty="0" smtClean="0"/>
              <a:t>gestation.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52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6" y="1"/>
            <a:ext cx="11740444" cy="1919110"/>
          </a:xfrm>
        </p:spPr>
        <p:txBody>
          <a:bodyPr>
            <a:noAutofit/>
          </a:bodyPr>
          <a:lstStyle/>
          <a:p>
            <a:r>
              <a:rPr lang="en-US" b="1" dirty="0" smtClean="0"/>
              <a:t>LT4  adjustment in  treated Hypothyroid patients,  </a:t>
            </a:r>
            <a:r>
              <a:rPr lang="en-US" b="1" i="1" dirty="0" smtClean="0">
                <a:solidFill>
                  <a:srgbClr val="C00000"/>
                </a:solidFill>
              </a:rPr>
              <a:t>who are  planning </a:t>
            </a:r>
            <a:r>
              <a:rPr lang="en-US" b="1" i="1" dirty="0">
                <a:solidFill>
                  <a:srgbClr val="C00000"/>
                </a:solidFill>
              </a:rPr>
              <a:t>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438399"/>
            <a:ext cx="12192000" cy="4419601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sz="3600" b="1" dirty="0" smtClean="0"/>
              <a:t>TSH </a:t>
            </a:r>
            <a:r>
              <a:rPr lang="en-US" sz="3600" b="1" dirty="0"/>
              <a:t>should be evaluated preconception</a:t>
            </a:r>
            <a:r>
              <a:rPr lang="en-US" sz="3600" b="1" dirty="0" smtClean="0"/>
              <a:t>,</a:t>
            </a:r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and </a:t>
            </a:r>
            <a:r>
              <a:rPr lang="en-US" sz="3600" b="1" dirty="0"/>
              <a:t>LT4 dose adjusted to achieve a TSH </a:t>
            </a:r>
            <a:r>
              <a:rPr lang="en-US" sz="3600" b="1" dirty="0" smtClean="0"/>
              <a:t>between the lower </a:t>
            </a:r>
            <a:r>
              <a:rPr lang="en-US" sz="3600" b="1" dirty="0"/>
              <a:t>reference limit and 2.5 </a:t>
            </a:r>
            <a:r>
              <a:rPr lang="en-US" sz="3600" b="1" dirty="0" err="1"/>
              <a:t>mU</a:t>
            </a:r>
            <a:r>
              <a:rPr lang="en-US" sz="3600" b="1" dirty="0"/>
              <a:t>/L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15" y="1"/>
            <a:ext cx="12058185" cy="1557866"/>
          </a:xfrm>
        </p:spPr>
        <p:txBody>
          <a:bodyPr>
            <a:normAutofit/>
          </a:bodyPr>
          <a:lstStyle/>
          <a:p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19289"/>
            <a:ext cx="12192000" cy="7377289"/>
          </a:xfrm>
        </p:spPr>
        <p:txBody>
          <a:bodyPr/>
          <a:lstStyle/>
          <a:p>
            <a:endParaRPr lang="en-US" sz="3200" b="1" i="1" dirty="0" smtClean="0">
              <a:solidFill>
                <a:srgbClr val="C00000"/>
              </a:solidFill>
            </a:endParaRPr>
          </a:p>
          <a:p>
            <a:endParaRPr lang="en-US" sz="3200" b="1" i="1" dirty="0" smtClean="0">
              <a:solidFill>
                <a:srgbClr val="C00000"/>
              </a:solidFill>
            </a:endParaRPr>
          </a:p>
          <a:p>
            <a:r>
              <a:rPr lang="en-US" sz="3600" b="1" i="1" dirty="0" smtClean="0"/>
              <a:t>The </a:t>
            </a:r>
            <a:r>
              <a:rPr lang="en-US" sz="3600" b="1" i="1" dirty="0"/>
              <a:t>treatment goal </a:t>
            </a:r>
            <a:r>
              <a:rPr lang="en-US" sz="3600" b="1" dirty="0" smtClean="0"/>
              <a:t>for </a:t>
            </a:r>
            <a:r>
              <a:rPr lang="en-US" sz="3600" b="1" dirty="0"/>
              <a:t>hypothyroidism in </a:t>
            </a:r>
            <a:r>
              <a:rPr lang="en-US" sz="3600" b="1" dirty="0">
                <a:solidFill>
                  <a:srgbClr val="C00000"/>
                </a:solidFill>
              </a:rPr>
              <a:t>pregnant</a:t>
            </a:r>
            <a:r>
              <a:rPr lang="en-US" sz="3600" b="1" dirty="0"/>
              <a:t> </a:t>
            </a:r>
            <a:r>
              <a:rPr lang="en-US" sz="3600" b="1" dirty="0" smtClean="0"/>
              <a:t>women ?</a:t>
            </a:r>
          </a:p>
          <a:p>
            <a:endParaRPr lang="en-US" sz="2400" b="1" dirty="0" smtClean="0"/>
          </a:p>
          <a:p>
            <a:endParaRPr lang="en-US" sz="3200" b="1" dirty="0" smtClean="0"/>
          </a:p>
          <a:p>
            <a:endParaRPr lang="en-US" b="1" dirty="0" smtClean="0"/>
          </a:p>
          <a:p>
            <a:r>
              <a:rPr lang="en-US" b="1" dirty="0" smtClean="0"/>
              <a:t>Target </a:t>
            </a:r>
            <a:r>
              <a:rPr lang="en-US" b="1" dirty="0"/>
              <a:t>a TSH in the </a:t>
            </a:r>
            <a:r>
              <a:rPr lang="en-US" b="1" dirty="0" smtClean="0"/>
              <a:t>lower half </a:t>
            </a:r>
            <a:r>
              <a:rPr lang="en-US" b="1" dirty="0"/>
              <a:t>of the trimester-specific reference range. 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When </a:t>
            </a:r>
            <a:r>
              <a:rPr lang="en-US" b="1" dirty="0"/>
              <a:t>this </a:t>
            </a:r>
            <a:r>
              <a:rPr lang="en-US" b="1" dirty="0" smtClean="0"/>
              <a:t>is not </a:t>
            </a:r>
            <a:r>
              <a:rPr lang="en-US" b="1" dirty="0"/>
              <a:t>available, </a:t>
            </a:r>
            <a:r>
              <a:rPr lang="en-US" b="1" dirty="0" smtClean="0"/>
              <a:t>target is </a:t>
            </a:r>
            <a:r>
              <a:rPr lang="en-US" b="1" i="1" dirty="0" smtClean="0">
                <a:solidFill>
                  <a:srgbClr val="C00000"/>
                </a:solidFill>
              </a:rPr>
              <a:t>maternal TSH&lt;2.5 </a:t>
            </a:r>
            <a:r>
              <a:rPr lang="en-US" b="1" i="1" dirty="0" err="1">
                <a:solidFill>
                  <a:srgbClr val="C00000"/>
                </a:solidFill>
              </a:rPr>
              <a:t>mU</a:t>
            </a:r>
            <a:r>
              <a:rPr lang="en-US" b="1" i="1" dirty="0">
                <a:solidFill>
                  <a:srgbClr val="C00000"/>
                </a:solidFill>
              </a:rPr>
              <a:t>/L</a:t>
            </a:r>
            <a:r>
              <a:rPr lang="en-US" b="1" i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2" y="365125"/>
            <a:ext cx="11909777" cy="1325563"/>
          </a:xfrm>
        </p:spPr>
        <p:txBody>
          <a:bodyPr>
            <a:normAutofit/>
          </a:bodyPr>
          <a:lstStyle/>
          <a:p>
            <a:r>
              <a:rPr lang="en-US" b="1" i="1" dirty="0"/>
              <a:t>LT4  adjustment </a:t>
            </a:r>
            <a:r>
              <a:rPr lang="en-US" b="1" i="1" dirty="0" smtClean="0"/>
              <a:t> </a:t>
            </a:r>
            <a:r>
              <a:rPr lang="en-US" b="1" dirty="0" smtClean="0"/>
              <a:t>in treated Hypothyroid </a:t>
            </a:r>
            <a:r>
              <a:rPr lang="en-US" b="1" dirty="0"/>
              <a:t>patients </a:t>
            </a:r>
            <a:r>
              <a:rPr lang="en-US" b="1" dirty="0" smtClean="0"/>
              <a:t>,    </a:t>
            </a:r>
            <a:r>
              <a:rPr lang="en-US" b="1" dirty="0" smtClean="0">
                <a:solidFill>
                  <a:srgbClr val="C00000"/>
                </a:solidFill>
              </a:rPr>
              <a:t>with a suspected </a:t>
            </a:r>
            <a:r>
              <a:rPr lang="en-US" b="1" dirty="0">
                <a:solidFill>
                  <a:srgbClr val="C00000"/>
                </a:solidFill>
              </a:rPr>
              <a:t>or confirmed </a:t>
            </a:r>
            <a:r>
              <a:rPr lang="en-US" b="1" dirty="0" smtClean="0">
                <a:solidFill>
                  <a:srgbClr val="C00000"/>
                </a:solidFill>
              </a:rPr>
              <a:t>pregnancy?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6133"/>
            <a:ext cx="12192000" cy="4206899"/>
          </a:xfrm>
        </p:spPr>
        <p:txBody>
          <a:bodyPr>
            <a:normAutofit/>
          </a:bodyPr>
          <a:lstStyle/>
          <a:p>
            <a:r>
              <a:rPr lang="en-US" sz="3200" b="1" dirty="0"/>
              <a:t>should independently increase their </a:t>
            </a:r>
            <a:r>
              <a:rPr lang="en-US" sz="3200" b="1" dirty="0" smtClean="0"/>
              <a:t>dose of </a:t>
            </a:r>
            <a:r>
              <a:rPr lang="en-US" sz="3200" b="1" dirty="0">
                <a:solidFill>
                  <a:srgbClr val="C00000"/>
                </a:solidFill>
              </a:rPr>
              <a:t>LT4 </a:t>
            </a:r>
            <a:r>
              <a:rPr lang="en-US" sz="3200" b="1" dirty="0" smtClean="0">
                <a:solidFill>
                  <a:srgbClr val="C00000"/>
                </a:solidFill>
              </a:rPr>
              <a:t>by 30</a:t>
            </a:r>
            <a:r>
              <a:rPr lang="en-US" sz="3200" b="1" dirty="0">
                <a:solidFill>
                  <a:srgbClr val="C00000"/>
                </a:solidFill>
              </a:rPr>
              <a:t>% </a:t>
            </a:r>
            <a:r>
              <a:rPr lang="en-US" sz="3200" b="1" dirty="0"/>
              <a:t>and urgently notify their </a:t>
            </a:r>
            <a:r>
              <a:rPr lang="en-US" sz="3200" b="1" dirty="0" smtClean="0"/>
              <a:t>caregiver for </a:t>
            </a:r>
            <a:r>
              <a:rPr lang="en-US" sz="3200" b="1" dirty="0"/>
              <a:t>prompt testing </a:t>
            </a:r>
            <a:r>
              <a:rPr lang="en-US" sz="3200" b="1" dirty="0" smtClean="0"/>
              <a:t>. 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This  </a:t>
            </a:r>
            <a:r>
              <a:rPr lang="en-US" sz="3200" b="1" dirty="0"/>
              <a:t>means </a:t>
            </a:r>
            <a:r>
              <a:rPr lang="en-US" sz="3200" b="1" dirty="0" smtClean="0"/>
              <a:t> </a:t>
            </a:r>
            <a:r>
              <a:rPr lang="en-US" sz="3200" b="1" dirty="0"/>
              <a:t>to administer two additional </a:t>
            </a:r>
            <a:r>
              <a:rPr lang="en-US" sz="3200" b="1" dirty="0" smtClean="0"/>
              <a:t>tablets weekly </a:t>
            </a:r>
            <a:r>
              <a:rPr lang="en-US" sz="3200" b="1" dirty="0"/>
              <a:t>of the patient’s current daily LT4 </a:t>
            </a:r>
            <a:r>
              <a:rPr lang="en-US" sz="3200" b="1" dirty="0" smtClean="0"/>
              <a:t>dosage.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12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715910"/>
          </a:xfrm>
        </p:spPr>
        <p:txBody>
          <a:bodyPr/>
          <a:lstStyle/>
          <a:p>
            <a:r>
              <a:rPr lang="en-US" b="1" i="1" dirty="0" smtClean="0"/>
              <a:t>How </a:t>
            </a:r>
            <a:r>
              <a:rPr lang="en-US" b="1" i="1" dirty="0"/>
              <a:t>should </a:t>
            </a:r>
            <a:r>
              <a:rPr lang="en-US" b="1" i="1" dirty="0" smtClean="0"/>
              <a:t>LT4 be </a:t>
            </a:r>
            <a:r>
              <a:rPr lang="en-US" b="1" i="1" dirty="0"/>
              <a:t>adjusted </a:t>
            </a:r>
            <a:r>
              <a:rPr lang="en-US" b="1" i="1" dirty="0" smtClean="0">
                <a:solidFill>
                  <a:srgbClr val="C00000"/>
                </a:solidFill>
              </a:rPr>
              <a:t>postpartum</a:t>
            </a:r>
            <a:r>
              <a:rPr lang="en-US" b="1" dirty="0"/>
              <a:t> </a:t>
            </a:r>
            <a:r>
              <a:rPr lang="en-US" b="1" dirty="0" smtClean="0"/>
              <a:t>hypothyroid </a:t>
            </a:r>
            <a:r>
              <a:rPr lang="en-US" b="1" dirty="0"/>
              <a:t>patients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9422"/>
            <a:ext cx="12192000" cy="4848577"/>
          </a:xfrm>
        </p:spPr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Following delivery, </a:t>
            </a:r>
            <a:endParaRPr lang="en-US" b="1" i="1" u="sng" dirty="0" smtClean="0">
              <a:solidFill>
                <a:srgbClr val="00B050"/>
              </a:solidFill>
            </a:endParaRPr>
          </a:p>
          <a:p>
            <a:endParaRPr lang="en-US" b="1" i="1" dirty="0" smtClean="0"/>
          </a:p>
          <a:p>
            <a:r>
              <a:rPr lang="en-US" b="1" i="1" dirty="0" smtClean="0"/>
              <a:t>LT4 dose</a:t>
            </a:r>
            <a:r>
              <a:rPr lang="en-US" b="1" dirty="0" smtClean="0"/>
              <a:t>  </a:t>
            </a:r>
            <a:r>
              <a:rPr lang="en-US" b="1" i="1" dirty="0">
                <a:solidFill>
                  <a:srgbClr val="C00000"/>
                </a:solidFill>
              </a:rPr>
              <a:t>reduced</a:t>
            </a:r>
            <a:r>
              <a:rPr lang="en-US" b="1" dirty="0"/>
              <a:t> </a:t>
            </a:r>
            <a:r>
              <a:rPr lang="en-US" b="1" dirty="0" smtClean="0"/>
              <a:t> to </a:t>
            </a:r>
            <a:r>
              <a:rPr lang="en-US" b="1" dirty="0"/>
              <a:t>the </a:t>
            </a:r>
            <a:r>
              <a:rPr lang="en-US" b="1" dirty="0" smtClean="0"/>
              <a:t>patient’s preconception </a:t>
            </a:r>
            <a:r>
              <a:rPr lang="en-US" b="1" dirty="0"/>
              <a:t>dose, </a:t>
            </a:r>
            <a:r>
              <a:rPr lang="en-US" sz="2400" dirty="0"/>
              <a:t>And  </a:t>
            </a:r>
            <a:r>
              <a:rPr lang="en-US" sz="2400" dirty="0" smtClean="0"/>
              <a:t>TSH  evaluated</a:t>
            </a:r>
            <a:r>
              <a:rPr lang="en-US" sz="2400" i="1" dirty="0" smtClean="0"/>
              <a:t>   </a:t>
            </a:r>
            <a:r>
              <a:rPr lang="en-US" sz="2400" i="1" dirty="0"/>
              <a:t>6 weeks post partum.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women </a:t>
            </a:r>
            <a:r>
              <a:rPr lang="en-US" b="1" dirty="0"/>
              <a:t>in whom </a:t>
            </a:r>
            <a:r>
              <a:rPr lang="en-US" b="1" dirty="0" smtClean="0"/>
              <a:t> LT4  </a:t>
            </a:r>
            <a:r>
              <a:rPr lang="en-US" b="1" i="1" dirty="0">
                <a:solidFill>
                  <a:srgbClr val="C00000"/>
                </a:solidFill>
              </a:rPr>
              <a:t>initiated</a:t>
            </a:r>
            <a:r>
              <a:rPr lang="en-US" b="1" dirty="0"/>
              <a:t> during </a:t>
            </a:r>
            <a:r>
              <a:rPr lang="en-US" b="1" dirty="0" smtClean="0"/>
              <a:t>pregnancy</a:t>
            </a:r>
            <a:r>
              <a:rPr lang="en-US" b="1" dirty="0"/>
              <a:t> </a:t>
            </a:r>
            <a:r>
              <a:rPr lang="en-US" b="1" dirty="0" smtClean="0"/>
              <a:t>about 50 </a:t>
            </a:r>
            <a:r>
              <a:rPr lang="en-US" b="1" dirty="0"/>
              <a:t>µg/d</a:t>
            </a:r>
            <a:r>
              <a:rPr lang="en-US" b="1" dirty="0" smtClean="0"/>
              <a:t>, </a:t>
            </a:r>
            <a:r>
              <a:rPr lang="en-US" b="1" dirty="0"/>
              <a:t>are </a:t>
            </a:r>
            <a:r>
              <a:rPr lang="en-US" b="1" dirty="0" smtClean="0"/>
              <a:t>candidates for </a:t>
            </a:r>
            <a:r>
              <a:rPr lang="en-US" b="1" dirty="0"/>
              <a:t>discontinuing LT4</a:t>
            </a:r>
            <a:r>
              <a:rPr lang="en-US" sz="2400" dirty="0"/>
              <a:t>, </a:t>
            </a:r>
            <a:r>
              <a:rPr lang="en-US" sz="2400" dirty="0" smtClean="0"/>
              <a:t>and  TSH  evaluated</a:t>
            </a:r>
            <a:r>
              <a:rPr lang="en-US" sz="2400" i="1" dirty="0"/>
              <a:t>,   6 weeks post partum.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8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2663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i="1" u="sng" dirty="0" smtClean="0"/>
              <a:t>In conclusion: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6311"/>
            <a:ext cx="12192000" cy="5751688"/>
          </a:xfrm>
        </p:spPr>
        <p:txBody>
          <a:bodyPr/>
          <a:lstStyle/>
          <a:p>
            <a:r>
              <a:rPr lang="en-US" b="1" i="1" dirty="0"/>
              <a:t>LT4 (25–50 µg)  may be </a:t>
            </a:r>
            <a:r>
              <a:rPr lang="en-US" b="1" i="1" dirty="0" smtClean="0"/>
              <a:t>considered to euthyroid autoantibody positive pregnant woman :</a:t>
            </a:r>
          </a:p>
          <a:p>
            <a:r>
              <a:rPr lang="en-US" b="1" dirty="0" smtClean="0"/>
              <a:t>with a history of </a:t>
            </a:r>
            <a:r>
              <a:rPr lang="en-US" b="1" i="1" dirty="0" smtClean="0">
                <a:solidFill>
                  <a:srgbClr val="C00000"/>
                </a:solidFill>
              </a:rPr>
              <a:t>recurrent</a:t>
            </a:r>
            <a:r>
              <a:rPr lang="en-US" b="1" dirty="0" smtClean="0"/>
              <a:t> pregnancy loss,</a:t>
            </a:r>
          </a:p>
          <a:p>
            <a:r>
              <a:rPr lang="en-US" b="1" dirty="0" smtClean="0"/>
              <a:t>Infertility </a:t>
            </a:r>
            <a:r>
              <a:rPr lang="en-US" b="1" dirty="0"/>
              <a:t>improvement  </a:t>
            </a:r>
            <a:r>
              <a:rPr lang="en-US" b="1" i="1" u="sng" dirty="0"/>
              <a:t>and ART </a:t>
            </a:r>
            <a:r>
              <a:rPr lang="en-US" b="1" i="1" dirty="0"/>
              <a:t>? 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" y="1177290"/>
            <a:ext cx="11315700" cy="493776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zh-TW" sz="4000" i="1" dirty="0">
                <a:solidFill>
                  <a:srgbClr val="C00000"/>
                </a:solidFill>
                <a:latin typeface="Albertus Extra Bold" pitchFamily="34" charset="0"/>
              </a:rPr>
              <a:t>Screening for thyroid dysfunction in </a:t>
            </a:r>
          </a:p>
          <a:p>
            <a:pPr>
              <a:lnSpc>
                <a:spcPct val="250000"/>
              </a:lnSpc>
            </a:pPr>
            <a:r>
              <a:rPr lang="en-US" altLang="zh-TW" sz="4000" i="1" dirty="0" smtClean="0">
                <a:solidFill>
                  <a:srgbClr val="C00000"/>
                </a:solidFill>
                <a:latin typeface="Albertus Extra Bold" pitchFamily="34" charset="0"/>
              </a:rPr>
              <a:t>Pregnancy </a:t>
            </a:r>
            <a:r>
              <a:rPr lang="en-US" altLang="zh-TW" sz="4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826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727199"/>
          </a:xfrm>
        </p:spPr>
        <p:txBody>
          <a:bodyPr/>
          <a:lstStyle/>
          <a:p>
            <a:r>
              <a:rPr lang="en-US" b="1" i="1" dirty="0"/>
              <a:t>Should women </a:t>
            </a:r>
            <a:r>
              <a:rPr lang="en-US" b="1" i="1" dirty="0" smtClean="0">
                <a:solidFill>
                  <a:srgbClr val="C00000"/>
                </a:solidFill>
              </a:rPr>
              <a:t>universally</a:t>
            </a:r>
            <a:r>
              <a:rPr lang="en-US" b="1" i="1" dirty="0" smtClean="0"/>
              <a:t> </a:t>
            </a:r>
            <a:r>
              <a:rPr lang="en-US" b="1" i="1" dirty="0"/>
              <a:t>tested for thyroid function before or during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99733"/>
            <a:ext cx="12192000" cy="4758267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Insufficient evidence,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with </a:t>
            </a:r>
            <a:r>
              <a:rPr lang="en-US" sz="3200" b="1" dirty="0"/>
              <a:t>the exception of women </a:t>
            </a:r>
            <a:r>
              <a:rPr lang="en-US" sz="3200" b="1" dirty="0" smtClean="0"/>
              <a:t>planning </a:t>
            </a:r>
            <a:r>
              <a:rPr lang="en-US" sz="3200" b="1" i="1" dirty="0" smtClean="0">
                <a:solidFill>
                  <a:srgbClr val="C00000"/>
                </a:solidFill>
              </a:rPr>
              <a:t>assisted </a:t>
            </a:r>
            <a:r>
              <a:rPr lang="en-US" sz="3200" b="1" i="1" dirty="0">
                <a:solidFill>
                  <a:srgbClr val="C00000"/>
                </a:solidFill>
              </a:rPr>
              <a:t>reproduction </a:t>
            </a:r>
            <a:r>
              <a:rPr lang="en-US" sz="3200" b="1" dirty="0"/>
              <a:t>or those known to have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TPOAb</a:t>
            </a:r>
            <a:r>
              <a:rPr lang="en-US" sz="3200" b="1" i="1" dirty="0" smtClean="0">
                <a:solidFill>
                  <a:srgbClr val="C00000"/>
                </a:solidFill>
              </a:rPr>
              <a:t> positivity.</a:t>
            </a:r>
            <a:r>
              <a:rPr lang="en-US" sz="3200" dirty="0"/>
              <a:t>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b="1" i="1" dirty="0" smtClean="0"/>
              <a:t>All </a:t>
            </a:r>
            <a:r>
              <a:rPr lang="en-US" sz="3200" b="1" i="1" dirty="0"/>
              <a:t>pregnant women </a:t>
            </a:r>
            <a:r>
              <a:rPr lang="en-US" sz="3200" b="1" i="1" dirty="0" smtClean="0">
                <a:solidFill>
                  <a:srgbClr val="C00000"/>
                </a:solidFill>
              </a:rPr>
              <a:t>verbally </a:t>
            </a:r>
            <a:r>
              <a:rPr lang="en-US" sz="3200" b="1" i="1" dirty="0">
                <a:solidFill>
                  <a:srgbClr val="C00000"/>
                </a:solidFill>
              </a:rPr>
              <a:t>screened </a:t>
            </a:r>
            <a:r>
              <a:rPr lang="en-US" sz="3200" b="1" i="1" dirty="0"/>
              <a:t>at </a:t>
            </a:r>
            <a:r>
              <a:rPr lang="en-US" sz="3200" b="1" i="1" dirty="0" smtClean="0"/>
              <a:t>the initial </a:t>
            </a:r>
            <a:r>
              <a:rPr lang="en-US" sz="3200" b="1" i="1" dirty="0"/>
              <a:t>prenatal visit for any history of thyroid </a:t>
            </a:r>
            <a:r>
              <a:rPr lang="en-US" sz="3200" b="1" i="1" dirty="0" smtClean="0"/>
              <a:t>dysfunction, and </a:t>
            </a:r>
            <a:r>
              <a:rPr lang="en-US" sz="3200" b="1" i="1" dirty="0"/>
              <a:t>prior or current use of </a:t>
            </a:r>
            <a:r>
              <a:rPr lang="en-US" sz="3200" b="1" i="1" dirty="0" smtClean="0"/>
              <a:t>LT4 or </a:t>
            </a:r>
            <a:r>
              <a:rPr lang="en-US" sz="3200" b="1" i="1" dirty="0" err="1" smtClean="0"/>
              <a:t>antithyroid</a:t>
            </a:r>
            <a:r>
              <a:rPr lang="en-US" sz="3200" b="1" i="1" dirty="0" smtClean="0"/>
              <a:t> medications.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endParaRPr lang="en-US" sz="3200" b="1" i="1" dirty="0"/>
          </a:p>
          <a:p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9245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57866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TSH </a:t>
            </a:r>
            <a:r>
              <a:rPr lang="en-US" b="1" i="1" dirty="0">
                <a:solidFill>
                  <a:srgbClr val="C00000"/>
                </a:solidFill>
              </a:rPr>
              <a:t>testing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recommended for</a:t>
            </a:r>
            <a:r>
              <a:rPr lang="en-US" b="1" i="1" dirty="0"/>
              <a:t> </a:t>
            </a:r>
            <a:r>
              <a:rPr lang="en-US" b="1" i="1" dirty="0" smtClean="0"/>
              <a:t>all </a:t>
            </a:r>
            <a:r>
              <a:rPr lang="en-US" b="1" i="1" dirty="0"/>
              <a:t>patients seeking pregnancy, or newly pregnant </a:t>
            </a:r>
            <a:r>
              <a:rPr lang="en-US" b="1" i="1" dirty="0" smtClean="0"/>
              <a:t>with: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1. A history of </a:t>
            </a:r>
            <a:r>
              <a:rPr lang="en-US" b="1" dirty="0" smtClean="0"/>
              <a:t>hypothyroidism/hyperthyroidism, </a:t>
            </a:r>
            <a:endParaRPr lang="en-US" b="1" dirty="0"/>
          </a:p>
          <a:p>
            <a:r>
              <a:rPr lang="en-US" b="1" dirty="0"/>
              <a:t>2. Known thyroid antibody positivity or presence of </a:t>
            </a:r>
            <a:r>
              <a:rPr lang="en-US" b="1" dirty="0" smtClean="0"/>
              <a:t>a goiter,</a:t>
            </a:r>
            <a:endParaRPr lang="en-US" b="1" dirty="0"/>
          </a:p>
          <a:p>
            <a:r>
              <a:rPr lang="en-US" b="1" dirty="0"/>
              <a:t>3. History of head or neck radiation or prior </a:t>
            </a:r>
            <a:r>
              <a:rPr lang="en-US" b="1" dirty="0" smtClean="0"/>
              <a:t>thyroid surgery,</a:t>
            </a:r>
            <a:endParaRPr lang="en-US" b="1" dirty="0"/>
          </a:p>
          <a:p>
            <a:r>
              <a:rPr lang="en-US" b="1" dirty="0"/>
              <a:t>4. Age &gt;30 </a:t>
            </a:r>
            <a:r>
              <a:rPr lang="en-US" b="1" dirty="0" smtClean="0"/>
              <a:t>years,</a:t>
            </a:r>
            <a:endParaRPr lang="en-US" b="1" dirty="0"/>
          </a:p>
          <a:p>
            <a:r>
              <a:rPr lang="en-US" b="1" dirty="0"/>
              <a:t>5. Type 1 diabetes or other autoimmune </a:t>
            </a:r>
            <a:r>
              <a:rPr lang="en-US" b="1" dirty="0" smtClean="0"/>
              <a:t>disorders,</a:t>
            </a:r>
            <a:endParaRPr lang="en-US" b="1" dirty="0"/>
          </a:p>
          <a:p>
            <a:r>
              <a:rPr lang="en-US" b="1" dirty="0"/>
              <a:t>6. History of pregnancy loss, </a:t>
            </a:r>
            <a:r>
              <a:rPr lang="en-US" b="1" dirty="0" smtClean="0"/>
              <a:t>preterm delivery</a:t>
            </a:r>
            <a:r>
              <a:rPr lang="en-US" b="1" dirty="0"/>
              <a:t>, or </a:t>
            </a:r>
            <a:r>
              <a:rPr lang="en-US" b="1" dirty="0" smtClean="0"/>
              <a:t>infertility,</a:t>
            </a:r>
            <a:endParaRPr lang="en-US" b="1" dirty="0"/>
          </a:p>
          <a:p>
            <a:r>
              <a:rPr lang="en-US" b="1" dirty="0"/>
              <a:t>7. Multiple prior pregnancies </a:t>
            </a:r>
            <a:r>
              <a:rPr lang="en-US" b="1" dirty="0" smtClean="0"/>
              <a:t>≥2,</a:t>
            </a:r>
            <a:endParaRPr lang="en-US" b="1" dirty="0"/>
          </a:p>
          <a:p>
            <a:r>
              <a:rPr lang="en-US" b="1" dirty="0"/>
              <a:t>8. Family history of autoimmune thyroid disease 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9. BMI ≥ 40 kg/m2,</a:t>
            </a:r>
          </a:p>
          <a:p>
            <a:r>
              <a:rPr lang="en-US" b="1" dirty="0" smtClean="0"/>
              <a:t>10</a:t>
            </a:r>
            <a:r>
              <a:rPr lang="en-US" b="1" dirty="0"/>
              <a:t>. Use of </a:t>
            </a:r>
            <a:r>
              <a:rPr lang="en-US" b="1" dirty="0" smtClean="0"/>
              <a:t>amiodarone, </a:t>
            </a:r>
            <a:r>
              <a:rPr lang="en-US" b="1" dirty="0"/>
              <a:t>lithium, </a:t>
            </a:r>
            <a:r>
              <a:rPr lang="en-US" b="1" dirty="0" smtClean="0"/>
              <a:t>or recently used iodinated radiologic contrast,</a:t>
            </a:r>
            <a:endParaRPr lang="en-US" b="1" dirty="0"/>
          </a:p>
          <a:p>
            <a:r>
              <a:rPr lang="en-US" b="1" dirty="0"/>
              <a:t>11. Residing in an area of known moderate to </a:t>
            </a:r>
            <a:r>
              <a:rPr lang="en-US" b="1" dirty="0" smtClean="0"/>
              <a:t>severe iodine insufficiency.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15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22" t="11930" r="15633" b="5058"/>
          <a:stretch/>
        </p:blipFill>
        <p:spPr>
          <a:xfrm>
            <a:off x="609600" y="428978"/>
            <a:ext cx="10814756" cy="60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3733800" y="19812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848600" y="348868"/>
            <a:ext cx="2209800" cy="3048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cs typeface="+mj-cs"/>
              </a:rPr>
              <a:t>MUI &lt;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100 µg/L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7620000" y="706915"/>
            <a:ext cx="2438400" cy="3048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cs typeface="B Nazanin" pitchFamily="2" charset="-78"/>
              </a:rPr>
              <a:t>MUI 100-150</a:t>
            </a:r>
          </a:p>
        </p:txBody>
      </p:sp>
      <p:sp>
        <p:nvSpPr>
          <p:cNvPr id="24" name="Oval 23"/>
          <p:cNvSpPr/>
          <p:nvPr/>
        </p:nvSpPr>
        <p:spPr>
          <a:xfrm>
            <a:off x="6629400" y="5715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27432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058400" y="762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53000" y="2209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62600" y="1676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121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1524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10200" y="3048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76600" y="4038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058400" y="381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144000" y="5715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58200" y="2286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29200" y="4648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-15468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81376" y="142875"/>
            <a:ext cx="4791075" cy="314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81376" y="3286125"/>
            <a:ext cx="4791075" cy="314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88" name="Chart 4"/>
          <p:cNvPicPr>
            <a:picLocks noChangeArrowheads="1"/>
          </p:cNvPicPr>
          <p:nvPr/>
        </p:nvPicPr>
        <p:blipFill>
          <a:blip r:embed="rId2" cstate="print"/>
          <a:srcRect l="-5717" t="-10020" r="-11983" b="-10188"/>
          <a:stretch>
            <a:fillRect/>
          </a:stretch>
        </p:blipFill>
        <p:spPr bwMode="auto">
          <a:xfrm>
            <a:off x="3667126" y="4071938"/>
            <a:ext cx="4302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4095751" y="3714750"/>
            <a:ext cx="31861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goiter rate in 4 national surveys in the I.R. Iran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81422" y="571480"/>
          <a:ext cx="48577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3667126" y="285751"/>
            <a:ext cx="4362449" cy="2539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Median </a:t>
            </a:r>
            <a:r>
              <a:rPr lang="en-US" sz="10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urinary iodine excretion in 4  national surveys  in the </a:t>
            </a:r>
            <a:r>
              <a:rPr lang="en-US" sz="10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I.R.Iran</a:t>
            </a:r>
            <a:endParaRPr lang="en-US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3511551" y="6478589"/>
            <a:ext cx="4660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Azizi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Thyroid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International 2009;4:1</a:t>
            </a:r>
          </a:p>
        </p:txBody>
      </p:sp>
    </p:spTree>
    <p:extLst>
      <p:ext uri="{BB962C8B-B14F-4D97-AF65-F5344CB8AC3E}">
        <p14:creationId xmlns:p14="http://schemas.microsoft.com/office/powerpoint/2010/main" val="12783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2459" y="0"/>
            <a:ext cx="10103004" cy="11039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C00000"/>
                </a:solidFill>
                <a:latin typeface="Albertus Extra Bold" pitchFamily="34" charset="0"/>
              </a:rPr>
              <a:t>Iodine Requirement </a:t>
            </a:r>
            <a:r>
              <a:rPr lang="en-US" sz="2800" b="1" i="1" dirty="0" smtClean="0">
                <a:solidFill>
                  <a:srgbClr val="C00000"/>
                </a:solidFill>
                <a:latin typeface="Albertus Extra Bold" pitchFamily="34" charset="0"/>
              </a:rPr>
              <a:t>in   </a:t>
            </a:r>
            <a:r>
              <a:rPr lang="en-US" sz="2800" b="1" i="1" dirty="0" smtClean="0">
                <a:solidFill>
                  <a:srgbClr val="00B050"/>
                </a:solidFill>
                <a:latin typeface="Albertus Extra Bold" pitchFamily="34" charset="0"/>
              </a:rPr>
              <a:t>Pregnancy </a:t>
            </a:r>
            <a:r>
              <a:rPr lang="en-US" sz="2800" b="1" i="1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Albertus Extra Bold" pitchFamily="34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Albertus Extra Bold" pitchFamily="34" charset="0"/>
                <a:sym typeface="Symbol" pitchFamily="18" charset="2"/>
              </a:rPr>
              <a:t></a:t>
            </a:r>
            <a:r>
              <a:rPr lang="en-US" sz="2800" b="1" i="1" dirty="0" smtClean="0">
                <a:solidFill>
                  <a:srgbClr val="C00000"/>
                </a:solidFill>
                <a:latin typeface="Albertus Extra Bold" pitchFamily="34" charset="0"/>
              </a:rPr>
              <a:t>g / day</a:t>
            </a:r>
            <a:r>
              <a:rPr lang="en-US" sz="2800" b="1" i="1" dirty="0">
                <a:solidFill>
                  <a:srgbClr val="C00000"/>
                </a:solidFill>
                <a:latin typeface="Albertus Extra Bold" pitchFamily="34" charset="0"/>
              </a:rPr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6429" y="1851660"/>
            <a:ext cx="7948455" cy="5017491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3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During pregnancy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Basal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increased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T4 requirements             		</a:t>
            </a:r>
            <a:r>
              <a:rPr lang="fa-IR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50-100</a:t>
            </a:r>
            <a:endParaRPr lang="en-US" sz="27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Transfer of T4 and I from mother to fetus             </a:t>
            </a:r>
            <a:r>
              <a:rPr lang="fa-IR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Increased renal clearance of I                                   </a:t>
            </a:r>
            <a:r>
              <a:rPr lang="fa-IR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Total requirement			                          250-300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lnSpc>
                <a:spcPct val="150000"/>
              </a:lnSpc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Delange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Int.J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2: 1,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en-US" altLang="zh-CN" sz="1900" b="1" i="1" dirty="0" smtClean="0">
                <a:latin typeface="Albertus Extra Bold" pitchFamily="34" charset="0"/>
              </a:rPr>
              <a:t>with </a:t>
            </a:r>
            <a:r>
              <a:rPr lang="en-US" altLang="zh-CN" sz="1900" b="1" i="1" dirty="0">
                <a:latin typeface="Albertus Extra Bold" pitchFamily="34" charset="0"/>
              </a:rPr>
              <a:t>permission of prof. </a:t>
            </a:r>
            <a:r>
              <a:rPr lang="en-US" altLang="zh-CN" sz="1900" b="1" i="1" dirty="0" err="1">
                <a:latin typeface="Albertus Extra Bold" pitchFamily="34" charset="0"/>
              </a:rPr>
              <a:t>Azizi</a:t>
            </a:r>
            <a:endParaRPr lang="en-US" altLang="zh-CN" sz="1900" b="1" i="1" dirty="0">
              <a:latin typeface="Albertus Extra Bold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>
              <a:lnSpc>
                <a:spcPct val="150000"/>
              </a:lnSpc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429" y="4337755"/>
            <a:ext cx="100955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a-IR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2876</Words>
  <Application>Microsoft Office PowerPoint</Application>
  <PresentationFormat>Widescreen</PresentationFormat>
  <Paragraphs>491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新細明體</vt:lpstr>
      <vt:lpstr>黑体</vt:lpstr>
      <vt:lpstr>宋体</vt:lpstr>
      <vt:lpstr>Aharoni</vt:lpstr>
      <vt:lpstr>Albertus Extra Bold</vt:lpstr>
      <vt:lpstr>Arial</vt:lpstr>
      <vt:lpstr>B Nazanin</vt:lpstr>
      <vt:lpstr>Calibri</vt:lpstr>
      <vt:lpstr>Calibri Light</vt:lpstr>
      <vt:lpstr>Symbol</vt:lpstr>
      <vt:lpstr>Times New Roman</vt:lpstr>
      <vt:lpstr>Wingdings</vt:lpstr>
      <vt:lpstr>Office Theme</vt:lpstr>
      <vt:lpstr>            Important Issues in Pregnancy:  </vt:lpstr>
      <vt:lpstr>PowerPoint Presentation</vt:lpstr>
      <vt:lpstr>PowerPoint Presentation</vt:lpstr>
      <vt:lpstr>   ASSESSMENT OF  IODINE  NUTRITION   at the community level :</vt:lpstr>
      <vt:lpstr>PowerPoint Presentation</vt:lpstr>
      <vt:lpstr>PowerPoint Presentation</vt:lpstr>
      <vt:lpstr>PowerPoint Presentation</vt:lpstr>
      <vt:lpstr>PowerPoint Presentation</vt:lpstr>
      <vt:lpstr>Iodine Requirement in   Pregnancy  (g / day)</vt:lpstr>
      <vt:lpstr>PowerPoint Presentation</vt:lpstr>
      <vt:lpstr>The Role of Thyroid Hormones in Fetal Brain Development </vt:lpstr>
      <vt:lpstr>The fetal thyroid development :</vt:lpstr>
      <vt:lpstr>The impact of severe iodine deficiency on the mother, fetus, and child?</vt:lpstr>
      <vt:lpstr>The impact of  mild to moderate  iodine deficiency on the mother, fetus, and child ? </vt:lpstr>
      <vt:lpstr>PowerPoint Presentation</vt:lpstr>
      <vt:lpstr>How much iodine we get from iodized salt ?  (numbers in red are daily iodine intake)*</vt:lpstr>
      <vt:lpstr>             Iodine Supplementation in Pregnancy</vt:lpstr>
      <vt:lpstr>Iodine supplementation  in pregnancy,   from which time?</vt:lpstr>
      <vt:lpstr>  </vt:lpstr>
      <vt:lpstr>PowerPoint Presentation</vt:lpstr>
      <vt:lpstr>  </vt:lpstr>
      <vt:lpstr>PowerPoint Presentation</vt:lpstr>
      <vt:lpstr>  Any link  between  thyroid-autoimmunity in  pregnant woman and                              </vt:lpstr>
      <vt:lpstr>                     حکایت فیل در تاریکی (مثنوی مولوی)                     </vt:lpstr>
      <vt:lpstr> حکایت فیل در تاریکی (مثنوی مولوی)    </vt:lpstr>
      <vt:lpstr>PowerPoint Presentation</vt:lpstr>
      <vt:lpstr>PowerPoint Presentation</vt:lpstr>
      <vt:lpstr>PowerPoint Presentation</vt:lpstr>
      <vt:lpstr>Thyroid autoimmunity and risk of hypothyroidism in pregnancy?</vt:lpstr>
      <vt:lpstr>    Thyroid AUTO-ANTIBODIES   AND     pregnancy loss ?</vt:lpstr>
      <vt:lpstr> THYROID AUTO-ANTIBODIES (in  euthyroid pregnant woman)  and  pregnancy loss ?</vt:lpstr>
      <vt:lpstr>THYROID AUTO-ANTIBODIES (in euthyroid pregnant woman)  and  pregnancy loss ?</vt:lpstr>
      <vt:lpstr>                </vt:lpstr>
      <vt:lpstr>Thyroid autoantibody and   premature delivery?</vt:lpstr>
      <vt:lpstr>        Thyroid autoantibody and   premature delivery?</vt:lpstr>
      <vt:lpstr>PowerPoint Presentation</vt:lpstr>
      <vt:lpstr>                         </vt:lpstr>
      <vt:lpstr>PowerPoint Presentation</vt:lpstr>
      <vt:lpstr>                   Whether infertility increased in :</vt:lpstr>
      <vt:lpstr>            Whether infertility increased in :               </vt:lpstr>
      <vt:lpstr>PowerPoint Presentation</vt:lpstr>
      <vt:lpstr>                              Infertility </vt:lpstr>
      <vt:lpstr>                        RECOMMENDATION 19</vt:lpstr>
      <vt:lpstr> ART (Assisted reproductive technology)  outcome in woman with … ?</vt:lpstr>
      <vt:lpstr>ART (Assisted reproductive technology)  outcome in  …</vt:lpstr>
      <vt:lpstr>   ART  outcome in  TPOAb-positive euthyroid women ?</vt:lpstr>
      <vt:lpstr>ART  outcome in  TPOAb-positive euthyroid women ?</vt:lpstr>
      <vt:lpstr>ART  outcome  in  subclinically  hypothyroid,  TPOAb-negative  women ?</vt:lpstr>
      <vt:lpstr>PowerPoint Presentation</vt:lpstr>
      <vt:lpstr>     Does ovarian hyper-stimulation alter thyroid function?</vt:lpstr>
      <vt:lpstr>Autoantibody–positive euthyroid pregnant women and …?</vt:lpstr>
      <vt:lpstr>PowerPoint Presentation</vt:lpstr>
      <vt:lpstr>The normal reference range for  TSH  concentrations  in each trimester of pregnancy? </vt:lpstr>
      <vt:lpstr>The definition of hypothyroidism in pregnancy?</vt:lpstr>
      <vt:lpstr>The optimal method to assess serum T4 concentration during pregnancy?</vt:lpstr>
      <vt:lpstr>   Adverse pregnancy outcomes with overt hypothyroidism during?</vt:lpstr>
      <vt:lpstr>    Adverse pregnancy outcomes with subclinical hypothyroidism ?</vt:lpstr>
      <vt:lpstr>  Subclinical hypothyroidism treatment in pregnancy?</vt:lpstr>
      <vt:lpstr> Subclinical hypothyroidism treatment in pregnancy?</vt:lpstr>
      <vt:lpstr> Euthyroid women at risk for hypothyroidism during  pregnancy?  </vt:lpstr>
      <vt:lpstr>LT4  adjustment in  treated Hypothyroid patients,  who are  planning pregnancy?</vt:lpstr>
      <vt:lpstr>PowerPoint Presentation</vt:lpstr>
      <vt:lpstr>LT4  adjustment  in treated Hypothyroid patients ,    with a suspected or confirmed pregnancy?</vt:lpstr>
      <vt:lpstr>How should LT4 be adjusted postpartum hypothyroid patients?</vt:lpstr>
      <vt:lpstr> In conclusion:</vt:lpstr>
      <vt:lpstr>PowerPoint Presentation</vt:lpstr>
      <vt:lpstr>Should women universally tested for thyroid function before or during pregnancy?</vt:lpstr>
      <vt:lpstr>TSH testing  recommended for all patients seeking pregnancy, or newly pregnant with: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partiran</dc:creator>
  <cp:lastModifiedBy>partiran</cp:lastModifiedBy>
  <cp:revision>280</cp:revision>
  <dcterms:created xsi:type="dcterms:W3CDTF">2019-01-11T05:46:26Z</dcterms:created>
  <dcterms:modified xsi:type="dcterms:W3CDTF">2019-02-01T19:11:22Z</dcterms:modified>
</cp:coreProperties>
</file>